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4" r:id="rId103"/>
    <p:sldId id="365" r:id="rId104"/>
    <p:sldId id="366" r:id="rId105"/>
    <p:sldId id="367" r:id="rId106"/>
    <p:sldId id="368" r:id="rId107"/>
    <p:sldId id="369" r:id="rId108"/>
    <p:sldId id="370" r:id="rId109"/>
    <p:sldId id="371" r:id="rId110"/>
    <p:sldId id="372" r:id="rId111"/>
    <p:sldId id="374" r:id="rId112"/>
    <p:sldId id="375" r:id="rId113"/>
    <p:sldId id="376" r:id="rId114"/>
    <p:sldId id="377" r:id="rId115"/>
  </p:sldIdLst>
  <p:sldSz cx="9144000" cy="6858000" type="screen4x3"/>
  <p:notesSz cx="6858000" cy="9144000"/>
  <p:embeddedFontLst>
    <p:embeddedFont>
      <p:font typeface="Calibri" panose="020F0502020204030204" pitchFamily="34" charset="0"/>
      <p:regular r:id="rId116"/>
      <p:bold r:id="rId117"/>
      <p:italic r:id="rId118"/>
      <p:boldItalic r:id="rId1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3FM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3551</c:v>
                </c:pt>
                <c:pt idx="1">
                  <c:v>1788</c:v>
                </c:pt>
                <c:pt idx="2">
                  <c:v>2847</c:v>
                </c:pt>
                <c:pt idx="3">
                  <c:v>3657</c:v>
                </c:pt>
                <c:pt idx="4">
                  <c:v>1081</c:v>
                </c:pt>
                <c:pt idx="5">
                  <c:v>2098</c:v>
                </c:pt>
                <c:pt idx="6">
                  <c:v>5455</c:v>
                </c:pt>
              </c:numCache>
            </c:numRef>
          </c:val>
          <c:extLst>
            <c:ext xmlns:c16="http://schemas.microsoft.com/office/drawing/2014/chart" uri="{C3380CC4-5D6E-409C-BE32-E72D297353CC}">
              <c16:uniqueId val="{00000000-DC43-4C8E-8B22-D0651C1ED563}"/>
            </c:ext>
          </c:extLst>
        </c:ser>
        <c:ser>
          <c:idx val="1"/>
          <c:order val="1"/>
          <c:tx>
            <c:strRef>
              <c:f>Sheet1!$C$1</c:f>
              <c:strCache>
                <c:ptCount val="1"/>
                <c:pt idx="0">
                  <c:v>IG npo3fm</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17032</c:v>
                </c:pt>
                <c:pt idx="1">
                  <c:v>13355</c:v>
                </c:pt>
                <c:pt idx="2">
                  <c:v>16803</c:v>
                </c:pt>
                <c:pt idx="3">
                  <c:v>40088</c:v>
                </c:pt>
                <c:pt idx="4">
                  <c:v>10413</c:v>
                </c:pt>
                <c:pt idx="5">
                  <c:v>11644</c:v>
                </c:pt>
                <c:pt idx="6">
                  <c:v>12955</c:v>
                </c:pt>
              </c:numCache>
            </c:numRef>
          </c:val>
          <c:extLst>
            <c:ext xmlns:c16="http://schemas.microsoft.com/office/drawing/2014/chart" uri="{C3380CC4-5D6E-409C-BE32-E72D297353CC}">
              <c16:uniqueId val="{00000001-DC43-4C8E-8B22-D0651C1ED563}"/>
            </c:ext>
          </c:extLst>
        </c:ser>
        <c:ser>
          <c:idx val="2"/>
          <c:order val="2"/>
          <c:tx>
            <c:strRef>
              <c:f>Sheet1!$D$1</c:f>
              <c:strCache>
                <c:ptCount val="1"/>
                <c:pt idx="0">
                  <c:v>TT @npo3fm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6279</c:v>
                </c:pt>
                <c:pt idx="1">
                  <c:v>28622</c:v>
                </c:pt>
                <c:pt idx="2">
                  <c:v>12410</c:v>
                </c:pt>
                <c:pt idx="3">
                  <c:v>841</c:v>
                </c:pt>
                <c:pt idx="4">
                  <c:v>1500</c:v>
                </c:pt>
                <c:pt idx="5">
                  <c:v>64</c:v>
                </c:pt>
                <c:pt idx="6">
                  <c:v>169914</c:v>
                </c:pt>
              </c:numCache>
            </c:numRef>
          </c:val>
          <c:extLst>
            <c:ext xmlns:c16="http://schemas.microsoft.com/office/drawing/2014/chart" uri="{C3380CC4-5D6E-409C-BE32-E72D297353CC}">
              <c16:uniqueId val="{00000002-DC43-4C8E-8B22-D0651C1ED563}"/>
            </c:ext>
          </c:extLst>
        </c:ser>
        <c:dLbls>
          <c:showLegendKey val="0"/>
          <c:showVal val="0"/>
          <c:showCatName val="0"/>
          <c:showSerName val="0"/>
          <c:showPercent val="0"/>
          <c:showBubbleSize val="0"/>
        </c:dLbls>
        <c:gapWidth val="219"/>
        <c:overlap val="-27"/>
        <c:axId val="377493640"/>
        <c:axId val="377492328"/>
      </c:barChart>
      <c:catAx>
        <c:axId val="377493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92328"/>
        <c:crosses val="autoZero"/>
        <c:auto val="1"/>
        <c:lblAlgn val="ctr"/>
        <c:lblOffset val="100"/>
        <c:noMultiLvlLbl val="0"/>
      </c:catAx>
      <c:valAx>
        <c:axId val="37749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9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106785</c:v>
                </c:pt>
                <c:pt idx="1">
                  <c:v>106102</c:v>
                </c:pt>
                <c:pt idx="2">
                  <c:v>119175</c:v>
                </c:pt>
                <c:pt idx="3">
                  <c:v>102887</c:v>
                </c:pt>
                <c:pt idx="4">
                  <c:v>97389</c:v>
                </c:pt>
                <c:pt idx="5">
                  <c:v>193820</c:v>
                </c:pt>
                <c:pt idx="6">
                  <c:v>384908</c:v>
                </c:pt>
                <c:pt idx="7">
                  <c:v>326220</c:v>
                </c:pt>
                <c:pt idx="8">
                  <c:v>271143</c:v>
                </c:pt>
                <c:pt idx="9">
                  <c:v>234938</c:v>
                </c:pt>
                <c:pt idx="10">
                  <c:v>162388</c:v>
                </c:pt>
                <c:pt idx="11">
                  <c:v>162597</c:v>
                </c:pt>
                <c:pt idx="12">
                  <c:v>164549</c:v>
                </c:pt>
                <c:pt idx="13">
                  <c:v>158701</c:v>
                </c:pt>
                <c:pt idx="14">
                  <c:v>410206</c:v>
                </c:pt>
                <c:pt idx="15">
                  <c:v>415063</c:v>
                </c:pt>
                <c:pt idx="16">
                  <c:v>425063</c:v>
                </c:pt>
                <c:pt idx="17">
                  <c:v>423102</c:v>
                </c:pt>
                <c:pt idx="18">
                  <c:v>396657</c:v>
                </c:pt>
                <c:pt idx="19">
                  <c:v>532258</c:v>
                </c:pt>
                <c:pt idx="20">
                  <c:v>313216</c:v>
                </c:pt>
                <c:pt idx="21">
                  <c:v>417696</c:v>
                </c:pt>
                <c:pt idx="22">
                  <c:v>396414</c:v>
                </c:pt>
                <c:pt idx="23">
                  <c:v>440849</c:v>
                </c:pt>
                <c:pt idx="24">
                  <c:v>170809</c:v>
                </c:pt>
                <c:pt idx="25">
                  <c:v>324656</c:v>
                </c:pt>
                <c:pt idx="26">
                  <c:v>1064706</c:v>
                </c:pt>
                <c:pt idx="27">
                  <c:v>971159</c:v>
                </c:pt>
                <c:pt idx="28">
                  <c:v>284864</c:v>
                </c:pt>
                <c:pt idx="29">
                  <c:v>133570</c:v>
                </c:pt>
                <c:pt idx="30">
                  <c:v>136511</c:v>
                </c:pt>
              </c:numCache>
            </c:numRef>
          </c:val>
          <c:smooth val="0"/>
          <c:extLst>
            <c:ext xmlns:c16="http://schemas.microsoft.com/office/drawing/2014/chart" uri="{C3380CC4-5D6E-409C-BE32-E72D297353CC}">
              <c16:uniqueId val="{00000000-8B42-49EC-8DEF-076E39BFEF09}"/>
            </c:ext>
          </c:extLst>
        </c:ser>
        <c:dLbls>
          <c:showLegendKey val="0"/>
          <c:showVal val="0"/>
          <c:showCatName val="0"/>
          <c:showSerName val="0"/>
          <c:showPercent val="0"/>
          <c:showBubbleSize val="0"/>
        </c:dLbls>
        <c:smooth val="0"/>
        <c:axId val="423878376"/>
        <c:axId val="423881984"/>
      </c:lineChart>
      <c:dateAx>
        <c:axId val="42387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81984"/>
        <c:crosses val="autoZero"/>
        <c:auto val="1"/>
        <c:lblOffset val="100"/>
        <c:baseTimeUnit val="days"/>
      </c:dateAx>
      <c:valAx>
        <c:axId val="42388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7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131</c:v>
                </c:pt>
                <c:pt idx="1">
                  <c:v>54</c:v>
                </c:pt>
                <c:pt idx="2">
                  <c:v>167</c:v>
                </c:pt>
                <c:pt idx="3">
                  <c:v>99</c:v>
                </c:pt>
                <c:pt idx="4">
                  <c:v>84</c:v>
                </c:pt>
                <c:pt idx="5">
                  <c:v>801</c:v>
                </c:pt>
                <c:pt idx="6">
                  <c:v>443</c:v>
                </c:pt>
                <c:pt idx="7">
                  <c:v>150</c:v>
                </c:pt>
                <c:pt idx="8">
                  <c:v>96</c:v>
                </c:pt>
                <c:pt idx="9">
                  <c:v>103</c:v>
                </c:pt>
                <c:pt idx="10">
                  <c:v>113</c:v>
                </c:pt>
                <c:pt idx="11">
                  <c:v>39</c:v>
                </c:pt>
                <c:pt idx="12">
                  <c:v>133</c:v>
                </c:pt>
                <c:pt idx="13">
                  <c:v>34</c:v>
                </c:pt>
                <c:pt idx="14">
                  <c:v>29</c:v>
                </c:pt>
                <c:pt idx="15">
                  <c:v>31</c:v>
                </c:pt>
                <c:pt idx="16">
                  <c:v>83</c:v>
                </c:pt>
                <c:pt idx="17">
                  <c:v>54</c:v>
                </c:pt>
                <c:pt idx="18">
                  <c:v>130</c:v>
                </c:pt>
                <c:pt idx="19">
                  <c:v>276</c:v>
                </c:pt>
                <c:pt idx="20">
                  <c:v>32</c:v>
                </c:pt>
                <c:pt idx="21">
                  <c:v>94</c:v>
                </c:pt>
                <c:pt idx="22">
                  <c:v>116</c:v>
                </c:pt>
                <c:pt idx="23">
                  <c:v>232</c:v>
                </c:pt>
                <c:pt idx="24">
                  <c:v>63</c:v>
                </c:pt>
                <c:pt idx="25">
                  <c:v>445</c:v>
                </c:pt>
                <c:pt idx="26">
                  <c:v>203</c:v>
                </c:pt>
                <c:pt idx="27">
                  <c:v>171</c:v>
                </c:pt>
                <c:pt idx="28">
                  <c:v>51</c:v>
                </c:pt>
                <c:pt idx="29">
                  <c:v>338</c:v>
                </c:pt>
                <c:pt idx="30">
                  <c:v>76</c:v>
                </c:pt>
              </c:numCache>
            </c:numRef>
          </c:val>
          <c:smooth val="0"/>
          <c:extLst>
            <c:ext xmlns:c16="http://schemas.microsoft.com/office/drawing/2014/chart" uri="{C3380CC4-5D6E-409C-BE32-E72D297353CC}">
              <c16:uniqueId val="{00000000-1F0A-4189-B674-285B2ECE4D44}"/>
            </c:ext>
          </c:extLst>
        </c:ser>
        <c:dLbls>
          <c:showLegendKey val="0"/>
          <c:showVal val="0"/>
          <c:showCatName val="0"/>
          <c:showSerName val="0"/>
          <c:showPercent val="0"/>
          <c:showBubbleSize val="0"/>
        </c:dLbls>
        <c:smooth val="0"/>
        <c:axId val="431620168"/>
        <c:axId val="431627384"/>
      </c:lineChart>
      <c:dateAx>
        <c:axId val="43162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27384"/>
        <c:crosses val="autoZero"/>
        <c:auto val="1"/>
        <c:lblOffset val="100"/>
        <c:baseTimeUnit val="days"/>
      </c:dateAx>
      <c:valAx>
        <c:axId val="43162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2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313518</c:v>
                </c:pt>
                <c:pt idx="1">
                  <c:v>313508</c:v>
                </c:pt>
                <c:pt idx="2">
                  <c:v>313501</c:v>
                </c:pt>
                <c:pt idx="3">
                  <c:v>313483</c:v>
                </c:pt>
                <c:pt idx="4">
                  <c:v>313468</c:v>
                </c:pt>
                <c:pt idx="5">
                  <c:v>313449</c:v>
                </c:pt>
                <c:pt idx="6">
                  <c:v>313429</c:v>
                </c:pt>
                <c:pt idx="7">
                  <c:v>313409</c:v>
                </c:pt>
                <c:pt idx="8">
                  <c:v>313407</c:v>
                </c:pt>
                <c:pt idx="9">
                  <c:v>313385</c:v>
                </c:pt>
                <c:pt idx="10">
                  <c:v>313374</c:v>
                </c:pt>
                <c:pt idx="11">
                  <c:v>313368</c:v>
                </c:pt>
                <c:pt idx="12">
                  <c:v>313344</c:v>
                </c:pt>
                <c:pt idx="13">
                  <c:v>313324</c:v>
                </c:pt>
                <c:pt idx="14">
                  <c:v>313301</c:v>
                </c:pt>
                <c:pt idx="15">
                  <c:v>313292</c:v>
                </c:pt>
                <c:pt idx="16">
                  <c:v>313277</c:v>
                </c:pt>
                <c:pt idx="17">
                  <c:v>313253</c:v>
                </c:pt>
                <c:pt idx="18">
                  <c:v>313245</c:v>
                </c:pt>
                <c:pt idx="19">
                  <c:v>313221</c:v>
                </c:pt>
                <c:pt idx="20">
                  <c:v>313206</c:v>
                </c:pt>
                <c:pt idx="21">
                  <c:v>313202</c:v>
                </c:pt>
                <c:pt idx="22">
                  <c:v>313190</c:v>
                </c:pt>
                <c:pt idx="23">
                  <c:v>313181</c:v>
                </c:pt>
                <c:pt idx="24">
                  <c:v>313166</c:v>
                </c:pt>
                <c:pt idx="25">
                  <c:v>313145</c:v>
                </c:pt>
                <c:pt idx="26">
                  <c:v>313142</c:v>
                </c:pt>
                <c:pt idx="27">
                  <c:v>313128</c:v>
                </c:pt>
                <c:pt idx="28">
                  <c:v>313116</c:v>
                </c:pt>
                <c:pt idx="29">
                  <c:v>313098</c:v>
                </c:pt>
                <c:pt idx="30">
                  <c:v>313075</c:v>
                </c:pt>
              </c:numCache>
            </c:numRef>
          </c:val>
          <c:smooth val="0"/>
          <c:extLst>
            <c:ext xmlns:c16="http://schemas.microsoft.com/office/drawing/2014/chart" uri="{C3380CC4-5D6E-409C-BE32-E72D297353CC}">
              <c16:uniqueId val="{00000000-7430-4137-9962-888CAB23A546}"/>
            </c:ext>
          </c:extLst>
        </c:ser>
        <c:dLbls>
          <c:showLegendKey val="0"/>
          <c:showVal val="0"/>
          <c:showCatName val="0"/>
          <c:showSerName val="0"/>
          <c:showPercent val="0"/>
          <c:showBubbleSize val="0"/>
        </c:dLbls>
        <c:smooth val="0"/>
        <c:axId val="431622136"/>
        <c:axId val="431625416"/>
      </c:lineChart>
      <c:dateAx>
        <c:axId val="43162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25416"/>
        <c:crosses val="autoZero"/>
        <c:auto val="1"/>
        <c:lblOffset val="100"/>
        <c:baseTimeUnit val="days"/>
      </c:dateAx>
      <c:valAx>
        <c:axId val="43162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2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62</c:v>
                </c:pt>
                <c:pt idx="2">
                  <c:v>40</c:v>
                </c:pt>
                <c:pt idx="3">
                  <c:v>22</c:v>
                </c:pt>
              </c:numCache>
            </c:numRef>
          </c:val>
          <c:extLst>
            <c:ext xmlns:c16="http://schemas.microsoft.com/office/drawing/2014/chart" uri="{C3380CC4-5D6E-409C-BE32-E72D297353CC}">
              <c16:uniqueId val="{00000000-4422-49C5-9C14-1923752997A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103102</c:v>
                </c:pt>
                <c:pt idx="1">
                  <c:v>103090</c:v>
                </c:pt>
                <c:pt idx="2">
                  <c:v>103090</c:v>
                </c:pt>
                <c:pt idx="3">
                  <c:v>103118</c:v>
                </c:pt>
                <c:pt idx="4">
                  <c:v>103124</c:v>
                </c:pt>
                <c:pt idx="5">
                  <c:v>103115</c:v>
                </c:pt>
                <c:pt idx="6">
                  <c:v>103149</c:v>
                </c:pt>
                <c:pt idx="7">
                  <c:v>103165</c:v>
                </c:pt>
                <c:pt idx="8">
                  <c:v>103187</c:v>
                </c:pt>
                <c:pt idx="9">
                  <c:v>103192</c:v>
                </c:pt>
                <c:pt idx="10">
                  <c:v>103192</c:v>
                </c:pt>
                <c:pt idx="11">
                  <c:v>103176</c:v>
                </c:pt>
                <c:pt idx="12">
                  <c:v>103169</c:v>
                </c:pt>
                <c:pt idx="13">
                  <c:v>103163</c:v>
                </c:pt>
                <c:pt idx="14">
                  <c:v>103183</c:v>
                </c:pt>
                <c:pt idx="15">
                  <c:v>103176</c:v>
                </c:pt>
                <c:pt idx="16">
                  <c:v>103186</c:v>
                </c:pt>
                <c:pt idx="17">
                  <c:v>103180</c:v>
                </c:pt>
                <c:pt idx="18">
                  <c:v>103187</c:v>
                </c:pt>
                <c:pt idx="19">
                  <c:v>103177</c:v>
                </c:pt>
                <c:pt idx="20">
                  <c:v>103173</c:v>
                </c:pt>
                <c:pt idx="21">
                  <c:v>103191</c:v>
                </c:pt>
                <c:pt idx="22">
                  <c:v>103219</c:v>
                </c:pt>
                <c:pt idx="23">
                  <c:v>103215</c:v>
                </c:pt>
                <c:pt idx="24">
                  <c:v>103282</c:v>
                </c:pt>
                <c:pt idx="25">
                  <c:v>103285</c:v>
                </c:pt>
                <c:pt idx="26">
                  <c:v>103299</c:v>
                </c:pt>
                <c:pt idx="27">
                  <c:v>103296</c:v>
                </c:pt>
                <c:pt idx="28">
                  <c:v>103307</c:v>
                </c:pt>
                <c:pt idx="29">
                  <c:v>103311</c:v>
                </c:pt>
                <c:pt idx="30">
                  <c:v>103299</c:v>
                </c:pt>
              </c:numCache>
            </c:numRef>
          </c:val>
          <c:smooth val="0"/>
          <c:extLst>
            <c:ext xmlns:c16="http://schemas.microsoft.com/office/drawing/2014/chart" uri="{C3380CC4-5D6E-409C-BE32-E72D297353CC}">
              <c16:uniqueId val="{00000000-3DE8-4792-9ABC-6CA61C59FEDD}"/>
            </c:ext>
          </c:extLst>
        </c:ser>
        <c:dLbls>
          <c:showLegendKey val="0"/>
          <c:showVal val="0"/>
          <c:showCatName val="0"/>
          <c:showSerName val="0"/>
          <c:showPercent val="0"/>
          <c:showBubbleSize val="0"/>
        </c:dLbls>
        <c:smooth val="0"/>
        <c:axId val="246485336"/>
        <c:axId val="246489272"/>
      </c:lineChart>
      <c:dateAx>
        <c:axId val="24648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89272"/>
        <c:crosses val="autoZero"/>
        <c:auto val="1"/>
        <c:lblOffset val="100"/>
        <c:baseTimeUnit val="days"/>
      </c:dateAx>
      <c:valAx>
        <c:axId val="24648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8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1.27604470962084</c:v>
                </c:pt>
                <c:pt idx="1">
                  <c:v>0.80486231676481601</c:v>
                </c:pt>
                <c:pt idx="2">
                  <c:v>0.94041301379325104</c:v>
                </c:pt>
              </c:numCache>
            </c:numRef>
          </c:val>
          <c:extLst>
            <c:ext xmlns:c16="http://schemas.microsoft.com/office/drawing/2014/chart" uri="{C3380CC4-5D6E-409C-BE32-E72D297353CC}">
              <c16:uniqueId val="{00000000-F4D9-461B-AEC6-EC00E1FAFBF5}"/>
            </c:ext>
          </c:extLst>
        </c:ser>
        <c:dLbls>
          <c:showLegendKey val="0"/>
          <c:showVal val="0"/>
          <c:showCatName val="0"/>
          <c:showSerName val="0"/>
          <c:showPercent val="0"/>
          <c:showBubbleSize val="0"/>
        </c:dLbls>
        <c:gapWidth val="219"/>
        <c:overlap val="-27"/>
        <c:axId val="246498456"/>
        <c:axId val="246493864"/>
      </c:barChart>
      <c:catAx>
        <c:axId val="24649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93864"/>
        <c:crosses val="autoZero"/>
        <c:auto val="1"/>
        <c:lblAlgn val="ctr"/>
        <c:lblOffset val="100"/>
        <c:noMultiLvlLbl val="0"/>
      </c:catAx>
      <c:valAx>
        <c:axId val="24649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9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88212</c:v>
                </c:pt>
                <c:pt idx="1">
                  <c:v>113103</c:v>
                </c:pt>
                <c:pt idx="2">
                  <c:v>61479</c:v>
                </c:pt>
                <c:pt idx="3">
                  <c:v>52635</c:v>
                </c:pt>
                <c:pt idx="4">
                  <c:v>74301</c:v>
                </c:pt>
                <c:pt idx="5">
                  <c:v>85890</c:v>
                </c:pt>
                <c:pt idx="6">
                  <c:v>72885</c:v>
                </c:pt>
                <c:pt idx="7">
                  <c:v>91593</c:v>
                </c:pt>
                <c:pt idx="8">
                  <c:v>100231</c:v>
                </c:pt>
                <c:pt idx="9">
                  <c:v>61538</c:v>
                </c:pt>
                <c:pt idx="10">
                  <c:v>47392</c:v>
                </c:pt>
                <c:pt idx="11">
                  <c:v>50132</c:v>
                </c:pt>
                <c:pt idx="12">
                  <c:v>49323</c:v>
                </c:pt>
                <c:pt idx="13">
                  <c:v>70608</c:v>
                </c:pt>
                <c:pt idx="14">
                  <c:v>303631</c:v>
                </c:pt>
                <c:pt idx="15">
                  <c:v>286553</c:v>
                </c:pt>
                <c:pt idx="16">
                  <c:v>309990</c:v>
                </c:pt>
                <c:pt idx="17">
                  <c:v>324361</c:v>
                </c:pt>
                <c:pt idx="18">
                  <c:v>282756</c:v>
                </c:pt>
                <c:pt idx="19">
                  <c:v>321723</c:v>
                </c:pt>
                <c:pt idx="20">
                  <c:v>156824</c:v>
                </c:pt>
                <c:pt idx="21">
                  <c:v>386762</c:v>
                </c:pt>
                <c:pt idx="22">
                  <c:v>344266</c:v>
                </c:pt>
                <c:pt idx="23">
                  <c:v>247441</c:v>
                </c:pt>
                <c:pt idx="24">
                  <c:v>105513</c:v>
                </c:pt>
                <c:pt idx="25">
                  <c:v>82860</c:v>
                </c:pt>
                <c:pt idx="26">
                  <c:v>307127</c:v>
                </c:pt>
                <c:pt idx="27">
                  <c:v>241690</c:v>
                </c:pt>
                <c:pt idx="28">
                  <c:v>238460</c:v>
                </c:pt>
                <c:pt idx="29">
                  <c:v>103786</c:v>
                </c:pt>
                <c:pt idx="30">
                  <c:v>96343</c:v>
                </c:pt>
              </c:numCache>
            </c:numRef>
          </c:val>
          <c:smooth val="0"/>
          <c:extLst>
            <c:ext xmlns:c16="http://schemas.microsoft.com/office/drawing/2014/chart" uri="{C3380CC4-5D6E-409C-BE32-E72D297353CC}">
              <c16:uniqueId val="{00000000-A381-4BCD-BF08-C4B12A974E31}"/>
            </c:ext>
          </c:extLst>
        </c:ser>
        <c:dLbls>
          <c:showLegendKey val="0"/>
          <c:showVal val="0"/>
          <c:showCatName val="0"/>
          <c:showSerName val="0"/>
          <c:showPercent val="0"/>
          <c:showBubbleSize val="0"/>
        </c:dLbls>
        <c:smooth val="0"/>
        <c:axId val="246503048"/>
        <c:axId val="246495832"/>
      </c:lineChart>
      <c:dateAx>
        <c:axId val="24650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95832"/>
        <c:crosses val="autoZero"/>
        <c:auto val="1"/>
        <c:lblOffset val="100"/>
        <c:baseTimeUnit val="days"/>
      </c:dateAx>
      <c:valAx>
        <c:axId val="24649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0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495</c:v>
                </c:pt>
                <c:pt idx="1">
                  <c:v>808</c:v>
                </c:pt>
                <c:pt idx="2">
                  <c:v>828</c:v>
                </c:pt>
                <c:pt idx="3">
                  <c:v>698</c:v>
                </c:pt>
                <c:pt idx="4">
                  <c:v>1102</c:v>
                </c:pt>
                <c:pt idx="5">
                  <c:v>845</c:v>
                </c:pt>
                <c:pt idx="6">
                  <c:v>1374</c:v>
                </c:pt>
                <c:pt idx="7">
                  <c:v>1432</c:v>
                </c:pt>
                <c:pt idx="8">
                  <c:v>1021</c:v>
                </c:pt>
                <c:pt idx="9">
                  <c:v>1275</c:v>
                </c:pt>
                <c:pt idx="10">
                  <c:v>443</c:v>
                </c:pt>
                <c:pt idx="11">
                  <c:v>612</c:v>
                </c:pt>
                <c:pt idx="12">
                  <c:v>703</c:v>
                </c:pt>
                <c:pt idx="13">
                  <c:v>684</c:v>
                </c:pt>
                <c:pt idx="14">
                  <c:v>420</c:v>
                </c:pt>
                <c:pt idx="15">
                  <c:v>559</c:v>
                </c:pt>
                <c:pt idx="16">
                  <c:v>501</c:v>
                </c:pt>
                <c:pt idx="17">
                  <c:v>948</c:v>
                </c:pt>
                <c:pt idx="18">
                  <c:v>835</c:v>
                </c:pt>
                <c:pt idx="19">
                  <c:v>806</c:v>
                </c:pt>
                <c:pt idx="20">
                  <c:v>656</c:v>
                </c:pt>
                <c:pt idx="21">
                  <c:v>997</c:v>
                </c:pt>
                <c:pt idx="22">
                  <c:v>495</c:v>
                </c:pt>
                <c:pt idx="23">
                  <c:v>2420</c:v>
                </c:pt>
                <c:pt idx="24">
                  <c:v>591</c:v>
                </c:pt>
                <c:pt idx="25">
                  <c:v>1237</c:v>
                </c:pt>
                <c:pt idx="26">
                  <c:v>1613</c:v>
                </c:pt>
                <c:pt idx="27">
                  <c:v>1163</c:v>
                </c:pt>
                <c:pt idx="28">
                  <c:v>786</c:v>
                </c:pt>
                <c:pt idx="29">
                  <c:v>1830</c:v>
                </c:pt>
                <c:pt idx="30">
                  <c:v>1481</c:v>
                </c:pt>
              </c:numCache>
            </c:numRef>
          </c:val>
          <c:smooth val="0"/>
          <c:extLst>
            <c:ext xmlns:c16="http://schemas.microsoft.com/office/drawing/2014/chart" uri="{C3380CC4-5D6E-409C-BE32-E72D297353CC}">
              <c16:uniqueId val="{00000000-F863-45F3-88ED-52CA5F0540B9}"/>
            </c:ext>
          </c:extLst>
        </c:ser>
        <c:dLbls>
          <c:showLegendKey val="0"/>
          <c:showVal val="0"/>
          <c:showCatName val="0"/>
          <c:showSerName val="0"/>
          <c:showPercent val="0"/>
          <c:showBubbleSize val="0"/>
        </c:dLbls>
        <c:smooth val="0"/>
        <c:axId val="293831968"/>
        <c:axId val="293825736"/>
      </c:lineChart>
      <c:dateAx>
        <c:axId val="29383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25736"/>
        <c:crosses val="autoZero"/>
        <c:auto val="1"/>
        <c:lblOffset val="100"/>
        <c:baseTimeUnit val="days"/>
      </c:dateAx>
      <c:valAx>
        <c:axId val="29382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3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59200</c:v>
                </c:pt>
                <c:pt idx="1">
                  <c:v>60400</c:v>
                </c:pt>
                <c:pt idx="2">
                  <c:v>60700</c:v>
                </c:pt>
                <c:pt idx="3">
                  <c:v>60800</c:v>
                </c:pt>
                <c:pt idx="4">
                  <c:v>60800</c:v>
                </c:pt>
                <c:pt idx="5">
                  <c:v>62200</c:v>
                </c:pt>
                <c:pt idx="6">
                  <c:v>63900</c:v>
                </c:pt>
                <c:pt idx="7">
                  <c:v>64700</c:v>
                </c:pt>
                <c:pt idx="8">
                  <c:v>65100</c:v>
                </c:pt>
                <c:pt idx="9">
                  <c:v>65400</c:v>
                </c:pt>
                <c:pt idx="10">
                  <c:v>65500</c:v>
                </c:pt>
                <c:pt idx="11">
                  <c:v>65600</c:v>
                </c:pt>
                <c:pt idx="12">
                  <c:v>65700</c:v>
                </c:pt>
                <c:pt idx="13">
                  <c:v>65800</c:v>
                </c:pt>
                <c:pt idx="14">
                  <c:v>65900</c:v>
                </c:pt>
                <c:pt idx="15">
                  <c:v>66000</c:v>
                </c:pt>
                <c:pt idx="16">
                  <c:v>66100</c:v>
                </c:pt>
                <c:pt idx="17">
                  <c:v>66200</c:v>
                </c:pt>
                <c:pt idx="18">
                  <c:v>66200</c:v>
                </c:pt>
                <c:pt idx="19">
                  <c:v>66300</c:v>
                </c:pt>
                <c:pt idx="20">
                  <c:v>66300</c:v>
                </c:pt>
                <c:pt idx="21">
                  <c:v>66400</c:v>
                </c:pt>
                <c:pt idx="22">
                  <c:v>66500</c:v>
                </c:pt>
                <c:pt idx="23">
                  <c:v>66500</c:v>
                </c:pt>
                <c:pt idx="24">
                  <c:v>66500</c:v>
                </c:pt>
                <c:pt idx="25">
                  <c:v>66600</c:v>
                </c:pt>
                <c:pt idx="26">
                  <c:v>66700</c:v>
                </c:pt>
                <c:pt idx="27">
                  <c:v>66700</c:v>
                </c:pt>
                <c:pt idx="28">
                  <c:v>66700</c:v>
                </c:pt>
                <c:pt idx="29">
                  <c:v>66800</c:v>
                </c:pt>
                <c:pt idx="30">
                  <c:v>66800</c:v>
                </c:pt>
              </c:numCache>
            </c:numRef>
          </c:val>
          <c:smooth val="0"/>
          <c:extLst>
            <c:ext xmlns:c16="http://schemas.microsoft.com/office/drawing/2014/chart" uri="{C3380CC4-5D6E-409C-BE32-E72D297353CC}">
              <c16:uniqueId val="{00000000-B34A-4F39-B3E5-98ECDFB944A5}"/>
            </c:ext>
          </c:extLst>
        </c:ser>
        <c:dLbls>
          <c:showLegendKey val="0"/>
          <c:showVal val="0"/>
          <c:showCatName val="0"/>
          <c:showSerName val="0"/>
          <c:showPercent val="0"/>
          <c:showBubbleSize val="0"/>
        </c:dLbls>
        <c:smooth val="0"/>
        <c:axId val="748869408"/>
        <c:axId val="748865800"/>
      </c:lineChart>
      <c:dateAx>
        <c:axId val="748869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65800"/>
        <c:crosses val="autoZero"/>
        <c:auto val="1"/>
        <c:lblOffset val="100"/>
        <c:baseTimeUnit val="days"/>
      </c:dateAx>
      <c:valAx>
        <c:axId val="74886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6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1600000</c:v>
                </c:pt>
                <c:pt idx="1">
                  <c:v>1700000</c:v>
                </c:pt>
                <c:pt idx="2">
                  <c:v>1700000</c:v>
                </c:pt>
                <c:pt idx="3">
                  <c:v>1700000</c:v>
                </c:pt>
                <c:pt idx="4">
                  <c:v>1700000</c:v>
                </c:pt>
                <c:pt idx="5">
                  <c:v>1700000</c:v>
                </c:pt>
                <c:pt idx="6">
                  <c:v>1800000</c:v>
                </c:pt>
                <c:pt idx="7">
                  <c:v>1800000</c:v>
                </c:pt>
                <c:pt idx="8">
                  <c:v>1800000</c:v>
                </c:pt>
                <c:pt idx="9">
                  <c:v>1800000</c:v>
                </c:pt>
                <c:pt idx="10">
                  <c:v>1900000</c:v>
                </c:pt>
                <c:pt idx="11">
                  <c:v>1900000</c:v>
                </c:pt>
                <c:pt idx="12">
                  <c:v>1900000</c:v>
                </c:pt>
                <c:pt idx="13">
                  <c:v>1900000</c:v>
                </c:pt>
                <c:pt idx="14">
                  <c:v>1900000</c:v>
                </c:pt>
                <c:pt idx="15">
                  <c:v>1900000</c:v>
                </c:pt>
                <c:pt idx="16">
                  <c:v>1900000</c:v>
                </c:pt>
                <c:pt idx="17">
                  <c:v>1900000</c:v>
                </c:pt>
                <c:pt idx="18">
                  <c:v>1900000</c:v>
                </c:pt>
                <c:pt idx="19">
                  <c:v>1900000</c:v>
                </c:pt>
                <c:pt idx="20">
                  <c:v>1900000</c:v>
                </c:pt>
                <c:pt idx="21">
                  <c:v>1900000</c:v>
                </c:pt>
                <c:pt idx="22">
                  <c:v>1900000</c:v>
                </c:pt>
                <c:pt idx="23">
                  <c:v>1900000</c:v>
                </c:pt>
                <c:pt idx="24">
                  <c:v>1900000</c:v>
                </c:pt>
                <c:pt idx="25">
                  <c:v>1900000</c:v>
                </c:pt>
                <c:pt idx="26">
                  <c:v>1900000</c:v>
                </c:pt>
                <c:pt idx="27">
                  <c:v>1900000</c:v>
                </c:pt>
                <c:pt idx="28">
                  <c:v>1900000</c:v>
                </c:pt>
                <c:pt idx="29">
                  <c:v>1900000</c:v>
                </c:pt>
                <c:pt idx="30">
                  <c:v>1900000</c:v>
                </c:pt>
              </c:numCache>
            </c:numRef>
          </c:val>
          <c:smooth val="0"/>
          <c:extLst>
            <c:ext xmlns:c16="http://schemas.microsoft.com/office/drawing/2014/chart" uri="{C3380CC4-5D6E-409C-BE32-E72D297353CC}">
              <c16:uniqueId val="{00000000-AC10-4AAA-8379-B9DE5F9B36B3}"/>
            </c:ext>
          </c:extLst>
        </c:ser>
        <c:dLbls>
          <c:showLegendKey val="0"/>
          <c:showVal val="0"/>
          <c:showCatName val="0"/>
          <c:showSerName val="0"/>
          <c:showPercent val="0"/>
          <c:showBubbleSize val="0"/>
        </c:dLbls>
        <c:smooth val="0"/>
        <c:axId val="748873344"/>
        <c:axId val="748870392"/>
      </c:lineChart>
      <c:dateAx>
        <c:axId val="74887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70392"/>
        <c:crosses val="autoZero"/>
        <c:auto val="1"/>
        <c:lblOffset val="100"/>
        <c:baseTimeUnit val="days"/>
      </c:dateAx>
      <c:valAx>
        <c:axId val="74887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7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3903</c:v>
                </c:pt>
                <c:pt idx="1">
                  <c:v>5136</c:v>
                </c:pt>
                <c:pt idx="2">
                  <c:v>0</c:v>
                </c:pt>
                <c:pt idx="3">
                  <c:v>0</c:v>
                </c:pt>
                <c:pt idx="4">
                  <c:v>0</c:v>
                </c:pt>
                <c:pt idx="5">
                  <c:v>158900</c:v>
                </c:pt>
                <c:pt idx="6">
                  <c:v>0</c:v>
                </c:pt>
                <c:pt idx="7">
                  <c:v>17800</c:v>
                </c:pt>
                <c:pt idx="8">
                  <c:v>1937</c:v>
                </c:pt>
                <c:pt idx="9">
                  <c:v>0</c:v>
                </c:pt>
                <c:pt idx="10">
                  <c:v>0</c:v>
                </c:pt>
                <c:pt idx="11">
                  <c:v>0</c:v>
                </c:pt>
                <c:pt idx="12">
                  <c:v>0</c:v>
                </c:pt>
                <c:pt idx="13">
                  <c:v>0</c:v>
                </c:pt>
                <c:pt idx="14">
                  <c:v>0</c:v>
                </c:pt>
                <c:pt idx="15">
                  <c:v>2981</c:v>
                </c:pt>
                <c:pt idx="16">
                  <c:v>0</c:v>
                </c:pt>
                <c:pt idx="17">
                  <c:v>518</c:v>
                </c:pt>
                <c:pt idx="18">
                  <c:v>62</c:v>
                </c:pt>
                <c:pt idx="19">
                  <c:v>0</c:v>
                </c:pt>
                <c:pt idx="20">
                  <c:v>5774</c:v>
                </c:pt>
                <c:pt idx="21">
                  <c:v>2560.5</c:v>
                </c:pt>
                <c:pt idx="22">
                  <c:v>253</c:v>
                </c:pt>
                <c:pt idx="23">
                  <c:v>833</c:v>
                </c:pt>
                <c:pt idx="24">
                  <c:v>953</c:v>
                </c:pt>
                <c:pt idx="25">
                  <c:v>0</c:v>
                </c:pt>
                <c:pt idx="26">
                  <c:v>0</c:v>
                </c:pt>
                <c:pt idx="27">
                  <c:v>365</c:v>
                </c:pt>
                <c:pt idx="28">
                  <c:v>309</c:v>
                </c:pt>
                <c:pt idx="29">
                  <c:v>0</c:v>
                </c:pt>
                <c:pt idx="30">
                  <c:v>0</c:v>
                </c:pt>
              </c:numCache>
            </c:numRef>
          </c:val>
          <c:smooth val="0"/>
          <c:extLst>
            <c:ext xmlns:c16="http://schemas.microsoft.com/office/drawing/2014/chart" uri="{C3380CC4-5D6E-409C-BE32-E72D297353CC}">
              <c16:uniqueId val="{00000000-50A9-4A7B-88CA-CFACC2B8FE93}"/>
            </c:ext>
          </c:extLst>
        </c:ser>
        <c:dLbls>
          <c:showLegendKey val="0"/>
          <c:showVal val="0"/>
          <c:showCatName val="0"/>
          <c:showSerName val="0"/>
          <c:showPercent val="0"/>
          <c:showBubbleSize val="0"/>
        </c:dLbls>
        <c:smooth val="0"/>
        <c:axId val="748877608"/>
        <c:axId val="748877936"/>
      </c:lineChart>
      <c:dateAx>
        <c:axId val="74887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77936"/>
        <c:crosses val="autoZero"/>
        <c:auto val="1"/>
        <c:lblOffset val="100"/>
        <c:baseTimeUnit val="days"/>
      </c:dateAx>
      <c:valAx>
        <c:axId val="74887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7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700</c:v>
                </c:pt>
                <c:pt idx="1">
                  <c:v>1200</c:v>
                </c:pt>
                <c:pt idx="2">
                  <c:v>300</c:v>
                </c:pt>
                <c:pt idx="3">
                  <c:v>100</c:v>
                </c:pt>
                <c:pt idx="4">
                  <c:v>0</c:v>
                </c:pt>
                <c:pt idx="5">
                  <c:v>1400</c:v>
                </c:pt>
                <c:pt idx="6">
                  <c:v>1700</c:v>
                </c:pt>
                <c:pt idx="7">
                  <c:v>800</c:v>
                </c:pt>
                <c:pt idx="8">
                  <c:v>400</c:v>
                </c:pt>
                <c:pt idx="9">
                  <c:v>300</c:v>
                </c:pt>
                <c:pt idx="10">
                  <c:v>100</c:v>
                </c:pt>
                <c:pt idx="11">
                  <c:v>100</c:v>
                </c:pt>
                <c:pt idx="12">
                  <c:v>100</c:v>
                </c:pt>
                <c:pt idx="13">
                  <c:v>100</c:v>
                </c:pt>
                <c:pt idx="14">
                  <c:v>100</c:v>
                </c:pt>
                <c:pt idx="15">
                  <c:v>100</c:v>
                </c:pt>
                <c:pt idx="16">
                  <c:v>100</c:v>
                </c:pt>
                <c:pt idx="17">
                  <c:v>100</c:v>
                </c:pt>
                <c:pt idx="18">
                  <c:v>0</c:v>
                </c:pt>
                <c:pt idx="19">
                  <c:v>100</c:v>
                </c:pt>
                <c:pt idx="20">
                  <c:v>0</c:v>
                </c:pt>
                <c:pt idx="21">
                  <c:v>100</c:v>
                </c:pt>
                <c:pt idx="22">
                  <c:v>100</c:v>
                </c:pt>
                <c:pt idx="23">
                  <c:v>0</c:v>
                </c:pt>
                <c:pt idx="24">
                  <c:v>0</c:v>
                </c:pt>
                <c:pt idx="25">
                  <c:v>100</c:v>
                </c:pt>
                <c:pt idx="26">
                  <c:v>100</c:v>
                </c:pt>
                <c:pt idx="27">
                  <c:v>0</c:v>
                </c:pt>
                <c:pt idx="28">
                  <c:v>0</c:v>
                </c:pt>
                <c:pt idx="29">
                  <c:v>100</c:v>
                </c:pt>
                <c:pt idx="30">
                  <c:v>0</c:v>
                </c:pt>
              </c:numCache>
            </c:numRef>
          </c:val>
          <c:smooth val="0"/>
          <c:extLst>
            <c:ext xmlns:c16="http://schemas.microsoft.com/office/drawing/2014/chart" uri="{C3380CC4-5D6E-409C-BE32-E72D297353CC}">
              <c16:uniqueId val="{00000000-E5FB-4DFC-A0DF-27DBC300AA21}"/>
            </c:ext>
          </c:extLst>
        </c:ser>
        <c:dLbls>
          <c:showLegendKey val="0"/>
          <c:showVal val="0"/>
          <c:showCatName val="0"/>
          <c:showSerName val="0"/>
          <c:showPercent val="0"/>
          <c:showBubbleSize val="0"/>
        </c:dLbls>
        <c:smooth val="0"/>
        <c:axId val="748886136"/>
        <c:axId val="748885480"/>
      </c:lineChart>
      <c:dateAx>
        <c:axId val="74888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85480"/>
        <c:crosses val="autoZero"/>
        <c:auto val="1"/>
        <c:lblOffset val="100"/>
        <c:baseTimeUnit val="days"/>
      </c:dateAx>
      <c:valAx>
        <c:axId val="74888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8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4">
                  <c:v>73100</c:v>
                </c:pt>
                <c:pt idx="5">
                  <c:v>73100</c:v>
                </c:pt>
                <c:pt idx="6">
                  <c:v>73100</c:v>
                </c:pt>
                <c:pt idx="7">
                  <c:v>73100</c:v>
                </c:pt>
                <c:pt idx="8">
                  <c:v>73100</c:v>
                </c:pt>
                <c:pt idx="9">
                  <c:v>73100</c:v>
                </c:pt>
                <c:pt idx="10">
                  <c:v>73100</c:v>
                </c:pt>
                <c:pt idx="11">
                  <c:v>73100</c:v>
                </c:pt>
                <c:pt idx="12">
                  <c:v>73100</c:v>
                </c:pt>
                <c:pt idx="13">
                  <c:v>73100</c:v>
                </c:pt>
                <c:pt idx="14">
                  <c:v>73100</c:v>
                </c:pt>
                <c:pt idx="15">
                  <c:v>73200</c:v>
                </c:pt>
                <c:pt idx="16">
                  <c:v>73200</c:v>
                </c:pt>
                <c:pt idx="17">
                  <c:v>73200</c:v>
                </c:pt>
                <c:pt idx="18">
                  <c:v>73200</c:v>
                </c:pt>
                <c:pt idx="19">
                  <c:v>73200</c:v>
                </c:pt>
                <c:pt idx="20">
                  <c:v>73200</c:v>
                </c:pt>
                <c:pt idx="21">
                  <c:v>73200</c:v>
                </c:pt>
                <c:pt idx="22">
                  <c:v>73200</c:v>
                </c:pt>
                <c:pt idx="23">
                  <c:v>73300</c:v>
                </c:pt>
                <c:pt idx="24">
                  <c:v>73300</c:v>
                </c:pt>
                <c:pt idx="25">
                  <c:v>73300</c:v>
                </c:pt>
                <c:pt idx="26">
                  <c:v>73300</c:v>
                </c:pt>
                <c:pt idx="27">
                  <c:v>73300</c:v>
                </c:pt>
                <c:pt idx="28">
                  <c:v>73300</c:v>
                </c:pt>
                <c:pt idx="29">
                  <c:v>73300</c:v>
                </c:pt>
                <c:pt idx="30">
                  <c:v>73300</c:v>
                </c:pt>
              </c:numCache>
            </c:numRef>
          </c:val>
          <c:smooth val="0"/>
          <c:extLst>
            <c:ext xmlns:c16="http://schemas.microsoft.com/office/drawing/2014/chart" uri="{C3380CC4-5D6E-409C-BE32-E72D297353CC}">
              <c16:uniqueId val="{00000000-1E0F-4D11-904A-F54169C595B4}"/>
            </c:ext>
          </c:extLst>
        </c:ser>
        <c:ser>
          <c:idx val="1"/>
          <c:order val="1"/>
          <c:tx>
            <c:strRef>
              <c:f>Sheet1!$C$1</c:f>
              <c:strCache>
                <c:ptCount val="1"/>
                <c:pt idx="0">
                  <c:v>3FM Live Box</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4">
                  <c:v>72600</c:v>
                </c:pt>
                <c:pt idx="5">
                  <c:v>72600</c:v>
                </c:pt>
                <c:pt idx="6">
                  <c:v>72600</c:v>
                </c:pt>
                <c:pt idx="7">
                  <c:v>72600</c:v>
                </c:pt>
                <c:pt idx="8">
                  <c:v>72600</c:v>
                </c:pt>
                <c:pt idx="9">
                  <c:v>72600</c:v>
                </c:pt>
                <c:pt idx="10">
                  <c:v>72700</c:v>
                </c:pt>
                <c:pt idx="11">
                  <c:v>72700</c:v>
                </c:pt>
                <c:pt idx="12">
                  <c:v>72700</c:v>
                </c:pt>
                <c:pt idx="13">
                  <c:v>72700</c:v>
                </c:pt>
                <c:pt idx="14">
                  <c:v>72700</c:v>
                </c:pt>
                <c:pt idx="15">
                  <c:v>72700</c:v>
                </c:pt>
                <c:pt idx="16">
                  <c:v>72700</c:v>
                </c:pt>
                <c:pt idx="17">
                  <c:v>72700</c:v>
                </c:pt>
                <c:pt idx="18">
                  <c:v>72700</c:v>
                </c:pt>
                <c:pt idx="19">
                  <c:v>72700</c:v>
                </c:pt>
                <c:pt idx="20">
                  <c:v>72700</c:v>
                </c:pt>
                <c:pt idx="21">
                  <c:v>72700</c:v>
                </c:pt>
                <c:pt idx="22">
                  <c:v>72700</c:v>
                </c:pt>
                <c:pt idx="23">
                  <c:v>72700</c:v>
                </c:pt>
                <c:pt idx="24">
                  <c:v>72700</c:v>
                </c:pt>
                <c:pt idx="25">
                  <c:v>72700</c:v>
                </c:pt>
                <c:pt idx="26">
                  <c:v>72800</c:v>
                </c:pt>
                <c:pt idx="27">
                  <c:v>72800</c:v>
                </c:pt>
                <c:pt idx="28">
                  <c:v>72800</c:v>
                </c:pt>
                <c:pt idx="29">
                  <c:v>72800</c:v>
                </c:pt>
                <c:pt idx="30">
                  <c:v>72800</c:v>
                </c:pt>
              </c:numCache>
            </c:numRef>
          </c:val>
          <c:smooth val="0"/>
          <c:extLst>
            <c:ext xmlns:c16="http://schemas.microsoft.com/office/drawing/2014/chart" uri="{C3380CC4-5D6E-409C-BE32-E72D297353CC}">
              <c16:uniqueId val="{00000001-1E0F-4D11-904A-F54169C595B4}"/>
            </c:ext>
          </c:extLst>
        </c:ser>
        <c:dLbls>
          <c:showLegendKey val="0"/>
          <c:showVal val="0"/>
          <c:showCatName val="0"/>
          <c:showSerName val="0"/>
          <c:showPercent val="0"/>
          <c:showBubbleSize val="0"/>
        </c:dLbls>
        <c:smooth val="0"/>
        <c:axId val="748633576"/>
        <c:axId val="748634232"/>
      </c:lineChart>
      <c:dateAx>
        <c:axId val="74863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634232"/>
        <c:crosses val="autoZero"/>
        <c:auto val="1"/>
        <c:lblOffset val="100"/>
        <c:baseTimeUnit val="days"/>
      </c:dateAx>
      <c:valAx>
        <c:axId val="74863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63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 Mumford &amp; Sons live met ‘Guiding Light’, 'Only Love', ’Woman’ &amp; meer | 3FM Live | NPO 3FM (Published: 2019-07-10 15:00:12)</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1</c:v>
                </c:pt>
                <c:pt idx="17">
                  <c:v>0</c:v>
                </c:pt>
                <c:pt idx="18">
                  <c:v>0</c:v>
                </c:pt>
                <c:pt idx="19">
                  <c:v>0</c:v>
                </c:pt>
                <c:pt idx="20">
                  <c:v>0</c:v>
                </c:pt>
                <c:pt idx="21">
                  <c:v>0</c:v>
                </c:pt>
                <c:pt idx="22">
                  <c:v>0</c:v>
                </c:pt>
                <c:pt idx="23">
                  <c:v>0</c:v>
                </c:pt>
                <c:pt idx="24">
                  <c:v>0</c:v>
                </c:pt>
                <c:pt idx="25">
                  <c:v>0</c:v>
                </c:pt>
                <c:pt idx="26">
                  <c:v>2</c:v>
                </c:pt>
                <c:pt idx="27">
                  <c:v>0</c:v>
                </c:pt>
                <c:pt idx="28">
                  <c:v>0</c:v>
                </c:pt>
                <c:pt idx="29">
                  <c:v>0</c:v>
                </c:pt>
                <c:pt idx="30">
                  <c:v>2</c:v>
                </c:pt>
              </c:numCache>
            </c:numRef>
          </c:val>
          <c:smooth val="0"/>
          <c:extLst>
            <c:ext xmlns:c16="http://schemas.microsoft.com/office/drawing/2014/chart" uri="{C3380CC4-5D6E-409C-BE32-E72D297353CC}">
              <c16:uniqueId val="{00000000-EB3D-475F-A4D9-D0F90BCD7D38}"/>
            </c:ext>
          </c:extLst>
        </c:ser>
        <c:ser>
          <c:idx val="1"/>
          <c:order val="1"/>
          <c:tx>
            <c:strRef>
              <c:f>Sheet1!$C$1</c:f>
              <c:strCache>
                <c:ptCount val="1"/>
                <c:pt idx="0">
                  <c:v>3FM Froukje vertaalt Macklemore met sterke boodschap🌈 | 3FM Live | NPO 3FM (Published: 2020-02-12 16:00:02)</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c:v>
                </c:pt>
                <c:pt idx="1">
                  <c:v>2</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2</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1-EB3D-475F-A4D9-D0F90BCD7D38}"/>
            </c:ext>
          </c:extLst>
        </c:ser>
        <c:ser>
          <c:idx val="2"/>
          <c:order val="2"/>
          <c:tx>
            <c:strRef>
              <c:f>Sheet1!$D$1</c:f>
              <c:strCache>
                <c:ptCount val="1"/>
                <c:pt idx="0">
                  <c:v>3FM Kraantje Pappie &amp; Chef'Special: "Heel ongemakkelijk dit" | Speeddate ❤️⏰ | NPO 3FM (Published: 2018-06-12 12:54:43)</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2</c:v>
                </c:pt>
              </c:numCache>
            </c:numRef>
          </c:val>
          <c:smooth val="0"/>
          <c:extLst>
            <c:ext xmlns:c16="http://schemas.microsoft.com/office/drawing/2014/chart" uri="{C3380CC4-5D6E-409C-BE32-E72D297353CC}">
              <c16:uniqueId val="{00000002-EB3D-475F-A4D9-D0F90BCD7D38}"/>
            </c:ext>
          </c:extLst>
        </c:ser>
        <c:ser>
          <c:idx val="3"/>
          <c:order val="3"/>
          <c:tx>
            <c:strRef>
              <c:f>Sheet1!$E$1</c:f>
              <c:strCache>
                <c:ptCount val="1"/>
                <c:pt idx="0">
                  <c:v>3FM Sziget 2018: "Eén groot drugslab!" | Ga Je Lekker?! #9 | NPO 3FM (Published: 2018-08-13 15:00:08)</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3</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EB3D-475F-A4D9-D0F90BCD7D38}"/>
            </c:ext>
          </c:extLst>
        </c:ser>
        <c:ser>
          <c:idx val="4"/>
          <c:order val="4"/>
          <c:tx>
            <c:strRef>
              <c:f>Sheet1!$F$1</c:f>
              <c:strCache>
                <c:ptCount val="1"/>
                <c:pt idx="0">
                  <c:v>3FM Ginger schrijft brief aan zijn zus over zijn depressie | #OPENUP | NPO 3FM (Published: 2020-03-10 18:00:16)</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3</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EB3D-475F-A4D9-D0F90BCD7D38}"/>
            </c:ext>
          </c:extLst>
        </c:ser>
        <c:ser>
          <c:idx val="5"/>
          <c:order val="5"/>
          <c:tx>
            <c:strRef>
              <c:f>Sheet1!$G$1</c:f>
              <c:strCache>
                <c:ptCount val="1"/>
                <c:pt idx="0">
                  <c:v>3FM Live Box Lil Kleine en Ronnie Flex - 1, 2, 3 | 3FM Live (Published: 2016-02-15 11:55:44)</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0</c:v>
                </c:pt>
                <c:pt idx="2">
                  <c:v>1</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EB3D-475F-A4D9-D0F90BCD7D38}"/>
            </c:ext>
          </c:extLst>
        </c:ser>
        <c:ser>
          <c:idx val="6"/>
          <c:order val="6"/>
          <c:tx>
            <c:strRef>
              <c:f>Sheet1!$H$1</c:f>
              <c:strCache>
                <c:ptCount val="1"/>
                <c:pt idx="0">
                  <c:v>3FM Gaat Joost lekker op Down The Rabbit Hole 2018? | Ga Je Lekker?! #4 | NPO 3FM (Published: 2018-07-02 14:38:08)</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EB3D-475F-A4D9-D0F90BCD7D38}"/>
            </c:ext>
          </c:extLst>
        </c:ser>
        <c:ser>
          <c:idx val="7"/>
          <c:order val="7"/>
          <c:tx>
            <c:strRef>
              <c:f>Sheet1!$I$1</c:f>
              <c:strCache>
                <c:ptCount val="1"/>
                <c:pt idx="0">
                  <c:v>3FM "Zo is het om jong te zijn en rijke ouders te hebben" | Op Me Monnie | NPO 3FM (Published: 2019-12-05 16:00:13)</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2</c:v>
                </c:pt>
              </c:numCache>
            </c:numRef>
          </c:val>
          <c:smooth val="0"/>
          <c:extLst>
            <c:ext xmlns:c16="http://schemas.microsoft.com/office/drawing/2014/chart" uri="{C3380CC4-5D6E-409C-BE32-E72D297353CC}">
              <c16:uniqueId val="{00000007-EB3D-475F-A4D9-D0F90BCD7D38}"/>
            </c:ext>
          </c:extLst>
        </c:ser>
        <c:ser>
          <c:idx val="8"/>
          <c:order val="8"/>
          <c:tx>
            <c:strRef>
              <c:f>Sheet1!$J$1</c:f>
              <c:strCache>
                <c:ptCount val="1"/>
                <c:pt idx="0">
                  <c:v>3FM Live Box Lil' Kleine &amp; Ronnie Flex - Chips &amp; Cola (Drank &amp; Drugs voor kids) | 3FM Live (Published: 2015-06-23 06:30:09)</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Sheet1!$J$2:$J$32</c:f>
              <c:numCache>
                <c:formatCode>General</c:formatCode>
                <c:ptCount val="31"/>
                <c:pt idx="0">
                  <c:v>0</c:v>
                </c:pt>
                <c:pt idx="1">
                  <c:v>0</c:v>
                </c:pt>
                <c:pt idx="2">
                  <c:v>0</c:v>
                </c:pt>
                <c:pt idx="3">
                  <c:v>0</c:v>
                </c:pt>
                <c:pt idx="4">
                  <c:v>0</c:v>
                </c:pt>
                <c:pt idx="5">
                  <c:v>0</c:v>
                </c:pt>
                <c:pt idx="6">
                  <c:v>0</c:v>
                </c:pt>
                <c:pt idx="7">
                  <c:v>0</c:v>
                </c:pt>
                <c:pt idx="8">
                  <c:v>2</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8-EB3D-475F-A4D9-D0F90BCD7D38}"/>
            </c:ext>
          </c:extLst>
        </c:ser>
        <c:ser>
          <c:idx val="9"/>
          <c:order val="9"/>
          <c:tx>
            <c:strRef>
              <c:f>Sheet1!$K$1</c:f>
              <c:strCache>
                <c:ptCount val="1"/>
                <c:pt idx="0">
                  <c:v>3FM Live Box Faberyayo - Slapeloze Nachten (Opposites cover) | 3FM Live (Published: 2012-09-20 11:28:45)</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Sheet1!$K$2:$K$32</c:f>
              <c:numCache>
                <c:formatCode>General</c:formatCode>
                <c:ptCount val="31"/>
                <c:pt idx="0">
                  <c:v>0</c:v>
                </c:pt>
                <c:pt idx="1">
                  <c:v>0</c:v>
                </c:pt>
                <c:pt idx="2">
                  <c:v>0</c:v>
                </c:pt>
                <c:pt idx="3">
                  <c:v>0</c:v>
                </c:pt>
                <c:pt idx="4">
                  <c:v>0</c:v>
                </c:pt>
                <c:pt idx="5">
                  <c:v>1</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9-EB3D-475F-A4D9-D0F90BCD7D38}"/>
            </c:ext>
          </c:extLst>
        </c:ser>
        <c:ser>
          <c:idx val="10"/>
          <c:order val="10"/>
          <c:tx>
            <c:strRef>
              <c:f>Sheet1!$L$1</c:f>
              <c:strCache>
                <c:ptCount val="1"/>
                <c:pt idx="0">
                  <c:v>3FM Live Box Chef'Special - Ride (Twenty One Pilots cover) | 3FM Live (Published: 2016-09-14 15:36:20)</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Sheet1!$L$2:$L$32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2</c:v>
                </c:pt>
                <c:pt idx="26">
                  <c:v>0</c:v>
                </c:pt>
                <c:pt idx="27">
                  <c:v>0</c:v>
                </c:pt>
                <c:pt idx="28">
                  <c:v>0</c:v>
                </c:pt>
                <c:pt idx="29">
                  <c:v>0</c:v>
                </c:pt>
                <c:pt idx="30">
                  <c:v>0</c:v>
                </c:pt>
              </c:numCache>
            </c:numRef>
          </c:val>
          <c:smooth val="0"/>
          <c:extLst>
            <c:ext xmlns:c16="http://schemas.microsoft.com/office/drawing/2014/chart" uri="{C3380CC4-5D6E-409C-BE32-E72D297353CC}">
              <c16:uniqueId val="{0000000A-EB3D-475F-A4D9-D0F90BCD7D38}"/>
            </c:ext>
          </c:extLst>
        </c:ser>
        <c:ser>
          <c:idx val="11"/>
          <c:order val="11"/>
          <c:tx>
            <c:strRef>
              <c:f>Sheet1!$M$1</c:f>
              <c:strCache>
                <c:ptCount val="1"/>
                <c:pt idx="0">
                  <c:v>3FM Live Box Roxeanne Hazes - Schiet Maar Raak | 3FM Live (Published: 2017-05-18 09:17:36)</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Sheet1!$M$2:$M$32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2</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B-EB3D-475F-A4D9-D0F90BCD7D38}"/>
            </c:ext>
          </c:extLst>
        </c:ser>
        <c:ser>
          <c:idx val="12"/>
          <c:order val="12"/>
          <c:tx>
            <c:strRef>
              <c:f>Sheet1!$N$1</c:f>
              <c:strCache>
                <c:ptCount val="1"/>
                <c:pt idx="0">
                  <c:v>3FM Lowlands 2019: "De drugs was goed!" | Ga Je Lekker?! #19 | NPO 3FM (Published: 2019-08-26 15:00:00)</c:v>
                </c:pt>
              </c:strCache>
            </c:strRef>
          </c:tx>
          <c:spPr>
            <a:ln w="28575" cap="rnd">
              <a:solidFill>
                <a:schemeClr val="accent1">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Sheet1!$N$2:$N$32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C-EB3D-475F-A4D9-D0F90BCD7D38}"/>
            </c:ext>
          </c:extLst>
        </c:ser>
        <c:ser>
          <c:idx val="13"/>
          <c:order val="13"/>
          <c:tx>
            <c:strRef>
              <c:f>Sheet1!$O$1</c:f>
              <c:strCache>
                <c:ptCount val="1"/>
                <c:pt idx="0">
                  <c:v>3FM Eva: “lk plaste in mijn broek tijdens de eilandraad” | After Expeditie Robinson #10 | NPO 3FM (Published: 2019-11-04 16:00:06)</c:v>
                </c:pt>
              </c:strCache>
            </c:strRef>
          </c:tx>
          <c:spPr>
            <a:ln w="28575" cap="rnd">
              <a:solidFill>
                <a:schemeClr val="accent2">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Sheet1!$O$2:$O$32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D-EB3D-475F-A4D9-D0F90BCD7D38}"/>
            </c:ext>
          </c:extLst>
        </c:ser>
        <c:ser>
          <c:idx val="14"/>
          <c:order val="14"/>
          <c:tx>
            <c:strRef>
              <c:f>Sheet1!$P$1</c:f>
              <c:strCache>
                <c:ptCount val="1"/>
                <c:pt idx="0">
                  <c:v>3FM "Hugo verdiende een stuk meer met de finale" | After Expeditie Robinson #17 | NPO 3FM (Published: 2019-12-16 16:00:20)</c:v>
                </c:pt>
              </c:strCache>
            </c:strRef>
          </c:tx>
          <c:spPr>
            <a:ln w="28575" cap="rnd">
              <a:solidFill>
                <a:schemeClr val="accent3">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Sheet1!$P$2:$P$32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E-EB3D-475F-A4D9-D0F90BCD7D38}"/>
            </c:ext>
          </c:extLst>
        </c:ser>
        <c:ser>
          <c:idx val="15"/>
          <c:order val="15"/>
          <c:tx>
            <c:strRef>
              <c:f>Sheet1!$Q$1</c:f>
              <c:strCache>
                <c:ptCount val="1"/>
                <c:pt idx="0">
                  <c:v>3FM Best Kept Secret | Ga je lekker?! #2 | NPO 3FM (Published: 2018-06-11 14:37:31)</c:v>
                </c:pt>
              </c:strCache>
            </c:strRef>
          </c:tx>
          <c:spPr>
            <a:ln w="28575" cap="rnd">
              <a:solidFill>
                <a:schemeClr val="accent4">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Sheet1!$Q$2:$Q$32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F-EB3D-475F-A4D9-D0F90BCD7D38}"/>
            </c:ext>
          </c:extLst>
        </c:ser>
        <c:ser>
          <c:idx val="16"/>
          <c:order val="16"/>
          <c:tx>
            <c:strRef>
              <c:f>Sheet1!$R$1</c:f>
              <c:strCache>
                <c:ptCount val="1"/>
                <c:pt idx="0">
                  <c:v>3FM Live Box Fresku - Dankbaar (Emeli Sandé cover) | 3FM Live (Published: 2012-08-30 13:51:33)</c:v>
                </c:pt>
              </c:strCache>
            </c:strRef>
          </c:tx>
          <c:spPr>
            <a:ln w="28575" cap="rnd">
              <a:solidFill>
                <a:schemeClr val="accent5">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Sheet1!$R$2:$R$32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0-EB3D-475F-A4D9-D0F90BCD7D38}"/>
            </c:ext>
          </c:extLst>
        </c:ser>
        <c:ser>
          <c:idx val="17"/>
          <c:order val="17"/>
          <c:tx>
            <c:strRef>
              <c:f>Sheet1!$S$1</c:f>
              <c:strCache>
                <c:ptCount val="1"/>
                <c:pt idx="0">
                  <c:v>3FM MEROL: "Mijn fantasieën zijn niet veranderd" | In de studio | NPO 3FM (Published: 2020-01-14 16:00:03)</c:v>
                </c:pt>
              </c:strCache>
            </c:strRef>
          </c:tx>
          <c:spPr>
            <a:ln w="28575" cap="rnd">
              <a:solidFill>
                <a:schemeClr val="accent6">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Sheet1!$S$2:$S$32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1-EB3D-475F-A4D9-D0F90BCD7D38}"/>
            </c:ext>
          </c:extLst>
        </c:ser>
        <c:ser>
          <c:idx val="18"/>
          <c:order val="18"/>
          <c:tx>
            <c:strRef>
              <c:f>Sheet1!$T$1</c:f>
              <c:strCache>
                <c:ptCount val="1"/>
                <c:pt idx="0">
                  <c:v>3FM Eva: "Ik heb na de proef pizza gejat!" | After Expeditie Robinson #13 | NPO 3FM (Published: 2019-11-25 16:00:06)</c:v>
                </c:pt>
              </c:strCache>
            </c:strRef>
          </c:tx>
          <c:spPr>
            <a:ln w="28575" cap="rnd">
              <a:solidFill>
                <a:schemeClr val="accent1">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Sheet1!$T$2:$T$32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2-EB3D-475F-A4D9-D0F90BCD7D38}"/>
            </c:ext>
          </c:extLst>
        </c:ser>
        <c:ser>
          <c:idx val="19"/>
          <c:order val="19"/>
          <c:tx>
            <c:strRef>
              <c:f>Sheet1!$U$1</c:f>
              <c:strCache>
                <c:ptCount val="1"/>
                <c:pt idx="0">
                  <c:v>3FM 'Drugs op de Zwarte Cross? Nee! Biertje?' | Ga Je Lekker?! #17 | NPO 3FM (Published: 2019-08-12 15:00:04)</c:v>
                </c:pt>
              </c:strCache>
            </c:strRef>
          </c:tx>
          <c:spPr>
            <a:ln w="28575" cap="rnd">
              <a:solidFill>
                <a:schemeClr val="accent2">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Sheet1!$U$2:$U$32</c:f>
              <c:numCache>
                <c:formatCode>General</c:formatCode>
                <c:ptCount val="31"/>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3-EB3D-475F-A4D9-D0F90BCD7D38}"/>
            </c:ext>
          </c:extLst>
        </c:ser>
        <c:ser>
          <c:idx val="20"/>
          <c:order val="20"/>
          <c:tx>
            <c:strRef>
              <c:f>Sheet1!$V$1</c:f>
              <c:strCache>
                <c:ptCount val="1"/>
                <c:pt idx="0">
                  <c:v>3FM Eva: "We zitten met z'n allen in een groepsapp" | After Expeditie Robinson #9 | NPO 3FM (Published: 2019-10-28 18:02:36)</c:v>
                </c:pt>
              </c:strCache>
            </c:strRef>
          </c:tx>
          <c:spPr>
            <a:ln w="28575" cap="rnd">
              <a:solidFill>
                <a:schemeClr val="accent3">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Sheet1!$V$2:$V$32</c:f>
              <c:numCache>
                <c:formatCode>General</c:formatCode>
                <c:ptCount val="31"/>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4-EB3D-475F-A4D9-D0F90BCD7D38}"/>
            </c:ext>
          </c:extLst>
        </c:ser>
        <c:ser>
          <c:idx val="21"/>
          <c:order val="21"/>
          <c:tx>
            <c:strRef>
              <c:f>Sheet1!$W$1</c:f>
              <c:strCache>
                <c:ptCount val="1"/>
                <c:pt idx="0">
                  <c:v>3FM 3FM Song Challenge: Blanks maakt protestsong | 3FM Special | NPO 3FM (Published: 2019-10-31 16:00:00)</c:v>
                </c:pt>
              </c:strCache>
            </c:strRef>
          </c:tx>
          <c:spPr>
            <a:ln w="28575" cap="rnd">
              <a:solidFill>
                <a:schemeClr val="accent4">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Sheet1!$W$2:$W$32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5-EB3D-475F-A4D9-D0F90BCD7D38}"/>
            </c:ext>
          </c:extLst>
        </c:ser>
        <c:ser>
          <c:idx val="22"/>
          <c:order val="22"/>
          <c:tx>
            <c:strRef>
              <c:f>Sheet1!$X$1</c:f>
              <c:strCache>
                <c:ptCount val="1"/>
                <c:pt idx="0">
                  <c:v>3FM Eva: "Er werd vaker stiekem in stemkokers gekeken" | After Expeditie Robinson #14 | NPO 3FM (Published: 2019-12-02 16:00:01)</c:v>
                </c:pt>
              </c:strCache>
            </c:strRef>
          </c:tx>
          <c:spPr>
            <a:ln w="28575" cap="rnd">
              <a:solidFill>
                <a:schemeClr val="accent5">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Sheet1!$X$2:$X$32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6-EB3D-475F-A4D9-D0F90BCD7D38}"/>
            </c:ext>
          </c:extLst>
        </c:ser>
        <c:dLbls>
          <c:showLegendKey val="0"/>
          <c:showVal val="0"/>
          <c:showCatName val="0"/>
          <c:showSerName val="0"/>
          <c:showPercent val="0"/>
          <c:showBubbleSize val="0"/>
        </c:dLbls>
        <c:smooth val="0"/>
        <c:axId val="748804136"/>
        <c:axId val="748804464"/>
      </c:lineChart>
      <c:dateAx>
        <c:axId val="74880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04464"/>
        <c:crosses val="autoZero"/>
        <c:auto val="1"/>
        <c:lblOffset val="100"/>
        <c:baseTimeUnit val="days"/>
      </c:dateAx>
      <c:valAx>
        <c:axId val="74880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0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6090-1B04-47B9-8963-1B92FD91AE36}"/>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78B4FF9D-4184-4F55-91B8-F12D95B5D5B9}"/>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736696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5ADB-1198-4131-8184-2D8241F372FA}"/>
              </a:ext>
            </a:extLst>
          </p:cNvPr>
          <p:cNvSpPr>
            <a:spLocks noGrp="1"/>
          </p:cNvSpPr>
          <p:nvPr>
            <p:ph type="title"/>
          </p:nvPr>
        </p:nvSpPr>
        <p:spPr/>
        <p:txBody>
          <a:bodyPr/>
          <a:lstStyle/>
          <a:p>
            <a:r>
              <a:rPr lang="en-US"/>
              <a:t>Overall Overall Top Pages | NPO3FM</a:t>
            </a:r>
          </a:p>
        </p:txBody>
      </p:sp>
      <p:graphicFrame>
        <p:nvGraphicFramePr>
          <p:cNvPr id="5" name="Table Placeholder 4">
            <a:extLst>
              <a:ext uri="{FF2B5EF4-FFF2-40B4-BE49-F238E27FC236}">
                <a16:creationId xmlns:a16="http://schemas.microsoft.com/office/drawing/2014/main" id="{4BABE353-FDE8-4AB2-884C-30318F41F862}"/>
              </a:ext>
            </a:extLst>
          </p:cNvPr>
          <p:cNvGraphicFramePr>
            <a:graphicFrameLocks noGrp="1"/>
          </p:cNvGraphicFramePr>
          <p:nvPr>
            <p:ph type="tbl" sz="quarter" idx="13"/>
            <p:extLst>
              <p:ext uri="{D42A27DB-BD31-4B8C-83A1-F6EECF244321}">
                <p14:modId xmlns:p14="http://schemas.microsoft.com/office/powerpoint/2010/main" val="1007401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80905969"/>
                    </a:ext>
                  </a:extLst>
                </a:gridCol>
                <a:gridCol w="987552">
                  <a:extLst>
                    <a:ext uri="{9D8B030D-6E8A-4147-A177-3AD203B41FA5}">
                      <a16:colId xmlns:a16="http://schemas.microsoft.com/office/drawing/2014/main" val="1226463150"/>
                    </a:ext>
                  </a:extLst>
                </a:gridCol>
                <a:gridCol w="987552">
                  <a:extLst>
                    <a:ext uri="{9D8B030D-6E8A-4147-A177-3AD203B41FA5}">
                      <a16:colId xmlns:a16="http://schemas.microsoft.com/office/drawing/2014/main" val="2968506483"/>
                    </a:ext>
                  </a:extLst>
                </a:gridCol>
                <a:gridCol w="987552">
                  <a:extLst>
                    <a:ext uri="{9D8B030D-6E8A-4147-A177-3AD203B41FA5}">
                      <a16:colId xmlns:a16="http://schemas.microsoft.com/office/drawing/2014/main" val="1991254476"/>
                    </a:ext>
                  </a:extLst>
                </a:gridCol>
                <a:gridCol w="987552">
                  <a:extLst>
                    <a:ext uri="{9D8B030D-6E8A-4147-A177-3AD203B41FA5}">
                      <a16:colId xmlns:a16="http://schemas.microsoft.com/office/drawing/2014/main" val="3143378469"/>
                    </a:ext>
                  </a:extLst>
                </a:gridCol>
                <a:gridCol w="987552">
                  <a:extLst>
                    <a:ext uri="{9D8B030D-6E8A-4147-A177-3AD203B41FA5}">
                      <a16:colId xmlns:a16="http://schemas.microsoft.com/office/drawing/2014/main" val="361852351"/>
                    </a:ext>
                  </a:extLst>
                </a:gridCol>
                <a:gridCol w="987552">
                  <a:extLst>
                    <a:ext uri="{9D8B030D-6E8A-4147-A177-3AD203B41FA5}">
                      <a16:colId xmlns:a16="http://schemas.microsoft.com/office/drawing/2014/main" val="4110097145"/>
                    </a:ext>
                  </a:extLst>
                </a:gridCol>
                <a:gridCol w="987552">
                  <a:extLst>
                    <a:ext uri="{9D8B030D-6E8A-4147-A177-3AD203B41FA5}">
                      <a16:colId xmlns:a16="http://schemas.microsoft.com/office/drawing/2014/main" val="2436072608"/>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tc>
                  <a:txBody>
                    <a:bodyPr/>
                    <a:lstStyle/>
                    <a:p>
                      <a:r>
                        <a:rPr lang="en-US" sz="1000"/>
                        <a:t>Interactions per Post</a:t>
                      </a:r>
                    </a:p>
                  </a:txBody>
                  <a:tcPr/>
                </a:tc>
                <a:extLst>
                  <a:ext uri="{0D108BD9-81ED-4DB2-BD59-A6C34878D82A}">
                    <a16:rowId xmlns:a16="http://schemas.microsoft.com/office/drawing/2014/main" val="2433482538"/>
                  </a:ext>
                </a:extLst>
              </a:tr>
              <a:tr h="370840">
                <a:tc>
                  <a:txBody>
                    <a:bodyPr/>
                    <a:lstStyle/>
                    <a:p>
                      <a:r>
                        <a:rPr lang="en-US" sz="1000"/>
                        <a:t>TikTok</a:t>
                      </a:r>
                    </a:p>
                  </a:txBody>
                  <a:tcPr/>
                </a:tc>
                <a:tc>
                  <a:txBody>
                    <a:bodyPr/>
                    <a:lstStyle/>
                    <a:p>
                      <a:r>
                        <a:rPr lang="en-US" sz="1000"/>
                        <a:t>@npo3fm</a:t>
                      </a:r>
                    </a:p>
                  </a:txBody>
                  <a:tcPr/>
                </a:tc>
                <a:tc>
                  <a:txBody>
                    <a:bodyPr/>
                    <a:lstStyle/>
                    <a:p>
                      <a:r>
                        <a:rPr lang="en-US" sz="1000"/>
                        <a:t>66800</a:t>
                      </a:r>
                    </a:p>
                  </a:txBody>
                  <a:tcPr/>
                </a:tc>
                <a:tc>
                  <a:txBody>
                    <a:bodyPr/>
                    <a:lstStyle/>
                    <a:p>
                      <a:r>
                        <a:rPr lang="en-US" sz="1000"/>
                        <a:t>8300</a:t>
                      </a:r>
                    </a:p>
                  </a:txBody>
                  <a:tcPr/>
                </a:tc>
                <a:tc>
                  <a:txBody>
                    <a:bodyPr/>
                    <a:lstStyle/>
                    <a:p>
                      <a:r>
                        <a:rPr lang="en-US" sz="1000"/>
                        <a:t>17</a:t>
                      </a:r>
                    </a:p>
                  </a:txBody>
                  <a:tcPr/>
                </a:tc>
                <a:tc>
                  <a:txBody>
                    <a:bodyPr/>
                    <a:lstStyle/>
                    <a:p>
                      <a:r>
                        <a:rPr lang="en-US" sz="1000"/>
                        <a:t>219630</a:t>
                      </a:r>
                    </a:p>
                  </a:txBody>
                  <a:tcPr/>
                </a:tc>
                <a:tc>
                  <a:txBody>
                    <a:bodyPr/>
                    <a:lstStyle/>
                    <a:p>
                      <a:r>
                        <a:rPr lang="en-US" sz="1000"/>
                        <a:t>12919</a:t>
                      </a:r>
                    </a:p>
                  </a:txBody>
                  <a:tcPr/>
                </a:tc>
                <a:tc>
                  <a:txBody>
                    <a:bodyPr/>
                    <a:lstStyle/>
                    <a:p>
                      <a:r>
                        <a:rPr lang="en-US" sz="1000"/>
                        <a:t>12919</a:t>
                      </a:r>
                    </a:p>
                  </a:txBody>
                  <a:tcPr/>
                </a:tc>
                <a:extLst>
                  <a:ext uri="{0D108BD9-81ED-4DB2-BD59-A6C34878D82A}">
                    <a16:rowId xmlns:a16="http://schemas.microsoft.com/office/drawing/2014/main" val="2725743511"/>
                  </a:ext>
                </a:extLst>
              </a:tr>
              <a:tr h="370840">
                <a:tc>
                  <a:txBody>
                    <a:bodyPr/>
                    <a:lstStyle/>
                    <a:p>
                      <a:r>
                        <a:rPr lang="en-US" sz="1000"/>
                        <a:t>YouTube</a:t>
                      </a:r>
                    </a:p>
                  </a:txBody>
                  <a:tcPr/>
                </a:tc>
                <a:tc>
                  <a:txBody>
                    <a:bodyPr/>
                    <a:lstStyle/>
                    <a:p>
                      <a:r>
                        <a:rPr lang="en-US" sz="1000"/>
                        <a:t>3FM</a:t>
                      </a:r>
                    </a:p>
                  </a:txBody>
                  <a:tcPr/>
                </a:tc>
                <a:tc>
                  <a:txBody>
                    <a:bodyPr/>
                    <a:lstStyle/>
                    <a:p>
                      <a:r>
                        <a:rPr lang="en-US" sz="1000"/>
                        <a:t>73300</a:t>
                      </a:r>
                    </a:p>
                  </a:txBody>
                  <a:tcPr/>
                </a:tc>
                <a:tc>
                  <a:txBody>
                    <a:bodyPr/>
                    <a:lstStyle/>
                    <a:p>
                      <a:r>
                        <a:rPr lang="en-US" sz="1000"/>
                        <a:t>300</a:t>
                      </a:r>
                    </a:p>
                  </a:txBody>
                  <a:tcPr/>
                </a:tc>
                <a:tc>
                  <a:txBody>
                    <a:bodyPr/>
                    <a:lstStyle/>
                    <a:p>
                      <a:r>
                        <a:rPr lang="en-US" sz="1000"/>
                        <a:t>13</a:t>
                      </a:r>
                    </a:p>
                  </a:txBody>
                  <a:tcPr/>
                </a:tc>
                <a:tc>
                  <a:txBody>
                    <a:bodyPr/>
                    <a:lstStyle/>
                    <a:p>
                      <a:r>
                        <a:rPr lang="en-US" sz="1000"/>
                        <a:t>4928</a:t>
                      </a:r>
                    </a:p>
                  </a:txBody>
                  <a:tcPr/>
                </a:tc>
                <a:tc>
                  <a:txBody>
                    <a:bodyPr/>
                    <a:lstStyle/>
                    <a:p>
                      <a:r>
                        <a:rPr lang="en-US" sz="1000"/>
                        <a:t>379</a:t>
                      </a:r>
                    </a:p>
                  </a:txBody>
                  <a:tcPr/>
                </a:tc>
                <a:tc>
                  <a:txBody>
                    <a:bodyPr/>
                    <a:lstStyle/>
                    <a:p>
                      <a:r>
                        <a:rPr lang="en-US" sz="1000"/>
                        <a:t>379</a:t>
                      </a:r>
                    </a:p>
                  </a:txBody>
                  <a:tcPr/>
                </a:tc>
                <a:extLst>
                  <a:ext uri="{0D108BD9-81ED-4DB2-BD59-A6C34878D82A}">
                    <a16:rowId xmlns:a16="http://schemas.microsoft.com/office/drawing/2014/main" val="1112032406"/>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72800</a:t>
                      </a:r>
                    </a:p>
                  </a:txBody>
                  <a:tcPr/>
                </a:tc>
                <a:tc>
                  <a:txBody>
                    <a:bodyPr/>
                    <a:lstStyle/>
                    <a:p>
                      <a:r>
                        <a:rPr lang="en-US" sz="1000"/>
                        <a:t>200</a:t>
                      </a:r>
                    </a:p>
                  </a:txBody>
                  <a:tcPr/>
                </a:tc>
                <a:tc>
                  <a:txBody>
                    <a:bodyPr/>
                    <a:lstStyle/>
                    <a:p>
                      <a:r>
                        <a:rPr lang="en-US" sz="1000"/>
                        <a:t>14</a:t>
                      </a:r>
                    </a:p>
                  </a:txBody>
                  <a:tcPr/>
                </a:tc>
                <a:tc>
                  <a:txBody>
                    <a:bodyPr/>
                    <a:lstStyle/>
                    <a:p>
                      <a:r>
                        <a:rPr lang="en-US" sz="1000"/>
                        <a:t>3113</a:t>
                      </a:r>
                    </a:p>
                  </a:txBody>
                  <a:tcPr/>
                </a:tc>
                <a:tc>
                  <a:txBody>
                    <a:bodyPr/>
                    <a:lstStyle/>
                    <a:p>
                      <a:r>
                        <a:rPr lang="en-US" sz="1000"/>
                        <a:t>222</a:t>
                      </a:r>
                    </a:p>
                  </a:txBody>
                  <a:tcPr/>
                </a:tc>
                <a:tc>
                  <a:txBody>
                    <a:bodyPr/>
                    <a:lstStyle/>
                    <a:p>
                      <a:r>
                        <a:rPr lang="en-US" sz="1000"/>
                        <a:t>222</a:t>
                      </a:r>
                    </a:p>
                  </a:txBody>
                  <a:tcPr/>
                </a:tc>
                <a:extLst>
                  <a:ext uri="{0D108BD9-81ED-4DB2-BD59-A6C34878D82A}">
                    <a16:rowId xmlns:a16="http://schemas.microsoft.com/office/drawing/2014/main" val="1080124548"/>
                  </a:ext>
                </a:extLst>
              </a:tr>
              <a:tr h="370840">
                <a:tc>
                  <a:txBody>
                    <a:bodyPr/>
                    <a:lstStyle/>
                    <a:p>
                      <a:r>
                        <a:rPr lang="en-US" sz="1000"/>
                        <a:t>Instagram</a:t>
                      </a:r>
                    </a:p>
                  </a:txBody>
                  <a:tcPr/>
                </a:tc>
                <a:tc>
                  <a:txBody>
                    <a:bodyPr/>
                    <a:lstStyle/>
                    <a:p>
                      <a:r>
                        <a:rPr lang="en-US" sz="1000"/>
                        <a:t>npo3fm</a:t>
                      </a:r>
                    </a:p>
                  </a:txBody>
                  <a:tcPr/>
                </a:tc>
                <a:tc>
                  <a:txBody>
                    <a:bodyPr/>
                    <a:lstStyle/>
                    <a:p>
                      <a:r>
                        <a:rPr lang="en-US" sz="1000"/>
                        <a:t>103299</a:t>
                      </a:r>
                    </a:p>
                  </a:txBody>
                  <a:tcPr/>
                </a:tc>
                <a:tc>
                  <a:txBody>
                    <a:bodyPr/>
                    <a:lstStyle/>
                    <a:p>
                      <a:r>
                        <a:rPr lang="en-US" sz="1000"/>
                        <a:t>196</a:t>
                      </a:r>
                    </a:p>
                  </a:txBody>
                  <a:tcPr/>
                </a:tc>
                <a:tc>
                  <a:txBody>
                    <a:bodyPr/>
                    <a:lstStyle/>
                    <a:p>
                      <a:r>
                        <a:rPr lang="en-US" sz="1000"/>
                        <a:t>114</a:t>
                      </a:r>
                    </a:p>
                  </a:txBody>
                  <a:tcPr/>
                </a:tc>
                <a:tc>
                  <a:txBody>
                    <a:bodyPr/>
                    <a:lstStyle/>
                    <a:p>
                      <a:r>
                        <a:rPr lang="en-US" sz="1000"/>
                        <a:t>122290</a:t>
                      </a:r>
                    </a:p>
                  </a:txBody>
                  <a:tcPr/>
                </a:tc>
                <a:tc>
                  <a:txBody>
                    <a:bodyPr/>
                    <a:lstStyle/>
                    <a:p>
                      <a:r>
                        <a:rPr lang="en-US" sz="1000"/>
                        <a:t>1073</a:t>
                      </a:r>
                    </a:p>
                  </a:txBody>
                  <a:tcPr/>
                </a:tc>
                <a:tc>
                  <a:txBody>
                    <a:bodyPr/>
                    <a:lstStyle/>
                    <a:p>
                      <a:r>
                        <a:rPr lang="en-US" sz="1000"/>
                        <a:t>1073</a:t>
                      </a:r>
                    </a:p>
                  </a:txBody>
                  <a:tcPr/>
                </a:tc>
                <a:extLst>
                  <a:ext uri="{0D108BD9-81ED-4DB2-BD59-A6C34878D82A}">
                    <a16:rowId xmlns:a16="http://schemas.microsoft.com/office/drawing/2014/main" val="374379062"/>
                  </a:ext>
                </a:extLst>
              </a:tr>
              <a:tr h="370840">
                <a:tc>
                  <a:txBody>
                    <a:bodyPr/>
                    <a:lstStyle/>
                    <a:p>
                      <a:r>
                        <a:rPr lang="en-US" sz="1000"/>
                        <a:t>Facebook</a:t>
                      </a:r>
                    </a:p>
                  </a:txBody>
                  <a:tcPr/>
                </a:tc>
                <a:tc>
                  <a:txBody>
                    <a:bodyPr/>
                    <a:lstStyle/>
                    <a:p>
                      <a:r>
                        <a:rPr lang="en-US" sz="1000"/>
                        <a:t>3FM</a:t>
                      </a:r>
                    </a:p>
                  </a:txBody>
                  <a:tcPr/>
                </a:tc>
                <a:tc>
                  <a:txBody>
                    <a:bodyPr/>
                    <a:lstStyle/>
                    <a:p>
                      <a:r>
                        <a:rPr lang="en-US" sz="1000"/>
                        <a:t>313075</a:t>
                      </a:r>
                    </a:p>
                  </a:txBody>
                  <a:tcPr/>
                </a:tc>
                <a:tc>
                  <a:txBody>
                    <a:bodyPr/>
                    <a:lstStyle/>
                    <a:p>
                      <a:r>
                        <a:rPr lang="en-US" sz="1000"/>
                        <a:t>-462</a:t>
                      </a:r>
                    </a:p>
                  </a:txBody>
                  <a:tcPr/>
                </a:tc>
                <a:tc>
                  <a:txBody>
                    <a:bodyPr/>
                    <a:lstStyle/>
                    <a:p>
                      <a:r>
                        <a:rPr lang="en-US" sz="1000"/>
                        <a:t>126</a:t>
                      </a:r>
                    </a:p>
                  </a:txBody>
                  <a:tcPr/>
                </a:tc>
                <a:tc>
                  <a:txBody>
                    <a:bodyPr/>
                    <a:lstStyle/>
                    <a:p>
                      <a:r>
                        <a:rPr lang="en-US" sz="1000"/>
                        <a:t>20477</a:t>
                      </a:r>
                    </a:p>
                  </a:txBody>
                  <a:tcPr/>
                </a:tc>
                <a:tc>
                  <a:txBody>
                    <a:bodyPr/>
                    <a:lstStyle/>
                    <a:p>
                      <a:r>
                        <a:rPr lang="en-US" sz="1000"/>
                        <a:t>163</a:t>
                      </a:r>
                    </a:p>
                  </a:txBody>
                  <a:tcPr/>
                </a:tc>
                <a:tc>
                  <a:txBody>
                    <a:bodyPr/>
                    <a:lstStyle/>
                    <a:p>
                      <a:r>
                        <a:rPr lang="en-US" sz="1000"/>
                        <a:t>163</a:t>
                      </a:r>
                    </a:p>
                  </a:txBody>
                  <a:tcPr/>
                </a:tc>
                <a:extLst>
                  <a:ext uri="{0D108BD9-81ED-4DB2-BD59-A6C34878D82A}">
                    <a16:rowId xmlns:a16="http://schemas.microsoft.com/office/drawing/2014/main" val="1898094359"/>
                  </a:ext>
                </a:extLst>
              </a:tr>
            </a:tbl>
          </a:graphicData>
        </a:graphic>
      </p:graphicFrame>
      <p:sp>
        <p:nvSpPr>
          <p:cNvPr id="4" name="Text Placeholder 3">
            <a:extLst>
              <a:ext uri="{FF2B5EF4-FFF2-40B4-BE49-F238E27FC236}">
                <a16:creationId xmlns:a16="http://schemas.microsoft.com/office/drawing/2014/main" id="{4CE2D179-617C-4DA6-AC8A-C4EF6FA51D1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53599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7D65F-C8F6-420D-83C3-C9619EB6A66B}"/>
              </a:ext>
            </a:extLst>
          </p:cNvPr>
          <p:cNvSpPr>
            <a:spLocks noGrp="1"/>
          </p:cNvSpPr>
          <p:nvPr>
            <p:ph type="title"/>
          </p:nvPr>
        </p:nvSpPr>
        <p:spPr/>
        <p:txBody>
          <a:bodyPr/>
          <a:lstStyle/>
          <a:p>
            <a:r>
              <a:rPr lang="en-US"/>
              <a:t>Overall Followers Count Progression | NPO3FM</a:t>
            </a:r>
          </a:p>
        </p:txBody>
      </p:sp>
      <p:graphicFrame>
        <p:nvGraphicFramePr>
          <p:cNvPr id="5" name="Table Placeholder 4">
            <a:extLst>
              <a:ext uri="{FF2B5EF4-FFF2-40B4-BE49-F238E27FC236}">
                <a16:creationId xmlns:a16="http://schemas.microsoft.com/office/drawing/2014/main" id="{AFEA0C42-447D-4FA0-B77F-C6CCAD90F1CF}"/>
              </a:ext>
            </a:extLst>
          </p:cNvPr>
          <p:cNvGraphicFramePr>
            <a:graphicFrameLocks noGrp="1"/>
          </p:cNvGraphicFramePr>
          <p:nvPr>
            <p:ph type="tbl" sz="quarter" idx="13"/>
            <p:extLst>
              <p:ext uri="{D42A27DB-BD31-4B8C-83A1-F6EECF244321}">
                <p14:modId xmlns:p14="http://schemas.microsoft.com/office/powerpoint/2010/main" val="58208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98671819"/>
                    </a:ext>
                  </a:extLst>
                </a:gridCol>
                <a:gridCol w="1645920">
                  <a:extLst>
                    <a:ext uri="{9D8B030D-6E8A-4147-A177-3AD203B41FA5}">
                      <a16:colId xmlns:a16="http://schemas.microsoft.com/office/drawing/2014/main" val="4192752465"/>
                    </a:ext>
                  </a:extLst>
                </a:gridCol>
                <a:gridCol w="1645920">
                  <a:extLst>
                    <a:ext uri="{9D8B030D-6E8A-4147-A177-3AD203B41FA5}">
                      <a16:colId xmlns:a16="http://schemas.microsoft.com/office/drawing/2014/main" val="2984405636"/>
                    </a:ext>
                  </a:extLst>
                </a:gridCol>
                <a:gridCol w="1645920">
                  <a:extLst>
                    <a:ext uri="{9D8B030D-6E8A-4147-A177-3AD203B41FA5}">
                      <a16:colId xmlns:a16="http://schemas.microsoft.com/office/drawing/2014/main" val="361069631"/>
                    </a:ext>
                  </a:extLst>
                </a:gridCol>
                <a:gridCol w="1645920">
                  <a:extLst>
                    <a:ext uri="{9D8B030D-6E8A-4147-A177-3AD203B41FA5}">
                      <a16:colId xmlns:a16="http://schemas.microsoft.com/office/drawing/2014/main" val="1977327110"/>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3153077493"/>
                  </a:ext>
                </a:extLst>
              </a:tr>
              <a:tr h="370840">
                <a:tc>
                  <a:txBody>
                    <a:bodyPr/>
                    <a:lstStyle/>
                    <a:p>
                      <a:r>
                        <a:rPr lang="en-US" sz="1000"/>
                        <a:t>Facebook</a:t>
                      </a:r>
                    </a:p>
                  </a:txBody>
                  <a:tcPr/>
                </a:tc>
                <a:tc>
                  <a:txBody>
                    <a:bodyPr/>
                    <a:lstStyle/>
                    <a:p>
                      <a:r>
                        <a:rPr lang="en-US" sz="1000"/>
                        <a:t>3FM</a:t>
                      </a:r>
                    </a:p>
                  </a:txBody>
                  <a:tcPr/>
                </a:tc>
                <a:tc>
                  <a:txBody>
                    <a:bodyPr/>
                    <a:lstStyle/>
                    <a:p>
                      <a:r>
                        <a:rPr lang="en-US" sz="1000"/>
                        <a:t>313537</a:t>
                      </a:r>
                    </a:p>
                  </a:txBody>
                  <a:tcPr/>
                </a:tc>
                <a:tc>
                  <a:txBody>
                    <a:bodyPr/>
                    <a:lstStyle/>
                    <a:p>
                      <a:r>
                        <a:rPr lang="en-US" sz="1000"/>
                        <a:t>313075</a:t>
                      </a:r>
                    </a:p>
                  </a:txBody>
                  <a:tcPr/>
                </a:tc>
                <a:tc>
                  <a:txBody>
                    <a:bodyPr/>
                    <a:lstStyle/>
                    <a:p>
                      <a:r>
                        <a:rPr lang="en-US" sz="1000"/>
                        <a:t>-0.14735103034092 %</a:t>
                      </a:r>
                    </a:p>
                  </a:txBody>
                  <a:tcPr/>
                </a:tc>
                <a:extLst>
                  <a:ext uri="{0D108BD9-81ED-4DB2-BD59-A6C34878D82A}">
                    <a16:rowId xmlns:a16="http://schemas.microsoft.com/office/drawing/2014/main" val="295756279"/>
                  </a:ext>
                </a:extLst>
              </a:tr>
              <a:tr h="370840">
                <a:tc>
                  <a:txBody>
                    <a:bodyPr/>
                    <a:lstStyle/>
                    <a:p>
                      <a:r>
                        <a:rPr lang="en-US" sz="1000"/>
                        <a:t>YouTube</a:t>
                      </a:r>
                    </a:p>
                  </a:txBody>
                  <a:tcPr/>
                </a:tc>
                <a:tc>
                  <a:txBody>
                    <a:bodyPr/>
                    <a:lstStyle/>
                    <a:p>
                      <a:r>
                        <a:rPr lang="en-US" sz="1000"/>
                        <a:t>3FM</a:t>
                      </a:r>
                    </a:p>
                  </a:txBody>
                  <a:tcPr/>
                </a:tc>
                <a:tc>
                  <a:txBody>
                    <a:bodyPr/>
                    <a:lstStyle/>
                    <a:p>
                      <a:r>
                        <a:rPr lang="en-US" sz="1000"/>
                        <a:t>73000</a:t>
                      </a:r>
                    </a:p>
                  </a:txBody>
                  <a:tcPr/>
                </a:tc>
                <a:tc>
                  <a:txBody>
                    <a:bodyPr/>
                    <a:lstStyle/>
                    <a:p>
                      <a:r>
                        <a:rPr lang="en-US" sz="1000"/>
                        <a:t>73300</a:t>
                      </a:r>
                    </a:p>
                  </a:txBody>
                  <a:tcPr/>
                </a:tc>
                <a:tc>
                  <a:txBody>
                    <a:bodyPr/>
                    <a:lstStyle/>
                    <a:p>
                      <a:r>
                        <a:rPr lang="en-US" sz="1000"/>
                        <a:t>0.41095890410959 %</a:t>
                      </a:r>
                    </a:p>
                  </a:txBody>
                  <a:tcPr/>
                </a:tc>
                <a:extLst>
                  <a:ext uri="{0D108BD9-81ED-4DB2-BD59-A6C34878D82A}">
                    <a16:rowId xmlns:a16="http://schemas.microsoft.com/office/drawing/2014/main" val="686574203"/>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72600</a:t>
                      </a:r>
                    </a:p>
                  </a:txBody>
                  <a:tcPr/>
                </a:tc>
                <a:tc>
                  <a:txBody>
                    <a:bodyPr/>
                    <a:lstStyle/>
                    <a:p>
                      <a:r>
                        <a:rPr lang="en-US" sz="1000"/>
                        <a:t>72800</a:t>
                      </a:r>
                    </a:p>
                  </a:txBody>
                  <a:tcPr/>
                </a:tc>
                <a:tc>
                  <a:txBody>
                    <a:bodyPr/>
                    <a:lstStyle/>
                    <a:p>
                      <a:r>
                        <a:rPr lang="en-US" sz="1000"/>
                        <a:t>0.27548209366391 %</a:t>
                      </a:r>
                    </a:p>
                  </a:txBody>
                  <a:tcPr/>
                </a:tc>
                <a:extLst>
                  <a:ext uri="{0D108BD9-81ED-4DB2-BD59-A6C34878D82A}">
                    <a16:rowId xmlns:a16="http://schemas.microsoft.com/office/drawing/2014/main" val="1308904756"/>
                  </a:ext>
                </a:extLst>
              </a:tr>
              <a:tr h="370840">
                <a:tc>
                  <a:txBody>
                    <a:bodyPr/>
                    <a:lstStyle/>
                    <a:p>
                      <a:r>
                        <a:rPr lang="en-US" sz="1000"/>
                        <a:t>TikTok</a:t>
                      </a:r>
                    </a:p>
                  </a:txBody>
                  <a:tcPr/>
                </a:tc>
                <a:tc>
                  <a:txBody>
                    <a:bodyPr/>
                    <a:lstStyle/>
                    <a:p>
                      <a:r>
                        <a:rPr lang="en-US" sz="1000"/>
                        <a:t>@npo3fm</a:t>
                      </a:r>
                    </a:p>
                  </a:txBody>
                  <a:tcPr/>
                </a:tc>
                <a:tc>
                  <a:txBody>
                    <a:bodyPr/>
                    <a:lstStyle/>
                    <a:p>
                      <a:r>
                        <a:rPr lang="en-US" sz="1000"/>
                        <a:t>58500</a:t>
                      </a:r>
                    </a:p>
                  </a:txBody>
                  <a:tcPr/>
                </a:tc>
                <a:tc>
                  <a:txBody>
                    <a:bodyPr/>
                    <a:lstStyle/>
                    <a:p>
                      <a:r>
                        <a:rPr lang="en-US" sz="1000"/>
                        <a:t>66800</a:t>
                      </a:r>
                    </a:p>
                  </a:txBody>
                  <a:tcPr/>
                </a:tc>
                <a:tc>
                  <a:txBody>
                    <a:bodyPr/>
                    <a:lstStyle/>
                    <a:p>
                      <a:r>
                        <a:rPr lang="en-US" sz="1000"/>
                        <a:t>14.188034188034 %</a:t>
                      </a:r>
                    </a:p>
                  </a:txBody>
                  <a:tcPr/>
                </a:tc>
                <a:extLst>
                  <a:ext uri="{0D108BD9-81ED-4DB2-BD59-A6C34878D82A}">
                    <a16:rowId xmlns:a16="http://schemas.microsoft.com/office/drawing/2014/main" val="129021173"/>
                  </a:ext>
                </a:extLst>
              </a:tr>
              <a:tr h="370840">
                <a:tc>
                  <a:txBody>
                    <a:bodyPr/>
                    <a:lstStyle/>
                    <a:p>
                      <a:r>
                        <a:rPr lang="en-US" sz="1000"/>
                        <a:t>Instagram</a:t>
                      </a:r>
                    </a:p>
                  </a:txBody>
                  <a:tcPr/>
                </a:tc>
                <a:tc>
                  <a:txBody>
                    <a:bodyPr/>
                    <a:lstStyle/>
                    <a:p>
                      <a:r>
                        <a:rPr lang="en-US" sz="1000"/>
                        <a:t>npo3fm</a:t>
                      </a:r>
                    </a:p>
                  </a:txBody>
                  <a:tcPr/>
                </a:tc>
                <a:tc>
                  <a:txBody>
                    <a:bodyPr/>
                    <a:lstStyle/>
                    <a:p>
                      <a:r>
                        <a:rPr lang="en-US" sz="1000"/>
                        <a:t>103103</a:t>
                      </a:r>
                    </a:p>
                  </a:txBody>
                  <a:tcPr/>
                </a:tc>
                <a:tc>
                  <a:txBody>
                    <a:bodyPr/>
                    <a:lstStyle/>
                    <a:p>
                      <a:r>
                        <a:rPr lang="en-US" sz="1000"/>
                        <a:t>103299</a:t>
                      </a:r>
                    </a:p>
                  </a:txBody>
                  <a:tcPr/>
                </a:tc>
                <a:tc>
                  <a:txBody>
                    <a:bodyPr/>
                    <a:lstStyle/>
                    <a:p>
                      <a:r>
                        <a:rPr lang="en-US" sz="1000"/>
                        <a:t>0.19010116097495 %</a:t>
                      </a:r>
                    </a:p>
                  </a:txBody>
                  <a:tcPr/>
                </a:tc>
                <a:extLst>
                  <a:ext uri="{0D108BD9-81ED-4DB2-BD59-A6C34878D82A}">
                    <a16:rowId xmlns:a16="http://schemas.microsoft.com/office/drawing/2014/main" val="2347143244"/>
                  </a:ext>
                </a:extLst>
              </a:tr>
            </a:tbl>
          </a:graphicData>
        </a:graphic>
      </p:graphicFrame>
      <p:sp>
        <p:nvSpPr>
          <p:cNvPr id="4" name="Text Placeholder 3">
            <a:extLst>
              <a:ext uri="{FF2B5EF4-FFF2-40B4-BE49-F238E27FC236}">
                <a16:creationId xmlns:a16="http://schemas.microsoft.com/office/drawing/2014/main" id="{DF813811-B136-4013-89B7-9224ED30092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0690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AB98F-EFE7-4847-BDB5-07DF085B851E}"/>
              </a:ext>
            </a:extLst>
          </p:cNvPr>
          <p:cNvSpPr>
            <a:spLocks noGrp="1"/>
          </p:cNvSpPr>
          <p:nvPr>
            <p:ph type="title"/>
          </p:nvPr>
        </p:nvSpPr>
        <p:spPr/>
        <p:txBody>
          <a:bodyPr/>
          <a:lstStyle/>
          <a:p>
            <a:r>
              <a:rPr lang="en-US"/>
              <a:t>Overall Total Interactions by Weekday | NPO3FM</a:t>
            </a:r>
          </a:p>
        </p:txBody>
      </p:sp>
      <p:graphicFrame>
        <p:nvGraphicFramePr>
          <p:cNvPr id="6" name="Chart Placeholder 5">
            <a:extLst>
              <a:ext uri="{FF2B5EF4-FFF2-40B4-BE49-F238E27FC236}">
                <a16:creationId xmlns:a16="http://schemas.microsoft.com/office/drawing/2014/main" id="{176F48E3-8C3C-4E18-90F7-8BEC305F970B}"/>
              </a:ext>
            </a:extLst>
          </p:cNvPr>
          <p:cNvGraphicFramePr>
            <a:graphicFrameLocks noGrp="1"/>
          </p:cNvGraphicFramePr>
          <p:nvPr>
            <p:ph type="chart" sz="quarter" idx="13"/>
            <p:extLst>
              <p:ext uri="{D42A27DB-BD31-4B8C-83A1-F6EECF244321}">
                <p14:modId xmlns:p14="http://schemas.microsoft.com/office/powerpoint/2010/main" val="2827588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BC49F-8B43-409F-B814-C75F1D99173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A63440C-11F5-4EE2-B7E5-7DACCAA6C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3509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71289-5686-4237-B442-7373DDBC98C0}"/>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B0E4CC46-D070-48B9-A13A-E1B13446F581}"/>
              </a:ext>
            </a:extLst>
          </p:cNvPr>
          <p:cNvGraphicFramePr>
            <a:graphicFrameLocks noGrp="1"/>
          </p:cNvGraphicFramePr>
          <p:nvPr>
            <p:ph type="tbl" sz="quarter" idx="13"/>
            <p:extLst>
              <p:ext uri="{D42A27DB-BD31-4B8C-83A1-F6EECF244321}">
                <p14:modId xmlns:p14="http://schemas.microsoft.com/office/powerpoint/2010/main" val="400546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71558562"/>
                    </a:ext>
                  </a:extLst>
                </a:gridCol>
                <a:gridCol w="576072">
                  <a:extLst>
                    <a:ext uri="{9D8B030D-6E8A-4147-A177-3AD203B41FA5}">
                      <a16:colId xmlns:a16="http://schemas.microsoft.com/office/drawing/2014/main" val="363759556"/>
                    </a:ext>
                  </a:extLst>
                </a:gridCol>
                <a:gridCol w="987552">
                  <a:extLst>
                    <a:ext uri="{9D8B030D-6E8A-4147-A177-3AD203B41FA5}">
                      <a16:colId xmlns:a16="http://schemas.microsoft.com/office/drawing/2014/main" val="936851325"/>
                    </a:ext>
                  </a:extLst>
                </a:gridCol>
                <a:gridCol w="576072">
                  <a:extLst>
                    <a:ext uri="{9D8B030D-6E8A-4147-A177-3AD203B41FA5}">
                      <a16:colId xmlns:a16="http://schemas.microsoft.com/office/drawing/2014/main" val="3866228045"/>
                    </a:ext>
                  </a:extLst>
                </a:gridCol>
                <a:gridCol w="576072">
                  <a:extLst>
                    <a:ext uri="{9D8B030D-6E8A-4147-A177-3AD203B41FA5}">
                      <a16:colId xmlns:a16="http://schemas.microsoft.com/office/drawing/2014/main" val="825446796"/>
                    </a:ext>
                  </a:extLst>
                </a:gridCol>
                <a:gridCol w="576072">
                  <a:extLst>
                    <a:ext uri="{9D8B030D-6E8A-4147-A177-3AD203B41FA5}">
                      <a16:colId xmlns:a16="http://schemas.microsoft.com/office/drawing/2014/main" val="2543865920"/>
                    </a:ext>
                  </a:extLst>
                </a:gridCol>
                <a:gridCol w="576072">
                  <a:extLst>
                    <a:ext uri="{9D8B030D-6E8A-4147-A177-3AD203B41FA5}">
                      <a16:colId xmlns:a16="http://schemas.microsoft.com/office/drawing/2014/main" val="3510713983"/>
                    </a:ext>
                  </a:extLst>
                </a:gridCol>
                <a:gridCol w="576072">
                  <a:extLst>
                    <a:ext uri="{9D8B030D-6E8A-4147-A177-3AD203B41FA5}">
                      <a16:colId xmlns:a16="http://schemas.microsoft.com/office/drawing/2014/main" val="3487186282"/>
                    </a:ext>
                  </a:extLst>
                </a:gridCol>
                <a:gridCol w="576072">
                  <a:extLst>
                    <a:ext uri="{9D8B030D-6E8A-4147-A177-3AD203B41FA5}">
                      <a16:colId xmlns:a16="http://schemas.microsoft.com/office/drawing/2014/main" val="957794766"/>
                    </a:ext>
                  </a:extLst>
                </a:gridCol>
                <a:gridCol w="576072">
                  <a:extLst>
                    <a:ext uri="{9D8B030D-6E8A-4147-A177-3AD203B41FA5}">
                      <a16:colId xmlns:a16="http://schemas.microsoft.com/office/drawing/2014/main" val="3668328054"/>
                    </a:ext>
                  </a:extLst>
                </a:gridCol>
                <a:gridCol w="576072">
                  <a:extLst>
                    <a:ext uri="{9D8B030D-6E8A-4147-A177-3AD203B41FA5}">
                      <a16:colId xmlns:a16="http://schemas.microsoft.com/office/drawing/2014/main" val="3325470876"/>
                    </a:ext>
                  </a:extLst>
                </a:gridCol>
                <a:gridCol w="576072">
                  <a:extLst>
                    <a:ext uri="{9D8B030D-6E8A-4147-A177-3AD203B41FA5}">
                      <a16:colId xmlns:a16="http://schemas.microsoft.com/office/drawing/2014/main" val="163519485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2003444210"/>
                  </a:ext>
                </a:extLst>
              </a:tr>
              <a:tr h="370840">
                <a:tc>
                  <a:txBody>
                    <a:bodyPr/>
                    <a:lstStyle/>
                    <a:p>
                      <a:r>
                        <a:rPr lang="en-US" sz="1000"/>
                        <a:t>313075</a:t>
                      </a:r>
                    </a:p>
                  </a:txBody>
                  <a:tcPr/>
                </a:tc>
                <a:tc>
                  <a:txBody>
                    <a:bodyPr/>
                    <a:lstStyle/>
                    <a:p>
                      <a:r>
                        <a:rPr lang="en-US" sz="1000"/>
                        <a:t>-462</a:t>
                      </a:r>
                    </a:p>
                  </a:txBody>
                  <a:tcPr/>
                </a:tc>
                <a:tc>
                  <a:txBody>
                    <a:bodyPr/>
                    <a:lstStyle/>
                    <a:p>
                      <a:r>
                        <a:rPr lang="en-US" sz="1000"/>
                        <a:t>331582</a:t>
                      </a:r>
                    </a:p>
                  </a:txBody>
                  <a:tcPr/>
                </a:tc>
                <a:tc>
                  <a:txBody>
                    <a:bodyPr/>
                    <a:lstStyle/>
                    <a:p>
                      <a:r>
                        <a:rPr lang="en-US" sz="1000"/>
                        <a:t>-141</a:t>
                      </a:r>
                    </a:p>
                  </a:txBody>
                  <a:tcPr/>
                </a:tc>
                <a:tc>
                  <a:txBody>
                    <a:bodyPr/>
                    <a:lstStyle/>
                    <a:p>
                      <a:r>
                        <a:rPr lang="en-US" sz="1000"/>
                        <a:t>126</a:t>
                      </a:r>
                    </a:p>
                  </a:txBody>
                  <a:tcPr/>
                </a:tc>
                <a:tc>
                  <a:txBody>
                    <a:bodyPr/>
                    <a:lstStyle/>
                    <a:p>
                      <a:r>
                        <a:rPr lang="en-US" sz="1000"/>
                        <a:t>15504</a:t>
                      </a:r>
                    </a:p>
                  </a:txBody>
                  <a:tcPr/>
                </a:tc>
                <a:tc>
                  <a:txBody>
                    <a:bodyPr/>
                    <a:lstStyle/>
                    <a:p>
                      <a:r>
                        <a:rPr lang="en-US" sz="1000"/>
                        <a:t>26</a:t>
                      </a:r>
                    </a:p>
                  </a:txBody>
                  <a:tcPr/>
                </a:tc>
                <a:tc>
                  <a:txBody>
                    <a:bodyPr/>
                    <a:lstStyle/>
                    <a:p>
                      <a:r>
                        <a:rPr lang="en-US" sz="1000"/>
                        <a:t>11654</a:t>
                      </a:r>
                    </a:p>
                  </a:txBody>
                  <a:tcPr/>
                </a:tc>
                <a:tc>
                  <a:txBody>
                    <a:bodyPr/>
                    <a:lstStyle/>
                    <a:p>
                      <a:r>
                        <a:rPr lang="en-US" sz="1000"/>
                        <a:t>4145</a:t>
                      </a:r>
                    </a:p>
                  </a:txBody>
                  <a:tcPr/>
                </a:tc>
                <a:tc>
                  <a:txBody>
                    <a:bodyPr/>
                    <a:lstStyle/>
                    <a:p>
                      <a:r>
                        <a:rPr lang="en-US" sz="1000"/>
                        <a:t>828</a:t>
                      </a:r>
                    </a:p>
                  </a:txBody>
                  <a:tcPr/>
                </a:tc>
                <a:tc>
                  <a:txBody>
                    <a:bodyPr/>
                    <a:lstStyle/>
                    <a:p>
                      <a:r>
                        <a:rPr lang="en-US" sz="1000"/>
                        <a:t>20477</a:t>
                      </a:r>
                    </a:p>
                  </a:txBody>
                  <a:tcPr/>
                </a:tc>
                <a:tc>
                  <a:txBody>
                    <a:bodyPr/>
                    <a:lstStyle/>
                    <a:p>
                      <a:r>
                        <a:rPr lang="en-US" sz="1000"/>
                        <a:t>0.0519 %</a:t>
                      </a:r>
                    </a:p>
                  </a:txBody>
                  <a:tcPr/>
                </a:tc>
                <a:extLst>
                  <a:ext uri="{0D108BD9-81ED-4DB2-BD59-A6C34878D82A}">
                    <a16:rowId xmlns:a16="http://schemas.microsoft.com/office/drawing/2014/main" val="1486865749"/>
                  </a:ext>
                </a:extLst>
              </a:tr>
            </a:tbl>
          </a:graphicData>
        </a:graphic>
      </p:graphicFrame>
      <p:sp>
        <p:nvSpPr>
          <p:cNvPr id="4" name="Text Placeholder 3">
            <a:extLst>
              <a:ext uri="{FF2B5EF4-FFF2-40B4-BE49-F238E27FC236}">
                <a16:creationId xmlns:a16="http://schemas.microsoft.com/office/drawing/2014/main" id="{6FD86E83-C591-424D-8395-11E08197A68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82966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CC4E-8C95-4325-96B4-AE03AA9B511E}"/>
              </a:ext>
            </a:extLst>
          </p:cNvPr>
          <p:cNvSpPr>
            <a:spLocks noGrp="1"/>
          </p:cNvSpPr>
          <p:nvPr>
            <p:ph type="title"/>
          </p:nvPr>
        </p:nvSpPr>
        <p:spPr/>
        <p:txBody>
          <a:bodyPr/>
          <a:lstStyle/>
          <a:p>
            <a:r>
              <a:rPr lang="en-US"/>
              <a:t>Facebook Weekbereik | NPO3FM</a:t>
            </a:r>
          </a:p>
        </p:txBody>
      </p:sp>
      <p:graphicFrame>
        <p:nvGraphicFramePr>
          <p:cNvPr id="6" name="Chart Placeholder 5">
            <a:extLst>
              <a:ext uri="{FF2B5EF4-FFF2-40B4-BE49-F238E27FC236}">
                <a16:creationId xmlns:a16="http://schemas.microsoft.com/office/drawing/2014/main" id="{FA9E7E87-633D-4743-AECD-6804EE3E95F0}"/>
              </a:ext>
            </a:extLst>
          </p:cNvPr>
          <p:cNvGraphicFramePr>
            <a:graphicFrameLocks noGrp="1"/>
          </p:cNvGraphicFramePr>
          <p:nvPr>
            <p:ph type="chart" sz="quarter" idx="13"/>
            <p:extLst>
              <p:ext uri="{D42A27DB-BD31-4B8C-83A1-F6EECF244321}">
                <p14:modId xmlns:p14="http://schemas.microsoft.com/office/powerpoint/2010/main" val="3898343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67394D-5DC5-4674-8E39-D2DA5A1EF3F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D1908AAF-3C6A-4045-9617-5272BB62C1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208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18D4A-F7E0-4714-8B5C-DFBDB2B79719}"/>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1AC8AC21-BC28-4849-AB66-4720F453CE14}"/>
              </a:ext>
            </a:extLst>
          </p:cNvPr>
          <p:cNvGraphicFramePr>
            <a:graphicFrameLocks noGrp="1"/>
          </p:cNvGraphicFramePr>
          <p:nvPr>
            <p:ph type="chart" sz="quarter" idx="13"/>
            <p:extLst>
              <p:ext uri="{D42A27DB-BD31-4B8C-83A1-F6EECF244321}">
                <p14:modId xmlns:p14="http://schemas.microsoft.com/office/powerpoint/2010/main" val="2941989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BC4373-5999-4397-856B-B5A3203360B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3A3D607-850B-4483-91C3-CD2BE07730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011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8303-CA44-4C36-AB1D-AC001075A209}"/>
              </a:ext>
            </a:extLst>
          </p:cNvPr>
          <p:cNvSpPr>
            <a:spLocks noGrp="1"/>
          </p:cNvSpPr>
          <p:nvPr>
            <p:ph type="title"/>
          </p:nvPr>
        </p:nvSpPr>
        <p:spPr/>
        <p:txBody>
          <a:bodyPr/>
          <a:lstStyle/>
          <a:p>
            <a:r>
              <a:rPr lang="en-US"/>
              <a:t>Facebook Page Likes Total | NPO3FM</a:t>
            </a:r>
          </a:p>
        </p:txBody>
      </p:sp>
      <p:graphicFrame>
        <p:nvGraphicFramePr>
          <p:cNvPr id="6" name="Chart Placeholder 5">
            <a:extLst>
              <a:ext uri="{FF2B5EF4-FFF2-40B4-BE49-F238E27FC236}">
                <a16:creationId xmlns:a16="http://schemas.microsoft.com/office/drawing/2014/main" id="{B486E5DC-D8DF-4CA8-990B-088E17EADC42}"/>
              </a:ext>
            </a:extLst>
          </p:cNvPr>
          <p:cNvGraphicFramePr>
            <a:graphicFrameLocks noGrp="1"/>
          </p:cNvGraphicFramePr>
          <p:nvPr>
            <p:ph type="chart" sz="quarter" idx="13"/>
            <p:extLst>
              <p:ext uri="{D42A27DB-BD31-4B8C-83A1-F6EECF244321}">
                <p14:modId xmlns:p14="http://schemas.microsoft.com/office/powerpoint/2010/main" val="4106612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3AB07-FFE0-4972-A5B9-F57A898A501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33FAC5E-E2A1-4D43-A78E-94A1BFCED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5361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789D9-CBBD-4AC1-BF97-75282BF760C0}"/>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16A7CF05-39E0-4EC7-8B94-86A826D51C12}"/>
              </a:ext>
            </a:extLst>
          </p:cNvPr>
          <p:cNvGraphicFramePr>
            <a:graphicFrameLocks noGrp="1"/>
          </p:cNvGraphicFramePr>
          <p:nvPr>
            <p:ph type="chart" sz="quarter" idx="13"/>
            <p:extLst>
              <p:ext uri="{D42A27DB-BD31-4B8C-83A1-F6EECF244321}">
                <p14:modId xmlns:p14="http://schemas.microsoft.com/office/powerpoint/2010/main" val="3048491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749AC-A26A-4139-BA69-2247CD47926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CC4A454-3AB6-4E3C-B8BB-18A506685C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00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7F9E-67E9-4046-9280-C0235269DF94}"/>
              </a:ext>
            </a:extLst>
          </p:cNvPr>
          <p:cNvSpPr>
            <a:spLocks noGrp="1"/>
          </p:cNvSpPr>
          <p:nvPr>
            <p:ph type="title"/>
          </p:nvPr>
        </p:nvSpPr>
        <p:spPr/>
        <p:txBody>
          <a:bodyPr/>
          <a:lstStyle/>
          <a:p>
            <a:r>
              <a:rPr lang="en-US"/>
              <a:t>Facebook Top 10 best scorende posts | NPO3FM - 1 of 10</a:t>
            </a:r>
          </a:p>
        </p:txBody>
      </p:sp>
      <p:graphicFrame>
        <p:nvGraphicFramePr>
          <p:cNvPr id="5" name="Table Placeholder 4">
            <a:extLst>
              <a:ext uri="{FF2B5EF4-FFF2-40B4-BE49-F238E27FC236}">
                <a16:creationId xmlns:a16="http://schemas.microsoft.com/office/drawing/2014/main" id="{D709F1B8-7C52-4FA5-801E-9955C9E2CFA8}"/>
              </a:ext>
            </a:extLst>
          </p:cNvPr>
          <p:cNvGraphicFramePr>
            <a:graphicFrameLocks noGrp="1"/>
          </p:cNvGraphicFramePr>
          <p:nvPr>
            <p:ph type="tbl" sz="quarter" idx="13"/>
            <p:extLst>
              <p:ext uri="{D42A27DB-BD31-4B8C-83A1-F6EECF244321}">
                <p14:modId xmlns:p14="http://schemas.microsoft.com/office/powerpoint/2010/main" val="40749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0537052"/>
                    </a:ext>
                  </a:extLst>
                </a:gridCol>
                <a:gridCol w="1645920">
                  <a:extLst>
                    <a:ext uri="{9D8B030D-6E8A-4147-A177-3AD203B41FA5}">
                      <a16:colId xmlns:a16="http://schemas.microsoft.com/office/drawing/2014/main" val="3713375274"/>
                    </a:ext>
                  </a:extLst>
                </a:gridCol>
                <a:gridCol w="1152144">
                  <a:extLst>
                    <a:ext uri="{9D8B030D-6E8A-4147-A177-3AD203B41FA5}">
                      <a16:colId xmlns:a16="http://schemas.microsoft.com/office/drawing/2014/main" val="1530707160"/>
                    </a:ext>
                  </a:extLst>
                </a:gridCol>
                <a:gridCol w="576072">
                  <a:extLst>
                    <a:ext uri="{9D8B030D-6E8A-4147-A177-3AD203B41FA5}">
                      <a16:colId xmlns:a16="http://schemas.microsoft.com/office/drawing/2014/main" val="2235512295"/>
                    </a:ext>
                  </a:extLst>
                </a:gridCol>
                <a:gridCol w="576072">
                  <a:extLst>
                    <a:ext uri="{9D8B030D-6E8A-4147-A177-3AD203B41FA5}">
                      <a16:colId xmlns:a16="http://schemas.microsoft.com/office/drawing/2014/main" val="2008204238"/>
                    </a:ext>
                  </a:extLst>
                </a:gridCol>
                <a:gridCol w="576072">
                  <a:extLst>
                    <a:ext uri="{9D8B030D-6E8A-4147-A177-3AD203B41FA5}">
                      <a16:colId xmlns:a16="http://schemas.microsoft.com/office/drawing/2014/main" val="3060726366"/>
                    </a:ext>
                  </a:extLst>
                </a:gridCol>
                <a:gridCol w="576072">
                  <a:extLst>
                    <a:ext uri="{9D8B030D-6E8A-4147-A177-3AD203B41FA5}">
                      <a16:colId xmlns:a16="http://schemas.microsoft.com/office/drawing/2014/main" val="1090541280"/>
                    </a:ext>
                  </a:extLst>
                </a:gridCol>
                <a:gridCol w="576072">
                  <a:extLst>
                    <a:ext uri="{9D8B030D-6E8A-4147-A177-3AD203B41FA5}">
                      <a16:colId xmlns:a16="http://schemas.microsoft.com/office/drawing/2014/main" val="274665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884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- 2022-03-06 09:00:00</a:t>
                      </a:r>
                      <a:r>
                        <a:rPr kumimoji="0" lang="nl-NL" sz="1000" b="0" i="0" u="none" strike="noStrike" kern="1200" cap="none" spc="0" normalizeH="0" baseline="0" noProof="0">
                          <a:ln>
                            <a:noFill/>
                          </a:ln>
                          <a:solidFill>
                            <a:prstClr val="black"/>
                          </a:solidFill>
                          <a:effectLst/>
                          <a:uLnTx/>
                          <a:uFillTx/>
                          <a:latin typeface="+mn-lt"/>
                          <a:ea typeface="+mn-ea"/>
                          <a:cs typeface="+mn-cs"/>
                        </a:rPr>
                        <a:t>
 Waarschuwing: alleen kijken als je wilt dat je het nummer daarna nooit meer normaal kunt luisteren.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270070673_1803145536550793_4557662347373480431_n.jpg?stp=dst-jpg_s720x720&amp;_nc_cat=102&amp;ccb=1-5&amp;_nc_sid=ad6a45&amp;_nc_ohc=PEUbVlR3PaEAX90BJka&amp;_nc_ht=scontent-iad3-2.xx&amp;edm=AKIiGfEEAAAA&amp;oh=00_AT9HkFM04CfbdQzSDkXi-w_Gad369_qktiMFkiD6TQdwjg&amp;oe=622AC1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98980944"/>
                  </a:ext>
                </a:extLst>
              </a:tr>
            </a:tbl>
          </a:graphicData>
        </a:graphic>
      </p:graphicFrame>
      <p:sp>
        <p:nvSpPr>
          <p:cNvPr id="4" name="Text Placeholder 3">
            <a:extLst>
              <a:ext uri="{FF2B5EF4-FFF2-40B4-BE49-F238E27FC236}">
                <a16:creationId xmlns:a16="http://schemas.microsoft.com/office/drawing/2014/main" id="{34392A80-4438-4729-990C-DE4DD47F660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2287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9C91D-A42E-46DC-AC4D-03A73FDE232F}"/>
              </a:ext>
            </a:extLst>
          </p:cNvPr>
          <p:cNvSpPr>
            <a:spLocks noGrp="1"/>
          </p:cNvSpPr>
          <p:nvPr>
            <p:ph type="title"/>
          </p:nvPr>
        </p:nvSpPr>
        <p:spPr/>
        <p:txBody>
          <a:bodyPr/>
          <a:lstStyle/>
          <a:p>
            <a:r>
              <a:rPr lang="en-US"/>
              <a:t>Facebook Top 10 best scorende posts | NPO3FM - 2 of 10</a:t>
            </a:r>
          </a:p>
        </p:txBody>
      </p:sp>
      <p:graphicFrame>
        <p:nvGraphicFramePr>
          <p:cNvPr id="5" name="Table Placeholder 4">
            <a:extLst>
              <a:ext uri="{FF2B5EF4-FFF2-40B4-BE49-F238E27FC236}">
                <a16:creationId xmlns:a16="http://schemas.microsoft.com/office/drawing/2014/main" id="{DCEEA3E2-2CAD-49E9-8371-1904314FF0B3}"/>
              </a:ext>
            </a:extLst>
          </p:cNvPr>
          <p:cNvGraphicFramePr>
            <a:graphicFrameLocks noGrp="1"/>
          </p:cNvGraphicFramePr>
          <p:nvPr>
            <p:ph type="tbl" sz="quarter" idx="13"/>
            <p:extLst>
              <p:ext uri="{D42A27DB-BD31-4B8C-83A1-F6EECF244321}">
                <p14:modId xmlns:p14="http://schemas.microsoft.com/office/powerpoint/2010/main" val="264346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9719158"/>
                    </a:ext>
                  </a:extLst>
                </a:gridCol>
                <a:gridCol w="1645920">
                  <a:extLst>
                    <a:ext uri="{9D8B030D-6E8A-4147-A177-3AD203B41FA5}">
                      <a16:colId xmlns:a16="http://schemas.microsoft.com/office/drawing/2014/main" val="1375252455"/>
                    </a:ext>
                  </a:extLst>
                </a:gridCol>
                <a:gridCol w="1152144">
                  <a:extLst>
                    <a:ext uri="{9D8B030D-6E8A-4147-A177-3AD203B41FA5}">
                      <a16:colId xmlns:a16="http://schemas.microsoft.com/office/drawing/2014/main" val="491436628"/>
                    </a:ext>
                  </a:extLst>
                </a:gridCol>
                <a:gridCol w="576072">
                  <a:extLst>
                    <a:ext uri="{9D8B030D-6E8A-4147-A177-3AD203B41FA5}">
                      <a16:colId xmlns:a16="http://schemas.microsoft.com/office/drawing/2014/main" val="4249936510"/>
                    </a:ext>
                  </a:extLst>
                </a:gridCol>
                <a:gridCol w="576072">
                  <a:extLst>
                    <a:ext uri="{9D8B030D-6E8A-4147-A177-3AD203B41FA5}">
                      <a16:colId xmlns:a16="http://schemas.microsoft.com/office/drawing/2014/main" val="1068811672"/>
                    </a:ext>
                  </a:extLst>
                </a:gridCol>
                <a:gridCol w="576072">
                  <a:extLst>
                    <a:ext uri="{9D8B030D-6E8A-4147-A177-3AD203B41FA5}">
                      <a16:colId xmlns:a16="http://schemas.microsoft.com/office/drawing/2014/main" val="586741810"/>
                    </a:ext>
                  </a:extLst>
                </a:gridCol>
                <a:gridCol w="576072">
                  <a:extLst>
                    <a:ext uri="{9D8B030D-6E8A-4147-A177-3AD203B41FA5}">
                      <a16:colId xmlns:a16="http://schemas.microsoft.com/office/drawing/2014/main" val="2241193394"/>
                    </a:ext>
                  </a:extLst>
                </a:gridCol>
                <a:gridCol w="576072">
                  <a:extLst>
                    <a:ext uri="{9D8B030D-6E8A-4147-A177-3AD203B41FA5}">
                      <a16:colId xmlns:a16="http://schemas.microsoft.com/office/drawing/2014/main" val="1796614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17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- 2022-03-07 15:55:07</a:t>
                      </a:r>
                      <a:r>
                        <a:rPr kumimoji="0" lang="nl-NL" sz="1000" b="0" i="0" u="none" strike="noStrike" kern="1200" cap="none" spc="0" normalizeH="0" baseline="0" noProof="0">
                          <a:ln>
                            <a:noFill/>
                          </a:ln>
                          <a:solidFill>
                            <a:prstClr val="black"/>
                          </a:solidFill>
                          <a:effectLst/>
                          <a:uLnTx/>
                          <a:uFillTx/>
                          <a:latin typeface="+mn-lt"/>
                          <a:ea typeface="+mn-ea"/>
                          <a:cs typeface="+mn-cs"/>
                        </a:rPr>
                        <a:t>
 10 radiozenders, 3 televisiezenders, 1 groot doel. Samen voor Oekraïne!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275376312_10158475165032124_2349674671181494839_n.jpg?stp=dst-jpg_s720x720&amp;_nc_cat=106&amp;ccb=1-5&amp;_nc_sid=8024bb&amp;_nc_ohc=L6bwEJ_OMS0AX-kCHnO&amp;_nc_ht=scontent-iad3-1.xx&amp;edm=AKIiGfEEAAAA&amp;oh=00_AT8Lyp03Lp-oe0v7OleXexw6rl86BYejYPMPzo5ZoEKT8w&amp;oe=62478F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5788673"/>
                  </a:ext>
                </a:extLst>
              </a:tr>
            </a:tbl>
          </a:graphicData>
        </a:graphic>
      </p:graphicFrame>
      <p:sp>
        <p:nvSpPr>
          <p:cNvPr id="4" name="Text Placeholder 3">
            <a:extLst>
              <a:ext uri="{FF2B5EF4-FFF2-40B4-BE49-F238E27FC236}">
                <a16:creationId xmlns:a16="http://schemas.microsoft.com/office/drawing/2014/main" id="{50B31583-C173-4E3C-9F0D-1340B61F8BC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86321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527C7-2595-46BF-AC1D-BAEA22EC2E95}"/>
              </a:ext>
            </a:extLst>
          </p:cNvPr>
          <p:cNvSpPr>
            <a:spLocks noGrp="1"/>
          </p:cNvSpPr>
          <p:nvPr>
            <p:ph type="title"/>
          </p:nvPr>
        </p:nvSpPr>
        <p:spPr/>
        <p:txBody>
          <a:bodyPr/>
          <a:lstStyle/>
          <a:p>
            <a:r>
              <a:rPr lang="en-US"/>
              <a:t>Facebook Top 10 best scorende posts | NPO3FM - 3 of 10</a:t>
            </a:r>
          </a:p>
        </p:txBody>
      </p:sp>
      <p:graphicFrame>
        <p:nvGraphicFramePr>
          <p:cNvPr id="5" name="Table Placeholder 4">
            <a:extLst>
              <a:ext uri="{FF2B5EF4-FFF2-40B4-BE49-F238E27FC236}">
                <a16:creationId xmlns:a16="http://schemas.microsoft.com/office/drawing/2014/main" id="{B43E87AC-4CEB-4DED-BC7B-9F852653CD11}"/>
              </a:ext>
            </a:extLst>
          </p:cNvPr>
          <p:cNvGraphicFramePr>
            <a:graphicFrameLocks noGrp="1"/>
          </p:cNvGraphicFramePr>
          <p:nvPr>
            <p:ph type="tbl" sz="quarter" idx="13"/>
            <p:extLst>
              <p:ext uri="{D42A27DB-BD31-4B8C-83A1-F6EECF244321}">
                <p14:modId xmlns:p14="http://schemas.microsoft.com/office/powerpoint/2010/main" val="869545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62162055"/>
                    </a:ext>
                  </a:extLst>
                </a:gridCol>
                <a:gridCol w="1645920">
                  <a:extLst>
                    <a:ext uri="{9D8B030D-6E8A-4147-A177-3AD203B41FA5}">
                      <a16:colId xmlns:a16="http://schemas.microsoft.com/office/drawing/2014/main" val="2967513036"/>
                    </a:ext>
                  </a:extLst>
                </a:gridCol>
                <a:gridCol w="1152144">
                  <a:extLst>
                    <a:ext uri="{9D8B030D-6E8A-4147-A177-3AD203B41FA5}">
                      <a16:colId xmlns:a16="http://schemas.microsoft.com/office/drawing/2014/main" val="3018114723"/>
                    </a:ext>
                  </a:extLst>
                </a:gridCol>
                <a:gridCol w="576072">
                  <a:extLst>
                    <a:ext uri="{9D8B030D-6E8A-4147-A177-3AD203B41FA5}">
                      <a16:colId xmlns:a16="http://schemas.microsoft.com/office/drawing/2014/main" val="3262600718"/>
                    </a:ext>
                  </a:extLst>
                </a:gridCol>
                <a:gridCol w="576072">
                  <a:extLst>
                    <a:ext uri="{9D8B030D-6E8A-4147-A177-3AD203B41FA5}">
                      <a16:colId xmlns:a16="http://schemas.microsoft.com/office/drawing/2014/main" val="622998326"/>
                    </a:ext>
                  </a:extLst>
                </a:gridCol>
                <a:gridCol w="576072">
                  <a:extLst>
                    <a:ext uri="{9D8B030D-6E8A-4147-A177-3AD203B41FA5}">
                      <a16:colId xmlns:a16="http://schemas.microsoft.com/office/drawing/2014/main" val="3374890104"/>
                    </a:ext>
                  </a:extLst>
                </a:gridCol>
                <a:gridCol w="576072">
                  <a:extLst>
                    <a:ext uri="{9D8B030D-6E8A-4147-A177-3AD203B41FA5}">
                      <a16:colId xmlns:a16="http://schemas.microsoft.com/office/drawing/2014/main" val="2492101471"/>
                    </a:ext>
                  </a:extLst>
                </a:gridCol>
                <a:gridCol w="576072">
                  <a:extLst>
                    <a:ext uri="{9D8B030D-6E8A-4147-A177-3AD203B41FA5}">
                      <a16:colId xmlns:a16="http://schemas.microsoft.com/office/drawing/2014/main" val="95338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595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- 2022-03-24 20:08:07</a:t>
                      </a:r>
                      <a:r>
                        <a:rPr kumimoji="0" lang="nl-NL" sz="1000" b="0" i="0" u="none" strike="noStrike" kern="1200" cap="none" spc="0" normalizeH="0" baseline="0" noProof="0">
                          <a:ln>
                            <a:noFill/>
                          </a:ln>
                          <a:solidFill>
                            <a:prstClr val="black"/>
                          </a:solidFill>
                          <a:effectLst/>
                          <a:uLnTx/>
                          <a:uFillTx/>
                          <a:latin typeface="+mn-lt"/>
                          <a:ea typeface="+mn-ea"/>
                          <a:cs typeface="+mn-cs"/>
                        </a:rPr>
                        <a:t>
 "Dit is een mooie kroon op een prachtige 15 jaar met z'n vieren, dankjewel.” 💚 Kensington wint de 3FM Legend Award.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275903263_474674534386519_7025548396122344038_n.jpg?stp=dst-jpg_s720x720&amp;_nc_cat=106&amp;ccb=1-5&amp;_nc_sid=ad6a45&amp;_nc_ohc=2gK-HwsWWtgAX-1HJCr&amp;_nc_ht=scontent-iad3-2.xx&amp;edm=AKIiGfEEAAAA&amp;oh=00_AT_NRuvuD3MjsJsJBceH2Uo8m4K-rk_KITJGasBLaV_lCQ&amp;oe=625002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0226395"/>
                  </a:ext>
                </a:extLst>
              </a:tr>
            </a:tbl>
          </a:graphicData>
        </a:graphic>
      </p:graphicFrame>
      <p:sp>
        <p:nvSpPr>
          <p:cNvPr id="4" name="Text Placeholder 3">
            <a:extLst>
              <a:ext uri="{FF2B5EF4-FFF2-40B4-BE49-F238E27FC236}">
                <a16:creationId xmlns:a16="http://schemas.microsoft.com/office/drawing/2014/main" id="{5E0FA4D8-712F-4870-94F0-040E4F14305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95113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3E5AF-7977-4B85-ADDC-843CF7109B37}"/>
              </a:ext>
            </a:extLst>
          </p:cNvPr>
          <p:cNvSpPr>
            <a:spLocks noGrp="1"/>
          </p:cNvSpPr>
          <p:nvPr>
            <p:ph type="title"/>
          </p:nvPr>
        </p:nvSpPr>
        <p:spPr/>
        <p:txBody>
          <a:bodyPr/>
          <a:lstStyle/>
          <a:p>
            <a:r>
              <a:rPr lang="en-US"/>
              <a:t>Facebook Top 10 best scorende posts | NPO3FM - 4 of 10</a:t>
            </a:r>
          </a:p>
        </p:txBody>
      </p:sp>
      <p:graphicFrame>
        <p:nvGraphicFramePr>
          <p:cNvPr id="5" name="Table Placeholder 4">
            <a:extLst>
              <a:ext uri="{FF2B5EF4-FFF2-40B4-BE49-F238E27FC236}">
                <a16:creationId xmlns:a16="http://schemas.microsoft.com/office/drawing/2014/main" id="{C9329B3B-B7C3-43CF-8FD6-E7D5995E094C}"/>
              </a:ext>
            </a:extLst>
          </p:cNvPr>
          <p:cNvGraphicFramePr>
            <a:graphicFrameLocks noGrp="1"/>
          </p:cNvGraphicFramePr>
          <p:nvPr>
            <p:ph type="tbl" sz="quarter" idx="13"/>
            <p:extLst>
              <p:ext uri="{D42A27DB-BD31-4B8C-83A1-F6EECF244321}">
                <p14:modId xmlns:p14="http://schemas.microsoft.com/office/powerpoint/2010/main" val="80510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8746032"/>
                    </a:ext>
                  </a:extLst>
                </a:gridCol>
                <a:gridCol w="1645920">
                  <a:extLst>
                    <a:ext uri="{9D8B030D-6E8A-4147-A177-3AD203B41FA5}">
                      <a16:colId xmlns:a16="http://schemas.microsoft.com/office/drawing/2014/main" val="1962683059"/>
                    </a:ext>
                  </a:extLst>
                </a:gridCol>
                <a:gridCol w="1152144">
                  <a:extLst>
                    <a:ext uri="{9D8B030D-6E8A-4147-A177-3AD203B41FA5}">
                      <a16:colId xmlns:a16="http://schemas.microsoft.com/office/drawing/2014/main" val="1507975048"/>
                    </a:ext>
                  </a:extLst>
                </a:gridCol>
                <a:gridCol w="576072">
                  <a:extLst>
                    <a:ext uri="{9D8B030D-6E8A-4147-A177-3AD203B41FA5}">
                      <a16:colId xmlns:a16="http://schemas.microsoft.com/office/drawing/2014/main" val="4240311566"/>
                    </a:ext>
                  </a:extLst>
                </a:gridCol>
                <a:gridCol w="576072">
                  <a:extLst>
                    <a:ext uri="{9D8B030D-6E8A-4147-A177-3AD203B41FA5}">
                      <a16:colId xmlns:a16="http://schemas.microsoft.com/office/drawing/2014/main" val="3325769727"/>
                    </a:ext>
                  </a:extLst>
                </a:gridCol>
                <a:gridCol w="576072">
                  <a:extLst>
                    <a:ext uri="{9D8B030D-6E8A-4147-A177-3AD203B41FA5}">
                      <a16:colId xmlns:a16="http://schemas.microsoft.com/office/drawing/2014/main" val="2420165380"/>
                    </a:ext>
                  </a:extLst>
                </a:gridCol>
                <a:gridCol w="576072">
                  <a:extLst>
                    <a:ext uri="{9D8B030D-6E8A-4147-A177-3AD203B41FA5}">
                      <a16:colId xmlns:a16="http://schemas.microsoft.com/office/drawing/2014/main" val="2777132956"/>
                    </a:ext>
                  </a:extLst>
                </a:gridCol>
                <a:gridCol w="576072">
                  <a:extLst>
                    <a:ext uri="{9D8B030D-6E8A-4147-A177-3AD203B41FA5}">
                      <a16:colId xmlns:a16="http://schemas.microsoft.com/office/drawing/2014/main" val="426441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188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- 2022-03-26 07:21:30</a:t>
                      </a:r>
                      <a:r>
                        <a:rPr kumimoji="0" lang="nl-NL" sz="1000" b="0" i="0" u="none" strike="noStrike" kern="1200" cap="none" spc="0" normalizeH="0" baseline="0" noProof="0">
                          <a:ln>
                            <a:noFill/>
                          </a:ln>
                          <a:solidFill>
                            <a:prstClr val="black"/>
                          </a:solidFill>
                          <a:effectLst/>
                          <a:uLnTx/>
                          <a:uFillTx/>
                          <a:latin typeface="+mn-lt"/>
                          <a:ea typeface="+mn-ea"/>
                          <a:cs typeface="+mn-cs"/>
                        </a:rPr>
                        <a:t>
 "Zijn muzikale ziel en aanstekelijke lach zullen altijd in ons voortleven."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277352921_10158502641042124_2997694521386850513_n.jpg?stp=dst-jpg_s720x720&amp;_nc_cat=100&amp;ccb=1-5&amp;_nc_sid=8024bb&amp;_nc_ohc=PHETijaIhxAAX_0tugW&amp;_nc_ht=scontent-iad3-2.xx&amp;edm=AKIiGfEEAAAA&amp;oh=00_AT_qzYtyI_DLZqa3Ak8oSOvDEs4zodN9K-24taSxab1iVA&amp;oe=62506027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4547192"/>
                  </a:ext>
                </a:extLst>
              </a:tr>
            </a:tbl>
          </a:graphicData>
        </a:graphic>
      </p:graphicFrame>
      <p:sp>
        <p:nvSpPr>
          <p:cNvPr id="4" name="Text Placeholder 3">
            <a:extLst>
              <a:ext uri="{FF2B5EF4-FFF2-40B4-BE49-F238E27FC236}">
                <a16:creationId xmlns:a16="http://schemas.microsoft.com/office/drawing/2014/main" id="{E83FDCC9-E349-4F07-8B4D-88D3A535B90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47056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00AA4-4BAB-4D99-B55E-5A1D85FF211E}"/>
              </a:ext>
            </a:extLst>
          </p:cNvPr>
          <p:cNvSpPr>
            <a:spLocks noGrp="1"/>
          </p:cNvSpPr>
          <p:nvPr>
            <p:ph type="title"/>
          </p:nvPr>
        </p:nvSpPr>
        <p:spPr/>
        <p:txBody>
          <a:bodyPr/>
          <a:lstStyle/>
          <a:p>
            <a:r>
              <a:rPr lang="en-US"/>
              <a:t>Facebook Top 10 best scorende posts | NPO3FM - 5 of 10</a:t>
            </a:r>
          </a:p>
        </p:txBody>
      </p:sp>
      <p:graphicFrame>
        <p:nvGraphicFramePr>
          <p:cNvPr id="5" name="Table Placeholder 4">
            <a:extLst>
              <a:ext uri="{FF2B5EF4-FFF2-40B4-BE49-F238E27FC236}">
                <a16:creationId xmlns:a16="http://schemas.microsoft.com/office/drawing/2014/main" id="{831EC92D-10BB-4862-BDFE-AD418C7E8E15}"/>
              </a:ext>
            </a:extLst>
          </p:cNvPr>
          <p:cNvGraphicFramePr>
            <a:graphicFrameLocks noGrp="1"/>
          </p:cNvGraphicFramePr>
          <p:nvPr>
            <p:ph type="tbl" sz="quarter" idx="13"/>
            <p:extLst>
              <p:ext uri="{D42A27DB-BD31-4B8C-83A1-F6EECF244321}">
                <p14:modId xmlns:p14="http://schemas.microsoft.com/office/powerpoint/2010/main" val="146279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20975694"/>
                    </a:ext>
                  </a:extLst>
                </a:gridCol>
                <a:gridCol w="1645920">
                  <a:extLst>
                    <a:ext uri="{9D8B030D-6E8A-4147-A177-3AD203B41FA5}">
                      <a16:colId xmlns:a16="http://schemas.microsoft.com/office/drawing/2014/main" val="3399462316"/>
                    </a:ext>
                  </a:extLst>
                </a:gridCol>
                <a:gridCol w="1152144">
                  <a:extLst>
                    <a:ext uri="{9D8B030D-6E8A-4147-A177-3AD203B41FA5}">
                      <a16:colId xmlns:a16="http://schemas.microsoft.com/office/drawing/2014/main" val="297428411"/>
                    </a:ext>
                  </a:extLst>
                </a:gridCol>
                <a:gridCol w="576072">
                  <a:extLst>
                    <a:ext uri="{9D8B030D-6E8A-4147-A177-3AD203B41FA5}">
                      <a16:colId xmlns:a16="http://schemas.microsoft.com/office/drawing/2014/main" val="712517830"/>
                    </a:ext>
                  </a:extLst>
                </a:gridCol>
                <a:gridCol w="576072">
                  <a:extLst>
                    <a:ext uri="{9D8B030D-6E8A-4147-A177-3AD203B41FA5}">
                      <a16:colId xmlns:a16="http://schemas.microsoft.com/office/drawing/2014/main" val="1947599364"/>
                    </a:ext>
                  </a:extLst>
                </a:gridCol>
                <a:gridCol w="576072">
                  <a:extLst>
                    <a:ext uri="{9D8B030D-6E8A-4147-A177-3AD203B41FA5}">
                      <a16:colId xmlns:a16="http://schemas.microsoft.com/office/drawing/2014/main" val="3276269595"/>
                    </a:ext>
                  </a:extLst>
                </a:gridCol>
                <a:gridCol w="576072">
                  <a:extLst>
                    <a:ext uri="{9D8B030D-6E8A-4147-A177-3AD203B41FA5}">
                      <a16:colId xmlns:a16="http://schemas.microsoft.com/office/drawing/2014/main" val="3713987447"/>
                    </a:ext>
                  </a:extLst>
                </a:gridCol>
                <a:gridCol w="576072">
                  <a:extLst>
                    <a:ext uri="{9D8B030D-6E8A-4147-A177-3AD203B41FA5}">
                      <a16:colId xmlns:a16="http://schemas.microsoft.com/office/drawing/2014/main" val="524368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197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- 2022-03-07 20:48:53</a:t>
                      </a:r>
                      <a:r>
                        <a:rPr kumimoji="0" lang="nl-NL" sz="1000" b="0" i="0" u="none" strike="noStrike" kern="1200" cap="none" spc="0" normalizeH="0" baseline="0" noProof="0">
                          <a:ln>
                            <a:noFill/>
                          </a:ln>
                          <a:solidFill>
                            <a:prstClr val="black"/>
                          </a:solidFill>
                          <a:effectLst/>
                          <a:uLnTx/>
                          <a:uFillTx/>
                          <a:latin typeface="+mn-lt"/>
                          <a:ea typeface="+mn-ea"/>
                          <a:cs typeface="+mn-cs"/>
                        </a:rPr>
                        <a:t>
 De eindstand van Radio555, maar tv gaat nu verder. 💪 Blijf doneren via giro555.nl en help Oekraïne.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275381277_10158475480482124_5846320118037981513_n.jpg?stp=dst-jpg_s720x720&amp;_nc_cat=104&amp;ccb=1-5&amp;_nc_sid=8024bb&amp;_nc_ohc=kJPwiuIsoG0AX_7fhGJ&amp;_nc_ht=scontent-iad3-1.xx&amp;edm=AKIiGfEEAAAA&amp;oh=00_AT-GL_8zVd9xIeEQ2JWncJCZ6dOnAe4YXmdwN7zVROZgzg&amp;oe=6246C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0347126"/>
                  </a:ext>
                </a:extLst>
              </a:tr>
            </a:tbl>
          </a:graphicData>
        </a:graphic>
      </p:graphicFrame>
      <p:sp>
        <p:nvSpPr>
          <p:cNvPr id="4" name="Text Placeholder 3">
            <a:extLst>
              <a:ext uri="{FF2B5EF4-FFF2-40B4-BE49-F238E27FC236}">
                <a16:creationId xmlns:a16="http://schemas.microsoft.com/office/drawing/2014/main" id="{D632A0CD-8691-4B96-9C9D-6CE68332BFE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58458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8A05-CD7C-4E74-B6F2-2C7BCB9F54FC}"/>
              </a:ext>
            </a:extLst>
          </p:cNvPr>
          <p:cNvSpPr>
            <a:spLocks noGrp="1"/>
          </p:cNvSpPr>
          <p:nvPr>
            <p:ph type="title"/>
          </p:nvPr>
        </p:nvSpPr>
        <p:spPr/>
        <p:txBody>
          <a:bodyPr/>
          <a:lstStyle/>
          <a:p>
            <a:r>
              <a:rPr lang="en-US"/>
              <a:t>Facebook Top 10 best scorende posts | NPO3FM - 6 of 10</a:t>
            </a:r>
          </a:p>
        </p:txBody>
      </p:sp>
      <p:graphicFrame>
        <p:nvGraphicFramePr>
          <p:cNvPr id="5" name="Table Placeholder 4">
            <a:extLst>
              <a:ext uri="{FF2B5EF4-FFF2-40B4-BE49-F238E27FC236}">
                <a16:creationId xmlns:a16="http://schemas.microsoft.com/office/drawing/2014/main" id="{FF856E33-0BF0-418B-B9A2-A1AF4C32F5D0}"/>
              </a:ext>
            </a:extLst>
          </p:cNvPr>
          <p:cNvGraphicFramePr>
            <a:graphicFrameLocks noGrp="1"/>
          </p:cNvGraphicFramePr>
          <p:nvPr>
            <p:ph type="tbl" sz="quarter" idx="13"/>
            <p:extLst>
              <p:ext uri="{D42A27DB-BD31-4B8C-83A1-F6EECF244321}">
                <p14:modId xmlns:p14="http://schemas.microsoft.com/office/powerpoint/2010/main" val="3880422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165712"/>
                    </a:ext>
                  </a:extLst>
                </a:gridCol>
                <a:gridCol w="1645920">
                  <a:extLst>
                    <a:ext uri="{9D8B030D-6E8A-4147-A177-3AD203B41FA5}">
                      <a16:colId xmlns:a16="http://schemas.microsoft.com/office/drawing/2014/main" val="3227261857"/>
                    </a:ext>
                  </a:extLst>
                </a:gridCol>
                <a:gridCol w="1152144">
                  <a:extLst>
                    <a:ext uri="{9D8B030D-6E8A-4147-A177-3AD203B41FA5}">
                      <a16:colId xmlns:a16="http://schemas.microsoft.com/office/drawing/2014/main" val="2575958934"/>
                    </a:ext>
                  </a:extLst>
                </a:gridCol>
                <a:gridCol w="576072">
                  <a:extLst>
                    <a:ext uri="{9D8B030D-6E8A-4147-A177-3AD203B41FA5}">
                      <a16:colId xmlns:a16="http://schemas.microsoft.com/office/drawing/2014/main" val="2596045019"/>
                    </a:ext>
                  </a:extLst>
                </a:gridCol>
                <a:gridCol w="576072">
                  <a:extLst>
                    <a:ext uri="{9D8B030D-6E8A-4147-A177-3AD203B41FA5}">
                      <a16:colId xmlns:a16="http://schemas.microsoft.com/office/drawing/2014/main" val="1982217333"/>
                    </a:ext>
                  </a:extLst>
                </a:gridCol>
                <a:gridCol w="576072">
                  <a:extLst>
                    <a:ext uri="{9D8B030D-6E8A-4147-A177-3AD203B41FA5}">
                      <a16:colId xmlns:a16="http://schemas.microsoft.com/office/drawing/2014/main" val="2811110786"/>
                    </a:ext>
                  </a:extLst>
                </a:gridCol>
                <a:gridCol w="576072">
                  <a:extLst>
                    <a:ext uri="{9D8B030D-6E8A-4147-A177-3AD203B41FA5}">
                      <a16:colId xmlns:a16="http://schemas.microsoft.com/office/drawing/2014/main" val="1736004544"/>
                    </a:ext>
                  </a:extLst>
                </a:gridCol>
                <a:gridCol w="576072">
                  <a:extLst>
                    <a:ext uri="{9D8B030D-6E8A-4147-A177-3AD203B41FA5}">
                      <a16:colId xmlns:a16="http://schemas.microsoft.com/office/drawing/2014/main" val="2156830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509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- 2022-03-20 16:00:43</a:t>
                      </a:r>
                      <a:r>
                        <a:rPr kumimoji="0" lang="nl-NL" sz="1000" b="0" i="0" u="none" strike="noStrike" kern="1200" cap="none" spc="0" normalizeH="0" baseline="0" noProof="0">
                          <a:ln>
                            <a:noFill/>
                          </a:ln>
                          <a:solidFill>
                            <a:prstClr val="black"/>
                          </a:solidFill>
                          <a:effectLst/>
                          <a:uLnTx/>
                          <a:uFillTx/>
                          <a:latin typeface="+mn-lt"/>
                          <a:ea typeface="+mn-ea"/>
                          <a:cs typeface="+mn-cs"/>
                        </a:rPr>
                        <a:t>
 “Als endometriose een penisziekte zou zijn, dan was er allang meer onderzoek gedaan.”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https://external-iad3-2.xx.fbcdn.net/safe_image.php?w=360&amp;h=360&amp;url=https%3A%2F%2Fcms-assets.nporadio.nl%2Fnpo3fm%2F_videoThumbnail%2Fpsmelody.png%3Fv%3D1647605775&amp;cfs=1&amp;ext=emg0&amp;_nc_oe=6fdc2&amp;_nc_sid=06c271&amp;ccb=3-5&amp;_nc_hash=AQEwpOXAO8lIyabw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7157457"/>
                  </a:ext>
                </a:extLst>
              </a:tr>
            </a:tbl>
          </a:graphicData>
        </a:graphic>
      </p:graphicFrame>
      <p:sp>
        <p:nvSpPr>
          <p:cNvPr id="4" name="Text Placeholder 3">
            <a:extLst>
              <a:ext uri="{FF2B5EF4-FFF2-40B4-BE49-F238E27FC236}">
                <a16:creationId xmlns:a16="http://schemas.microsoft.com/office/drawing/2014/main" id="{A8EED2D3-BF06-4FE7-8751-5CF30C5E535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82599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2CF99-4110-4AFD-9BE2-FD297E23238D}"/>
              </a:ext>
            </a:extLst>
          </p:cNvPr>
          <p:cNvSpPr>
            <a:spLocks noGrp="1"/>
          </p:cNvSpPr>
          <p:nvPr>
            <p:ph type="title"/>
          </p:nvPr>
        </p:nvSpPr>
        <p:spPr/>
        <p:txBody>
          <a:bodyPr/>
          <a:lstStyle/>
          <a:p>
            <a:r>
              <a:rPr lang="en-US"/>
              <a:t>Facebook Top 10 best scorende posts | NPO3FM - 7 of 10</a:t>
            </a:r>
          </a:p>
        </p:txBody>
      </p:sp>
      <p:graphicFrame>
        <p:nvGraphicFramePr>
          <p:cNvPr id="5" name="Table Placeholder 4">
            <a:extLst>
              <a:ext uri="{FF2B5EF4-FFF2-40B4-BE49-F238E27FC236}">
                <a16:creationId xmlns:a16="http://schemas.microsoft.com/office/drawing/2014/main" id="{F192E1E1-7D23-42CC-853A-375C1EF7A967}"/>
              </a:ext>
            </a:extLst>
          </p:cNvPr>
          <p:cNvGraphicFramePr>
            <a:graphicFrameLocks noGrp="1"/>
          </p:cNvGraphicFramePr>
          <p:nvPr>
            <p:ph type="tbl" sz="quarter" idx="13"/>
            <p:extLst>
              <p:ext uri="{D42A27DB-BD31-4B8C-83A1-F6EECF244321}">
                <p14:modId xmlns:p14="http://schemas.microsoft.com/office/powerpoint/2010/main" val="401909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0669333"/>
                    </a:ext>
                  </a:extLst>
                </a:gridCol>
                <a:gridCol w="1645920">
                  <a:extLst>
                    <a:ext uri="{9D8B030D-6E8A-4147-A177-3AD203B41FA5}">
                      <a16:colId xmlns:a16="http://schemas.microsoft.com/office/drawing/2014/main" val="3739177753"/>
                    </a:ext>
                  </a:extLst>
                </a:gridCol>
                <a:gridCol w="1152144">
                  <a:extLst>
                    <a:ext uri="{9D8B030D-6E8A-4147-A177-3AD203B41FA5}">
                      <a16:colId xmlns:a16="http://schemas.microsoft.com/office/drawing/2014/main" val="3426695841"/>
                    </a:ext>
                  </a:extLst>
                </a:gridCol>
                <a:gridCol w="576072">
                  <a:extLst>
                    <a:ext uri="{9D8B030D-6E8A-4147-A177-3AD203B41FA5}">
                      <a16:colId xmlns:a16="http://schemas.microsoft.com/office/drawing/2014/main" val="4294328633"/>
                    </a:ext>
                  </a:extLst>
                </a:gridCol>
                <a:gridCol w="576072">
                  <a:extLst>
                    <a:ext uri="{9D8B030D-6E8A-4147-A177-3AD203B41FA5}">
                      <a16:colId xmlns:a16="http://schemas.microsoft.com/office/drawing/2014/main" val="1712798129"/>
                    </a:ext>
                  </a:extLst>
                </a:gridCol>
                <a:gridCol w="576072">
                  <a:extLst>
                    <a:ext uri="{9D8B030D-6E8A-4147-A177-3AD203B41FA5}">
                      <a16:colId xmlns:a16="http://schemas.microsoft.com/office/drawing/2014/main" val="3992948569"/>
                    </a:ext>
                  </a:extLst>
                </a:gridCol>
                <a:gridCol w="576072">
                  <a:extLst>
                    <a:ext uri="{9D8B030D-6E8A-4147-A177-3AD203B41FA5}">
                      <a16:colId xmlns:a16="http://schemas.microsoft.com/office/drawing/2014/main" val="3567905470"/>
                    </a:ext>
                  </a:extLst>
                </a:gridCol>
                <a:gridCol w="576072">
                  <a:extLst>
                    <a:ext uri="{9D8B030D-6E8A-4147-A177-3AD203B41FA5}">
                      <a16:colId xmlns:a16="http://schemas.microsoft.com/office/drawing/2014/main" val="1060434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991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- 2022-03-30 18:06:50</a:t>
                      </a:r>
                      <a:r>
                        <a:rPr kumimoji="0" lang="nl-NL" sz="1000" b="0" i="0" u="none" strike="noStrike" kern="1200" cap="none" spc="0" normalizeH="0" baseline="0" noProof="0">
                          <a:ln>
                            <a:noFill/>
                          </a:ln>
                          <a:solidFill>
                            <a:prstClr val="black"/>
                          </a:solidFill>
                          <a:effectLst/>
                          <a:uLnTx/>
                          <a:uFillTx/>
                          <a:latin typeface="+mn-lt"/>
                          <a:ea typeface="+mn-ea"/>
                          <a:cs typeface="+mn-cs"/>
                        </a:rPr>
                        <a:t>
 “Tijn was een enorme waterrat, dus alles valt op z’n plek op deze manier”, aldus z’n moeder.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276026015_1078950799328152_5862293765965557570_n.jpg?stp=dst-jpg_s720x720&amp;_nc_cat=100&amp;ccb=1-5&amp;_nc_sid=ad6a45&amp;_nc_ohc=3E8cI6bxOaEAX8ksA5c&amp;_nc_ht=scontent-iad3-2.xx&amp;edm=AKIiGfEEAAAA&amp;oh=00_AT8b_cJIeoIv8iXb0ouGPs7xw0EHLcbYTAYHHU9XZEMubw&amp;oe=624F8737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2005681"/>
                  </a:ext>
                </a:extLst>
              </a:tr>
            </a:tbl>
          </a:graphicData>
        </a:graphic>
      </p:graphicFrame>
      <p:sp>
        <p:nvSpPr>
          <p:cNvPr id="4" name="Text Placeholder 3">
            <a:extLst>
              <a:ext uri="{FF2B5EF4-FFF2-40B4-BE49-F238E27FC236}">
                <a16:creationId xmlns:a16="http://schemas.microsoft.com/office/drawing/2014/main" id="{78AB624C-CBB9-4F20-A921-99587CE7E44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01022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5714-2457-42A4-B5E0-971BD2670FD0}"/>
              </a:ext>
            </a:extLst>
          </p:cNvPr>
          <p:cNvSpPr>
            <a:spLocks noGrp="1"/>
          </p:cNvSpPr>
          <p:nvPr>
            <p:ph type="title"/>
          </p:nvPr>
        </p:nvSpPr>
        <p:spPr/>
        <p:txBody>
          <a:bodyPr/>
          <a:lstStyle/>
          <a:p>
            <a:r>
              <a:rPr lang="en-US"/>
              <a:t>Facebook Top 10 best scorende posts | NPO3FM - 8 of 10</a:t>
            </a:r>
          </a:p>
        </p:txBody>
      </p:sp>
      <p:graphicFrame>
        <p:nvGraphicFramePr>
          <p:cNvPr id="5" name="Table Placeholder 4">
            <a:extLst>
              <a:ext uri="{FF2B5EF4-FFF2-40B4-BE49-F238E27FC236}">
                <a16:creationId xmlns:a16="http://schemas.microsoft.com/office/drawing/2014/main" id="{E1E9978A-E5B4-4EA2-A484-A49069ABCAE1}"/>
              </a:ext>
            </a:extLst>
          </p:cNvPr>
          <p:cNvGraphicFramePr>
            <a:graphicFrameLocks noGrp="1"/>
          </p:cNvGraphicFramePr>
          <p:nvPr>
            <p:ph type="tbl" sz="quarter" idx="13"/>
            <p:extLst>
              <p:ext uri="{D42A27DB-BD31-4B8C-83A1-F6EECF244321}">
                <p14:modId xmlns:p14="http://schemas.microsoft.com/office/powerpoint/2010/main" val="149125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19138425"/>
                    </a:ext>
                  </a:extLst>
                </a:gridCol>
                <a:gridCol w="1645920">
                  <a:extLst>
                    <a:ext uri="{9D8B030D-6E8A-4147-A177-3AD203B41FA5}">
                      <a16:colId xmlns:a16="http://schemas.microsoft.com/office/drawing/2014/main" val="3973118917"/>
                    </a:ext>
                  </a:extLst>
                </a:gridCol>
                <a:gridCol w="1152144">
                  <a:extLst>
                    <a:ext uri="{9D8B030D-6E8A-4147-A177-3AD203B41FA5}">
                      <a16:colId xmlns:a16="http://schemas.microsoft.com/office/drawing/2014/main" val="3107404417"/>
                    </a:ext>
                  </a:extLst>
                </a:gridCol>
                <a:gridCol w="576072">
                  <a:extLst>
                    <a:ext uri="{9D8B030D-6E8A-4147-A177-3AD203B41FA5}">
                      <a16:colId xmlns:a16="http://schemas.microsoft.com/office/drawing/2014/main" val="817640066"/>
                    </a:ext>
                  </a:extLst>
                </a:gridCol>
                <a:gridCol w="576072">
                  <a:extLst>
                    <a:ext uri="{9D8B030D-6E8A-4147-A177-3AD203B41FA5}">
                      <a16:colId xmlns:a16="http://schemas.microsoft.com/office/drawing/2014/main" val="1100002671"/>
                    </a:ext>
                  </a:extLst>
                </a:gridCol>
                <a:gridCol w="576072">
                  <a:extLst>
                    <a:ext uri="{9D8B030D-6E8A-4147-A177-3AD203B41FA5}">
                      <a16:colId xmlns:a16="http://schemas.microsoft.com/office/drawing/2014/main" val="380487141"/>
                    </a:ext>
                  </a:extLst>
                </a:gridCol>
                <a:gridCol w="576072">
                  <a:extLst>
                    <a:ext uri="{9D8B030D-6E8A-4147-A177-3AD203B41FA5}">
                      <a16:colId xmlns:a16="http://schemas.microsoft.com/office/drawing/2014/main" val="1464702632"/>
                    </a:ext>
                  </a:extLst>
                </a:gridCol>
                <a:gridCol w="576072">
                  <a:extLst>
                    <a:ext uri="{9D8B030D-6E8A-4147-A177-3AD203B41FA5}">
                      <a16:colId xmlns:a16="http://schemas.microsoft.com/office/drawing/2014/main" val="412330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48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- 2022-03-30 12:00:43</a:t>
                      </a:r>
                      <a:r>
                        <a:rPr kumimoji="0" lang="nl-NL" sz="1000" b="0" i="0" u="none" strike="noStrike" kern="1200" cap="none" spc="0" normalizeH="0" baseline="0" noProof="0">
                          <a:ln>
                            <a:noFill/>
                          </a:ln>
                          <a:solidFill>
                            <a:prstClr val="black"/>
                          </a:solidFill>
                          <a:effectLst/>
                          <a:uLnTx/>
                          <a:uFillTx/>
                          <a:latin typeface="+mn-lt"/>
                          <a:ea typeface="+mn-ea"/>
                          <a:cs typeface="+mn-cs"/>
                        </a:rPr>
                        <a:t>
 De band wil de tijd nemen om het verlies van het bandlid te verwerken.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41030456860_5d358fbdc8_o_2022-03-30-095224_srko.jpg%3Fv%3D1648633981%2C0.5%2C0.5&amp;cfs=1&amp;ext=emg0&amp;_nc_oe=6fdc2&amp;_nc_sid=06c271&amp;ccb=3-5&amp;_nc_hash=AQHTH_7-hTsY5TW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16562121"/>
                  </a:ext>
                </a:extLst>
              </a:tr>
            </a:tbl>
          </a:graphicData>
        </a:graphic>
      </p:graphicFrame>
      <p:sp>
        <p:nvSpPr>
          <p:cNvPr id="4" name="Text Placeholder 3">
            <a:extLst>
              <a:ext uri="{FF2B5EF4-FFF2-40B4-BE49-F238E27FC236}">
                <a16:creationId xmlns:a16="http://schemas.microsoft.com/office/drawing/2014/main" id="{4820CC0E-FA9E-4D62-99FC-4736DFBFF0D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41251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BC341-FBC2-4C20-8A32-10548E8D7C8A}"/>
              </a:ext>
            </a:extLst>
          </p:cNvPr>
          <p:cNvSpPr>
            <a:spLocks noGrp="1"/>
          </p:cNvSpPr>
          <p:nvPr>
            <p:ph type="title"/>
          </p:nvPr>
        </p:nvSpPr>
        <p:spPr/>
        <p:txBody>
          <a:bodyPr/>
          <a:lstStyle/>
          <a:p>
            <a:r>
              <a:rPr lang="en-US"/>
              <a:t>Facebook Top 10 best scorende posts | NPO3FM - 9 of 10</a:t>
            </a:r>
          </a:p>
        </p:txBody>
      </p:sp>
      <p:graphicFrame>
        <p:nvGraphicFramePr>
          <p:cNvPr id="5" name="Table Placeholder 4">
            <a:extLst>
              <a:ext uri="{FF2B5EF4-FFF2-40B4-BE49-F238E27FC236}">
                <a16:creationId xmlns:a16="http://schemas.microsoft.com/office/drawing/2014/main" id="{BDFBBC30-7D37-49F5-B828-2C2AEF773269}"/>
              </a:ext>
            </a:extLst>
          </p:cNvPr>
          <p:cNvGraphicFramePr>
            <a:graphicFrameLocks noGrp="1"/>
          </p:cNvGraphicFramePr>
          <p:nvPr>
            <p:ph type="tbl" sz="quarter" idx="13"/>
            <p:extLst>
              <p:ext uri="{D42A27DB-BD31-4B8C-83A1-F6EECF244321}">
                <p14:modId xmlns:p14="http://schemas.microsoft.com/office/powerpoint/2010/main" val="187469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410141"/>
                    </a:ext>
                  </a:extLst>
                </a:gridCol>
                <a:gridCol w="1645920">
                  <a:extLst>
                    <a:ext uri="{9D8B030D-6E8A-4147-A177-3AD203B41FA5}">
                      <a16:colId xmlns:a16="http://schemas.microsoft.com/office/drawing/2014/main" val="1694563825"/>
                    </a:ext>
                  </a:extLst>
                </a:gridCol>
                <a:gridCol w="1152144">
                  <a:extLst>
                    <a:ext uri="{9D8B030D-6E8A-4147-A177-3AD203B41FA5}">
                      <a16:colId xmlns:a16="http://schemas.microsoft.com/office/drawing/2014/main" val="1717902992"/>
                    </a:ext>
                  </a:extLst>
                </a:gridCol>
                <a:gridCol w="576072">
                  <a:extLst>
                    <a:ext uri="{9D8B030D-6E8A-4147-A177-3AD203B41FA5}">
                      <a16:colId xmlns:a16="http://schemas.microsoft.com/office/drawing/2014/main" val="1718514126"/>
                    </a:ext>
                  </a:extLst>
                </a:gridCol>
                <a:gridCol w="576072">
                  <a:extLst>
                    <a:ext uri="{9D8B030D-6E8A-4147-A177-3AD203B41FA5}">
                      <a16:colId xmlns:a16="http://schemas.microsoft.com/office/drawing/2014/main" val="3737684674"/>
                    </a:ext>
                  </a:extLst>
                </a:gridCol>
                <a:gridCol w="576072">
                  <a:extLst>
                    <a:ext uri="{9D8B030D-6E8A-4147-A177-3AD203B41FA5}">
                      <a16:colId xmlns:a16="http://schemas.microsoft.com/office/drawing/2014/main" val="1534191969"/>
                    </a:ext>
                  </a:extLst>
                </a:gridCol>
                <a:gridCol w="576072">
                  <a:extLst>
                    <a:ext uri="{9D8B030D-6E8A-4147-A177-3AD203B41FA5}">
                      <a16:colId xmlns:a16="http://schemas.microsoft.com/office/drawing/2014/main" val="816453599"/>
                    </a:ext>
                  </a:extLst>
                </a:gridCol>
                <a:gridCol w="576072">
                  <a:extLst>
                    <a:ext uri="{9D8B030D-6E8A-4147-A177-3AD203B41FA5}">
                      <a16:colId xmlns:a16="http://schemas.microsoft.com/office/drawing/2014/main" val="4282226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75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- 2022-03-30 15:09:50</a:t>
                      </a:r>
                      <a:r>
                        <a:rPr kumimoji="0" lang="nl-NL" sz="1000" b="0" i="0" u="none" strike="noStrike" kern="1200" cap="none" spc="0" normalizeH="0" baseline="0" noProof="0">
                          <a:ln>
                            <a:noFill/>
                          </a:ln>
                          <a:solidFill>
                            <a:prstClr val="black"/>
                          </a:solidFill>
                          <a:effectLst/>
                          <a:uLnTx/>
                          <a:uFillTx/>
                          <a:latin typeface="+mn-lt"/>
                          <a:ea typeface="+mn-ea"/>
                          <a:cs typeface="+mn-cs"/>
                        </a:rPr>
                        <a:t>
 Gewoon omdat we je zo erg missen, Taylor.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277508818_10158509017387124_4217433007026924414_n.jpg?stp=dst-jpg_s720x720&amp;_nc_cat=106&amp;ccb=1-5&amp;_nc_sid=110474&amp;_nc_ohc=AYiqggSPnmEAX8kfDRn&amp;_nc_ht=scontent-iad3-2.xx&amp;edm=AKIiGfEEAAAA&amp;oh=00_AT_EepKN-ol4q1OiMTOnYQJJI-geuWJDyV6YSDbUUFzREw&amp;oe=624F0F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0292417"/>
                  </a:ext>
                </a:extLst>
              </a:tr>
            </a:tbl>
          </a:graphicData>
        </a:graphic>
      </p:graphicFrame>
      <p:sp>
        <p:nvSpPr>
          <p:cNvPr id="4" name="Text Placeholder 3">
            <a:extLst>
              <a:ext uri="{FF2B5EF4-FFF2-40B4-BE49-F238E27FC236}">
                <a16:creationId xmlns:a16="http://schemas.microsoft.com/office/drawing/2014/main" id="{81078D96-71B9-4845-8BFB-2300DA0C329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62077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8857-B2B5-487C-B762-597E930A9413}"/>
              </a:ext>
            </a:extLst>
          </p:cNvPr>
          <p:cNvSpPr>
            <a:spLocks noGrp="1"/>
          </p:cNvSpPr>
          <p:nvPr>
            <p:ph type="title"/>
          </p:nvPr>
        </p:nvSpPr>
        <p:spPr/>
        <p:txBody>
          <a:bodyPr/>
          <a:lstStyle/>
          <a:p>
            <a:r>
              <a:rPr lang="en-US"/>
              <a:t>Facebook Top 10 best scorende posts | NPO3FM - 10 of 10</a:t>
            </a:r>
          </a:p>
        </p:txBody>
      </p:sp>
      <p:graphicFrame>
        <p:nvGraphicFramePr>
          <p:cNvPr id="5" name="Table Placeholder 4">
            <a:extLst>
              <a:ext uri="{FF2B5EF4-FFF2-40B4-BE49-F238E27FC236}">
                <a16:creationId xmlns:a16="http://schemas.microsoft.com/office/drawing/2014/main" id="{7C9BBCF8-ACDD-4AF4-A294-EAAB3C6779A4}"/>
              </a:ext>
            </a:extLst>
          </p:cNvPr>
          <p:cNvGraphicFramePr>
            <a:graphicFrameLocks noGrp="1"/>
          </p:cNvGraphicFramePr>
          <p:nvPr>
            <p:ph type="tbl" sz="quarter" idx="13"/>
            <p:extLst>
              <p:ext uri="{D42A27DB-BD31-4B8C-83A1-F6EECF244321}">
                <p14:modId xmlns:p14="http://schemas.microsoft.com/office/powerpoint/2010/main" val="158781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5169011"/>
                    </a:ext>
                  </a:extLst>
                </a:gridCol>
                <a:gridCol w="1645920">
                  <a:extLst>
                    <a:ext uri="{9D8B030D-6E8A-4147-A177-3AD203B41FA5}">
                      <a16:colId xmlns:a16="http://schemas.microsoft.com/office/drawing/2014/main" val="3405807115"/>
                    </a:ext>
                  </a:extLst>
                </a:gridCol>
                <a:gridCol w="1152144">
                  <a:extLst>
                    <a:ext uri="{9D8B030D-6E8A-4147-A177-3AD203B41FA5}">
                      <a16:colId xmlns:a16="http://schemas.microsoft.com/office/drawing/2014/main" val="3558878031"/>
                    </a:ext>
                  </a:extLst>
                </a:gridCol>
                <a:gridCol w="576072">
                  <a:extLst>
                    <a:ext uri="{9D8B030D-6E8A-4147-A177-3AD203B41FA5}">
                      <a16:colId xmlns:a16="http://schemas.microsoft.com/office/drawing/2014/main" val="384525307"/>
                    </a:ext>
                  </a:extLst>
                </a:gridCol>
                <a:gridCol w="576072">
                  <a:extLst>
                    <a:ext uri="{9D8B030D-6E8A-4147-A177-3AD203B41FA5}">
                      <a16:colId xmlns:a16="http://schemas.microsoft.com/office/drawing/2014/main" val="223096129"/>
                    </a:ext>
                  </a:extLst>
                </a:gridCol>
                <a:gridCol w="576072">
                  <a:extLst>
                    <a:ext uri="{9D8B030D-6E8A-4147-A177-3AD203B41FA5}">
                      <a16:colId xmlns:a16="http://schemas.microsoft.com/office/drawing/2014/main" val="128875521"/>
                    </a:ext>
                  </a:extLst>
                </a:gridCol>
                <a:gridCol w="576072">
                  <a:extLst>
                    <a:ext uri="{9D8B030D-6E8A-4147-A177-3AD203B41FA5}">
                      <a16:colId xmlns:a16="http://schemas.microsoft.com/office/drawing/2014/main" val="1384524963"/>
                    </a:ext>
                  </a:extLst>
                </a:gridCol>
                <a:gridCol w="576072">
                  <a:extLst>
                    <a:ext uri="{9D8B030D-6E8A-4147-A177-3AD203B41FA5}">
                      <a16:colId xmlns:a16="http://schemas.microsoft.com/office/drawing/2014/main" val="2531708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953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- 2022-03-28 09:02:09</a:t>
                      </a:r>
                      <a:r>
                        <a:rPr kumimoji="0" lang="nl-NL" sz="1000" b="0" i="0" u="none" strike="noStrike" kern="1200" cap="none" spc="0" normalizeH="0" baseline="0" noProof="0">
                          <a:ln>
                            <a:noFill/>
                          </a:ln>
                          <a:solidFill>
                            <a:prstClr val="black"/>
                          </a:solidFill>
                          <a:effectLst/>
                          <a:uLnTx/>
                          <a:uFillTx/>
                          <a:latin typeface="+mn-lt"/>
                          <a:ea typeface="+mn-ea"/>
                          <a:cs typeface="+mn-cs"/>
                        </a:rPr>
                        <a:t>
 Will Smith sloeg Chris Rock gisteravond tijdens de Oscars, naar aanleiding van een misplaatste grap over zijn vrouw. 🤕 Wat vind jij: begrijpelijk of kan écht niet?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277462283_10158505730017124_1391624348171745519_n.jpg?stp=dst-jpg_s720x720&amp;_nc_cat=109&amp;ccb=1-5&amp;_nc_sid=110474&amp;_nc_ohc=BnsqpYp-QXEAX8AnzvP&amp;_nc_ht=scontent-iad3-2.xx&amp;edm=AKIiGfEEAAAA&amp;oh=00_AT_ijxo5HXem8_FQLeOavHnWxYCsC_0L2vxSylcI7b2k4Q&amp;oe=624FFE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7127186"/>
                  </a:ext>
                </a:extLst>
              </a:tr>
            </a:tbl>
          </a:graphicData>
        </a:graphic>
      </p:graphicFrame>
      <p:sp>
        <p:nvSpPr>
          <p:cNvPr id="4" name="Text Placeholder 3">
            <a:extLst>
              <a:ext uri="{FF2B5EF4-FFF2-40B4-BE49-F238E27FC236}">
                <a16:creationId xmlns:a16="http://schemas.microsoft.com/office/drawing/2014/main" id="{16711F6E-D3D0-4B1F-9324-4B795F1FF1A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55234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071D-FD38-4142-82DC-E1C38F5FC67C}"/>
              </a:ext>
            </a:extLst>
          </p:cNvPr>
          <p:cNvSpPr>
            <a:spLocks noGrp="1"/>
          </p:cNvSpPr>
          <p:nvPr>
            <p:ph type="title"/>
          </p:nvPr>
        </p:nvSpPr>
        <p:spPr/>
        <p:txBody>
          <a:bodyPr/>
          <a:lstStyle/>
          <a:p>
            <a:r>
              <a:rPr lang="en-US"/>
              <a:t>Facebook Top 10 slechtst scorende posts | NPO3FM - 1 of 10</a:t>
            </a:r>
          </a:p>
        </p:txBody>
      </p:sp>
      <p:graphicFrame>
        <p:nvGraphicFramePr>
          <p:cNvPr id="5" name="Table Placeholder 4">
            <a:extLst>
              <a:ext uri="{FF2B5EF4-FFF2-40B4-BE49-F238E27FC236}">
                <a16:creationId xmlns:a16="http://schemas.microsoft.com/office/drawing/2014/main" id="{43026C77-ADCF-46FB-9960-41F6B96D3CA7}"/>
              </a:ext>
            </a:extLst>
          </p:cNvPr>
          <p:cNvGraphicFramePr>
            <a:graphicFrameLocks noGrp="1"/>
          </p:cNvGraphicFramePr>
          <p:nvPr>
            <p:ph type="tbl" sz="quarter" idx="13"/>
            <p:extLst>
              <p:ext uri="{D42A27DB-BD31-4B8C-83A1-F6EECF244321}">
                <p14:modId xmlns:p14="http://schemas.microsoft.com/office/powerpoint/2010/main" val="350761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69873911"/>
                    </a:ext>
                  </a:extLst>
                </a:gridCol>
                <a:gridCol w="1645920">
                  <a:extLst>
                    <a:ext uri="{9D8B030D-6E8A-4147-A177-3AD203B41FA5}">
                      <a16:colId xmlns:a16="http://schemas.microsoft.com/office/drawing/2014/main" val="975679550"/>
                    </a:ext>
                  </a:extLst>
                </a:gridCol>
                <a:gridCol w="1152144">
                  <a:extLst>
                    <a:ext uri="{9D8B030D-6E8A-4147-A177-3AD203B41FA5}">
                      <a16:colId xmlns:a16="http://schemas.microsoft.com/office/drawing/2014/main" val="4032101885"/>
                    </a:ext>
                  </a:extLst>
                </a:gridCol>
                <a:gridCol w="576072">
                  <a:extLst>
                    <a:ext uri="{9D8B030D-6E8A-4147-A177-3AD203B41FA5}">
                      <a16:colId xmlns:a16="http://schemas.microsoft.com/office/drawing/2014/main" val="3271327218"/>
                    </a:ext>
                  </a:extLst>
                </a:gridCol>
                <a:gridCol w="576072">
                  <a:extLst>
                    <a:ext uri="{9D8B030D-6E8A-4147-A177-3AD203B41FA5}">
                      <a16:colId xmlns:a16="http://schemas.microsoft.com/office/drawing/2014/main" val="83626605"/>
                    </a:ext>
                  </a:extLst>
                </a:gridCol>
                <a:gridCol w="576072">
                  <a:extLst>
                    <a:ext uri="{9D8B030D-6E8A-4147-A177-3AD203B41FA5}">
                      <a16:colId xmlns:a16="http://schemas.microsoft.com/office/drawing/2014/main" val="1932976264"/>
                    </a:ext>
                  </a:extLst>
                </a:gridCol>
                <a:gridCol w="576072">
                  <a:extLst>
                    <a:ext uri="{9D8B030D-6E8A-4147-A177-3AD203B41FA5}">
                      <a16:colId xmlns:a16="http://schemas.microsoft.com/office/drawing/2014/main" val="474235926"/>
                    </a:ext>
                  </a:extLst>
                </a:gridCol>
                <a:gridCol w="576072">
                  <a:extLst>
                    <a:ext uri="{9D8B030D-6E8A-4147-A177-3AD203B41FA5}">
                      <a16:colId xmlns:a16="http://schemas.microsoft.com/office/drawing/2014/main" val="420123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32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- 2022-03-09 07:00:17</a:t>
                      </a:r>
                      <a:r>
                        <a:rPr kumimoji="0" lang="nl-NL" sz="1000" b="0" i="0" u="none" strike="noStrike" kern="1200" cap="none" spc="0" normalizeH="0" baseline="0" noProof="0">
                          <a:ln>
                            <a:noFill/>
                          </a:ln>
                          <a:solidFill>
                            <a:prstClr val="black"/>
                          </a:solidFill>
                          <a:effectLst/>
                          <a:uLnTx/>
                          <a:uFillTx/>
                          <a:latin typeface="+mn-lt"/>
                          <a:ea typeface="+mn-ea"/>
                          <a:cs typeface="+mn-cs"/>
                        </a:rPr>
                        <a:t>
 Euphoria is eindelijk ook in Nederland te volgen!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qo8HSkEQxcmpG&amp;w=240&amp;h=240&amp;url=https%3A%2F%2Fcms-assets.nporadio.nl%2Fnpo3fm%2F_articleThumbnailL%2Feuphoria-still.jpeg%3Fv%3D1646750331&amp;cfs=1&amp;ext=emg0&amp;_nc_oe=6fd27&amp;_nc_sid=06c271&amp;ccb=3-5&amp;_nc_hash=AQGQx4pFB6zS7mJ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57684884"/>
                  </a:ext>
                </a:extLst>
              </a:tr>
            </a:tbl>
          </a:graphicData>
        </a:graphic>
      </p:graphicFrame>
      <p:sp>
        <p:nvSpPr>
          <p:cNvPr id="4" name="Text Placeholder 3">
            <a:extLst>
              <a:ext uri="{FF2B5EF4-FFF2-40B4-BE49-F238E27FC236}">
                <a16:creationId xmlns:a16="http://schemas.microsoft.com/office/drawing/2014/main" id="{489E5A30-E259-4187-9F3F-7132176397F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83646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03D0-EA59-46EC-A19E-94E29982984A}"/>
              </a:ext>
            </a:extLst>
          </p:cNvPr>
          <p:cNvSpPr>
            <a:spLocks noGrp="1"/>
          </p:cNvSpPr>
          <p:nvPr>
            <p:ph type="title"/>
          </p:nvPr>
        </p:nvSpPr>
        <p:spPr/>
        <p:txBody>
          <a:bodyPr/>
          <a:lstStyle/>
          <a:p>
            <a:r>
              <a:rPr lang="en-US"/>
              <a:t>Facebook Top 10 slechtst scorende posts | NPO3FM - 2 of 10</a:t>
            </a:r>
          </a:p>
        </p:txBody>
      </p:sp>
      <p:graphicFrame>
        <p:nvGraphicFramePr>
          <p:cNvPr id="5" name="Table Placeholder 4">
            <a:extLst>
              <a:ext uri="{FF2B5EF4-FFF2-40B4-BE49-F238E27FC236}">
                <a16:creationId xmlns:a16="http://schemas.microsoft.com/office/drawing/2014/main" id="{E6D7472E-885E-4692-B626-BAFBD1A75113}"/>
              </a:ext>
            </a:extLst>
          </p:cNvPr>
          <p:cNvGraphicFramePr>
            <a:graphicFrameLocks noGrp="1"/>
          </p:cNvGraphicFramePr>
          <p:nvPr>
            <p:ph type="tbl" sz="quarter" idx="13"/>
            <p:extLst>
              <p:ext uri="{D42A27DB-BD31-4B8C-83A1-F6EECF244321}">
                <p14:modId xmlns:p14="http://schemas.microsoft.com/office/powerpoint/2010/main" val="123312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1301524"/>
                    </a:ext>
                  </a:extLst>
                </a:gridCol>
                <a:gridCol w="1645920">
                  <a:extLst>
                    <a:ext uri="{9D8B030D-6E8A-4147-A177-3AD203B41FA5}">
                      <a16:colId xmlns:a16="http://schemas.microsoft.com/office/drawing/2014/main" val="58808876"/>
                    </a:ext>
                  </a:extLst>
                </a:gridCol>
                <a:gridCol w="1152144">
                  <a:extLst>
                    <a:ext uri="{9D8B030D-6E8A-4147-A177-3AD203B41FA5}">
                      <a16:colId xmlns:a16="http://schemas.microsoft.com/office/drawing/2014/main" val="3588227581"/>
                    </a:ext>
                  </a:extLst>
                </a:gridCol>
                <a:gridCol w="576072">
                  <a:extLst>
                    <a:ext uri="{9D8B030D-6E8A-4147-A177-3AD203B41FA5}">
                      <a16:colId xmlns:a16="http://schemas.microsoft.com/office/drawing/2014/main" val="2827884905"/>
                    </a:ext>
                  </a:extLst>
                </a:gridCol>
                <a:gridCol w="576072">
                  <a:extLst>
                    <a:ext uri="{9D8B030D-6E8A-4147-A177-3AD203B41FA5}">
                      <a16:colId xmlns:a16="http://schemas.microsoft.com/office/drawing/2014/main" val="2391348786"/>
                    </a:ext>
                  </a:extLst>
                </a:gridCol>
                <a:gridCol w="576072">
                  <a:extLst>
                    <a:ext uri="{9D8B030D-6E8A-4147-A177-3AD203B41FA5}">
                      <a16:colId xmlns:a16="http://schemas.microsoft.com/office/drawing/2014/main" val="2850475302"/>
                    </a:ext>
                  </a:extLst>
                </a:gridCol>
                <a:gridCol w="576072">
                  <a:extLst>
                    <a:ext uri="{9D8B030D-6E8A-4147-A177-3AD203B41FA5}">
                      <a16:colId xmlns:a16="http://schemas.microsoft.com/office/drawing/2014/main" val="3206414449"/>
                    </a:ext>
                  </a:extLst>
                </a:gridCol>
                <a:gridCol w="576072">
                  <a:extLst>
                    <a:ext uri="{9D8B030D-6E8A-4147-A177-3AD203B41FA5}">
                      <a16:colId xmlns:a16="http://schemas.microsoft.com/office/drawing/2014/main" val="2818710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54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- 2022-03-20 18:45:00</a:t>
                      </a:r>
                      <a:r>
                        <a:rPr kumimoji="0" lang="nl-NL" sz="1000" b="0" i="0" u="none" strike="noStrike" kern="1200" cap="none" spc="0" normalizeH="0" baseline="0" noProof="0">
                          <a:ln>
                            <a:noFill/>
                          </a:ln>
                          <a:solidFill>
                            <a:prstClr val="black"/>
                          </a:solidFill>
                          <a:effectLst/>
                          <a:uLnTx/>
                          <a:uFillTx/>
                          <a:latin typeface="+mn-lt"/>
                          <a:ea typeface="+mn-ea"/>
                          <a:cs typeface="+mn-cs"/>
                        </a:rPr>
                        <a:t>
 Kijk je naar 3 op Reis en wil je nog meer (achter de schermen) verhalen horen? Check dan podcast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https://external-iad3-2.xx.fbcdn.net/safe_image.php?w=360&amp;h=360&amp;url=https%3A%2F%2Fcms-assets.nporadio.nl%2Fnpo3fm%2F_videoThumbnail%2F3opreis-koffer.jpg&amp;cfs=1&amp;ext=emg0&amp;_nc_oe=6fdc3&amp;_nc_sid=06c271&amp;ccb=3-5&amp;_nc_hash=AQFD0urnhpG_cnVA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59315582"/>
                  </a:ext>
                </a:extLst>
              </a:tr>
            </a:tbl>
          </a:graphicData>
        </a:graphic>
      </p:graphicFrame>
      <p:sp>
        <p:nvSpPr>
          <p:cNvPr id="4" name="Text Placeholder 3">
            <a:extLst>
              <a:ext uri="{FF2B5EF4-FFF2-40B4-BE49-F238E27FC236}">
                <a16:creationId xmlns:a16="http://schemas.microsoft.com/office/drawing/2014/main" id="{6D22B480-7387-482D-9D6F-5CF691DD861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94667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81CB3-63B7-4DB0-A900-79AF7BDE7FE3}"/>
              </a:ext>
            </a:extLst>
          </p:cNvPr>
          <p:cNvSpPr>
            <a:spLocks noGrp="1"/>
          </p:cNvSpPr>
          <p:nvPr>
            <p:ph type="title"/>
          </p:nvPr>
        </p:nvSpPr>
        <p:spPr/>
        <p:txBody>
          <a:bodyPr/>
          <a:lstStyle/>
          <a:p>
            <a:r>
              <a:rPr lang="en-US"/>
              <a:t>Facebook Top 10 slechtst scorende posts | NPO3FM - 3 of 10</a:t>
            </a:r>
          </a:p>
        </p:txBody>
      </p:sp>
      <p:graphicFrame>
        <p:nvGraphicFramePr>
          <p:cNvPr id="5" name="Table Placeholder 4">
            <a:extLst>
              <a:ext uri="{FF2B5EF4-FFF2-40B4-BE49-F238E27FC236}">
                <a16:creationId xmlns:a16="http://schemas.microsoft.com/office/drawing/2014/main" id="{C1491ED0-0345-462F-A65D-32EEC78074B3}"/>
              </a:ext>
            </a:extLst>
          </p:cNvPr>
          <p:cNvGraphicFramePr>
            <a:graphicFrameLocks noGrp="1"/>
          </p:cNvGraphicFramePr>
          <p:nvPr>
            <p:ph type="tbl" sz="quarter" idx="13"/>
            <p:extLst>
              <p:ext uri="{D42A27DB-BD31-4B8C-83A1-F6EECF244321}">
                <p14:modId xmlns:p14="http://schemas.microsoft.com/office/powerpoint/2010/main" val="207520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17643033"/>
                    </a:ext>
                  </a:extLst>
                </a:gridCol>
                <a:gridCol w="1645920">
                  <a:extLst>
                    <a:ext uri="{9D8B030D-6E8A-4147-A177-3AD203B41FA5}">
                      <a16:colId xmlns:a16="http://schemas.microsoft.com/office/drawing/2014/main" val="3768426991"/>
                    </a:ext>
                  </a:extLst>
                </a:gridCol>
                <a:gridCol w="1152144">
                  <a:extLst>
                    <a:ext uri="{9D8B030D-6E8A-4147-A177-3AD203B41FA5}">
                      <a16:colId xmlns:a16="http://schemas.microsoft.com/office/drawing/2014/main" val="425700758"/>
                    </a:ext>
                  </a:extLst>
                </a:gridCol>
                <a:gridCol w="576072">
                  <a:extLst>
                    <a:ext uri="{9D8B030D-6E8A-4147-A177-3AD203B41FA5}">
                      <a16:colId xmlns:a16="http://schemas.microsoft.com/office/drawing/2014/main" val="3947316502"/>
                    </a:ext>
                  </a:extLst>
                </a:gridCol>
                <a:gridCol w="576072">
                  <a:extLst>
                    <a:ext uri="{9D8B030D-6E8A-4147-A177-3AD203B41FA5}">
                      <a16:colId xmlns:a16="http://schemas.microsoft.com/office/drawing/2014/main" val="1580721048"/>
                    </a:ext>
                  </a:extLst>
                </a:gridCol>
                <a:gridCol w="576072">
                  <a:extLst>
                    <a:ext uri="{9D8B030D-6E8A-4147-A177-3AD203B41FA5}">
                      <a16:colId xmlns:a16="http://schemas.microsoft.com/office/drawing/2014/main" val="2391598591"/>
                    </a:ext>
                  </a:extLst>
                </a:gridCol>
                <a:gridCol w="576072">
                  <a:extLst>
                    <a:ext uri="{9D8B030D-6E8A-4147-A177-3AD203B41FA5}">
                      <a16:colId xmlns:a16="http://schemas.microsoft.com/office/drawing/2014/main" val="37129846"/>
                    </a:ext>
                  </a:extLst>
                </a:gridCol>
                <a:gridCol w="576072">
                  <a:extLst>
                    <a:ext uri="{9D8B030D-6E8A-4147-A177-3AD203B41FA5}">
                      <a16:colId xmlns:a16="http://schemas.microsoft.com/office/drawing/2014/main" val="85280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59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- 2022-03-14 17:04:45</a:t>
                      </a:r>
                      <a:r>
                        <a:rPr kumimoji="0" lang="nl-NL" sz="1000" b="0" i="0" u="none" strike="noStrike" kern="1200" cap="none" spc="0" normalizeH="0" baseline="0" noProof="0">
                          <a:ln>
                            <a:noFill/>
                          </a:ln>
                          <a:solidFill>
                            <a:prstClr val="black"/>
                          </a:solidFill>
                          <a:effectLst/>
                          <a:uLnTx/>
                          <a:uFillTx/>
                          <a:latin typeface="+mn-lt"/>
                          <a:ea typeface="+mn-ea"/>
                          <a:cs typeface="+mn-cs"/>
                        </a:rPr>
                        <a:t>
 Breng nu je stem uit via 3FM.nl/Awards!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275798026_10158485405362124_8794431110055614731_n.png?stp=dst-png_s720x720&amp;_nc_cat=111&amp;ccb=1-5&amp;_nc_sid=dd9801&amp;_nc_ohc=gzoUpS5VbnsAX8i_dtT&amp;_nc_ht=scontent-iad3-2.xx&amp;edm=AKIiGfEEAAAA&amp;oh=00_AT-Ftd3cJUtOCt4AZx2VGa54oXldUWHsQopgBqGCs2YsGw&amp;oe=6248DA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03/30/2022 13:52:51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606680"/>
                  </a:ext>
                </a:extLst>
              </a:tr>
            </a:tbl>
          </a:graphicData>
        </a:graphic>
      </p:graphicFrame>
      <p:sp>
        <p:nvSpPr>
          <p:cNvPr id="4" name="Text Placeholder 3">
            <a:extLst>
              <a:ext uri="{FF2B5EF4-FFF2-40B4-BE49-F238E27FC236}">
                <a16:creationId xmlns:a16="http://schemas.microsoft.com/office/drawing/2014/main" id="{0DD8DCB0-9CE6-496E-936D-6B40786FCDB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72435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FA2A-8ED5-4F00-85E2-2A99FF8E143C}"/>
              </a:ext>
            </a:extLst>
          </p:cNvPr>
          <p:cNvSpPr>
            <a:spLocks noGrp="1"/>
          </p:cNvSpPr>
          <p:nvPr>
            <p:ph type="title"/>
          </p:nvPr>
        </p:nvSpPr>
        <p:spPr/>
        <p:txBody>
          <a:bodyPr/>
          <a:lstStyle/>
          <a:p>
            <a:r>
              <a:rPr lang="en-US"/>
              <a:t>Facebook Top 10 slechtst scorende posts | NPO3FM - 4 of 10</a:t>
            </a:r>
          </a:p>
        </p:txBody>
      </p:sp>
      <p:graphicFrame>
        <p:nvGraphicFramePr>
          <p:cNvPr id="5" name="Table Placeholder 4">
            <a:extLst>
              <a:ext uri="{FF2B5EF4-FFF2-40B4-BE49-F238E27FC236}">
                <a16:creationId xmlns:a16="http://schemas.microsoft.com/office/drawing/2014/main" id="{4E0ED72F-EE5A-4BEC-B6AC-A1D4FDC045C7}"/>
              </a:ext>
            </a:extLst>
          </p:cNvPr>
          <p:cNvGraphicFramePr>
            <a:graphicFrameLocks noGrp="1"/>
          </p:cNvGraphicFramePr>
          <p:nvPr>
            <p:ph type="tbl" sz="quarter" idx="13"/>
            <p:extLst>
              <p:ext uri="{D42A27DB-BD31-4B8C-83A1-F6EECF244321}">
                <p14:modId xmlns:p14="http://schemas.microsoft.com/office/powerpoint/2010/main" val="2603400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8206926"/>
                    </a:ext>
                  </a:extLst>
                </a:gridCol>
                <a:gridCol w="1645920">
                  <a:extLst>
                    <a:ext uri="{9D8B030D-6E8A-4147-A177-3AD203B41FA5}">
                      <a16:colId xmlns:a16="http://schemas.microsoft.com/office/drawing/2014/main" val="1323011061"/>
                    </a:ext>
                  </a:extLst>
                </a:gridCol>
                <a:gridCol w="1152144">
                  <a:extLst>
                    <a:ext uri="{9D8B030D-6E8A-4147-A177-3AD203B41FA5}">
                      <a16:colId xmlns:a16="http://schemas.microsoft.com/office/drawing/2014/main" val="2613100888"/>
                    </a:ext>
                  </a:extLst>
                </a:gridCol>
                <a:gridCol w="576072">
                  <a:extLst>
                    <a:ext uri="{9D8B030D-6E8A-4147-A177-3AD203B41FA5}">
                      <a16:colId xmlns:a16="http://schemas.microsoft.com/office/drawing/2014/main" val="2096364151"/>
                    </a:ext>
                  </a:extLst>
                </a:gridCol>
                <a:gridCol w="576072">
                  <a:extLst>
                    <a:ext uri="{9D8B030D-6E8A-4147-A177-3AD203B41FA5}">
                      <a16:colId xmlns:a16="http://schemas.microsoft.com/office/drawing/2014/main" val="2248682476"/>
                    </a:ext>
                  </a:extLst>
                </a:gridCol>
                <a:gridCol w="576072">
                  <a:extLst>
                    <a:ext uri="{9D8B030D-6E8A-4147-A177-3AD203B41FA5}">
                      <a16:colId xmlns:a16="http://schemas.microsoft.com/office/drawing/2014/main" val="1005896481"/>
                    </a:ext>
                  </a:extLst>
                </a:gridCol>
                <a:gridCol w="576072">
                  <a:extLst>
                    <a:ext uri="{9D8B030D-6E8A-4147-A177-3AD203B41FA5}">
                      <a16:colId xmlns:a16="http://schemas.microsoft.com/office/drawing/2014/main" val="2932625129"/>
                    </a:ext>
                  </a:extLst>
                </a:gridCol>
                <a:gridCol w="576072">
                  <a:extLst>
                    <a:ext uri="{9D8B030D-6E8A-4147-A177-3AD203B41FA5}">
                      <a16:colId xmlns:a16="http://schemas.microsoft.com/office/drawing/2014/main" val="3986988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833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- 2022-03-07 14:00:01</a:t>
                      </a:r>
                      <a:r>
                        <a:rPr kumimoji="0" lang="nl-NL" sz="1000" b="0" i="0" u="none" strike="noStrike" kern="1200" cap="none" spc="0" normalizeH="0" baseline="0" noProof="0">
                          <a:ln>
                            <a:noFill/>
                          </a:ln>
                          <a:solidFill>
                            <a:prstClr val="black"/>
                          </a:solidFill>
                          <a:effectLst/>
                          <a:uLnTx/>
                          <a:uFillTx/>
                          <a:latin typeface="+mn-lt"/>
                          <a:ea typeface="+mn-ea"/>
                          <a:cs typeface="+mn-cs"/>
                        </a:rPr>
                        <a:t>
 Een badkuip met koud water gebruiken als jacuzzi en je haar föhnen met een heteluchtpistool... Dit is het nieuwe leven van de Oekraïense TikTokker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cv7cmrk9SD3Ls&amp;w=720&amp;h=720&amp;url=https%3A%2F%2Fcms-assets.nporadio.nl%2Fnpo3fm%2F_videoPreview%2Fschuilkelder.png%3Fv%3D1646652184&amp;cfs=1&amp;ext=emg0&amp;_nc_oe=6fd27&amp;_nc_sid=06c271&amp;ccb=3-5&amp;_nc_hash=AQH3_XLonuxhJzm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78565190"/>
                  </a:ext>
                </a:extLst>
              </a:tr>
            </a:tbl>
          </a:graphicData>
        </a:graphic>
      </p:graphicFrame>
      <p:sp>
        <p:nvSpPr>
          <p:cNvPr id="4" name="Text Placeholder 3">
            <a:extLst>
              <a:ext uri="{FF2B5EF4-FFF2-40B4-BE49-F238E27FC236}">
                <a16:creationId xmlns:a16="http://schemas.microsoft.com/office/drawing/2014/main" id="{E631D1C3-B984-4843-A451-D70BEB00548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0383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3839E-74A5-4928-9B31-9CF127F11C7D}"/>
              </a:ext>
            </a:extLst>
          </p:cNvPr>
          <p:cNvSpPr>
            <a:spLocks noGrp="1"/>
          </p:cNvSpPr>
          <p:nvPr>
            <p:ph type="title"/>
          </p:nvPr>
        </p:nvSpPr>
        <p:spPr/>
        <p:txBody>
          <a:bodyPr/>
          <a:lstStyle/>
          <a:p>
            <a:r>
              <a:rPr lang="en-US"/>
              <a:t>Facebook Top 10 slechtst scorende posts | NPO3FM - 5 of 10</a:t>
            </a:r>
          </a:p>
        </p:txBody>
      </p:sp>
      <p:graphicFrame>
        <p:nvGraphicFramePr>
          <p:cNvPr id="5" name="Table Placeholder 4">
            <a:extLst>
              <a:ext uri="{FF2B5EF4-FFF2-40B4-BE49-F238E27FC236}">
                <a16:creationId xmlns:a16="http://schemas.microsoft.com/office/drawing/2014/main" id="{F42FB25E-DADE-4196-9247-2F6C03B8025B}"/>
              </a:ext>
            </a:extLst>
          </p:cNvPr>
          <p:cNvGraphicFramePr>
            <a:graphicFrameLocks noGrp="1"/>
          </p:cNvGraphicFramePr>
          <p:nvPr>
            <p:ph type="tbl" sz="quarter" idx="13"/>
            <p:extLst>
              <p:ext uri="{D42A27DB-BD31-4B8C-83A1-F6EECF244321}">
                <p14:modId xmlns:p14="http://schemas.microsoft.com/office/powerpoint/2010/main" val="277810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2500351"/>
                    </a:ext>
                  </a:extLst>
                </a:gridCol>
                <a:gridCol w="1645920">
                  <a:extLst>
                    <a:ext uri="{9D8B030D-6E8A-4147-A177-3AD203B41FA5}">
                      <a16:colId xmlns:a16="http://schemas.microsoft.com/office/drawing/2014/main" val="3727320615"/>
                    </a:ext>
                  </a:extLst>
                </a:gridCol>
                <a:gridCol w="1152144">
                  <a:extLst>
                    <a:ext uri="{9D8B030D-6E8A-4147-A177-3AD203B41FA5}">
                      <a16:colId xmlns:a16="http://schemas.microsoft.com/office/drawing/2014/main" val="1737860635"/>
                    </a:ext>
                  </a:extLst>
                </a:gridCol>
                <a:gridCol w="576072">
                  <a:extLst>
                    <a:ext uri="{9D8B030D-6E8A-4147-A177-3AD203B41FA5}">
                      <a16:colId xmlns:a16="http://schemas.microsoft.com/office/drawing/2014/main" val="2336786701"/>
                    </a:ext>
                  </a:extLst>
                </a:gridCol>
                <a:gridCol w="576072">
                  <a:extLst>
                    <a:ext uri="{9D8B030D-6E8A-4147-A177-3AD203B41FA5}">
                      <a16:colId xmlns:a16="http://schemas.microsoft.com/office/drawing/2014/main" val="3425948381"/>
                    </a:ext>
                  </a:extLst>
                </a:gridCol>
                <a:gridCol w="576072">
                  <a:extLst>
                    <a:ext uri="{9D8B030D-6E8A-4147-A177-3AD203B41FA5}">
                      <a16:colId xmlns:a16="http://schemas.microsoft.com/office/drawing/2014/main" val="2342225361"/>
                    </a:ext>
                  </a:extLst>
                </a:gridCol>
                <a:gridCol w="576072">
                  <a:extLst>
                    <a:ext uri="{9D8B030D-6E8A-4147-A177-3AD203B41FA5}">
                      <a16:colId xmlns:a16="http://schemas.microsoft.com/office/drawing/2014/main" val="66063067"/>
                    </a:ext>
                  </a:extLst>
                </a:gridCol>
                <a:gridCol w="576072">
                  <a:extLst>
                    <a:ext uri="{9D8B030D-6E8A-4147-A177-3AD203B41FA5}">
                      <a16:colId xmlns:a16="http://schemas.microsoft.com/office/drawing/2014/main" val="38620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247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- 2022-03-11 22:40:00</a:t>
                      </a:r>
                      <a:r>
                        <a:rPr kumimoji="0" lang="nl-NL" sz="1000" b="0" i="0" u="none" strike="noStrike" kern="1200" cap="none" spc="0" normalizeH="0" baseline="0" noProof="0">
                          <a:ln>
                            <a:noFill/>
                          </a:ln>
                          <a:solidFill>
                            <a:prstClr val="black"/>
                          </a:solidFill>
                          <a:effectLst/>
                          <a:uLnTx/>
                          <a:uFillTx/>
                          <a:latin typeface="+mn-lt"/>
                          <a:ea typeface="+mn-ea"/>
                          <a:cs typeface="+mn-cs"/>
                        </a:rPr>
                        <a:t>
 Klik hieronder voor plezier, we zullen het aan niemand doorvertellen.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C6aWEJe91ug1M&amp;w=360&amp;h=360&amp;url=https%3A%2F%2Fcms-assets.nporadio.nl%2Fnpo3fm%2F_videoThumbnail%2Falexander-krivitskiy-Wi80DmE9ybE-unsplash.jpg%3Fv%3D1647002093%2C0.1539%2C0.3591&amp;cfs=1&amp;ext=emg0&amp;_nc_oe=6fd27&amp;_nc_sid=06c271&amp;ccb=3-5&amp;_nc_hash=AQG1UT5H8JezCS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01430259"/>
                  </a:ext>
                </a:extLst>
              </a:tr>
            </a:tbl>
          </a:graphicData>
        </a:graphic>
      </p:graphicFrame>
      <p:sp>
        <p:nvSpPr>
          <p:cNvPr id="4" name="Text Placeholder 3">
            <a:extLst>
              <a:ext uri="{FF2B5EF4-FFF2-40B4-BE49-F238E27FC236}">
                <a16:creationId xmlns:a16="http://schemas.microsoft.com/office/drawing/2014/main" id="{362815ED-BBA1-45C7-AD20-70B04469C9D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8598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07C01-9671-43F5-BAEF-DE42697066F7}"/>
              </a:ext>
            </a:extLst>
          </p:cNvPr>
          <p:cNvSpPr>
            <a:spLocks noGrp="1"/>
          </p:cNvSpPr>
          <p:nvPr>
            <p:ph type="title"/>
          </p:nvPr>
        </p:nvSpPr>
        <p:spPr/>
        <p:txBody>
          <a:bodyPr/>
          <a:lstStyle/>
          <a:p>
            <a:r>
              <a:rPr lang="en-US"/>
              <a:t>Facebook Top 10 slechtst scorende posts | NPO3FM - 6 of 10</a:t>
            </a:r>
          </a:p>
        </p:txBody>
      </p:sp>
      <p:graphicFrame>
        <p:nvGraphicFramePr>
          <p:cNvPr id="5" name="Table Placeholder 4">
            <a:extLst>
              <a:ext uri="{FF2B5EF4-FFF2-40B4-BE49-F238E27FC236}">
                <a16:creationId xmlns:a16="http://schemas.microsoft.com/office/drawing/2014/main" id="{F065ED6F-8462-478B-A66C-C923C937C677}"/>
              </a:ext>
            </a:extLst>
          </p:cNvPr>
          <p:cNvGraphicFramePr>
            <a:graphicFrameLocks noGrp="1"/>
          </p:cNvGraphicFramePr>
          <p:nvPr>
            <p:ph type="tbl" sz="quarter" idx="13"/>
            <p:extLst>
              <p:ext uri="{D42A27DB-BD31-4B8C-83A1-F6EECF244321}">
                <p14:modId xmlns:p14="http://schemas.microsoft.com/office/powerpoint/2010/main" val="64648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9153572"/>
                    </a:ext>
                  </a:extLst>
                </a:gridCol>
                <a:gridCol w="1645920">
                  <a:extLst>
                    <a:ext uri="{9D8B030D-6E8A-4147-A177-3AD203B41FA5}">
                      <a16:colId xmlns:a16="http://schemas.microsoft.com/office/drawing/2014/main" val="4049931844"/>
                    </a:ext>
                  </a:extLst>
                </a:gridCol>
                <a:gridCol w="1152144">
                  <a:extLst>
                    <a:ext uri="{9D8B030D-6E8A-4147-A177-3AD203B41FA5}">
                      <a16:colId xmlns:a16="http://schemas.microsoft.com/office/drawing/2014/main" val="3078641035"/>
                    </a:ext>
                  </a:extLst>
                </a:gridCol>
                <a:gridCol w="576072">
                  <a:extLst>
                    <a:ext uri="{9D8B030D-6E8A-4147-A177-3AD203B41FA5}">
                      <a16:colId xmlns:a16="http://schemas.microsoft.com/office/drawing/2014/main" val="2109233771"/>
                    </a:ext>
                  </a:extLst>
                </a:gridCol>
                <a:gridCol w="576072">
                  <a:extLst>
                    <a:ext uri="{9D8B030D-6E8A-4147-A177-3AD203B41FA5}">
                      <a16:colId xmlns:a16="http://schemas.microsoft.com/office/drawing/2014/main" val="2132504801"/>
                    </a:ext>
                  </a:extLst>
                </a:gridCol>
                <a:gridCol w="576072">
                  <a:extLst>
                    <a:ext uri="{9D8B030D-6E8A-4147-A177-3AD203B41FA5}">
                      <a16:colId xmlns:a16="http://schemas.microsoft.com/office/drawing/2014/main" val="1801738596"/>
                    </a:ext>
                  </a:extLst>
                </a:gridCol>
                <a:gridCol w="576072">
                  <a:extLst>
                    <a:ext uri="{9D8B030D-6E8A-4147-A177-3AD203B41FA5}">
                      <a16:colId xmlns:a16="http://schemas.microsoft.com/office/drawing/2014/main" val="3256882767"/>
                    </a:ext>
                  </a:extLst>
                </a:gridCol>
                <a:gridCol w="576072">
                  <a:extLst>
                    <a:ext uri="{9D8B030D-6E8A-4147-A177-3AD203B41FA5}">
                      <a16:colId xmlns:a16="http://schemas.microsoft.com/office/drawing/2014/main" val="26632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698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- 2022-03-12 09:00:01</a:t>
                      </a:r>
                      <a:r>
                        <a:rPr kumimoji="0" lang="nl-NL" sz="1000" b="0" i="0" u="none" strike="noStrike" kern="1200" cap="none" spc="0" normalizeH="0" baseline="0" noProof="0">
                          <a:ln>
                            <a:noFill/>
                          </a:ln>
                          <a:solidFill>
                            <a:prstClr val="black"/>
                          </a:solidFill>
                          <a:effectLst/>
                          <a:uLnTx/>
                          <a:uFillTx/>
                          <a:latin typeface="+mn-lt"/>
                          <a:ea typeface="+mn-ea"/>
                          <a:cs typeface="+mn-cs"/>
                        </a:rPr>
                        <a:t>
 KUZKO is 3FM Talent en dit zijn hun drie meest onmisbare platen. 💿
Prijsvraag: Welke muziek vind jij bij KUZKO passen? Laat je horen en maak kans op tickets voor hun eerstvolgende 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275636495_3007681309543079_4246040625740010181_n.jpg?stp=dst-jpg_s720x720&amp;_nc_cat=110&amp;ccb=1-5&amp;_nc_sid=ad6a45&amp;_nc_ohc=Nrqu7AqCO9YAX_e0aH1&amp;_nc_ht=scontent-iad3-2.xx&amp;edm=AKIiGfEEAAAA&amp;oh=00_AT9KdDezNS8PDCeFI0e0qIDnQh4fv1OxOhlV_Zfyxrlzlg&amp;oe=623516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03/15/2022 19:43:48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07950725"/>
                  </a:ext>
                </a:extLst>
              </a:tr>
            </a:tbl>
          </a:graphicData>
        </a:graphic>
      </p:graphicFrame>
      <p:sp>
        <p:nvSpPr>
          <p:cNvPr id="4" name="Text Placeholder 3">
            <a:extLst>
              <a:ext uri="{FF2B5EF4-FFF2-40B4-BE49-F238E27FC236}">
                <a16:creationId xmlns:a16="http://schemas.microsoft.com/office/drawing/2014/main" id="{2CEABEF2-FCDD-4B8C-8AC6-33A87249752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05584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C8A2-3392-400D-B4D9-3A59128BF850}"/>
              </a:ext>
            </a:extLst>
          </p:cNvPr>
          <p:cNvSpPr>
            <a:spLocks noGrp="1"/>
          </p:cNvSpPr>
          <p:nvPr>
            <p:ph type="title"/>
          </p:nvPr>
        </p:nvSpPr>
        <p:spPr/>
        <p:txBody>
          <a:bodyPr/>
          <a:lstStyle/>
          <a:p>
            <a:r>
              <a:rPr lang="en-US"/>
              <a:t>Facebook Top 10 slechtst scorende posts | NPO3FM - 7 of 10</a:t>
            </a:r>
          </a:p>
        </p:txBody>
      </p:sp>
      <p:graphicFrame>
        <p:nvGraphicFramePr>
          <p:cNvPr id="5" name="Table Placeholder 4">
            <a:extLst>
              <a:ext uri="{FF2B5EF4-FFF2-40B4-BE49-F238E27FC236}">
                <a16:creationId xmlns:a16="http://schemas.microsoft.com/office/drawing/2014/main" id="{FD8E22F1-A9A5-4E59-B2C8-EA29CC8F55E5}"/>
              </a:ext>
            </a:extLst>
          </p:cNvPr>
          <p:cNvGraphicFramePr>
            <a:graphicFrameLocks noGrp="1"/>
          </p:cNvGraphicFramePr>
          <p:nvPr>
            <p:ph type="tbl" sz="quarter" idx="13"/>
            <p:extLst>
              <p:ext uri="{D42A27DB-BD31-4B8C-83A1-F6EECF244321}">
                <p14:modId xmlns:p14="http://schemas.microsoft.com/office/powerpoint/2010/main" val="796931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7231485"/>
                    </a:ext>
                  </a:extLst>
                </a:gridCol>
                <a:gridCol w="1645920">
                  <a:extLst>
                    <a:ext uri="{9D8B030D-6E8A-4147-A177-3AD203B41FA5}">
                      <a16:colId xmlns:a16="http://schemas.microsoft.com/office/drawing/2014/main" val="2440477064"/>
                    </a:ext>
                  </a:extLst>
                </a:gridCol>
                <a:gridCol w="1152144">
                  <a:extLst>
                    <a:ext uri="{9D8B030D-6E8A-4147-A177-3AD203B41FA5}">
                      <a16:colId xmlns:a16="http://schemas.microsoft.com/office/drawing/2014/main" val="2548423380"/>
                    </a:ext>
                  </a:extLst>
                </a:gridCol>
                <a:gridCol w="576072">
                  <a:extLst>
                    <a:ext uri="{9D8B030D-6E8A-4147-A177-3AD203B41FA5}">
                      <a16:colId xmlns:a16="http://schemas.microsoft.com/office/drawing/2014/main" val="2686870352"/>
                    </a:ext>
                  </a:extLst>
                </a:gridCol>
                <a:gridCol w="576072">
                  <a:extLst>
                    <a:ext uri="{9D8B030D-6E8A-4147-A177-3AD203B41FA5}">
                      <a16:colId xmlns:a16="http://schemas.microsoft.com/office/drawing/2014/main" val="2260377767"/>
                    </a:ext>
                  </a:extLst>
                </a:gridCol>
                <a:gridCol w="576072">
                  <a:extLst>
                    <a:ext uri="{9D8B030D-6E8A-4147-A177-3AD203B41FA5}">
                      <a16:colId xmlns:a16="http://schemas.microsoft.com/office/drawing/2014/main" val="3258088009"/>
                    </a:ext>
                  </a:extLst>
                </a:gridCol>
                <a:gridCol w="576072">
                  <a:extLst>
                    <a:ext uri="{9D8B030D-6E8A-4147-A177-3AD203B41FA5}">
                      <a16:colId xmlns:a16="http://schemas.microsoft.com/office/drawing/2014/main" val="1154413206"/>
                    </a:ext>
                  </a:extLst>
                </a:gridCol>
                <a:gridCol w="576072">
                  <a:extLst>
                    <a:ext uri="{9D8B030D-6E8A-4147-A177-3AD203B41FA5}">
                      <a16:colId xmlns:a16="http://schemas.microsoft.com/office/drawing/2014/main" val="1488564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134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- 2022-03-24 07:05:12</a:t>
                      </a:r>
                      <a:r>
                        <a:rPr kumimoji="0" lang="nl-NL" sz="1000" b="0" i="0" u="none" strike="noStrike" kern="1200" cap="none" spc="0" normalizeH="0" baseline="0" noProof="0">
                          <a:ln>
                            <a:noFill/>
                          </a:ln>
                          <a:solidFill>
                            <a:prstClr val="black"/>
                          </a:solidFill>
                          <a:effectLst/>
                          <a:uLnTx/>
                          <a:uFillTx/>
                          <a:latin typeface="+mn-lt"/>
                          <a:ea typeface="+mn-ea"/>
                          <a:cs typeface="+mn-cs"/>
                        </a:rPr>
                        <a:t>
 Wie wordt de grote winnaar van vanavond?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51118226738_1ba72dfa8b_o.jpg%3Fv%3D1648029368&amp;cfs=1&amp;ext=emg0&amp;_nc_oe=6fdc3&amp;_nc_sid=06c271&amp;ccb=3-5&amp;_nc_hash=AQE378617gwjF2v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32670117"/>
                  </a:ext>
                </a:extLst>
              </a:tr>
            </a:tbl>
          </a:graphicData>
        </a:graphic>
      </p:graphicFrame>
      <p:sp>
        <p:nvSpPr>
          <p:cNvPr id="4" name="Text Placeholder 3">
            <a:extLst>
              <a:ext uri="{FF2B5EF4-FFF2-40B4-BE49-F238E27FC236}">
                <a16:creationId xmlns:a16="http://schemas.microsoft.com/office/drawing/2014/main" id="{BA62E957-8EA3-45C8-95FB-45815DAD52C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63165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9DEFC-08C5-4CAC-923F-C1F90B8800D8}"/>
              </a:ext>
            </a:extLst>
          </p:cNvPr>
          <p:cNvSpPr>
            <a:spLocks noGrp="1"/>
          </p:cNvSpPr>
          <p:nvPr>
            <p:ph type="title"/>
          </p:nvPr>
        </p:nvSpPr>
        <p:spPr/>
        <p:txBody>
          <a:bodyPr/>
          <a:lstStyle/>
          <a:p>
            <a:r>
              <a:rPr lang="en-US"/>
              <a:t>Facebook Top 10 slechtst scorende posts | NPO3FM - 8 of 10</a:t>
            </a:r>
          </a:p>
        </p:txBody>
      </p:sp>
      <p:graphicFrame>
        <p:nvGraphicFramePr>
          <p:cNvPr id="5" name="Table Placeholder 4">
            <a:extLst>
              <a:ext uri="{FF2B5EF4-FFF2-40B4-BE49-F238E27FC236}">
                <a16:creationId xmlns:a16="http://schemas.microsoft.com/office/drawing/2014/main" id="{1904FEE9-609E-4A6B-89B6-297421A02887}"/>
              </a:ext>
            </a:extLst>
          </p:cNvPr>
          <p:cNvGraphicFramePr>
            <a:graphicFrameLocks noGrp="1"/>
          </p:cNvGraphicFramePr>
          <p:nvPr>
            <p:ph type="tbl" sz="quarter" idx="13"/>
            <p:extLst>
              <p:ext uri="{D42A27DB-BD31-4B8C-83A1-F6EECF244321}">
                <p14:modId xmlns:p14="http://schemas.microsoft.com/office/powerpoint/2010/main" val="503040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4546753"/>
                    </a:ext>
                  </a:extLst>
                </a:gridCol>
                <a:gridCol w="1645920">
                  <a:extLst>
                    <a:ext uri="{9D8B030D-6E8A-4147-A177-3AD203B41FA5}">
                      <a16:colId xmlns:a16="http://schemas.microsoft.com/office/drawing/2014/main" val="3067236590"/>
                    </a:ext>
                  </a:extLst>
                </a:gridCol>
                <a:gridCol w="1152144">
                  <a:extLst>
                    <a:ext uri="{9D8B030D-6E8A-4147-A177-3AD203B41FA5}">
                      <a16:colId xmlns:a16="http://schemas.microsoft.com/office/drawing/2014/main" val="3449026707"/>
                    </a:ext>
                  </a:extLst>
                </a:gridCol>
                <a:gridCol w="576072">
                  <a:extLst>
                    <a:ext uri="{9D8B030D-6E8A-4147-A177-3AD203B41FA5}">
                      <a16:colId xmlns:a16="http://schemas.microsoft.com/office/drawing/2014/main" val="884414998"/>
                    </a:ext>
                  </a:extLst>
                </a:gridCol>
                <a:gridCol w="576072">
                  <a:extLst>
                    <a:ext uri="{9D8B030D-6E8A-4147-A177-3AD203B41FA5}">
                      <a16:colId xmlns:a16="http://schemas.microsoft.com/office/drawing/2014/main" val="1238900925"/>
                    </a:ext>
                  </a:extLst>
                </a:gridCol>
                <a:gridCol w="576072">
                  <a:extLst>
                    <a:ext uri="{9D8B030D-6E8A-4147-A177-3AD203B41FA5}">
                      <a16:colId xmlns:a16="http://schemas.microsoft.com/office/drawing/2014/main" val="805421253"/>
                    </a:ext>
                  </a:extLst>
                </a:gridCol>
                <a:gridCol w="576072">
                  <a:extLst>
                    <a:ext uri="{9D8B030D-6E8A-4147-A177-3AD203B41FA5}">
                      <a16:colId xmlns:a16="http://schemas.microsoft.com/office/drawing/2014/main" val="2289877679"/>
                    </a:ext>
                  </a:extLst>
                </a:gridCol>
                <a:gridCol w="576072">
                  <a:extLst>
                    <a:ext uri="{9D8B030D-6E8A-4147-A177-3AD203B41FA5}">
                      <a16:colId xmlns:a16="http://schemas.microsoft.com/office/drawing/2014/main" val="2151178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440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- 2022-03-29 09:16:19</a:t>
                      </a:r>
                      <a:r>
                        <a:rPr kumimoji="0" lang="nl-NL" sz="1000" b="0" i="0" u="none" strike="noStrike" kern="1200" cap="none" spc="0" normalizeH="0" baseline="0" noProof="0">
                          <a:ln>
                            <a:noFill/>
                          </a:ln>
                          <a:solidFill>
                            <a:prstClr val="black"/>
                          </a:solidFill>
                          <a:effectLst/>
                          <a:uLnTx/>
                          <a:uFillTx/>
                          <a:latin typeface="+mn-lt"/>
                          <a:ea typeface="+mn-ea"/>
                          <a:cs typeface="+mn-cs"/>
                        </a:rPr>
                        <a:t>
 Heb jij het perfecte nieuwe liedje gevonden dat voor jou het lentegevoel definieert en wel eens een hitje kan worden dit jaar? Laat je horen!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49992148258_30d2d9e490_o.jpg%3Fv%3D1648457331&amp;cfs=1&amp;ext=emg0&amp;_nc_oe=6fdc2&amp;_nc_sid=06c271&amp;ccb=3-5&amp;_nc_hash=AQGUnJ2bt1D37X3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07:38:22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52973416"/>
                  </a:ext>
                </a:extLst>
              </a:tr>
            </a:tbl>
          </a:graphicData>
        </a:graphic>
      </p:graphicFrame>
      <p:sp>
        <p:nvSpPr>
          <p:cNvPr id="4" name="Text Placeholder 3">
            <a:extLst>
              <a:ext uri="{FF2B5EF4-FFF2-40B4-BE49-F238E27FC236}">
                <a16:creationId xmlns:a16="http://schemas.microsoft.com/office/drawing/2014/main" id="{43ED8B93-9C20-4096-8930-6FAD766EE48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88137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C5D64-3899-416A-9AC3-C4A6F9AD314F}"/>
              </a:ext>
            </a:extLst>
          </p:cNvPr>
          <p:cNvSpPr>
            <a:spLocks noGrp="1"/>
          </p:cNvSpPr>
          <p:nvPr>
            <p:ph type="title"/>
          </p:nvPr>
        </p:nvSpPr>
        <p:spPr/>
        <p:txBody>
          <a:bodyPr/>
          <a:lstStyle/>
          <a:p>
            <a:r>
              <a:rPr lang="en-US"/>
              <a:t>Facebook Top 10 slechtst scorende posts | NPO3FM - 9 of 10</a:t>
            </a:r>
          </a:p>
        </p:txBody>
      </p:sp>
      <p:graphicFrame>
        <p:nvGraphicFramePr>
          <p:cNvPr id="5" name="Table Placeholder 4">
            <a:extLst>
              <a:ext uri="{FF2B5EF4-FFF2-40B4-BE49-F238E27FC236}">
                <a16:creationId xmlns:a16="http://schemas.microsoft.com/office/drawing/2014/main" id="{BA6372C4-0EA7-436F-8F4A-0136CF9512EF}"/>
              </a:ext>
            </a:extLst>
          </p:cNvPr>
          <p:cNvGraphicFramePr>
            <a:graphicFrameLocks noGrp="1"/>
          </p:cNvGraphicFramePr>
          <p:nvPr>
            <p:ph type="tbl" sz="quarter" idx="13"/>
            <p:extLst>
              <p:ext uri="{D42A27DB-BD31-4B8C-83A1-F6EECF244321}">
                <p14:modId xmlns:p14="http://schemas.microsoft.com/office/powerpoint/2010/main" val="3930358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77307014"/>
                    </a:ext>
                  </a:extLst>
                </a:gridCol>
                <a:gridCol w="1645920">
                  <a:extLst>
                    <a:ext uri="{9D8B030D-6E8A-4147-A177-3AD203B41FA5}">
                      <a16:colId xmlns:a16="http://schemas.microsoft.com/office/drawing/2014/main" val="1456046468"/>
                    </a:ext>
                  </a:extLst>
                </a:gridCol>
                <a:gridCol w="1152144">
                  <a:extLst>
                    <a:ext uri="{9D8B030D-6E8A-4147-A177-3AD203B41FA5}">
                      <a16:colId xmlns:a16="http://schemas.microsoft.com/office/drawing/2014/main" val="3077415252"/>
                    </a:ext>
                  </a:extLst>
                </a:gridCol>
                <a:gridCol w="576072">
                  <a:extLst>
                    <a:ext uri="{9D8B030D-6E8A-4147-A177-3AD203B41FA5}">
                      <a16:colId xmlns:a16="http://schemas.microsoft.com/office/drawing/2014/main" val="2514122028"/>
                    </a:ext>
                  </a:extLst>
                </a:gridCol>
                <a:gridCol w="576072">
                  <a:extLst>
                    <a:ext uri="{9D8B030D-6E8A-4147-A177-3AD203B41FA5}">
                      <a16:colId xmlns:a16="http://schemas.microsoft.com/office/drawing/2014/main" val="1357408932"/>
                    </a:ext>
                  </a:extLst>
                </a:gridCol>
                <a:gridCol w="576072">
                  <a:extLst>
                    <a:ext uri="{9D8B030D-6E8A-4147-A177-3AD203B41FA5}">
                      <a16:colId xmlns:a16="http://schemas.microsoft.com/office/drawing/2014/main" val="1486448835"/>
                    </a:ext>
                  </a:extLst>
                </a:gridCol>
                <a:gridCol w="576072">
                  <a:extLst>
                    <a:ext uri="{9D8B030D-6E8A-4147-A177-3AD203B41FA5}">
                      <a16:colId xmlns:a16="http://schemas.microsoft.com/office/drawing/2014/main" val="2428422459"/>
                    </a:ext>
                  </a:extLst>
                </a:gridCol>
                <a:gridCol w="576072">
                  <a:extLst>
                    <a:ext uri="{9D8B030D-6E8A-4147-A177-3AD203B41FA5}">
                      <a16:colId xmlns:a16="http://schemas.microsoft.com/office/drawing/2014/main" val="68407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208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- 2022-03-01 10:00:05</a:t>
                      </a:r>
                      <a:r>
                        <a:rPr kumimoji="0" lang="nl-NL" sz="1000" b="0" i="0" u="none" strike="noStrike" kern="1200" cap="none" spc="0" normalizeH="0" baseline="0" noProof="0">
                          <a:ln>
                            <a:noFill/>
                          </a:ln>
                          <a:solidFill>
                            <a:prstClr val="black"/>
                          </a:solidFill>
                          <a:effectLst/>
                          <a:uLnTx/>
                          <a:uFillTx/>
                          <a:latin typeface="+mn-lt"/>
                          <a:ea typeface="+mn-ea"/>
                          <a:cs typeface="+mn-cs"/>
                        </a:rPr>
                        <a:t>
 Felicia gebruikt de pijn die ze door haar chronische ziekte voelt als een kink waar ze opgewonden van wordt. “Spanken of zachtjes bijten is voor mij een afleiding. Zo wordt de pijn gekoppeld met iets fijns en draaglijker.”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JQC3Ca-6H9G2D&amp;w=720&amp;h=720&amp;url=https%3A%2F%2Fcms-assets.nporadio.nl%2Fnpo3fm%2F_videoPreview%2FTim-Felicia-en-Nynke-2-2.png%3Fv%3D1645781962&amp;cfs=1&amp;ext=emg0&amp;_nc_oe=6fd27&amp;_nc_sid=06c271&amp;ccb=3-5&amp;_nc_hash=AQFYRA2IqUoIwR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45753455"/>
                  </a:ext>
                </a:extLst>
              </a:tr>
            </a:tbl>
          </a:graphicData>
        </a:graphic>
      </p:graphicFrame>
      <p:sp>
        <p:nvSpPr>
          <p:cNvPr id="4" name="Text Placeholder 3">
            <a:extLst>
              <a:ext uri="{FF2B5EF4-FFF2-40B4-BE49-F238E27FC236}">
                <a16:creationId xmlns:a16="http://schemas.microsoft.com/office/drawing/2014/main" id="{7546467F-4FB7-4CE5-AD89-855079FD136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69583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B347B-1417-437B-B4B0-14E11649CA97}"/>
              </a:ext>
            </a:extLst>
          </p:cNvPr>
          <p:cNvSpPr>
            <a:spLocks noGrp="1"/>
          </p:cNvSpPr>
          <p:nvPr>
            <p:ph type="title"/>
          </p:nvPr>
        </p:nvSpPr>
        <p:spPr/>
        <p:txBody>
          <a:bodyPr/>
          <a:lstStyle/>
          <a:p>
            <a:r>
              <a:rPr lang="en-US"/>
              <a:t>Facebook Top 10 slechtst scorende posts | NPO3FM - 10 of 10</a:t>
            </a:r>
          </a:p>
        </p:txBody>
      </p:sp>
      <p:graphicFrame>
        <p:nvGraphicFramePr>
          <p:cNvPr id="5" name="Table Placeholder 4">
            <a:extLst>
              <a:ext uri="{FF2B5EF4-FFF2-40B4-BE49-F238E27FC236}">
                <a16:creationId xmlns:a16="http://schemas.microsoft.com/office/drawing/2014/main" id="{1A3818AD-324E-4A5E-BAB1-EC382096A5C4}"/>
              </a:ext>
            </a:extLst>
          </p:cNvPr>
          <p:cNvGraphicFramePr>
            <a:graphicFrameLocks noGrp="1"/>
          </p:cNvGraphicFramePr>
          <p:nvPr>
            <p:ph type="tbl" sz="quarter" idx="13"/>
            <p:extLst>
              <p:ext uri="{D42A27DB-BD31-4B8C-83A1-F6EECF244321}">
                <p14:modId xmlns:p14="http://schemas.microsoft.com/office/powerpoint/2010/main" val="1686067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3861114"/>
                    </a:ext>
                  </a:extLst>
                </a:gridCol>
                <a:gridCol w="1645920">
                  <a:extLst>
                    <a:ext uri="{9D8B030D-6E8A-4147-A177-3AD203B41FA5}">
                      <a16:colId xmlns:a16="http://schemas.microsoft.com/office/drawing/2014/main" val="2629248614"/>
                    </a:ext>
                  </a:extLst>
                </a:gridCol>
                <a:gridCol w="1152144">
                  <a:extLst>
                    <a:ext uri="{9D8B030D-6E8A-4147-A177-3AD203B41FA5}">
                      <a16:colId xmlns:a16="http://schemas.microsoft.com/office/drawing/2014/main" val="3887410148"/>
                    </a:ext>
                  </a:extLst>
                </a:gridCol>
                <a:gridCol w="576072">
                  <a:extLst>
                    <a:ext uri="{9D8B030D-6E8A-4147-A177-3AD203B41FA5}">
                      <a16:colId xmlns:a16="http://schemas.microsoft.com/office/drawing/2014/main" val="1204392281"/>
                    </a:ext>
                  </a:extLst>
                </a:gridCol>
                <a:gridCol w="576072">
                  <a:extLst>
                    <a:ext uri="{9D8B030D-6E8A-4147-A177-3AD203B41FA5}">
                      <a16:colId xmlns:a16="http://schemas.microsoft.com/office/drawing/2014/main" val="1717099513"/>
                    </a:ext>
                  </a:extLst>
                </a:gridCol>
                <a:gridCol w="576072">
                  <a:extLst>
                    <a:ext uri="{9D8B030D-6E8A-4147-A177-3AD203B41FA5}">
                      <a16:colId xmlns:a16="http://schemas.microsoft.com/office/drawing/2014/main" val="3572081630"/>
                    </a:ext>
                  </a:extLst>
                </a:gridCol>
                <a:gridCol w="576072">
                  <a:extLst>
                    <a:ext uri="{9D8B030D-6E8A-4147-A177-3AD203B41FA5}">
                      <a16:colId xmlns:a16="http://schemas.microsoft.com/office/drawing/2014/main" val="1345577921"/>
                    </a:ext>
                  </a:extLst>
                </a:gridCol>
                <a:gridCol w="576072">
                  <a:extLst>
                    <a:ext uri="{9D8B030D-6E8A-4147-A177-3AD203B41FA5}">
                      <a16:colId xmlns:a16="http://schemas.microsoft.com/office/drawing/2014/main" val="2404633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737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- 2022-03-16 07:30:37</a:t>
                      </a:r>
                      <a:r>
                        <a:rPr kumimoji="0" lang="nl-NL" sz="1000" b="0" i="0" u="none" strike="noStrike" kern="1200" cap="none" spc="0" normalizeH="0" baseline="0" noProof="0">
                          <a:ln>
                            <a:noFill/>
                          </a:ln>
                          <a:solidFill>
                            <a:prstClr val="black"/>
                          </a:solidFill>
                          <a:effectLst/>
                          <a:uLnTx/>
                          <a:uFillTx/>
                          <a:latin typeface="+mn-lt"/>
                          <a:ea typeface="+mn-ea"/>
                          <a:cs typeface="+mn-cs"/>
                        </a:rPr>
                        <a:t>
 Geweldig nieuws! 🤩 Met de aangekondigde versoepelingen zijn er extra tickets beschikbaar voor de 3FM Awards op 24 maart in 013. Check 3FM.nl/Awards en koop snel je tickets want op = op!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39.30808-6/275804170_10158486832052124_9163580706660987688_n.jpg?stp=dst-jpg_s720x720&amp;_nc_cat=107&amp;ccb=1-5&amp;_nc_sid=8024bb&amp;_nc_ohc=2w8ynkx5dewAX-kKgQ3&amp;_nc_ht=scontent-ort2-1.xx&amp;edm=AKIiGfEEAAAA&amp;oh=00_AT-lLmzBdrD1CWXsPegTsrsPXOuLzIofbO11MY7nSQfAhw&amp;oe=624B557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13:45:27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7503415"/>
                  </a:ext>
                </a:extLst>
              </a:tr>
            </a:tbl>
          </a:graphicData>
        </a:graphic>
      </p:graphicFrame>
      <p:sp>
        <p:nvSpPr>
          <p:cNvPr id="4" name="Text Placeholder 3">
            <a:extLst>
              <a:ext uri="{FF2B5EF4-FFF2-40B4-BE49-F238E27FC236}">
                <a16:creationId xmlns:a16="http://schemas.microsoft.com/office/drawing/2014/main" id="{FC867634-FD26-46F1-BAE1-191B314101B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6391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38F91-DFD4-4B88-95E0-BA5EEC083DE3}"/>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82BCC971-0650-4960-8B02-0FB1FEC57A34}"/>
              </a:ext>
            </a:extLst>
          </p:cNvPr>
          <p:cNvGraphicFramePr>
            <a:graphicFrameLocks noGrp="1"/>
          </p:cNvGraphicFramePr>
          <p:nvPr>
            <p:ph type="tbl" sz="quarter" idx="13"/>
            <p:extLst>
              <p:ext uri="{D42A27DB-BD31-4B8C-83A1-F6EECF244321}">
                <p14:modId xmlns:p14="http://schemas.microsoft.com/office/powerpoint/2010/main" val="3454063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67302892"/>
                    </a:ext>
                  </a:extLst>
                </a:gridCol>
                <a:gridCol w="905256">
                  <a:extLst>
                    <a:ext uri="{9D8B030D-6E8A-4147-A177-3AD203B41FA5}">
                      <a16:colId xmlns:a16="http://schemas.microsoft.com/office/drawing/2014/main" val="1763654738"/>
                    </a:ext>
                  </a:extLst>
                </a:gridCol>
                <a:gridCol w="905256">
                  <a:extLst>
                    <a:ext uri="{9D8B030D-6E8A-4147-A177-3AD203B41FA5}">
                      <a16:colId xmlns:a16="http://schemas.microsoft.com/office/drawing/2014/main" val="38175768"/>
                    </a:ext>
                  </a:extLst>
                </a:gridCol>
                <a:gridCol w="905256">
                  <a:extLst>
                    <a:ext uri="{9D8B030D-6E8A-4147-A177-3AD203B41FA5}">
                      <a16:colId xmlns:a16="http://schemas.microsoft.com/office/drawing/2014/main" val="3432755484"/>
                    </a:ext>
                  </a:extLst>
                </a:gridCol>
                <a:gridCol w="905256">
                  <a:extLst>
                    <a:ext uri="{9D8B030D-6E8A-4147-A177-3AD203B41FA5}">
                      <a16:colId xmlns:a16="http://schemas.microsoft.com/office/drawing/2014/main" val="1022650906"/>
                    </a:ext>
                  </a:extLst>
                </a:gridCol>
                <a:gridCol w="905256">
                  <a:extLst>
                    <a:ext uri="{9D8B030D-6E8A-4147-A177-3AD203B41FA5}">
                      <a16:colId xmlns:a16="http://schemas.microsoft.com/office/drawing/2014/main" val="1325567245"/>
                    </a:ext>
                  </a:extLst>
                </a:gridCol>
                <a:gridCol w="905256">
                  <a:extLst>
                    <a:ext uri="{9D8B030D-6E8A-4147-A177-3AD203B41FA5}">
                      <a16:colId xmlns:a16="http://schemas.microsoft.com/office/drawing/2014/main" val="1558230364"/>
                    </a:ext>
                  </a:extLst>
                </a:gridCol>
                <a:gridCol w="905256">
                  <a:extLst>
                    <a:ext uri="{9D8B030D-6E8A-4147-A177-3AD203B41FA5}">
                      <a16:colId xmlns:a16="http://schemas.microsoft.com/office/drawing/2014/main" val="2802494605"/>
                    </a:ext>
                  </a:extLst>
                </a:gridCol>
                <a:gridCol w="905256">
                  <a:extLst>
                    <a:ext uri="{9D8B030D-6E8A-4147-A177-3AD203B41FA5}">
                      <a16:colId xmlns:a16="http://schemas.microsoft.com/office/drawing/2014/main" val="332690740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12667796"/>
                  </a:ext>
                </a:extLst>
              </a:tr>
              <a:tr h="370840">
                <a:tc>
                  <a:txBody>
                    <a:bodyPr/>
                    <a:lstStyle/>
                    <a:p>
                      <a:r>
                        <a:rPr lang="en-US" sz="1000"/>
                        <a:t>103299</a:t>
                      </a:r>
                    </a:p>
                  </a:txBody>
                  <a:tcPr/>
                </a:tc>
                <a:tc>
                  <a:txBody>
                    <a:bodyPr/>
                    <a:lstStyle/>
                    <a:p>
                      <a:r>
                        <a:rPr lang="en-US" sz="1000"/>
                        <a:t>196</a:t>
                      </a:r>
                    </a:p>
                  </a:txBody>
                  <a:tcPr/>
                </a:tc>
                <a:tc>
                  <a:txBody>
                    <a:bodyPr/>
                    <a:lstStyle/>
                    <a:p>
                      <a:r>
                        <a:rPr lang="en-US" sz="1000"/>
                        <a:t>43</a:t>
                      </a:r>
                    </a:p>
                  </a:txBody>
                  <a:tcPr/>
                </a:tc>
                <a:tc>
                  <a:txBody>
                    <a:bodyPr/>
                    <a:lstStyle/>
                    <a:p>
                      <a:r>
                        <a:rPr lang="en-US" sz="1000"/>
                        <a:t>51</a:t>
                      </a:r>
                    </a:p>
                  </a:txBody>
                  <a:tcPr/>
                </a:tc>
                <a:tc>
                  <a:txBody>
                    <a:bodyPr/>
                    <a:lstStyle/>
                    <a:p>
                      <a:r>
                        <a:rPr lang="en-US" sz="1000"/>
                        <a:t>20</a:t>
                      </a:r>
                    </a:p>
                  </a:txBody>
                  <a:tcPr/>
                </a:tc>
                <a:tc>
                  <a:txBody>
                    <a:bodyPr/>
                    <a:lstStyle/>
                    <a:p>
                      <a:r>
                        <a:rPr lang="en-US" sz="1000"/>
                        <a:t>114</a:t>
                      </a:r>
                    </a:p>
                  </a:txBody>
                  <a:tcPr/>
                </a:tc>
                <a:tc>
                  <a:txBody>
                    <a:bodyPr/>
                    <a:lstStyle/>
                    <a:p>
                      <a:r>
                        <a:rPr lang="en-US" sz="1000"/>
                        <a:t>119303</a:t>
                      </a:r>
                    </a:p>
                  </a:txBody>
                  <a:tcPr/>
                </a:tc>
                <a:tc>
                  <a:txBody>
                    <a:bodyPr/>
                    <a:lstStyle/>
                    <a:p>
                      <a:r>
                        <a:rPr lang="en-US" sz="1000"/>
                        <a:t>2987</a:t>
                      </a:r>
                    </a:p>
                  </a:txBody>
                  <a:tcPr/>
                </a:tc>
                <a:tc>
                  <a:txBody>
                    <a:bodyPr/>
                    <a:lstStyle/>
                    <a:p>
                      <a:r>
                        <a:rPr lang="en-US" sz="1000"/>
                        <a:t>1.0394 %</a:t>
                      </a:r>
                    </a:p>
                  </a:txBody>
                  <a:tcPr/>
                </a:tc>
                <a:extLst>
                  <a:ext uri="{0D108BD9-81ED-4DB2-BD59-A6C34878D82A}">
                    <a16:rowId xmlns:a16="http://schemas.microsoft.com/office/drawing/2014/main" val="4048559009"/>
                  </a:ext>
                </a:extLst>
              </a:tr>
            </a:tbl>
          </a:graphicData>
        </a:graphic>
      </p:graphicFrame>
      <p:sp>
        <p:nvSpPr>
          <p:cNvPr id="4" name="Text Placeholder 3">
            <a:extLst>
              <a:ext uri="{FF2B5EF4-FFF2-40B4-BE49-F238E27FC236}">
                <a16:creationId xmlns:a16="http://schemas.microsoft.com/office/drawing/2014/main" id="{1B98869F-3517-4FC1-B6B7-C55058532B2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952700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FD09-2B9F-4EA5-9615-BB781520380C}"/>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CF13F75B-7F47-4A1A-BA32-9759D984BBBB}"/>
              </a:ext>
            </a:extLst>
          </p:cNvPr>
          <p:cNvGraphicFramePr>
            <a:graphicFrameLocks noGrp="1"/>
          </p:cNvGraphicFramePr>
          <p:nvPr>
            <p:ph type="chart" sz="quarter" idx="13"/>
            <p:extLst>
              <p:ext uri="{D42A27DB-BD31-4B8C-83A1-F6EECF244321}">
                <p14:modId xmlns:p14="http://schemas.microsoft.com/office/powerpoint/2010/main" val="3727921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F7AB6-443A-47B7-BD0E-F83AB57A711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3E8D536D-FA8D-4C5D-9F93-022B0C484C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1124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FD289-7A82-483B-AAF5-B5CB28179983}"/>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D214E458-6638-491B-9CF4-51DDDF76FE77}"/>
              </a:ext>
            </a:extLst>
          </p:cNvPr>
          <p:cNvGraphicFramePr>
            <a:graphicFrameLocks noGrp="1"/>
          </p:cNvGraphicFramePr>
          <p:nvPr>
            <p:ph type="chart" sz="quarter" idx="13"/>
            <p:extLst>
              <p:ext uri="{D42A27DB-BD31-4B8C-83A1-F6EECF244321}">
                <p14:modId xmlns:p14="http://schemas.microsoft.com/office/powerpoint/2010/main" val="175662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ACFFD2-C4FF-49B5-B654-950FB456940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97D07E51-C159-4288-8B9E-E079E8039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157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44C61-7A89-4285-BB76-18C408EF931A}"/>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095BBBE5-E6C1-4A1E-BB95-0F74175EBE2B}"/>
              </a:ext>
            </a:extLst>
          </p:cNvPr>
          <p:cNvGraphicFramePr>
            <a:graphicFrameLocks noGrp="1"/>
          </p:cNvGraphicFramePr>
          <p:nvPr>
            <p:ph type="chart" sz="quarter" idx="13"/>
            <p:extLst>
              <p:ext uri="{D42A27DB-BD31-4B8C-83A1-F6EECF244321}">
                <p14:modId xmlns:p14="http://schemas.microsoft.com/office/powerpoint/2010/main" val="2066162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A89E7-28B6-455A-A404-6CA61C4DF2B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420A962-57A2-4C5F-8E8F-BA3614F8C9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767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737F-B4C7-4FFD-9BDF-C0394B82A1BE}"/>
              </a:ext>
            </a:extLst>
          </p:cNvPr>
          <p:cNvSpPr>
            <a:spLocks noGrp="1"/>
          </p:cNvSpPr>
          <p:nvPr>
            <p:ph type="title"/>
          </p:nvPr>
        </p:nvSpPr>
        <p:spPr/>
        <p:txBody>
          <a:bodyPr/>
          <a:lstStyle/>
          <a:p>
            <a:r>
              <a:rPr lang="en-US"/>
              <a:t>Instagram Hashtag Detection | NPO3FM - 1 of 3</a:t>
            </a:r>
          </a:p>
        </p:txBody>
      </p:sp>
      <p:graphicFrame>
        <p:nvGraphicFramePr>
          <p:cNvPr id="5" name="Table Placeholder 4">
            <a:extLst>
              <a:ext uri="{FF2B5EF4-FFF2-40B4-BE49-F238E27FC236}">
                <a16:creationId xmlns:a16="http://schemas.microsoft.com/office/drawing/2014/main" id="{99B9B6D2-481D-4BD7-A9CD-04EE06E073A3}"/>
              </a:ext>
            </a:extLst>
          </p:cNvPr>
          <p:cNvGraphicFramePr>
            <a:graphicFrameLocks noGrp="1"/>
          </p:cNvGraphicFramePr>
          <p:nvPr>
            <p:ph type="tbl" sz="quarter" idx="13"/>
            <p:extLst>
              <p:ext uri="{D42A27DB-BD31-4B8C-83A1-F6EECF244321}">
                <p14:modId xmlns:p14="http://schemas.microsoft.com/office/powerpoint/2010/main" val="2412782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86843326"/>
                    </a:ext>
                  </a:extLst>
                </a:gridCol>
                <a:gridCol w="1069848">
                  <a:extLst>
                    <a:ext uri="{9D8B030D-6E8A-4147-A177-3AD203B41FA5}">
                      <a16:colId xmlns:a16="http://schemas.microsoft.com/office/drawing/2014/main" val="2360728366"/>
                    </a:ext>
                  </a:extLst>
                </a:gridCol>
                <a:gridCol w="1069848">
                  <a:extLst>
                    <a:ext uri="{9D8B030D-6E8A-4147-A177-3AD203B41FA5}">
                      <a16:colId xmlns:a16="http://schemas.microsoft.com/office/drawing/2014/main" val="239741314"/>
                    </a:ext>
                  </a:extLst>
                </a:gridCol>
                <a:gridCol w="1069848">
                  <a:extLst>
                    <a:ext uri="{9D8B030D-6E8A-4147-A177-3AD203B41FA5}">
                      <a16:colId xmlns:a16="http://schemas.microsoft.com/office/drawing/2014/main" val="2455047679"/>
                    </a:ext>
                  </a:extLst>
                </a:gridCol>
                <a:gridCol w="1069848">
                  <a:extLst>
                    <a:ext uri="{9D8B030D-6E8A-4147-A177-3AD203B41FA5}">
                      <a16:colId xmlns:a16="http://schemas.microsoft.com/office/drawing/2014/main" val="754424489"/>
                    </a:ext>
                  </a:extLst>
                </a:gridCol>
                <a:gridCol w="1069848">
                  <a:extLst>
                    <a:ext uri="{9D8B030D-6E8A-4147-A177-3AD203B41FA5}">
                      <a16:colId xmlns:a16="http://schemas.microsoft.com/office/drawing/2014/main" val="3586934459"/>
                    </a:ext>
                  </a:extLst>
                </a:gridCol>
                <a:gridCol w="1069848">
                  <a:extLst>
                    <a:ext uri="{9D8B030D-6E8A-4147-A177-3AD203B41FA5}">
                      <a16:colId xmlns:a16="http://schemas.microsoft.com/office/drawing/2014/main" val="3092306147"/>
                    </a:ext>
                  </a:extLst>
                </a:gridCol>
                <a:gridCol w="1069848">
                  <a:extLst>
                    <a:ext uri="{9D8B030D-6E8A-4147-A177-3AD203B41FA5}">
                      <a16:colId xmlns:a16="http://schemas.microsoft.com/office/drawing/2014/main" val="377626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56262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26.576576576577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26504.162162162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24100.594594595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1084.5765765766</a:t>
                      </a:r>
                    </a:p>
                  </a:txBody>
                  <a:tcPr/>
                </a:tc>
                <a:extLst>
                  <a:ext uri="{0D108BD9-81ED-4DB2-BD59-A6C34878D82A}">
                    <a16:rowId xmlns:a16="http://schemas.microsoft.com/office/drawing/2014/main" val="145617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1143.6486486486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34.513513513514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26647.783783784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24130.297297297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1178.1621621622</a:t>
                      </a:r>
                    </a:p>
                  </a:txBody>
                  <a:tcPr/>
                </a:tc>
                <a:extLst>
                  <a:ext uri="{0D108BD9-81ED-4DB2-BD59-A6C34878D82A}">
                    <a16:rowId xmlns:a16="http://schemas.microsoft.com/office/drawing/2014/main" val="351518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26979.538461538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23684.923076923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856.38461538462</a:t>
                      </a:r>
                    </a:p>
                  </a:txBody>
                  <a:tcPr/>
                </a:tc>
                <a:extLst>
                  <a:ext uri="{0D108BD9-81ED-4DB2-BD59-A6C34878D82A}">
                    <a16:rowId xmlns:a16="http://schemas.microsoft.com/office/drawing/2014/main" val="198539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29448.714285714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26325.428571429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1130.8571428571</a:t>
                      </a:r>
                    </a:p>
                  </a:txBody>
                  <a:tcPr/>
                </a:tc>
                <a:extLst>
                  <a:ext uri="{0D108BD9-81ED-4DB2-BD59-A6C34878D82A}">
                    <a16:rowId xmlns:a16="http://schemas.microsoft.com/office/drawing/2014/main" val="300277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#SamenInActieVoorOekraïne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31221.142857143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29283.571428571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1247.2857142857</a:t>
                      </a:r>
                    </a:p>
                  </a:txBody>
                  <a:tcPr/>
                </a:tc>
                <a:extLst>
                  <a:ext uri="{0D108BD9-81ED-4DB2-BD59-A6C34878D82A}">
                    <a16:rowId xmlns:a16="http://schemas.microsoft.com/office/drawing/2014/main" val="4860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#Radio555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1379.2</a:t>
                      </a:r>
                    </a:p>
                  </a:txBody>
                  <a:tcPr/>
                </a:tc>
                <a:extLst>
                  <a:ext uri="{0D108BD9-81ED-4DB2-BD59-A6C34878D82A}">
                    <a16:rowId xmlns:a16="http://schemas.microsoft.com/office/drawing/2014/main" val="87212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1195.6</a:t>
                      </a:r>
                    </a:p>
                  </a:txBody>
                  <a:tcPr/>
                </a:tc>
                <a:extLst>
                  <a:ext uri="{0D108BD9-81ED-4DB2-BD59-A6C34878D82A}">
                    <a16:rowId xmlns:a16="http://schemas.microsoft.com/office/drawing/2014/main" val="388604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#Giro555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625.5</a:t>
                      </a:r>
                    </a:p>
                  </a:txBody>
                  <a:tcPr/>
                </a:tc>
                <a:extLst>
                  <a:ext uri="{0D108BD9-81ED-4DB2-BD59-A6C34878D82A}">
                    <a16:rowId xmlns:a16="http://schemas.microsoft.com/office/drawing/2014/main" val="511338679"/>
                  </a:ext>
                </a:extLst>
              </a:tr>
            </a:tbl>
          </a:graphicData>
        </a:graphic>
      </p:graphicFrame>
      <p:sp>
        <p:nvSpPr>
          <p:cNvPr id="4" name="Text Placeholder 3">
            <a:extLst>
              <a:ext uri="{FF2B5EF4-FFF2-40B4-BE49-F238E27FC236}">
                <a16:creationId xmlns:a16="http://schemas.microsoft.com/office/drawing/2014/main" id="{127F7BA6-590B-4445-9639-BAD14BF36B7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34544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23F9-D891-4FE5-868A-73BBB776F1F9}"/>
              </a:ext>
            </a:extLst>
          </p:cNvPr>
          <p:cNvSpPr>
            <a:spLocks noGrp="1"/>
          </p:cNvSpPr>
          <p:nvPr>
            <p:ph type="title"/>
          </p:nvPr>
        </p:nvSpPr>
        <p:spPr/>
        <p:txBody>
          <a:bodyPr/>
          <a:lstStyle/>
          <a:p>
            <a:r>
              <a:rPr lang="en-US"/>
              <a:t>Instagram Hashtag Detection | NPO3FM - 2 of 3</a:t>
            </a:r>
          </a:p>
        </p:txBody>
      </p:sp>
      <p:graphicFrame>
        <p:nvGraphicFramePr>
          <p:cNvPr id="5" name="Table Placeholder 4">
            <a:extLst>
              <a:ext uri="{FF2B5EF4-FFF2-40B4-BE49-F238E27FC236}">
                <a16:creationId xmlns:a16="http://schemas.microsoft.com/office/drawing/2014/main" id="{68A386DF-8DB5-48A3-A6B4-FCE5DF3E65D3}"/>
              </a:ext>
            </a:extLst>
          </p:cNvPr>
          <p:cNvGraphicFramePr>
            <a:graphicFrameLocks noGrp="1"/>
          </p:cNvGraphicFramePr>
          <p:nvPr>
            <p:ph type="tbl" sz="quarter" idx="13"/>
            <p:extLst>
              <p:ext uri="{D42A27DB-BD31-4B8C-83A1-F6EECF244321}">
                <p14:modId xmlns:p14="http://schemas.microsoft.com/office/powerpoint/2010/main" val="2069421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42678519"/>
                    </a:ext>
                  </a:extLst>
                </a:gridCol>
                <a:gridCol w="1069848">
                  <a:extLst>
                    <a:ext uri="{9D8B030D-6E8A-4147-A177-3AD203B41FA5}">
                      <a16:colId xmlns:a16="http://schemas.microsoft.com/office/drawing/2014/main" val="2219928307"/>
                    </a:ext>
                  </a:extLst>
                </a:gridCol>
                <a:gridCol w="1069848">
                  <a:extLst>
                    <a:ext uri="{9D8B030D-6E8A-4147-A177-3AD203B41FA5}">
                      <a16:colId xmlns:a16="http://schemas.microsoft.com/office/drawing/2014/main" val="439092838"/>
                    </a:ext>
                  </a:extLst>
                </a:gridCol>
                <a:gridCol w="1069848">
                  <a:extLst>
                    <a:ext uri="{9D8B030D-6E8A-4147-A177-3AD203B41FA5}">
                      <a16:colId xmlns:a16="http://schemas.microsoft.com/office/drawing/2014/main" val="1151834012"/>
                    </a:ext>
                  </a:extLst>
                </a:gridCol>
                <a:gridCol w="1069848">
                  <a:extLst>
                    <a:ext uri="{9D8B030D-6E8A-4147-A177-3AD203B41FA5}">
                      <a16:colId xmlns:a16="http://schemas.microsoft.com/office/drawing/2014/main" val="2207317157"/>
                    </a:ext>
                  </a:extLst>
                </a:gridCol>
                <a:gridCol w="1069848">
                  <a:extLst>
                    <a:ext uri="{9D8B030D-6E8A-4147-A177-3AD203B41FA5}">
                      <a16:colId xmlns:a16="http://schemas.microsoft.com/office/drawing/2014/main" val="3296286677"/>
                    </a:ext>
                  </a:extLst>
                </a:gridCol>
                <a:gridCol w="1069848">
                  <a:extLst>
                    <a:ext uri="{9D8B030D-6E8A-4147-A177-3AD203B41FA5}">
                      <a16:colId xmlns:a16="http://schemas.microsoft.com/office/drawing/2014/main" val="2114372836"/>
                    </a:ext>
                  </a:extLst>
                </a:gridCol>
                <a:gridCol w="1069848">
                  <a:extLst>
                    <a:ext uri="{9D8B030D-6E8A-4147-A177-3AD203B41FA5}">
                      <a16:colId xmlns:a16="http://schemas.microsoft.com/office/drawing/2014/main" val="39111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80557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extLst>
                  <a:ext uri="{0D108BD9-81ED-4DB2-BD59-A6C34878D82A}">
                    <a16:rowId xmlns:a16="http://schemas.microsoft.com/office/drawing/2014/main" val="55510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633.66666666667</a:t>
                      </a:r>
                    </a:p>
                  </a:txBody>
                  <a:tcPr/>
                </a:tc>
                <a:extLst>
                  <a:ext uri="{0D108BD9-81ED-4DB2-BD59-A6C34878D82A}">
                    <a16:rowId xmlns:a16="http://schemas.microsoft.com/office/drawing/2014/main" val="426187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#FooFighters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31262.666666667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1583.6666666667</a:t>
                      </a:r>
                    </a:p>
                  </a:txBody>
                  <a:tcPr/>
                </a:tc>
                <a:extLst>
                  <a:ext uri="{0D108BD9-81ED-4DB2-BD59-A6C34878D82A}">
                    <a16:rowId xmlns:a16="http://schemas.microsoft.com/office/drawing/2014/main" val="210359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extLst>
                  <a:ext uri="{0D108BD9-81ED-4DB2-BD59-A6C34878D82A}">
                    <a16:rowId xmlns:a16="http://schemas.microsoft.com/office/drawing/2014/main" val="344617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extLst>
                  <a:ext uri="{0D108BD9-81ED-4DB2-BD59-A6C34878D82A}">
                    <a16:rowId xmlns:a16="http://schemas.microsoft.com/office/drawing/2014/main" val="212886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#BenIkDeEnige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1173.5</a:t>
                      </a:r>
                    </a:p>
                  </a:txBody>
                  <a:tcPr/>
                </a:tc>
                <a:extLst>
                  <a:ext uri="{0D108BD9-81ED-4DB2-BD59-A6C34878D82A}">
                    <a16:rowId xmlns:a16="http://schemas.microsoft.com/office/drawing/2014/main" val="87440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235973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#HarryStyles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1201.5</a:t>
                      </a:r>
                    </a:p>
                  </a:txBody>
                  <a:tcPr/>
                </a:tc>
                <a:extLst>
                  <a:ext uri="{0D108BD9-81ED-4DB2-BD59-A6C34878D82A}">
                    <a16:rowId xmlns:a16="http://schemas.microsoft.com/office/drawing/2014/main" val="403696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978.5</a:t>
                      </a:r>
                    </a:p>
                  </a:txBody>
                  <a:tcPr/>
                </a:tc>
                <a:extLst>
                  <a:ext uri="{0D108BD9-81ED-4DB2-BD59-A6C34878D82A}">
                    <a16:rowId xmlns:a16="http://schemas.microsoft.com/office/drawing/2014/main" val="4266144900"/>
                  </a:ext>
                </a:extLst>
              </a:tr>
            </a:tbl>
          </a:graphicData>
        </a:graphic>
      </p:graphicFrame>
      <p:sp>
        <p:nvSpPr>
          <p:cNvPr id="4" name="Text Placeholder 3">
            <a:extLst>
              <a:ext uri="{FF2B5EF4-FFF2-40B4-BE49-F238E27FC236}">
                <a16:creationId xmlns:a16="http://schemas.microsoft.com/office/drawing/2014/main" id="{5B8206FB-2E74-42ED-8D5E-3D6E16B7BD8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92483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2C8DB-D5BA-4796-8A8A-4BD56A1E3DB1}"/>
              </a:ext>
            </a:extLst>
          </p:cNvPr>
          <p:cNvSpPr>
            <a:spLocks noGrp="1"/>
          </p:cNvSpPr>
          <p:nvPr>
            <p:ph type="title"/>
          </p:nvPr>
        </p:nvSpPr>
        <p:spPr/>
        <p:txBody>
          <a:bodyPr/>
          <a:lstStyle/>
          <a:p>
            <a:r>
              <a:rPr lang="en-US"/>
              <a:t>Instagram Hashtag Detection | NPO3FM - 3 of 3</a:t>
            </a:r>
          </a:p>
        </p:txBody>
      </p:sp>
      <p:graphicFrame>
        <p:nvGraphicFramePr>
          <p:cNvPr id="5" name="Table Placeholder 4">
            <a:extLst>
              <a:ext uri="{FF2B5EF4-FFF2-40B4-BE49-F238E27FC236}">
                <a16:creationId xmlns:a16="http://schemas.microsoft.com/office/drawing/2014/main" id="{1C893A18-881E-486D-AC7C-D44B8363B6BC}"/>
              </a:ext>
            </a:extLst>
          </p:cNvPr>
          <p:cNvGraphicFramePr>
            <a:graphicFrameLocks noGrp="1"/>
          </p:cNvGraphicFramePr>
          <p:nvPr>
            <p:ph type="tbl" sz="quarter" idx="13"/>
            <p:extLst>
              <p:ext uri="{D42A27DB-BD31-4B8C-83A1-F6EECF244321}">
                <p14:modId xmlns:p14="http://schemas.microsoft.com/office/powerpoint/2010/main" val="173394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77223822"/>
                    </a:ext>
                  </a:extLst>
                </a:gridCol>
                <a:gridCol w="1069848">
                  <a:extLst>
                    <a:ext uri="{9D8B030D-6E8A-4147-A177-3AD203B41FA5}">
                      <a16:colId xmlns:a16="http://schemas.microsoft.com/office/drawing/2014/main" val="2348307647"/>
                    </a:ext>
                  </a:extLst>
                </a:gridCol>
                <a:gridCol w="1069848">
                  <a:extLst>
                    <a:ext uri="{9D8B030D-6E8A-4147-A177-3AD203B41FA5}">
                      <a16:colId xmlns:a16="http://schemas.microsoft.com/office/drawing/2014/main" val="3366318793"/>
                    </a:ext>
                  </a:extLst>
                </a:gridCol>
                <a:gridCol w="1069848">
                  <a:extLst>
                    <a:ext uri="{9D8B030D-6E8A-4147-A177-3AD203B41FA5}">
                      <a16:colId xmlns:a16="http://schemas.microsoft.com/office/drawing/2014/main" val="3338610145"/>
                    </a:ext>
                  </a:extLst>
                </a:gridCol>
                <a:gridCol w="1069848">
                  <a:extLst>
                    <a:ext uri="{9D8B030D-6E8A-4147-A177-3AD203B41FA5}">
                      <a16:colId xmlns:a16="http://schemas.microsoft.com/office/drawing/2014/main" val="2189351479"/>
                    </a:ext>
                  </a:extLst>
                </a:gridCol>
                <a:gridCol w="1069848">
                  <a:extLst>
                    <a:ext uri="{9D8B030D-6E8A-4147-A177-3AD203B41FA5}">
                      <a16:colId xmlns:a16="http://schemas.microsoft.com/office/drawing/2014/main" val="1975674203"/>
                    </a:ext>
                  </a:extLst>
                </a:gridCol>
                <a:gridCol w="1069848">
                  <a:extLst>
                    <a:ext uri="{9D8B030D-6E8A-4147-A177-3AD203B41FA5}">
                      <a16:colId xmlns:a16="http://schemas.microsoft.com/office/drawing/2014/main" val="1914158654"/>
                    </a:ext>
                  </a:extLst>
                </a:gridCol>
                <a:gridCol w="1069848">
                  <a:extLst>
                    <a:ext uri="{9D8B030D-6E8A-4147-A177-3AD203B41FA5}">
                      <a16:colId xmlns:a16="http://schemas.microsoft.com/office/drawing/2014/main" val="2090657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85213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extLst>
                  <a:ext uri="{0D108BD9-81ED-4DB2-BD59-A6C34878D82A}">
                    <a16:rowId xmlns:a16="http://schemas.microsoft.com/office/drawing/2014/main" val="343608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#PartijVoorDeVrijdag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a:t>
                      </a:r>
                    </a:p>
                  </a:txBody>
                  <a:tcPr/>
                </a:tc>
                <a:extLst>
                  <a:ext uri="{0D108BD9-81ED-4DB2-BD59-A6C34878D82A}">
                    <a16:rowId xmlns:a16="http://schemas.microsoft.com/office/drawing/2014/main" val="620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extLst>
                  <a:ext uri="{0D108BD9-81ED-4DB2-BD59-A6C34878D82A}">
                    <a16:rowId xmlns:a16="http://schemas.microsoft.com/office/drawing/2014/main" val="12376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#Stellingvandeweek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785.5</a:t>
                      </a:r>
                    </a:p>
                  </a:txBody>
                  <a:tcPr/>
                </a:tc>
                <a:extLst>
                  <a:ext uri="{0D108BD9-81ED-4DB2-BD59-A6C34878D82A}">
                    <a16:rowId xmlns:a16="http://schemas.microsoft.com/office/drawing/2014/main" val="324195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#DeStaat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56980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#DeStijn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113620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#EdSheeran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extLst>
                  <a:ext uri="{0D108BD9-81ED-4DB2-BD59-A6C34878D82A}">
                    <a16:rowId xmlns:a16="http://schemas.microsoft.com/office/drawing/2014/main" val="35069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#Euphoria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4069533175"/>
                  </a:ext>
                </a:extLst>
              </a:tr>
            </a:tbl>
          </a:graphicData>
        </a:graphic>
      </p:graphicFrame>
      <p:sp>
        <p:nvSpPr>
          <p:cNvPr id="4" name="Text Placeholder 3">
            <a:extLst>
              <a:ext uri="{FF2B5EF4-FFF2-40B4-BE49-F238E27FC236}">
                <a16:creationId xmlns:a16="http://schemas.microsoft.com/office/drawing/2014/main" id="{708594FF-C38F-4793-BEB4-5C51C24EBDD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00804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B178D-E306-437D-A82D-CFC4DC1B1DF8}"/>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4AEE8093-7FF5-485A-8870-48822F2C7503}"/>
              </a:ext>
            </a:extLst>
          </p:cNvPr>
          <p:cNvGraphicFramePr>
            <a:graphicFrameLocks noGrp="1"/>
          </p:cNvGraphicFramePr>
          <p:nvPr>
            <p:ph type="chart" sz="quarter" idx="13"/>
            <p:extLst>
              <p:ext uri="{D42A27DB-BD31-4B8C-83A1-F6EECF244321}">
                <p14:modId xmlns:p14="http://schemas.microsoft.com/office/powerpoint/2010/main" val="2261886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F1350-C1A0-44CD-82D1-65FAB9D31E5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B556ADB-BECC-4AF8-8563-A1DDA411F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6765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97935-F21D-47AF-A2F3-DA346F754BFA}"/>
              </a:ext>
            </a:extLst>
          </p:cNvPr>
          <p:cNvSpPr>
            <a:spLocks noGrp="1"/>
          </p:cNvSpPr>
          <p:nvPr>
            <p:ph type="title"/>
          </p:nvPr>
        </p:nvSpPr>
        <p:spPr/>
        <p:txBody>
          <a:bodyPr/>
          <a:lstStyle/>
          <a:p>
            <a:r>
              <a:rPr lang="nl-NL"/>
              <a:t>Instagram Top 10 posts met meeste interactie | NPO3FM - 1 of 25</a:t>
            </a:r>
            <a:endParaRPr lang="en-US"/>
          </a:p>
        </p:txBody>
      </p:sp>
      <p:graphicFrame>
        <p:nvGraphicFramePr>
          <p:cNvPr id="5" name="Table Placeholder 4">
            <a:extLst>
              <a:ext uri="{FF2B5EF4-FFF2-40B4-BE49-F238E27FC236}">
                <a16:creationId xmlns:a16="http://schemas.microsoft.com/office/drawing/2014/main" id="{DF9941C5-41EA-47FB-BADF-EA75FC358580}"/>
              </a:ext>
            </a:extLst>
          </p:cNvPr>
          <p:cNvGraphicFramePr>
            <a:graphicFrameLocks noGrp="1"/>
          </p:cNvGraphicFramePr>
          <p:nvPr>
            <p:ph type="tbl" sz="quarter" idx="13"/>
            <p:extLst>
              <p:ext uri="{D42A27DB-BD31-4B8C-83A1-F6EECF244321}">
                <p14:modId xmlns:p14="http://schemas.microsoft.com/office/powerpoint/2010/main" val="416827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6685698"/>
                    </a:ext>
                  </a:extLst>
                </a:gridCol>
                <a:gridCol w="1645920">
                  <a:extLst>
                    <a:ext uri="{9D8B030D-6E8A-4147-A177-3AD203B41FA5}">
                      <a16:colId xmlns:a16="http://schemas.microsoft.com/office/drawing/2014/main" val="2346212294"/>
                    </a:ext>
                  </a:extLst>
                </a:gridCol>
                <a:gridCol w="740664">
                  <a:extLst>
                    <a:ext uri="{9D8B030D-6E8A-4147-A177-3AD203B41FA5}">
                      <a16:colId xmlns:a16="http://schemas.microsoft.com/office/drawing/2014/main" val="3908772627"/>
                    </a:ext>
                  </a:extLst>
                </a:gridCol>
                <a:gridCol w="740664">
                  <a:extLst>
                    <a:ext uri="{9D8B030D-6E8A-4147-A177-3AD203B41FA5}">
                      <a16:colId xmlns:a16="http://schemas.microsoft.com/office/drawing/2014/main" val="3822574458"/>
                    </a:ext>
                  </a:extLst>
                </a:gridCol>
                <a:gridCol w="740664">
                  <a:extLst>
                    <a:ext uri="{9D8B030D-6E8A-4147-A177-3AD203B41FA5}">
                      <a16:colId xmlns:a16="http://schemas.microsoft.com/office/drawing/2014/main" val="1957934507"/>
                    </a:ext>
                  </a:extLst>
                </a:gridCol>
                <a:gridCol w="740664">
                  <a:extLst>
                    <a:ext uri="{9D8B030D-6E8A-4147-A177-3AD203B41FA5}">
                      <a16:colId xmlns:a16="http://schemas.microsoft.com/office/drawing/2014/main" val="2432342798"/>
                    </a:ext>
                  </a:extLst>
                </a:gridCol>
                <a:gridCol w="740664">
                  <a:extLst>
                    <a:ext uri="{9D8B030D-6E8A-4147-A177-3AD203B41FA5}">
                      <a16:colId xmlns:a16="http://schemas.microsoft.com/office/drawing/2014/main" val="1083127947"/>
                    </a:ext>
                  </a:extLst>
                </a:gridCol>
                <a:gridCol w="740664">
                  <a:extLst>
                    <a:ext uri="{9D8B030D-6E8A-4147-A177-3AD203B41FA5}">
                      <a16:colId xmlns:a16="http://schemas.microsoft.com/office/drawing/2014/main" val="127813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741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20:04:08</a:t>
                      </a:r>
                      <a:r>
                        <a:rPr kumimoji="0" lang="nl-NL" sz="1000" b="0" i="0" u="none" strike="noStrike" kern="1200" cap="none" spc="0" normalizeH="0" baseline="0" noProof="0">
                          <a:ln>
                            <a:noFill/>
                          </a:ln>
                          <a:solidFill>
                            <a:prstClr val="black"/>
                          </a:solidFill>
                          <a:effectLst/>
                          <a:uLnTx/>
                          <a:uFillTx/>
                          <a:latin typeface="+mn-lt"/>
                          <a:ea typeface="+mn-ea"/>
                          <a:cs typeface="+mn-cs"/>
                        </a:rPr>
                        <a:t>
 "Dit is een mooie kroon op een prachtige 15 jaar met z'n vieren, dankjewel.” 💚 Kensington wint de 3FM Legend Award.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277216596_1093807461167419_7738354655053803755_n.jpg?stp=dst-jpg_e15_p640x640&amp;_nc_ht=scontent.cdninstagram.com&amp;_nc_cat=107&amp;_nc_ohc=nlCenjCievYAX_3_UGB&amp;edm=AMO9-JQAAAAA&amp;ccb=7-4&amp;oh=00_AT8ms8rKv6XC2G12tSH9NXJnZ4WagWoDttr7ViVDjzNTWg&amp;oe=624B8075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73732420"/>
                  </a:ext>
                </a:extLst>
              </a:tr>
            </a:tbl>
          </a:graphicData>
        </a:graphic>
      </p:graphicFrame>
      <p:sp>
        <p:nvSpPr>
          <p:cNvPr id="4" name="Text Placeholder 3">
            <a:extLst>
              <a:ext uri="{FF2B5EF4-FFF2-40B4-BE49-F238E27FC236}">
                <a16:creationId xmlns:a16="http://schemas.microsoft.com/office/drawing/2014/main" id="{21453D74-4DF9-4D06-8121-082431337E5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70053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4B8C-F1ED-470E-B912-5217A95CD37D}"/>
              </a:ext>
            </a:extLst>
          </p:cNvPr>
          <p:cNvSpPr>
            <a:spLocks noGrp="1"/>
          </p:cNvSpPr>
          <p:nvPr>
            <p:ph type="title"/>
          </p:nvPr>
        </p:nvSpPr>
        <p:spPr/>
        <p:txBody>
          <a:bodyPr/>
          <a:lstStyle/>
          <a:p>
            <a:r>
              <a:rPr lang="nl-NL"/>
              <a:t>Instagram Top 10 posts met meeste interactie | NPO3FM - 2 of 25</a:t>
            </a:r>
            <a:endParaRPr lang="en-US"/>
          </a:p>
        </p:txBody>
      </p:sp>
      <p:graphicFrame>
        <p:nvGraphicFramePr>
          <p:cNvPr id="5" name="Table Placeholder 4">
            <a:extLst>
              <a:ext uri="{FF2B5EF4-FFF2-40B4-BE49-F238E27FC236}">
                <a16:creationId xmlns:a16="http://schemas.microsoft.com/office/drawing/2014/main" id="{3AF8A966-E999-41C3-B02F-0661CDC80BB9}"/>
              </a:ext>
            </a:extLst>
          </p:cNvPr>
          <p:cNvGraphicFramePr>
            <a:graphicFrameLocks noGrp="1"/>
          </p:cNvGraphicFramePr>
          <p:nvPr>
            <p:ph type="tbl" sz="quarter" idx="13"/>
            <p:extLst>
              <p:ext uri="{D42A27DB-BD31-4B8C-83A1-F6EECF244321}">
                <p14:modId xmlns:p14="http://schemas.microsoft.com/office/powerpoint/2010/main" val="241367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7388388"/>
                    </a:ext>
                  </a:extLst>
                </a:gridCol>
                <a:gridCol w="1645920">
                  <a:extLst>
                    <a:ext uri="{9D8B030D-6E8A-4147-A177-3AD203B41FA5}">
                      <a16:colId xmlns:a16="http://schemas.microsoft.com/office/drawing/2014/main" val="1052748695"/>
                    </a:ext>
                  </a:extLst>
                </a:gridCol>
                <a:gridCol w="740664">
                  <a:extLst>
                    <a:ext uri="{9D8B030D-6E8A-4147-A177-3AD203B41FA5}">
                      <a16:colId xmlns:a16="http://schemas.microsoft.com/office/drawing/2014/main" val="372882991"/>
                    </a:ext>
                  </a:extLst>
                </a:gridCol>
                <a:gridCol w="740664">
                  <a:extLst>
                    <a:ext uri="{9D8B030D-6E8A-4147-A177-3AD203B41FA5}">
                      <a16:colId xmlns:a16="http://schemas.microsoft.com/office/drawing/2014/main" val="84171092"/>
                    </a:ext>
                  </a:extLst>
                </a:gridCol>
                <a:gridCol w="740664">
                  <a:extLst>
                    <a:ext uri="{9D8B030D-6E8A-4147-A177-3AD203B41FA5}">
                      <a16:colId xmlns:a16="http://schemas.microsoft.com/office/drawing/2014/main" val="2571364610"/>
                    </a:ext>
                  </a:extLst>
                </a:gridCol>
                <a:gridCol w="740664">
                  <a:extLst>
                    <a:ext uri="{9D8B030D-6E8A-4147-A177-3AD203B41FA5}">
                      <a16:colId xmlns:a16="http://schemas.microsoft.com/office/drawing/2014/main" val="516844038"/>
                    </a:ext>
                  </a:extLst>
                </a:gridCol>
                <a:gridCol w="740664">
                  <a:extLst>
                    <a:ext uri="{9D8B030D-6E8A-4147-A177-3AD203B41FA5}">
                      <a16:colId xmlns:a16="http://schemas.microsoft.com/office/drawing/2014/main" val="3143623511"/>
                    </a:ext>
                  </a:extLst>
                </a:gridCol>
                <a:gridCol w="740664">
                  <a:extLst>
                    <a:ext uri="{9D8B030D-6E8A-4147-A177-3AD203B41FA5}">
                      <a16:colId xmlns:a16="http://schemas.microsoft.com/office/drawing/2014/main" val="82351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980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20:37:51</a:t>
                      </a:r>
                      <a:r>
                        <a:rPr kumimoji="0" lang="nl-NL" sz="1000" b="0" i="0" u="none" strike="noStrike" kern="1200" cap="none" spc="0" normalizeH="0" baseline="0" noProof="0">
                          <a:ln>
                            <a:noFill/>
                          </a:ln>
                          <a:solidFill>
                            <a:prstClr val="black"/>
                          </a:solidFill>
                          <a:effectLst/>
                          <a:uLnTx/>
                          <a:uFillTx/>
                          <a:latin typeface="+mn-lt"/>
                          <a:ea typeface="+mn-ea"/>
                          <a:cs typeface="+mn-cs"/>
                        </a:rPr>
                        <a:t>
 “Zo sta je muurtjes te stucen met z’n drieën, en een aantal jaar later ben je de beste groep, het beste album en nog steeds de beste vrienden.”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277253359_1025992621630185_2580069640276658749_n.jpg?_nc_cat=104&amp;ccb=1-5&amp;_nc_sid=8ae9d6&amp;_nc_ohc=OARjOGT6w6AAX9FW9Q_&amp;_nc_ht=scontent-yyz1-1.cdninstagram.com&amp;edm=AL-3X8kEAAAA&amp;oh=00_AT8v3LPmj2Z_T7tmmaVQxF89yRR38NNafZ-ZYcYYXC5WCQ&amp;oe=624FF2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7274778"/>
                  </a:ext>
                </a:extLst>
              </a:tr>
            </a:tbl>
          </a:graphicData>
        </a:graphic>
      </p:graphicFrame>
      <p:sp>
        <p:nvSpPr>
          <p:cNvPr id="4" name="Text Placeholder 3">
            <a:extLst>
              <a:ext uri="{FF2B5EF4-FFF2-40B4-BE49-F238E27FC236}">
                <a16:creationId xmlns:a16="http://schemas.microsoft.com/office/drawing/2014/main" id="{A3588573-9CEF-49CD-B9BB-AAE6045DBFF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58305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1595B-A436-48B0-B2C2-A6117A0A6816}"/>
              </a:ext>
            </a:extLst>
          </p:cNvPr>
          <p:cNvSpPr>
            <a:spLocks noGrp="1"/>
          </p:cNvSpPr>
          <p:nvPr>
            <p:ph type="title"/>
          </p:nvPr>
        </p:nvSpPr>
        <p:spPr/>
        <p:txBody>
          <a:bodyPr/>
          <a:lstStyle/>
          <a:p>
            <a:r>
              <a:rPr lang="nl-NL"/>
              <a:t>Instagram Top 10 posts met meeste interactie | NPO3FM - 3 of 25</a:t>
            </a:r>
            <a:endParaRPr lang="en-US"/>
          </a:p>
        </p:txBody>
      </p:sp>
      <p:graphicFrame>
        <p:nvGraphicFramePr>
          <p:cNvPr id="5" name="Table Placeholder 4">
            <a:extLst>
              <a:ext uri="{FF2B5EF4-FFF2-40B4-BE49-F238E27FC236}">
                <a16:creationId xmlns:a16="http://schemas.microsoft.com/office/drawing/2014/main" id="{50FD32A7-926E-4029-9A45-38425104DC0D}"/>
              </a:ext>
            </a:extLst>
          </p:cNvPr>
          <p:cNvGraphicFramePr>
            <a:graphicFrameLocks noGrp="1"/>
          </p:cNvGraphicFramePr>
          <p:nvPr>
            <p:ph type="tbl" sz="quarter" idx="13"/>
            <p:extLst>
              <p:ext uri="{D42A27DB-BD31-4B8C-83A1-F6EECF244321}">
                <p14:modId xmlns:p14="http://schemas.microsoft.com/office/powerpoint/2010/main" val="4143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0190365"/>
                    </a:ext>
                  </a:extLst>
                </a:gridCol>
                <a:gridCol w="1645920">
                  <a:extLst>
                    <a:ext uri="{9D8B030D-6E8A-4147-A177-3AD203B41FA5}">
                      <a16:colId xmlns:a16="http://schemas.microsoft.com/office/drawing/2014/main" val="3837002079"/>
                    </a:ext>
                  </a:extLst>
                </a:gridCol>
                <a:gridCol w="740664">
                  <a:extLst>
                    <a:ext uri="{9D8B030D-6E8A-4147-A177-3AD203B41FA5}">
                      <a16:colId xmlns:a16="http://schemas.microsoft.com/office/drawing/2014/main" val="468843729"/>
                    </a:ext>
                  </a:extLst>
                </a:gridCol>
                <a:gridCol w="740664">
                  <a:extLst>
                    <a:ext uri="{9D8B030D-6E8A-4147-A177-3AD203B41FA5}">
                      <a16:colId xmlns:a16="http://schemas.microsoft.com/office/drawing/2014/main" val="4201659735"/>
                    </a:ext>
                  </a:extLst>
                </a:gridCol>
                <a:gridCol w="740664">
                  <a:extLst>
                    <a:ext uri="{9D8B030D-6E8A-4147-A177-3AD203B41FA5}">
                      <a16:colId xmlns:a16="http://schemas.microsoft.com/office/drawing/2014/main" val="677945994"/>
                    </a:ext>
                  </a:extLst>
                </a:gridCol>
                <a:gridCol w="740664">
                  <a:extLst>
                    <a:ext uri="{9D8B030D-6E8A-4147-A177-3AD203B41FA5}">
                      <a16:colId xmlns:a16="http://schemas.microsoft.com/office/drawing/2014/main" val="1012184071"/>
                    </a:ext>
                  </a:extLst>
                </a:gridCol>
                <a:gridCol w="740664">
                  <a:extLst>
                    <a:ext uri="{9D8B030D-6E8A-4147-A177-3AD203B41FA5}">
                      <a16:colId xmlns:a16="http://schemas.microsoft.com/office/drawing/2014/main" val="1510263837"/>
                    </a:ext>
                  </a:extLst>
                </a:gridCol>
                <a:gridCol w="740664">
                  <a:extLst>
                    <a:ext uri="{9D8B030D-6E8A-4147-A177-3AD203B41FA5}">
                      <a16:colId xmlns:a16="http://schemas.microsoft.com/office/drawing/2014/main" val="1695697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633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- 2022-03-30 18:04:22</a:t>
                      </a:r>
                      <a:r>
                        <a:rPr kumimoji="0" lang="nl-NL" sz="1000" b="0" i="0" u="none" strike="noStrike" kern="1200" cap="none" spc="0" normalizeH="0" baseline="0" noProof="0">
                          <a:ln>
                            <a:noFill/>
                          </a:ln>
                          <a:solidFill>
                            <a:prstClr val="black"/>
                          </a:solidFill>
                          <a:effectLst/>
                          <a:uLnTx/>
                          <a:uFillTx/>
                          <a:latin typeface="+mn-lt"/>
                          <a:ea typeface="+mn-ea"/>
                          <a:cs typeface="+mn-cs"/>
                        </a:rPr>
                        <a:t>
 “Tijn was een enorme waterrat, dus alles valt op z’n plek op deze manier”, aldus z’n moeder. ❤️ #3FM #lakaan #Tijn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277476912_1108223713361484_5408365692797482216_n.jpg?_nc_cat=111&amp;ccb=1-5&amp;_nc_sid=8ae9d6&amp;_nc_ohc=EEzmHB65zzcAX-cvvuh&amp;_nc_ht=scontent-yyz1-1.cdninstagram.com&amp;edm=AL-3X8kEAAAA&amp;oh=00_AT-WVpBZeHygPnxDjALQQsDzvXar5pnYZQ6E4b-DLhZWTQ&amp;oe=624F0F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3240601"/>
                  </a:ext>
                </a:extLst>
              </a:tr>
            </a:tbl>
          </a:graphicData>
        </a:graphic>
      </p:graphicFrame>
      <p:sp>
        <p:nvSpPr>
          <p:cNvPr id="4" name="Text Placeholder 3">
            <a:extLst>
              <a:ext uri="{FF2B5EF4-FFF2-40B4-BE49-F238E27FC236}">
                <a16:creationId xmlns:a16="http://schemas.microsoft.com/office/drawing/2014/main" id="{AE262E07-B999-42D4-A492-FDD122D8D90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142637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BC3EA-EB04-4507-BDE8-2F2A1253B946}"/>
              </a:ext>
            </a:extLst>
          </p:cNvPr>
          <p:cNvSpPr>
            <a:spLocks noGrp="1"/>
          </p:cNvSpPr>
          <p:nvPr>
            <p:ph type="title"/>
          </p:nvPr>
        </p:nvSpPr>
        <p:spPr/>
        <p:txBody>
          <a:bodyPr/>
          <a:lstStyle/>
          <a:p>
            <a:r>
              <a:rPr lang="nl-NL"/>
              <a:t>Instagram Top 10 posts met meeste interactie | NPO3FM - 4 of 25</a:t>
            </a:r>
            <a:endParaRPr lang="en-US"/>
          </a:p>
        </p:txBody>
      </p:sp>
      <p:graphicFrame>
        <p:nvGraphicFramePr>
          <p:cNvPr id="5" name="Table Placeholder 4">
            <a:extLst>
              <a:ext uri="{FF2B5EF4-FFF2-40B4-BE49-F238E27FC236}">
                <a16:creationId xmlns:a16="http://schemas.microsoft.com/office/drawing/2014/main" id="{14027E1C-7A58-469B-A284-00F44CC2B00A}"/>
              </a:ext>
            </a:extLst>
          </p:cNvPr>
          <p:cNvGraphicFramePr>
            <a:graphicFrameLocks noGrp="1"/>
          </p:cNvGraphicFramePr>
          <p:nvPr>
            <p:ph type="tbl" sz="quarter" idx="13"/>
            <p:extLst>
              <p:ext uri="{D42A27DB-BD31-4B8C-83A1-F6EECF244321}">
                <p14:modId xmlns:p14="http://schemas.microsoft.com/office/powerpoint/2010/main" val="85643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6709265"/>
                    </a:ext>
                  </a:extLst>
                </a:gridCol>
                <a:gridCol w="1645920">
                  <a:extLst>
                    <a:ext uri="{9D8B030D-6E8A-4147-A177-3AD203B41FA5}">
                      <a16:colId xmlns:a16="http://schemas.microsoft.com/office/drawing/2014/main" val="2731899079"/>
                    </a:ext>
                  </a:extLst>
                </a:gridCol>
                <a:gridCol w="740664">
                  <a:extLst>
                    <a:ext uri="{9D8B030D-6E8A-4147-A177-3AD203B41FA5}">
                      <a16:colId xmlns:a16="http://schemas.microsoft.com/office/drawing/2014/main" val="1488447147"/>
                    </a:ext>
                  </a:extLst>
                </a:gridCol>
                <a:gridCol w="740664">
                  <a:extLst>
                    <a:ext uri="{9D8B030D-6E8A-4147-A177-3AD203B41FA5}">
                      <a16:colId xmlns:a16="http://schemas.microsoft.com/office/drawing/2014/main" val="1407293523"/>
                    </a:ext>
                  </a:extLst>
                </a:gridCol>
                <a:gridCol w="740664">
                  <a:extLst>
                    <a:ext uri="{9D8B030D-6E8A-4147-A177-3AD203B41FA5}">
                      <a16:colId xmlns:a16="http://schemas.microsoft.com/office/drawing/2014/main" val="1330409022"/>
                    </a:ext>
                  </a:extLst>
                </a:gridCol>
                <a:gridCol w="740664">
                  <a:extLst>
                    <a:ext uri="{9D8B030D-6E8A-4147-A177-3AD203B41FA5}">
                      <a16:colId xmlns:a16="http://schemas.microsoft.com/office/drawing/2014/main" val="3700379020"/>
                    </a:ext>
                  </a:extLst>
                </a:gridCol>
                <a:gridCol w="740664">
                  <a:extLst>
                    <a:ext uri="{9D8B030D-6E8A-4147-A177-3AD203B41FA5}">
                      <a16:colId xmlns:a16="http://schemas.microsoft.com/office/drawing/2014/main" val="2982264673"/>
                    </a:ext>
                  </a:extLst>
                </a:gridCol>
                <a:gridCol w="740664">
                  <a:extLst>
                    <a:ext uri="{9D8B030D-6E8A-4147-A177-3AD203B41FA5}">
                      <a16:colId xmlns:a16="http://schemas.microsoft.com/office/drawing/2014/main" val="520820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104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- 2022-03-08 12:52:09</a:t>
                      </a:r>
                      <a:r>
                        <a:rPr kumimoji="0" lang="nl-NL" sz="1000" b="0" i="0" u="none" strike="noStrike" kern="1200" cap="none" spc="0" normalizeH="0" baseline="0" noProof="0">
                          <a:ln>
                            <a:noFill/>
                          </a:ln>
                          <a:solidFill>
                            <a:prstClr val="black"/>
                          </a:solidFill>
                          <a:effectLst/>
                          <a:uLnTx/>
                          <a:uFillTx/>
                          <a:latin typeface="+mn-lt"/>
                          <a:ea typeface="+mn-ea"/>
                          <a:cs typeface="+mn-cs"/>
                        </a:rPr>
                        <a:t>
 Vrouwen.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275457883_483654886533695_3206265572666206817_n.jpg?_nc_cat=107&amp;ccb=1-5&amp;_nc_sid=8ae9d6&amp;_nc_ohc=8B_l6dHmfNIAX8zWYGC&amp;_nc_ht=scontent-yyz1-1.cdninstagram.com&amp;edm=AL-3X8kEAAAA&amp;oh=00_AT8ekdyLKUjXuouL_VdMvcs_5nt3Xh6vHODsMmzcqAHirQ&amp;oe=624FE8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8085981"/>
                  </a:ext>
                </a:extLst>
              </a:tr>
            </a:tbl>
          </a:graphicData>
        </a:graphic>
      </p:graphicFrame>
      <p:sp>
        <p:nvSpPr>
          <p:cNvPr id="4" name="Text Placeholder 3">
            <a:extLst>
              <a:ext uri="{FF2B5EF4-FFF2-40B4-BE49-F238E27FC236}">
                <a16:creationId xmlns:a16="http://schemas.microsoft.com/office/drawing/2014/main" id="{2641F6E4-804F-4DC7-A453-DFABF1AB1FD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1343452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F0A5D-42A1-437E-9434-C88407D0BD05}"/>
              </a:ext>
            </a:extLst>
          </p:cNvPr>
          <p:cNvSpPr>
            <a:spLocks noGrp="1"/>
          </p:cNvSpPr>
          <p:nvPr>
            <p:ph type="title"/>
          </p:nvPr>
        </p:nvSpPr>
        <p:spPr/>
        <p:txBody>
          <a:bodyPr/>
          <a:lstStyle/>
          <a:p>
            <a:r>
              <a:rPr lang="nl-NL"/>
              <a:t>Instagram Top 10 posts met meeste interactie | NPO3FM - 5 of 25</a:t>
            </a:r>
            <a:endParaRPr lang="en-US"/>
          </a:p>
        </p:txBody>
      </p:sp>
      <p:graphicFrame>
        <p:nvGraphicFramePr>
          <p:cNvPr id="5" name="Table Placeholder 4">
            <a:extLst>
              <a:ext uri="{FF2B5EF4-FFF2-40B4-BE49-F238E27FC236}">
                <a16:creationId xmlns:a16="http://schemas.microsoft.com/office/drawing/2014/main" id="{50F6B68F-AC15-45B1-947A-703C4A4CAB76}"/>
              </a:ext>
            </a:extLst>
          </p:cNvPr>
          <p:cNvGraphicFramePr>
            <a:graphicFrameLocks noGrp="1"/>
          </p:cNvGraphicFramePr>
          <p:nvPr>
            <p:ph type="tbl" sz="quarter" idx="13"/>
            <p:extLst>
              <p:ext uri="{D42A27DB-BD31-4B8C-83A1-F6EECF244321}">
                <p14:modId xmlns:p14="http://schemas.microsoft.com/office/powerpoint/2010/main" val="3767225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2948887"/>
                    </a:ext>
                  </a:extLst>
                </a:gridCol>
                <a:gridCol w="1645920">
                  <a:extLst>
                    <a:ext uri="{9D8B030D-6E8A-4147-A177-3AD203B41FA5}">
                      <a16:colId xmlns:a16="http://schemas.microsoft.com/office/drawing/2014/main" val="682905403"/>
                    </a:ext>
                  </a:extLst>
                </a:gridCol>
                <a:gridCol w="740664">
                  <a:extLst>
                    <a:ext uri="{9D8B030D-6E8A-4147-A177-3AD203B41FA5}">
                      <a16:colId xmlns:a16="http://schemas.microsoft.com/office/drawing/2014/main" val="2439328668"/>
                    </a:ext>
                  </a:extLst>
                </a:gridCol>
                <a:gridCol w="740664">
                  <a:extLst>
                    <a:ext uri="{9D8B030D-6E8A-4147-A177-3AD203B41FA5}">
                      <a16:colId xmlns:a16="http://schemas.microsoft.com/office/drawing/2014/main" val="194261279"/>
                    </a:ext>
                  </a:extLst>
                </a:gridCol>
                <a:gridCol w="740664">
                  <a:extLst>
                    <a:ext uri="{9D8B030D-6E8A-4147-A177-3AD203B41FA5}">
                      <a16:colId xmlns:a16="http://schemas.microsoft.com/office/drawing/2014/main" val="1344981243"/>
                    </a:ext>
                  </a:extLst>
                </a:gridCol>
                <a:gridCol w="740664">
                  <a:extLst>
                    <a:ext uri="{9D8B030D-6E8A-4147-A177-3AD203B41FA5}">
                      <a16:colId xmlns:a16="http://schemas.microsoft.com/office/drawing/2014/main" val="900594293"/>
                    </a:ext>
                  </a:extLst>
                </a:gridCol>
                <a:gridCol w="740664">
                  <a:extLst>
                    <a:ext uri="{9D8B030D-6E8A-4147-A177-3AD203B41FA5}">
                      <a16:colId xmlns:a16="http://schemas.microsoft.com/office/drawing/2014/main" val="3743116936"/>
                    </a:ext>
                  </a:extLst>
                </a:gridCol>
                <a:gridCol w="740664">
                  <a:extLst>
                    <a:ext uri="{9D8B030D-6E8A-4147-A177-3AD203B41FA5}">
                      <a16:colId xmlns:a16="http://schemas.microsoft.com/office/drawing/2014/main" val="147123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531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- 2022-03-31 18:54:49</a:t>
                      </a:r>
                      <a:r>
                        <a:rPr kumimoji="0" lang="nl-NL" sz="1000" b="0" i="0" u="none" strike="noStrike" kern="1200" cap="none" spc="0" normalizeH="0" baseline="0" noProof="0">
                          <a:ln>
                            <a:noFill/>
                          </a:ln>
                          <a:solidFill>
                            <a:prstClr val="black"/>
                          </a:solidFill>
                          <a:effectLst/>
                          <a:uLnTx/>
                          <a:uFillTx/>
                          <a:latin typeface="+mn-lt"/>
                          <a:ea typeface="+mn-ea"/>
                          <a:cs typeface="+mn-cs"/>
                        </a:rPr>
                        <a:t>
 Door een concert heen praten: ja of nee? 🤔 #3FM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277700951_119732803821491_4929574623010282072_n.jpg?_nc_cat=104&amp;ccb=1-5&amp;_nc_sid=8ae9d6&amp;_nc_ohc=vcf5wvLjIFEAX_FLP06&amp;_nc_ht=scontent-yyz1-1.cdninstagram.com&amp;edm=AL-3X8kEAAAA&amp;oh=00_AT-zWCmlKslDndNQDu2-V_Ln7waFN4AxYBqGw9ESVI74Jg&amp;oe=624F07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82046834"/>
                  </a:ext>
                </a:extLst>
              </a:tr>
            </a:tbl>
          </a:graphicData>
        </a:graphic>
      </p:graphicFrame>
      <p:sp>
        <p:nvSpPr>
          <p:cNvPr id="4" name="Text Placeholder 3">
            <a:extLst>
              <a:ext uri="{FF2B5EF4-FFF2-40B4-BE49-F238E27FC236}">
                <a16:creationId xmlns:a16="http://schemas.microsoft.com/office/drawing/2014/main" id="{D99A5AFE-1FCD-4F19-8DD9-0023805A941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72524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889D-7919-4AF7-B12B-43E5C96F501B}"/>
              </a:ext>
            </a:extLst>
          </p:cNvPr>
          <p:cNvSpPr>
            <a:spLocks noGrp="1"/>
          </p:cNvSpPr>
          <p:nvPr>
            <p:ph type="title"/>
          </p:nvPr>
        </p:nvSpPr>
        <p:spPr/>
        <p:txBody>
          <a:bodyPr/>
          <a:lstStyle/>
          <a:p>
            <a:r>
              <a:rPr lang="nl-NL"/>
              <a:t>Instagram Top 10 posts met meeste interactie | NPO3FM - 6 of 25</a:t>
            </a:r>
            <a:endParaRPr lang="en-US"/>
          </a:p>
        </p:txBody>
      </p:sp>
      <p:graphicFrame>
        <p:nvGraphicFramePr>
          <p:cNvPr id="5" name="Table Placeholder 4">
            <a:extLst>
              <a:ext uri="{FF2B5EF4-FFF2-40B4-BE49-F238E27FC236}">
                <a16:creationId xmlns:a16="http://schemas.microsoft.com/office/drawing/2014/main" id="{37AC467B-7A11-4E56-885B-411D525CDF47}"/>
              </a:ext>
            </a:extLst>
          </p:cNvPr>
          <p:cNvGraphicFramePr>
            <a:graphicFrameLocks noGrp="1"/>
          </p:cNvGraphicFramePr>
          <p:nvPr>
            <p:ph type="tbl" sz="quarter" idx="13"/>
            <p:extLst>
              <p:ext uri="{D42A27DB-BD31-4B8C-83A1-F6EECF244321}">
                <p14:modId xmlns:p14="http://schemas.microsoft.com/office/powerpoint/2010/main" val="274763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182821"/>
                    </a:ext>
                  </a:extLst>
                </a:gridCol>
                <a:gridCol w="1645920">
                  <a:extLst>
                    <a:ext uri="{9D8B030D-6E8A-4147-A177-3AD203B41FA5}">
                      <a16:colId xmlns:a16="http://schemas.microsoft.com/office/drawing/2014/main" val="3570335137"/>
                    </a:ext>
                  </a:extLst>
                </a:gridCol>
                <a:gridCol w="740664">
                  <a:extLst>
                    <a:ext uri="{9D8B030D-6E8A-4147-A177-3AD203B41FA5}">
                      <a16:colId xmlns:a16="http://schemas.microsoft.com/office/drawing/2014/main" val="2115342186"/>
                    </a:ext>
                  </a:extLst>
                </a:gridCol>
                <a:gridCol w="740664">
                  <a:extLst>
                    <a:ext uri="{9D8B030D-6E8A-4147-A177-3AD203B41FA5}">
                      <a16:colId xmlns:a16="http://schemas.microsoft.com/office/drawing/2014/main" val="2490716528"/>
                    </a:ext>
                  </a:extLst>
                </a:gridCol>
                <a:gridCol w="740664">
                  <a:extLst>
                    <a:ext uri="{9D8B030D-6E8A-4147-A177-3AD203B41FA5}">
                      <a16:colId xmlns:a16="http://schemas.microsoft.com/office/drawing/2014/main" val="561810097"/>
                    </a:ext>
                  </a:extLst>
                </a:gridCol>
                <a:gridCol w="740664">
                  <a:extLst>
                    <a:ext uri="{9D8B030D-6E8A-4147-A177-3AD203B41FA5}">
                      <a16:colId xmlns:a16="http://schemas.microsoft.com/office/drawing/2014/main" val="2844829783"/>
                    </a:ext>
                  </a:extLst>
                </a:gridCol>
                <a:gridCol w="740664">
                  <a:extLst>
                    <a:ext uri="{9D8B030D-6E8A-4147-A177-3AD203B41FA5}">
                      <a16:colId xmlns:a16="http://schemas.microsoft.com/office/drawing/2014/main" val="3108607737"/>
                    </a:ext>
                  </a:extLst>
                </a:gridCol>
                <a:gridCol w="740664">
                  <a:extLst>
                    <a:ext uri="{9D8B030D-6E8A-4147-A177-3AD203B41FA5}">
                      <a16:colId xmlns:a16="http://schemas.microsoft.com/office/drawing/2014/main" val="2599851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121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19:57:13</a:t>
                      </a:r>
                      <a:r>
                        <a:rPr kumimoji="0" lang="nl-NL" sz="1000" b="0" i="0" u="none" strike="noStrike" kern="1200" cap="none" spc="0" normalizeH="0" baseline="0" noProof="0">
                          <a:ln>
                            <a:noFill/>
                          </a:ln>
                          <a:solidFill>
                            <a:prstClr val="black"/>
                          </a:solidFill>
                          <a:effectLst/>
                          <a:uLnTx/>
                          <a:uFillTx/>
                          <a:latin typeface="+mn-lt"/>
                          <a:ea typeface="+mn-ea"/>
                          <a:cs typeface="+mn-cs"/>
                        </a:rPr>
                        <a:t>
 "Dit jaar wil ik heel graag de mensen bedanken met wie ik werk en jullie bedanken voor het luisteren naar mijn muziek."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277290580_154134143686308_2842014779659945772_n.jpg?_nc_cat=110&amp;ccb=1-5&amp;_nc_sid=8ae9d6&amp;_nc_ohc=K50qwpoCh-wAX82esj_&amp;_nc_ht=scontent-yyz1-1.cdninstagram.com&amp;edm=AL-3X8kEAAAA&amp;oh=00_AT__JeVDOrw0cQF-KnbaNg4aJ51xyTZDTyfeubqkWeIZVw&amp;oe=624FE96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4093565"/>
                  </a:ext>
                </a:extLst>
              </a:tr>
            </a:tbl>
          </a:graphicData>
        </a:graphic>
      </p:graphicFrame>
      <p:sp>
        <p:nvSpPr>
          <p:cNvPr id="4" name="Text Placeholder 3">
            <a:extLst>
              <a:ext uri="{FF2B5EF4-FFF2-40B4-BE49-F238E27FC236}">
                <a16:creationId xmlns:a16="http://schemas.microsoft.com/office/drawing/2014/main" id="{68A039E4-4C91-4C2B-8F05-50847173B50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79775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20447-E854-4902-B720-BFB367A5A6F4}"/>
              </a:ext>
            </a:extLst>
          </p:cNvPr>
          <p:cNvSpPr>
            <a:spLocks noGrp="1"/>
          </p:cNvSpPr>
          <p:nvPr>
            <p:ph type="title"/>
          </p:nvPr>
        </p:nvSpPr>
        <p:spPr/>
        <p:txBody>
          <a:bodyPr/>
          <a:lstStyle/>
          <a:p>
            <a:r>
              <a:rPr lang="nl-NL"/>
              <a:t>Instagram Top 10 posts met meeste interactie | NPO3FM - 7 of 25</a:t>
            </a:r>
            <a:endParaRPr lang="en-US"/>
          </a:p>
        </p:txBody>
      </p:sp>
      <p:graphicFrame>
        <p:nvGraphicFramePr>
          <p:cNvPr id="5" name="Table Placeholder 4">
            <a:extLst>
              <a:ext uri="{FF2B5EF4-FFF2-40B4-BE49-F238E27FC236}">
                <a16:creationId xmlns:a16="http://schemas.microsoft.com/office/drawing/2014/main" id="{99E01E6A-4E5D-43FA-B120-9810F4C4CB2E}"/>
              </a:ext>
            </a:extLst>
          </p:cNvPr>
          <p:cNvGraphicFramePr>
            <a:graphicFrameLocks noGrp="1"/>
          </p:cNvGraphicFramePr>
          <p:nvPr>
            <p:ph type="tbl" sz="quarter" idx="13"/>
            <p:extLst>
              <p:ext uri="{D42A27DB-BD31-4B8C-83A1-F6EECF244321}">
                <p14:modId xmlns:p14="http://schemas.microsoft.com/office/powerpoint/2010/main" val="2184219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5741380"/>
                    </a:ext>
                  </a:extLst>
                </a:gridCol>
                <a:gridCol w="1645920">
                  <a:extLst>
                    <a:ext uri="{9D8B030D-6E8A-4147-A177-3AD203B41FA5}">
                      <a16:colId xmlns:a16="http://schemas.microsoft.com/office/drawing/2014/main" val="2762063130"/>
                    </a:ext>
                  </a:extLst>
                </a:gridCol>
                <a:gridCol w="740664">
                  <a:extLst>
                    <a:ext uri="{9D8B030D-6E8A-4147-A177-3AD203B41FA5}">
                      <a16:colId xmlns:a16="http://schemas.microsoft.com/office/drawing/2014/main" val="3557642769"/>
                    </a:ext>
                  </a:extLst>
                </a:gridCol>
                <a:gridCol w="740664">
                  <a:extLst>
                    <a:ext uri="{9D8B030D-6E8A-4147-A177-3AD203B41FA5}">
                      <a16:colId xmlns:a16="http://schemas.microsoft.com/office/drawing/2014/main" val="207041349"/>
                    </a:ext>
                  </a:extLst>
                </a:gridCol>
                <a:gridCol w="740664">
                  <a:extLst>
                    <a:ext uri="{9D8B030D-6E8A-4147-A177-3AD203B41FA5}">
                      <a16:colId xmlns:a16="http://schemas.microsoft.com/office/drawing/2014/main" val="1068568956"/>
                    </a:ext>
                  </a:extLst>
                </a:gridCol>
                <a:gridCol w="740664">
                  <a:extLst>
                    <a:ext uri="{9D8B030D-6E8A-4147-A177-3AD203B41FA5}">
                      <a16:colId xmlns:a16="http://schemas.microsoft.com/office/drawing/2014/main" val="1185874121"/>
                    </a:ext>
                  </a:extLst>
                </a:gridCol>
                <a:gridCol w="740664">
                  <a:extLst>
                    <a:ext uri="{9D8B030D-6E8A-4147-A177-3AD203B41FA5}">
                      <a16:colId xmlns:a16="http://schemas.microsoft.com/office/drawing/2014/main" val="2983673786"/>
                    </a:ext>
                  </a:extLst>
                </a:gridCol>
                <a:gridCol w="740664">
                  <a:extLst>
                    <a:ext uri="{9D8B030D-6E8A-4147-A177-3AD203B41FA5}">
                      <a16:colId xmlns:a16="http://schemas.microsoft.com/office/drawing/2014/main" val="368500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71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- 2022-03-24 22:06:43</a:t>
                      </a:r>
                      <a:r>
                        <a:rPr kumimoji="0" lang="en-US" sz="1000" b="0" i="0" u="none" strike="noStrike" kern="1200" cap="none" spc="0" normalizeH="0" baseline="0" noProof="0">
                          <a:ln>
                            <a:noFill/>
                          </a:ln>
                          <a:solidFill>
                            <a:prstClr val="black"/>
                          </a:solidFill>
                          <a:effectLst/>
                          <a:uLnTx/>
                          <a:uFillTx/>
                          <a:latin typeface="+mn-lt"/>
                          <a:ea typeface="+mn-ea"/>
                          <a:cs typeface="+mn-cs"/>
                        </a:rPr>
                        <a:t>
 Wát een avond! 💚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277112531_507209007636626_2704384418788433122_n.jpg?_nc_cat=100&amp;ccb=1-5&amp;_nc_sid=8ae9d6&amp;_nc_ohc=fl4G8XCNYkYAX8pJH8E&amp;_nc_ht=scontent-yyz1-1.cdninstagram.com&amp;edm=AL-3X8kEAAAA&amp;oh=00_AT-e2Xk-1VBD8bbAIv-2pR1ooOdUwGWslv1-abc5bAd62g&amp;oe=62507C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0737851"/>
                  </a:ext>
                </a:extLst>
              </a:tr>
            </a:tbl>
          </a:graphicData>
        </a:graphic>
      </p:graphicFrame>
      <p:sp>
        <p:nvSpPr>
          <p:cNvPr id="4" name="Text Placeholder 3">
            <a:extLst>
              <a:ext uri="{FF2B5EF4-FFF2-40B4-BE49-F238E27FC236}">
                <a16:creationId xmlns:a16="http://schemas.microsoft.com/office/drawing/2014/main" id="{4C077669-5786-46F8-A60A-99D2A684C3C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44890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DAD4-D68E-4C06-A8D7-F854259CF8CC}"/>
              </a:ext>
            </a:extLst>
          </p:cNvPr>
          <p:cNvSpPr>
            <a:spLocks noGrp="1"/>
          </p:cNvSpPr>
          <p:nvPr>
            <p:ph type="title"/>
          </p:nvPr>
        </p:nvSpPr>
        <p:spPr/>
        <p:txBody>
          <a:bodyPr/>
          <a:lstStyle/>
          <a:p>
            <a:r>
              <a:rPr lang="nl-NL"/>
              <a:t>Instagram Top 10 posts met meeste interactie | NPO3FM - 8 of 25</a:t>
            </a:r>
            <a:endParaRPr lang="en-US"/>
          </a:p>
        </p:txBody>
      </p:sp>
      <p:graphicFrame>
        <p:nvGraphicFramePr>
          <p:cNvPr id="5" name="Table Placeholder 4">
            <a:extLst>
              <a:ext uri="{FF2B5EF4-FFF2-40B4-BE49-F238E27FC236}">
                <a16:creationId xmlns:a16="http://schemas.microsoft.com/office/drawing/2014/main" id="{F2E96BC9-2FA8-4D32-8C56-E2570C45303D}"/>
              </a:ext>
            </a:extLst>
          </p:cNvPr>
          <p:cNvGraphicFramePr>
            <a:graphicFrameLocks noGrp="1"/>
          </p:cNvGraphicFramePr>
          <p:nvPr>
            <p:ph type="tbl" sz="quarter" idx="13"/>
            <p:extLst>
              <p:ext uri="{D42A27DB-BD31-4B8C-83A1-F6EECF244321}">
                <p14:modId xmlns:p14="http://schemas.microsoft.com/office/powerpoint/2010/main" val="103835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8818983"/>
                    </a:ext>
                  </a:extLst>
                </a:gridCol>
                <a:gridCol w="1645920">
                  <a:extLst>
                    <a:ext uri="{9D8B030D-6E8A-4147-A177-3AD203B41FA5}">
                      <a16:colId xmlns:a16="http://schemas.microsoft.com/office/drawing/2014/main" val="2121078224"/>
                    </a:ext>
                  </a:extLst>
                </a:gridCol>
                <a:gridCol w="740664">
                  <a:extLst>
                    <a:ext uri="{9D8B030D-6E8A-4147-A177-3AD203B41FA5}">
                      <a16:colId xmlns:a16="http://schemas.microsoft.com/office/drawing/2014/main" val="1773530259"/>
                    </a:ext>
                  </a:extLst>
                </a:gridCol>
                <a:gridCol w="740664">
                  <a:extLst>
                    <a:ext uri="{9D8B030D-6E8A-4147-A177-3AD203B41FA5}">
                      <a16:colId xmlns:a16="http://schemas.microsoft.com/office/drawing/2014/main" val="1677522975"/>
                    </a:ext>
                  </a:extLst>
                </a:gridCol>
                <a:gridCol w="740664">
                  <a:extLst>
                    <a:ext uri="{9D8B030D-6E8A-4147-A177-3AD203B41FA5}">
                      <a16:colId xmlns:a16="http://schemas.microsoft.com/office/drawing/2014/main" val="1609182333"/>
                    </a:ext>
                  </a:extLst>
                </a:gridCol>
                <a:gridCol w="740664">
                  <a:extLst>
                    <a:ext uri="{9D8B030D-6E8A-4147-A177-3AD203B41FA5}">
                      <a16:colId xmlns:a16="http://schemas.microsoft.com/office/drawing/2014/main" val="4170370486"/>
                    </a:ext>
                  </a:extLst>
                </a:gridCol>
                <a:gridCol w="740664">
                  <a:extLst>
                    <a:ext uri="{9D8B030D-6E8A-4147-A177-3AD203B41FA5}">
                      <a16:colId xmlns:a16="http://schemas.microsoft.com/office/drawing/2014/main" val="2352852594"/>
                    </a:ext>
                  </a:extLst>
                </a:gridCol>
                <a:gridCol w="740664">
                  <a:extLst>
                    <a:ext uri="{9D8B030D-6E8A-4147-A177-3AD203B41FA5}">
                      <a16:colId xmlns:a16="http://schemas.microsoft.com/office/drawing/2014/main" val="3503011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487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- 2022-03-10 07:03:43</a:t>
                      </a:r>
                      <a:r>
                        <a:rPr kumimoji="0" lang="nl-NL" sz="1000" b="0" i="0" u="none" strike="noStrike" kern="1200" cap="none" spc="0" normalizeH="0" baseline="0" noProof="0">
                          <a:ln>
                            <a:noFill/>
                          </a:ln>
                          <a:solidFill>
                            <a:prstClr val="black"/>
                          </a:solidFill>
                          <a:effectLst/>
                          <a:uLnTx/>
                          <a:uFillTx/>
                          <a:latin typeface="+mn-lt"/>
                          <a:ea typeface="+mn-ea"/>
                          <a:cs typeface="+mn-cs"/>
                        </a:rPr>
                        <a:t>
 Hebben de ervaren concertgangers nog tips voor de jonge generatie? 👇 #3FM #concert #liveshows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275623616_3130708720487214_7672554304576567494_n.jpg?_nc_cat=106&amp;ccb=1-5&amp;_nc_sid=8ae9d6&amp;_nc_ohc=g-u2hdTJ3WkAX8rUQg0&amp;_nc_ht=scontent-yyz1-1.cdninstagram.com&amp;edm=AL-3X8kEAAAA&amp;oh=00_AT_NAvDzmBt58hiZSNV6S2zyQKuWLNfrDZ9AYmsldSQ7qQ&amp;oe=624FF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5174828"/>
                  </a:ext>
                </a:extLst>
              </a:tr>
            </a:tbl>
          </a:graphicData>
        </a:graphic>
      </p:graphicFrame>
      <p:sp>
        <p:nvSpPr>
          <p:cNvPr id="4" name="Text Placeholder 3">
            <a:extLst>
              <a:ext uri="{FF2B5EF4-FFF2-40B4-BE49-F238E27FC236}">
                <a16:creationId xmlns:a16="http://schemas.microsoft.com/office/drawing/2014/main" id="{C8FB93A9-902E-4008-B1D1-5522E5E04D1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179510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594B2-1991-49C3-B528-0FAA9B42C3F1}"/>
              </a:ext>
            </a:extLst>
          </p:cNvPr>
          <p:cNvSpPr>
            <a:spLocks noGrp="1"/>
          </p:cNvSpPr>
          <p:nvPr>
            <p:ph type="title"/>
          </p:nvPr>
        </p:nvSpPr>
        <p:spPr/>
        <p:txBody>
          <a:bodyPr/>
          <a:lstStyle/>
          <a:p>
            <a:r>
              <a:rPr lang="nl-NL"/>
              <a:t>Instagram Top 10 posts met meeste interactie | NPO3FM - 9 of 25</a:t>
            </a:r>
            <a:endParaRPr lang="en-US"/>
          </a:p>
        </p:txBody>
      </p:sp>
      <p:graphicFrame>
        <p:nvGraphicFramePr>
          <p:cNvPr id="5" name="Table Placeholder 4">
            <a:extLst>
              <a:ext uri="{FF2B5EF4-FFF2-40B4-BE49-F238E27FC236}">
                <a16:creationId xmlns:a16="http://schemas.microsoft.com/office/drawing/2014/main" id="{13530DA4-7DE9-48A9-9B18-D6260BBC0FE7}"/>
              </a:ext>
            </a:extLst>
          </p:cNvPr>
          <p:cNvGraphicFramePr>
            <a:graphicFrameLocks noGrp="1"/>
          </p:cNvGraphicFramePr>
          <p:nvPr>
            <p:ph type="tbl" sz="quarter" idx="13"/>
            <p:extLst>
              <p:ext uri="{D42A27DB-BD31-4B8C-83A1-F6EECF244321}">
                <p14:modId xmlns:p14="http://schemas.microsoft.com/office/powerpoint/2010/main" val="342777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3500882"/>
                    </a:ext>
                  </a:extLst>
                </a:gridCol>
                <a:gridCol w="1645920">
                  <a:extLst>
                    <a:ext uri="{9D8B030D-6E8A-4147-A177-3AD203B41FA5}">
                      <a16:colId xmlns:a16="http://schemas.microsoft.com/office/drawing/2014/main" val="2993634601"/>
                    </a:ext>
                  </a:extLst>
                </a:gridCol>
                <a:gridCol w="740664">
                  <a:extLst>
                    <a:ext uri="{9D8B030D-6E8A-4147-A177-3AD203B41FA5}">
                      <a16:colId xmlns:a16="http://schemas.microsoft.com/office/drawing/2014/main" val="3497246264"/>
                    </a:ext>
                  </a:extLst>
                </a:gridCol>
                <a:gridCol w="740664">
                  <a:extLst>
                    <a:ext uri="{9D8B030D-6E8A-4147-A177-3AD203B41FA5}">
                      <a16:colId xmlns:a16="http://schemas.microsoft.com/office/drawing/2014/main" val="2053461176"/>
                    </a:ext>
                  </a:extLst>
                </a:gridCol>
                <a:gridCol w="740664">
                  <a:extLst>
                    <a:ext uri="{9D8B030D-6E8A-4147-A177-3AD203B41FA5}">
                      <a16:colId xmlns:a16="http://schemas.microsoft.com/office/drawing/2014/main" val="3011716312"/>
                    </a:ext>
                  </a:extLst>
                </a:gridCol>
                <a:gridCol w="740664">
                  <a:extLst>
                    <a:ext uri="{9D8B030D-6E8A-4147-A177-3AD203B41FA5}">
                      <a16:colId xmlns:a16="http://schemas.microsoft.com/office/drawing/2014/main" val="3431756890"/>
                    </a:ext>
                  </a:extLst>
                </a:gridCol>
                <a:gridCol w="740664">
                  <a:extLst>
                    <a:ext uri="{9D8B030D-6E8A-4147-A177-3AD203B41FA5}">
                      <a16:colId xmlns:a16="http://schemas.microsoft.com/office/drawing/2014/main" val="359107653"/>
                    </a:ext>
                  </a:extLst>
                </a:gridCol>
                <a:gridCol w="740664">
                  <a:extLst>
                    <a:ext uri="{9D8B030D-6E8A-4147-A177-3AD203B41FA5}">
                      <a16:colId xmlns:a16="http://schemas.microsoft.com/office/drawing/2014/main" val="436231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813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- 2022-03-27 06:00:28</a:t>
                      </a:r>
                      <a:r>
                        <a:rPr kumimoji="0" lang="nl-NL" sz="1000" b="0" i="0" u="none" strike="noStrike" kern="1200" cap="none" spc="0" normalizeH="0" baseline="0" noProof="0">
                          <a:ln>
                            <a:noFill/>
                          </a:ln>
                          <a:solidFill>
                            <a:prstClr val="black"/>
                          </a:solidFill>
                          <a:effectLst/>
                          <a:uLnTx/>
                          <a:uFillTx/>
                          <a:latin typeface="+mn-lt"/>
                          <a:ea typeface="+mn-ea"/>
                          <a:cs typeface="+mn-cs"/>
                        </a:rPr>
                        <a:t>
 Tag die ene bestie die nooit naar huis wil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277243812_387386376557289_2684873203326337884_n.jpg?_nc_cat=100&amp;ccb=1-5&amp;_nc_sid=8ae9d6&amp;_nc_ohc=xdXa1xBcZQUAX8F_tnb&amp;_nc_ht=scontent-yyz1-1.cdninstagram.com&amp;edm=AL-3X8kEAAAA&amp;oh=00_AT9igzSHaE5NzAMD7Um-qjZeLEYAlwbB58b91gqONhiOcg&amp;oe=62503674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2845873"/>
                  </a:ext>
                </a:extLst>
              </a:tr>
            </a:tbl>
          </a:graphicData>
        </a:graphic>
      </p:graphicFrame>
      <p:sp>
        <p:nvSpPr>
          <p:cNvPr id="4" name="Text Placeholder 3">
            <a:extLst>
              <a:ext uri="{FF2B5EF4-FFF2-40B4-BE49-F238E27FC236}">
                <a16:creationId xmlns:a16="http://schemas.microsoft.com/office/drawing/2014/main" id="{08FDA621-2E63-4A4C-9484-631FA47CA41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62989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29DF6-CAE4-49A5-A564-EC1F40528970}"/>
              </a:ext>
            </a:extLst>
          </p:cNvPr>
          <p:cNvSpPr>
            <a:spLocks noGrp="1"/>
          </p:cNvSpPr>
          <p:nvPr>
            <p:ph type="title"/>
          </p:nvPr>
        </p:nvSpPr>
        <p:spPr/>
        <p:txBody>
          <a:bodyPr/>
          <a:lstStyle/>
          <a:p>
            <a:r>
              <a:rPr lang="nl-NL"/>
              <a:t>Instagram Top 10 posts met meeste interactie | NPO3FM - 10 of 25</a:t>
            </a:r>
            <a:endParaRPr lang="en-US"/>
          </a:p>
        </p:txBody>
      </p:sp>
      <p:graphicFrame>
        <p:nvGraphicFramePr>
          <p:cNvPr id="5" name="Table Placeholder 4">
            <a:extLst>
              <a:ext uri="{FF2B5EF4-FFF2-40B4-BE49-F238E27FC236}">
                <a16:creationId xmlns:a16="http://schemas.microsoft.com/office/drawing/2014/main" id="{0445DDBE-DE07-4C5F-A1CB-15BF3E89A698}"/>
              </a:ext>
            </a:extLst>
          </p:cNvPr>
          <p:cNvGraphicFramePr>
            <a:graphicFrameLocks noGrp="1"/>
          </p:cNvGraphicFramePr>
          <p:nvPr>
            <p:ph type="tbl" sz="quarter" idx="13"/>
            <p:extLst>
              <p:ext uri="{D42A27DB-BD31-4B8C-83A1-F6EECF244321}">
                <p14:modId xmlns:p14="http://schemas.microsoft.com/office/powerpoint/2010/main" val="4126488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2079981"/>
                    </a:ext>
                  </a:extLst>
                </a:gridCol>
                <a:gridCol w="1645920">
                  <a:extLst>
                    <a:ext uri="{9D8B030D-6E8A-4147-A177-3AD203B41FA5}">
                      <a16:colId xmlns:a16="http://schemas.microsoft.com/office/drawing/2014/main" val="3162750453"/>
                    </a:ext>
                  </a:extLst>
                </a:gridCol>
                <a:gridCol w="740664">
                  <a:extLst>
                    <a:ext uri="{9D8B030D-6E8A-4147-A177-3AD203B41FA5}">
                      <a16:colId xmlns:a16="http://schemas.microsoft.com/office/drawing/2014/main" val="2978444848"/>
                    </a:ext>
                  </a:extLst>
                </a:gridCol>
                <a:gridCol w="740664">
                  <a:extLst>
                    <a:ext uri="{9D8B030D-6E8A-4147-A177-3AD203B41FA5}">
                      <a16:colId xmlns:a16="http://schemas.microsoft.com/office/drawing/2014/main" val="3303871787"/>
                    </a:ext>
                  </a:extLst>
                </a:gridCol>
                <a:gridCol w="740664">
                  <a:extLst>
                    <a:ext uri="{9D8B030D-6E8A-4147-A177-3AD203B41FA5}">
                      <a16:colId xmlns:a16="http://schemas.microsoft.com/office/drawing/2014/main" val="850896790"/>
                    </a:ext>
                  </a:extLst>
                </a:gridCol>
                <a:gridCol w="740664">
                  <a:extLst>
                    <a:ext uri="{9D8B030D-6E8A-4147-A177-3AD203B41FA5}">
                      <a16:colId xmlns:a16="http://schemas.microsoft.com/office/drawing/2014/main" val="255380216"/>
                    </a:ext>
                  </a:extLst>
                </a:gridCol>
                <a:gridCol w="740664">
                  <a:extLst>
                    <a:ext uri="{9D8B030D-6E8A-4147-A177-3AD203B41FA5}">
                      <a16:colId xmlns:a16="http://schemas.microsoft.com/office/drawing/2014/main" val="339050445"/>
                    </a:ext>
                  </a:extLst>
                </a:gridCol>
                <a:gridCol w="740664">
                  <a:extLst>
                    <a:ext uri="{9D8B030D-6E8A-4147-A177-3AD203B41FA5}">
                      <a16:colId xmlns:a16="http://schemas.microsoft.com/office/drawing/2014/main" val="50749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849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- 2022-03-26 07:20:40</a:t>
                      </a:r>
                      <a:r>
                        <a:rPr kumimoji="0" lang="nl-NL" sz="1000" b="0" i="0" u="none" strike="noStrike" kern="1200" cap="none" spc="0" normalizeH="0" baseline="0" noProof="0">
                          <a:ln>
                            <a:noFill/>
                          </a:ln>
                          <a:solidFill>
                            <a:prstClr val="black"/>
                          </a:solidFill>
                          <a:effectLst/>
                          <a:uLnTx/>
                          <a:uFillTx/>
                          <a:latin typeface="+mn-lt"/>
                          <a:ea typeface="+mn-ea"/>
                          <a:cs typeface="+mn-cs"/>
                        </a:rPr>
                        <a:t>
 "Zijn muzikale ziel en aanstekelijke lach zullen altijd in ons voortleven." 💚 #3FM #FooFighters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277416022_1073763773173882_1125023842683367163_n.jpg?_nc_cat=106&amp;ccb=1-5&amp;_nc_sid=8ae9d6&amp;_nc_ohc=SzjpDXru7cEAX9eb-Hq&amp;_nc_ht=scontent-yyz1-1.cdninstagram.com&amp;edm=AL-3X8kEAAAA&amp;oh=00_AT8-3J0q3VySwZs2aunvlt-_mqfAFOq30bUF3uy9c2oqug&amp;oe=624FDF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2634405"/>
                  </a:ext>
                </a:extLst>
              </a:tr>
            </a:tbl>
          </a:graphicData>
        </a:graphic>
      </p:graphicFrame>
      <p:sp>
        <p:nvSpPr>
          <p:cNvPr id="4" name="Text Placeholder 3">
            <a:extLst>
              <a:ext uri="{FF2B5EF4-FFF2-40B4-BE49-F238E27FC236}">
                <a16:creationId xmlns:a16="http://schemas.microsoft.com/office/drawing/2014/main" id="{BE547529-A671-4E7C-A78C-9B889067F65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971499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7B76A-162E-4D8C-8A40-CB890F5E58FE}"/>
              </a:ext>
            </a:extLst>
          </p:cNvPr>
          <p:cNvSpPr>
            <a:spLocks noGrp="1"/>
          </p:cNvSpPr>
          <p:nvPr>
            <p:ph type="title"/>
          </p:nvPr>
        </p:nvSpPr>
        <p:spPr/>
        <p:txBody>
          <a:bodyPr/>
          <a:lstStyle/>
          <a:p>
            <a:r>
              <a:rPr lang="nl-NL"/>
              <a:t>Instagram Top 10 posts met meeste interactie | NPO3FM - 11 of 25</a:t>
            </a:r>
            <a:endParaRPr lang="en-US"/>
          </a:p>
        </p:txBody>
      </p:sp>
      <p:graphicFrame>
        <p:nvGraphicFramePr>
          <p:cNvPr id="5" name="Table Placeholder 4">
            <a:extLst>
              <a:ext uri="{FF2B5EF4-FFF2-40B4-BE49-F238E27FC236}">
                <a16:creationId xmlns:a16="http://schemas.microsoft.com/office/drawing/2014/main" id="{42B74B70-8439-4019-8289-46E56590A7B5}"/>
              </a:ext>
            </a:extLst>
          </p:cNvPr>
          <p:cNvGraphicFramePr>
            <a:graphicFrameLocks noGrp="1"/>
          </p:cNvGraphicFramePr>
          <p:nvPr>
            <p:ph type="tbl" sz="quarter" idx="13"/>
            <p:extLst>
              <p:ext uri="{D42A27DB-BD31-4B8C-83A1-F6EECF244321}">
                <p14:modId xmlns:p14="http://schemas.microsoft.com/office/powerpoint/2010/main" val="25386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1177047"/>
                    </a:ext>
                  </a:extLst>
                </a:gridCol>
                <a:gridCol w="1645920">
                  <a:extLst>
                    <a:ext uri="{9D8B030D-6E8A-4147-A177-3AD203B41FA5}">
                      <a16:colId xmlns:a16="http://schemas.microsoft.com/office/drawing/2014/main" val="1368826186"/>
                    </a:ext>
                  </a:extLst>
                </a:gridCol>
                <a:gridCol w="740664">
                  <a:extLst>
                    <a:ext uri="{9D8B030D-6E8A-4147-A177-3AD203B41FA5}">
                      <a16:colId xmlns:a16="http://schemas.microsoft.com/office/drawing/2014/main" val="1400559863"/>
                    </a:ext>
                  </a:extLst>
                </a:gridCol>
                <a:gridCol w="740664">
                  <a:extLst>
                    <a:ext uri="{9D8B030D-6E8A-4147-A177-3AD203B41FA5}">
                      <a16:colId xmlns:a16="http://schemas.microsoft.com/office/drawing/2014/main" val="1964856104"/>
                    </a:ext>
                  </a:extLst>
                </a:gridCol>
                <a:gridCol w="740664">
                  <a:extLst>
                    <a:ext uri="{9D8B030D-6E8A-4147-A177-3AD203B41FA5}">
                      <a16:colId xmlns:a16="http://schemas.microsoft.com/office/drawing/2014/main" val="1203337491"/>
                    </a:ext>
                  </a:extLst>
                </a:gridCol>
                <a:gridCol w="740664">
                  <a:extLst>
                    <a:ext uri="{9D8B030D-6E8A-4147-A177-3AD203B41FA5}">
                      <a16:colId xmlns:a16="http://schemas.microsoft.com/office/drawing/2014/main" val="3120536248"/>
                    </a:ext>
                  </a:extLst>
                </a:gridCol>
                <a:gridCol w="740664">
                  <a:extLst>
                    <a:ext uri="{9D8B030D-6E8A-4147-A177-3AD203B41FA5}">
                      <a16:colId xmlns:a16="http://schemas.microsoft.com/office/drawing/2014/main" val="1926515267"/>
                    </a:ext>
                  </a:extLst>
                </a:gridCol>
                <a:gridCol w="740664">
                  <a:extLst>
                    <a:ext uri="{9D8B030D-6E8A-4147-A177-3AD203B41FA5}">
                      <a16:colId xmlns:a16="http://schemas.microsoft.com/office/drawing/2014/main" val="3831217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149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- 2022-03-18 21:22:18</a:t>
                      </a:r>
                      <a:r>
                        <a:rPr kumimoji="0" lang="en-US" sz="1000" b="0" i="0" u="none" strike="noStrike" kern="1200" cap="none" spc="0" normalizeH="0" baseline="0" noProof="0">
                          <a:ln>
                            <a:noFill/>
                          </a:ln>
                          <a:solidFill>
                            <a:prstClr val="black"/>
                          </a:solidFill>
                          <a:effectLst/>
                          <a:uLnTx/>
                          <a:uFillTx/>
                          <a:latin typeface="+mn-lt"/>
                          <a:ea typeface="+mn-ea"/>
                          <a:cs typeface="+mn-cs"/>
                        </a:rPr>
                        <a:t>
 Froukje + band + S10 = Paradiso in vuur en vlam!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275940557_138659895327536_3727881003012370694_n.jpg?_nc_cat=111&amp;ccb=1-5&amp;_nc_sid=8ae9d6&amp;_nc_ohc=cgmXiw1LAFMAX-Zzdj5&amp;_nc_ht=scontent-yyz1-1.cdninstagram.com&amp;edm=AL-3X8kEAAAA&amp;oh=00_AT9xfgs4R1wBe4SdK-L88tJ-e6t2imgzUNFb3hZP33fJUw&amp;oe=62502A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65307843"/>
                  </a:ext>
                </a:extLst>
              </a:tr>
            </a:tbl>
          </a:graphicData>
        </a:graphic>
      </p:graphicFrame>
      <p:sp>
        <p:nvSpPr>
          <p:cNvPr id="4" name="Text Placeholder 3">
            <a:extLst>
              <a:ext uri="{FF2B5EF4-FFF2-40B4-BE49-F238E27FC236}">
                <a16:creationId xmlns:a16="http://schemas.microsoft.com/office/drawing/2014/main" id="{107A8957-6BAC-4AB5-87DA-FBA7FD29D3E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90142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12EE4-FF5A-4F9E-9F14-B36998F46A91}"/>
              </a:ext>
            </a:extLst>
          </p:cNvPr>
          <p:cNvSpPr>
            <a:spLocks noGrp="1"/>
          </p:cNvSpPr>
          <p:nvPr>
            <p:ph type="title"/>
          </p:nvPr>
        </p:nvSpPr>
        <p:spPr/>
        <p:txBody>
          <a:bodyPr/>
          <a:lstStyle/>
          <a:p>
            <a:r>
              <a:rPr lang="nl-NL"/>
              <a:t>Instagram Top 10 posts met meeste interactie | NPO3FM - 12 of 25</a:t>
            </a:r>
            <a:endParaRPr lang="en-US"/>
          </a:p>
        </p:txBody>
      </p:sp>
      <p:graphicFrame>
        <p:nvGraphicFramePr>
          <p:cNvPr id="5" name="Table Placeholder 4">
            <a:extLst>
              <a:ext uri="{FF2B5EF4-FFF2-40B4-BE49-F238E27FC236}">
                <a16:creationId xmlns:a16="http://schemas.microsoft.com/office/drawing/2014/main" id="{E049D04E-90D2-4BBF-AD93-001DE89E932E}"/>
              </a:ext>
            </a:extLst>
          </p:cNvPr>
          <p:cNvGraphicFramePr>
            <a:graphicFrameLocks noGrp="1"/>
          </p:cNvGraphicFramePr>
          <p:nvPr>
            <p:ph type="tbl" sz="quarter" idx="13"/>
            <p:extLst>
              <p:ext uri="{D42A27DB-BD31-4B8C-83A1-F6EECF244321}">
                <p14:modId xmlns:p14="http://schemas.microsoft.com/office/powerpoint/2010/main" val="3963075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8198808"/>
                    </a:ext>
                  </a:extLst>
                </a:gridCol>
                <a:gridCol w="1645920">
                  <a:extLst>
                    <a:ext uri="{9D8B030D-6E8A-4147-A177-3AD203B41FA5}">
                      <a16:colId xmlns:a16="http://schemas.microsoft.com/office/drawing/2014/main" val="3739752131"/>
                    </a:ext>
                  </a:extLst>
                </a:gridCol>
                <a:gridCol w="740664">
                  <a:extLst>
                    <a:ext uri="{9D8B030D-6E8A-4147-A177-3AD203B41FA5}">
                      <a16:colId xmlns:a16="http://schemas.microsoft.com/office/drawing/2014/main" val="2167921761"/>
                    </a:ext>
                  </a:extLst>
                </a:gridCol>
                <a:gridCol w="740664">
                  <a:extLst>
                    <a:ext uri="{9D8B030D-6E8A-4147-A177-3AD203B41FA5}">
                      <a16:colId xmlns:a16="http://schemas.microsoft.com/office/drawing/2014/main" val="6456662"/>
                    </a:ext>
                  </a:extLst>
                </a:gridCol>
                <a:gridCol w="740664">
                  <a:extLst>
                    <a:ext uri="{9D8B030D-6E8A-4147-A177-3AD203B41FA5}">
                      <a16:colId xmlns:a16="http://schemas.microsoft.com/office/drawing/2014/main" val="3484012269"/>
                    </a:ext>
                  </a:extLst>
                </a:gridCol>
                <a:gridCol w="740664">
                  <a:extLst>
                    <a:ext uri="{9D8B030D-6E8A-4147-A177-3AD203B41FA5}">
                      <a16:colId xmlns:a16="http://schemas.microsoft.com/office/drawing/2014/main" val="2602663545"/>
                    </a:ext>
                  </a:extLst>
                </a:gridCol>
                <a:gridCol w="740664">
                  <a:extLst>
                    <a:ext uri="{9D8B030D-6E8A-4147-A177-3AD203B41FA5}">
                      <a16:colId xmlns:a16="http://schemas.microsoft.com/office/drawing/2014/main" val="3751153743"/>
                    </a:ext>
                  </a:extLst>
                </a:gridCol>
                <a:gridCol w="740664">
                  <a:extLst>
                    <a:ext uri="{9D8B030D-6E8A-4147-A177-3AD203B41FA5}">
                      <a16:colId xmlns:a16="http://schemas.microsoft.com/office/drawing/2014/main" val="63654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676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- 2022-03-28 09:01:36</a:t>
                      </a:r>
                      <a:r>
                        <a:rPr kumimoji="0" lang="en-US" sz="1000" b="0" i="0" u="none" strike="noStrike" kern="1200" cap="none" spc="0" normalizeH="0" baseline="0" noProof="0">
                          <a:ln>
                            <a:noFill/>
                          </a:ln>
                          <a:solidFill>
                            <a:prstClr val="black"/>
                          </a:solidFill>
                          <a:effectLst/>
                          <a:uLnTx/>
                          <a:uFillTx/>
                          <a:latin typeface="+mn-lt"/>
                          <a:ea typeface="+mn-ea"/>
                          <a:cs typeface="+mn-cs"/>
                        </a:rPr>
                        <a:t>
 Will Smith sloeg Chris Rock gisteravond tijdens de Oscars, naar aanleiding van een misplaatste grap over zijn vrouw. 🤕 Wat vind jij: begrijpelijk of kan écht niet? 👂🏻 #3FM #SandersVriendenteam #LaatJeHoren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277602428_718146199200132_8627925990570887259_n.jpg?_nc_cat=102&amp;ccb=1-5&amp;_nc_sid=8ae9d6&amp;_nc_ohc=DY3piEAiyhUAX-GwCw3&amp;_nc_ht=scontent-yyz1-1.cdninstagram.com&amp;edm=AL-3X8kEAAAA&amp;oh=00_AT-Vfav_xxmbFZObUneoIR4OxsArNK3HTNIJLsKxtvrSJQ&amp;oe=624F9A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08433260"/>
                  </a:ext>
                </a:extLst>
              </a:tr>
            </a:tbl>
          </a:graphicData>
        </a:graphic>
      </p:graphicFrame>
      <p:sp>
        <p:nvSpPr>
          <p:cNvPr id="4" name="Text Placeholder 3">
            <a:extLst>
              <a:ext uri="{FF2B5EF4-FFF2-40B4-BE49-F238E27FC236}">
                <a16:creationId xmlns:a16="http://schemas.microsoft.com/office/drawing/2014/main" id="{3497DDE7-B9E8-4E22-A726-0287B2783C9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251812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00ECC-B3FC-46C5-9A57-26D18624D2BE}"/>
              </a:ext>
            </a:extLst>
          </p:cNvPr>
          <p:cNvSpPr>
            <a:spLocks noGrp="1"/>
          </p:cNvSpPr>
          <p:nvPr>
            <p:ph type="title"/>
          </p:nvPr>
        </p:nvSpPr>
        <p:spPr/>
        <p:txBody>
          <a:bodyPr/>
          <a:lstStyle/>
          <a:p>
            <a:r>
              <a:rPr lang="nl-NL"/>
              <a:t>Instagram Top 10 posts met meeste interactie | NPO3FM - 13 of 25</a:t>
            </a:r>
            <a:endParaRPr lang="en-US"/>
          </a:p>
        </p:txBody>
      </p:sp>
      <p:graphicFrame>
        <p:nvGraphicFramePr>
          <p:cNvPr id="5" name="Table Placeholder 4">
            <a:extLst>
              <a:ext uri="{FF2B5EF4-FFF2-40B4-BE49-F238E27FC236}">
                <a16:creationId xmlns:a16="http://schemas.microsoft.com/office/drawing/2014/main" id="{CA37A0E2-3225-450A-BDFF-110057CF2080}"/>
              </a:ext>
            </a:extLst>
          </p:cNvPr>
          <p:cNvGraphicFramePr>
            <a:graphicFrameLocks noGrp="1"/>
          </p:cNvGraphicFramePr>
          <p:nvPr>
            <p:ph type="tbl" sz="quarter" idx="13"/>
            <p:extLst>
              <p:ext uri="{D42A27DB-BD31-4B8C-83A1-F6EECF244321}">
                <p14:modId xmlns:p14="http://schemas.microsoft.com/office/powerpoint/2010/main" val="262925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2806747"/>
                    </a:ext>
                  </a:extLst>
                </a:gridCol>
                <a:gridCol w="1645920">
                  <a:extLst>
                    <a:ext uri="{9D8B030D-6E8A-4147-A177-3AD203B41FA5}">
                      <a16:colId xmlns:a16="http://schemas.microsoft.com/office/drawing/2014/main" val="1074775016"/>
                    </a:ext>
                  </a:extLst>
                </a:gridCol>
                <a:gridCol w="740664">
                  <a:extLst>
                    <a:ext uri="{9D8B030D-6E8A-4147-A177-3AD203B41FA5}">
                      <a16:colId xmlns:a16="http://schemas.microsoft.com/office/drawing/2014/main" val="1406938318"/>
                    </a:ext>
                  </a:extLst>
                </a:gridCol>
                <a:gridCol w="740664">
                  <a:extLst>
                    <a:ext uri="{9D8B030D-6E8A-4147-A177-3AD203B41FA5}">
                      <a16:colId xmlns:a16="http://schemas.microsoft.com/office/drawing/2014/main" val="2991489673"/>
                    </a:ext>
                  </a:extLst>
                </a:gridCol>
                <a:gridCol w="740664">
                  <a:extLst>
                    <a:ext uri="{9D8B030D-6E8A-4147-A177-3AD203B41FA5}">
                      <a16:colId xmlns:a16="http://schemas.microsoft.com/office/drawing/2014/main" val="1818726912"/>
                    </a:ext>
                  </a:extLst>
                </a:gridCol>
                <a:gridCol w="740664">
                  <a:extLst>
                    <a:ext uri="{9D8B030D-6E8A-4147-A177-3AD203B41FA5}">
                      <a16:colId xmlns:a16="http://schemas.microsoft.com/office/drawing/2014/main" val="2818760372"/>
                    </a:ext>
                  </a:extLst>
                </a:gridCol>
                <a:gridCol w="740664">
                  <a:extLst>
                    <a:ext uri="{9D8B030D-6E8A-4147-A177-3AD203B41FA5}">
                      <a16:colId xmlns:a16="http://schemas.microsoft.com/office/drawing/2014/main" val="762292419"/>
                    </a:ext>
                  </a:extLst>
                </a:gridCol>
                <a:gridCol w="740664">
                  <a:extLst>
                    <a:ext uri="{9D8B030D-6E8A-4147-A177-3AD203B41FA5}">
                      <a16:colId xmlns:a16="http://schemas.microsoft.com/office/drawing/2014/main" val="387681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764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- 2022-03-22 13:15:44</a:t>
                      </a:r>
                      <a:r>
                        <a:rPr kumimoji="0" lang="nl-NL" sz="1000" b="0" i="0" u="none" strike="noStrike" kern="1200" cap="none" spc="0" normalizeH="0" baseline="0" noProof="0">
                          <a:ln>
                            <a:noFill/>
                          </a:ln>
                          <a:solidFill>
                            <a:prstClr val="black"/>
                          </a:solidFill>
                          <a:effectLst/>
                          <a:uLnTx/>
                          <a:uFillTx/>
                          <a:latin typeface="+mn-lt"/>
                          <a:ea typeface="+mn-ea"/>
                          <a:cs typeface="+mn-cs"/>
                        </a:rPr>
                        <a:t>
 Wát een jaar voor Goldband! 🔥 De band is genomineerd voor 'Beste Groep', 'Beste Song' en 'Beste Album', breng nu je stem uit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276966692_4764015633697456_7578361499043056897_n.jpg?_nc_cat=102&amp;ccb=1-5&amp;_nc_sid=8ae9d6&amp;_nc_ohc=yNyOCgGNKXYAX-4Zf43&amp;_nc_ht=scontent-yyz1-1.cdninstagram.com&amp;edm=AL-3X8kEAAAA&amp;oh=00_AT89vMeCJsMJyGamTlBoML54fAkyPvwzczNsp5mBQjkmPw&amp;oe=62501895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11742713"/>
                  </a:ext>
                </a:extLst>
              </a:tr>
            </a:tbl>
          </a:graphicData>
        </a:graphic>
      </p:graphicFrame>
      <p:sp>
        <p:nvSpPr>
          <p:cNvPr id="4" name="Text Placeholder 3">
            <a:extLst>
              <a:ext uri="{FF2B5EF4-FFF2-40B4-BE49-F238E27FC236}">
                <a16:creationId xmlns:a16="http://schemas.microsoft.com/office/drawing/2014/main" id="{17C5ED5A-BBF3-4176-A543-52991919F49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67191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92DA0-36A9-42AC-BC53-867A38209A88}"/>
              </a:ext>
            </a:extLst>
          </p:cNvPr>
          <p:cNvSpPr>
            <a:spLocks noGrp="1"/>
          </p:cNvSpPr>
          <p:nvPr>
            <p:ph type="title"/>
          </p:nvPr>
        </p:nvSpPr>
        <p:spPr/>
        <p:txBody>
          <a:bodyPr/>
          <a:lstStyle/>
          <a:p>
            <a:r>
              <a:rPr lang="nl-NL"/>
              <a:t>Instagram Top 10 posts met meeste interactie | NPO3FM - 14 of 25</a:t>
            </a:r>
            <a:endParaRPr lang="en-US"/>
          </a:p>
        </p:txBody>
      </p:sp>
      <p:graphicFrame>
        <p:nvGraphicFramePr>
          <p:cNvPr id="5" name="Table Placeholder 4">
            <a:extLst>
              <a:ext uri="{FF2B5EF4-FFF2-40B4-BE49-F238E27FC236}">
                <a16:creationId xmlns:a16="http://schemas.microsoft.com/office/drawing/2014/main" id="{C263C13D-04AF-44C2-9268-B594156D99C9}"/>
              </a:ext>
            </a:extLst>
          </p:cNvPr>
          <p:cNvGraphicFramePr>
            <a:graphicFrameLocks noGrp="1"/>
          </p:cNvGraphicFramePr>
          <p:nvPr>
            <p:ph type="tbl" sz="quarter" idx="13"/>
            <p:extLst>
              <p:ext uri="{D42A27DB-BD31-4B8C-83A1-F6EECF244321}">
                <p14:modId xmlns:p14="http://schemas.microsoft.com/office/powerpoint/2010/main" val="274306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7422984"/>
                    </a:ext>
                  </a:extLst>
                </a:gridCol>
                <a:gridCol w="1645920">
                  <a:extLst>
                    <a:ext uri="{9D8B030D-6E8A-4147-A177-3AD203B41FA5}">
                      <a16:colId xmlns:a16="http://schemas.microsoft.com/office/drawing/2014/main" val="1547361221"/>
                    </a:ext>
                  </a:extLst>
                </a:gridCol>
                <a:gridCol w="740664">
                  <a:extLst>
                    <a:ext uri="{9D8B030D-6E8A-4147-A177-3AD203B41FA5}">
                      <a16:colId xmlns:a16="http://schemas.microsoft.com/office/drawing/2014/main" val="1827256941"/>
                    </a:ext>
                  </a:extLst>
                </a:gridCol>
                <a:gridCol w="740664">
                  <a:extLst>
                    <a:ext uri="{9D8B030D-6E8A-4147-A177-3AD203B41FA5}">
                      <a16:colId xmlns:a16="http://schemas.microsoft.com/office/drawing/2014/main" val="741155591"/>
                    </a:ext>
                  </a:extLst>
                </a:gridCol>
                <a:gridCol w="740664">
                  <a:extLst>
                    <a:ext uri="{9D8B030D-6E8A-4147-A177-3AD203B41FA5}">
                      <a16:colId xmlns:a16="http://schemas.microsoft.com/office/drawing/2014/main" val="805715901"/>
                    </a:ext>
                  </a:extLst>
                </a:gridCol>
                <a:gridCol w="740664">
                  <a:extLst>
                    <a:ext uri="{9D8B030D-6E8A-4147-A177-3AD203B41FA5}">
                      <a16:colId xmlns:a16="http://schemas.microsoft.com/office/drawing/2014/main" val="1919984943"/>
                    </a:ext>
                  </a:extLst>
                </a:gridCol>
                <a:gridCol w="740664">
                  <a:extLst>
                    <a:ext uri="{9D8B030D-6E8A-4147-A177-3AD203B41FA5}">
                      <a16:colId xmlns:a16="http://schemas.microsoft.com/office/drawing/2014/main" val="364331802"/>
                    </a:ext>
                  </a:extLst>
                </a:gridCol>
                <a:gridCol w="740664">
                  <a:extLst>
                    <a:ext uri="{9D8B030D-6E8A-4147-A177-3AD203B41FA5}">
                      <a16:colId xmlns:a16="http://schemas.microsoft.com/office/drawing/2014/main" val="1055820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112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- 2022-03-07 15:53:56</a:t>
                      </a:r>
                      <a:r>
                        <a:rPr kumimoji="0" lang="en-US" sz="1000" b="0" i="0" u="none" strike="noStrike" kern="1200" cap="none" spc="0" normalizeH="0" baseline="0" noProof="0">
                          <a:ln>
                            <a:noFill/>
                          </a:ln>
                          <a:solidFill>
                            <a:prstClr val="black"/>
                          </a:solidFill>
                          <a:effectLst/>
                          <a:uLnTx/>
                          <a:uFillTx/>
                          <a:latin typeface="+mn-lt"/>
                          <a:ea typeface="+mn-ea"/>
                          <a:cs typeface="+mn-cs"/>
                        </a:rPr>
                        <a:t>
 10 radiozenders, 3 televisiezenders, 1 groot doel. Samen voor Oekraïne! 🙌  #3FM #Radio555 #SamenInActieVoorOekraïne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275158329_532791504776948_2998730602081031418_n.jpg?_nc_cat=110&amp;ccb=1-5&amp;_nc_sid=8ae9d6&amp;_nc_ohc=PBkwkjThLfUAX_XGZ8L&amp;_nc_ht=scontent-yyz1-1.cdninstagram.com&amp;edm=AL-3X8kEAAAA&amp;oh=00_AT_WeMeFL3WoXDjG0uPJI3ubfpGMNYuTqJ5V1d1XpDjB_w&amp;oe=624F38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8532144"/>
                  </a:ext>
                </a:extLst>
              </a:tr>
            </a:tbl>
          </a:graphicData>
        </a:graphic>
      </p:graphicFrame>
      <p:sp>
        <p:nvSpPr>
          <p:cNvPr id="4" name="Text Placeholder 3">
            <a:extLst>
              <a:ext uri="{FF2B5EF4-FFF2-40B4-BE49-F238E27FC236}">
                <a16:creationId xmlns:a16="http://schemas.microsoft.com/office/drawing/2014/main" id="{535839B4-4925-4B7C-8624-AD0C53A3B4B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172672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ED5A8-C322-4D6C-B142-1742B78387D5}"/>
              </a:ext>
            </a:extLst>
          </p:cNvPr>
          <p:cNvSpPr>
            <a:spLocks noGrp="1"/>
          </p:cNvSpPr>
          <p:nvPr>
            <p:ph type="title"/>
          </p:nvPr>
        </p:nvSpPr>
        <p:spPr/>
        <p:txBody>
          <a:bodyPr/>
          <a:lstStyle/>
          <a:p>
            <a:r>
              <a:rPr lang="nl-NL"/>
              <a:t>Instagram Top 10 posts met meeste interactie | NPO3FM - 15 of 25</a:t>
            </a:r>
            <a:endParaRPr lang="en-US"/>
          </a:p>
        </p:txBody>
      </p:sp>
      <p:graphicFrame>
        <p:nvGraphicFramePr>
          <p:cNvPr id="5" name="Table Placeholder 4">
            <a:extLst>
              <a:ext uri="{FF2B5EF4-FFF2-40B4-BE49-F238E27FC236}">
                <a16:creationId xmlns:a16="http://schemas.microsoft.com/office/drawing/2014/main" id="{AAE4CCC2-D909-4C22-922F-7511D44D40A2}"/>
              </a:ext>
            </a:extLst>
          </p:cNvPr>
          <p:cNvGraphicFramePr>
            <a:graphicFrameLocks noGrp="1"/>
          </p:cNvGraphicFramePr>
          <p:nvPr>
            <p:ph type="tbl" sz="quarter" idx="13"/>
            <p:extLst>
              <p:ext uri="{D42A27DB-BD31-4B8C-83A1-F6EECF244321}">
                <p14:modId xmlns:p14="http://schemas.microsoft.com/office/powerpoint/2010/main" val="221664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858397"/>
                    </a:ext>
                  </a:extLst>
                </a:gridCol>
                <a:gridCol w="1645920">
                  <a:extLst>
                    <a:ext uri="{9D8B030D-6E8A-4147-A177-3AD203B41FA5}">
                      <a16:colId xmlns:a16="http://schemas.microsoft.com/office/drawing/2014/main" val="3891180526"/>
                    </a:ext>
                  </a:extLst>
                </a:gridCol>
                <a:gridCol w="740664">
                  <a:extLst>
                    <a:ext uri="{9D8B030D-6E8A-4147-A177-3AD203B41FA5}">
                      <a16:colId xmlns:a16="http://schemas.microsoft.com/office/drawing/2014/main" val="2032032225"/>
                    </a:ext>
                  </a:extLst>
                </a:gridCol>
                <a:gridCol w="740664">
                  <a:extLst>
                    <a:ext uri="{9D8B030D-6E8A-4147-A177-3AD203B41FA5}">
                      <a16:colId xmlns:a16="http://schemas.microsoft.com/office/drawing/2014/main" val="26094970"/>
                    </a:ext>
                  </a:extLst>
                </a:gridCol>
                <a:gridCol w="740664">
                  <a:extLst>
                    <a:ext uri="{9D8B030D-6E8A-4147-A177-3AD203B41FA5}">
                      <a16:colId xmlns:a16="http://schemas.microsoft.com/office/drawing/2014/main" val="2299195026"/>
                    </a:ext>
                  </a:extLst>
                </a:gridCol>
                <a:gridCol w="740664">
                  <a:extLst>
                    <a:ext uri="{9D8B030D-6E8A-4147-A177-3AD203B41FA5}">
                      <a16:colId xmlns:a16="http://schemas.microsoft.com/office/drawing/2014/main" val="66080040"/>
                    </a:ext>
                  </a:extLst>
                </a:gridCol>
                <a:gridCol w="740664">
                  <a:extLst>
                    <a:ext uri="{9D8B030D-6E8A-4147-A177-3AD203B41FA5}">
                      <a16:colId xmlns:a16="http://schemas.microsoft.com/office/drawing/2014/main" val="1787353619"/>
                    </a:ext>
                  </a:extLst>
                </a:gridCol>
                <a:gridCol w="740664">
                  <a:extLst>
                    <a:ext uri="{9D8B030D-6E8A-4147-A177-3AD203B41FA5}">
                      <a16:colId xmlns:a16="http://schemas.microsoft.com/office/drawing/2014/main" val="3502165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892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17:13:53</a:t>
                      </a:r>
                      <a:r>
                        <a:rPr kumimoji="0" lang="nl-NL" sz="1000" b="0" i="0" u="none" strike="noStrike" kern="1200" cap="none" spc="0" normalizeH="0" baseline="0" noProof="0">
                          <a:ln>
                            <a:noFill/>
                          </a:ln>
                          <a:solidFill>
                            <a:prstClr val="black"/>
                          </a:solidFill>
                          <a:effectLst/>
                          <a:uLnTx/>
                          <a:uFillTx/>
                          <a:latin typeface="+mn-lt"/>
                          <a:ea typeface="+mn-ea"/>
                          <a:cs typeface="+mn-cs"/>
                        </a:rPr>
                        <a:t>
 Je favoriete presentatieduo is er klaar voor!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277252106_3019502271635714_6158589847392350824_n.jpg?_nc_cat=105&amp;ccb=1-5&amp;_nc_sid=8ae9d6&amp;_nc_ohc=bGRulWlMbHUAX8ksW2r&amp;_nc_ht=scontent-yyz1-1.cdninstagram.com&amp;edm=AL-3X8kEAAAA&amp;oh=00_AT-GJ3nrzF0u7fnEkxtRRgrSgHl0NQfe1sPhJRXpjyAmuA&amp;oe=624FB84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677776"/>
                  </a:ext>
                </a:extLst>
              </a:tr>
            </a:tbl>
          </a:graphicData>
        </a:graphic>
      </p:graphicFrame>
      <p:sp>
        <p:nvSpPr>
          <p:cNvPr id="4" name="Text Placeholder 3">
            <a:extLst>
              <a:ext uri="{FF2B5EF4-FFF2-40B4-BE49-F238E27FC236}">
                <a16:creationId xmlns:a16="http://schemas.microsoft.com/office/drawing/2014/main" id="{D1A0EFB2-4A11-49CA-90C2-8707D084F61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678992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892E-C127-4FCC-954B-FD8DABFBC261}"/>
              </a:ext>
            </a:extLst>
          </p:cNvPr>
          <p:cNvSpPr>
            <a:spLocks noGrp="1"/>
          </p:cNvSpPr>
          <p:nvPr>
            <p:ph type="title"/>
          </p:nvPr>
        </p:nvSpPr>
        <p:spPr/>
        <p:txBody>
          <a:bodyPr/>
          <a:lstStyle/>
          <a:p>
            <a:r>
              <a:rPr lang="nl-NL"/>
              <a:t>Instagram Top 10 posts met meeste interactie | NPO3FM - 16 of 25</a:t>
            </a:r>
            <a:endParaRPr lang="en-US"/>
          </a:p>
        </p:txBody>
      </p:sp>
      <p:graphicFrame>
        <p:nvGraphicFramePr>
          <p:cNvPr id="5" name="Table Placeholder 4">
            <a:extLst>
              <a:ext uri="{FF2B5EF4-FFF2-40B4-BE49-F238E27FC236}">
                <a16:creationId xmlns:a16="http://schemas.microsoft.com/office/drawing/2014/main" id="{FFC543DF-C24C-403F-BF55-4A37C2A36024}"/>
              </a:ext>
            </a:extLst>
          </p:cNvPr>
          <p:cNvGraphicFramePr>
            <a:graphicFrameLocks noGrp="1"/>
          </p:cNvGraphicFramePr>
          <p:nvPr>
            <p:ph type="tbl" sz="quarter" idx="13"/>
            <p:extLst>
              <p:ext uri="{D42A27DB-BD31-4B8C-83A1-F6EECF244321}">
                <p14:modId xmlns:p14="http://schemas.microsoft.com/office/powerpoint/2010/main" val="95844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0054930"/>
                    </a:ext>
                  </a:extLst>
                </a:gridCol>
                <a:gridCol w="1645920">
                  <a:extLst>
                    <a:ext uri="{9D8B030D-6E8A-4147-A177-3AD203B41FA5}">
                      <a16:colId xmlns:a16="http://schemas.microsoft.com/office/drawing/2014/main" val="4005604737"/>
                    </a:ext>
                  </a:extLst>
                </a:gridCol>
                <a:gridCol w="740664">
                  <a:extLst>
                    <a:ext uri="{9D8B030D-6E8A-4147-A177-3AD203B41FA5}">
                      <a16:colId xmlns:a16="http://schemas.microsoft.com/office/drawing/2014/main" val="3410061442"/>
                    </a:ext>
                  </a:extLst>
                </a:gridCol>
                <a:gridCol w="740664">
                  <a:extLst>
                    <a:ext uri="{9D8B030D-6E8A-4147-A177-3AD203B41FA5}">
                      <a16:colId xmlns:a16="http://schemas.microsoft.com/office/drawing/2014/main" val="1795663230"/>
                    </a:ext>
                  </a:extLst>
                </a:gridCol>
                <a:gridCol w="740664">
                  <a:extLst>
                    <a:ext uri="{9D8B030D-6E8A-4147-A177-3AD203B41FA5}">
                      <a16:colId xmlns:a16="http://schemas.microsoft.com/office/drawing/2014/main" val="3099487038"/>
                    </a:ext>
                  </a:extLst>
                </a:gridCol>
                <a:gridCol w="740664">
                  <a:extLst>
                    <a:ext uri="{9D8B030D-6E8A-4147-A177-3AD203B41FA5}">
                      <a16:colId xmlns:a16="http://schemas.microsoft.com/office/drawing/2014/main" val="2767349195"/>
                    </a:ext>
                  </a:extLst>
                </a:gridCol>
                <a:gridCol w="740664">
                  <a:extLst>
                    <a:ext uri="{9D8B030D-6E8A-4147-A177-3AD203B41FA5}">
                      <a16:colId xmlns:a16="http://schemas.microsoft.com/office/drawing/2014/main" val="788599496"/>
                    </a:ext>
                  </a:extLst>
                </a:gridCol>
                <a:gridCol w="740664">
                  <a:extLst>
                    <a:ext uri="{9D8B030D-6E8A-4147-A177-3AD203B41FA5}">
                      <a16:colId xmlns:a16="http://schemas.microsoft.com/office/drawing/2014/main" val="261487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094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- 2022-03-27 15:01:39</a:t>
                      </a:r>
                      <a:r>
                        <a:rPr kumimoji="0" lang="nl-NL" sz="1000" b="0" i="0" u="none" strike="noStrike" kern="1200" cap="none" spc="0" normalizeH="0" baseline="0" noProof="0">
                          <a:ln>
                            <a:noFill/>
                          </a:ln>
                          <a:solidFill>
                            <a:prstClr val="black"/>
                          </a:solidFill>
                          <a:effectLst/>
                          <a:uLnTx/>
                          <a:uFillTx/>
                          <a:latin typeface="+mn-lt"/>
                          <a:ea typeface="+mn-ea"/>
                          <a:cs typeface="+mn-cs"/>
                        </a:rPr>
                        <a:t>
 Ze zijn weer terug: de toiletdames tijdens het uitgaan. Het zijn onze reddende engels. Ze ruimen je kak en pis op als je weer bezopen de wc's binnen struikelt, vegen de kots van je gezicht en horen je geklaag en gehuil aan.
Snorella WC, Conny en Sannie(-tair) doen het met alle liefde voor jou. “Vaak willen mensen me trakteren op een drankje,” vertelt Sannie. “Dan zeg ik: ‘Hou je centjes maar. Het leven is al zo duur.’ Ja tòch?!”
Conny is dé nachtmoeder van Cultuurpodium Perron in Rotterdam. “Ik heb altijd een etuitje bij me: haarelastiekjes, tamponnetje, condooms en veiligheidsspelden als iemand uit zijn of haar broek scheurt. Dat is gratis service en hoort er gewoon bij.”
Waar ben jij de toiletjuffrouw het meest dankbaar voor? 💚 Laat je horen!
→ In 3FM Spotlight zet omroephuman mensen met een bijzonder verhaal in de schijnwerpers. Lees het hele artikel via de link in bio. #3FM #LaatJeHoren #3FMSpotlight 
📸 Sannie door Luuk Claessens
📸 Snorella WC door Seger Terpstra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277503590_2122620384563920_1243127084359266233_n.jpg?_nc_cat=109&amp;ccb=1-5&amp;_nc_sid=8ae9d6&amp;_nc_ohc=K59pC5EAx4YAX-662V_&amp;_nc_ht=scontent-yyz1-1.cdninstagram.com&amp;edm=AL-3X8kEAAAA&amp;oh=00_AT9uFf_GXRf0vM3JG-OYeurpzzOl0hhJtbkj49ov3DmZjg&amp;oe=62507F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89537245"/>
                  </a:ext>
                </a:extLst>
              </a:tr>
            </a:tbl>
          </a:graphicData>
        </a:graphic>
      </p:graphicFrame>
      <p:sp>
        <p:nvSpPr>
          <p:cNvPr id="4" name="Text Placeholder 3">
            <a:extLst>
              <a:ext uri="{FF2B5EF4-FFF2-40B4-BE49-F238E27FC236}">
                <a16:creationId xmlns:a16="http://schemas.microsoft.com/office/drawing/2014/main" id="{F1B451F0-8F74-41C3-BE5A-D0343E9339E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731586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7DF1-77B4-4951-A2FE-3C01161944A8}"/>
              </a:ext>
            </a:extLst>
          </p:cNvPr>
          <p:cNvSpPr>
            <a:spLocks noGrp="1"/>
          </p:cNvSpPr>
          <p:nvPr>
            <p:ph type="title"/>
          </p:nvPr>
        </p:nvSpPr>
        <p:spPr/>
        <p:txBody>
          <a:bodyPr/>
          <a:lstStyle/>
          <a:p>
            <a:r>
              <a:rPr lang="nl-NL"/>
              <a:t>Instagram Top 10 posts met meeste interactie | NPO3FM - 17 of 25</a:t>
            </a:r>
            <a:endParaRPr lang="en-US"/>
          </a:p>
        </p:txBody>
      </p:sp>
      <p:graphicFrame>
        <p:nvGraphicFramePr>
          <p:cNvPr id="5" name="Table Placeholder 4">
            <a:extLst>
              <a:ext uri="{FF2B5EF4-FFF2-40B4-BE49-F238E27FC236}">
                <a16:creationId xmlns:a16="http://schemas.microsoft.com/office/drawing/2014/main" id="{8DA5DD8C-837A-4920-BFA9-BF35213B08D3}"/>
              </a:ext>
            </a:extLst>
          </p:cNvPr>
          <p:cNvGraphicFramePr>
            <a:graphicFrameLocks noGrp="1"/>
          </p:cNvGraphicFramePr>
          <p:nvPr>
            <p:ph type="tbl" sz="quarter" idx="13"/>
            <p:extLst>
              <p:ext uri="{D42A27DB-BD31-4B8C-83A1-F6EECF244321}">
                <p14:modId xmlns:p14="http://schemas.microsoft.com/office/powerpoint/2010/main" val="3217187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4607931"/>
                    </a:ext>
                  </a:extLst>
                </a:gridCol>
                <a:gridCol w="1645920">
                  <a:extLst>
                    <a:ext uri="{9D8B030D-6E8A-4147-A177-3AD203B41FA5}">
                      <a16:colId xmlns:a16="http://schemas.microsoft.com/office/drawing/2014/main" val="3190904100"/>
                    </a:ext>
                  </a:extLst>
                </a:gridCol>
                <a:gridCol w="740664">
                  <a:extLst>
                    <a:ext uri="{9D8B030D-6E8A-4147-A177-3AD203B41FA5}">
                      <a16:colId xmlns:a16="http://schemas.microsoft.com/office/drawing/2014/main" val="4022230477"/>
                    </a:ext>
                  </a:extLst>
                </a:gridCol>
                <a:gridCol w="740664">
                  <a:extLst>
                    <a:ext uri="{9D8B030D-6E8A-4147-A177-3AD203B41FA5}">
                      <a16:colId xmlns:a16="http://schemas.microsoft.com/office/drawing/2014/main" val="1279207495"/>
                    </a:ext>
                  </a:extLst>
                </a:gridCol>
                <a:gridCol w="740664">
                  <a:extLst>
                    <a:ext uri="{9D8B030D-6E8A-4147-A177-3AD203B41FA5}">
                      <a16:colId xmlns:a16="http://schemas.microsoft.com/office/drawing/2014/main" val="3539833487"/>
                    </a:ext>
                  </a:extLst>
                </a:gridCol>
                <a:gridCol w="740664">
                  <a:extLst>
                    <a:ext uri="{9D8B030D-6E8A-4147-A177-3AD203B41FA5}">
                      <a16:colId xmlns:a16="http://schemas.microsoft.com/office/drawing/2014/main" val="1916731431"/>
                    </a:ext>
                  </a:extLst>
                </a:gridCol>
                <a:gridCol w="740664">
                  <a:extLst>
                    <a:ext uri="{9D8B030D-6E8A-4147-A177-3AD203B41FA5}">
                      <a16:colId xmlns:a16="http://schemas.microsoft.com/office/drawing/2014/main" val="3535922526"/>
                    </a:ext>
                  </a:extLst>
                </a:gridCol>
                <a:gridCol w="740664">
                  <a:extLst>
                    <a:ext uri="{9D8B030D-6E8A-4147-A177-3AD203B41FA5}">
                      <a16:colId xmlns:a16="http://schemas.microsoft.com/office/drawing/2014/main" val="1812135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60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10:06:55</a:t>
                      </a:r>
                      <a:r>
                        <a:rPr kumimoji="0" lang="nl-NL" sz="1000" b="0" i="0" u="none" strike="noStrike" kern="1200" cap="none" spc="0" normalizeH="0" baseline="0" noProof="0">
                          <a:ln>
                            <a:noFill/>
                          </a:ln>
                          <a:solidFill>
                            <a:prstClr val="black"/>
                          </a:solidFill>
                          <a:effectLst/>
                          <a:uLnTx/>
                          <a:uFillTx/>
                          <a:latin typeface="+mn-lt"/>
                          <a:ea typeface="+mn-ea"/>
                          <a:cs typeface="+mn-cs"/>
                        </a:rPr>
                        <a:t>
 Ter ere van hun liedje 'Bandje' dat ze schreven n.a.v. de woordjes van Markje Rutte. 🥰 #3FM #3FMAwards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277033949_2797010767265633_7572106979749825185_n.jpg?_nc_cat=105&amp;ccb=1-5&amp;_nc_sid=8ae9d6&amp;_nc_ohc=PtUUeMcexp8AX_RHGlT&amp;_nc_ht=scontent-yyz1-1.cdninstagram.com&amp;edm=AL-3X8kEAAAA&amp;oh=00_AT8Fpjrg4rUFzw1xMbKvBRsQV5OiprYmyNwDxojbjrZ_Lw&amp;oe=625073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0357685"/>
                  </a:ext>
                </a:extLst>
              </a:tr>
            </a:tbl>
          </a:graphicData>
        </a:graphic>
      </p:graphicFrame>
      <p:sp>
        <p:nvSpPr>
          <p:cNvPr id="4" name="Text Placeholder 3">
            <a:extLst>
              <a:ext uri="{FF2B5EF4-FFF2-40B4-BE49-F238E27FC236}">
                <a16:creationId xmlns:a16="http://schemas.microsoft.com/office/drawing/2014/main" id="{FA386C89-0292-4441-A3B9-FE66BA96853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16031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B5CEA-D727-44E3-9622-527A3D911682}"/>
              </a:ext>
            </a:extLst>
          </p:cNvPr>
          <p:cNvSpPr>
            <a:spLocks noGrp="1"/>
          </p:cNvSpPr>
          <p:nvPr>
            <p:ph type="title"/>
          </p:nvPr>
        </p:nvSpPr>
        <p:spPr/>
        <p:txBody>
          <a:bodyPr/>
          <a:lstStyle/>
          <a:p>
            <a:r>
              <a:rPr lang="nl-NL"/>
              <a:t>Instagram Top 10 posts met meeste interactie | NPO3FM - 18 of 25</a:t>
            </a:r>
            <a:endParaRPr lang="en-US"/>
          </a:p>
        </p:txBody>
      </p:sp>
      <p:graphicFrame>
        <p:nvGraphicFramePr>
          <p:cNvPr id="5" name="Table Placeholder 4">
            <a:extLst>
              <a:ext uri="{FF2B5EF4-FFF2-40B4-BE49-F238E27FC236}">
                <a16:creationId xmlns:a16="http://schemas.microsoft.com/office/drawing/2014/main" id="{55DE2B83-B5AB-428C-8EB6-FF1FAF7B049E}"/>
              </a:ext>
            </a:extLst>
          </p:cNvPr>
          <p:cNvGraphicFramePr>
            <a:graphicFrameLocks noGrp="1"/>
          </p:cNvGraphicFramePr>
          <p:nvPr>
            <p:ph type="tbl" sz="quarter" idx="13"/>
            <p:extLst>
              <p:ext uri="{D42A27DB-BD31-4B8C-83A1-F6EECF244321}">
                <p14:modId xmlns:p14="http://schemas.microsoft.com/office/powerpoint/2010/main" val="3044022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9404781"/>
                    </a:ext>
                  </a:extLst>
                </a:gridCol>
                <a:gridCol w="1645920">
                  <a:extLst>
                    <a:ext uri="{9D8B030D-6E8A-4147-A177-3AD203B41FA5}">
                      <a16:colId xmlns:a16="http://schemas.microsoft.com/office/drawing/2014/main" val="473960417"/>
                    </a:ext>
                  </a:extLst>
                </a:gridCol>
                <a:gridCol w="740664">
                  <a:extLst>
                    <a:ext uri="{9D8B030D-6E8A-4147-A177-3AD203B41FA5}">
                      <a16:colId xmlns:a16="http://schemas.microsoft.com/office/drawing/2014/main" val="1654227898"/>
                    </a:ext>
                  </a:extLst>
                </a:gridCol>
                <a:gridCol w="740664">
                  <a:extLst>
                    <a:ext uri="{9D8B030D-6E8A-4147-A177-3AD203B41FA5}">
                      <a16:colId xmlns:a16="http://schemas.microsoft.com/office/drawing/2014/main" val="1450166078"/>
                    </a:ext>
                  </a:extLst>
                </a:gridCol>
                <a:gridCol w="740664">
                  <a:extLst>
                    <a:ext uri="{9D8B030D-6E8A-4147-A177-3AD203B41FA5}">
                      <a16:colId xmlns:a16="http://schemas.microsoft.com/office/drawing/2014/main" val="2958284598"/>
                    </a:ext>
                  </a:extLst>
                </a:gridCol>
                <a:gridCol w="740664">
                  <a:extLst>
                    <a:ext uri="{9D8B030D-6E8A-4147-A177-3AD203B41FA5}">
                      <a16:colId xmlns:a16="http://schemas.microsoft.com/office/drawing/2014/main" val="1734498040"/>
                    </a:ext>
                  </a:extLst>
                </a:gridCol>
                <a:gridCol w="740664">
                  <a:extLst>
                    <a:ext uri="{9D8B030D-6E8A-4147-A177-3AD203B41FA5}">
                      <a16:colId xmlns:a16="http://schemas.microsoft.com/office/drawing/2014/main" val="2895722929"/>
                    </a:ext>
                  </a:extLst>
                </a:gridCol>
                <a:gridCol w="740664">
                  <a:extLst>
                    <a:ext uri="{9D8B030D-6E8A-4147-A177-3AD203B41FA5}">
                      <a16:colId xmlns:a16="http://schemas.microsoft.com/office/drawing/2014/main" val="1930194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040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- 2022-03-07 20:47:21</a:t>
                      </a:r>
                      <a:r>
                        <a:rPr kumimoji="0" lang="en-US" sz="1000" b="0" i="0" u="none" strike="noStrike" kern="1200" cap="none" spc="0" normalizeH="0" baseline="0" noProof="0">
                          <a:ln>
                            <a:noFill/>
                          </a:ln>
                          <a:solidFill>
                            <a:prstClr val="black"/>
                          </a:solidFill>
                          <a:effectLst/>
                          <a:uLnTx/>
                          <a:uFillTx/>
                          <a:latin typeface="+mn-lt"/>
                          <a:ea typeface="+mn-ea"/>
                          <a:cs typeface="+mn-cs"/>
                        </a:rPr>
                        <a:t>
 De eindstand van Radio555, maar tv gaat nu verder. 💪 Blijf doneren via giro555.nl en help Oekraïne. 🇺🇦#3FM #Radio555 #SamenInActieVoorOekraïne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275477958_267413292243021_5746257530940513007_n.jpg?_nc_cat=104&amp;ccb=1-5&amp;_nc_sid=8ae9d6&amp;_nc_ohc=fYpTZ6CzWBcAX-96g0A&amp;_nc_ht=scontent-yyz1-1.cdninstagram.com&amp;edm=AL-3X8kEAAAA&amp;oh=00_AT9SfugxOXhozimxADkoy9uXPCV-WUbz3Ma7HUdtVAtDfw&amp;oe=624F757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8685198"/>
                  </a:ext>
                </a:extLst>
              </a:tr>
            </a:tbl>
          </a:graphicData>
        </a:graphic>
      </p:graphicFrame>
      <p:sp>
        <p:nvSpPr>
          <p:cNvPr id="4" name="Text Placeholder 3">
            <a:extLst>
              <a:ext uri="{FF2B5EF4-FFF2-40B4-BE49-F238E27FC236}">
                <a16:creationId xmlns:a16="http://schemas.microsoft.com/office/drawing/2014/main" id="{BA839FB7-E900-4427-9A26-7FBC34948C3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88693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50E4-A1CC-49F8-B2CC-E96C7F0E5634}"/>
              </a:ext>
            </a:extLst>
          </p:cNvPr>
          <p:cNvSpPr>
            <a:spLocks noGrp="1"/>
          </p:cNvSpPr>
          <p:nvPr>
            <p:ph type="title"/>
          </p:nvPr>
        </p:nvSpPr>
        <p:spPr/>
        <p:txBody>
          <a:bodyPr/>
          <a:lstStyle/>
          <a:p>
            <a:r>
              <a:rPr lang="nl-NL"/>
              <a:t>Instagram Top 10 posts met meeste interactie | NPO3FM - 19 of 25</a:t>
            </a:r>
            <a:endParaRPr lang="en-US"/>
          </a:p>
        </p:txBody>
      </p:sp>
      <p:graphicFrame>
        <p:nvGraphicFramePr>
          <p:cNvPr id="5" name="Table Placeholder 4">
            <a:extLst>
              <a:ext uri="{FF2B5EF4-FFF2-40B4-BE49-F238E27FC236}">
                <a16:creationId xmlns:a16="http://schemas.microsoft.com/office/drawing/2014/main" id="{7C658079-EFD7-4426-94DC-44E11087C025}"/>
              </a:ext>
            </a:extLst>
          </p:cNvPr>
          <p:cNvGraphicFramePr>
            <a:graphicFrameLocks noGrp="1"/>
          </p:cNvGraphicFramePr>
          <p:nvPr>
            <p:ph type="tbl" sz="quarter" idx="13"/>
            <p:extLst>
              <p:ext uri="{D42A27DB-BD31-4B8C-83A1-F6EECF244321}">
                <p14:modId xmlns:p14="http://schemas.microsoft.com/office/powerpoint/2010/main" val="1155975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336876"/>
                    </a:ext>
                  </a:extLst>
                </a:gridCol>
                <a:gridCol w="1645920">
                  <a:extLst>
                    <a:ext uri="{9D8B030D-6E8A-4147-A177-3AD203B41FA5}">
                      <a16:colId xmlns:a16="http://schemas.microsoft.com/office/drawing/2014/main" val="1663911799"/>
                    </a:ext>
                  </a:extLst>
                </a:gridCol>
                <a:gridCol w="740664">
                  <a:extLst>
                    <a:ext uri="{9D8B030D-6E8A-4147-A177-3AD203B41FA5}">
                      <a16:colId xmlns:a16="http://schemas.microsoft.com/office/drawing/2014/main" val="3829959958"/>
                    </a:ext>
                  </a:extLst>
                </a:gridCol>
                <a:gridCol w="740664">
                  <a:extLst>
                    <a:ext uri="{9D8B030D-6E8A-4147-A177-3AD203B41FA5}">
                      <a16:colId xmlns:a16="http://schemas.microsoft.com/office/drawing/2014/main" val="3172228124"/>
                    </a:ext>
                  </a:extLst>
                </a:gridCol>
                <a:gridCol w="740664">
                  <a:extLst>
                    <a:ext uri="{9D8B030D-6E8A-4147-A177-3AD203B41FA5}">
                      <a16:colId xmlns:a16="http://schemas.microsoft.com/office/drawing/2014/main" val="850317070"/>
                    </a:ext>
                  </a:extLst>
                </a:gridCol>
                <a:gridCol w="740664">
                  <a:extLst>
                    <a:ext uri="{9D8B030D-6E8A-4147-A177-3AD203B41FA5}">
                      <a16:colId xmlns:a16="http://schemas.microsoft.com/office/drawing/2014/main" val="3236397082"/>
                    </a:ext>
                  </a:extLst>
                </a:gridCol>
                <a:gridCol w="740664">
                  <a:extLst>
                    <a:ext uri="{9D8B030D-6E8A-4147-A177-3AD203B41FA5}">
                      <a16:colId xmlns:a16="http://schemas.microsoft.com/office/drawing/2014/main" val="4191346678"/>
                    </a:ext>
                  </a:extLst>
                </a:gridCol>
                <a:gridCol w="740664">
                  <a:extLst>
                    <a:ext uri="{9D8B030D-6E8A-4147-A177-3AD203B41FA5}">
                      <a16:colId xmlns:a16="http://schemas.microsoft.com/office/drawing/2014/main" val="1166094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09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- 2022-03-31 12:00:42</a:t>
                      </a:r>
                      <a:r>
                        <a:rPr kumimoji="0" lang="nl-NL" sz="1000" b="0" i="0" u="none" strike="noStrike" kern="1200" cap="none" spc="0" normalizeH="0" baseline="0" noProof="0">
                          <a:ln>
                            <a:noFill/>
                          </a:ln>
                          <a:solidFill>
                            <a:prstClr val="black"/>
                          </a:solidFill>
                          <a:effectLst/>
                          <a:uLnTx/>
                          <a:uFillTx/>
                          <a:latin typeface="+mn-lt"/>
                          <a:ea typeface="+mn-ea"/>
                          <a:cs typeface="+mn-cs"/>
                        </a:rPr>
                        <a:t>
 Op een schaal van 1 tot 10, hoe excited ben jij voor de nieuwe Harry Styles track? 😍 #3FM #HarryStyles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277544710_1914125308772950_8950004627646396906_n.jpg?_nc_cat=101&amp;ccb=1-5&amp;_nc_sid=8ae9d6&amp;_nc_ohc=INe2c1y49AQAX-zNQbc&amp;_nc_ht=scontent-yyz1-1.cdninstagram.com&amp;edm=AL-3X8kEAAAA&amp;oh=00_AT-oMuvdy9TTHXbQE4KrpG-jidv7jLQPpqVssUK7Z72bBA&amp;oe=62503880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222666"/>
                  </a:ext>
                </a:extLst>
              </a:tr>
            </a:tbl>
          </a:graphicData>
        </a:graphic>
      </p:graphicFrame>
      <p:sp>
        <p:nvSpPr>
          <p:cNvPr id="4" name="Text Placeholder 3">
            <a:extLst>
              <a:ext uri="{FF2B5EF4-FFF2-40B4-BE49-F238E27FC236}">
                <a16:creationId xmlns:a16="http://schemas.microsoft.com/office/drawing/2014/main" id="{62C5D646-B261-4846-B34D-C21E86859F3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872113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DF2B-C525-40BF-9A17-AF057278D28E}"/>
              </a:ext>
            </a:extLst>
          </p:cNvPr>
          <p:cNvSpPr>
            <a:spLocks noGrp="1"/>
          </p:cNvSpPr>
          <p:nvPr>
            <p:ph type="title"/>
          </p:nvPr>
        </p:nvSpPr>
        <p:spPr/>
        <p:txBody>
          <a:bodyPr/>
          <a:lstStyle/>
          <a:p>
            <a:r>
              <a:rPr lang="nl-NL"/>
              <a:t>Instagram Top 10 posts met meeste interactie | NPO3FM - 20 of 25</a:t>
            </a:r>
            <a:endParaRPr lang="en-US"/>
          </a:p>
        </p:txBody>
      </p:sp>
      <p:graphicFrame>
        <p:nvGraphicFramePr>
          <p:cNvPr id="5" name="Table Placeholder 4">
            <a:extLst>
              <a:ext uri="{FF2B5EF4-FFF2-40B4-BE49-F238E27FC236}">
                <a16:creationId xmlns:a16="http://schemas.microsoft.com/office/drawing/2014/main" id="{F93681DB-0EC2-4884-9B9A-F9B39DD2137E}"/>
              </a:ext>
            </a:extLst>
          </p:cNvPr>
          <p:cNvGraphicFramePr>
            <a:graphicFrameLocks noGrp="1"/>
          </p:cNvGraphicFramePr>
          <p:nvPr>
            <p:ph type="tbl" sz="quarter" idx="13"/>
            <p:extLst>
              <p:ext uri="{D42A27DB-BD31-4B8C-83A1-F6EECF244321}">
                <p14:modId xmlns:p14="http://schemas.microsoft.com/office/powerpoint/2010/main" val="227735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5501734"/>
                    </a:ext>
                  </a:extLst>
                </a:gridCol>
                <a:gridCol w="1645920">
                  <a:extLst>
                    <a:ext uri="{9D8B030D-6E8A-4147-A177-3AD203B41FA5}">
                      <a16:colId xmlns:a16="http://schemas.microsoft.com/office/drawing/2014/main" val="3779417557"/>
                    </a:ext>
                  </a:extLst>
                </a:gridCol>
                <a:gridCol w="740664">
                  <a:extLst>
                    <a:ext uri="{9D8B030D-6E8A-4147-A177-3AD203B41FA5}">
                      <a16:colId xmlns:a16="http://schemas.microsoft.com/office/drawing/2014/main" val="4228594794"/>
                    </a:ext>
                  </a:extLst>
                </a:gridCol>
                <a:gridCol w="740664">
                  <a:extLst>
                    <a:ext uri="{9D8B030D-6E8A-4147-A177-3AD203B41FA5}">
                      <a16:colId xmlns:a16="http://schemas.microsoft.com/office/drawing/2014/main" val="1074571699"/>
                    </a:ext>
                  </a:extLst>
                </a:gridCol>
                <a:gridCol w="740664">
                  <a:extLst>
                    <a:ext uri="{9D8B030D-6E8A-4147-A177-3AD203B41FA5}">
                      <a16:colId xmlns:a16="http://schemas.microsoft.com/office/drawing/2014/main" val="3328325283"/>
                    </a:ext>
                  </a:extLst>
                </a:gridCol>
                <a:gridCol w="740664">
                  <a:extLst>
                    <a:ext uri="{9D8B030D-6E8A-4147-A177-3AD203B41FA5}">
                      <a16:colId xmlns:a16="http://schemas.microsoft.com/office/drawing/2014/main" val="722042859"/>
                    </a:ext>
                  </a:extLst>
                </a:gridCol>
                <a:gridCol w="740664">
                  <a:extLst>
                    <a:ext uri="{9D8B030D-6E8A-4147-A177-3AD203B41FA5}">
                      <a16:colId xmlns:a16="http://schemas.microsoft.com/office/drawing/2014/main" val="1075967759"/>
                    </a:ext>
                  </a:extLst>
                </a:gridCol>
                <a:gridCol w="740664">
                  <a:extLst>
                    <a:ext uri="{9D8B030D-6E8A-4147-A177-3AD203B41FA5}">
                      <a16:colId xmlns:a16="http://schemas.microsoft.com/office/drawing/2014/main" val="3046470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14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- 2022-03-02 10:18:20</a:t>
                      </a:r>
                      <a:r>
                        <a:rPr kumimoji="0" lang="nl-NL" sz="1000" b="0" i="0" u="none" strike="noStrike" kern="1200" cap="none" spc="0" normalizeH="0" baseline="0" noProof="0">
                          <a:ln>
                            <a:noFill/>
                          </a:ln>
                          <a:solidFill>
                            <a:prstClr val="black"/>
                          </a:solidFill>
                          <a:effectLst/>
                          <a:uLnTx/>
                          <a:uFillTx/>
                          <a:latin typeface="+mn-lt"/>
                          <a:ea typeface="+mn-ea"/>
                          <a:cs typeface="+mn-cs"/>
                        </a:rPr>
                        <a:t>
 Je bent een kaaskop of niet! 🧀 #3FM #SandersVriendenteam #BenIkDeEnige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274998360_1087483031984872_177513700834013057_n.jpg?_nc_cat=109&amp;ccb=1-5&amp;_nc_sid=8ae9d6&amp;_nc_ohc=RbhcPMi0HQQAX-BDLe9&amp;_nc_ht=scontent-yyz1-1.cdninstagram.com&amp;edm=AL-3X8kEAAAA&amp;oh=00_AT_fmB9llfjiF4MHuyxAp7QD4T3hu8RAeAaT6lLLfoFWgA&amp;oe=624FEF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19698859"/>
                  </a:ext>
                </a:extLst>
              </a:tr>
            </a:tbl>
          </a:graphicData>
        </a:graphic>
      </p:graphicFrame>
      <p:sp>
        <p:nvSpPr>
          <p:cNvPr id="4" name="Text Placeholder 3">
            <a:extLst>
              <a:ext uri="{FF2B5EF4-FFF2-40B4-BE49-F238E27FC236}">
                <a16:creationId xmlns:a16="http://schemas.microsoft.com/office/drawing/2014/main" id="{D35A75E5-4BF4-47E0-AB33-97D27F032E3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663465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7654-9FA8-428E-AFF4-F3E917CD6DE8}"/>
              </a:ext>
            </a:extLst>
          </p:cNvPr>
          <p:cNvSpPr>
            <a:spLocks noGrp="1"/>
          </p:cNvSpPr>
          <p:nvPr>
            <p:ph type="title"/>
          </p:nvPr>
        </p:nvSpPr>
        <p:spPr/>
        <p:txBody>
          <a:bodyPr/>
          <a:lstStyle/>
          <a:p>
            <a:r>
              <a:rPr lang="nl-NL"/>
              <a:t>Instagram Top 10 posts met meeste interactie | NPO3FM - 21 of 25</a:t>
            </a:r>
            <a:endParaRPr lang="en-US"/>
          </a:p>
        </p:txBody>
      </p:sp>
      <p:graphicFrame>
        <p:nvGraphicFramePr>
          <p:cNvPr id="5" name="Table Placeholder 4">
            <a:extLst>
              <a:ext uri="{FF2B5EF4-FFF2-40B4-BE49-F238E27FC236}">
                <a16:creationId xmlns:a16="http://schemas.microsoft.com/office/drawing/2014/main" id="{1DC89BC8-6F3F-4BD5-A467-AE627D3008AC}"/>
              </a:ext>
            </a:extLst>
          </p:cNvPr>
          <p:cNvGraphicFramePr>
            <a:graphicFrameLocks noGrp="1"/>
          </p:cNvGraphicFramePr>
          <p:nvPr>
            <p:ph type="tbl" sz="quarter" idx="13"/>
            <p:extLst>
              <p:ext uri="{D42A27DB-BD31-4B8C-83A1-F6EECF244321}">
                <p14:modId xmlns:p14="http://schemas.microsoft.com/office/powerpoint/2010/main" val="237698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0700354"/>
                    </a:ext>
                  </a:extLst>
                </a:gridCol>
                <a:gridCol w="1645920">
                  <a:extLst>
                    <a:ext uri="{9D8B030D-6E8A-4147-A177-3AD203B41FA5}">
                      <a16:colId xmlns:a16="http://schemas.microsoft.com/office/drawing/2014/main" val="1041284986"/>
                    </a:ext>
                  </a:extLst>
                </a:gridCol>
                <a:gridCol w="740664">
                  <a:extLst>
                    <a:ext uri="{9D8B030D-6E8A-4147-A177-3AD203B41FA5}">
                      <a16:colId xmlns:a16="http://schemas.microsoft.com/office/drawing/2014/main" val="560404174"/>
                    </a:ext>
                  </a:extLst>
                </a:gridCol>
                <a:gridCol w="740664">
                  <a:extLst>
                    <a:ext uri="{9D8B030D-6E8A-4147-A177-3AD203B41FA5}">
                      <a16:colId xmlns:a16="http://schemas.microsoft.com/office/drawing/2014/main" val="2242448876"/>
                    </a:ext>
                  </a:extLst>
                </a:gridCol>
                <a:gridCol w="740664">
                  <a:extLst>
                    <a:ext uri="{9D8B030D-6E8A-4147-A177-3AD203B41FA5}">
                      <a16:colId xmlns:a16="http://schemas.microsoft.com/office/drawing/2014/main" val="379770472"/>
                    </a:ext>
                  </a:extLst>
                </a:gridCol>
                <a:gridCol w="740664">
                  <a:extLst>
                    <a:ext uri="{9D8B030D-6E8A-4147-A177-3AD203B41FA5}">
                      <a16:colId xmlns:a16="http://schemas.microsoft.com/office/drawing/2014/main" val="193084261"/>
                    </a:ext>
                  </a:extLst>
                </a:gridCol>
                <a:gridCol w="740664">
                  <a:extLst>
                    <a:ext uri="{9D8B030D-6E8A-4147-A177-3AD203B41FA5}">
                      <a16:colId xmlns:a16="http://schemas.microsoft.com/office/drawing/2014/main" val="3188530481"/>
                    </a:ext>
                  </a:extLst>
                </a:gridCol>
                <a:gridCol w="740664">
                  <a:extLst>
                    <a:ext uri="{9D8B030D-6E8A-4147-A177-3AD203B41FA5}">
                      <a16:colId xmlns:a16="http://schemas.microsoft.com/office/drawing/2014/main" val="336487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823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13:00:45</a:t>
                      </a:r>
                      <a:r>
                        <a:rPr kumimoji="0" lang="nl-NL" sz="1000" b="0" i="0" u="none" strike="noStrike" kern="1200" cap="none" spc="0" normalizeH="0" baseline="0" noProof="0">
                          <a:ln>
                            <a:noFill/>
                          </a:ln>
                          <a:solidFill>
                            <a:prstClr val="black"/>
                          </a:solidFill>
                          <a:effectLst/>
                          <a:uLnTx/>
                          <a:uFillTx/>
                          <a:latin typeface="+mn-lt"/>
                          <a:ea typeface="+mn-ea"/>
                          <a:cs typeface="+mn-cs"/>
                        </a:rPr>
                        <a:t>
 En daarmee wereldwijd miljoenen mensen bereiken. 🌍
→ Vandaag staat 3FM samen met andere radiostations in het teken van Radio555. Vraag je plaat aan via radio555.nl om samen zoveel mogelijk geld in te zamelen voor noodhulp aan Oekraïne. Doe je mee? #3FM #Radio555 #SamenInActieVoorOekraïne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275450474_371212851519672_8163371216471132332_n.jpg?_nc_cat=107&amp;ccb=1-5&amp;_nc_sid=8ae9d6&amp;_nc_ohc=KWg3-S4EDvEAX_-q1vG&amp;_nc_ht=scontent-yyz1-1.cdninstagram.com&amp;edm=AL-3X8kEAAAA&amp;oh=00_AT_X7sLwGNXe1A624GLE02A632eq6T1q_N_823C1np4yFQ&amp;oe=6250858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69379360"/>
                  </a:ext>
                </a:extLst>
              </a:tr>
            </a:tbl>
          </a:graphicData>
        </a:graphic>
      </p:graphicFrame>
      <p:sp>
        <p:nvSpPr>
          <p:cNvPr id="4" name="Text Placeholder 3">
            <a:extLst>
              <a:ext uri="{FF2B5EF4-FFF2-40B4-BE49-F238E27FC236}">
                <a16:creationId xmlns:a16="http://schemas.microsoft.com/office/drawing/2014/main" id="{FEB970F0-0455-4DCD-A5CF-33C4BBBEF79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109309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D47E-9F8E-4A12-8164-2A9A5C799ABE}"/>
              </a:ext>
            </a:extLst>
          </p:cNvPr>
          <p:cNvSpPr>
            <a:spLocks noGrp="1"/>
          </p:cNvSpPr>
          <p:nvPr>
            <p:ph type="title"/>
          </p:nvPr>
        </p:nvSpPr>
        <p:spPr/>
        <p:txBody>
          <a:bodyPr/>
          <a:lstStyle/>
          <a:p>
            <a:r>
              <a:rPr lang="nl-NL"/>
              <a:t>Instagram Top 10 posts met meeste interactie | NPO3FM - 22 of 25</a:t>
            </a:r>
            <a:endParaRPr lang="en-US"/>
          </a:p>
        </p:txBody>
      </p:sp>
      <p:graphicFrame>
        <p:nvGraphicFramePr>
          <p:cNvPr id="5" name="Table Placeholder 4">
            <a:extLst>
              <a:ext uri="{FF2B5EF4-FFF2-40B4-BE49-F238E27FC236}">
                <a16:creationId xmlns:a16="http://schemas.microsoft.com/office/drawing/2014/main" id="{FEB56CB9-05A0-45CF-8068-27BBF4E477B6}"/>
              </a:ext>
            </a:extLst>
          </p:cNvPr>
          <p:cNvGraphicFramePr>
            <a:graphicFrameLocks noGrp="1"/>
          </p:cNvGraphicFramePr>
          <p:nvPr>
            <p:ph type="tbl" sz="quarter" idx="13"/>
            <p:extLst>
              <p:ext uri="{D42A27DB-BD31-4B8C-83A1-F6EECF244321}">
                <p14:modId xmlns:p14="http://schemas.microsoft.com/office/powerpoint/2010/main" val="89192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9499189"/>
                    </a:ext>
                  </a:extLst>
                </a:gridCol>
                <a:gridCol w="1645920">
                  <a:extLst>
                    <a:ext uri="{9D8B030D-6E8A-4147-A177-3AD203B41FA5}">
                      <a16:colId xmlns:a16="http://schemas.microsoft.com/office/drawing/2014/main" val="3598210466"/>
                    </a:ext>
                  </a:extLst>
                </a:gridCol>
                <a:gridCol w="740664">
                  <a:extLst>
                    <a:ext uri="{9D8B030D-6E8A-4147-A177-3AD203B41FA5}">
                      <a16:colId xmlns:a16="http://schemas.microsoft.com/office/drawing/2014/main" val="2420601090"/>
                    </a:ext>
                  </a:extLst>
                </a:gridCol>
                <a:gridCol w="740664">
                  <a:extLst>
                    <a:ext uri="{9D8B030D-6E8A-4147-A177-3AD203B41FA5}">
                      <a16:colId xmlns:a16="http://schemas.microsoft.com/office/drawing/2014/main" val="2477810543"/>
                    </a:ext>
                  </a:extLst>
                </a:gridCol>
                <a:gridCol w="740664">
                  <a:extLst>
                    <a:ext uri="{9D8B030D-6E8A-4147-A177-3AD203B41FA5}">
                      <a16:colId xmlns:a16="http://schemas.microsoft.com/office/drawing/2014/main" val="208176825"/>
                    </a:ext>
                  </a:extLst>
                </a:gridCol>
                <a:gridCol w="740664">
                  <a:extLst>
                    <a:ext uri="{9D8B030D-6E8A-4147-A177-3AD203B41FA5}">
                      <a16:colId xmlns:a16="http://schemas.microsoft.com/office/drawing/2014/main" val="1251484266"/>
                    </a:ext>
                  </a:extLst>
                </a:gridCol>
                <a:gridCol w="740664">
                  <a:extLst>
                    <a:ext uri="{9D8B030D-6E8A-4147-A177-3AD203B41FA5}">
                      <a16:colId xmlns:a16="http://schemas.microsoft.com/office/drawing/2014/main" val="1100643180"/>
                    </a:ext>
                  </a:extLst>
                </a:gridCol>
                <a:gridCol w="740664">
                  <a:extLst>
                    <a:ext uri="{9D8B030D-6E8A-4147-A177-3AD203B41FA5}">
                      <a16:colId xmlns:a16="http://schemas.microsoft.com/office/drawing/2014/main" val="215719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605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- 2022-03-05 16:00:54</a:t>
                      </a:r>
                      <a:r>
                        <a:rPr kumimoji="0" lang="nl-NL" sz="1000" b="0" i="0" u="none" strike="noStrike" kern="1200" cap="none" spc="0" normalizeH="0" baseline="0" noProof="0">
                          <a:ln>
                            <a:noFill/>
                          </a:ln>
                          <a:solidFill>
                            <a:prstClr val="black"/>
                          </a:solidFill>
                          <a:effectLst/>
                          <a:uLnTx/>
                          <a:uFillTx/>
                          <a:latin typeface="+mn-lt"/>
                          <a:ea typeface="+mn-ea"/>
                          <a:cs typeface="+mn-cs"/>
                        </a:rPr>
                        <a:t>
 Herkenbaar?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275186387_116766870784221_3650975194975782834_n.jpg?stp=dst-jpg_e35_p640x640_sh0.08&amp;_nc_ht=scontent.cdninstagram.com&amp;_nc_cat=109&amp;_nc_ohc=qqzNmjTRi9MAX8IP4zG&amp;edm=AMO9-JQAAAAA&amp;ccb=7-4&amp;oh=00_AT-E5XoU8MVkB4s4bdNPu_St_garb3zL96irRxxdw7_Jgg&amp;oe=624B78A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5644763"/>
                  </a:ext>
                </a:extLst>
              </a:tr>
            </a:tbl>
          </a:graphicData>
        </a:graphic>
      </p:graphicFrame>
      <p:sp>
        <p:nvSpPr>
          <p:cNvPr id="4" name="Text Placeholder 3">
            <a:extLst>
              <a:ext uri="{FF2B5EF4-FFF2-40B4-BE49-F238E27FC236}">
                <a16:creationId xmlns:a16="http://schemas.microsoft.com/office/drawing/2014/main" id="{87F4C895-D992-4E39-A21A-6D880CFA835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1974797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009C7-DF6C-4F04-878E-10A20EE9FB62}"/>
              </a:ext>
            </a:extLst>
          </p:cNvPr>
          <p:cNvSpPr>
            <a:spLocks noGrp="1"/>
          </p:cNvSpPr>
          <p:nvPr>
            <p:ph type="title"/>
          </p:nvPr>
        </p:nvSpPr>
        <p:spPr/>
        <p:txBody>
          <a:bodyPr/>
          <a:lstStyle/>
          <a:p>
            <a:r>
              <a:rPr lang="nl-NL"/>
              <a:t>Instagram Top 10 posts met meeste interactie | NPO3FM - 23 of 25</a:t>
            </a:r>
            <a:endParaRPr lang="en-US"/>
          </a:p>
        </p:txBody>
      </p:sp>
      <p:graphicFrame>
        <p:nvGraphicFramePr>
          <p:cNvPr id="5" name="Table Placeholder 4">
            <a:extLst>
              <a:ext uri="{FF2B5EF4-FFF2-40B4-BE49-F238E27FC236}">
                <a16:creationId xmlns:a16="http://schemas.microsoft.com/office/drawing/2014/main" id="{03AC9FAF-4912-4AC7-B400-5DE39B4D9FF2}"/>
              </a:ext>
            </a:extLst>
          </p:cNvPr>
          <p:cNvGraphicFramePr>
            <a:graphicFrameLocks noGrp="1"/>
          </p:cNvGraphicFramePr>
          <p:nvPr>
            <p:ph type="tbl" sz="quarter" idx="13"/>
            <p:extLst>
              <p:ext uri="{D42A27DB-BD31-4B8C-83A1-F6EECF244321}">
                <p14:modId xmlns:p14="http://schemas.microsoft.com/office/powerpoint/2010/main" val="252154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7954483"/>
                    </a:ext>
                  </a:extLst>
                </a:gridCol>
                <a:gridCol w="1645920">
                  <a:extLst>
                    <a:ext uri="{9D8B030D-6E8A-4147-A177-3AD203B41FA5}">
                      <a16:colId xmlns:a16="http://schemas.microsoft.com/office/drawing/2014/main" val="1403817418"/>
                    </a:ext>
                  </a:extLst>
                </a:gridCol>
                <a:gridCol w="740664">
                  <a:extLst>
                    <a:ext uri="{9D8B030D-6E8A-4147-A177-3AD203B41FA5}">
                      <a16:colId xmlns:a16="http://schemas.microsoft.com/office/drawing/2014/main" val="2531218409"/>
                    </a:ext>
                  </a:extLst>
                </a:gridCol>
                <a:gridCol w="740664">
                  <a:extLst>
                    <a:ext uri="{9D8B030D-6E8A-4147-A177-3AD203B41FA5}">
                      <a16:colId xmlns:a16="http://schemas.microsoft.com/office/drawing/2014/main" val="3259364956"/>
                    </a:ext>
                  </a:extLst>
                </a:gridCol>
                <a:gridCol w="740664">
                  <a:extLst>
                    <a:ext uri="{9D8B030D-6E8A-4147-A177-3AD203B41FA5}">
                      <a16:colId xmlns:a16="http://schemas.microsoft.com/office/drawing/2014/main" val="3894381865"/>
                    </a:ext>
                  </a:extLst>
                </a:gridCol>
                <a:gridCol w="740664">
                  <a:extLst>
                    <a:ext uri="{9D8B030D-6E8A-4147-A177-3AD203B41FA5}">
                      <a16:colId xmlns:a16="http://schemas.microsoft.com/office/drawing/2014/main" val="1182760305"/>
                    </a:ext>
                  </a:extLst>
                </a:gridCol>
                <a:gridCol w="740664">
                  <a:extLst>
                    <a:ext uri="{9D8B030D-6E8A-4147-A177-3AD203B41FA5}">
                      <a16:colId xmlns:a16="http://schemas.microsoft.com/office/drawing/2014/main" val="2799860887"/>
                    </a:ext>
                  </a:extLst>
                </a:gridCol>
                <a:gridCol w="740664">
                  <a:extLst>
                    <a:ext uri="{9D8B030D-6E8A-4147-A177-3AD203B41FA5}">
                      <a16:colId xmlns:a16="http://schemas.microsoft.com/office/drawing/2014/main" val="275049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44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- 2022-03-21 13:17:22</a:t>
                      </a:r>
                      <a:r>
                        <a:rPr kumimoji="0" lang="nl-NL" sz="1000" b="0" i="0" u="none" strike="noStrike" kern="1200" cap="none" spc="0" normalizeH="0" baseline="0" noProof="0">
                          <a:ln>
                            <a:noFill/>
                          </a:ln>
                          <a:solidFill>
                            <a:prstClr val="black"/>
                          </a:solidFill>
                          <a:effectLst/>
                          <a:uLnTx/>
                          <a:uFillTx/>
                          <a:latin typeface="+mn-lt"/>
                          <a:ea typeface="+mn-ea"/>
                          <a:cs typeface="+mn-cs"/>
                        </a:rPr>
                        <a:t>
 Froukje, S10 en een robothond. 🤖 Wat wil je nog meer? #3FM #ZonderGezicht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276233754_1976901502489844_4643250918748893527_n.jpg?_nc_cat=100&amp;ccb=1-5&amp;_nc_sid=8ae9d6&amp;_nc_ohc=6auFHIa9-rAAX_5pCsD&amp;_nc_ht=scontent-yyz1-1.cdninstagram.com&amp;edm=AL-3X8kEAAAA&amp;oh=00_AT9EbqQOih0EIoXHf2Q7XqY6W82FMQEMacAgpkf-i_rMlw&amp;oe=62507C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64099273"/>
                  </a:ext>
                </a:extLst>
              </a:tr>
            </a:tbl>
          </a:graphicData>
        </a:graphic>
      </p:graphicFrame>
      <p:sp>
        <p:nvSpPr>
          <p:cNvPr id="4" name="Text Placeholder 3">
            <a:extLst>
              <a:ext uri="{FF2B5EF4-FFF2-40B4-BE49-F238E27FC236}">
                <a16:creationId xmlns:a16="http://schemas.microsoft.com/office/drawing/2014/main" id="{50EDE365-38AC-4F88-B78D-293B94A892E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383077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510F-D730-4196-B745-F9F43C27FB07}"/>
              </a:ext>
            </a:extLst>
          </p:cNvPr>
          <p:cNvSpPr>
            <a:spLocks noGrp="1"/>
          </p:cNvSpPr>
          <p:nvPr>
            <p:ph type="title"/>
          </p:nvPr>
        </p:nvSpPr>
        <p:spPr/>
        <p:txBody>
          <a:bodyPr/>
          <a:lstStyle/>
          <a:p>
            <a:r>
              <a:rPr lang="nl-NL"/>
              <a:t>Instagram Top 10 posts met meeste interactie | NPO3FM - 24 of 25</a:t>
            </a:r>
            <a:endParaRPr lang="en-US"/>
          </a:p>
        </p:txBody>
      </p:sp>
      <p:graphicFrame>
        <p:nvGraphicFramePr>
          <p:cNvPr id="5" name="Table Placeholder 4">
            <a:extLst>
              <a:ext uri="{FF2B5EF4-FFF2-40B4-BE49-F238E27FC236}">
                <a16:creationId xmlns:a16="http://schemas.microsoft.com/office/drawing/2014/main" id="{82C93EA4-6790-4B4D-8999-09B3EF8464C9}"/>
              </a:ext>
            </a:extLst>
          </p:cNvPr>
          <p:cNvGraphicFramePr>
            <a:graphicFrameLocks noGrp="1"/>
          </p:cNvGraphicFramePr>
          <p:nvPr>
            <p:ph type="tbl" sz="quarter" idx="13"/>
            <p:extLst>
              <p:ext uri="{D42A27DB-BD31-4B8C-83A1-F6EECF244321}">
                <p14:modId xmlns:p14="http://schemas.microsoft.com/office/powerpoint/2010/main" val="2512164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6503923"/>
                    </a:ext>
                  </a:extLst>
                </a:gridCol>
                <a:gridCol w="1645920">
                  <a:extLst>
                    <a:ext uri="{9D8B030D-6E8A-4147-A177-3AD203B41FA5}">
                      <a16:colId xmlns:a16="http://schemas.microsoft.com/office/drawing/2014/main" val="2839649615"/>
                    </a:ext>
                  </a:extLst>
                </a:gridCol>
                <a:gridCol w="740664">
                  <a:extLst>
                    <a:ext uri="{9D8B030D-6E8A-4147-A177-3AD203B41FA5}">
                      <a16:colId xmlns:a16="http://schemas.microsoft.com/office/drawing/2014/main" val="727373533"/>
                    </a:ext>
                  </a:extLst>
                </a:gridCol>
                <a:gridCol w="740664">
                  <a:extLst>
                    <a:ext uri="{9D8B030D-6E8A-4147-A177-3AD203B41FA5}">
                      <a16:colId xmlns:a16="http://schemas.microsoft.com/office/drawing/2014/main" val="1931507756"/>
                    </a:ext>
                  </a:extLst>
                </a:gridCol>
                <a:gridCol w="740664">
                  <a:extLst>
                    <a:ext uri="{9D8B030D-6E8A-4147-A177-3AD203B41FA5}">
                      <a16:colId xmlns:a16="http://schemas.microsoft.com/office/drawing/2014/main" val="334525251"/>
                    </a:ext>
                  </a:extLst>
                </a:gridCol>
                <a:gridCol w="740664">
                  <a:extLst>
                    <a:ext uri="{9D8B030D-6E8A-4147-A177-3AD203B41FA5}">
                      <a16:colId xmlns:a16="http://schemas.microsoft.com/office/drawing/2014/main" val="3853499937"/>
                    </a:ext>
                  </a:extLst>
                </a:gridCol>
                <a:gridCol w="740664">
                  <a:extLst>
                    <a:ext uri="{9D8B030D-6E8A-4147-A177-3AD203B41FA5}">
                      <a16:colId xmlns:a16="http://schemas.microsoft.com/office/drawing/2014/main" val="256451402"/>
                    </a:ext>
                  </a:extLst>
                </a:gridCol>
                <a:gridCol w="740664">
                  <a:extLst>
                    <a:ext uri="{9D8B030D-6E8A-4147-A177-3AD203B41FA5}">
                      <a16:colId xmlns:a16="http://schemas.microsoft.com/office/drawing/2014/main" val="1970865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880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- 2022-03-06 20:09:16</a:t>
                      </a:r>
                      <a:r>
                        <a:rPr kumimoji="0" lang="en-US" sz="1000" b="0" i="0" u="none" strike="noStrike" kern="1200" cap="none" spc="0" normalizeH="0" baseline="0" noProof="0">
                          <a:ln>
                            <a:noFill/>
                          </a:ln>
                          <a:solidFill>
                            <a:prstClr val="black"/>
                          </a:solidFill>
                          <a:effectLst/>
                          <a:uLnTx/>
                          <a:uFillTx/>
                          <a:latin typeface="+mn-lt"/>
                          <a:ea typeface="+mn-ea"/>
                          <a:cs typeface="+mn-cs"/>
                        </a:rPr>
                        <a:t>
 MEAU trapte haar clubtour af in Hedon en kon eindelijk mét haar fans 'Dat Heb Jij Gedaan' zingen. 🥺 Hoe dat ging? Check haar 3FM One Minute Documentary. #3FM #MEAU #3FMTalent #OneMinuteDocumentary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275203550_662238451700340_413455409006192160_n.jpg?stp=dst-jpg_e35_p640x640_sh0.08&amp;_nc_ht=scontent.cdninstagram.com&amp;_nc_cat=100&amp;_nc_ohc=kBIEuP3qSboAX8Ykz8u&amp;edm=AMO9-JQAAAAA&amp;ccb=7-4&amp;oh=00_AT82eDxl0xyXb5oLYaaUs1iZJ2Dv92hwXHU-oEyv4pJ1qg&amp;oe=624B891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5226404"/>
                  </a:ext>
                </a:extLst>
              </a:tr>
            </a:tbl>
          </a:graphicData>
        </a:graphic>
      </p:graphicFrame>
      <p:sp>
        <p:nvSpPr>
          <p:cNvPr id="4" name="Text Placeholder 3">
            <a:extLst>
              <a:ext uri="{FF2B5EF4-FFF2-40B4-BE49-F238E27FC236}">
                <a16:creationId xmlns:a16="http://schemas.microsoft.com/office/drawing/2014/main" id="{C406BBFE-A2AA-4A14-9C75-67E60F2F497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473499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F6CF-20F0-4256-9DCC-E6390065D8C4}"/>
              </a:ext>
            </a:extLst>
          </p:cNvPr>
          <p:cNvSpPr>
            <a:spLocks noGrp="1"/>
          </p:cNvSpPr>
          <p:nvPr>
            <p:ph type="title"/>
          </p:nvPr>
        </p:nvSpPr>
        <p:spPr/>
        <p:txBody>
          <a:bodyPr/>
          <a:lstStyle/>
          <a:p>
            <a:r>
              <a:rPr lang="nl-NL"/>
              <a:t>Instagram Top 10 posts met meeste interactie | NPO3FM - 25 of 25</a:t>
            </a:r>
            <a:endParaRPr lang="en-US"/>
          </a:p>
        </p:txBody>
      </p:sp>
      <p:graphicFrame>
        <p:nvGraphicFramePr>
          <p:cNvPr id="5" name="Table Placeholder 4">
            <a:extLst>
              <a:ext uri="{FF2B5EF4-FFF2-40B4-BE49-F238E27FC236}">
                <a16:creationId xmlns:a16="http://schemas.microsoft.com/office/drawing/2014/main" id="{370EFDCF-F382-442D-9730-F9C6F261788E}"/>
              </a:ext>
            </a:extLst>
          </p:cNvPr>
          <p:cNvGraphicFramePr>
            <a:graphicFrameLocks noGrp="1"/>
          </p:cNvGraphicFramePr>
          <p:nvPr>
            <p:ph type="tbl" sz="quarter" idx="13"/>
            <p:extLst>
              <p:ext uri="{D42A27DB-BD31-4B8C-83A1-F6EECF244321}">
                <p14:modId xmlns:p14="http://schemas.microsoft.com/office/powerpoint/2010/main" val="33202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868017"/>
                    </a:ext>
                  </a:extLst>
                </a:gridCol>
                <a:gridCol w="1645920">
                  <a:extLst>
                    <a:ext uri="{9D8B030D-6E8A-4147-A177-3AD203B41FA5}">
                      <a16:colId xmlns:a16="http://schemas.microsoft.com/office/drawing/2014/main" val="2026421048"/>
                    </a:ext>
                  </a:extLst>
                </a:gridCol>
                <a:gridCol w="740664">
                  <a:extLst>
                    <a:ext uri="{9D8B030D-6E8A-4147-A177-3AD203B41FA5}">
                      <a16:colId xmlns:a16="http://schemas.microsoft.com/office/drawing/2014/main" val="1516004554"/>
                    </a:ext>
                  </a:extLst>
                </a:gridCol>
                <a:gridCol w="740664">
                  <a:extLst>
                    <a:ext uri="{9D8B030D-6E8A-4147-A177-3AD203B41FA5}">
                      <a16:colId xmlns:a16="http://schemas.microsoft.com/office/drawing/2014/main" val="232020602"/>
                    </a:ext>
                  </a:extLst>
                </a:gridCol>
                <a:gridCol w="740664">
                  <a:extLst>
                    <a:ext uri="{9D8B030D-6E8A-4147-A177-3AD203B41FA5}">
                      <a16:colId xmlns:a16="http://schemas.microsoft.com/office/drawing/2014/main" val="2924117156"/>
                    </a:ext>
                  </a:extLst>
                </a:gridCol>
                <a:gridCol w="740664">
                  <a:extLst>
                    <a:ext uri="{9D8B030D-6E8A-4147-A177-3AD203B41FA5}">
                      <a16:colId xmlns:a16="http://schemas.microsoft.com/office/drawing/2014/main" val="2692127032"/>
                    </a:ext>
                  </a:extLst>
                </a:gridCol>
                <a:gridCol w="740664">
                  <a:extLst>
                    <a:ext uri="{9D8B030D-6E8A-4147-A177-3AD203B41FA5}">
                      <a16:colId xmlns:a16="http://schemas.microsoft.com/office/drawing/2014/main" val="1218795337"/>
                    </a:ext>
                  </a:extLst>
                </a:gridCol>
                <a:gridCol w="740664">
                  <a:extLst>
                    <a:ext uri="{9D8B030D-6E8A-4147-A177-3AD203B41FA5}">
                      <a16:colId xmlns:a16="http://schemas.microsoft.com/office/drawing/2014/main" val="370658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490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- 2022-03-22 07:22:35</a:t>
                      </a:r>
                      <a:r>
                        <a:rPr kumimoji="0" lang="en-US" sz="1000" b="0" i="0" u="none" strike="noStrike" kern="1200" cap="none" spc="0" normalizeH="0" baseline="0" noProof="0">
                          <a:ln>
                            <a:noFill/>
                          </a:ln>
                          <a:solidFill>
                            <a:prstClr val="black"/>
                          </a:solidFill>
                          <a:effectLst/>
                          <a:uLnTx/>
                          <a:uFillTx/>
                          <a:latin typeface="+mn-lt"/>
                          <a:ea typeface="+mn-ea"/>
                          <a:cs typeface="+mn-cs"/>
                        </a:rPr>
                        <a:t>
 Bastille verrast RONDÉ met de 3FM Award 'Schaal van Rigter'! 🔥 'Hard To Say Goodbye' was in 2021 het meest gedraaide liedje van eigen bodem op 3FM. Gefeliciteerd rondemusic!
→ Heb jij al gestemd op de 3FM Awards? Stem nu en maak nog kans op tickets via 3FM.nl/Awards!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277115342_382778307183570_2898341767523652121_n.jpg?stp=dst-jpg_e15_p480x480&amp;_nc_ht=scontent.cdninstagram.com&amp;_nc_cat=106&amp;_nc_ohc=YP-kzEJJSJYAX8BGu_J&amp;edm=AMO9-JQAAAAA&amp;ccb=7-4&amp;oh=00_AT9RkP3kAFtQG73O7YxhR3lnmqhTP2x_PPzq4606RItLCw&amp;oe=624B6A16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06455125"/>
                  </a:ext>
                </a:extLst>
              </a:tr>
            </a:tbl>
          </a:graphicData>
        </a:graphic>
      </p:graphicFrame>
      <p:sp>
        <p:nvSpPr>
          <p:cNvPr id="4" name="Text Placeholder 3">
            <a:extLst>
              <a:ext uri="{FF2B5EF4-FFF2-40B4-BE49-F238E27FC236}">
                <a16:creationId xmlns:a16="http://schemas.microsoft.com/office/drawing/2014/main" id="{82CAD092-2661-419C-9B3E-309D0E422A5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517263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66B4-4682-4015-9950-B893C4DDD8A4}"/>
              </a:ext>
            </a:extLst>
          </p:cNvPr>
          <p:cNvSpPr>
            <a:spLocks noGrp="1"/>
          </p:cNvSpPr>
          <p:nvPr>
            <p:ph type="title"/>
          </p:nvPr>
        </p:nvSpPr>
        <p:spPr/>
        <p:txBody>
          <a:bodyPr/>
          <a:lstStyle/>
          <a:p>
            <a:r>
              <a:rPr lang="nl-NL"/>
              <a:t>Instagram Top 10 posts met minste interactie | NPO3FM - 1 of 25</a:t>
            </a:r>
            <a:endParaRPr lang="en-US"/>
          </a:p>
        </p:txBody>
      </p:sp>
      <p:graphicFrame>
        <p:nvGraphicFramePr>
          <p:cNvPr id="5" name="Table Placeholder 4">
            <a:extLst>
              <a:ext uri="{FF2B5EF4-FFF2-40B4-BE49-F238E27FC236}">
                <a16:creationId xmlns:a16="http://schemas.microsoft.com/office/drawing/2014/main" id="{00518DD7-C064-475E-92E1-BCC04545CEA4}"/>
              </a:ext>
            </a:extLst>
          </p:cNvPr>
          <p:cNvGraphicFramePr>
            <a:graphicFrameLocks noGrp="1"/>
          </p:cNvGraphicFramePr>
          <p:nvPr>
            <p:ph type="tbl" sz="quarter" idx="13"/>
            <p:extLst>
              <p:ext uri="{D42A27DB-BD31-4B8C-83A1-F6EECF244321}">
                <p14:modId xmlns:p14="http://schemas.microsoft.com/office/powerpoint/2010/main" val="3933555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3535760"/>
                    </a:ext>
                  </a:extLst>
                </a:gridCol>
                <a:gridCol w="1645920">
                  <a:extLst>
                    <a:ext uri="{9D8B030D-6E8A-4147-A177-3AD203B41FA5}">
                      <a16:colId xmlns:a16="http://schemas.microsoft.com/office/drawing/2014/main" val="3277700579"/>
                    </a:ext>
                  </a:extLst>
                </a:gridCol>
                <a:gridCol w="740664">
                  <a:extLst>
                    <a:ext uri="{9D8B030D-6E8A-4147-A177-3AD203B41FA5}">
                      <a16:colId xmlns:a16="http://schemas.microsoft.com/office/drawing/2014/main" val="1896777446"/>
                    </a:ext>
                  </a:extLst>
                </a:gridCol>
                <a:gridCol w="740664">
                  <a:extLst>
                    <a:ext uri="{9D8B030D-6E8A-4147-A177-3AD203B41FA5}">
                      <a16:colId xmlns:a16="http://schemas.microsoft.com/office/drawing/2014/main" val="2387454582"/>
                    </a:ext>
                  </a:extLst>
                </a:gridCol>
                <a:gridCol w="740664">
                  <a:extLst>
                    <a:ext uri="{9D8B030D-6E8A-4147-A177-3AD203B41FA5}">
                      <a16:colId xmlns:a16="http://schemas.microsoft.com/office/drawing/2014/main" val="1960887356"/>
                    </a:ext>
                  </a:extLst>
                </a:gridCol>
                <a:gridCol w="740664">
                  <a:extLst>
                    <a:ext uri="{9D8B030D-6E8A-4147-A177-3AD203B41FA5}">
                      <a16:colId xmlns:a16="http://schemas.microsoft.com/office/drawing/2014/main" val="1728624355"/>
                    </a:ext>
                  </a:extLst>
                </a:gridCol>
                <a:gridCol w="740664">
                  <a:extLst>
                    <a:ext uri="{9D8B030D-6E8A-4147-A177-3AD203B41FA5}">
                      <a16:colId xmlns:a16="http://schemas.microsoft.com/office/drawing/2014/main" val="3417507890"/>
                    </a:ext>
                  </a:extLst>
                </a:gridCol>
                <a:gridCol w="740664">
                  <a:extLst>
                    <a:ext uri="{9D8B030D-6E8A-4147-A177-3AD203B41FA5}">
                      <a16:colId xmlns:a16="http://schemas.microsoft.com/office/drawing/2014/main" val="386180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742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- 2022-03-03 19:23:46</a:t>
                      </a:r>
                      <a:r>
                        <a:rPr kumimoji="0" lang="nl-NL" sz="1000" b="0" i="0" u="none" strike="noStrike" kern="1200" cap="none" spc="0" normalizeH="0" baseline="0" noProof="0">
                          <a:ln>
                            <a:noFill/>
                          </a:ln>
                          <a:solidFill>
                            <a:prstClr val="black"/>
                          </a:solidFill>
                          <a:effectLst/>
                          <a:uLnTx/>
                          <a:uFillTx/>
                          <a:latin typeface="+mn-lt"/>
                          <a:ea typeface="+mn-ea"/>
                          <a:cs typeface="+mn-cs"/>
                        </a:rPr>
                        <a:t>
 Dit is hoe de zanger van de populaire Oekraïense formatie boomboxfamily zijn dagen nu doorbrengt. 💔 
→ Maandag komen wij samen met alle andere radiostations van Nederland in actie voor Giro555. Doe je mee? #3FM #Giro555 #SameninactievoorOekraïne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275065858_650426539500033_7796557873235046287_n.jpg?stp=dst-jpg_e15_p640x640&amp;_nc_ht=scontent.cdninstagram.com&amp;_nc_cat=109&amp;_nc_ohc=dh8rmMhkLxQAX-k5GNB&amp;edm=AMO9-JQAAAAA&amp;ccb=7-4&amp;oh=00_AT8RFrBDiJC_uEyaSPEAhz9ilbd5H6gEGk3K_2zB78YAHg&amp;oe=624B8674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0791473"/>
                  </a:ext>
                </a:extLst>
              </a:tr>
            </a:tbl>
          </a:graphicData>
        </a:graphic>
      </p:graphicFrame>
      <p:sp>
        <p:nvSpPr>
          <p:cNvPr id="4" name="Text Placeholder 3">
            <a:extLst>
              <a:ext uri="{FF2B5EF4-FFF2-40B4-BE49-F238E27FC236}">
                <a16:creationId xmlns:a16="http://schemas.microsoft.com/office/drawing/2014/main" id="{46825571-7223-4E41-8450-DCF11F723F5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106708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6B6C5-8B61-4929-AF70-EF3F5CF89185}"/>
              </a:ext>
            </a:extLst>
          </p:cNvPr>
          <p:cNvSpPr>
            <a:spLocks noGrp="1"/>
          </p:cNvSpPr>
          <p:nvPr>
            <p:ph type="title"/>
          </p:nvPr>
        </p:nvSpPr>
        <p:spPr/>
        <p:txBody>
          <a:bodyPr/>
          <a:lstStyle/>
          <a:p>
            <a:r>
              <a:rPr lang="nl-NL"/>
              <a:t>Instagram Top 10 posts met minste interactie | NPO3FM - 2 of 25</a:t>
            </a:r>
            <a:endParaRPr lang="en-US"/>
          </a:p>
        </p:txBody>
      </p:sp>
      <p:graphicFrame>
        <p:nvGraphicFramePr>
          <p:cNvPr id="5" name="Table Placeholder 4">
            <a:extLst>
              <a:ext uri="{FF2B5EF4-FFF2-40B4-BE49-F238E27FC236}">
                <a16:creationId xmlns:a16="http://schemas.microsoft.com/office/drawing/2014/main" id="{0B1666EF-DE3E-4632-9FBC-7D3759A95531}"/>
              </a:ext>
            </a:extLst>
          </p:cNvPr>
          <p:cNvGraphicFramePr>
            <a:graphicFrameLocks noGrp="1"/>
          </p:cNvGraphicFramePr>
          <p:nvPr>
            <p:ph type="tbl" sz="quarter" idx="13"/>
            <p:extLst>
              <p:ext uri="{D42A27DB-BD31-4B8C-83A1-F6EECF244321}">
                <p14:modId xmlns:p14="http://schemas.microsoft.com/office/powerpoint/2010/main" val="174261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5750455"/>
                    </a:ext>
                  </a:extLst>
                </a:gridCol>
                <a:gridCol w="1645920">
                  <a:extLst>
                    <a:ext uri="{9D8B030D-6E8A-4147-A177-3AD203B41FA5}">
                      <a16:colId xmlns:a16="http://schemas.microsoft.com/office/drawing/2014/main" val="2709578400"/>
                    </a:ext>
                  </a:extLst>
                </a:gridCol>
                <a:gridCol w="740664">
                  <a:extLst>
                    <a:ext uri="{9D8B030D-6E8A-4147-A177-3AD203B41FA5}">
                      <a16:colId xmlns:a16="http://schemas.microsoft.com/office/drawing/2014/main" val="3364755955"/>
                    </a:ext>
                  </a:extLst>
                </a:gridCol>
                <a:gridCol w="740664">
                  <a:extLst>
                    <a:ext uri="{9D8B030D-6E8A-4147-A177-3AD203B41FA5}">
                      <a16:colId xmlns:a16="http://schemas.microsoft.com/office/drawing/2014/main" val="3661860872"/>
                    </a:ext>
                  </a:extLst>
                </a:gridCol>
                <a:gridCol w="740664">
                  <a:extLst>
                    <a:ext uri="{9D8B030D-6E8A-4147-A177-3AD203B41FA5}">
                      <a16:colId xmlns:a16="http://schemas.microsoft.com/office/drawing/2014/main" val="2850436415"/>
                    </a:ext>
                  </a:extLst>
                </a:gridCol>
                <a:gridCol w="740664">
                  <a:extLst>
                    <a:ext uri="{9D8B030D-6E8A-4147-A177-3AD203B41FA5}">
                      <a16:colId xmlns:a16="http://schemas.microsoft.com/office/drawing/2014/main" val="3561106850"/>
                    </a:ext>
                  </a:extLst>
                </a:gridCol>
                <a:gridCol w="740664">
                  <a:extLst>
                    <a:ext uri="{9D8B030D-6E8A-4147-A177-3AD203B41FA5}">
                      <a16:colId xmlns:a16="http://schemas.microsoft.com/office/drawing/2014/main" val="3916880759"/>
                    </a:ext>
                  </a:extLst>
                </a:gridCol>
                <a:gridCol w="740664">
                  <a:extLst>
                    <a:ext uri="{9D8B030D-6E8A-4147-A177-3AD203B41FA5}">
                      <a16:colId xmlns:a16="http://schemas.microsoft.com/office/drawing/2014/main" val="368541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032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- 2022-03-26 13:02:58</a:t>
                      </a:r>
                      <a:r>
                        <a:rPr kumimoji="0" lang="nl-NL" sz="1000" b="0" i="0" u="none" strike="noStrike" kern="1200" cap="none" spc="0" normalizeH="0" baseline="0" noProof="0">
                          <a:ln>
                            <a:noFill/>
                          </a:ln>
                          <a:solidFill>
                            <a:prstClr val="black"/>
                          </a:solidFill>
                          <a:effectLst/>
                          <a:uLnTx/>
                          <a:uFillTx/>
                          <a:latin typeface="+mn-lt"/>
                          <a:ea typeface="+mn-ea"/>
                          <a:cs typeface="+mn-cs"/>
                        </a:rPr>
                        <a:t>
 ‘Jeu de Boulen met Stoelen' komt op televisie! Geef je nu op via stoelenstrijd.nl! 🎉  #3FM #PartijVoorDeVrijdag #Stoelenstrijd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277150091_706582767147896_8926342539627984397_n.jpg?stp=dst-jpg_e35_p640x640_sh0.08&amp;_nc_ht=scontent.cdninstagram.com&amp;_nc_cat=108&amp;_nc_ohc=Lz1lWtnfySoAX85wksZ&amp;edm=AMO9-JQAAAAA&amp;ccb=7-4&amp;oh=00_AT-F3CZkuMDijmiXWmrPbeLsEycOZqor5cdd6EaBxHZC7Q&amp;oe=624B8874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9270458"/>
                  </a:ext>
                </a:extLst>
              </a:tr>
            </a:tbl>
          </a:graphicData>
        </a:graphic>
      </p:graphicFrame>
      <p:sp>
        <p:nvSpPr>
          <p:cNvPr id="4" name="Text Placeholder 3">
            <a:extLst>
              <a:ext uri="{FF2B5EF4-FFF2-40B4-BE49-F238E27FC236}">
                <a16:creationId xmlns:a16="http://schemas.microsoft.com/office/drawing/2014/main" id="{BDF10C95-8B45-421F-B0B5-B596E08415D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826480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84C5-2A10-412D-8E79-9E70C7579A81}"/>
              </a:ext>
            </a:extLst>
          </p:cNvPr>
          <p:cNvSpPr>
            <a:spLocks noGrp="1"/>
          </p:cNvSpPr>
          <p:nvPr>
            <p:ph type="title"/>
          </p:nvPr>
        </p:nvSpPr>
        <p:spPr/>
        <p:txBody>
          <a:bodyPr/>
          <a:lstStyle/>
          <a:p>
            <a:r>
              <a:rPr lang="nl-NL"/>
              <a:t>Instagram Top 10 posts met minste interactie | NPO3FM - 3 of 25</a:t>
            </a:r>
            <a:endParaRPr lang="en-US"/>
          </a:p>
        </p:txBody>
      </p:sp>
      <p:graphicFrame>
        <p:nvGraphicFramePr>
          <p:cNvPr id="5" name="Table Placeholder 4">
            <a:extLst>
              <a:ext uri="{FF2B5EF4-FFF2-40B4-BE49-F238E27FC236}">
                <a16:creationId xmlns:a16="http://schemas.microsoft.com/office/drawing/2014/main" id="{2CC45E70-DFFF-4FB0-82C7-36AACA314E17}"/>
              </a:ext>
            </a:extLst>
          </p:cNvPr>
          <p:cNvGraphicFramePr>
            <a:graphicFrameLocks noGrp="1"/>
          </p:cNvGraphicFramePr>
          <p:nvPr>
            <p:ph type="tbl" sz="quarter" idx="13"/>
            <p:extLst>
              <p:ext uri="{D42A27DB-BD31-4B8C-83A1-F6EECF244321}">
                <p14:modId xmlns:p14="http://schemas.microsoft.com/office/powerpoint/2010/main" val="232277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2955299"/>
                    </a:ext>
                  </a:extLst>
                </a:gridCol>
                <a:gridCol w="1645920">
                  <a:extLst>
                    <a:ext uri="{9D8B030D-6E8A-4147-A177-3AD203B41FA5}">
                      <a16:colId xmlns:a16="http://schemas.microsoft.com/office/drawing/2014/main" val="242367255"/>
                    </a:ext>
                  </a:extLst>
                </a:gridCol>
                <a:gridCol w="740664">
                  <a:extLst>
                    <a:ext uri="{9D8B030D-6E8A-4147-A177-3AD203B41FA5}">
                      <a16:colId xmlns:a16="http://schemas.microsoft.com/office/drawing/2014/main" val="1468816697"/>
                    </a:ext>
                  </a:extLst>
                </a:gridCol>
                <a:gridCol w="740664">
                  <a:extLst>
                    <a:ext uri="{9D8B030D-6E8A-4147-A177-3AD203B41FA5}">
                      <a16:colId xmlns:a16="http://schemas.microsoft.com/office/drawing/2014/main" val="3071879771"/>
                    </a:ext>
                  </a:extLst>
                </a:gridCol>
                <a:gridCol w="740664">
                  <a:extLst>
                    <a:ext uri="{9D8B030D-6E8A-4147-A177-3AD203B41FA5}">
                      <a16:colId xmlns:a16="http://schemas.microsoft.com/office/drawing/2014/main" val="2481259667"/>
                    </a:ext>
                  </a:extLst>
                </a:gridCol>
                <a:gridCol w="740664">
                  <a:extLst>
                    <a:ext uri="{9D8B030D-6E8A-4147-A177-3AD203B41FA5}">
                      <a16:colId xmlns:a16="http://schemas.microsoft.com/office/drawing/2014/main" val="2189716879"/>
                    </a:ext>
                  </a:extLst>
                </a:gridCol>
                <a:gridCol w="740664">
                  <a:extLst>
                    <a:ext uri="{9D8B030D-6E8A-4147-A177-3AD203B41FA5}">
                      <a16:colId xmlns:a16="http://schemas.microsoft.com/office/drawing/2014/main" val="1871549940"/>
                    </a:ext>
                  </a:extLst>
                </a:gridCol>
                <a:gridCol w="740664">
                  <a:extLst>
                    <a:ext uri="{9D8B030D-6E8A-4147-A177-3AD203B41FA5}">
                      <a16:colId xmlns:a16="http://schemas.microsoft.com/office/drawing/2014/main" val="308007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591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- 2022-03-21 10:36:29</a:t>
                      </a:r>
                      <a:r>
                        <a:rPr kumimoji="0" lang="nl-NL" sz="1000" b="0" i="0" u="none" strike="noStrike" kern="1200" cap="none" spc="0" normalizeH="0" baseline="0" noProof="0">
                          <a:ln>
                            <a:noFill/>
                          </a:ln>
                          <a:solidFill>
                            <a:prstClr val="black"/>
                          </a:solidFill>
                          <a:effectLst/>
                          <a:uLnTx/>
                          <a:uFillTx/>
                          <a:latin typeface="+mn-lt"/>
                          <a:ea typeface="+mn-ea"/>
                          <a:cs typeface="+mn-cs"/>
                        </a:rPr>
                        <a:t>
 “Deze nieuwe single is het startschot van de lente én de nieuwe tour”, aldus eefjedevisser bij Sanders Vriendenteam.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276982591_5357918724232818_8328544225895826579_n.jpg?stp=dst-jpg_e15_p640x640&amp;_nc_ht=scontent.cdninstagram.com&amp;_nc_cat=106&amp;_nc_ohc=PdNa8wlvyVIAX9gPkvb&amp;edm=AMO9-JQAAAAA&amp;ccb=7-4&amp;oh=00_AT-yQE3khJkprdugDjv7Y8In2K1vhK1BJbCKn4wsQFwcVA&amp;oe=624B8D76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77899532"/>
                  </a:ext>
                </a:extLst>
              </a:tr>
            </a:tbl>
          </a:graphicData>
        </a:graphic>
      </p:graphicFrame>
      <p:sp>
        <p:nvSpPr>
          <p:cNvPr id="4" name="Text Placeholder 3">
            <a:extLst>
              <a:ext uri="{FF2B5EF4-FFF2-40B4-BE49-F238E27FC236}">
                <a16:creationId xmlns:a16="http://schemas.microsoft.com/office/drawing/2014/main" id="{7B25C915-A002-4F15-829A-1CCB3CBB7D9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798390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02F8A-9CAD-49D3-9D40-DA32E0AD33AD}"/>
              </a:ext>
            </a:extLst>
          </p:cNvPr>
          <p:cNvSpPr>
            <a:spLocks noGrp="1"/>
          </p:cNvSpPr>
          <p:nvPr>
            <p:ph type="title"/>
          </p:nvPr>
        </p:nvSpPr>
        <p:spPr/>
        <p:txBody>
          <a:bodyPr/>
          <a:lstStyle/>
          <a:p>
            <a:r>
              <a:rPr lang="nl-NL"/>
              <a:t>Instagram Top 10 posts met minste interactie | NPO3FM - 4 of 25</a:t>
            </a:r>
            <a:endParaRPr lang="en-US"/>
          </a:p>
        </p:txBody>
      </p:sp>
      <p:graphicFrame>
        <p:nvGraphicFramePr>
          <p:cNvPr id="5" name="Table Placeholder 4">
            <a:extLst>
              <a:ext uri="{FF2B5EF4-FFF2-40B4-BE49-F238E27FC236}">
                <a16:creationId xmlns:a16="http://schemas.microsoft.com/office/drawing/2014/main" id="{2A49A25B-D3FA-4B62-8A6C-B9AC5E9D8465}"/>
              </a:ext>
            </a:extLst>
          </p:cNvPr>
          <p:cNvGraphicFramePr>
            <a:graphicFrameLocks noGrp="1"/>
          </p:cNvGraphicFramePr>
          <p:nvPr>
            <p:ph type="tbl" sz="quarter" idx="13"/>
            <p:extLst>
              <p:ext uri="{D42A27DB-BD31-4B8C-83A1-F6EECF244321}">
                <p14:modId xmlns:p14="http://schemas.microsoft.com/office/powerpoint/2010/main" val="177340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7946281"/>
                    </a:ext>
                  </a:extLst>
                </a:gridCol>
                <a:gridCol w="1645920">
                  <a:extLst>
                    <a:ext uri="{9D8B030D-6E8A-4147-A177-3AD203B41FA5}">
                      <a16:colId xmlns:a16="http://schemas.microsoft.com/office/drawing/2014/main" val="765997928"/>
                    </a:ext>
                  </a:extLst>
                </a:gridCol>
                <a:gridCol w="740664">
                  <a:extLst>
                    <a:ext uri="{9D8B030D-6E8A-4147-A177-3AD203B41FA5}">
                      <a16:colId xmlns:a16="http://schemas.microsoft.com/office/drawing/2014/main" val="559620057"/>
                    </a:ext>
                  </a:extLst>
                </a:gridCol>
                <a:gridCol w="740664">
                  <a:extLst>
                    <a:ext uri="{9D8B030D-6E8A-4147-A177-3AD203B41FA5}">
                      <a16:colId xmlns:a16="http://schemas.microsoft.com/office/drawing/2014/main" val="594929100"/>
                    </a:ext>
                  </a:extLst>
                </a:gridCol>
                <a:gridCol w="740664">
                  <a:extLst>
                    <a:ext uri="{9D8B030D-6E8A-4147-A177-3AD203B41FA5}">
                      <a16:colId xmlns:a16="http://schemas.microsoft.com/office/drawing/2014/main" val="4177638407"/>
                    </a:ext>
                  </a:extLst>
                </a:gridCol>
                <a:gridCol w="740664">
                  <a:extLst>
                    <a:ext uri="{9D8B030D-6E8A-4147-A177-3AD203B41FA5}">
                      <a16:colId xmlns:a16="http://schemas.microsoft.com/office/drawing/2014/main" val="2042291404"/>
                    </a:ext>
                  </a:extLst>
                </a:gridCol>
                <a:gridCol w="740664">
                  <a:extLst>
                    <a:ext uri="{9D8B030D-6E8A-4147-A177-3AD203B41FA5}">
                      <a16:colId xmlns:a16="http://schemas.microsoft.com/office/drawing/2014/main" val="3547575267"/>
                    </a:ext>
                  </a:extLst>
                </a:gridCol>
                <a:gridCol w="740664">
                  <a:extLst>
                    <a:ext uri="{9D8B030D-6E8A-4147-A177-3AD203B41FA5}">
                      <a16:colId xmlns:a16="http://schemas.microsoft.com/office/drawing/2014/main" val="22217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541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- 2022-03-11 13:03:09</a:t>
                      </a:r>
                      <a:r>
                        <a:rPr kumimoji="0" lang="nl-NL" sz="1000" b="0" i="0" u="none" strike="noStrike" kern="1200" cap="none" spc="0" normalizeH="0" baseline="0" noProof="0">
                          <a:ln>
                            <a:noFill/>
                          </a:ln>
                          <a:solidFill>
                            <a:prstClr val="black"/>
                          </a:solidFill>
                          <a:effectLst/>
                          <a:uLnTx/>
                          <a:uFillTx/>
                          <a:latin typeface="+mn-lt"/>
                          <a:ea typeface="+mn-ea"/>
                          <a:cs typeface="+mn-cs"/>
                        </a:rPr>
                        <a:t>
 Een fijne mix voor deze fijne vrijdag! 🌞 #3FM #NewMusic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275520971_995891904638724_8818424623163799057_n.jpg?_nc_cat=104&amp;ccb=1-5&amp;_nc_sid=8ae9d6&amp;_nc_ohc=FNJFIEZvV9kAX9t87T4&amp;_nc_ht=scontent-yyz1-1.cdninstagram.com&amp;edm=AL-3X8kEAAAA&amp;oh=00_AT9PcieLmeioL3IOS40dIw7w4L4EgOWP7Sig9Ve3D1keNg&amp;oe=624F5A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73237258"/>
                  </a:ext>
                </a:extLst>
              </a:tr>
            </a:tbl>
          </a:graphicData>
        </a:graphic>
      </p:graphicFrame>
      <p:sp>
        <p:nvSpPr>
          <p:cNvPr id="4" name="Text Placeholder 3">
            <a:extLst>
              <a:ext uri="{FF2B5EF4-FFF2-40B4-BE49-F238E27FC236}">
                <a16:creationId xmlns:a16="http://schemas.microsoft.com/office/drawing/2014/main" id="{4B234FF3-B624-4140-8A06-F8D1D12E462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076058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A816D-C1C1-45AF-982C-A280227450D3}"/>
              </a:ext>
            </a:extLst>
          </p:cNvPr>
          <p:cNvSpPr>
            <a:spLocks noGrp="1"/>
          </p:cNvSpPr>
          <p:nvPr>
            <p:ph type="title"/>
          </p:nvPr>
        </p:nvSpPr>
        <p:spPr/>
        <p:txBody>
          <a:bodyPr/>
          <a:lstStyle/>
          <a:p>
            <a:r>
              <a:rPr lang="nl-NL"/>
              <a:t>Instagram Top 10 posts met minste interactie | NPO3FM - 5 of 25</a:t>
            </a:r>
            <a:endParaRPr lang="en-US"/>
          </a:p>
        </p:txBody>
      </p:sp>
      <p:graphicFrame>
        <p:nvGraphicFramePr>
          <p:cNvPr id="5" name="Table Placeholder 4">
            <a:extLst>
              <a:ext uri="{FF2B5EF4-FFF2-40B4-BE49-F238E27FC236}">
                <a16:creationId xmlns:a16="http://schemas.microsoft.com/office/drawing/2014/main" id="{D9186967-6EE5-42E7-BFEA-3244ABB1DEB0}"/>
              </a:ext>
            </a:extLst>
          </p:cNvPr>
          <p:cNvGraphicFramePr>
            <a:graphicFrameLocks noGrp="1"/>
          </p:cNvGraphicFramePr>
          <p:nvPr>
            <p:ph type="tbl" sz="quarter" idx="13"/>
            <p:extLst>
              <p:ext uri="{D42A27DB-BD31-4B8C-83A1-F6EECF244321}">
                <p14:modId xmlns:p14="http://schemas.microsoft.com/office/powerpoint/2010/main" val="296359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2509106"/>
                    </a:ext>
                  </a:extLst>
                </a:gridCol>
                <a:gridCol w="1645920">
                  <a:extLst>
                    <a:ext uri="{9D8B030D-6E8A-4147-A177-3AD203B41FA5}">
                      <a16:colId xmlns:a16="http://schemas.microsoft.com/office/drawing/2014/main" val="3580671777"/>
                    </a:ext>
                  </a:extLst>
                </a:gridCol>
                <a:gridCol w="740664">
                  <a:extLst>
                    <a:ext uri="{9D8B030D-6E8A-4147-A177-3AD203B41FA5}">
                      <a16:colId xmlns:a16="http://schemas.microsoft.com/office/drawing/2014/main" val="439150256"/>
                    </a:ext>
                  </a:extLst>
                </a:gridCol>
                <a:gridCol w="740664">
                  <a:extLst>
                    <a:ext uri="{9D8B030D-6E8A-4147-A177-3AD203B41FA5}">
                      <a16:colId xmlns:a16="http://schemas.microsoft.com/office/drawing/2014/main" val="1001175712"/>
                    </a:ext>
                  </a:extLst>
                </a:gridCol>
                <a:gridCol w="740664">
                  <a:extLst>
                    <a:ext uri="{9D8B030D-6E8A-4147-A177-3AD203B41FA5}">
                      <a16:colId xmlns:a16="http://schemas.microsoft.com/office/drawing/2014/main" val="3515668107"/>
                    </a:ext>
                  </a:extLst>
                </a:gridCol>
                <a:gridCol w="740664">
                  <a:extLst>
                    <a:ext uri="{9D8B030D-6E8A-4147-A177-3AD203B41FA5}">
                      <a16:colId xmlns:a16="http://schemas.microsoft.com/office/drawing/2014/main" val="1209793149"/>
                    </a:ext>
                  </a:extLst>
                </a:gridCol>
                <a:gridCol w="740664">
                  <a:extLst>
                    <a:ext uri="{9D8B030D-6E8A-4147-A177-3AD203B41FA5}">
                      <a16:colId xmlns:a16="http://schemas.microsoft.com/office/drawing/2014/main" val="1819493550"/>
                    </a:ext>
                  </a:extLst>
                </a:gridCol>
                <a:gridCol w="740664">
                  <a:extLst>
                    <a:ext uri="{9D8B030D-6E8A-4147-A177-3AD203B41FA5}">
                      <a16:colId xmlns:a16="http://schemas.microsoft.com/office/drawing/2014/main" val="3149572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202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- 2022-03-17 18:05:13</a:t>
                      </a:r>
                      <a:r>
                        <a:rPr kumimoji="0" lang="nl-NL" sz="1000" b="0" i="0" u="none" strike="noStrike" kern="1200" cap="none" spc="0" normalizeH="0" baseline="0" noProof="0">
                          <a:ln>
                            <a:noFill/>
                          </a:ln>
                          <a:solidFill>
                            <a:prstClr val="black"/>
                          </a:solidFill>
                          <a:effectLst/>
                          <a:uLnTx/>
                          <a:uFillTx/>
                          <a:latin typeface="+mn-lt"/>
                          <a:ea typeface="+mn-ea"/>
                          <a:cs typeface="+mn-cs"/>
                        </a:rPr>
                        <a:t>
 Beide bands dropten vandaag een nieuwe track! Welke is jouw favoriet?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275867860_341199231356789_6927254595399096390_n.jpg?_nc_cat=106&amp;ccb=1-5&amp;_nc_sid=8ae9d6&amp;_nc_ohc=Td4tplIO-OAAX8BkCbd&amp;_nc_ht=scontent-yyz1-1.cdninstagram.com&amp;edm=AL-3X8kEAAAA&amp;oh=00_AT-qr7ZQ9rJTeqlSO3UncAMw-MUQBdzwGPSbFeDBmi6AqQ&amp;oe=624F073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035681"/>
                  </a:ext>
                </a:extLst>
              </a:tr>
            </a:tbl>
          </a:graphicData>
        </a:graphic>
      </p:graphicFrame>
      <p:sp>
        <p:nvSpPr>
          <p:cNvPr id="4" name="Text Placeholder 3">
            <a:extLst>
              <a:ext uri="{FF2B5EF4-FFF2-40B4-BE49-F238E27FC236}">
                <a16:creationId xmlns:a16="http://schemas.microsoft.com/office/drawing/2014/main" id="{76A80366-364F-4E57-B4A8-7F41F8A1B3B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31501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3BB64-091A-441F-A403-AFDFA215B24E}"/>
              </a:ext>
            </a:extLst>
          </p:cNvPr>
          <p:cNvSpPr>
            <a:spLocks noGrp="1"/>
          </p:cNvSpPr>
          <p:nvPr>
            <p:ph type="title"/>
          </p:nvPr>
        </p:nvSpPr>
        <p:spPr/>
        <p:txBody>
          <a:bodyPr/>
          <a:lstStyle/>
          <a:p>
            <a:r>
              <a:rPr lang="nl-NL"/>
              <a:t>Instagram Top 10 posts met minste interactie | NPO3FM - 6 of 25</a:t>
            </a:r>
            <a:endParaRPr lang="en-US"/>
          </a:p>
        </p:txBody>
      </p:sp>
      <p:graphicFrame>
        <p:nvGraphicFramePr>
          <p:cNvPr id="5" name="Table Placeholder 4">
            <a:extLst>
              <a:ext uri="{FF2B5EF4-FFF2-40B4-BE49-F238E27FC236}">
                <a16:creationId xmlns:a16="http://schemas.microsoft.com/office/drawing/2014/main" id="{464D5816-9583-4B36-97A4-DF0661229676}"/>
              </a:ext>
            </a:extLst>
          </p:cNvPr>
          <p:cNvGraphicFramePr>
            <a:graphicFrameLocks noGrp="1"/>
          </p:cNvGraphicFramePr>
          <p:nvPr>
            <p:ph type="tbl" sz="quarter" idx="13"/>
            <p:extLst>
              <p:ext uri="{D42A27DB-BD31-4B8C-83A1-F6EECF244321}">
                <p14:modId xmlns:p14="http://schemas.microsoft.com/office/powerpoint/2010/main" val="335351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424657"/>
                    </a:ext>
                  </a:extLst>
                </a:gridCol>
                <a:gridCol w="1645920">
                  <a:extLst>
                    <a:ext uri="{9D8B030D-6E8A-4147-A177-3AD203B41FA5}">
                      <a16:colId xmlns:a16="http://schemas.microsoft.com/office/drawing/2014/main" val="920962571"/>
                    </a:ext>
                  </a:extLst>
                </a:gridCol>
                <a:gridCol w="740664">
                  <a:extLst>
                    <a:ext uri="{9D8B030D-6E8A-4147-A177-3AD203B41FA5}">
                      <a16:colId xmlns:a16="http://schemas.microsoft.com/office/drawing/2014/main" val="1739183525"/>
                    </a:ext>
                  </a:extLst>
                </a:gridCol>
                <a:gridCol w="740664">
                  <a:extLst>
                    <a:ext uri="{9D8B030D-6E8A-4147-A177-3AD203B41FA5}">
                      <a16:colId xmlns:a16="http://schemas.microsoft.com/office/drawing/2014/main" val="3803846704"/>
                    </a:ext>
                  </a:extLst>
                </a:gridCol>
                <a:gridCol w="740664">
                  <a:extLst>
                    <a:ext uri="{9D8B030D-6E8A-4147-A177-3AD203B41FA5}">
                      <a16:colId xmlns:a16="http://schemas.microsoft.com/office/drawing/2014/main" val="1396226670"/>
                    </a:ext>
                  </a:extLst>
                </a:gridCol>
                <a:gridCol w="740664">
                  <a:extLst>
                    <a:ext uri="{9D8B030D-6E8A-4147-A177-3AD203B41FA5}">
                      <a16:colId xmlns:a16="http://schemas.microsoft.com/office/drawing/2014/main" val="3352932358"/>
                    </a:ext>
                  </a:extLst>
                </a:gridCol>
                <a:gridCol w="740664">
                  <a:extLst>
                    <a:ext uri="{9D8B030D-6E8A-4147-A177-3AD203B41FA5}">
                      <a16:colId xmlns:a16="http://schemas.microsoft.com/office/drawing/2014/main" val="1700980626"/>
                    </a:ext>
                  </a:extLst>
                </a:gridCol>
                <a:gridCol w="740664">
                  <a:extLst>
                    <a:ext uri="{9D8B030D-6E8A-4147-A177-3AD203B41FA5}">
                      <a16:colId xmlns:a16="http://schemas.microsoft.com/office/drawing/2014/main" val="385533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122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- 2022-03-18 13:00:45</a:t>
                      </a:r>
                      <a:r>
                        <a:rPr kumimoji="0" lang="nl-NL" sz="1000" b="0" i="0" u="none" strike="noStrike" kern="1200" cap="none" spc="0" normalizeH="0" baseline="0" noProof="0">
                          <a:ln>
                            <a:noFill/>
                          </a:ln>
                          <a:solidFill>
                            <a:prstClr val="black"/>
                          </a:solidFill>
                          <a:effectLst/>
                          <a:uLnTx/>
                          <a:uFillTx/>
                          <a:latin typeface="+mn-lt"/>
                          <a:ea typeface="+mn-ea"/>
                          <a:cs typeface="+mn-cs"/>
                        </a:rPr>
                        <a:t>
 Een keiharde banger als 3FM Megahit en nog veel meer nieuwe muziek! 🔥 Welke gaat bij jou op repeat?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275902077_625144768788680_4041094981450982662_n.jpg?_nc_cat=103&amp;ccb=1-5&amp;_nc_sid=8ae9d6&amp;_nc_ohc=mcyrY1P8BlwAX8yAFtR&amp;_nc_ht=scontent-yyz1-1.cdninstagram.com&amp;edm=AL-3X8kEAAAA&amp;oh=00_AT9b7JYnRw8MO2GxkMcCiMqSkb4d-650aVwwF-Tb-ffI9Q&amp;oe=624EF0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062529"/>
                  </a:ext>
                </a:extLst>
              </a:tr>
            </a:tbl>
          </a:graphicData>
        </a:graphic>
      </p:graphicFrame>
      <p:sp>
        <p:nvSpPr>
          <p:cNvPr id="4" name="Text Placeholder 3">
            <a:extLst>
              <a:ext uri="{FF2B5EF4-FFF2-40B4-BE49-F238E27FC236}">
                <a16:creationId xmlns:a16="http://schemas.microsoft.com/office/drawing/2014/main" id="{45CDFFD2-0804-4203-8C8A-644BC35511B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174250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C76A7-3B89-42BF-AFD3-85F6A1AA196F}"/>
              </a:ext>
            </a:extLst>
          </p:cNvPr>
          <p:cNvSpPr>
            <a:spLocks noGrp="1"/>
          </p:cNvSpPr>
          <p:nvPr>
            <p:ph type="title"/>
          </p:nvPr>
        </p:nvSpPr>
        <p:spPr/>
        <p:txBody>
          <a:bodyPr/>
          <a:lstStyle/>
          <a:p>
            <a:r>
              <a:rPr lang="nl-NL"/>
              <a:t>Instagram Top 10 posts met minste interactie | NPO3FM - 7 of 25</a:t>
            </a:r>
            <a:endParaRPr lang="en-US"/>
          </a:p>
        </p:txBody>
      </p:sp>
      <p:graphicFrame>
        <p:nvGraphicFramePr>
          <p:cNvPr id="5" name="Table Placeholder 4">
            <a:extLst>
              <a:ext uri="{FF2B5EF4-FFF2-40B4-BE49-F238E27FC236}">
                <a16:creationId xmlns:a16="http://schemas.microsoft.com/office/drawing/2014/main" id="{8C95F183-1E5E-473B-8C92-29575BEBFEA6}"/>
              </a:ext>
            </a:extLst>
          </p:cNvPr>
          <p:cNvGraphicFramePr>
            <a:graphicFrameLocks noGrp="1"/>
          </p:cNvGraphicFramePr>
          <p:nvPr>
            <p:ph type="tbl" sz="quarter" idx="13"/>
            <p:extLst>
              <p:ext uri="{D42A27DB-BD31-4B8C-83A1-F6EECF244321}">
                <p14:modId xmlns:p14="http://schemas.microsoft.com/office/powerpoint/2010/main" val="775323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6924016"/>
                    </a:ext>
                  </a:extLst>
                </a:gridCol>
                <a:gridCol w="1645920">
                  <a:extLst>
                    <a:ext uri="{9D8B030D-6E8A-4147-A177-3AD203B41FA5}">
                      <a16:colId xmlns:a16="http://schemas.microsoft.com/office/drawing/2014/main" val="1484139360"/>
                    </a:ext>
                  </a:extLst>
                </a:gridCol>
                <a:gridCol w="740664">
                  <a:extLst>
                    <a:ext uri="{9D8B030D-6E8A-4147-A177-3AD203B41FA5}">
                      <a16:colId xmlns:a16="http://schemas.microsoft.com/office/drawing/2014/main" val="698828674"/>
                    </a:ext>
                  </a:extLst>
                </a:gridCol>
                <a:gridCol w="740664">
                  <a:extLst>
                    <a:ext uri="{9D8B030D-6E8A-4147-A177-3AD203B41FA5}">
                      <a16:colId xmlns:a16="http://schemas.microsoft.com/office/drawing/2014/main" val="1513801914"/>
                    </a:ext>
                  </a:extLst>
                </a:gridCol>
                <a:gridCol w="740664">
                  <a:extLst>
                    <a:ext uri="{9D8B030D-6E8A-4147-A177-3AD203B41FA5}">
                      <a16:colId xmlns:a16="http://schemas.microsoft.com/office/drawing/2014/main" val="1930234429"/>
                    </a:ext>
                  </a:extLst>
                </a:gridCol>
                <a:gridCol w="740664">
                  <a:extLst>
                    <a:ext uri="{9D8B030D-6E8A-4147-A177-3AD203B41FA5}">
                      <a16:colId xmlns:a16="http://schemas.microsoft.com/office/drawing/2014/main" val="376422338"/>
                    </a:ext>
                  </a:extLst>
                </a:gridCol>
                <a:gridCol w="740664">
                  <a:extLst>
                    <a:ext uri="{9D8B030D-6E8A-4147-A177-3AD203B41FA5}">
                      <a16:colId xmlns:a16="http://schemas.microsoft.com/office/drawing/2014/main" val="1481306572"/>
                    </a:ext>
                  </a:extLst>
                </a:gridCol>
                <a:gridCol w="740664">
                  <a:extLst>
                    <a:ext uri="{9D8B030D-6E8A-4147-A177-3AD203B41FA5}">
                      <a16:colId xmlns:a16="http://schemas.microsoft.com/office/drawing/2014/main" val="3936441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298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- 2022-03-21 16:00:28</a:t>
                      </a:r>
                      <a:r>
                        <a:rPr kumimoji="0" lang="nl-NL" sz="1000" b="0" i="0" u="none" strike="noStrike" kern="1200" cap="none" spc="0" normalizeH="0" baseline="0" noProof="0">
                          <a:ln>
                            <a:noFill/>
                          </a:ln>
                          <a:solidFill>
                            <a:prstClr val="black"/>
                          </a:solidFill>
                          <a:effectLst/>
                          <a:uLnTx/>
                          <a:uFillTx/>
                          <a:latin typeface="+mn-lt"/>
                          <a:ea typeface="+mn-ea"/>
                          <a:cs typeface="+mn-cs"/>
                        </a:rPr>
                        <a:t>
 Deze zonnige week verdient een soundtrack! 🌞 #3FM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276103372_340000468162244_6382183476626914703_n.jpg?_nc_cat=111&amp;ccb=1-5&amp;_nc_sid=8ae9d6&amp;_nc_ohc=aOOwfuswD7oAX-cT5Qq&amp;_nc_ht=scontent-yyz1-1.cdninstagram.com&amp;edm=AL-3X8kEAAAA&amp;oh=00_AT8ciTN0P60AHbeafC0KJscRV5OqVN5fjH5EyDQ7Ru1Yfg&amp;oe=624F00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205941"/>
                  </a:ext>
                </a:extLst>
              </a:tr>
            </a:tbl>
          </a:graphicData>
        </a:graphic>
      </p:graphicFrame>
      <p:sp>
        <p:nvSpPr>
          <p:cNvPr id="4" name="Text Placeholder 3">
            <a:extLst>
              <a:ext uri="{FF2B5EF4-FFF2-40B4-BE49-F238E27FC236}">
                <a16:creationId xmlns:a16="http://schemas.microsoft.com/office/drawing/2014/main" id="{B37B493A-71E8-4F9F-A064-6AF44D7754A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997663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9695-1E48-43E1-B446-2B85A4B42F83}"/>
              </a:ext>
            </a:extLst>
          </p:cNvPr>
          <p:cNvSpPr>
            <a:spLocks noGrp="1"/>
          </p:cNvSpPr>
          <p:nvPr>
            <p:ph type="title"/>
          </p:nvPr>
        </p:nvSpPr>
        <p:spPr/>
        <p:txBody>
          <a:bodyPr/>
          <a:lstStyle/>
          <a:p>
            <a:r>
              <a:rPr lang="nl-NL"/>
              <a:t>Instagram Top 10 posts met minste interactie | NPO3FM - 8 of 25</a:t>
            </a:r>
            <a:endParaRPr lang="en-US"/>
          </a:p>
        </p:txBody>
      </p:sp>
      <p:graphicFrame>
        <p:nvGraphicFramePr>
          <p:cNvPr id="5" name="Table Placeholder 4">
            <a:extLst>
              <a:ext uri="{FF2B5EF4-FFF2-40B4-BE49-F238E27FC236}">
                <a16:creationId xmlns:a16="http://schemas.microsoft.com/office/drawing/2014/main" id="{59B7AB29-386F-455A-BA08-95627515A5A9}"/>
              </a:ext>
            </a:extLst>
          </p:cNvPr>
          <p:cNvGraphicFramePr>
            <a:graphicFrameLocks noGrp="1"/>
          </p:cNvGraphicFramePr>
          <p:nvPr>
            <p:ph type="tbl" sz="quarter" idx="13"/>
            <p:extLst>
              <p:ext uri="{D42A27DB-BD31-4B8C-83A1-F6EECF244321}">
                <p14:modId xmlns:p14="http://schemas.microsoft.com/office/powerpoint/2010/main" val="1652091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8396267"/>
                    </a:ext>
                  </a:extLst>
                </a:gridCol>
                <a:gridCol w="1645920">
                  <a:extLst>
                    <a:ext uri="{9D8B030D-6E8A-4147-A177-3AD203B41FA5}">
                      <a16:colId xmlns:a16="http://schemas.microsoft.com/office/drawing/2014/main" val="3736815583"/>
                    </a:ext>
                  </a:extLst>
                </a:gridCol>
                <a:gridCol w="740664">
                  <a:extLst>
                    <a:ext uri="{9D8B030D-6E8A-4147-A177-3AD203B41FA5}">
                      <a16:colId xmlns:a16="http://schemas.microsoft.com/office/drawing/2014/main" val="1434186158"/>
                    </a:ext>
                  </a:extLst>
                </a:gridCol>
                <a:gridCol w="740664">
                  <a:extLst>
                    <a:ext uri="{9D8B030D-6E8A-4147-A177-3AD203B41FA5}">
                      <a16:colId xmlns:a16="http://schemas.microsoft.com/office/drawing/2014/main" val="1723886191"/>
                    </a:ext>
                  </a:extLst>
                </a:gridCol>
                <a:gridCol w="740664">
                  <a:extLst>
                    <a:ext uri="{9D8B030D-6E8A-4147-A177-3AD203B41FA5}">
                      <a16:colId xmlns:a16="http://schemas.microsoft.com/office/drawing/2014/main" val="1989620238"/>
                    </a:ext>
                  </a:extLst>
                </a:gridCol>
                <a:gridCol w="740664">
                  <a:extLst>
                    <a:ext uri="{9D8B030D-6E8A-4147-A177-3AD203B41FA5}">
                      <a16:colId xmlns:a16="http://schemas.microsoft.com/office/drawing/2014/main" val="2710197509"/>
                    </a:ext>
                  </a:extLst>
                </a:gridCol>
                <a:gridCol w="740664">
                  <a:extLst>
                    <a:ext uri="{9D8B030D-6E8A-4147-A177-3AD203B41FA5}">
                      <a16:colId xmlns:a16="http://schemas.microsoft.com/office/drawing/2014/main" val="3859756589"/>
                    </a:ext>
                  </a:extLst>
                </a:gridCol>
                <a:gridCol w="740664">
                  <a:extLst>
                    <a:ext uri="{9D8B030D-6E8A-4147-A177-3AD203B41FA5}">
                      <a16:colId xmlns:a16="http://schemas.microsoft.com/office/drawing/2014/main" val="312653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059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- 2022-03-16 12:57:57</a:t>
                      </a:r>
                      <a:r>
                        <a:rPr kumimoji="0" lang="nl-NL" sz="1000" b="0" i="0" u="none" strike="noStrike" kern="1200" cap="none" spc="0" normalizeH="0" baseline="0" noProof="0">
                          <a:ln>
                            <a:noFill/>
                          </a:ln>
                          <a:solidFill>
                            <a:prstClr val="black"/>
                          </a:solidFill>
                          <a:effectLst/>
                          <a:uLnTx/>
                          <a:uFillTx/>
                          <a:latin typeface="+mn-lt"/>
                          <a:ea typeface="+mn-ea"/>
                          <a:cs typeface="+mn-cs"/>
                        </a:rPr>
                        <a:t>
 Dit was het jaar van Chef'Special! ✨ Vind jij dat de band de 3FM Award voor 'Beste Groep' voor de tweede jaar op rij verdient? Laat je horen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275858419_7208959345844364_1230920239339023608_n.jpg?_nc_cat=111&amp;ccb=1-5&amp;_nc_sid=8ae9d6&amp;_nc_ohc=e9a2VEvGCSoAX8wGLbn&amp;_nc_ht=scontent-yyz1-1.cdninstagram.com&amp;edm=AL-3X8kEAAAA&amp;oh=00_AT8m8NOmuBlhj75yfL9z6r04KG3subgNw2Hi70iIts4WFg&amp;oe=62503583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3790429"/>
                  </a:ext>
                </a:extLst>
              </a:tr>
            </a:tbl>
          </a:graphicData>
        </a:graphic>
      </p:graphicFrame>
      <p:sp>
        <p:nvSpPr>
          <p:cNvPr id="4" name="Text Placeholder 3">
            <a:extLst>
              <a:ext uri="{FF2B5EF4-FFF2-40B4-BE49-F238E27FC236}">
                <a16:creationId xmlns:a16="http://schemas.microsoft.com/office/drawing/2014/main" id="{837D2ACA-E15E-4C34-9175-7FE6EFD5108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824465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C514-0155-4155-8F1B-AD06DA910BBE}"/>
              </a:ext>
            </a:extLst>
          </p:cNvPr>
          <p:cNvSpPr>
            <a:spLocks noGrp="1"/>
          </p:cNvSpPr>
          <p:nvPr>
            <p:ph type="title"/>
          </p:nvPr>
        </p:nvSpPr>
        <p:spPr/>
        <p:txBody>
          <a:bodyPr/>
          <a:lstStyle/>
          <a:p>
            <a:r>
              <a:rPr lang="nl-NL"/>
              <a:t>Instagram Top 10 posts met minste interactie | NPO3FM - 9 of 25</a:t>
            </a:r>
            <a:endParaRPr lang="en-US"/>
          </a:p>
        </p:txBody>
      </p:sp>
      <p:graphicFrame>
        <p:nvGraphicFramePr>
          <p:cNvPr id="5" name="Table Placeholder 4">
            <a:extLst>
              <a:ext uri="{FF2B5EF4-FFF2-40B4-BE49-F238E27FC236}">
                <a16:creationId xmlns:a16="http://schemas.microsoft.com/office/drawing/2014/main" id="{FDA0D3A5-38DE-4BB8-A816-F551F73113EF}"/>
              </a:ext>
            </a:extLst>
          </p:cNvPr>
          <p:cNvGraphicFramePr>
            <a:graphicFrameLocks noGrp="1"/>
          </p:cNvGraphicFramePr>
          <p:nvPr>
            <p:ph type="tbl" sz="quarter" idx="13"/>
            <p:extLst>
              <p:ext uri="{D42A27DB-BD31-4B8C-83A1-F6EECF244321}">
                <p14:modId xmlns:p14="http://schemas.microsoft.com/office/powerpoint/2010/main" val="383598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2715146"/>
                    </a:ext>
                  </a:extLst>
                </a:gridCol>
                <a:gridCol w="1645920">
                  <a:extLst>
                    <a:ext uri="{9D8B030D-6E8A-4147-A177-3AD203B41FA5}">
                      <a16:colId xmlns:a16="http://schemas.microsoft.com/office/drawing/2014/main" val="2017665719"/>
                    </a:ext>
                  </a:extLst>
                </a:gridCol>
                <a:gridCol w="740664">
                  <a:extLst>
                    <a:ext uri="{9D8B030D-6E8A-4147-A177-3AD203B41FA5}">
                      <a16:colId xmlns:a16="http://schemas.microsoft.com/office/drawing/2014/main" val="770670302"/>
                    </a:ext>
                  </a:extLst>
                </a:gridCol>
                <a:gridCol w="740664">
                  <a:extLst>
                    <a:ext uri="{9D8B030D-6E8A-4147-A177-3AD203B41FA5}">
                      <a16:colId xmlns:a16="http://schemas.microsoft.com/office/drawing/2014/main" val="3077882582"/>
                    </a:ext>
                  </a:extLst>
                </a:gridCol>
                <a:gridCol w="740664">
                  <a:extLst>
                    <a:ext uri="{9D8B030D-6E8A-4147-A177-3AD203B41FA5}">
                      <a16:colId xmlns:a16="http://schemas.microsoft.com/office/drawing/2014/main" val="2974231885"/>
                    </a:ext>
                  </a:extLst>
                </a:gridCol>
                <a:gridCol w="740664">
                  <a:extLst>
                    <a:ext uri="{9D8B030D-6E8A-4147-A177-3AD203B41FA5}">
                      <a16:colId xmlns:a16="http://schemas.microsoft.com/office/drawing/2014/main" val="598380841"/>
                    </a:ext>
                  </a:extLst>
                </a:gridCol>
                <a:gridCol w="740664">
                  <a:extLst>
                    <a:ext uri="{9D8B030D-6E8A-4147-A177-3AD203B41FA5}">
                      <a16:colId xmlns:a16="http://schemas.microsoft.com/office/drawing/2014/main" val="1323768749"/>
                    </a:ext>
                  </a:extLst>
                </a:gridCol>
                <a:gridCol w="740664">
                  <a:extLst>
                    <a:ext uri="{9D8B030D-6E8A-4147-A177-3AD203B41FA5}">
                      <a16:colId xmlns:a16="http://schemas.microsoft.com/office/drawing/2014/main" val="244617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492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- 2022-03-11 07:02:38</a:t>
                      </a:r>
                      <a:r>
                        <a:rPr kumimoji="0" lang="nl-NL" sz="1000" b="0" i="0" u="none" strike="noStrike" kern="1200" cap="none" spc="0" normalizeH="0" baseline="0" noProof="0">
                          <a:ln>
                            <a:noFill/>
                          </a:ln>
                          <a:solidFill>
                            <a:prstClr val="black"/>
                          </a:solidFill>
                          <a:effectLst/>
                          <a:uLnTx/>
                          <a:uFillTx/>
                          <a:latin typeface="+mn-lt"/>
                          <a:ea typeface="+mn-ea"/>
                          <a:cs typeface="+mn-cs"/>
                        </a:rPr>
                        <a:t>
 Dit is Weekend Willie die je eraan herinnert dat het bijna weekend is. Let op: misschien komt'ie volgende week weer langs. 🌞 #3FM #Weekend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275600878_1848387865360474_3421459903517212494_n.jpg?_nc_cat=101&amp;ccb=1-5&amp;_nc_sid=8ae9d6&amp;_nc_ohc=hrUi1j4EC5gAX9DvWQh&amp;_nc_ht=scontent-yyz1-1.cdninstagram.com&amp;edm=AL-3X8kEAAAA&amp;oh=00_AT-_fKkUn8b0qhs2USd0u0GbERR_6oKoA7QoXUZ8WDNY0Q&amp;oe=624FAE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1784324"/>
                  </a:ext>
                </a:extLst>
              </a:tr>
            </a:tbl>
          </a:graphicData>
        </a:graphic>
      </p:graphicFrame>
      <p:sp>
        <p:nvSpPr>
          <p:cNvPr id="4" name="Text Placeholder 3">
            <a:extLst>
              <a:ext uri="{FF2B5EF4-FFF2-40B4-BE49-F238E27FC236}">
                <a16:creationId xmlns:a16="http://schemas.microsoft.com/office/drawing/2014/main" id="{453D00F9-CAEB-46B4-AA35-E9247E6DF6C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12003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D3CF-0F70-49D9-906E-FB88E7714A9F}"/>
              </a:ext>
            </a:extLst>
          </p:cNvPr>
          <p:cNvSpPr>
            <a:spLocks noGrp="1"/>
          </p:cNvSpPr>
          <p:nvPr>
            <p:ph type="title"/>
          </p:nvPr>
        </p:nvSpPr>
        <p:spPr/>
        <p:txBody>
          <a:bodyPr/>
          <a:lstStyle/>
          <a:p>
            <a:r>
              <a:rPr lang="nl-NL"/>
              <a:t>Instagram Top 10 posts met minste interactie | NPO3FM - 10 of 25</a:t>
            </a:r>
            <a:endParaRPr lang="en-US"/>
          </a:p>
        </p:txBody>
      </p:sp>
      <p:graphicFrame>
        <p:nvGraphicFramePr>
          <p:cNvPr id="5" name="Table Placeholder 4">
            <a:extLst>
              <a:ext uri="{FF2B5EF4-FFF2-40B4-BE49-F238E27FC236}">
                <a16:creationId xmlns:a16="http://schemas.microsoft.com/office/drawing/2014/main" id="{09BDCA34-A467-4598-8583-459A4752F1DF}"/>
              </a:ext>
            </a:extLst>
          </p:cNvPr>
          <p:cNvGraphicFramePr>
            <a:graphicFrameLocks noGrp="1"/>
          </p:cNvGraphicFramePr>
          <p:nvPr>
            <p:ph type="tbl" sz="quarter" idx="13"/>
            <p:extLst>
              <p:ext uri="{D42A27DB-BD31-4B8C-83A1-F6EECF244321}">
                <p14:modId xmlns:p14="http://schemas.microsoft.com/office/powerpoint/2010/main" val="159399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0235966"/>
                    </a:ext>
                  </a:extLst>
                </a:gridCol>
                <a:gridCol w="1645920">
                  <a:extLst>
                    <a:ext uri="{9D8B030D-6E8A-4147-A177-3AD203B41FA5}">
                      <a16:colId xmlns:a16="http://schemas.microsoft.com/office/drawing/2014/main" val="2390225248"/>
                    </a:ext>
                  </a:extLst>
                </a:gridCol>
                <a:gridCol w="740664">
                  <a:extLst>
                    <a:ext uri="{9D8B030D-6E8A-4147-A177-3AD203B41FA5}">
                      <a16:colId xmlns:a16="http://schemas.microsoft.com/office/drawing/2014/main" val="1176039813"/>
                    </a:ext>
                  </a:extLst>
                </a:gridCol>
                <a:gridCol w="740664">
                  <a:extLst>
                    <a:ext uri="{9D8B030D-6E8A-4147-A177-3AD203B41FA5}">
                      <a16:colId xmlns:a16="http://schemas.microsoft.com/office/drawing/2014/main" val="400235428"/>
                    </a:ext>
                  </a:extLst>
                </a:gridCol>
                <a:gridCol w="740664">
                  <a:extLst>
                    <a:ext uri="{9D8B030D-6E8A-4147-A177-3AD203B41FA5}">
                      <a16:colId xmlns:a16="http://schemas.microsoft.com/office/drawing/2014/main" val="3500523048"/>
                    </a:ext>
                  </a:extLst>
                </a:gridCol>
                <a:gridCol w="740664">
                  <a:extLst>
                    <a:ext uri="{9D8B030D-6E8A-4147-A177-3AD203B41FA5}">
                      <a16:colId xmlns:a16="http://schemas.microsoft.com/office/drawing/2014/main" val="3800874544"/>
                    </a:ext>
                  </a:extLst>
                </a:gridCol>
                <a:gridCol w="740664">
                  <a:extLst>
                    <a:ext uri="{9D8B030D-6E8A-4147-A177-3AD203B41FA5}">
                      <a16:colId xmlns:a16="http://schemas.microsoft.com/office/drawing/2014/main" val="2948175945"/>
                    </a:ext>
                  </a:extLst>
                </a:gridCol>
                <a:gridCol w="740664">
                  <a:extLst>
                    <a:ext uri="{9D8B030D-6E8A-4147-A177-3AD203B41FA5}">
                      <a16:colId xmlns:a16="http://schemas.microsoft.com/office/drawing/2014/main" val="850287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753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- 2022-03-01 13:01:01</a:t>
                      </a:r>
                      <a:r>
                        <a:rPr kumimoji="0" lang="nl-NL" sz="1000" b="0" i="0" u="none" strike="noStrike" kern="1200" cap="none" spc="0" normalizeH="0" baseline="0" noProof="0">
                          <a:ln>
                            <a:noFill/>
                          </a:ln>
                          <a:solidFill>
                            <a:prstClr val="black"/>
                          </a:solidFill>
                          <a:effectLst/>
                          <a:uLnTx/>
                          <a:uFillTx/>
                          <a:latin typeface="+mn-lt"/>
                          <a:ea typeface="+mn-ea"/>
                          <a:cs typeface="+mn-cs"/>
                        </a:rPr>
                        <a:t>
 Seks onder jongeren met een beperking, daar wordt niet veel over gesproken. timkro (34), Nynke (34) en chronischbi (24) brengen dat onderwerp uit de taboesfeer. “Zodra je in het hokje ‘beperking’ of ‘handicap’ wordt geplaatst, kan je zogenaamd niks,” zegt Nynke. “Maar wij zijn ook gewoon mensen en hebben behoefte aan seks en intimiteit.”
Zo gebruikt Felicia (24) de pijn die ze door haar chronische ziekte voelt als een kink waar ze opgewonden van wordt. “En dan moet je niet gelijk aan vastbinden of bondage denken,” zegt Felicia. “Meer aan spanken of zachtjes bijten. Voor mij is het een afleiding. Zo wordt de pijn gekoppeld met iets fijns, en is het draaglijker.”
→ Dossier #CumTogether. Een orgasme tijdens de seks… Voor mannen vaak makkelijker dan voor vrouwen. Maar waarom is die orgasmekloof er eigenlijk? Zijn vrouwen gewoon moeilijke wezens of weten mannen niet wat ze moeten doen? En wat is eigenlijk onze definitie van seks? HUMAN zoekt het uit met 3FM-dj’s Luc en Jamie in #CumTogether. Check het hele dossier via de link in de bio. #3FM #CumTogether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275064556_365170478792884_3104550506605923114_n.jpg?_nc_cat=104&amp;ccb=1-5&amp;_nc_sid=8ae9d6&amp;_nc_ohc=Xp0cRIvIzbkAX8Y9wa4&amp;_nc_ht=scontent-yyz1-1.cdninstagram.com&amp;edm=AL-3X8kEAAAA&amp;oh=00_AT-JGCDEw47NSKk9UYC8QiXqpvhAxAim2YTTiD-Lh4R_0w&amp;oe=62507B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93288315"/>
                  </a:ext>
                </a:extLst>
              </a:tr>
            </a:tbl>
          </a:graphicData>
        </a:graphic>
      </p:graphicFrame>
      <p:sp>
        <p:nvSpPr>
          <p:cNvPr id="4" name="Text Placeholder 3">
            <a:extLst>
              <a:ext uri="{FF2B5EF4-FFF2-40B4-BE49-F238E27FC236}">
                <a16:creationId xmlns:a16="http://schemas.microsoft.com/office/drawing/2014/main" id="{2DC69C78-0536-4A20-A604-6A22CF9FB35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603536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D6C5-A013-4A4A-B69A-255026458832}"/>
              </a:ext>
            </a:extLst>
          </p:cNvPr>
          <p:cNvSpPr>
            <a:spLocks noGrp="1"/>
          </p:cNvSpPr>
          <p:nvPr>
            <p:ph type="title"/>
          </p:nvPr>
        </p:nvSpPr>
        <p:spPr/>
        <p:txBody>
          <a:bodyPr/>
          <a:lstStyle/>
          <a:p>
            <a:r>
              <a:rPr lang="nl-NL"/>
              <a:t>Instagram Top 10 posts met minste interactie | NPO3FM - 11 of 25</a:t>
            </a:r>
            <a:endParaRPr lang="en-US"/>
          </a:p>
        </p:txBody>
      </p:sp>
      <p:graphicFrame>
        <p:nvGraphicFramePr>
          <p:cNvPr id="5" name="Table Placeholder 4">
            <a:extLst>
              <a:ext uri="{FF2B5EF4-FFF2-40B4-BE49-F238E27FC236}">
                <a16:creationId xmlns:a16="http://schemas.microsoft.com/office/drawing/2014/main" id="{E9499F1B-BC87-4007-AE81-CCAEDF9FDA37}"/>
              </a:ext>
            </a:extLst>
          </p:cNvPr>
          <p:cNvGraphicFramePr>
            <a:graphicFrameLocks noGrp="1"/>
          </p:cNvGraphicFramePr>
          <p:nvPr>
            <p:ph type="tbl" sz="quarter" idx="13"/>
            <p:extLst>
              <p:ext uri="{D42A27DB-BD31-4B8C-83A1-F6EECF244321}">
                <p14:modId xmlns:p14="http://schemas.microsoft.com/office/powerpoint/2010/main" val="395411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5039847"/>
                    </a:ext>
                  </a:extLst>
                </a:gridCol>
                <a:gridCol w="1645920">
                  <a:extLst>
                    <a:ext uri="{9D8B030D-6E8A-4147-A177-3AD203B41FA5}">
                      <a16:colId xmlns:a16="http://schemas.microsoft.com/office/drawing/2014/main" val="3793901224"/>
                    </a:ext>
                  </a:extLst>
                </a:gridCol>
                <a:gridCol w="740664">
                  <a:extLst>
                    <a:ext uri="{9D8B030D-6E8A-4147-A177-3AD203B41FA5}">
                      <a16:colId xmlns:a16="http://schemas.microsoft.com/office/drawing/2014/main" val="692429503"/>
                    </a:ext>
                  </a:extLst>
                </a:gridCol>
                <a:gridCol w="740664">
                  <a:extLst>
                    <a:ext uri="{9D8B030D-6E8A-4147-A177-3AD203B41FA5}">
                      <a16:colId xmlns:a16="http://schemas.microsoft.com/office/drawing/2014/main" val="2867957514"/>
                    </a:ext>
                  </a:extLst>
                </a:gridCol>
                <a:gridCol w="740664">
                  <a:extLst>
                    <a:ext uri="{9D8B030D-6E8A-4147-A177-3AD203B41FA5}">
                      <a16:colId xmlns:a16="http://schemas.microsoft.com/office/drawing/2014/main" val="3124731115"/>
                    </a:ext>
                  </a:extLst>
                </a:gridCol>
                <a:gridCol w="740664">
                  <a:extLst>
                    <a:ext uri="{9D8B030D-6E8A-4147-A177-3AD203B41FA5}">
                      <a16:colId xmlns:a16="http://schemas.microsoft.com/office/drawing/2014/main" val="3971067478"/>
                    </a:ext>
                  </a:extLst>
                </a:gridCol>
                <a:gridCol w="740664">
                  <a:extLst>
                    <a:ext uri="{9D8B030D-6E8A-4147-A177-3AD203B41FA5}">
                      <a16:colId xmlns:a16="http://schemas.microsoft.com/office/drawing/2014/main" val="1579587674"/>
                    </a:ext>
                  </a:extLst>
                </a:gridCol>
                <a:gridCol w="740664">
                  <a:extLst>
                    <a:ext uri="{9D8B030D-6E8A-4147-A177-3AD203B41FA5}">
                      <a16:colId xmlns:a16="http://schemas.microsoft.com/office/drawing/2014/main" val="3372434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7893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- 2022-03-14 12:37:16</a:t>
                      </a:r>
                      <a:r>
                        <a:rPr kumimoji="0" lang="nl-NL" sz="1000" b="0" i="0" u="none" strike="noStrike" kern="1200" cap="none" spc="0" normalizeH="0" baseline="0" noProof="0">
                          <a:ln>
                            <a:noFill/>
                          </a:ln>
                          <a:solidFill>
                            <a:prstClr val="black"/>
                          </a:solidFill>
                          <a:effectLst/>
                          <a:uLnTx/>
                          <a:uFillTx/>
                          <a:latin typeface="+mn-lt"/>
                          <a:ea typeface="+mn-ea"/>
                          <a:cs typeface="+mn-cs"/>
                        </a:rPr>
                        <a:t>
 Dit zijn de nummers die kansmaken op een 3FM Award voor de categorie 'Beste Samenwerking'. ✨ → Stem nu op één van de genomineerden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275863782_1401194170332118_5050014990067076659_n.jpg?_nc_cat=103&amp;ccb=1-5&amp;_nc_sid=8ae9d6&amp;_nc_ohc=hTyPh7Dj1FAAX8MN6Zz&amp;_nc_ht=scontent-yyz1-1.cdninstagram.com&amp;edm=AL-3X8kEAAAA&amp;oh=00_AT8_1vbpb0jINEYN9OTsNA2lVE97u_cMBIGotGuImasBJg&amp;oe=6250D30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318422"/>
                  </a:ext>
                </a:extLst>
              </a:tr>
            </a:tbl>
          </a:graphicData>
        </a:graphic>
      </p:graphicFrame>
      <p:sp>
        <p:nvSpPr>
          <p:cNvPr id="4" name="Text Placeholder 3">
            <a:extLst>
              <a:ext uri="{FF2B5EF4-FFF2-40B4-BE49-F238E27FC236}">
                <a16:creationId xmlns:a16="http://schemas.microsoft.com/office/drawing/2014/main" id="{D15F3402-37D8-4BCF-8AB1-ED8F5A8B94C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33922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7B841-2366-4391-BC35-B6FD8F67E686}"/>
              </a:ext>
            </a:extLst>
          </p:cNvPr>
          <p:cNvSpPr>
            <a:spLocks noGrp="1"/>
          </p:cNvSpPr>
          <p:nvPr>
            <p:ph type="title"/>
          </p:nvPr>
        </p:nvSpPr>
        <p:spPr/>
        <p:txBody>
          <a:bodyPr/>
          <a:lstStyle/>
          <a:p>
            <a:r>
              <a:rPr lang="nl-NL"/>
              <a:t>Instagram Top 10 posts met minste interactie | NPO3FM - 12 of 25</a:t>
            </a:r>
            <a:endParaRPr lang="en-US"/>
          </a:p>
        </p:txBody>
      </p:sp>
      <p:graphicFrame>
        <p:nvGraphicFramePr>
          <p:cNvPr id="5" name="Table Placeholder 4">
            <a:extLst>
              <a:ext uri="{FF2B5EF4-FFF2-40B4-BE49-F238E27FC236}">
                <a16:creationId xmlns:a16="http://schemas.microsoft.com/office/drawing/2014/main" id="{702E2ACA-1714-44AB-934D-79DFDE1A9D75}"/>
              </a:ext>
            </a:extLst>
          </p:cNvPr>
          <p:cNvGraphicFramePr>
            <a:graphicFrameLocks noGrp="1"/>
          </p:cNvGraphicFramePr>
          <p:nvPr>
            <p:ph type="tbl" sz="quarter" idx="13"/>
            <p:extLst>
              <p:ext uri="{D42A27DB-BD31-4B8C-83A1-F6EECF244321}">
                <p14:modId xmlns:p14="http://schemas.microsoft.com/office/powerpoint/2010/main" val="3877022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0060851"/>
                    </a:ext>
                  </a:extLst>
                </a:gridCol>
                <a:gridCol w="1645920">
                  <a:extLst>
                    <a:ext uri="{9D8B030D-6E8A-4147-A177-3AD203B41FA5}">
                      <a16:colId xmlns:a16="http://schemas.microsoft.com/office/drawing/2014/main" val="236673147"/>
                    </a:ext>
                  </a:extLst>
                </a:gridCol>
                <a:gridCol w="740664">
                  <a:extLst>
                    <a:ext uri="{9D8B030D-6E8A-4147-A177-3AD203B41FA5}">
                      <a16:colId xmlns:a16="http://schemas.microsoft.com/office/drawing/2014/main" val="4247439129"/>
                    </a:ext>
                  </a:extLst>
                </a:gridCol>
                <a:gridCol w="740664">
                  <a:extLst>
                    <a:ext uri="{9D8B030D-6E8A-4147-A177-3AD203B41FA5}">
                      <a16:colId xmlns:a16="http://schemas.microsoft.com/office/drawing/2014/main" val="3518773947"/>
                    </a:ext>
                  </a:extLst>
                </a:gridCol>
                <a:gridCol w="740664">
                  <a:extLst>
                    <a:ext uri="{9D8B030D-6E8A-4147-A177-3AD203B41FA5}">
                      <a16:colId xmlns:a16="http://schemas.microsoft.com/office/drawing/2014/main" val="2400509403"/>
                    </a:ext>
                  </a:extLst>
                </a:gridCol>
                <a:gridCol w="740664">
                  <a:extLst>
                    <a:ext uri="{9D8B030D-6E8A-4147-A177-3AD203B41FA5}">
                      <a16:colId xmlns:a16="http://schemas.microsoft.com/office/drawing/2014/main" val="1575900058"/>
                    </a:ext>
                  </a:extLst>
                </a:gridCol>
                <a:gridCol w="740664">
                  <a:extLst>
                    <a:ext uri="{9D8B030D-6E8A-4147-A177-3AD203B41FA5}">
                      <a16:colId xmlns:a16="http://schemas.microsoft.com/office/drawing/2014/main" val="4198991942"/>
                    </a:ext>
                  </a:extLst>
                </a:gridCol>
                <a:gridCol w="740664">
                  <a:extLst>
                    <a:ext uri="{9D8B030D-6E8A-4147-A177-3AD203B41FA5}">
                      <a16:colId xmlns:a16="http://schemas.microsoft.com/office/drawing/2014/main" val="173547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201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- 2022-03-20 07:01:35</a:t>
                      </a:r>
                      <a:r>
                        <a:rPr kumimoji="0" lang="nl-NL" sz="1000" b="0" i="0" u="none" strike="noStrike" kern="1200" cap="none" spc="0" normalizeH="0" baseline="0" noProof="0">
                          <a:ln>
                            <a:noFill/>
                          </a:ln>
                          <a:solidFill>
                            <a:prstClr val="black"/>
                          </a:solidFill>
                          <a:effectLst/>
                          <a:uLnTx/>
                          <a:uFillTx/>
                          <a:latin typeface="+mn-lt"/>
                          <a:ea typeface="+mn-ea"/>
                          <a:cs typeface="+mn-cs"/>
                        </a:rPr>
                        <a:t>
 Wát een hoogtepunten in het afgelopen jaar voor Son Mieux. 💚 Wil jij dat deze hoogtepunten worden bekroond met 3FM Awards? Stem nu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275984989_656945712246310_8609614360185885363_n.jpg?_nc_cat=102&amp;ccb=1-5&amp;_nc_sid=8ae9d6&amp;_nc_ohc=6xLKIevSzdQAX9qxhv_&amp;_nc_ht=scontent-yyz1-1.cdninstagram.com&amp;edm=AL-3X8kEAAAA&amp;oh=00_AT9_ml5rGyRhmaKgmikYIfVExSKHIS_iIZokx7Y7wGCxKg&amp;oe=6250065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71817966"/>
                  </a:ext>
                </a:extLst>
              </a:tr>
            </a:tbl>
          </a:graphicData>
        </a:graphic>
      </p:graphicFrame>
      <p:sp>
        <p:nvSpPr>
          <p:cNvPr id="4" name="Text Placeholder 3">
            <a:extLst>
              <a:ext uri="{FF2B5EF4-FFF2-40B4-BE49-F238E27FC236}">
                <a16:creationId xmlns:a16="http://schemas.microsoft.com/office/drawing/2014/main" id="{11B13274-3EA7-4490-8E32-00D366F8043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354932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3DFE-E2F1-4AB3-89F0-6AA2DA5CC8F4}"/>
              </a:ext>
            </a:extLst>
          </p:cNvPr>
          <p:cNvSpPr>
            <a:spLocks noGrp="1"/>
          </p:cNvSpPr>
          <p:nvPr>
            <p:ph type="title"/>
          </p:nvPr>
        </p:nvSpPr>
        <p:spPr/>
        <p:txBody>
          <a:bodyPr/>
          <a:lstStyle/>
          <a:p>
            <a:r>
              <a:rPr lang="nl-NL"/>
              <a:t>Instagram Top 10 posts met minste interactie | NPO3FM - 13 of 25</a:t>
            </a:r>
            <a:endParaRPr lang="en-US"/>
          </a:p>
        </p:txBody>
      </p:sp>
      <p:graphicFrame>
        <p:nvGraphicFramePr>
          <p:cNvPr id="5" name="Table Placeholder 4">
            <a:extLst>
              <a:ext uri="{FF2B5EF4-FFF2-40B4-BE49-F238E27FC236}">
                <a16:creationId xmlns:a16="http://schemas.microsoft.com/office/drawing/2014/main" id="{A3B10AE0-732B-4A7C-B700-3644D284014B}"/>
              </a:ext>
            </a:extLst>
          </p:cNvPr>
          <p:cNvGraphicFramePr>
            <a:graphicFrameLocks noGrp="1"/>
          </p:cNvGraphicFramePr>
          <p:nvPr>
            <p:ph type="tbl" sz="quarter" idx="13"/>
            <p:extLst>
              <p:ext uri="{D42A27DB-BD31-4B8C-83A1-F6EECF244321}">
                <p14:modId xmlns:p14="http://schemas.microsoft.com/office/powerpoint/2010/main" val="1777815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0790088"/>
                    </a:ext>
                  </a:extLst>
                </a:gridCol>
                <a:gridCol w="1645920">
                  <a:extLst>
                    <a:ext uri="{9D8B030D-6E8A-4147-A177-3AD203B41FA5}">
                      <a16:colId xmlns:a16="http://schemas.microsoft.com/office/drawing/2014/main" val="2406287935"/>
                    </a:ext>
                  </a:extLst>
                </a:gridCol>
                <a:gridCol w="740664">
                  <a:extLst>
                    <a:ext uri="{9D8B030D-6E8A-4147-A177-3AD203B41FA5}">
                      <a16:colId xmlns:a16="http://schemas.microsoft.com/office/drawing/2014/main" val="509598861"/>
                    </a:ext>
                  </a:extLst>
                </a:gridCol>
                <a:gridCol w="740664">
                  <a:extLst>
                    <a:ext uri="{9D8B030D-6E8A-4147-A177-3AD203B41FA5}">
                      <a16:colId xmlns:a16="http://schemas.microsoft.com/office/drawing/2014/main" val="1118732726"/>
                    </a:ext>
                  </a:extLst>
                </a:gridCol>
                <a:gridCol w="740664">
                  <a:extLst>
                    <a:ext uri="{9D8B030D-6E8A-4147-A177-3AD203B41FA5}">
                      <a16:colId xmlns:a16="http://schemas.microsoft.com/office/drawing/2014/main" val="3573953080"/>
                    </a:ext>
                  </a:extLst>
                </a:gridCol>
                <a:gridCol w="740664">
                  <a:extLst>
                    <a:ext uri="{9D8B030D-6E8A-4147-A177-3AD203B41FA5}">
                      <a16:colId xmlns:a16="http://schemas.microsoft.com/office/drawing/2014/main" val="4088475018"/>
                    </a:ext>
                  </a:extLst>
                </a:gridCol>
                <a:gridCol w="740664">
                  <a:extLst>
                    <a:ext uri="{9D8B030D-6E8A-4147-A177-3AD203B41FA5}">
                      <a16:colId xmlns:a16="http://schemas.microsoft.com/office/drawing/2014/main" val="1972302566"/>
                    </a:ext>
                  </a:extLst>
                </a:gridCol>
                <a:gridCol w="740664">
                  <a:extLst>
                    <a:ext uri="{9D8B030D-6E8A-4147-A177-3AD203B41FA5}">
                      <a16:colId xmlns:a16="http://schemas.microsoft.com/office/drawing/2014/main" val="2016239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471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- 2022-03-23 07:00:16</a:t>
                      </a:r>
                      <a:r>
                        <a:rPr kumimoji="0" lang="en-US" sz="1000" b="0" i="0" u="none" strike="noStrike" kern="1200" cap="none" spc="0" normalizeH="0" baseline="0" noProof="0">
                          <a:ln>
                            <a:noFill/>
                          </a:ln>
                          <a:solidFill>
                            <a:prstClr val="black"/>
                          </a:solidFill>
                          <a:effectLst/>
                          <a:uLnTx/>
                          <a:uFillTx/>
                          <a:latin typeface="+mn-lt"/>
                          <a:ea typeface="+mn-ea"/>
                          <a:cs typeface="+mn-cs"/>
                        </a:rPr>
                        <a:t>
 De laatste 3FM Awards met Eloi als frontman. 💚 #3FM #3FMAwards #Kensington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276978421_364008215618791_2325124618606336062_n.jpg?_nc_cat=103&amp;ccb=1-5&amp;_nc_sid=8ae9d6&amp;_nc_ohc=FtQZiePPHW4AX9ognb_&amp;_nc_ht=scontent-yyz1-1.cdninstagram.com&amp;edm=AL-3X8kEAAAA&amp;oh=00_AT_eYtAWdYdgBNK7O9TqbkFwPZarzTY59H7B6VBQdFGk-Q&amp;oe=624EFA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3614873"/>
                  </a:ext>
                </a:extLst>
              </a:tr>
            </a:tbl>
          </a:graphicData>
        </a:graphic>
      </p:graphicFrame>
      <p:sp>
        <p:nvSpPr>
          <p:cNvPr id="4" name="Text Placeholder 3">
            <a:extLst>
              <a:ext uri="{FF2B5EF4-FFF2-40B4-BE49-F238E27FC236}">
                <a16:creationId xmlns:a16="http://schemas.microsoft.com/office/drawing/2014/main" id="{7E05E767-B42A-48E1-8993-F954BEE3521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803898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5DCA-19CA-409D-9A5D-D651AD4346D3}"/>
              </a:ext>
            </a:extLst>
          </p:cNvPr>
          <p:cNvSpPr>
            <a:spLocks noGrp="1"/>
          </p:cNvSpPr>
          <p:nvPr>
            <p:ph type="title"/>
          </p:nvPr>
        </p:nvSpPr>
        <p:spPr/>
        <p:txBody>
          <a:bodyPr/>
          <a:lstStyle/>
          <a:p>
            <a:r>
              <a:rPr lang="nl-NL"/>
              <a:t>Instagram Top 10 posts met minste interactie | NPO3FM - 14 of 25</a:t>
            </a:r>
            <a:endParaRPr lang="en-US"/>
          </a:p>
        </p:txBody>
      </p:sp>
      <p:graphicFrame>
        <p:nvGraphicFramePr>
          <p:cNvPr id="5" name="Table Placeholder 4">
            <a:extLst>
              <a:ext uri="{FF2B5EF4-FFF2-40B4-BE49-F238E27FC236}">
                <a16:creationId xmlns:a16="http://schemas.microsoft.com/office/drawing/2014/main" id="{7C18C2EE-7D65-4F07-823A-31DC74992862}"/>
              </a:ext>
            </a:extLst>
          </p:cNvPr>
          <p:cNvGraphicFramePr>
            <a:graphicFrameLocks noGrp="1"/>
          </p:cNvGraphicFramePr>
          <p:nvPr>
            <p:ph type="tbl" sz="quarter" idx="13"/>
            <p:extLst>
              <p:ext uri="{D42A27DB-BD31-4B8C-83A1-F6EECF244321}">
                <p14:modId xmlns:p14="http://schemas.microsoft.com/office/powerpoint/2010/main" val="229738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6872612"/>
                    </a:ext>
                  </a:extLst>
                </a:gridCol>
                <a:gridCol w="1645920">
                  <a:extLst>
                    <a:ext uri="{9D8B030D-6E8A-4147-A177-3AD203B41FA5}">
                      <a16:colId xmlns:a16="http://schemas.microsoft.com/office/drawing/2014/main" val="4014810728"/>
                    </a:ext>
                  </a:extLst>
                </a:gridCol>
                <a:gridCol w="740664">
                  <a:extLst>
                    <a:ext uri="{9D8B030D-6E8A-4147-A177-3AD203B41FA5}">
                      <a16:colId xmlns:a16="http://schemas.microsoft.com/office/drawing/2014/main" val="2786179930"/>
                    </a:ext>
                  </a:extLst>
                </a:gridCol>
                <a:gridCol w="740664">
                  <a:extLst>
                    <a:ext uri="{9D8B030D-6E8A-4147-A177-3AD203B41FA5}">
                      <a16:colId xmlns:a16="http://schemas.microsoft.com/office/drawing/2014/main" val="1005820776"/>
                    </a:ext>
                  </a:extLst>
                </a:gridCol>
                <a:gridCol w="740664">
                  <a:extLst>
                    <a:ext uri="{9D8B030D-6E8A-4147-A177-3AD203B41FA5}">
                      <a16:colId xmlns:a16="http://schemas.microsoft.com/office/drawing/2014/main" val="1302180981"/>
                    </a:ext>
                  </a:extLst>
                </a:gridCol>
                <a:gridCol w="740664">
                  <a:extLst>
                    <a:ext uri="{9D8B030D-6E8A-4147-A177-3AD203B41FA5}">
                      <a16:colId xmlns:a16="http://schemas.microsoft.com/office/drawing/2014/main" val="4263648214"/>
                    </a:ext>
                  </a:extLst>
                </a:gridCol>
                <a:gridCol w="740664">
                  <a:extLst>
                    <a:ext uri="{9D8B030D-6E8A-4147-A177-3AD203B41FA5}">
                      <a16:colId xmlns:a16="http://schemas.microsoft.com/office/drawing/2014/main" val="1568483813"/>
                    </a:ext>
                  </a:extLst>
                </a:gridCol>
                <a:gridCol w="740664">
                  <a:extLst>
                    <a:ext uri="{9D8B030D-6E8A-4147-A177-3AD203B41FA5}">
                      <a16:colId xmlns:a16="http://schemas.microsoft.com/office/drawing/2014/main" val="408059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557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- 2022-03-25 11:00:21</a:t>
                      </a:r>
                      <a:r>
                        <a:rPr kumimoji="0" lang="en-US" sz="1000" b="0" i="0" u="none" strike="noStrike" kern="1200" cap="none" spc="0" normalizeH="0" baseline="0" noProof="0">
                          <a:ln>
                            <a:noFill/>
                          </a:ln>
                          <a:solidFill>
                            <a:prstClr val="black"/>
                          </a:solidFill>
                          <a:effectLst/>
                          <a:uLnTx/>
                          <a:uFillTx/>
                          <a:latin typeface="+mn-lt"/>
                          <a:ea typeface="+mn-ea"/>
                          <a:cs typeface="+mn-cs"/>
                        </a:rPr>
                        <a:t>
 Heb jij dit gespot tijdens de 3FM Awards gister? 👀 #3FM #SandersVriendenteam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277293291_536828517878098_8070036651240026821_n.jpg?stp=dst-jpg_e15_p640x640&amp;_nc_ht=scontent.cdninstagram.com&amp;_nc_cat=110&amp;_nc_ohc=dmw8trlto1YAX8TFipY&amp;edm=AMO9-JQAAAAA&amp;ccb=7-4&amp;oh=00_AT-bu11qRKEi3wReTJMOqL6yb50cI6p6GcVpEL6YzQO6ow&amp;oe=624B7E12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8203945"/>
                  </a:ext>
                </a:extLst>
              </a:tr>
            </a:tbl>
          </a:graphicData>
        </a:graphic>
      </p:graphicFrame>
      <p:sp>
        <p:nvSpPr>
          <p:cNvPr id="4" name="Text Placeholder 3">
            <a:extLst>
              <a:ext uri="{FF2B5EF4-FFF2-40B4-BE49-F238E27FC236}">
                <a16:creationId xmlns:a16="http://schemas.microsoft.com/office/drawing/2014/main" id="{30377ADC-76DE-40EE-91FF-9C3289B80AF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256431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E06CC-1649-4BB2-A441-C2E442484992}"/>
              </a:ext>
            </a:extLst>
          </p:cNvPr>
          <p:cNvSpPr>
            <a:spLocks noGrp="1"/>
          </p:cNvSpPr>
          <p:nvPr>
            <p:ph type="title"/>
          </p:nvPr>
        </p:nvSpPr>
        <p:spPr/>
        <p:txBody>
          <a:bodyPr/>
          <a:lstStyle/>
          <a:p>
            <a:r>
              <a:rPr lang="nl-NL"/>
              <a:t>Instagram Top 10 posts met minste interactie | NPO3FM - 15 of 25</a:t>
            </a:r>
            <a:endParaRPr lang="en-US"/>
          </a:p>
        </p:txBody>
      </p:sp>
      <p:graphicFrame>
        <p:nvGraphicFramePr>
          <p:cNvPr id="5" name="Table Placeholder 4">
            <a:extLst>
              <a:ext uri="{FF2B5EF4-FFF2-40B4-BE49-F238E27FC236}">
                <a16:creationId xmlns:a16="http://schemas.microsoft.com/office/drawing/2014/main" id="{EC2679B2-4A23-42BA-8674-AB02CC0436F8}"/>
              </a:ext>
            </a:extLst>
          </p:cNvPr>
          <p:cNvGraphicFramePr>
            <a:graphicFrameLocks noGrp="1"/>
          </p:cNvGraphicFramePr>
          <p:nvPr>
            <p:ph type="tbl" sz="quarter" idx="13"/>
            <p:extLst>
              <p:ext uri="{D42A27DB-BD31-4B8C-83A1-F6EECF244321}">
                <p14:modId xmlns:p14="http://schemas.microsoft.com/office/powerpoint/2010/main" val="233230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6517688"/>
                    </a:ext>
                  </a:extLst>
                </a:gridCol>
                <a:gridCol w="1645920">
                  <a:extLst>
                    <a:ext uri="{9D8B030D-6E8A-4147-A177-3AD203B41FA5}">
                      <a16:colId xmlns:a16="http://schemas.microsoft.com/office/drawing/2014/main" val="1928060933"/>
                    </a:ext>
                  </a:extLst>
                </a:gridCol>
                <a:gridCol w="740664">
                  <a:extLst>
                    <a:ext uri="{9D8B030D-6E8A-4147-A177-3AD203B41FA5}">
                      <a16:colId xmlns:a16="http://schemas.microsoft.com/office/drawing/2014/main" val="1890865041"/>
                    </a:ext>
                  </a:extLst>
                </a:gridCol>
                <a:gridCol w="740664">
                  <a:extLst>
                    <a:ext uri="{9D8B030D-6E8A-4147-A177-3AD203B41FA5}">
                      <a16:colId xmlns:a16="http://schemas.microsoft.com/office/drawing/2014/main" val="4194805494"/>
                    </a:ext>
                  </a:extLst>
                </a:gridCol>
                <a:gridCol w="740664">
                  <a:extLst>
                    <a:ext uri="{9D8B030D-6E8A-4147-A177-3AD203B41FA5}">
                      <a16:colId xmlns:a16="http://schemas.microsoft.com/office/drawing/2014/main" val="3737585707"/>
                    </a:ext>
                  </a:extLst>
                </a:gridCol>
                <a:gridCol w="740664">
                  <a:extLst>
                    <a:ext uri="{9D8B030D-6E8A-4147-A177-3AD203B41FA5}">
                      <a16:colId xmlns:a16="http://schemas.microsoft.com/office/drawing/2014/main" val="2769321278"/>
                    </a:ext>
                  </a:extLst>
                </a:gridCol>
                <a:gridCol w="740664">
                  <a:extLst>
                    <a:ext uri="{9D8B030D-6E8A-4147-A177-3AD203B41FA5}">
                      <a16:colId xmlns:a16="http://schemas.microsoft.com/office/drawing/2014/main" val="312825178"/>
                    </a:ext>
                  </a:extLst>
                </a:gridCol>
                <a:gridCol w="740664">
                  <a:extLst>
                    <a:ext uri="{9D8B030D-6E8A-4147-A177-3AD203B41FA5}">
                      <a16:colId xmlns:a16="http://schemas.microsoft.com/office/drawing/2014/main" val="3786966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504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- 2022-03-28 17:31:10</a:t>
                      </a:r>
                      <a:r>
                        <a:rPr kumimoji="0" lang="en-US" sz="1000" b="0" i="0" u="none" strike="noStrike" kern="1200" cap="none" spc="0" normalizeH="0" baseline="0" noProof="0">
                          <a:ln>
                            <a:noFill/>
                          </a:ln>
                          <a:solidFill>
                            <a:prstClr val="black"/>
                          </a:solidFill>
                          <a:effectLst/>
                          <a:uLnTx/>
                          <a:uFillTx/>
                          <a:latin typeface="+mn-lt"/>
                          <a:ea typeface="+mn-ea"/>
                          <a:cs typeface="+mn-cs"/>
                        </a:rPr>
                        <a:t>
 Wanneer bedrijfsuitje sanderhoogendrn &amp; wijnand3fm? 😂 #3FM #WelkomBijDeClub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277441768_157978359967587_6366449214653365859_n.jpg?stp=dst-jpg_e35_p640x640_sh0.08&amp;_nc_ht=scontent.cdninstagram.com&amp;_nc_cat=103&amp;_nc_ohc=QeCAna6E3KgAX85W4zN&amp;edm=AMO9-JQAAAAA&amp;ccb=7-4&amp;oh=00_AT96cy_hoStXGO9q_DuwlO4-GrgS2lDRk-XI-n5kfd3KIg&amp;oe=624B8327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9178154"/>
                  </a:ext>
                </a:extLst>
              </a:tr>
            </a:tbl>
          </a:graphicData>
        </a:graphic>
      </p:graphicFrame>
      <p:sp>
        <p:nvSpPr>
          <p:cNvPr id="4" name="Text Placeholder 3">
            <a:extLst>
              <a:ext uri="{FF2B5EF4-FFF2-40B4-BE49-F238E27FC236}">
                <a16:creationId xmlns:a16="http://schemas.microsoft.com/office/drawing/2014/main" id="{45F3FEF2-87E6-43C4-AE55-4E6FE97DD1E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287789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B4C0-B9B8-4F77-A0E0-78A80DBF162E}"/>
              </a:ext>
            </a:extLst>
          </p:cNvPr>
          <p:cNvSpPr>
            <a:spLocks noGrp="1"/>
          </p:cNvSpPr>
          <p:nvPr>
            <p:ph type="title"/>
          </p:nvPr>
        </p:nvSpPr>
        <p:spPr/>
        <p:txBody>
          <a:bodyPr/>
          <a:lstStyle/>
          <a:p>
            <a:r>
              <a:rPr lang="nl-NL"/>
              <a:t>Instagram Top 10 posts met minste interactie | NPO3FM - 16 of 25</a:t>
            </a:r>
            <a:endParaRPr lang="en-US"/>
          </a:p>
        </p:txBody>
      </p:sp>
      <p:graphicFrame>
        <p:nvGraphicFramePr>
          <p:cNvPr id="5" name="Table Placeholder 4">
            <a:extLst>
              <a:ext uri="{FF2B5EF4-FFF2-40B4-BE49-F238E27FC236}">
                <a16:creationId xmlns:a16="http://schemas.microsoft.com/office/drawing/2014/main" id="{CB6AF8FE-076F-45D3-9425-2ED1F98F841D}"/>
              </a:ext>
            </a:extLst>
          </p:cNvPr>
          <p:cNvGraphicFramePr>
            <a:graphicFrameLocks noGrp="1"/>
          </p:cNvGraphicFramePr>
          <p:nvPr>
            <p:ph type="tbl" sz="quarter" idx="13"/>
            <p:extLst>
              <p:ext uri="{D42A27DB-BD31-4B8C-83A1-F6EECF244321}">
                <p14:modId xmlns:p14="http://schemas.microsoft.com/office/powerpoint/2010/main" val="351879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8256752"/>
                    </a:ext>
                  </a:extLst>
                </a:gridCol>
                <a:gridCol w="1645920">
                  <a:extLst>
                    <a:ext uri="{9D8B030D-6E8A-4147-A177-3AD203B41FA5}">
                      <a16:colId xmlns:a16="http://schemas.microsoft.com/office/drawing/2014/main" val="4160988585"/>
                    </a:ext>
                  </a:extLst>
                </a:gridCol>
                <a:gridCol w="740664">
                  <a:extLst>
                    <a:ext uri="{9D8B030D-6E8A-4147-A177-3AD203B41FA5}">
                      <a16:colId xmlns:a16="http://schemas.microsoft.com/office/drawing/2014/main" val="1493993285"/>
                    </a:ext>
                  </a:extLst>
                </a:gridCol>
                <a:gridCol w="740664">
                  <a:extLst>
                    <a:ext uri="{9D8B030D-6E8A-4147-A177-3AD203B41FA5}">
                      <a16:colId xmlns:a16="http://schemas.microsoft.com/office/drawing/2014/main" val="2356985888"/>
                    </a:ext>
                  </a:extLst>
                </a:gridCol>
                <a:gridCol w="740664">
                  <a:extLst>
                    <a:ext uri="{9D8B030D-6E8A-4147-A177-3AD203B41FA5}">
                      <a16:colId xmlns:a16="http://schemas.microsoft.com/office/drawing/2014/main" val="1856131823"/>
                    </a:ext>
                  </a:extLst>
                </a:gridCol>
                <a:gridCol w="740664">
                  <a:extLst>
                    <a:ext uri="{9D8B030D-6E8A-4147-A177-3AD203B41FA5}">
                      <a16:colId xmlns:a16="http://schemas.microsoft.com/office/drawing/2014/main" val="1389969323"/>
                    </a:ext>
                  </a:extLst>
                </a:gridCol>
                <a:gridCol w="740664">
                  <a:extLst>
                    <a:ext uri="{9D8B030D-6E8A-4147-A177-3AD203B41FA5}">
                      <a16:colId xmlns:a16="http://schemas.microsoft.com/office/drawing/2014/main" val="2168390905"/>
                    </a:ext>
                  </a:extLst>
                </a:gridCol>
                <a:gridCol w="740664">
                  <a:extLst>
                    <a:ext uri="{9D8B030D-6E8A-4147-A177-3AD203B41FA5}">
                      <a16:colId xmlns:a16="http://schemas.microsoft.com/office/drawing/2014/main" val="2504520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23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- 2022-03-06 16:00:30</a:t>
                      </a:r>
                      <a:r>
                        <a:rPr kumimoji="0" lang="nl-NL" sz="1000" b="0" i="0" u="none" strike="noStrike" kern="1200" cap="none" spc="0" normalizeH="0" baseline="0" noProof="0">
                          <a:ln>
                            <a:noFill/>
                          </a:ln>
                          <a:solidFill>
                            <a:prstClr val="black"/>
                          </a:solidFill>
                          <a:effectLst/>
                          <a:uLnTx/>
                          <a:uFillTx/>
                          <a:latin typeface="+mn-lt"/>
                          <a:ea typeface="+mn-ea"/>
                          <a:cs typeface="+mn-cs"/>
                        </a:rPr>
                        <a:t>
 Door heel Nederland zijn inzamelingsacties gestart voor Oekraïne. HUMAN ging met drie jonge mensen in gesprek over wat zij doen om Oekraïne te steunen vanuit Nederland. 
👏💙💛
Morgen hoor je vanaf 06:00 tot 21:00 uur Radio555 op 3FM. Samen met o.a. Radio 2, Radio 538 en Qmusic zamelen we samen met jou zoveel mogelijk geld in voor noodhulp aan Oekraïne. Je kan een nummer aanvragen voor geld of direct doneren via radio555.nl.
→ In 3FM Spotlight portretteert omroephuman jongeren met een bijzonder verhaal dat verteld moet worden. Lees het hele artikel via de link in bio. #3FM #LaatJeHoren #3FMSpotlight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275360303_1585165581862355_2693759449418895537_n.jpg?_nc_cat=106&amp;ccb=1-5&amp;_nc_sid=8ae9d6&amp;_nc_ohc=sl5vouc82i4AX_1oFnU&amp;_nc_ht=scontent-yyz1-1.cdninstagram.com&amp;edm=AL-3X8kEAAAA&amp;oh=00_AT8Ik0MtgCfjxHKq3tLm3-UaeJC1EGFFVPYAA0m4Au84TQ&amp;oe=62505C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90384775"/>
                  </a:ext>
                </a:extLst>
              </a:tr>
            </a:tbl>
          </a:graphicData>
        </a:graphic>
      </p:graphicFrame>
      <p:sp>
        <p:nvSpPr>
          <p:cNvPr id="4" name="Text Placeholder 3">
            <a:extLst>
              <a:ext uri="{FF2B5EF4-FFF2-40B4-BE49-F238E27FC236}">
                <a16:creationId xmlns:a16="http://schemas.microsoft.com/office/drawing/2014/main" id="{CD3B6A6B-9674-4BC6-94E9-3BEF8C8FA0B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942321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537CC-CC57-47FE-ADFB-FED2CB5E7CF6}"/>
              </a:ext>
            </a:extLst>
          </p:cNvPr>
          <p:cNvSpPr>
            <a:spLocks noGrp="1"/>
          </p:cNvSpPr>
          <p:nvPr>
            <p:ph type="title"/>
          </p:nvPr>
        </p:nvSpPr>
        <p:spPr/>
        <p:txBody>
          <a:bodyPr/>
          <a:lstStyle/>
          <a:p>
            <a:r>
              <a:rPr lang="nl-NL"/>
              <a:t>Instagram Top 10 posts met minste interactie | NPO3FM - 17 of 25</a:t>
            </a:r>
            <a:endParaRPr lang="en-US"/>
          </a:p>
        </p:txBody>
      </p:sp>
      <p:graphicFrame>
        <p:nvGraphicFramePr>
          <p:cNvPr id="5" name="Table Placeholder 4">
            <a:extLst>
              <a:ext uri="{FF2B5EF4-FFF2-40B4-BE49-F238E27FC236}">
                <a16:creationId xmlns:a16="http://schemas.microsoft.com/office/drawing/2014/main" id="{904BAA67-59DD-4CD1-B5F6-DFFB2FFB12AA}"/>
              </a:ext>
            </a:extLst>
          </p:cNvPr>
          <p:cNvGraphicFramePr>
            <a:graphicFrameLocks noGrp="1"/>
          </p:cNvGraphicFramePr>
          <p:nvPr>
            <p:ph type="tbl" sz="quarter" idx="13"/>
            <p:extLst>
              <p:ext uri="{D42A27DB-BD31-4B8C-83A1-F6EECF244321}">
                <p14:modId xmlns:p14="http://schemas.microsoft.com/office/powerpoint/2010/main" val="2499983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8279112"/>
                    </a:ext>
                  </a:extLst>
                </a:gridCol>
                <a:gridCol w="1645920">
                  <a:extLst>
                    <a:ext uri="{9D8B030D-6E8A-4147-A177-3AD203B41FA5}">
                      <a16:colId xmlns:a16="http://schemas.microsoft.com/office/drawing/2014/main" val="131112526"/>
                    </a:ext>
                  </a:extLst>
                </a:gridCol>
                <a:gridCol w="740664">
                  <a:extLst>
                    <a:ext uri="{9D8B030D-6E8A-4147-A177-3AD203B41FA5}">
                      <a16:colId xmlns:a16="http://schemas.microsoft.com/office/drawing/2014/main" val="4125168914"/>
                    </a:ext>
                  </a:extLst>
                </a:gridCol>
                <a:gridCol w="740664">
                  <a:extLst>
                    <a:ext uri="{9D8B030D-6E8A-4147-A177-3AD203B41FA5}">
                      <a16:colId xmlns:a16="http://schemas.microsoft.com/office/drawing/2014/main" val="2840629356"/>
                    </a:ext>
                  </a:extLst>
                </a:gridCol>
                <a:gridCol w="740664">
                  <a:extLst>
                    <a:ext uri="{9D8B030D-6E8A-4147-A177-3AD203B41FA5}">
                      <a16:colId xmlns:a16="http://schemas.microsoft.com/office/drawing/2014/main" val="303034136"/>
                    </a:ext>
                  </a:extLst>
                </a:gridCol>
                <a:gridCol w="740664">
                  <a:extLst>
                    <a:ext uri="{9D8B030D-6E8A-4147-A177-3AD203B41FA5}">
                      <a16:colId xmlns:a16="http://schemas.microsoft.com/office/drawing/2014/main" val="1293199209"/>
                    </a:ext>
                  </a:extLst>
                </a:gridCol>
                <a:gridCol w="740664">
                  <a:extLst>
                    <a:ext uri="{9D8B030D-6E8A-4147-A177-3AD203B41FA5}">
                      <a16:colId xmlns:a16="http://schemas.microsoft.com/office/drawing/2014/main" val="2583295945"/>
                    </a:ext>
                  </a:extLst>
                </a:gridCol>
                <a:gridCol w="740664">
                  <a:extLst>
                    <a:ext uri="{9D8B030D-6E8A-4147-A177-3AD203B41FA5}">
                      <a16:colId xmlns:a16="http://schemas.microsoft.com/office/drawing/2014/main" val="196013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773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07:00:30</a:t>
                      </a:r>
                      <a:r>
                        <a:rPr kumimoji="0" lang="nl-NL" sz="1000" b="0" i="0" u="none" strike="noStrike" kern="1200" cap="none" spc="0" normalizeH="0" baseline="0" noProof="0">
                          <a:ln>
                            <a:noFill/>
                          </a:ln>
                          <a:solidFill>
                            <a:prstClr val="black"/>
                          </a:solidFill>
                          <a:effectLst/>
                          <a:uLnTx/>
                          <a:uFillTx/>
                          <a:latin typeface="+mn-lt"/>
                          <a:ea typeface="+mn-ea"/>
                          <a:cs typeface="+mn-cs"/>
                        </a:rPr>
                        <a:t>
 Vanavond is het zover!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277079799_267963552199709_4990447884774646968_n.jpg?_nc_cat=100&amp;ccb=1-5&amp;_nc_sid=8ae9d6&amp;_nc_ohc=OZg0Edye2E0AX8Pmzuf&amp;_nc_ht=scontent-yyz1-1.cdninstagram.com&amp;edm=AL-3X8kEAAAA&amp;oh=00_AT_FmwK0HzBZs03VQ6ZOa4TyjOAGVAGhj3tX2KhF6xan7g&amp;oe=624F8872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9063067"/>
                  </a:ext>
                </a:extLst>
              </a:tr>
            </a:tbl>
          </a:graphicData>
        </a:graphic>
      </p:graphicFrame>
      <p:sp>
        <p:nvSpPr>
          <p:cNvPr id="4" name="Text Placeholder 3">
            <a:extLst>
              <a:ext uri="{FF2B5EF4-FFF2-40B4-BE49-F238E27FC236}">
                <a16:creationId xmlns:a16="http://schemas.microsoft.com/office/drawing/2014/main" id="{A7BF00FD-9755-4863-9E46-9737E08CDBC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785443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25E1B-5050-4755-9E18-414011025137}"/>
              </a:ext>
            </a:extLst>
          </p:cNvPr>
          <p:cNvSpPr>
            <a:spLocks noGrp="1"/>
          </p:cNvSpPr>
          <p:nvPr>
            <p:ph type="title"/>
          </p:nvPr>
        </p:nvSpPr>
        <p:spPr/>
        <p:txBody>
          <a:bodyPr/>
          <a:lstStyle/>
          <a:p>
            <a:r>
              <a:rPr lang="nl-NL"/>
              <a:t>Instagram Top 10 posts met minste interactie | NPO3FM - 18 of 25</a:t>
            </a:r>
            <a:endParaRPr lang="en-US"/>
          </a:p>
        </p:txBody>
      </p:sp>
      <p:graphicFrame>
        <p:nvGraphicFramePr>
          <p:cNvPr id="5" name="Table Placeholder 4">
            <a:extLst>
              <a:ext uri="{FF2B5EF4-FFF2-40B4-BE49-F238E27FC236}">
                <a16:creationId xmlns:a16="http://schemas.microsoft.com/office/drawing/2014/main" id="{42EB416C-E7EE-48B1-AEB5-0AEAB2E66E86}"/>
              </a:ext>
            </a:extLst>
          </p:cNvPr>
          <p:cNvGraphicFramePr>
            <a:graphicFrameLocks noGrp="1"/>
          </p:cNvGraphicFramePr>
          <p:nvPr>
            <p:ph type="tbl" sz="quarter" idx="13"/>
            <p:extLst>
              <p:ext uri="{D42A27DB-BD31-4B8C-83A1-F6EECF244321}">
                <p14:modId xmlns:p14="http://schemas.microsoft.com/office/powerpoint/2010/main" val="418532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8554063"/>
                    </a:ext>
                  </a:extLst>
                </a:gridCol>
                <a:gridCol w="1645920">
                  <a:extLst>
                    <a:ext uri="{9D8B030D-6E8A-4147-A177-3AD203B41FA5}">
                      <a16:colId xmlns:a16="http://schemas.microsoft.com/office/drawing/2014/main" val="788176939"/>
                    </a:ext>
                  </a:extLst>
                </a:gridCol>
                <a:gridCol w="740664">
                  <a:extLst>
                    <a:ext uri="{9D8B030D-6E8A-4147-A177-3AD203B41FA5}">
                      <a16:colId xmlns:a16="http://schemas.microsoft.com/office/drawing/2014/main" val="7068447"/>
                    </a:ext>
                  </a:extLst>
                </a:gridCol>
                <a:gridCol w="740664">
                  <a:extLst>
                    <a:ext uri="{9D8B030D-6E8A-4147-A177-3AD203B41FA5}">
                      <a16:colId xmlns:a16="http://schemas.microsoft.com/office/drawing/2014/main" val="1348338576"/>
                    </a:ext>
                  </a:extLst>
                </a:gridCol>
                <a:gridCol w="740664">
                  <a:extLst>
                    <a:ext uri="{9D8B030D-6E8A-4147-A177-3AD203B41FA5}">
                      <a16:colId xmlns:a16="http://schemas.microsoft.com/office/drawing/2014/main" val="3870538856"/>
                    </a:ext>
                  </a:extLst>
                </a:gridCol>
                <a:gridCol w="740664">
                  <a:extLst>
                    <a:ext uri="{9D8B030D-6E8A-4147-A177-3AD203B41FA5}">
                      <a16:colId xmlns:a16="http://schemas.microsoft.com/office/drawing/2014/main" val="2495802194"/>
                    </a:ext>
                  </a:extLst>
                </a:gridCol>
                <a:gridCol w="740664">
                  <a:extLst>
                    <a:ext uri="{9D8B030D-6E8A-4147-A177-3AD203B41FA5}">
                      <a16:colId xmlns:a16="http://schemas.microsoft.com/office/drawing/2014/main" val="3003026447"/>
                    </a:ext>
                  </a:extLst>
                </a:gridCol>
                <a:gridCol w="740664">
                  <a:extLst>
                    <a:ext uri="{9D8B030D-6E8A-4147-A177-3AD203B41FA5}">
                      <a16:colId xmlns:a16="http://schemas.microsoft.com/office/drawing/2014/main" val="70917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364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- 2022-03-14 15:30:49</a:t>
                      </a:r>
                      <a:r>
                        <a:rPr kumimoji="0" lang="nl-NL" sz="1000" b="0" i="0" u="none" strike="noStrike" kern="1200" cap="none" spc="0" normalizeH="0" baseline="0" noProof="0">
                          <a:ln>
                            <a:noFill/>
                          </a:ln>
                          <a:solidFill>
                            <a:prstClr val="black"/>
                          </a:solidFill>
                          <a:effectLst/>
                          <a:uLnTx/>
                          <a:uFillTx/>
                          <a:latin typeface="+mn-lt"/>
                          <a:ea typeface="+mn-ea"/>
                          <a:cs typeface="+mn-cs"/>
                        </a:rPr>
                        <a:t>
 Deze talenten zijn genomineerd voor '3FM Talent'. 😍
→ Stem nu op één van de genomineerden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275692461_665474908026546_8082839653852303888_n.jpg?_nc_cat=105&amp;ccb=1-5&amp;_nc_sid=8ae9d6&amp;_nc_ohc=kkF-oOhmEhsAX_gK6yM&amp;_nc_ht=scontent-yyz1-1.cdninstagram.com&amp;edm=AL-3X8kEAAAA&amp;oh=00_AT9SyCVKbvCMvfiU4B5wGXutiGzDWjAU2NBdIrxfwZNGhw&amp;oe=624F8A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970458"/>
                  </a:ext>
                </a:extLst>
              </a:tr>
            </a:tbl>
          </a:graphicData>
        </a:graphic>
      </p:graphicFrame>
      <p:sp>
        <p:nvSpPr>
          <p:cNvPr id="4" name="Text Placeholder 3">
            <a:extLst>
              <a:ext uri="{FF2B5EF4-FFF2-40B4-BE49-F238E27FC236}">
                <a16:creationId xmlns:a16="http://schemas.microsoft.com/office/drawing/2014/main" id="{EAF85D7E-A3CA-48F2-8EA9-F3B7E6EE167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298299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BF78-84E8-4021-9892-8D62A790BC6F}"/>
              </a:ext>
            </a:extLst>
          </p:cNvPr>
          <p:cNvSpPr>
            <a:spLocks noGrp="1"/>
          </p:cNvSpPr>
          <p:nvPr>
            <p:ph type="title"/>
          </p:nvPr>
        </p:nvSpPr>
        <p:spPr/>
        <p:txBody>
          <a:bodyPr/>
          <a:lstStyle/>
          <a:p>
            <a:r>
              <a:rPr lang="nl-NL"/>
              <a:t>Instagram Top 10 posts met minste interactie | NPO3FM - 19 of 25</a:t>
            </a:r>
            <a:endParaRPr lang="en-US"/>
          </a:p>
        </p:txBody>
      </p:sp>
      <p:graphicFrame>
        <p:nvGraphicFramePr>
          <p:cNvPr id="5" name="Table Placeholder 4">
            <a:extLst>
              <a:ext uri="{FF2B5EF4-FFF2-40B4-BE49-F238E27FC236}">
                <a16:creationId xmlns:a16="http://schemas.microsoft.com/office/drawing/2014/main" id="{F0786562-C04C-4756-81C6-3EF716433AD1}"/>
              </a:ext>
            </a:extLst>
          </p:cNvPr>
          <p:cNvGraphicFramePr>
            <a:graphicFrameLocks noGrp="1"/>
          </p:cNvGraphicFramePr>
          <p:nvPr>
            <p:ph type="tbl" sz="quarter" idx="13"/>
            <p:extLst>
              <p:ext uri="{D42A27DB-BD31-4B8C-83A1-F6EECF244321}">
                <p14:modId xmlns:p14="http://schemas.microsoft.com/office/powerpoint/2010/main" val="1363373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1184166"/>
                    </a:ext>
                  </a:extLst>
                </a:gridCol>
                <a:gridCol w="1645920">
                  <a:extLst>
                    <a:ext uri="{9D8B030D-6E8A-4147-A177-3AD203B41FA5}">
                      <a16:colId xmlns:a16="http://schemas.microsoft.com/office/drawing/2014/main" val="804128472"/>
                    </a:ext>
                  </a:extLst>
                </a:gridCol>
                <a:gridCol w="740664">
                  <a:extLst>
                    <a:ext uri="{9D8B030D-6E8A-4147-A177-3AD203B41FA5}">
                      <a16:colId xmlns:a16="http://schemas.microsoft.com/office/drawing/2014/main" val="2382806136"/>
                    </a:ext>
                  </a:extLst>
                </a:gridCol>
                <a:gridCol w="740664">
                  <a:extLst>
                    <a:ext uri="{9D8B030D-6E8A-4147-A177-3AD203B41FA5}">
                      <a16:colId xmlns:a16="http://schemas.microsoft.com/office/drawing/2014/main" val="4130263101"/>
                    </a:ext>
                  </a:extLst>
                </a:gridCol>
                <a:gridCol w="740664">
                  <a:extLst>
                    <a:ext uri="{9D8B030D-6E8A-4147-A177-3AD203B41FA5}">
                      <a16:colId xmlns:a16="http://schemas.microsoft.com/office/drawing/2014/main" val="3038556650"/>
                    </a:ext>
                  </a:extLst>
                </a:gridCol>
                <a:gridCol w="740664">
                  <a:extLst>
                    <a:ext uri="{9D8B030D-6E8A-4147-A177-3AD203B41FA5}">
                      <a16:colId xmlns:a16="http://schemas.microsoft.com/office/drawing/2014/main" val="981078550"/>
                    </a:ext>
                  </a:extLst>
                </a:gridCol>
                <a:gridCol w="740664">
                  <a:extLst>
                    <a:ext uri="{9D8B030D-6E8A-4147-A177-3AD203B41FA5}">
                      <a16:colId xmlns:a16="http://schemas.microsoft.com/office/drawing/2014/main" val="1625152828"/>
                    </a:ext>
                  </a:extLst>
                </a:gridCol>
                <a:gridCol w="740664">
                  <a:extLst>
                    <a:ext uri="{9D8B030D-6E8A-4147-A177-3AD203B41FA5}">
                      <a16:colId xmlns:a16="http://schemas.microsoft.com/office/drawing/2014/main" val="3535921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515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- 2022-03-15 18:39:07</a:t>
                      </a:r>
                      <a:r>
                        <a:rPr kumimoji="0" lang="nl-NL" sz="1000" b="0" i="0" u="none" strike="noStrike" kern="1200" cap="none" spc="0" normalizeH="0" baseline="0" noProof="0">
                          <a:ln>
                            <a:noFill/>
                          </a:ln>
                          <a:solidFill>
                            <a:prstClr val="black"/>
                          </a:solidFill>
                          <a:effectLst/>
                          <a:uLnTx/>
                          <a:uFillTx/>
                          <a:latin typeface="+mn-lt"/>
                          <a:ea typeface="+mn-ea"/>
                          <a:cs typeface="+mn-cs"/>
                        </a:rPr>
                        <a:t>
 "Vergeet niet te stemmen (op beide belangrijke dingen). Dikke kus van je favoriete lijstduwers F&amp;E!💚"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275854588_1625281357805751_5673140150537939562_n.jpg?_nc_cat=110&amp;ccb=1-5&amp;_nc_sid=8ae9d6&amp;_nc_ohc=HAdtTq6y-2wAX-P4syx&amp;_nc_ht=scontent-yyz1-1.cdninstagram.com&amp;edm=AL-3X8kEAAAA&amp;oh=00_AT_IayGR4A6wnxDeSV8O0gLyC35uw-8xUL3gS0js0ouhBg&amp;oe=62501D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4478444"/>
                  </a:ext>
                </a:extLst>
              </a:tr>
            </a:tbl>
          </a:graphicData>
        </a:graphic>
      </p:graphicFrame>
      <p:sp>
        <p:nvSpPr>
          <p:cNvPr id="4" name="Text Placeholder 3">
            <a:extLst>
              <a:ext uri="{FF2B5EF4-FFF2-40B4-BE49-F238E27FC236}">
                <a16:creationId xmlns:a16="http://schemas.microsoft.com/office/drawing/2014/main" id="{A9E1124B-8DF9-434E-B92D-DA71F981765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348303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A06B8-8E1E-4148-BC8C-D925AFB2BFEF}"/>
              </a:ext>
            </a:extLst>
          </p:cNvPr>
          <p:cNvSpPr>
            <a:spLocks noGrp="1"/>
          </p:cNvSpPr>
          <p:nvPr>
            <p:ph type="title"/>
          </p:nvPr>
        </p:nvSpPr>
        <p:spPr/>
        <p:txBody>
          <a:bodyPr/>
          <a:lstStyle/>
          <a:p>
            <a:r>
              <a:rPr lang="nl-NL"/>
              <a:t>Instagram Top 10 posts met minste interactie | NPO3FM - 20 of 25</a:t>
            </a:r>
            <a:endParaRPr lang="en-US"/>
          </a:p>
        </p:txBody>
      </p:sp>
      <p:graphicFrame>
        <p:nvGraphicFramePr>
          <p:cNvPr id="5" name="Table Placeholder 4">
            <a:extLst>
              <a:ext uri="{FF2B5EF4-FFF2-40B4-BE49-F238E27FC236}">
                <a16:creationId xmlns:a16="http://schemas.microsoft.com/office/drawing/2014/main" id="{AAD56592-0075-4790-A33F-2CB723DD5DA0}"/>
              </a:ext>
            </a:extLst>
          </p:cNvPr>
          <p:cNvGraphicFramePr>
            <a:graphicFrameLocks noGrp="1"/>
          </p:cNvGraphicFramePr>
          <p:nvPr>
            <p:ph type="tbl" sz="quarter" idx="13"/>
            <p:extLst>
              <p:ext uri="{D42A27DB-BD31-4B8C-83A1-F6EECF244321}">
                <p14:modId xmlns:p14="http://schemas.microsoft.com/office/powerpoint/2010/main" val="245157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9996170"/>
                    </a:ext>
                  </a:extLst>
                </a:gridCol>
                <a:gridCol w="1645920">
                  <a:extLst>
                    <a:ext uri="{9D8B030D-6E8A-4147-A177-3AD203B41FA5}">
                      <a16:colId xmlns:a16="http://schemas.microsoft.com/office/drawing/2014/main" val="2302857904"/>
                    </a:ext>
                  </a:extLst>
                </a:gridCol>
                <a:gridCol w="740664">
                  <a:extLst>
                    <a:ext uri="{9D8B030D-6E8A-4147-A177-3AD203B41FA5}">
                      <a16:colId xmlns:a16="http://schemas.microsoft.com/office/drawing/2014/main" val="2501418020"/>
                    </a:ext>
                  </a:extLst>
                </a:gridCol>
                <a:gridCol w="740664">
                  <a:extLst>
                    <a:ext uri="{9D8B030D-6E8A-4147-A177-3AD203B41FA5}">
                      <a16:colId xmlns:a16="http://schemas.microsoft.com/office/drawing/2014/main" val="4065969840"/>
                    </a:ext>
                  </a:extLst>
                </a:gridCol>
                <a:gridCol w="740664">
                  <a:extLst>
                    <a:ext uri="{9D8B030D-6E8A-4147-A177-3AD203B41FA5}">
                      <a16:colId xmlns:a16="http://schemas.microsoft.com/office/drawing/2014/main" val="4208805566"/>
                    </a:ext>
                  </a:extLst>
                </a:gridCol>
                <a:gridCol w="740664">
                  <a:extLst>
                    <a:ext uri="{9D8B030D-6E8A-4147-A177-3AD203B41FA5}">
                      <a16:colId xmlns:a16="http://schemas.microsoft.com/office/drawing/2014/main" val="928075044"/>
                    </a:ext>
                  </a:extLst>
                </a:gridCol>
                <a:gridCol w="740664">
                  <a:extLst>
                    <a:ext uri="{9D8B030D-6E8A-4147-A177-3AD203B41FA5}">
                      <a16:colId xmlns:a16="http://schemas.microsoft.com/office/drawing/2014/main" val="759308887"/>
                    </a:ext>
                  </a:extLst>
                </a:gridCol>
                <a:gridCol w="740664">
                  <a:extLst>
                    <a:ext uri="{9D8B030D-6E8A-4147-A177-3AD203B41FA5}">
                      <a16:colId xmlns:a16="http://schemas.microsoft.com/office/drawing/2014/main" val="54234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93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- 2022-03-12 14:03:13</a:t>
                      </a:r>
                      <a:r>
                        <a:rPr kumimoji="0" lang="nl-NL" sz="1000" b="0" i="0" u="none" strike="noStrike" kern="1200" cap="none" spc="0" normalizeH="0" baseline="0" noProof="0">
                          <a:ln>
                            <a:noFill/>
                          </a:ln>
                          <a:solidFill>
                            <a:prstClr val="black"/>
                          </a:solidFill>
                          <a:effectLst/>
                          <a:uLnTx/>
                          <a:uFillTx/>
                          <a:latin typeface="+mn-lt"/>
                          <a:ea typeface="+mn-ea"/>
                          <a:cs typeface="+mn-cs"/>
                        </a:rPr>
                        <a:t>
 Probleem'n? 🍻 #3FM #PartijVoorDeVrijdag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275634291_2775625229399535_2811255328879490977_n.jpg?stp=dst-jpg_e35_p640x640_sh0.08&amp;_nc_ht=scontent.cdninstagram.com&amp;_nc_cat=103&amp;_nc_ohc=f7g4VoYF0HkAX8BWMKP&amp;edm=AMO9-JQAAAAA&amp;ccb=7-4&amp;oh=00_AT-KTdLUN_zKo-2_qvJDxRmcJ9aV9PEl3HjBrrOLB7PK2Q&amp;oe=624B8DE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3122939"/>
                  </a:ext>
                </a:extLst>
              </a:tr>
            </a:tbl>
          </a:graphicData>
        </a:graphic>
      </p:graphicFrame>
      <p:sp>
        <p:nvSpPr>
          <p:cNvPr id="4" name="Text Placeholder 3">
            <a:extLst>
              <a:ext uri="{FF2B5EF4-FFF2-40B4-BE49-F238E27FC236}">
                <a16:creationId xmlns:a16="http://schemas.microsoft.com/office/drawing/2014/main" id="{6C868A40-612E-419F-BC03-FE961E10371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268163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0EE97-0A89-4C28-9BF0-E4A1AF13C11E}"/>
              </a:ext>
            </a:extLst>
          </p:cNvPr>
          <p:cNvSpPr>
            <a:spLocks noGrp="1"/>
          </p:cNvSpPr>
          <p:nvPr>
            <p:ph type="title"/>
          </p:nvPr>
        </p:nvSpPr>
        <p:spPr/>
        <p:txBody>
          <a:bodyPr/>
          <a:lstStyle/>
          <a:p>
            <a:r>
              <a:rPr lang="nl-NL"/>
              <a:t>Instagram Top 10 posts met minste interactie | NPO3FM - 21 of 25</a:t>
            </a:r>
            <a:endParaRPr lang="en-US"/>
          </a:p>
        </p:txBody>
      </p:sp>
      <p:graphicFrame>
        <p:nvGraphicFramePr>
          <p:cNvPr id="5" name="Table Placeholder 4">
            <a:extLst>
              <a:ext uri="{FF2B5EF4-FFF2-40B4-BE49-F238E27FC236}">
                <a16:creationId xmlns:a16="http://schemas.microsoft.com/office/drawing/2014/main" id="{6552C4C7-61B9-41C9-88ED-BACD03655762}"/>
              </a:ext>
            </a:extLst>
          </p:cNvPr>
          <p:cNvGraphicFramePr>
            <a:graphicFrameLocks noGrp="1"/>
          </p:cNvGraphicFramePr>
          <p:nvPr>
            <p:ph type="tbl" sz="quarter" idx="13"/>
            <p:extLst>
              <p:ext uri="{D42A27DB-BD31-4B8C-83A1-F6EECF244321}">
                <p14:modId xmlns:p14="http://schemas.microsoft.com/office/powerpoint/2010/main" val="302531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6783166"/>
                    </a:ext>
                  </a:extLst>
                </a:gridCol>
                <a:gridCol w="1645920">
                  <a:extLst>
                    <a:ext uri="{9D8B030D-6E8A-4147-A177-3AD203B41FA5}">
                      <a16:colId xmlns:a16="http://schemas.microsoft.com/office/drawing/2014/main" val="1864976207"/>
                    </a:ext>
                  </a:extLst>
                </a:gridCol>
                <a:gridCol w="740664">
                  <a:extLst>
                    <a:ext uri="{9D8B030D-6E8A-4147-A177-3AD203B41FA5}">
                      <a16:colId xmlns:a16="http://schemas.microsoft.com/office/drawing/2014/main" val="878434740"/>
                    </a:ext>
                  </a:extLst>
                </a:gridCol>
                <a:gridCol w="740664">
                  <a:extLst>
                    <a:ext uri="{9D8B030D-6E8A-4147-A177-3AD203B41FA5}">
                      <a16:colId xmlns:a16="http://schemas.microsoft.com/office/drawing/2014/main" val="2466521008"/>
                    </a:ext>
                  </a:extLst>
                </a:gridCol>
                <a:gridCol w="740664">
                  <a:extLst>
                    <a:ext uri="{9D8B030D-6E8A-4147-A177-3AD203B41FA5}">
                      <a16:colId xmlns:a16="http://schemas.microsoft.com/office/drawing/2014/main" val="1830250192"/>
                    </a:ext>
                  </a:extLst>
                </a:gridCol>
                <a:gridCol w="740664">
                  <a:extLst>
                    <a:ext uri="{9D8B030D-6E8A-4147-A177-3AD203B41FA5}">
                      <a16:colId xmlns:a16="http://schemas.microsoft.com/office/drawing/2014/main" val="351996628"/>
                    </a:ext>
                  </a:extLst>
                </a:gridCol>
                <a:gridCol w="740664">
                  <a:extLst>
                    <a:ext uri="{9D8B030D-6E8A-4147-A177-3AD203B41FA5}">
                      <a16:colId xmlns:a16="http://schemas.microsoft.com/office/drawing/2014/main" val="840883585"/>
                    </a:ext>
                  </a:extLst>
                </a:gridCol>
                <a:gridCol w="740664">
                  <a:extLst>
                    <a:ext uri="{9D8B030D-6E8A-4147-A177-3AD203B41FA5}">
                      <a16:colId xmlns:a16="http://schemas.microsoft.com/office/drawing/2014/main" val="3303190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732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- 2022-03-03 15:48:15</a:t>
                      </a:r>
                      <a:r>
                        <a:rPr kumimoji="0" lang="nl-NL" sz="1000" b="0" i="0" u="none" strike="noStrike" kern="1200" cap="none" spc="0" normalizeH="0" baseline="0" noProof="0">
                          <a:ln>
                            <a:noFill/>
                          </a:ln>
                          <a:solidFill>
                            <a:prstClr val="black"/>
                          </a:solidFill>
                          <a:effectLst/>
                          <a:uLnTx/>
                          <a:uFillTx/>
                          <a:latin typeface="+mn-lt"/>
                          <a:ea typeface="+mn-ea"/>
                          <a:cs typeface="+mn-cs"/>
                        </a:rPr>
                        <a:t>
 Gaat S10 het winnen van haar concurrenten? 👇 #3fm #sandersvriendenteam #songfestival #eurovision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275137760_496850498627866_8437768259477480466_n.jpg?stp=dst-jpg_e15_p640x640&amp;_nc_ht=scontent.cdninstagram.com&amp;_nc_cat=110&amp;_nc_ohc=HSHBN_7KzCAAX-OAkgH&amp;edm=AMO9-JQAAAAA&amp;ccb=7-4&amp;oh=00_AT8MTj03wvalRqqnP0i5yn3ua18nwvdomGZXbO2X7fY7yw&amp;oe=624B6878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6870578"/>
                  </a:ext>
                </a:extLst>
              </a:tr>
            </a:tbl>
          </a:graphicData>
        </a:graphic>
      </p:graphicFrame>
      <p:sp>
        <p:nvSpPr>
          <p:cNvPr id="4" name="Text Placeholder 3">
            <a:extLst>
              <a:ext uri="{FF2B5EF4-FFF2-40B4-BE49-F238E27FC236}">
                <a16:creationId xmlns:a16="http://schemas.microsoft.com/office/drawing/2014/main" id="{1D70BA90-3E92-40AA-A792-DEA389B1D39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432827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6AEE8-F7F7-45C8-BF0A-E6C4B6D19859}"/>
              </a:ext>
            </a:extLst>
          </p:cNvPr>
          <p:cNvSpPr>
            <a:spLocks noGrp="1"/>
          </p:cNvSpPr>
          <p:nvPr>
            <p:ph type="title"/>
          </p:nvPr>
        </p:nvSpPr>
        <p:spPr/>
        <p:txBody>
          <a:bodyPr/>
          <a:lstStyle/>
          <a:p>
            <a:r>
              <a:rPr lang="nl-NL"/>
              <a:t>Instagram Top 10 posts met minste interactie | NPO3FM - 22 of 25</a:t>
            </a:r>
            <a:endParaRPr lang="en-US"/>
          </a:p>
        </p:txBody>
      </p:sp>
      <p:graphicFrame>
        <p:nvGraphicFramePr>
          <p:cNvPr id="5" name="Table Placeholder 4">
            <a:extLst>
              <a:ext uri="{FF2B5EF4-FFF2-40B4-BE49-F238E27FC236}">
                <a16:creationId xmlns:a16="http://schemas.microsoft.com/office/drawing/2014/main" id="{AD08D303-4334-4E67-9172-DEE1E93E25D1}"/>
              </a:ext>
            </a:extLst>
          </p:cNvPr>
          <p:cNvGraphicFramePr>
            <a:graphicFrameLocks noGrp="1"/>
          </p:cNvGraphicFramePr>
          <p:nvPr>
            <p:ph type="tbl" sz="quarter" idx="13"/>
            <p:extLst>
              <p:ext uri="{D42A27DB-BD31-4B8C-83A1-F6EECF244321}">
                <p14:modId xmlns:p14="http://schemas.microsoft.com/office/powerpoint/2010/main" val="3180556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39169"/>
                    </a:ext>
                  </a:extLst>
                </a:gridCol>
                <a:gridCol w="1645920">
                  <a:extLst>
                    <a:ext uri="{9D8B030D-6E8A-4147-A177-3AD203B41FA5}">
                      <a16:colId xmlns:a16="http://schemas.microsoft.com/office/drawing/2014/main" val="2896951352"/>
                    </a:ext>
                  </a:extLst>
                </a:gridCol>
                <a:gridCol w="740664">
                  <a:extLst>
                    <a:ext uri="{9D8B030D-6E8A-4147-A177-3AD203B41FA5}">
                      <a16:colId xmlns:a16="http://schemas.microsoft.com/office/drawing/2014/main" val="1241345909"/>
                    </a:ext>
                  </a:extLst>
                </a:gridCol>
                <a:gridCol w="740664">
                  <a:extLst>
                    <a:ext uri="{9D8B030D-6E8A-4147-A177-3AD203B41FA5}">
                      <a16:colId xmlns:a16="http://schemas.microsoft.com/office/drawing/2014/main" val="413603306"/>
                    </a:ext>
                  </a:extLst>
                </a:gridCol>
                <a:gridCol w="740664">
                  <a:extLst>
                    <a:ext uri="{9D8B030D-6E8A-4147-A177-3AD203B41FA5}">
                      <a16:colId xmlns:a16="http://schemas.microsoft.com/office/drawing/2014/main" val="2107846012"/>
                    </a:ext>
                  </a:extLst>
                </a:gridCol>
                <a:gridCol w="740664">
                  <a:extLst>
                    <a:ext uri="{9D8B030D-6E8A-4147-A177-3AD203B41FA5}">
                      <a16:colId xmlns:a16="http://schemas.microsoft.com/office/drawing/2014/main" val="1289056142"/>
                    </a:ext>
                  </a:extLst>
                </a:gridCol>
                <a:gridCol w="740664">
                  <a:extLst>
                    <a:ext uri="{9D8B030D-6E8A-4147-A177-3AD203B41FA5}">
                      <a16:colId xmlns:a16="http://schemas.microsoft.com/office/drawing/2014/main" val="2609534379"/>
                    </a:ext>
                  </a:extLst>
                </a:gridCol>
                <a:gridCol w="740664">
                  <a:extLst>
                    <a:ext uri="{9D8B030D-6E8A-4147-A177-3AD203B41FA5}">
                      <a16:colId xmlns:a16="http://schemas.microsoft.com/office/drawing/2014/main" val="177808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418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- 2022-03-15 07:11:33</a:t>
                      </a:r>
                      <a:r>
                        <a:rPr kumimoji="0" lang="nl-NL" sz="1000" b="0" i="0" u="none" strike="noStrike" kern="1200" cap="none" spc="0" normalizeH="0" baseline="0" noProof="0">
                          <a:ln>
                            <a:noFill/>
                          </a:ln>
                          <a:solidFill>
                            <a:prstClr val="black"/>
                          </a:solidFill>
                          <a:effectLst/>
                          <a:uLnTx/>
                          <a:uFillTx/>
                          <a:latin typeface="+mn-lt"/>
                          <a:ea typeface="+mn-ea"/>
                          <a:cs typeface="+mn-cs"/>
                        </a:rPr>
                        <a:t>
 Een jaar vol hoogtepunten voor De Staat. 🔥 Wil jij dat de band de 3FM Award voor 'Beste Groep' mee naar huis neemt 24 maart? Stem nu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275794286_495919585415770_1685088895019901713_n.jpg?_nc_cat=101&amp;ccb=1-5&amp;_nc_sid=8ae9d6&amp;_nc_ohc=6uHuZAQ60bUAX_6tccE&amp;_nc_ht=scontent-yyz1-1.cdninstagram.com&amp;edm=AL-3X8kEAAAA&amp;oh=00_AT9Qhf6OVoDLFl3eu7v7MR7L-aty7ZaOynBL9m-kIJ6vxA&amp;oe=6250668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78563147"/>
                  </a:ext>
                </a:extLst>
              </a:tr>
            </a:tbl>
          </a:graphicData>
        </a:graphic>
      </p:graphicFrame>
      <p:sp>
        <p:nvSpPr>
          <p:cNvPr id="4" name="Text Placeholder 3">
            <a:extLst>
              <a:ext uri="{FF2B5EF4-FFF2-40B4-BE49-F238E27FC236}">
                <a16:creationId xmlns:a16="http://schemas.microsoft.com/office/drawing/2014/main" id="{DDA07C23-E8F4-4E93-A190-617B7C0D824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473124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7752-711A-4390-A64D-48DF300AC20F}"/>
              </a:ext>
            </a:extLst>
          </p:cNvPr>
          <p:cNvSpPr>
            <a:spLocks noGrp="1"/>
          </p:cNvSpPr>
          <p:nvPr>
            <p:ph type="title"/>
          </p:nvPr>
        </p:nvSpPr>
        <p:spPr/>
        <p:txBody>
          <a:bodyPr/>
          <a:lstStyle/>
          <a:p>
            <a:r>
              <a:rPr lang="nl-NL"/>
              <a:t>Instagram Top 10 posts met minste interactie | NPO3FM - 23 of 25</a:t>
            </a:r>
            <a:endParaRPr lang="en-US"/>
          </a:p>
        </p:txBody>
      </p:sp>
      <p:graphicFrame>
        <p:nvGraphicFramePr>
          <p:cNvPr id="5" name="Table Placeholder 4">
            <a:extLst>
              <a:ext uri="{FF2B5EF4-FFF2-40B4-BE49-F238E27FC236}">
                <a16:creationId xmlns:a16="http://schemas.microsoft.com/office/drawing/2014/main" id="{F84BCD87-5795-4489-A3C3-8D5BE38EADD9}"/>
              </a:ext>
            </a:extLst>
          </p:cNvPr>
          <p:cNvGraphicFramePr>
            <a:graphicFrameLocks noGrp="1"/>
          </p:cNvGraphicFramePr>
          <p:nvPr>
            <p:ph type="tbl" sz="quarter" idx="13"/>
            <p:extLst>
              <p:ext uri="{D42A27DB-BD31-4B8C-83A1-F6EECF244321}">
                <p14:modId xmlns:p14="http://schemas.microsoft.com/office/powerpoint/2010/main" val="198426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6238571"/>
                    </a:ext>
                  </a:extLst>
                </a:gridCol>
                <a:gridCol w="1645920">
                  <a:extLst>
                    <a:ext uri="{9D8B030D-6E8A-4147-A177-3AD203B41FA5}">
                      <a16:colId xmlns:a16="http://schemas.microsoft.com/office/drawing/2014/main" val="2906913291"/>
                    </a:ext>
                  </a:extLst>
                </a:gridCol>
                <a:gridCol w="740664">
                  <a:extLst>
                    <a:ext uri="{9D8B030D-6E8A-4147-A177-3AD203B41FA5}">
                      <a16:colId xmlns:a16="http://schemas.microsoft.com/office/drawing/2014/main" val="622399173"/>
                    </a:ext>
                  </a:extLst>
                </a:gridCol>
                <a:gridCol w="740664">
                  <a:extLst>
                    <a:ext uri="{9D8B030D-6E8A-4147-A177-3AD203B41FA5}">
                      <a16:colId xmlns:a16="http://schemas.microsoft.com/office/drawing/2014/main" val="3658090715"/>
                    </a:ext>
                  </a:extLst>
                </a:gridCol>
                <a:gridCol w="740664">
                  <a:extLst>
                    <a:ext uri="{9D8B030D-6E8A-4147-A177-3AD203B41FA5}">
                      <a16:colId xmlns:a16="http://schemas.microsoft.com/office/drawing/2014/main" val="2169756682"/>
                    </a:ext>
                  </a:extLst>
                </a:gridCol>
                <a:gridCol w="740664">
                  <a:extLst>
                    <a:ext uri="{9D8B030D-6E8A-4147-A177-3AD203B41FA5}">
                      <a16:colId xmlns:a16="http://schemas.microsoft.com/office/drawing/2014/main" val="2859518804"/>
                    </a:ext>
                  </a:extLst>
                </a:gridCol>
                <a:gridCol w="740664">
                  <a:extLst>
                    <a:ext uri="{9D8B030D-6E8A-4147-A177-3AD203B41FA5}">
                      <a16:colId xmlns:a16="http://schemas.microsoft.com/office/drawing/2014/main" val="961979436"/>
                    </a:ext>
                  </a:extLst>
                </a:gridCol>
                <a:gridCol w="740664">
                  <a:extLst>
                    <a:ext uri="{9D8B030D-6E8A-4147-A177-3AD203B41FA5}">
                      <a16:colId xmlns:a16="http://schemas.microsoft.com/office/drawing/2014/main" val="365289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185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- 2022-03-04 09:51:01</a:t>
                      </a:r>
                      <a:r>
                        <a:rPr kumimoji="0" lang="nl-NL" sz="1000" b="0" i="0" u="none" strike="noStrike" kern="1200" cap="none" spc="0" normalizeH="0" baseline="0" noProof="0">
                          <a:ln>
                            <a:noFill/>
                          </a:ln>
                          <a:solidFill>
                            <a:prstClr val="black"/>
                          </a:solidFill>
                          <a:effectLst/>
                          <a:uLnTx/>
                          <a:uFillTx/>
                          <a:latin typeface="+mn-lt"/>
                          <a:ea typeface="+mn-ea"/>
                          <a:cs typeface="+mn-cs"/>
                        </a:rPr>
                        <a:t>
 Aankomende maandag 7 maart komen wij samen met andere radiozenders in actie en hopen we met jou zoveel mogelijk geld in te zamelen voor noodhulp aan Oekraïne. Doe je mee? 💙 💛 #3FM #Giro555 #sameninactievooroekraïne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275180422_263083606005689_145204532467739560_n.jpg?stp=dst-jpg_e15_p640x640&amp;_nc_ht=scontent.cdninstagram.com&amp;_nc_cat=105&amp;_nc_ohc=4cTMh0mUqEsAX8xcH4p&amp;edm=AMO9-JQAAAAA&amp;ccb=7-4&amp;oh=00_AT_V8T431sushLGdK3A9BnBojjG7Fm6krltSp30afmmIOw&amp;oe=624B8B69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6052848"/>
                  </a:ext>
                </a:extLst>
              </a:tr>
            </a:tbl>
          </a:graphicData>
        </a:graphic>
      </p:graphicFrame>
      <p:sp>
        <p:nvSpPr>
          <p:cNvPr id="4" name="Text Placeholder 3">
            <a:extLst>
              <a:ext uri="{FF2B5EF4-FFF2-40B4-BE49-F238E27FC236}">
                <a16:creationId xmlns:a16="http://schemas.microsoft.com/office/drawing/2014/main" id="{EA3728CB-F82E-408E-92A6-384D0692205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855970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C0DA-2562-4DFD-BD2A-FCF27D9F9F65}"/>
              </a:ext>
            </a:extLst>
          </p:cNvPr>
          <p:cNvSpPr>
            <a:spLocks noGrp="1"/>
          </p:cNvSpPr>
          <p:nvPr>
            <p:ph type="title"/>
          </p:nvPr>
        </p:nvSpPr>
        <p:spPr/>
        <p:txBody>
          <a:bodyPr/>
          <a:lstStyle/>
          <a:p>
            <a:r>
              <a:rPr lang="nl-NL"/>
              <a:t>Instagram Top 10 posts met minste interactie | NPO3FM - 24 of 25</a:t>
            </a:r>
            <a:endParaRPr lang="en-US"/>
          </a:p>
        </p:txBody>
      </p:sp>
      <p:graphicFrame>
        <p:nvGraphicFramePr>
          <p:cNvPr id="5" name="Table Placeholder 4">
            <a:extLst>
              <a:ext uri="{FF2B5EF4-FFF2-40B4-BE49-F238E27FC236}">
                <a16:creationId xmlns:a16="http://schemas.microsoft.com/office/drawing/2014/main" id="{28EAB991-29F0-4E13-BBFA-B31B57D280DD}"/>
              </a:ext>
            </a:extLst>
          </p:cNvPr>
          <p:cNvGraphicFramePr>
            <a:graphicFrameLocks noGrp="1"/>
          </p:cNvGraphicFramePr>
          <p:nvPr>
            <p:ph type="tbl" sz="quarter" idx="13"/>
            <p:extLst>
              <p:ext uri="{D42A27DB-BD31-4B8C-83A1-F6EECF244321}">
                <p14:modId xmlns:p14="http://schemas.microsoft.com/office/powerpoint/2010/main" val="83753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4492456"/>
                    </a:ext>
                  </a:extLst>
                </a:gridCol>
                <a:gridCol w="1645920">
                  <a:extLst>
                    <a:ext uri="{9D8B030D-6E8A-4147-A177-3AD203B41FA5}">
                      <a16:colId xmlns:a16="http://schemas.microsoft.com/office/drawing/2014/main" val="2304017149"/>
                    </a:ext>
                  </a:extLst>
                </a:gridCol>
                <a:gridCol w="740664">
                  <a:extLst>
                    <a:ext uri="{9D8B030D-6E8A-4147-A177-3AD203B41FA5}">
                      <a16:colId xmlns:a16="http://schemas.microsoft.com/office/drawing/2014/main" val="3830406408"/>
                    </a:ext>
                  </a:extLst>
                </a:gridCol>
                <a:gridCol w="740664">
                  <a:extLst>
                    <a:ext uri="{9D8B030D-6E8A-4147-A177-3AD203B41FA5}">
                      <a16:colId xmlns:a16="http://schemas.microsoft.com/office/drawing/2014/main" val="4131225800"/>
                    </a:ext>
                  </a:extLst>
                </a:gridCol>
                <a:gridCol w="740664">
                  <a:extLst>
                    <a:ext uri="{9D8B030D-6E8A-4147-A177-3AD203B41FA5}">
                      <a16:colId xmlns:a16="http://schemas.microsoft.com/office/drawing/2014/main" val="736586357"/>
                    </a:ext>
                  </a:extLst>
                </a:gridCol>
                <a:gridCol w="740664">
                  <a:extLst>
                    <a:ext uri="{9D8B030D-6E8A-4147-A177-3AD203B41FA5}">
                      <a16:colId xmlns:a16="http://schemas.microsoft.com/office/drawing/2014/main" val="1150199870"/>
                    </a:ext>
                  </a:extLst>
                </a:gridCol>
                <a:gridCol w="740664">
                  <a:extLst>
                    <a:ext uri="{9D8B030D-6E8A-4147-A177-3AD203B41FA5}">
                      <a16:colId xmlns:a16="http://schemas.microsoft.com/office/drawing/2014/main" val="1000853129"/>
                    </a:ext>
                  </a:extLst>
                </a:gridCol>
                <a:gridCol w="740664">
                  <a:extLst>
                    <a:ext uri="{9D8B030D-6E8A-4147-A177-3AD203B41FA5}">
                      <a16:colId xmlns:a16="http://schemas.microsoft.com/office/drawing/2014/main" val="951121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845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- 2022-03-15 12:00:45</a:t>
                      </a:r>
                      <a:r>
                        <a:rPr kumimoji="0" lang="en-US" sz="1000" b="0" i="0" u="none" strike="noStrike" kern="1200" cap="none" spc="0" normalizeH="0" baseline="0" noProof="0">
                          <a:ln>
                            <a:noFill/>
                          </a:ln>
                          <a:solidFill>
                            <a:prstClr val="black"/>
                          </a:solidFill>
                          <a:effectLst/>
                          <a:uLnTx/>
                          <a:uFillTx/>
                          <a:latin typeface="+mn-lt"/>
                          <a:ea typeface="+mn-ea"/>
                          <a:cs typeface="+mn-cs"/>
                        </a:rPr>
                        <a:t>
 Wil je alsnog naar de 3FM Awards? 😏 Stem via 3FM.nl/Awards en maak kans op tickets!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275897340_3427353414055268_1115002037623598302_n.jpg?_nc_cat=105&amp;ccb=1-5&amp;_nc_sid=8ae9d6&amp;_nc_ohc=zD1TF0ucEdkAX_HGR4G&amp;_nc_ht=scontent-yyz1-1.cdninstagram.com&amp;edm=AL-3X8kEAAAA&amp;oh=00_AT9bv_eF_ft_T9URmVsrK4AKXatwpmhFiYRP2-4AaBdsFg&amp;oe=624F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9551776"/>
                  </a:ext>
                </a:extLst>
              </a:tr>
            </a:tbl>
          </a:graphicData>
        </a:graphic>
      </p:graphicFrame>
      <p:sp>
        <p:nvSpPr>
          <p:cNvPr id="4" name="Text Placeholder 3">
            <a:extLst>
              <a:ext uri="{FF2B5EF4-FFF2-40B4-BE49-F238E27FC236}">
                <a16:creationId xmlns:a16="http://schemas.microsoft.com/office/drawing/2014/main" id="{B04CBF92-32B5-4BE7-A996-F31B300892D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6352801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17C35-6F30-4C81-9B2D-9900C788CE65}"/>
              </a:ext>
            </a:extLst>
          </p:cNvPr>
          <p:cNvSpPr>
            <a:spLocks noGrp="1"/>
          </p:cNvSpPr>
          <p:nvPr>
            <p:ph type="title"/>
          </p:nvPr>
        </p:nvSpPr>
        <p:spPr/>
        <p:txBody>
          <a:bodyPr/>
          <a:lstStyle/>
          <a:p>
            <a:r>
              <a:rPr lang="nl-NL"/>
              <a:t>Instagram Top 10 posts met minste interactie | NPO3FM - 25 of 25</a:t>
            </a:r>
            <a:endParaRPr lang="en-US"/>
          </a:p>
        </p:txBody>
      </p:sp>
      <p:graphicFrame>
        <p:nvGraphicFramePr>
          <p:cNvPr id="5" name="Table Placeholder 4">
            <a:extLst>
              <a:ext uri="{FF2B5EF4-FFF2-40B4-BE49-F238E27FC236}">
                <a16:creationId xmlns:a16="http://schemas.microsoft.com/office/drawing/2014/main" id="{669F4836-A6BD-4605-97E0-AA3C57E9F227}"/>
              </a:ext>
            </a:extLst>
          </p:cNvPr>
          <p:cNvGraphicFramePr>
            <a:graphicFrameLocks noGrp="1"/>
          </p:cNvGraphicFramePr>
          <p:nvPr>
            <p:ph type="tbl" sz="quarter" idx="13"/>
            <p:extLst>
              <p:ext uri="{D42A27DB-BD31-4B8C-83A1-F6EECF244321}">
                <p14:modId xmlns:p14="http://schemas.microsoft.com/office/powerpoint/2010/main" val="3274874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6668316"/>
                    </a:ext>
                  </a:extLst>
                </a:gridCol>
                <a:gridCol w="1645920">
                  <a:extLst>
                    <a:ext uri="{9D8B030D-6E8A-4147-A177-3AD203B41FA5}">
                      <a16:colId xmlns:a16="http://schemas.microsoft.com/office/drawing/2014/main" val="1908577598"/>
                    </a:ext>
                  </a:extLst>
                </a:gridCol>
                <a:gridCol w="740664">
                  <a:extLst>
                    <a:ext uri="{9D8B030D-6E8A-4147-A177-3AD203B41FA5}">
                      <a16:colId xmlns:a16="http://schemas.microsoft.com/office/drawing/2014/main" val="2107076852"/>
                    </a:ext>
                  </a:extLst>
                </a:gridCol>
                <a:gridCol w="740664">
                  <a:extLst>
                    <a:ext uri="{9D8B030D-6E8A-4147-A177-3AD203B41FA5}">
                      <a16:colId xmlns:a16="http://schemas.microsoft.com/office/drawing/2014/main" val="3656360242"/>
                    </a:ext>
                  </a:extLst>
                </a:gridCol>
                <a:gridCol w="740664">
                  <a:extLst>
                    <a:ext uri="{9D8B030D-6E8A-4147-A177-3AD203B41FA5}">
                      <a16:colId xmlns:a16="http://schemas.microsoft.com/office/drawing/2014/main" val="975345190"/>
                    </a:ext>
                  </a:extLst>
                </a:gridCol>
                <a:gridCol w="740664">
                  <a:extLst>
                    <a:ext uri="{9D8B030D-6E8A-4147-A177-3AD203B41FA5}">
                      <a16:colId xmlns:a16="http://schemas.microsoft.com/office/drawing/2014/main" val="4115604139"/>
                    </a:ext>
                  </a:extLst>
                </a:gridCol>
                <a:gridCol w="740664">
                  <a:extLst>
                    <a:ext uri="{9D8B030D-6E8A-4147-A177-3AD203B41FA5}">
                      <a16:colId xmlns:a16="http://schemas.microsoft.com/office/drawing/2014/main" val="2004980743"/>
                    </a:ext>
                  </a:extLst>
                </a:gridCol>
                <a:gridCol w="740664">
                  <a:extLst>
                    <a:ext uri="{9D8B030D-6E8A-4147-A177-3AD203B41FA5}">
                      <a16:colId xmlns:a16="http://schemas.microsoft.com/office/drawing/2014/main" val="2217984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536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- 2022-03-25 17:56:51</a:t>
                      </a:r>
                      <a:r>
                        <a:rPr kumimoji="0" lang="nl-NL" sz="1000" b="0" i="0" u="none" strike="noStrike" kern="1200" cap="none" spc="0" normalizeH="0" baseline="0" noProof="0">
                          <a:ln>
                            <a:noFill/>
                          </a:ln>
                          <a:solidFill>
                            <a:prstClr val="black"/>
                          </a:solidFill>
                          <a:effectLst/>
                          <a:uLnTx/>
                          <a:uFillTx/>
                          <a:latin typeface="+mn-lt"/>
                          <a:ea typeface="+mn-ea"/>
                          <a:cs typeface="+mn-cs"/>
                        </a:rPr>
                        <a:t>
 En de award voor het meest valse optreden gaat naar… 😂 #3FM #3FMAwards #DeStijn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277215634_2045012645667223_6528102698812999575_n.jpg?stp=dst-jpg_e15_p640x640&amp;_nc_ht=scontent.cdninstagram.com&amp;_nc_cat=107&amp;_nc_ohc=jDVfs3fDl8EAX-sYwVP&amp;edm=AMO9-JQAAAAA&amp;ccb=7-4&amp;oh=00_AT9c3vGX46UcybW2twGaYbPbrUPA3zoQnJWOCxuEY2mETw&amp;oe=624B8744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12:44:06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5213944"/>
                  </a:ext>
                </a:extLst>
              </a:tr>
            </a:tbl>
          </a:graphicData>
        </a:graphic>
      </p:graphicFrame>
      <p:sp>
        <p:nvSpPr>
          <p:cNvPr id="4" name="Text Placeholder 3">
            <a:extLst>
              <a:ext uri="{FF2B5EF4-FFF2-40B4-BE49-F238E27FC236}">
                <a16:creationId xmlns:a16="http://schemas.microsoft.com/office/drawing/2014/main" id="{E3894A99-598F-4E9F-89D7-9FE384A79E1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768054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7D1AF-D5EB-4006-B49C-BD0414B12134}"/>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85EBDF29-2677-49D9-A471-C44CE28659C6}"/>
              </a:ext>
            </a:extLst>
          </p:cNvPr>
          <p:cNvGraphicFramePr>
            <a:graphicFrameLocks noGrp="1"/>
          </p:cNvGraphicFramePr>
          <p:nvPr>
            <p:ph type="tbl" sz="quarter" idx="13"/>
            <p:extLst>
              <p:ext uri="{D42A27DB-BD31-4B8C-83A1-F6EECF244321}">
                <p14:modId xmlns:p14="http://schemas.microsoft.com/office/powerpoint/2010/main" val="368539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08003983"/>
                    </a:ext>
                  </a:extLst>
                </a:gridCol>
                <a:gridCol w="822960">
                  <a:extLst>
                    <a:ext uri="{9D8B030D-6E8A-4147-A177-3AD203B41FA5}">
                      <a16:colId xmlns:a16="http://schemas.microsoft.com/office/drawing/2014/main" val="359550848"/>
                    </a:ext>
                  </a:extLst>
                </a:gridCol>
                <a:gridCol w="411480">
                  <a:extLst>
                    <a:ext uri="{9D8B030D-6E8A-4147-A177-3AD203B41FA5}">
                      <a16:colId xmlns:a16="http://schemas.microsoft.com/office/drawing/2014/main" val="2544051561"/>
                    </a:ext>
                  </a:extLst>
                </a:gridCol>
                <a:gridCol w="411480">
                  <a:extLst>
                    <a:ext uri="{9D8B030D-6E8A-4147-A177-3AD203B41FA5}">
                      <a16:colId xmlns:a16="http://schemas.microsoft.com/office/drawing/2014/main" val="942151802"/>
                    </a:ext>
                  </a:extLst>
                </a:gridCol>
                <a:gridCol w="822960">
                  <a:extLst>
                    <a:ext uri="{9D8B030D-6E8A-4147-A177-3AD203B41FA5}">
                      <a16:colId xmlns:a16="http://schemas.microsoft.com/office/drawing/2014/main" val="1585884725"/>
                    </a:ext>
                  </a:extLst>
                </a:gridCol>
                <a:gridCol w="822960">
                  <a:extLst>
                    <a:ext uri="{9D8B030D-6E8A-4147-A177-3AD203B41FA5}">
                      <a16:colId xmlns:a16="http://schemas.microsoft.com/office/drawing/2014/main" val="1178795854"/>
                    </a:ext>
                  </a:extLst>
                </a:gridCol>
                <a:gridCol w="822960">
                  <a:extLst>
                    <a:ext uri="{9D8B030D-6E8A-4147-A177-3AD203B41FA5}">
                      <a16:colId xmlns:a16="http://schemas.microsoft.com/office/drawing/2014/main" val="271492395"/>
                    </a:ext>
                  </a:extLst>
                </a:gridCol>
                <a:gridCol w="822960">
                  <a:extLst>
                    <a:ext uri="{9D8B030D-6E8A-4147-A177-3AD203B41FA5}">
                      <a16:colId xmlns:a16="http://schemas.microsoft.com/office/drawing/2014/main" val="656383195"/>
                    </a:ext>
                  </a:extLst>
                </a:gridCol>
                <a:gridCol w="822960">
                  <a:extLst>
                    <a:ext uri="{9D8B030D-6E8A-4147-A177-3AD203B41FA5}">
                      <a16:colId xmlns:a16="http://schemas.microsoft.com/office/drawing/2014/main" val="2680894522"/>
                    </a:ext>
                  </a:extLst>
                </a:gridCol>
                <a:gridCol w="822960">
                  <a:extLst>
                    <a:ext uri="{9D8B030D-6E8A-4147-A177-3AD203B41FA5}">
                      <a16:colId xmlns:a16="http://schemas.microsoft.com/office/drawing/2014/main" val="3541857631"/>
                    </a:ext>
                  </a:extLst>
                </a:gridCol>
                <a:gridCol w="822960">
                  <a:extLst>
                    <a:ext uri="{9D8B030D-6E8A-4147-A177-3AD203B41FA5}">
                      <a16:colId xmlns:a16="http://schemas.microsoft.com/office/drawing/2014/main" val="352513237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807481727"/>
                  </a:ext>
                </a:extLst>
              </a:tr>
              <a:tr h="370840">
                <a:tc>
                  <a:txBody>
                    <a:bodyPr/>
                    <a:lstStyle/>
                    <a:p>
                      <a:r>
                        <a:rPr lang="en-US" sz="1000"/>
                        <a:t>188</a:t>
                      </a:r>
                    </a:p>
                  </a:txBody>
                  <a:tcPr/>
                </a:tc>
                <a:tc>
                  <a:txBody>
                    <a:bodyPr/>
                    <a:lstStyle/>
                    <a:p>
                      <a:r>
                        <a:rPr lang="en-US" sz="1000"/>
                        <a:t>0.9586 %</a:t>
                      </a:r>
                    </a:p>
                  </a:txBody>
                  <a:tcPr/>
                </a:tc>
                <a:tc>
                  <a:txBody>
                    <a:bodyPr/>
                    <a:lstStyle/>
                    <a:p>
                      <a:r>
                        <a:rPr lang="en-US" sz="1000"/>
                        <a:t>275.93</a:t>
                      </a:r>
                    </a:p>
                  </a:txBody>
                  <a:tcPr/>
                </a:tc>
                <a:tc>
                  <a:txBody>
                    <a:bodyPr/>
                    <a:lstStyle/>
                    <a:p>
                      <a:r>
                        <a:rPr lang="en-US" sz="1000"/>
                        <a:t>0.00</a:t>
                      </a:r>
                    </a:p>
                  </a:txBody>
                  <a:tcPr/>
                </a:tc>
                <a:tc>
                  <a:txBody>
                    <a:bodyPr/>
                    <a:lstStyle/>
                    <a:p>
                      <a:r>
                        <a:rPr lang="en-US" sz="1000"/>
                        <a:t>5142.98</a:t>
                      </a:r>
                    </a:p>
                  </a:txBody>
                  <a:tcPr/>
                </a:tc>
                <a:tc>
                  <a:txBody>
                    <a:bodyPr/>
                    <a:lstStyle/>
                    <a:p>
                      <a:r>
                        <a:rPr lang="en-US" sz="1000"/>
                        <a:t>5125.12</a:t>
                      </a:r>
                    </a:p>
                  </a:txBody>
                  <a:tcPr/>
                </a:tc>
                <a:tc>
                  <a:txBody>
                    <a:bodyPr/>
                    <a:lstStyle/>
                    <a:p>
                      <a:r>
                        <a:rPr lang="en-US" sz="1000"/>
                        <a:t>4867.39</a:t>
                      </a:r>
                    </a:p>
                  </a:txBody>
                  <a:tcPr/>
                </a:tc>
                <a:tc>
                  <a:txBody>
                    <a:bodyPr/>
                    <a:lstStyle/>
                    <a:p>
                      <a:r>
                        <a:rPr lang="en-US" sz="1000"/>
                        <a:t>4867.39</a:t>
                      </a:r>
                    </a:p>
                  </a:txBody>
                  <a:tcPr/>
                </a:tc>
                <a:tc>
                  <a:txBody>
                    <a:bodyPr/>
                    <a:lstStyle/>
                    <a:p>
                      <a:r>
                        <a:rPr lang="en-US" sz="1000"/>
                        <a:t>966881</a:t>
                      </a:r>
                    </a:p>
                  </a:txBody>
                  <a:tcPr/>
                </a:tc>
                <a:tc>
                  <a:txBody>
                    <a:bodyPr/>
                    <a:lstStyle/>
                    <a:p>
                      <a:r>
                        <a:rPr lang="en-US" sz="1000"/>
                        <a:t>51875</a:t>
                      </a:r>
                    </a:p>
                  </a:txBody>
                  <a:tcPr/>
                </a:tc>
                <a:tc>
                  <a:txBody>
                    <a:bodyPr/>
                    <a:lstStyle/>
                    <a:p>
                      <a:r>
                        <a:rPr lang="en-US" sz="1000"/>
                        <a:t>915070</a:t>
                      </a:r>
                    </a:p>
                  </a:txBody>
                  <a:tcPr/>
                </a:tc>
                <a:extLst>
                  <a:ext uri="{0D108BD9-81ED-4DB2-BD59-A6C34878D82A}">
                    <a16:rowId xmlns:a16="http://schemas.microsoft.com/office/drawing/2014/main" val="4285621965"/>
                  </a:ext>
                </a:extLst>
              </a:tr>
            </a:tbl>
          </a:graphicData>
        </a:graphic>
      </p:graphicFrame>
      <p:sp>
        <p:nvSpPr>
          <p:cNvPr id="4" name="Text Placeholder 3">
            <a:extLst>
              <a:ext uri="{FF2B5EF4-FFF2-40B4-BE49-F238E27FC236}">
                <a16:creationId xmlns:a16="http://schemas.microsoft.com/office/drawing/2014/main" id="{249CE3CC-28D8-4858-A9BC-12D412D08BC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46720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C8725-D328-411D-BABD-031C5D75AF28}"/>
              </a:ext>
            </a:extLst>
          </p:cNvPr>
          <p:cNvSpPr>
            <a:spLocks noGrp="1"/>
          </p:cNvSpPr>
          <p:nvPr>
            <p:ph type="title"/>
          </p:nvPr>
        </p:nvSpPr>
        <p:spPr/>
        <p:txBody>
          <a:bodyPr/>
          <a:lstStyle/>
          <a:p>
            <a:r>
              <a:rPr lang="en-US"/>
              <a:t>Instagram Stories meeste impressies | NPO3FM - 1 of 13</a:t>
            </a:r>
          </a:p>
        </p:txBody>
      </p:sp>
      <p:graphicFrame>
        <p:nvGraphicFramePr>
          <p:cNvPr id="5" name="Table Placeholder 4">
            <a:extLst>
              <a:ext uri="{FF2B5EF4-FFF2-40B4-BE49-F238E27FC236}">
                <a16:creationId xmlns:a16="http://schemas.microsoft.com/office/drawing/2014/main" id="{60375FF8-5AF4-4336-9C1C-60016FE416B7}"/>
              </a:ext>
            </a:extLst>
          </p:cNvPr>
          <p:cNvGraphicFramePr>
            <a:graphicFrameLocks noGrp="1"/>
          </p:cNvGraphicFramePr>
          <p:nvPr>
            <p:ph type="tbl" sz="quarter" idx="13"/>
            <p:extLst>
              <p:ext uri="{D42A27DB-BD31-4B8C-83A1-F6EECF244321}">
                <p14:modId xmlns:p14="http://schemas.microsoft.com/office/powerpoint/2010/main" val="3091403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844641830"/>
                    </a:ext>
                  </a:extLst>
                </a:gridCol>
                <a:gridCol w="1152143">
                  <a:extLst>
                    <a:ext uri="{9D8B030D-6E8A-4147-A177-3AD203B41FA5}">
                      <a16:colId xmlns:a16="http://schemas.microsoft.com/office/drawing/2014/main" val="521981651"/>
                    </a:ext>
                  </a:extLst>
                </a:gridCol>
                <a:gridCol w="576072">
                  <a:extLst>
                    <a:ext uri="{9D8B030D-6E8A-4147-A177-3AD203B41FA5}">
                      <a16:colId xmlns:a16="http://schemas.microsoft.com/office/drawing/2014/main" val="1557741774"/>
                    </a:ext>
                  </a:extLst>
                </a:gridCol>
                <a:gridCol w="576072">
                  <a:extLst>
                    <a:ext uri="{9D8B030D-6E8A-4147-A177-3AD203B41FA5}">
                      <a16:colId xmlns:a16="http://schemas.microsoft.com/office/drawing/2014/main" val="663794852"/>
                    </a:ext>
                  </a:extLst>
                </a:gridCol>
                <a:gridCol w="576072">
                  <a:extLst>
                    <a:ext uri="{9D8B030D-6E8A-4147-A177-3AD203B41FA5}">
                      <a16:colId xmlns:a16="http://schemas.microsoft.com/office/drawing/2014/main" val="2176731994"/>
                    </a:ext>
                  </a:extLst>
                </a:gridCol>
                <a:gridCol w="576072">
                  <a:extLst>
                    <a:ext uri="{9D8B030D-6E8A-4147-A177-3AD203B41FA5}">
                      <a16:colId xmlns:a16="http://schemas.microsoft.com/office/drawing/2014/main" val="450876857"/>
                    </a:ext>
                  </a:extLst>
                </a:gridCol>
                <a:gridCol w="576072">
                  <a:extLst>
                    <a:ext uri="{9D8B030D-6E8A-4147-A177-3AD203B41FA5}">
                      <a16:colId xmlns:a16="http://schemas.microsoft.com/office/drawing/2014/main" val="3777966656"/>
                    </a:ext>
                  </a:extLst>
                </a:gridCol>
                <a:gridCol w="576072">
                  <a:extLst>
                    <a:ext uri="{9D8B030D-6E8A-4147-A177-3AD203B41FA5}">
                      <a16:colId xmlns:a16="http://schemas.microsoft.com/office/drawing/2014/main" val="3204373464"/>
                    </a:ext>
                  </a:extLst>
                </a:gridCol>
                <a:gridCol w="576072">
                  <a:extLst>
                    <a:ext uri="{9D8B030D-6E8A-4147-A177-3AD203B41FA5}">
                      <a16:colId xmlns:a16="http://schemas.microsoft.com/office/drawing/2014/main" val="3405793427"/>
                    </a:ext>
                  </a:extLst>
                </a:gridCol>
                <a:gridCol w="576072">
                  <a:extLst>
                    <a:ext uri="{9D8B030D-6E8A-4147-A177-3AD203B41FA5}">
                      <a16:colId xmlns:a16="http://schemas.microsoft.com/office/drawing/2014/main" val="2342719614"/>
                    </a:ext>
                  </a:extLst>
                </a:gridCol>
                <a:gridCol w="576072">
                  <a:extLst>
                    <a:ext uri="{9D8B030D-6E8A-4147-A177-3AD203B41FA5}">
                      <a16:colId xmlns:a16="http://schemas.microsoft.com/office/drawing/2014/main" val="2949119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44597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- 2022-03-13 15:41:07</a:t>
                      </a:r>
                      <a:r>
                        <a:rPr kumimoji="0" lang="nl-NL" sz="1000" b="0" i="0" u="none" strike="noStrike" kern="1200" cap="none" spc="0" normalizeH="0" baseline="0" noProof="0">
                          <a:ln>
                            <a:noFill/>
                          </a:ln>
                          <a:solidFill>
                            <a:prstClr val="black"/>
                          </a:solidFill>
                          <a:effectLst/>
                          <a:uLnTx/>
                          <a:uFillTx/>
                          <a:latin typeface="+mn-lt"/>
                          <a:ea typeface="+mn-ea"/>
                          <a:cs typeface="+mn-cs"/>
                        </a:rPr>
                        <a:t>
 “DE AFGELOPEN WEKEN HEBBEN LUC EN IK ONS COMPLEET VERDIEPT IN DE ORGASMEKLOOF EN WE HEBBEN AL ONZE FAVORIETE VERHALEN OP EEN RIJTJE GEZET!” @JAMIE.JOELLE 
@LUCSARNEEL  #CUMTOGETHER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https://quintly-image-storage.s3.amazonaws.com/33630f87b9998f2c3940c7ab31fa800c/4cec85819eb954f96a6aa30674a37d6c.jpg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0.7905 %</a:t>
                      </a:r>
                    </a:p>
                  </a:txBody>
                  <a:tcPr/>
                </a:tc>
                <a:extLst>
                  <a:ext uri="{0D108BD9-81ED-4DB2-BD59-A6C34878D82A}">
                    <a16:rowId xmlns:a16="http://schemas.microsoft.com/office/drawing/2014/main" val="129731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- 2022-03-06 16:12:27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https://quintly-image-storage.s3.amazonaws.com/33630f87b9998f2c3940c7ab31fa800c/3b606499b42b3ff9d68b85eaa60f24d6.jpg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03/07/2022 15:40:33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0.8028 %</a:t>
                      </a:r>
                    </a:p>
                  </a:txBody>
                  <a:tcPr/>
                </a:tc>
                <a:extLst>
                  <a:ext uri="{0D108BD9-81ED-4DB2-BD59-A6C34878D82A}">
                    <a16:rowId xmlns:a16="http://schemas.microsoft.com/office/drawing/2014/main" val="1488952692"/>
                  </a:ext>
                </a:extLst>
              </a:tr>
            </a:tbl>
          </a:graphicData>
        </a:graphic>
      </p:graphicFrame>
      <p:sp>
        <p:nvSpPr>
          <p:cNvPr id="4" name="Text Placeholder 3">
            <a:extLst>
              <a:ext uri="{FF2B5EF4-FFF2-40B4-BE49-F238E27FC236}">
                <a16:creationId xmlns:a16="http://schemas.microsoft.com/office/drawing/2014/main" id="{B1B2DC4D-8F0C-43FB-8E2D-1A81525E7CF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138848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6FE8F-D57A-4B11-837C-9EEBF8CBA1EC}"/>
              </a:ext>
            </a:extLst>
          </p:cNvPr>
          <p:cNvSpPr>
            <a:spLocks noGrp="1"/>
          </p:cNvSpPr>
          <p:nvPr>
            <p:ph type="title"/>
          </p:nvPr>
        </p:nvSpPr>
        <p:spPr/>
        <p:txBody>
          <a:bodyPr/>
          <a:lstStyle/>
          <a:p>
            <a:r>
              <a:rPr lang="en-US"/>
              <a:t>Instagram Stories meeste impressies | NPO3FM - 2 of 13</a:t>
            </a:r>
          </a:p>
        </p:txBody>
      </p:sp>
      <p:graphicFrame>
        <p:nvGraphicFramePr>
          <p:cNvPr id="5" name="Table Placeholder 4">
            <a:extLst>
              <a:ext uri="{FF2B5EF4-FFF2-40B4-BE49-F238E27FC236}">
                <a16:creationId xmlns:a16="http://schemas.microsoft.com/office/drawing/2014/main" id="{8561AA04-576C-41F7-A249-A91FB1E91DCB}"/>
              </a:ext>
            </a:extLst>
          </p:cNvPr>
          <p:cNvGraphicFramePr>
            <a:graphicFrameLocks noGrp="1"/>
          </p:cNvGraphicFramePr>
          <p:nvPr>
            <p:ph type="tbl" sz="quarter" idx="13"/>
            <p:extLst>
              <p:ext uri="{D42A27DB-BD31-4B8C-83A1-F6EECF244321}">
                <p14:modId xmlns:p14="http://schemas.microsoft.com/office/powerpoint/2010/main" val="3360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768983251"/>
                    </a:ext>
                  </a:extLst>
                </a:gridCol>
                <a:gridCol w="1152143">
                  <a:extLst>
                    <a:ext uri="{9D8B030D-6E8A-4147-A177-3AD203B41FA5}">
                      <a16:colId xmlns:a16="http://schemas.microsoft.com/office/drawing/2014/main" val="596811635"/>
                    </a:ext>
                  </a:extLst>
                </a:gridCol>
                <a:gridCol w="576072">
                  <a:extLst>
                    <a:ext uri="{9D8B030D-6E8A-4147-A177-3AD203B41FA5}">
                      <a16:colId xmlns:a16="http://schemas.microsoft.com/office/drawing/2014/main" val="1352796795"/>
                    </a:ext>
                  </a:extLst>
                </a:gridCol>
                <a:gridCol w="576072">
                  <a:extLst>
                    <a:ext uri="{9D8B030D-6E8A-4147-A177-3AD203B41FA5}">
                      <a16:colId xmlns:a16="http://schemas.microsoft.com/office/drawing/2014/main" val="1242947733"/>
                    </a:ext>
                  </a:extLst>
                </a:gridCol>
                <a:gridCol w="576072">
                  <a:extLst>
                    <a:ext uri="{9D8B030D-6E8A-4147-A177-3AD203B41FA5}">
                      <a16:colId xmlns:a16="http://schemas.microsoft.com/office/drawing/2014/main" val="2476271765"/>
                    </a:ext>
                  </a:extLst>
                </a:gridCol>
                <a:gridCol w="576072">
                  <a:extLst>
                    <a:ext uri="{9D8B030D-6E8A-4147-A177-3AD203B41FA5}">
                      <a16:colId xmlns:a16="http://schemas.microsoft.com/office/drawing/2014/main" val="3768762395"/>
                    </a:ext>
                  </a:extLst>
                </a:gridCol>
                <a:gridCol w="576072">
                  <a:extLst>
                    <a:ext uri="{9D8B030D-6E8A-4147-A177-3AD203B41FA5}">
                      <a16:colId xmlns:a16="http://schemas.microsoft.com/office/drawing/2014/main" val="1015280556"/>
                    </a:ext>
                  </a:extLst>
                </a:gridCol>
                <a:gridCol w="576072">
                  <a:extLst>
                    <a:ext uri="{9D8B030D-6E8A-4147-A177-3AD203B41FA5}">
                      <a16:colId xmlns:a16="http://schemas.microsoft.com/office/drawing/2014/main" val="2129117882"/>
                    </a:ext>
                  </a:extLst>
                </a:gridCol>
                <a:gridCol w="576072">
                  <a:extLst>
                    <a:ext uri="{9D8B030D-6E8A-4147-A177-3AD203B41FA5}">
                      <a16:colId xmlns:a16="http://schemas.microsoft.com/office/drawing/2014/main" val="3923474842"/>
                    </a:ext>
                  </a:extLst>
                </a:gridCol>
                <a:gridCol w="576072">
                  <a:extLst>
                    <a:ext uri="{9D8B030D-6E8A-4147-A177-3AD203B41FA5}">
                      <a16:colId xmlns:a16="http://schemas.microsoft.com/office/drawing/2014/main" val="791336210"/>
                    </a:ext>
                  </a:extLst>
                </a:gridCol>
                <a:gridCol w="576072">
                  <a:extLst>
                    <a:ext uri="{9D8B030D-6E8A-4147-A177-3AD203B41FA5}">
                      <a16:colId xmlns:a16="http://schemas.microsoft.com/office/drawing/2014/main" val="90284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5776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09:20:34</a:t>
                      </a:r>
                      <a:r>
                        <a:rPr kumimoji="0" lang="nl-NL" sz="1000" b="0" i="0" u="none" strike="noStrike" kern="1200" cap="none" spc="0" normalizeH="0" baseline="0" noProof="0">
                          <a:ln>
                            <a:noFill/>
                          </a:ln>
                          <a:solidFill>
                            <a:prstClr val="black"/>
                          </a:solidFill>
                          <a:effectLst/>
                          <a:uLnTx/>
                          <a:uFillTx/>
                          <a:latin typeface="+mn-lt"/>
                          <a:ea typeface="+mn-ea"/>
                          <a:cs typeface="+mn-cs"/>
                        </a:rPr>
                        <a:t>
 DOE JE MEE? RADIO555 VOOR 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https://quintly-image-storage.s3.amazonaws.com/33630f87b9998f2c3940c7ab31fa800c/2193bb73464509cf3253ebb9cfbd241f.jpg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0.7467 %</a:t>
                      </a:r>
                    </a:p>
                  </a:txBody>
                  <a:tcPr/>
                </a:tc>
                <a:extLst>
                  <a:ext uri="{0D108BD9-81ED-4DB2-BD59-A6C34878D82A}">
                    <a16:rowId xmlns:a16="http://schemas.microsoft.com/office/drawing/2014/main" val="67764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15:41:55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https://quintly-image-storage.s3.amazonaws.com/33630f87b9998f2c3940c7ab31fa800c/0518abe6b2e3716c7559e5ba376dda40.jpg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0.9380 %</a:t>
                      </a:r>
                    </a:p>
                  </a:txBody>
                  <a:tcPr/>
                </a:tc>
                <a:extLst>
                  <a:ext uri="{0D108BD9-81ED-4DB2-BD59-A6C34878D82A}">
                    <a16:rowId xmlns:a16="http://schemas.microsoft.com/office/drawing/2014/main" val="1645547836"/>
                  </a:ext>
                </a:extLst>
              </a:tr>
            </a:tbl>
          </a:graphicData>
        </a:graphic>
      </p:graphicFrame>
      <p:sp>
        <p:nvSpPr>
          <p:cNvPr id="4" name="Text Placeholder 3">
            <a:extLst>
              <a:ext uri="{FF2B5EF4-FFF2-40B4-BE49-F238E27FC236}">
                <a16:creationId xmlns:a16="http://schemas.microsoft.com/office/drawing/2014/main" id="{FCFB1E16-1A98-4046-9F97-F61B1A70522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893023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89BF-F21D-4A99-BB84-8FD112362D48}"/>
              </a:ext>
            </a:extLst>
          </p:cNvPr>
          <p:cNvSpPr>
            <a:spLocks noGrp="1"/>
          </p:cNvSpPr>
          <p:nvPr>
            <p:ph type="title"/>
          </p:nvPr>
        </p:nvSpPr>
        <p:spPr/>
        <p:txBody>
          <a:bodyPr/>
          <a:lstStyle/>
          <a:p>
            <a:r>
              <a:rPr lang="en-US"/>
              <a:t>Instagram Stories meeste impressies | NPO3FM - 3 of 13</a:t>
            </a:r>
          </a:p>
        </p:txBody>
      </p:sp>
      <p:graphicFrame>
        <p:nvGraphicFramePr>
          <p:cNvPr id="5" name="Table Placeholder 4">
            <a:extLst>
              <a:ext uri="{FF2B5EF4-FFF2-40B4-BE49-F238E27FC236}">
                <a16:creationId xmlns:a16="http://schemas.microsoft.com/office/drawing/2014/main" id="{A2D03377-CB37-426B-9A89-49765BC0C567}"/>
              </a:ext>
            </a:extLst>
          </p:cNvPr>
          <p:cNvGraphicFramePr>
            <a:graphicFrameLocks noGrp="1"/>
          </p:cNvGraphicFramePr>
          <p:nvPr>
            <p:ph type="tbl" sz="quarter" idx="13"/>
            <p:extLst>
              <p:ext uri="{D42A27DB-BD31-4B8C-83A1-F6EECF244321}">
                <p14:modId xmlns:p14="http://schemas.microsoft.com/office/powerpoint/2010/main" val="6257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382480849"/>
                    </a:ext>
                  </a:extLst>
                </a:gridCol>
                <a:gridCol w="1152143">
                  <a:extLst>
                    <a:ext uri="{9D8B030D-6E8A-4147-A177-3AD203B41FA5}">
                      <a16:colId xmlns:a16="http://schemas.microsoft.com/office/drawing/2014/main" val="1551862112"/>
                    </a:ext>
                  </a:extLst>
                </a:gridCol>
                <a:gridCol w="576072">
                  <a:extLst>
                    <a:ext uri="{9D8B030D-6E8A-4147-A177-3AD203B41FA5}">
                      <a16:colId xmlns:a16="http://schemas.microsoft.com/office/drawing/2014/main" val="395412437"/>
                    </a:ext>
                  </a:extLst>
                </a:gridCol>
                <a:gridCol w="576072">
                  <a:extLst>
                    <a:ext uri="{9D8B030D-6E8A-4147-A177-3AD203B41FA5}">
                      <a16:colId xmlns:a16="http://schemas.microsoft.com/office/drawing/2014/main" val="987767564"/>
                    </a:ext>
                  </a:extLst>
                </a:gridCol>
                <a:gridCol w="576072">
                  <a:extLst>
                    <a:ext uri="{9D8B030D-6E8A-4147-A177-3AD203B41FA5}">
                      <a16:colId xmlns:a16="http://schemas.microsoft.com/office/drawing/2014/main" val="1835842106"/>
                    </a:ext>
                  </a:extLst>
                </a:gridCol>
                <a:gridCol w="576072">
                  <a:extLst>
                    <a:ext uri="{9D8B030D-6E8A-4147-A177-3AD203B41FA5}">
                      <a16:colId xmlns:a16="http://schemas.microsoft.com/office/drawing/2014/main" val="2914794857"/>
                    </a:ext>
                  </a:extLst>
                </a:gridCol>
                <a:gridCol w="576072">
                  <a:extLst>
                    <a:ext uri="{9D8B030D-6E8A-4147-A177-3AD203B41FA5}">
                      <a16:colId xmlns:a16="http://schemas.microsoft.com/office/drawing/2014/main" val="613288177"/>
                    </a:ext>
                  </a:extLst>
                </a:gridCol>
                <a:gridCol w="576072">
                  <a:extLst>
                    <a:ext uri="{9D8B030D-6E8A-4147-A177-3AD203B41FA5}">
                      <a16:colId xmlns:a16="http://schemas.microsoft.com/office/drawing/2014/main" val="568583173"/>
                    </a:ext>
                  </a:extLst>
                </a:gridCol>
                <a:gridCol w="576072">
                  <a:extLst>
                    <a:ext uri="{9D8B030D-6E8A-4147-A177-3AD203B41FA5}">
                      <a16:colId xmlns:a16="http://schemas.microsoft.com/office/drawing/2014/main" val="2926383891"/>
                    </a:ext>
                  </a:extLst>
                </a:gridCol>
                <a:gridCol w="576072">
                  <a:extLst>
                    <a:ext uri="{9D8B030D-6E8A-4147-A177-3AD203B41FA5}">
                      <a16:colId xmlns:a16="http://schemas.microsoft.com/office/drawing/2014/main" val="1288911463"/>
                    </a:ext>
                  </a:extLst>
                </a:gridCol>
                <a:gridCol w="576072">
                  <a:extLst>
                    <a:ext uri="{9D8B030D-6E8A-4147-A177-3AD203B41FA5}">
                      <a16:colId xmlns:a16="http://schemas.microsoft.com/office/drawing/2014/main" val="41430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85364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- 2022-03-24 12:17:16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https://quintly-image-storage.s3.amazonaws.com/33630f87b9998f2c3940c7ab31fa800c/8a63aa96b3d901de22c61bc2616e15d4.jpg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12:02:09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0.9542 %</a:t>
                      </a:r>
                    </a:p>
                  </a:txBody>
                  <a:tcPr/>
                </a:tc>
                <a:extLst>
                  <a:ext uri="{0D108BD9-81ED-4DB2-BD59-A6C34878D82A}">
                    <a16:rowId xmlns:a16="http://schemas.microsoft.com/office/drawing/2014/main" val="235794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15:42:24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https://quintly-image-storage.s3.amazonaws.com/33630f87b9998f2c3940c7ab31fa800c/46a6d0ed1a5b1a23aa5b9b4979c132b3.jpg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1.0183 %</a:t>
                      </a:r>
                    </a:p>
                  </a:txBody>
                  <a:tcPr/>
                </a:tc>
                <a:extLst>
                  <a:ext uri="{0D108BD9-81ED-4DB2-BD59-A6C34878D82A}">
                    <a16:rowId xmlns:a16="http://schemas.microsoft.com/office/drawing/2014/main" val="2144994747"/>
                  </a:ext>
                </a:extLst>
              </a:tr>
            </a:tbl>
          </a:graphicData>
        </a:graphic>
      </p:graphicFrame>
      <p:sp>
        <p:nvSpPr>
          <p:cNvPr id="4" name="Text Placeholder 3">
            <a:extLst>
              <a:ext uri="{FF2B5EF4-FFF2-40B4-BE49-F238E27FC236}">
                <a16:creationId xmlns:a16="http://schemas.microsoft.com/office/drawing/2014/main" id="{5F1251AE-1D93-4B19-A1EB-F8A6864E254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22638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7E5DD-A061-46A4-93D2-FB2D7A288A1F}"/>
              </a:ext>
            </a:extLst>
          </p:cNvPr>
          <p:cNvSpPr>
            <a:spLocks noGrp="1"/>
          </p:cNvSpPr>
          <p:nvPr>
            <p:ph type="title"/>
          </p:nvPr>
        </p:nvSpPr>
        <p:spPr/>
        <p:txBody>
          <a:bodyPr/>
          <a:lstStyle/>
          <a:p>
            <a:r>
              <a:rPr lang="en-US"/>
              <a:t>Instagram Stories meeste impressies | NPO3FM - 4 of 13</a:t>
            </a:r>
          </a:p>
        </p:txBody>
      </p:sp>
      <p:graphicFrame>
        <p:nvGraphicFramePr>
          <p:cNvPr id="5" name="Table Placeholder 4">
            <a:extLst>
              <a:ext uri="{FF2B5EF4-FFF2-40B4-BE49-F238E27FC236}">
                <a16:creationId xmlns:a16="http://schemas.microsoft.com/office/drawing/2014/main" id="{19A0A85D-8FB4-4395-B1D0-39A466403A9F}"/>
              </a:ext>
            </a:extLst>
          </p:cNvPr>
          <p:cNvGraphicFramePr>
            <a:graphicFrameLocks noGrp="1"/>
          </p:cNvGraphicFramePr>
          <p:nvPr>
            <p:ph type="tbl" sz="quarter" idx="13"/>
            <p:extLst>
              <p:ext uri="{D42A27DB-BD31-4B8C-83A1-F6EECF244321}">
                <p14:modId xmlns:p14="http://schemas.microsoft.com/office/powerpoint/2010/main" val="100203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97408223"/>
                    </a:ext>
                  </a:extLst>
                </a:gridCol>
                <a:gridCol w="1152143">
                  <a:extLst>
                    <a:ext uri="{9D8B030D-6E8A-4147-A177-3AD203B41FA5}">
                      <a16:colId xmlns:a16="http://schemas.microsoft.com/office/drawing/2014/main" val="398529758"/>
                    </a:ext>
                  </a:extLst>
                </a:gridCol>
                <a:gridCol w="576072">
                  <a:extLst>
                    <a:ext uri="{9D8B030D-6E8A-4147-A177-3AD203B41FA5}">
                      <a16:colId xmlns:a16="http://schemas.microsoft.com/office/drawing/2014/main" val="3158301490"/>
                    </a:ext>
                  </a:extLst>
                </a:gridCol>
                <a:gridCol w="576072">
                  <a:extLst>
                    <a:ext uri="{9D8B030D-6E8A-4147-A177-3AD203B41FA5}">
                      <a16:colId xmlns:a16="http://schemas.microsoft.com/office/drawing/2014/main" val="2854892777"/>
                    </a:ext>
                  </a:extLst>
                </a:gridCol>
                <a:gridCol w="576072">
                  <a:extLst>
                    <a:ext uri="{9D8B030D-6E8A-4147-A177-3AD203B41FA5}">
                      <a16:colId xmlns:a16="http://schemas.microsoft.com/office/drawing/2014/main" val="225361344"/>
                    </a:ext>
                  </a:extLst>
                </a:gridCol>
                <a:gridCol w="576072">
                  <a:extLst>
                    <a:ext uri="{9D8B030D-6E8A-4147-A177-3AD203B41FA5}">
                      <a16:colId xmlns:a16="http://schemas.microsoft.com/office/drawing/2014/main" val="2479184521"/>
                    </a:ext>
                  </a:extLst>
                </a:gridCol>
                <a:gridCol w="576072">
                  <a:extLst>
                    <a:ext uri="{9D8B030D-6E8A-4147-A177-3AD203B41FA5}">
                      <a16:colId xmlns:a16="http://schemas.microsoft.com/office/drawing/2014/main" val="4114442641"/>
                    </a:ext>
                  </a:extLst>
                </a:gridCol>
                <a:gridCol w="576072">
                  <a:extLst>
                    <a:ext uri="{9D8B030D-6E8A-4147-A177-3AD203B41FA5}">
                      <a16:colId xmlns:a16="http://schemas.microsoft.com/office/drawing/2014/main" val="1328304035"/>
                    </a:ext>
                  </a:extLst>
                </a:gridCol>
                <a:gridCol w="576072">
                  <a:extLst>
                    <a:ext uri="{9D8B030D-6E8A-4147-A177-3AD203B41FA5}">
                      <a16:colId xmlns:a16="http://schemas.microsoft.com/office/drawing/2014/main" val="2268532173"/>
                    </a:ext>
                  </a:extLst>
                </a:gridCol>
                <a:gridCol w="576072">
                  <a:extLst>
                    <a:ext uri="{9D8B030D-6E8A-4147-A177-3AD203B41FA5}">
                      <a16:colId xmlns:a16="http://schemas.microsoft.com/office/drawing/2014/main" val="3480449872"/>
                    </a:ext>
                  </a:extLst>
                </a:gridCol>
                <a:gridCol w="576072">
                  <a:extLst>
                    <a:ext uri="{9D8B030D-6E8A-4147-A177-3AD203B41FA5}">
                      <a16:colId xmlns:a16="http://schemas.microsoft.com/office/drawing/2014/main" val="2226995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4753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- 2022-03-24 14:27:33</a:t>
                      </a:r>
                      <a:r>
                        <a:rPr kumimoji="0" lang="en-US" sz="1000" b="0" i="0" u="none" strike="noStrike" kern="1200" cap="none" spc="0" normalizeH="0" baseline="0" noProof="0">
                          <a:ln>
                            <a:noFill/>
                          </a:ln>
                          <a:solidFill>
                            <a:prstClr val="black"/>
                          </a:solidFill>
                          <a:effectLst/>
                          <a:uLnTx/>
                          <a:uFillTx/>
                          <a:latin typeface="+mn-lt"/>
                          <a:ea typeface="+mn-ea"/>
                          <a:cs typeface="+mn-cs"/>
                        </a:rPr>
                        <a:t>
 ✨ SOUNDCHECK, LICHT CHECK… …ZAAL CHECK, ACTS CHECK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https://quintly-image-storage.s3.amazonaws.com/33630f87b9998f2c3940c7ab31fa800c/d17446efdb2dd1406024e8705925b04c.jpg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13:36:27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0.9145 %</a:t>
                      </a:r>
                    </a:p>
                  </a:txBody>
                  <a:tcPr/>
                </a:tc>
                <a:extLst>
                  <a:ext uri="{0D108BD9-81ED-4DB2-BD59-A6C34878D82A}">
                    <a16:rowId xmlns:a16="http://schemas.microsoft.com/office/drawing/2014/main" val="108781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15:44:46</a:t>
                      </a:r>
                      <a:r>
                        <a:rPr kumimoji="0" lang="nl-NL" sz="1000" b="0" i="0" u="none" strike="noStrike" kern="1200" cap="none" spc="0" normalizeH="0" baseline="0" noProof="0">
                          <a:ln>
                            <a:noFill/>
                          </a:ln>
                          <a:solidFill>
                            <a:prstClr val="black"/>
                          </a:solidFill>
                          <a:effectLst/>
                          <a:uLnTx/>
                          <a:uFillTx/>
                          <a:latin typeface="+mn-lt"/>
                          <a:ea typeface="+mn-ea"/>
                          <a:cs typeface="+mn-cs"/>
                        </a:rPr>
                        <a:t>
 KIJK VANAF 19:30 MEE VIA DE KLIK 👇 MEAU IS ER KLAAR VOOR, JIJ 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https://quintly-image-storage.s3.amazonaws.com/33630f87b9998f2c3940c7ab31fa800c/e4dd983e5fc559bb952098ddddd5743c.jpg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15:40:49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0.9798 %</a:t>
                      </a:r>
                    </a:p>
                  </a:txBody>
                  <a:tcPr/>
                </a:tc>
                <a:extLst>
                  <a:ext uri="{0D108BD9-81ED-4DB2-BD59-A6C34878D82A}">
                    <a16:rowId xmlns:a16="http://schemas.microsoft.com/office/drawing/2014/main" val="733503353"/>
                  </a:ext>
                </a:extLst>
              </a:tr>
            </a:tbl>
          </a:graphicData>
        </a:graphic>
      </p:graphicFrame>
      <p:sp>
        <p:nvSpPr>
          <p:cNvPr id="4" name="Text Placeholder 3">
            <a:extLst>
              <a:ext uri="{FF2B5EF4-FFF2-40B4-BE49-F238E27FC236}">
                <a16:creationId xmlns:a16="http://schemas.microsoft.com/office/drawing/2014/main" id="{91A2C3ED-9F6C-4517-A4DF-A5866F658CD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875714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159AB-5ACF-4AF7-B7E9-97B8A4F3C313}"/>
              </a:ext>
            </a:extLst>
          </p:cNvPr>
          <p:cNvSpPr>
            <a:spLocks noGrp="1"/>
          </p:cNvSpPr>
          <p:nvPr>
            <p:ph type="title"/>
          </p:nvPr>
        </p:nvSpPr>
        <p:spPr/>
        <p:txBody>
          <a:bodyPr/>
          <a:lstStyle/>
          <a:p>
            <a:r>
              <a:rPr lang="en-US"/>
              <a:t>Instagram Stories meeste impressies | NPO3FM - 5 of 13</a:t>
            </a:r>
          </a:p>
        </p:txBody>
      </p:sp>
      <p:graphicFrame>
        <p:nvGraphicFramePr>
          <p:cNvPr id="5" name="Table Placeholder 4">
            <a:extLst>
              <a:ext uri="{FF2B5EF4-FFF2-40B4-BE49-F238E27FC236}">
                <a16:creationId xmlns:a16="http://schemas.microsoft.com/office/drawing/2014/main" id="{58C4FD98-AA24-4EF7-BF6C-A7046EEC2590}"/>
              </a:ext>
            </a:extLst>
          </p:cNvPr>
          <p:cNvGraphicFramePr>
            <a:graphicFrameLocks noGrp="1"/>
          </p:cNvGraphicFramePr>
          <p:nvPr>
            <p:ph type="tbl" sz="quarter" idx="13"/>
            <p:extLst>
              <p:ext uri="{D42A27DB-BD31-4B8C-83A1-F6EECF244321}">
                <p14:modId xmlns:p14="http://schemas.microsoft.com/office/powerpoint/2010/main" val="383125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722023397"/>
                    </a:ext>
                  </a:extLst>
                </a:gridCol>
                <a:gridCol w="1152143">
                  <a:extLst>
                    <a:ext uri="{9D8B030D-6E8A-4147-A177-3AD203B41FA5}">
                      <a16:colId xmlns:a16="http://schemas.microsoft.com/office/drawing/2014/main" val="1570666117"/>
                    </a:ext>
                  </a:extLst>
                </a:gridCol>
                <a:gridCol w="576072">
                  <a:extLst>
                    <a:ext uri="{9D8B030D-6E8A-4147-A177-3AD203B41FA5}">
                      <a16:colId xmlns:a16="http://schemas.microsoft.com/office/drawing/2014/main" val="4193396193"/>
                    </a:ext>
                  </a:extLst>
                </a:gridCol>
                <a:gridCol w="576072">
                  <a:extLst>
                    <a:ext uri="{9D8B030D-6E8A-4147-A177-3AD203B41FA5}">
                      <a16:colId xmlns:a16="http://schemas.microsoft.com/office/drawing/2014/main" val="2559561827"/>
                    </a:ext>
                  </a:extLst>
                </a:gridCol>
                <a:gridCol w="576072">
                  <a:extLst>
                    <a:ext uri="{9D8B030D-6E8A-4147-A177-3AD203B41FA5}">
                      <a16:colId xmlns:a16="http://schemas.microsoft.com/office/drawing/2014/main" val="652174316"/>
                    </a:ext>
                  </a:extLst>
                </a:gridCol>
                <a:gridCol w="576072">
                  <a:extLst>
                    <a:ext uri="{9D8B030D-6E8A-4147-A177-3AD203B41FA5}">
                      <a16:colId xmlns:a16="http://schemas.microsoft.com/office/drawing/2014/main" val="1828030331"/>
                    </a:ext>
                  </a:extLst>
                </a:gridCol>
                <a:gridCol w="576072">
                  <a:extLst>
                    <a:ext uri="{9D8B030D-6E8A-4147-A177-3AD203B41FA5}">
                      <a16:colId xmlns:a16="http://schemas.microsoft.com/office/drawing/2014/main" val="1460010830"/>
                    </a:ext>
                  </a:extLst>
                </a:gridCol>
                <a:gridCol w="576072">
                  <a:extLst>
                    <a:ext uri="{9D8B030D-6E8A-4147-A177-3AD203B41FA5}">
                      <a16:colId xmlns:a16="http://schemas.microsoft.com/office/drawing/2014/main" val="243461938"/>
                    </a:ext>
                  </a:extLst>
                </a:gridCol>
                <a:gridCol w="576072">
                  <a:extLst>
                    <a:ext uri="{9D8B030D-6E8A-4147-A177-3AD203B41FA5}">
                      <a16:colId xmlns:a16="http://schemas.microsoft.com/office/drawing/2014/main" val="3953916941"/>
                    </a:ext>
                  </a:extLst>
                </a:gridCol>
                <a:gridCol w="576072">
                  <a:extLst>
                    <a:ext uri="{9D8B030D-6E8A-4147-A177-3AD203B41FA5}">
                      <a16:colId xmlns:a16="http://schemas.microsoft.com/office/drawing/2014/main" val="2903611229"/>
                    </a:ext>
                  </a:extLst>
                </a:gridCol>
                <a:gridCol w="576072">
                  <a:extLst>
                    <a:ext uri="{9D8B030D-6E8A-4147-A177-3AD203B41FA5}">
                      <a16:colId xmlns:a16="http://schemas.microsoft.com/office/drawing/2014/main" val="460245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71447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- 2022-03-06 16:13:42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https://quintly-image-storage.s3.amazonaws.com/33630f87b9998f2c3940c7ab31fa800c/1cf89acd51a5d3a09c08094ee46cf012.jpg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03/07/2022 15:40:33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0.9205 %</a:t>
                      </a:r>
                    </a:p>
                  </a:txBody>
                  <a:tcPr/>
                </a:tc>
                <a:extLst>
                  <a:ext uri="{0D108BD9-81ED-4DB2-BD59-A6C34878D82A}">
                    <a16:rowId xmlns:a16="http://schemas.microsoft.com/office/drawing/2014/main" val="56301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09:27:41</a:t>
                      </a:r>
                      <a:r>
                        <a:rPr kumimoji="0" lang="nl-NL" sz="1000" b="0" i="0" u="none" strike="noStrike" kern="1200" cap="none" spc="0" normalizeH="0" baseline="0" noProof="0">
                          <a:ln>
                            <a:noFill/>
                          </a:ln>
                          <a:solidFill>
                            <a:prstClr val="black"/>
                          </a:solidFill>
                          <a:effectLst/>
                          <a:uLnTx/>
                          <a:uFillTx/>
                          <a:latin typeface="+mn-lt"/>
                          <a:ea typeface="+mn-ea"/>
                          <a:cs typeface="+mn-cs"/>
                        </a:rPr>
                        <a:t>
 DONEER DIRECT EN VRAAG JE PLAAT HIERONDER AAN 👇 “WIJ GAAN ZO BEGINNEN AAN ONZE SHIFT! 
DUS LAAT JE HOREN EN DONEER!”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https://quintly-image-storage.s3.amazonaws.com/33630f87b9998f2c3940c7ab31fa800c/70a63e5ade11f9e36564f0978269e4d6.jpg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0.9111 %</a:t>
                      </a:r>
                    </a:p>
                  </a:txBody>
                  <a:tcPr/>
                </a:tc>
                <a:extLst>
                  <a:ext uri="{0D108BD9-81ED-4DB2-BD59-A6C34878D82A}">
                    <a16:rowId xmlns:a16="http://schemas.microsoft.com/office/drawing/2014/main" val="307373303"/>
                  </a:ext>
                </a:extLst>
              </a:tr>
            </a:tbl>
          </a:graphicData>
        </a:graphic>
      </p:graphicFrame>
      <p:sp>
        <p:nvSpPr>
          <p:cNvPr id="4" name="Text Placeholder 3">
            <a:extLst>
              <a:ext uri="{FF2B5EF4-FFF2-40B4-BE49-F238E27FC236}">
                <a16:creationId xmlns:a16="http://schemas.microsoft.com/office/drawing/2014/main" id="{B9BEBFCA-EAF9-4D0C-9657-45E71F2418F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223143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F4DD0-6AC4-4906-B64B-B91E01879A2B}"/>
              </a:ext>
            </a:extLst>
          </p:cNvPr>
          <p:cNvSpPr>
            <a:spLocks noGrp="1"/>
          </p:cNvSpPr>
          <p:nvPr>
            <p:ph type="title"/>
          </p:nvPr>
        </p:nvSpPr>
        <p:spPr/>
        <p:txBody>
          <a:bodyPr/>
          <a:lstStyle/>
          <a:p>
            <a:r>
              <a:rPr lang="en-US"/>
              <a:t>Instagram Stories meeste impressies | NPO3FM - 6 of 13</a:t>
            </a:r>
          </a:p>
        </p:txBody>
      </p:sp>
      <p:graphicFrame>
        <p:nvGraphicFramePr>
          <p:cNvPr id="5" name="Table Placeholder 4">
            <a:extLst>
              <a:ext uri="{FF2B5EF4-FFF2-40B4-BE49-F238E27FC236}">
                <a16:creationId xmlns:a16="http://schemas.microsoft.com/office/drawing/2014/main" id="{9310A125-4ED1-47D2-BB22-7E57FF52F434}"/>
              </a:ext>
            </a:extLst>
          </p:cNvPr>
          <p:cNvGraphicFramePr>
            <a:graphicFrameLocks noGrp="1"/>
          </p:cNvGraphicFramePr>
          <p:nvPr>
            <p:ph type="tbl" sz="quarter" idx="13"/>
            <p:extLst>
              <p:ext uri="{D42A27DB-BD31-4B8C-83A1-F6EECF244321}">
                <p14:modId xmlns:p14="http://schemas.microsoft.com/office/powerpoint/2010/main" val="276974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289849578"/>
                    </a:ext>
                  </a:extLst>
                </a:gridCol>
                <a:gridCol w="1152143">
                  <a:extLst>
                    <a:ext uri="{9D8B030D-6E8A-4147-A177-3AD203B41FA5}">
                      <a16:colId xmlns:a16="http://schemas.microsoft.com/office/drawing/2014/main" val="3989131384"/>
                    </a:ext>
                  </a:extLst>
                </a:gridCol>
                <a:gridCol w="576072">
                  <a:extLst>
                    <a:ext uri="{9D8B030D-6E8A-4147-A177-3AD203B41FA5}">
                      <a16:colId xmlns:a16="http://schemas.microsoft.com/office/drawing/2014/main" val="1363670628"/>
                    </a:ext>
                  </a:extLst>
                </a:gridCol>
                <a:gridCol w="576072">
                  <a:extLst>
                    <a:ext uri="{9D8B030D-6E8A-4147-A177-3AD203B41FA5}">
                      <a16:colId xmlns:a16="http://schemas.microsoft.com/office/drawing/2014/main" val="3268064761"/>
                    </a:ext>
                  </a:extLst>
                </a:gridCol>
                <a:gridCol w="576072">
                  <a:extLst>
                    <a:ext uri="{9D8B030D-6E8A-4147-A177-3AD203B41FA5}">
                      <a16:colId xmlns:a16="http://schemas.microsoft.com/office/drawing/2014/main" val="205255425"/>
                    </a:ext>
                  </a:extLst>
                </a:gridCol>
                <a:gridCol w="576072">
                  <a:extLst>
                    <a:ext uri="{9D8B030D-6E8A-4147-A177-3AD203B41FA5}">
                      <a16:colId xmlns:a16="http://schemas.microsoft.com/office/drawing/2014/main" val="597642225"/>
                    </a:ext>
                  </a:extLst>
                </a:gridCol>
                <a:gridCol w="576072">
                  <a:extLst>
                    <a:ext uri="{9D8B030D-6E8A-4147-A177-3AD203B41FA5}">
                      <a16:colId xmlns:a16="http://schemas.microsoft.com/office/drawing/2014/main" val="1526436430"/>
                    </a:ext>
                  </a:extLst>
                </a:gridCol>
                <a:gridCol w="576072">
                  <a:extLst>
                    <a:ext uri="{9D8B030D-6E8A-4147-A177-3AD203B41FA5}">
                      <a16:colId xmlns:a16="http://schemas.microsoft.com/office/drawing/2014/main" val="323027739"/>
                    </a:ext>
                  </a:extLst>
                </a:gridCol>
                <a:gridCol w="576072">
                  <a:extLst>
                    <a:ext uri="{9D8B030D-6E8A-4147-A177-3AD203B41FA5}">
                      <a16:colId xmlns:a16="http://schemas.microsoft.com/office/drawing/2014/main" val="2732841576"/>
                    </a:ext>
                  </a:extLst>
                </a:gridCol>
                <a:gridCol w="576072">
                  <a:extLst>
                    <a:ext uri="{9D8B030D-6E8A-4147-A177-3AD203B41FA5}">
                      <a16:colId xmlns:a16="http://schemas.microsoft.com/office/drawing/2014/main" val="2190312317"/>
                    </a:ext>
                  </a:extLst>
                </a:gridCol>
                <a:gridCol w="576072">
                  <a:extLst>
                    <a:ext uri="{9D8B030D-6E8A-4147-A177-3AD203B41FA5}">
                      <a16:colId xmlns:a16="http://schemas.microsoft.com/office/drawing/2014/main" val="1209649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62968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15:43:01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https://quintly-image-storage.s3.amazonaws.com/33630f87b9998f2c3940c7ab31fa800c/4100a8b08d41f6f6c7a8810bfc2cb592.jpg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0.9969 %</a:t>
                      </a:r>
                    </a:p>
                  </a:txBody>
                  <a:tcPr/>
                </a:tc>
                <a:extLst>
                  <a:ext uri="{0D108BD9-81ED-4DB2-BD59-A6C34878D82A}">
                    <a16:rowId xmlns:a16="http://schemas.microsoft.com/office/drawing/2014/main" val="3739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17:27:27</a:t>
                      </a:r>
                      <a:r>
                        <a:rPr kumimoji="0" lang="nl-NL" sz="1000" b="0" i="0" u="none" strike="noStrike" kern="1200" cap="none" spc="0" normalizeH="0" baseline="0" noProof="0">
                          <a:ln>
                            <a:noFill/>
                          </a:ln>
                          <a:solidFill>
                            <a:prstClr val="black"/>
                          </a:solidFill>
                          <a:effectLst/>
                          <a:uLnTx/>
                          <a:uFillTx/>
                          <a:latin typeface="+mn-lt"/>
                          <a:ea typeface="+mn-ea"/>
                          <a:cs typeface="+mn-cs"/>
                        </a:rPr>
                        <a:t>
 …VAN VANAVOND!  DE PRESENTATOREN…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https://quintly-image-storage.s3.amazonaws.com/33630f87b9998f2c3940c7ab31fa800c/b2e7b0e0d847c69abb9994c26e82c4cb.jpg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17:02:25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1.0525 %</a:t>
                      </a:r>
                    </a:p>
                  </a:txBody>
                  <a:tcPr/>
                </a:tc>
                <a:extLst>
                  <a:ext uri="{0D108BD9-81ED-4DB2-BD59-A6C34878D82A}">
                    <a16:rowId xmlns:a16="http://schemas.microsoft.com/office/drawing/2014/main" val="575116594"/>
                  </a:ext>
                </a:extLst>
              </a:tr>
            </a:tbl>
          </a:graphicData>
        </a:graphic>
      </p:graphicFrame>
      <p:sp>
        <p:nvSpPr>
          <p:cNvPr id="4" name="Text Placeholder 3">
            <a:extLst>
              <a:ext uri="{FF2B5EF4-FFF2-40B4-BE49-F238E27FC236}">
                <a16:creationId xmlns:a16="http://schemas.microsoft.com/office/drawing/2014/main" id="{05CAB5EF-2FD9-411F-8A70-1355668595C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944050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1D06-7FDB-440D-B1AC-838C2ADD0687}"/>
              </a:ext>
            </a:extLst>
          </p:cNvPr>
          <p:cNvSpPr>
            <a:spLocks noGrp="1"/>
          </p:cNvSpPr>
          <p:nvPr>
            <p:ph type="title"/>
          </p:nvPr>
        </p:nvSpPr>
        <p:spPr/>
        <p:txBody>
          <a:bodyPr/>
          <a:lstStyle/>
          <a:p>
            <a:r>
              <a:rPr lang="en-US"/>
              <a:t>Instagram Stories meeste impressies | NPO3FM - 7 of 13</a:t>
            </a:r>
          </a:p>
        </p:txBody>
      </p:sp>
      <p:graphicFrame>
        <p:nvGraphicFramePr>
          <p:cNvPr id="5" name="Table Placeholder 4">
            <a:extLst>
              <a:ext uri="{FF2B5EF4-FFF2-40B4-BE49-F238E27FC236}">
                <a16:creationId xmlns:a16="http://schemas.microsoft.com/office/drawing/2014/main" id="{50A113CF-DAEF-41FB-965B-8F09000EAB35}"/>
              </a:ext>
            </a:extLst>
          </p:cNvPr>
          <p:cNvGraphicFramePr>
            <a:graphicFrameLocks noGrp="1"/>
          </p:cNvGraphicFramePr>
          <p:nvPr>
            <p:ph type="tbl" sz="quarter" idx="13"/>
            <p:extLst>
              <p:ext uri="{D42A27DB-BD31-4B8C-83A1-F6EECF244321}">
                <p14:modId xmlns:p14="http://schemas.microsoft.com/office/powerpoint/2010/main" val="92708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627953765"/>
                    </a:ext>
                  </a:extLst>
                </a:gridCol>
                <a:gridCol w="1152143">
                  <a:extLst>
                    <a:ext uri="{9D8B030D-6E8A-4147-A177-3AD203B41FA5}">
                      <a16:colId xmlns:a16="http://schemas.microsoft.com/office/drawing/2014/main" val="3402383463"/>
                    </a:ext>
                  </a:extLst>
                </a:gridCol>
                <a:gridCol w="576072">
                  <a:extLst>
                    <a:ext uri="{9D8B030D-6E8A-4147-A177-3AD203B41FA5}">
                      <a16:colId xmlns:a16="http://schemas.microsoft.com/office/drawing/2014/main" val="2744882290"/>
                    </a:ext>
                  </a:extLst>
                </a:gridCol>
                <a:gridCol w="576072">
                  <a:extLst>
                    <a:ext uri="{9D8B030D-6E8A-4147-A177-3AD203B41FA5}">
                      <a16:colId xmlns:a16="http://schemas.microsoft.com/office/drawing/2014/main" val="3060997918"/>
                    </a:ext>
                  </a:extLst>
                </a:gridCol>
                <a:gridCol w="576072">
                  <a:extLst>
                    <a:ext uri="{9D8B030D-6E8A-4147-A177-3AD203B41FA5}">
                      <a16:colId xmlns:a16="http://schemas.microsoft.com/office/drawing/2014/main" val="3228926135"/>
                    </a:ext>
                  </a:extLst>
                </a:gridCol>
                <a:gridCol w="576072">
                  <a:extLst>
                    <a:ext uri="{9D8B030D-6E8A-4147-A177-3AD203B41FA5}">
                      <a16:colId xmlns:a16="http://schemas.microsoft.com/office/drawing/2014/main" val="1162489574"/>
                    </a:ext>
                  </a:extLst>
                </a:gridCol>
                <a:gridCol w="576072">
                  <a:extLst>
                    <a:ext uri="{9D8B030D-6E8A-4147-A177-3AD203B41FA5}">
                      <a16:colId xmlns:a16="http://schemas.microsoft.com/office/drawing/2014/main" val="1840989933"/>
                    </a:ext>
                  </a:extLst>
                </a:gridCol>
                <a:gridCol w="576072">
                  <a:extLst>
                    <a:ext uri="{9D8B030D-6E8A-4147-A177-3AD203B41FA5}">
                      <a16:colId xmlns:a16="http://schemas.microsoft.com/office/drawing/2014/main" val="3470509417"/>
                    </a:ext>
                  </a:extLst>
                </a:gridCol>
                <a:gridCol w="576072">
                  <a:extLst>
                    <a:ext uri="{9D8B030D-6E8A-4147-A177-3AD203B41FA5}">
                      <a16:colId xmlns:a16="http://schemas.microsoft.com/office/drawing/2014/main" val="589354718"/>
                    </a:ext>
                  </a:extLst>
                </a:gridCol>
                <a:gridCol w="576072">
                  <a:extLst>
                    <a:ext uri="{9D8B030D-6E8A-4147-A177-3AD203B41FA5}">
                      <a16:colId xmlns:a16="http://schemas.microsoft.com/office/drawing/2014/main" val="627018519"/>
                    </a:ext>
                  </a:extLst>
                </a:gridCol>
                <a:gridCol w="576072">
                  <a:extLst>
                    <a:ext uri="{9D8B030D-6E8A-4147-A177-3AD203B41FA5}">
                      <a16:colId xmlns:a16="http://schemas.microsoft.com/office/drawing/2014/main" val="87611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93561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18:38:12</a:t>
                      </a:r>
                      <a:r>
                        <a:rPr kumimoji="0" lang="nl-NL" sz="1000" b="0" i="0" u="none" strike="noStrike" kern="1200" cap="none" spc="0" normalizeH="0" baseline="0" noProof="0">
                          <a:ln>
                            <a:noFill/>
                          </a:ln>
                          <a:solidFill>
                            <a:prstClr val="black"/>
                          </a:solidFill>
                          <a:effectLst/>
                          <a:uLnTx/>
                          <a:uFillTx/>
                          <a:latin typeface="+mn-lt"/>
                          <a:ea typeface="+mn-ea"/>
                          <a:cs typeface="+mn-cs"/>
                        </a:rPr>
                        <a:t>
 KIJK JE MEE NAAR DE PRE-SHOW? MET INTERVIEWS MET O.A. KENSINGTON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https://quintly-image-storage.s3.amazonaws.com/33630f87b9998f2c3940c7ab31fa800c/d8267fddca74036f5a0bec07d7833c5f.jpg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1.0471 %</a:t>
                      </a:r>
                    </a:p>
                  </a:txBody>
                  <a:tcPr/>
                </a:tc>
                <a:extLst>
                  <a:ext uri="{0D108BD9-81ED-4DB2-BD59-A6C34878D82A}">
                    <a16:rowId xmlns:a16="http://schemas.microsoft.com/office/drawing/2014/main" val="306270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15:45:02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https://quintly-image-storage.s3.amazonaws.com/33630f87b9998f2c3940c7ab31fa800c/8993d4ed548717fe0ec4fdf6351ec14b.jpg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0.9838 %</a:t>
                      </a:r>
                    </a:p>
                  </a:txBody>
                  <a:tcPr/>
                </a:tc>
                <a:extLst>
                  <a:ext uri="{0D108BD9-81ED-4DB2-BD59-A6C34878D82A}">
                    <a16:rowId xmlns:a16="http://schemas.microsoft.com/office/drawing/2014/main" val="2317167775"/>
                  </a:ext>
                </a:extLst>
              </a:tr>
            </a:tbl>
          </a:graphicData>
        </a:graphic>
      </p:graphicFrame>
      <p:sp>
        <p:nvSpPr>
          <p:cNvPr id="4" name="Text Placeholder 3">
            <a:extLst>
              <a:ext uri="{FF2B5EF4-FFF2-40B4-BE49-F238E27FC236}">
                <a16:creationId xmlns:a16="http://schemas.microsoft.com/office/drawing/2014/main" id="{DEDCFE53-2BA6-4567-B867-63BAC0D96B0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66186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259E-7425-46CB-A941-5B055C5E9F47}"/>
              </a:ext>
            </a:extLst>
          </p:cNvPr>
          <p:cNvSpPr>
            <a:spLocks noGrp="1"/>
          </p:cNvSpPr>
          <p:nvPr>
            <p:ph type="title"/>
          </p:nvPr>
        </p:nvSpPr>
        <p:spPr/>
        <p:txBody>
          <a:bodyPr/>
          <a:lstStyle/>
          <a:p>
            <a:r>
              <a:rPr lang="en-US"/>
              <a:t>Instagram Stories meeste impressies | NPO3FM - 8 of 13</a:t>
            </a:r>
          </a:p>
        </p:txBody>
      </p:sp>
      <p:graphicFrame>
        <p:nvGraphicFramePr>
          <p:cNvPr id="5" name="Table Placeholder 4">
            <a:extLst>
              <a:ext uri="{FF2B5EF4-FFF2-40B4-BE49-F238E27FC236}">
                <a16:creationId xmlns:a16="http://schemas.microsoft.com/office/drawing/2014/main" id="{679C5607-B009-4F77-8B62-BBC4AB3952E3}"/>
              </a:ext>
            </a:extLst>
          </p:cNvPr>
          <p:cNvGraphicFramePr>
            <a:graphicFrameLocks noGrp="1"/>
          </p:cNvGraphicFramePr>
          <p:nvPr>
            <p:ph type="tbl" sz="quarter" idx="13"/>
            <p:extLst>
              <p:ext uri="{D42A27DB-BD31-4B8C-83A1-F6EECF244321}">
                <p14:modId xmlns:p14="http://schemas.microsoft.com/office/powerpoint/2010/main" val="21692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654584842"/>
                    </a:ext>
                  </a:extLst>
                </a:gridCol>
                <a:gridCol w="1152143">
                  <a:extLst>
                    <a:ext uri="{9D8B030D-6E8A-4147-A177-3AD203B41FA5}">
                      <a16:colId xmlns:a16="http://schemas.microsoft.com/office/drawing/2014/main" val="2759699047"/>
                    </a:ext>
                  </a:extLst>
                </a:gridCol>
                <a:gridCol w="576072">
                  <a:extLst>
                    <a:ext uri="{9D8B030D-6E8A-4147-A177-3AD203B41FA5}">
                      <a16:colId xmlns:a16="http://schemas.microsoft.com/office/drawing/2014/main" val="328398019"/>
                    </a:ext>
                  </a:extLst>
                </a:gridCol>
                <a:gridCol w="576072">
                  <a:extLst>
                    <a:ext uri="{9D8B030D-6E8A-4147-A177-3AD203B41FA5}">
                      <a16:colId xmlns:a16="http://schemas.microsoft.com/office/drawing/2014/main" val="4087130164"/>
                    </a:ext>
                  </a:extLst>
                </a:gridCol>
                <a:gridCol w="576072">
                  <a:extLst>
                    <a:ext uri="{9D8B030D-6E8A-4147-A177-3AD203B41FA5}">
                      <a16:colId xmlns:a16="http://schemas.microsoft.com/office/drawing/2014/main" val="1632734164"/>
                    </a:ext>
                  </a:extLst>
                </a:gridCol>
                <a:gridCol w="576072">
                  <a:extLst>
                    <a:ext uri="{9D8B030D-6E8A-4147-A177-3AD203B41FA5}">
                      <a16:colId xmlns:a16="http://schemas.microsoft.com/office/drawing/2014/main" val="4166560183"/>
                    </a:ext>
                  </a:extLst>
                </a:gridCol>
                <a:gridCol w="576072">
                  <a:extLst>
                    <a:ext uri="{9D8B030D-6E8A-4147-A177-3AD203B41FA5}">
                      <a16:colId xmlns:a16="http://schemas.microsoft.com/office/drawing/2014/main" val="2869953390"/>
                    </a:ext>
                  </a:extLst>
                </a:gridCol>
                <a:gridCol w="576072">
                  <a:extLst>
                    <a:ext uri="{9D8B030D-6E8A-4147-A177-3AD203B41FA5}">
                      <a16:colId xmlns:a16="http://schemas.microsoft.com/office/drawing/2014/main" val="3715560642"/>
                    </a:ext>
                  </a:extLst>
                </a:gridCol>
                <a:gridCol w="576072">
                  <a:extLst>
                    <a:ext uri="{9D8B030D-6E8A-4147-A177-3AD203B41FA5}">
                      <a16:colId xmlns:a16="http://schemas.microsoft.com/office/drawing/2014/main" val="3325030392"/>
                    </a:ext>
                  </a:extLst>
                </a:gridCol>
                <a:gridCol w="576072">
                  <a:extLst>
                    <a:ext uri="{9D8B030D-6E8A-4147-A177-3AD203B41FA5}">
                      <a16:colId xmlns:a16="http://schemas.microsoft.com/office/drawing/2014/main" val="430237684"/>
                    </a:ext>
                  </a:extLst>
                </a:gridCol>
                <a:gridCol w="576072">
                  <a:extLst>
                    <a:ext uri="{9D8B030D-6E8A-4147-A177-3AD203B41FA5}">
                      <a16:colId xmlns:a16="http://schemas.microsoft.com/office/drawing/2014/main" val="1611610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6301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- 2022-03-07 10:23:24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https://quintly-image-storage.s3.amazonaws.com/33630f87b9998f2c3940c7ab31fa800c/41e16eeeb28a5b9b0ab6ac86f105a724.jpg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0.9766 %</a:t>
                      </a:r>
                    </a:p>
                  </a:txBody>
                  <a:tcPr/>
                </a:tc>
                <a:extLst>
                  <a:ext uri="{0D108BD9-81ED-4DB2-BD59-A6C34878D82A}">
                    <a16:rowId xmlns:a16="http://schemas.microsoft.com/office/drawing/2014/main" val="72949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18:53:42</a:t>
                      </a:r>
                      <a:r>
                        <a:rPr kumimoji="0" lang="nl-NL" sz="1000" b="0" i="0" u="none" strike="noStrike" kern="1200" cap="none" spc="0" normalizeH="0" baseline="0" noProof="0">
                          <a:ln>
                            <a:noFill/>
                          </a:ln>
                          <a:solidFill>
                            <a:prstClr val="black"/>
                          </a:solidFill>
                          <a:effectLst/>
                          <a:uLnTx/>
                          <a:uFillTx/>
                          <a:latin typeface="+mn-lt"/>
                          <a:ea typeface="+mn-ea"/>
                          <a:cs typeface="+mn-cs"/>
                        </a:rPr>
                        <a:t>
 💛 GOLDBAND IS BINNEN 💛 BESTE SONG, ALBUM ÉN GROEP 😍 3 KEER GENOMINEERD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https://quintly-image-storage.s3.amazonaws.com/33630f87b9998f2c3940c7ab31fa800c/d82a94d7e818f1a694aacaac23b24349.jpg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0.9809 %</a:t>
                      </a:r>
                    </a:p>
                  </a:txBody>
                  <a:tcPr/>
                </a:tc>
                <a:extLst>
                  <a:ext uri="{0D108BD9-81ED-4DB2-BD59-A6C34878D82A}">
                    <a16:rowId xmlns:a16="http://schemas.microsoft.com/office/drawing/2014/main" val="2274248802"/>
                  </a:ext>
                </a:extLst>
              </a:tr>
            </a:tbl>
          </a:graphicData>
        </a:graphic>
      </p:graphicFrame>
      <p:sp>
        <p:nvSpPr>
          <p:cNvPr id="4" name="Text Placeholder 3">
            <a:extLst>
              <a:ext uri="{FF2B5EF4-FFF2-40B4-BE49-F238E27FC236}">
                <a16:creationId xmlns:a16="http://schemas.microsoft.com/office/drawing/2014/main" id="{A6C339DD-BC88-4C2D-A294-E0C04C5BED1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761142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E2223-0337-4B24-8A5D-94B5C16B774D}"/>
              </a:ext>
            </a:extLst>
          </p:cNvPr>
          <p:cNvSpPr>
            <a:spLocks noGrp="1"/>
          </p:cNvSpPr>
          <p:nvPr>
            <p:ph type="title"/>
          </p:nvPr>
        </p:nvSpPr>
        <p:spPr/>
        <p:txBody>
          <a:bodyPr/>
          <a:lstStyle/>
          <a:p>
            <a:r>
              <a:rPr lang="en-US"/>
              <a:t>Instagram Stories meeste impressies | NPO3FM - 9 of 13</a:t>
            </a:r>
          </a:p>
        </p:txBody>
      </p:sp>
      <p:graphicFrame>
        <p:nvGraphicFramePr>
          <p:cNvPr id="5" name="Table Placeholder 4">
            <a:extLst>
              <a:ext uri="{FF2B5EF4-FFF2-40B4-BE49-F238E27FC236}">
                <a16:creationId xmlns:a16="http://schemas.microsoft.com/office/drawing/2014/main" id="{A900B25A-CBDD-46F5-B677-69F70F45BA9B}"/>
              </a:ext>
            </a:extLst>
          </p:cNvPr>
          <p:cNvGraphicFramePr>
            <a:graphicFrameLocks noGrp="1"/>
          </p:cNvGraphicFramePr>
          <p:nvPr>
            <p:ph type="tbl" sz="quarter" idx="13"/>
            <p:extLst>
              <p:ext uri="{D42A27DB-BD31-4B8C-83A1-F6EECF244321}">
                <p14:modId xmlns:p14="http://schemas.microsoft.com/office/powerpoint/2010/main" val="59391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590339056"/>
                    </a:ext>
                  </a:extLst>
                </a:gridCol>
                <a:gridCol w="1152143">
                  <a:extLst>
                    <a:ext uri="{9D8B030D-6E8A-4147-A177-3AD203B41FA5}">
                      <a16:colId xmlns:a16="http://schemas.microsoft.com/office/drawing/2014/main" val="886425133"/>
                    </a:ext>
                  </a:extLst>
                </a:gridCol>
                <a:gridCol w="576072">
                  <a:extLst>
                    <a:ext uri="{9D8B030D-6E8A-4147-A177-3AD203B41FA5}">
                      <a16:colId xmlns:a16="http://schemas.microsoft.com/office/drawing/2014/main" val="4013823673"/>
                    </a:ext>
                  </a:extLst>
                </a:gridCol>
                <a:gridCol w="576072">
                  <a:extLst>
                    <a:ext uri="{9D8B030D-6E8A-4147-A177-3AD203B41FA5}">
                      <a16:colId xmlns:a16="http://schemas.microsoft.com/office/drawing/2014/main" val="4047996038"/>
                    </a:ext>
                  </a:extLst>
                </a:gridCol>
                <a:gridCol w="576072">
                  <a:extLst>
                    <a:ext uri="{9D8B030D-6E8A-4147-A177-3AD203B41FA5}">
                      <a16:colId xmlns:a16="http://schemas.microsoft.com/office/drawing/2014/main" val="1836476844"/>
                    </a:ext>
                  </a:extLst>
                </a:gridCol>
                <a:gridCol w="576072">
                  <a:extLst>
                    <a:ext uri="{9D8B030D-6E8A-4147-A177-3AD203B41FA5}">
                      <a16:colId xmlns:a16="http://schemas.microsoft.com/office/drawing/2014/main" val="3320736183"/>
                    </a:ext>
                  </a:extLst>
                </a:gridCol>
                <a:gridCol w="576072">
                  <a:extLst>
                    <a:ext uri="{9D8B030D-6E8A-4147-A177-3AD203B41FA5}">
                      <a16:colId xmlns:a16="http://schemas.microsoft.com/office/drawing/2014/main" val="1932294324"/>
                    </a:ext>
                  </a:extLst>
                </a:gridCol>
                <a:gridCol w="576072">
                  <a:extLst>
                    <a:ext uri="{9D8B030D-6E8A-4147-A177-3AD203B41FA5}">
                      <a16:colId xmlns:a16="http://schemas.microsoft.com/office/drawing/2014/main" val="2902900243"/>
                    </a:ext>
                  </a:extLst>
                </a:gridCol>
                <a:gridCol w="576072">
                  <a:extLst>
                    <a:ext uri="{9D8B030D-6E8A-4147-A177-3AD203B41FA5}">
                      <a16:colId xmlns:a16="http://schemas.microsoft.com/office/drawing/2014/main" val="1503384164"/>
                    </a:ext>
                  </a:extLst>
                </a:gridCol>
                <a:gridCol w="576072">
                  <a:extLst>
                    <a:ext uri="{9D8B030D-6E8A-4147-A177-3AD203B41FA5}">
                      <a16:colId xmlns:a16="http://schemas.microsoft.com/office/drawing/2014/main" val="1359883695"/>
                    </a:ext>
                  </a:extLst>
                </a:gridCol>
                <a:gridCol w="576072">
                  <a:extLst>
                    <a:ext uri="{9D8B030D-6E8A-4147-A177-3AD203B41FA5}">
                      <a16:colId xmlns:a16="http://schemas.microsoft.com/office/drawing/2014/main" val="1943982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93590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- 2022-03-06 16:16:23</a:t>
                      </a:r>
                      <a:r>
                        <a:rPr kumimoji="0" lang="en-US" sz="1000" b="0" i="0" u="none" strike="noStrike" kern="1200" cap="none" spc="0" normalizeH="0" baseline="0" noProof="0">
                          <a:ln>
                            <a:noFill/>
                          </a:ln>
                          <a:solidFill>
                            <a:prstClr val="black"/>
                          </a:solidFill>
                          <a:effectLst/>
                          <a:uLnTx/>
                          <a:uFillTx/>
                          <a:latin typeface="+mn-lt"/>
                          <a:ea typeface="+mn-ea"/>
                          <a:cs typeface="+mn-cs"/>
                        </a:rPr>
                        <a: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https://quintly-image-storage.s3.amazonaws.com/33630f87b9998f2c3940c7ab31fa800c/4d7aee872450ed1e71ff06fd42b6c951.jpg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03/07/2022 15:40:33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0.9721 %</a:t>
                      </a:r>
                    </a:p>
                  </a:txBody>
                  <a:tcPr/>
                </a:tc>
                <a:extLst>
                  <a:ext uri="{0D108BD9-81ED-4DB2-BD59-A6C34878D82A}">
                    <a16:rowId xmlns:a16="http://schemas.microsoft.com/office/drawing/2014/main" val="147463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- 2022-03-24 19:17:10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https://quintly-image-storage.s3.amazonaws.com/33630f87b9998f2c3940c7ab31fa800c/a52ebaea500c25bb14ff1f81c3208298.jpg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1.1680 %</a:t>
                      </a:r>
                    </a:p>
                  </a:txBody>
                  <a:tcPr/>
                </a:tc>
                <a:extLst>
                  <a:ext uri="{0D108BD9-81ED-4DB2-BD59-A6C34878D82A}">
                    <a16:rowId xmlns:a16="http://schemas.microsoft.com/office/drawing/2014/main" val="3880363895"/>
                  </a:ext>
                </a:extLst>
              </a:tr>
            </a:tbl>
          </a:graphicData>
        </a:graphic>
      </p:graphicFrame>
      <p:sp>
        <p:nvSpPr>
          <p:cNvPr id="4" name="Text Placeholder 3">
            <a:extLst>
              <a:ext uri="{FF2B5EF4-FFF2-40B4-BE49-F238E27FC236}">
                <a16:creationId xmlns:a16="http://schemas.microsoft.com/office/drawing/2014/main" id="{C8778377-B92C-4F95-BBB7-5DFD33A3993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1253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5080C-C9C5-4DCA-9121-ACA3CD06E8E4}"/>
              </a:ext>
            </a:extLst>
          </p:cNvPr>
          <p:cNvSpPr>
            <a:spLocks noGrp="1"/>
          </p:cNvSpPr>
          <p:nvPr>
            <p:ph type="title"/>
          </p:nvPr>
        </p:nvSpPr>
        <p:spPr/>
        <p:txBody>
          <a:bodyPr/>
          <a:lstStyle/>
          <a:p>
            <a:r>
              <a:rPr lang="en-US"/>
              <a:t>Instagram Stories meeste impressies | NPO3FM - 10 of 13</a:t>
            </a:r>
          </a:p>
        </p:txBody>
      </p:sp>
      <p:graphicFrame>
        <p:nvGraphicFramePr>
          <p:cNvPr id="5" name="Table Placeholder 4">
            <a:extLst>
              <a:ext uri="{FF2B5EF4-FFF2-40B4-BE49-F238E27FC236}">
                <a16:creationId xmlns:a16="http://schemas.microsoft.com/office/drawing/2014/main" id="{94A4E49F-79AB-493D-BDAD-D55EB47783D1}"/>
              </a:ext>
            </a:extLst>
          </p:cNvPr>
          <p:cNvGraphicFramePr>
            <a:graphicFrameLocks noGrp="1"/>
          </p:cNvGraphicFramePr>
          <p:nvPr>
            <p:ph type="tbl" sz="quarter" idx="13"/>
            <p:extLst>
              <p:ext uri="{D42A27DB-BD31-4B8C-83A1-F6EECF244321}">
                <p14:modId xmlns:p14="http://schemas.microsoft.com/office/powerpoint/2010/main" val="113467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204363222"/>
                    </a:ext>
                  </a:extLst>
                </a:gridCol>
                <a:gridCol w="1152143">
                  <a:extLst>
                    <a:ext uri="{9D8B030D-6E8A-4147-A177-3AD203B41FA5}">
                      <a16:colId xmlns:a16="http://schemas.microsoft.com/office/drawing/2014/main" val="485942734"/>
                    </a:ext>
                  </a:extLst>
                </a:gridCol>
                <a:gridCol w="576072">
                  <a:extLst>
                    <a:ext uri="{9D8B030D-6E8A-4147-A177-3AD203B41FA5}">
                      <a16:colId xmlns:a16="http://schemas.microsoft.com/office/drawing/2014/main" val="1335211607"/>
                    </a:ext>
                  </a:extLst>
                </a:gridCol>
                <a:gridCol w="576072">
                  <a:extLst>
                    <a:ext uri="{9D8B030D-6E8A-4147-A177-3AD203B41FA5}">
                      <a16:colId xmlns:a16="http://schemas.microsoft.com/office/drawing/2014/main" val="504670752"/>
                    </a:ext>
                  </a:extLst>
                </a:gridCol>
                <a:gridCol w="576072">
                  <a:extLst>
                    <a:ext uri="{9D8B030D-6E8A-4147-A177-3AD203B41FA5}">
                      <a16:colId xmlns:a16="http://schemas.microsoft.com/office/drawing/2014/main" val="1516634913"/>
                    </a:ext>
                  </a:extLst>
                </a:gridCol>
                <a:gridCol w="576072">
                  <a:extLst>
                    <a:ext uri="{9D8B030D-6E8A-4147-A177-3AD203B41FA5}">
                      <a16:colId xmlns:a16="http://schemas.microsoft.com/office/drawing/2014/main" val="3898745710"/>
                    </a:ext>
                  </a:extLst>
                </a:gridCol>
                <a:gridCol w="576072">
                  <a:extLst>
                    <a:ext uri="{9D8B030D-6E8A-4147-A177-3AD203B41FA5}">
                      <a16:colId xmlns:a16="http://schemas.microsoft.com/office/drawing/2014/main" val="2625009018"/>
                    </a:ext>
                  </a:extLst>
                </a:gridCol>
                <a:gridCol w="576072">
                  <a:extLst>
                    <a:ext uri="{9D8B030D-6E8A-4147-A177-3AD203B41FA5}">
                      <a16:colId xmlns:a16="http://schemas.microsoft.com/office/drawing/2014/main" val="2246243278"/>
                    </a:ext>
                  </a:extLst>
                </a:gridCol>
                <a:gridCol w="576072">
                  <a:extLst>
                    <a:ext uri="{9D8B030D-6E8A-4147-A177-3AD203B41FA5}">
                      <a16:colId xmlns:a16="http://schemas.microsoft.com/office/drawing/2014/main" val="769357775"/>
                    </a:ext>
                  </a:extLst>
                </a:gridCol>
                <a:gridCol w="576072">
                  <a:extLst>
                    <a:ext uri="{9D8B030D-6E8A-4147-A177-3AD203B41FA5}">
                      <a16:colId xmlns:a16="http://schemas.microsoft.com/office/drawing/2014/main" val="1962806155"/>
                    </a:ext>
                  </a:extLst>
                </a:gridCol>
                <a:gridCol w="576072">
                  <a:extLst>
                    <a:ext uri="{9D8B030D-6E8A-4147-A177-3AD203B41FA5}">
                      <a16:colId xmlns:a16="http://schemas.microsoft.com/office/drawing/2014/main" val="27011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84227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10:27:36</a:t>
                      </a:r>
                      <a:r>
                        <a:rPr kumimoji="0" lang="nl-NL" sz="1000" b="0" i="0" u="none" strike="noStrike" kern="1200" cap="none" spc="0" normalizeH="0" baseline="0" noProof="0">
                          <a:ln>
                            <a:noFill/>
                          </a:ln>
                          <a:solidFill>
                            <a:prstClr val="black"/>
                          </a:solidFill>
                          <a:effectLst/>
                          <a:uLnTx/>
                          <a:uFillTx/>
                          <a:latin typeface="+mn-lt"/>
                          <a:ea typeface="+mn-ea"/>
                          <a:cs typeface="+mn-cs"/>
                        </a:rPr>
                        <a:t>
 SAMEN IN ACTIE VOOR OEKRAÏNE!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https://quintly-image-storage.s3.amazonaws.com/33630f87b9998f2c3940c7ab31fa800c/c987b6674d7001db5bfbc8fc4cd35d3e.jpg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1.0083 %</a:t>
                      </a:r>
                    </a:p>
                  </a:txBody>
                  <a:tcPr/>
                </a:tc>
                <a:extLst>
                  <a:ext uri="{0D108BD9-81ED-4DB2-BD59-A6C34878D82A}">
                    <a16:rowId xmlns:a16="http://schemas.microsoft.com/office/drawing/2014/main" val="1219187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- 2022-03-24 19:41:28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https://quintly-image-storage.s3.amazonaws.com/33630f87b9998f2c3940c7ab31fa800c/111d7d138efe1a4339fe06d610356a84.jpg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19:36:25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1.0724 %</a:t>
                      </a:r>
                    </a:p>
                  </a:txBody>
                  <a:tcPr/>
                </a:tc>
                <a:extLst>
                  <a:ext uri="{0D108BD9-81ED-4DB2-BD59-A6C34878D82A}">
                    <a16:rowId xmlns:a16="http://schemas.microsoft.com/office/drawing/2014/main" val="4279192369"/>
                  </a:ext>
                </a:extLst>
              </a:tr>
            </a:tbl>
          </a:graphicData>
        </a:graphic>
      </p:graphicFrame>
      <p:sp>
        <p:nvSpPr>
          <p:cNvPr id="4" name="Text Placeholder 3">
            <a:extLst>
              <a:ext uri="{FF2B5EF4-FFF2-40B4-BE49-F238E27FC236}">
                <a16:creationId xmlns:a16="http://schemas.microsoft.com/office/drawing/2014/main" id="{84909BBF-5935-40C8-9687-29060661254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000098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B2F87-B154-4CD2-98A7-748B37DA3A29}"/>
              </a:ext>
            </a:extLst>
          </p:cNvPr>
          <p:cNvSpPr>
            <a:spLocks noGrp="1"/>
          </p:cNvSpPr>
          <p:nvPr>
            <p:ph type="title"/>
          </p:nvPr>
        </p:nvSpPr>
        <p:spPr/>
        <p:txBody>
          <a:bodyPr/>
          <a:lstStyle/>
          <a:p>
            <a:r>
              <a:rPr lang="en-US"/>
              <a:t>Instagram Stories meeste impressies | NPO3FM - 11 of 13</a:t>
            </a:r>
          </a:p>
        </p:txBody>
      </p:sp>
      <p:graphicFrame>
        <p:nvGraphicFramePr>
          <p:cNvPr id="5" name="Table Placeholder 4">
            <a:extLst>
              <a:ext uri="{FF2B5EF4-FFF2-40B4-BE49-F238E27FC236}">
                <a16:creationId xmlns:a16="http://schemas.microsoft.com/office/drawing/2014/main" id="{29A5DD16-1D86-4D25-899C-A941BB6887B7}"/>
              </a:ext>
            </a:extLst>
          </p:cNvPr>
          <p:cNvGraphicFramePr>
            <a:graphicFrameLocks noGrp="1"/>
          </p:cNvGraphicFramePr>
          <p:nvPr>
            <p:ph type="tbl" sz="quarter" idx="13"/>
            <p:extLst>
              <p:ext uri="{D42A27DB-BD31-4B8C-83A1-F6EECF244321}">
                <p14:modId xmlns:p14="http://schemas.microsoft.com/office/powerpoint/2010/main" val="224099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908690332"/>
                    </a:ext>
                  </a:extLst>
                </a:gridCol>
                <a:gridCol w="1152143">
                  <a:extLst>
                    <a:ext uri="{9D8B030D-6E8A-4147-A177-3AD203B41FA5}">
                      <a16:colId xmlns:a16="http://schemas.microsoft.com/office/drawing/2014/main" val="590696531"/>
                    </a:ext>
                  </a:extLst>
                </a:gridCol>
                <a:gridCol w="576072">
                  <a:extLst>
                    <a:ext uri="{9D8B030D-6E8A-4147-A177-3AD203B41FA5}">
                      <a16:colId xmlns:a16="http://schemas.microsoft.com/office/drawing/2014/main" val="1289452503"/>
                    </a:ext>
                  </a:extLst>
                </a:gridCol>
                <a:gridCol w="576072">
                  <a:extLst>
                    <a:ext uri="{9D8B030D-6E8A-4147-A177-3AD203B41FA5}">
                      <a16:colId xmlns:a16="http://schemas.microsoft.com/office/drawing/2014/main" val="1617799303"/>
                    </a:ext>
                  </a:extLst>
                </a:gridCol>
                <a:gridCol w="576072">
                  <a:extLst>
                    <a:ext uri="{9D8B030D-6E8A-4147-A177-3AD203B41FA5}">
                      <a16:colId xmlns:a16="http://schemas.microsoft.com/office/drawing/2014/main" val="1838971153"/>
                    </a:ext>
                  </a:extLst>
                </a:gridCol>
                <a:gridCol w="576072">
                  <a:extLst>
                    <a:ext uri="{9D8B030D-6E8A-4147-A177-3AD203B41FA5}">
                      <a16:colId xmlns:a16="http://schemas.microsoft.com/office/drawing/2014/main" val="2305020935"/>
                    </a:ext>
                  </a:extLst>
                </a:gridCol>
                <a:gridCol w="576072">
                  <a:extLst>
                    <a:ext uri="{9D8B030D-6E8A-4147-A177-3AD203B41FA5}">
                      <a16:colId xmlns:a16="http://schemas.microsoft.com/office/drawing/2014/main" val="3675157462"/>
                    </a:ext>
                  </a:extLst>
                </a:gridCol>
                <a:gridCol w="576072">
                  <a:extLst>
                    <a:ext uri="{9D8B030D-6E8A-4147-A177-3AD203B41FA5}">
                      <a16:colId xmlns:a16="http://schemas.microsoft.com/office/drawing/2014/main" val="1471256542"/>
                    </a:ext>
                  </a:extLst>
                </a:gridCol>
                <a:gridCol w="576072">
                  <a:extLst>
                    <a:ext uri="{9D8B030D-6E8A-4147-A177-3AD203B41FA5}">
                      <a16:colId xmlns:a16="http://schemas.microsoft.com/office/drawing/2014/main" val="2842867593"/>
                    </a:ext>
                  </a:extLst>
                </a:gridCol>
                <a:gridCol w="576072">
                  <a:extLst>
                    <a:ext uri="{9D8B030D-6E8A-4147-A177-3AD203B41FA5}">
                      <a16:colId xmlns:a16="http://schemas.microsoft.com/office/drawing/2014/main" val="2780491712"/>
                    </a:ext>
                  </a:extLst>
                </a:gridCol>
                <a:gridCol w="576072">
                  <a:extLst>
                    <a:ext uri="{9D8B030D-6E8A-4147-A177-3AD203B41FA5}">
                      <a16:colId xmlns:a16="http://schemas.microsoft.com/office/drawing/2014/main" val="76052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17379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11:01:53</a:t>
                      </a:r>
                      <a:r>
                        <a:rPr kumimoji="0" lang="nl-NL" sz="1000" b="0" i="0" u="none" strike="noStrike" kern="1200" cap="none" spc="0" normalizeH="0" baseline="0" noProof="0">
                          <a:ln>
                            <a:noFill/>
                          </a:ln>
                          <a:solidFill>
                            <a:prstClr val="black"/>
                          </a:solidFill>
                          <a:effectLst/>
                          <a:uLnTx/>
                          <a:uFillTx/>
                          <a:latin typeface="+mn-lt"/>
                          <a:ea typeface="+mn-ea"/>
                          <a:cs typeface="+mn-cs"/>
                        </a:rPr>
                        <a:t>
 EN KRIJG EEN MARK AAN DE LIJN!  BEL NU NAAR 0800-1112 MARK VAN DER MOLEN, MARK TUITERT OF MISSCHIEN WEL MARK RUTTE?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https://quintly-image-storage.s3.amazonaws.com/33630f87b9998f2c3940c7ab31fa800c/dfd3450f13bbadcb568089359f65ea12.jpg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11:01:35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0.9598 %</a:t>
                      </a:r>
                    </a:p>
                  </a:txBody>
                  <a:tcPr/>
                </a:tc>
                <a:extLst>
                  <a:ext uri="{0D108BD9-81ED-4DB2-BD59-A6C34878D82A}">
                    <a16:rowId xmlns:a16="http://schemas.microsoft.com/office/drawing/2014/main" val="337211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19:29:56</a:t>
                      </a:r>
                      <a:r>
                        <a:rPr kumimoji="0" lang="nl-NL" sz="1000" b="0" i="0" u="none" strike="noStrike" kern="1200" cap="none" spc="0" normalizeH="0" baseline="0" noProof="0">
                          <a:ln>
                            <a:noFill/>
                          </a:ln>
                          <a:solidFill>
                            <a:prstClr val="black"/>
                          </a:solidFill>
                          <a:effectLst/>
                          <a:uLnTx/>
                          <a:uFillTx/>
                          <a:latin typeface="+mn-lt"/>
                          <a:ea typeface="+mn-ea"/>
                          <a:cs typeface="+mn-cs"/>
                        </a:rPr>
                        <a:t>
 🔥 ‘DAT HEB JIJ GEDAAN’ METEEN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https://quintly-image-storage.s3.amazonaws.com/33630f87b9998f2c3940c7ab31fa800c/75c1e324365eed4a272f584e8969ae69.jpg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extLst>
                  <a:ext uri="{0D108BD9-81ED-4DB2-BD59-A6C34878D82A}">
                    <a16:rowId xmlns:a16="http://schemas.microsoft.com/office/drawing/2014/main" val="3327250616"/>
                  </a:ext>
                </a:extLst>
              </a:tr>
            </a:tbl>
          </a:graphicData>
        </a:graphic>
      </p:graphicFrame>
      <p:sp>
        <p:nvSpPr>
          <p:cNvPr id="4" name="Text Placeholder 3">
            <a:extLst>
              <a:ext uri="{FF2B5EF4-FFF2-40B4-BE49-F238E27FC236}">
                <a16:creationId xmlns:a16="http://schemas.microsoft.com/office/drawing/2014/main" id="{1A38911A-7300-4CA4-9012-931DF4C6FAB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413811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BBBFE-0C1E-40C4-973F-9CD11BA88ED5}"/>
              </a:ext>
            </a:extLst>
          </p:cNvPr>
          <p:cNvSpPr>
            <a:spLocks noGrp="1"/>
          </p:cNvSpPr>
          <p:nvPr>
            <p:ph type="title"/>
          </p:nvPr>
        </p:nvSpPr>
        <p:spPr/>
        <p:txBody>
          <a:bodyPr/>
          <a:lstStyle/>
          <a:p>
            <a:r>
              <a:rPr lang="en-US"/>
              <a:t>Instagram Stories meeste impressies | NPO3FM - 12 of 13</a:t>
            </a:r>
          </a:p>
        </p:txBody>
      </p:sp>
      <p:graphicFrame>
        <p:nvGraphicFramePr>
          <p:cNvPr id="5" name="Table Placeholder 4">
            <a:extLst>
              <a:ext uri="{FF2B5EF4-FFF2-40B4-BE49-F238E27FC236}">
                <a16:creationId xmlns:a16="http://schemas.microsoft.com/office/drawing/2014/main" id="{80F252A9-4878-4BBE-9F9F-16BCED300D2A}"/>
              </a:ext>
            </a:extLst>
          </p:cNvPr>
          <p:cNvGraphicFramePr>
            <a:graphicFrameLocks noGrp="1"/>
          </p:cNvGraphicFramePr>
          <p:nvPr>
            <p:ph type="tbl" sz="quarter" idx="13"/>
            <p:extLst>
              <p:ext uri="{D42A27DB-BD31-4B8C-83A1-F6EECF244321}">
                <p14:modId xmlns:p14="http://schemas.microsoft.com/office/powerpoint/2010/main" val="853592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709036250"/>
                    </a:ext>
                  </a:extLst>
                </a:gridCol>
                <a:gridCol w="1152143">
                  <a:extLst>
                    <a:ext uri="{9D8B030D-6E8A-4147-A177-3AD203B41FA5}">
                      <a16:colId xmlns:a16="http://schemas.microsoft.com/office/drawing/2014/main" val="2274620880"/>
                    </a:ext>
                  </a:extLst>
                </a:gridCol>
                <a:gridCol w="576072">
                  <a:extLst>
                    <a:ext uri="{9D8B030D-6E8A-4147-A177-3AD203B41FA5}">
                      <a16:colId xmlns:a16="http://schemas.microsoft.com/office/drawing/2014/main" val="3513704239"/>
                    </a:ext>
                  </a:extLst>
                </a:gridCol>
                <a:gridCol w="576072">
                  <a:extLst>
                    <a:ext uri="{9D8B030D-6E8A-4147-A177-3AD203B41FA5}">
                      <a16:colId xmlns:a16="http://schemas.microsoft.com/office/drawing/2014/main" val="587546398"/>
                    </a:ext>
                  </a:extLst>
                </a:gridCol>
                <a:gridCol w="576072">
                  <a:extLst>
                    <a:ext uri="{9D8B030D-6E8A-4147-A177-3AD203B41FA5}">
                      <a16:colId xmlns:a16="http://schemas.microsoft.com/office/drawing/2014/main" val="1636690624"/>
                    </a:ext>
                  </a:extLst>
                </a:gridCol>
                <a:gridCol w="576072">
                  <a:extLst>
                    <a:ext uri="{9D8B030D-6E8A-4147-A177-3AD203B41FA5}">
                      <a16:colId xmlns:a16="http://schemas.microsoft.com/office/drawing/2014/main" val="176823864"/>
                    </a:ext>
                  </a:extLst>
                </a:gridCol>
                <a:gridCol w="576072">
                  <a:extLst>
                    <a:ext uri="{9D8B030D-6E8A-4147-A177-3AD203B41FA5}">
                      <a16:colId xmlns:a16="http://schemas.microsoft.com/office/drawing/2014/main" val="2266941364"/>
                    </a:ext>
                  </a:extLst>
                </a:gridCol>
                <a:gridCol w="576072">
                  <a:extLst>
                    <a:ext uri="{9D8B030D-6E8A-4147-A177-3AD203B41FA5}">
                      <a16:colId xmlns:a16="http://schemas.microsoft.com/office/drawing/2014/main" val="1241582843"/>
                    </a:ext>
                  </a:extLst>
                </a:gridCol>
                <a:gridCol w="576072">
                  <a:extLst>
                    <a:ext uri="{9D8B030D-6E8A-4147-A177-3AD203B41FA5}">
                      <a16:colId xmlns:a16="http://schemas.microsoft.com/office/drawing/2014/main" val="2672961934"/>
                    </a:ext>
                  </a:extLst>
                </a:gridCol>
                <a:gridCol w="576072">
                  <a:extLst>
                    <a:ext uri="{9D8B030D-6E8A-4147-A177-3AD203B41FA5}">
                      <a16:colId xmlns:a16="http://schemas.microsoft.com/office/drawing/2014/main" val="292599714"/>
                    </a:ext>
                  </a:extLst>
                </a:gridCol>
                <a:gridCol w="576072">
                  <a:extLst>
                    <a:ext uri="{9D8B030D-6E8A-4147-A177-3AD203B41FA5}">
                      <a16:colId xmlns:a16="http://schemas.microsoft.com/office/drawing/2014/main" val="3208851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89118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- 2022-03-14 07:39:39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https://quintly-image-storage.s3.amazonaws.com/33630f87b9998f2c3940c7ab31fa800c/f95a390dd652eae9a47049cd5af35205.jpg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03/15/2022 06:43:09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0.8219 %</a:t>
                      </a:r>
                    </a:p>
                  </a:txBody>
                  <a:tcPr/>
                </a:tc>
                <a:extLst>
                  <a:ext uri="{0D108BD9-81ED-4DB2-BD59-A6C34878D82A}">
                    <a16:rowId xmlns:a16="http://schemas.microsoft.com/office/drawing/2014/main" val="114290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11:57:19</a:t>
                      </a:r>
                      <a:r>
                        <a:rPr kumimoji="0" lang="nl-NL" sz="1000" b="0" i="0" u="none" strike="noStrike" kern="1200" cap="none" spc="0" normalizeH="0" baseline="0" noProof="0">
                          <a:ln>
                            <a:noFill/>
                          </a:ln>
                          <a:solidFill>
                            <a:prstClr val="black"/>
                          </a:solidFill>
                          <a:effectLst/>
                          <a:uLnTx/>
                          <a:uFillTx/>
                          <a:latin typeface="+mn-lt"/>
                          <a:ea typeface="+mn-ea"/>
                          <a:cs typeface="+mn-cs"/>
                        </a:rPr>
                        <a:t>
 SPECIAAL VOOR RADIO 555 SCHREEF JAAP REESEMA SAMEN MET SNELLE EEN LIEDJE OVER KINDEREN DIE HET WERELDNIEUWS 
MEEKRIJGEN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https://quintly-image-storage.s3.amazonaws.com/33630f87b9998f2c3940c7ab31fa800c/e57e551086a54b82754217dc9612ed21.jpg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11:30:42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0.9151 %</a:t>
                      </a:r>
                    </a:p>
                  </a:txBody>
                  <a:tcPr/>
                </a:tc>
                <a:extLst>
                  <a:ext uri="{0D108BD9-81ED-4DB2-BD59-A6C34878D82A}">
                    <a16:rowId xmlns:a16="http://schemas.microsoft.com/office/drawing/2014/main" val="1998604047"/>
                  </a:ext>
                </a:extLst>
              </a:tr>
            </a:tbl>
          </a:graphicData>
        </a:graphic>
      </p:graphicFrame>
      <p:sp>
        <p:nvSpPr>
          <p:cNvPr id="4" name="Text Placeholder 3">
            <a:extLst>
              <a:ext uri="{FF2B5EF4-FFF2-40B4-BE49-F238E27FC236}">
                <a16:creationId xmlns:a16="http://schemas.microsoft.com/office/drawing/2014/main" id="{51BC6F63-5FEF-4FB3-8BF6-9E23FDE65AA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137477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6941D-EE9E-4E33-AEB7-5067F7880E1A}"/>
              </a:ext>
            </a:extLst>
          </p:cNvPr>
          <p:cNvSpPr>
            <a:spLocks noGrp="1"/>
          </p:cNvSpPr>
          <p:nvPr>
            <p:ph type="title"/>
          </p:nvPr>
        </p:nvSpPr>
        <p:spPr/>
        <p:txBody>
          <a:bodyPr/>
          <a:lstStyle/>
          <a:p>
            <a:r>
              <a:rPr lang="en-US"/>
              <a:t>Instagram Stories meeste impressies | NPO3FM - 13 of 13</a:t>
            </a:r>
          </a:p>
        </p:txBody>
      </p:sp>
      <p:graphicFrame>
        <p:nvGraphicFramePr>
          <p:cNvPr id="5" name="Table Placeholder 4">
            <a:extLst>
              <a:ext uri="{FF2B5EF4-FFF2-40B4-BE49-F238E27FC236}">
                <a16:creationId xmlns:a16="http://schemas.microsoft.com/office/drawing/2014/main" id="{E2DF5ECC-D46A-4DAC-9118-24295F9FA57B}"/>
              </a:ext>
            </a:extLst>
          </p:cNvPr>
          <p:cNvGraphicFramePr>
            <a:graphicFrameLocks noGrp="1"/>
          </p:cNvGraphicFramePr>
          <p:nvPr>
            <p:ph type="tbl" sz="quarter" idx="13"/>
            <p:extLst>
              <p:ext uri="{D42A27DB-BD31-4B8C-83A1-F6EECF244321}">
                <p14:modId xmlns:p14="http://schemas.microsoft.com/office/powerpoint/2010/main" val="1671289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842232795"/>
                    </a:ext>
                  </a:extLst>
                </a:gridCol>
                <a:gridCol w="1152143">
                  <a:extLst>
                    <a:ext uri="{9D8B030D-6E8A-4147-A177-3AD203B41FA5}">
                      <a16:colId xmlns:a16="http://schemas.microsoft.com/office/drawing/2014/main" val="911342455"/>
                    </a:ext>
                  </a:extLst>
                </a:gridCol>
                <a:gridCol w="576072">
                  <a:extLst>
                    <a:ext uri="{9D8B030D-6E8A-4147-A177-3AD203B41FA5}">
                      <a16:colId xmlns:a16="http://schemas.microsoft.com/office/drawing/2014/main" val="3813856459"/>
                    </a:ext>
                  </a:extLst>
                </a:gridCol>
                <a:gridCol w="576072">
                  <a:extLst>
                    <a:ext uri="{9D8B030D-6E8A-4147-A177-3AD203B41FA5}">
                      <a16:colId xmlns:a16="http://schemas.microsoft.com/office/drawing/2014/main" val="2490036406"/>
                    </a:ext>
                  </a:extLst>
                </a:gridCol>
                <a:gridCol w="576072">
                  <a:extLst>
                    <a:ext uri="{9D8B030D-6E8A-4147-A177-3AD203B41FA5}">
                      <a16:colId xmlns:a16="http://schemas.microsoft.com/office/drawing/2014/main" val="836279608"/>
                    </a:ext>
                  </a:extLst>
                </a:gridCol>
                <a:gridCol w="576072">
                  <a:extLst>
                    <a:ext uri="{9D8B030D-6E8A-4147-A177-3AD203B41FA5}">
                      <a16:colId xmlns:a16="http://schemas.microsoft.com/office/drawing/2014/main" val="3230668113"/>
                    </a:ext>
                  </a:extLst>
                </a:gridCol>
                <a:gridCol w="576072">
                  <a:extLst>
                    <a:ext uri="{9D8B030D-6E8A-4147-A177-3AD203B41FA5}">
                      <a16:colId xmlns:a16="http://schemas.microsoft.com/office/drawing/2014/main" val="2922412587"/>
                    </a:ext>
                  </a:extLst>
                </a:gridCol>
                <a:gridCol w="576072">
                  <a:extLst>
                    <a:ext uri="{9D8B030D-6E8A-4147-A177-3AD203B41FA5}">
                      <a16:colId xmlns:a16="http://schemas.microsoft.com/office/drawing/2014/main" val="4178998805"/>
                    </a:ext>
                  </a:extLst>
                </a:gridCol>
                <a:gridCol w="576072">
                  <a:extLst>
                    <a:ext uri="{9D8B030D-6E8A-4147-A177-3AD203B41FA5}">
                      <a16:colId xmlns:a16="http://schemas.microsoft.com/office/drawing/2014/main" val="22867909"/>
                    </a:ext>
                  </a:extLst>
                </a:gridCol>
                <a:gridCol w="576072">
                  <a:extLst>
                    <a:ext uri="{9D8B030D-6E8A-4147-A177-3AD203B41FA5}">
                      <a16:colId xmlns:a16="http://schemas.microsoft.com/office/drawing/2014/main" val="2725678740"/>
                    </a:ext>
                  </a:extLst>
                </a:gridCol>
                <a:gridCol w="576072">
                  <a:extLst>
                    <a:ext uri="{9D8B030D-6E8A-4147-A177-3AD203B41FA5}">
                      <a16:colId xmlns:a16="http://schemas.microsoft.com/office/drawing/2014/main" val="2083102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21259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- 2022-03-22 07:43:37</a:t>
                      </a:r>
                      <a:r>
                        <a:rPr kumimoji="0" lang="nl-NL" sz="1000" b="0" i="0" u="none" strike="noStrike" kern="1200" cap="none" spc="0" normalizeH="0" baseline="0" noProof="0">
                          <a:ln>
                            <a:noFill/>
                          </a:ln>
                          <a:solidFill>
                            <a:prstClr val="black"/>
                          </a:solidFill>
                          <a:effectLst/>
                          <a:uLnTx/>
                          <a:uFillTx/>
                          <a:latin typeface="+mn-lt"/>
                          <a:ea typeface="+mn-ea"/>
                          <a:cs typeface="+mn-cs"/>
                        </a:rPr>
                        <a:t>
 @TIMUR_PERLIN 
@RONDEMUSIC “IK GA ZOOMEN MET RONDÉ, MAAR WAT ZIJ NIET WETEN IS DAT ZIJ WORDEN VERRAST DOOR EEN HELE GROTE BUITENLANDSE BAND!”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https://quintly-image-storage.s3.amazonaws.com/33630f87b9998f2c3940c7ab31fa800c/361044ba00facb1f60271310b2ecfbe9.jpg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03/23/2022 07:41:18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0.8111 %</a:t>
                      </a:r>
                    </a:p>
                  </a:txBody>
                  <a:tcPr/>
                </a:tc>
                <a:extLst>
                  <a:ext uri="{0D108BD9-81ED-4DB2-BD59-A6C34878D82A}">
                    <a16:rowId xmlns:a16="http://schemas.microsoft.com/office/drawing/2014/main" val="686336794"/>
                  </a:ext>
                </a:extLst>
              </a:tr>
            </a:tbl>
          </a:graphicData>
        </a:graphic>
      </p:graphicFrame>
      <p:sp>
        <p:nvSpPr>
          <p:cNvPr id="4" name="Text Placeholder 3">
            <a:extLst>
              <a:ext uri="{FF2B5EF4-FFF2-40B4-BE49-F238E27FC236}">
                <a16:creationId xmlns:a16="http://schemas.microsoft.com/office/drawing/2014/main" id="{EF67D2D7-9A59-45FD-BCDD-8475B5CE78A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077663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023D2-7C25-4D44-9538-225BCD523524}"/>
              </a:ext>
            </a:extLst>
          </p:cNvPr>
          <p:cNvSpPr>
            <a:spLocks noGrp="1"/>
          </p:cNvSpPr>
          <p:nvPr>
            <p:ph type="title"/>
          </p:nvPr>
        </p:nvSpPr>
        <p:spPr/>
        <p:txBody>
          <a:bodyPr/>
          <a:lstStyle/>
          <a:p>
            <a:r>
              <a:rPr lang="en-US"/>
              <a:t>Tiktok Hashtag Detection | NPO3FM - 1 of 3</a:t>
            </a:r>
          </a:p>
        </p:txBody>
      </p:sp>
      <p:graphicFrame>
        <p:nvGraphicFramePr>
          <p:cNvPr id="5" name="Table Placeholder 4">
            <a:extLst>
              <a:ext uri="{FF2B5EF4-FFF2-40B4-BE49-F238E27FC236}">
                <a16:creationId xmlns:a16="http://schemas.microsoft.com/office/drawing/2014/main" id="{ECD02FBD-1C92-4DC7-9DD1-9BB2F25DE9C4}"/>
              </a:ext>
            </a:extLst>
          </p:cNvPr>
          <p:cNvGraphicFramePr>
            <a:graphicFrameLocks noGrp="1"/>
          </p:cNvGraphicFramePr>
          <p:nvPr>
            <p:ph type="tbl" sz="quarter" idx="13"/>
            <p:extLst>
              <p:ext uri="{D42A27DB-BD31-4B8C-83A1-F6EECF244321}">
                <p14:modId xmlns:p14="http://schemas.microsoft.com/office/powerpoint/2010/main" val="130144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68722710"/>
                    </a:ext>
                  </a:extLst>
                </a:gridCol>
                <a:gridCol w="1234440">
                  <a:extLst>
                    <a:ext uri="{9D8B030D-6E8A-4147-A177-3AD203B41FA5}">
                      <a16:colId xmlns:a16="http://schemas.microsoft.com/office/drawing/2014/main" val="3840220002"/>
                    </a:ext>
                  </a:extLst>
                </a:gridCol>
                <a:gridCol w="1234440">
                  <a:extLst>
                    <a:ext uri="{9D8B030D-6E8A-4147-A177-3AD203B41FA5}">
                      <a16:colId xmlns:a16="http://schemas.microsoft.com/office/drawing/2014/main" val="680105718"/>
                    </a:ext>
                  </a:extLst>
                </a:gridCol>
                <a:gridCol w="1234440">
                  <a:extLst>
                    <a:ext uri="{9D8B030D-6E8A-4147-A177-3AD203B41FA5}">
                      <a16:colId xmlns:a16="http://schemas.microsoft.com/office/drawing/2014/main" val="1455781390"/>
                    </a:ext>
                  </a:extLst>
                </a:gridCol>
                <a:gridCol w="1234440">
                  <a:extLst>
                    <a:ext uri="{9D8B030D-6E8A-4147-A177-3AD203B41FA5}">
                      <a16:colId xmlns:a16="http://schemas.microsoft.com/office/drawing/2014/main" val="2045780238"/>
                    </a:ext>
                  </a:extLst>
                </a:gridCol>
                <a:gridCol w="1234440">
                  <a:extLst>
                    <a:ext uri="{9D8B030D-6E8A-4147-A177-3AD203B41FA5}">
                      <a16:colId xmlns:a16="http://schemas.microsoft.com/office/drawing/2014/main" val="4216540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0917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3075.4166666667</a:t>
                      </a:r>
                    </a:p>
                  </a:txBody>
                  <a:tcPr/>
                </a:tc>
                <a:extLst>
                  <a:ext uri="{0D108BD9-81ED-4DB2-BD59-A6C34878D82A}">
                    <a16:rowId xmlns:a16="http://schemas.microsoft.com/office/drawing/2014/main" val="69755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2154.625</a:t>
                      </a:r>
                    </a:p>
                  </a:txBody>
                  <a:tcPr/>
                </a:tc>
                <a:extLst>
                  <a:ext uri="{0D108BD9-81ED-4DB2-BD59-A6C34878D82A}">
                    <a16:rowId xmlns:a16="http://schemas.microsoft.com/office/drawing/2014/main" val="194741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1688.1666666667</a:t>
                      </a:r>
                    </a:p>
                  </a:txBody>
                  <a:tcPr/>
                </a:tc>
                <a:extLst>
                  <a:ext uri="{0D108BD9-81ED-4DB2-BD59-A6C34878D82A}">
                    <a16:rowId xmlns:a16="http://schemas.microsoft.com/office/drawing/2014/main" val="202280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2949.3333333333</a:t>
                      </a:r>
                    </a:p>
                  </a:txBody>
                  <a:tcPr/>
                </a:tc>
                <a:extLst>
                  <a:ext uri="{0D108BD9-81ED-4DB2-BD59-A6C34878D82A}">
                    <a16:rowId xmlns:a16="http://schemas.microsoft.com/office/drawing/2014/main" val="12958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58817.333333333</a:t>
                      </a:r>
                    </a:p>
                  </a:txBody>
                  <a:tcPr/>
                </a:tc>
                <a:extLst>
                  <a:ext uri="{0D108BD9-81ED-4DB2-BD59-A6C34878D82A}">
                    <a16:rowId xmlns:a16="http://schemas.microsoft.com/office/drawing/2014/main" val="396985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a:t>
                      </a:r>
                    </a:p>
                  </a:txBody>
                  <a:tcPr/>
                </a:tc>
                <a:extLst>
                  <a:ext uri="{0D108BD9-81ED-4DB2-BD59-A6C34878D82A}">
                    <a16:rowId xmlns:a16="http://schemas.microsoft.com/office/drawing/2014/main" val="10648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86458</a:t>
                      </a:r>
                    </a:p>
                  </a:txBody>
                  <a:tcPr/>
                </a:tc>
                <a:extLst>
                  <a:ext uri="{0D108BD9-81ED-4DB2-BD59-A6C34878D82A}">
                    <a16:rowId xmlns:a16="http://schemas.microsoft.com/office/drawing/2014/main" val="742355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#DeDiepte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86458</a:t>
                      </a:r>
                    </a:p>
                  </a:txBody>
                  <a:tcPr/>
                </a:tc>
                <a:extLst>
                  <a:ext uri="{0D108BD9-81ED-4DB2-BD59-A6C34878D82A}">
                    <a16:rowId xmlns:a16="http://schemas.microsoft.com/office/drawing/2014/main" val="182986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extLst>
                  <a:ext uri="{0D108BD9-81ED-4DB2-BD59-A6C34878D82A}">
                    <a16:rowId xmlns:a16="http://schemas.microsoft.com/office/drawing/2014/main" val="184640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#livemuziek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extLst>
                  <a:ext uri="{0D108BD9-81ED-4DB2-BD59-A6C34878D82A}">
                    <a16:rowId xmlns:a16="http://schemas.microsoft.com/office/drawing/2014/main" val="3823920488"/>
                  </a:ext>
                </a:extLst>
              </a:tr>
            </a:tbl>
          </a:graphicData>
        </a:graphic>
      </p:graphicFrame>
      <p:sp>
        <p:nvSpPr>
          <p:cNvPr id="4" name="Text Placeholder 3">
            <a:extLst>
              <a:ext uri="{FF2B5EF4-FFF2-40B4-BE49-F238E27FC236}">
                <a16:creationId xmlns:a16="http://schemas.microsoft.com/office/drawing/2014/main" id="{8A035BEC-09B5-4337-A304-8847B8A2A2F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245830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206BD-2557-44F1-9C6B-0EDEBFE98EC9}"/>
              </a:ext>
            </a:extLst>
          </p:cNvPr>
          <p:cNvSpPr>
            <a:spLocks noGrp="1"/>
          </p:cNvSpPr>
          <p:nvPr>
            <p:ph type="title"/>
          </p:nvPr>
        </p:nvSpPr>
        <p:spPr/>
        <p:txBody>
          <a:bodyPr/>
          <a:lstStyle/>
          <a:p>
            <a:r>
              <a:rPr lang="en-US"/>
              <a:t>Tiktok Hashtag Detection | NPO3FM - 2 of 3</a:t>
            </a:r>
          </a:p>
        </p:txBody>
      </p:sp>
      <p:graphicFrame>
        <p:nvGraphicFramePr>
          <p:cNvPr id="5" name="Table Placeholder 4">
            <a:extLst>
              <a:ext uri="{FF2B5EF4-FFF2-40B4-BE49-F238E27FC236}">
                <a16:creationId xmlns:a16="http://schemas.microsoft.com/office/drawing/2014/main" id="{FC521C33-2800-4957-961A-5ADC417C00E6}"/>
              </a:ext>
            </a:extLst>
          </p:cNvPr>
          <p:cNvGraphicFramePr>
            <a:graphicFrameLocks noGrp="1"/>
          </p:cNvGraphicFramePr>
          <p:nvPr>
            <p:ph type="tbl" sz="quarter" idx="13"/>
            <p:extLst>
              <p:ext uri="{D42A27DB-BD31-4B8C-83A1-F6EECF244321}">
                <p14:modId xmlns:p14="http://schemas.microsoft.com/office/powerpoint/2010/main" val="408632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16874171"/>
                    </a:ext>
                  </a:extLst>
                </a:gridCol>
                <a:gridCol w="1234440">
                  <a:extLst>
                    <a:ext uri="{9D8B030D-6E8A-4147-A177-3AD203B41FA5}">
                      <a16:colId xmlns:a16="http://schemas.microsoft.com/office/drawing/2014/main" val="3620460252"/>
                    </a:ext>
                  </a:extLst>
                </a:gridCol>
                <a:gridCol w="1234440">
                  <a:extLst>
                    <a:ext uri="{9D8B030D-6E8A-4147-A177-3AD203B41FA5}">
                      <a16:colId xmlns:a16="http://schemas.microsoft.com/office/drawing/2014/main" val="2777385994"/>
                    </a:ext>
                  </a:extLst>
                </a:gridCol>
                <a:gridCol w="1234440">
                  <a:extLst>
                    <a:ext uri="{9D8B030D-6E8A-4147-A177-3AD203B41FA5}">
                      <a16:colId xmlns:a16="http://schemas.microsoft.com/office/drawing/2014/main" val="617485266"/>
                    </a:ext>
                  </a:extLst>
                </a:gridCol>
                <a:gridCol w="1234440">
                  <a:extLst>
                    <a:ext uri="{9D8B030D-6E8A-4147-A177-3AD203B41FA5}">
                      <a16:colId xmlns:a16="http://schemas.microsoft.com/office/drawing/2014/main" val="982711365"/>
                    </a:ext>
                  </a:extLst>
                </a:gridCol>
                <a:gridCol w="1234440">
                  <a:extLst>
                    <a:ext uri="{9D8B030D-6E8A-4147-A177-3AD203B41FA5}">
                      <a16:colId xmlns:a16="http://schemas.microsoft.com/office/drawing/2014/main" val="267853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5332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#stromae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extLst>
                  <a:ext uri="{0D108BD9-81ED-4DB2-BD59-A6C34878D82A}">
                    <a16:rowId xmlns:a16="http://schemas.microsoft.com/office/drawing/2014/main" val="326541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#alorsondanse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extLst>
                  <a:ext uri="{0D108BD9-81ED-4DB2-BD59-A6C34878D82A}">
                    <a16:rowId xmlns:a16="http://schemas.microsoft.com/office/drawing/2014/main" val="215141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extLst>
                  <a:ext uri="{0D108BD9-81ED-4DB2-BD59-A6C34878D82A}">
                    <a16:rowId xmlns:a16="http://schemas.microsoft.com/office/drawing/2014/main" val="266114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#ozuna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extLst>
                  <a:ext uri="{0D108BD9-81ED-4DB2-BD59-A6C34878D82A}">
                    <a16:rowId xmlns:a16="http://schemas.microsoft.com/office/drawing/2014/main" val="396171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#kutmetperen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extLst>
                  <a:ext uri="{0D108BD9-81ED-4DB2-BD59-A6C34878D82A}">
                    <a16:rowId xmlns:a16="http://schemas.microsoft.com/office/drawing/2014/main" val="299229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169914</a:t>
                      </a:r>
                    </a:p>
                  </a:txBody>
                  <a:tcPr/>
                </a:tc>
                <a:extLst>
                  <a:ext uri="{0D108BD9-81ED-4DB2-BD59-A6C34878D82A}">
                    <a16:rowId xmlns:a16="http://schemas.microsoft.com/office/drawing/2014/main" val="363789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#WhenWomenWin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19031</a:t>
                      </a:r>
                    </a:p>
                  </a:txBody>
                  <a:tcPr/>
                </a:tc>
                <a:extLst>
                  <a:ext uri="{0D108BD9-81ED-4DB2-BD59-A6C34878D82A}">
                    <a16:rowId xmlns:a16="http://schemas.microsoft.com/office/drawing/2014/main" val="256227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#InternationaleVrouwendag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19031</a:t>
                      </a:r>
                    </a:p>
                  </a:txBody>
                  <a:tcPr/>
                </a:tc>
                <a:extLst>
                  <a:ext uri="{0D108BD9-81ED-4DB2-BD59-A6C34878D82A}">
                    <a16:rowId xmlns:a16="http://schemas.microsoft.com/office/drawing/2014/main" val="400947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#Numidia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extLst>
                  <a:ext uri="{0D108BD9-81ED-4DB2-BD59-A6C34878D82A}">
                    <a16:rowId xmlns:a16="http://schemas.microsoft.com/office/drawing/2014/main" val="42162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#AndreHazes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extLst>
                  <a:ext uri="{0D108BD9-81ED-4DB2-BD59-A6C34878D82A}">
                    <a16:rowId xmlns:a16="http://schemas.microsoft.com/office/drawing/2014/main" val="293920760"/>
                  </a:ext>
                </a:extLst>
              </a:tr>
            </a:tbl>
          </a:graphicData>
        </a:graphic>
      </p:graphicFrame>
      <p:sp>
        <p:nvSpPr>
          <p:cNvPr id="4" name="Text Placeholder 3">
            <a:extLst>
              <a:ext uri="{FF2B5EF4-FFF2-40B4-BE49-F238E27FC236}">
                <a16:creationId xmlns:a16="http://schemas.microsoft.com/office/drawing/2014/main" id="{7E80CC8A-B61D-4127-890E-D739BACCCF6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012753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CC1F6-2801-49FB-8C3A-A835D5C7DF76}"/>
              </a:ext>
            </a:extLst>
          </p:cNvPr>
          <p:cNvSpPr>
            <a:spLocks noGrp="1"/>
          </p:cNvSpPr>
          <p:nvPr>
            <p:ph type="title"/>
          </p:nvPr>
        </p:nvSpPr>
        <p:spPr/>
        <p:txBody>
          <a:bodyPr/>
          <a:lstStyle/>
          <a:p>
            <a:r>
              <a:rPr lang="en-US"/>
              <a:t>Tiktok Hashtag Detection | NPO3FM - 3 of 3</a:t>
            </a:r>
          </a:p>
        </p:txBody>
      </p:sp>
      <p:graphicFrame>
        <p:nvGraphicFramePr>
          <p:cNvPr id="5" name="Table Placeholder 4">
            <a:extLst>
              <a:ext uri="{FF2B5EF4-FFF2-40B4-BE49-F238E27FC236}">
                <a16:creationId xmlns:a16="http://schemas.microsoft.com/office/drawing/2014/main" id="{9DC9DAA9-0117-4213-B41A-4CFCB87A0A62}"/>
              </a:ext>
            </a:extLst>
          </p:cNvPr>
          <p:cNvGraphicFramePr>
            <a:graphicFrameLocks noGrp="1"/>
          </p:cNvGraphicFramePr>
          <p:nvPr>
            <p:ph type="tbl" sz="quarter" idx="13"/>
            <p:extLst>
              <p:ext uri="{D42A27DB-BD31-4B8C-83A1-F6EECF244321}">
                <p14:modId xmlns:p14="http://schemas.microsoft.com/office/powerpoint/2010/main" val="2377964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93390483"/>
                    </a:ext>
                  </a:extLst>
                </a:gridCol>
                <a:gridCol w="1234440">
                  <a:extLst>
                    <a:ext uri="{9D8B030D-6E8A-4147-A177-3AD203B41FA5}">
                      <a16:colId xmlns:a16="http://schemas.microsoft.com/office/drawing/2014/main" val="2100042552"/>
                    </a:ext>
                  </a:extLst>
                </a:gridCol>
                <a:gridCol w="1234440">
                  <a:extLst>
                    <a:ext uri="{9D8B030D-6E8A-4147-A177-3AD203B41FA5}">
                      <a16:colId xmlns:a16="http://schemas.microsoft.com/office/drawing/2014/main" val="3760453996"/>
                    </a:ext>
                  </a:extLst>
                </a:gridCol>
                <a:gridCol w="1234440">
                  <a:extLst>
                    <a:ext uri="{9D8B030D-6E8A-4147-A177-3AD203B41FA5}">
                      <a16:colId xmlns:a16="http://schemas.microsoft.com/office/drawing/2014/main" val="762721948"/>
                    </a:ext>
                  </a:extLst>
                </a:gridCol>
                <a:gridCol w="1234440">
                  <a:extLst>
                    <a:ext uri="{9D8B030D-6E8A-4147-A177-3AD203B41FA5}">
                      <a16:colId xmlns:a16="http://schemas.microsoft.com/office/drawing/2014/main" val="3328801660"/>
                    </a:ext>
                  </a:extLst>
                </a:gridCol>
                <a:gridCol w="1234440">
                  <a:extLst>
                    <a:ext uri="{9D8B030D-6E8A-4147-A177-3AD203B41FA5}">
                      <a16:colId xmlns:a16="http://schemas.microsoft.com/office/drawing/2014/main" val="2887637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9922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#HogeBomen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extLst>
                  <a:ext uri="{0D108BD9-81ED-4DB2-BD59-A6C34878D82A}">
                    <a16:rowId xmlns:a16="http://schemas.microsoft.com/office/drawing/2014/main" val="81891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#EdSheeran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161398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#Plagiaat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389183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#ShapeofYou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36300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extLst>
                  <a:ext uri="{0D108BD9-81ED-4DB2-BD59-A6C34878D82A}">
                    <a16:rowId xmlns:a16="http://schemas.microsoft.com/office/drawing/2014/main" val="2998452805"/>
                  </a:ext>
                </a:extLst>
              </a:tr>
            </a:tbl>
          </a:graphicData>
        </a:graphic>
      </p:graphicFrame>
      <p:sp>
        <p:nvSpPr>
          <p:cNvPr id="4" name="Text Placeholder 3">
            <a:extLst>
              <a:ext uri="{FF2B5EF4-FFF2-40B4-BE49-F238E27FC236}">
                <a16:creationId xmlns:a16="http://schemas.microsoft.com/office/drawing/2014/main" id="{DAB224E7-788E-47AB-87A0-6EC35A3EC30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041281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897C1-7868-48D8-955D-08E4A704C26A}"/>
              </a:ext>
            </a:extLst>
          </p:cNvPr>
          <p:cNvSpPr>
            <a:spLocks noGrp="1"/>
          </p:cNvSpPr>
          <p:nvPr>
            <p:ph type="title"/>
          </p:nvPr>
        </p:nvSpPr>
        <p:spPr/>
        <p:txBody>
          <a:bodyPr/>
          <a:lstStyle/>
          <a:p>
            <a:r>
              <a:rPr lang="en-US"/>
              <a:t>Tiktok Followers Total | NPO3FM</a:t>
            </a:r>
          </a:p>
        </p:txBody>
      </p:sp>
      <p:graphicFrame>
        <p:nvGraphicFramePr>
          <p:cNvPr id="6" name="Chart Placeholder 5">
            <a:extLst>
              <a:ext uri="{FF2B5EF4-FFF2-40B4-BE49-F238E27FC236}">
                <a16:creationId xmlns:a16="http://schemas.microsoft.com/office/drawing/2014/main" id="{FC5FD22C-0B33-470B-B39F-779FE4F29A2B}"/>
              </a:ext>
            </a:extLst>
          </p:cNvPr>
          <p:cNvGraphicFramePr>
            <a:graphicFrameLocks noGrp="1"/>
          </p:cNvGraphicFramePr>
          <p:nvPr>
            <p:ph type="chart" sz="quarter" idx="13"/>
            <p:extLst>
              <p:ext uri="{D42A27DB-BD31-4B8C-83A1-F6EECF244321}">
                <p14:modId xmlns:p14="http://schemas.microsoft.com/office/powerpoint/2010/main" val="2454239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8ADBF-9CC7-4E5E-9771-F2A77EC6982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45721C3-A348-4F25-B8EA-FBFCE95AEB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6426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89218-FEB3-44BA-A0A6-603150B26BAF}"/>
              </a:ext>
            </a:extLst>
          </p:cNvPr>
          <p:cNvSpPr>
            <a:spLocks noGrp="1"/>
          </p:cNvSpPr>
          <p:nvPr>
            <p:ph type="title"/>
          </p:nvPr>
        </p:nvSpPr>
        <p:spPr/>
        <p:txBody>
          <a:bodyPr/>
          <a:lstStyle/>
          <a:p>
            <a:r>
              <a:rPr lang="en-US"/>
              <a:t>Tiktok Likes Total | NPO3FM</a:t>
            </a:r>
          </a:p>
        </p:txBody>
      </p:sp>
      <p:graphicFrame>
        <p:nvGraphicFramePr>
          <p:cNvPr id="6" name="Chart Placeholder 5">
            <a:extLst>
              <a:ext uri="{FF2B5EF4-FFF2-40B4-BE49-F238E27FC236}">
                <a16:creationId xmlns:a16="http://schemas.microsoft.com/office/drawing/2014/main" id="{1671DA5F-598B-4F89-BC68-71D298FE96E5}"/>
              </a:ext>
            </a:extLst>
          </p:cNvPr>
          <p:cNvGraphicFramePr>
            <a:graphicFrameLocks noGrp="1"/>
          </p:cNvGraphicFramePr>
          <p:nvPr>
            <p:ph type="chart" sz="quarter" idx="13"/>
            <p:extLst>
              <p:ext uri="{D42A27DB-BD31-4B8C-83A1-F6EECF244321}">
                <p14:modId xmlns:p14="http://schemas.microsoft.com/office/powerpoint/2010/main" val="1951569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7FF3D5-EA7B-4134-B4F9-D49C930C8B3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B292770-711D-48A8-BD7A-28858A2757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55288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28EF6-C988-4748-8E8F-7D89B60C77DC}"/>
              </a:ext>
            </a:extLst>
          </p:cNvPr>
          <p:cNvSpPr>
            <a:spLocks noGrp="1"/>
          </p:cNvSpPr>
          <p:nvPr>
            <p:ph type="title"/>
          </p:nvPr>
        </p:nvSpPr>
        <p:spPr/>
        <p:txBody>
          <a:bodyPr/>
          <a:lstStyle/>
          <a:p>
            <a:r>
              <a:rPr lang="nb-NO"/>
              <a:t>Tiktok Average Likes per Video | NPO3FM</a:t>
            </a:r>
            <a:endParaRPr lang="en-US"/>
          </a:p>
        </p:txBody>
      </p:sp>
      <p:graphicFrame>
        <p:nvGraphicFramePr>
          <p:cNvPr id="6" name="Chart Placeholder 5">
            <a:extLst>
              <a:ext uri="{FF2B5EF4-FFF2-40B4-BE49-F238E27FC236}">
                <a16:creationId xmlns:a16="http://schemas.microsoft.com/office/drawing/2014/main" id="{5B975DF1-1EE8-4F94-A23C-22D3902074C2}"/>
              </a:ext>
            </a:extLst>
          </p:cNvPr>
          <p:cNvGraphicFramePr>
            <a:graphicFrameLocks noGrp="1"/>
          </p:cNvGraphicFramePr>
          <p:nvPr>
            <p:ph type="chart" sz="quarter" idx="13"/>
            <p:extLst>
              <p:ext uri="{D42A27DB-BD31-4B8C-83A1-F6EECF244321}">
                <p14:modId xmlns:p14="http://schemas.microsoft.com/office/powerpoint/2010/main" val="3349068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BC93DB-E238-448E-AAF2-526C8739E42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0895038-2C00-41BF-AE56-E0F103AFA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12554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492C-BB91-4A32-A8DC-12E6CE0C339B}"/>
              </a:ext>
            </a:extLst>
          </p:cNvPr>
          <p:cNvSpPr>
            <a:spLocks noGrp="1"/>
          </p:cNvSpPr>
          <p:nvPr>
            <p:ph type="title"/>
          </p:nvPr>
        </p:nvSpPr>
        <p:spPr/>
        <p:txBody>
          <a:bodyPr/>
          <a:lstStyle/>
          <a:p>
            <a:r>
              <a:rPr lang="en-US"/>
              <a:t>Tiktok Followers Change | NPO3FM</a:t>
            </a:r>
          </a:p>
        </p:txBody>
      </p:sp>
      <p:graphicFrame>
        <p:nvGraphicFramePr>
          <p:cNvPr id="6" name="Chart Placeholder 5">
            <a:extLst>
              <a:ext uri="{FF2B5EF4-FFF2-40B4-BE49-F238E27FC236}">
                <a16:creationId xmlns:a16="http://schemas.microsoft.com/office/drawing/2014/main" id="{76DA21DB-CD13-4EEA-B1E7-30F75D9D5A07}"/>
              </a:ext>
            </a:extLst>
          </p:cNvPr>
          <p:cNvGraphicFramePr>
            <a:graphicFrameLocks noGrp="1"/>
          </p:cNvGraphicFramePr>
          <p:nvPr>
            <p:ph type="chart" sz="quarter" idx="13"/>
            <p:extLst>
              <p:ext uri="{D42A27DB-BD31-4B8C-83A1-F6EECF244321}">
                <p14:modId xmlns:p14="http://schemas.microsoft.com/office/powerpoint/2010/main" val="1187010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0A84EA-90FE-45AA-A299-5016A0B003E4}"/>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88A1D9D-78AC-441F-9594-4E3CF5D679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1587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25ED-BDA8-4589-9F8B-0FE9CA57A7E6}"/>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2972FFE5-A0EB-41D8-9DFA-754F67EDF1C7}"/>
              </a:ext>
            </a:extLst>
          </p:cNvPr>
          <p:cNvGraphicFramePr>
            <a:graphicFrameLocks noGrp="1"/>
          </p:cNvGraphicFramePr>
          <p:nvPr>
            <p:ph type="tbl" sz="quarter" idx="13"/>
            <p:extLst>
              <p:ext uri="{D42A27DB-BD31-4B8C-83A1-F6EECF244321}">
                <p14:modId xmlns:p14="http://schemas.microsoft.com/office/powerpoint/2010/main" val="206031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9166141"/>
                    </a:ext>
                  </a:extLst>
                </a:gridCol>
                <a:gridCol w="576072">
                  <a:extLst>
                    <a:ext uri="{9D8B030D-6E8A-4147-A177-3AD203B41FA5}">
                      <a16:colId xmlns:a16="http://schemas.microsoft.com/office/drawing/2014/main" val="223978441"/>
                    </a:ext>
                  </a:extLst>
                </a:gridCol>
                <a:gridCol w="576072">
                  <a:extLst>
                    <a:ext uri="{9D8B030D-6E8A-4147-A177-3AD203B41FA5}">
                      <a16:colId xmlns:a16="http://schemas.microsoft.com/office/drawing/2014/main" val="1874654211"/>
                    </a:ext>
                  </a:extLst>
                </a:gridCol>
                <a:gridCol w="576072">
                  <a:extLst>
                    <a:ext uri="{9D8B030D-6E8A-4147-A177-3AD203B41FA5}">
                      <a16:colId xmlns:a16="http://schemas.microsoft.com/office/drawing/2014/main" val="1398373978"/>
                    </a:ext>
                  </a:extLst>
                </a:gridCol>
                <a:gridCol w="576072">
                  <a:extLst>
                    <a:ext uri="{9D8B030D-6E8A-4147-A177-3AD203B41FA5}">
                      <a16:colId xmlns:a16="http://schemas.microsoft.com/office/drawing/2014/main" val="3388474802"/>
                    </a:ext>
                  </a:extLst>
                </a:gridCol>
                <a:gridCol w="576072">
                  <a:extLst>
                    <a:ext uri="{9D8B030D-6E8A-4147-A177-3AD203B41FA5}">
                      <a16:colId xmlns:a16="http://schemas.microsoft.com/office/drawing/2014/main" val="3951980010"/>
                    </a:ext>
                  </a:extLst>
                </a:gridCol>
                <a:gridCol w="576072">
                  <a:extLst>
                    <a:ext uri="{9D8B030D-6E8A-4147-A177-3AD203B41FA5}">
                      <a16:colId xmlns:a16="http://schemas.microsoft.com/office/drawing/2014/main" val="1412825054"/>
                    </a:ext>
                  </a:extLst>
                </a:gridCol>
                <a:gridCol w="576072">
                  <a:extLst>
                    <a:ext uri="{9D8B030D-6E8A-4147-A177-3AD203B41FA5}">
                      <a16:colId xmlns:a16="http://schemas.microsoft.com/office/drawing/2014/main" val="311028879"/>
                    </a:ext>
                  </a:extLst>
                </a:gridCol>
                <a:gridCol w="576072">
                  <a:extLst>
                    <a:ext uri="{9D8B030D-6E8A-4147-A177-3AD203B41FA5}">
                      <a16:colId xmlns:a16="http://schemas.microsoft.com/office/drawing/2014/main" val="590194245"/>
                    </a:ext>
                  </a:extLst>
                </a:gridCol>
                <a:gridCol w="576072">
                  <a:extLst>
                    <a:ext uri="{9D8B030D-6E8A-4147-A177-3AD203B41FA5}">
                      <a16:colId xmlns:a16="http://schemas.microsoft.com/office/drawing/2014/main" val="3564981535"/>
                    </a:ext>
                  </a:extLst>
                </a:gridCol>
                <a:gridCol w="576072">
                  <a:extLst>
                    <a:ext uri="{9D8B030D-6E8A-4147-A177-3AD203B41FA5}">
                      <a16:colId xmlns:a16="http://schemas.microsoft.com/office/drawing/2014/main" val="421076170"/>
                    </a:ext>
                  </a:extLst>
                </a:gridCol>
                <a:gridCol w="576072">
                  <a:extLst>
                    <a:ext uri="{9D8B030D-6E8A-4147-A177-3AD203B41FA5}">
                      <a16:colId xmlns:a16="http://schemas.microsoft.com/office/drawing/2014/main" val="1641250750"/>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2457223764"/>
                  </a:ext>
                </a:extLst>
              </a:tr>
              <a:tr h="370840">
                <a:tc>
                  <a:txBody>
                    <a:bodyPr/>
                    <a:lstStyle/>
                    <a:p>
                      <a:r>
                        <a:rPr lang="en-US" sz="1000"/>
                        <a:t>3FM</a:t>
                      </a:r>
                    </a:p>
                  </a:txBody>
                  <a:tcPr/>
                </a:tc>
                <a:tc>
                  <a:txBody>
                    <a:bodyPr/>
                    <a:lstStyle/>
                    <a:p>
                      <a:r>
                        <a:rPr lang="en-US" sz="1000"/>
                        <a:t>72712</a:t>
                      </a:r>
                    </a:p>
                  </a:txBody>
                  <a:tcPr/>
                </a:tc>
                <a:tc>
                  <a:txBody>
                    <a:bodyPr/>
                    <a:lstStyle/>
                    <a:p>
                      <a:r>
                        <a:rPr lang="en-US" sz="1000"/>
                        <a:t>581</a:t>
                      </a:r>
                    </a:p>
                  </a:txBody>
                  <a:tcPr/>
                </a:tc>
                <a:tc>
                  <a:txBody>
                    <a:bodyPr/>
                    <a:lstStyle/>
                    <a:p>
                      <a:r>
                        <a:rPr lang="en-US" sz="1000"/>
                        <a:t>257</a:t>
                      </a:r>
                    </a:p>
                  </a:txBody>
                  <a:tcPr/>
                </a:tc>
                <a:tc>
                  <a:txBody>
                    <a:bodyPr/>
                    <a:lstStyle/>
                    <a:p>
                      <a:r>
                        <a:rPr lang="en-US" sz="1000"/>
                        <a:t>437236</a:t>
                      </a:r>
                    </a:p>
                  </a:txBody>
                  <a:tcPr/>
                </a:tc>
                <a:tc>
                  <a:txBody>
                    <a:bodyPr/>
                    <a:lstStyle/>
                    <a:p>
                      <a:r>
                        <a:rPr lang="en-US" sz="1000"/>
                        <a:t>4833</a:t>
                      </a:r>
                    </a:p>
                  </a:txBody>
                  <a:tcPr/>
                </a:tc>
                <a:tc>
                  <a:txBody>
                    <a:bodyPr/>
                    <a:lstStyle/>
                    <a:p>
                      <a:r>
                        <a:rPr lang="en-US" sz="1000"/>
                        <a:t>96</a:t>
                      </a:r>
                    </a:p>
                  </a:txBody>
                  <a:tcPr/>
                </a:tc>
                <a:tc>
                  <a:txBody>
                    <a:bodyPr/>
                    <a:lstStyle/>
                    <a:p>
                      <a:r>
                        <a:rPr lang="en-US" sz="1000"/>
                        <a:t>145</a:t>
                      </a:r>
                    </a:p>
                  </a:txBody>
                  <a:tcPr/>
                </a:tc>
                <a:tc>
                  <a:txBody>
                    <a:bodyPr/>
                    <a:lstStyle/>
                    <a:p>
                      <a:r>
                        <a:rPr lang="en-US" sz="1000"/>
                        <a:t>2199</a:t>
                      </a:r>
                    </a:p>
                  </a:txBody>
                  <a:tcPr/>
                </a:tc>
                <a:tc>
                  <a:txBody>
                    <a:bodyPr/>
                    <a:lstStyle/>
                    <a:p>
                      <a:r>
                        <a:rPr lang="en-US" sz="1000"/>
                        <a:t>2816780</a:t>
                      </a:r>
                    </a:p>
                  </a:txBody>
                  <a:tcPr/>
                </a:tc>
                <a:tc>
                  <a:txBody>
                    <a:bodyPr/>
                    <a:lstStyle/>
                    <a:p>
                      <a:r>
                        <a:rPr lang="en-US" sz="1000"/>
                        <a:t>387</a:t>
                      </a:r>
                    </a:p>
                  </a:txBody>
                  <a:tcPr/>
                </a:tc>
                <a:tc>
                  <a:txBody>
                    <a:bodyPr/>
                    <a:lstStyle/>
                    <a:p>
                      <a:r>
                        <a:rPr lang="en-US" sz="1000"/>
                        <a:t>42.22 %</a:t>
                      </a:r>
                    </a:p>
                  </a:txBody>
                  <a:tcPr/>
                </a:tc>
                <a:extLst>
                  <a:ext uri="{0D108BD9-81ED-4DB2-BD59-A6C34878D82A}">
                    <a16:rowId xmlns:a16="http://schemas.microsoft.com/office/drawing/2014/main" val="1163740813"/>
                  </a:ext>
                </a:extLst>
              </a:tr>
              <a:tr h="370840">
                <a:tc>
                  <a:txBody>
                    <a:bodyPr/>
                    <a:lstStyle/>
                    <a:p>
                      <a:r>
                        <a:rPr lang="en-US" sz="1000"/>
                        <a:t>3FM Live Box</a:t>
                      </a:r>
                    </a:p>
                  </a:txBody>
                  <a:tcPr/>
                </a:tc>
                <a:tc>
                  <a:txBody>
                    <a:bodyPr/>
                    <a:lstStyle/>
                    <a:p>
                      <a:r>
                        <a:rPr lang="en-US" sz="1000"/>
                        <a:t>72832</a:t>
                      </a:r>
                    </a:p>
                  </a:txBody>
                  <a:tcPr/>
                </a:tc>
                <a:tc>
                  <a:txBody>
                    <a:bodyPr/>
                    <a:lstStyle/>
                    <a:p>
                      <a:r>
                        <a:rPr lang="en-US" sz="1000"/>
                        <a:t>370</a:t>
                      </a:r>
                    </a:p>
                  </a:txBody>
                  <a:tcPr/>
                </a:tc>
                <a:tc>
                  <a:txBody>
                    <a:bodyPr/>
                    <a:lstStyle/>
                    <a:p>
                      <a:r>
                        <a:rPr lang="en-US" sz="1000"/>
                        <a:t>175</a:t>
                      </a:r>
                    </a:p>
                  </a:txBody>
                  <a:tcPr/>
                </a:tc>
                <a:tc>
                  <a:txBody>
                    <a:bodyPr/>
                    <a:lstStyle/>
                    <a:p>
                      <a:r>
                        <a:rPr lang="en-US" sz="1000"/>
                        <a:t>272549</a:t>
                      </a:r>
                    </a:p>
                  </a:txBody>
                  <a:tcPr/>
                </a:tc>
                <a:tc>
                  <a:txBody>
                    <a:bodyPr/>
                    <a:lstStyle/>
                    <a:p>
                      <a:r>
                        <a:rPr lang="en-US" sz="1000"/>
                        <a:t>2973</a:t>
                      </a:r>
                    </a:p>
                  </a:txBody>
                  <a:tcPr/>
                </a:tc>
                <a:tc>
                  <a:txBody>
                    <a:bodyPr/>
                    <a:lstStyle/>
                    <a:p>
                      <a:r>
                        <a:rPr lang="en-US" sz="1000"/>
                        <a:t>68</a:t>
                      </a:r>
                    </a:p>
                  </a:txBody>
                  <a:tcPr/>
                </a:tc>
                <a:tc>
                  <a:txBody>
                    <a:bodyPr/>
                    <a:lstStyle/>
                    <a:p>
                      <a:r>
                        <a:rPr lang="en-US" sz="1000"/>
                        <a:t>132</a:t>
                      </a:r>
                    </a:p>
                  </a:txBody>
                  <a:tcPr/>
                </a:tc>
                <a:tc>
                  <a:txBody>
                    <a:bodyPr/>
                    <a:lstStyle/>
                    <a:p>
                      <a:r>
                        <a:rPr lang="en-US" sz="1000"/>
                        <a:t>2756</a:t>
                      </a:r>
                    </a:p>
                  </a:txBody>
                  <a:tcPr/>
                </a:tc>
                <a:tc>
                  <a:txBody>
                    <a:bodyPr/>
                    <a:lstStyle/>
                    <a:p>
                      <a:r>
                        <a:rPr lang="en-US" sz="1000"/>
                        <a:t>882472</a:t>
                      </a:r>
                    </a:p>
                  </a:txBody>
                  <a:tcPr/>
                </a:tc>
                <a:tc>
                  <a:txBody>
                    <a:bodyPr/>
                    <a:lstStyle/>
                    <a:p>
                      <a:r>
                        <a:rPr lang="en-US" sz="1000"/>
                        <a:t>194</a:t>
                      </a:r>
                    </a:p>
                  </a:txBody>
                  <a:tcPr/>
                </a:tc>
                <a:tc>
                  <a:txBody>
                    <a:bodyPr/>
                    <a:lstStyle/>
                    <a:p>
                      <a:r>
                        <a:rPr lang="en-US" sz="1000"/>
                        <a:t>46.35 %</a:t>
                      </a:r>
                    </a:p>
                  </a:txBody>
                  <a:tcPr/>
                </a:tc>
                <a:extLst>
                  <a:ext uri="{0D108BD9-81ED-4DB2-BD59-A6C34878D82A}">
                    <a16:rowId xmlns:a16="http://schemas.microsoft.com/office/drawing/2014/main" val="756491048"/>
                  </a:ext>
                </a:extLst>
              </a:tr>
            </a:tbl>
          </a:graphicData>
        </a:graphic>
      </p:graphicFrame>
      <p:sp>
        <p:nvSpPr>
          <p:cNvPr id="4" name="Text Placeholder 3">
            <a:extLst>
              <a:ext uri="{FF2B5EF4-FFF2-40B4-BE49-F238E27FC236}">
                <a16:creationId xmlns:a16="http://schemas.microsoft.com/office/drawing/2014/main" id="{80027FAD-89C5-4926-9B84-C9D1E3FE506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086338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0174C-A1A9-4216-A6EC-B43C2966D199}"/>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BE4BE5DC-B6DE-4395-9190-4CBC3E95517F}"/>
              </a:ext>
            </a:extLst>
          </p:cNvPr>
          <p:cNvGraphicFramePr>
            <a:graphicFrameLocks noGrp="1"/>
          </p:cNvGraphicFramePr>
          <p:nvPr>
            <p:ph type="chart" sz="quarter" idx="13"/>
            <p:extLst>
              <p:ext uri="{D42A27DB-BD31-4B8C-83A1-F6EECF244321}">
                <p14:modId xmlns:p14="http://schemas.microsoft.com/office/powerpoint/2010/main" val="3278475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7B67AF-487B-48CE-A78D-2F9F4996D1C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3E7AD66-46C8-4B17-9FF1-C9CC007811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7301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CBDB-3F29-4B8B-88BE-37738C867479}"/>
              </a:ext>
            </a:extLst>
          </p:cNvPr>
          <p:cNvSpPr>
            <a:spLocks noGrp="1"/>
          </p:cNvSpPr>
          <p:nvPr>
            <p:ph type="title"/>
          </p:nvPr>
        </p:nvSpPr>
        <p:spPr/>
        <p:txBody>
          <a:bodyPr/>
          <a:lstStyle/>
          <a:p>
            <a:r>
              <a:rPr lang="en-US"/>
              <a:t>Youtube Videos Table | NPO3FM - 1 of 3</a:t>
            </a:r>
          </a:p>
        </p:txBody>
      </p:sp>
      <p:graphicFrame>
        <p:nvGraphicFramePr>
          <p:cNvPr id="5" name="Table Placeholder 4">
            <a:extLst>
              <a:ext uri="{FF2B5EF4-FFF2-40B4-BE49-F238E27FC236}">
                <a16:creationId xmlns:a16="http://schemas.microsoft.com/office/drawing/2014/main" id="{8F117DD3-4E9E-44BF-BDE2-EEE9B6547285}"/>
              </a:ext>
            </a:extLst>
          </p:cNvPr>
          <p:cNvGraphicFramePr>
            <a:graphicFrameLocks noGrp="1"/>
          </p:cNvGraphicFramePr>
          <p:nvPr>
            <p:ph type="tbl" sz="quarter" idx="13"/>
            <p:extLst>
              <p:ext uri="{D42A27DB-BD31-4B8C-83A1-F6EECF244321}">
                <p14:modId xmlns:p14="http://schemas.microsoft.com/office/powerpoint/2010/main" val="386974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1028135"/>
                    </a:ext>
                  </a:extLst>
                </a:gridCol>
                <a:gridCol w="2057400">
                  <a:extLst>
                    <a:ext uri="{9D8B030D-6E8A-4147-A177-3AD203B41FA5}">
                      <a16:colId xmlns:a16="http://schemas.microsoft.com/office/drawing/2014/main" val="2731421335"/>
                    </a:ext>
                  </a:extLst>
                </a:gridCol>
                <a:gridCol w="658368">
                  <a:extLst>
                    <a:ext uri="{9D8B030D-6E8A-4147-A177-3AD203B41FA5}">
                      <a16:colId xmlns:a16="http://schemas.microsoft.com/office/drawing/2014/main" val="3566495072"/>
                    </a:ext>
                  </a:extLst>
                </a:gridCol>
                <a:gridCol w="658368">
                  <a:extLst>
                    <a:ext uri="{9D8B030D-6E8A-4147-A177-3AD203B41FA5}">
                      <a16:colId xmlns:a16="http://schemas.microsoft.com/office/drawing/2014/main" val="643434065"/>
                    </a:ext>
                  </a:extLst>
                </a:gridCol>
                <a:gridCol w="658368">
                  <a:extLst>
                    <a:ext uri="{9D8B030D-6E8A-4147-A177-3AD203B41FA5}">
                      <a16:colId xmlns:a16="http://schemas.microsoft.com/office/drawing/2014/main" val="3608047130"/>
                    </a:ext>
                  </a:extLst>
                </a:gridCol>
                <a:gridCol w="658368">
                  <a:extLst>
                    <a:ext uri="{9D8B030D-6E8A-4147-A177-3AD203B41FA5}">
                      <a16:colId xmlns:a16="http://schemas.microsoft.com/office/drawing/2014/main" val="245452073"/>
                    </a:ext>
                  </a:extLst>
                </a:gridCol>
                <a:gridCol w="658368">
                  <a:extLst>
                    <a:ext uri="{9D8B030D-6E8A-4147-A177-3AD203B41FA5}">
                      <a16:colId xmlns:a16="http://schemas.microsoft.com/office/drawing/2014/main" val="2067137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17507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- 2022-03-31 14:56:42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https://i.ytimg.com/vi/KZVhyyFlAIA/hqdefault.jpg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0885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- 2022-03-29 14:56:40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https://i.ytimg.com/vi/oPmcfoOELGM/hqdefault.jpg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5550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- 2022-03-29 14:56:36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https://i.ytimg.com/vi/QKUC_bgkixM/hqdefault.jpg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8687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- 2022-03-28 14:54:52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https://i.ytimg.com/vi/u22qsgNp_SM/hqdefault.jpg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7170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- 2022-03-28 14:54:48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https://i.ytimg.com/vi/l5nQOmdqxsM/hqdefault.jpg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2699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- 2022-03-28 12:48:17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https://i.ytimg.com/vi/-_dut12Cg3I/hqdefault.jpg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422152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- 2022-03-28 10:09:20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https://i.ytimg.com/vi/2yivSi7cXOU/hqdefault.jpg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615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15:51:07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https://i.ytimg.com/vi/VULbvdUn2gA/hqdefault.jpg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5818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15:05:37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https://i.ytimg.com/vi/qHc3dEvHLvU/hqdefault.jpg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08853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15:04:38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https://i.ytimg.com/vi/9zzHPUwmIBk/hqdefault.jpg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9899773"/>
                  </a:ext>
                </a:extLst>
              </a:tr>
            </a:tbl>
          </a:graphicData>
        </a:graphic>
      </p:graphicFrame>
      <p:sp>
        <p:nvSpPr>
          <p:cNvPr id="4" name="Text Placeholder 3">
            <a:extLst>
              <a:ext uri="{FF2B5EF4-FFF2-40B4-BE49-F238E27FC236}">
                <a16:creationId xmlns:a16="http://schemas.microsoft.com/office/drawing/2014/main" id="{DBAD8BCD-BC62-47EB-B07F-7511A6DB814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631868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2DBCE-7EC8-41C4-9C69-F2EC998EFC95}"/>
              </a:ext>
            </a:extLst>
          </p:cNvPr>
          <p:cNvSpPr>
            <a:spLocks noGrp="1"/>
          </p:cNvSpPr>
          <p:nvPr>
            <p:ph type="title"/>
          </p:nvPr>
        </p:nvSpPr>
        <p:spPr/>
        <p:txBody>
          <a:bodyPr/>
          <a:lstStyle/>
          <a:p>
            <a:r>
              <a:rPr lang="en-US"/>
              <a:t>Youtube Videos Table | NPO3FM - 2 of 3</a:t>
            </a:r>
          </a:p>
        </p:txBody>
      </p:sp>
      <p:graphicFrame>
        <p:nvGraphicFramePr>
          <p:cNvPr id="5" name="Table Placeholder 4">
            <a:extLst>
              <a:ext uri="{FF2B5EF4-FFF2-40B4-BE49-F238E27FC236}">
                <a16:creationId xmlns:a16="http://schemas.microsoft.com/office/drawing/2014/main" id="{368BCD63-7A7E-49A5-AE19-73B2342D2BAD}"/>
              </a:ext>
            </a:extLst>
          </p:cNvPr>
          <p:cNvGraphicFramePr>
            <a:graphicFrameLocks noGrp="1"/>
          </p:cNvGraphicFramePr>
          <p:nvPr>
            <p:ph type="tbl" sz="quarter" idx="13"/>
            <p:extLst>
              <p:ext uri="{D42A27DB-BD31-4B8C-83A1-F6EECF244321}">
                <p14:modId xmlns:p14="http://schemas.microsoft.com/office/powerpoint/2010/main" val="364022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19676998"/>
                    </a:ext>
                  </a:extLst>
                </a:gridCol>
                <a:gridCol w="2057400">
                  <a:extLst>
                    <a:ext uri="{9D8B030D-6E8A-4147-A177-3AD203B41FA5}">
                      <a16:colId xmlns:a16="http://schemas.microsoft.com/office/drawing/2014/main" val="543282458"/>
                    </a:ext>
                  </a:extLst>
                </a:gridCol>
                <a:gridCol w="658368">
                  <a:extLst>
                    <a:ext uri="{9D8B030D-6E8A-4147-A177-3AD203B41FA5}">
                      <a16:colId xmlns:a16="http://schemas.microsoft.com/office/drawing/2014/main" val="1110842446"/>
                    </a:ext>
                  </a:extLst>
                </a:gridCol>
                <a:gridCol w="658368">
                  <a:extLst>
                    <a:ext uri="{9D8B030D-6E8A-4147-A177-3AD203B41FA5}">
                      <a16:colId xmlns:a16="http://schemas.microsoft.com/office/drawing/2014/main" val="916823253"/>
                    </a:ext>
                  </a:extLst>
                </a:gridCol>
                <a:gridCol w="658368">
                  <a:extLst>
                    <a:ext uri="{9D8B030D-6E8A-4147-A177-3AD203B41FA5}">
                      <a16:colId xmlns:a16="http://schemas.microsoft.com/office/drawing/2014/main" val="243047014"/>
                    </a:ext>
                  </a:extLst>
                </a:gridCol>
                <a:gridCol w="658368">
                  <a:extLst>
                    <a:ext uri="{9D8B030D-6E8A-4147-A177-3AD203B41FA5}">
                      <a16:colId xmlns:a16="http://schemas.microsoft.com/office/drawing/2014/main" val="1553115388"/>
                    </a:ext>
                  </a:extLst>
                </a:gridCol>
                <a:gridCol w="658368">
                  <a:extLst>
                    <a:ext uri="{9D8B030D-6E8A-4147-A177-3AD203B41FA5}">
                      <a16:colId xmlns:a16="http://schemas.microsoft.com/office/drawing/2014/main" val="2756619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66605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14:32:16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https://i.ytimg.com/vi/L-IbU5IkQCo/hqdefault.jpg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4257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14:31:28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https://i.ytimg.com/vi/EuE7aGHUOZE/hqdefault.jpg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71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14:30:32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https://i.ytimg.com/vi/0UhUqhvktdM/hqdefault.jpg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749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14:29:27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https://i.ytimg.com/vi/j4qg2K8BLhs/hqdefault.jpg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9569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14:28:47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https://i.ytimg.com/vi/BPVsVSScc1A/hqdefault.jpg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516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14:27:39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https://i.ytimg.com/vi/_cM1IiqdIVk/hqdefault.jpg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3686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14:26:29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https://i.ytimg.com/vi/J8VwGlJKYEk/hqdefault.jpg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1769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- 2022-03-24 20:55:02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https://i.ytimg.com/vi/JSh8RNLll5s/hqdefault.jpg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983008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- 2022-03-24 16:40:42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https://i.ytimg.com/vi/z3_KkQLNJVo/hqdefault.jpg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7741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- 2022-03-24 16:40:38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https://i.ytimg.com/vi/2xxC_IGx2zY/hqdefault.jpg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31638489"/>
                  </a:ext>
                </a:extLst>
              </a:tr>
            </a:tbl>
          </a:graphicData>
        </a:graphic>
      </p:graphicFrame>
      <p:sp>
        <p:nvSpPr>
          <p:cNvPr id="4" name="Text Placeholder 3">
            <a:extLst>
              <a:ext uri="{FF2B5EF4-FFF2-40B4-BE49-F238E27FC236}">
                <a16:creationId xmlns:a16="http://schemas.microsoft.com/office/drawing/2014/main" id="{AD38B0FA-34A0-4336-9022-CCCE94511CC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736606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1B3F-B7E3-4204-8C3B-DB8C677919F2}"/>
              </a:ext>
            </a:extLst>
          </p:cNvPr>
          <p:cNvSpPr>
            <a:spLocks noGrp="1"/>
          </p:cNvSpPr>
          <p:nvPr>
            <p:ph type="title"/>
          </p:nvPr>
        </p:nvSpPr>
        <p:spPr/>
        <p:txBody>
          <a:bodyPr/>
          <a:lstStyle/>
          <a:p>
            <a:r>
              <a:rPr lang="en-US"/>
              <a:t>Youtube Videos Table | NPO3FM - 3 of 3</a:t>
            </a:r>
          </a:p>
        </p:txBody>
      </p:sp>
      <p:graphicFrame>
        <p:nvGraphicFramePr>
          <p:cNvPr id="5" name="Table Placeholder 4">
            <a:extLst>
              <a:ext uri="{FF2B5EF4-FFF2-40B4-BE49-F238E27FC236}">
                <a16:creationId xmlns:a16="http://schemas.microsoft.com/office/drawing/2014/main" id="{500847E3-1F03-4A77-B34C-916AA62FD4AC}"/>
              </a:ext>
            </a:extLst>
          </p:cNvPr>
          <p:cNvGraphicFramePr>
            <a:graphicFrameLocks noGrp="1"/>
          </p:cNvGraphicFramePr>
          <p:nvPr>
            <p:ph type="tbl" sz="quarter" idx="13"/>
            <p:extLst>
              <p:ext uri="{D42A27DB-BD31-4B8C-83A1-F6EECF244321}">
                <p14:modId xmlns:p14="http://schemas.microsoft.com/office/powerpoint/2010/main" val="339211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25776916"/>
                    </a:ext>
                  </a:extLst>
                </a:gridCol>
                <a:gridCol w="2057400">
                  <a:extLst>
                    <a:ext uri="{9D8B030D-6E8A-4147-A177-3AD203B41FA5}">
                      <a16:colId xmlns:a16="http://schemas.microsoft.com/office/drawing/2014/main" val="477566378"/>
                    </a:ext>
                  </a:extLst>
                </a:gridCol>
                <a:gridCol w="658368">
                  <a:extLst>
                    <a:ext uri="{9D8B030D-6E8A-4147-A177-3AD203B41FA5}">
                      <a16:colId xmlns:a16="http://schemas.microsoft.com/office/drawing/2014/main" val="2666193557"/>
                    </a:ext>
                  </a:extLst>
                </a:gridCol>
                <a:gridCol w="658368">
                  <a:extLst>
                    <a:ext uri="{9D8B030D-6E8A-4147-A177-3AD203B41FA5}">
                      <a16:colId xmlns:a16="http://schemas.microsoft.com/office/drawing/2014/main" val="3214476768"/>
                    </a:ext>
                  </a:extLst>
                </a:gridCol>
                <a:gridCol w="658368">
                  <a:extLst>
                    <a:ext uri="{9D8B030D-6E8A-4147-A177-3AD203B41FA5}">
                      <a16:colId xmlns:a16="http://schemas.microsoft.com/office/drawing/2014/main" val="834865820"/>
                    </a:ext>
                  </a:extLst>
                </a:gridCol>
                <a:gridCol w="658368">
                  <a:extLst>
                    <a:ext uri="{9D8B030D-6E8A-4147-A177-3AD203B41FA5}">
                      <a16:colId xmlns:a16="http://schemas.microsoft.com/office/drawing/2014/main" val="2627766962"/>
                    </a:ext>
                  </a:extLst>
                </a:gridCol>
                <a:gridCol w="658368">
                  <a:extLst>
                    <a:ext uri="{9D8B030D-6E8A-4147-A177-3AD203B41FA5}">
                      <a16:colId xmlns:a16="http://schemas.microsoft.com/office/drawing/2014/main" val="81947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8215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- 2022-03-22 15:54:45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https://i.ytimg.com/vi/Dsq1bzwF33g/hqdefault.jpg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2023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- 2022-03-17 15:32:25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https://i.ytimg.com/vi/Lhiw2xJ7wGE/hqdefault.jpg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2269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- 2022-03-15 16:00:07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https://i.ytimg.com/vi/yoUm42DmI1w/hqdefault.jpg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96573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- 2022-03-09 16:02:53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https://i.ytimg.com/vi/RGep1-TmM0k/hqdefault.jpg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22517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- 2022-03-08 16:03:38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https://i.ytimg.com/vi/SC3Y3CRBjIM/hqdefault.jpg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425094569"/>
                  </a:ext>
                </a:extLst>
              </a:tr>
            </a:tbl>
          </a:graphicData>
        </a:graphic>
      </p:graphicFrame>
      <p:sp>
        <p:nvSpPr>
          <p:cNvPr id="4" name="Text Placeholder 3">
            <a:extLst>
              <a:ext uri="{FF2B5EF4-FFF2-40B4-BE49-F238E27FC236}">
                <a16:creationId xmlns:a16="http://schemas.microsoft.com/office/drawing/2014/main" id="{5A6D4E5E-E91B-4F12-804F-BD40FAE80F4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635310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18B7A-EE7A-4563-87E6-EC3B20EA7AB6}"/>
              </a:ext>
            </a:extLst>
          </p:cNvPr>
          <p:cNvSpPr>
            <a:spLocks noGrp="1"/>
          </p:cNvSpPr>
          <p:nvPr>
            <p:ph type="title"/>
          </p:nvPr>
        </p:nvSpPr>
        <p:spPr/>
        <p:txBody>
          <a:bodyPr/>
          <a:lstStyle/>
          <a:p>
            <a:r>
              <a:rPr lang="en-US"/>
              <a:t>Youtube kliktroughrate youtube  | NPO3FM</a:t>
            </a:r>
          </a:p>
        </p:txBody>
      </p:sp>
      <p:graphicFrame>
        <p:nvGraphicFramePr>
          <p:cNvPr id="6" name="Chart Placeholder 5">
            <a:extLst>
              <a:ext uri="{FF2B5EF4-FFF2-40B4-BE49-F238E27FC236}">
                <a16:creationId xmlns:a16="http://schemas.microsoft.com/office/drawing/2014/main" id="{13732EE4-A86A-4CAB-B9E2-2DC025A36780}"/>
              </a:ext>
            </a:extLst>
          </p:cNvPr>
          <p:cNvGraphicFramePr>
            <a:graphicFrameLocks noGrp="1"/>
          </p:cNvGraphicFramePr>
          <p:nvPr>
            <p:ph type="chart" sz="quarter" idx="13"/>
            <p:extLst>
              <p:ext uri="{D42A27DB-BD31-4B8C-83A1-F6EECF244321}">
                <p14:modId xmlns:p14="http://schemas.microsoft.com/office/powerpoint/2010/main" val="1109023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8E7D1D-B6AA-43D0-B901-7618514CF32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2B74295-EDDE-4442-B111-C8DE4FBA9F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9183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11232</Words>
  <Application>Microsoft Office PowerPoint</Application>
  <PresentationFormat>On-screen Show (4:3)</PresentationFormat>
  <Paragraphs>2547</Paragraphs>
  <Slides>114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114</vt:i4>
      </vt:variant>
    </vt:vector>
  </HeadingPairs>
  <TitlesOfParts>
    <vt:vector size="117" baseType="lpstr">
      <vt:lpstr>Arial</vt:lpstr>
      <vt:lpstr>Calibri</vt:lpstr>
      <vt:lpstr>quintly_template</vt:lpstr>
      <vt:lpstr>3FM Maandelijkse raportage</vt:lpstr>
      <vt:lpstr>Overall Overall Top Pages | NPO3FM</vt:lpstr>
      <vt:lpstr>Overall Followers Count Progression | NPO3FM</vt:lpstr>
      <vt:lpstr>Overall Total Interactions by Weekday | NPO3FM</vt:lpstr>
      <vt:lpstr>Facebook Afgelopen maand in een notendop | NPO3FM</vt:lpstr>
      <vt:lpstr>Facebook Weekbereik | NPO3FM</vt:lpstr>
      <vt:lpstr>Facebook Gemiddelde aan interacties per post | NPO3FM</vt:lpstr>
      <vt:lpstr>Facebook Page Likes Total | NPO3FM</vt:lpstr>
      <vt:lpstr>Facebook Post Type Distribution | NPO3FM</vt:lpstr>
      <vt:lpstr>Facebook Top 10 best scorende posts | NPO3FM - 1 of 10</vt:lpstr>
      <vt:lpstr>Facebook Top 10 best scorende posts | NPO3FM - 2 of 10</vt:lpstr>
      <vt:lpstr>Facebook Top 10 best scorende posts | NPO3FM - 3 of 10</vt:lpstr>
      <vt:lpstr>Facebook Top 10 best scorende posts | NPO3FM - 4 of 10</vt:lpstr>
      <vt:lpstr>Facebook Top 10 best scorende posts | NPO3FM - 5 of 10</vt:lpstr>
      <vt:lpstr>Facebook Top 10 best scorende posts | NPO3FM - 6 of 10</vt:lpstr>
      <vt:lpstr>Facebook Top 10 best scorende posts | NPO3FM - 7 of 10</vt:lpstr>
      <vt:lpstr>Facebook Top 10 best scorende posts | NPO3FM - 8 of 10</vt:lpstr>
      <vt:lpstr>Facebook Top 10 best scorende posts | NPO3FM - 9 of 10</vt:lpstr>
      <vt:lpstr>Facebook Top 10 best scorende posts | NPO3FM - 10 of 10</vt:lpstr>
      <vt:lpstr>Facebook Top 10 slechtst scorende posts | NPO3FM - 1 of 10</vt:lpstr>
      <vt:lpstr>Facebook Top 10 slechtst scorende posts | NPO3FM - 2 of 10</vt:lpstr>
      <vt:lpstr>Facebook Top 10 slechtst scorende posts | NPO3FM - 3 of 10</vt:lpstr>
      <vt:lpstr>Facebook Top 10 slechtst scorende posts | NPO3FM - 4 of 10</vt:lpstr>
      <vt:lpstr>Facebook Top 10 slechtst scorende posts | NPO3FM - 5 of 10</vt:lpstr>
      <vt:lpstr>Facebook Top 10 slechtst scorende posts | NPO3FM - 6 of 10</vt:lpstr>
      <vt:lpstr>Facebook Top 10 slechtst scorende posts | NPO3FM - 7 of 10</vt:lpstr>
      <vt:lpstr>Facebook Top 10 slechtst scorende posts | NPO3FM - 8 of 10</vt:lpstr>
      <vt:lpstr>Facebook Top 10 slechtst scorende posts | NPO3FM - 9 of 10</vt:lpstr>
      <vt:lpstr>Facebook Top 10 slechtst scorende posts | NPO3FM - 10 of 10</vt:lpstr>
      <vt:lpstr>Instagram Key Metrics Table | NPO3FM</vt:lpstr>
      <vt:lpstr>Instagram Followers Total | NPO3FM</vt:lpstr>
      <vt:lpstr>Instagram Interaction Rate By Post Type | NPO3FM</vt:lpstr>
      <vt:lpstr>Instagram Reach | NPO3FM</vt:lpstr>
      <vt:lpstr>Instagram Hashtag Detection | NPO3FM - 1 of 3</vt:lpstr>
      <vt:lpstr>Instagram Hashtag Detection | NPO3FM - 2 of 3</vt:lpstr>
      <vt:lpstr>Instagram Hashtag Detection | NPO3FM - 3 of 3</vt:lpstr>
      <vt:lpstr>Instagram Average Likes Per Post | NPO3FM</vt:lpstr>
      <vt:lpstr>Instagram Top 10 posts met meeste interactie | NPO3FM - 1 of 25</vt:lpstr>
      <vt:lpstr>Instagram Top 10 posts met meeste interactie | NPO3FM - 2 of 25</vt:lpstr>
      <vt:lpstr>Instagram Top 10 posts met meeste interactie | NPO3FM - 3 of 25</vt:lpstr>
      <vt:lpstr>Instagram Top 10 posts met meeste interactie | NPO3FM - 4 of 25</vt:lpstr>
      <vt:lpstr>Instagram Top 10 posts met meeste interactie | NPO3FM - 5 of 25</vt:lpstr>
      <vt:lpstr>Instagram Top 10 posts met meeste interactie | NPO3FM - 6 of 25</vt:lpstr>
      <vt:lpstr>Instagram Top 10 posts met meeste interactie | NPO3FM - 7 of 25</vt:lpstr>
      <vt:lpstr>Instagram Top 10 posts met meeste interactie | NPO3FM - 8 of 25</vt:lpstr>
      <vt:lpstr>Instagram Top 10 posts met meeste interactie | NPO3FM - 9 of 25</vt:lpstr>
      <vt:lpstr>Instagram Top 10 posts met meeste interactie | NPO3FM - 10 of 25</vt:lpstr>
      <vt:lpstr>Instagram Top 10 posts met meeste interactie | NPO3FM - 11 of 25</vt:lpstr>
      <vt:lpstr>Instagram Top 10 posts met meeste interactie | NPO3FM - 12 of 25</vt:lpstr>
      <vt:lpstr>Instagram Top 10 posts met meeste interactie | NPO3FM - 13 of 25</vt:lpstr>
      <vt:lpstr>Instagram Top 10 posts met meeste interactie | NPO3FM - 14 of 25</vt:lpstr>
      <vt:lpstr>Instagram Top 10 posts met meeste interactie | NPO3FM - 15 of 25</vt:lpstr>
      <vt:lpstr>Instagram Top 10 posts met meeste interactie | NPO3FM - 16 of 25</vt:lpstr>
      <vt:lpstr>Instagram Top 10 posts met meeste interactie | NPO3FM - 17 of 25</vt:lpstr>
      <vt:lpstr>Instagram Top 10 posts met meeste interactie | NPO3FM - 18 of 25</vt:lpstr>
      <vt:lpstr>Instagram Top 10 posts met meeste interactie | NPO3FM - 19 of 25</vt:lpstr>
      <vt:lpstr>Instagram Top 10 posts met meeste interactie | NPO3FM - 20 of 25</vt:lpstr>
      <vt:lpstr>Instagram Top 10 posts met meeste interactie | NPO3FM - 21 of 25</vt:lpstr>
      <vt:lpstr>Instagram Top 10 posts met meeste interactie | NPO3FM - 22 of 25</vt:lpstr>
      <vt:lpstr>Instagram Top 10 posts met meeste interactie | NPO3FM - 23 of 25</vt:lpstr>
      <vt:lpstr>Instagram Top 10 posts met meeste interactie | NPO3FM - 24 of 25</vt:lpstr>
      <vt:lpstr>Instagram Top 10 posts met meeste interactie | NPO3FM - 25 of 25</vt:lpstr>
      <vt:lpstr>Instagram Top 10 posts met minste interactie | NPO3FM - 1 of 25</vt:lpstr>
      <vt:lpstr>Instagram Top 10 posts met minste interactie | NPO3FM - 2 of 25</vt:lpstr>
      <vt:lpstr>Instagram Top 10 posts met minste interactie | NPO3FM - 3 of 25</vt:lpstr>
      <vt:lpstr>Instagram Top 10 posts met minste interactie | NPO3FM - 4 of 25</vt:lpstr>
      <vt:lpstr>Instagram Top 10 posts met minste interactie | NPO3FM - 5 of 25</vt:lpstr>
      <vt:lpstr>Instagram Top 10 posts met minste interactie | NPO3FM - 6 of 25</vt:lpstr>
      <vt:lpstr>Instagram Top 10 posts met minste interactie | NPO3FM - 7 of 25</vt:lpstr>
      <vt:lpstr>Instagram Top 10 posts met minste interactie | NPO3FM - 8 of 25</vt:lpstr>
      <vt:lpstr>Instagram Top 10 posts met minste interactie | NPO3FM - 9 of 25</vt:lpstr>
      <vt:lpstr>Instagram Top 10 posts met minste interactie | NPO3FM - 10 of 25</vt:lpstr>
      <vt:lpstr>Instagram Top 10 posts met minste interactie | NPO3FM - 11 of 25</vt:lpstr>
      <vt:lpstr>Instagram Top 10 posts met minste interactie | NPO3FM - 12 of 25</vt:lpstr>
      <vt:lpstr>Instagram Top 10 posts met minste interactie | NPO3FM - 13 of 25</vt:lpstr>
      <vt:lpstr>Instagram Top 10 posts met minste interactie | NPO3FM - 14 of 25</vt:lpstr>
      <vt:lpstr>Instagram Top 10 posts met minste interactie | NPO3FM - 15 of 25</vt:lpstr>
      <vt:lpstr>Instagram Top 10 posts met minste interactie | NPO3FM - 16 of 25</vt:lpstr>
      <vt:lpstr>Instagram Top 10 posts met minste interactie | NPO3FM - 17 of 25</vt:lpstr>
      <vt:lpstr>Instagram Top 10 posts met minste interactie | NPO3FM - 18 of 25</vt:lpstr>
      <vt:lpstr>Instagram Top 10 posts met minste interactie | NPO3FM - 19 of 25</vt:lpstr>
      <vt:lpstr>Instagram Top 10 posts met minste interactie | NPO3FM - 20 of 25</vt:lpstr>
      <vt:lpstr>Instagram Top 10 posts met minste interactie | NPO3FM - 21 of 25</vt:lpstr>
      <vt:lpstr>Instagram Top 10 posts met minste interactie | NPO3FM - 22 of 25</vt:lpstr>
      <vt:lpstr>Instagram Top 10 posts met minste interactie | NPO3FM - 23 of 25</vt:lpstr>
      <vt:lpstr>Instagram Top 10 posts met minste interactie | NPO3FM - 24 of 25</vt:lpstr>
      <vt:lpstr>Instagram Top 10 posts met minste interactie | NPO3FM - 25 of 25</vt:lpstr>
      <vt:lpstr>Instagram Stories Key Metrics Table | NPO3FM</vt:lpstr>
      <vt:lpstr>Instagram Stories meeste impressies | NPO3FM - 1 of 13</vt:lpstr>
      <vt:lpstr>Instagram Stories meeste impressies | NPO3FM - 2 of 13</vt:lpstr>
      <vt:lpstr>Instagram Stories meeste impressies | NPO3FM - 3 of 13</vt:lpstr>
      <vt:lpstr>Instagram Stories meeste impressies | NPO3FM - 4 of 13</vt:lpstr>
      <vt:lpstr>Instagram Stories meeste impressies | NPO3FM - 5 of 13</vt:lpstr>
      <vt:lpstr>Instagram Stories meeste impressies | NPO3FM - 6 of 13</vt:lpstr>
      <vt:lpstr>Instagram Stories meeste impressies | NPO3FM - 7 of 13</vt:lpstr>
      <vt:lpstr>Instagram Stories meeste impressies | NPO3FM - 8 of 13</vt:lpstr>
      <vt:lpstr>Instagram Stories meeste impressies | NPO3FM - 9 of 13</vt:lpstr>
      <vt:lpstr>Instagram Stories meeste impressies | NPO3FM - 10 of 13</vt:lpstr>
      <vt:lpstr>Instagram Stories meeste impressies | NPO3FM - 11 of 13</vt:lpstr>
      <vt:lpstr>Instagram Stories meeste impressies | NPO3FM - 12 of 13</vt:lpstr>
      <vt:lpstr>Instagram Stories meeste impressies | NPO3FM - 13 of 13</vt:lpstr>
      <vt:lpstr>Tiktok Hashtag Detection | NPO3FM - 1 of 3</vt:lpstr>
      <vt:lpstr>Tiktok Hashtag Detection | NPO3FM - 2 of 3</vt:lpstr>
      <vt:lpstr>Tiktok Hashtag Detection | NPO3FM - 3 of 3</vt:lpstr>
      <vt:lpstr>Tiktok Followers Total | NPO3FM</vt:lpstr>
      <vt:lpstr>Tiktok Likes Total | NPO3FM</vt:lpstr>
      <vt:lpstr>Tiktok Average Likes per Video | NPO3FM</vt:lpstr>
      <vt:lpstr>Tiktok Followers Change | NPO3FM</vt:lpstr>
      <vt:lpstr>Youtube Private Key Metrics Table | NPO3FM</vt:lpstr>
      <vt:lpstr>Youtube Subscribers | NPO3FM</vt:lpstr>
      <vt:lpstr>Youtube Videos Table | NPO3FM - 1 of 3</vt:lpstr>
      <vt:lpstr>Youtube Videos Table | NPO3FM - 2 of 3</vt:lpstr>
      <vt:lpstr>Youtube Videos Table | NPO3FM - 3 of 3</vt:lpstr>
      <vt:lpstr>Youtube kliktroughrate youtube  | NPO3FM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Administrator</dc:creator>
  <cp:lastModifiedBy>Administrator</cp:lastModifiedBy>
  <cp:revision>1</cp:revision>
  <dcterms:created xsi:type="dcterms:W3CDTF">2022-04-04T13:23:25Z</dcterms:created>
  <dcterms:modified xsi:type="dcterms:W3CDTF">2022-04-04T13:28:20Z</dcterms:modified>
</cp:coreProperties>
</file>