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5" r:id="rId104"/>
    <p:sldId id="366" r:id="rId105"/>
    <p:sldId id="367" r:id="rId106"/>
    <p:sldId id="368" r:id="rId107"/>
    <p:sldId id="369" r:id="rId108"/>
    <p:sldId id="370" r:id="rId109"/>
    <p:sldId id="371" r:id="rId110"/>
    <p:sldId id="372" r:id="rId111"/>
    <p:sldId id="373" r:id="rId112"/>
    <p:sldId id="375" r:id="rId113"/>
    <p:sldId id="376" r:id="rId114"/>
    <p:sldId id="377" r:id="rId115"/>
  </p:sldIdLst>
  <p:sldSz cx="9144000" cy="6858000" type="screen4x3"/>
  <p:notesSz cx="6858000" cy="9144000"/>
  <p:embeddedFontLst>
    <p:embeddedFont>
      <p:font typeface="Calibri" panose="020F0502020204030204" pitchFamily="34" charset="0"/>
      <p:regular r:id="rId116"/>
      <p:bold r:id="rId117"/>
      <p:italic r:id="rId118"/>
      <p:boldItalic r:id="rId1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3FM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2452</c:v>
                </c:pt>
                <c:pt idx="1">
                  <c:v>1251</c:v>
                </c:pt>
                <c:pt idx="2">
                  <c:v>5222</c:v>
                </c:pt>
                <c:pt idx="3">
                  <c:v>1759</c:v>
                </c:pt>
                <c:pt idx="4">
                  <c:v>1334</c:v>
                </c:pt>
                <c:pt idx="5">
                  <c:v>1047</c:v>
                </c:pt>
                <c:pt idx="6">
                  <c:v>2340</c:v>
                </c:pt>
              </c:numCache>
            </c:numRef>
          </c:val>
          <c:extLst>
            <c:ext xmlns:c16="http://schemas.microsoft.com/office/drawing/2014/chart" uri="{C3380CC4-5D6E-409C-BE32-E72D297353CC}">
              <c16:uniqueId val="{00000000-4876-4934-BA99-53F853995DDA}"/>
            </c:ext>
          </c:extLst>
        </c:ser>
        <c:ser>
          <c:idx val="1"/>
          <c:order val="1"/>
          <c:tx>
            <c:strRef>
              <c:f>Sheet1!$C$1</c:f>
              <c:strCache>
                <c:ptCount val="1"/>
                <c:pt idx="0">
                  <c:v>IG @npo3fm</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17717</c:v>
                </c:pt>
                <c:pt idx="1">
                  <c:v>14262</c:v>
                </c:pt>
                <c:pt idx="2">
                  <c:v>14364</c:v>
                </c:pt>
                <c:pt idx="3">
                  <c:v>8177</c:v>
                </c:pt>
                <c:pt idx="4">
                  <c:v>8592</c:v>
                </c:pt>
                <c:pt idx="5">
                  <c:v>9575</c:v>
                </c:pt>
                <c:pt idx="6">
                  <c:v>9271</c:v>
                </c:pt>
              </c:numCache>
            </c:numRef>
          </c:val>
          <c:extLst>
            <c:ext xmlns:c16="http://schemas.microsoft.com/office/drawing/2014/chart" uri="{C3380CC4-5D6E-409C-BE32-E72D297353CC}">
              <c16:uniqueId val="{00000001-4876-4934-BA99-53F853995DDA}"/>
            </c:ext>
          </c:extLst>
        </c:ser>
        <c:ser>
          <c:idx val="2"/>
          <c:order val="2"/>
          <c:tx>
            <c:strRef>
              <c:f>Sheet1!$D$1</c:f>
              <c:strCache>
                <c:ptCount val="1"/>
                <c:pt idx="0">
                  <c:v>TT @npo3fm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5696</c:v>
                </c:pt>
                <c:pt idx="1">
                  <c:v>6087</c:v>
                </c:pt>
                <c:pt idx="2">
                  <c:v>49130</c:v>
                </c:pt>
                <c:pt idx="3">
                  <c:v>3336</c:v>
                </c:pt>
                <c:pt idx="4">
                  <c:v>8528</c:v>
                </c:pt>
                <c:pt idx="5">
                  <c:v>0</c:v>
                </c:pt>
                <c:pt idx="6">
                  <c:v>514</c:v>
                </c:pt>
              </c:numCache>
            </c:numRef>
          </c:val>
          <c:extLst>
            <c:ext xmlns:c16="http://schemas.microsoft.com/office/drawing/2014/chart" uri="{C3380CC4-5D6E-409C-BE32-E72D297353CC}">
              <c16:uniqueId val="{00000002-4876-4934-BA99-53F853995DDA}"/>
            </c:ext>
          </c:extLst>
        </c:ser>
        <c:dLbls>
          <c:showLegendKey val="0"/>
          <c:showVal val="0"/>
          <c:showCatName val="0"/>
          <c:showSerName val="0"/>
          <c:showPercent val="0"/>
          <c:showBubbleSize val="0"/>
        </c:dLbls>
        <c:gapWidth val="219"/>
        <c:overlap val="-27"/>
        <c:axId val="418683448"/>
        <c:axId val="418685416"/>
      </c:barChart>
      <c:catAx>
        <c:axId val="41868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85416"/>
        <c:crosses val="autoZero"/>
        <c:auto val="1"/>
        <c:lblAlgn val="ctr"/>
        <c:lblOffset val="100"/>
        <c:noMultiLvlLbl val="0"/>
      </c:catAx>
      <c:valAx>
        <c:axId val="41868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8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451632</c:v>
                </c:pt>
                <c:pt idx="1">
                  <c:v>915941</c:v>
                </c:pt>
                <c:pt idx="2">
                  <c:v>304015</c:v>
                </c:pt>
                <c:pt idx="3">
                  <c:v>202813</c:v>
                </c:pt>
                <c:pt idx="4">
                  <c:v>147714</c:v>
                </c:pt>
                <c:pt idx="5">
                  <c:v>132767</c:v>
                </c:pt>
                <c:pt idx="6">
                  <c:v>152978</c:v>
                </c:pt>
                <c:pt idx="7">
                  <c:v>211689</c:v>
                </c:pt>
                <c:pt idx="8">
                  <c:v>246474</c:v>
                </c:pt>
                <c:pt idx="9">
                  <c:v>200314</c:v>
                </c:pt>
                <c:pt idx="10">
                  <c:v>213255</c:v>
                </c:pt>
                <c:pt idx="11">
                  <c:v>143486</c:v>
                </c:pt>
                <c:pt idx="12">
                  <c:v>129230</c:v>
                </c:pt>
                <c:pt idx="13">
                  <c:v>316262</c:v>
                </c:pt>
                <c:pt idx="14">
                  <c:v>283305</c:v>
                </c:pt>
                <c:pt idx="15">
                  <c:v>193522</c:v>
                </c:pt>
                <c:pt idx="16">
                  <c:v>404591</c:v>
                </c:pt>
                <c:pt idx="17">
                  <c:v>620120</c:v>
                </c:pt>
                <c:pt idx="18">
                  <c:v>559689</c:v>
                </c:pt>
                <c:pt idx="19">
                  <c:v>504038</c:v>
                </c:pt>
                <c:pt idx="20">
                  <c:v>818344</c:v>
                </c:pt>
                <c:pt idx="21">
                  <c:v>570061</c:v>
                </c:pt>
                <c:pt idx="22">
                  <c:v>474880</c:v>
                </c:pt>
                <c:pt idx="23">
                  <c:v>392353</c:v>
                </c:pt>
                <c:pt idx="24">
                  <c:v>332295</c:v>
                </c:pt>
                <c:pt idx="25">
                  <c:v>337238</c:v>
                </c:pt>
                <c:pt idx="26">
                  <c:v>225264</c:v>
                </c:pt>
                <c:pt idx="27">
                  <c:v>151903</c:v>
                </c:pt>
              </c:numCache>
            </c:numRef>
          </c:val>
          <c:smooth val="0"/>
          <c:extLst>
            <c:ext xmlns:c16="http://schemas.microsoft.com/office/drawing/2014/chart" uri="{C3380CC4-5D6E-409C-BE32-E72D297353CC}">
              <c16:uniqueId val="{00000000-2BFA-4853-A2B1-D505FFFC09DF}"/>
            </c:ext>
          </c:extLst>
        </c:ser>
        <c:dLbls>
          <c:showLegendKey val="0"/>
          <c:showVal val="0"/>
          <c:showCatName val="0"/>
          <c:showSerName val="0"/>
          <c:showPercent val="0"/>
          <c:showBubbleSize val="0"/>
        </c:dLbls>
        <c:smooth val="0"/>
        <c:axId val="418688368"/>
        <c:axId val="418683120"/>
      </c:lineChart>
      <c:dateAx>
        <c:axId val="41868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83120"/>
        <c:crosses val="autoZero"/>
        <c:auto val="1"/>
        <c:lblOffset val="100"/>
        <c:baseTimeUnit val="days"/>
      </c:dateAx>
      <c:valAx>
        <c:axId val="41868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8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51</c:v>
                </c:pt>
                <c:pt idx="1">
                  <c:v>621</c:v>
                </c:pt>
                <c:pt idx="2">
                  <c:v>80</c:v>
                </c:pt>
                <c:pt idx="3">
                  <c:v>75</c:v>
                </c:pt>
                <c:pt idx="4">
                  <c:v>69</c:v>
                </c:pt>
                <c:pt idx="5">
                  <c:v>64</c:v>
                </c:pt>
                <c:pt idx="6">
                  <c:v>88</c:v>
                </c:pt>
                <c:pt idx="7">
                  <c:v>64</c:v>
                </c:pt>
                <c:pt idx="8">
                  <c:v>90</c:v>
                </c:pt>
                <c:pt idx="9">
                  <c:v>135</c:v>
                </c:pt>
                <c:pt idx="10">
                  <c:v>83</c:v>
                </c:pt>
                <c:pt idx="11">
                  <c:v>63</c:v>
                </c:pt>
                <c:pt idx="12">
                  <c:v>81</c:v>
                </c:pt>
                <c:pt idx="13">
                  <c:v>306</c:v>
                </c:pt>
                <c:pt idx="14">
                  <c:v>33</c:v>
                </c:pt>
                <c:pt idx="15">
                  <c:v>45</c:v>
                </c:pt>
                <c:pt idx="16">
                  <c:v>128</c:v>
                </c:pt>
                <c:pt idx="17">
                  <c:v>147</c:v>
                </c:pt>
                <c:pt idx="18">
                  <c:v>58</c:v>
                </c:pt>
                <c:pt idx="19">
                  <c:v>137</c:v>
                </c:pt>
                <c:pt idx="20">
                  <c:v>97</c:v>
                </c:pt>
                <c:pt idx="21">
                  <c:v>137</c:v>
                </c:pt>
                <c:pt idx="22">
                  <c:v>49</c:v>
                </c:pt>
                <c:pt idx="23">
                  <c:v>20</c:v>
                </c:pt>
                <c:pt idx="24">
                  <c:v>48</c:v>
                </c:pt>
                <c:pt idx="25">
                  <c:v>398</c:v>
                </c:pt>
                <c:pt idx="26">
                  <c:v>253</c:v>
                </c:pt>
                <c:pt idx="27">
                  <c:v>120</c:v>
                </c:pt>
              </c:numCache>
            </c:numRef>
          </c:val>
          <c:smooth val="0"/>
          <c:extLst>
            <c:ext xmlns:c16="http://schemas.microsoft.com/office/drawing/2014/chart" uri="{C3380CC4-5D6E-409C-BE32-E72D297353CC}">
              <c16:uniqueId val="{00000000-F399-48CC-8A4E-9CEDF903F6EA}"/>
            </c:ext>
          </c:extLst>
        </c:ser>
        <c:dLbls>
          <c:showLegendKey val="0"/>
          <c:showVal val="0"/>
          <c:showCatName val="0"/>
          <c:showSerName val="0"/>
          <c:showPercent val="0"/>
          <c:showBubbleSize val="0"/>
        </c:dLbls>
        <c:smooth val="0"/>
        <c:axId val="418693944"/>
        <c:axId val="418693616"/>
      </c:lineChart>
      <c:dateAx>
        <c:axId val="41869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93616"/>
        <c:crosses val="autoZero"/>
        <c:auto val="1"/>
        <c:lblOffset val="100"/>
        <c:baseTimeUnit val="days"/>
      </c:dateAx>
      <c:valAx>
        <c:axId val="41869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9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313914</c:v>
                </c:pt>
                <c:pt idx="1">
                  <c:v>313904</c:v>
                </c:pt>
                <c:pt idx="2">
                  <c:v>313886</c:v>
                </c:pt>
                <c:pt idx="3">
                  <c:v>313880</c:v>
                </c:pt>
                <c:pt idx="4">
                  <c:v>313858</c:v>
                </c:pt>
                <c:pt idx="5">
                  <c:v>313835</c:v>
                </c:pt>
                <c:pt idx="6">
                  <c:v>313815</c:v>
                </c:pt>
                <c:pt idx="7">
                  <c:v>313800</c:v>
                </c:pt>
                <c:pt idx="8">
                  <c:v>313776</c:v>
                </c:pt>
                <c:pt idx="9">
                  <c:v>313767</c:v>
                </c:pt>
                <c:pt idx="10">
                  <c:v>313752</c:v>
                </c:pt>
                <c:pt idx="11">
                  <c:v>313730</c:v>
                </c:pt>
                <c:pt idx="12">
                  <c:v>313717</c:v>
                </c:pt>
                <c:pt idx="13">
                  <c:v>313707</c:v>
                </c:pt>
                <c:pt idx="14">
                  <c:v>313679</c:v>
                </c:pt>
                <c:pt idx="15">
                  <c:v>313675</c:v>
                </c:pt>
                <c:pt idx="16">
                  <c:v>313667</c:v>
                </c:pt>
                <c:pt idx="17">
                  <c:v>313669</c:v>
                </c:pt>
                <c:pt idx="18">
                  <c:v>313659</c:v>
                </c:pt>
                <c:pt idx="19">
                  <c:v>313655</c:v>
                </c:pt>
                <c:pt idx="20">
                  <c:v>313636</c:v>
                </c:pt>
                <c:pt idx="21">
                  <c:v>313620</c:v>
                </c:pt>
                <c:pt idx="22">
                  <c:v>313608</c:v>
                </c:pt>
                <c:pt idx="23">
                  <c:v>313598</c:v>
                </c:pt>
                <c:pt idx="24">
                  <c:v>313581</c:v>
                </c:pt>
                <c:pt idx="25">
                  <c:v>313567</c:v>
                </c:pt>
                <c:pt idx="26">
                  <c:v>313553</c:v>
                </c:pt>
                <c:pt idx="27">
                  <c:v>313537</c:v>
                </c:pt>
              </c:numCache>
            </c:numRef>
          </c:val>
          <c:smooth val="0"/>
          <c:extLst>
            <c:ext xmlns:c16="http://schemas.microsoft.com/office/drawing/2014/chart" uri="{C3380CC4-5D6E-409C-BE32-E72D297353CC}">
              <c16:uniqueId val="{00000000-F5CE-4A74-95AD-9257F3344BDA}"/>
            </c:ext>
          </c:extLst>
        </c:ser>
        <c:dLbls>
          <c:showLegendKey val="0"/>
          <c:showVal val="0"/>
          <c:showCatName val="0"/>
          <c:showSerName val="0"/>
          <c:showPercent val="0"/>
          <c:showBubbleSize val="0"/>
        </c:dLbls>
        <c:smooth val="0"/>
        <c:axId val="422883248"/>
        <c:axId val="422883576"/>
      </c:lineChart>
      <c:dateAx>
        <c:axId val="42288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83576"/>
        <c:crosses val="autoZero"/>
        <c:auto val="1"/>
        <c:lblOffset val="100"/>
        <c:baseTimeUnit val="days"/>
      </c:dateAx>
      <c:valAx>
        <c:axId val="42288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8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1</c:v>
                </c:pt>
                <c:pt idx="1">
                  <c:v>72</c:v>
                </c:pt>
                <c:pt idx="2">
                  <c:v>22</c:v>
                </c:pt>
                <c:pt idx="3">
                  <c:v>19</c:v>
                </c:pt>
              </c:numCache>
            </c:numRef>
          </c:val>
          <c:extLst>
            <c:ext xmlns:c16="http://schemas.microsoft.com/office/drawing/2014/chart" uri="{C3380CC4-5D6E-409C-BE32-E72D297353CC}">
              <c16:uniqueId val="{00000000-0634-42EA-9A40-FC871C7B5E2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102869</c:v>
                </c:pt>
                <c:pt idx="1">
                  <c:v>102894</c:v>
                </c:pt>
                <c:pt idx="2">
                  <c:v>102885</c:v>
                </c:pt>
                <c:pt idx="3">
                  <c:v>102893</c:v>
                </c:pt>
                <c:pt idx="4">
                  <c:v>102928</c:v>
                </c:pt>
                <c:pt idx="5">
                  <c:v>102914</c:v>
                </c:pt>
                <c:pt idx="6">
                  <c:v>102905</c:v>
                </c:pt>
                <c:pt idx="7">
                  <c:v>102918</c:v>
                </c:pt>
                <c:pt idx="8">
                  <c:v>102916</c:v>
                </c:pt>
                <c:pt idx="9">
                  <c:v>102921</c:v>
                </c:pt>
                <c:pt idx="10">
                  <c:v>102926</c:v>
                </c:pt>
                <c:pt idx="11">
                  <c:v>102906</c:v>
                </c:pt>
                <c:pt idx="12">
                  <c:v>102903</c:v>
                </c:pt>
                <c:pt idx="13">
                  <c:v>102919</c:v>
                </c:pt>
                <c:pt idx="14">
                  <c:v>102934</c:v>
                </c:pt>
                <c:pt idx="15">
                  <c:v>102952</c:v>
                </c:pt>
                <c:pt idx="16">
                  <c:v>102957</c:v>
                </c:pt>
                <c:pt idx="17">
                  <c:v>102992</c:v>
                </c:pt>
                <c:pt idx="18">
                  <c:v>103041</c:v>
                </c:pt>
                <c:pt idx="19">
                  <c:v>103120</c:v>
                </c:pt>
                <c:pt idx="20">
                  <c:v>103131</c:v>
                </c:pt>
                <c:pt idx="21">
                  <c:v>103137</c:v>
                </c:pt>
                <c:pt idx="22">
                  <c:v>103148</c:v>
                </c:pt>
                <c:pt idx="23">
                  <c:v>103150</c:v>
                </c:pt>
                <c:pt idx="24">
                  <c:v>103151</c:v>
                </c:pt>
                <c:pt idx="25">
                  <c:v>103133</c:v>
                </c:pt>
                <c:pt idx="26">
                  <c:v>103115</c:v>
                </c:pt>
                <c:pt idx="27">
                  <c:v>103103</c:v>
                </c:pt>
              </c:numCache>
            </c:numRef>
          </c:val>
          <c:smooth val="0"/>
          <c:extLst>
            <c:ext xmlns:c16="http://schemas.microsoft.com/office/drawing/2014/chart" uri="{C3380CC4-5D6E-409C-BE32-E72D297353CC}">
              <c16:uniqueId val="{00000000-E25E-4FD7-B127-2E4A4273DD0F}"/>
            </c:ext>
          </c:extLst>
        </c:ser>
        <c:dLbls>
          <c:showLegendKey val="0"/>
          <c:showVal val="0"/>
          <c:showCatName val="0"/>
          <c:showSerName val="0"/>
          <c:showPercent val="0"/>
          <c:showBubbleSize val="0"/>
        </c:dLbls>
        <c:smooth val="0"/>
        <c:axId val="248848360"/>
        <c:axId val="248855248"/>
      </c:lineChart>
      <c:dateAx>
        <c:axId val="24884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55248"/>
        <c:crosses val="autoZero"/>
        <c:auto val="1"/>
        <c:lblOffset val="100"/>
        <c:baseTimeUnit val="days"/>
      </c:dateAx>
      <c:valAx>
        <c:axId val="24885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4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0.95642417504815902</c:v>
                </c:pt>
                <c:pt idx="1">
                  <c:v>0.794076174481262</c:v>
                </c:pt>
                <c:pt idx="2">
                  <c:v>0.538832711054683</c:v>
                </c:pt>
              </c:numCache>
            </c:numRef>
          </c:val>
          <c:extLst>
            <c:ext xmlns:c16="http://schemas.microsoft.com/office/drawing/2014/chart" uri="{C3380CC4-5D6E-409C-BE32-E72D297353CC}">
              <c16:uniqueId val="{00000000-6EFF-4A4D-87E9-539CDEB0D48D}"/>
            </c:ext>
          </c:extLst>
        </c:ser>
        <c:dLbls>
          <c:showLegendKey val="0"/>
          <c:showVal val="0"/>
          <c:showCatName val="0"/>
          <c:showSerName val="0"/>
          <c:showPercent val="0"/>
          <c:showBubbleSize val="0"/>
        </c:dLbls>
        <c:gapWidth val="219"/>
        <c:overlap val="-27"/>
        <c:axId val="248856232"/>
        <c:axId val="248849016"/>
      </c:barChart>
      <c:catAx>
        <c:axId val="24885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49016"/>
        <c:crosses val="autoZero"/>
        <c:auto val="1"/>
        <c:lblAlgn val="ctr"/>
        <c:lblOffset val="100"/>
        <c:noMultiLvlLbl val="0"/>
      </c:catAx>
      <c:valAx>
        <c:axId val="24884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5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51489</c:v>
                </c:pt>
                <c:pt idx="1">
                  <c:v>72593</c:v>
                </c:pt>
                <c:pt idx="2">
                  <c:v>72478</c:v>
                </c:pt>
                <c:pt idx="3">
                  <c:v>66783</c:v>
                </c:pt>
                <c:pt idx="4">
                  <c:v>53988</c:v>
                </c:pt>
                <c:pt idx="5">
                  <c:v>50658</c:v>
                </c:pt>
                <c:pt idx="6">
                  <c:v>66571</c:v>
                </c:pt>
                <c:pt idx="7">
                  <c:v>129213</c:v>
                </c:pt>
                <c:pt idx="8">
                  <c:v>141214</c:v>
                </c:pt>
                <c:pt idx="9">
                  <c:v>84929</c:v>
                </c:pt>
                <c:pt idx="10">
                  <c:v>77868</c:v>
                </c:pt>
                <c:pt idx="11">
                  <c:v>45094</c:v>
                </c:pt>
                <c:pt idx="12">
                  <c:v>41964</c:v>
                </c:pt>
                <c:pt idx="13">
                  <c:v>169380</c:v>
                </c:pt>
                <c:pt idx="14">
                  <c:v>154288</c:v>
                </c:pt>
                <c:pt idx="15">
                  <c:v>44871</c:v>
                </c:pt>
                <c:pt idx="16">
                  <c:v>286924</c:v>
                </c:pt>
                <c:pt idx="17">
                  <c:v>624061</c:v>
                </c:pt>
                <c:pt idx="18">
                  <c:v>508619</c:v>
                </c:pt>
                <c:pt idx="19">
                  <c:v>432822</c:v>
                </c:pt>
                <c:pt idx="20">
                  <c:v>716506</c:v>
                </c:pt>
                <c:pt idx="21">
                  <c:v>519540</c:v>
                </c:pt>
                <c:pt idx="22">
                  <c:v>381888</c:v>
                </c:pt>
                <c:pt idx="23">
                  <c:v>331485</c:v>
                </c:pt>
                <c:pt idx="24">
                  <c:v>253439</c:v>
                </c:pt>
                <c:pt idx="25">
                  <c:v>237690</c:v>
                </c:pt>
                <c:pt idx="26">
                  <c:v>142939</c:v>
                </c:pt>
                <c:pt idx="27">
                  <c:v>86871</c:v>
                </c:pt>
              </c:numCache>
            </c:numRef>
          </c:val>
          <c:smooth val="0"/>
          <c:extLst>
            <c:ext xmlns:c16="http://schemas.microsoft.com/office/drawing/2014/chart" uri="{C3380CC4-5D6E-409C-BE32-E72D297353CC}">
              <c16:uniqueId val="{00000000-5D64-4962-B706-591334C744AB}"/>
            </c:ext>
          </c:extLst>
        </c:ser>
        <c:dLbls>
          <c:showLegendKey val="0"/>
          <c:showVal val="0"/>
          <c:showCatName val="0"/>
          <c:showSerName val="0"/>
          <c:showPercent val="0"/>
          <c:showBubbleSize val="0"/>
        </c:dLbls>
        <c:smooth val="0"/>
        <c:axId val="248851312"/>
        <c:axId val="248848032"/>
      </c:lineChart>
      <c:dateAx>
        <c:axId val="24885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48032"/>
        <c:crosses val="autoZero"/>
        <c:auto val="1"/>
        <c:lblOffset val="100"/>
        <c:baseTimeUnit val="days"/>
      </c:dateAx>
      <c:valAx>
        <c:axId val="24884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5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792</c:v>
                </c:pt>
                <c:pt idx="1">
                  <c:v>2057</c:v>
                </c:pt>
                <c:pt idx="2">
                  <c:v>628</c:v>
                </c:pt>
                <c:pt idx="3">
                  <c:v>677</c:v>
                </c:pt>
                <c:pt idx="4">
                  <c:v>534</c:v>
                </c:pt>
                <c:pt idx="5">
                  <c:v>1017</c:v>
                </c:pt>
                <c:pt idx="6">
                  <c:v>1977</c:v>
                </c:pt>
                <c:pt idx="7">
                  <c:v>913</c:v>
                </c:pt>
                <c:pt idx="8">
                  <c:v>853</c:v>
                </c:pt>
                <c:pt idx="9">
                  <c:v>703</c:v>
                </c:pt>
                <c:pt idx="10">
                  <c:v>527</c:v>
                </c:pt>
                <c:pt idx="11">
                  <c:v>810</c:v>
                </c:pt>
                <c:pt idx="12">
                  <c:v>351</c:v>
                </c:pt>
                <c:pt idx="13">
                  <c:v>813</c:v>
                </c:pt>
                <c:pt idx="14">
                  <c:v>771</c:v>
                </c:pt>
                <c:pt idx="15">
                  <c:v>548</c:v>
                </c:pt>
                <c:pt idx="16">
                  <c:v>630</c:v>
                </c:pt>
                <c:pt idx="17">
                  <c:v>795</c:v>
                </c:pt>
                <c:pt idx="18">
                  <c:v>865</c:v>
                </c:pt>
                <c:pt idx="19">
                  <c:v>650</c:v>
                </c:pt>
                <c:pt idx="20">
                  <c:v>581</c:v>
                </c:pt>
                <c:pt idx="21">
                  <c:v>928</c:v>
                </c:pt>
                <c:pt idx="22">
                  <c:v>447</c:v>
                </c:pt>
                <c:pt idx="23">
                  <c:v>552</c:v>
                </c:pt>
                <c:pt idx="24">
                  <c:v>360</c:v>
                </c:pt>
                <c:pt idx="25">
                  <c:v>953</c:v>
                </c:pt>
                <c:pt idx="26">
                  <c:v>492</c:v>
                </c:pt>
                <c:pt idx="27">
                  <c:v>674</c:v>
                </c:pt>
              </c:numCache>
            </c:numRef>
          </c:val>
          <c:smooth val="0"/>
          <c:extLst>
            <c:ext xmlns:c16="http://schemas.microsoft.com/office/drawing/2014/chart" uri="{C3380CC4-5D6E-409C-BE32-E72D297353CC}">
              <c16:uniqueId val="{00000000-B125-4AA5-BBEA-F992A7E56DB6}"/>
            </c:ext>
          </c:extLst>
        </c:ser>
        <c:dLbls>
          <c:showLegendKey val="0"/>
          <c:showVal val="0"/>
          <c:showCatName val="0"/>
          <c:showSerName val="0"/>
          <c:showPercent val="0"/>
          <c:showBubbleSize val="0"/>
        </c:dLbls>
        <c:smooth val="0"/>
        <c:axId val="291588128"/>
        <c:axId val="291588784"/>
      </c:lineChart>
      <c:dateAx>
        <c:axId val="29158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88784"/>
        <c:crosses val="autoZero"/>
        <c:auto val="1"/>
        <c:lblOffset val="100"/>
        <c:baseTimeUnit val="days"/>
      </c:dateAx>
      <c:valAx>
        <c:axId val="29158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8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55200</c:v>
                </c:pt>
                <c:pt idx="1">
                  <c:v>55500</c:v>
                </c:pt>
                <c:pt idx="2">
                  <c:v>56600</c:v>
                </c:pt>
                <c:pt idx="3">
                  <c:v>57100</c:v>
                </c:pt>
                <c:pt idx="4">
                  <c:v>57200</c:v>
                </c:pt>
                <c:pt idx="5">
                  <c:v>57400</c:v>
                </c:pt>
                <c:pt idx="6">
                  <c:v>57400</c:v>
                </c:pt>
                <c:pt idx="7">
                  <c:v>57500</c:v>
                </c:pt>
                <c:pt idx="8">
                  <c:v>57600</c:v>
                </c:pt>
                <c:pt idx="9">
                  <c:v>57600</c:v>
                </c:pt>
                <c:pt idx="10">
                  <c:v>57600</c:v>
                </c:pt>
                <c:pt idx="11">
                  <c:v>57700</c:v>
                </c:pt>
                <c:pt idx="12">
                  <c:v>57800</c:v>
                </c:pt>
                <c:pt idx="13">
                  <c:v>57800</c:v>
                </c:pt>
                <c:pt idx="14">
                  <c:v>57800</c:v>
                </c:pt>
                <c:pt idx="15">
                  <c:v>58000</c:v>
                </c:pt>
                <c:pt idx="16">
                  <c:v>58000</c:v>
                </c:pt>
                <c:pt idx="17">
                  <c:v>58100</c:v>
                </c:pt>
                <c:pt idx="18">
                  <c:v>58300</c:v>
                </c:pt>
                <c:pt idx="19">
                  <c:v>58300</c:v>
                </c:pt>
                <c:pt idx="20">
                  <c:v>52700</c:v>
                </c:pt>
                <c:pt idx="21">
                  <c:v>58400</c:v>
                </c:pt>
                <c:pt idx="22">
                  <c:v>58400</c:v>
                </c:pt>
                <c:pt idx="23">
                  <c:v>58500</c:v>
                </c:pt>
                <c:pt idx="24">
                  <c:v>58500</c:v>
                </c:pt>
                <c:pt idx="25">
                  <c:v>58500</c:v>
                </c:pt>
                <c:pt idx="26">
                  <c:v>58500</c:v>
                </c:pt>
                <c:pt idx="27">
                  <c:v>58500</c:v>
                </c:pt>
              </c:numCache>
            </c:numRef>
          </c:val>
          <c:smooth val="0"/>
          <c:extLst>
            <c:ext xmlns:c16="http://schemas.microsoft.com/office/drawing/2014/chart" uri="{C3380CC4-5D6E-409C-BE32-E72D297353CC}">
              <c16:uniqueId val="{00000000-7A8A-4348-B3D9-CA34D49C81B3}"/>
            </c:ext>
          </c:extLst>
        </c:ser>
        <c:dLbls>
          <c:showLegendKey val="0"/>
          <c:showVal val="0"/>
          <c:showCatName val="0"/>
          <c:showSerName val="0"/>
          <c:showPercent val="0"/>
          <c:showBubbleSize val="0"/>
        </c:dLbls>
        <c:smooth val="0"/>
        <c:axId val="617611456"/>
        <c:axId val="617612112"/>
      </c:lineChart>
      <c:dateAx>
        <c:axId val="617611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612112"/>
        <c:crosses val="autoZero"/>
        <c:auto val="1"/>
        <c:lblOffset val="100"/>
        <c:baseTimeUnit val="days"/>
      </c:dateAx>
      <c:valAx>
        <c:axId val="61761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61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1500000</c:v>
                </c:pt>
                <c:pt idx="1">
                  <c:v>1600000</c:v>
                </c:pt>
                <c:pt idx="2">
                  <c:v>1600000</c:v>
                </c:pt>
                <c:pt idx="3">
                  <c:v>1600000</c:v>
                </c:pt>
                <c:pt idx="4">
                  <c:v>1600000</c:v>
                </c:pt>
                <c:pt idx="5">
                  <c:v>1600000</c:v>
                </c:pt>
                <c:pt idx="6">
                  <c:v>1600000</c:v>
                </c:pt>
                <c:pt idx="7">
                  <c:v>1600000</c:v>
                </c:pt>
                <c:pt idx="8">
                  <c:v>1600000</c:v>
                </c:pt>
                <c:pt idx="9">
                  <c:v>1600000</c:v>
                </c:pt>
                <c:pt idx="10">
                  <c:v>1600000</c:v>
                </c:pt>
                <c:pt idx="11">
                  <c:v>1600000</c:v>
                </c:pt>
                <c:pt idx="12">
                  <c:v>1600000</c:v>
                </c:pt>
                <c:pt idx="13">
                  <c:v>1600000</c:v>
                </c:pt>
                <c:pt idx="14">
                  <c:v>1600000</c:v>
                </c:pt>
                <c:pt idx="15">
                  <c:v>1600000</c:v>
                </c:pt>
                <c:pt idx="16">
                  <c:v>1600000</c:v>
                </c:pt>
                <c:pt idx="17">
                  <c:v>1600000</c:v>
                </c:pt>
                <c:pt idx="18">
                  <c:v>1600000</c:v>
                </c:pt>
                <c:pt idx="19">
                  <c:v>1600000</c:v>
                </c:pt>
                <c:pt idx="20">
                  <c:v>1600000</c:v>
                </c:pt>
                <c:pt idx="21">
                  <c:v>1600000</c:v>
                </c:pt>
                <c:pt idx="22">
                  <c:v>1600000</c:v>
                </c:pt>
                <c:pt idx="23">
                  <c:v>1600000</c:v>
                </c:pt>
                <c:pt idx="24">
                  <c:v>1600000</c:v>
                </c:pt>
                <c:pt idx="25">
                  <c:v>1600000</c:v>
                </c:pt>
                <c:pt idx="26">
                  <c:v>1600000</c:v>
                </c:pt>
                <c:pt idx="27">
                  <c:v>1600000</c:v>
                </c:pt>
              </c:numCache>
            </c:numRef>
          </c:val>
          <c:smooth val="0"/>
          <c:extLst>
            <c:ext xmlns:c16="http://schemas.microsoft.com/office/drawing/2014/chart" uri="{C3380CC4-5D6E-409C-BE32-E72D297353CC}">
              <c16:uniqueId val="{00000000-21C0-4C07-9A19-7238CAA6A113}"/>
            </c:ext>
          </c:extLst>
        </c:ser>
        <c:dLbls>
          <c:showLegendKey val="0"/>
          <c:showVal val="0"/>
          <c:showCatName val="0"/>
          <c:showSerName val="0"/>
          <c:showPercent val="0"/>
          <c:showBubbleSize val="0"/>
        </c:dLbls>
        <c:smooth val="0"/>
        <c:axId val="617617360"/>
        <c:axId val="617614408"/>
      </c:lineChart>
      <c:dateAx>
        <c:axId val="61761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614408"/>
        <c:crosses val="autoZero"/>
        <c:auto val="1"/>
        <c:lblOffset val="100"/>
        <c:baseTimeUnit val="days"/>
      </c:dateAx>
      <c:valAx>
        <c:axId val="61761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61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22360</c:v>
                </c:pt>
                <c:pt idx="2">
                  <c:v>1555</c:v>
                </c:pt>
                <c:pt idx="3">
                  <c:v>2450</c:v>
                </c:pt>
                <c:pt idx="4">
                  <c:v>0</c:v>
                </c:pt>
                <c:pt idx="5">
                  <c:v>0</c:v>
                </c:pt>
                <c:pt idx="6">
                  <c:v>0</c:v>
                </c:pt>
                <c:pt idx="7">
                  <c:v>0</c:v>
                </c:pt>
                <c:pt idx="8">
                  <c:v>1056</c:v>
                </c:pt>
                <c:pt idx="9">
                  <c:v>240</c:v>
                </c:pt>
                <c:pt idx="10">
                  <c:v>1937</c:v>
                </c:pt>
                <c:pt idx="11">
                  <c:v>0</c:v>
                </c:pt>
                <c:pt idx="12">
                  <c:v>0</c:v>
                </c:pt>
                <c:pt idx="13">
                  <c:v>0</c:v>
                </c:pt>
                <c:pt idx="14">
                  <c:v>1618.5</c:v>
                </c:pt>
                <c:pt idx="15">
                  <c:v>0</c:v>
                </c:pt>
                <c:pt idx="16">
                  <c:v>1394</c:v>
                </c:pt>
                <c:pt idx="17">
                  <c:v>1828</c:v>
                </c:pt>
                <c:pt idx="18">
                  <c:v>0</c:v>
                </c:pt>
                <c:pt idx="19">
                  <c:v>0</c:v>
                </c:pt>
                <c:pt idx="20">
                  <c:v>0</c:v>
                </c:pt>
                <c:pt idx="21">
                  <c:v>2711</c:v>
                </c:pt>
                <c:pt idx="22">
                  <c:v>0</c:v>
                </c:pt>
                <c:pt idx="23">
                  <c:v>0</c:v>
                </c:pt>
                <c:pt idx="24">
                  <c:v>0</c:v>
                </c:pt>
                <c:pt idx="25">
                  <c:v>0</c:v>
                </c:pt>
                <c:pt idx="26">
                  <c:v>510</c:v>
                </c:pt>
                <c:pt idx="27">
                  <c:v>5178</c:v>
                </c:pt>
              </c:numCache>
            </c:numRef>
          </c:val>
          <c:smooth val="0"/>
          <c:extLst>
            <c:ext xmlns:c16="http://schemas.microsoft.com/office/drawing/2014/chart" uri="{C3380CC4-5D6E-409C-BE32-E72D297353CC}">
              <c16:uniqueId val="{00000000-E0E3-429F-8B33-6D01FF82487E}"/>
            </c:ext>
          </c:extLst>
        </c:ser>
        <c:dLbls>
          <c:showLegendKey val="0"/>
          <c:showVal val="0"/>
          <c:showCatName val="0"/>
          <c:showSerName val="0"/>
          <c:showPercent val="0"/>
          <c:showBubbleSize val="0"/>
        </c:dLbls>
        <c:smooth val="0"/>
        <c:axId val="422869472"/>
        <c:axId val="742531160"/>
      </c:lineChart>
      <c:dateAx>
        <c:axId val="42286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531160"/>
        <c:crosses val="autoZero"/>
        <c:auto val="1"/>
        <c:lblOffset val="100"/>
        <c:baseTimeUnit val="days"/>
      </c:dateAx>
      <c:valAx>
        <c:axId val="74253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6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100</c:v>
                </c:pt>
                <c:pt idx="1">
                  <c:v>300</c:v>
                </c:pt>
                <c:pt idx="2">
                  <c:v>1100</c:v>
                </c:pt>
                <c:pt idx="3">
                  <c:v>500</c:v>
                </c:pt>
                <c:pt idx="4">
                  <c:v>100</c:v>
                </c:pt>
                <c:pt idx="5">
                  <c:v>200</c:v>
                </c:pt>
                <c:pt idx="6">
                  <c:v>0</c:v>
                </c:pt>
                <c:pt idx="7">
                  <c:v>100</c:v>
                </c:pt>
                <c:pt idx="8">
                  <c:v>100</c:v>
                </c:pt>
                <c:pt idx="9">
                  <c:v>0</c:v>
                </c:pt>
                <c:pt idx="10">
                  <c:v>0</c:v>
                </c:pt>
                <c:pt idx="11">
                  <c:v>100</c:v>
                </c:pt>
                <c:pt idx="12">
                  <c:v>100</c:v>
                </c:pt>
                <c:pt idx="13">
                  <c:v>0</c:v>
                </c:pt>
                <c:pt idx="14">
                  <c:v>0</c:v>
                </c:pt>
                <c:pt idx="15">
                  <c:v>200</c:v>
                </c:pt>
                <c:pt idx="16">
                  <c:v>0</c:v>
                </c:pt>
                <c:pt idx="17">
                  <c:v>100</c:v>
                </c:pt>
                <c:pt idx="18">
                  <c:v>200</c:v>
                </c:pt>
                <c:pt idx="19">
                  <c:v>0</c:v>
                </c:pt>
                <c:pt idx="20">
                  <c:v>-5600</c:v>
                </c:pt>
                <c:pt idx="21">
                  <c:v>5700</c:v>
                </c:pt>
                <c:pt idx="22">
                  <c:v>0</c:v>
                </c:pt>
                <c:pt idx="23">
                  <c:v>100</c:v>
                </c:pt>
                <c:pt idx="24">
                  <c:v>0</c:v>
                </c:pt>
                <c:pt idx="25">
                  <c:v>0</c:v>
                </c:pt>
                <c:pt idx="26">
                  <c:v>0</c:v>
                </c:pt>
                <c:pt idx="27">
                  <c:v>0</c:v>
                </c:pt>
              </c:numCache>
            </c:numRef>
          </c:val>
          <c:smooth val="0"/>
          <c:extLst>
            <c:ext xmlns:c16="http://schemas.microsoft.com/office/drawing/2014/chart" uri="{C3380CC4-5D6E-409C-BE32-E72D297353CC}">
              <c16:uniqueId val="{00000000-1F90-4500-AE6C-75FC6C74A70A}"/>
            </c:ext>
          </c:extLst>
        </c:ser>
        <c:dLbls>
          <c:showLegendKey val="0"/>
          <c:showVal val="0"/>
          <c:showCatName val="0"/>
          <c:showSerName val="0"/>
          <c:showPercent val="0"/>
          <c:showBubbleSize val="0"/>
        </c:dLbls>
        <c:smooth val="0"/>
        <c:axId val="742526568"/>
        <c:axId val="742526896"/>
      </c:lineChart>
      <c:dateAx>
        <c:axId val="74252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526896"/>
        <c:crosses val="autoZero"/>
        <c:auto val="1"/>
        <c:lblOffset val="100"/>
        <c:baseTimeUnit val="days"/>
      </c:dateAx>
      <c:valAx>
        <c:axId val="74252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52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72800</c:v>
                </c:pt>
                <c:pt idx="1">
                  <c:v>72800</c:v>
                </c:pt>
                <c:pt idx="2">
                  <c:v>72800</c:v>
                </c:pt>
                <c:pt idx="3">
                  <c:v>72800</c:v>
                </c:pt>
                <c:pt idx="4">
                  <c:v>72800</c:v>
                </c:pt>
                <c:pt idx="5">
                  <c:v>72800</c:v>
                </c:pt>
                <c:pt idx="6">
                  <c:v>72800</c:v>
                </c:pt>
                <c:pt idx="7">
                  <c:v>72800</c:v>
                </c:pt>
                <c:pt idx="8">
                  <c:v>72800</c:v>
                </c:pt>
                <c:pt idx="9">
                  <c:v>72800</c:v>
                </c:pt>
                <c:pt idx="10">
                  <c:v>72900</c:v>
                </c:pt>
                <c:pt idx="11">
                  <c:v>72900</c:v>
                </c:pt>
                <c:pt idx="12">
                  <c:v>72900</c:v>
                </c:pt>
                <c:pt idx="13">
                  <c:v>72900</c:v>
                </c:pt>
                <c:pt idx="14">
                  <c:v>72900</c:v>
                </c:pt>
                <c:pt idx="15">
                  <c:v>72900</c:v>
                </c:pt>
                <c:pt idx="16">
                  <c:v>72900</c:v>
                </c:pt>
                <c:pt idx="17">
                  <c:v>72900</c:v>
                </c:pt>
                <c:pt idx="18">
                  <c:v>72900</c:v>
                </c:pt>
                <c:pt idx="19">
                  <c:v>72900</c:v>
                </c:pt>
                <c:pt idx="20">
                  <c:v>73000</c:v>
                </c:pt>
                <c:pt idx="21">
                  <c:v>73000</c:v>
                </c:pt>
                <c:pt idx="22">
                  <c:v>73000</c:v>
                </c:pt>
                <c:pt idx="23">
                  <c:v>73000</c:v>
                </c:pt>
                <c:pt idx="24">
                  <c:v>73000</c:v>
                </c:pt>
                <c:pt idx="25">
                  <c:v>73000</c:v>
                </c:pt>
                <c:pt idx="26">
                  <c:v>73000</c:v>
                </c:pt>
                <c:pt idx="27">
                  <c:v>73000</c:v>
                </c:pt>
              </c:numCache>
            </c:numRef>
          </c:val>
          <c:smooth val="0"/>
          <c:extLst>
            <c:ext xmlns:c16="http://schemas.microsoft.com/office/drawing/2014/chart" uri="{C3380CC4-5D6E-409C-BE32-E72D297353CC}">
              <c16:uniqueId val="{00000000-CB5D-4381-8E7F-B1634A1DD53B}"/>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72400</c:v>
                </c:pt>
                <c:pt idx="1">
                  <c:v>72400</c:v>
                </c:pt>
                <c:pt idx="2">
                  <c:v>72400</c:v>
                </c:pt>
                <c:pt idx="3">
                  <c:v>72400</c:v>
                </c:pt>
                <c:pt idx="4">
                  <c:v>72400</c:v>
                </c:pt>
                <c:pt idx="5">
                  <c:v>72400</c:v>
                </c:pt>
                <c:pt idx="6">
                  <c:v>72400</c:v>
                </c:pt>
                <c:pt idx="7">
                  <c:v>72500</c:v>
                </c:pt>
                <c:pt idx="8">
                  <c:v>72500</c:v>
                </c:pt>
                <c:pt idx="9">
                  <c:v>72500</c:v>
                </c:pt>
                <c:pt idx="10">
                  <c:v>72500</c:v>
                </c:pt>
                <c:pt idx="11">
                  <c:v>72500</c:v>
                </c:pt>
                <c:pt idx="12">
                  <c:v>72500</c:v>
                </c:pt>
                <c:pt idx="13">
                  <c:v>72500</c:v>
                </c:pt>
                <c:pt idx="14">
                  <c:v>72500</c:v>
                </c:pt>
                <c:pt idx="15">
                  <c:v>72500</c:v>
                </c:pt>
                <c:pt idx="16">
                  <c:v>72500</c:v>
                </c:pt>
                <c:pt idx="17">
                  <c:v>72500</c:v>
                </c:pt>
                <c:pt idx="18">
                  <c:v>72500</c:v>
                </c:pt>
                <c:pt idx="19">
                  <c:v>72500</c:v>
                </c:pt>
                <c:pt idx="20">
                  <c:v>72500</c:v>
                </c:pt>
                <c:pt idx="21">
                  <c:v>72600</c:v>
                </c:pt>
                <c:pt idx="22">
                  <c:v>72600</c:v>
                </c:pt>
                <c:pt idx="23">
                  <c:v>72600</c:v>
                </c:pt>
                <c:pt idx="24">
                  <c:v>72600</c:v>
                </c:pt>
                <c:pt idx="25">
                  <c:v>72600</c:v>
                </c:pt>
                <c:pt idx="26">
                  <c:v>72600</c:v>
                </c:pt>
                <c:pt idx="27">
                  <c:v>72600</c:v>
                </c:pt>
              </c:numCache>
            </c:numRef>
          </c:val>
          <c:smooth val="0"/>
          <c:extLst>
            <c:ext xmlns:c16="http://schemas.microsoft.com/office/drawing/2014/chart" uri="{C3380CC4-5D6E-409C-BE32-E72D297353CC}">
              <c16:uniqueId val="{00000001-CB5D-4381-8E7F-B1634A1DD53B}"/>
            </c:ext>
          </c:extLst>
        </c:ser>
        <c:dLbls>
          <c:showLegendKey val="0"/>
          <c:showVal val="0"/>
          <c:showCatName val="0"/>
          <c:showSerName val="0"/>
          <c:showPercent val="0"/>
          <c:showBubbleSize val="0"/>
        </c:dLbls>
        <c:smooth val="0"/>
        <c:axId val="742548544"/>
        <c:axId val="742556088"/>
      </c:lineChart>
      <c:dateAx>
        <c:axId val="74254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556088"/>
        <c:crosses val="autoZero"/>
        <c:auto val="1"/>
        <c:lblOffset val="100"/>
        <c:baseTimeUnit val="days"/>
      </c:dateAx>
      <c:valAx>
        <c:axId val="74255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54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"Zo is het om jong te zijn en rijke ouders te hebben" | Op Me Monnie | NPO 3FM (Published: 2019-12-05 16:00:13)</c:v>
                </c:pt>
              </c:strCache>
            </c:strRef>
          </c:tx>
          <c:spPr>
            <a:ln w="28575" cap="rnd">
              <a:solidFill>
                <a:schemeClr val="accent1"/>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Sheet1!$B$2:$B$27</c:f>
              <c:numCache>
                <c:formatCode>General</c:formatCode>
                <c:ptCount val="26"/>
                <c:pt idx="0">
                  <c:v>0</c:v>
                </c:pt>
                <c:pt idx="1">
                  <c:v>5</c:v>
                </c:pt>
                <c:pt idx="2">
                  <c:v>0</c:v>
                </c:pt>
                <c:pt idx="3">
                  <c:v>0</c:v>
                </c:pt>
                <c:pt idx="4">
                  <c:v>0</c:v>
                </c:pt>
                <c:pt idx="5">
                  <c:v>0</c:v>
                </c:pt>
                <c:pt idx="6">
                  <c:v>0</c:v>
                </c:pt>
                <c:pt idx="7">
                  <c:v>0</c:v>
                </c:pt>
                <c:pt idx="8">
                  <c:v>0</c:v>
                </c:pt>
                <c:pt idx="9">
                  <c:v>0</c:v>
                </c:pt>
                <c:pt idx="10">
                  <c:v>0</c:v>
                </c:pt>
                <c:pt idx="11">
                  <c:v>0</c:v>
                </c:pt>
                <c:pt idx="12">
                  <c:v>0</c:v>
                </c:pt>
                <c:pt idx="13">
                  <c:v>2</c:v>
                </c:pt>
                <c:pt idx="14">
                  <c:v>0</c:v>
                </c:pt>
                <c:pt idx="15">
                  <c:v>0</c:v>
                </c:pt>
                <c:pt idx="16">
                  <c:v>2</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AE19-4F5D-A53B-4844C012BA88}"/>
            </c:ext>
          </c:extLst>
        </c:ser>
        <c:ser>
          <c:idx val="1"/>
          <c:order val="1"/>
          <c:tx>
            <c:strRef>
              <c:f>Sheet1!$C$1</c:f>
              <c:strCache>
                <c:ptCount val="1"/>
                <c:pt idx="0">
                  <c:v>3FM Snelle - Vogelvrij (Cover), Alleen Maar Gelukkig &amp; Samen | 3FM Live | NPO 3FM (Published: 2019-08-07 15:00:20)</c:v>
                </c:pt>
              </c:strCache>
            </c:strRef>
          </c:tx>
          <c:spPr>
            <a:ln w="28575" cap="rnd">
              <a:solidFill>
                <a:schemeClr val="accent2"/>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Sheet1!$C$2:$C$27</c:f>
              <c:numCache>
                <c:formatCode>General</c:formatCode>
                <c:ptCount val="26"/>
                <c:pt idx="0">
                  <c:v>0</c:v>
                </c:pt>
                <c:pt idx="1">
                  <c:v>0</c:v>
                </c:pt>
                <c:pt idx="2">
                  <c:v>2</c:v>
                </c:pt>
                <c:pt idx="3">
                  <c:v>0</c:v>
                </c:pt>
                <c:pt idx="4">
                  <c:v>0</c:v>
                </c:pt>
                <c:pt idx="5">
                  <c:v>0</c:v>
                </c:pt>
                <c:pt idx="6">
                  <c:v>2</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1</c:v>
                </c:pt>
                <c:pt idx="24">
                  <c:v>1</c:v>
                </c:pt>
                <c:pt idx="25">
                  <c:v>0</c:v>
                </c:pt>
              </c:numCache>
            </c:numRef>
          </c:val>
          <c:smooth val="0"/>
          <c:extLst>
            <c:ext xmlns:c16="http://schemas.microsoft.com/office/drawing/2014/chart" uri="{C3380CC4-5D6E-409C-BE32-E72D297353CC}">
              <c16:uniqueId val="{00000001-AE19-4F5D-A53B-4844C012BA88}"/>
            </c:ext>
          </c:extLst>
        </c:ser>
        <c:ser>
          <c:idx val="2"/>
          <c:order val="2"/>
          <c:tx>
            <c:strRef>
              <c:f>Sheet1!$D$1</c:f>
              <c:strCache>
                <c:ptCount val="1"/>
                <c:pt idx="0">
                  <c:v>3FM WOOHAH! verhuist naar de natuur | 3FM Unseen Heroes | NPO 3FM (Published: 2018-07-12 13:29:23)</c:v>
                </c:pt>
              </c:strCache>
            </c:strRef>
          </c:tx>
          <c:spPr>
            <a:ln w="28575" cap="rnd">
              <a:solidFill>
                <a:schemeClr val="accent3"/>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Sheet1!$D$2:$D$27</c:f>
              <c:numCache>
                <c:formatCode>General</c:formatCode>
                <c:ptCount val="26"/>
                <c:pt idx="0">
                  <c:v>5</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2-AE19-4F5D-A53B-4844C012BA88}"/>
            </c:ext>
          </c:extLst>
        </c:ser>
        <c:ser>
          <c:idx val="3"/>
          <c:order val="3"/>
          <c:tx>
            <c:strRef>
              <c:f>Sheet1!$E$1</c:f>
              <c:strCache>
                <c:ptCount val="1"/>
                <c:pt idx="0">
                  <c:v>3FM Gaat Joost lekker op Down The Rabbit Hole 2018? | Ga Je Lekker?! #4 | NPO 3FM (Published: 2018-07-02 14:38:08)</c:v>
                </c:pt>
              </c:strCache>
            </c:strRef>
          </c:tx>
          <c:spPr>
            <a:ln w="28575" cap="rnd">
              <a:solidFill>
                <a:schemeClr val="accent4"/>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Sheet1!$E$2:$E$27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3</c:v>
                </c:pt>
                <c:pt idx="24">
                  <c:v>0</c:v>
                </c:pt>
                <c:pt idx="25">
                  <c:v>0</c:v>
                </c:pt>
              </c:numCache>
            </c:numRef>
          </c:val>
          <c:smooth val="0"/>
          <c:extLst>
            <c:ext xmlns:c16="http://schemas.microsoft.com/office/drawing/2014/chart" uri="{C3380CC4-5D6E-409C-BE32-E72D297353CC}">
              <c16:uniqueId val="{00000003-AE19-4F5D-A53B-4844C012BA88}"/>
            </c:ext>
          </c:extLst>
        </c:ser>
        <c:ser>
          <c:idx val="4"/>
          <c:order val="4"/>
          <c:tx>
            <c:strRef>
              <c:f>Sheet1!$F$1</c:f>
              <c:strCache>
                <c:ptCount val="1"/>
                <c:pt idx="0">
                  <c:v>3FM Christine and The Queens: "Kut ver!" | Mama Appelsap #12 | NPO 3FM (Published: 2018-08-24 14:00:06)</c:v>
                </c:pt>
              </c:strCache>
            </c:strRef>
          </c:tx>
          <c:spPr>
            <a:ln w="28575" cap="rnd">
              <a:solidFill>
                <a:schemeClr val="accent5"/>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Sheet1!$F$2:$F$27</c:f>
              <c:numCache>
                <c:formatCode>General</c:formatCode>
                <c:ptCount val="26"/>
                <c:pt idx="0">
                  <c:v>0</c:v>
                </c:pt>
                <c:pt idx="1">
                  <c:v>0</c:v>
                </c:pt>
                <c:pt idx="2">
                  <c:v>0</c:v>
                </c:pt>
                <c:pt idx="3">
                  <c:v>3</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4-AE19-4F5D-A53B-4844C012BA88}"/>
            </c:ext>
          </c:extLst>
        </c:ser>
        <c:ser>
          <c:idx val="5"/>
          <c:order val="5"/>
          <c:tx>
            <c:strRef>
              <c:f>Sheet1!$G$1</c:f>
              <c:strCache>
                <c:ptCount val="1"/>
                <c:pt idx="0">
                  <c:v>3FM 3FM Song Challenge: Blanks maakt protestsong | 3FM Special | NPO 3FM (Published: 2019-10-31 16:00:00)</c:v>
                </c:pt>
              </c:strCache>
            </c:strRef>
          </c:tx>
          <c:spPr>
            <a:ln w="28575" cap="rnd">
              <a:solidFill>
                <a:schemeClr val="accent6"/>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Sheet1!$G$2:$G$27</c:f>
              <c:numCache>
                <c:formatCode>General</c:formatCode>
                <c:ptCount val="26"/>
                <c:pt idx="0">
                  <c:v>0</c:v>
                </c:pt>
                <c:pt idx="1">
                  <c:v>0</c:v>
                </c:pt>
                <c:pt idx="2">
                  <c:v>2</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5-AE19-4F5D-A53B-4844C012BA88}"/>
            </c:ext>
          </c:extLst>
        </c:ser>
        <c:ser>
          <c:idx val="6"/>
          <c:order val="6"/>
          <c:tx>
            <c:strRef>
              <c:f>Sheet1!$H$1</c:f>
              <c:strCache>
                <c:ptCount val="1"/>
                <c:pt idx="0">
                  <c:v>3FM Live Box Mumford &amp; Sons - Guiding Light | 3FM Mega Exclusive | 3FM Live (Published: 2019-05-09 13:15:00)</c:v>
                </c:pt>
              </c:strCache>
            </c:strRef>
          </c:tx>
          <c:spPr>
            <a:ln w="28575" cap="rnd">
              <a:solidFill>
                <a:schemeClr val="accent1">
                  <a:lumMod val="6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Sheet1!$H$2:$H$27</c:f>
              <c:numCache>
                <c:formatCode>General</c:formatCode>
                <c:ptCount val="26"/>
                <c:pt idx="0">
                  <c:v>0</c:v>
                </c:pt>
                <c:pt idx="1">
                  <c:v>0</c:v>
                </c:pt>
                <c:pt idx="2">
                  <c:v>0</c:v>
                </c:pt>
                <c:pt idx="3">
                  <c:v>0</c:v>
                </c:pt>
                <c:pt idx="4">
                  <c:v>0</c:v>
                </c:pt>
                <c:pt idx="5">
                  <c:v>2</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6-AE19-4F5D-A53B-4844C012BA88}"/>
            </c:ext>
          </c:extLst>
        </c:ser>
        <c:ser>
          <c:idx val="7"/>
          <c:order val="7"/>
          <c:tx>
            <c:strRef>
              <c:f>Sheet1!$I$1</c:f>
              <c:strCache>
                <c:ptCount val="1"/>
                <c:pt idx="0">
                  <c:v>3FM Kraantje Pappie &amp; Chef'Special: "Heel ongemakkelijk dit" | Speeddate ❤️⏰ | NPO 3FM (Published: 2018-06-12 12:54:43)</c:v>
                </c:pt>
              </c:strCache>
            </c:strRef>
          </c:tx>
          <c:spPr>
            <a:ln w="28575" cap="rnd">
              <a:solidFill>
                <a:schemeClr val="accent2">
                  <a:lumMod val="6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Sheet1!$I$2:$I$27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7-AE19-4F5D-A53B-4844C012BA88}"/>
            </c:ext>
          </c:extLst>
        </c:ser>
        <c:ser>
          <c:idx val="8"/>
          <c:order val="8"/>
          <c:tx>
            <c:strRef>
              <c:f>Sheet1!$J$1</c:f>
              <c:strCache>
                <c:ptCount val="1"/>
                <c:pt idx="0">
                  <c:v>3FM Snelle en Yade Lauren live met 'Ze Kent Mij' | 3FM Live | NPO 3FM (Published: 2019-10-30 16:00:03)</c:v>
                </c:pt>
              </c:strCache>
            </c:strRef>
          </c:tx>
          <c:spPr>
            <a:ln w="28575" cap="rnd">
              <a:solidFill>
                <a:schemeClr val="accent3">
                  <a:lumMod val="6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Sheet1!$J$2:$J$27</c:f>
              <c:numCache>
                <c:formatCode>General</c:formatCode>
                <c:ptCount val="26"/>
                <c:pt idx="0">
                  <c:v>0</c:v>
                </c:pt>
                <c:pt idx="1">
                  <c:v>0</c:v>
                </c:pt>
                <c:pt idx="2">
                  <c:v>2</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8-AE19-4F5D-A53B-4844C012BA88}"/>
            </c:ext>
          </c:extLst>
        </c:ser>
        <c:ser>
          <c:idx val="9"/>
          <c:order val="9"/>
          <c:tx>
            <c:strRef>
              <c:f>Sheet1!$K$1</c:f>
              <c:strCache>
                <c:ptCount val="1"/>
                <c:pt idx="0">
                  <c:v>3FM Eva: "Ik epileerde m'n bikinilijn met m'n nagels" | After Expeditie Robinson #6 | NPO 3FM (Published: 2019-10-07 15:20:59)</c:v>
                </c:pt>
              </c:strCache>
            </c:strRef>
          </c:tx>
          <c:spPr>
            <a:ln w="28575" cap="rnd">
              <a:solidFill>
                <a:schemeClr val="accent4">
                  <a:lumMod val="6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Sheet1!$K$2:$K$27</c:f>
              <c:numCache>
                <c:formatCode>General</c:formatCode>
                <c:ptCount val="26"/>
                <c:pt idx="0">
                  <c:v>0</c:v>
                </c:pt>
                <c:pt idx="1">
                  <c:v>0</c:v>
                </c:pt>
                <c:pt idx="2">
                  <c:v>0</c:v>
                </c:pt>
                <c:pt idx="3">
                  <c:v>0</c:v>
                </c:pt>
                <c:pt idx="4">
                  <c:v>0</c:v>
                </c:pt>
                <c:pt idx="5">
                  <c:v>0</c:v>
                </c:pt>
                <c:pt idx="6">
                  <c:v>0</c:v>
                </c:pt>
                <c:pt idx="7">
                  <c:v>0</c:v>
                </c:pt>
                <c:pt idx="8">
                  <c:v>0</c:v>
                </c:pt>
                <c:pt idx="9">
                  <c:v>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9-AE19-4F5D-A53B-4844C012BA88}"/>
            </c:ext>
          </c:extLst>
        </c:ser>
        <c:ser>
          <c:idx val="10"/>
          <c:order val="10"/>
          <c:tx>
            <c:strRef>
              <c:f>Sheet1!$L$1</c:f>
              <c:strCache>
                <c:ptCount val="1"/>
                <c:pt idx="0">
                  <c:v>3FM Hard gaan op WOO HAH! | Ga Je Lekker?! #7 | NPO 3FM (Published: 2018-07-17 14:51:45)</c:v>
                </c:pt>
              </c:strCache>
            </c:strRef>
          </c:tx>
          <c:spPr>
            <a:ln w="28575" cap="rnd">
              <a:solidFill>
                <a:schemeClr val="accent5">
                  <a:lumMod val="6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Sheet1!$L$2:$L$27</c:f>
              <c:numCache>
                <c:formatCode>General</c:formatCode>
                <c:ptCount val="26"/>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A-AE19-4F5D-A53B-4844C012BA88}"/>
            </c:ext>
          </c:extLst>
        </c:ser>
        <c:ser>
          <c:idx val="11"/>
          <c:order val="11"/>
          <c:tx>
            <c:strRef>
              <c:f>Sheet1!$M$1</c:f>
              <c:strCache>
                <c:ptCount val="1"/>
                <c:pt idx="0">
                  <c:v>3FM Billie Eilish 'Bury A Friend' Nederlandse cover door WIES | 3FM Live | NPO 3FM (Published: 2019-11-29 16:00:09)</c:v>
                </c:pt>
              </c:strCache>
            </c:strRef>
          </c:tx>
          <c:spPr>
            <a:ln w="28575" cap="rnd">
              <a:solidFill>
                <a:schemeClr val="accent6">
                  <a:lumMod val="6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Sheet1!$M$2:$M$27</c:f>
              <c:numCache>
                <c:formatCode>General</c:formatCode>
                <c:ptCount val="26"/>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B-AE19-4F5D-A53B-4844C012BA88}"/>
            </c:ext>
          </c:extLst>
        </c:ser>
        <c:ser>
          <c:idx val="12"/>
          <c:order val="12"/>
          <c:tx>
            <c:strRef>
              <c:f>Sheet1!$N$1</c:f>
              <c:strCache>
                <c:ptCount val="1"/>
                <c:pt idx="0">
                  <c:v>3FM Live Box De Jeugd van Tegenwoordig - Heb je Even Voor Mij (Frans Bauer cover) | 3FM Live (Published: 2011-06-29 12:28:12)</c:v>
                </c:pt>
              </c:strCache>
            </c:strRef>
          </c:tx>
          <c:spPr>
            <a:ln w="28575" cap="rnd">
              <a:solidFill>
                <a:schemeClr val="accent1">
                  <a:lumMod val="80000"/>
                  <a:lumOff val="2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Sheet1!$N$2:$N$27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C-AE19-4F5D-A53B-4844C012BA88}"/>
            </c:ext>
          </c:extLst>
        </c:ser>
        <c:ser>
          <c:idx val="13"/>
          <c:order val="13"/>
          <c:tx>
            <c:strRef>
              <c:f>Sheet1!$O$1</c:f>
              <c:strCache>
                <c:ptCount val="1"/>
                <c:pt idx="0">
                  <c:v>3FM Live Box MAAN - Blijf Bij Mij, Spijt, Jij Bent De Liefde en Nessun Dorma | Live sessie op Pinkpop | 3FM Live (Published: 2018-06-21 13:00:27)</c:v>
                </c:pt>
              </c:strCache>
            </c:strRef>
          </c:tx>
          <c:spPr>
            <a:ln w="28575" cap="rnd">
              <a:solidFill>
                <a:schemeClr val="accent2">
                  <a:lumMod val="80000"/>
                  <a:lumOff val="2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Sheet1!$O$2:$O$27</c:f>
              <c:numCache>
                <c:formatCode>General</c:formatCode>
                <c:ptCount val="26"/>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D-AE19-4F5D-A53B-4844C012BA88}"/>
            </c:ext>
          </c:extLst>
        </c:ser>
        <c:ser>
          <c:idx val="14"/>
          <c:order val="14"/>
          <c:tx>
            <c:strRef>
              <c:f>Sheet1!$P$1</c:f>
              <c:strCache>
                <c:ptCount val="1"/>
                <c:pt idx="0">
                  <c:v>3FM MEROL en Gotu Jim met 'Krijg Het Er Geil Van' | 3FM Live | NPO 3FM (Published: 2019-09-11 15:00:08)</c:v>
                </c:pt>
              </c:strCache>
            </c:strRef>
          </c:tx>
          <c:spPr>
            <a:ln w="28575" cap="rnd">
              <a:solidFill>
                <a:schemeClr val="accent3">
                  <a:lumMod val="80000"/>
                  <a:lumOff val="2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Sheet1!$P$2:$P$27</c:f>
              <c:numCache>
                <c:formatCode>General</c:formatCode>
                <c:ptCount val="26"/>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E-AE19-4F5D-A53B-4844C012BA88}"/>
            </c:ext>
          </c:extLst>
        </c:ser>
        <c:ser>
          <c:idx val="15"/>
          <c:order val="15"/>
          <c:tx>
            <c:strRef>
              <c:f>Sheet1!$Q$1</c:f>
              <c:strCache>
                <c:ptCount val="1"/>
                <c:pt idx="0">
                  <c:v>3FM Line-up en tips voor Rock Werchter 2019 | 3FM Special | NPO 3FM (Published: 2019-06-23 15:00:04)</c:v>
                </c:pt>
              </c:strCache>
            </c:strRef>
          </c:tx>
          <c:spPr>
            <a:ln w="28575" cap="rnd">
              <a:solidFill>
                <a:schemeClr val="accent4">
                  <a:lumMod val="80000"/>
                  <a:lumOff val="2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Sheet1!$Q$2:$Q$27</c:f>
              <c:numCache>
                <c:formatCode>General</c:formatCode>
                <c:ptCount val="26"/>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F-AE19-4F5D-A53B-4844C012BA88}"/>
            </c:ext>
          </c:extLst>
        </c:ser>
        <c:ser>
          <c:idx val="16"/>
          <c:order val="16"/>
          <c:tx>
            <c:strRef>
              <c:f>Sheet1!$R$1</c:f>
              <c:strCache>
                <c:ptCount val="1"/>
                <c:pt idx="0">
                  <c:v>3FM MAAN: "Laten we niet altijd neuken" | Mama Appelsap #10 | NPO 3FM (Published: 2018-08-10 14:02:06)</c:v>
                </c:pt>
              </c:strCache>
            </c:strRef>
          </c:tx>
          <c:spPr>
            <a:ln w="28575" cap="rnd">
              <a:solidFill>
                <a:schemeClr val="accent5">
                  <a:lumMod val="80000"/>
                  <a:lumOff val="2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Sheet1!$R$2:$R$27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0-AE19-4F5D-A53B-4844C012BA88}"/>
            </c:ext>
          </c:extLst>
        </c:ser>
        <c:ser>
          <c:idx val="17"/>
          <c:order val="17"/>
          <c:tx>
            <c:strRef>
              <c:f>Sheet1!$S$1</c:f>
              <c:strCache>
                <c:ptCount val="1"/>
                <c:pt idx="0">
                  <c:v>3FM Live Box Yellow Claw ft. Yade Lauren - Invitation | 3FM Live (Published: 2016-09-14 15:30:25)</c:v>
                </c:pt>
              </c:strCache>
            </c:strRef>
          </c:tx>
          <c:spPr>
            <a:ln w="28575" cap="rnd">
              <a:solidFill>
                <a:schemeClr val="accent6">
                  <a:lumMod val="80000"/>
                  <a:lumOff val="2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Sheet1!$S$2:$S$27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1-AE19-4F5D-A53B-4844C012BA88}"/>
            </c:ext>
          </c:extLst>
        </c:ser>
        <c:ser>
          <c:idx val="18"/>
          <c:order val="18"/>
          <c:tx>
            <c:strRef>
              <c:f>Sheet1!$T$1</c:f>
              <c:strCache>
                <c:ptCount val="1"/>
                <c:pt idx="0">
                  <c:v>3FM 3FM Serious Request 2019: behind the scenes! | 3FM Special | NPO 3FM (Published: 2019-09-22 15:00:05)</c:v>
                </c:pt>
              </c:strCache>
            </c:strRef>
          </c:tx>
          <c:spPr>
            <a:ln w="28575" cap="rnd">
              <a:solidFill>
                <a:schemeClr val="accent1">
                  <a:lumMod val="8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Sheet1!$T$2:$T$27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2-AE19-4F5D-A53B-4844C012BA88}"/>
            </c:ext>
          </c:extLst>
        </c:ser>
        <c:ser>
          <c:idx val="19"/>
          <c:order val="19"/>
          <c:tx>
            <c:strRef>
              <c:f>Sheet1!$U$1</c:f>
              <c:strCache>
                <c:ptCount val="1"/>
                <c:pt idx="0">
                  <c:v>3FM Live Box Lil' Kleine &amp; Ronnie Flex - Chips &amp; Cola (Drank &amp; Drugs voor kids) | 3FM Live (Published: 2015-06-23 06:30:09)</c:v>
                </c:pt>
              </c:strCache>
            </c:strRef>
          </c:tx>
          <c:spPr>
            <a:ln w="28575" cap="rnd">
              <a:solidFill>
                <a:schemeClr val="accent2">
                  <a:lumMod val="8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Sheet1!$U$2:$U$27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3-AE19-4F5D-A53B-4844C012BA88}"/>
            </c:ext>
          </c:extLst>
        </c:ser>
        <c:ser>
          <c:idx val="20"/>
          <c:order val="20"/>
          <c:tx>
            <c:strRef>
              <c:f>Sheet1!$V$1</c:f>
              <c:strCache>
                <c:ptCount val="1"/>
                <c:pt idx="0">
                  <c:v>3FM Rock Werchter 2019: "Hier wordt volle bak geneukt" | Ga Je Lekker?! #15 | NPO 3FM (Published: 2019-07-29 15:00:05)</c:v>
                </c:pt>
              </c:strCache>
            </c:strRef>
          </c:tx>
          <c:spPr>
            <a:ln w="28575" cap="rnd">
              <a:solidFill>
                <a:schemeClr val="accent3">
                  <a:lumMod val="8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Sheet1!$V$2:$V$27</c:f>
              <c:numCache>
                <c:formatCode>General</c:formatCode>
                <c:ptCount val="26"/>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4-AE19-4F5D-A53B-4844C012BA88}"/>
            </c:ext>
          </c:extLst>
        </c:ser>
        <c:ser>
          <c:idx val="21"/>
          <c:order val="21"/>
          <c:tx>
            <c:strRef>
              <c:f>Sheet1!$W$1</c:f>
              <c:strCache>
                <c:ptCount val="1"/>
                <c:pt idx="0">
                  <c:v>3FM Live Box Mumford &amp; Sons - Woman | 3FM Mega Exclusive | 3FM Live (Published: 2019-05-10 09:15:00)</c:v>
                </c:pt>
              </c:strCache>
            </c:strRef>
          </c:tx>
          <c:spPr>
            <a:ln w="28575" cap="rnd">
              <a:solidFill>
                <a:schemeClr val="accent4">
                  <a:lumMod val="8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Sheet1!$W$2:$W$27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5-AE19-4F5D-A53B-4844C012BA88}"/>
            </c:ext>
          </c:extLst>
        </c:ser>
        <c:ser>
          <c:idx val="22"/>
          <c:order val="22"/>
          <c:tx>
            <c:strRef>
              <c:f>Sheet1!$X$1</c:f>
              <c:strCache>
                <c:ptCount val="1"/>
                <c:pt idx="0">
                  <c:v>3FM S10: Storm om mij heen | 3FM Special | NPO 3FM (Published: 2019-12-03 06:00:00)</c:v>
                </c:pt>
              </c:strCache>
            </c:strRef>
          </c:tx>
          <c:spPr>
            <a:ln w="28575" cap="rnd">
              <a:solidFill>
                <a:schemeClr val="accent5">
                  <a:lumMod val="80000"/>
                </a:schemeClr>
              </a:solidFill>
              <a:round/>
            </a:ln>
            <a:effectLst/>
          </c:spPr>
          <c:marker>
            <c:symbol val="none"/>
          </c:marker>
          <c:cat>
            <c:numRef>
              <c:f>Sheet1!$A$2:$A$27</c:f>
              <c:numCache>
                <c:formatCode>m/d/yyyy</c:formatCode>
                <c:ptCount val="26"/>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numCache>
            </c:numRef>
          </c:cat>
          <c:val>
            <c:numRef>
              <c:f>Sheet1!$X$2:$X$27</c:f>
              <c:numCache>
                <c:formatCode>General</c:formatCode>
                <c:ptCount val="26"/>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16-AE19-4F5D-A53B-4844C012BA88}"/>
            </c:ext>
          </c:extLst>
        </c:ser>
        <c:dLbls>
          <c:showLegendKey val="0"/>
          <c:showVal val="0"/>
          <c:showCatName val="0"/>
          <c:showSerName val="0"/>
          <c:showPercent val="0"/>
          <c:showBubbleSize val="0"/>
        </c:dLbls>
        <c:smooth val="0"/>
        <c:axId val="742357320"/>
        <c:axId val="742349448"/>
      </c:lineChart>
      <c:dateAx>
        <c:axId val="74235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349448"/>
        <c:crosses val="autoZero"/>
        <c:auto val="1"/>
        <c:lblOffset val="100"/>
        <c:baseTimeUnit val="days"/>
      </c:dateAx>
      <c:valAx>
        <c:axId val="74234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35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E213-EC50-44D5-BE4C-1AD088A31F2D}"/>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5C54B9AB-E8A2-4C86-B0B1-8EB86F68D1BE}"/>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782189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1EB1-3104-4A93-8F33-18BFA9588640}"/>
              </a:ext>
            </a:extLst>
          </p:cNvPr>
          <p:cNvSpPr>
            <a:spLocks noGrp="1"/>
          </p:cNvSpPr>
          <p:nvPr>
            <p:ph type="title"/>
          </p:nvPr>
        </p:nvSpPr>
        <p:spPr/>
        <p:txBody>
          <a:bodyPr/>
          <a:lstStyle/>
          <a:p>
            <a:r>
              <a:rPr lang="en-US"/>
              <a:t>Overall Overall Top Pages | NPO3FM</a:t>
            </a:r>
          </a:p>
        </p:txBody>
      </p:sp>
      <p:graphicFrame>
        <p:nvGraphicFramePr>
          <p:cNvPr id="5" name="Table Placeholder 4">
            <a:extLst>
              <a:ext uri="{FF2B5EF4-FFF2-40B4-BE49-F238E27FC236}">
                <a16:creationId xmlns:a16="http://schemas.microsoft.com/office/drawing/2014/main" id="{D7173920-283F-4E6A-9727-8E096081C097}"/>
              </a:ext>
            </a:extLst>
          </p:cNvPr>
          <p:cNvGraphicFramePr>
            <a:graphicFrameLocks noGrp="1"/>
          </p:cNvGraphicFramePr>
          <p:nvPr>
            <p:ph type="tbl" sz="quarter" idx="13"/>
            <p:extLst>
              <p:ext uri="{D42A27DB-BD31-4B8C-83A1-F6EECF244321}">
                <p14:modId xmlns:p14="http://schemas.microsoft.com/office/powerpoint/2010/main" val="307767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8733472"/>
                    </a:ext>
                  </a:extLst>
                </a:gridCol>
                <a:gridCol w="987552">
                  <a:extLst>
                    <a:ext uri="{9D8B030D-6E8A-4147-A177-3AD203B41FA5}">
                      <a16:colId xmlns:a16="http://schemas.microsoft.com/office/drawing/2014/main" val="1837694038"/>
                    </a:ext>
                  </a:extLst>
                </a:gridCol>
                <a:gridCol w="987552">
                  <a:extLst>
                    <a:ext uri="{9D8B030D-6E8A-4147-A177-3AD203B41FA5}">
                      <a16:colId xmlns:a16="http://schemas.microsoft.com/office/drawing/2014/main" val="2780390320"/>
                    </a:ext>
                  </a:extLst>
                </a:gridCol>
                <a:gridCol w="987552">
                  <a:extLst>
                    <a:ext uri="{9D8B030D-6E8A-4147-A177-3AD203B41FA5}">
                      <a16:colId xmlns:a16="http://schemas.microsoft.com/office/drawing/2014/main" val="2998578796"/>
                    </a:ext>
                  </a:extLst>
                </a:gridCol>
                <a:gridCol w="987552">
                  <a:extLst>
                    <a:ext uri="{9D8B030D-6E8A-4147-A177-3AD203B41FA5}">
                      <a16:colId xmlns:a16="http://schemas.microsoft.com/office/drawing/2014/main" val="3493290391"/>
                    </a:ext>
                  </a:extLst>
                </a:gridCol>
                <a:gridCol w="987552">
                  <a:extLst>
                    <a:ext uri="{9D8B030D-6E8A-4147-A177-3AD203B41FA5}">
                      <a16:colId xmlns:a16="http://schemas.microsoft.com/office/drawing/2014/main" val="1963300677"/>
                    </a:ext>
                  </a:extLst>
                </a:gridCol>
                <a:gridCol w="987552">
                  <a:extLst>
                    <a:ext uri="{9D8B030D-6E8A-4147-A177-3AD203B41FA5}">
                      <a16:colId xmlns:a16="http://schemas.microsoft.com/office/drawing/2014/main" val="562191397"/>
                    </a:ext>
                  </a:extLst>
                </a:gridCol>
                <a:gridCol w="987552">
                  <a:extLst>
                    <a:ext uri="{9D8B030D-6E8A-4147-A177-3AD203B41FA5}">
                      <a16:colId xmlns:a16="http://schemas.microsoft.com/office/drawing/2014/main" val="4054075903"/>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2057370024"/>
                  </a:ext>
                </a:extLst>
              </a:tr>
              <a:tr h="370840">
                <a:tc>
                  <a:txBody>
                    <a:bodyPr/>
                    <a:lstStyle/>
                    <a:p>
                      <a:r>
                        <a:rPr lang="en-US" sz="1000"/>
                        <a:t>TikTok</a:t>
                      </a:r>
                    </a:p>
                  </a:txBody>
                  <a:tcPr/>
                </a:tc>
                <a:tc>
                  <a:txBody>
                    <a:bodyPr/>
                    <a:lstStyle/>
                    <a:p>
                      <a:r>
                        <a:rPr lang="en-US" sz="1000"/>
                        <a:t>@npo3fm</a:t>
                      </a:r>
                    </a:p>
                  </a:txBody>
                  <a:tcPr/>
                </a:tc>
                <a:tc>
                  <a:txBody>
                    <a:bodyPr/>
                    <a:lstStyle/>
                    <a:p>
                      <a:r>
                        <a:rPr lang="en-US" sz="1000"/>
                        <a:t>58500</a:t>
                      </a:r>
                    </a:p>
                  </a:txBody>
                  <a:tcPr/>
                </a:tc>
                <a:tc>
                  <a:txBody>
                    <a:bodyPr/>
                    <a:lstStyle/>
                    <a:p>
                      <a:r>
                        <a:rPr lang="en-US" sz="1000"/>
                        <a:t>3400</a:t>
                      </a:r>
                    </a:p>
                  </a:txBody>
                  <a:tcPr/>
                </a:tc>
                <a:tc>
                  <a:txBody>
                    <a:bodyPr/>
                    <a:lstStyle/>
                    <a:p>
                      <a:r>
                        <a:rPr lang="en-US" sz="1000"/>
                        <a:t>15</a:t>
                      </a:r>
                    </a:p>
                  </a:txBody>
                  <a:tcPr/>
                </a:tc>
                <a:tc>
                  <a:txBody>
                    <a:bodyPr/>
                    <a:lstStyle/>
                    <a:p>
                      <a:r>
                        <a:rPr lang="en-US" sz="1000"/>
                        <a:t>73291</a:t>
                      </a:r>
                    </a:p>
                  </a:txBody>
                  <a:tcPr/>
                </a:tc>
                <a:tc>
                  <a:txBody>
                    <a:bodyPr/>
                    <a:lstStyle/>
                    <a:p>
                      <a:r>
                        <a:rPr lang="en-US" sz="1000"/>
                        <a:t>4886</a:t>
                      </a:r>
                    </a:p>
                  </a:txBody>
                  <a:tcPr/>
                </a:tc>
                <a:tc>
                  <a:txBody>
                    <a:bodyPr/>
                    <a:lstStyle/>
                    <a:p>
                      <a:r>
                        <a:rPr lang="en-US" sz="1000"/>
                        <a:t>4886</a:t>
                      </a:r>
                    </a:p>
                  </a:txBody>
                  <a:tcPr/>
                </a:tc>
                <a:extLst>
                  <a:ext uri="{0D108BD9-81ED-4DB2-BD59-A6C34878D82A}">
                    <a16:rowId xmlns:a16="http://schemas.microsoft.com/office/drawing/2014/main" val="3557653109"/>
                  </a:ext>
                </a:extLst>
              </a:tr>
              <a:tr h="370840">
                <a:tc>
                  <a:txBody>
                    <a:bodyPr/>
                    <a:lstStyle/>
                    <a:p>
                      <a:r>
                        <a:rPr lang="en-US" sz="1000"/>
                        <a:t>YouTube</a:t>
                      </a:r>
                    </a:p>
                  </a:txBody>
                  <a:tcPr/>
                </a:tc>
                <a:tc>
                  <a:txBody>
                    <a:bodyPr/>
                    <a:lstStyle/>
                    <a:p>
                      <a:r>
                        <a:rPr lang="en-US" sz="1000"/>
                        <a:t>3FM</a:t>
                      </a:r>
                    </a:p>
                  </a:txBody>
                  <a:tcPr/>
                </a:tc>
                <a:tc>
                  <a:txBody>
                    <a:bodyPr/>
                    <a:lstStyle/>
                    <a:p>
                      <a:r>
                        <a:rPr lang="en-US" sz="1000"/>
                        <a:t>73000</a:t>
                      </a:r>
                    </a:p>
                  </a:txBody>
                  <a:tcPr/>
                </a:tc>
                <a:tc>
                  <a:txBody>
                    <a:bodyPr/>
                    <a:lstStyle/>
                    <a:p>
                      <a:r>
                        <a:rPr lang="en-US" sz="1000"/>
                        <a:t>300</a:t>
                      </a:r>
                    </a:p>
                  </a:txBody>
                  <a:tcPr/>
                </a:tc>
                <a:tc>
                  <a:txBody>
                    <a:bodyPr/>
                    <a:lstStyle/>
                    <a:p>
                      <a:r>
                        <a:rPr lang="en-US" sz="1000"/>
                        <a:t>0</a:t>
                      </a:r>
                    </a:p>
                  </a:txBody>
                  <a:tcPr/>
                </a:tc>
                <a:tc>
                  <a:txBody>
                    <a:bodyPr/>
                    <a:lstStyle/>
                    <a:p>
                      <a:r>
                        <a:rPr lang="en-US" sz="1000"/>
                        <a:t>4858</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983078039"/>
                  </a:ext>
                </a:extLst>
              </a:tr>
              <a:tr h="370840">
                <a:tc>
                  <a:txBody>
                    <a:bodyPr/>
                    <a:lstStyle/>
                    <a:p>
                      <a:r>
                        <a:rPr lang="en-US" sz="1000"/>
                        <a:t>Instagram</a:t>
                      </a:r>
                    </a:p>
                  </a:txBody>
                  <a:tcPr/>
                </a:tc>
                <a:tc>
                  <a:txBody>
                    <a:bodyPr/>
                    <a:lstStyle/>
                    <a:p>
                      <a:r>
                        <a:rPr lang="en-US" sz="1000"/>
                        <a:t>@npo3fm</a:t>
                      </a:r>
                    </a:p>
                  </a:txBody>
                  <a:tcPr/>
                </a:tc>
                <a:tc>
                  <a:txBody>
                    <a:bodyPr/>
                    <a:lstStyle/>
                    <a:p>
                      <a:r>
                        <a:rPr lang="en-US" sz="1000"/>
                        <a:t>103103</a:t>
                      </a:r>
                    </a:p>
                  </a:txBody>
                  <a:tcPr/>
                </a:tc>
                <a:tc>
                  <a:txBody>
                    <a:bodyPr/>
                    <a:lstStyle/>
                    <a:p>
                      <a:r>
                        <a:rPr lang="en-US" sz="1000"/>
                        <a:t>230</a:t>
                      </a:r>
                    </a:p>
                  </a:txBody>
                  <a:tcPr/>
                </a:tc>
                <a:tc>
                  <a:txBody>
                    <a:bodyPr/>
                    <a:lstStyle/>
                    <a:p>
                      <a:r>
                        <a:rPr lang="en-US" sz="1000"/>
                        <a:t>97</a:t>
                      </a:r>
                    </a:p>
                  </a:txBody>
                  <a:tcPr/>
                </a:tc>
                <a:tc>
                  <a:txBody>
                    <a:bodyPr/>
                    <a:lstStyle/>
                    <a:p>
                      <a:r>
                        <a:rPr lang="en-US" sz="1000"/>
                        <a:t>81958</a:t>
                      </a:r>
                    </a:p>
                  </a:txBody>
                  <a:tcPr/>
                </a:tc>
                <a:tc>
                  <a:txBody>
                    <a:bodyPr/>
                    <a:lstStyle/>
                    <a:p>
                      <a:r>
                        <a:rPr lang="en-US" sz="1000"/>
                        <a:t>845</a:t>
                      </a:r>
                    </a:p>
                  </a:txBody>
                  <a:tcPr/>
                </a:tc>
                <a:tc>
                  <a:txBody>
                    <a:bodyPr/>
                    <a:lstStyle/>
                    <a:p>
                      <a:r>
                        <a:rPr lang="en-US" sz="1000"/>
                        <a:t>845</a:t>
                      </a:r>
                    </a:p>
                  </a:txBody>
                  <a:tcPr/>
                </a:tc>
                <a:extLst>
                  <a:ext uri="{0D108BD9-81ED-4DB2-BD59-A6C34878D82A}">
                    <a16:rowId xmlns:a16="http://schemas.microsoft.com/office/drawing/2014/main" val="3228306960"/>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72600</a:t>
                      </a:r>
                    </a:p>
                  </a:txBody>
                  <a:tcPr/>
                </a:tc>
                <a:tc>
                  <a:txBody>
                    <a:bodyPr/>
                    <a:lstStyle/>
                    <a:p>
                      <a:r>
                        <a:rPr lang="en-US" sz="1000"/>
                        <a:t>200</a:t>
                      </a:r>
                    </a:p>
                  </a:txBody>
                  <a:tcPr/>
                </a:tc>
                <a:tc>
                  <a:txBody>
                    <a:bodyPr/>
                    <a:lstStyle/>
                    <a:p>
                      <a:r>
                        <a:rPr lang="en-US" sz="1000"/>
                        <a:t>20</a:t>
                      </a:r>
                    </a:p>
                  </a:txBody>
                  <a:tcPr/>
                </a:tc>
                <a:tc>
                  <a:txBody>
                    <a:bodyPr/>
                    <a:lstStyle/>
                    <a:p>
                      <a:r>
                        <a:rPr lang="en-US" sz="1000"/>
                        <a:t>3740</a:t>
                      </a:r>
                    </a:p>
                  </a:txBody>
                  <a:tcPr/>
                </a:tc>
                <a:tc>
                  <a:txBody>
                    <a:bodyPr/>
                    <a:lstStyle/>
                    <a:p>
                      <a:r>
                        <a:rPr lang="en-US" sz="1000"/>
                        <a:t>187</a:t>
                      </a:r>
                    </a:p>
                  </a:txBody>
                  <a:tcPr/>
                </a:tc>
                <a:tc>
                  <a:txBody>
                    <a:bodyPr/>
                    <a:lstStyle/>
                    <a:p>
                      <a:r>
                        <a:rPr lang="en-US" sz="1000"/>
                        <a:t>187</a:t>
                      </a:r>
                    </a:p>
                  </a:txBody>
                  <a:tcPr/>
                </a:tc>
                <a:extLst>
                  <a:ext uri="{0D108BD9-81ED-4DB2-BD59-A6C34878D82A}">
                    <a16:rowId xmlns:a16="http://schemas.microsoft.com/office/drawing/2014/main" val="3868295048"/>
                  </a:ext>
                </a:extLst>
              </a:tr>
              <a:tr h="370840">
                <a:tc>
                  <a:txBody>
                    <a:bodyPr/>
                    <a:lstStyle/>
                    <a:p>
                      <a:r>
                        <a:rPr lang="en-US" sz="1000"/>
                        <a:t>Facebook</a:t>
                      </a:r>
                    </a:p>
                  </a:txBody>
                  <a:tcPr/>
                </a:tc>
                <a:tc>
                  <a:txBody>
                    <a:bodyPr/>
                    <a:lstStyle/>
                    <a:p>
                      <a:r>
                        <a:rPr lang="en-US" sz="1000"/>
                        <a:t>3FM</a:t>
                      </a:r>
                    </a:p>
                  </a:txBody>
                  <a:tcPr/>
                </a:tc>
                <a:tc>
                  <a:txBody>
                    <a:bodyPr/>
                    <a:lstStyle/>
                    <a:p>
                      <a:r>
                        <a:rPr lang="en-US" sz="1000"/>
                        <a:t>313537</a:t>
                      </a:r>
                    </a:p>
                  </a:txBody>
                  <a:tcPr/>
                </a:tc>
                <a:tc>
                  <a:txBody>
                    <a:bodyPr/>
                    <a:lstStyle/>
                    <a:p>
                      <a:r>
                        <a:rPr lang="en-US" sz="1000"/>
                        <a:t>-406</a:t>
                      </a:r>
                    </a:p>
                  </a:txBody>
                  <a:tcPr/>
                </a:tc>
                <a:tc>
                  <a:txBody>
                    <a:bodyPr/>
                    <a:lstStyle/>
                    <a:p>
                      <a:r>
                        <a:rPr lang="en-US" sz="1000"/>
                        <a:t>114</a:t>
                      </a:r>
                    </a:p>
                  </a:txBody>
                  <a:tcPr/>
                </a:tc>
                <a:tc>
                  <a:txBody>
                    <a:bodyPr/>
                    <a:lstStyle/>
                    <a:p>
                      <a:r>
                        <a:rPr lang="en-US" sz="1000"/>
                        <a:t>15405</a:t>
                      </a:r>
                    </a:p>
                  </a:txBody>
                  <a:tcPr/>
                </a:tc>
                <a:tc>
                  <a:txBody>
                    <a:bodyPr/>
                    <a:lstStyle/>
                    <a:p>
                      <a:r>
                        <a:rPr lang="en-US" sz="1000"/>
                        <a:t>135</a:t>
                      </a:r>
                    </a:p>
                  </a:txBody>
                  <a:tcPr/>
                </a:tc>
                <a:tc>
                  <a:txBody>
                    <a:bodyPr/>
                    <a:lstStyle/>
                    <a:p>
                      <a:r>
                        <a:rPr lang="en-US" sz="1000"/>
                        <a:t>135</a:t>
                      </a:r>
                    </a:p>
                  </a:txBody>
                  <a:tcPr/>
                </a:tc>
                <a:extLst>
                  <a:ext uri="{0D108BD9-81ED-4DB2-BD59-A6C34878D82A}">
                    <a16:rowId xmlns:a16="http://schemas.microsoft.com/office/drawing/2014/main" val="40713989"/>
                  </a:ext>
                </a:extLst>
              </a:tr>
            </a:tbl>
          </a:graphicData>
        </a:graphic>
      </p:graphicFrame>
      <p:sp>
        <p:nvSpPr>
          <p:cNvPr id="4" name="Text Placeholder 3">
            <a:extLst>
              <a:ext uri="{FF2B5EF4-FFF2-40B4-BE49-F238E27FC236}">
                <a16:creationId xmlns:a16="http://schemas.microsoft.com/office/drawing/2014/main" id="{2460A784-3A0B-4E7B-AE6B-CDAE96509F2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26870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4622C-ACD9-4AC1-ADB7-84E76D89D78B}"/>
              </a:ext>
            </a:extLst>
          </p:cNvPr>
          <p:cNvSpPr>
            <a:spLocks noGrp="1"/>
          </p:cNvSpPr>
          <p:nvPr>
            <p:ph type="title"/>
          </p:nvPr>
        </p:nvSpPr>
        <p:spPr/>
        <p:txBody>
          <a:bodyPr/>
          <a:lstStyle/>
          <a:p>
            <a:r>
              <a:rPr lang="en-US"/>
              <a:t>Overall Followers Count Progression | NPO3FM</a:t>
            </a:r>
          </a:p>
        </p:txBody>
      </p:sp>
      <p:graphicFrame>
        <p:nvGraphicFramePr>
          <p:cNvPr id="5" name="Table Placeholder 4">
            <a:extLst>
              <a:ext uri="{FF2B5EF4-FFF2-40B4-BE49-F238E27FC236}">
                <a16:creationId xmlns:a16="http://schemas.microsoft.com/office/drawing/2014/main" id="{3ECACF67-02DC-4141-A001-2341C07BE5B3}"/>
              </a:ext>
            </a:extLst>
          </p:cNvPr>
          <p:cNvGraphicFramePr>
            <a:graphicFrameLocks noGrp="1"/>
          </p:cNvGraphicFramePr>
          <p:nvPr>
            <p:ph type="tbl" sz="quarter" idx="13"/>
            <p:extLst>
              <p:ext uri="{D42A27DB-BD31-4B8C-83A1-F6EECF244321}">
                <p14:modId xmlns:p14="http://schemas.microsoft.com/office/powerpoint/2010/main" val="386505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4289075"/>
                    </a:ext>
                  </a:extLst>
                </a:gridCol>
                <a:gridCol w="1645920">
                  <a:extLst>
                    <a:ext uri="{9D8B030D-6E8A-4147-A177-3AD203B41FA5}">
                      <a16:colId xmlns:a16="http://schemas.microsoft.com/office/drawing/2014/main" val="325975434"/>
                    </a:ext>
                  </a:extLst>
                </a:gridCol>
                <a:gridCol w="1645920">
                  <a:extLst>
                    <a:ext uri="{9D8B030D-6E8A-4147-A177-3AD203B41FA5}">
                      <a16:colId xmlns:a16="http://schemas.microsoft.com/office/drawing/2014/main" val="2102002854"/>
                    </a:ext>
                  </a:extLst>
                </a:gridCol>
                <a:gridCol w="1645920">
                  <a:extLst>
                    <a:ext uri="{9D8B030D-6E8A-4147-A177-3AD203B41FA5}">
                      <a16:colId xmlns:a16="http://schemas.microsoft.com/office/drawing/2014/main" val="260161466"/>
                    </a:ext>
                  </a:extLst>
                </a:gridCol>
                <a:gridCol w="1645920">
                  <a:extLst>
                    <a:ext uri="{9D8B030D-6E8A-4147-A177-3AD203B41FA5}">
                      <a16:colId xmlns:a16="http://schemas.microsoft.com/office/drawing/2014/main" val="3448369831"/>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1316080697"/>
                  </a:ext>
                </a:extLst>
              </a:tr>
              <a:tr h="370840">
                <a:tc>
                  <a:txBody>
                    <a:bodyPr/>
                    <a:lstStyle/>
                    <a:p>
                      <a:r>
                        <a:rPr lang="en-US" sz="1000"/>
                        <a:t>Facebook</a:t>
                      </a:r>
                    </a:p>
                  </a:txBody>
                  <a:tcPr/>
                </a:tc>
                <a:tc>
                  <a:txBody>
                    <a:bodyPr/>
                    <a:lstStyle/>
                    <a:p>
                      <a:r>
                        <a:rPr lang="en-US" sz="1000"/>
                        <a:t>3FM</a:t>
                      </a:r>
                    </a:p>
                  </a:txBody>
                  <a:tcPr/>
                </a:tc>
                <a:tc>
                  <a:txBody>
                    <a:bodyPr/>
                    <a:lstStyle/>
                    <a:p>
                      <a:r>
                        <a:rPr lang="en-US" sz="1000"/>
                        <a:t>313943</a:t>
                      </a:r>
                    </a:p>
                  </a:txBody>
                  <a:tcPr/>
                </a:tc>
                <a:tc>
                  <a:txBody>
                    <a:bodyPr/>
                    <a:lstStyle/>
                    <a:p>
                      <a:r>
                        <a:rPr lang="en-US" sz="1000"/>
                        <a:t>313537</a:t>
                      </a:r>
                    </a:p>
                  </a:txBody>
                  <a:tcPr/>
                </a:tc>
                <a:tc>
                  <a:txBody>
                    <a:bodyPr/>
                    <a:lstStyle/>
                    <a:p>
                      <a:r>
                        <a:rPr lang="en-US" sz="1000"/>
                        <a:t>-0.12932283885928 %</a:t>
                      </a:r>
                    </a:p>
                  </a:txBody>
                  <a:tcPr/>
                </a:tc>
                <a:extLst>
                  <a:ext uri="{0D108BD9-81ED-4DB2-BD59-A6C34878D82A}">
                    <a16:rowId xmlns:a16="http://schemas.microsoft.com/office/drawing/2014/main" val="4000432048"/>
                  </a:ext>
                </a:extLst>
              </a:tr>
              <a:tr h="370840">
                <a:tc>
                  <a:txBody>
                    <a:bodyPr/>
                    <a:lstStyle/>
                    <a:p>
                      <a:r>
                        <a:rPr lang="en-US" sz="1000"/>
                        <a:t>YouTube</a:t>
                      </a:r>
                    </a:p>
                  </a:txBody>
                  <a:tcPr/>
                </a:tc>
                <a:tc>
                  <a:txBody>
                    <a:bodyPr/>
                    <a:lstStyle/>
                    <a:p>
                      <a:r>
                        <a:rPr lang="en-US" sz="1000"/>
                        <a:t>3FM</a:t>
                      </a:r>
                    </a:p>
                  </a:txBody>
                  <a:tcPr/>
                </a:tc>
                <a:tc>
                  <a:txBody>
                    <a:bodyPr/>
                    <a:lstStyle/>
                    <a:p>
                      <a:r>
                        <a:rPr lang="en-US" sz="1000"/>
                        <a:t>72700</a:t>
                      </a:r>
                    </a:p>
                  </a:txBody>
                  <a:tcPr/>
                </a:tc>
                <a:tc>
                  <a:txBody>
                    <a:bodyPr/>
                    <a:lstStyle/>
                    <a:p>
                      <a:r>
                        <a:rPr lang="en-US" sz="1000"/>
                        <a:t>73000</a:t>
                      </a:r>
                    </a:p>
                  </a:txBody>
                  <a:tcPr/>
                </a:tc>
                <a:tc>
                  <a:txBody>
                    <a:bodyPr/>
                    <a:lstStyle/>
                    <a:p>
                      <a:r>
                        <a:rPr lang="en-US" sz="1000"/>
                        <a:t>0.41265474552957 %</a:t>
                      </a:r>
                    </a:p>
                  </a:txBody>
                  <a:tcPr/>
                </a:tc>
                <a:extLst>
                  <a:ext uri="{0D108BD9-81ED-4DB2-BD59-A6C34878D82A}">
                    <a16:rowId xmlns:a16="http://schemas.microsoft.com/office/drawing/2014/main" val="401489522"/>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72400</a:t>
                      </a:r>
                    </a:p>
                  </a:txBody>
                  <a:tcPr/>
                </a:tc>
                <a:tc>
                  <a:txBody>
                    <a:bodyPr/>
                    <a:lstStyle/>
                    <a:p>
                      <a:r>
                        <a:rPr lang="en-US" sz="1000"/>
                        <a:t>72600</a:t>
                      </a:r>
                    </a:p>
                  </a:txBody>
                  <a:tcPr/>
                </a:tc>
                <a:tc>
                  <a:txBody>
                    <a:bodyPr/>
                    <a:lstStyle/>
                    <a:p>
                      <a:r>
                        <a:rPr lang="en-US" sz="1000"/>
                        <a:t>0.27624309392265 %</a:t>
                      </a:r>
                    </a:p>
                  </a:txBody>
                  <a:tcPr/>
                </a:tc>
                <a:extLst>
                  <a:ext uri="{0D108BD9-81ED-4DB2-BD59-A6C34878D82A}">
                    <a16:rowId xmlns:a16="http://schemas.microsoft.com/office/drawing/2014/main" val="2134892158"/>
                  </a:ext>
                </a:extLst>
              </a:tr>
              <a:tr h="370840">
                <a:tc>
                  <a:txBody>
                    <a:bodyPr/>
                    <a:lstStyle/>
                    <a:p>
                      <a:r>
                        <a:rPr lang="en-US" sz="1000"/>
                        <a:t>Instagram</a:t>
                      </a:r>
                    </a:p>
                  </a:txBody>
                  <a:tcPr/>
                </a:tc>
                <a:tc>
                  <a:txBody>
                    <a:bodyPr/>
                    <a:lstStyle/>
                    <a:p>
                      <a:r>
                        <a:rPr lang="en-US" sz="1000"/>
                        <a:t>@npo3fm</a:t>
                      </a:r>
                    </a:p>
                  </a:txBody>
                  <a:tcPr/>
                </a:tc>
                <a:tc>
                  <a:txBody>
                    <a:bodyPr/>
                    <a:lstStyle/>
                    <a:p>
                      <a:r>
                        <a:rPr lang="en-US" sz="1000"/>
                        <a:t>102873</a:t>
                      </a:r>
                    </a:p>
                  </a:txBody>
                  <a:tcPr/>
                </a:tc>
                <a:tc>
                  <a:txBody>
                    <a:bodyPr/>
                    <a:lstStyle/>
                    <a:p>
                      <a:r>
                        <a:rPr lang="en-US" sz="1000"/>
                        <a:t>103103</a:t>
                      </a:r>
                    </a:p>
                  </a:txBody>
                  <a:tcPr/>
                </a:tc>
                <a:tc>
                  <a:txBody>
                    <a:bodyPr/>
                    <a:lstStyle/>
                    <a:p>
                      <a:r>
                        <a:rPr lang="en-US" sz="1000"/>
                        <a:t>0.22357664304531 %</a:t>
                      </a:r>
                    </a:p>
                  </a:txBody>
                  <a:tcPr/>
                </a:tc>
                <a:extLst>
                  <a:ext uri="{0D108BD9-81ED-4DB2-BD59-A6C34878D82A}">
                    <a16:rowId xmlns:a16="http://schemas.microsoft.com/office/drawing/2014/main" val="3380063144"/>
                  </a:ext>
                </a:extLst>
              </a:tr>
              <a:tr h="370840">
                <a:tc>
                  <a:txBody>
                    <a:bodyPr/>
                    <a:lstStyle/>
                    <a:p>
                      <a:r>
                        <a:rPr lang="en-US" sz="1000"/>
                        <a:t>TikTok</a:t>
                      </a:r>
                    </a:p>
                  </a:txBody>
                  <a:tcPr/>
                </a:tc>
                <a:tc>
                  <a:txBody>
                    <a:bodyPr/>
                    <a:lstStyle/>
                    <a:p>
                      <a:r>
                        <a:rPr lang="en-US" sz="1000"/>
                        <a:t>@npo3fm</a:t>
                      </a:r>
                    </a:p>
                  </a:txBody>
                  <a:tcPr/>
                </a:tc>
                <a:tc>
                  <a:txBody>
                    <a:bodyPr/>
                    <a:lstStyle/>
                    <a:p>
                      <a:r>
                        <a:rPr lang="en-US" sz="1000"/>
                        <a:t>55100</a:t>
                      </a:r>
                    </a:p>
                  </a:txBody>
                  <a:tcPr/>
                </a:tc>
                <a:tc>
                  <a:txBody>
                    <a:bodyPr/>
                    <a:lstStyle/>
                    <a:p>
                      <a:r>
                        <a:rPr lang="en-US" sz="1000"/>
                        <a:t>58500</a:t>
                      </a:r>
                    </a:p>
                  </a:txBody>
                  <a:tcPr/>
                </a:tc>
                <a:tc>
                  <a:txBody>
                    <a:bodyPr/>
                    <a:lstStyle/>
                    <a:p>
                      <a:r>
                        <a:rPr lang="en-US" sz="1000"/>
                        <a:t>6.1705989110708 %</a:t>
                      </a:r>
                    </a:p>
                  </a:txBody>
                  <a:tcPr/>
                </a:tc>
                <a:extLst>
                  <a:ext uri="{0D108BD9-81ED-4DB2-BD59-A6C34878D82A}">
                    <a16:rowId xmlns:a16="http://schemas.microsoft.com/office/drawing/2014/main" val="2219215166"/>
                  </a:ext>
                </a:extLst>
              </a:tr>
            </a:tbl>
          </a:graphicData>
        </a:graphic>
      </p:graphicFrame>
      <p:sp>
        <p:nvSpPr>
          <p:cNvPr id="4" name="Text Placeholder 3">
            <a:extLst>
              <a:ext uri="{FF2B5EF4-FFF2-40B4-BE49-F238E27FC236}">
                <a16:creationId xmlns:a16="http://schemas.microsoft.com/office/drawing/2014/main" id="{50598CB3-748C-4049-975A-8E7909FE0D6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02367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1B681-9FA1-464A-AD57-8AFDF833A8D2}"/>
              </a:ext>
            </a:extLst>
          </p:cNvPr>
          <p:cNvSpPr>
            <a:spLocks noGrp="1"/>
          </p:cNvSpPr>
          <p:nvPr>
            <p:ph type="title"/>
          </p:nvPr>
        </p:nvSpPr>
        <p:spPr/>
        <p:txBody>
          <a:bodyPr/>
          <a:lstStyle/>
          <a:p>
            <a:r>
              <a:rPr lang="en-US"/>
              <a:t>Overall Total Interactions by Weekday | NPO3FM</a:t>
            </a:r>
          </a:p>
        </p:txBody>
      </p:sp>
      <p:graphicFrame>
        <p:nvGraphicFramePr>
          <p:cNvPr id="6" name="Chart Placeholder 5">
            <a:extLst>
              <a:ext uri="{FF2B5EF4-FFF2-40B4-BE49-F238E27FC236}">
                <a16:creationId xmlns:a16="http://schemas.microsoft.com/office/drawing/2014/main" id="{5CA100AA-1665-4FE2-B225-49389F7D1549}"/>
              </a:ext>
            </a:extLst>
          </p:cNvPr>
          <p:cNvGraphicFramePr>
            <a:graphicFrameLocks noGrp="1"/>
          </p:cNvGraphicFramePr>
          <p:nvPr>
            <p:ph type="chart" sz="quarter" idx="13"/>
            <p:extLst>
              <p:ext uri="{D42A27DB-BD31-4B8C-83A1-F6EECF244321}">
                <p14:modId xmlns:p14="http://schemas.microsoft.com/office/powerpoint/2010/main" val="2411817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CACD37-0D22-4497-A06E-48962A8D775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94D20FB-F549-4B91-B926-E1809524A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382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3034A-9090-4C01-A24F-106C4CB12DD4}"/>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D7DEAB53-A374-46C4-A696-E59C65B9D715}"/>
              </a:ext>
            </a:extLst>
          </p:cNvPr>
          <p:cNvGraphicFramePr>
            <a:graphicFrameLocks noGrp="1"/>
          </p:cNvGraphicFramePr>
          <p:nvPr>
            <p:ph type="tbl" sz="quarter" idx="13"/>
            <p:extLst>
              <p:ext uri="{D42A27DB-BD31-4B8C-83A1-F6EECF244321}">
                <p14:modId xmlns:p14="http://schemas.microsoft.com/office/powerpoint/2010/main" val="1098549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24955776"/>
                    </a:ext>
                  </a:extLst>
                </a:gridCol>
                <a:gridCol w="576072">
                  <a:extLst>
                    <a:ext uri="{9D8B030D-6E8A-4147-A177-3AD203B41FA5}">
                      <a16:colId xmlns:a16="http://schemas.microsoft.com/office/drawing/2014/main" val="265458180"/>
                    </a:ext>
                  </a:extLst>
                </a:gridCol>
                <a:gridCol w="987552">
                  <a:extLst>
                    <a:ext uri="{9D8B030D-6E8A-4147-A177-3AD203B41FA5}">
                      <a16:colId xmlns:a16="http://schemas.microsoft.com/office/drawing/2014/main" val="578646540"/>
                    </a:ext>
                  </a:extLst>
                </a:gridCol>
                <a:gridCol w="576072">
                  <a:extLst>
                    <a:ext uri="{9D8B030D-6E8A-4147-A177-3AD203B41FA5}">
                      <a16:colId xmlns:a16="http://schemas.microsoft.com/office/drawing/2014/main" val="2438751160"/>
                    </a:ext>
                  </a:extLst>
                </a:gridCol>
                <a:gridCol w="576072">
                  <a:extLst>
                    <a:ext uri="{9D8B030D-6E8A-4147-A177-3AD203B41FA5}">
                      <a16:colId xmlns:a16="http://schemas.microsoft.com/office/drawing/2014/main" val="261754661"/>
                    </a:ext>
                  </a:extLst>
                </a:gridCol>
                <a:gridCol w="576072">
                  <a:extLst>
                    <a:ext uri="{9D8B030D-6E8A-4147-A177-3AD203B41FA5}">
                      <a16:colId xmlns:a16="http://schemas.microsoft.com/office/drawing/2014/main" val="230285862"/>
                    </a:ext>
                  </a:extLst>
                </a:gridCol>
                <a:gridCol w="576072">
                  <a:extLst>
                    <a:ext uri="{9D8B030D-6E8A-4147-A177-3AD203B41FA5}">
                      <a16:colId xmlns:a16="http://schemas.microsoft.com/office/drawing/2014/main" val="4166184984"/>
                    </a:ext>
                  </a:extLst>
                </a:gridCol>
                <a:gridCol w="576072">
                  <a:extLst>
                    <a:ext uri="{9D8B030D-6E8A-4147-A177-3AD203B41FA5}">
                      <a16:colId xmlns:a16="http://schemas.microsoft.com/office/drawing/2014/main" val="3439138602"/>
                    </a:ext>
                  </a:extLst>
                </a:gridCol>
                <a:gridCol w="576072">
                  <a:extLst>
                    <a:ext uri="{9D8B030D-6E8A-4147-A177-3AD203B41FA5}">
                      <a16:colId xmlns:a16="http://schemas.microsoft.com/office/drawing/2014/main" val="443789954"/>
                    </a:ext>
                  </a:extLst>
                </a:gridCol>
                <a:gridCol w="576072">
                  <a:extLst>
                    <a:ext uri="{9D8B030D-6E8A-4147-A177-3AD203B41FA5}">
                      <a16:colId xmlns:a16="http://schemas.microsoft.com/office/drawing/2014/main" val="865697810"/>
                    </a:ext>
                  </a:extLst>
                </a:gridCol>
                <a:gridCol w="576072">
                  <a:extLst>
                    <a:ext uri="{9D8B030D-6E8A-4147-A177-3AD203B41FA5}">
                      <a16:colId xmlns:a16="http://schemas.microsoft.com/office/drawing/2014/main" val="2123931691"/>
                    </a:ext>
                  </a:extLst>
                </a:gridCol>
                <a:gridCol w="576072">
                  <a:extLst>
                    <a:ext uri="{9D8B030D-6E8A-4147-A177-3AD203B41FA5}">
                      <a16:colId xmlns:a16="http://schemas.microsoft.com/office/drawing/2014/main" val="351350422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1619619017"/>
                  </a:ext>
                </a:extLst>
              </a:tr>
              <a:tr h="370840">
                <a:tc>
                  <a:txBody>
                    <a:bodyPr/>
                    <a:lstStyle/>
                    <a:p>
                      <a:r>
                        <a:rPr lang="en-US" sz="1000"/>
                        <a:t>313537</a:t>
                      </a:r>
                    </a:p>
                  </a:txBody>
                  <a:tcPr/>
                </a:tc>
                <a:tc>
                  <a:txBody>
                    <a:bodyPr/>
                    <a:lstStyle/>
                    <a:p>
                      <a:r>
                        <a:rPr lang="en-US" sz="1000"/>
                        <a:t>-406</a:t>
                      </a:r>
                    </a:p>
                  </a:txBody>
                  <a:tcPr/>
                </a:tc>
                <a:tc>
                  <a:txBody>
                    <a:bodyPr/>
                    <a:lstStyle/>
                    <a:p>
                      <a:r>
                        <a:rPr lang="en-US" sz="1000"/>
                        <a:t>331723</a:t>
                      </a:r>
                    </a:p>
                  </a:txBody>
                  <a:tcPr/>
                </a:tc>
                <a:tc>
                  <a:txBody>
                    <a:bodyPr/>
                    <a:lstStyle/>
                    <a:p>
                      <a:r>
                        <a:rPr lang="en-US" sz="1000"/>
                        <a:t>282</a:t>
                      </a:r>
                    </a:p>
                  </a:txBody>
                  <a:tcPr/>
                </a:tc>
                <a:tc>
                  <a:txBody>
                    <a:bodyPr/>
                    <a:lstStyle/>
                    <a:p>
                      <a:r>
                        <a:rPr lang="en-US" sz="1000"/>
                        <a:t>114</a:t>
                      </a:r>
                    </a:p>
                  </a:txBody>
                  <a:tcPr/>
                </a:tc>
                <a:tc>
                  <a:txBody>
                    <a:bodyPr/>
                    <a:lstStyle/>
                    <a:p>
                      <a:r>
                        <a:rPr lang="en-US" sz="1000"/>
                        <a:t>11850</a:t>
                      </a:r>
                    </a:p>
                  </a:txBody>
                  <a:tcPr/>
                </a:tc>
                <a:tc>
                  <a:txBody>
                    <a:bodyPr/>
                    <a:lstStyle/>
                    <a:p>
                      <a:r>
                        <a:rPr lang="en-US" sz="1000"/>
                        <a:t>16</a:t>
                      </a:r>
                    </a:p>
                  </a:txBody>
                  <a:tcPr/>
                </a:tc>
                <a:tc>
                  <a:txBody>
                    <a:bodyPr/>
                    <a:lstStyle/>
                    <a:p>
                      <a:r>
                        <a:rPr lang="en-US" sz="1000"/>
                        <a:t>8621</a:t>
                      </a:r>
                    </a:p>
                  </a:txBody>
                  <a:tcPr/>
                </a:tc>
                <a:tc>
                  <a:txBody>
                    <a:bodyPr/>
                    <a:lstStyle/>
                    <a:p>
                      <a:r>
                        <a:rPr lang="en-US" sz="1000"/>
                        <a:t>3244</a:t>
                      </a:r>
                    </a:p>
                  </a:txBody>
                  <a:tcPr/>
                </a:tc>
                <a:tc>
                  <a:txBody>
                    <a:bodyPr/>
                    <a:lstStyle/>
                    <a:p>
                      <a:r>
                        <a:rPr lang="en-US" sz="1000"/>
                        <a:t>311</a:t>
                      </a:r>
                    </a:p>
                  </a:txBody>
                  <a:tcPr/>
                </a:tc>
                <a:tc>
                  <a:txBody>
                    <a:bodyPr/>
                    <a:lstStyle/>
                    <a:p>
                      <a:r>
                        <a:rPr lang="en-US" sz="1000"/>
                        <a:t>15405</a:t>
                      </a:r>
                    </a:p>
                  </a:txBody>
                  <a:tcPr/>
                </a:tc>
                <a:tc>
                  <a:txBody>
                    <a:bodyPr/>
                    <a:lstStyle/>
                    <a:p>
                      <a:r>
                        <a:rPr lang="en-US" sz="1000"/>
                        <a:t>0.0431 %</a:t>
                      </a:r>
                    </a:p>
                  </a:txBody>
                  <a:tcPr/>
                </a:tc>
                <a:extLst>
                  <a:ext uri="{0D108BD9-81ED-4DB2-BD59-A6C34878D82A}">
                    <a16:rowId xmlns:a16="http://schemas.microsoft.com/office/drawing/2014/main" val="2250873108"/>
                  </a:ext>
                </a:extLst>
              </a:tr>
            </a:tbl>
          </a:graphicData>
        </a:graphic>
      </p:graphicFrame>
      <p:sp>
        <p:nvSpPr>
          <p:cNvPr id="4" name="Text Placeholder 3">
            <a:extLst>
              <a:ext uri="{FF2B5EF4-FFF2-40B4-BE49-F238E27FC236}">
                <a16:creationId xmlns:a16="http://schemas.microsoft.com/office/drawing/2014/main" id="{044D592B-F4BF-4C76-8C7C-E598EFAC6D4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97526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A2829-F57A-4CA8-9118-465321746D99}"/>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BD1E6A7C-4732-4C8E-803B-A6E7C7370FF4}"/>
              </a:ext>
            </a:extLst>
          </p:cNvPr>
          <p:cNvGraphicFramePr>
            <a:graphicFrameLocks noGrp="1"/>
          </p:cNvGraphicFramePr>
          <p:nvPr>
            <p:ph type="chart" sz="quarter" idx="13"/>
            <p:extLst>
              <p:ext uri="{D42A27DB-BD31-4B8C-83A1-F6EECF244321}">
                <p14:modId xmlns:p14="http://schemas.microsoft.com/office/powerpoint/2010/main" val="3194237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AB03E-7864-4682-AA9C-C96BD8237F9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0F4A64F-9588-4054-ADE2-A48257A2D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343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070F-788A-4812-87B7-1E340A55AC32}"/>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C340331C-E918-464D-BD1F-D543839F0775}"/>
              </a:ext>
            </a:extLst>
          </p:cNvPr>
          <p:cNvGraphicFramePr>
            <a:graphicFrameLocks noGrp="1"/>
          </p:cNvGraphicFramePr>
          <p:nvPr>
            <p:ph type="chart" sz="quarter" idx="13"/>
            <p:extLst>
              <p:ext uri="{D42A27DB-BD31-4B8C-83A1-F6EECF244321}">
                <p14:modId xmlns:p14="http://schemas.microsoft.com/office/powerpoint/2010/main" val="3742337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D4E16-6272-4FA7-AE20-5EAD72FFD4B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9023A7B-0CBF-4B2F-A23C-30CED499B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860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4E10-68DF-4358-9E92-7C23C6803168}"/>
              </a:ext>
            </a:extLst>
          </p:cNvPr>
          <p:cNvSpPr>
            <a:spLocks noGrp="1"/>
          </p:cNvSpPr>
          <p:nvPr>
            <p:ph type="title"/>
          </p:nvPr>
        </p:nvSpPr>
        <p:spPr/>
        <p:txBody>
          <a:bodyPr/>
          <a:lstStyle/>
          <a:p>
            <a:r>
              <a:rPr lang="en-US"/>
              <a:t>Facebook Page Likes Total | NPO3FM</a:t>
            </a:r>
          </a:p>
        </p:txBody>
      </p:sp>
      <p:graphicFrame>
        <p:nvGraphicFramePr>
          <p:cNvPr id="6" name="Chart Placeholder 5">
            <a:extLst>
              <a:ext uri="{FF2B5EF4-FFF2-40B4-BE49-F238E27FC236}">
                <a16:creationId xmlns:a16="http://schemas.microsoft.com/office/drawing/2014/main" id="{07CDD125-7F4C-4B2A-961B-F55AB402D1EC}"/>
              </a:ext>
            </a:extLst>
          </p:cNvPr>
          <p:cNvGraphicFramePr>
            <a:graphicFrameLocks noGrp="1"/>
          </p:cNvGraphicFramePr>
          <p:nvPr>
            <p:ph type="chart" sz="quarter" idx="13"/>
            <p:extLst>
              <p:ext uri="{D42A27DB-BD31-4B8C-83A1-F6EECF244321}">
                <p14:modId xmlns:p14="http://schemas.microsoft.com/office/powerpoint/2010/main" val="1492836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B6FA8-A234-47E8-896F-912567B6233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8083E95-5833-458B-8EE7-1EB1BBBE45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296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2FE9-DC91-46EE-9669-CC14F4D9E7DE}"/>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CD77D696-9279-461C-9F5F-24D88D6FA3AE}"/>
              </a:ext>
            </a:extLst>
          </p:cNvPr>
          <p:cNvGraphicFramePr>
            <a:graphicFrameLocks noGrp="1"/>
          </p:cNvGraphicFramePr>
          <p:nvPr>
            <p:ph type="chart" sz="quarter" idx="13"/>
            <p:extLst>
              <p:ext uri="{D42A27DB-BD31-4B8C-83A1-F6EECF244321}">
                <p14:modId xmlns:p14="http://schemas.microsoft.com/office/powerpoint/2010/main" val="3579317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0EF84-C3C7-49B4-B59D-3D6680CB1E1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2183AC6-3742-4086-A09C-BAEBF91CB5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88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26535-97EF-48D1-9F12-1794F1DA6752}"/>
              </a:ext>
            </a:extLst>
          </p:cNvPr>
          <p:cNvSpPr>
            <a:spLocks noGrp="1"/>
          </p:cNvSpPr>
          <p:nvPr>
            <p:ph type="title"/>
          </p:nvPr>
        </p:nvSpPr>
        <p:spPr/>
        <p:txBody>
          <a:bodyPr/>
          <a:lstStyle/>
          <a:p>
            <a:r>
              <a:rPr lang="en-US"/>
              <a:t>Facebook Top 10 best scorende posts | NPO3FM - 1 of 10</a:t>
            </a:r>
          </a:p>
        </p:txBody>
      </p:sp>
      <p:graphicFrame>
        <p:nvGraphicFramePr>
          <p:cNvPr id="5" name="Table Placeholder 4">
            <a:extLst>
              <a:ext uri="{FF2B5EF4-FFF2-40B4-BE49-F238E27FC236}">
                <a16:creationId xmlns:a16="http://schemas.microsoft.com/office/drawing/2014/main" id="{B1838E46-2448-44FE-BE64-683292FAA853}"/>
              </a:ext>
            </a:extLst>
          </p:cNvPr>
          <p:cNvGraphicFramePr>
            <a:graphicFrameLocks noGrp="1"/>
          </p:cNvGraphicFramePr>
          <p:nvPr>
            <p:ph type="tbl" sz="quarter" idx="13"/>
            <p:extLst>
              <p:ext uri="{D42A27DB-BD31-4B8C-83A1-F6EECF244321}">
                <p14:modId xmlns:p14="http://schemas.microsoft.com/office/powerpoint/2010/main" val="353032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4653410"/>
                    </a:ext>
                  </a:extLst>
                </a:gridCol>
                <a:gridCol w="1645920">
                  <a:extLst>
                    <a:ext uri="{9D8B030D-6E8A-4147-A177-3AD203B41FA5}">
                      <a16:colId xmlns:a16="http://schemas.microsoft.com/office/drawing/2014/main" val="1101009825"/>
                    </a:ext>
                  </a:extLst>
                </a:gridCol>
                <a:gridCol w="1152144">
                  <a:extLst>
                    <a:ext uri="{9D8B030D-6E8A-4147-A177-3AD203B41FA5}">
                      <a16:colId xmlns:a16="http://schemas.microsoft.com/office/drawing/2014/main" val="3520196902"/>
                    </a:ext>
                  </a:extLst>
                </a:gridCol>
                <a:gridCol w="576072">
                  <a:extLst>
                    <a:ext uri="{9D8B030D-6E8A-4147-A177-3AD203B41FA5}">
                      <a16:colId xmlns:a16="http://schemas.microsoft.com/office/drawing/2014/main" val="349280489"/>
                    </a:ext>
                  </a:extLst>
                </a:gridCol>
                <a:gridCol w="576072">
                  <a:extLst>
                    <a:ext uri="{9D8B030D-6E8A-4147-A177-3AD203B41FA5}">
                      <a16:colId xmlns:a16="http://schemas.microsoft.com/office/drawing/2014/main" val="1064719489"/>
                    </a:ext>
                  </a:extLst>
                </a:gridCol>
                <a:gridCol w="576072">
                  <a:extLst>
                    <a:ext uri="{9D8B030D-6E8A-4147-A177-3AD203B41FA5}">
                      <a16:colId xmlns:a16="http://schemas.microsoft.com/office/drawing/2014/main" val="2933905832"/>
                    </a:ext>
                  </a:extLst>
                </a:gridCol>
                <a:gridCol w="576072">
                  <a:extLst>
                    <a:ext uri="{9D8B030D-6E8A-4147-A177-3AD203B41FA5}">
                      <a16:colId xmlns:a16="http://schemas.microsoft.com/office/drawing/2014/main" val="2886699954"/>
                    </a:ext>
                  </a:extLst>
                </a:gridCol>
                <a:gridCol w="576072">
                  <a:extLst>
                    <a:ext uri="{9D8B030D-6E8A-4147-A177-3AD203B41FA5}">
                      <a16:colId xmlns:a16="http://schemas.microsoft.com/office/drawing/2014/main" val="271209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797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08:39:49</a:t>
                      </a:r>
                      <a:r>
                        <a:rPr kumimoji="0" lang="nl-NL" sz="1000" b="0" i="0" u="none" strike="noStrike" kern="1200" cap="none" spc="0" normalizeH="0" baseline="0" noProof="0">
                          <a:ln>
                            <a:noFill/>
                          </a:ln>
                          <a:solidFill>
                            <a:prstClr val="black"/>
                          </a:solidFill>
                          <a:effectLst/>
                          <a:uLnTx/>
                          <a:uFillTx/>
                          <a:latin typeface="+mn-lt"/>
                          <a:ea typeface="+mn-ea"/>
                          <a:cs typeface="+mn-cs"/>
                        </a:rPr>
                        <a:t>
 Babynieuws! 🍼 Jorien onthulde aan Sander dat ze afgelopen december niet met 4 maar met 5 mensen in het Glazen Huis zaten.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273061092_911134456107670_5885286010037898124_n.jpg?_nc_cat=108&amp;ccb=1-5&amp;_nc_sid=ad6a45&amp;_nc_ohc=2vmY6NUMyN4AX8dR6at&amp;_nc_ht=scontent-iad3-2.xx&amp;edm=AKIiGfEEAAAA&amp;oh=00_AT8Xjqng1eoyouneS3KTb4E-jNBOMfJ4Lta7lJrfV37a0Q&amp;oe=6214E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8640197"/>
                  </a:ext>
                </a:extLst>
              </a:tr>
            </a:tbl>
          </a:graphicData>
        </a:graphic>
      </p:graphicFrame>
      <p:sp>
        <p:nvSpPr>
          <p:cNvPr id="4" name="Text Placeholder 3">
            <a:extLst>
              <a:ext uri="{FF2B5EF4-FFF2-40B4-BE49-F238E27FC236}">
                <a16:creationId xmlns:a16="http://schemas.microsoft.com/office/drawing/2014/main" id="{3A0C0342-7BDD-474F-820C-1330E9982C3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3691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B941C-C4A2-459D-A746-91E4DFEC2848}"/>
              </a:ext>
            </a:extLst>
          </p:cNvPr>
          <p:cNvSpPr>
            <a:spLocks noGrp="1"/>
          </p:cNvSpPr>
          <p:nvPr>
            <p:ph type="title"/>
          </p:nvPr>
        </p:nvSpPr>
        <p:spPr/>
        <p:txBody>
          <a:bodyPr/>
          <a:lstStyle/>
          <a:p>
            <a:r>
              <a:rPr lang="en-US"/>
              <a:t>Facebook Top 10 best scorende posts | NPO3FM - 2 of 10</a:t>
            </a:r>
          </a:p>
        </p:txBody>
      </p:sp>
      <p:graphicFrame>
        <p:nvGraphicFramePr>
          <p:cNvPr id="5" name="Table Placeholder 4">
            <a:extLst>
              <a:ext uri="{FF2B5EF4-FFF2-40B4-BE49-F238E27FC236}">
                <a16:creationId xmlns:a16="http://schemas.microsoft.com/office/drawing/2014/main" id="{3AAFA5FF-406C-4910-9637-0685D39D1DF3}"/>
              </a:ext>
            </a:extLst>
          </p:cNvPr>
          <p:cNvGraphicFramePr>
            <a:graphicFrameLocks noGrp="1"/>
          </p:cNvGraphicFramePr>
          <p:nvPr>
            <p:ph type="tbl" sz="quarter" idx="13"/>
            <p:extLst>
              <p:ext uri="{D42A27DB-BD31-4B8C-83A1-F6EECF244321}">
                <p14:modId xmlns:p14="http://schemas.microsoft.com/office/powerpoint/2010/main" val="3097445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3834699"/>
                    </a:ext>
                  </a:extLst>
                </a:gridCol>
                <a:gridCol w="1645920">
                  <a:extLst>
                    <a:ext uri="{9D8B030D-6E8A-4147-A177-3AD203B41FA5}">
                      <a16:colId xmlns:a16="http://schemas.microsoft.com/office/drawing/2014/main" val="3876492934"/>
                    </a:ext>
                  </a:extLst>
                </a:gridCol>
                <a:gridCol w="1152144">
                  <a:extLst>
                    <a:ext uri="{9D8B030D-6E8A-4147-A177-3AD203B41FA5}">
                      <a16:colId xmlns:a16="http://schemas.microsoft.com/office/drawing/2014/main" val="3466762261"/>
                    </a:ext>
                  </a:extLst>
                </a:gridCol>
                <a:gridCol w="576072">
                  <a:extLst>
                    <a:ext uri="{9D8B030D-6E8A-4147-A177-3AD203B41FA5}">
                      <a16:colId xmlns:a16="http://schemas.microsoft.com/office/drawing/2014/main" val="2212508115"/>
                    </a:ext>
                  </a:extLst>
                </a:gridCol>
                <a:gridCol w="576072">
                  <a:extLst>
                    <a:ext uri="{9D8B030D-6E8A-4147-A177-3AD203B41FA5}">
                      <a16:colId xmlns:a16="http://schemas.microsoft.com/office/drawing/2014/main" val="2340192724"/>
                    </a:ext>
                  </a:extLst>
                </a:gridCol>
                <a:gridCol w="576072">
                  <a:extLst>
                    <a:ext uri="{9D8B030D-6E8A-4147-A177-3AD203B41FA5}">
                      <a16:colId xmlns:a16="http://schemas.microsoft.com/office/drawing/2014/main" val="3324500593"/>
                    </a:ext>
                  </a:extLst>
                </a:gridCol>
                <a:gridCol w="576072">
                  <a:extLst>
                    <a:ext uri="{9D8B030D-6E8A-4147-A177-3AD203B41FA5}">
                      <a16:colId xmlns:a16="http://schemas.microsoft.com/office/drawing/2014/main" val="2857198945"/>
                    </a:ext>
                  </a:extLst>
                </a:gridCol>
                <a:gridCol w="576072">
                  <a:extLst>
                    <a:ext uri="{9D8B030D-6E8A-4147-A177-3AD203B41FA5}">
                      <a16:colId xmlns:a16="http://schemas.microsoft.com/office/drawing/2014/main" val="307827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793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13:04:58</a:t>
                      </a:r>
                      <a:r>
                        <a:rPr kumimoji="0" lang="nl-NL" sz="1000" b="0" i="0" u="none" strike="noStrike" kern="1200" cap="none" spc="0" normalizeH="0" baseline="0" noProof="0">
                          <a:ln>
                            <a:noFill/>
                          </a:ln>
                          <a:solidFill>
                            <a:prstClr val="black"/>
                          </a:solidFill>
                          <a:effectLst/>
                          <a:uLnTx/>
                          <a:uFillTx/>
                          <a:latin typeface="+mn-lt"/>
                          <a:ea typeface="+mn-ea"/>
                          <a:cs typeface="+mn-cs"/>
                        </a:rPr>
                        <a:t>
 De allerleukste Mama Appelsapjes van januari! The Weeknd zingt over de Aldi?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273158909_473051177554086_2092436347713184141_n.jpg?stp=dst-jpg_s720x720&amp;_nc_cat=109&amp;ccb=1-5&amp;_nc_sid=ad6a45&amp;_nc_ohc=LOW9FPyw2acAX9AWtQH&amp;_nc_ht=scontent-iad3-1.xx&amp;edm=AKIiGfEEAAAA&amp;oh=00_AT_CsCeaowb-b9ajEWxxrON4VF40FCt4cXWNzuc6ZV2J5A&amp;oe=6213A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39964220"/>
                  </a:ext>
                </a:extLst>
              </a:tr>
            </a:tbl>
          </a:graphicData>
        </a:graphic>
      </p:graphicFrame>
      <p:sp>
        <p:nvSpPr>
          <p:cNvPr id="4" name="Text Placeholder 3">
            <a:extLst>
              <a:ext uri="{FF2B5EF4-FFF2-40B4-BE49-F238E27FC236}">
                <a16:creationId xmlns:a16="http://schemas.microsoft.com/office/drawing/2014/main" id="{74B6A8B8-8512-4D50-843C-244293A5911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50813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C33DD-D513-44D9-9863-15B2754D2BEB}"/>
              </a:ext>
            </a:extLst>
          </p:cNvPr>
          <p:cNvSpPr>
            <a:spLocks noGrp="1"/>
          </p:cNvSpPr>
          <p:nvPr>
            <p:ph type="title"/>
          </p:nvPr>
        </p:nvSpPr>
        <p:spPr/>
        <p:txBody>
          <a:bodyPr/>
          <a:lstStyle/>
          <a:p>
            <a:r>
              <a:rPr lang="en-US"/>
              <a:t>Facebook Top 10 best scorende posts | NPO3FM - 3 of 10</a:t>
            </a:r>
          </a:p>
        </p:txBody>
      </p:sp>
      <p:graphicFrame>
        <p:nvGraphicFramePr>
          <p:cNvPr id="5" name="Table Placeholder 4">
            <a:extLst>
              <a:ext uri="{FF2B5EF4-FFF2-40B4-BE49-F238E27FC236}">
                <a16:creationId xmlns:a16="http://schemas.microsoft.com/office/drawing/2014/main" id="{8E02227D-A2A6-4D6B-903B-CBEB9EEE817B}"/>
              </a:ext>
            </a:extLst>
          </p:cNvPr>
          <p:cNvGraphicFramePr>
            <a:graphicFrameLocks noGrp="1"/>
          </p:cNvGraphicFramePr>
          <p:nvPr>
            <p:ph type="tbl" sz="quarter" idx="13"/>
            <p:extLst>
              <p:ext uri="{D42A27DB-BD31-4B8C-83A1-F6EECF244321}">
                <p14:modId xmlns:p14="http://schemas.microsoft.com/office/powerpoint/2010/main" val="3357867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1610007"/>
                    </a:ext>
                  </a:extLst>
                </a:gridCol>
                <a:gridCol w="1645920">
                  <a:extLst>
                    <a:ext uri="{9D8B030D-6E8A-4147-A177-3AD203B41FA5}">
                      <a16:colId xmlns:a16="http://schemas.microsoft.com/office/drawing/2014/main" val="1345929913"/>
                    </a:ext>
                  </a:extLst>
                </a:gridCol>
                <a:gridCol w="1152144">
                  <a:extLst>
                    <a:ext uri="{9D8B030D-6E8A-4147-A177-3AD203B41FA5}">
                      <a16:colId xmlns:a16="http://schemas.microsoft.com/office/drawing/2014/main" val="3597707143"/>
                    </a:ext>
                  </a:extLst>
                </a:gridCol>
                <a:gridCol w="576072">
                  <a:extLst>
                    <a:ext uri="{9D8B030D-6E8A-4147-A177-3AD203B41FA5}">
                      <a16:colId xmlns:a16="http://schemas.microsoft.com/office/drawing/2014/main" val="4210996975"/>
                    </a:ext>
                  </a:extLst>
                </a:gridCol>
                <a:gridCol w="576072">
                  <a:extLst>
                    <a:ext uri="{9D8B030D-6E8A-4147-A177-3AD203B41FA5}">
                      <a16:colId xmlns:a16="http://schemas.microsoft.com/office/drawing/2014/main" val="401982384"/>
                    </a:ext>
                  </a:extLst>
                </a:gridCol>
                <a:gridCol w="576072">
                  <a:extLst>
                    <a:ext uri="{9D8B030D-6E8A-4147-A177-3AD203B41FA5}">
                      <a16:colId xmlns:a16="http://schemas.microsoft.com/office/drawing/2014/main" val="3756353265"/>
                    </a:ext>
                  </a:extLst>
                </a:gridCol>
                <a:gridCol w="576072">
                  <a:extLst>
                    <a:ext uri="{9D8B030D-6E8A-4147-A177-3AD203B41FA5}">
                      <a16:colId xmlns:a16="http://schemas.microsoft.com/office/drawing/2014/main" val="2056504663"/>
                    </a:ext>
                  </a:extLst>
                </a:gridCol>
                <a:gridCol w="576072">
                  <a:extLst>
                    <a:ext uri="{9D8B030D-6E8A-4147-A177-3AD203B41FA5}">
                      <a16:colId xmlns:a16="http://schemas.microsoft.com/office/drawing/2014/main" val="3181824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020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- 2022-02-27 21:20:38</a:t>
                      </a:r>
                      <a:r>
                        <a:rPr kumimoji="0" lang="nl-NL" sz="1000" b="0" i="0" u="none" strike="noStrike" kern="1200" cap="none" spc="0" normalizeH="0" baseline="0" noProof="0">
                          <a:ln>
                            <a:noFill/>
                          </a:ln>
                          <a:solidFill>
                            <a:prstClr val="black"/>
                          </a:solidFill>
                          <a:effectLst/>
                          <a:uLnTx/>
                          <a:uFillTx/>
                          <a:latin typeface="+mn-lt"/>
                          <a:ea typeface="+mn-ea"/>
                          <a:cs typeface="+mn-cs"/>
                        </a:rPr>
                        <a:t>
 Als Stromae het zegt dan is het waar!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274808287_501755078200859_3183972496988141625_n.jpg?stp=dst-jpg_s720x720&amp;_nc_cat=111&amp;ccb=1-5&amp;_nc_sid=ad6a45&amp;_nc_ohc=LnhphMFvppAAX-rzW8j&amp;_nc_ht=scontent-lga3-1.xx&amp;edm=AKIiGfEEAAAA&amp;oh=00_AT9xJVyjc099BgPimoSTrBh6WMn4R1ikYSsdry20XnHSNw&amp;oe=62222166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4421856"/>
                  </a:ext>
                </a:extLst>
              </a:tr>
            </a:tbl>
          </a:graphicData>
        </a:graphic>
      </p:graphicFrame>
      <p:sp>
        <p:nvSpPr>
          <p:cNvPr id="4" name="Text Placeholder 3">
            <a:extLst>
              <a:ext uri="{FF2B5EF4-FFF2-40B4-BE49-F238E27FC236}">
                <a16:creationId xmlns:a16="http://schemas.microsoft.com/office/drawing/2014/main" id="{3A7942D2-7366-4AB4-A715-E948350831A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82764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5EDA4-C287-45FC-BC5D-E71AA8DF0A7F}"/>
              </a:ext>
            </a:extLst>
          </p:cNvPr>
          <p:cNvSpPr>
            <a:spLocks noGrp="1"/>
          </p:cNvSpPr>
          <p:nvPr>
            <p:ph type="title"/>
          </p:nvPr>
        </p:nvSpPr>
        <p:spPr/>
        <p:txBody>
          <a:bodyPr/>
          <a:lstStyle/>
          <a:p>
            <a:r>
              <a:rPr lang="en-US"/>
              <a:t>Facebook Top 10 best scorende posts | NPO3FM - 4 of 10</a:t>
            </a:r>
          </a:p>
        </p:txBody>
      </p:sp>
      <p:graphicFrame>
        <p:nvGraphicFramePr>
          <p:cNvPr id="5" name="Table Placeholder 4">
            <a:extLst>
              <a:ext uri="{FF2B5EF4-FFF2-40B4-BE49-F238E27FC236}">
                <a16:creationId xmlns:a16="http://schemas.microsoft.com/office/drawing/2014/main" id="{71D675E2-1ECF-4960-A48A-DF85462F5A65}"/>
              </a:ext>
            </a:extLst>
          </p:cNvPr>
          <p:cNvGraphicFramePr>
            <a:graphicFrameLocks noGrp="1"/>
          </p:cNvGraphicFramePr>
          <p:nvPr>
            <p:ph type="tbl" sz="quarter" idx="13"/>
            <p:extLst>
              <p:ext uri="{D42A27DB-BD31-4B8C-83A1-F6EECF244321}">
                <p14:modId xmlns:p14="http://schemas.microsoft.com/office/powerpoint/2010/main" val="3611076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8336988"/>
                    </a:ext>
                  </a:extLst>
                </a:gridCol>
                <a:gridCol w="1645920">
                  <a:extLst>
                    <a:ext uri="{9D8B030D-6E8A-4147-A177-3AD203B41FA5}">
                      <a16:colId xmlns:a16="http://schemas.microsoft.com/office/drawing/2014/main" val="3973910832"/>
                    </a:ext>
                  </a:extLst>
                </a:gridCol>
                <a:gridCol w="1152144">
                  <a:extLst>
                    <a:ext uri="{9D8B030D-6E8A-4147-A177-3AD203B41FA5}">
                      <a16:colId xmlns:a16="http://schemas.microsoft.com/office/drawing/2014/main" val="3322455700"/>
                    </a:ext>
                  </a:extLst>
                </a:gridCol>
                <a:gridCol w="576072">
                  <a:extLst>
                    <a:ext uri="{9D8B030D-6E8A-4147-A177-3AD203B41FA5}">
                      <a16:colId xmlns:a16="http://schemas.microsoft.com/office/drawing/2014/main" val="571192358"/>
                    </a:ext>
                  </a:extLst>
                </a:gridCol>
                <a:gridCol w="576072">
                  <a:extLst>
                    <a:ext uri="{9D8B030D-6E8A-4147-A177-3AD203B41FA5}">
                      <a16:colId xmlns:a16="http://schemas.microsoft.com/office/drawing/2014/main" val="1076206010"/>
                    </a:ext>
                  </a:extLst>
                </a:gridCol>
                <a:gridCol w="576072">
                  <a:extLst>
                    <a:ext uri="{9D8B030D-6E8A-4147-A177-3AD203B41FA5}">
                      <a16:colId xmlns:a16="http://schemas.microsoft.com/office/drawing/2014/main" val="2872276529"/>
                    </a:ext>
                  </a:extLst>
                </a:gridCol>
                <a:gridCol w="576072">
                  <a:extLst>
                    <a:ext uri="{9D8B030D-6E8A-4147-A177-3AD203B41FA5}">
                      <a16:colId xmlns:a16="http://schemas.microsoft.com/office/drawing/2014/main" val="2419579598"/>
                    </a:ext>
                  </a:extLst>
                </a:gridCol>
                <a:gridCol w="576072">
                  <a:extLst>
                    <a:ext uri="{9D8B030D-6E8A-4147-A177-3AD203B41FA5}">
                      <a16:colId xmlns:a16="http://schemas.microsoft.com/office/drawing/2014/main" val="2696206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866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- 2022-02-14 12:07:26</a:t>
                      </a:r>
                      <a:r>
                        <a:rPr kumimoji="0" lang="nl-NL" sz="1000" b="0" i="0" u="none" strike="noStrike" kern="1200" cap="none" spc="0" normalizeH="0" baseline="0" noProof="0">
                          <a:ln>
                            <a:noFill/>
                          </a:ln>
                          <a:solidFill>
                            <a:prstClr val="black"/>
                          </a:solidFill>
                          <a:effectLst/>
                          <a:uLnTx/>
                          <a:uFillTx/>
                          <a:latin typeface="+mn-lt"/>
                          <a:ea typeface="+mn-ea"/>
                          <a:cs typeface="+mn-cs"/>
                        </a:rPr>
                        <a:t>
 Wat een show! Iemand nog inspiratie nodig voor z'n 3FM 00's Request lijstje?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bi8AgjNw-jT4g&amp;w=720&amp;h=720&amp;url=https%3A%2F%2Fcms-assets.nporadio.nl%2Fnpo3fm%2F_videoPreview%2FANP-444103450.jpg%3Fv%3D1644832549&amp;cfs=1&amp;ext=emg0&amp;_nc_oe=6fa98&amp;_nc_sid=06c271&amp;ccb=3-5&amp;_nc_hash=AQGcTCXhxxeKKBK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11436749"/>
                  </a:ext>
                </a:extLst>
              </a:tr>
            </a:tbl>
          </a:graphicData>
        </a:graphic>
      </p:graphicFrame>
      <p:sp>
        <p:nvSpPr>
          <p:cNvPr id="4" name="Text Placeholder 3">
            <a:extLst>
              <a:ext uri="{FF2B5EF4-FFF2-40B4-BE49-F238E27FC236}">
                <a16:creationId xmlns:a16="http://schemas.microsoft.com/office/drawing/2014/main" id="{7775F6B0-8E3A-43BB-9FEA-B1E7F0925CF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01902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9A0A-0E9F-4BE5-ABF2-F9F9DF4A4FAA}"/>
              </a:ext>
            </a:extLst>
          </p:cNvPr>
          <p:cNvSpPr>
            <a:spLocks noGrp="1"/>
          </p:cNvSpPr>
          <p:nvPr>
            <p:ph type="title"/>
          </p:nvPr>
        </p:nvSpPr>
        <p:spPr/>
        <p:txBody>
          <a:bodyPr/>
          <a:lstStyle/>
          <a:p>
            <a:r>
              <a:rPr lang="en-US"/>
              <a:t>Facebook Top 10 best scorende posts | NPO3FM - 5 of 10</a:t>
            </a:r>
          </a:p>
        </p:txBody>
      </p:sp>
      <p:graphicFrame>
        <p:nvGraphicFramePr>
          <p:cNvPr id="5" name="Table Placeholder 4">
            <a:extLst>
              <a:ext uri="{FF2B5EF4-FFF2-40B4-BE49-F238E27FC236}">
                <a16:creationId xmlns:a16="http://schemas.microsoft.com/office/drawing/2014/main" id="{A4987315-824A-4EA2-9DBB-75A7D2017F60}"/>
              </a:ext>
            </a:extLst>
          </p:cNvPr>
          <p:cNvGraphicFramePr>
            <a:graphicFrameLocks noGrp="1"/>
          </p:cNvGraphicFramePr>
          <p:nvPr>
            <p:ph type="tbl" sz="quarter" idx="13"/>
            <p:extLst>
              <p:ext uri="{D42A27DB-BD31-4B8C-83A1-F6EECF244321}">
                <p14:modId xmlns:p14="http://schemas.microsoft.com/office/powerpoint/2010/main" val="3755501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8832857"/>
                    </a:ext>
                  </a:extLst>
                </a:gridCol>
                <a:gridCol w="1645920">
                  <a:extLst>
                    <a:ext uri="{9D8B030D-6E8A-4147-A177-3AD203B41FA5}">
                      <a16:colId xmlns:a16="http://schemas.microsoft.com/office/drawing/2014/main" val="1104380500"/>
                    </a:ext>
                  </a:extLst>
                </a:gridCol>
                <a:gridCol w="1152144">
                  <a:extLst>
                    <a:ext uri="{9D8B030D-6E8A-4147-A177-3AD203B41FA5}">
                      <a16:colId xmlns:a16="http://schemas.microsoft.com/office/drawing/2014/main" val="540732896"/>
                    </a:ext>
                  </a:extLst>
                </a:gridCol>
                <a:gridCol w="576072">
                  <a:extLst>
                    <a:ext uri="{9D8B030D-6E8A-4147-A177-3AD203B41FA5}">
                      <a16:colId xmlns:a16="http://schemas.microsoft.com/office/drawing/2014/main" val="3107353524"/>
                    </a:ext>
                  </a:extLst>
                </a:gridCol>
                <a:gridCol w="576072">
                  <a:extLst>
                    <a:ext uri="{9D8B030D-6E8A-4147-A177-3AD203B41FA5}">
                      <a16:colId xmlns:a16="http://schemas.microsoft.com/office/drawing/2014/main" val="441920924"/>
                    </a:ext>
                  </a:extLst>
                </a:gridCol>
                <a:gridCol w="576072">
                  <a:extLst>
                    <a:ext uri="{9D8B030D-6E8A-4147-A177-3AD203B41FA5}">
                      <a16:colId xmlns:a16="http://schemas.microsoft.com/office/drawing/2014/main" val="2737906685"/>
                    </a:ext>
                  </a:extLst>
                </a:gridCol>
                <a:gridCol w="576072">
                  <a:extLst>
                    <a:ext uri="{9D8B030D-6E8A-4147-A177-3AD203B41FA5}">
                      <a16:colId xmlns:a16="http://schemas.microsoft.com/office/drawing/2014/main" val="4081161262"/>
                    </a:ext>
                  </a:extLst>
                </a:gridCol>
                <a:gridCol w="576072">
                  <a:extLst>
                    <a:ext uri="{9D8B030D-6E8A-4147-A177-3AD203B41FA5}">
                      <a16:colId xmlns:a16="http://schemas.microsoft.com/office/drawing/2014/main" val="283814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640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3FM - 2022-02-02 16:00:01</a:t>
                      </a:r>
                      <a:r>
                        <a:rPr kumimoji="0" lang="fi-FI" sz="1000" b="0" i="0" u="none" strike="noStrike" kern="1200" cap="none" spc="0" normalizeH="0" baseline="0" noProof="0">
                          <a:ln>
                            <a:noFill/>
                          </a:ln>
                          <a:solidFill>
                            <a:prstClr val="black"/>
                          </a:solidFill>
                          <a:effectLst/>
                          <a:uLnTx/>
                          <a:uFillTx/>
                          <a:latin typeface="+mn-lt"/>
                          <a:ea typeface="+mn-ea"/>
                          <a:cs typeface="+mn-cs"/>
                        </a:rPr>
                        <a:t>
 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272744274_244048891234504_1338347202610164662_n.jpg?_nc_cat=109&amp;ccb=1-5&amp;_nc_sid=ad6a45&amp;_nc_ohc=M3Qldrb8-H8AX8LABBH&amp;_nc_ht=scontent-iad3-2.xx&amp;edm=AKIiGfEEAAAA&amp;oh=00_AT_r0_DisZ_vMxkiZc5dn_6G45EP1FwtqdxYgc4zsnjdow&amp;oe=62154722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672098"/>
                  </a:ext>
                </a:extLst>
              </a:tr>
            </a:tbl>
          </a:graphicData>
        </a:graphic>
      </p:graphicFrame>
      <p:sp>
        <p:nvSpPr>
          <p:cNvPr id="4" name="Text Placeholder 3">
            <a:extLst>
              <a:ext uri="{FF2B5EF4-FFF2-40B4-BE49-F238E27FC236}">
                <a16:creationId xmlns:a16="http://schemas.microsoft.com/office/drawing/2014/main" id="{DDAC8CD7-C9A0-45D4-8E57-4D1AF6672BF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2930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58FFD-2E22-4621-8EFF-8016253BE83D}"/>
              </a:ext>
            </a:extLst>
          </p:cNvPr>
          <p:cNvSpPr>
            <a:spLocks noGrp="1"/>
          </p:cNvSpPr>
          <p:nvPr>
            <p:ph type="title"/>
          </p:nvPr>
        </p:nvSpPr>
        <p:spPr/>
        <p:txBody>
          <a:bodyPr/>
          <a:lstStyle/>
          <a:p>
            <a:r>
              <a:rPr lang="en-US"/>
              <a:t>Facebook Top 10 best scorende posts | NPO3FM - 6 of 10</a:t>
            </a:r>
          </a:p>
        </p:txBody>
      </p:sp>
      <p:graphicFrame>
        <p:nvGraphicFramePr>
          <p:cNvPr id="5" name="Table Placeholder 4">
            <a:extLst>
              <a:ext uri="{FF2B5EF4-FFF2-40B4-BE49-F238E27FC236}">
                <a16:creationId xmlns:a16="http://schemas.microsoft.com/office/drawing/2014/main" id="{180CC821-229D-459F-98FB-086A3AC46034}"/>
              </a:ext>
            </a:extLst>
          </p:cNvPr>
          <p:cNvGraphicFramePr>
            <a:graphicFrameLocks noGrp="1"/>
          </p:cNvGraphicFramePr>
          <p:nvPr>
            <p:ph type="tbl" sz="quarter" idx="13"/>
            <p:extLst>
              <p:ext uri="{D42A27DB-BD31-4B8C-83A1-F6EECF244321}">
                <p14:modId xmlns:p14="http://schemas.microsoft.com/office/powerpoint/2010/main" val="402829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3215119"/>
                    </a:ext>
                  </a:extLst>
                </a:gridCol>
                <a:gridCol w="1645920">
                  <a:extLst>
                    <a:ext uri="{9D8B030D-6E8A-4147-A177-3AD203B41FA5}">
                      <a16:colId xmlns:a16="http://schemas.microsoft.com/office/drawing/2014/main" val="985605025"/>
                    </a:ext>
                  </a:extLst>
                </a:gridCol>
                <a:gridCol w="1152144">
                  <a:extLst>
                    <a:ext uri="{9D8B030D-6E8A-4147-A177-3AD203B41FA5}">
                      <a16:colId xmlns:a16="http://schemas.microsoft.com/office/drawing/2014/main" val="624961566"/>
                    </a:ext>
                  </a:extLst>
                </a:gridCol>
                <a:gridCol w="576072">
                  <a:extLst>
                    <a:ext uri="{9D8B030D-6E8A-4147-A177-3AD203B41FA5}">
                      <a16:colId xmlns:a16="http://schemas.microsoft.com/office/drawing/2014/main" val="734099092"/>
                    </a:ext>
                  </a:extLst>
                </a:gridCol>
                <a:gridCol w="576072">
                  <a:extLst>
                    <a:ext uri="{9D8B030D-6E8A-4147-A177-3AD203B41FA5}">
                      <a16:colId xmlns:a16="http://schemas.microsoft.com/office/drawing/2014/main" val="40061358"/>
                    </a:ext>
                  </a:extLst>
                </a:gridCol>
                <a:gridCol w="576072">
                  <a:extLst>
                    <a:ext uri="{9D8B030D-6E8A-4147-A177-3AD203B41FA5}">
                      <a16:colId xmlns:a16="http://schemas.microsoft.com/office/drawing/2014/main" val="3818597594"/>
                    </a:ext>
                  </a:extLst>
                </a:gridCol>
                <a:gridCol w="576072">
                  <a:extLst>
                    <a:ext uri="{9D8B030D-6E8A-4147-A177-3AD203B41FA5}">
                      <a16:colId xmlns:a16="http://schemas.microsoft.com/office/drawing/2014/main" val="3585208429"/>
                    </a:ext>
                  </a:extLst>
                </a:gridCol>
                <a:gridCol w="576072">
                  <a:extLst>
                    <a:ext uri="{9D8B030D-6E8A-4147-A177-3AD203B41FA5}">
                      <a16:colId xmlns:a16="http://schemas.microsoft.com/office/drawing/2014/main" val="2426683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747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18:02:44</a:t>
                      </a:r>
                      <a:r>
                        <a:rPr kumimoji="0" lang="nl-NL" sz="1000" b="0" i="0" u="none" strike="noStrike" kern="1200" cap="none" spc="0" normalizeH="0" baseline="0" noProof="0">
                          <a:ln>
                            <a:noFill/>
                          </a:ln>
                          <a:solidFill>
                            <a:prstClr val="black"/>
                          </a:solidFill>
                          <a:effectLst/>
                          <a:uLnTx/>
                          <a:uFillTx/>
                          <a:latin typeface="+mn-lt"/>
                          <a:ea typeface="+mn-ea"/>
                          <a:cs typeface="+mn-cs"/>
                        </a:rPr>
                        <a:t>
 De eerste draaidagen voor de nieuwe dramaserie over het leven van Máxima vielen zwaar...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273150867_10158423813447124_6109832413269747373_n.jpg?stp=dst-jpg_s720x720&amp;_nc_cat=102&amp;ccb=1-5&amp;_nc_sid=8024bb&amp;_nc_ohc=bVYqn4GOCmkAX8g0ijy&amp;_nc_ht=scontent-iad3-2.xx&amp;edm=AKIiGfEEAAAA&amp;oh=00_AT8oWCUs3hUU4AshsxJ3CSPYE4yZuAJyDpT1s9yu9HqLEA&amp;oe=62157672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3309914"/>
                  </a:ext>
                </a:extLst>
              </a:tr>
            </a:tbl>
          </a:graphicData>
        </a:graphic>
      </p:graphicFrame>
      <p:sp>
        <p:nvSpPr>
          <p:cNvPr id="4" name="Text Placeholder 3">
            <a:extLst>
              <a:ext uri="{FF2B5EF4-FFF2-40B4-BE49-F238E27FC236}">
                <a16:creationId xmlns:a16="http://schemas.microsoft.com/office/drawing/2014/main" id="{8E7A547D-F9A5-49D8-8017-11CAB46CFB6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93740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C4C04-3A57-4856-B88A-B0CCF6F8F7D7}"/>
              </a:ext>
            </a:extLst>
          </p:cNvPr>
          <p:cNvSpPr>
            <a:spLocks noGrp="1"/>
          </p:cNvSpPr>
          <p:nvPr>
            <p:ph type="title"/>
          </p:nvPr>
        </p:nvSpPr>
        <p:spPr/>
        <p:txBody>
          <a:bodyPr/>
          <a:lstStyle/>
          <a:p>
            <a:r>
              <a:rPr lang="en-US"/>
              <a:t>Facebook Top 10 best scorende posts | NPO3FM - 7 of 10</a:t>
            </a:r>
          </a:p>
        </p:txBody>
      </p:sp>
      <p:graphicFrame>
        <p:nvGraphicFramePr>
          <p:cNvPr id="5" name="Table Placeholder 4">
            <a:extLst>
              <a:ext uri="{FF2B5EF4-FFF2-40B4-BE49-F238E27FC236}">
                <a16:creationId xmlns:a16="http://schemas.microsoft.com/office/drawing/2014/main" id="{78455E43-9030-4C5E-9E1F-885A80CBA36D}"/>
              </a:ext>
            </a:extLst>
          </p:cNvPr>
          <p:cNvGraphicFramePr>
            <a:graphicFrameLocks noGrp="1"/>
          </p:cNvGraphicFramePr>
          <p:nvPr>
            <p:ph type="tbl" sz="quarter" idx="13"/>
            <p:extLst>
              <p:ext uri="{D42A27DB-BD31-4B8C-83A1-F6EECF244321}">
                <p14:modId xmlns:p14="http://schemas.microsoft.com/office/powerpoint/2010/main" val="401069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59739955"/>
                    </a:ext>
                  </a:extLst>
                </a:gridCol>
                <a:gridCol w="1645920">
                  <a:extLst>
                    <a:ext uri="{9D8B030D-6E8A-4147-A177-3AD203B41FA5}">
                      <a16:colId xmlns:a16="http://schemas.microsoft.com/office/drawing/2014/main" val="1096348407"/>
                    </a:ext>
                  </a:extLst>
                </a:gridCol>
                <a:gridCol w="1152144">
                  <a:extLst>
                    <a:ext uri="{9D8B030D-6E8A-4147-A177-3AD203B41FA5}">
                      <a16:colId xmlns:a16="http://schemas.microsoft.com/office/drawing/2014/main" val="2192323554"/>
                    </a:ext>
                  </a:extLst>
                </a:gridCol>
                <a:gridCol w="576072">
                  <a:extLst>
                    <a:ext uri="{9D8B030D-6E8A-4147-A177-3AD203B41FA5}">
                      <a16:colId xmlns:a16="http://schemas.microsoft.com/office/drawing/2014/main" val="3839231516"/>
                    </a:ext>
                  </a:extLst>
                </a:gridCol>
                <a:gridCol w="576072">
                  <a:extLst>
                    <a:ext uri="{9D8B030D-6E8A-4147-A177-3AD203B41FA5}">
                      <a16:colId xmlns:a16="http://schemas.microsoft.com/office/drawing/2014/main" val="1569098030"/>
                    </a:ext>
                  </a:extLst>
                </a:gridCol>
                <a:gridCol w="576072">
                  <a:extLst>
                    <a:ext uri="{9D8B030D-6E8A-4147-A177-3AD203B41FA5}">
                      <a16:colId xmlns:a16="http://schemas.microsoft.com/office/drawing/2014/main" val="1908163600"/>
                    </a:ext>
                  </a:extLst>
                </a:gridCol>
                <a:gridCol w="576072">
                  <a:extLst>
                    <a:ext uri="{9D8B030D-6E8A-4147-A177-3AD203B41FA5}">
                      <a16:colId xmlns:a16="http://schemas.microsoft.com/office/drawing/2014/main" val="3815050457"/>
                    </a:ext>
                  </a:extLst>
                </a:gridCol>
                <a:gridCol w="576072">
                  <a:extLst>
                    <a:ext uri="{9D8B030D-6E8A-4147-A177-3AD203B41FA5}">
                      <a16:colId xmlns:a16="http://schemas.microsoft.com/office/drawing/2014/main" val="933826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503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- 2022-02-17 18:33:14</a:t>
                      </a:r>
                      <a:r>
                        <a:rPr kumimoji="0" lang="nl-NL" sz="1000" b="0" i="0" u="none" strike="noStrike" kern="1200" cap="none" spc="0" normalizeH="0" baseline="0" noProof="0">
                          <a:ln>
                            <a:noFill/>
                          </a:ln>
                          <a:solidFill>
                            <a:prstClr val="black"/>
                          </a:solidFill>
                          <a:effectLst/>
                          <a:uLnTx/>
                          <a:uFillTx/>
                          <a:latin typeface="+mn-lt"/>
                          <a:ea typeface="+mn-ea"/>
                          <a:cs typeface="+mn-cs"/>
                        </a:rPr>
                        <a:t>
 Welk e-mailadres had jij in het MSN-tijdperk?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274213324_10158447789807124_4654388643220921424_n.jpg?stp=dst-jpg_s720x720&amp;_nc_cat=104&amp;ccb=1-5&amp;_nc_sid=8024bb&amp;_nc_ohc=tevVZldgwfwAX-gUOEY&amp;_nc_ht=scontent-lga3-1.xx&amp;edm=AKIiGfEEAAAA&amp;oh=00_AT_0se8_qMx1Fzh8dMXCtZhbYC8fvZUxK1ybd_WZfp6cOg&amp;oe=62236C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3245040"/>
                  </a:ext>
                </a:extLst>
              </a:tr>
            </a:tbl>
          </a:graphicData>
        </a:graphic>
      </p:graphicFrame>
      <p:sp>
        <p:nvSpPr>
          <p:cNvPr id="4" name="Text Placeholder 3">
            <a:extLst>
              <a:ext uri="{FF2B5EF4-FFF2-40B4-BE49-F238E27FC236}">
                <a16:creationId xmlns:a16="http://schemas.microsoft.com/office/drawing/2014/main" id="{59CD61F0-E5BD-42BF-A979-6DCAA5E3675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62336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7EF66-B5D5-4856-A249-B6FD5421EEFD}"/>
              </a:ext>
            </a:extLst>
          </p:cNvPr>
          <p:cNvSpPr>
            <a:spLocks noGrp="1"/>
          </p:cNvSpPr>
          <p:nvPr>
            <p:ph type="title"/>
          </p:nvPr>
        </p:nvSpPr>
        <p:spPr/>
        <p:txBody>
          <a:bodyPr/>
          <a:lstStyle/>
          <a:p>
            <a:r>
              <a:rPr lang="en-US"/>
              <a:t>Facebook Top 10 best scorende posts | NPO3FM - 8 of 10</a:t>
            </a:r>
          </a:p>
        </p:txBody>
      </p:sp>
      <p:graphicFrame>
        <p:nvGraphicFramePr>
          <p:cNvPr id="5" name="Table Placeholder 4">
            <a:extLst>
              <a:ext uri="{FF2B5EF4-FFF2-40B4-BE49-F238E27FC236}">
                <a16:creationId xmlns:a16="http://schemas.microsoft.com/office/drawing/2014/main" id="{7F398083-D28D-4310-8010-C7DA9CE43AFA}"/>
              </a:ext>
            </a:extLst>
          </p:cNvPr>
          <p:cNvGraphicFramePr>
            <a:graphicFrameLocks noGrp="1"/>
          </p:cNvGraphicFramePr>
          <p:nvPr>
            <p:ph type="tbl" sz="quarter" idx="13"/>
            <p:extLst>
              <p:ext uri="{D42A27DB-BD31-4B8C-83A1-F6EECF244321}">
                <p14:modId xmlns:p14="http://schemas.microsoft.com/office/powerpoint/2010/main" val="244658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8606547"/>
                    </a:ext>
                  </a:extLst>
                </a:gridCol>
                <a:gridCol w="1645920">
                  <a:extLst>
                    <a:ext uri="{9D8B030D-6E8A-4147-A177-3AD203B41FA5}">
                      <a16:colId xmlns:a16="http://schemas.microsoft.com/office/drawing/2014/main" val="2658790719"/>
                    </a:ext>
                  </a:extLst>
                </a:gridCol>
                <a:gridCol w="1152144">
                  <a:extLst>
                    <a:ext uri="{9D8B030D-6E8A-4147-A177-3AD203B41FA5}">
                      <a16:colId xmlns:a16="http://schemas.microsoft.com/office/drawing/2014/main" val="1152974277"/>
                    </a:ext>
                  </a:extLst>
                </a:gridCol>
                <a:gridCol w="576072">
                  <a:extLst>
                    <a:ext uri="{9D8B030D-6E8A-4147-A177-3AD203B41FA5}">
                      <a16:colId xmlns:a16="http://schemas.microsoft.com/office/drawing/2014/main" val="1626966981"/>
                    </a:ext>
                  </a:extLst>
                </a:gridCol>
                <a:gridCol w="576072">
                  <a:extLst>
                    <a:ext uri="{9D8B030D-6E8A-4147-A177-3AD203B41FA5}">
                      <a16:colId xmlns:a16="http://schemas.microsoft.com/office/drawing/2014/main" val="424015035"/>
                    </a:ext>
                  </a:extLst>
                </a:gridCol>
                <a:gridCol w="576072">
                  <a:extLst>
                    <a:ext uri="{9D8B030D-6E8A-4147-A177-3AD203B41FA5}">
                      <a16:colId xmlns:a16="http://schemas.microsoft.com/office/drawing/2014/main" val="3715201535"/>
                    </a:ext>
                  </a:extLst>
                </a:gridCol>
                <a:gridCol w="576072">
                  <a:extLst>
                    <a:ext uri="{9D8B030D-6E8A-4147-A177-3AD203B41FA5}">
                      <a16:colId xmlns:a16="http://schemas.microsoft.com/office/drawing/2014/main" val="794107880"/>
                    </a:ext>
                  </a:extLst>
                </a:gridCol>
                <a:gridCol w="576072">
                  <a:extLst>
                    <a:ext uri="{9D8B030D-6E8A-4147-A177-3AD203B41FA5}">
                      <a16:colId xmlns:a16="http://schemas.microsoft.com/office/drawing/2014/main" val="24155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244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10:01:27</a:t>
                      </a:r>
                      <a:r>
                        <a:rPr kumimoji="0" lang="nl-NL" sz="1000" b="0" i="0" u="none" strike="noStrike" kern="1200" cap="none" spc="0" normalizeH="0" baseline="0" noProof="0">
                          <a:ln>
                            <a:noFill/>
                          </a:ln>
                          <a:solidFill>
                            <a:prstClr val="black"/>
                          </a:solidFill>
                          <a:effectLst/>
                          <a:uLnTx/>
                          <a:uFillTx/>
                          <a:latin typeface="+mn-lt"/>
                          <a:ea typeface="+mn-ea"/>
                          <a:cs typeface="+mn-cs"/>
                        </a:rPr>
                        <a:t>
 Festivalnieuws!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C6Gw5sPL6W0e7&amp;w=720&amp;h=720&amp;url=https%3A%2F%2Fcms-assets.nporadio.nl%2Fnpo3fm%2F_videoPreview%2Farctic-monkeysd.png%3Fv%3D1643788874&amp;cfs=1&amp;ext=emg0&amp;_nc_oe=6f997&amp;_nc_sid=06c271&amp;ccb=3-5&amp;gt=1&amp;_nc_hash=AQHaMTcT3NnY6Y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80733860"/>
                  </a:ext>
                </a:extLst>
              </a:tr>
            </a:tbl>
          </a:graphicData>
        </a:graphic>
      </p:graphicFrame>
      <p:sp>
        <p:nvSpPr>
          <p:cNvPr id="4" name="Text Placeholder 3">
            <a:extLst>
              <a:ext uri="{FF2B5EF4-FFF2-40B4-BE49-F238E27FC236}">
                <a16:creationId xmlns:a16="http://schemas.microsoft.com/office/drawing/2014/main" id="{75B932E3-AA06-4F60-A437-912A87DE9F8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43581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E628-7418-41B1-9A70-077709BB87A3}"/>
              </a:ext>
            </a:extLst>
          </p:cNvPr>
          <p:cNvSpPr>
            <a:spLocks noGrp="1"/>
          </p:cNvSpPr>
          <p:nvPr>
            <p:ph type="title"/>
          </p:nvPr>
        </p:nvSpPr>
        <p:spPr/>
        <p:txBody>
          <a:bodyPr/>
          <a:lstStyle/>
          <a:p>
            <a:r>
              <a:rPr lang="en-US"/>
              <a:t>Facebook Top 10 best scorende posts | NPO3FM - 9 of 10</a:t>
            </a:r>
          </a:p>
        </p:txBody>
      </p:sp>
      <p:graphicFrame>
        <p:nvGraphicFramePr>
          <p:cNvPr id="5" name="Table Placeholder 4">
            <a:extLst>
              <a:ext uri="{FF2B5EF4-FFF2-40B4-BE49-F238E27FC236}">
                <a16:creationId xmlns:a16="http://schemas.microsoft.com/office/drawing/2014/main" id="{DB1D16C2-54E0-42F4-9144-547D39185707}"/>
              </a:ext>
            </a:extLst>
          </p:cNvPr>
          <p:cNvGraphicFramePr>
            <a:graphicFrameLocks noGrp="1"/>
          </p:cNvGraphicFramePr>
          <p:nvPr>
            <p:ph type="tbl" sz="quarter" idx="13"/>
            <p:extLst>
              <p:ext uri="{D42A27DB-BD31-4B8C-83A1-F6EECF244321}">
                <p14:modId xmlns:p14="http://schemas.microsoft.com/office/powerpoint/2010/main" val="1061545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8441845"/>
                    </a:ext>
                  </a:extLst>
                </a:gridCol>
                <a:gridCol w="1645920">
                  <a:extLst>
                    <a:ext uri="{9D8B030D-6E8A-4147-A177-3AD203B41FA5}">
                      <a16:colId xmlns:a16="http://schemas.microsoft.com/office/drawing/2014/main" val="568934690"/>
                    </a:ext>
                  </a:extLst>
                </a:gridCol>
                <a:gridCol w="1152144">
                  <a:extLst>
                    <a:ext uri="{9D8B030D-6E8A-4147-A177-3AD203B41FA5}">
                      <a16:colId xmlns:a16="http://schemas.microsoft.com/office/drawing/2014/main" val="1500566812"/>
                    </a:ext>
                  </a:extLst>
                </a:gridCol>
                <a:gridCol w="576072">
                  <a:extLst>
                    <a:ext uri="{9D8B030D-6E8A-4147-A177-3AD203B41FA5}">
                      <a16:colId xmlns:a16="http://schemas.microsoft.com/office/drawing/2014/main" val="904306828"/>
                    </a:ext>
                  </a:extLst>
                </a:gridCol>
                <a:gridCol w="576072">
                  <a:extLst>
                    <a:ext uri="{9D8B030D-6E8A-4147-A177-3AD203B41FA5}">
                      <a16:colId xmlns:a16="http://schemas.microsoft.com/office/drawing/2014/main" val="3886324066"/>
                    </a:ext>
                  </a:extLst>
                </a:gridCol>
                <a:gridCol w="576072">
                  <a:extLst>
                    <a:ext uri="{9D8B030D-6E8A-4147-A177-3AD203B41FA5}">
                      <a16:colId xmlns:a16="http://schemas.microsoft.com/office/drawing/2014/main" val="296744354"/>
                    </a:ext>
                  </a:extLst>
                </a:gridCol>
                <a:gridCol w="576072">
                  <a:extLst>
                    <a:ext uri="{9D8B030D-6E8A-4147-A177-3AD203B41FA5}">
                      <a16:colId xmlns:a16="http://schemas.microsoft.com/office/drawing/2014/main" val="1441937345"/>
                    </a:ext>
                  </a:extLst>
                </a:gridCol>
                <a:gridCol w="576072">
                  <a:extLst>
                    <a:ext uri="{9D8B030D-6E8A-4147-A177-3AD203B41FA5}">
                      <a16:colId xmlns:a16="http://schemas.microsoft.com/office/drawing/2014/main" val="276653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142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- 2022-02-14 17:30:00</a:t>
                      </a:r>
                      <a:r>
                        <a:rPr kumimoji="0" lang="nl-NL" sz="1000" b="0" i="0" u="none" strike="noStrike" kern="1200" cap="none" spc="0" normalizeH="0" baseline="0" noProof="0">
                          <a:ln>
                            <a:noFill/>
                          </a:ln>
                          <a:solidFill>
                            <a:prstClr val="black"/>
                          </a:solidFill>
                          <a:effectLst/>
                          <a:uLnTx/>
                          <a:uFillTx/>
                          <a:latin typeface="+mn-lt"/>
                          <a:ea typeface="+mn-ea"/>
                          <a:cs typeface="+mn-cs"/>
                        </a:rPr>
                        <a:t>
 Eva is Britney, maar Frank dacht dat 'ie wel op Justin Timberlake.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273905186_10158442658742124_852598743936837251_n.jpg?stp=dst-jpg_s720x720&amp;_nc_cat=104&amp;ccb=1-5&amp;_nc_sid=8024bb&amp;_nc_ohc=b-_eJ8sWfkMAX9rRcbY&amp;_nc_ht=scontent-lga3-1.xx&amp;edm=AKIiGfEEAAAA&amp;oh=00_AT9sQI0LQqtpJaOK5HVcm89VjE9hpHemYz5jAgna134W0g&amp;oe=62240D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874527"/>
                  </a:ext>
                </a:extLst>
              </a:tr>
            </a:tbl>
          </a:graphicData>
        </a:graphic>
      </p:graphicFrame>
      <p:sp>
        <p:nvSpPr>
          <p:cNvPr id="4" name="Text Placeholder 3">
            <a:extLst>
              <a:ext uri="{FF2B5EF4-FFF2-40B4-BE49-F238E27FC236}">
                <a16:creationId xmlns:a16="http://schemas.microsoft.com/office/drawing/2014/main" id="{BBDE4A66-8FCF-4031-A293-AD3ADF722A9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18224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BF83E-08C0-4221-89E9-4FAC61D8E996}"/>
              </a:ext>
            </a:extLst>
          </p:cNvPr>
          <p:cNvSpPr>
            <a:spLocks noGrp="1"/>
          </p:cNvSpPr>
          <p:nvPr>
            <p:ph type="title"/>
          </p:nvPr>
        </p:nvSpPr>
        <p:spPr/>
        <p:txBody>
          <a:bodyPr/>
          <a:lstStyle/>
          <a:p>
            <a:r>
              <a:rPr lang="en-US"/>
              <a:t>Facebook Top 10 best scorende posts | NPO3FM - 10 of 10</a:t>
            </a:r>
          </a:p>
        </p:txBody>
      </p:sp>
      <p:graphicFrame>
        <p:nvGraphicFramePr>
          <p:cNvPr id="5" name="Table Placeholder 4">
            <a:extLst>
              <a:ext uri="{FF2B5EF4-FFF2-40B4-BE49-F238E27FC236}">
                <a16:creationId xmlns:a16="http://schemas.microsoft.com/office/drawing/2014/main" id="{C4CAA2F0-D4D3-4663-BC4D-BE0EC82B65E9}"/>
              </a:ext>
            </a:extLst>
          </p:cNvPr>
          <p:cNvGraphicFramePr>
            <a:graphicFrameLocks noGrp="1"/>
          </p:cNvGraphicFramePr>
          <p:nvPr>
            <p:ph type="tbl" sz="quarter" idx="13"/>
            <p:extLst>
              <p:ext uri="{D42A27DB-BD31-4B8C-83A1-F6EECF244321}">
                <p14:modId xmlns:p14="http://schemas.microsoft.com/office/powerpoint/2010/main" val="348325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97235557"/>
                    </a:ext>
                  </a:extLst>
                </a:gridCol>
                <a:gridCol w="1645920">
                  <a:extLst>
                    <a:ext uri="{9D8B030D-6E8A-4147-A177-3AD203B41FA5}">
                      <a16:colId xmlns:a16="http://schemas.microsoft.com/office/drawing/2014/main" val="555864919"/>
                    </a:ext>
                  </a:extLst>
                </a:gridCol>
                <a:gridCol w="1152144">
                  <a:extLst>
                    <a:ext uri="{9D8B030D-6E8A-4147-A177-3AD203B41FA5}">
                      <a16:colId xmlns:a16="http://schemas.microsoft.com/office/drawing/2014/main" val="3126846283"/>
                    </a:ext>
                  </a:extLst>
                </a:gridCol>
                <a:gridCol w="576072">
                  <a:extLst>
                    <a:ext uri="{9D8B030D-6E8A-4147-A177-3AD203B41FA5}">
                      <a16:colId xmlns:a16="http://schemas.microsoft.com/office/drawing/2014/main" val="3893159683"/>
                    </a:ext>
                  </a:extLst>
                </a:gridCol>
                <a:gridCol w="576072">
                  <a:extLst>
                    <a:ext uri="{9D8B030D-6E8A-4147-A177-3AD203B41FA5}">
                      <a16:colId xmlns:a16="http://schemas.microsoft.com/office/drawing/2014/main" val="1684492349"/>
                    </a:ext>
                  </a:extLst>
                </a:gridCol>
                <a:gridCol w="576072">
                  <a:extLst>
                    <a:ext uri="{9D8B030D-6E8A-4147-A177-3AD203B41FA5}">
                      <a16:colId xmlns:a16="http://schemas.microsoft.com/office/drawing/2014/main" val="3404449499"/>
                    </a:ext>
                  </a:extLst>
                </a:gridCol>
                <a:gridCol w="576072">
                  <a:extLst>
                    <a:ext uri="{9D8B030D-6E8A-4147-A177-3AD203B41FA5}">
                      <a16:colId xmlns:a16="http://schemas.microsoft.com/office/drawing/2014/main" val="2847302056"/>
                    </a:ext>
                  </a:extLst>
                </a:gridCol>
                <a:gridCol w="576072">
                  <a:extLst>
                    <a:ext uri="{9D8B030D-6E8A-4147-A177-3AD203B41FA5}">
                      <a16:colId xmlns:a16="http://schemas.microsoft.com/office/drawing/2014/main" val="239083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31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- 2022-02-10 07:36:03</a:t>
                      </a:r>
                      <a:r>
                        <a:rPr kumimoji="0" lang="nl-NL" sz="1000" b="0" i="0" u="none" strike="noStrike" kern="1200" cap="none" spc="0" normalizeH="0" baseline="0" noProof="0">
                          <a:ln>
                            <a:noFill/>
                          </a:ln>
                          <a:solidFill>
                            <a:prstClr val="black"/>
                          </a:solidFill>
                          <a:effectLst/>
                          <a:uLnTx/>
                          <a:uFillTx/>
                          <a:latin typeface="+mn-lt"/>
                          <a:ea typeface="+mn-ea"/>
                          <a:cs typeface="+mn-cs"/>
                        </a:rPr>
                        <a:t>
 Nieuwe namen voor Pinkpop 2022!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bos3-1.xx.fbcdn.net/safe_image.php?d=AQGaFTqKFBDRzmIF&amp;w=720&amp;h=720&amp;url=https%3A%2F%2Fcms-assets.nporadio.nl%2Fnpo3fm%2F_videoPreview%2Fchefspecialheader.png%3Fv%3D1644478478&amp;cfs=1&amp;ext=emg0&amp;_nc_oe=6fa4b&amp;_nc_sid=06c271&amp;ccb=3-5&amp;_nc_hash=AQG8j0-xhXDWip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02/26/2022 07:45:33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25127457"/>
                  </a:ext>
                </a:extLst>
              </a:tr>
            </a:tbl>
          </a:graphicData>
        </a:graphic>
      </p:graphicFrame>
      <p:sp>
        <p:nvSpPr>
          <p:cNvPr id="4" name="Text Placeholder 3">
            <a:extLst>
              <a:ext uri="{FF2B5EF4-FFF2-40B4-BE49-F238E27FC236}">
                <a16:creationId xmlns:a16="http://schemas.microsoft.com/office/drawing/2014/main" id="{A04DF983-6DA7-409E-BE73-11D4B0BB47A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71883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B0331-D962-4CDC-BEFB-812062D15C3D}"/>
              </a:ext>
            </a:extLst>
          </p:cNvPr>
          <p:cNvSpPr>
            <a:spLocks noGrp="1"/>
          </p:cNvSpPr>
          <p:nvPr>
            <p:ph type="title"/>
          </p:nvPr>
        </p:nvSpPr>
        <p:spPr/>
        <p:txBody>
          <a:bodyPr/>
          <a:lstStyle/>
          <a:p>
            <a:r>
              <a:rPr lang="en-US"/>
              <a:t>Facebook Top 10 slechtst scorende posts | NPO3FM - 1 of 10</a:t>
            </a:r>
          </a:p>
        </p:txBody>
      </p:sp>
      <p:graphicFrame>
        <p:nvGraphicFramePr>
          <p:cNvPr id="5" name="Table Placeholder 4">
            <a:extLst>
              <a:ext uri="{FF2B5EF4-FFF2-40B4-BE49-F238E27FC236}">
                <a16:creationId xmlns:a16="http://schemas.microsoft.com/office/drawing/2014/main" id="{6964C020-A9EC-44B9-93A8-3BF35F338535}"/>
              </a:ext>
            </a:extLst>
          </p:cNvPr>
          <p:cNvGraphicFramePr>
            <a:graphicFrameLocks noGrp="1"/>
          </p:cNvGraphicFramePr>
          <p:nvPr>
            <p:ph type="tbl" sz="quarter" idx="13"/>
            <p:extLst>
              <p:ext uri="{D42A27DB-BD31-4B8C-83A1-F6EECF244321}">
                <p14:modId xmlns:p14="http://schemas.microsoft.com/office/powerpoint/2010/main" val="299676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1143761"/>
                    </a:ext>
                  </a:extLst>
                </a:gridCol>
                <a:gridCol w="1645920">
                  <a:extLst>
                    <a:ext uri="{9D8B030D-6E8A-4147-A177-3AD203B41FA5}">
                      <a16:colId xmlns:a16="http://schemas.microsoft.com/office/drawing/2014/main" val="1853185984"/>
                    </a:ext>
                  </a:extLst>
                </a:gridCol>
                <a:gridCol w="1152144">
                  <a:extLst>
                    <a:ext uri="{9D8B030D-6E8A-4147-A177-3AD203B41FA5}">
                      <a16:colId xmlns:a16="http://schemas.microsoft.com/office/drawing/2014/main" val="2641787084"/>
                    </a:ext>
                  </a:extLst>
                </a:gridCol>
                <a:gridCol w="576072">
                  <a:extLst>
                    <a:ext uri="{9D8B030D-6E8A-4147-A177-3AD203B41FA5}">
                      <a16:colId xmlns:a16="http://schemas.microsoft.com/office/drawing/2014/main" val="598026495"/>
                    </a:ext>
                  </a:extLst>
                </a:gridCol>
                <a:gridCol w="576072">
                  <a:extLst>
                    <a:ext uri="{9D8B030D-6E8A-4147-A177-3AD203B41FA5}">
                      <a16:colId xmlns:a16="http://schemas.microsoft.com/office/drawing/2014/main" val="563198273"/>
                    </a:ext>
                  </a:extLst>
                </a:gridCol>
                <a:gridCol w="576072">
                  <a:extLst>
                    <a:ext uri="{9D8B030D-6E8A-4147-A177-3AD203B41FA5}">
                      <a16:colId xmlns:a16="http://schemas.microsoft.com/office/drawing/2014/main" val="3237660174"/>
                    </a:ext>
                  </a:extLst>
                </a:gridCol>
                <a:gridCol w="576072">
                  <a:extLst>
                    <a:ext uri="{9D8B030D-6E8A-4147-A177-3AD203B41FA5}">
                      <a16:colId xmlns:a16="http://schemas.microsoft.com/office/drawing/2014/main" val="2145667355"/>
                    </a:ext>
                  </a:extLst>
                </a:gridCol>
                <a:gridCol w="576072">
                  <a:extLst>
                    <a:ext uri="{9D8B030D-6E8A-4147-A177-3AD203B41FA5}">
                      <a16:colId xmlns:a16="http://schemas.microsoft.com/office/drawing/2014/main" val="2698439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017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- 2022-02-09 17:18:38</a:t>
                      </a:r>
                      <a:r>
                        <a:rPr kumimoji="0" lang="nl-NL" sz="1000" b="0" i="0" u="none" strike="noStrike" kern="1200" cap="none" spc="0" normalizeH="0" baseline="0" noProof="0">
                          <a:ln>
                            <a:noFill/>
                          </a:ln>
                          <a:solidFill>
                            <a:prstClr val="black"/>
                          </a:solidFill>
                          <a:effectLst/>
                          <a:uLnTx/>
                          <a:uFillTx/>
                          <a:latin typeface="+mn-lt"/>
                          <a:ea typeface="+mn-ea"/>
                          <a:cs typeface="+mn-cs"/>
                        </a:rPr>
                        <a:t>
 Alles wat je moet weten over Nord Stream 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w6Gc3xOVrJU8s&amp;w=720&amp;h=720&amp;url=https%3A%2F%2Fcms-assets.nporadio.nl%2Fnpo3fm%2F_videoPreview%2Flang-verhaal-kort-6.png%3Fv%3D1644426837&amp;cfs=1&amp;ext=emg0&amp;_nc_oe=6fa39&amp;_nc_sid=06c271&amp;ccb=3-5&amp;_nc_hash=AQFU1ggW-0w5I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02/25/2022 13:42:22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71045293"/>
                  </a:ext>
                </a:extLst>
              </a:tr>
            </a:tbl>
          </a:graphicData>
        </a:graphic>
      </p:graphicFrame>
      <p:sp>
        <p:nvSpPr>
          <p:cNvPr id="4" name="Text Placeholder 3">
            <a:extLst>
              <a:ext uri="{FF2B5EF4-FFF2-40B4-BE49-F238E27FC236}">
                <a16:creationId xmlns:a16="http://schemas.microsoft.com/office/drawing/2014/main" id="{FB80E791-3902-46F8-8B84-A4FF4BBEB44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21598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EEA55-F634-400C-9183-21AC5CDC7D5B}"/>
              </a:ext>
            </a:extLst>
          </p:cNvPr>
          <p:cNvSpPr>
            <a:spLocks noGrp="1"/>
          </p:cNvSpPr>
          <p:nvPr>
            <p:ph type="title"/>
          </p:nvPr>
        </p:nvSpPr>
        <p:spPr/>
        <p:txBody>
          <a:bodyPr/>
          <a:lstStyle/>
          <a:p>
            <a:r>
              <a:rPr lang="en-US"/>
              <a:t>Facebook Top 10 slechtst scorende posts | NPO3FM - 2 of 10</a:t>
            </a:r>
          </a:p>
        </p:txBody>
      </p:sp>
      <p:graphicFrame>
        <p:nvGraphicFramePr>
          <p:cNvPr id="5" name="Table Placeholder 4">
            <a:extLst>
              <a:ext uri="{FF2B5EF4-FFF2-40B4-BE49-F238E27FC236}">
                <a16:creationId xmlns:a16="http://schemas.microsoft.com/office/drawing/2014/main" id="{52408911-53C6-41CA-AED1-8E4E495D4B96}"/>
              </a:ext>
            </a:extLst>
          </p:cNvPr>
          <p:cNvGraphicFramePr>
            <a:graphicFrameLocks noGrp="1"/>
          </p:cNvGraphicFramePr>
          <p:nvPr>
            <p:ph type="tbl" sz="quarter" idx="13"/>
            <p:extLst>
              <p:ext uri="{D42A27DB-BD31-4B8C-83A1-F6EECF244321}">
                <p14:modId xmlns:p14="http://schemas.microsoft.com/office/powerpoint/2010/main" val="84363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1642861"/>
                    </a:ext>
                  </a:extLst>
                </a:gridCol>
                <a:gridCol w="1645920">
                  <a:extLst>
                    <a:ext uri="{9D8B030D-6E8A-4147-A177-3AD203B41FA5}">
                      <a16:colId xmlns:a16="http://schemas.microsoft.com/office/drawing/2014/main" val="1848474533"/>
                    </a:ext>
                  </a:extLst>
                </a:gridCol>
                <a:gridCol w="1152144">
                  <a:extLst>
                    <a:ext uri="{9D8B030D-6E8A-4147-A177-3AD203B41FA5}">
                      <a16:colId xmlns:a16="http://schemas.microsoft.com/office/drawing/2014/main" val="2673694175"/>
                    </a:ext>
                  </a:extLst>
                </a:gridCol>
                <a:gridCol w="576072">
                  <a:extLst>
                    <a:ext uri="{9D8B030D-6E8A-4147-A177-3AD203B41FA5}">
                      <a16:colId xmlns:a16="http://schemas.microsoft.com/office/drawing/2014/main" val="3219264297"/>
                    </a:ext>
                  </a:extLst>
                </a:gridCol>
                <a:gridCol w="576072">
                  <a:extLst>
                    <a:ext uri="{9D8B030D-6E8A-4147-A177-3AD203B41FA5}">
                      <a16:colId xmlns:a16="http://schemas.microsoft.com/office/drawing/2014/main" val="856411131"/>
                    </a:ext>
                  </a:extLst>
                </a:gridCol>
                <a:gridCol w="576072">
                  <a:extLst>
                    <a:ext uri="{9D8B030D-6E8A-4147-A177-3AD203B41FA5}">
                      <a16:colId xmlns:a16="http://schemas.microsoft.com/office/drawing/2014/main" val="3433049573"/>
                    </a:ext>
                  </a:extLst>
                </a:gridCol>
                <a:gridCol w="576072">
                  <a:extLst>
                    <a:ext uri="{9D8B030D-6E8A-4147-A177-3AD203B41FA5}">
                      <a16:colId xmlns:a16="http://schemas.microsoft.com/office/drawing/2014/main" val="901754815"/>
                    </a:ext>
                  </a:extLst>
                </a:gridCol>
                <a:gridCol w="576072">
                  <a:extLst>
                    <a:ext uri="{9D8B030D-6E8A-4147-A177-3AD203B41FA5}">
                      <a16:colId xmlns:a16="http://schemas.microsoft.com/office/drawing/2014/main" val="382904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137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- 2022-02-22 19:12:12</a:t>
                      </a:r>
                      <a:r>
                        <a:rPr kumimoji="0" lang="nl-NL" sz="1000" b="0" i="0" u="none" strike="noStrike" kern="1200" cap="none" spc="0" normalizeH="0" baseline="0" noProof="0">
                          <a:ln>
                            <a:noFill/>
                          </a:ln>
                          <a:solidFill>
                            <a:prstClr val="black"/>
                          </a:solidFill>
                          <a:effectLst/>
                          <a:uLnTx/>
                          <a:uFillTx/>
                          <a:latin typeface="+mn-lt"/>
                          <a:ea typeface="+mn-ea"/>
                          <a:cs typeface="+mn-cs"/>
                        </a:rPr>
                        <a:t>
 Benieuwd naar de huidige stand van zaken rondom Oekraïne en Rusland? Check de aflevering van Lang Verhaal Kort van vandaag!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GSA60LuU6rgU4&amp;w=720&amp;h=720&amp;url=https%3A%2F%2Fcms-assets.nporadio.nl%2Fnpo3fm%2F_videoPreview%2Fimg-170222-262.jpg%3Fv%3D1645544654&amp;cfs=1&amp;ext=emg0&amp;_nc_oe=6fa99&amp;_nc_sid=06c271&amp;ccb=3-5&amp;_nc_hash=AQFRQYx8eTbiTr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00014597"/>
                  </a:ext>
                </a:extLst>
              </a:tr>
            </a:tbl>
          </a:graphicData>
        </a:graphic>
      </p:graphicFrame>
      <p:sp>
        <p:nvSpPr>
          <p:cNvPr id="4" name="Text Placeholder 3">
            <a:extLst>
              <a:ext uri="{FF2B5EF4-FFF2-40B4-BE49-F238E27FC236}">
                <a16:creationId xmlns:a16="http://schemas.microsoft.com/office/drawing/2014/main" id="{301D02FD-CFB9-4383-89C4-867EA6EC050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29595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593AA-E703-438F-BCE4-EC5FDBF9162F}"/>
              </a:ext>
            </a:extLst>
          </p:cNvPr>
          <p:cNvSpPr>
            <a:spLocks noGrp="1"/>
          </p:cNvSpPr>
          <p:nvPr>
            <p:ph type="title"/>
          </p:nvPr>
        </p:nvSpPr>
        <p:spPr/>
        <p:txBody>
          <a:bodyPr/>
          <a:lstStyle/>
          <a:p>
            <a:r>
              <a:rPr lang="en-US"/>
              <a:t>Facebook Top 10 slechtst scorende posts | NPO3FM - 3 of 10</a:t>
            </a:r>
          </a:p>
        </p:txBody>
      </p:sp>
      <p:graphicFrame>
        <p:nvGraphicFramePr>
          <p:cNvPr id="5" name="Table Placeholder 4">
            <a:extLst>
              <a:ext uri="{FF2B5EF4-FFF2-40B4-BE49-F238E27FC236}">
                <a16:creationId xmlns:a16="http://schemas.microsoft.com/office/drawing/2014/main" id="{6CE76560-EFDF-470A-9413-5D24815DA362}"/>
              </a:ext>
            </a:extLst>
          </p:cNvPr>
          <p:cNvGraphicFramePr>
            <a:graphicFrameLocks noGrp="1"/>
          </p:cNvGraphicFramePr>
          <p:nvPr>
            <p:ph type="tbl" sz="quarter" idx="13"/>
            <p:extLst>
              <p:ext uri="{D42A27DB-BD31-4B8C-83A1-F6EECF244321}">
                <p14:modId xmlns:p14="http://schemas.microsoft.com/office/powerpoint/2010/main" val="2481969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3482238"/>
                    </a:ext>
                  </a:extLst>
                </a:gridCol>
                <a:gridCol w="1645920">
                  <a:extLst>
                    <a:ext uri="{9D8B030D-6E8A-4147-A177-3AD203B41FA5}">
                      <a16:colId xmlns:a16="http://schemas.microsoft.com/office/drawing/2014/main" val="2378874488"/>
                    </a:ext>
                  </a:extLst>
                </a:gridCol>
                <a:gridCol w="1152144">
                  <a:extLst>
                    <a:ext uri="{9D8B030D-6E8A-4147-A177-3AD203B41FA5}">
                      <a16:colId xmlns:a16="http://schemas.microsoft.com/office/drawing/2014/main" val="1895998537"/>
                    </a:ext>
                  </a:extLst>
                </a:gridCol>
                <a:gridCol w="576072">
                  <a:extLst>
                    <a:ext uri="{9D8B030D-6E8A-4147-A177-3AD203B41FA5}">
                      <a16:colId xmlns:a16="http://schemas.microsoft.com/office/drawing/2014/main" val="3372752440"/>
                    </a:ext>
                  </a:extLst>
                </a:gridCol>
                <a:gridCol w="576072">
                  <a:extLst>
                    <a:ext uri="{9D8B030D-6E8A-4147-A177-3AD203B41FA5}">
                      <a16:colId xmlns:a16="http://schemas.microsoft.com/office/drawing/2014/main" val="2693477113"/>
                    </a:ext>
                  </a:extLst>
                </a:gridCol>
                <a:gridCol w="576072">
                  <a:extLst>
                    <a:ext uri="{9D8B030D-6E8A-4147-A177-3AD203B41FA5}">
                      <a16:colId xmlns:a16="http://schemas.microsoft.com/office/drawing/2014/main" val="1706111688"/>
                    </a:ext>
                  </a:extLst>
                </a:gridCol>
                <a:gridCol w="576072">
                  <a:extLst>
                    <a:ext uri="{9D8B030D-6E8A-4147-A177-3AD203B41FA5}">
                      <a16:colId xmlns:a16="http://schemas.microsoft.com/office/drawing/2014/main" val="935660782"/>
                    </a:ext>
                  </a:extLst>
                </a:gridCol>
                <a:gridCol w="576072">
                  <a:extLst>
                    <a:ext uri="{9D8B030D-6E8A-4147-A177-3AD203B41FA5}">
                      <a16:colId xmlns:a16="http://schemas.microsoft.com/office/drawing/2014/main" val="388198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849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- 2022-02-24 16:35:12</a:t>
                      </a:r>
                      <a:r>
                        <a:rPr kumimoji="0" lang="nl-NL" sz="1000" b="0" i="0" u="none" strike="noStrike" kern="1200" cap="none" spc="0" normalizeH="0" baseline="0" noProof="0">
                          <a:ln>
                            <a:noFill/>
                          </a:ln>
                          <a:solidFill>
                            <a:prstClr val="black"/>
                          </a:solidFill>
                          <a:effectLst/>
                          <a:uLnTx/>
                          <a:uFillTx/>
                          <a:latin typeface="+mn-lt"/>
                          <a:ea typeface="+mn-ea"/>
                          <a:cs typeface="+mn-cs"/>
                        </a:rPr>
                        <a:t>
 Wat zijn sancties, en waarom wordt er (voorlopig) niet militair ingegrepen door Nederland?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HaTm3rwyuW9OpL&amp;w=720&amp;h=720&amp;url=https%3A%2F%2Fcms-assets.nporadio.nl%2Fnpo3fm%2F_videoPreview%2Frusland.jpg%3Fv%3D1645717204&amp;cfs=1&amp;ext=emg0&amp;_nc_oe=6fa99&amp;_nc_sid=06c271&amp;ccb=3-5&amp;_nc_hash=AQHqWENVQNyrlv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34996124"/>
                  </a:ext>
                </a:extLst>
              </a:tr>
            </a:tbl>
          </a:graphicData>
        </a:graphic>
      </p:graphicFrame>
      <p:sp>
        <p:nvSpPr>
          <p:cNvPr id="4" name="Text Placeholder 3">
            <a:extLst>
              <a:ext uri="{FF2B5EF4-FFF2-40B4-BE49-F238E27FC236}">
                <a16:creationId xmlns:a16="http://schemas.microsoft.com/office/drawing/2014/main" id="{3AC7580C-BB92-45D3-8FD0-809F114523E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88578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ED4A-C51F-4C2D-801B-D16AB4DB76E0}"/>
              </a:ext>
            </a:extLst>
          </p:cNvPr>
          <p:cNvSpPr>
            <a:spLocks noGrp="1"/>
          </p:cNvSpPr>
          <p:nvPr>
            <p:ph type="title"/>
          </p:nvPr>
        </p:nvSpPr>
        <p:spPr/>
        <p:txBody>
          <a:bodyPr/>
          <a:lstStyle/>
          <a:p>
            <a:r>
              <a:rPr lang="en-US"/>
              <a:t>Facebook Top 10 slechtst scorende posts | NPO3FM - 4 of 10</a:t>
            </a:r>
          </a:p>
        </p:txBody>
      </p:sp>
      <p:graphicFrame>
        <p:nvGraphicFramePr>
          <p:cNvPr id="5" name="Table Placeholder 4">
            <a:extLst>
              <a:ext uri="{FF2B5EF4-FFF2-40B4-BE49-F238E27FC236}">
                <a16:creationId xmlns:a16="http://schemas.microsoft.com/office/drawing/2014/main" id="{9CE7E3AF-81EF-4617-A8E2-67840B95785E}"/>
              </a:ext>
            </a:extLst>
          </p:cNvPr>
          <p:cNvGraphicFramePr>
            <a:graphicFrameLocks noGrp="1"/>
          </p:cNvGraphicFramePr>
          <p:nvPr>
            <p:ph type="tbl" sz="quarter" idx="13"/>
            <p:extLst>
              <p:ext uri="{D42A27DB-BD31-4B8C-83A1-F6EECF244321}">
                <p14:modId xmlns:p14="http://schemas.microsoft.com/office/powerpoint/2010/main" val="269750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576255"/>
                    </a:ext>
                  </a:extLst>
                </a:gridCol>
                <a:gridCol w="1645920">
                  <a:extLst>
                    <a:ext uri="{9D8B030D-6E8A-4147-A177-3AD203B41FA5}">
                      <a16:colId xmlns:a16="http://schemas.microsoft.com/office/drawing/2014/main" val="2019880713"/>
                    </a:ext>
                  </a:extLst>
                </a:gridCol>
                <a:gridCol w="1152144">
                  <a:extLst>
                    <a:ext uri="{9D8B030D-6E8A-4147-A177-3AD203B41FA5}">
                      <a16:colId xmlns:a16="http://schemas.microsoft.com/office/drawing/2014/main" val="205947739"/>
                    </a:ext>
                  </a:extLst>
                </a:gridCol>
                <a:gridCol w="576072">
                  <a:extLst>
                    <a:ext uri="{9D8B030D-6E8A-4147-A177-3AD203B41FA5}">
                      <a16:colId xmlns:a16="http://schemas.microsoft.com/office/drawing/2014/main" val="2809117298"/>
                    </a:ext>
                  </a:extLst>
                </a:gridCol>
                <a:gridCol w="576072">
                  <a:extLst>
                    <a:ext uri="{9D8B030D-6E8A-4147-A177-3AD203B41FA5}">
                      <a16:colId xmlns:a16="http://schemas.microsoft.com/office/drawing/2014/main" val="2616836098"/>
                    </a:ext>
                  </a:extLst>
                </a:gridCol>
                <a:gridCol w="576072">
                  <a:extLst>
                    <a:ext uri="{9D8B030D-6E8A-4147-A177-3AD203B41FA5}">
                      <a16:colId xmlns:a16="http://schemas.microsoft.com/office/drawing/2014/main" val="378857072"/>
                    </a:ext>
                  </a:extLst>
                </a:gridCol>
                <a:gridCol w="576072">
                  <a:extLst>
                    <a:ext uri="{9D8B030D-6E8A-4147-A177-3AD203B41FA5}">
                      <a16:colId xmlns:a16="http://schemas.microsoft.com/office/drawing/2014/main" val="3030488086"/>
                    </a:ext>
                  </a:extLst>
                </a:gridCol>
                <a:gridCol w="576072">
                  <a:extLst>
                    <a:ext uri="{9D8B030D-6E8A-4147-A177-3AD203B41FA5}">
                      <a16:colId xmlns:a16="http://schemas.microsoft.com/office/drawing/2014/main" val="276469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657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- 2022-02-02 16:19:29</a:t>
                      </a:r>
                      <a:r>
                        <a:rPr kumimoji="0" lang="nl-NL" sz="1000" b="0" i="0" u="none" strike="noStrike" kern="1200" cap="none" spc="0" normalizeH="0" baseline="0" noProof="0">
                          <a:ln>
                            <a:noFill/>
                          </a:ln>
                          <a:solidFill>
                            <a:prstClr val="black"/>
                          </a:solidFill>
                          <a:effectLst/>
                          <a:uLnTx/>
                          <a:uFillTx/>
                          <a:latin typeface="+mn-lt"/>
                          <a:ea typeface="+mn-ea"/>
                          <a:cs typeface="+mn-cs"/>
                        </a:rPr>
                        <a:t>
 Of je een medaille wint, ligt deze keer niet alleen aan je sportprestatie..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VT1sDAyap6xvO&amp;w=720&amp;h=720&amp;url=https%3A%2F%2Fcms-assets.nporadio.nl%2Fnpo3fm%2F_videoPreview%2Fdave-kim-xNpOmuFIUNY-unsplash.jpg%3Fv%3D1643818520&amp;cfs=1&amp;ext=emg0&amp;_nc_oe=6f996&amp;_nc_sid=06c271&amp;ccb=3-5&amp;gt=1&amp;_nc_hash=AQGyXXJWbj9mQhs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74324256"/>
                  </a:ext>
                </a:extLst>
              </a:tr>
            </a:tbl>
          </a:graphicData>
        </a:graphic>
      </p:graphicFrame>
      <p:sp>
        <p:nvSpPr>
          <p:cNvPr id="4" name="Text Placeholder 3">
            <a:extLst>
              <a:ext uri="{FF2B5EF4-FFF2-40B4-BE49-F238E27FC236}">
                <a16:creationId xmlns:a16="http://schemas.microsoft.com/office/drawing/2014/main" id="{A1056FFC-EBBB-4B52-9D2A-8029E889F04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79187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8AB7-8D1A-4134-8A6C-5C6A23B7D838}"/>
              </a:ext>
            </a:extLst>
          </p:cNvPr>
          <p:cNvSpPr>
            <a:spLocks noGrp="1"/>
          </p:cNvSpPr>
          <p:nvPr>
            <p:ph type="title"/>
          </p:nvPr>
        </p:nvSpPr>
        <p:spPr/>
        <p:txBody>
          <a:bodyPr/>
          <a:lstStyle/>
          <a:p>
            <a:r>
              <a:rPr lang="en-US"/>
              <a:t>Facebook Top 10 slechtst scorende posts | NPO3FM - 5 of 10</a:t>
            </a:r>
          </a:p>
        </p:txBody>
      </p:sp>
      <p:graphicFrame>
        <p:nvGraphicFramePr>
          <p:cNvPr id="5" name="Table Placeholder 4">
            <a:extLst>
              <a:ext uri="{FF2B5EF4-FFF2-40B4-BE49-F238E27FC236}">
                <a16:creationId xmlns:a16="http://schemas.microsoft.com/office/drawing/2014/main" id="{041A5558-68D4-41F0-9E72-5DA1E53404CC}"/>
              </a:ext>
            </a:extLst>
          </p:cNvPr>
          <p:cNvGraphicFramePr>
            <a:graphicFrameLocks noGrp="1"/>
          </p:cNvGraphicFramePr>
          <p:nvPr>
            <p:ph type="tbl" sz="quarter" idx="13"/>
            <p:extLst>
              <p:ext uri="{D42A27DB-BD31-4B8C-83A1-F6EECF244321}">
                <p14:modId xmlns:p14="http://schemas.microsoft.com/office/powerpoint/2010/main" val="3060755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0109354"/>
                    </a:ext>
                  </a:extLst>
                </a:gridCol>
                <a:gridCol w="1645920">
                  <a:extLst>
                    <a:ext uri="{9D8B030D-6E8A-4147-A177-3AD203B41FA5}">
                      <a16:colId xmlns:a16="http://schemas.microsoft.com/office/drawing/2014/main" val="710336346"/>
                    </a:ext>
                  </a:extLst>
                </a:gridCol>
                <a:gridCol w="1152144">
                  <a:extLst>
                    <a:ext uri="{9D8B030D-6E8A-4147-A177-3AD203B41FA5}">
                      <a16:colId xmlns:a16="http://schemas.microsoft.com/office/drawing/2014/main" val="2363723651"/>
                    </a:ext>
                  </a:extLst>
                </a:gridCol>
                <a:gridCol w="576072">
                  <a:extLst>
                    <a:ext uri="{9D8B030D-6E8A-4147-A177-3AD203B41FA5}">
                      <a16:colId xmlns:a16="http://schemas.microsoft.com/office/drawing/2014/main" val="4214028897"/>
                    </a:ext>
                  </a:extLst>
                </a:gridCol>
                <a:gridCol w="576072">
                  <a:extLst>
                    <a:ext uri="{9D8B030D-6E8A-4147-A177-3AD203B41FA5}">
                      <a16:colId xmlns:a16="http://schemas.microsoft.com/office/drawing/2014/main" val="2549007709"/>
                    </a:ext>
                  </a:extLst>
                </a:gridCol>
                <a:gridCol w="576072">
                  <a:extLst>
                    <a:ext uri="{9D8B030D-6E8A-4147-A177-3AD203B41FA5}">
                      <a16:colId xmlns:a16="http://schemas.microsoft.com/office/drawing/2014/main" val="1814823597"/>
                    </a:ext>
                  </a:extLst>
                </a:gridCol>
                <a:gridCol w="576072">
                  <a:extLst>
                    <a:ext uri="{9D8B030D-6E8A-4147-A177-3AD203B41FA5}">
                      <a16:colId xmlns:a16="http://schemas.microsoft.com/office/drawing/2014/main" val="3763474362"/>
                    </a:ext>
                  </a:extLst>
                </a:gridCol>
                <a:gridCol w="576072">
                  <a:extLst>
                    <a:ext uri="{9D8B030D-6E8A-4147-A177-3AD203B41FA5}">
                      <a16:colId xmlns:a16="http://schemas.microsoft.com/office/drawing/2014/main" val="140928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17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- 2022-02-01 12:59:00</a:t>
                      </a:r>
                      <a:r>
                        <a:rPr kumimoji="0" lang="en-US" sz="1000" b="0" i="0" u="none" strike="noStrike" kern="1200" cap="none" spc="0" normalizeH="0" baseline="0" noProof="0">
                          <a:ln>
                            <a:noFill/>
                          </a:ln>
                          <a:solidFill>
                            <a:prstClr val="black"/>
                          </a:solidFill>
                          <a:effectLst/>
                          <a:uLnTx/>
                          <a:uFillTx/>
                          <a:latin typeface="+mn-lt"/>
                          <a:ea typeface="+mn-ea"/>
                          <a:cs typeface="+mn-cs"/>
                        </a:rPr>
                        <a:t>
 Queen Bey, snap je?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Ktb7JYQ56NDou&amp;w=720&amp;h=720&amp;url=https%3A%2F%2Fcms-assets.nporadio.nl%2Fnpo3fm%2F_videoPreview%2Fvlieg-landscape.jpg%3Fv%3D1643717863&amp;cfs=1&amp;ext=emg0&amp;_nc_oe=6f997&amp;_nc_sid=06c271&amp;ccb=3-5&amp;gt=1&amp;_nc_hash=AQFMaJBRhFYBkQ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96461972"/>
                  </a:ext>
                </a:extLst>
              </a:tr>
            </a:tbl>
          </a:graphicData>
        </a:graphic>
      </p:graphicFrame>
      <p:sp>
        <p:nvSpPr>
          <p:cNvPr id="4" name="Text Placeholder 3">
            <a:extLst>
              <a:ext uri="{FF2B5EF4-FFF2-40B4-BE49-F238E27FC236}">
                <a16:creationId xmlns:a16="http://schemas.microsoft.com/office/drawing/2014/main" id="{9B1966BE-690F-4B4B-AF93-9BE9B2D5166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14814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7557-1FF9-4070-B8FF-16898864DD02}"/>
              </a:ext>
            </a:extLst>
          </p:cNvPr>
          <p:cNvSpPr>
            <a:spLocks noGrp="1"/>
          </p:cNvSpPr>
          <p:nvPr>
            <p:ph type="title"/>
          </p:nvPr>
        </p:nvSpPr>
        <p:spPr/>
        <p:txBody>
          <a:bodyPr/>
          <a:lstStyle/>
          <a:p>
            <a:r>
              <a:rPr lang="en-US"/>
              <a:t>Facebook Top 10 slechtst scorende posts | NPO3FM - 6 of 10</a:t>
            </a:r>
          </a:p>
        </p:txBody>
      </p:sp>
      <p:graphicFrame>
        <p:nvGraphicFramePr>
          <p:cNvPr id="5" name="Table Placeholder 4">
            <a:extLst>
              <a:ext uri="{FF2B5EF4-FFF2-40B4-BE49-F238E27FC236}">
                <a16:creationId xmlns:a16="http://schemas.microsoft.com/office/drawing/2014/main" id="{C48940F4-6907-4AF9-892D-148583077698}"/>
              </a:ext>
            </a:extLst>
          </p:cNvPr>
          <p:cNvGraphicFramePr>
            <a:graphicFrameLocks noGrp="1"/>
          </p:cNvGraphicFramePr>
          <p:nvPr>
            <p:ph type="tbl" sz="quarter" idx="13"/>
            <p:extLst>
              <p:ext uri="{D42A27DB-BD31-4B8C-83A1-F6EECF244321}">
                <p14:modId xmlns:p14="http://schemas.microsoft.com/office/powerpoint/2010/main" val="309082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3664028"/>
                    </a:ext>
                  </a:extLst>
                </a:gridCol>
                <a:gridCol w="1645920">
                  <a:extLst>
                    <a:ext uri="{9D8B030D-6E8A-4147-A177-3AD203B41FA5}">
                      <a16:colId xmlns:a16="http://schemas.microsoft.com/office/drawing/2014/main" val="3009504089"/>
                    </a:ext>
                  </a:extLst>
                </a:gridCol>
                <a:gridCol w="1152144">
                  <a:extLst>
                    <a:ext uri="{9D8B030D-6E8A-4147-A177-3AD203B41FA5}">
                      <a16:colId xmlns:a16="http://schemas.microsoft.com/office/drawing/2014/main" val="2972322983"/>
                    </a:ext>
                  </a:extLst>
                </a:gridCol>
                <a:gridCol w="576072">
                  <a:extLst>
                    <a:ext uri="{9D8B030D-6E8A-4147-A177-3AD203B41FA5}">
                      <a16:colId xmlns:a16="http://schemas.microsoft.com/office/drawing/2014/main" val="811829624"/>
                    </a:ext>
                  </a:extLst>
                </a:gridCol>
                <a:gridCol w="576072">
                  <a:extLst>
                    <a:ext uri="{9D8B030D-6E8A-4147-A177-3AD203B41FA5}">
                      <a16:colId xmlns:a16="http://schemas.microsoft.com/office/drawing/2014/main" val="89303317"/>
                    </a:ext>
                  </a:extLst>
                </a:gridCol>
                <a:gridCol w="576072">
                  <a:extLst>
                    <a:ext uri="{9D8B030D-6E8A-4147-A177-3AD203B41FA5}">
                      <a16:colId xmlns:a16="http://schemas.microsoft.com/office/drawing/2014/main" val="2505242062"/>
                    </a:ext>
                  </a:extLst>
                </a:gridCol>
                <a:gridCol w="576072">
                  <a:extLst>
                    <a:ext uri="{9D8B030D-6E8A-4147-A177-3AD203B41FA5}">
                      <a16:colId xmlns:a16="http://schemas.microsoft.com/office/drawing/2014/main" val="3191550197"/>
                    </a:ext>
                  </a:extLst>
                </a:gridCol>
                <a:gridCol w="576072">
                  <a:extLst>
                    <a:ext uri="{9D8B030D-6E8A-4147-A177-3AD203B41FA5}">
                      <a16:colId xmlns:a16="http://schemas.microsoft.com/office/drawing/2014/main" val="363960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146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- 2022-02-28 16:10:00</a:t>
                      </a:r>
                      <a:r>
                        <a:rPr kumimoji="0" lang="nl-NL" sz="1000" b="0" i="0" u="none" strike="noStrike" kern="1200" cap="none" spc="0" normalizeH="0" baseline="0" noProof="0">
                          <a:ln>
                            <a:noFill/>
                          </a:ln>
                          <a:solidFill>
                            <a:prstClr val="black"/>
                          </a:solidFill>
                          <a:effectLst/>
                          <a:uLnTx/>
                          <a:uFillTx/>
                          <a:latin typeface="+mn-lt"/>
                          <a:ea typeface="+mn-ea"/>
                          <a:cs typeface="+mn-cs"/>
                        </a:rPr>
                        <a:t>
 Hoe sta jij in de seks-game? Ben je een teamplayer of een egotripper in bed?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DsETMOu2pgn_y&amp;w=720&amp;h=720&amp;url=https%3A%2F%2Fcms-assets.nporadio.nl%2Fnpo3fm%2F_videoPreview%2FStories-cumtogether_3-foto.png%3Fv%3D1645784510&amp;cfs=1&amp;ext=emg0&amp;_nc_oe=6fa99&amp;_nc_sid=06c271&amp;ccb=3-5&amp;_nc_hash=AQHAGKiZJMUHEE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10466313"/>
                  </a:ext>
                </a:extLst>
              </a:tr>
            </a:tbl>
          </a:graphicData>
        </a:graphic>
      </p:graphicFrame>
      <p:sp>
        <p:nvSpPr>
          <p:cNvPr id="4" name="Text Placeholder 3">
            <a:extLst>
              <a:ext uri="{FF2B5EF4-FFF2-40B4-BE49-F238E27FC236}">
                <a16:creationId xmlns:a16="http://schemas.microsoft.com/office/drawing/2014/main" id="{55E76816-EB16-4D11-BEDC-F20FB85969A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94050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B5B33-CCE7-4F01-9951-08C8C93D3C8D}"/>
              </a:ext>
            </a:extLst>
          </p:cNvPr>
          <p:cNvSpPr>
            <a:spLocks noGrp="1"/>
          </p:cNvSpPr>
          <p:nvPr>
            <p:ph type="title"/>
          </p:nvPr>
        </p:nvSpPr>
        <p:spPr/>
        <p:txBody>
          <a:bodyPr/>
          <a:lstStyle/>
          <a:p>
            <a:r>
              <a:rPr lang="en-US"/>
              <a:t>Facebook Top 10 slechtst scorende posts | NPO3FM - 7 of 10</a:t>
            </a:r>
          </a:p>
        </p:txBody>
      </p:sp>
      <p:graphicFrame>
        <p:nvGraphicFramePr>
          <p:cNvPr id="5" name="Table Placeholder 4">
            <a:extLst>
              <a:ext uri="{FF2B5EF4-FFF2-40B4-BE49-F238E27FC236}">
                <a16:creationId xmlns:a16="http://schemas.microsoft.com/office/drawing/2014/main" id="{16B467CB-12EA-4F2E-9D25-6C62F50D6762}"/>
              </a:ext>
            </a:extLst>
          </p:cNvPr>
          <p:cNvGraphicFramePr>
            <a:graphicFrameLocks noGrp="1"/>
          </p:cNvGraphicFramePr>
          <p:nvPr>
            <p:ph type="tbl" sz="quarter" idx="13"/>
            <p:extLst>
              <p:ext uri="{D42A27DB-BD31-4B8C-83A1-F6EECF244321}">
                <p14:modId xmlns:p14="http://schemas.microsoft.com/office/powerpoint/2010/main" val="2199240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5542155"/>
                    </a:ext>
                  </a:extLst>
                </a:gridCol>
                <a:gridCol w="1645920">
                  <a:extLst>
                    <a:ext uri="{9D8B030D-6E8A-4147-A177-3AD203B41FA5}">
                      <a16:colId xmlns:a16="http://schemas.microsoft.com/office/drawing/2014/main" val="2984096487"/>
                    </a:ext>
                  </a:extLst>
                </a:gridCol>
                <a:gridCol w="1152144">
                  <a:extLst>
                    <a:ext uri="{9D8B030D-6E8A-4147-A177-3AD203B41FA5}">
                      <a16:colId xmlns:a16="http://schemas.microsoft.com/office/drawing/2014/main" val="1103227433"/>
                    </a:ext>
                  </a:extLst>
                </a:gridCol>
                <a:gridCol w="576072">
                  <a:extLst>
                    <a:ext uri="{9D8B030D-6E8A-4147-A177-3AD203B41FA5}">
                      <a16:colId xmlns:a16="http://schemas.microsoft.com/office/drawing/2014/main" val="601519565"/>
                    </a:ext>
                  </a:extLst>
                </a:gridCol>
                <a:gridCol w="576072">
                  <a:extLst>
                    <a:ext uri="{9D8B030D-6E8A-4147-A177-3AD203B41FA5}">
                      <a16:colId xmlns:a16="http://schemas.microsoft.com/office/drawing/2014/main" val="243992974"/>
                    </a:ext>
                  </a:extLst>
                </a:gridCol>
                <a:gridCol w="576072">
                  <a:extLst>
                    <a:ext uri="{9D8B030D-6E8A-4147-A177-3AD203B41FA5}">
                      <a16:colId xmlns:a16="http://schemas.microsoft.com/office/drawing/2014/main" val="633696050"/>
                    </a:ext>
                  </a:extLst>
                </a:gridCol>
                <a:gridCol w="576072">
                  <a:extLst>
                    <a:ext uri="{9D8B030D-6E8A-4147-A177-3AD203B41FA5}">
                      <a16:colId xmlns:a16="http://schemas.microsoft.com/office/drawing/2014/main" val="2348801069"/>
                    </a:ext>
                  </a:extLst>
                </a:gridCol>
                <a:gridCol w="576072">
                  <a:extLst>
                    <a:ext uri="{9D8B030D-6E8A-4147-A177-3AD203B41FA5}">
                      <a16:colId xmlns:a16="http://schemas.microsoft.com/office/drawing/2014/main" val="383217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53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- 2022-02-03 17:06:31</a:t>
                      </a:r>
                      <a:r>
                        <a:rPr kumimoji="0" lang="nl-NL" sz="1000" b="0" i="0" u="none" strike="noStrike" kern="1200" cap="none" spc="0" normalizeH="0" baseline="0" noProof="0">
                          <a:ln>
                            <a:noFill/>
                          </a:ln>
                          <a:solidFill>
                            <a:prstClr val="black"/>
                          </a:solidFill>
                          <a:effectLst/>
                          <a:uLnTx/>
                          <a:uFillTx/>
                          <a:latin typeface="+mn-lt"/>
                          <a:ea typeface="+mn-ea"/>
                          <a:cs typeface="+mn-cs"/>
                        </a:rPr>
                        <a:t>
 Undercover, maar dan in het echt!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720&amp;h=720&amp;url=https%3A%2F%2Fcms-assets.nporadio.nl%2Fnpo3fm%2F_videoPreview%2Flang-verhaal-kort-politie.png%3Fv%3D1643906693&amp;cfs=1&amp;ext=emg0&amp;_nc_oe=6f996&amp;_nc_sid=06c271&amp;ccb=3-5&amp;gt=1&amp;_nc_hash=AQFzH3aLQqYm3b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31657466"/>
                  </a:ext>
                </a:extLst>
              </a:tr>
            </a:tbl>
          </a:graphicData>
        </a:graphic>
      </p:graphicFrame>
      <p:sp>
        <p:nvSpPr>
          <p:cNvPr id="4" name="Text Placeholder 3">
            <a:extLst>
              <a:ext uri="{FF2B5EF4-FFF2-40B4-BE49-F238E27FC236}">
                <a16:creationId xmlns:a16="http://schemas.microsoft.com/office/drawing/2014/main" id="{5A24D0FA-A92B-4FE6-B3F5-2A032B1CAB3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65997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A834-2DB6-4B04-AFCC-B6750DE62FC0}"/>
              </a:ext>
            </a:extLst>
          </p:cNvPr>
          <p:cNvSpPr>
            <a:spLocks noGrp="1"/>
          </p:cNvSpPr>
          <p:nvPr>
            <p:ph type="title"/>
          </p:nvPr>
        </p:nvSpPr>
        <p:spPr/>
        <p:txBody>
          <a:bodyPr/>
          <a:lstStyle/>
          <a:p>
            <a:r>
              <a:rPr lang="en-US"/>
              <a:t>Facebook Top 10 slechtst scorende posts | NPO3FM - 8 of 10</a:t>
            </a:r>
          </a:p>
        </p:txBody>
      </p:sp>
      <p:graphicFrame>
        <p:nvGraphicFramePr>
          <p:cNvPr id="5" name="Table Placeholder 4">
            <a:extLst>
              <a:ext uri="{FF2B5EF4-FFF2-40B4-BE49-F238E27FC236}">
                <a16:creationId xmlns:a16="http://schemas.microsoft.com/office/drawing/2014/main" id="{D1C1EF1F-E169-433C-A8CA-453FFF5212C6}"/>
              </a:ext>
            </a:extLst>
          </p:cNvPr>
          <p:cNvGraphicFramePr>
            <a:graphicFrameLocks noGrp="1"/>
          </p:cNvGraphicFramePr>
          <p:nvPr>
            <p:ph type="tbl" sz="quarter" idx="13"/>
            <p:extLst>
              <p:ext uri="{D42A27DB-BD31-4B8C-83A1-F6EECF244321}">
                <p14:modId xmlns:p14="http://schemas.microsoft.com/office/powerpoint/2010/main" val="4208977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74418645"/>
                    </a:ext>
                  </a:extLst>
                </a:gridCol>
                <a:gridCol w="1645920">
                  <a:extLst>
                    <a:ext uri="{9D8B030D-6E8A-4147-A177-3AD203B41FA5}">
                      <a16:colId xmlns:a16="http://schemas.microsoft.com/office/drawing/2014/main" val="3438055655"/>
                    </a:ext>
                  </a:extLst>
                </a:gridCol>
                <a:gridCol w="1152144">
                  <a:extLst>
                    <a:ext uri="{9D8B030D-6E8A-4147-A177-3AD203B41FA5}">
                      <a16:colId xmlns:a16="http://schemas.microsoft.com/office/drawing/2014/main" val="3712819911"/>
                    </a:ext>
                  </a:extLst>
                </a:gridCol>
                <a:gridCol w="576072">
                  <a:extLst>
                    <a:ext uri="{9D8B030D-6E8A-4147-A177-3AD203B41FA5}">
                      <a16:colId xmlns:a16="http://schemas.microsoft.com/office/drawing/2014/main" val="2980573138"/>
                    </a:ext>
                  </a:extLst>
                </a:gridCol>
                <a:gridCol w="576072">
                  <a:extLst>
                    <a:ext uri="{9D8B030D-6E8A-4147-A177-3AD203B41FA5}">
                      <a16:colId xmlns:a16="http://schemas.microsoft.com/office/drawing/2014/main" val="1074844793"/>
                    </a:ext>
                  </a:extLst>
                </a:gridCol>
                <a:gridCol w="576072">
                  <a:extLst>
                    <a:ext uri="{9D8B030D-6E8A-4147-A177-3AD203B41FA5}">
                      <a16:colId xmlns:a16="http://schemas.microsoft.com/office/drawing/2014/main" val="2400805791"/>
                    </a:ext>
                  </a:extLst>
                </a:gridCol>
                <a:gridCol w="576072">
                  <a:extLst>
                    <a:ext uri="{9D8B030D-6E8A-4147-A177-3AD203B41FA5}">
                      <a16:colId xmlns:a16="http://schemas.microsoft.com/office/drawing/2014/main" val="2304057101"/>
                    </a:ext>
                  </a:extLst>
                </a:gridCol>
                <a:gridCol w="576072">
                  <a:extLst>
                    <a:ext uri="{9D8B030D-6E8A-4147-A177-3AD203B41FA5}">
                      <a16:colId xmlns:a16="http://schemas.microsoft.com/office/drawing/2014/main" val="116382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826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- 2022-02-10 16:02:13</a:t>
                      </a:r>
                      <a:r>
                        <a:rPr kumimoji="0" lang="nl-NL" sz="1000" b="0" i="0" u="none" strike="noStrike" kern="1200" cap="none" spc="0" normalizeH="0" baseline="0" noProof="0">
                          <a:ln>
                            <a:noFill/>
                          </a:ln>
                          <a:solidFill>
                            <a:prstClr val="black"/>
                          </a:solidFill>
                          <a:effectLst/>
                          <a:uLnTx/>
                          <a:uFillTx/>
                          <a:latin typeface="+mn-lt"/>
                          <a:ea typeface="+mn-ea"/>
                          <a:cs typeface="+mn-cs"/>
                        </a:rPr>
                        <a:t>
 Goud halen op de Olympische Spelen lijkt voor veel topsporters het hoogst haalbare moment in hun sportcarrière, toch is de weg hiernaartoe niet altijd even vlekkeloos..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4je2k3kHdbipq&amp;w=720&amp;h=720&amp;url=https%3A%2F%2Fcms-assets.nporadio.nl%2Fnpo3fm%2F_videoPreview%2Flang-verhaal-kort-7.png%3Fv%3D1644507122&amp;cfs=1&amp;ext=emg0&amp;_nc_oe=6fa69&amp;_nc_sid=06c271&amp;ccb=3-5&amp;_nc_hash=AQGCs-EZmBsb_F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02/27/2022 13:39:55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13580951"/>
                  </a:ext>
                </a:extLst>
              </a:tr>
            </a:tbl>
          </a:graphicData>
        </a:graphic>
      </p:graphicFrame>
      <p:sp>
        <p:nvSpPr>
          <p:cNvPr id="4" name="Text Placeholder 3">
            <a:extLst>
              <a:ext uri="{FF2B5EF4-FFF2-40B4-BE49-F238E27FC236}">
                <a16:creationId xmlns:a16="http://schemas.microsoft.com/office/drawing/2014/main" id="{009D55F5-397D-404A-B19D-8A8B69396BB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11884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A414-C3F9-4F36-AD55-5633D118D0BA}"/>
              </a:ext>
            </a:extLst>
          </p:cNvPr>
          <p:cNvSpPr>
            <a:spLocks noGrp="1"/>
          </p:cNvSpPr>
          <p:nvPr>
            <p:ph type="title"/>
          </p:nvPr>
        </p:nvSpPr>
        <p:spPr/>
        <p:txBody>
          <a:bodyPr/>
          <a:lstStyle/>
          <a:p>
            <a:r>
              <a:rPr lang="en-US"/>
              <a:t>Facebook Top 10 slechtst scorende posts | NPO3FM - 9 of 10</a:t>
            </a:r>
          </a:p>
        </p:txBody>
      </p:sp>
      <p:graphicFrame>
        <p:nvGraphicFramePr>
          <p:cNvPr id="5" name="Table Placeholder 4">
            <a:extLst>
              <a:ext uri="{FF2B5EF4-FFF2-40B4-BE49-F238E27FC236}">
                <a16:creationId xmlns:a16="http://schemas.microsoft.com/office/drawing/2014/main" id="{6E1AD3A2-A923-4263-938C-72CDA9A701E2}"/>
              </a:ext>
            </a:extLst>
          </p:cNvPr>
          <p:cNvGraphicFramePr>
            <a:graphicFrameLocks noGrp="1"/>
          </p:cNvGraphicFramePr>
          <p:nvPr>
            <p:ph type="tbl" sz="quarter" idx="13"/>
            <p:extLst>
              <p:ext uri="{D42A27DB-BD31-4B8C-83A1-F6EECF244321}">
                <p14:modId xmlns:p14="http://schemas.microsoft.com/office/powerpoint/2010/main" val="1691224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5675499"/>
                    </a:ext>
                  </a:extLst>
                </a:gridCol>
                <a:gridCol w="1645920">
                  <a:extLst>
                    <a:ext uri="{9D8B030D-6E8A-4147-A177-3AD203B41FA5}">
                      <a16:colId xmlns:a16="http://schemas.microsoft.com/office/drawing/2014/main" val="4240099692"/>
                    </a:ext>
                  </a:extLst>
                </a:gridCol>
                <a:gridCol w="1152144">
                  <a:extLst>
                    <a:ext uri="{9D8B030D-6E8A-4147-A177-3AD203B41FA5}">
                      <a16:colId xmlns:a16="http://schemas.microsoft.com/office/drawing/2014/main" val="983449219"/>
                    </a:ext>
                  </a:extLst>
                </a:gridCol>
                <a:gridCol w="576072">
                  <a:extLst>
                    <a:ext uri="{9D8B030D-6E8A-4147-A177-3AD203B41FA5}">
                      <a16:colId xmlns:a16="http://schemas.microsoft.com/office/drawing/2014/main" val="219991733"/>
                    </a:ext>
                  </a:extLst>
                </a:gridCol>
                <a:gridCol w="576072">
                  <a:extLst>
                    <a:ext uri="{9D8B030D-6E8A-4147-A177-3AD203B41FA5}">
                      <a16:colId xmlns:a16="http://schemas.microsoft.com/office/drawing/2014/main" val="667267736"/>
                    </a:ext>
                  </a:extLst>
                </a:gridCol>
                <a:gridCol w="576072">
                  <a:extLst>
                    <a:ext uri="{9D8B030D-6E8A-4147-A177-3AD203B41FA5}">
                      <a16:colId xmlns:a16="http://schemas.microsoft.com/office/drawing/2014/main" val="526044030"/>
                    </a:ext>
                  </a:extLst>
                </a:gridCol>
                <a:gridCol w="576072">
                  <a:extLst>
                    <a:ext uri="{9D8B030D-6E8A-4147-A177-3AD203B41FA5}">
                      <a16:colId xmlns:a16="http://schemas.microsoft.com/office/drawing/2014/main" val="1259760476"/>
                    </a:ext>
                  </a:extLst>
                </a:gridCol>
                <a:gridCol w="576072">
                  <a:extLst>
                    <a:ext uri="{9D8B030D-6E8A-4147-A177-3AD203B41FA5}">
                      <a16:colId xmlns:a16="http://schemas.microsoft.com/office/drawing/2014/main" val="2761097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547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- 2022-02-13 16:00:00</a:t>
                      </a:r>
                      <a:r>
                        <a:rPr kumimoji="0" lang="nl-NL" sz="1000" b="0" i="0" u="none" strike="noStrike" kern="1200" cap="none" spc="0" normalizeH="0" baseline="0" noProof="0">
                          <a:ln>
                            <a:noFill/>
                          </a:ln>
                          <a:solidFill>
                            <a:prstClr val="black"/>
                          </a:solidFill>
                          <a:effectLst/>
                          <a:uLnTx/>
                          <a:uFillTx/>
                          <a:latin typeface="+mn-lt"/>
                          <a:ea typeface="+mn-ea"/>
                          <a:cs typeface="+mn-cs"/>
                        </a:rPr>
                        <a:t>
 Wat vind jij: is er nog ruimte voor nuance in het gesprek over diversiteit, racisme en inclusie?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KU31m1OeOXvvp&amp;w=720&amp;h=720&amp;url=https%3A%2F%2Fcms-assets.nporadio.nl%2Fnpo3fm%2F_videoPreview%2FNathan12.jpg%3Fv%3D1644309819&amp;cfs=1&amp;ext=emg0&amp;_nc_oe=6fa99&amp;_nc_sid=06c271&amp;ccb=3-5&amp;_nc_hash=AQGjd_17NP3i0g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8575487"/>
                  </a:ext>
                </a:extLst>
              </a:tr>
            </a:tbl>
          </a:graphicData>
        </a:graphic>
      </p:graphicFrame>
      <p:sp>
        <p:nvSpPr>
          <p:cNvPr id="4" name="Text Placeholder 3">
            <a:extLst>
              <a:ext uri="{FF2B5EF4-FFF2-40B4-BE49-F238E27FC236}">
                <a16:creationId xmlns:a16="http://schemas.microsoft.com/office/drawing/2014/main" id="{FACFDB33-AF95-42BB-9239-C86D44AE9AF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31057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8FBE-4D26-474F-A97D-6E3148B55361}"/>
              </a:ext>
            </a:extLst>
          </p:cNvPr>
          <p:cNvSpPr>
            <a:spLocks noGrp="1"/>
          </p:cNvSpPr>
          <p:nvPr>
            <p:ph type="title"/>
          </p:nvPr>
        </p:nvSpPr>
        <p:spPr/>
        <p:txBody>
          <a:bodyPr/>
          <a:lstStyle/>
          <a:p>
            <a:r>
              <a:rPr lang="en-US"/>
              <a:t>Facebook Top 10 slechtst scorende posts | NPO3FM - 10 of 10</a:t>
            </a:r>
          </a:p>
        </p:txBody>
      </p:sp>
      <p:graphicFrame>
        <p:nvGraphicFramePr>
          <p:cNvPr id="5" name="Table Placeholder 4">
            <a:extLst>
              <a:ext uri="{FF2B5EF4-FFF2-40B4-BE49-F238E27FC236}">
                <a16:creationId xmlns:a16="http://schemas.microsoft.com/office/drawing/2014/main" id="{B4B886F9-F449-4B7D-A031-A997051DBA7A}"/>
              </a:ext>
            </a:extLst>
          </p:cNvPr>
          <p:cNvGraphicFramePr>
            <a:graphicFrameLocks noGrp="1"/>
          </p:cNvGraphicFramePr>
          <p:nvPr>
            <p:ph type="tbl" sz="quarter" idx="13"/>
            <p:extLst>
              <p:ext uri="{D42A27DB-BD31-4B8C-83A1-F6EECF244321}">
                <p14:modId xmlns:p14="http://schemas.microsoft.com/office/powerpoint/2010/main" val="73198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8761174"/>
                    </a:ext>
                  </a:extLst>
                </a:gridCol>
                <a:gridCol w="1645920">
                  <a:extLst>
                    <a:ext uri="{9D8B030D-6E8A-4147-A177-3AD203B41FA5}">
                      <a16:colId xmlns:a16="http://schemas.microsoft.com/office/drawing/2014/main" val="2340575121"/>
                    </a:ext>
                  </a:extLst>
                </a:gridCol>
                <a:gridCol w="1152144">
                  <a:extLst>
                    <a:ext uri="{9D8B030D-6E8A-4147-A177-3AD203B41FA5}">
                      <a16:colId xmlns:a16="http://schemas.microsoft.com/office/drawing/2014/main" val="1872746173"/>
                    </a:ext>
                  </a:extLst>
                </a:gridCol>
                <a:gridCol w="576072">
                  <a:extLst>
                    <a:ext uri="{9D8B030D-6E8A-4147-A177-3AD203B41FA5}">
                      <a16:colId xmlns:a16="http://schemas.microsoft.com/office/drawing/2014/main" val="655458848"/>
                    </a:ext>
                  </a:extLst>
                </a:gridCol>
                <a:gridCol w="576072">
                  <a:extLst>
                    <a:ext uri="{9D8B030D-6E8A-4147-A177-3AD203B41FA5}">
                      <a16:colId xmlns:a16="http://schemas.microsoft.com/office/drawing/2014/main" val="4019819906"/>
                    </a:ext>
                  </a:extLst>
                </a:gridCol>
                <a:gridCol w="576072">
                  <a:extLst>
                    <a:ext uri="{9D8B030D-6E8A-4147-A177-3AD203B41FA5}">
                      <a16:colId xmlns:a16="http://schemas.microsoft.com/office/drawing/2014/main" val="3217178646"/>
                    </a:ext>
                  </a:extLst>
                </a:gridCol>
                <a:gridCol w="576072">
                  <a:extLst>
                    <a:ext uri="{9D8B030D-6E8A-4147-A177-3AD203B41FA5}">
                      <a16:colId xmlns:a16="http://schemas.microsoft.com/office/drawing/2014/main" val="1234049124"/>
                    </a:ext>
                  </a:extLst>
                </a:gridCol>
                <a:gridCol w="576072">
                  <a:extLst>
                    <a:ext uri="{9D8B030D-6E8A-4147-A177-3AD203B41FA5}">
                      <a16:colId xmlns:a16="http://schemas.microsoft.com/office/drawing/2014/main" val="304078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135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- 2022-02-01 17:05:52</a:t>
                      </a:r>
                      <a:r>
                        <a:rPr kumimoji="0" lang="en-US" sz="1000" b="0" i="0" u="none" strike="noStrike" kern="1200" cap="none" spc="0" normalizeH="0" baseline="0" noProof="0">
                          <a:ln>
                            <a:noFill/>
                          </a:ln>
                          <a:solidFill>
                            <a:prstClr val="black"/>
                          </a:solidFill>
                          <a:effectLst/>
                          <a:uLnTx/>
                          <a:uFillTx/>
                          <a:latin typeface="+mn-lt"/>
                          <a:ea typeface="+mn-ea"/>
                          <a:cs typeface="+mn-cs"/>
                        </a:rPr>
                        <a:t>
 Bizar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NRDDR7iMRvldp&amp;w=720&amp;h=720&amp;url=https%3A%2F%2Fcms-assets.nporadio.nl%2Fnpo3fm%2F_videoPreview%2Flangverhaalkort.png%3Fv%3D1643732876&amp;cfs=1&amp;ext=emg0&amp;_nc_oe=6f997&amp;_nc_sid=06c271&amp;ccb=3-5&amp;gt=1&amp;_nc_hash=AQHkdMpzMOvJpd3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4015009"/>
                  </a:ext>
                </a:extLst>
              </a:tr>
            </a:tbl>
          </a:graphicData>
        </a:graphic>
      </p:graphicFrame>
      <p:sp>
        <p:nvSpPr>
          <p:cNvPr id="4" name="Text Placeholder 3">
            <a:extLst>
              <a:ext uri="{FF2B5EF4-FFF2-40B4-BE49-F238E27FC236}">
                <a16:creationId xmlns:a16="http://schemas.microsoft.com/office/drawing/2014/main" id="{5B25245B-5F10-4552-A685-CFE179433B1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09437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B39A6-FB07-4614-9A36-DF9A43BA91D5}"/>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3F5F4AD3-A7A6-40FF-9166-59C42E9E661B}"/>
              </a:ext>
            </a:extLst>
          </p:cNvPr>
          <p:cNvGraphicFramePr>
            <a:graphicFrameLocks noGrp="1"/>
          </p:cNvGraphicFramePr>
          <p:nvPr>
            <p:ph type="tbl" sz="quarter" idx="13"/>
            <p:extLst>
              <p:ext uri="{D42A27DB-BD31-4B8C-83A1-F6EECF244321}">
                <p14:modId xmlns:p14="http://schemas.microsoft.com/office/powerpoint/2010/main" val="418270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34880355"/>
                    </a:ext>
                  </a:extLst>
                </a:gridCol>
                <a:gridCol w="905256">
                  <a:extLst>
                    <a:ext uri="{9D8B030D-6E8A-4147-A177-3AD203B41FA5}">
                      <a16:colId xmlns:a16="http://schemas.microsoft.com/office/drawing/2014/main" val="3795637051"/>
                    </a:ext>
                  </a:extLst>
                </a:gridCol>
                <a:gridCol w="905256">
                  <a:extLst>
                    <a:ext uri="{9D8B030D-6E8A-4147-A177-3AD203B41FA5}">
                      <a16:colId xmlns:a16="http://schemas.microsoft.com/office/drawing/2014/main" val="725313342"/>
                    </a:ext>
                  </a:extLst>
                </a:gridCol>
                <a:gridCol w="905256">
                  <a:extLst>
                    <a:ext uri="{9D8B030D-6E8A-4147-A177-3AD203B41FA5}">
                      <a16:colId xmlns:a16="http://schemas.microsoft.com/office/drawing/2014/main" val="538266280"/>
                    </a:ext>
                  </a:extLst>
                </a:gridCol>
                <a:gridCol w="905256">
                  <a:extLst>
                    <a:ext uri="{9D8B030D-6E8A-4147-A177-3AD203B41FA5}">
                      <a16:colId xmlns:a16="http://schemas.microsoft.com/office/drawing/2014/main" val="2998408021"/>
                    </a:ext>
                  </a:extLst>
                </a:gridCol>
                <a:gridCol w="905256">
                  <a:extLst>
                    <a:ext uri="{9D8B030D-6E8A-4147-A177-3AD203B41FA5}">
                      <a16:colId xmlns:a16="http://schemas.microsoft.com/office/drawing/2014/main" val="2278416317"/>
                    </a:ext>
                  </a:extLst>
                </a:gridCol>
                <a:gridCol w="905256">
                  <a:extLst>
                    <a:ext uri="{9D8B030D-6E8A-4147-A177-3AD203B41FA5}">
                      <a16:colId xmlns:a16="http://schemas.microsoft.com/office/drawing/2014/main" val="2282240179"/>
                    </a:ext>
                  </a:extLst>
                </a:gridCol>
                <a:gridCol w="905256">
                  <a:extLst>
                    <a:ext uri="{9D8B030D-6E8A-4147-A177-3AD203B41FA5}">
                      <a16:colId xmlns:a16="http://schemas.microsoft.com/office/drawing/2014/main" val="2715020513"/>
                    </a:ext>
                  </a:extLst>
                </a:gridCol>
                <a:gridCol w="905256">
                  <a:extLst>
                    <a:ext uri="{9D8B030D-6E8A-4147-A177-3AD203B41FA5}">
                      <a16:colId xmlns:a16="http://schemas.microsoft.com/office/drawing/2014/main" val="410824128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00741786"/>
                  </a:ext>
                </a:extLst>
              </a:tr>
              <a:tr h="370840">
                <a:tc>
                  <a:txBody>
                    <a:bodyPr/>
                    <a:lstStyle/>
                    <a:p>
                      <a:r>
                        <a:rPr lang="en-US" sz="1000"/>
                        <a:t>103103</a:t>
                      </a:r>
                    </a:p>
                  </a:txBody>
                  <a:tcPr/>
                </a:tc>
                <a:tc>
                  <a:txBody>
                    <a:bodyPr/>
                    <a:lstStyle/>
                    <a:p>
                      <a:r>
                        <a:rPr lang="en-US" sz="1000"/>
                        <a:t>230</a:t>
                      </a:r>
                    </a:p>
                  </a:txBody>
                  <a:tcPr/>
                </a:tc>
                <a:tc>
                  <a:txBody>
                    <a:bodyPr/>
                    <a:lstStyle/>
                    <a:p>
                      <a:r>
                        <a:rPr lang="en-US" sz="1000"/>
                        <a:t>40</a:t>
                      </a:r>
                    </a:p>
                  </a:txBody>
                  <a:tcPr/>
                </a:tc>
                <a:tc>
                  <a:txBody>
                    <a:bodyPr/>
                    <a:lstStyle/>
                    <a:p>
                      <a:r>
                        <a:rPr lang="en-US" sz="1000"/>
                        <a:t>41</a:t>
                      </a:r>
                    </a:p>
                  </a:txBody>
                  <a:tcPr/>
                </a:tc>
                <a:tc>
                  <a:txBody>
                    <a:bodyPr/>
                    <a:lstStyle/>
                    <a:p>
                      <a:r>
                        <a:rPr lang="en-US" sz="1000"/>
                        <a:t>16</a:t>
                      </a:r>
                    </a:p>
                  </a:txBody>
                  <a:tcPr/>
                </a:tc>
                <a:tc>
                  <a:txBody>
                    <a:bodyPr/>
                    <a:lstStyle/>
                    <a:p>
                      <a:r>
                        <a:rPr lang="en-US" sz="1000"/>
                        <a:t>97</a:t>
                      </a:r>
                    </a:p>
                  </a:txBody>
                  <a:tcPr/>
                </a:tc>
                <a:tc>
                  <a:txBody>
                    <a:bodyPr/>
                    <a:lstStyle/>
                    <a:p>
                      <a:r>
                        <a:rPr lang="en-US" sz="1000"/>
                        <a:t>78772</a:t>
                      </a:r>
                    </a:p>
                  </a:txBody>
                  <a:tcPr/>
                </a:tc>
                <a:tc>
                  <a:txBody>
                    <a:bodyPr/>
                    <a:lstStyle/>
                    <a:p>
                      <a:r>
                        <a:rPr lang="en-US" sz="1000"/>
                        <a:t>3186</a:t>
                      </a:r>
                    </a:p>
                  </a:txBody>
                  <a:tcPr/>
                </a:tc>
                <a:tc>
                  <a:txBody>
                    <a:bodyPr/>
                    <a:lstStyle/>
                    <a:p>
                      <a:r>
                        <a:rPr lang="en-US" sz="1000"/>
                        <a:t>0.8204 %</a:t>
                      </a:r>
                    </a:p>
                  </a:txBody>
                  <a:tcPr/>
                </a:tc>
                <a:extLst>
                  <a:ext uri="{0D108BD9-81ED-4DB2-BD59-A6C34878D82A}">
                    <a16:rowId xmlns:a16="http://schemas.microsoft.com/office/drawing/2014/main" val="1622877951"/>
                  </a:ext>
                </a:extLst>
              </a:tr>
            </a:tbl>
          </a:graphicData>
        </a:graphic>
      </p:graphicFrame>
      <p:sp>
        <p:nvSpPr>
          <p:cNvPr id="4" name="Text Placeholder 3">
            <a:extLst>
              <a:ext uri="{FF2B5EF4-FFF2-40B4-BE49-F238E27FC236}">
                <a16:creationId xmlns:a16="http://schemas.microsoft.com/office/drawing/2014/main" id="{969C17F8-95BF-4CE6-A058-7E1E4CFEA48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563268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55478-3195-434C-9805-8DC615F90614}"/>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F7850953-D4EA-4E25-8D7C-E81C456E2EA2}"/>
              </a:ext>
            </a:extLst>
          </p:cNvPr>
          <p:cNvGraphicFramePr>
            <a:graphicFrameLocks noGrp="1"/>
          </p:cNvGraphicFramePr>
          <p:nvPr>
            <p:ph type="chart" sz="quarter" idx="13"/>
            <p:extLst>
              <p:ext uri="{D42A27DB-BD31-4B8C-83A1-F6EECF244321}">
                <p14:modId xmlns:p14="http://schemas.microsoft.com/office/powerpoint/2010/main" val="766496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65A8E4-1753-436A-B144-C6E46202007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CC239E5-6755-4D72-84F4-36E3F9EC0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82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669A7-6128-4E44-82BE-1711569CD6BB}"/>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00281410-EB84-4456-B8F3-325FEAE0C607}"/>
              </a:ext>
            </a:extLst>
          </p:cNvPr>
          <p:cNvGraphicFramePr>
            <a:graphicFrameLocks noGrp="1"/>
          </p:cNvGraphicFramePr>
          <p:nvPr>
            <p:ph type="chart" sz="quarter" idx="13"/>
            <p:extLst>
              <p:ext uri="{D42A27DB-BD31-4B8C-83A1-F6EECF244321}">
                <p14:modId xmlns:p14="http://schemas.microsoft.com/office/powerpoint/2010/main" val="3046024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D34970-E7B2-43F9-9C2A-2EA290C6018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4437AE0-68C3-41A1-9016-4B4719DCF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054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CD7DB-5D1A-4A0B-9315-D3CBBD82A9BF}"/>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60180FC5-FDFF-44F7-9AB6-375E7B46AAF0}"/>
              </a:ext>
            </a:extLst>
          </p:cNvPr>
          <p:cNvGraphicFramePr>
            <a:graphicFrameLocks noGrp="1"/>
          </p:cNvGraphicFramePr>
          <p:nvPr>
            <p:ph type="chart" sz="quarter" idx="13"/>
            <p:extLst>
              <p:ext uri="{D42A27DB-BD31-4B8C-83A1-F6EECF244321}">
                <p14:modId xmlns:p14="http://schemas.microsoft.com/office/powerpoint/2010/main" val="4032713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5B9B47-628A-453A-831D-5354F3CCDA0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0C45A20-5107-4673-BE1F-00C554048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601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7FC6-FC7F-4F91-A04E-DF8B598C8CB7}"/>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8A2F23D0-504E-4247-8157-095E2CC1F4A6}"/>
              </a:ext>
            </a:extLst>
          </p:cNvPr>
          <p:cNvGraphicFramePr>
            <a:graphicFrameLocks noGrp="1"/>
          </p:cNvGraphicFramePr>
          <p:nvPr>
            <p:ph type="tbl" sz="quarter" idx="13"/>
            <p:extLst>
              <p:ext uri="{D42A27DB-BD31-4B8C-83A1-F6EECF244321}">
                <p14:modId xmlns:p14="http://schemas.microsoft.com/office/powerpoint/2010/main" val="284782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76671310"/>
                    </a:ext>
                  </a:extLst>
                </a:gridCol>
                <a:gridCol w="1069848">
                  <a:extLst>
                    <a:ext uri="{9D8B030D-6E8A-4147-A177-3AD203B41FA5}">
                      <a16:colId xmlns:a16="http://schemas.microsoft.com/office/drawing/2014/main" val="366955996"/>
                    </a:ext>
                  </a:extLst>
                </a:gridCol>
                <a:gridCol w="1069848">
                  <a:extLst>
                    <a:ext uri="{9D8B030D-6E8A-4147-A177-3AD203B41FA5}">
                      <a16:colId xmlns:a16="http://schemas.microsoft.com/office/drawing/2014/main" val="3177533244"/>
                    </a:ext>
                  </a:extLst>
                </a:gridCol>
                <a:gridCol w="1069848">
                  <a:extLst>
                    <a:ext uri="{9D8B030D-6E8A-4147-A177-3AD203B41FA5}">
                      <a16:colId xmlns:a16="http://schemas.microsoft.com/office/drawing/2014/main" val="884436387"/>
                    </a:ext>
                  </a:extLst>
                </a:gridCol>
                <a:gridCol w="1069848">
                  <a:extLst>
                    <a:ext uri="{9D8B030D-6E8A-4147-A177-3AD203B41FA5}">
                      <a16:colId xmlns:a16="http://schemas.microsoft.com/office/drawing/2014/main" val="1318558602"/>
                    </a:ext>
                  </a:extLst>
                </a:gridCol>
                <a:gridCol w="1069848">
                  <a:extLst>
                    <a:ext uri="{9D8B030D-6E8A-4147-A177-3AD203B41FA5}">
                      <a16:colId xmlns:a16="http://schemas.microsoft.com/office/drawing/2014/main" val="513809828"/>
                    </a:ext>
                  </a:extLst>
                </a:gridCol>
                <a:gridCol w="1069848">
                  <a:extLst>
                    <a:ext uri="{9D8B030D-6E8A-4147-A177-3AD203B41FA5}">
                      <a16:colId xmlns:a16="http://schemas.microsoft.com/office/drawing/2014/main" val="2745723833"/>
                    </a:ext>
                  </a:extLst>
                </a:gridCol>
                <a:gridCol w="1069848">
                  <a:extLst>
                    <a:ext uri="{9D8B030D-6E8A-4147-A177-3AD203B41FA5}">
                      <a16:colId xmlns:a16="http://schemas.microsoft.com/office/drawing/2014/main" val="130880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6936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23599.510416667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813.75</a:t>
                      </a:r>
                    </a:p>
                  </a:txBody>
                  <a:tcPr/>
                </a:tc>
                <a:extLst>
                  <a:ext uri="{0D108BD9-81ED-4DB2-BD59-A6C34878D82A}">
                    <a16:rowId xmlns:a16="http://schemas.microsoft.com/office/drawing/2014/main" val="189415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731.2962962963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27.740740740741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22621.962962963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759.03703703704</a:t>
                      </a:r>
                    </a:p>
                  </a:txBody>
                  <a:tcPr/>
                </a:tc>
                <a:extLst>
                  <a:ext uri="{0D108BD9-81ED-4DB2-BD59-A6C34878D82A}">
                    <a16:rowId xmlns:a16="http://schemas.microsoft.com/office/drawing/2014/main" val="356049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668.875</a:t>
                      </a:r>
                    </a:p>
                  </a:txBody>
                  <a:tcPr/>
                </a:tc>
                <a:extLst>
                  <a:ext uri="{0D108BD9-81ED-4DB2-BD59-A6C34878D82A}">
                    <a16:rowId xmlns:a16="http://schemas.microsoft.com/office/drawing/2014/main" val="116639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25792.444444444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1189.3333333333</a:t>
                      </a:r>
                    </a:p>
                  </a:txBody>
                  <a:tcPr/>
                </a:tc>
                <a:extLst>
                  <a:ext uri="{0D108BD9-81ED-4DB2-BD59-A6C34878D82A}">
                    <a16:rowId xmlns:a16="http://schemas.microsoft.com/office/drawing/2014/main" val="135456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21961.571428571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19812.714285714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606.85714285714</a:t>
                      </a:r>
                    </a:p>
                  </a:txBody>
                  <a:tcPr/>
                </a:tc>
                <a:extLst>
                  <a:ext uri="{0D108BD9-81ED-4DB2-BD59-A6C34878D82A}">
                    <a16:rowId xmlns:a16="http://schemas.microsoft.com/office/drawing/2014/main" val="41352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625.25</a:t>
                      </a:r>
                    </a:p>
                  </a:txBody>
                  <a:tcPr/>
                </a:tc>
                <a:extLst>
                  <a:ext uri="{0D108BD9-81ED-4DB2-BD59-A6C34878D82A}">
                    <a16:rowId xmlns:a16="http://schemas.microsoft.com/office/drawing/2014/main" val="302337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#BenIkDeEnige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extLst>
                  <a:ext uri="{0D108BD9-81ED-4DB2-BD59-A6C34878D82A}">
                    <a16:rowId xmlns:a16="http://schemas.microsoft.com/office/drawing/2014/main" val="90270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#DeNachtStaatOp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1028.3333333333</a:t>
                      </a:r>
                    </a:p>
                  </a:txBody>
                  <a:tcPr/>
                </a:tc>
                <a:extLst>
                  <a:ext uri="{0D108BD9-81ED-4DB2-BD59-A6C34878D82A}">
                    <a16:rowId xmlns:a16="http://schemas.microsoft.com/office/drawing/2014/main" val="986090201"/>
                  </a:ext>
                </a:extLst>
              </a:tr>
            </a:tbl>
          </a:graphicData>
        </a:graphic>
      </p:graphicFrame>
      <p:sp>
        <p:nvSpPr>
          <p:cNvPr id="4" name="Text Placeholder 3">
            <a:extLst>
              <a:ext uri="{FF2B5EF4-FFF2-40B4-BE49-F238E27FC236}">
                <a16:creationId xmlns:a16="http://schemas.microsoft.com/office/drawing/2014/main" id="{C3CE7727-3121-40CF-B388-3FC147AF1DC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14403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9097-58CF-46BE-802E-9C57F7D68FCA}"/>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D7DB6BB3-8174-4CCA-9D1F-D40C71CBBFBB}"/>
              </a:ext>
            </a:extLst>
          </p:cNvPr>
          <p:cNvGraphicFramePr>
            <a:graphicFrameLocks noGrp="1"/>
          </p:cNvGraphicFramePr>
          <p:nvPr>
            <p:ph type="tbl" sz="quarter" idx="13"/>
            <p:extLst>
              <p:ext uri="{D42A27DB-BD31-4B8C-83A1-F6EECF244321}">
                <p14:modId xmlns:p14="http://schemas.microsoft.com/office/powerpoint/2010/main" val="154969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18005261"/>
                    </a:ext>
                  </a:extLst>
                </a:gridCol>
                <a:gridCol w="1069848">
                  <a:extLst>
                    <a:ext uri="{9D8B030D-6E8A-4147-A177-3AD203B41FA5}">
                      <a16:colId xmlns:a16="http://schemas.microsoft.com/office/drawing/2014/main" val="3428562392"/>
                    </a:ext>
                  </a:extLst>
                </a:gridCol>
                <a:gridCol w="1069848">
                  <a:extLst>
                    <a:ext uri="{9D8B030D-6E8A-4147-A177-3AD203B41FA5}">
                      <a16:colId xmlns:a16="http://schemas.microsoft.com/office/drawing/2014/main" val="929849241"/>
                    </a:ext>
                  </a:extLst>
                </a:gridCol>
                <a:gridCol w="1069848">
                  <a:extLst>
                    <a:ext uri="{9D8B030D-6E8A-4147-A177-3AD203B41FA5}">
                      <a16:colId xmlns:a16="http://schemas.microsoft.com/office/drawing/2014/main" val="1498918181"/>
                    </a:ext>
                  </a:extLst>
                </a:gridCol>
                <a:gridCol w="1069848">
                  <a:extLst>
                    <a:ext uri="{9D8B030D-6E8A-4147-A177-3AD203B41FA5}">
                      <a16:colId xmlns:a16="http://schemas.microsoft.com/office/drawing/2014/main" val="3740985421"/>
                    </a:ext>
                  </a:extLst>
                </a:gridCol>
                <a:gridCol w="1069848">
                  <a:extLst>
                    <a:ext uri="{9D8B030D-6E8A-4147-A177-3AD203B41FA5}">
                      <a16:colId xmlns:a16="http://schemas.microsoft.com/office/drawing/2014/main" val="788944687"/>
                    </a:ext>
                  </a:extLst>
                </a:gridCol>
                <a:gridCol w="1069848">
                  <a:extLst>
                    <a:ext uri="{9D8B030D-6E8A-4147-A177-3AD203B41FA5}">
                      <a16:colId xmlns:a16="http://schemas.microsoft.com/office/drawing/2014/main" val="252721377"/>
                    </a:ext>
                  </a:extLst>
                </a:gridCol>
                <a:gridCol w="1069848">
                  <a:extLst>
                    <a:ext uri="{9D8B030D-6E8A-4147-A177-3AD203B41FA5}">
                      <a16:colId xmlns:a16="http://schemas.microsoft.com/office/drawing/2014/main" val="3289878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70076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#GoudenFestivalbandje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763.66666666667</a:t>
                      </a:r>
                    </a:p>
                  </a:txBody>
                  <a:tcPr/>
                </a:tc>
                <a:extLst>
                  <a:ext uri="{0D108BD9-81ED-4DB2-BD59-A6C34878D82A}">
                    <a16:rowId xmlns:a16="http://schemas.microsoft.com/office/drawing/2014/main" val="312184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#PartijVoorDeVrijdag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extLst>
                  <a:ext uri="{0D108BD9-81ED-4DB2-BD59-A6C34878D82A}">
                    <a16:rowId xmlns:a16="http://schemas.microsoft.com/office/drawing/2014/main" val="59057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#Stromae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extLst>
                  <a:ext uri="{0D108BD9-81ED-4DB2-BD59-A6C34878D82A}">
                    <a16:rowId xmlns:a16="http://schemas.microsoft.com/office/drawing/2014/main" val="361841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extLst>
                  <a:ext uri="{0D108BD9-81ED-4DB2-BD59-A6C34878D82A}">
                    <a16:rowId xmlns:a16="http://schemas.microsoft.com/office/drawing/2014/main" val="308749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#DeLangsteNacht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836.5</a:t>
                      </a:r>
                    </a:p>
                  </a:txBody>
                  <a:tcPr/>
                </a:tc>
                <a:extLst>
                  <a:ext uri="{0D108BD9-81ED-4DB2-BD59-A6C34878D82A}">
                    <a16:rowId xmlns:a16="http://schemas.microsoft.com/office/drawing/2014/main" val="351552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#Lowlands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a:t>
                      </a:r>
                    </a:p>
                  </a:txBody>
                  <a:tcPr/>
                </a:tc>
                <a:extLst>
                  <a:ext uri="{0D108BD9-81ED-4DB2-BD59-A6C34878D82A}">
                    <a16:rowId xmlns:a16="http://schemas.microsoft.com/office/drawing/2014/main" val="35214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#Pinkpop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630.5</a:t>
                      </a:r>
                    </a:p>
                  </a:txBody>
                  <a:tcPr/>
                </a:tc>
                <a:extLst>
                  <a:ext uri="{0D108BD9-81ED-4DB2-BD59-A6C34878D82A}">
                    <a16:rowId xmlns:a16="http://schemas.microsoft.com/office/drawing/2014/main" val="230215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#RedHotChiliPeppers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a:t>
                      </a:r>
                    </a:p>
                  </a:txBody>
                  <a:tcPr/>
                </a:tc>
                <a:extLst>
                  <a:ext uri="{0D108BD9-81ED-4DB2-BD59-A6C34878D82A}">
                    <a16:rowId xmlns:a16="http://schemas.microsoft.com/office/drawing/2014/main" val="2507512883"/>
                  </a:ext>
                </a:extLst>
              </a:tr>
            </a:tbl>
          </a:graphicData>
        </a:graphic>
      </p:graphicFrame>
      <p:sp>
        <p:nvSpPr>
          <p:cNvPr id="4" name="Text Placeholder 3">
            <a:extLst>
              <a:ext uri="{FF2B5EF4-FFF2-40B4-BE49-F238E27FC236}">
                <a16:creationId xmlns:a16="http://schemas.microsoft.com/office/drawing/2014/main" id="{9B7460D6-C74F-4C7E-8A6E-B253793174C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99993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1589E-1B41-4C65-BE65-20B146E86D97}"/>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56FFA1D4-1D90-4306-BABA-982C90EF8DBD}"/>
              </a:ext>
            </a:extLst>
          </p:cNvPr>
          <p:cNvGraphicFramePr>
            <a:graphicFrameLocks noGrp="1"/>
          </p:cNvGraphicFramePr>
          <p:nvPr>
            <p:ph type="tbl" sz="quarter" idx="13"/>
            <p:extLst>
              <p:ext uri="{D42A27DB-BD31-4B8C-83A1-F6EECF244321}">
                <p14:modId xmlns:p14="http://schemas.microsoft.com/office/powerpoint/2010/main" val="2193697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136307"/>
                    </a:ext>
                  </a:extLst>
                </a:gridCol>
                <a:gridCol w="1069848">
                  <a:extLst>
                    <a:ext uri="{9D8B030D-6E8A-4147-A177-3AD203B41FA5}">
                      <a16:colId xmlns:a16="http://schemas.microsoft.com/office/drawing/2014/main" val="3698172215"/>
                    </a:ext>
                  </a:extLst>
                </a:gridCol>
                <a:gridCol w="1069848">
                  <a:extLst>
                    <a:ext uri="{9D8B030D-6E8A-4147-A177-3AD203B41FA5}">
                      <a16:colId xmlns:a16="http://schemas.microsoft.com/office/drawing/2014/main" val="3718556356"/>
                    </a:ext>
                  </a:extLst>
                </a:gridCol>
                <a:gridCol w="1069848">
                  <a:extLst>
                    <a:ext uri="{9D8B030D-6E8A-4147-A177-3AD203B41FA5}">
                      <a16:colId xmlns:a16="http://schemas.microsoft.com/office/drawing/2014/main" val="1512828957"/>
                    </a:ext>
                  </a:extLst>
                </a:gridCol>
                <a:gridCol w="1069848">
                  <a:extLst>
                    <a:ext uri="{9D8B030D-6E8A-4147-A177-3AD203B41FA5}">
                      <a16:colId xmlns:a16="http://schemas.microsoft.com/office/drawing/2014/main" val="3396631294"/>
                    </a:ext>
                  </a:extLst>
                </a:gridCol>
                <a:gridCol w="1069848">
                  <a:extLst>
                    <a:ext uri="{9D8B030D-6E8A-4147-A177-3AD203B41FA5}">
                      <a16:colId xmlns:a16="http://schemas.microsoft.com/office/drawing/2014/main" val="3983713572"/>
                    </a:ext>
                  </a:extLst>
                </a:gridCol>
                <a:gridCol w="1069848">
                  <a:extLst>
                    <a:ext uri="{9D8B030D-6E8A-4147-A177-3AD203B41FA5}">
                      <a16:colId xmlns:a16="http://schemas.microsoft.com/office/drawing/2014/main" val="3029919033"/>
                    </a:ext>
                  </a:extLst>
                </a:gridCol>
                <a:gridCol w="1069848">
                  <a:extLst>
                    <a:ext uri="{9D8B030D-6E8A-4147-A177-3AD203B41FA5}">
                      <a16:colId xmlns:a16="http://schemas.microsoft.com/office/drawing/2014/main" val="379418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15945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#RobbieWilliams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extLst>
                  <a:ext uri="{0D108BD9-81ED-4DB2-BD59-A6C34878D82A}">
                    <a16:rowId xmlns:a16="http://schemas.microsoft.com/office/drawing/2014/main" val="315288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#StellingVanDeWeek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extLst>
                  <a:ext uri="{0D108BD9-81ED-4DB2-BD59-A6C34878D82A}">
                    <a16:rowId xmlns:a16="http://schemas.microsoft.com/office/drawing/2014/main" val="183029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#carnaval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extLst>
                  <a:ext uri="{0D108BD9-81ED-4DB2-BD59-A6C34878D82A}">
                    <a16:rowId xmlns:a16="http://schemas.microsoft.com/office/drawing/2014/main" val="380086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#3FMMegaTop30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extLst>
                  <a:ext uri="{0D108BD9-81ED-4DB2-BD59-A6C34878D82A}">
                    <a16:rowId xmlns:a16="http://schemas.microsoft.com/office/drawing/2014/main" val="377528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extLst>
                  <a:ext uri="{0D108BD9-81ED-4DB2-BD59-A6C34878D82A}">
                    <a16:rowId xmlns:a16="http://schemas.microsoft.com/office/drawing/2014/main" val="252666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#3voor12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extLst>
                  <a:ext uri="{0D108BD9-81ED-4DB2-BD59-A6C34878D82A}">
                    <a16:rowId xmlns:a16="http://schemas.microsoft.com/office/drawing/2014/main" val="157076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extLst>
                  <a:ext uri="{0D108BD9-81ED-4DB2-BD59-A6C34878D82A}">
                    <a16:rowId xmlns:a16="http://schemas.microsoft.com/office/drawing/2014/main" val="349799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extLst>
                  <a:ext uri="{0D108BD9-81ED-4DB2-BD59-A6C34878D82A}">
                    <a16:rowId xmlns:a16="http://schemas.microsoft.com/office/drawing/2014/main" val="374855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#Alfiegotchi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3934340404"/>
                  </a:ext>
                </a:extLst>
              </a:tr>
            </a:tbl>
          </a:graphicData>
        </a:graphic>
      </p:graphicFrame>
      <p:sp>
        <p:nvSpPr>
          <p:cNvPr id="4" name="Text Placeholder 3">
            <a:extLst>
              <a:ext uri="{FF2B5EF4-FFF2-40B4-BE49-F238E27FC236}">
                <a16:creationId xmlns:a16="http://schemas.microsoft.com/office/drawing/2014/main" id="{0A9FA1B5-F695-4BDA-922E-18C2A4FB3F5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41368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2314-B170-49E0-B4F0-FACC166FAE5D}"/>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B4C5358E-B464-4023-95B9-C00CFC56474A}"/>
              </a:ext>
            </a:extLst>
          </p:cNvPr>
          <p:cNvGraphicFramePr>
            <a:graphicFrameLocks noGrp="1"/>
          </p:cNvGraphicFramePr>
          <p:nvPr>
            <p:ph type="chart" sz="quarter" idx="13"/>
            <p:extLst>
              <p:ext uri="{D42A27DB-BD31-4B8C-83A1-F6EECF244321}">
                <p14:modId xmlns:p14="http://schemas.microsoft.com/office/powerpoint/2010/main" val="2975204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DA9ED-0691-4B8D-B883-AFB43D58207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515C9A7-3CBF-4790-83B5-4E08A45DF5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9347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21385-25EC-4FDC-BE8D-56176469E53C}"/>
              </a:ext>
            </a:extLst>
          </p:cNvPr>
          <p:cNvSpPr>
            <a:spLocks noGrp="1"/>
          </p:cNvSpPr>
          <p:nvPr>
            <p:ph type="title"/>
          </p:nvPr>
        </p:nvSpPr>
        <p:spPr/>
        <p:txBody>
          <a:bodyPr/>
          <a:lstStyle/>
          <a:p>
            <a:r>
              <a:rPr lang="nl-NL"/>
              <a:t>Instagram Top 10 posts met meeste interactie | NPO3FM - 1 of 25</a:t>
            </a:r>
            <a:endParaRPr lang="en-US"/>
          </a:p>
        </p:txBody>
      </p:sp>
      <p:graphicFrame>
        <p:nvGraphicFramePr>
          <p:cNvPr id="5" name="Table Placeholder 4">
            <a:extLst>
              <a:ext uri="{FF2B5EF4-FFF2-40B4-BE49-F238E27FC236}">
                <a16:creationId xmlns:a16="http://schemas.microsoft.com/office/drawing/2014/main" id="{3F1F69CC-F3C9-4389-8CFA-C28F15F2565C}"/>
              </a:ext>
            </a:extLst>
          </p:cNvPr>
          <p:cNvGraphicFramePr>
            <a:graphicFrameLocks noGrp="1"/>
          </p:cNvGraphicFramePr>
          <p:nvPr>
            <p:ph type="tbl" sz="quarter" idx="13"/>
            <p:extLst>
              <p:ext uri="{D42A27DB-BD31-4B8C-83A1-F6EECF244321}">
                <p14:modId xmlns:p14="http://schemas.microsoft.com/office/powerpoint/2010/main" val="1626828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0458514"/>
                    </a:ext>
                  </a:extLst>
                </a:gridCol>
                <a:gridCol w="1645920">
                  <a:extLst>
                    <a:ext uri="{9D8B030D-6E8A-4147-A177-3AD203B41FA5}">
                      <a16:colId xmlns:a16="http://schemas.microsoft.com/office/drawing/2014/main" val="2837930683"/>
                    </a:ext>
                  </a:extLst>
                </a:gridCol>
                <a:gridCol w="740664">
                  <a:extLst>
                    <a:ext uri="{9D8B030D-6E8A-4147-A177-3AD203B41FA5}">
                      <a16:colId xmlns:a16="http://schemas.microsoft.com/office/drawing/2014/main" val="2529011254"/>
                    </a:ext>
                  </a:extLst>
                </a:gridCol>
                <a:gridCol w="740664">
                  <a:extLst>
                    <a:ext uri="{9D8B030D-6E8A-4147-A177-3AD203B41FA5}">
                      <a16:colId xmlns:a16="http://schemas.microsoft.com/office/drawing/2014/main" val="4227414519"/>
                    </a:ext>
                  </a:extLst>
                </a:gridCol>
                <a:gridCol w="740664">
                  <a:extLst>
                    <a:ext uri="{9D8B030D-6E8A-4147-A177-3AD203B41FA5}">
                      <a16:colId xmlns:a16="http://schemas.microsoft.com/office/drawing/2014/main" val="2052345201"/>
                    </a:ext>
                  </a:extLst>
                </a:gridCol>
                <a:gridCol w="740664">
                  <a:extLst>
                    <a:ext uri="{9D8B030D-6E8A-4147-A177-3AD203B41FA5}">
                      <a16:colId xmlns:a16="http://schemas.microsoft.com/office/drawing/2014/main" val="3186388140"/>
                    </a:ext>
                  </a:extLst>
                </a:gridCol>
                <a:gridCol w="740664">
                  <a:extLst>
                    <a:ext uri="{9D8B030D-6E8A-4147-A177-3AD203B41FA5}">
                      <a16:colId xmlns:a16="http://schemas.microsoft.com/office/drawing/2014/main" val="2511461728"/>
                    </a:ext>
                  </a:extLst>
                </a:gridCol>
                <a:gridCol w="740664">
                  <a:extLst>
                    <a:ext uri="{9D8B030D-6E8A-4147-A177-3AD203B41FA5}">
                      <a16:colId xmlns:a16="http://schemas.microsoft.com/office/drawing/2014/main" val="1950131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081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- 2022-02-07 13:01:10</a:t>
                      </a:r>
                      <a:r>
                        <a:rPr kumimoji="0" lang="nl-NL" sz="1000" b="0" i="0" u="none" strike="noStrike" kern="1200" cap="none" spc="0" normalizeH="0" baseline="0" noProof="0">
                          <a:ln>
                            <a:noFill/>
                          </a:ln>
                          <a:solidFill>
                            <a:prstClr val="black"/>
                          </a:solidFill>
                          <a:effectLst/>
                          <a:uLnTx/>
                          <a:uFillTx/>
                          <a:latin typeface="+mn-lt"/>
                          <a:ea typeface="+mn-ea"/>
                          <a:cs typeface="+mn-cs"/>
                        </a:rPr>
                        <a:t>
 Billie legt haar optreden stil om te checken of alles goed ging met een fan die in ademnood was. #3FM #BillieEilish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273470174_884590195541969_5100371039132036736_n.jpg?_nc_cat=101&amp;ccb=1-5&amp;_nc_sid=8ae9d6&amp;_nc_ohc=VUj6MSncj-8AX_tfYyr&amp;_nc_ht=scontent-iad3-1.cdninstagram.com&amp;edm=AL-3X8kEAAAA&amp;oh=00_AT8L_Gz62xl546r9OqqCx06bIWfhNV5GIvgunDmsdG317w&amp;oe=62222586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3435710"/>
                  </a:ext>
                </a:extLst>
              </a:tr>
            </a:tbl>
          </a:graphicData>
        </a:graphic>
      </p:graphicFrame>
      <p:sp>
        <p:nvSpPr>
          <p:cNvPr id="4" name="Text Placeholder 3">
            <a:extLst>
              <a:ext uri="{FF2B5EF4-FFF2-40B4-BE49-F238E27FC236}">
                <a16:creationId xmlns:a16="http://schemas.microsoft.com/office/drawing/2014/main" id="{5F36F02A-E5A0-42F5-9C74-F7AFD04F732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964621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1AE2B-8260-452D-B831-F65267D1203C}"/>
              </a:ext>
            </a:extLst>
          </p:cNvPr>
          <p:cNvSpPr>
            <a:spLocks noGrp="1"/>
          </p:cNvSpPr>
          <p:nvPr>
            <p:ph type="title"/>
          </p:nvPr>
        </p:nvSpPr>
        <p:spPr/>
        <p:txBody>
          <a:bodyPr/>
          <a:lstStyle/>
          <a:p>
            <a:r>
              <a:rPr lang="nl-NL"/>
              <a:t>Instagram Top 10 posts met meeste interactie | NPO3FM - 2 of 25</a:t>
            </a:r>
            <a:endParaRPr lang="en-US"/>
          </a:p>
        </p:txBody>
      </p:sp>
      <p:graphicFrame>
        <p:nvGraphicFramePr>
          <p:cNvPr id="5" name="Table Placeholder 4">
            <a:extLst>
              <a:ext uri="{FF2B5EF4-FFF2-40B4-BE49-F238E27FC236}">
                <a16:creationId xmlns:a16="http://schemas.microsoft.com/office/drawing/2014/main" id="{02AD9BEC-C85A-41C0-97E9-D009F0C51EED}"/>
              </a:ext>
            </a:extLst>
          </p:cNvPr>
          <p:cNvGraphicFramePr>
            <a:graphicFrameLocks noGrp="1"/>
          </p:cNvGraphicFramePr>
          <p:nvPr>
            <p:ph type="tbl" sz="quarter" idx="13"/>
            <p:extLst>
              <p:ext uri="{D42A27DB-BD31-4B8C-83A1-F6EECF244321}">
                <p14:modId xmlns:p14="http://schemas.microsoft.com/office/powerpoint/2010/main" val="371902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2552395"/>
                    </a:ext>
                  </a:extLst>
                </a:gridCol>
                <a:gridCol w="1645920">
                  <a:extLst>
                    <a:ext uri="{9D8B030D-6E8A-4147-A177-3AD203B41FA5}">
                      <a16:colId xmlns:a16="http://schemas.microsoft.com/office/drawing/2014/main" val="918077078"/>
                    </a:ext>
                  </a:extLst>
                </a:gridCol>
                <a:gridCol w="740664">
                  <a:extLst>
                    <a:ext uri="{9D8B030D-6E8A-4147-A177-3AD203B41FA5}">
                      <a16:colId xmlns:a16="http://schemas.microsoft.com/office/drawing/2014/main" val="2628716139"/>
                    </a:ext>
                  </a:extLst>
                </a:gridCol>
                <a:gridCol w="740664">
                  <a:extLst>
                    <a:ext uri="{9D8B030D-6E8A-4147-A177-3AD203B41FA5}">
                      <a16:colId xmlns:a16="http://schemas.microsoft.com/office/drawing/2014/main" val="1902854117"/>
                    </a:ext>
                  </a:extLst>
                </a:gridCol>
                <a:gridCol w="740664">
                  <a:extLst>
                    <a:ext uri="{9D8B030D-6E8A-4147-A177-3AD203B41FA5}">
                      <a16:colId xmlns:a16="http://schemas.microsoft.com/office/drawing/2014/main" val="1996965701"/>
                    </a:ext>
                  </a:extLst>
                </a:gridCol>
                <a:gridCol w="740664">
                  <a:extLst>
                    <a:ext uri="{9D8B030D-6E8A-4147-A177-3AD203B41FA5}">
                      <a16:colId xmlns:a16="http://schemas.microsoft.com/office/drawing/2014/main" val="787195886"/>
                    </a:ext>
                  </a:extLst>
                </a:gridCol>
                <a:gridCol w="740664">
                  <a:extLst>
                    <a:ext uri="{9D8B030D-6E8A-4147-A177-3AD203B41FA5}">
                      <a16:colId xmlns:a16="http://schemas.microsoft.com/office/drawing/2014/main" val="3777889228"/>
                    </a:ext>
                  </a:extLst>
                </a:gridCol>
                <a:gridCol w="740664">
                  <a:extLst>
                    <a:ext uri="{9D8B030D-6E8A-4147-A177-3AD203B41FA5}">
                      <a16:colId xmlns:a16="http://schemas.microsoft.com/office/drawing/2014/main" val="2785392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142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- 2022-02-02 08:29:39</a:t>
                      </a:r>
                      <a:r>
                        <a:rPr kumimoji="0" lang="nl-NL" sz="1000" b="0" i="0" u="none" strike="noStrike" kern="1200" cap="none" spc="0" normalizeH="0" baseline="0" noProof="0">
                          <a:ln>
                            <a:noFill/>
                          </a:ln>
                          <a:solidFill>
                            <a:prstClr val="black"/>
                          </a:solidFill>
                          <a:effectLst/>
                          <a:uLnTx/>
                          <a:uFillTx/>
                          <a:latin typeface="+mn-lt"/>
                          <a:ea typeface="+mn-ea"/>
                          <a:cs typeface="+mn-cs"/>
                        </a:rPr>
                        <a:t>
 Babynieuws! 🍼 Jorien onthulde aan Sander dat ze afgelopen december niet met 4 maar met 5 mensen in het Glazen Huis zaten. 😍 #GefeliciteerdJorien #3FM #BenIkDeEnige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273035677_5450768844938719_3655074388852945236_n.jpg?_nc_cat=107&amp;ccb=1-5&amp;_nc_sid=8ae9d6&amp;_nc_ohc=AWvtyy0Zv-wAX_BXLq6&amp;_nc_ht=scontent-iad3-1.cdninstagram.com&amp;edm=AL-3X8kEAAAA&amp;oh=00_AT8PMHo3KCoLjTsT48amSXU_XP0CQtfTBGgFTBrN94uf2A&amp;oe=6223F50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2136001"/>
                  </a:ext>
                </a:extLst>
              </a:tr>
            </a:tbl>
          </a:graphicData>
        </a:graphic>
      </p:graphicFrame>
      <p:sp>
        <p:nvSpPr>
          <p:cNvPr id="4" name="Text Placeholder 3">
            <a:extLst>
              <a:ext uri="{FF2B5EF4-FFF2-40B4-BE49-F238E27FC236}">
                <a16:creationId xmlns:a16="http://schemas.microsoft.com/office/drawing/2014/main" id="{521E308D-0F63-475F-B080-7D58E942E6A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46708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9508-B8B3-4006-91E8-706CB305A8AD}"/>
              </a:ext>
            </a:extLst>
          </p:cNvPr>
          <p:cNvSpPr>
            <a:spLocks noGrp="1"/>
          </p:cNvSpPr>
          <p:nvPr>
            <p:ph type="title"/>
          </p:nvPr>
        </p:nvSpPr>
        <p:spPr/>
        <p:txBody>
          <a:bodyPr/>
          <a:lstStyle/>
          <a:p>
            <a:r>
              <a:rPr lang="nl-NL"/>
              <a:t>Instagram Top 10 posts met meeste interactie | NPO3FM - 3 of 25</a:t>
            </a:r>
            <a:endParaRPr lang="en-US"/>
          </a:p>
        </p:txBody>
      </p:sp>
      <p:graphicFrame>
        <p:nvGraphicFramePr>
          <p:cNvPr id="5" name="Table Placeholder 4">
            <a:extLst>
              <a:ext uri="{FF2B5EF4-FFF2-40B4-BE49-F238E27FC236}">
                <a16:creationId xmlns:a16="http://schemas.microsoft.com/office/drawing/2014/main" id="{B8989AD7-835F-43DF-948D-3B8289CA45D6}"/>
              </a:ext>
            </a:extLst>
          </p:cNvPr>
          <p:cNvGraphicFramePr>
            <a:graphicFrameLocks noGrp="1"/>
          </p:cNvGraphicFramePr>
          <p:nvPr>
            <p:ph type="tbl" sz="quarter" idx="13"/>
            <p:extLst>
              <p:ext uri="{D42A27DB-BD31-4B8C-83A1-F6EECF244321}">
                <p14:modId xmlns:p14="http://schemas.microsoft.com/office/powerpoint/2010/main" val="239451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0979932"/>
                    </a:ext>
                  </a:extLst>
                </a:gridCol>
                <a:gridCol w="1645920">
                  <a:extLst>
                    <a:ext uri="{9D8B030D-6E8A-4147-A177-3AD203B41FA5}">
                      <a16:colId xmlns:a16="http://schemas.microsoft.com/office/drawing/2014/main" val="1360150501"/>
                    </a:ext>
                  </a:extLst>
                </a:gridCol>
                <a:gridCol w="740664">
                  <a:extLst>
                    <a:ext uri="{9D8B030D-6E8A-4147-A177-3AD203B41FA5}">
                      <a16:colId xmlns:a16="http://schemas.microsoft.com/office/drawing/2014/main" val="178681808"/>
                    </a:ext>
                  </a:extLst>
                </a:gridCol>
                <a:gridCol w="740664">
                  <a:extLst>
                    <a:ext uri="{9D8B030D-6E8A-4147-A177-3AD203B41FA5}">
                      <a16:colId xmlns:a16="http://schemas.microsoft.com/office/drawing/2014/main" val="1643657340"/>
                    </a:ext>
                  </a:extLst>
                </a:gridCol>
                <a:gridCol w="740664">
                  <a:extLst>
                    <a:ext uri="{9D8B030D-6E8A-4147-A177-3AD203B41FA5}">
                      <a16:colId xmlns:a16="http://schemas.microsoft.com/office/drawing/2014/main" val="903382526"/>
                    </a:ext>
                  </a:extLst>
                </a:gridCol>
                <a:gridCol w="740664">
                  <a:extLst>
                    <a:ext uri="{9D8B030D-6E8A-4147-A177-3AD203B41FA5}">
                      <a16:colId xmlns:a16="http://schemas.microsoft.com/office/drawing/2014/main" val="2431393847"/>
                    </a:ext>
                  </a:extLst>
                </a:gridCol>
                <a:gridCol w="740664">
                  <a:extLst>
                    <a:ext uri="{9D8B030D-6E8A-4147-A177-3AD203B41FA5}">
                      <a16:colId xmlns:a16="http://schemas.microsoft.com/office/drawing/2014/main" val="1360286590"/>
                    </a:ext>
                  </a:extLst>
                </a:gridCol>
                <a:gridCol w="740664">
                  <a:extLst>
                    <a:ext uri="{9D8B030D-6E8A-4147-A177-3AD203B41FA5}">
                      <a16:colId xmlns:a16="http://schemas.microsoft.com/office/drawing/2014/main" val="2291274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99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- 2022-02-07 07:00:46</a:t>
                      </a:r>
                      <a:r>
                        <a:rPr kumimoji="0" lang="nl-NL" sz="1000" b="0" i="0" u="none" strike="noStrike" kern="1200" cap="none" spc="0" normalizeH="0" baseline="0" noProof="0">
                          <a:ln>
                            <a:noFill/>
                          </a:ln>
                          <a:solidFill>
                            <a:prstClr val="black"/>
                          </a:solidFill>
                          <a:effectLst/>
                          <a:uLnTx/>
                          <a:uFillTx/>
                          <a:latin typeface="+mn-lt"/>
                          <a:ea typeface="+mn-ea"/>
                          <a:cs typeface="+mn-cs"/>
                        </a:rPr>
                        <a:t>
 3FM neemt je in de week van 14 t/m 18 februari mee terug naar de 00's! Stel nu jouw ideale playlist samen voor de 3FM 00's Request via 3FM.nl/00s 🥳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273459738_1082439082545130_4879330849036921341_n.jpg?_nc_cat=101&amp;ccb=1-5&amp;_nc_sid=8ae9d6&amp;_nc_ohc=qzKMxIQnISMAX-gjtcZ&amp;_nc_ht=scontent-iad3-1.cdninstagram.com&amp;edm=AL-3X8kEAAAA&amp;oh=00_AT9UwiwdPJx2vselmPbEvpzwLv84r6SHmjvLQOgHtf1jog&amp;oe=6223F10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0780647"/>
                  </a:ext>
                </a:extLst>
              </a:tr>
            </a:tbl>
          </a:graphicData>
        </a:graphic>
      </p:graphicFrame>
      <p:sp>
        <p:nvSpPr>
          <p:cNvPr id="4" name="Text Placeholder 3">
            <a:extLst>
              <a:ext uri="{FF2B5EF4-FFF2-40B4-BE49-F238E27FC236}">
                <a16:creationId xmlns:a16="http://schemas.microsoft.com/office/drawing/2014/main" id="{A7CC5897-6C68-4BB3-838C-17EA613FB11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6292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BE45C-F3FE-4692-B2F0-79407FA0B78B}"/>
              </a:ext>
            </a:extLst>
          </p:cNvPr>
          <p:cNvSpPr>
            <a:spLocks noGrp="1"/>
          </p:cNvSpPr>
          <p:nvPr>
            <p:ph type="title"/>
          </p:nvPr>
        </p:nvSpPr>
        <p:spPr/>
        <p:txBody>
          <a:bodyPr/>
          <a:lstStyle/>
          <a:p>
            <a:r>
              <a:rPr lang="nl-NL"/>
              <a:t>Instagram Top 10 posts met meeste interactie | NPO3FM - 4 of 25</a:t>
            </a:r>
            <a:endParaRPr lang="en-US"/>
          </a:p>
        </p:txBody>
      </p:sp>
      <p:graphicFrame>
        <p:nvGraphicFramePr>
          <p:cNvPr id="5" name="Table Placeholder 4">
            <a:extLst>
              <a:ext uri="{FF2B5EF4-FFF2-40B4-BE49-F238E27FC236}">
                <a16:creationId xmlns:a16="http://schemas.microsoft.com/office/drawing/2014/main" id="{DF1BA087-43B8-467C-A55D-7AB451821486}"/>
              </a:ext>
            </a:extLst>
          </p:cNvPr>
          <p:cNvGraphicFramePr>
            <a:graphicFrameLocks noGrp="1"/>
          </p:cNvGraphicFramePr>
          <p:nvPr>
            <p:ph type="tbl" sz="quarter" idx="13"/>
            <p:extLst>
              <p:ext uri="{D42A27DB-BD31-4B8C-83A1-F6EECF244321}">
                <p14:modId xmlns:p14="http://schemas.microsoft.com/office/powerpoint/2010/main" val="88065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4497912"/>
                    </a:ext>
                  </a:extLst>
                </a:gridCol>
                <a:gridCol w="1645920">
                  <a:extLst>
                    <a:ext uri="{9D8B030D-6E8A-4147-A177-3AD203B41FA5}">
                      <a16:colId xmlns:a16="http://schemas.microsoft.com/office/drawing/2014/main" val="2789165857"/>
                    </a:ext>
                  </a:extLst>
                </a:gridCol>
                <a:gridCol w="740664">
                  <a:extLst>
                    <a:ext uri="{9D8B030D-6E8A-4147-A177-3AD203B41FA5}">
                      <a16:colId xmlns:a16="http://schemas.microsoft.com/office/drawing/2014/main" val="1797951518"/>
                    </a:ext>
                  </a:extLst>
                </a:gridCol>
                <a:gridCol w="740664">
                  <a:extLst>
                    <a:ext uri="{9D8B030D-6E8A-4147-A177-3AD203B41FA5}">
                      <a16:colId xmlns:a16="http://schemas.microsoft.com/office/drawing/2014/main" val="1905837941"/>
                    </a:ext>
                  </a:extLst>
                </a:gridCol>
                <a:gridCol w="740664">
                  <a:extLst>
                    <a:ext uri="{9D8B030D-6E8A-4147-A177-3AD203B41FA5}">
                      <a16:colId xmlns:a16="http://schemas.microsoft.com/office/drawing/2014/main" val="2377715240"/>
                    </a:ext>
                  </a:extLst>
                </a:gridCol>
                <a:gridCol w="740664">
                  <a:extLst>
                    <a:ext uri="{9D8B030D-6E8A-4147-A177-3AD203B41FA5}">
                      <a16:colId xmlns:a16="http://schemas.microsoft.com/office/drawing/2014/main" val="1109163487"/>
                    </a:ext>
                  </a:extLst>
                </a:gridCol>
                <a:gridCol w="740664">
                  <a:extLst>
                    <a:ext uri="{9D8B030D-6E8A-4147-A177-3AD203B41FA5}">
                      <a16:colId xmlns:a16="http://schemas.microsoft.com/office/drawing/2014/main" val="2251429277"/>
                    </a:ext>
                  </a:extLst>
                </a:gridCol>
                <a:gridCol w="740664">
                  <a:extLst>
                    <a:ext uri="{9D8B030D-6E8A-4147-A177-3AD203B41FA5}">
                      <a16:colId xmlns:a16="http://schemas.microsoft.com/office/drawing/2014/main" val="4269942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951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- 2022-02-15 18:09:44</a:t>
                      </a:r>
                      <a:r>
                        <a:rPr kumimoji="0" lang="nl-NL" sz="1000" b="0" i="0" u="none" strike="noStrike" kern="1200" cap="none" spc="0" normalizeH="0" baseline="0" noProof="0">
                          <a:ln>
                            <a:noFill/>
                          </a:ln>
                          <a:solidFill>
                            <a:prstClr val="black"/>
                          </a:solidFill>
                          <a:effectLst/>
                          <a:uLnTx/>
                          <a:uFillTx/>
                          <a:latin typeface="+mn-lt"/>
                          <a:ea typeface="+mn-ea"/>
                          <a:cs typeface="+mn-cs"/>
                        </a:rPr>
                        <a:t>
 Kijk dan maar eens goed... 😏 Wie weet vind je de eerste hint. #3FM #Festivals #WinActie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273959551_914213505884823_5176763605270978141_n.jpg?_nc_cat=107&amp;ccb=1-5&amp;_nc_sid=8ae9d6&amp;_nc_ohc=xjWuql6RwBwAX_4ZMe_&amp;_nc_ht=scontent-iad3-1.cdninstagram.com&amp;edm=AL-3X8kEAAAA&amp;oh=00_AT_VonWdQpY1u1EmawbgI6o46bOkrOwrXJW_PyNF7ft0HA&amp;oe=622395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41220"/>
                  </a:ext>
                </a:extLst>
              </a:tr>
            </a:tbl>
          </a:graphicData>
        </a:graphic>
      </p:graphicFrame>
      <p:sp>
        <p:nvSpPr>
          <p:cNvPr id="4" name="Text Placeholder 3">
            <a:extLst>
              <a:ext uri="{FF2B5EF4-FFF2-40B4-BE49-F238E27FC236}">
                <a16:creationId xmlns:a16="http://schemas.microsoft.com/office/drawing/2014/main" id="{E95388E7-5977-4860-BF2B-577496CD00C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01584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C7F1-F5D8-4C78-98A4-63B1876D2296}"/>
              </a:ext>
            </a:extLst>
          </p:cNvPr>
          <p:cNvSpPr>
            <a:spLocks noGrp="1"/>
          </p:cNvSpPr>
          <p:nvPr>
            <p:ph type="title"/>
          </p:nvPr>
        </p:nvSpPr>
        <p:spPr/>
        <p:txBody>
          <a:bodyPr/>
          <a:lstStyle/>
          <a:p>
            <a:r>
              <a:rPr lang="nl-NL"/>
              <a:t>Instagram Top 10 posts met meeste interactie | NPO3FM - 5 of 25</a:t>
            </a:r>
            <a:endParaRPr lang="en-US"/>
          </a:p>
        </p:txBody>
      </p:sp>
      <p:graphicFrame>
        <p:nvGraphicFramePr>
          <p:cNvPr id="5" name="Table Placeholder 4">
            <a:extLst>
              <a:ext uri="{FF2B5EF4-FFF2-40B4-BE49-F238E27FC236}">
                <a16:creationId xmlns:a16="http://schemas.microsoft.com/office/drawing/2014/main" id="{1A9050F5-8658-4724-967B-BDB3E7066481}"/>
              </a:ext>
            </a:extLst>
          </p:cNvPr>
          <p:cNvGraphicFramePr>
            <a:graphicFrameLocks noGrp="1"/>
          </p:cNvGraphicFramePr>
          <p:nvPr>
            <p:ph type="tbl" sz="quarter" idx="13"/>
            <p:extLst>
              <p:ext uri="{D42A27DB-BD31-4B8C-83A1-F6EECF244321}">
                <p14:modId xmlns:p14="http://schemas.microsoft.com/office/powerpoint/2010/main" val="315453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0751273"/>
                    </a:ext>
                  </a:extLst>
                </a:gridCol>
                <a:gridCol w="1645920">
                  <a:extLst>
                    <a:ext uri="{9D8B030D-6E8A-4147-A177-3AD203B41FA5}">
                      <a16:colId xmlns:a16="http://schemas.microsoft.com/office/drawing/2014/main" val="3021375591"/>
                    </a:ext>
                  </a:extLst>
                </a:gridCol>
                <a:gridCol w="740664">
                  <a:extLst>
                    <a:ext uri="{9D8B030D-6E8A-4147-A177-3AD203B41FA5}">
                      <a16:colId xmlns:a16="http://schemas.microsoft.com/office/drawing/2014/main" val="3674124731"/>
                    </a:ext>
                  </a:extLst>
                </a:gridCol>
                <a:gridCol w="740664">
                  <a:extLst>
                    <a:ext uri="{9D8B030D-6E8A-4147-A177-3AD203B41FA5}">
                      <a16:colId xmlns:a16="http://schemas.microsoft.com/office/drawing/2014/main" val="1039761817"/>
                    </a:ext>
                  </a:extLst>
                </a:gridCol>
                <a:gridCol w="740664">
                  <a:extLst>
                    <a:ext uri="{9D8B030D-6E8A-4147-A177-3AD203B41FA5}">
                      <a16:colId xmlns:a16="http://schemas.microsoft.com/office/drawing/2014/main" val="1804273520"/>
                    </a:ext>
                  </a:extLst>
                </a:gridCol>
                <a:gridCol w="740664">
                  <a:extLst>
                    <a:ext uri="{9D8B030D-6E8A-4147-A177-3AD203B41FA5}">
                      <a16:colId xmlns:a16="http://schemas.microsoft.com/office/drawing/2014/main" val="1266377965"/>
                    </a:ext>
                  </a:extLst>
                </a:gridCol>
                <a:gridCol w="740664">
                  <a:extLst>
                    <a:ext uri="{9D8B030D-6E8A-4147-A177-3AD203B41FA5}">
                      <a16:colId xmlns:a16="http://schemas.microsoft.com/office/drawing/2014/main" val="882671302"/>
                    </a:ext>
                  </a:extLst>
                </a:gridCol>
                <a:gridCol w="740664">
                  <a:extLst>
                    <a:ext uri="{9D8B030D-6E8A-4147-A177-3AD203B41FA5}">
                      <a16:colId xmlns:a16="http://schemas.microsoft.com/office/drawing/2014/main" val="180361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99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- 2022-02-09 10:04:43</a:t>
                      </a:r>
                      <a:r>
                        <a:rPr kumimoji="0" lang="nl-NL" sz="1000" b="0" i="0" u="none" strike="noStrike" kern="1200" cap="none" spc="0" normalizeH="0" baseline="0" noProof="0">
                          <a:ln>
                            <a:noFill/>
                          </a:ln>
                          <a:solidFill>
                            <a:prstClr val="black"/>
                          </a:solidFill>
                          <a:effectLst/>
                          <a:uLnTx/>
                          <a:uFillTx/>
                          <a:latin typeface="+mn-lt"/>
                          <a:ea typeface="+mn-ea"/>
                          <a:cs typeface="+mn-cs"/>
                        </a:rPr>
                        <a:t>
 Het leenstelsel voor studenten verdwijnt en de basisbeurs komt terug, hier lijkt alleen de zogenoemde 'pechgeneratie' niet mee geholpen. gotu_jim heeft met een vriend (ralf_rodrigo) hiervoor een actie opgezet: nietmijnschuld.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273475206_672216903906474_1472134879341348902_n.jpg?_nc_cat=101&amp;ccb=1-5&amp;_nc_sid=8ae9d6&amp;_nc_ohc=TWDgnKDVZNcAX-a8W6X&amp;_nc_ht=scontent-iad3-1.cdninstagram.com&amp;edm=AL-3X8kEAAAA&amp;oh=00_AT9rXV92Q6b6__4gw-UP8S6fWnIOIxH2Ll07WZ8Hm2ObbQ&amp;oe=6223054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78320165"/>
                  </a:ext>
                </a:extLst>
              </a:tr>
            </a:tbl>
          </a:graphicData>
        </a:graphic>
      </p:graphicFrame>
      <p:sp>
        <p:nvSpPr>
          <p:cNvPr id="4" name="Text Placeholder 3">
            <a:extLst>
              <a:ext uri="{FF2B5EF4-FFF2-40B4-BE49-F238E27FC236}">
                <a16:creationId xmlns:a16="http://schemas.microsoft.com/office/drawing/2014/main" id="{5721C9FE-42B0-4133-993B-EEEA636481D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46095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4D1F-7AF3-491A-9026-9D352D62024B}"/>
              </a:ext>
            </a:extLst>
          </p:cNvPr>
          <p:cNvSpPr>
            <a:spLocks noGrp="1"/>
          </p:cNvSpPr>
          <p:nvPr>
            <p:ph type="title"/>
          </p:nvPr>
        </p:nvSpPr>
        <p:spPr/>
        <p:txBody>
          <a:bodyPr/>
          <a:lstStyle/>
          <a:p>
            <a:r>
              <a:rPr lang="nl-NL"/>
              <a:t>Instagram Top 10 posts met meeste interactie | NPO3FM - 6 of 25</a:t>
            </a:r>
            <a:endParaRPr lang="en-US"/>
          </a:p>
        </p:txBody>
      </p:sp>
      <p:graphicFrame>
        <p:nvGraphicFramePr>
          <p:cNvPr id="5" name="Table Placeholder 4">
            <a:extLst>
              <a:ext uri="{FF2B5EF4-FFF2-40B4-BE49-F238E27FC236}">
                <a16:creationId xmlns:a16="http://schemas.microsoft.com/office/drawing/2014/main" id="{CFF53A80-834C-4DA7-B7FA-5595E9AB50D8}"/>
              </a:ext>
            </a:extLst>
          </p:cNvPr>
          <p:cNvGraphicFramePr>
            <a:graphicFrameLocks noGrp="1"/>
          </p:cNvGraphicFramePr>
          <p:nvPr>
            <p:ph type="tbl" sz="quarter" idx="13"/>
            <p:extLst>
              <p:ext uri="{D42A27DB-BD31-4B8C-83A1-F6EECF244321}">
                <p14:modId xmlns:p14="http://schemas.microsoft.com/office/powerpoint/2010/main" val="300150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415168"/>
                    </a:ext>
                  </a:extLst>
                </a:gridCol>
                <a:gridCol w="1645920">
                  <a:extLst>
                    <a:ext uri="{9D8B030D-6E8A-4147-A177-3AD203B41FA5}">
                      <a16:colId xmlns:a16="http://schemas.microsoft.com/office/drawing/2014/main" val="4096657303"/>
                    </a:ext>
                  </a:extLst>
                </a:gridCol>
                <a:gridCol w="740664">
                  <a:extLst>
                    <a:ext uri="{9D8B030D-6E8A-4147-A177-3AD203B41FA5}">
                      <a16:colId xmlns:a16="http://schemas.microsoft.com/office/drawing/2014/main" val="1661822226"/>
                    </a:ext>
                  </a:extLst>
                </a:gridCol>
                <a:gridCol w="740664">
                  <a:extLst>
                    <a:ext uri="{9D8B030D-6E8A-4147-A177-3AD203B41FA5}">
                      <a16:colId xmlns:a16="http://schemas.microsoft.com/office/drawing/2014/main" val="232642784"/>
                    </a:ext>
                  </a:extLst>
                </a:gridCol>
                <a:gridCol w="740664">
                  <a:extLst>
                    <a:ext uri="{9D8B030D-6E8A-4147-A177-3AD203B41FA5}">
                      <a16:colId xmlns:a16="http://schemas.microsoft.com/office/drawing/2014/main" val="2527415857"/>
                    </a:ext>
                  </a:extLst>
                </a:gridCol>
                <a:gridCol w="740664">
                  <a:extLst>
                    <a:ext uri="{9D8B030D-6E8A-4147-A177-3AD203B41FA5}">
                      <a16:colId xmlns:a16="http://schemas.microsoft.com/office/drawing/2014/main" val="1412537260"/>
                    </a:ext>
                  </a:extLst>
                </a:gridCol>
                <a:gridCol w="740664">
                  <a:extLst>
                    <a:ext uri="{9D8B030D-6E8A-4147-A177-3AD203B41FA5}">
                      <a16:colId xmlns:a16="http://schemas.microsoft.com/office/drawing/2014/main" val="2172443176"/>
                    </a:ext>
                  </a:extLst>
                </a:gridCol>
                <a:gridCol w="740664">
                  <a:extLst>
                    <a:ext uri="{9D8B030D-6E8A-4147-A177-3AD203B41FA5}">
                      <a16:colId xmlns:a16="http://schemas.microsoft.com/office/drawing/2014/main" val="3544382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169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- 2022-02-01 12:57:01</a:t>
                      </a:r>
                      <a:r>
                        <a:rPr kumimoji="0" lang="nl-NL" sz="1000" b="0" i="0" u="none" strike="noStrike" kern="1200" cap="none" spc="0" normalizeH="0" baseline="0" noProof="0">
                          <a:ln>
                            <a:noFill/>
                          </a:ln>
                          <a:solidFill>
                            <a:prstClr val="black"/>
                          </a:solidFill>
                          <a:effectLst/>
                          <a:uLnTx/>
                          <a:uFillTx/>
                          <a:latin typeface="+mn-lt"/>
                          <a:ea typeface="+mn-ea"/>
                          <a:cs typeface="+mn-cs"/>
                        </a:rPr>
                        <a:t>
 Een aantal prachtbeelden ter ere van deze belangrijke dag. ✨ #3FM #HarryStyles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273011879_491711219144112_2114039814438239836_n.jpg?_nc_cat=102&amp;ccb=1-5&amp;_nc_sid=8ae9d6&amp;_nc_ohc=Fc3J7Qj-MIYAX_E4Cf8&amp;_nc_ht=scontent-iad3-1.cdninstagram.com&amp;edm=AL-3X8kEAAAA&amp;oh=00_AT8Ss7Ve0AWT6R2zDpJ1pn3eoT73PXNtL9Zxzuo-6L1g_g&amp;oe=62221A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4770664"/>
                  </a:ext>
                </a:extLst>
              </a:tr>
            </a:tbl>
          </a:graphicData>
        </a:graphic>
      </p:graphicFrame>
      <p:sp>
        <p:nvSpPr>
          <p:cNvPr id="4" name="Text Placeholder 3">
            <a:extLst>
              <a:ext uri="{FF2B5EF4-FFF2-40B4-BE49-F238E27FC236}">
                <a16:creationId xmlns:a16="http://schemas.microsoft.com/office/drawing/2014/main" id="{2C745BE0-E3C6-4252-BAD2-BB74D3259A6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62382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9948B-AD31-4449-A247-ED55846EE95A}"/>
              </a:ext>
            </a:extLst>
          </p:cNvPr>
          <p:cNvSpPr>
            <a:spLocks noGrp="1"/>
          </p:cNvSpPr>
          <p:nvPr>
            <p:ph type="title"/>
          </p:nvPr>
        </p:nvSpPr>
        <p:spPr/>
        <p:txBody>
          <a:bodyPr/>
          <a:lstStyle/>
          <a:p>
            <a:r>
              <a:rPr lang="nl-NL"/>
              <a:t>Instagram Top 10 posts met meeste interactie | NPO3FM - 7 of 25</a:t>
            </a:r>
            <a:endParaRPr lang="en-US"/>
          </a:p>
        </p:txBody>
      </p:sp>
      <p:graphicFrame>
        <p:nvGraphicFramePr>
          <p:cNvPr id="5" name="Table Placeholder 4">
            <a:extLst>
              <a:ext uri="{FF2B5EF4-FFF2-40B4-BE49-F238E27FC236}">
                <a16:creationId xmlns:a16="http://schemas.microsoft.com/office/drawing/2014/main" id="{D248D20E-0282-4A18-8216-4166FC5695F5}"/>
              </a:ext>
            </a:extLst>
          </p:cNvPr>
          <p:cNvGraphicFramePr>
            <a:graphicFrameLocks noGrp="1"/>
          </p:cNvGraphicFramePr>
          <p:nvPr>
            <p:ph type="tbl" sz="quarter" idx="13"/>
            <p:extLst>
              <p:ext uri="{D42A27DB-BD31-4B8C-83A1-F6EECF244321}">
                <p14:modId xmlns:p14="http://schemas.microsoft.com/office/powerpoint/2010/main" val="353805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9794375"/>
                    </a:ext>
                  </a:extLst>
                </a:gridCol>
                <a:gridCol w="1645920">
                  <a:extLst>
                    <a:ext uri="{9D8B030D-6E8A-4147-A177-3AD203B41FA5}">
                      <a16:colId xmlns:a16="http://schemas.microsoft.com/office/drawing/2014/main" val="705695379"/>
                    </a:ext>
                  </a:extLst>
                </a:gridCol>
                <a:gridCol w="740664">
                  <a:extLst>
                    <a:ext uri="{9D8B030D-6E8A-4147-A177-3AD203B41FA5}">
                      <a16:colId xmlns:a16="http://schemas.microsoft.com/office/drawing/2014/main" val="4140307586"/>
                    </a:ext>
                  </a:extLst>
                </a:gridCol>
                <a:gridCol w="740664">
                  <a:extLst>
                    <a:ext uri="{9D8B030D-6E8A-4147-A177-3AD203B41FA5}">
                      <a16:colId xmlns:a16="http://schemas.microsoft.com/office/drawing/2014/main" val="1181423897"/>
                    </a:ext>
                  </a:extLst>
                </a:gridCol>
                <a:gridCol w="740664">
                  <a:extLst>
                    <a:ext uri="{9D8B030D-6E8A-4147-A177-3AD203B41FA5}">
                      <a16:colId xmlns:a16="http://schemas.microsoft.com/office/drawing/2014/main" val="563351386"/>
                    </a:ext>
                  </a:extLst>
                </a:gridCol>
                <a:gridCol w="740664">
                  <a:extLst>
                    <a:ext uri="{9D8B030D-6E8A-4147-A177-3AD203B41FA5}">
                      <a16:colId xmlns:a16="http://schemas.microsoft.com/office/drawing/2014/main" val="3794776407"/>
                    </a:ext>
                  </a:extLst>
                </a:gridCol>
                <a:gridCol w="740664">
                  <a:extLst>
                    <a:ext uri="{9D8B030D-6E8A-4147-A177-3AD203B41FA5}">
                      <a16:colId xmlns:a16="http://schemas.microsoft.com/office/drawing/2014/main" val="4280644890"/>
                    </a:ext>
                  </a:extLst>
                </a:gridCol>
                <a:gridCol w="740664">
                  <a:extLst>
                    <a:ext uri="{9D8B030D-6E8A-4147-A177-3AD203B41FA5}">
                      <a16:colId xmlns:a16="http://schemas.microsoft.com/office/drawing/2014/main" val="3991679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509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- 2022-02-02 10:01:34</a:t>
                      </a:r>
                      <a:r>
                        <a:rPr kumimoji="0" lang="en-US" sz="1000" b="0" i="0" u="none" strike="noStrike" kern="1200" cap="none" spc="0" normalizeH="0" baseline="0" noProof="0">
                          <a:ln>
                            <a:noFill/>
                          </a:ln>
                          <a:solidFill>
                            <a:prstClr val="black"/>
                          </a:solidFill>
                          <a:effectLst/>
                          <a:uLnTx/>
                          <a:uFillTx/>
                          <a:latin typeface="+mn-lt"/>
                          <a:ea typeface="+mn-ea"/>
                          <a:cs typeface="+mn-cs"/>
                        </a:rPr>
                        <a:t>
 Festivalnieuws! 😍 Ook reizen Balthazar, Lewis Capaldi, Liam Gallagher, Goldband, Froukje, Eefje de Visser, Fred Again.., Arlo Parks en nog veel meer mooie namen in augustus af naar Biddinghuizen. Check alle 68 bevestigde acts via de link in bio! #3FM #Lowlands2022 #LL22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273138608_646515673435338_753960667214220034_n.jpg?_nc_cat=104&amp;ccb=1-5&amp;_nc_sid=8ae9d6&amp;_nc_ohc=zsaOb0VeTrAAX_SESea&amp;_nc_ht=scontent-iad3-1.cdninstagram.com&amp;edm=AL-3X8kEAAAA&amp;oh=00_AT_2a_OqqXNXnV0-Aww_J1TU9v_FXCapGLtjTEWDxsEnPw&amp;oe=6222CF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0093939"/>
                  </a:ext>
                </a:extLst>
              </a:tr>
            </a:tbl>
          </a:graphicData>
        </a:graphic>
      </p:graphicFrame>
      <p:sp>
        <p:nvSpPr>
          <p:cNvPr id="4" name="Text Placeholder 3">
            <a:extLst>
              <a:ext uri="{FF2B5EF4-FFF2-40B4-BE49-F238E27FC236}">
                <a16:creationId xmlns:a16="http://schemas.microsoft.com/office/drawing/2014/main" id="{67E30B07-E57F-4644-870C-517895A99A9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75470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E43B-1E69-494F-95CB-23060B124266}"/>
              </a:ext>
            </a:extLst>
          </p:cNvPr>
          <p:cNvSpPr>
            <a:spLocks noGrp="1"/>
          </p:cNvSpPr>
          <p:nvPr>
            <p:ph type="title"/>
          </p:nvPr>
        </p:nvSpPr>
        <p:spPr/>
        <p:txBody>
          <a:bodyPr/>
          <a:lstStyle/>
          <a:p>
            <a:r>
              <a:rPr lang="nl-NL"/>
              <a:t>Instagram Top 10 posts met meeste interactie | NPO3FM - 8 of 25</a:t>
            </a:r>
            <a:endParaRPr lang="en-US"/>
          </a:p>
        </p:txBody>
      </p:sp>
      <p:graphicFrame>
        <p:nvGraphicFramePr>
          <p:cNvPr id="5" name="Table Placeholder 4">
            <a:extLst>
              <a:ext uri="{FF2B5EF4-FFF2-40B4-BE49-F238E27FC236}">
                <a16:creationId xmlns:a16="http://schemas.microsoft.com/office/drawing/2014/main" id="{BFD2A2B6-5BDF-49F5-ABA6-46DB2214BA33}"/>
              </a:ext>
            </a:extLst>
          </p:cNvPr>
          <p:cNvGraphicFramePr>
            <a:graphicFrameLocks noGrp="1"/>
          </p:cNvGraphicFramePr>
          <p:nvPr>
            <p:ph type="tbl" sz="quarter" idx="13"/>
            <p:extLst>
              <p:ext uri="{D42A27DB-BD31-4B8C-83A1-F6EECF244321}">
                <p14:modId xmlns:p14="http://schemas.microsoft.com/office/powerpoint/2010/main" val="271185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6795034"/>
                    </a:ext>
                  </a:extLst>
                </a:gridCol>
                <a:gridCol w="1645920">
                  <a:extLst>
                    <a:ext uri="{9D8B030D-6E8A-4147-A177-3AD203B41FA5}">
                      <a16:colId xmlns:a16="http://schemas.microsoft.com/office/drawing/2014/main" val="492214319"/>
                    </a:ext>
                  </a:extLst>
                </a:gridCol>
                <a:gridCol w="740664">
                  <a:extLst>
                    <a:ext uri="{9D8B030D-6E8A-4147-A177-3AD203B41FA5}">
                      <a16:colId xmlns:a16="http://schemas.microsoft.com/office/drawing/2014/main" val="395794538"/>
                    </a:ext>
                  </a:extLst>
                </a:gridCol>
                <a:gridCol w="740664">
                  <a:extLst>
                    <a:ext uri="{9D8B030D-6E8A-4147-A177-3AD203B41FA5}">
                      <a16:colId xmlns:a16="http://schemas.microsoft.com/office/drawing/2014/main" val="2327804847"/>
                    </a:ext>
                  </a:extLst>
                </a:gridCol>
                <a:gridCol w="740664">
                  <a:extLst>
                    <a:ext uri="{9D8B030D-6E8A-4147-A177-3AD203B41FA5}">
                      <a16:colId xmlns:a16="http://schemas.microsoft.com/office/drawing/2014/main" val="1625515401"/>
                    </a:ext>
                  </a:extLst>
                </a:gridCol>
                <a:gridCol w="740664">
                  <a:extLst>
                    <a:ext uri="{9D8B030D-6E8A-4147-A177-3AD203B41FA5}">
                      <a16:colId xmlns:a16="http://schemas.microsoft.com/office/drawing/2014/main" val="333387915"/>
                    </a:ext>
                  </a:extLst>
                </a:gridCol>
                <a:gridCol w="740664">
                  <a:extLst>
                    <a:ext uri="{9D8B030D-6E8A-4147-A177-3AD203B41FA5}">
                      <a16:colId xmlns:a16="http://schemas.microsoft.com/office/drawing/2014/main" val="2976191356"/>
                    </a:ext>
                  </a:extLst>
                </a:gridCol>
                <a:gridCol w="740664">
                  <a:extLst>
                    <a:ext uri="{9D8B030D-6E8A-4147-A177-3AD203B41FA5}">
                      <a16:colId xmlns:a16="http://schemas.microsoft.com/office/drawing/2014/main" val="528841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216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- 2022-02-14 17:30:32</a:t>
                      </a:r>
                      <a:r>
                        <a:rPr kumimoji="0" lang="nl-NL" sz="1000" b="0" i="0" u="none" strike="noStrike" kern="1200" cap="none" spc="0" normalizeH="0" baseline="0" noProof="0">
                          <a:ln>
                            <a:noFill/>
                          </a:ln>
                          <a:solidFill>
                            <a:prstClr val="black"/>
                          </a:solidFill>
                          <a:effectLst/>
                          <a:uLnTx/>
                          <a:uFillTx/>
                          <a:latin typeface="+mn-lt"/>
                          <a:ea typeface="+mn-ea"/>
                          <a:cs typeface="+mn-cs"/>
                        </a:rPr>
                        <a:t>
 Eva is Britney, maar Frank dacht dat 'ie wel op Justin Timberlake. 👀 #3FM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273916194_3144852839128509_2585954774820781432_n.jpg?_nc_cat=106&amp;ccb=1-5&amp;_nc_sid=8ae9d6&amp;_nc_ohc=he-2jb7DBbYAX8WPRir&amp;_nc_ht=scontent-iad3-1.cdninstagram.com&amp;edm=AL-3X8kEAAAA&amp;oh=00_AT_UvYBdpYwtC7DLwKPirFNdQCDkILV7SD_hsykuVFS8xA&amp;oe=62222323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0853410"/>
                  </a:ext>
                </a:extLst>
              </a:tr>
            </a:tbl>
          </a:graphicData>
        </a:graphic>
      </p:graphicFrame>
      <p:sp>
        <p:nvSpPr>
          <p:cNvPr id="4" name="Text Placeholder 3">
            <a:extLst>
              <a:ext uri="{FF2B5EF4-FFF2-40B4-BE49-F238E27FC236}">
                <a16:creationId xmlns:a16="http://schemas.microsoft.com/office/drawing/2014/main" id="{F94D9AEB-7CE9-48FE-A27D-75085852332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90525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2AD6F-C42E-40E0-9B8A-F1891082F3CC}"/>
              </a:ext>
            </a:extLst>
          </p:cNvPr>
          <p:cNvSpPr>
            <a:spLocks noGrp="1"/>
          </p:cNvSpPr>
          <p:nvPr>
            <p:ph type="title"/>
          </p:nvPr>
        </p:nvSpPr>
        <p:spPr/>
        <p:txBody>
          <a:bodyPr/>
          <a:lstStyle/>
          <a:p>
            <a:r>
              <a:rPr lang="nl-NL"/>
              <a:t>Instagram Top 10 posts met meeste interactie | NPO3FM - 9 of 25</a:t>
            </a:r>
            <a:endParaRPr lang="en-US"/>
          </a:p>
        </p:txBody>
      </p:sp>
      <p:graphicFrame>
        <p:nvGraphicFramePr>
          <p:cNvPr id="5" name="Table Placeholder 4">
            <a:extLst>
              <a:ext uri="{FF2B5EF4-FFF2-40B4-BE49-F238E27FC236}">
                <a16:creationId xmlns:a16="http://schemas.microsoft.com/office/drawing/2014/main" id="{D9D5F8BB-4C42-43C2-8991-9077F8303000}"/>
              </a:ext>
            </a:extLst>
          </p:cNvPr>
          <p:cNvGraphicFramePr>
            <a:graphicFrameLocks noGrp="1"/>
          </p:cNvGraphicFramePr>
          <p:nvPr>
            <p:ph type="tbl" sz="quarter" idx="13"/>
            <p:extLst>
              <p:ext uri="{D42A27DB-BD31-4B8C-83A1-F6EECF244321}">
                <p14:modId xmlns:p14="http://schemas.microsoft.com/office/powerpoint/2010/main" val="115460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9696175"/>
                    </a:ext>
                  </a:extLst>
                </a:gridCol>
                <a:gridCol w="1645920">
                  <a:extLst>
                    <a:ext uri="{9D8B030D-6E8A-4147-A177-3AD203B41FA5}">
                      <a16:colId xmlns:a16="http://schemas.microsoft.com/office/drawing/2014/main" val="3010840368"/>
                    </a:ext>
                  </a:extLst>
                </a:gridCol>
                <a:gridCol w="740664">
                  <a:extLst>
                    <a:ext uri="{9D8B030D-6E8A-4147-A177-3AD203B41FA5}">
                      <a16:colId xmlns:a16="http://schemas.microsoft.com/office/drawing/2014/main" val="3944911080"/>
                    </a:ext>
                  </a:extLst>
                </a:gridCol>
                <a:gridCol w="740664">
                  <a:extLst>
                    <a:ext uri="{9D8B030D-6E8A-4147-A177-3AD203B41FA5}">
                      <a16:colId xmlns:a16="http://schemas.microsoft.com/office/drawing/2014/main" val="730050142"/>
                    </a:ext>
                  </a:extLst>
                </a:gridCol>
                <a:gridCol w="740664">
                  <a:extLst>
                    <a:ext uri="{9D8B030D-6E8A-4147-A177-3AD203B41FA5}">
                      <a16:colId xmlns:a16="http://schemas.microsoft.com/office/drawing/2014/main" val="3062845321"/>
                    </a:ext>
                  </a:extLst>
                </a:gridCol>
                <a:gridCol w="740664">
                  <a:extLst>
                    <a:ext uri="{9D8B030D-6E8A-4147-A177-3AD203B41FA5}">
                      <a16:colId xmlns:a16="http://schemas.microsoft.com/office/drawing/2014/main" val="2122863677"/>
                    </a:ext>
                  </a:extLst>
                </a:gridCol>
                <a:gridCol w="740664">
                  <a:extLst>
                    <a:ext uri="{9D8B030D-6E8A-4147-A177-3AD203B41FA5}">
                      <a16:colId xmlns:a16="http://schemas.microsoft.com/office/drawing/2014/main" val="1045069340"/>
                    </a:ext>
                  </a:extLst>
                </a:gridCol>
                <a:gridCol w="740664">
                  <a:extLst>
                    <a:ext uri="{9D8B030D-6E8A-4147-A177-3AD203B41FA5}">
                      <a16:colId xmlns:a16="http://schemas.microsoft.com/office/drawing/2014/main" val="371179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995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- 2022-02-08 16:01:01</a:t>
                      </a:r>
                      <a:r>
                        <a:rPr kumimoji="0" lang="nl-NL" sz="1000" b="0" i="0" u="none" strike="noStrike" kern="1200" cap="none" spc="0" normalizeH="0" baseline="0" noProof="0">
                          <a:ln>
                            <a:noFill/>
                          </a:ln>
                          <a:solidFill>
                            <a:prstClr val="black"/>
                          </a:solidFill>
                          <a:effectLst/>
                          <a:uLnTx/>
                          <a:uFillTx/>
                          <a:latin typeface="+mn-lt"/>
                          <a:ea typeface="+mn-ea"/>
                          <a:cs typeface="+mn-cs"/>
                        </a:rPr>
                        <a:t>
 Mahmood en BLANCO worden nu al dé favoriet voor de winst genoemd. Eens? ✨ #3FM #Songfestival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273464693_676857726822351_3755397202781494803_n.jpg?_nc_cat=106&amp;ccb=1-5&amp;_nc_sid=8ae9d6&amp;_nc_ohc=1-pwo3OKiM4AX-dC09t&amp;_nc_ht=scontent-iad3-1.cdninstagram.com&amp;edm=AL-3X8kEAAAA&amp;oh=00_AT8c48pt9ElYuiXhp3dxVXRdS_dFxfWuuCVnMtoR6Jk5iw&amp;oe=6223DB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9632234"/>
                  </a:ext>
                </a:extLst>
              </a:tr>
            </a:tbl>
          </a:graphicData>
        </a:graphic>
      </p:graphicFrame>
      <p:sp>
        <p:nvSpPr>
          <p:cNvPr id="4" name="Text Placeholder 3">
            <a:extLst>
              <a:ext uri="{FF2B5EF4-FFF2-40B4-BE49-F238E27FC236}">
                <a16:creationId xmlns:a16="http://schemas.microsoft.com/office/drawing/2014/main" id="{7321675D-66D5-45DD-8805-4E92BBC8DC2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920553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56FC2-7F8D-49BA-AE01-5B387AA87ADB}"/>
              </a:ext>
            </a:extLst>
          </p:cNvPr>
          <p:cNvSpPr>
            <a:spLocks noGrp="1"/>
          </p:cNvSpPr>
          <p:nvPr>
            <p:ph type="title"/>
          </p:nvPr>
        </p:nvSpPr>
        <p:spPr/>
        <p:txBody>
          <a:bodyPr/>
          <a:lstStyle/>
          <a:p>
            <a:r>
              <a:rPr lang="nl-NL"/>
              <a:t>Instagram Top 10 posts met meeste interactie | NPO3FM - 10 of 25</a:t>
            </a:r>
            <a:endParaRPr lang="en-US"/>
          </a:p>
        </p:txBody>
      </p:sp>
      <p:graphicFrame>
        <p:nvGraphicFramePr>
          <p:cNvPr id="5" name="Table Placeholder 4">
            <a:extLst>
              <a:ext uri="{FF2B5EF4-FFF2-40B4-BE49-F238E27FC236}">
                <a16:creationId xmlns:a16="http://schemas.microsoft.com/office/drawing/2014/main" id="{45F527D1-7592-4418-9741-BA9D8F8426E6}"/>
              </a:ext>
            </a:extLst>
          </p:cNvPr>
          <p:cNvGraphicFramePr>
            <a:graphicFrameLocks noGrp="1"/>
          </p:cNvGraphicFramePr>
          <p:nvPr>
            <p:ph type="tbl" sz="quarter" idx="13"/>
            <p:extLst>
              <p:ext uri="{D42A27DB-BD31-4B8C-83A1-F6EECF244321}">
                <p14:modId xmlns:p14="http://schemas.microsoft.com/office/powerpoint/2010/main" val="4028904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3592616"/>
                    </a:ext>
                  </a:extLst>
                </a:gridCol>
                <a:gridCol w="1645920">
                  <a:extLst>
                    <a:ext uri="{9D8B030D-6E8A-4147-A177-3AD203B41FA5}">
                      <a16:colId xmlns:a16="http://schemas.microsoft.com/office/drawing/2014/main" val="3381033079"/>
                    </a:ext>
                  </a:extLst>
                </a:gridCol>
                <a:gridCol w="740664">
                  <a:extLst>
                    <a:ext uri="{9D8B030D-6E8A-4147-A177-3AD203B41FA5}">
                      <a16:colId xmlns:a16="http://schemas.microsoft.com/office/drawing/2014/main" val="1172290957"/>
                    </a:ext>
                  </a:extLst>
                </a:gridCol>
                <a:gridCol w="740664">
                  <a:extLst>
                    <a:ext uri="{9D8B030D-6E8A-4147-A177-3AD203B41FA5}">
                      <a16:colId xmlns:a16="http://schemas.microsoft.com/office/drawing/2014/main" val="2974510050"/>
                    </a:ext>
                  </a:extLst>
                </a:gridCol>
                <a:gridCol w="740664">
                  <a:extLst>
                    <a:ext uri="{9D8B030D-6E8A-4147-A177-3AD203B41FA5}">
                      <a16:colId xmlns:a16="http://schemas.microsoft.com/office/drawing/2014/main" val="2940466133"/>
                    </a:ext>
                  </a:extLst>
                </a:gridCol>
                <a:gridCol w="740664">
                  <a:extLst>
                    <a:ext uri="{9D8B030D-6E8A-4147-A177-3AD203B41FA5}">
                      <a16:colId xmlns:a16="http://schemas.microsoft.com/office/drawing/2014/main" val="1386607153"/>
                    </a:ext>
                  </a:extLst>
                </a:gridCol>
                <a:gridCol w="740664">
                  <a:extLst>
                    <a:ext uri="{9D8B030D-6E8A-4147-A177-3AD203B41FA5}">
                      <a16:colId xmlns:a16="http://schemas.microsoft.com/office/drawing/2014/main" val="699300354"/>
                    </a:ext>
                  </a:extLst>
                </a:gridCol>
                <a:gridCol w="740664">
                  <a:extLst>
                    <a:ext uri="{9D8B030D-6E8A-4147-A177-3AD203B41FA5}">
                      <a16:colId xmlns:a16="http://schemas.microsoft.com/office/drawing/2014/main" val="353898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390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- 2022-02-06 13:00:22</a:t>
                      </a:r>
                      <a:r>
                        <a:rPr kumimoji="0" lang="nl-NL" sz="1000" b="0" i="0" u="none" strike="noStrike" kern="1200" cap="none" spc="0" normalizeH="0" baseline="0" noProof="0">
                          <a:ln>
                            <a:noFill/>
                          </a:ln>
                          <a:solidFill>
                            <a:prstClr val="black"/>
                          </a:solidFill>
                          <a:effectLst/>
                          <a:uLnTx/>
                          <a:uFillTx/>
                          <a:latin typeface="+mn-lt"/>
                          <a:ea typeface="+mn-ea"/>
                          <a:cs typeface="+mn-cs"/>
                        </a:rPr>
                        <a:t>
 Het is eigenlijk nog niet toegestaan, maar vanaf 12 februari gaan er een boel nachtclubs als protestactie weer open. Eens of niet? 👇 #3FM #LaatJeHoren #DeNachtStaatOp #StellingVanDeWeek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273445611_144079868023099_1497041923143326306_n.jpg?_nc_cat=103&amp;ccb=1-5&amp;_nc_sid=8ae9d6&amp;_nc_ohc=MEYoXFlfurUAX8c90G4&amp;_nc_ht=scontent-iad3-1.cdninstagram.com&amp;edm=AL-3X8kEAAAA&amp;oh=00_AT-heRtl2UaHwiH7e7ULzvxnSFrq1_nDCi_rPitWDYnQgw&amp;oe=6223E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7303019"/>
                  </a:ext>
                </a:extLst>
              </a:tr>
            </a:tbl>
          </a:graphicData>
        </a:graphic>
      </p:graphicFrame>
      <p:sp>
        <p:nvSpPr>
          <p:cNvPr id="4" name="Text Placeholder 3">
            <a:extLst>
              <a:ext uri="{FF2B5EF4-FFF2-40B4-BE49-F238E27FC236}">
                <a16:creationId xmlns:a16="http://schemas.microsoft.com/office/drawing/2014/main" id="{8C2ECC66-500A-4697-9FFC-B4568F189D4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42290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2F597-542F-4217-890E-EABFFA891D56}"/>
              </a:ext>
            </a:extLst>
          </p:cNvPr>
          <p:cNvSpPr>
            <a:spLocks noGrp="1"/>
          </p:cNvSpPr>
          <p:nvPr>
            <p:ph type="title"/>
          </p:nvPr>
        </p:nvSpPr>
        <p:spPr/>
        <p:txBody>
          <a:bodyPr/>
          <a:lstStyle/>
          <a:p>
            <a:r>
              <a:rPr lang="nl-NL"/>
              <a:t>Instagram Top 10 posts met meeste interactie | NPO3FM - 11 of 25</a:t>
            </a:r>
            <a:endParaRPr lang="en-US"/>
          </a:p>
        </p:txBody>
      </p:sp>
      <p:graphicFrame>
        <p:nvGraphicFramePr>
          <p:cNvPr id="5" name="Table Placeholder 4">
            <a:extLst>
              <a:ext uri="{FF2B5EF4-FFF2-40B4-BE49-F238E27FC236}">
                <a16:creationId xmlns:a16="http://schemas.microsoft.com/office/drawing/2014/main" id="{83A690D1-B565-4A20-A141-F5FE84B26CDB}"/>
              </a:ext>
            </a:extLst>
          </p:cNvPr>
          <p:cNvGraphicFramePr>
            <a:graphicFrameLocks noGrp="1"/>
          </p:cNvGraphicFramePr>
          <p:nvPr>
            <p:ph type="tbl" sz="quarter" idx="13"/>
            <p:extLst>
              <p:ext uri="{D42A27DB-BD31-4B8C-83A1-F6EECF244321}">
                <p14:modId xmlns:p14="http://schemas.microsoft.com/office/powerpoint/2010/main" val="193054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7683750"/>
                    </a:ext>
                  </a:extLst>
                </a:gridCol>
                <a:gridCol w="1645920">
                  <a:extLst>
                    <a:ext uri="{9D8B030D-6E8A-4147-A177-3AD203B41FA5}">
                      <a16:colId xmlns:a16="http://schemas.microsoft.com/office/drawing/2014/main" val="123756374"/>
                    </a:ext>
                  </a:extLst>
                </a:gridCol>
                <a:gridCol w="740664">
                  <a:extLst>
                    <a:ext uri="{9D8B030D-6E8A-4147-A177-3AD203B41FA5}">
                      <a16:colId xmlns:a16="http://schemas.microsoft.com/office/drawing/2014/main" val="1639939500"/>
                    </a:ext>
                  </a:extLst>
                </a:gridCol>
                <a:gridCol w="740664">
                  <a:extLst>
                    <a:ext uri="{9D8B030D-6E8A-4147-A177-3AD203B41FA5}">
                      <a16:colId xmlns:a16="http://schemas.microsoft.com/office/drawing/2014/main" val="3159440182"/>
                    </a:ext>
                  </a:extLst>
                </a:gridCol>
                <a:gridCol w="740664">
                  <a:extLst>
                    <a:ext uri="{9D8B030D-6E8A-4147-A177-3AD203B41FA5}">
                      <a16:colId xmlns:a16="http://schemas.microsoft.com/office/drawing/2014/main" val="1252412796"/>
                    </a:ext>
                  </a:extLst>
                </a:gridCol>
                <a:gridCol w="740664">
                  <a:extLst>
                    <a:ext uri="{9D8B030D-6E8A-4147-A177-3AD203B41FA5}">
                      <a16:colId xmlns:a16="http://schemas.microsoft.com/office/drawing/2014/main" val="2329470477"/>
                    </a:ext>
                  </a:extLst>
                </a:gridCol>
                <a:gridCol w="740664">
                  <a:extLst>
                    <a:ext uri="{9D8B030D-6E8A-4147-A177-3AD203B41FA5}">
                      <a16:colId xmlns:a16="http://schemas.microsoft.com/office/drawing/2014/main" val="236288946"/>
                    </a:ext>
                  </a:extLst>
                </a:gridCol>
                <a:gridCol w="740664">
                  <a:extLst>
                    <a:ext uri="{9D8B030D-6E8A-4147-A177-3AD203B41FA5}">
                      <a16:colId xmlns:a16="http://schemas.microsoft.com/office/drawing/2014/main" val="373698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851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- 2022-02-22 16:01:02</a:t>
                      </a:r>
                      <a:r>
                        <a:rPr kumimoji="0" lang="nl-NL" sz="1000" b="0" i="0" u="none" strike="noStrike" kern="1200" cap="none" spc="0" normalizeH="0" baseline="0" noProof="0">
                          <a:ln>
                            <a:noFill/>
                          </a:ln>
                          <a:solidFill>
                            <a:prstClr val="black"/>
                          </a:solidFill>
                          <a:effectLst/>
                          <a:uLnTx/>
                          <a:uFillTx/>
                          <a:latin typeface="+mn-lt"/>
                          <a:ea typeface="+mn-ea"/>
                          <a:cs typeface="+mn-cs"/>
                        </a:rPr>
                        <a:t>
 Alfie is vandaag 5 jaar oud geworden! Drop een digitaal hondenbrokje (🦴) in de comments om hem te feliciteren. 🎉 #3FM #Alfie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274555153_362173345688909_1416573434503189118_n.jpg?_nc_cat=104&amp;ccb=1-5&amp;_nc_sid=8ae9d6&amp;_nc_ohc=gwP3MpPFEfgAX_lu918&amp;_nc_ht=scontent-iad3-1.cdninstagram.com&amp;edm=AL-3X8kEAAAA&amp;oh=00_AT-0ezezDGQFGAfQNu5HQhVKj993SlHEHk_-EOm5xcA7gQ&amp;oe=622298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7743870"/>
                  </a:ext>
                </a:extLst>
              </a:tr>
            </a:tbl>
          </a:graphicData>
        </a:graphic>
      </p:graphicFrame>
      <p:sp>
        <p:nvSpPr>
          <p:cNvPr id="4" name="Text Placeholder 3">
            <a:extLst>
              <a:ext uri="{FF2B5EF4-FFF2-40B4-BE49-F238E27FC236}">
                <a16:creationId xmlns:a16="http://schemas.microsoft.com/office/drawing/2014/main" id="{5A252729-A493-401E-AE85-F97AA8197F3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81868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A279D-6DD0-480B-B2AC-CF866451316F}"/>
              </a:ext>
            </a:extLst>
          </p:cNvPr>
          <p:cNvSpPr>
            <a:spLocks noGrp="1"/>
          </p:cNvSpPr>
          <p:nvPr>
            <p:ph type="title"/>
          </p:nvPr>
        </p:nvSpPr>
        <p:spPr/>
        <p:txBody>
          <a:bodyPr/>
          <a:lstStyle/>
          <a:p>
            <a:r>
              <a:rPr lang="nl-NL"/>
              <a:t>Instagram Top 10 posts met meeste interactie | NPO3FM - 12 of 25</a:t>
            </a:r>
            <a:endParaRPr lang="en-US"/>
          </a:p>
        </p:txBody>
      </p:sp>
      <p:graphicFrame>
        <p:nvGraphicFramePr>
          <p:cNvPr id="5" name="Table Placeholder 4">
            <a:extLst>
              <a:ext uri="{FF2B5EF4-FFF2-40B4-BE49-F238E27FC236}">
                <a16:creationId xmlns:a16="http://schemas.microsoft.com/office/drawing/2014/main" id="{A34761F6-A2B7-4337-98EC-5C1E0B63BBC9}"/>
              </a:ext>
            </a:extLst>
          </p:cNvPr>
          <p:cNvGraphicFramePr>
            <a:graphicFrameLocks noGrp="1"/>
          </p:cNvGraphicFramePr>
          <p:nvPr>
            <p:ph type="tbl" sz="quarter" idx="13"/>
            <p:extLst>
              <p:ext uri="{D42A27DB-BD31-4B8C-83A1-F6EECF244321}">
                <p14:modId xmlns:p14="http://schemas.microsoft.com/office/powerpoint/2010/main" val="294757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4957786"/>
                    </a:ext>
                  </a:extLst>
                </a:gridCol>
                <a:gridCol w="1645920">
                  <a:extLst>
                    <a:ext uri="{9D8B030D-6E8A-4147-A177-3AD203B41FA5}">
                      <a16:colId xmlns:a16="http://schemas.microsoft.com/office/drawing/2014/main" val="3595607087"/>
                    </a:ext>
                  </a:extLst>
                </a:gridCol>
                <a:gridCol w="740664">
                  <a:extLst>
                    <a:ext uri="{9D8B030D-6E8A-4147-A177-3AD203B41FA5}">
                      <a16:colId xmlns:a16="http://schemas.microsoft.com/office/drawing/2014/main" val="2977409919"/>
                    </a:ext>
                  </a:extLst>
                </a:gridCol>
                <a:gridCol w="740664">
                  <a:extLst>
                    <a:ext uri="{9D8B030D-6E8A-4147-A177-3AD203B41FA5}">
                      <a16:colId xmlns:a16="http://schemas.microsoft.com/office/drawing/2014/main" val="3729466653"/>
                    </a:ext>
                  </a:extLst>
                </a:gridCol>
                <a:gridCol w="740664">
                  <a:extLst>
                    <a:ext uri="{9D8B030D-6E8A-4147-A177-3AD203B41FA5}">
                      <a16:colId xmlns:a16="http://schemas.microsoft.com/office/drawing/2014/main" val="936592810"/>
                    </a:ext>
                  </a:extLst>
                </a:gridCol>
                <a:gridCol w="740664">
                  <a:extLst>
                    <a:ext uri="{9D8B030D-6E8A-4147-A177-3AD203B41FA5}">
                      <a16:colId xmlns:a16="http://schemas.microsoft.com/office/drawing/2014/main" val="2102719341"/>
                    </a:ext>
                  </a:extLst>
                </a:gridCol>
                <a:gridCol w="740664">
                  <a:extLst>
                    <a:ext uri="{9D8B030D-6E8A-4147-A177-3AD203B41FA5}">
                      <a16:colId xmlns:a16="http://schemas.microsoft.com/office/drawing/2014/main" val="1025308010"/>
                    </a:ext>
                  </a:extLst>
                </a:gridCol>
                <a:gridCol w="740664">
                  <a:extLst>
                    <a:ext uri="{9D8B030D-6E8A-4147-A177-3AD203B41FA5}">
                      <a16:colId xmlns:a16="http://schemas.microsoft.com/office/drawing/2014/main" val="1660457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41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- 2022-02-28 07:00:23</a:t>
                      </a:r>
                      <a:r>
                        <a:rPr kumimoji="0" lang="nl-NL" sz="1000" b="0" i="0" u="none" strike="noStrike" kern="1200" cap="none" spc="0" normalizeH="0" baseline="0" noProof="0">
                          <a:ln>
                            <a:noFill/>
                          </a:ln>
                          <a:solidFill>
                            <a:prstClr val="black"/>
                          </a:solidFill>
                          <a:effectLst/>
                          <a:uLnTx/>
                          <a:uFillTx/>
                          <a:latin typeface="+mn-lt"/>
                          <a:ea typeface="+mn-ea"/>
                          <a:cs typeface="+mn-cs"/>
                        </a:rPr>
                        <a:t>
 Hé, wees eens eerlijk… Weet jij hoe een clitoris eruitziet? Als je het niet weet, schaam je niet: twee op de drie jongeren (66 procent) weet namelijk niet hoe een clitoris eruitziet. Dat blijkt uit onderzoek van HUMAN en 3Vraagt. De clitoris is niet alleen het topje van de ijsberg, maar een heel zwellichaam van 7 tot 12 centimeter groot! Meer dan een knopje dus. 😉
→ Dossier #CumTogether. Een orgasme tijdens de seks… Voor mannen vaak makkelijker dan voor vrouwen. Maar waarom is die orgasmekloof er eigenlijk? Zijn vrouwen gewoon moeilijke wezens of weten mannen niet wat ze moeten doen? HUMAN zoekt het uit met 3FM-dj’s Luc en Jamie in #CumTogether. Check het hele dossier via de link in de bio. #3FM #CumTogether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274829077_763605091283467_4736724786549548008_n.jpg?_nc_cat=110&amp;ccb=1-5&amp;_nc_sid=8ae9d6&amp;_nc_ohc=08uRu9HEY14AX_3xgxt&amp;_nc_ht=scontent-iad3-1.cdninstagram.com&amp;edm=AL-3X8kEAAAA&amp;oh=00_AT9JZtQzfTwoMs2s16KEPn4ez2pn3ahsnPdOiHCx96m-Ug&amp;oe=6222DC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3704996"/>
                  </a:ext>
                </a:extLst>
              </a:tr>
            </a:tbl>
          </a:graphicData>
        </a:graphic>
      </p:graphicFrame>
      <p:sp>
        <p:nvSpPr>
          <p:cNvPr id="4" name="Text Placeholder 3">
            <a:extLst>
              <a:ext uri="{FF2B5EF4-FFF2-40B4-BE49-F238E27FC236}">
                <a16:creationId xmlns:a16="http://schemas.microsoft.com/office/drawing/2014/main" id="{9AE8FDB3-B830-4344-955C-972E0FE8177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58806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448CF-4F83-4E21-BE29-19A748A09780}"/>
              </a:ext>
            </a:extLst>
          </p:cNvPr>
          <p:cNvSpPr>
            <a:spLocks noGrp="1"/>
          </p:cNvSpPr>
          <p:nvPr>
            <p:ph type="title"/>
          </p:nvPr>
        </p:nvSpPr>
        <p:spPr/>
        <p:txBody>
          <a:bodyPr/>
          <a:lstStyle/>
          <a:p>
            <a:r>
              <a:rPr lang="nl-NL"/>
              <a:t>Instagram Top 10 posts met meeste interactie | NPO3FM - 13 of 25</a:t>
            </a:r>
            <a:endParaRPr lang="en-US"/>
          </a:p>
        </p:txBody>
      </p:sp>
      <p:graphicFrame>
        <p:nvGraphicFramePr>
          <p:cNvPr id="5" name="Table Placeholder 4">
            <a:extLst>
              <a:ext uri="{FF2B5EF4-FFF2-40B4-BE49-F238E27FC236}">
                <a16:creationId xmlns:a16="http://schemas.microsoft.com/office/drawing/2014/main" id="{EEE1B817-DEDB-4763-A1A7-0E129D98F10B}"/>
              </a:ext>
            </a:extLst>
          </p:cNvPr>
          <p:cNvGraphicFramePr>
            <a:graphicFrameLocks noGrp="1"/>
          </p:cNvGraphicFramePr>
          <p:nvPr>
            <p:ph type="tbl" sz="quarter" idx="13"/>
            <p:extLst>
              <p:ext uri="{D42A27DB-BD31-4B8C-83A1-F6EECF244321}">
                <p14:modId xmlns:p14="http://schemas.microsoft.com/office/powerpoint/2010/main" val="202120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0649450"/>
                    </a:ext>
                  </a:extLst>
                </a:gridCol>
                <a:gridCol w="1645920">
                  <a:extLst>
                    <a:ext uri="{9D8B030D-6E8A-4147-A177-3AD203B41FA5}">
                      <a16:colId xmlns:a16="http://schemas.microsoft.com/office/drawing/2014/main" val="389412578"/>
                    </a:ext>
                  </a:extLst>
                </a:gridCol>
                <a:gridCol w="740664">
                  <a:extLst>
                    <a:ext uri="{9D8B030D-6E8A-4147-A177-3AD203B41FA5}">
                      <a16:colId xmlns:a16="http://schemas.microsoft.com/office/drawing/2014/main" val="3815293171"/>
                    </a:ext>
                  </a:extLst>
                </a:gridCol>
                <a:gridCol w="740664">
                  <a:extLst>
                    <a:ext uri="{9D8B030D-6E8A-4147-A177-3AD203B41FA5}">
                      <a16:colId xmlns:a16="http://schemas.microsoft.com/office/drawing/2014/main" val="4292299333"/>
                    </a:ext>
                  </a:extLst>
                </a:gridCol>
                <a:gridCol w="740664">
                  <a:extLst>
                    <a:ext uri="{9D8B030D-6E8A-4147-A177-3AD203B41FA5}">
                      <a16:colId xmlns:a16="http://schemas.microsoft.com/office/drawing/2014/main" val="2723875565"/>
                    </a:ext>
                  </a:extLst>
                </a:gridCol>
                <a:gridCol w="740664">
                  <a:extLst>
                    <a:ext uri="{9D8B030D-6E8A-4147-A177-3AD203B41FA5}">
                      <a16:colId xmlns:a16="http://schemas.microsoft.com/office/drawing/2014/main" val="3436819759"/>
                    </a:ext>
                  </a:extLst>
                </a:gridCol>
                <a:gridCol w="740664">
                  <a:extLst>
                    <a:ext uri="{9D8B030D-6E8A-4147-A177-3AD203B41FA5}">
                      <a16:colId xmlns:a16="http://schemas.microsoft.com/office/drawing/2014/main" val="632089705"/>
                    </a:ext>
                  </a:extLst>
                </a:gridCol>
                <a:gridCol w="740664">
                  <a:extLst>
                    <a:ext uri="{9D8B030D-6E8A-4147-A177-3AD203B41FA5}">
                      <a16:colId xmlns:a16="http://schemas.microsoft.com/office/drawing/2014/main" val="246944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372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@npo3fm - 2022-02-02 15:56:31</a:t>
                      </a:r>
                      <a:r>
                        <a:rPr kumimoji="0" lang="fi-FI" sz="1000" b="0" i="0" u="none" strike="noStrike" kern="1200" cap="none" spc="0" normalizeH="0" baseline="0" noProof="0">
                          <a:ln>
                            <a:noFill/>
                          </a:ln>
                          <a:solidFill>
                            <a:prstClr val="black"/>
                          </a:solidFill>
                          <a:effectLst/>
                          <a:uLnTx/>
                          <a:uFillTx/>
                          <a:latin typeface="+mn-lt"/>
                          <a:ea typeface="+mn-ea"/>
                          <a:cs typeface="+mn-cs"/>
                        </a:rPr>
                        <a:t>
 JA!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260177336_455211626142919_1080597942962032247_n.jpg?stp=dst-jpg_e35_p640x640_sh0.08&amp;_nc_ht=scontent.cdninstagram.com&amp;_nc_cat=107&amp;_nc_ohc=cH95sbp4f3AAX8hpy4E&amp;edm=AMO9-JQAAAAA&amp;ccb=7-4&amp;oh=00_AT8WU6DmatW4KjCXIssL0a_6gqGsoD5na6_mTXj9amaTpQ&amp;oe=621EBB86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3393123"/>
                  </a:ext>
                </a:extLst>
              </a:tr>
            </a:tbl>
          </a:graphicData>
        </a:graphic>
      </p:graphicFrame>
      <p:sp>
        <p:nvSpPr>
          <p:cNvPr id="4" name="Text Placeholder 3">
            <a:extLst>
              <a:ext uri="{FF2B5EF4-FFF2-40B4-BE49-F238E27FC236}">
                <a16:creationId xmlns:a16="http://schemas.microsoft.com/office/drawing/2014/main" id="{E0E0AF8A-C922-496F-9EA0-85C1F5C471A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753966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2A4B-81BE-4B5D-8B4E-ABAED4F25614}"/>
              </a:ext>
            </a:extLst>
          </p:cNvPr>
          <p:cNvSpPr>
            <a:spLocks noGrp="1"/>
          </p:cNvSpPr>
          <p:nvPr>
            <p:ph type="title"/>
          </p:nvPr>
        </p:nvSpPr>
        <p:spPr/>
        <p:txBody>
          <a:bodyPr/>
          <a:lstStyle/>
          <a:p>
            <a:r>
              <a:rPr lang="nl-NL"/>
              <a:t>Instagram Top 10 posts met meeste interactie | NPO3FM - 14 of 25</a:t>
            </a:r>
            <a:endParaRPr lang="en-US"/>
          </a:p>
        </p:txBody>
      </p:sp>
      <p:graphicFrame>
        <p:nvGraphicFramePr>
          <p:cNvPr id="5" name="Table Placeholder 4">
            <a:extLst>
              <a:ext uri="{FF2B5EF4-FFF2-40B4-BE49-F238E27FC236}">
                <a16:creationId xmlns:a16="http://schemas.microsoft.com/office/drawing/2014/main" id="{81B48FB1-B5E2-4E0B-96FC-DF3784DCBB3F}"/>
              </a:ext>
            </a:extLst>
          </p:cNvPr>
          <p:cNvGraphicFramePr>
            <a:graphicFrameLocks noGrp="1"/>
          </p:cNvGraphicFramePr>
          <p:nvPr>
            <p:ph type="tbl" sz="quarter" idx="13"/>
            <p:extLst>
              <p:ext uri="{D42A27DB-BD31-4B8C-83A1-F6EECF244321}">
                <p14:modId xmlns:p14="http://schemas.microsoft.com/office/powerpoint/2010/main" val="66134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8585604"/>
                    </a:ext>
                  </a:extLst>
                </a:gridCol>
                <a:gridCol w="1645920">
                  <a:extLst>
                    <a:ext uri="{9D8B030D-6E8A-4147-A177-3AD203B41FA5}">
                      <a16:colId xmlns:a16="http://schemas.microsoft.com/office/drawing/2014/main" val="4022520484"/>
                    </a:ext>
                  </a:extLst>
                </a:gridCol>
                <a:gridCol w="740664">
                  <a:extLst>
                    <a:ext uri="{9D8B030D-6E8A-4147-A177-3AD203B41FA5}">
                      <a16:colId xmlns:a16="http://schemas.microsoft.com/office/drawing/2014/main" val="2789220951"/>
                    </a:ext>
                  </a:extLst>
                </a:gridCol>
                <a:gridCol w="740664">
                  <a:extLst>
                    <a:ext uri="{9D8B030D-6E8A-4147-A177-3AD203B41FA5}">
                      <a16:colId xmlns:a16="http://schemas.microsoft.com/office/drawing/2014/main" val="1164909428"/>
                    </a:ext>
                  </a:extLst>
                </a:gridCol>
                <a:gridCol w="740664">
                  <a:extLst>
                    <a:ext uri="{9D8B030D-6E8A-4147-A177-3AD203B41FA5}">
                      <a16:colId xmlns:a16="http://schemas.microsoft.com/office/drawing/2014/main" val="504417941"/>
                    </a:ext>
                  </a:extLst>
                </a:gridCol>
                <a:gridCol w="740664">
                  <a:extLst>
                    <a:ext uri="{9D8B030D-6E8A-4147-A177-3AD203B41FA5}">
                      <a16:colId xmlns:a16="http://schemas.microsoft.com/office/drawing/2014/main" val="3858542821"/>
                    </a:ext>
                  </a:extLst>
                </a:gridCol>
                <a:gridCol w="740664">
                  <a:extLst>
                    <a:ext uri="{9D8B030D-6E8A-4147-A177-3AD203B41FA5}">
                      <a16:colId xmlns:a16="http://schemas.microsoft.com/office/drawing/2014/main" val="3903050882"/>
                    </a:ext>
                  </a:extLst>
                </a:gridCol>
                <a:gridCol w="740664">
                  <a:extLst>
                    <a:ext uri="{9D8B030D-6E8A-4147-A177-3AD203B41FA5}">
                      <a16:colId xmlns:a16="http://schemas.microsoft.com/office/drawing/2014/main" val="246647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011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- 2022-02-04 07:00:43</a:t>
                      </a:r>
                      <a:r>
                        <a:rPr kumimoji="0" lang="nl-NL" sz="1000" b="0" i="0" u="none" strike="noStrike" kern="1200" cap="none" spc="0" normalizeH="0" baseline="0" noProof="0">
                          <a:ln>
                            <a:noFill/>
                          </a:ln>
                          <a:solidFill>
                            <a:prstClr val="black"/>
                          </a:solidFill>
                          <a:effectLst/>
                          <a:uLnTx/>
                          <a:uFillTx/>
                          <a:latin typeface="+mn-lt"/>
                          <a:ea typeface="+mn-ea"/>
                          <a:cs typeface="+mn-cs"/>
                        </a:rPr>
                        <a:t>
 3FM-dj Sagid kwam even achter een leuk feitje van haar moeder.. 🥲 #hoedan #3FM #JanetJackson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260804552_127561263105153_8023833134656015769_n.jpg?stp=dst-jpg_e35_p640x640_sh0.08&amp;_nc_ht=scontent.cdninstagram.com&amp;_nc_cat=109&amp;_nc_ohc=wMzyR07onEUAX93eGA7&amp;edm=AMO9-JQAAAAA&amp;ccb=7-4&amp;oh=00_AT9973PlnAYi5wM08dkflKff2tFj2iKsbq2pK1w7vqjRcQ&amp;oe=621EA328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8351507"/>
                  </a:ext>
                </a:extLst>
              </a:tr>
            </a:tbl>
          </a:graphicData>
        </a:graphic>
      </p:graphicFrame>
      <p:sp>
        <p:nvSpPr>
          <p:cNvPr id="4" name="Text Placeholder 3">
            <a:extLst>
              <a:ext uri="{FF2B5EF4-FFF2-40B4-BE49-F238E27FC236}">
                <a16:creationId xmlns:a16="http://schemas.microsoft.com/office/drawing/2014/main" id="{E8467F7B-0867-4CEE-9937-1F0A0784C64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507518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799-037F-4896-A33A-21AF6E5B6E2D}"/>
              </a:ext>
            </a:extLst>
          </p:cNvPr>
          <p:cNvSpPr>
            <a:spLocks noGrp="1"/>
          </p:cNvSpPr>
          <p:nvPr>
            <p:ph type="title"/>
          </p:nvPr>
        </p:nvSpPr>
        <p:spPr/>
        <p:txBody>
          <a:bodyPr/>
          <a:lstStyle/>
          <a:p>
            <a:r>
              <a:rPr lang="nl-NL"/>
              <a:t>Instagram Top 10 posts met meeste interactie | NPO3FM - 15 of 25</a:t>
            </a:r>
            <a:endParaRPr lang="en-US"/>
          </a:p>
        </p:txBody>
      </p:sp>
      <p:graphicFrame>
        <p:nvGraphicFramePr>
          <p:cNvPr id="5" name="Table Placeholder 4">
            <a:extLst>
              <a:ext uri="{FF2B5EF4-FFF2-40B4-BE49-F238E27FC236}">
                <a16:creationId xmlns:a16="http://schemas.microsoft.com/office/drawing/2014/main" id="{43D2AA52-BB23-4718-9603-9B42C96AE36D}"/>
              </a:ext>
            </a:extLst>
          </p:cNvPr>
          <p:cNvGraphicFramePr>
            <a:graphicFrameLocks noGrp="1"/>
          </p:cNvGraphicFramePr>
          <p:nvPr>
            <p:ph type="tbl" sz="quarter" idx="13"/>
            <p:extLst>
              <p:ext uri="{D42A27DB-BD31-4B8C-83A1-F6EECF244321}">
                <p14:modId xmlns:p14="http://schemas.microsoft.com/office/powerpoint/2010/main" val="164929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9852221"/>
                    </a:ext>
                  </a:extLst>
                </a:gridCol>
                <a:gridCol w="1645920">
                  <a:extLst>
                    <a:ext uri="{9D8B030D-6E8A-4147-A177-3AD203B41FA5}">
                      <a16:colId xmlns:a16="http://schemas.microsoft.com/office/drawing/2014/main" val="1089490124"/>
                    </a:ext>
                  </a:extLst>
                </a:gridCol>
                <a:gridCol w="740664">
                  <a:extLst>
                    <a:ext uri="{9D8B030D-6E8A-4147-A177-3AD203B41FA5}">
                      <a16:colId xmlns:a16="http://schemas.microsoft.com/office/drawing/2014/main" val="3677603982"/>
                    </a:ext>
                  </a:extLst>
                </a:gridCol>
                <a:gridCol w="740664">
                  <a:extLst>
                    <a:ext uri="{9D8B030D-6E8A-4147-A177-3AD203B41FA5}">
                      <a16:colId xmlns:a16="http://schemas.microsoft.com/office/drawing/2014/main" val="593041180"/>
                    </a:ext>
                  </a:extLst>
                </a:gridCol>
                <a:gridCol w="740664">
                  <a:extLst>
                    <a:ext uri="{9D8B030D-6E8A-4147-A177-3AD203B41FA5}">
                      <a16:colId xmlns:a16="http://schemas.microsoft.com/office/drawing/2014/main" val="3736808403"/>
                    </a:ext>
                  </a:extLst>
                </a:gridCol>
                <a:gridCol w="740664">
                  <a:extLst>
                    <a:ext uri="{9D8B030D-6E8A-4147-A177-3AD203B41FA5}">
                      <a16:colId xmlns:a16="http://schemas.microsoft.com/office/drawing/2014/main" val="1104533610"/>
                    </a:ext>
                  </a:extLst>
                </a:gridCol>
                <a:gridCol w="740664">
                  <a:extLst>
                    <a:ext uri="{9D8B030D-6E8A-4147-A177-3AD203B41FA5}">
                      <a16:colId xmlns:a16="http://schemas.microsoft.com/office/drawing/2014/main" val="1638900147"/>
                    </a:ext>
                  </a:extLst>
                </a:gridCol>
                <a:gridCol w="740664">
                  <a:extLst>
                    <a:ext uri="{9D8B030D-6E8A-4147-A177-3AD203B41FA5}">
                      <a16:colId xmlns:a16="http://schemas.microsoft.com/office/drawing/2014/main" val="303298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509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- 2022-02-19 09:00:43</a:t>
                      </a:r>
                      <a:r>
                        <a:rPr kumimoji="0" lang="nl-NL" sz="1000" b="0" i="0" u="none" strike="noStrike" kern="1200" cap="none" spc="0" normalizeH="0" baseline="0" noProof="0">
                          <a:ln>
                            <a:noFill/>
                          </a:ln>
                          <a:solidFill>
                            <a:prstClr val="black"/>
                          </a:solidFill>
                          <a:effectLst/>
                          <a:uLnTx/>
                          <a:uFillTx/>
                          <a:latin typeface="+mn-lt"/>
                          <a:ea typeface="+mn-ea"/>
                          <a:cs typeface="+mn-cs"/>
                        </a:rPr>
                        <a:t>
 3FM fixt het voor je! 🔥 Dit hele weekend geven we op 3FM kaarten weg. Dus slinger je radio aan en houd ook dit account in de gaten. 👀 #3FM #Stromae #Win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274124220_122248603699177_1708156916812173136_n.jpg?_nc_cat=102&amp;ccb=1-5&amp;_nc_sid=8ae9d6&amp;_nc_ohc=Td5UESSpeOkAX-hIEjd&amp;_nc_ht=scontent-iad3-1.cdninstagram.com&amp;edm=AL-3X8kEAAAA&amp;oh=00_AT-IYpvUUofg-GThcjeGX_6BQU247AQCq6rdfGiloyEwVw&amp;oe=6223E52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0958065"/>
                  </a:ext>
                </a:extLst>
              </a:tr>
            </a:tbl>
          </a:graphicData>
        </a:graphic>
      </p:graphicFrame>
      <p:sp>
        <p:nvSpPr>
          <p:cNvPr id="4" name="Text Placeholder 3">
            <a:extLst>
              <a:ext uri="{FF2B5EF4-FFF2-40B4-BE49-F238E27FC236}">
                <a16:creationId xmlns:a16="http://schemas.microsoft.com/office/drawing/2014/main" id="{F6C759E3-2FFE-4358-9FED-4CD1F7E9212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184337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814B-EB71-419B-9C7D-8D39E6F223DC}"/>
              </a:ext>
            </a:extLst>
          </p:cNvPr>
          <p:cNvSpPr>
            <a:spLocks noGrp="1"/>
          </p:cNvSpPr>
          <p:nvPr>
            <p:ph type="title"/>
          </p:nvPr>
        </p:nvSpPr>
        <p:spPr/>
        <p:txBody>
          <a:bodyPr/>
          <a:lstStyle/>
          <a:p>
            <a:r>
              <a:rPr lang="nl-NL"/>
              <a:t>Instagram Top 10 posts met meeste interactie | NPO3FM - 16 of 25</a:t>
            </a:r>
            <a:endParaRPr lang="en-US"/>
          </a:p>
        </p:txBody>
      </p:sp>
      <p:graphicFrame>
        <p:nvGraphicFramePr>
          <p:cNvPr id="5" name="Table Placeholder 4">
            <a:extLst>
              <a:ext uri="{FF2B5EF4-FFF2-40B4-BE49-F238E27FC236}">
                <a16:creationId xmlns:a16="http://schemas.microsoft.com/office/drawing/2014/main" id="{B37D1B12-0D7B-4D0C-90DE-4EA32B5DAB72}"/>
              </a:ext>
            </a:extLst>
          </p:cNvPr>
          <p:cNvGraphicFramePr>
            <a:graphicFrameLocks noGrp="1"/>
          </p:cNvGraphicFramePr>
          <p:nvPr>
            <p:ph type="tbl" sz="quarter" idx="13"/>
            <p:extLst>
              <p:ext uri="{D42A27DB-BD31-4B8C-83A1-F6EECF244321}">
                <p14:modId xmlns:p14="http://schemas.microsoft.com/office/powerpoint/2010/main" val="276101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4499184"/>
                    </a:ext>
                  </a:extLst>
                </a:gridCol>
                <a:gridCol w="1645920">
                  <a:extLst>
                    <a:ext uri="{9D8B030D-6E8A-4147-A177-3AD203B41FA5}">
                      <a16:colId xmlns:a16="http://schemas.microsoft.com/office/drawing/2014/main" val="4233957141"/>
                    </a:ext>
                  </a:extLst>
                </a:gridCol>
                <a:gridCol w="740664">
                  <a:extLst>
                    <a:ext uri="{9D8B030D-6E8A-4147-A177-3AD203B41FA5}">
                      <a16:colId xmlns:a16="http://schemas.microsoft.com/office/drawing/2014/main" val="4082288270"/>
                    </a:ext>
                  </a:extLst>
                </a:gridCol>
                <a:gridCol w="740664">
                  <a:extLst>
                    <a:ext uri="{9D8B030D-6E8A-4147-A177-3AD203B41FA5}">
                      <a16:colId xmlns:a16="http://schemas.microsoft.com/office/drawing/2014/main" val="2494710772"/>
                    </a:ext>
                  </a:extLst>
                </a:gridCol>
                <a:gridCol w="740664">
                  <a:extLst>
                    <a:ext uri="{9D8B030D-6E8A-4147-A177-3AD203B41FA5}">
                      <a16:colId xmlns:a16="http://schemas.microsoft.com/office/drawing/2014/main" val="3917329941"/>
                    </a:ext>
                  </a:extLst>
                </a:gridCol>
                <a:gridCol w="740664">
                  <a:extLst>
                    <a:ext uri="{9D8B030D-6E8A-4147-A177-3AD203B41FA5}">
                      <a16:colId xmlns:a16="http://schemas.microsoft.com/office/drawing/2014/main" val="3132049105"/>
                    </a:ext>
                  </a:extLst>
                </a:gridCol>
                <a:gridCol w="740664">
                  <a:extLst>
                    <a:ext uri="{9D8B030D-6E8A-4147-A177-3AD203B41FA5}">
                      <a16:colId xmlns:a16="http://schemas.microsoft.com/office/drawing/2014/main" val="3973952117"/>
                    </a:ext>
                  </a:extLst>
                </a:gridCol>
                <a:gridCol w="740664">
                  <a:extLst>
                    <a:ext uri="{9D8B030D-6E8A-4147-A177-3AD203B41FA5}">
                      <a16:colId xmlns:a16="http://schemas.microsoft.com/office/drawing/2014/main" val="2489104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460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- 2022-02-20 09:05:25</a:t>
                      </a:r>
                      <a:r>
                        <a:rPr kumimoji="0" lang="nl-NL" sz="1000" b="0" i="0" u="none" strike="noStrike" kern="1200" cap="none" spc="0" normalizeH="0" baseline="0" noProof="0">
                          <a:ln>
                            <a:noFill/>
                          </a:ln>
                          <a:solidFill>
                            <a:prstClr val="black"/>
                          </a:solidFill>
                          <a:effectLst/>
                          <a:uLnTx/>
                          <a:uFillTx/>
                          <a:latin typeface="+mn-lt"/>
                          <a:ea typeface="+mn-ea"/>
                          <a:cs typeface="+mn-cs"/>
                        </a:rPr>
                        <a:t>
 De opdracht is simpel: deel deze post in jouw story, vul je +1 in en maak kans op twee tickets voor stromae in de AFAS Live op 27 februari. GO! 😍 #3FM #Stromae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274216386_362771412521114_8657391444092746645_n.jpg?_nc_cat=104&amp;ccb=1-5&amp;_nc_sid=8ae9d6&amp;_nc_ohc=yMZhDlyoAmAAX8LREbc&amp;_nc_ht=scontent-iad3-1.cdninstagram.com&amp;edm=AL-3X8kEAAAA&amp;oh=00_AT9QdwYYKEmu_I0tc2-LiUvw_IFyjXMcc70AMPsjwOWQGg&amp;oe=62224A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9487403"/>
                  </a:ext>
                </a:extLst>
              </a:tr>
            </a:tbl>
          </a:graphicData>
        </a:graphic>
      </p:graphicFrame>
      <p:sp>
        <p:nvSpPr>
          <p:cNvPr id="4" name="Text Placeholder 3">
            <a:extLst>
              <a:ext uri="{FF2B5EF4-FFF2-40B4-BE49-F238E27FC236}">
                <a16:creationId xmlns:a16="http://schemas.microsoft.com/office/drawing/2014/main" id="{34598E60-F49C-4AB9-A99B-9E7F617F742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904547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946E-2891-4DFF-92FD-EB77F3313F71}"/>
              </a:ext>
            </a:extLst>
          </p:cNvPr>
          <p:cNvSpPr>
            <a:spLocks noGrp="1"/>
          </p:cNvSpPr>
          <p:nvPr>
            <p:ph type="title"/>
          </p:nvPr>
        </p:nvSpPr>
        <p:spPr/>
        <p:txBody>
          <a:bodyPr/>
          <a:lstStyle/>
          <a:p>
            <a:r>
              <a:rPr lang="nl-NL"/>
              <a:t>Instagram Top 10 posts met meeste interactie | NPO3FM - 17 of 25</a:t>
            </a:r>
            <a:endParaRPr lang="en-US"/>
          </a:p>
        </p:txBody>
      </p:sp>
      <p:graphicFrame>
        <p:nvGraphicFramePr>
          <p:cNvPr id="5" name="Table Placeholder 4">
            <a:extLst>
              <a:ext uri="{FF2B5EF4-FFF2-40B4-BE49-F238E27FC236}">
                <a16:creationId xmlns:a16="http://schemas.microsoft.com/office/drawing/2014/main" id="{891720AB-962B-4F8F-AF47-9B98433979FE}"/>
              </a:ext>
            </a:extLst>
          </p:cNvPr>
          <p:cNvGraphicFramePr>
            <a:graphicFrameLocks noGrp="1"/>
          </p:cNvGraphicFramePr>
          <p:nvPr>
            <p:ph type="tbl" sz="quarter" idx="13"/>
            <p:extLst>
              <p:ext uri="{D42A27DB-BD31-4B8C-83A1-F6EECF244321}">
                <p14:modId xmlns:p14="http://schemas.microsoft.com/office/powerpoint/2010/main" val="189390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5100685"/>
                    </a:ext>
                  </a:extLst>
                </a:gridCol>
                <a:gridCol w="1645920">
                  <a:extLst>
                    <a:ext uri="{9D8B030D-6E8A-4147-A177-3AD203B41FA5}">
                      <a16:colId xmlns:a16="http://schemas.microsoft.com/office/drawing/2014/main" val="1136815075"/>
                    </a:ext>
                  </a:extLst>
                </a:gridCol>
                <a:gridCol w="740664">
                  <a:extLst>
                    <a:ext uri="{9D8B030D-6E8A-4147-A177-3AD203B41FA5}">
                      <a16:colId xmlns:a16="http://schemas.microsoft.com/office/drawing/2014/main" val="3897589995"/>
                    </a:ext>
                  </a:extLst>
                </a:gridCol>
                <a:gridCol w="740664">
                  <a:extLst>
                    <a:ext uri="{9D8B030D-6E8A-4147-A177-3AD203B41FA5}">
                      <a16:colId xmlns:a16="http://schemas.microsoft.com/office/drawing/2014/main" val="611735526"/>
                    </a:ext>
                  </a:extLst>
                </a:gridCol>
                <a:gridCol w="740664">
                  <a:extLst>
                    <a:ext uri="{9D8B030D-6E8A-4147-A177-3AD203B41FA5}">
                      <a16:colId xmlns:a16="http://schemas.microsoft.com/office/drawing/2014/main" val="4090504625"/>
                    </a:ext>
                  </a:extLst>
                </a:gridCol>
                <a:gridCol w="740664">
                  <a:extLst>
                    <a:ext uri="{9D8B030D-6E8A-4147-A177-3AD203B41FA5}">
                      <a16:colId xmlns:a16="http://schemas.microsoft.com/office/drawing/2014/main" val="1296175089"/>
                    </a:ext>
                  </a:extLst>
                </a:gridCol>
                <a:gridCol w="740664">
                  <a:extLst>
                    <a:ext uri="{9D8B030D-6E8A-4147-A177-3AD203B41FA5}">
                      <a16:colId xmlns:a16="http://schemas.microsoft.com/office/drawing/2014/main" val="77441532"/>
                    </a:ext>
                  </a:extLst>
                </a:gridCol>
                <a:gridCol w="740664">
                  <a:extLst>
                    <a:ext uri="{9D8B030D-6E8A-4147-A177-3AD203B41FA5}">
                      <a16:colId xmlns:a16="http://schemas.microsoft.com/office/drawing/2014/main" val="680132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445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- 2022-02-12 09:00:37</a:t>
                      </a:r>
                      <a:r>
                        <a:rPr kumimoji="0" lang="en-US" sz="1000" b="0" i="0" u="none" strike="noStrike" kern="1200" cap="none" spc="0" normalizeH="0" baseline="0" noProof="0">
                          <a:ln>
                            <a:noFill/>
                          </a:ln>
                          <a:solidFill>
                            <a:prstClr val="black"/>
                          </a:solidFill>
                          <a:effectLst/>
                          <a:uLnTx/>
                          <a:uFillTx/>
                          <a:latin typeface="+mn-lt"/>
                          <a:ea typeface="+mn-ea"/>
                          <a:cs typeface="+mn-cs"/>
                        </a:rPr>
                        <a:t>
 Welke Monkeys kies jij? 😍 #3FM #00sRequest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273860105_133720205808555_2652343482694287229_n.jpg?_nc_cat=103&amp;ccb=1-5&amp;_nc_sid=8ae9d6&amp;_nc_ohc=idCz8NDkMjgAX-LW0pX&amp;_nc_ht=scontent-iad3-1.cdninstagram.com&amp;edm=AL-3X8kEAAAA&amp;oh=00_AT-Cltgpm9mgo76BBzBTe_I7IeoU2WbJCDjEbccMBPUBHg&amp;oe=622217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2442554"/>
                  </a:ext>
                </a:extLst>
              </a:tr>
            </a:tbl>
          </a:graphicData>
        </a:graphic>
      </p:graphicFrame>
      <p:sp>
        <p:nvSpPr>
          <p:cNvPr id="4" name="Text Placeholder 3">
            <a:extLst>
              <a:ext uri="{FF2B5EF4-FFF2-40B4-BE49-F238E27FC236}">
                <a16:creationId xmlns:a16="http://schemas.microsoft.com/office/drawing/2014/main" id="{2DE680D7-6780-43F4-B690-F1C72ED761D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48524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7A36-3A65-4157-B24D-111D263CDD07}"/>
              </a:ext>
            </a:extLst>
          </p:cNvPr>
          <p:cNvSpPr>
            <a:spLocks noGrp="1"/>
          </p:cNvSpPr>
          <p:nvPr>
            <p:ph type="title"/>
          </p:nvPr>
        </p:nvSpPr>
        <p:spPr/>
        <p:txBody>
          <a:bodyPr/>
          <a:lstStyle/>
          <a:p>
            <a:r>
              <a:rPr lang="nl-NL"/>
              <a:t>Instagram Top 10 posts met meeste interactie | NPO3FM - 18 of 25</a:t>
            </a:r>
            <a:endParaRPr lang="en-US"/>
          </a:p>
        </p:txBody>
      </p:sp>
      <p:graphicFrame>
        <p:nvGraphicFramePr>
          <p:cNvPr id="5" name="Table Placeholder 4">
            <a:extLst>
              <a:ext uri="{FF2B5EF4-FFF2-40B4-BE49-F238E27FC236}">
                <a16:creationId xmlns:a16="http://schemas.microsoft.com/office/drawing/2014/main" id="{ECAA5A0C-CF70-426C-A4D0-C54973E516FB}"/>
              </a:ext>
            </a:extLst>
          </p:cNvPr>
          <p:cNvGraphicFramePr>
            <a:graphicFrameLocks noGrp="1"/>
          </p:cNvGraphicFramePr>
          <p:nvPr>
            <p:ph type="tbl" sz="quarter" idx="13"/>
            <p:extLst>
              <p:ext uri="{D42A27DB-BD31-4B8C-83A1-F6EECF244321}">
                <p14:modId xmlns:p14="http://schemas.microsoft.com/office/powerpoint/2010/main" val="117702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2058174"/>
                    </a:ext>
                  </a:extLst>
                </a:gridCol>
                <a:gridCol w="1645920">
                  <a:extLst>
                    <a:ext uri="{9D8B030D-6E8A-4147-A177-3AD203B41FA5}">
                      <a16:colId xmlns:a16="http://schemas.microsoft.com/office/drawing/2014/main" val="415997239"/>
                    </a:ext>
                  </a:extLst>
                </a:gridCol>
                <a:gridCol w="740664">
                  <a:extLst>
                    <a:ext uri="{9D8B030D-6E8A-4147-A177-3AD203B41FA5}">
                      <a16:colId xmlns:a16="http://schemas.microsoft.com/office/drawing/2014/main" val="2688916294"/>
                    </a:ext>
                  </a:extLst>
                </a:gridCol>
                <a:gridCol w="740664">
                  <a:extLst>
                    <a:ext uri="{9D8B030D-6E8A-4147-A177-3AD203B41FA5}">
                      <a16:colId xmlns:a16="http://schemas.microsoft.com/office/drawing/2014/main" val="4020459542"/>
                    </a:ext>
                  </a:extLst>
                </a:gridCol>
                <a:gridCol w="740664">
                  <a:extLst>
                    <a:ext uri="{9D8B030D-6E8A-4147-A177-3AD203B41FA5}">
                      <a16:colId xmlns:a16="http://schemas.microsoft.com/office/drawing/2014/main" val="1007491577"/>
                    </a:ext>
                  </a:extLst>
                </a:gridCol>
                <a:gridCol w="740664">
                  <a:extLst>
                    <a:ext uri="{9D8B030D-6E8A-4147-A177-3AD203B41FA5}">
                      <a16:colId xmlns:a16="http://schemas.microsoft.com/office/drawing/2014/main" val="1987198736"/>
                    </a:ext>
                  </a:extLst>
                </a:gridCol>
                <a:gridCol w="740664">
                  <a:extLst>
                    <a:ext uri="{9D8B030D-6E8A-4147-A177-3AD203B41FA5}">
                      <a16:colId xmlns:a16="http://schemas.microsoft.com/office/drawing/2014/main" val="3804324231"/>
                    </a:ext>
                  </a:extLst>
                </a:gridCol>
                <a:gridCol w="740664">
                  <a:extLst>
                    <a:ext uri="{9D8B030D-6E8A-4147-A177-3AD203B41FA5}">
                      <a16:colId xmlns:a16="http://schemas.microsoft.com/office/drawing/2014/main" val="264257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433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- 2022-02-26 09:02:37</a:t>
                      </a:r>
                      <a:r>
                        <a:rPr kumimoji="0" lang="en-US" sz="1000" b="0" i="0" u="none" strike="noStrike" kern="1200" cap="none" spc="0" normalizeH="0" baseline="0" noProof="0">
                          <a:ln>
                            <a:noFill/>
                          </a:ln>
                          <a:solidFill>
                            <a:prstClr val="black"/>
                          </a:solidFill>
                          <a:effectLst/>
                          <a:uLnTx/>
                          <a:uFillTx/>
                          <a:latin typeface="+mn-lt"/>
                          <a:ea typeface="+mn-ea"/>
                          <a:cs typeface="+mn-cs"/>
                        </a:rPr>
                        <a:t>
 This could be you with het Gouden Festivalbandje! ✨
→ Je maakt nog 2 dagen kans dus slinger je radio aan en stuur je meest legendarische festivalverhaal naar 3FM. #3FM #GoudenFestivalbandje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274837871_150259860741149_4821806521022089988_n.jpg?_nc_cat=101&amp;ccb=1-5&amp;_nc_sid=8ae9d6&amp;_nc_ohc=pJn9bdMc8yMAX_Z5RPa&amp;_nc_ht=scontent-iad3-1.cdninstagram.com&amp;edm=AL-3X8kEAAAA&amp;oh=00_AT_y4_4HfwhlOqaP0aPK0_V6Z64AX4ee6a0b1TgjNls2Ww&amp;oe=62221E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3496239"/>
                  </a:ext>
                </a:extLst>
              </a:tr>
            </a:tbl>
          </a:graphicData>
        </a:graphic>
      </p:graphicFrame>
      <p:sp>
        <p:nvSpPr>
          <p:cNvPr id="4" name="Text Placeholder 3">
            <a:extLst>
              <a:ext uri="{FF2B5EF4-FFF2-40B4-BE49-F238E27FC236}">
                <a16:creationId xmlns:a16="http://schemas.microsoft.com/office/drawing/2014/main" id="{9EEC583A-6AD1-44AF-B8B0-EF87D956CB3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272462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7629F-717B-4D55-AC4D-5A7910F41F5A}"/>
              </a:ext>
            </a:extLst>
          </p:cNvPr>
          <p:cNvSpPr>
            <a:spLocks noGrp="1"/>
          </p:cNvSpPr>
          <p:nvPr>
            <p:ph type="title"/>
          </p:nvPr>
        </p:nvSpPr>
        <p:spPr/>
        <p:txBody>
          <a:bodyPr/>
          <a:lstStyle/>
          <a:p>
            <a:r>
              <a:rPr lang="nl-NL"/>
              <a:t>Instagram Top 10 posts met meeste interactie | NPO3FM - 19 of 25</a:t>
            </a:r>
            <a:endParaRPr lang="en-US"/>
          </a:p>
        </p:txBody>
      </p:sp>
      <p:graphicFrame>
        <p:nvGraphicFramePr>
          <p:cNvPr id="5" name="Table Placeholder 4">
            <a:extLst>
              <a:ext uri="{FF2B5EF4-FFF2-40B4-BE49-F238E27FC236}">
                <a16:creationId xmlns:a16="http://schemas.microsoft.com/office/drawing/2014/main" id="{08770D28-B7A1-45F3-8991-0B035C6F30C6}"/>
              </a:ext>
            </a:extLst>
          </p:cNvPr>
          <p:cNvGraphicFramePr>
            <a:graphicFrameLocks noGrp="1"/>
          </p:cNvGraphicFramePr>
          <p:nvPr>
            <p:ph type="tbl" sz="quarter" idx="13"/>
            <p:extLst>
              <p:ext uri="{D42A27DB-BD31-4B8C-83A1-F6EECF244321}">
                <p14:modId xmlns:p14="http://schemas.microsoft.com/office/powerpoint/2010/main" val="3067310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2701039"/>
                    </a:ext>
                  </a:extLst>
                </a:gridCol>
                <a:gridCol w="1645920">
                  <a:extLst>
                    <a:ext uri="{9D8B030D-6E8A-4147-A177-3AD203B41FA5}">
                      <a16:colId xmlns:a16="http://schemas.microsoft.com/office/drawing/2014/main" val="2005248363"/>
                    </a:ext>
                  </a:extLst>
                </a:gridCol>
                <a:gridCol w="740664">
                  <a:extLst>
                    <a:ext uri="{9D8B030D-6E8A-4147-A177-3AD203B41FA5}">
                      <a16:colId xmlns:a16="http://schemas.microsoft.com/office/drawing/2014/main" val="1787488653"/>
                    </a:ext>
                  </a:extLst>
                </a:gridCol>
                <a:gridCol w="740664">
                  <a:extLst>
                    <a:ext uri="{9D8B030D-6E8A-4147-A177-3AD203B41FA5}">
                      <a16:colId xmlns:a16="http://schemas.microsoft.com/office/drawing/2014/main" val="3925282303"/>
                    </a:ext>
                  </a:extLst>
                </a:gridCol>
                <a:gridCol w="740664">
                  <a:extLst>
                    <a:ext uri="{9D8B030D-6E8A-4147-A177-3AD203B41FA5}">
                      <a16:colId xmlns:a16="http://schemas.microsoft.com/office/drawing/2014/main" val="2576584294"/>
                    </a:ext>
                  </a:extLst>
                </a:gridCol>
                <a:gridCol w="740664">
                  <a:extLst>
                    <a:ext uri="{9D8B030D-6E8A-4147-A177-3AD203B41FA5}">
                      <a16:colId xmlns:a16="http://schemas.microsoft.com/office/drawing/2014/main" val="1419927067"/>
                    </a:ext>
                  </a:extLst>
                </a:gridCol>
                <a:gridCol w="740664">
                  <a:extLst>
                    <a:ext uri="{9D8B030D-6E8A-4147-A177-3AD203B41FA5}">
                      <a16:colId xmlns:a16="http://schemas.microsoft.com/office/drawing/2014/main" val="3451444537"/>
                    </a:ext>
                  </a:extLst>
                </a:gridCol>
                <a:gridCol w="740664">
                  <a:extLst>
                    <a:ext uri="{9D8B030D-6E8A-4147-A177-3AD203B41FA5}">
                      <a16:colId xmlns:a16="http://schemas.microsoft.com/office/drawing/2014/main" val="98250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051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- 2022-02-08 07:00:03</a:t>
                      </a:r>
                      <a:r>
                        <a:rPr kumimoji="0" lang="nl-NL" sz="1000" b="0" i="0" u="none" strike="noStrike" kern="1200" cap="none" spc="0" normalizeH="0" baseline="0" noProof="0">
                          <a:ln>
                            <a:noFill/>
                          </a:ln>
                          <a:solidFill>
                            <a:prstClr val="black"/>
                          </a:solidFill>
                          <a:effectLst/>
                          <a:uLnTx/>
                          <a:uFillTx/>
                          <a:latin typeface="+mn-lt"/>
                          <a:ea typeface="+mn-ea"/>
                          <a:cs typeface="+mn-cs"/>
                        </a:rPr>
                        <a:t>
 Waarvan heb jij nog een collectie in de kast liggen? 🤓 #3FM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273593804_735493157414628_323545593629879981_n.jpg?_nc_cat=103&amp;ccb=1-5&amp;_nc_sid=8ae9d6&amp;_nc_ohc=I2cVCVJONGkAX90j9NG&amp;_nc_ht=scontent-iad3-1.cdninstagram.com&amp;edm=AL-3X8kEAAAA&amp;oh=00_AT_zfb9HUWmML_f6nVD11e9vN2nups-hRL3bh7Cd1x6IZQ&amp;oe=6222D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6560223"/>
                  </a:ext>
                </a:extLst>
              </a:tr>
            </a:tbl>
          </a:graphicData>
        </a:graphic>
      </p:graphicFrame>
      <p:sp>
        <p:nvSpPr>
          <p:cNvPr id="4" name="Text Placeholder 3">
            <a:extLst>
              <a:ext uri="{FF2B5EF4-FFF2-40B4-BE49-F238E27FC236}">
                <a16:creationId xmlns:a16="http://schemas.microsoft.com/office/drawing/2014/main" id="{4E884268-6234-4202-98B5-FE8DE4A8FCA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40597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22E2-680E-4043-A68C-0EDF2226D129}"/>
              </a:ext>
            </a:extLst>
          </p:cNvPr>
          <p:cNvSpPr>
            <a:spLocks noGrp="1"/>
          </p:cNvSpPr>
          <p:nvPr>
            <p:ph type="title"/>
          </p:nvPr>
        </p:nvSpPr>
        <p:spPr/>
        <p:txBody>
          <a:bodyPr/>
          <a:lstStyle/>
          <a:p>
            <a:r>
              <a:rPr lang="nl-NL"/>
              <a:t>Instagram Top 10 posts met meeste interactie | NPO3FM - 20 of 25</a:t>
            </a:r>
            <a:endParaRPr lang="en-US"/>
          </a:p>
        </p:txBody>
      </p:sp>
      <p:graphicFrame>
        <p:nvGraphicFramePr>
          <p:cNvPr id="5" name="Table Placeholder 4">
            <a:extLst>
              <a:ext uri="{FF2B5EF4-FFF2-40B4-BE49-F238E27FC236}">
                <a16:creationId xmlns:a16="http://schemas.microsoft.com/office/drawing/2014/main" id="{A924EDE6-6027-45D1-A2CA-77F514B97B5D}"/>
              </a:ext>
            </a:extLst>
          </p:cNvPr>
          <p:cNvGraphicFramePr>
            <a:graphicFrameLocks noGrp="1"/>
          </p:cNvGraphicFramePr>
          <p:nvPr>
            <p:ph type="tbl" sz="quarter" idx="13"/>
            <p:extLst>
              <p:ext uri="{D42A27DB-BD31-4B8C-83A1-F6EECF244321}">
                <p14:modId xmlns:p14="http://schemas.microsoft.com/office/powerpoint/2010/main" val="206681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6523241"/>
                    </a:ext>
                  </a:extLst>
                </a:gridCol>
                <a:gridCol w="1645920">
                  <a:extLst>
                    <a:ext uri="{9D8B030D-6E8A-4147-A177-3AD203B41FA5}">
                      <a16:colId xmlns:a16="http://schemas.microsoft.com/office/drawing/2014/main" val="3818587206"/>
                    </a:ext>
                  </a:extLst>
                </a:gridCol>
                <a:gridCol w="740664">
                  <a:extLst>
                    <a:ext uri="{9D8B030D-6E8A-4147-A177-3AD203B41FA5}">
                      <a16:colId xmlns:a16="http://schemas.microsoft.com/office/drawing/2014/main" val="3613457732"/>
                    </a:ext>
                  </a:extLst>
                </a:gridCol>
                <a:gridCol w="740664">
                  <a:extLst>
                    <a:ext uri="{9D8B030D-6E8A-4147-A177-3AD203B41FA5}">
                      <a16:colId xmlns:a16="http://schemas.microsoft.com/office/drawing/2014/main" val="1689095961"/>
                    </a:ext>
                  </a:extLst>
                </a:gridCol>
                <a:gridCol w="740664">
                  <a:extLst>
                    <a:ext uri="{9D8B030D-6E8A-4147-A177-3AD203B41FA5}">
                      <a16:colId xmlns:a16="http://schemas.microsoft.com/office/drawing/2014/main" val="2882812416"/>
                    </a:ext>
                  </a:extLst>
                </a:gridCol>
                <a:gridCol w="740664">
                  <a:extLst>
                    <a:ext uri="{9D8B030D-6E8A-4147-A177-3AD203B41FA5}">
                      <a16:colId xmlns:a16="http://schemas.microsoft.com/office/drawing/2014/main" val="1772008597"/>
                    </a:ext>
                  </a:extLst>
                </a:gridCol>
                <a:gridCol w="740664">
                  <a:extLst>
                    <a:ext uri="{9D8B030D-6E8A-4147-A177-3AD203B41FA5}">
                      <a16:colId xmlns:a16="http://schemas.microsoft.com/office/drawing/2014/main" val="3059708085"/>
                    </a:ext>
                  </a:extLst>
                </a:gridCol>
                <a:gridCol w="740664">
                  <a:extLst>
                    <a:ext uri="{9D8B030D-6E8A-4147-A177-3AD203B41FA5}">
                      <a16:colId xmlns:a16="http://schemas.microsoft.com/office/drawing/2014/main" val="125993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256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- 2022-02-18 19:37:55</a:t>
                      </a:r>
                      <a:r>
                        <a:rPr kumimoji="0" lang="nl-NL" sz="1000" b="0" i="0" u="none" strike="noStrike" kern="1200" cap="none" spc="0" normalizeH="0" baseline="0" noProof="0">
                          <a:ln>
                            <a:noFill/>
                          </a:ln>
                          <a:solidFill>
                            <a:prstClr val="black"/>
                          </a:solidFill>
                          <a:effectLst/>
                          <a:uLnTx/>
                          <a:uFillTx/>
                          <a:latin typeface="+mn-lt"/>
                          <a:ea typeface="+mn-ea"/>
                          <a:cs typeface="+mn-cs"/>
                        </a:rPr>
                        <a:t>
 Het feest kan beginnen want Rob en Wijnand zijn binnen! Kijk nu mee naar de carnavalsuitzending van Partij voor de Vrijdag via de link in bio! 🎉 #3FM #PartijVoorDeVrijdag #LaatJeHoren #carnaval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274132935_133034879222104_4748109717568888171_n.jpg?_nc_cat=102&amp;ccb=1-5&amp;_nc_sid=8ae9d6&amp;_nc_ohc=Jday_ddJ4BkAX_WULIM&amp;_nc_ht=scontent-iad3-1.cdninstagram.com&amp;edm=AL-3X8kEAAAA&amp;oh=00_AT80NN9n5CSmheur_5p0KuslaazQ12NdAQnBIwEgHoW8Yg&amp;oe=622372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9822526"/>
                  </a:ext>
                </a:extLst>
              </a:tr>
            </a:tbl>
          </a:graphicData>
        </a:graphic>
      </p:graphicFrame>
      <p:sp>
        <p:nvSpPr>
          <p:cNvPr id="4" name="Text Placeholder 3">
            <a:extLst>
              <a:ext uri="{FF2B5EF4-FFF2-40B4-BE49-F238E27FC236}">
                <a16:creationId xmlns:a16="http://schemas.microsoft.com/office/drawing/2014/main" id="{0E422768-44EF-440D-A930-CADBB50460B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922512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DC986-C19F-499E-846B-622BF8476FF0}"/>
              </a:ext>
            </a:extLst>
          </p:cNvPr>
          <p:cNvSpPr>
            <a:spLocks noGrp="1"/>
          </p:cNvSpPr>
          <p:nvPr>
            <p:ph type="title"/>
          </p:nvPr>
        </p:nvSpPr>
        <p:spPr/>
        <p:txBody>
          <a:bodyPr/>
          <a:lstStyle/>
          <a:p>
            <a:r>
              <a:rPr lang="nl-NL"/>
              <a:t>Instagram Top 10 posts met meeste interactie | NPO3FM - 21 of 25</a:t>
            </a:r>
            <a:endParaRPr lang="en-US"/>
          </a:p>
        </p:txBody>
      </p:sp>
      <p:graphicFrame>
        <p:nvGraphicFramePr>
          <p:cNvPr id="5" name="Table Placeholder 4">
            <a:extLst>
              <a:ext uri="{FF2B5EF4-FFF2-40B4-BE49-F238E27FC236}">
                <a16:creationId xmlns:a16="http://schemas.microsoft.com/office/drawing/2014/main" id="{E6947B30-4DE5-4245-95D8-6E80C88E7618}"/>
              </a:ext>
            </a:extLst>
          </p:cNvPr>
          <p:cNvGraphicFramePr>
            <a:graphicFrameLocks noGrp="1"/>
          </p:cNvGraphicFramePr>
          <p:nvPr>
            <p:ph type="tbl" sz="quarter" idx="13"/>
            <p:extLst>
              <p:ext uri="{D42A27DB-BD31-4B8C-83A1-F6EECF244321}">
                <p14:modId xmlns:p14="http://schemas.microsoft.com/office/powerpoint/2010/main" val="2564102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0616111"/>
                    </a:ext>
                  </a:extLst>
                </a:gridCol>
                <a:gridCol w="1645920">
                  <a:extLst>
                    <a:ext uri="{9D8B030D-6E8A-4147-A177-3AD203B41FA5}">
                      <a16:colId xmlns:a16="http://schemas.microsoft.com/office/drawing/2014/main" val="1202223069"/>
                    </a:ext>
                  </a:extLst>
                </a:gridCol>
                <a:gridCol w="740664">
                  <a:extLst>
                    <a:ext uri="{9D8B030D-6E8A-4147-A177-3AD203B41FA5}">
                      <a16:colId xmlns:a16="http://schemas.microsoft.com/office/drawing/2014/main" val="4015227245"/>
                    </a:ext>
                  </a:extLst>
                </a:gridCol>
                <a:gridCol w="740664">
                  <a:extLst>
                    <a:ext uri="{9D8B030D-6E8A-4147-A177-3AD203B41FA5}">
                      <a16:colId xmlns:a16="http://schemas.microsoft.com/office/drawing/2014/main" val="3155001874"/>
                    </a:ext>
                  </a:extLst>
                </a:gridCol>
                <a:gridCol w="740664">
                  <a:extLst>
                    <a:ext uri="{9D8B030D-6E8A-4147-A177-3AD203B41FA5}">
                      <a16:colId xmlns:a16="http://schemas.microsoft.com/office/drawing/2014/main" val="2712986793"/>
                    </a:ext>
                  </a:extLst>
                </a:gridCol>
                <a:gridCol w="740664">
                  <a:extLst>
                    <a:ext uri="{9D8B030D-6E8A-4147-A177-3AD203B41FA5}">
                      <a16:colId xmlns:a16="http://schemas.microsoft.com/office/drawing/2014/main" val="1753314400"/>
                    </a:ext>
                  </a:extLst>
                </a:gridCol>
                <a:gridCol w="740664">
                  <a:extLst>
                    <a:ext uri="{9D8B030D-6E8A-4147-A177-3AD203B41FA5}">
                      <a16:colId xmlns:a16="http://schemas.microsoft.com/office/drawing/2014/main" val="3339170273"/>
                    </a:ext>
                  </a:extLst>
                </a:gridCol>
                <a:gridCol w="740664">
                  <a:extLst>
                    <a:ext uri="{9D8B030D-6E8A-4147-A177-3AD203B41FA5}">
                      <a16:colId xmlns:a16="http://schemas.microsoft.com/office/drawing/2014/main" val="415923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379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- 2022-02-03 10:49:27</a:t>
                      </a:r>
                      <a:r>
                        <a:rPr kumimoji="0" lang="nl-NL" sz="1000" b="0" i="0" u="none" strike="noStrike" kern="1200" cap="none" spc="0" normalizeH="0" baseline="0" noProof="0">
                          <a:ln>
                            <a:noFill/>
                          </a:ln>
                          <a:solidFill>
                            <a:prstClr val="black"/>
                          </a:solidFill>
                          <a:effectLst/>
                          <a:uLnTx/>
                          <a:uFillTx/>
                          <a:latin typeface="+mn-lt"/>
                          <a:ea typeface="+mn-ea"/>
                          <a:cs typeface="+mn-cs"/>
                        </a:rPr>
                        <a:t>
 Bijna dertig Nederlandse zangeressen hebben een open brief gestuurd waarin zij seksueel overschrijdend gedrag binnen de muziekindustrie aankaarten. Sander spreekt met zangeres Linde Schöne, één van de ondertekende.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273032694_1048727559376654_4832946104627342088_n.jpg?_nc_cat=102&amp;ccb=1-5&amp;_nc_sid=8ae9d6&amp;_nc_ohc=dovaSgip2scAX8b6fNY&amp;_nc_ht=scontent-iad3-1.cdninstagram.com&amp;edm=AL-3X8kEAAAA&amp;oh=00_AT_w2VIK20rj_6ClKwisEHnQ36-Lkr_h6Lxh0eDx3ldyCw&amp;oe=622285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72831018"/>
                  </a:ext>
                </a:extLst>
              </a:tr>
            </a:tbl>
          </a:graphicData>
        </a:graphic>
      </p:graphicFrame>
      <p:sp>
        <p:nvSpPr>
          <p:cNvPr id="4" name="Text Placeholder 3">
            <a:extLst>
              <a:ext uri="{FF2B5EF4-FFF2-40B4-BE49-F238E27FC236}">
                <a16:creationId xmlns:a16="http://schemas.microsoft.com/office/drawing/2014/main" id="{5883F8A5-1894-41B1-8649-FC80D61CFC5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8678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C2B90-00CA-47F2-9F54-BA51243D5EC0}"/>
              </a:ext>
            </a:extLst>
          </p:cNvPr>
          <p:cNvSpPr>
            <a:spLocks noGrp="1"/>
          </p:cNvSpPr>
          <p:nvPr>
            <p:ph type="title"/>
          </p:nvPr>
        </p:nvSpPr>
        <p:spPr/>
        <p:txBody>
          <a:bodyPr/>
          <a:lstStyle/>
          <a:p>
            <a:r>
              <a:rPr lang="nl-NL"/>
              <a:t>Instagram Top 10 posts met meeste interactie | NPO3FM - 22 of 25</a:t>
            </a:r>
            <a:endParaRPr lang="en-US"/>
          </a:p>
        </p:txBody>
      </p:sp>
      <p:graphicFrame>
        <p:nvGraphicFramePr>
          <p:cNvPr id="5" name="Table Placeholder 4">
            <a:extLst>
              <a:ext uri="{FF2B5EF4-FFF2-40B4-BE49-F238E27FC236}">
                <a16:creationId xmlns:a16="http://schemas.microsoft.com/office/drawing/2014/main" id="{340EBB50-8F76-47D9-A062-A297C412693E}"/>
              </a:ext>
            </a:extLst>
          </p:cNvPr>
          <p:cNvGraphicFramePr>
            <a:graphicFrameLocks noGrp="1"/>
          </p:cNvGraphicFramePr>
          <p:nvPr>
            <p:ph type="tbl" sz="quarter" idx="13"/>
            <p:extLst>
              <p:ext uri="{D42A27DB-BD31-4B8C-83A1-F6EECF244321}">
                <p14:modId xmlns:p14="http://schemas.microsoft.com/office/powerpoint/2010/main" val="774524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705768"/>
                    </a:ext>
                  </a:extLst>
                </a:gridCol>
                <a:gridCol w="1645920">
                  <a:extLst>
                    <a:ext uri="{9D8B030D-6E8A-4147-A177-3AD203B41FA5}">
                      <a16:colId xmlns:a16="http://schemas.microsoft.com/office/drawing/2014/main" val="2276330521"/>
                    </a:ext>
                  </a:extLst>
                </a:gridCol>
                <a:gridCol w="740664">
                  <a:extLst>
                    <a:ext uri="{9D8B030D-6E8A-4147-A177-3AD203B41FA5}">
                      <a16:colId xmlns:a16="http://schemas.microsoft.com/office/drawing/2014/main" val="2083281709"/>
                    </a:ext>
                  </a:extLst>
                </a:gridCol>
                <a:gridCol w="740664">
                  <a:extLst>
                    <a:ext uri="{9D8B030D-6E8A-4147-A177-3AD203B41FA5}">
                      <a16:colId xmlns:a16="http://schemas.microsoft.com/office/drawing/2014/main" val="1612499679"/>
                    </a:ext>
                  </a:extLst>
                </a:gridCol>
                <a:gridCol w="740664">
                  <a:extLst>
                    <a:ext uri="{9D8B030D-6E8A-4147-A177-3AD203B41FA5}">
                      <a16:colId xmlns:a16="http://schemas.microsoft.com/office/drawing/2014/main" val="1346437601"/>
                    </a:ext>
                  </a:extLst>
                </a:gridCol>
                <a:gridCol w="740664">
                  <a:extLst>
                    <a:ext uri="{9D8B030D-6E8A-4147-A177-3AD203B41FA5}">
                      <a16:colId xmlns:a16="http://schemas.microsoft.com/office/drawing/2014/main" val="496487946"/>
                    </a:ext>
                  </a:extLst>
                </a:gridCol>
                <a:gridCol w="740664">
                  <a:extLst>
                    <a:ext uri="{9D8B030D-6E8A-4147-A177-3AD203B41FA5}">
                      <a16:colId xmlns:a16="http://schemas.microsoft.com/office/drawing/2014/main" val="3894759990"/>
                    </a:ext>
                  </a:extLst>
                </a:gridCol>
                <a:gridCol w="740664">
                  <a:extLst>
                    <a:ext uri="{9D8B030D-6E8A-4147-A177-3AD203B41FA5}">
                      <a16:colId xmlns:a16="http://schemas.microsoft.com/office/drawing/2014/main" val="46620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95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- 2022-02-02 18:02:47</a:t>
                      </a:r>
                      <a:r>
                        <a:rPr kumimoji="0" lang="nl-NL" sz="1000" b="0" i="0" u="none" strike="noStrike" kern="1200" cap="none" spc="0" normalizeH="0" baseline="0" noProof="0">
                          <a:ln>
                            <a:noFill/>
                          </a:ln>
                          <a:solidFill>
                            <a:prstClr val="black"/>
                          </a:solidFill>
                          <a:effectLst/>
                          <a:uLnTx/>
                          <a:uFillTx/>
                          <a:latin typeface="+mn-lt"/>
                          <a:ea typeface="+mn-ea"/>
                          <a:cs typeface="+mn-cs"/>
                        </a:rPr>
                        <a:t>
 De eerste draaidagen voor de nieuwe dramaserie over het leven van Máxima vielen zwaar... 🥲 #3FM #WelkomBijDeClub #trouwdag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273230874_616419962993125_7291181294317580040_n.jpg?_nc_cat=107&amp;ccb=1-5&amp;_nc_sid=8ae9d6&amp;_nc_ohc=U3w21bMs4v8AX_W1lzT&amp;_nc_ht=scontent-iad3-1.cdninstagram.com&amp;edm=AL-3X8kEAAAA&amp;oh=00_AT82rFiOZJvAk4hSUV5-qLs1elLLZkwhqgX4aWP--ORBNw&amp;oe=6222483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7467609"/>
                  </a:ext>
                </a:extLst>
              </a:tr>
            </a:tbl>
          </a:graphicData>
        </a:graphic>
      </p:graphicFrame>
      <p:sp>
        <p:nvSpPr>
          <p:cNvPr id="4" name="Text Placeholder 3">
            <a:extLst>
              <a:ext uri="{FF2B5EF4-FFF2-40B4-BE49-F238E27FC236}">
                <a16:creationId xmlns:a16="http://schemas.microsoft.com/office/drawing/2014/main" id="{1903AD98-4354-453E-A76D-BB77369C47D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023300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78B4C-4AD6-44F1-9552-5EB771518697}"/>
              </a:ext>
            </a:extLst>
          </p:cNvPr>
          <p:cNvSpPr>
            <a:spLocks noGrp="1"/>
          </p:cNvSpPr>
          <p:nvPr>
            <p:ph type="title"/>
          </p:nvPr>
        </p:nvSpPr>
        <p:spPr/>
        <p:txBody>
          <a:bodyPr/>
          <a:lstStyle/>
          <a:p>
            <a:r>
              <a:rPr lang="nl-NL"/>
              <a:t>Instagram Top 10 posts met meeste interactie | NPO3FM - 23 of 25</a:t>
            </a:r>
            <a:endParaRPr lang="en-US"/>
          </a:p>
        </p:txBody>
      </p:sp>
      <p:graphicFrame>
        <p:nvGraphicFramePr>
          <p:cNvPr id="5" name="Table Placeholder 4">
            <a:extLst>
              <a:ext uri="{FF2B5EF4-FFF2-40B4-BE49-F238E27FC236}">
                <a16:creationId xmlns:a16="http://schemas.microsoft.com/office/drawing/2014/main" id="{78CC85AA-77A3-4EB0-BD38-A822EBF9C826}"/>
              </a:ext>
            </a:extLst>
          </p:cNvPr>
          <p:cNvGraphicFramePr>
            <a:graphicFrameLocks noGrp="1"/>
          </p:cNvGraphicFramePr>
          <p:nvPr>
            <p:ph type="tbl" sz="quarter" idx="13"/>
            <p:extLst>
              <p:ext uri="{D42A27DB-BD31-4B8C-83A1-F6EECF244321}">
                <p14:modId xmlns:p14="http://schemas.microsoft.com/office/powerpoint/2010/main" val="315414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3605587"/>
                    </a:ext>
                  </a:extLst>
                </a:gridCol>
                <a:gridCol w="1645920">
                  <a:extLst>
                    <a:ext uri="{9D8B030D-6E8A-4147-A177-3AD203B41FA5}">
                      <a16:colId xmlns:a16="http://schemas.microsoft.com/office/drawing/2014/main" val="2540388788"/>
                    </a:ext>
                  </a:extLst>
                </a:gridCol>
                <a:gridCol w="740664">
                  <a:extLst>
                    <a:ext uri="{9D8B030D-6E8A-4147-A177-3AD203B41FA5}">
                      <a16:colId xmlns:a16="http://schemas.microsoft.com/office/drawing/2014/main" val="2428464130"/>
                    </a:ext>
                  </a:extLst>
                </a:gridCol>
                <a:gridCol w="740664">
                  <a:extLst>
                    <a:ext uri="{9D8B030D-6E8A-4147-A177-3AD203B41FA5}">
                      <a16:colId xmlns:a16="http://schemas.microsoft.com/office/drawing/2014/main" val="1734055788"/>
                    </a:ext>
                  </a:extLst>
                </a:gridCol>
                <a:gridCol w="740664">
                  <a:extLst>
                    <a:ext uri="{9D8B030D-6E8A-4147-A177-3AD203B41FA5}">
                      <a16:colId xmlns:a16="http://schemas.microsoft.com/office/drawing/2014/main" val="3278445241"/>
                    </a:ext>
                  </a:extLst>
                </a:gridCol>
                <a:gridCol w="740664">
                  <a:extLst>
                    <a:ext uri="{9D8B030D-6E8A-4147-A177-3AD203B41FA5}">
                      <a16:colId xmlns:a16="http://schemas.microsoft.com/office/drawing/2014/main" val="3827230291"/>
                    </a:ext>
                  </a:extLst>
                </a:gridCol>
                <a:gridCol w="740664">
                  <a:extLst>
                    <a:ext uri="{9D8B030D-6E8A-4147-A177-3AD203B41FA5}">
                      <a16:colId xmlns:a16="http://schemas.microsoft.com/office/drawing/2014/main" val="1082280332"/>
                    </a:ext>
                  </a:extLst>
                </a:gridCol>
                <a:gridCol w="740664">
                  <a:extLst>
                    <a:ext uri="{9D8B030D-6E8A-4147-A177-3AD203B41FA5}">
                      <a16:colId xmlns:a16="http://schemas.microsoft.com/office/drawing/2014/main" val="1475834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047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- 2022-02-07 19:48:03</a:t>
                      </a:r>
                      <a:r>
                        <a:rPr kumimoji="0" lang="en-US" sz="1000" b="0" i="0" u="none" strike="noStrike" kern="1200" cap="none" spc="0" normalizeH="0" baseline="0" noProof="0">
                          <a:ln>
                            <a:noFill/>
                          </a:ln>
                          <a:solidFill>
                            <a:prstClr val="black"/>
                          </a:solidFill>
                          <a:effectLst/>
                          <a:uLnTx/>
                          <a:uFillTx/>
                          <a:latin typeface="+mn-lt"/>
                          <a:ea typeface="+mn-ea"/>
                          <a:cs typeface="+mn-cs"/>
                        </a:rPr>
                        <a:t>
 I sit and wait, does an… Robbie Williams himself ineens naast me?! 🤯 #3FM #WelkomBijDeClub #00sRequest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273488710_1812338532298967_7422813966589973149_n.jpg?_nc_cat=110&amp;ccb=1-5&amp;_nc_sid=8ae9d6&amp;_nc_ohc=YLKg4aAVgSUAX8qFyds&amp;_nc_ht=scontent-iad3-1.cdninstagram.com&amp;edm=AL-3X8kEAAAA&amp;oh=00_AT_Fo3ZeRQ-JEwtnFS2wtzQr9-UD73aF2GdRF-d4bBtHgg&amp;oe=62224D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883868"/>
                  </a:ext>
                </a:extLst>
              </a:tr>
            </a:tbl>
          </a:graphicData>
        </a:graphic>
      </p:graphicFrame>
      <p:sp>
        <p:nvSpPr>
          <p:cNvPr id="4" name="Text Placeholder 3">
            <a:extLst>
              <a:ext uri="{FF2B5EF4-FFF2-40B4-BE49-F238E27FC236}">
                <a16:creationId xmlns:a16="http://schemas.microsoft.com/office/drawing/2014/main" id="{D3D584D6-ABAF-4A64-A283-DCEE0BBF41B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700792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A7F83-5A42-457C-9C07-CE60CD9C75C8}"/>
              </a:ext>
            </a:extLst>
          </p:cNvPr>
          <p:cNvSpPr>
            <a:spLocks noGrp="1"/>
          </p:cNvSpPr>
          <p:nvPr>
            <p:ph type="title"/>
          </p:nvPr>
        </p:nvSpPr>
        <p:spPr/>
        <p:txBody>
          <a:bodyPr/>
          <a:lstStyle/>
          <a:p>
            <a:r>
              <a:rPr lang="nl-NL"/>
              <a:t>Instagram Top 10 posts met meeste interactie | NPO3FM - 24 of 25</a:t>
            </a:r>
            <a:endParaRPr lang="en-US"/>
          </a:p>
        </p:txBody>
      </p:sp>
      <p:graphicFrame>
        <p:nvGraphicFramePr>
          <p:cNvPr id="5" name="Table Placeholder 4">
            <a:extLst>
              <a:ext uri="{FF2B5EF4-FFF2-40B4-BE49-F238E27FC236}">
                <a16:creationId xmlns:a16="http://schemas.microsoft.com/office/drawing/2014/main" id="{BB8130EE-44F5-481C-ABC6-AD582F014BF6}"/>
              </a:ext>
            </a:extLst>
          </p:cNvPr>
          <p:cNvGraphicFramePr>
            <a:graphicFrameLocks noGrp="1"/>
          </p:cNvGraphicFramePr>
          <p:nvPr>
            <p:ph type="tbl" sz="quarter" idx="13"/>
            <p:extLst>
              <p:ext uri="{D42A27DB-BD31-4B8C-83A1-F6EECF244321}">
                <p14:modId xmlns:p14="http://schemas.microsoft.com/office/powerpoint/2010/main" val="208995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147419"/>
                    </a:ext>
                  </a:extLst>
                </a:gridCol>
                <a:gridCol w="1645920">
                  <a:extLst>
                    <a:ext uri="{9D8B030D-6E8A-4147-A177-3AD203B41FA5}">
                      <a16:colId xmlns:a16="http://schemas.microsoft.com/office/drawing/2014/main" val="2960705684"/>
                    </a:ext>
                  </a:extLst>
                </a:gridCol>
                <a:gridCol w="740664">
                  <a:extLst>
                    <a:ext uri="{9D8B030D-6E8A-4147-A177-3AD203B41FA5}">
                      <a16:colId xmlns:a16="http://schemas.microsoft.com/office/drawing/2014/main" val="2375104297"/>
                    </a:ext>
                  </a:extLst>
                </a:gridCol>
                <a:gridCol w="740664">
                  <a:extLst>
                    <a:ext uri="{9D8B030D-6E8A-4147-A177-3AD203B41FA5}">
                      <a16:colId xmlns:a16="http://schemas.microsoft.com/office/drawing/2014/main" val="1901472739"/>
                    </a:ext>
                  </a:extLst>
                </a:gridCol>
                <a:gridCol w="740664">
                  <a:extLst>
                    <a:ext uri="{9D8B030D-6E8A-4147-A177-3AD203B41FA5}">
                      <a16:colId xmlns:a16="http://schemas.microsoft.com/office/drawing/2014/main" val="1107102726"/>
                    </a:ext>
                  </a:extLst>
                </a:gridCol>
                <a:gridCol w="740664">
                  <a:extLst>
                    <a:ext uri="{9D8B030D-6E8A-4147-A177-3AD203B41FA5}">
                      <a16:colId xmlns:a16="http://schemas.microsoft.com/office/drawing/2014/main" val="2667620827"/>
                    </a:ext>
                  </a:extLst>
                </a:gridCol>
                <a:gridCol w="740664">
                  <a:extLst>
                    <a:ext uri="{9D8B030D-6E8A-4147-A177-3AD203B41FA5}">
                      <a16:colId xmlns:a16="http://schemas.microsoft.com/office/drawing/2014/main" val="3140893869"/>
                    </a:ext>
                  </a:extLst>
                </a:gridCol>
                <a:gridCol w="740664">
                  <a:extLst>
                    <a:ext uri="{9D8B030D-6E8A-4147-A177-3AD203B41FA5}">
                      <a16:colId xmlns:a16="http://schemas.microsoft.com/office/drawing/2014/main" val="402864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774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- 2022-02-18 07:00:39</a:t>
                      </a:r>
                      <a:r>
                        <a:rPr kumimoji="0" lang="nl-NL" sz="1000" b="0" i="0" u="none" strike="noStrike" kern="1200" cap="none" spc="0" normalizeH="0" baseline="0" noProof="0">
                          <a:ln>
                            <a:noFill/>
                          </a:ln>
                          <a:solidFill>
                            <a:prstClr val="black"/>
                          </a:solidFill>
                          <a:effectLst/>
                          <a:uLnTx/>
                          <a:uFillTx/>
                          <a:latin typeface="+mn-lt"/>
                          <a:ea typeface="+mn-ea"/>
                          <a:cs typeface="+mn-cs"/>
                        </a:rPr>
                        <a:t>
 De stemmen zijn geteld! 🔥 Hebben jouw 00's favorieten het gehaald tot de top 10?
→ Luister vanaf 10:00 uur naar de 100 meest aangevraagde tracks van 00's Request. #3FM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274373022_680008450121071_6158342168210282741_n.jpg?_nc_cat=101&amp;ccb=1-5&amp;_nc_sid=8ae9d6&amp;_nc_ohc=InlC6Ku9Q18AX-Yu5K3&amp;_nc_ht=scontent-iad3-1.cdninstagram.com&amp;edm=AL-3X8kEAAAA&amp;oh=00_AT98EAjIfjNLq3fUmgxxmgTDH-1t0MW9551jnkAHgSDLfw&amp;oe=6222992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233469"/>
                  </a:ext>
                </a:extLst>
              </a:tr>
            </a:tbl>
          </a:graphicData>
        </a:graphic>
      </p:graphicFrame>
      <p:sp>
        <p:nvSpPr>
          <p:cNvPr id="4" name="Text Placeholder 3">
            <a:extLst>
              <a:ext uri="{FF2B5EF4-FFF2-40B4-BE49-F238E27FC236}">
                <a16:creationId xmlns:a16="http://schemas.microsoft.com/office/drawing/2014/main" id="{227E93BD-35C3-4FA1-88AF-67FA2A2F66C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19948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2B9F2-088E-4CA5-9BDD-FAF172DE6D0B}"/>
              </a:ext>
            </a:extLst>
          </p:cNvPr>
          <p:cNvSpPr>
            <a:spLocks noGrp="1"/>
          </p:cNvSpPr>
          <p:nvPr>
            <p:ph type="title"/>
          </p:nvPr>
        </p:nvSpPr>
        <p:spPr/>
        <p:txBody>
          <a:bodyPr/>
          <a:lstStyle/>
          <a:p>
            <a:r>
              <a:rPr lang="nl-NL"/>
              <a:t>Instagram Top 10 posts met meeste interactie | NPO3FM - 25 of 25</a:t>
            </a:r>
            <a:endParaRPr lang="en-US"/>
          </a:p>
        </p:txBody>
      </p:sp>
      <p:graphicFrame>
        <p:nvGraphicFramePr>
          <p:cNvPr id="5" name="Table Placeholder 4">
            <a:extLst>
              <a:ext uri="{FF2B5EF4-FFF2-40B4-BE49-F238E27FC236}">
                <a16:creationId xmlns:a16="http://schemas.microsoft.com/office/drawing/2014/main" id="{B19F4123-A9AE-4210-8018-E45C08C6D28D}"/>
              </a:ext>
            </a:extLst>
          </p:cNvPr>
          <p:cNvGraphicFramePr>
            <a:graphicFrameLocks noGrp="1"/>
          </p:cNvGraphicFramePr>
          <p:nvPr>
            <p:ph type="tbl" sz="quarter" idx="13"/>
            <p:extLst>
              <p:ext uri="{D42A27DB-BD31-4B8C-83A1-F6EECF244321}">
                <p14:modId xmlns:p14="http://schemas.microsoft.com/office/powerpoint/2010/main" val="44182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2409077"/>
                    </a:ext>
                  </a:extLst>
                </a:gridCol>
                <a:gridCol w="1645920">
                  <a:extLst>
                    <a:ext uri="{9D8B030D-6E8A-4147-A177-3AD203B41FA5}">
                      <a16:colId xmlns:a16="http://schemas.microsoft.com/office/drawing/2014/main" val="3138031862"/>
                    </a:ext>
                  </a:extLst>
                </a:gridCol>
                <a:gridCol w="740664">
                  <a:extLst>
                    <a:ext uri="{9D8B030D-6E8A-4147-A177-3AD203B41FA5}">
                      <a16:colId xmlns:a16="http://schemas.microsoft.com/office/drawing/2014/main" val="3027614159"/>
                    </a:ext>
                  </a:extLst>
                </a:gridCol>
                <a:gridCol w="740664">
                  <a:extLst>
                    <a:ext uri="{9D8B030D-6E8A-4147-A177-3AD203B41FA5}">
                      <a16:colId xmlns:a16="http://schemas.microsoft.com/office/drawing/2014/main" val="2971472971"/>
                    </a:ext>
                  </a:extLst>
                </a:gridCol>
                <a:gridCol w="740664">
                  <a:extLst>
                    <a:ext uri="{9D8B030D-6E8A-4147-A177-3AD203B41FA5}">
                      <a16:colId xmlns:a16="http://schemas.microsoft.com/office/drawing/2014/main" val="2955539091"/>
                    </a:ext>
                  </a:extLst>
                </a:gridCol>
                <a:gridCol w="740664">
                  <a:extLst>
                    <a:ext uri="{9D8B030D-6E8A-4147-A177-3AD203B41FA5}">
                      <a16:colId xmlns:a16="http://schemas.microsoft.com/office/drawing/2014/main" val="2326909910"/>
                    </a:ext>
                  </a:extLst>
                </a:gridCol>
                <a:gridCol w="740664">
                  <a:extLst>
                    <a:ext uri="{9D8B030D-6E8A-4147-A177-3AD203B41FA5}">
                      <a16:colId xmlns:a16="http://schemas.microsoft.com/office/drawing/2014/main" val="2036532005"/>
                    </a:ext>
                  </a:extLst>
                </a:gridCol>
                <a:gridCol w="740664">
                  <a:extLst>
                    <a:ext uri="{9D8B030D-6E8A-4147-A177-3AD203B41FA5}">
                      <a16:colId xmlns:a16="http://schemas.microsoft.com/office/drawing/2014/main" val="25956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067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- 2022-02-10 10:00:49</a:t>
                      </a:r>
                      <a:r>
                        <a:rPr kumimoji="0" lang="en-US" sz="1000" b="0" i="0" u="none" strike="noStrike" kern="1200" cap="none" spc="0" normalizeH="0" baseline="0" noProof="0">
                          <a:ln>
                            <a:noFill/>
                          </a:ln>
                          <a:solidFill>
                            <a:prstClr val="black"/>
                          </a:solidFill>
                          <a:effectLst/>
                          <a:uLnTx/>
                          <a:uFillTx/>
                          <a:latin typeface="+mn-lt"/>
                          <a:ea typeface="+mn-ea"/>
                          <a:cs typeface="+mn-cs"/>
                        </a:rPr>
                        <a:t>
 Whenever you need me, sjaal be there: het zijn de Winterspelen Actieweken bij Sanders Vriendenteam! 🧣 Naast het gewone sjaaltje maak je nu ook extra kans op een limited edition oranje versie.
→ Wil jij deze net als Lenny Kravitz met trots dragen? Comment ‘sjaalom’. 👇 *Disclaimer* sjaals zijn niet zo groot als op de foto. #3FM #Sandersvriendenteam #Sjaalom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273717072_1149614572466170_8865965421998736597_n.jpg?_nc_cat=107&amp;ccb=1-5&amp;_nc_sid=8ae9d6&amp;_nc_ohc=JfLD6_qATrgAX-gF4sP&amp;_nc_ht=scontent-iad3-1.cdninstagram.com&amp;edm=AL-3X8kEAAAA&amp;oh=00_AT97VKIvsydTC_hd96T1QhxTiXV_TNMulpMkutQ8Dco4vA&amp;oe=62239A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83490629"/>
                  </a:ext>
                </a:extLst>
              </a:tr>
            </a:tbl>
          </a:graphicData>
        </a:graphic>
      </p:graphicFrame>
      <p:sp>
        <p:nvSpPr>
          <p:cNvPr id="4" name="Text Placeholder 3">
            <a:extLst>
              <a:ext uri="{FF2B5EF4-FFF2-40B4-BE49-F238E27FC236}">
                <a16:creationId xmlns:a16="http://schemas.microsoft.com/office/drawing/2014/main" id="{F4B97A39-FEB4-483F-9067-8457E3D02CE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635105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9455-2905-4F68-BDBC-FB967DC9AC00}"/>
              </a:ext>
            </a:extLst>
          </p:cNvPr>
          <p:cNvSpPr>
            <a:spLocks noGrp="1"/>
          </p:cNvSpPr>
          <p:nvPr>
            <p:ph type="title"/>
          </p:nvPr>
        </p:nvSpPr>
        <p:spPr/>
        <p:txBody>
          <a:bodyPr/>
          <a:lstStyle/>
          <a:p>
            <a:r>
              <a:rPr lang="nl-NL"/>
              <a:t>Instagram Top 10 posts met minste interactie | NPO3FM - 1 of 25</a:t>
            </a:r>
            <a:endParaRPr lang="en-US"/>
          </a:p>
        </p:txBody>
      </p:sp>
      <p:graphicFrame>
        <p:nvGraphicFramePr>
          <p:cNvPr id="5" name="Table Placeholder 4">
            <a:extLst>
              <a:ext uri="{FF2B5EF4-FFF2-40B4-BE49-F238E27FC236}">
                <a16:creationId xmlns:a16="http://schemas.microsoft.com/office/drawing/2014/main" id="{663C19DB-8A25-4A36-A09F-51A83B547C52}"/>
              </a:ext>
            </a:extLst>
          </p:cNvPr>
          <p:cNvGraphicFramePr>
            <a:graphicFrameLocks noGrp="1"/>
          </p:cNvGraphicFramePr>
          <p:nvPr>
            <p:ph type="tbl" sz="quarter" idx="13"/>
            <p:extLst>
              <p:ext uri="{D42A27DB-BD31-4B8C-83A1-F6EECF244321}">
                <p14:modId xmlns:p14="http://schemas.microsoft.com/office/powerpoint/2010/main" val="1436928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0256360"/>
                    </a:ext>
                  </a:extLst>
                </a:gridCol>
                <a:gridCol w="1645920">
                  <a:extLst>
                    <a:ext uri="{9D8B030D-6E8A-4147-A177-3AD203B41FA5}">
                      <a16:colId xmlns:a16="http://schemas.microsoft.com/office/drawing/2014/main" val="371644492"/>
                    </a:ext>
                  </a:extLst>
                </a:gridCol>
                <a:gridCol w="740664">
                  <a:extLst>
                    <a:ext uri="{9D8B030D-6E8A-4147-A177-3AD203B41FA5}">
                      <a16:colId xmlns:a16="http://schemas.microsoft.com/office/drawing/2014/main" val="15715714"/>
                    </a:ext>
                  </a:extLst>
                </a:gridCol>
                <a:gridCol w="740664">
                  <a:extLst>
                    <a:ext uri="{9D8B030D-6E8A-4147-A177-3AD203B41FA5}">
                      <a16:colId xmlns:a16="http://schemas.microsoft.com/office/drawing/2014/main" val="1659979053"/>
                    </a:ext>
                  </a:extLst>
                </a:gridCol>
                <a:gridCol w="740664">
                  <a:extLst>
                    <a:ext uri="{9D8B030D-6E8A-4147-A177-3AD203B41FA5}">
                      <a16:colId xmlns:a16="http://schemas.microsoft.com/office/drawing/2014/main" val="3275107606"/>
                    </a:ext>
                  </a:extLst>
                </a:gridCol>
                <a:gridCol w="740664">
                  <a:extLst>
                    <a:ext uri="{9D8B030D-6E8A-4147-A177-3AD203B41FA5}">
                      <a16:colId xmlns:a16="http://schemas.microsoft.com/office/drawing/2014/main" val="3971032946"/>
                    </a:ext>
                  </a:extLst>
                </a:gridCol>
                <a:gridCol w="740664">
                  <a:extLst>
                    <a:ext uri="{9D8B030D-6E8A-4147-A177-3AD203B41FA5}">
                      <a16:colId xmlns:a16="http://schemas.microsoft.com/office/drawing/2014/main" val="963823458"/>
                    </a:ext>
                  </a:extLst>
                </a:gridCol>
                <a:gridCol w="740664">
                  <a:extLst>
                    <a:ext uri="{9D8B030D-6E8A-4147-A177-3AD203B41FA5}">
                      <a16:colId xmlns:a16="http://schemas.microsoft.com/office/drawing/2014/main" val="352957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636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- 2022-02-23 18:01:31</a:t>
                      </a:r>
                      <a:r>
                        <a:rPr kumimoji="0" lang="nl-NL" sz="1000" b="0" i="0" u="none" strike="noStrike" kern="1200" cap="none" spc="0" normalizeH="0" baseline="0" noProof="0">
                          <a:ln>
                            <a:noFill/>
                          </a:ln>
                          <a:solidFill>
                            <a:prstClr val="black"/>
                          </a:solidFill>
                          <a:effectLst/>
                          <a:uLnTx/>
                          <a:uFillTx/>
                          <a:latin typeface="+mn-lt"/>
                          <a:ea typeface="+mn-ea"/>
                          <a:cs typeface="+mn-cs"/>
                        </a:rPr>
                        <a:t>
 Afgelopen weekend sloot zanger Yannis van Foals aan bij Vera On Track als digitale co-host. 🔥 #3FM #Foals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274618441_486065103234155_6107083737671405753_n.jpg?_nc_cat=106&amp;ccb=1-5&amp;_nc_sid=8ae9d6&amp;_nc_ohc=8QReqPFLbEIAX9_WGUG&amp;_nc_ht=scontent-iad3-1.cdninstagram.com&amp;edm=AL-3X8kEAAAA&amp;oh=00_AT9a9kogk1gBEGAEJDQjyK9BxnmAm1-5Ku93xBxnDCnrfA&amp;oe=62220F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1567977"/>
                  </a:ext>
                </a:extLst>
              </a:tr>
            </a:tbl>
          </a:graphicData>
        </a:graphic>
      </p:graphicFrame>
      <p:sp>
        <p:nvSpPr>
          <p:cNvPr id="4" name="Text Placeholder 3">
            <a:extLst>
              <a:ext uri="{FF2B5EF4-FFF2-40B4-BE49-F238E27FC236}">
                <a16:creationId xmlns:a16="http://schemas.microsoft.com/office/drawing/2014/main" id="{0EA94148-420C-4DF2-A79F-C538C859B91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06953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1D814-6DC5-4ABA-B46C-60D7F0EAFE9D}"/>
              </a:ext>
            </a:extLst>
          </p:cNvPr>
          <p:cNvSpPr>
            <a:spLocks noGrp="1"/>
          </p:cNvSpPr>
          <p:nvPr>
            <p:ph type="title"/>
          </p:nvPr>
        </p:nvSpPr>
        <p:spPr/>
        <p:txBody>
          <a:bodyPr/>
          <a:lstStyle/>
          <a:p>
            <a:r>
              <a:rPr lang="nl-NL"/>
              <a:t>Instagram Top 10 posts met minste interactie | NPO3FM - 2 of 25</a:t>
            </a:r>
            <a:endParaRPr lang="en-US"/>
          </a:p>
        </p:txBody>
      </p:sp>
      <p:graphicFrame>
        <p:nvGraphicFramePr>
          <p:cNvPr id="5" name="Table Placeholder 4">
            <a:extLst>
              <a:ext uri="{FF2B5EF4-FFF2-40B4-BE49-F238E27FC236}">
                <a16:creationId xmlns:a16="http://schemas.microsoft.com/office/drawing/2014/main" id="{1319C491-0F05-4C5C-BBED-5AC772479FB8}"/>
              </a:ext>
            </a:extLst>
          </p:cNvPr>
          <p:cNvGraphicFramePr>
            <a:graphicFrameLocks noGrp="1"/>
          </p:cNvGraphicFramePr>
          <p:nvPr>
            <p:ph type="tbl" sz="quarter" idx="13"/>
            <p:extLst>
              <p:ext uri="{D42A27DB-BD31-4B8C-83A1-F6EECF244321}">
                <p14:modId xmlns:p14="http://schemas.microsoft.com/office/powerpoint/2010/main" val="94720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3061397"/>
                    </a:ext>
                  </a:extLst>
                </a:gridCol>
                <a:gridCol w="1645920">
                  <a:extLst>
                    <a:ext uri="{9D8B030D-6E8A-4147-A177-3AD203B41FA5}">
                      <a16:colId xmlns:a16="http://schemas.microsoft.com/office/drawing/2014/main" val="3654368114"/>
                    </a:ext>
                  </a:extLst>
                </a:gridCol>
                <a:gridCol w="740664">
                  <a:extLst>
                    <a:ext uri="{9D8B030D-6E8A-4147-A177-3AD203B41FA5}">
                      <a16:colId xmlns:a16="http://schemas.microsoft.com/office/drawing/2014/main" val="1087752612"/>
                    </a:ext>
                  </a:extLst>
                </a:gridCol>
                <a:gridCol w="740664">
                  <a:extLst>
                    <a:ext uri="{9D8B030D-6E8A-4147-A177-3AD203B41FA5}">
                      <a16:colId xmlns:a16="http://schemas.microsoft.com/office/drawing/2014/main" val="1747568903"/>
                    </a:ext>
                  </a:extLst>
                </a:gridCol>
                <a:gridCol w="740664">
                  <a:extLst>
                    <a:ext uri="{9D8B030D-6E8A-4147-A177-3AD203B41FA5}">
                      <a16:colId xmlns:a16="http://schemas.microsoft.com/office/drawing/2014/main" val="3440528714"/>
                    </a:ext>
                  </a:extLst>
                </a:gridCol>
                <a:gridCol w="740664">
                  <a:extLst>
                    <a:ext uri="{9D8B030D-6E8A-4147-A177-3AD203B41FA5}">
                      <a16:colId xmlns:a16="http://schemas.microsoft.com/office/drawing/2014/main" val="2467594898"/>
                    </a:ext>
                  </a:extLst>
                </a:gridCol>
                <a:gridCol w="740664">
                  <a:extLst>
                    <a:ext uri="{9D8B030D-6E8A-4147-A177-3AD203B41FA5}">
                      <a16:colId xmlns:a16="http://schemas.microsoft.com/office/drawing/2014/main" val="1402222538"/>
                    </a:ext>
                  </a:extLst>
                </a:gridCol>
                <a:gridCol w="740664">
                  <a:extLst>
                    <a:ext uri="{9D8B030D-6E8A-4147-A177-3AD203B41FA5}">
                      <a16:colId xmlns:a16="http://schemas.microsoft.com/office/drawing/2014/main" val="3000872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63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- 2022-02-15 13:27:56</a:t>
                      </a:r>
                      <a:r>
                        <a:rPr kumimoji="0" lang="nl-NL" sz="1000" b="0" i="0" u="none" strike="noStrike" kern="1200" cap="none" spc="0" normalizeH="0" baseline="0" noProof="0">
                          <a:ln>
                            <a:noFill/>
                          </a:ln>
                          <a:solidFill>
                            <a:prstClr val="black"/>
                          </a:solidFill>
                          <a:effectLst/>
                          <a:uLnTx/>
                          <a:uFillTx/>
                          <a:latin typeface="+mn-lt"/>
                          <a:ea typeface="+mn-ea"/>
                          <a:cs typeface="+mn-cs"/>
                        </a:rPr>
                        <a:t>
 Kom maar door! 🔥  #3FM #00sRequest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273906157_1573636843000263_3257668078302567424_n.jpg?_nc_cat=105&amp;ccb=1-5&amp;_nc_sid=8ae9d6&amp;_nc_aid=0&amp;_nc_ohc=ZzI2tFeAu_UAX9HmN-h&amp;_nc_ht=scontent-iad3-1.cdninstagram.com&amp;edm=AL-3X8kEAAAA&amp;oh=00_AT_7RQS5fETWE2VBLiQih7dABZtNFuSW_vv5GlLBGxeYWA&amp;oe=62228915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1670279"/>
                  </a:ext>
                </a:extLst>
              </a:tr>
            </a:tbl>
          </a:graphicData>
        </a:graphic>
      </p:graphicFrame>
      <p:sp>
        <p:nvSpPr>
          <p:cNvPr id="4" name="Text Placeholder 3">
            <a:extLst>
              <a:ext uri="{FF2B5EF4-FFF2-40B4-BE49-F238E27FC236}">
                <a16:creationId xmlns:a16="http://schemas.microsoft.com/office/drawing/2014/main" id="{81014A7C-C7AA-4A78-AB4B-CF172E120B3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85076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56078-4962-41BD-AD1F-CA8397265261}"/>
              </a:ext>
            </a:extLst>
          </p:cNvPr>
          <p:cNvSpPr>
            <a:spLocks noGrp="1"/>
          </p:cNvSpPr>
          <p:nvPr>
            <p:ph type="title"/>
          </p:nvPr>
        </p:nvSpPr>
        <p:spPr/>
        <p:txBody>
          <a:bodyPr/>
          <a:lstStyle/>
          <a:p>
            <a:r>
              <a:rPr lang="nl-NL"/>
              <a:t>Instagram Top 10 posts met minste interactie | NPO3FM - 3 of 25</a:t>
            </a:r>
            <a:endParaRPr lang="en-US"/>
          </a:p>
        </p:txBody>
      </p:sp>
      <p:graphicFrame>
        <p:nvGraphicFramePr>
          <p:cNvPr id="5" name="Table Placeholder 4">
            <a:extLst>
              <a:ext uri="{FF2B5EF4-FFF2-40B4-BE49-F238E27FC236}">
                <a16:creationId xmlns:a16="http://schemas.microsoft.com/office/drawing/2014/main" id="{41E7A89B-2E26-4416-8C3E-B7DC95F4E5A0}"/>
              </a:ext>
            </a:extLst>
          </p:cNvPr>
          <p:cNvGraphicFramePr>
            <a:graphicFrameLocks noGrp="1"/>
          </p:cNvGraphicFramePr>
          <p:nvPr>
            <p:ph type="tbl" sz="quarter" idx="13"/>
            <p:extLst>
              <p:ext uri="{D42A27DB-BD31-4B8C-83A1-F6EECF244321}">
                <p14:modId xmlns:p14="http://schemas.microsoft.com/office/powerpoint/2010/main" val="358444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5389899"/>
                    </a:ext>
                  </a:extLst>
                </a:gridCol>
                <a:gridCol w="1645920">
                  <a:extLst>
                    <a:ext uri="{9D8B030D-6E8A-4147-A177-3AD203B41FA5}">
                      <a16:colId xmlns:a16="http://schemas.microsoft.com/office/drawing/2014/main" val="1476512749"/>
                    </a:ext>
                  </a:extLst>
                </a:gridCol>
                <a:gridCol w="740664">
                  <a:extLst>
                    <a:ext uri="{9D8B030D-6E8A-4147-A177-3AD203B41FA5}">
                      <a16:colId xmlns:a16="http://schemas.microsoft.com/office/drawing/2014/main" val="2265760314"/>
                    </a:ext>
                  </a:extLst>
                </a:gridCol>
                <a:gridCol w="740664">
                  <a:extLst>
                    <a:ext uri="{9D8B030D-6E8A-4147-A177-3AD203B41FA5}">
                      <a16:colId xmlns:a16="http://schemas.microsoft.com/office/drawing/2014/main" val="3286996126"/>
                    </a:ext>
                  </a:extLst>
                </a:gridCol>
                <a:gridCol w="740664">
                  <a:extLst>
                    <a:ext uri="{9D8B030D-6E8A-4147-A177-3AD203B41FA5}">
                      <a16:colId xmlns:a16="http://schemas.microsoft.com/office/drawing/2014/main" val="1804204258"/>
                    </a:ext>
                  </a:extLst>
                </a:gridCol>
                <a:gridCol w="740664">
                  <a:extLst>
                    <a:ext uri="{9D8B030D-6E8A-4147-A177-3AD203B41FA5}">
                      <a16:colId xmlns:a16="http://schemas.microsoft.com/office/drawing/2014/main" val="2774563758"/>
                    </a:ext>
                  </a:extLst>
                </a:gridCol>
                <a:gridCol w="740664">
                  <a:extLst>
                    <a:ext uri="{9D8B030D-6E8A-4147-A177-3AD203B41FA5}">
                      <a16:colId xmlns:a16="http://schemas.microsoft.com/office/drawing/2014/main" val="2062768362"/>
                    </a:ext>
                  </a:extLst>
                </a:gridCol>
                <a:gridCol w="740664">
                  <a:extLst>
                    <a:ext uri="{9D8B030D-6E8A-4147-A177-3AD203B41FA5}">
                      <a16:colId xmlns:a16="http://schemas.microsoft.com/office/drawing/2014/main" val="17511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526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- 2022-02-25 11:10:49</a:t>
                      </a:r>
                      <a:r>
                        <a:rPr kumimoji="0" lang="en-US" sz="1000" b="0" i="0" u="none" strike="noStrike" kern="1200" cap="none" spc="0" normalizeH="0" baseline="0" noProof="0">
                          <a:ln>
                            <a:noFill/>
                          </a:ln>
                          <a:solidFill>
                            <a:prstClr val="black"/>
                          </a:solidFill>
                          <a:effectLst/>
                          <a:uLnTx/>
                          <a:uFillTx/>
                          <a:latin typeface="+mn-lt"/>
                          <a:ea typeface="+mn-ea"/>
                          <a:cs typeface="+mn-cs"/>
                        </a:rPr>
                        <a:t>
 "We don't want war, we want peace."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274618570_490964329158302_6460771157483637275_n.jpg?stp=dst-jpg_e35_p640x640_sh0.08&amp;_nc_ht=scontent.cdninstagram.com&amp;_nc_cat=102&amp;_nc_ohc=q2By8LxQCtcAX-i2TfQ&amp;edm=AMO9-JQAAAAA&amp;ccb=7-4&amp;oh=00_AT-xUifqV_EzmbuOv__ONnAiZLUtFYklKoX47R41YHFGKw&amp;oe=621E9EF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7975636"/>
                  </a:ext>
                </a:extLst>
              </a:tr>
            </a:tbl>
          </a:graphicData>
        </a:graphic>
      </p:graphicFrame>
      <p:sp>
        <p:nvSpPr>
          <p:cNvPr id="4" name="Text Placeholder 3">
            <a:extLst>
              <a:ext uri="{FF2B5EF4-FFF2-40B4-BE49-F238E27FC236}">
                <a16:creationId xmlns:a16="http://schemas.microsoft.com/office/drawing/2014/main" id="{B96CD1B5-B2CB-4F64-84B0-9647E5E6890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219590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BD172-55B4-4B90-88F4-6FB929B4E35A}"/>
              </a:ext>
            </a:extLst>
          </p:cNvPr>
          <p:cNvSpPr>
            <a:spLocks noGrp="1"/>
          </p:cNvSpPr>
          <p:nvPr>
            <p:ph type="title"/>
          </p:nvPr>
        </p:nvSpPr>
        <p:spPr/>
        <p:txBody>
          <a:bodyPr/>
          <a:lstStyle/>
          <a:p>
            <a:r>
              <a:rPr lang="nl-NL"/>
              <a:t>Instagram Top 10 posts met minste interactie | NPO3FM - 4 of 25</a:t>
            </a:r>
            <a:endParaRPr lang="en-US"/>
          </a:p>
        </p:txBody>
      </p:sp>
      <p:graphicFrame>
        <p:nvGraphicFramePr>
          <p:cNvPr id="5" name="Table Placeholder 4">
            <a:extLst>
              <a:ext uri="{FF2B5EF4-FFF2-40B4-BE49-F238E27FC236}">
                <a16:creationId xmlns:a16="http://schemas.microsoft.com/office/drawing/2014/main" id="{7F8EFB6A-121E-4AC7-98F4-9B17E89BADA0}"/>
              </a:ext>
            </a:extLst>
          </p:cNvPr>
          <p:cNvGraphicFramePr>
            <a:graphicFrameLocks noGrp="1"/>
          </p:cNvGraphicFramePr>
          <p:nvPr>
            <p:ph type="tbl" sz="quarter" idx="13"/>
            <p:extLst>
              <p:ext uri="{D42A27DB-BD31-4B8C-83A1-F6EECF244321}">
                <p14:modId xmlns:p14="http://schemas.microsoft.com/office/powerpoint/2010/main" val="118321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0208910"/>
                    </a:ext>
                  </a:extLst>
                </a:gridCol>
                <a:gridCol w="1645920">
                  <a:extLst>
                    <a:ext uri="{9D8B030D-6E8A-4147-A177-3AD203B41FA5}">
                      <a16:colId xmlns:a16="http://schemas.microsoft.com/office/drawing/2014/main" val="86320872"/>
                    </a:ext>
                  </a:extLst>
                </a:gridCol>
                <a:gridCol w="740664">
                  <a:extLst>
                    <a:ext uri="{9D8B030D-6E8A-4147-A177-3AD203B41FA5}">
                      <a16:colId xmlns:a16="http://schemas.microsoft.com/office/drawing/2014/main" val="3575314002"/>
                    </a:ext>
                  </a:extLst>
                </a:gridCol>
                <a:gridCol w="740664">
                  <a:extLst>
                    <a:ext uri="{9D8B030D-6E8A-4147-A177-3AD203B41FA5}">
                      <a16:colId xmlns:a16="http://schemas.microsoft.com/office/drawing/2014/main" val="2614602732"/>
                    </a:ext>
                  </a:extLst>
                </a:gridCol>
                <a:gridCol w="740664">
                  <a:extLst>
                    <a:ext uri="{9D8B030D-6E8A-4147-A177-3AD203B41FA5}">
                      <a16:colId xmlns:a16="http://schemas.microsoft.com/office/drawing/2014/main" val="335952229"/>
                    </a:ext>
                  </a:extLst>
                </a:gridCol>
                <a:gridCol w="740664">
                  <a:extLst>
                    <a:ext uri="{9D8B030D-6E8A-4147-A177-3AD203B41FA5}">
                      <a16:colId xmlns:a16="http://schemas.microsoft.com/office/drawing/2014/main" val="1550115439"/>
                    </a:ext>
                  </a:extLst>
                </a:gridCol>
                <a:gridCol w="740664">
                  <a:extLst>
                    <a:ext uri="{9D8B030D-6E8A-4147-A177-3AD203B41FA5}">
                      <a16:colId xmlns:a16="http://schemas.microsoft.com/office/drawing/2014/main" val="4219320302"/>
                    </a:ext>
                  </a:extLst>
                </a:gridCol>
                <a:gridCol w="740664">
                  <a:extLst>
                    <a:ext uri="{9D8B030D-6E8A-4147-A177-3AD203B41FA5}">
                      <a16:colId xmlns:a16="http://schemas.microsoft.com/office/drawing/2014/main" val="160202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39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16:00:57</a:t>
                      </a:r>
                      <a:r>
                        <a:rPr kumimoji="0" lang="nl-NL" sz="1000" b="0" i="0" u="none" strike="noStrike" kern="1200" cap="none" spc="0" normalizeH="0" baseline="0" noProof="0">
                          <a:ln>
                            <a:noFill/>
                          </a:ln>
                          <a:solidFill>
                            <a:prstClr val="black"/>
                          </a:solidFill>
                          <a:effectLst/>
                          <a:uLnTx/>
                          <a:uFillTx/>
                          <a:latin typeface="+mn-lt"/>
                          <a:ea typeface="+mn-ea"/>
                          <a:cs typeface="+mn-cs"/>
                        </a:rPr>
                        <a:t>
 Zoveel hits die de afgelopen 2 jaar zijn uitgekomen en nog niet de kans hebben gekregen om op gedanst te worden.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274807443_649936739604186_443175140084067684_n.jpg?_nc_cat=109&amp;ccb=1-5&amp;_nc_sid=8ae9d6&amp;_nc_ohc=UodzJNFSChoAX_rDTVM&amp;_nc_ht=scontent-iad3-1.cdninstagram.com&amp;edm=AL-3X8kEAAAA&amp;oh=00_AT-lr4M5JoPPkbP2zTv5_ZmikGOMWLKhDZJQzsXL0pfFUg&amp;oe=62227038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110044"/>
                  </a:ext>
                </a:extLst>
              </a:tr>
            </a:tbl>
          </a:graphicData>
        </a:graphic>
      </p:graphicFrame>
      <p:sp>
        <p:nvSpPr>
          <p:cNvPr id="4" name="Text Placeholder 3">
            <a:extLst>
              <a:ext uri="{FF2B5EF4-FFF2-40B4-BE49-F238E27FC236}">
                <a16:creationId xmlns:a16="http://schemas.microsoft.com/office/drawing/2014/main" id="{AD891197-ABE2-4CC6-B1BE-3A72B5DF578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803816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F81F-F5D6-4643-94EB-93F51B8A09F6}"/>
              </a:ext>
            </a:extLst>
          </p:cNvPr>
          <p:cNvSpPr>
            <a:spLocks noGrp="1"/>
          </p:cNvSpPr>
          <p:nvPr>
            <p:ph type="title"/>
          </p:nvPr>
        </p:nvSpPr>
        <p:spPr/>
        <p:txBody>
          <a:bodyPr/>
          <a:lstStyle/>
          <a:p>
            <a:r>
              <a:rPr lang="nl-NL"/>
              <a:t>Instagram Top 10 posts met minste interactie | NPO3FM - 5 of 25</a:t>
            </a:r>
            <a:endParaRPr lang="en-US"/>
          </a:p>
        </p:txBody>
      </p:sp>
      <p:graphicFrame>
        <p:nvGraphicFramePr>
          <p:cNvPr id="5" name="Table Placeholder 4">
            <a:extLst>
              <a:ext uri="{FF2B5EF4-FFF2-40B4-BE49-F238E27FC236}">
                <a16:creationId xmlns:a16="http://schemas.microsoft.com/office/drawing/2014/main" id="{9E1FCAB2-854B-410C-8EB0-339B51EF9B43}"/>
              </a:ext>
            </a:extLst>
          </p:cNvPr>
          <p:cNvGraphicFramePr>
            <a:graphicFrameLocks noGrp="1"/>
          </p:cNvGraphicFramePr>
          <p:nvPr>
            <p:ph type="tbl" sz="quarter" idx="13"/>
            <p:extLst>
              <p:ext uri="{D42A27DB-BD31-4B8C-83A1-F6EECF244321}">
                <p14:modId xmlns:p14="http://schemas.microsoft.com/office/powerpoint/2010/main" val="59130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6387047"/>
                    </a:ext>
                  </a:extLst>
                </a:gridCol>
                <a:gridCol w="1645920">
                  <a:extLst>
                    <a:ext uri="{9D8B030D-6E8A-4147-A177-3AD203B41FA5}">
                      <a16:colId xmlns:a16="http://schemas.microsoft.com/office/drawing/2014/main" val="2069196854"/>
                    </a:ext>
                  </a:extLst>
                </a:gridCol>
                <a:gridCol w="740664">
                  <a:extLst>
                    <a:ext uri="{9D8B030D-6E8A-4147-A177-3AD203B41FA5}">
                      <a16:colId xmlns:a16="http://schemas.microsoft.com/office/drawing/2014/main" val="3156548455"/>
                    </a:ext>
                  </a:extLst>
                </a:gridCol>
                <a:gridCol w="740664">
                  <a:extLst>
                    <a:ext uri="{9D8B030D-6E8A-4147-A177-3AD203B41FA5}">
                      <a16:colId xmlns:a16="http://schemas.microsoft.com/office/drawing/2014/main" val="443781347"/>
                    </a:ext>
                  </a:extLst>
                </a:gridCol>
                <a:gridCol w="740664">
                  <a:extLst>
                    <a:ext uri="{9D8B030D-6E8A-4147-A177-3AD203B41FA5}">
                      <a16:colId xmlns:a16="http://schemas.microsoft.com/office/drawing/2014/main" val="472342612"/>
                    </a:ext>
                  </a:extLst>
                </a:gridCol>
                <a:gridCol w="740664">
                  <a:extLst>
                    <a:ext uri="{9D8B030D-6E8A-4147-A177-3AD203B41FA5}">
                      <a16:colId xmlns:a16="http://schemas.microsoft.com/office/drawing/2014/main" val="2109868507"/>
                    </a:ext>
                  </a:extLst>
                </a:gridCol>
                <a:gridCol w="740664">
                  <a:extLst>
                    <a:ext uri="{9D8B030D-6E8A-4147-A177-3AD203B41FA5}">
                      <a16:colId xmlns:a16="http://schemas.microsoft.com/office/drawing/2014/main" val="791970440"/>
                    </a:ext>
                  </a:extLst>
                </a:gridCol>
                <a:gridCol w="740664">
                  <a:extLst>
                    <a:ext uri="{9D8B030D-6E8A-4147-A177-3AD203B41FA5}">
                      <a16:colId xmlns:a16="http://schemas.microsoft.com/office/drawing/2014/main" val="2963123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210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- 2022-02-09 07:12:21</a:t>
                      </a:r>
                      <a:r>
                        <a:rPr kumimoji="0" lang="nl-NL" sz="1000" b="0" i="0" u="none" strike="noStrike" kern="1200" cap="none" spc="0" normalizeH="0" baseline="0" noProof="0">
                          <a:ln>
                            <a:noFill/>
                          </a:ln>
                          <a:solidFill>
                            <a:prstClr val="black"/>
                          </a:solidFill>
                          <a:effectLst/>
                          <a:uLnTx/>
                          <a:uFillTx/>
                          <a:latin typeface="+mn-lt"/>
                          <a:ea typeface="+mn-ea"/>
                          <a:cs typeface="+mn-cs"/>
                        </a:rPr>
                        <a:t>
 Denk jij het beter te kunnen dan Alfie en Wijnand? 👀 Gebruik dan snel de Alfiegotchi filter via het 3FM Instagram kanaal en maak kans op een échte Tamagotchi. Swipe voor de instructies! 🐶 #3FM #00sRequest #Alfiegotchi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273545926_1629045860776090_2525375717023036968_n.jpg?_nc_cat=110&amp;ccb=1-5&amp;_nc_sid=8ae9d6&amp;_nc_ohc=tAlusTyelVkAX8RqvGK&amp;_nc_ht=scontent-iad3-1.cdninstagram.com&amp;edm=AL-3X8kEAAAA&amp;oh=00_AT95XH9ZZimmJWQpAG1ES5Dsl2Xz9Z08yIMiwVtB6bieUw&amp;oe=62238D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7550444"/>
                  </a:ext>
                </a:extLst>
              </a:tr>
            </a:tbl>
          </a:graphicData>
        </a:graphic>
      </p:graphicFrame>
      <p:sp>
        <p:nvSpPr>
          <p:cNvPr id="4" name="Text Placeholder 3">
            <a:extLst>
              <a:ext uri="{FF2B5EF4-FFF2-40B4-BE49-F238E27FC236}">
                <a16:creationId xmlns:a16="http://schemas.microsoft.com/office/drawing/2014/main" id="{BDA71357-6977-4BBA-BE3C-613CDE9ADAE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829171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3A559-7D87-4754-B154-2644D57A2442}"/>
              </a:ext>
            </a:extLst>
          </p:cNvPr>
          <p:cNvSpPr>
            <a:spLocks noGrp="1"/>
          </p:cNvSpPr>
          <p:nvPr>
            <p:ph type="title"/>
          </p:nvPr>
        </p:nvSpPr>
        <p:spPr/>
        <p:txBody>
          <a:bodyPr/>
          <a:lstStyle/>
          <a:p>
            <a:r>
              <a:rPr lang="nl-NL"/>
              <a:t>Instagram Top 10 posts met minste interactie | NPO3FM - 6 of 25</a:t>
            </a:r>
            <a:endParaRPr lang="en-US"/>
          </a:p>
        </p:txBody>
      </p:sp>
      <p:graphicFrame>
        <p:nvGraphicFramePr>
          <p:cNvPr id="5" name="Table Placeholder 4">
            <a:extLst>
              <a:ext uri="{FF2B5EF4-FFF2-40B4-BE49-F238E27FC236}">
                <a16:creationId xmlns:a16="http://schemas.microsoft.com/office/drawing/2014/main" id="{3E5D589E-CA18-489F-82AD-6FFC504710BA}"/>
              </a:ext>
            </a:extLst>
          </p:cNvPr>
          <p:cNvGraphicFramePr>
            <a:graphicFrameLocks noGrp="1"/>
          </p:cNvGraphicFramePr>
          <p:nvPr>
            <p:ph type="tbl" sz="quarter" idx="13"/>
            <p:extLst>
              <p:ext uri="{D42A27DB-BD31-4B8C-83A1-F6EECF244321}">
                <p14:modId xmlns:p14="http://schemas.microsoft.com/office/powerpoint/2010/main" val="53386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9988325"/>
                    </a:ext>
                  </a:extLst>
                </a:gridCol>
                <a:gridCol w="1645920">
                  <a:extLst>
                    <a:ext uri="{9D8B030D-6E8A-4147-A177-3AD203B41FA5}">
                      <a16:colId xmlns:a16="http://schemas.microsoft.com/office/drawing/2014/main" val="3539184555"/>
                    </a:ext>
                  </a:extLst>
                </a:gridCol>
                <a:gridCol w="740664">
                  <a:extLst>
                    <a:ext uri="{9D8B030D-6E8A-4147-A177-3AD203B41FA5}">
                      <a16:colId xmlns:a16="http://schemas.microsoft.com/office/drawing/2014/main" val="995094057"/>
                    </a:ext>
                  </a:extLst>
                </a:gridCol>
                <a:gridCol w="740664">
                  <a:extLst>
                    <a:ext uri="{9D8B030D-6E8A-4147-A177-3AD203B41FA5}">
                      <a16:colId xmlns:a16="http://schemas.microsoft.com/office/drawing/2014/main" val="2078460794"/>
                    </a:ext>
                  </a:extLst>
                </a:gridCol>
                <a:gridCol w="740664">
                  <a:extLst>
                    <a:ext uri="{9D8B030D-6E8A-4147-A177-3AD203B41FA5}">
                      <a16:colId xmlns:a16="http://schemas.microsoft.com/office/drawing/2014/main" val="3687106673"/>
                    </a:ext>
                  </a:extLst>
                </a:gridCol>
                <a:gridCol w="740664">
                  <a:extLst>
                    <a:ext uri="{9D8B030D-6E8A-4147-A177-3AD203B41FA5}">
                      <a16:colId xmlns:a16="http://schemas.microsoft.com/office/drawing/2014/main" val="3880739776"/>
                    </a:ext>
                  </a:extLst>
                </a:gridCol>
                <a:gridCol w="740664">
                  <a:extLst>
                    <a:ext uri="{9D8B030D-6E8A-4147-A177-3AD203B41FA5}">
                      <a16:colId xmlns:a16="http://schemas.microsoft.com/office/drawing/2014/main" val="3044186036"/>
                    </a:ext>
                  </a:extLst>
                </a:gridCol>
                <a:gridCol w="740664">
                  <a:extLst>
                    <a:ext uri="{9D8B030D-6E8A-4147-A177-3AD203B41FA5}">
                      <a16:colId xmlns:a16="http://schemas.microsoft.com/office/drawing/2014/main" val="333103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301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- 2022-02-03 18:32:30</a:t>
                      </a:r>
                      <a:r>
                        <a:rPr kumimoji="0" lang="nl-NL" sz="1000" b="0" i="0" u="none" strike="noStrike" kern="1200" cap="none" spc="0" normalizeH="0" baseline="0" noProof="0">
                          <a:ln>
                            <a:noFill/>
                          </a:ln>
                          <a:solidFill>
                            <a:prstClr val="black"/>
                          </a:solidFill>
                          <a:effectLst/>
                          <a:uLnTx/>
                          <a:uFillTx/>
                          <a:latin typeface="+mn-lt"/>
                          <a:ea typeface="+mn-ea"/>
                          <a:cs typeface="+mn-cs"/>
                        </a:rPr>
                        <a:t>
 Welkom bij de cursus: 'hoe krijgen we één van de grootste 00's-sterren in de uitzending?' 👀 
→ Heb jij nog extra tips of tricks, laat ze dan horen in de comments! #3FM #00sRequest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259630869_5015587041796273_9093679323060285396_n.jpg?stp=dst-jpg_e35_p640x640_sh0.08&amp;_nc_ht=scontent.cdninstagram.com&amp;_nc_cat=101&amp;_nc_ohc=lZWyjEpSa8UAX8QV39P&amp;edm=AMO9-JQAAAAA&amp;ccb=7-4&amp;oh=00_AT9M4ewXz99T-sTWEpmejf6IM2GzvUDkfUkopxSyPH035A&amp;oe=621E97D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24999363"/>
                  </a:ext>
                </a:extLst>
              </a:tr>
            </a:tbl>
          </a:graphicData>
        </a:graphic>
      </p:graphicFrame>
      <p:sp>
        <p:nvSpPr>
          <p:cNvPr id="4" name="Text Placeholder 3">
            <a:extLst>
              <a:ext uri="{FF2B5EF4-FFF2-40B4-BE49-F238E27FC236}">
                <a16:creationId xmlns:a16="http://schemas.microsoft.com/office/drawing/2014/main" id="{7C03235A-9CE5-400D-948C-C1505AB83C5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031290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DF5B6-8AA2-4C12-9A3D-247F73331F7D}"/>
              </a:ext>
            </a:extLst>
          </p:cNvPr>
          <p:cNvSpPr>
            <a:spLocks noGrp="1"/>
          </p:cNvSpPr>
          <p:nvPr>
            <p:ph type="title"/>
          </p:nvPr>
        </p:nvSpPr>
        <p:spPr/>
        <p:txBody>
          <a:bodyPr/>
          <a:lstStyle/>
          <a:p>
            <a:r>
              <a:rPr lang="nl-NL"/>
              <a:t>Instagram Top 10 posts met minste interactie | NPO3FM - 7 of 25</a:t>
            </a:r>
            <a:endParaRPr lang="en-US"/>
          </a:p>
        </p:txBody>
      </p:sp>
      <p:graphicFrame>
        <p:nvGraphicFramePr>
          <p:cNvPr id="5" name="Table Placeholder 4">
            <a:extLst>
              <a:ext uri="{FF2B5EF4-FFF2-40B4-BE49-F238E27FC236}">
                <a16:creationId xmlns:a16="http://schemas.microsoft.com/office/drawing/2014/main" id="{167B1168-4B50-4389-804D-0A64E359C91D}"/>
              </a:ext>
            </a:extLst>
          </p:cNvPr>
          <p:cNvGraphicFramePr>
            <a:graphicFrameLocks noGrp="1"/>
          </p:cNvGraphicFramePr>
          <p:nvPr>
            <p:ph type="tbl" sz="quarter" idx="13"/>
            <p:extLst>
              <p:ext uri="{D42A27DB-BD31-4B8C-83A1-F6EECF244321}">
                <p14:modId xmlns:p14="http://schemas.microsoft.com/office/powerpoint/2010/main" val="62864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0740151"/>
                    </a:ext>
                  </a:extLst>
                </a:gridCol>
                <a:gridCol w="1645920">
                  <a:extLst>
                    <a:ext uri="{9D8B030D-6E8A-4147-A177-3AD203B41FA5}">
                      <a16:colId xmlns:a16="http://schemas.microsoft.com/office/drawing/2014/main" val="3723840020"/>
                    </a:ext>
                  </a:extLst>
                </a:gridCol>
                <a:gridCol w="740664">
                  <a:extLst>
                    <a:ext uri="{9D8B030D-6E8A-4147-A177-3AD203B41FA5}">
                      <a16:colId xmlns:a16="http://schemas.microsoft.com/office/drawing/2014/main" val="4255300946"/>
                    </a:ext>
                  </a:extLst>
                </a:gridCol>
                <a:gridCol w="740664">
                  <a:extLst>
                    <a:ext uri="{9D8B030D-6E8A-4147-A177-3AD203B41FA5}">
                      <a16:colId xmlns:a16="http://schemas.microsoft.com/office/drawing/2014/main" val="4227019017"/>
                    </a:ext>
                  </a:extLst>
                </a:gridCol>
                <a:gridCol w="740664">
                  <a:extLst>
                    <a:ext uri="{9D8B030D-6E8A-4147-A177-3AD203B41FA5}">
                      <a16:colId xmlns:a16="http://schemas.microsoft.com/office/drawing/2014/main" val="291374632"/>
                    </a:ext>
                  </a:extLst>
                </a:gridCol>
                <a:gridCol w="740664">
                  <a:extLst>
                    <a:ext uri="{9D8B030D-6E8A-4147-A177-3AD203B41FA5}">
                      <a16:colId xmlns:a16="http://schemas.microsoft.com/office/drawing/2014/main" val="1472304956"/>
                    </a:ext>
                  </a:extLst>
                </a:gridCol>
                <a:gridCol w="740664">
                  <a:extLst>
                    <a:ext uri="{9D8B030D-6E8A-4147-A177-3AD203B41FA5}">
                      <a16:colId xmlns:a16="http://schemas.microsoft.com/office/drawing/2014/main" val="807934198"/>
                    </a:ext>
                  </a:extLst>
                </a:gridCol>
                <a:gridCol w="740664">
                  <a:extLst>
                    <a:ext uri="{9D8B030D-6E8A-4147-A177-3AD203B41FA5}">
                      <a16:colId xmlns:a16="http://schemas.microsoft.com/office/drawing/2014/main" val="4010919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0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- 2022-02-08 19:37:57</a:t>
                      </a:r>
                      <a:r>
                        <a:rPr kumimoji="0" lang="nl-NL" sz="1000" b="0" i="0" u="none" strike="noStrike" kern="1200" cap="none" spc="0" normalizeH="0" baseline="0" noProof="0">
                          <a:ln>
                            <a:noFill/>
                          </a:ln>
                          <a:solidFill>
                            <a:prstClr val="black"/>
                          </a:solidFill>
                          <a:effectLst/>
                          <a:uLnTx/>
                          <a:uFillTx/>
                          <a:latin typeface="+mn-lt"/>
                          <a:ea typeface="+mn-ea"/>
                          <a:cs typeface="+mn-cs"/>
                        </a:rPr>
                        <a:t>
 Je hebt werkpaarden, en mensen die de Winterspelen volgen tijdens werk. Welke van de twee ben jij? 😂 #3FM #LaatJeHoren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273484436_3153874488266745_9072162788132584982_n.jpg?stp=dst-jpg_e35_p640x640_sh0.08&amp;_nc_ht=scontent.cdninstagram.com&amp;_nc_cat=109&amp;_nc_ohc=DK2maI9K2XMAX_eDUBl&amp;edm=AMO9-JQAAAAA&amp;ccb=7-4&amp;oh=00_AT809vPKsLfaF4RdKI_2VqY7jrY3TywAyd88QzBN_HzQ7g&amp;oe=621EBB12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2838400"/>
                  </a:ext>
                </a:extLst>
              </a:tr>
            </a:tbl>
          </a:graphicData>
        </a:graphic>
      </p:graphicFrame>
      <p:sp>
        <p:nvSpPr>
          <p:cNvPr id="4" name="Text Placeholder 3">
            <a:extLst>
              <a:ext uri="{FF2B5EF4-FFF2-40B4-BE49-F238E27FC236}">
                <a16:creationId xmlns:a16="http://schemas.microsoft.com/office/drawing/2014/main" id="{466FCF60-D52B-47E7-A8AE-C761A9A5A65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624090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75ED8-A39C-4D73-835C-39076A31691E}"/>
              </a:ext>
            </a:extLst>
          </p:cNvPr>
          <p:cNvSpPr>
            <a:spLocks noGrp="1"/>
          </p:cNvSpPr>
          <p:nvPr>
            <p:ph type="title"/>
          </p:nvPr>
        </p:nvSpPr>
        <p:spPr/>
        <p:txBody>
          <a:bodyPr/>
          <a:lstStyle/>
          <a:p>
            <a:r>
              <a:rPr lang="nl-NL"/>
              <a:t>Instagram Top 10 posts met minste interactie | NPO3FM - 8 of 25</a:t>
            </a:r>
            <a:endParaRPr lang="en-US"/>
          </a:p>
        </p:txBody>
      </p:sp>
      <p:graphicFrame>
        <p:nvGraphicFramePr>
          <p:cNvPr id="5" name="Table Placeholder 4">
            <a:extLst>
              <a:ext uri="{FF2B5EF4-FFF2-40B4-BE49-F238E27FC236}">
                <a16:creationId xmlns:a16="http://schemas.microsoft.com/office/drawing/2014/main" id="{8899568A-EA4D-41E2-B9D0-3767526992CF}"/>
              </a:ext>
            </a:extLst>
          </p:cNvPr>
          <p:cNvGraphicFramePr>
            <a:graphicFrameLocks noGrp="1"/>
          </p:cNvGraphicFramePr>
          <p:nvPr>
            <p:ph type="tbl" sz="quarter" idx="13"/>
            <p:extLst>
              <p:ext uri="{D42A27DB-BD31-4B8C-83A1-F6EECF244321}">
                <p14:modId xmlns:p14="http://schemas.microsoft.com/office/powerpoint/2010/main" val="3793426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1975560"/>
                    </a:ext>
                  </a:extLst>
                </a:gridCol>
                <a:gridCol w="1645920">
                  <a:extLst>
                    <a:ext uri="{9D8B030D-6E8A-4147-A177-3AD203B41FA5}">
                      <a16:colId xmlns:a16="http://schemas.microsoft.com/office/drawing/2014/main" val="973756597"/>
                    </a:ext>
                  </a:extLst>
                </a:gridCol>
                <a:gridCol w="740664">
                  <a:extLst>
                    <a:ext uri="{9D8B030D-6E8A-4147-A177-3AD203B41FA5}">
                      <a16:colId xmlns:a16="http://schemas.microsoft.com/office/drawing/2014/main" val="371605239"/>
                    </a:ext>
                  </a:extLst>
                </a:gridCol>
                <a:gridCol w="740664">
                  <a:extLst>
                    <a:ext uri="{9D8B030D-6E8A-4147-A177-3AD203B41FA5}">
                      <a16:colId xmlns:a16="http://schemas.microsoft.com/office/drawing/2014/main" val="1894866307"/>
                    </a:ext>
                  </a:extLst>
                </a:gridCol>
                <a:gridCol w="740664">
                  <a:extLst>
                    <a:ext uri="{9D8B030D-6E8A-4147-A177-3AD203B41FA5}">
                      <a16:colId xmlns:a16="http://schemas.microsoft.com/office/drawing/2014/main" val="2893319245"/>
                    </a:ext>
                  </a:extLst>
                </a:gridCol>
                <a:gridCol w="740664">
                  <a:extLst>
                    <a:ext uri="{9D8B030D-6E8A-4147-A177-3AD203B41FA5}">
                      <a16:colId xmlns:a16="http://schemas.microsoft.com/office/drawing/2014/main" val="3844853500"/>
                    </a:ext>
                  </a:extLst>
                </a:gridCol>
                <a:gridCol w="740664">
                  <a:extLst>
                    <a:ext uri="{9D8B030D-6E8A-4147-A177-3AD203B41FA5}">
                      <a16:colId xmlns:a16="http://schemas.microsoft.com/office/drawing/2014/main" val="2839212365"/>
                    </a:ext>
                  </a:extLst>
                </a:gridCol>
                <a:gridCol w="740664">
                  <a:extLst>
                    <a:ext uri="{9D8B030D-6E8A-4147-A177-3AD203B41FA5}">
                      <a16:colId xmlns:a16="http://schemas.microsoft.com/office/drawing/2014/main" val="205070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98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- 2022-02-13 16:00:37</a:t>
                      </a:r>
                      <a:r>
                        <a:rPr kumimoji="0" lang="nl-NL" sz="1000" b="0" i="0" u="none" strike="noStrike" kern="1200" cap="none" spc="0" normalizeH="0" baseline="0" noProof="0">
                          <a:ln>
                            <a:noFill/>
                          </a:ln>
                          <a:solidFill>
                            <a:prstClr val="black"/>
                          </a:solidFill>
                          <a:effectLst/>
                          <a:uLnTx/>
                          <a:uFillTx/>
                          <a:latin typeface="+mn-lt"/>
                          <a:ea typeface="+mn-ea"/>
                          <a:cs typeface="+mn-cs"/>
                        </a:rPr>
                        <a:t>
 Is er nog ruimte voor nuance in het gesprek over diversiteit, racisme en inclusie? Sinds de Black Lives Matter-beweging voet aan de grond kreeg in Nederland, werd deze vraag steeds luider in het hoofd van mediamaker Nathan de Vries (29). De Groninger heeft zelf Ghanese roots en zag de afgelopen jaren het gesprek rondom racisme ontsporen. Mensen raken steeds verder van elkaar verwijderd: het is zwart of wit. Nathan worstelt met het feit dat hij zich ‘gewoon Nathan’ voelt omdat hij door zijn beschermde omgeving minder is blootgesteld aan racisme.
In de zesdelige podcastserie Niet zo Zwart-wit onderzoekt hij met gasten als Natasja Gibbs, Glodi Lugungu, Kiza Magendane, en zijn eigen moeder hoe je je moet verhouden tot het debat. Mag je twijfelen of het niet weten? Hoe doe je het goed en is dat überhaupt mogelijk?
“Hoe meer je je verdiept in racisme, hoe meer je er iets van gaat vinden en moet vinden,” zegt Nathan. “Al voel ik me niet per se geroepen om vooraan op de barricades te gaan staan, ik wil me wel laten informeren om te kunnen groeien. Waarschijnlijk omdat ik racisme minder bewust heb ervaren, is dat ook een blinde vlek. En zo heeft iedereen eigen blinde vlekken, dat wil ik met de podcastserie Niet zo Zwart-wit laten zien,” zegt hij.
→ In 3FM Spotlight portretteert omroephuman jongeren met een bijzonder verhaal dat verteld moet worden. Lees het hele artikel via de link in bio. #3FM #LaatJeHoren #3FMSpotlight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274008034_1517336161998780_5370119905932821921_n.jpg?_nc_cat=102&amp;ccb=1-5&amp;_nc_sid=8ae9d6&amp;_nc_ohc=2vmTQmSX5rEAX_a5JlS&amp;_nc_ht=scontent-iad3-1.cdninstagram.com&amp;edm=AL-3X8kEAAAA&amp;oh=00_AT8aIXLSeAwc50NeYpXQo6Zp_Ytp83xO1iG-lSfHhttbFA&amp;oe=622293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5427341"/>
                  </a:ext>
                </a:extLst>
              </a:tr>
            </a:tbl>
          </a:graphicData>
        </a:graphic>
      </p:graphicFrame>
      <p:sp>
        <p:nvSpPr>
          <p:cNvPr id="4" name="Text Placeholder 3">
            <a:extLst>
              <a:ext uri="{FF2B5EF4-FFF2-40B4-BE49-F238E27FC236}">
                <a16:creationId xmlns:a16="http://schemas.microsoft.com/office/drawing/2014/main" id="{A74B0FAA-E243-4C58-A150-016BCA9342E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7938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295F5-1D0C-4CB5-BEBF-E810873A0C8D}"/>
              </a:ext>
            </a:extLst>
          </p:cNvPr>
          <p:cNvSpPr>
            <a:spLocks noGrp="1"/>
          </p:cNvSpPr>
          <p:nvPr>
            <p:ph type="title"/>
          </p:nvPr>
        </p:nvSpPr>
        <p:spPr/>
        <p:txBody>
          <a:bodyPr/>
          <a:lstStyle/>
          <a:p>
            <a:r>
              <a:rPr lang="nl-NL"/>
              <a:t>Instagram Top 10 posts met minste interactie | NPO3FM - 9 of 25</a:t>
            </a:r>
            <a:endParaRPr lang="en-US"/>
          </a:p>
        </p:txBody>
      </p:sp>
      <p:graphicFrame>
        <p:nvGraphicFramePr>
          <p:cNvPr id="5" name="Table Placeholder 4">
            <a:extLst>
              <a:ext uri="{FF2B5EF4-FFF2-40B4-BE49-F238E27FC236}">
                <a16:creationId xmlns:a16="http://schemas.microsoft.com/office/drawing/2014/main" id="{63124B18-13A7-4F29-A3E4-679CA361C95C}"/>
              </a:ext>
            </a:extLst>
          </p:cNvPr>
          <p:cNvGraphicFramePr>
            <a:graphicFrameLocks noGrp="1"/>
          </p:cNvGraphicFramePr>
          <p:nvPr>
            <p:ph type="tbl" sz="quarter" idx="13"/>
            <p:extLst>
              <p:ext uri="{D42A27DB-BD31-4B8C-83A1-F6EECF244321}">
                <p14:modId xmlns:p14="http://schemas.microsoft.com/office/powerpoint/2010/main" val="544325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1828783"/>
                    </a:ext>
                  </a:extLst>
                </a:gridCol>
                <a:gridCol w="1645920">
                  <a:extLst>
                    <a:ext uri="{9D8B030D-6E8A-4147-A177-3AD203B41FA5}">
                      <a16:colId xmlns:a16="http://schemas.microsoft.com/office/drawing/2014/main" val="3874305011"/>
                    </a:ext>
                  </a:extLst>
                </a:gridCol>
                <a:gridCol w="740664">
                  <a:extLst>
                    <a:ext uri="{9D8B030D-6E8A-4147-A177-3AD203B41FA5}">
                      <a16:colId xmlns:a16="http://schemas.microsoft.com/office/drawing/2014/main" val="2306374941"/>
                    </a:ext>
                  </a:extLst>
                </a:gridCol>
                <a:gridCol w="740664">
                  <a:extLst>
                    <a:ext uri="{9D8B030D-6E8A-4147-A177-3AD203B41FA5}">
                      <a16:colId xmlns:a16="http://schemas.microsoft.com/office/drawing/2014/main" val="3726789113"/>
                    </a:ext>
                  </a:extLst>
                </a:gridCol>
                <a:gridCol w="740664">
                  <a:extLst>
                    <a:ext uri="{9D8B030D-6E8A-4147-A177-3AD203B41FA5}">
                      <a16:colId xmlns:a16="http://schemas.microsoft.com/office/drawing/2014/main" val="2920985099"/>
                    </a:ext>
                  </a:extLst>
                </a:gridCol>
                <a:gridCol w="740664">
                  <a:extLst>
                    <a:ext uri="{9D8B030D-6E8A-4147-A177-3AD203B41FA5}">
                      <a16:colId xmlns:a16="http://schemas.microsoft.com/office/drawing/2014/main" val="132542201"/>
                    </a:ext>
                  </a:extLst>
                </a:gridCol>
                <a:gridCol w="740664">
                  <a:extLst>
                    <a:ext uri="{9D8B030D-6E8A-4147-A177-3AD203B41FA5}">
                      <a16:colId xmlns:a16="http://schemas.microsoft.com/office/drawing/2014/main" val="736087955"/>
                    </a:ext>
                  </a:extLst>
                </a:gridCol>
                <a:gridCol w="740664">
                  <a:extLst>
                    <a:ext uri="{9D8B030D-6E8A-4147-A177-3AD203B41FA5}">
                      <a16:colId xmlns:a16="http://schemas.microsoft.com/office/drawing/2014/main" val="519464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504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- 2022-02-14 15:00:02</a:t>
                      </a:r>
                      <a:r>
                        <a:rPr kumimoji="0" lang="nl-NL" sz="1000" b="0" i="0" u="none" strike="noStrike" kern="1200" cap="none" spc="0" normalizeH="0" baseline="0" noProof="0">
                          <a:ln>
                            <a:noFill/>
                          </a:ln>
                          <a:solidFill>
                            <a:prstClr val="black"/>
                          </a:solidFill>
                          <a:effectLst/>
                          <a:uLnTx/>
                          <a:uFillTx/>
                          <a:latin typeface="+mn-lt"/>
                          <a:ea typeface="+mn-ea"/>
                          <a:cs typeface="+mn-cs"/>
                        </a:rPr>
                        <a:t>
 Wie is jouw spontane lover op deze 14 februari? 🥰 #3FM #Valentijnsdag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273843546_364530621869001_9052474622314352835_n.jpg?_nc_cat=100&amp;ccb=1-5&amp;_nc_sid=8ae9d6&amp;_nc_ohc=hgOrmbkMNDUAX-KqTFj&amp;_nc_ht=scontent-iad3-1.cdninstagram.com&amp;edm=AL-3X8kEAAAA&amp;oh=00_AT_iGNLwBB59eIVz6QZj6cVN4hkc12MDOvWi-fBag_a1Aw&amp;oe=62236916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6234890"/>
                  </a:ext>
                </a:extLst>
              </a:tr>
            </a:tbl>
          </a:graphicData>
        </a:graphic>
      </p:graphicFrame>
      <p:sp>
        <p:nvSpPr>
          <p:cNvPr id="4" name="Text Placeholder 3">
            <a:extLst>
              <a:ext uri="{FF2B5EF4-FFF2-40B4-BE49-F238E27FC236}">
                <a16:creationId xmlns:a16="http://schemas.microsoft.com/office/drawing/2014/main" id="{E1E2FC54-78C2-4252-A80E-7E30751B355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407306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48470-7C72-46A0-97EE-689B8225EF91}"/>
              </a:ext>
            </a:extLst>
          </p:cNvPr>
          <p:cNvSpPr>
            <a:spLocks noGrp="1"/>
          </p:cNvSpPr>
          <p:nvPr>
            <p:ph type="title"/>
          </p:nvPr>
        </p:nvSpPr>
        <p:spPr/>
        <p:txBody>
          <a:bodyPr/>
          <a:lstStyle/>
          <a:p>
            <a:r>
              <a:rPr lang="nl-NL"/>
              <a:t>Instagram Top 10 posts met minste interactie | NPO3FM - 10 of 25</a:t>
            </a:r>
            <a:endParaRPr lang="en-US"/>
          </a:p>
        </p:txBody>
      </p:sp>
      <p:graphicFrame>
        <p:nvGraphicFramePr>
          <p:cNvPr id="5" name="Table Placeholder 4">
            <a:extLst>
              <a:ext uri="{FF2B5EF4-FFF2-40B4-BE49-F238E27FC236}">
                <a16:creationId xmlns:a16="http://schemas.microsoft.com/office/drawing/2014/main" id="{D919CCA4-9F41-42AC-A262-EB733E6375F5}"/>
              </a:ext>
            </a:extLst>
          </p:cNvPr>
          <p:cNvGraphicFramePr>
            <a:graphicFrameLocks noGrp="1"/>
          </p:cNvGraphicFramePr>
          <p:nvPr>
            <p:ph type="tbl" sz="quarter" idx="13"/>
            <p:extLst>
              <p:ext uri="{D42A27DB-BD31-4B8C-83A1-F6EECF244321}">
                <p14:modId xmlns:p14="http://schemas.microsoft.com/office/powerpoint/2010/main" val="116532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8771744"/>
                    </a:ext>
                  </a:extLst>
                </a:gridCol>
                <a:gridCol w="1645920">
                  <a:extLst>
                    <a:ext uri="{9D8B030D-6E8A-4147-A177-3AD203B41FA5}">
                      <a16:colId xmlns:a16="http://schemas.microsoft.com/office/drawing/2014/main" val="3594024572"/>
                    </a:ext>
                  </a:extLst>
                </a:gridCol>
                <a:gridCol w="740664">
                  <a:extLst>
                    <a:ext uri="{9D8B030D-6E8A-4147-A177-3AD203B41FA5}">
                      <a16:colId xmlns:a16="http://schemas.microsoft.com/office/drawing/2014/main" val="459545236"/>
                    </a:ext>
                  </a:extLst>
                </a:gridCol>
                <a:gridCol w="740664">
                  <a:extLst>
                    <a:ext uri="{9D8B030D-6E8A-4147-A177-3AD203B41FA5}">
                      <a16:colId xmlns:a16="http://schemas.microsoft.com/office/drawing/2014/main" val="3563040057"/>
                    </a:ext>
                  </a:extLst>
                </a:gridCol>
                <a:gridCol w="740664">
                  <a:extLst>
                    <a:ext uri="{9D8B030D-6E8A-4147-A177-3AD203B41FA5}">
                      <a16:colId xmlns:a16="http://schemas.microsoft.com/office/drawing/2014/main" val="3898996661"/>
                    </a:ext>
                  </a:extLst>
                </a:gridCol>
                <a:gridCol w="740664">
                  <a:extLst>
                    <a:ext uri="{9D8B030D-6E8A-4147-A177-3AD203B41FA5}">
                      <a16:colId xmlns:a16="http://schemas.microsoft.com/office/drawing/2014/main" val="1828068953"/>
                    </a:ext>
                  </a:extLst>
                </a:gridCol>
                <a:gridCol w="740664">
                  <a:extLst>
                    <a:ext uri="{9D8B030D-6E8A-4147-A177-3AD203B41FA5}">
                      <a16:colId xmlns:a16="http://schemas.microsoft.com/office/drawing/2014/main" val="1561937525"/>
                    </a:ext>
                  </a:extLst>
                </a:gridCol>
                <a:gridCol w="740664">
                  <a:extLst>
                    <a:ext uri="{9D8B030D-6E8A-4147-A177-3AD203B41FA5}">
                      <a16:colId xmlns:a16="http://schemas.microsoft.com/office/drawing/2014/main" val="2101178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443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- 2022-02-27 07:01:02</a:t>
                      </a:r>
                      <a:r>
                        <a:rPr kumimoji="0" lang="en-US" sz="1000" b="0" i="0" u="none" strike="noStrike" kern="1200" cap="none" spc="0" normalizeH="0" baseline="0" noProof="0">
                          <a:ln>
                            <a:noFill/>
                          </a:ln>
                          <a:solidFill>
                            <a:prstClr val="black"/>
                          </a:solidFill>
                          <a:effectLst/>
                          <a:uLnTx/>
                          <a:uFillTx/>
                          <a:latin typeface="+mn-lt"/>
                          <a:ea typeface="+mn-ea"/>
                          <a:cs typeface="+mn-cs"/>
                        </a:rPr>
                        <a:t>
 🐱 #3FM #LekkerToch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274877523_4589845454476065_1252539794729532498_n.jpg?_nc_cat=108&amp;ccb=1-5&amp;_nc_sid=8ae9d6&amp;_nc_ohc=yiQ84d5W7K0AX_vZo1W&amp;_nc_ht=scontent-iad3-1.cdninstagram.com&amp;edm=AL-3X8kEAAAA&amp;oh=00_AT8FlTqCn4s5MpwJtmPh1NDitIk0YdeLoIG9Wg0vhacwUQ&amp;oe=62236A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3213829"/>
                  </a:ext>
                </a:extLst>
              </a:tr>
            </a:tbl>
          </a:graphicData>
        </a:graphic>
      </p:graphicFrame>
      <p:sp>
        <p:nvSpPr>
          <p:cNvPr id="4" name="Text Placeholder 3">
            <a:extLst>
              <a:ext uri="{FF2B5EF4-FFF2-40B4-BE49-F238E27FC236}">
                <a16:creationId xmlns:a16="http://schemas.microsoft.com/office/drawing/2014/main" id="{AE0076AB-4175-4CE8-A0D7-931CE2902FF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823776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5841A-552D-46C0-BA5B-61C21C73BDE6}"/>
              </a:ext>
            </a:extLst>
          </p:cNvPr>
          <p:cNvSpPr>
            <a:spLocks noGrp="1"/>
          </p:cNvSpPr>
          <p:nvPr>
            <p:ph type="title"/>
          </p:nvPr>
        </p:nvSpPr>
        <p:spPr/>
        <p:txBody>
          <a:bodyPr/>
          <a:lstStyle/>
          <a:p>
            <a:r>
              <a:rPr lang="nl-NL"/>
              <a:t>Instagram Top 10 posts met minste interactie | NPO3FM - 11 of 25</a:t>
            </a:r>
            <a:endParaRPr lang="en-US"/>
          </a:p>
        </p:txBody>
      </p:sp>
      <p:graphicFrame>
        <p:nvGraphicFramePr>
          <p:cNvPr id="5" name="Table Placeholder 4">
            <a:extLst>
              <a:ext uri="{FF2B5EF4-FFF2-40B4-BE49-F238E27FC236}">
                <a16:creationId xmlns:a16="http://schemas.microsoft.com/office/drawing/2014/main" id="{C45F87ED-4115-4FC6-83F2-1F514891B73F}"/>
              </a:ext>
            </a:extLst>
          </p:cNvPr>
          <p:cNvGraphicFramePr>
            <a:graphicFrameLocks noGrp="1"/>
          </p:cNvGraphicFramePr>
          <p:nvPr>
            <p:ph type="tbl" sz="quarter" idx="13"/>
            <p:extLst>
              <p:ext uri="{D42A27DB-BD31-4B8C-83A1-F6EECF244321}">
                <p14:modId xmlns:p14="http://schemas.microsoft.com/office/powerpoint/2010/main" val="4214246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6347938"/>
                    </a:ext>
                  </a:extLst>
                </a:gridCol>
                <a:gridCol w="1645920">
                  <a:extLst>
                    <a:ext uri="{9D8B030D-6E8A-4147-A177-3AD203B41FA5}">
                      <a16:colId xmlns:a16="http://schemas.microsoft.com/office/drawing/2014/main" val="3800398254"/>
                    </a:ext>
                  </a:extLst>
                </a:gridCol>
                <a:gridCol w="740664">
                  <a:extLst>
                    <a:ext uri="{9D8B030D-6E8A-4147-A177-3AD203B41FA5}">
                      <a16:colId xmlns:a16="http://schemas.microsoft.com/office/drawing/2014/main" val="2486038390"/>
                    </a:ext>
                  </a:extLst>
                </a:gridCol>
                <a:gridCol w="740664">
                  <a:extLst>
                    <a:ext uri="{9D8B030D-6E8A-4147-A177-3AD203B41FA5}">
                      <a16:colId xmlns:a16="http://schemas.microsoft.com/office/drawing/2014/main" val="621576995"/>
                    </a:ext>
                  </a:extLst>
                </a:gridCol>
                <a:gridCol w="740664">
                  <a:extLst>
                    <a:ext uri="{9D8B030D-6E8A-4147-A177-3AD203B41FA5}">
                      <a16:colId xmlns:a16="http://schemas.microsoft.com/office/drawing/2014/main" val="120668770"/>
                    </a:ext>
                  </a:extLst>
                </a:gridCol>
                <a:gridCol w="740664">
                  <a:extLst>
                    <a:ext uri="{9D8B030D-6E8A-4147-A177-3AD203B41FA5}">
                      <a16:colId xmlns:a16="http://schemas.microsoft.com/office/drawing/2014/main" val="2982818695"/>
                    </a:ext>
                  </a:extLst>
                </a:gridCol>
                <a:gridCol w="740664">
                  <a:extLst>
                    <a:ext uri="{9D8B030D-6E8A-4147-A177-3AD203B41FA5}">
                      <a16:colId xmlns:a16="http://schemas.microsoft.com/office/drawing/2014/main" val="3384775305"/>
                    </a:ext>
                  </a:extLst>
                </a:gridCol>
                <a:gridCol w="740664">
                  <a:extLst>
                    <a:ext uri="{9D8B030D-6E8A-4147-A177-3AD203B41FA5}">
                      <a16:colId xmlns:a16="http://schemas.microsoft.com/office/drawing/2014/main" val="377031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148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- 2022-02-28 10:12:52</a:t>
                      </a:r>
                      <a:r>
                        <a:rPr kumimoji="0" lang="nl-NL" sz="1000" b="0" i="0" u="none" strike="noStrike" kern="1200" cap="none" spc="0" normalizeH="0" baseline="0" noProof="0">
                          <a:ln>
                            <a:noFill/>
                          </a:ln>
                          <a:solidFill>
                            <a:prstClr val="black"/>
                          </a:solidFill>
                          <a:effectLst/>
                          <a:uLnTx/>
                          <a:uFillTx/>
                          <a:latin typeface="+mn-lt"/>
                          <a:ea typeface="+mn-ea"/>
                          <a:cs typeface="+mn-cs"/>
                        </a:rPr>
                        <a:t>
 You snooze, you lose! 😴 3FM-luisteraar Dick is een stapje dichter bij het Gouden Festivalbandje. Zal Esmee inmiddels wakker zijn? #3FM #GoudenFestivalbandje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274865605_3167918150114918_3643970992741731569_n.jpg?stp=dst-jpg_e35_p640x640_sh0.08&amp;_nc_ht=scontent.cdninstagram.com&amp;_nc_cat=102&amp;_nc_ohc=5tqg3Wlqlf0AX_pQ69p&amp;edm=AMO9-JQAAAAA&amp;ccb=7-4&amp;oh=00_AT9uPMaugtGWu_qsTya9IOdxeE4IrUWcz7ZBku-kobUaHQ&amp;oe=621E9F7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4329681"/>
                  </a:ext>
                </a:extLst>
              </a:tr>
            </a:tbl>
          </a:graphicData>
        </a:graphic>
      </p:graphicFrame>
      <p:sp>
        <p:nvSpPr>
          <p:cNvPr id="4" name="Text Placeholder 3">
            <a:extLst>
              <a:ext uri="{FF2B5EF4-FFF2-40B4-BE49-F238E27FC236}">
                <a16:creationId xmlns:a16="http://schemas.microsoft.com/office/drawing/2014/main" id="{30926185-7DA9-42D0-966B-3B2B56AE878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6380843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C616-BCE8-4053-9B7D-F92CCD41C8D4}"/>
              </a:ext>
            </a:extLst>
          </p:cNvPr>
          <p:cNvSpPr>
            <a:spLocks noGrp="1"/>
          </p:cNvSpPr>
          <p:nvPr>
            <p:ph type="title"/>
          </p:nvPr>
        </p:nvSpPr>
        <p:spPr/>
        <p:txBody>
          <a:bodyPr/>
          <a:lstStyle/>
          <a:p>
            <a:r>
              <a:rPr lang="nl-NL"/>
              <a:t>Instagram Top 10 posts met minste interactie | NPO3FM - 12 of 25</a:t>
            </a:r>
            <a:endParaRPr lang="en-US"/>
          </a:p>
        </p:txBody>
      </p:sp>
      <p:graphicFrame>
        <p:nvGraphicFramePr>
          <p:cNvPr id="5" name="Table Placeholder 4">
            <a:extLst>
              <a:ext uri="{FF2B5EF4-FFF2-40B4-BE49-F238E27FC236}">
                <a16:creationId xmlns:a16="http://schemas.microsoft.com/office/drawing/2014/main" id="{523FA141-0696-4DF0-82D5-03C7F7734599}"/>
              </a:ext>
            </a:extLst>
          </p:cNvPr>
          <p:cNvGraphicFramePr>
            <a:graphicFrameLocks noGrp="1"/>
          </p:cNvGraphicFramePr>
          <p:nvPr>
            <p:ph type="tbl" sz="quarter" idx="13"/>
            <p:extLst>
              <p:ext uri="{D42A27DB-BD31-4B8C-83A1-F6EECF244321}">
                <p14:modId xmlns:p14="http://schemas.microsoft.com/office/powerpoint/2010/main" val="199001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8125428"/>
                    </a:ext>
                  </a:extLst>
                </a:gridCol>
                <a:gridCol w="1645920">
                  <a:extLst>
                    <a:ext uri="{9D8B030D-6E8A-4147-A177-3AD203B41FA5}">
                      <a16:colId xmlns:a16="http://schemas.microsoft.com/office/drawing/2014/main" val="977438160"/>
                    </a:ext>
                  </a:extLst>
                </a:gridCol>
                <a:gridCol w="740664">
                  <a:extLst>
                    <a:ext uri="{9D8B030D-6E8A-4147-A177-3AD203B41FA5}">
                      <a16:colId xmlns:a16="http://schemas.microsoft.com/office/drawing/2014/main" val="743418593"/>
                    </a:ext>
                  </a:extLst>
                </a:gridCol>
                <a:gridCol w="740664">
                  <a:extLst>
                    <a:ext uri="{9D8B030D-6E8A-4147-A177-3AD203B41FA5}">
                      <a16:colId xmlns:a16="http://schemas.microsoft.com/office/drawing/2014/main" val="3802577976"/>
                    </a:ext>
                  </a:extLst>
                </a:gridCol>
                <a:gridCol w="740664">
                  <a:extLst>
                    <a:ext uri="{9D8B030D-6E8A-4147-A177-3AD203B41FA5}">
                      <a16:colId xmlns:a16="http://schemas.microsoft.com/office/drawing/2014/main" val="2565129493"/>
                    </a:ext>
                  </a:extLst>
                </a:gridCol>
                <a:gridCol w="740664">
                  <a:extLst>
                    <a:ext uri="{9D8B030D-6E8A-4147-A177-3AD203B41FA5}">
                      <a16:colId xmlns:a16="http://schemas.microsoft.com/office/drawing/2014/main" val="2902661424"/>
                    </a:ext>
                  </a:extLst>
                </a:gridCol>
                <a:gridCol w="740664">
                  <a:extLst>
                    <a:ext uri="{9D8B030D-6E8A-4147-A177-3AD203B41FA5}">
                      <a16:colId xmlns:a16="http://schemas.microsoft.com/office/drawing/2014/main" val="3712753122"/>
                    </a:ext>
                  </a:extLst>
                </a:gridCol>
                <a:gridCol w="740664">
                  <a:extLst>
                    <a:ext uri="{9D8B030D-6E8A-4147-A177-3AD203B41FA5}">
                      <a16:colId xmlns:a16="http://schemas.microsoft.com/office/drawing/2014/main" val="2822842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39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- 2022-02-18 16:01:00</a:t>
                      </a:r>
                      <a:r>
                        <a:rPr kumimoji="0" lang="nl-NL" sz="1000" b="0" i="0" u="none" strike="noStrike" kern="1200" cap="none" spc="0" normalizeH="0" baseline="0" noProof="0">
                          <a:ln>
                            <a:noFill/>
                          </a:ln>
                          <a:solidFill>
                            <a:prstClr val="black"/>
                          </a:solidFill>
                          <a:effectLst/>
                          <a:uLnTx/>
                          <a:uFillTx/>
                          <a:latin typeface="+mn-lt"/>
                          <a:ea typeface="+mn-ea"/>
                          <a:cs typeface="+mn-cs"/>
                        </a:rPr>
                        <a:t>
 Feestend je weekend in met de nieuwe 3FM Megahit '2am' van Foals én nog meer heerlijke muziek! 🕺 #3FM #3FMMegahit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274153683_257776936539609_6994251152866162404_n.jpg?_nc_cat=100&amp;ccb=1-5&amp;_nc_sid=8ae9d6&amp;_nc_ohc=vA7CGmarRGwAX8SuQMZ&amp;_nc_ht=scontent-iad3-1.cdninstagram.com&amp;edm=AL-3X8kEAAAA&amp;oh=00_AT9iWNuX2jwv0m7h9GIe02P7OeNs9nsO0fyhP0X_drNcbg&amp;oe=62239600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4728003"/>
                  </a:ext>
                </a:extLst>
              </a:tr>
            </a:tbl>
          </a:graphicData>
        </a:graphic>
      </p:graphicFrame>
      <p:sp>
        <p:nvSpPr>
          <p:cNvPr id="4" name="Text Placeholder 3">
            <a:extLst>
              <a:ext uri="{FF2B5EF4-FFF2-40B4-BE49-F238E27FC236}">
                <a16:creationId xmlns:a16="http://schemas.microsoft.com/office/drawing/2014/main" id="{1E4CE17C-FF05-4675-92C4-44A7D137A07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916382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028C-2458-456F-9E96-9A34B88C2220}"/>
              </a:ext>
            </a:extLst>
          </p:cNvPr>
          <p:cNvSpPr>
            <a:spLocks noGrp="1"/>
          </p:cNvSpPr>
          <p:nvPr>
            <p:ph type="title"/>
          </p:nvPr>
        </p:nvSpPr>
        <p:spPr/>
        <p:txBody>
          <a:bodyPr/>
          <a:lstStyle/>
          <a:p>
            <a:r>
              <a:rPr lang="nl-NL"/>
              <a:t>Instagram Top 10 posts met minste interactie | NPO3FM - 13 of 25</a:t>
            </a:r>
            <a:endParaRPr lang="en-US"/>
          </a:p>
        </p:txBody>
      </p:sp>
      <p:graphicFrame>
        <p:nvGraphicFramePr>
          <p:cNvPr id="5" name="Table Placeholder 4">
            <a:extLst>
              <a:ext uri="{FF2B5EF4-FFF2-40B4-BE49-F238E27FC236}">
                <a16:creationId xmlns:a16="http://schemas.microsoft.com/office/drawing/2014/main" id="{B0234B18-CD21-407E-AD20-3E42E15F6F54}"/>
              </a:ext>
            </a:extLst>
          </p:cNvPr>
          <p:cNvGraphicFramePr>
            <a:graphicFrameLocks noGrp="1"/>
          </p:cNvGraphicFramePr>
          <p:nvPr>
            <p:ph type="tbl" sz="quarter" idx="13"/>
            <p:extLst>
              <p:ext uri="{D42A27DB-BD31-4B8C-83A1-F6EECF244321}">
                <p14:modId xmlns:p14="http://schemas.microsoft.com/office/powerpoint/2010/main" val="3731122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2954183"/>
                    </a:ext>
                  </a:extLst>
                </a:gridCol>
                <a:gridCol w="1645920">
                  <a:extLst>
                    <a:ext uri="{9D8B030D-6E8A-4147-A177-3AD203B41FA5}">
                      <a16:colId xmlns:a16="http://schemas.microsoft.com/office/drawing/2014/main" val="1354643732"/>
                    </a:ext>
                  </a:extLst>
                </a:gridCol>
                <a:gridCol w="740664">
                  <a:extLst>
                    <a:ext uri="{9D8B030D-6E8A-4147-A177-3AD203B41FA5}">
                      <a16:colId xmlns:a16="http://schemas.microsoft.com/office/drawing/2014/main" val="2199497940"/>
                    </a:ext>
                  </a:extLst>
                </a:gridCol>
                <a:gridCol w="740664">
                  <a:extLst>
                    <a:ext uri="{9D8B030D-6E8A-4147-A177-3AD203B41FA5}">
                      <a16:colId xmlns:a16="http://schemas.microsoft.com/office/drawing/2014/main" val="2065278167"/>
                    </a:ext>
                  </a:extLst>
                </a:gridCol>
                <a:gridCol w="740664">
                  <a:extLst>
                    <a:ext uri="{9D8B030D-6E8A-4147-A177-3AD203B41FA5}">
                      <a16:colId xmlns:a16="http://schemas.microsoft.com/office/drawing/2014/main" val="3613508272"/>
                    </a:ext>
                  </a:extLst>
                </a:gridCol>
                <a:gridCol w="740664">
                  <a:extLst>
                    <a:ext uri="{9D8B030D-6E8A-4147-A177-3AD203B41FA5}">
                      <a16:colId xmlns:a16="http://schemas.microsoft.com/office/drawing/2014/main" val="2545805051"/>
                    </a:ext>
                  </a:extLst>
                </a:gridCol>
                <a:gridCol w="740664">
                  <a:extLst>
                    <a:ext uri="{9D8B030D-6E8A-4147-A177-3AD203B41FA5}">
                      <a16:colId xmlns:a16="http://schemas.microsoft.com/office/drawing/2014/main" val="1747853648"/>
                    </a:ext>
                  </a:extLst>
                </a:gridCol>
                <a:gridCol w="740664">
                  <a:extLst>
                    <a:ext uri="{9D8B030D-6E8A-4147-A177-3AD203B41FA5}">
                      <a16:colId xmlns:a16="http://schemas.microsoft.com/office/drawing/2014/main" val="280174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842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- 2022-02-09 13:00:47</a:t>
                      </a:r>
                      <a:r>
                        <a:rPr kumimoji="0" lang="en-US" sz="1000" b="0" i="0" u="none" strike="noStrike" kern="1200" cap="none" spc="0" normalizeH="0" baseline="0" noProof="0">
                          <a:ln>
                            <a:noFill/>
                          </a:ln>
                          <a:solidFill>
                            <a:prstClr val="black"/>
                          </a:solidFill>
                          <a:effectLst/>
                          <a:uLnTx/>
                          <a:uFillTx/>
                          <a:latin typeface="+mn-lt"/>
                          <a:ea typeface="+mn-ea"/>
                          <a:cs typeface="+mn-cs"/>
                        </a:rPr>
                        <a:t>
 Heb jij nog inspiratie nodig voor jouw 00's lijstje? Check hier de favorieten van 3FM-dj's Frank, Sagid &amp; Sander! ✨
→ 3FM neemt je in de week van 14 t/m 18 februari mee terug naar de 00's! Stel nu jouw ideale playlist samen via 3FM.nl/00s! #3FM #00sRequest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273584540_696326221535455_2823189520727417079_n.jpg?_nc_cat=102&amp;ccb=1-5&amp;_nc_sid=8ae9d6&amp;_nc_ohc=-oYf9cGer38AX-nX51t&amp;_nc_ht=scontent-iad3-1.cdninstagram.com&amp;edm=AL-3X8kEAAAA&amp;oh=00_AT85-s7iCIgCmFe1USjeqgF3RMoMWJo41_nYj64UecS8Tw&amp;oe=6223F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8368221"/>
                  </a:ext>
                </a:extLst>
              </a:tr>
            </a:tbl>
          </a:graphicData>
        </a:graphic>
      </p:graphicFrame>
      <p:sp>
        <p:nvSpPr>
          <p:cNvPr id="4" name="Text Placeholder 3">
            <a:extLst>
              <a:ext uri="{FF2B5EF4-FFF2-40B4-BE49-F238E27FC236}">
                <a16:creationId xmlns:a16="http://schemas.microsoft.com/office/drawing/2014/main" id="{E1666A1A-E71E-44B6-BFAC-E81DB6D0A77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469836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6F2F-7DE4-4A0D-BB12-2E9C4B745236}"/>
              </a:ext>
            </a:extLst>
          </p:cNvPr>
          <p:cNvSpPr>
            <a:spLocks noGrp="1"/>
          </p:cNvSpPr>
          <p:nvPr>
            <p:ph type="title"/>
          </p:nvPr>
        </p:nvSpPr>
        <p:spPr/>
        <p:txBody>
          <a:bodyPr/>
          <a:lstStyle/>
          <a:p>
            <a:r>
              <a:rPr lang="nl-NL"/>
              <a:t>Instagram Top 10 posts met minste interactie | NPO3FM - 14 of 25</a:t>
            </a:r>
            <a:endParaRPr lang="en-US"/>
          </a:p>
        </p:txBody>
      </p:sp>
      <p:graphicFrame>
        <p:nvGraphicFramePr>
          <p:cNvPr id="5" name="Table Placeholder 4">
            <a:extLst>
              <a:ext uri="{FF2B5EF4-FFF2-40B4-BE49-F238E27FC236}">
                <a16:creationId xmlns:a16="http://schemas.microsoft.com/office/drawing/2014/main" id="{B3D94B97-FB82-4478-918D-D20FAE929055}"/>
              </a:ext>
            </a:extLst>
          </p:cNvPr>
          <p:cNvGraphicFramePr>
            <a:graphicFrameLocks noGrp="1"/>
          </p:cNvGraphicFramePr>
          <p:nvPr>
            <p:ph type="tbl" sz="quarter" idx="13"/>
            <p:extLst>
              <p:ext uri="{D42A27DB-BD31-4B8C-83A1-F6EECF244321}">
                <p14:modId xmlns:p14="http://schemas.microsoft.com/office/powerpoint/2010/main" val="154789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2896582"/>
                    </a:ext>
                  </a:extLst>
                </a:gridCol>
                <a:gridCol w="1645920">
                  <a:extLst>
                    <a:ext uri="{9D8B030D-6E8A-4147-A177-3AD203B41FA5}">
                      <a16:colId xmlns:a16="http://schemas.microsoft.com/office/drawing/2014/main" val="1980916033"/>
                    </a:ext>
                  </a:extLst>
                </a:gridCol>
                <a:gridCol w="740664">
                  <a:extLst>
                    <a:ext uri="{9D8B030D-6E8A-4147-A177-3AD203B41FA5}">
                      <a16:colId xmlns:a16="http://schemas.microsoft.com/office/drawing/2014/main" val="2723679196"/>
                    </a:ext>
                  </a:extLst>
                </a:gridCol>
                <a:gridCol w="740664">
                  <a:extLst>
                    <a:ext uri="{9D8B030D-6E8A-4147-A177-3AD203B41FA5}">
                      <a16:colId xmlns:a16="http://schemas.microsoft.com/office/drawing/2014/main" val="1340229280"/>
                    </a:ext>
                  </a:extLst>
                </a:gridCol>
                <a:gridCol w="740664">
                  <a:extLst>
                    <a:ext uri="{9D8B030D-6E8A-4147-A177-3AD203B41FA5}">
                      <a16:colId xmlns:a16="http://schemas.microsoft.com/office/drawing/2014/main" val="744895512"/>
                    </a:ext>
                  </a:extLst>
                </a:gridCol>
                <a:gridCol w="740664">
                  <a:extLst>
                    <a:ext uri="{9D8B030D-6E8A-4147-A177-3AD203B41FA5}">
                      <a16:colId xmlns:a16="http://schemas.microsoft.com/office/drawing/2014/main" val="386415878"/>
                    </a:ext>
                  </a:extLst>
                </a:gridCol>
                <a:gridCol w="740664">
                  <a:extLst>
                    <a:ext uri="{9D8B030D-6E8A-4147-A177-3AD203B41FA5}">
                      <a16:colId xmlns:a16="http://schemas.microsoft.com/office/drawing/2014/main" val="3602243287"/>
                    </a:ext>
                  </a:extLst>
                </a:gridCol>
                <a:gridCol w="740664">
                  <a:extLst>
                    <a:ext uri="{9D8B030D-6E8A-4147-A177-3AD203B41FA5}">
                      <a16:colId xmlns:a16="http://schemas.microsoft.com/office/drawing/2014/main" val="248824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032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- 2022-02-28 16:02:19</a:t>
                      </a:r>
                      <a:r>
                        <a:rPr kumimoji="0" lang="nl-NL" sz="1000" b="0" i="0" u="none" strike="noStrike" kern="1200" cap="none" spc="0" normalizeH="0" baseline="0" noProof="0">
                          <a:ln>
                            <a:noFill/>
                          </a:ln>
                          <a:solidFill>
                            <a:prstClr val="black"/>
                          </a:solidFill>
                          <a:effectLst/>
                          <a:uLnTx/>
                          <a:uFillTx/>
                          <a:latin typeface="+mn-lt"/>
                          <a:ea typeface="+mn-ea"/>
                          <a:cs typeface="+mn-cs"/>
                        </a:rPr>
                        <a:t>
 Een orgasme tijdens de seks… Voor mannen vaak makkelijker dan voor vrouwen. Maar waarom is die orgasmekloof er eigenlijk? Zijn vrouwen gewoon moeilijke wezens of weten mannen niet wat ze moeten doen? Jamie, Luc, Eva en Sander bespreken het in deze Lockerroom Talk!
→ Dossier #CumTogether. Een orgasme tijdens de seks… Voor mannen vaak makkelijker dan voor vrouwen. Maar waarom is die orgasmekloof er eigenlijk? Zijn vrouwen gewoon moeilijke wezens of weten mannen niet wat ze moeten doen? En wat is eigenlijk onze definitie van seks? HUMAN zoekt het uit met 3FM-dj’s Luc en Jamie in #CumTogether. Check het hele dossier via de link in de bio. #3FM #Laatjehoren #CumTogether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274902144_1093581948088057_5706940162814462710_n.jpg?stp=dst-jpg_e35_p640x640_sh0.08&amp;_nc_ht=scontent.cdninstagram.com&amp;_nc_cat=101&amp;_nc_ohc=VSeSvI1MOZgAX8-Uda3&amp;edm=AMO9-JQAAAAA&amp;ccb=7-4&amp;oh=00_AT9KVyUsCr-_mFaDbUIYH0EPy4oHvKPtw45JN1VDakC2vA&amp;oe=621EAA0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765174"/>
                  </a:ext>
                </a:extLst>
              </a:tr>
            </a:tbl>
          </a:graphicData>
        </a:graphic>
      </p:graphicFrame>
      <p:sp>
        <p:nvSpPr>
          <p:cNvPr id="4" name="Text Placeholder 3">
            <a:extLst>
              <a:ext uri="{FF2B5EF4-FFF2-40B4-BE49-F238E27FC236}">
                <a16:creationId xmlns:a16="http://schemas.microsoft.com/office/drawing/2014/main" id="{7BBA7498-F04A-44CD-93D6-42AA65A9295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067848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BD99-05CE-40C2-86F3-8028D6B48241}"/>
              </a:ext>
            </a:extLst>
          </p:cNvPr>
          <p:cNvSpPr>
            <a:spLocks noGrp="1"/>
          </p:cNvSpPr>
          <p:nvPr>
            <p:ph type="title"/>
          </p:nvPr>
        </p:nvSpPr>
        <p:spPr/>
        <p:txBody>
          <a:bodyPr/>
          <a:lstStyle/>
          <a:p>
            <a:r>
              <a:rPr lang="nl-NL"/>
              <a:t>Instagram Top 10 posts met minste interactie | NPO3FM - 15 of 25</a:t>
            </a:r>
            <a:endParaRPr lang="en-US"/>
          </a:p>
        </p:txBody>
      </p:sp>
      <p:graphicFrame>
        <p:nvGraphicFramePr>
          <p:cNvPr id="5" name="Table Placeholder 4">
            <a:extLst>
              <a:ext uri="{FF2B5EF4-FFF2-40B4-BE49-F238E27FC236}">
                <a16:creationId xmlns:a16="http://schemas.microsoft.com/office/drawing/2014/main" id="{518D9BF2-D139-4B30-A7B3-10D6AD3376D4}"/>
              </a:ext>
            </a:extLst>
          </p:cNvPr>
          <p:cNvGraphicFramePr>
            <a:graphicFrameLocks noGrp="1"/>
          </p:cNvGraphicFramePr>
          <p:nvPr>
            <p:ph type="tbl" sz="quarter" idx="13"/>
            <p:extLst>
              <p:ext uri="{D42A27DB-BD31-4B8C-83A1-F6EECF244321}">
                <p14:modId xmlns:p14="http://schemas.microsoft.com/office/powerpoint/2010/main" val="5221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0667167"/>
                    </a:ext>
                  </a:extLst>
                </a:gridCol>
                <a:gridCol w="1645920">
                  <a:extLst>
                    <a:ext uri="{9D8B030D-6E8A-4147-A177-3AD203B41FA5}">
                      <a16:colId xmlns:a16="http://schemas.microsoft.com/office/drawing/2014/main" val="1871773586"/>
                    </a:ext>
                  </a:extLst>
                </a:gridCol>
                <a:gridCol w="740664">
                  <a:extLst>
                    <a:ext uri="{9D8B030D-6E8A-4147-A177-3AD203B41FA5}">
                      <a16:colId xmlns:a16="http://schemas.microsoft.com/office/drawing/2014/main" val="3150104694"/>
                    </a:ext>
                  </a:extLst>
                </a:gridCol>
                <a:gridCol w="740664">
                  <a:extLst>
                    <a:ext uri="{9D8B030D-6E8A-4147-A177-3AD203B41FA5}">
                      <a16:colId xmlns:a16="http://schemas.microsoft.com/office/drawing/2014/main" val="3719931924"/>
                    </a:ext>
                  </a:extLst>
                </a:gridCol>
                <a:gridCol w="740664">
                  <a:extLst>
                    <a:ext uri="{9D8B030D-6E8A-4147-A177-3AD203B41FA5}">
                      <a16:colId xmlns:a16="http://schemas.microsoft.com/office/drawing/2014/main" val="3033965604"/>
                    </a:ext>
                  </a:extLst>
                </a:gridCol>
                <a:gridCol w="740664">
                  <a:extLst>
                    <a:ext uri="{9D8B030D-6E8A-4147-A177-3AD203B41FA5}">
                      <a16:colId xmlns:a16="http://schemas.microsoft.com/office/drawing/2014/main" val="184715827"/>
                    </a:ext>
                  </a:extLst>
                </a:gridCol>
                <a:gridCol w="740664">
                  <a:extLst>
                    <a:ext uri="{9D8B030D-6E8A-4147-A177-3AD203B41FA5}">
                      <a16:colId xmlns:a16="http://schemas.microsoft.com/office/drawing/2014/main" val="2398108690"/>
                    </a:ext>
                  </a:extLst>
                </a:gridCol>
                <a:gridCol w="740664">
                  <a:extLst>
                    <a:ext uri="{9D8B030D-6E8A-4147-A177-3AD203B41FA5}">
                      <a16:colId xmlns:a16="http://schemas.microsoft.com/office/drawing/2014/main" val="423011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167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- 2022-02-16 07:09:34</a:t>
                      </a:r>
                      <a:r>
                        <a:rPr kumimoji="0" lang="nl-NL" sz="1000" b="0" i="0" u="none" strike="noStrike" kern="1200" cap="none" spc="0" normalizeH="0" baseline="0" noProof="0">
                          <a:ln>
                            <a:noFill/>
                          </a:ln>
                          <a:solidFill>
                            <a:prstClr val="black"/>
                          </a:solidFill>
                          <a:effectLst/>
                          <a:uLnTx/>
                          <a:uFillTx/>
                          <a:latin typeface="+mn-lt"/>
                          <a:ea typeface="+mn-ea"/>
                          <a:cs typeface="+mn-cs"/>
                        </a:rPr>
                        <a:t>
 Wat weet jij nog van 2006? 😏 #3FM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274058554_665383228218275_8715552378855160301_n.jpg?stp=dst-jpg_e35_p640x640_sh0.08&amp;_nc_ht=scontent.cdninstagram.com&amp;_nc_cat=111&amp;_nc_ohc=8sYjN0jT6zoAX93Zwpk&amp;edm=AMO9-JQAAAAA&amp;ccb=7-4&amp;oh=00_AT8Rn0Gi9bKvPu1idlyaWiYq4Lnpi7p_tAax6PlVg3As9A&amp;oe=621E944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8862895"/>
                  </a:ext>
                </a:extLst>
              </a:tr>
            </a:tbl>
          </a:graphicData>
        </a:graphic>
      </p:graphicFrame>
      <p:sp>
        <p:nvSpPr>
          <p:cNvPr id="4" name="Text Placeholder 3">
            <a:extLst>
              <a:ext uri="{FF2B5EF4-FFF2-40B4-BE49-F238E27FC236}">
                <a16:creationId xmlns:a16="http://schemas.microsoft.com/office/drawing/2014/main" id="{4736C343-495D-4FC2-88F7-57D336ABEFA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458599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918B9-CDB6-4625-AB81-A63AD1747543}"/>
              </a:ext>
            </a:extLst>
          </p:cNvPr>
          <p:cNvSpPr>
            <a:spLocks noGrp="1"/>
          </p:cNvSpPr>
          <p:nvPr>
            <p:ph type="title"/>
          </p:nvPr>
        </p:nvSpPr>
        <p:spPr/>
        <p:txBody>
          <a:bodyPr/>
          <a:lstStyle/>
          <a:p>
            <a:r>
              <a:rPr lang="nl-NL"/>
              <a:t>Instagram Top 10 posts met minste interactie | NPO3FM - 16 of 25</a:t>
            </a:r>
            <a:endParaRPr lang="en-US"/>
          </a:p>
        </p:txBody>
      </p:sp>
      <p:graphicFrame>
        <p:nvGraphicFramePr>
          <p:cNvPr id="5" name="Table Placeholder 4">
            <a:extLst>
              <a:ext uri="{FF2B5EF4-FFF2-40B4-BE49-F238E27FC236}">
                <a16:creationId xmlns:a16="http://schemas.microsoft.com/office/drawing/2014/main" id="{8E5FDB2B-E5F2-4788-A7F7-EF0208D3B8D4}"/>
              </a:ext>
            </a:extLst>
          </p:cNvPr>
          <p:cNvGraphicFramePr>
            <a:graphicFrameLocks noGrp="1"/>
          </p:cNvGraphicFramePr>
          <p:nvPr>
            <p:ph type="tbl" sz="quarter" idx="13"/>
            <p:extLst>
              <p:ext uri="{D42A27DB-BD31-4B8C-83A1-F6EECF244321}">
                <p14:modId xmlns:p14="http://schemas.microsoft.com/office/powerpoint/2010/main" val="1649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4630344"/>
                    </a:ext>
                  </a:extLst>
                </a:gridCol>
                <a:gridCol w="1645920">
                  <a:extLst>
                    <a:ext uri="{9D8B030D-6E8A-4147-A177-3AD203B41FA5}">
                      <a16:colId xmlns:a16="http://schemas.microsoft.com/office/drawing/2014/main" val="223306045"/>
                    </a:ext>
                  </a:extLst>
                </a:gridCol>
                <a:gridCol w="740664">
                  <a:extLst>
                    <a:ext uri="{9D8B030D-6E8A-4147-A177-3AD203B41FA5}">
                      <a16:colId xmlns:a16="http://schemas.microsoft.com/office/drawing/2014/main" val="1854958390"/>
                    </a:ext>
                  </a:extLst>
                </a:gridCol>
                <a:gridCol w="740664">
                  <a:extLst>
                    <a:ext uri="{9D8B030D-6E8A-4147-A177-3AD203B41FA5}">
                      <a16:colId xmlns:a16="http://schemas.microsoft.com/office/drawing/2014/main" val="2053611415"/>
                    </a:ext>
                  </a:extLst>
                </a:gridCol>
                <a:gridCol w="740664">
                  <a:extLst>
                    <a:ext uri="{9D8B030D-6E8A-4147-A177-3AD203B41FA5}">
                      <a16:colId xmlns:a16="http://schemas.microsoft.com/office/drawing/2014/main" val="1898469657"/>
                    </a:ext>
                  </a:extLst>
                </a:gridCol>
                <a:gridCol w="740664">
                  <a:extLst>
                    <a:ext uri="{9D8B030D-6E8A-4147-A177-3AD203B41FA5}">
                      <a16:colId xmlns:a16="http://schemas.microsoft.com/office/drawing/2014/main" val="3885124670"/>
                    </a:ext>
                  </a:extLst>
                </a:gridCol>
                <a:gridCol w="740664">
                  <a:extLst>
                    <a:ext uri="{9D8B030D-6E8A-4147-A177-3AD203B41FA5}">
                      <a16:colId xmlns:a16="http://schemas.microsoft.com/office/drawing/2014/main" val="2173593"/>
                    </a:ext>
                  </a:extLst>
                </a:gridCol>
                <a:gridCol w="740664">
                  <a:extLst>
                    <a:ext uri="{9D8B030D-6E8A-4147-A177-3AD203B41FA5}">
                      <a16:colId xmlns:a16="http://schemas.microsoft.com/office/drawing/2014/main" val="208919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170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- 2022-02-01 20:09:03</a:t>
                      </a:r>
                      <a:r>
                        <a:rPr kumimoji="0" lang="nl-NL" sz="1000" b="0" i="0" u="none" strike="noStrike" kern="1200" cap="none" spc="0" normalizeH="0" baseline="0" noProof="0">
                          <a:ln>
                            <a:noFill/>
                          </a:ln>
                          <a:solidFill>
                            <a:prstClr val="black"/>
                          </a:solidFill>
                          <a:effectLst/>
                          <a:uLnTx/>
                          <a:uFillTx/>
                          <a:latin typeface="+mn-lt"/>
                          <a:ea typeface="+mn-ea"/>
                          <a:cs typeface="+mn-cs"/>
                        </a:rPr>
                        <a:t>
 Weet jij over welke 00’s artiest en track het gaat? 👇 
→ Gooi het goede antwoord in de comments en de willekeurige winnaar krijgt Frank-en-Eva-sokken! 🌈 #3FM  #00sRequest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273164982_264396102477176_4702992721472642908_n.jpg?stp=dst-jpg_e35_p640x640_sh0.08&amp;_nc_ht=scontent.cdninstagram.com&amp;_nc_cat=108&amp;_nc_ohc=6PU9nawgUTMAX_oZEG6&amp;edm=AMO9-JQAAAAA&amp;ccb=7-4&amp;oh=00_AT_RNZaIX67bortR0yV4PcZnu1P9DdwWkmGoIbsdhwf8hw&amp;oe=621EB9F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4099561"/>
                  </a:ext>
                </a:extLst>
              </a:tr>
            </a:tbl>
          </a:graphicData>
        </a:graphic>
      </p:graphicFrame>
      <p:sp>
        <p:nvSpPr>
          <p:cNvPr id="4" name="Text Placeholder 3">
            <a:extLst>
              <a:ext uri="{FF2B5EF4-FFF2-40B4-BE49-F238E27FC236}">
                <a16:creationId xmlns:a16="http://schemas.microsoft.com/office/drawing/2014/main" id="{3FF26FC2-7D79-4948-89BE-AC6E4941A8B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166103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37381-20CE-4F0B-B2F7-8666A377C648}"/>
              </a:ext>
            </a:extLst>
          </p:cNvPr>
          <p:cNvSpPr>
            <a:spLocks noGrp="1"/>
          </p:cNvSpPr>
          <p:nvPr>
            <p:ph type="title"/>
          </p:nvPr>
        </p:nvSpPr>
        <p:spPr/>
        <p:txBody>
          <a:bodyPr/>
          <a:lstStyle/>
          <a:p>
            <a:r>
              <a:rPr lang="nl-NL"/>
              <a:t>Instagram Top 10 posts met minste interactie | NPO3FM - 17 of 25</a:t>
            </a:r>
            <a:endParaRPr lang="en-US"/>
          </a:p>
        </p:txBody>
      </p:sp>
      <p:graphicFrame>
        <p:nvGraphicFramePr>
          <p:cNvPr id="5" name="Table Placeholder 4">
            <a:extLst>
              <a:ext uri="{FF2B5EF4-FFF2-40B4-BE49-F238E27FC236}">
                <a16:creationId xmlns:a16="http://schemas.microsoft.com/office/drawing/2014/main" id="{FD24530B-A677-4C41-83ED-9CFBC4826883}"/>
              </a:ext>
            </a:extLst>
          </p:cNvPr>
          <p:cNvGraphicFramePr>
            <a:graphicFrameLocks noGrp="1"/>
          </p:cNvGraphicFramePr>
          <p:nvPr>
            <p:ph type="tbl" sz="quarter" idx="13"/>
            <p:extLst>
              <p:ext uri="{D42A27DB-BD31-4B8C-83A1-F6EECF244321}">
                <p14:modId xmlns:p14="http://schemas.microsoft.com/office/powerpoint/2010/main" val="3456818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4475780"/>
                    </a:ext>
                  </a:extLst>
                </a:gridCol>
                <a:gridCol w="1645920">
                  <a:extLst>
                    <a:ext uri="{9D8B030D-6E8A-4147-A177-3AD203B41FA5}">
                      <a16:colId xmlns:a16="http://schemas.microsoft.com/office/drawing/2014/main" val="3927903616"/>
                    </a:ext>
                  </a:extLst>
                </a:gridCol>
                <a:gridCol w="740664">
                  <a:extLst>
                    <a:ext uri="{9D8B030D-6E8A-4147-A177-3AD203B41FA5}">
                      <a16:colId xmlns:a16="http://schemas.microsoft.com/office/drawing/2014/main" val="3404585414"/>
                    </a:ext>
                  </a:extLst>
                </a:gridCol>
                <a:gridCol w="740664">
                  <a:extLst>
                    <a:ext uri="{9D8B030D-6E8A-4147-A177-3AD203B41FA5}">
                      <a16:colId xmlns:a16="http://schemas.microsoft.com/office/drawing/2014/main" val="311490063"/>
                    </a:ext>
                  </a:extLst>
                </a:gridCol>
                <a:gridCol w="740664">
                  <a:extLst>
                    <a:ext uri="{9D8B030D-6E8A-4147-A177-3AD203B41FA5}">
                      <a16:colId xmlns:a16="http://schemas.microsoft.com/office/drawing/2014/main" val="3836721154"/>
                    </a:ext>
                  </a:extLst>
                </a:gridCol>
                <a:gridCol w="740664">
                  <a:extLst>
                    <a:ext uri="{9D8B030D-6E8A-4147-A177-3AD203B41FA5}">
                      <a16:colId xmlns:a16="http://schemas.microsoft.com/office/drawing/2014/main" val="3180506524"/>
                    </a:ext>
                  </a:extLst>
                </a:gridCol>
                <a:gridCol w="740664">
                  <a:extLst>
                    <a:ext uri="{9D8B030D-6E8A-4147-A177-3AD203B41FA5}">
                      <a16:colId xmlns:a16="http://schemas.microsoft.com/office/drawing/2014/main" val="1040575929"/>
                    </a:ext>
                  </a:extLst>
                </a:gridCol>
                <a:gridCol w="740664">
                  <a:extLst>
                    <a:ext uri="{9D8B030D-6E8A-4147-A177-3AD203B41FA5}">
                      <a16:colId xmlns:a16="http://schemas.microsoft.com/office/drawing/2014/main" val="139922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53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- 2022-02-11 13:01:24</a:t>
                      </a:r>
                      <a:r>
                        <a:rPr kumimoji="0" lang="nl-NL" sz="1000" b="0" i="0" u="none" strike="noStrike" kern="1200" cap="none" spc="0" normalizeH="0" baseline="0" noProof="0">
                          <a:ln>
                            <a:noFill/>
                          </a:ln>
                          <a:solidFill>
                            <a:prstClr val="black"/>
                          </a:solidFill>
                          <a:effectLst/>
                          <a:uLnTx/>
                          <a:uFillTx/>
                          <a:latin typeface="+mn-lt"/>
                          <a:ea typeface="+mn-ea"/>
                          <a:cs typeface="+mn-cs"/>
                        </a:rPr>
                        <a:t>
 Het is New Music Friday! Deze pareltjes moet jij vandaag geluisterd hebben.🔥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273714423_1106598100175323_9072002777416528732_n.jpg?_nc_cat=105&amp;ccb=1-5&amp;_nc_sid=8ae9d6&amp;_nc_ohc=1A_ibqO2_98AX-fe5_t&amp;_nc_ht=scontent-iad3-1.cdninstagram.com&amp;edm=AL-3X8kEAAAA&amp;oh=00_AT-pzOCB2T_knPX4zEd63KhyGTynRztYxaKiCfxpo8pOJw&amp;oe=6223AB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29752519"/>
                  </a:ext>
                </a:extLst>
              </a:tr>
            </a:tbl>
          </a:graphicData>
        </a:graphic>
      </p:graphicFrame>
      <p:sp>
        <p:nvSpPr>
          <p:cNvPr id="4" name="Text Placeholder 3">
            <a:extLst>
              <a:ext uri="{FF2B5EF4-FFF2-40B4-BE49-F238E27FC236}">
                <a16:creationId xmlns:a16="http://schemas.microsoft.com/office/drawing/2014/main" id="{7A311A64-2D75-4F61-8C7F-84210FC7F4B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181193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892D-3A03-4A7F-9393-A06F913C0367}"/>
              </a:ext>
            </a:extLst>
          </p:cNvPr>
          <p:cNvSpPr>
            <a:spLocks noGrp="1"/>
          </p:cNvSpPr>
          <p:nvPr>
            <p:ph type="title"/>
          </p:nvPr>
        </p:nvSpPr>
        <p:spPr/>
        <p:txBody>
          <a:bodyPr/>
          <a:lstStyle/>
          <a:p>
            <a:r>
              <a:rPr lang="nl-NL"/>
              <a:t>Instagram Top 10 posts met minste interactie | NPO3FM - 18 of 25</a:t>
            </a:r>
            <a:endParaRPr lang="en-US"/>
          </a:p>
        </p:txBody>
      </p:sp>
      <p:graphicFrame>
        <p:nvGraphicFramePr>
          <p:cNvPr id="5" name="Table Placeholder 4">
            <a:extLst>
              <a:ext uri="{FF2B5EF4-FFF2-40B4-BE49-F238E27FC236}">
                <a16:creationId xmlns:a16="http://schemas.microsoft.com/office/drawing/2014/main" id="{23783364-157B-4FE1-9967-81D704E6CD7F}"/>
              </a:ext>
            </a:extLst>
          </p:cNvPr>
          <p:cNvGraphicFramePr>
            <a:graphicFrameLocks noGrp="1"/>
          </p:cNvGraphicFramePr>
          <p:nvPr>
            <p:ph type="tbl" sz="quarter" idx="13"/>
            <p:extLst>
              <p:ext uri="{D42A27DB-BD31-4B8C-83A1-F6EECF244321}">
                <p14:modId xmlns:p14="http://schemas.microsoft.com/office/powerpoint/2010/main" val="1396705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9514870"/>
                    </a:ext>
                  </a:extLst>
                </a:gridCol>
                <a:gridCol w="1645920">
                  <a:extLst>
                    <a:ext uri="{9D8B030D-6E8A-4147-A177-3AD203B41FA5}">
                      <a16:colId xmlns:a16="http://schemas.microsoft.com/office/drawing/2014/main" val="1685448629"/>
                    </a:ext>
                  </a:extLst>
                </a:gridCol>
                <a:gridCol w="740664">
                  <a:extLst>
                    <a:ext uri="{9D8B030D-6E8A-4147-A177-3AD203B41FA5}">
                      <a16:colId xmlns:a16="http://schemas.microsoft.com/office/drawing/2014/main" val="3646442129"/>
                    </a:ext>
                  </a:extLst>
                </a:gridCol>
                <a:gridCol w="740664">
                  <a:extLst>
                    <a:ext uri="{9D8B030D-6E8A-4147-A177-3AD203B41FA5}">
                      <a16:colId xmlns:a16="http://schemas.microsoft.com/office/drawing/2014/main" val="348058746"/>
                    </a:ext>
                  </a:extLst>
                </a:gridCol>
                <a:gridCol w="740664">
                  <a:extLst>
                    <a:ext uri="{9D8B030D-6E8A-4147-A177-3AD203B41FA5}">
                      <a16:colId xmlns:a16="http://schemas.microsoft.com/office/drawing/2014/main" val="809905924"/>
                    </a:ext>
                  </a:extLst>
                </a:gridCol>
                <a:gridCol w="740664">
                  <a:extLst>
                    <a:ext uri="{9D8B030D-6E8A-4147-A177-3AD203B41FA5}">
                      <a16:colId xmlns:a16="http://schemas.microsoft.com/office/drawing/2014/main" val="497847786"/>
                    </a:ext>
                  </a:extLst>
                </a:gridCol>
                <a:gridCol w="740664">
                  <a:extLst>
                    <a:ext uri="{9D8B030D-6E8A-4147-A177-3AD203B41FA5}">
                      <a16:colId xmlns:a16="http://schemas.microsoft.com/office/drawing/2014/main" val="3231081572"/>
                    </a:ext>
                  </a:extLst>
                </a:gridCol>
                <a:gridCol w="740664">
                  <a:extLst>
                    <a:ext uri="{9D8B030D-6E8A-4147-A177-3AD203B41FA5}">
                      <a16:colId xmlns:a16="http://schemas.microsoft.com/office/drawing/2014/main" val="246919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79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- 2022-02-25 13:01:23</a:t>
                      </a:r>
                      <a:r>
                        <a:rPr kumimoji="0" lang="nl-NL" sz="1000" b="0" i="0" u="none" strike="noStrike" kern="1200" cap="none" spc="0" normalizeH="0" baseline="0" noProof="0">
                          <a:ln>
                            <a:noFill/>
                          </a:ln>
                          <a:solidFill>
                            <a:prstClr val="black"/>
                          </a:solidFill>
                          <a:effectLst/>
                          <a:uLnTx/>
                          <a:uFillTx/>
                          <a:latin typeface="+mn-lt"/>
                          <a:ea typeface="+mn-ea"/>
                          <a:cs typeface="+mn-cs"/>
                        </a:rPr>
                        <a:t>
 Daar zijn ze weer! 📀 Deze nieuwe tracks hoor je vanaf nu ook bij 3FM.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274680918_486650819666867_3929306318598201633_n.jpg?_nc_cat=100&amp;ccb=1-5&amp;_nc_sid=8ae9d6&amp;_nc_ohc=uXfbHWzKR3kAX_yIcno&amp;_nc_ht=scontent-iad3-1.cdninstagram.com&amp;edm=AL-3X8kEAAAA&amp;oh=00_AT-ZUCUq6E1yakSsTpcBTdD0NTgCDwOPUSnBeMrutTiKAQ&amp;oe=6223E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2009896"/>
                  </a:ext>
                </a:extLst>
              </a:tr>
            </a:tbl>
          </a:graphicData>
        </a:graphic>
      </p:graphicFrame>
      <p:sp>
        <p:nvSpPr>
          <p:cNvPr id="4" name="Text Placeholder 3">
            <a:extLst>
              <a:ext uri="{FF2B5EF4-FFF2-40B4-BE49-F238E27FC236}">
                <a16:creationId xmlns:a16="http://schemas.microsoft.com/office/drawing/2014/main" id="{F5B69C23-C241-48DC-9FCC-F80FD2D664F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790699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B054F-96F3-4FAD-AB05-39DE05FEB73C}"/>
              </a:ext>
            </a:extLst>
          </p:cNvPr>
          <p:cNvSpPr>
            <a:spLocks noGrp="1"/>
          </p:cNvSpPr>
          <p:nvPr>
            <p:ph type="title"/>
          </p:nvPr>
        </p:nvSpPr>
        <p:spPr/>
        <p:txBody>
          <a:bodyPr/>
          <a:lstStyle/>
          <a:p>
            <a:r>
              <a:rPr lang="nl-NL"/>
              <a:t>Instagram Top 10 posts met minste interactie | NPO3FM - 19 of 25</a:t>
            </a:r>
            <a:endParaRPr lang="en-US"/>
          </a:p>
        </p:txBody>
      </p:sp>
      <p:graphicFrame>
        <p:nvGraphicFramePr>
          <p:cNvPr id="5" name="Table Placeholder 4">
            <a:extLst>
              <a:ext uri="{FF2B5EF4-FFF2-40B4-BE49-F238E27FC236}">
                <a16:creationId xmlns:a16="http://schemas.microsoft.com/office/drawing/2014/main" id="{8D3F7C91-4EFC-4CDE-929B-008270D76E95}"/>
              </a:ext>
            </a:extLst>
          </p:cNvPr>
          <p:cNvGraphicFramePr>
            <a:graphicFrameLocks noGrp="1"/>
          </p:cNvGraphicFramePr>
          <p:nvPr>
            <p:ph type="tbl" sz="quarter" idx="13"/>
            <p:extLst>
              <p:ext uri="{D42A27DB-BD31-4B8C-83A1-F6EECF244321}">
                <p14:modId xmlns:p14="http://schemas.microsoft.com/office/powerpoint/2010/main" val="405892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6820058"/>
                    </a:ext>
                  </a:extLst>
                </a:gridCol>
                <a:gridCol w="1645920">
                  <a:extLst>
                    <a:ext uri="{9D8B030D-6E8A-4147-A177-3AD203B41FA5}">
                      <a16:colId xmlns:a16="http://schemas.microsoft.com/office/drawing/2014/main" val="322973258"/>
                    </a:ext>
                  </a:extLst>
                </a:gridCol>
                <a:gridCol w="740664">
                  <a:extLst>
                    <a:ext uri="{9D8B030D-6E8A-4147-A177-3AD203B41FA5}">
                      <a16:colId xmlns:a16="http://schemas.microsoft.com/office/drawing/2014/main" val="1830779119"/>
                    </a:ext>
                  </a:extLst>
                </a:gridCol>
                <a:gridCol w="740664">
                  <a:extLst>
                    <a:ext uri="{9D8B030D-6E8A-4147-A177-3AD203B41FA5}">
                      <a16:colId xmlns:a16="http://schemas.microsoft.com/office/drawing/2014/main" val="3578827362"/>
                    </a:ext>
                  </a:extLst>
                </a:gridCol>
                <a:gridCol w="740664">
                  <a:extLst>
                    <a:ext uri="{9D8B030D-6E8A-4147-A177-3AD203B41FA5}">
                      <a16:colId xmlns:a16="http://schemas.microsoft.com/office/drawing/2014/main" val="3226877759"/>
                    </a:ext>
                  </a:extLst>
                </a:gridCol>
                <a:gridCol w="740664">
                  <a:extLst>
                    <a:ext uri="{9D8B030D-6E8A-4147-A177-3AD203B41FA5}">
                      <a16:colId xmlns:a16="http://schemas.microsoft.com/office/drawing/2014/main" val="991830047"/>
                    </a:ext>
                  </a:extLst>
                </a:gridCol>
                <a:gridCol w="740664">
                  <a:extLst>
                    <a:ext uri="{9D8B030D-6E8A-4147-A177-3AD203B41FA5}">
                      <a16:colId xmlns:a16="http://schemas.microsoft.com/office/drawing/2014/main" val="3122646667"/>
                    </a:ext>
                  </a:extLst>
                </a:gridCol>
                <a:gridCol w="740664">
                  <a:extLst>
                    <a:ext uri="{9D8B030D-6E8A-4147-A177-3AD203B41FA5}">
                      <a16:colId xmlns:a16="http://schemas.microsoft.com/office/drawing/2014/main" val="2509179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44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- 2022-02-13 18:00:51</a:t>
                      </a:r>
                      <a:r>
                        <a:rPr kumimoji="0" lang="nl-NL" sz="1000" b="0" i="0" u="none" strike="noStrike" kern="1200" cap="none" spc="0" normalizeH="0" baseline="0" noProof="0">
                          <a:ln>
                            <a:noFill/>
                          </a:ln>
                          <a:solidFill>
                            <a:prstClr val="black"/>
                          </a:solidFill>
                          <a:effectLst/>
                          <a:uLnTx/>
                          <a:uFillTx/>
                          <a:latin typeface="+mn-lt"/>
                          <a:ea typeface="+mn-ea"/>
                          <a:cs typeface="+mn-cs"/>
                        </a:rPr>
                        <a:t>
 Wat een feest! Deze 00's artiesten hoor je aankomende week bij Sanders Vriendenteam. 🥳
→ 3FM neemt je in de week van 14 t/m 18 februari mee terug naar de 00's. Stel nu jouw ideale playlist samen via 3FM.nl/00s! #3FM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273822692_361879322167207_2624302959328733650_n.jpg?_nc_cat=107&amp;ccb=1-5&amp;_nc_sid=8ae9d6&amp;_nc_ohc=xTyGfZBEEdAAX_HDD7y&amp;_nc_oc=AQl3a75YzBvJA64z417KAiO1CD51VnbQ938evBTl6lWoeVTJyFXqa3QFR1UBJv3j3oM&amp;_nc_ht=scontent-iad3-1.cdninstagram.com&amp;edm=AL-3X8kEAAAA&amp;oh=00_AT-eu3h25TvYGvhiaf9nwJYJPtmHQoMRCBV8iZPia4Uggw&amp;oe=62228F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0399528"/>
                  </a:ext>
                </a:extLst>
              </a:tr>
            </a:tbl>
          </a:graphicData>
        </a:graphic>
      </p:graphicFrame>
      <p:sp>
        <p:nvSpPr>
          <p:cNvPr id="4" name="Text Placeholder 3">
            <a:extLst>
              <a:ext uri="{FF2B5EF4-FFF2-40B4-BE49-F238E27FC236}">
                <a16:creationId xmlns:a16="http://schemas.microsoft.com/office/drawing/2014/main" id="{F764DC49-FFA8-4C05-9A48-C9F5C6BD1B5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5093985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56F88-8A45-4C6F-8D2C-878380FD4A36}"/>
              </a:ext>
            </a:extLst>
          </p:cNvPr>
          <p:cNvSpPr>
            <a:spLocks noGrp="1"/>
          </p:cNvSpPr>
          <p:nvPr>
            <p:ph type="title"/>
          </p:nvPr>
        </p:nvSpPr>
        <p:spPr/>
        <p:txBody>
          <a:bodyPr/>
          <a:lstStyle/>
          <a:p>
            <a:r>
              <a:rPr lang="nl-NL"/>
              <a:t>Instagram Top 10 posts met minste interactie | NPO3FM - 20 of 25</a:t>
            </a:r>
            <a:endParaRPr lang="en-US"/>
          </a:p>
        </p:txBody>
      </p:sp>
      <p:graphicFrame>
        <p:nvGraphicFramePr>
          <p:cNvPr id="5" name="Table Placeholder 4">
            <a:extLst>
              <a:ext uri="{FF2B5EF4-FFF2-40B4-BE49-F238E27FC236}">
                <a16:creationId xmlns:a16="http://schemas.microsoft.com/office/drawing/2014/main" id="{CA6D3E12-FBFC-4685-9D9C-8E5D7F9F6369}"/>
              </a:ext>
            </a:extLst>
          </p:cNvPr>
          <p:cNvGraphicFramePr>
            <a:graphicFrameLocks noGrp="1"/>
          </p:cNvGraphicFramePr>
          <p:nvPr>
            <p:ph type="tbl" sz="quarter" idx="13"/>
            <p:extLst>
              <p:ext uri="{D42A27DB-BD31-4B8C-83A1-F6EECF244321}">
                <p14:modId xmlns:p14="http://schemas.microsoft.com/office/powerpoint/2010/main" val="4100133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1953445"/>
                    </a:ext>
                  </a:extLst>
                </a:gridCol>
                <a:gridCol w="1645920">
                  <a:extLst>
                    <a:ext uri="{9D8B030D-6E8A-4147-A177-3AD203B41FA5}">
                      <a16:colId xmlns:a16="http://schemas.microsoft.com/office/drawing/2014/main" val="2001824632"/>
                    </a:ext>
                  </a:extLst>
                </a:gridCol>
                <a:gridCol w="740664">
                  <a:extLst>
                    <a:ext uri="{9D8B030D-6E8A-4147-A177-3AD203B41FA5}">
                      <a16:colId xmlns:a16="http://schemas.microsoft.com/office/drawing/2014/main" val="2257490849"/>
                    </a:ext>
                  </a:extLst>
                </a:gridCol>
                <a:gridCol w="740664">
                  <a:extLst>
                    <a:ext uri="{9D8B030D-6E8A-4147-A177-3AD203B41FA5}">
                      <a16:colId xmlns:a16="http://schemas.microsoft.com/office/drawing/2014/main" val="445367173"/>
                    </a:ext>
                  </a:extLst>
                </a:gridCol>
                <a:gridCol w="740664">
                  <a:extLst>
                    <a:ext uri="{9D8B030D-6E8A-4147-A177-3AD203B41FA5}">
                      <a16:colId xmlns:a16="http://schemas.microsoft.com/office/drawing/2014/main" val="1148177753"/>
                    </a:ext>
                  </a:extLst>
                </a:gridCol>
                <a:gridCol w="740664">
                  <a:extLst>
                    <a:ext uri="{9D8B030D-6E8A-4147-A177-3AD203B41FA5}">
                      <a16:colId xmlns:a16="http://schemas.microsoft.com/office/drawing/2014/main" val="541245926"/>
                    </a:ext>
                  </a:extLst>
                </a:gridCol>
                <a:gridCol w="740664">
                  <a:extLst>
                    <a:ext uri="{9D8B030D-6E8A-4147-A177-3AD203B41FA5}">
                      <a16:colId xmlns:a16="http://schemas.microsoft.com/office/drawing/2014/main" val="315091696"/>
                    </a:ext>
                  </a:extLst>
                </a:gridCol>
                <a:gridCol w="740664">
                  <a:extLst>
                    <a:ext uri="{9D8B030D-6E8A-4147-A177-3AD203B41FA5}">
                      <a16:colId xmlns:a16="http://schemas.microsoft.com/office/drawing/2014/main" val="134907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27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- 2022-02-17 10:03:27</a:t>
                      </a:r>
                      <a:r>
                        <a:rPr kumimoji="0" lang="nl-NL" sz="1000" b="0" i="0" u="none" strike="noStrike" kern="1200" cap="none" spc="0" normalizeH="0" baseline="0" noProof="0">
                          <a:ln>
                            <a:noFill/>
                          </a:ln>
                          <a:solidFill>
                            <a:prstClr val="black"/>
                          </a:solidFill>
                          <a:effectLst/>
                          <a:uLnTx/>
                          <a:uFillTx/>
                          <a:latin typeface="+mn-lt"/>
                          <a:ea typeface="+mn-ea"/>
                          <a:cs typeface="+mn-cs"/>
                        </a:rPr>
                        <a:t>
 Speciaal voor 3FM 00's Request een exclusieve 2022 versie van 'Bad Day'! 👉 #3FM #00sRequest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274050806_3218503115057423_3809615223666592550_n.jpg?_nc_cat=104&amp;ccb=1-5&amp;_nc_sid=8ae9d6&amp;_nc_ohc=5PBu4VtT3fwAX-M-rHL&amp;_nc_ht=scontent-iad3-1.cdninstagram.com&amp;edm=AL-3X8kEAAAA&amp;oh=00_AT-9tAF0UdubOF5oHfoAmsrA85rjCtdRjOFKEkex03sKdw&amp;oe=62227F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3788916"/>
                  </a:ext>
                </a:extLst>
              </a:tr>
            </a:tbl>
          </a:graphicData>
        </a:graphic>
      </p:graphicFrame>
      <p:sp>
        <p:nvSpPr>
          <p:cNvPr id="4" name="Text Placeholder 3">
            <a:extLst>
              <a:ext uri="{FF2B5EF4-FFF2-40B4-BE49-F238E27FC236}">
                <a16:creationId xmlns:a16="http://schemas.microsoft.com/office/drawing/2014/main" id="{D805E1F8-5CDC-4FC9-B15B-43123301EC9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24108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D4F56-6FA9-4595-85E1-7DB1226192BD}"/>
              </a:ext>
            </a:extLst>
          </p:cNvPr>
          <p:cNvSpPr>
            <a:spLocks noGrp="1"/>
          </p:cNvSpPr>
          <p:nvPr>
            <p:ph type="title"/>
          </p:nvPr>
        </p:nvSpPr>
        <p:spPr/>
        <p:txBody>
          <a:bodyPr/>
          <a:lstStyle/>
          <a:p>
            <a:r>
              <a:rPr lang="nl-NL"/>
              <a:t>Instagram Top 10 posts met minste interactie | NPO3FM - 21 of 25</a:t>
            </a:r>
            <a:endParaRPr lang="en-US"/>
          </a:p>
        </p:txBody>
      </p:sp>
      <p:graphicFrame>
        <p:nvGraphicFramePr>
          <p:cNvPr id="5" name="Table Placeholder 4">
            <a:extLst>
              <a:ext uri="{FF2B5EF4-FFF2-40B4-BE49-F238E27FC236}">
                <a16:creationId xmlns:a16="http://schemas.microsoft.com/office/drawing/2014/main" id="{3CA2DEAE-3477-403D-9029-21ED25BEE7E4}"/>
              </a:ext>
            </a:extLst>
          </p:cNvPr>
          <p:cNvGraphicFramePr>
            <a:graphicFrameLocks noGrp="1"/>
          </p:cNvGraphicFramePr>
          <p:nvPr>
            <p:ph type="tbl" sz="quarter" idx="13"/>
            <p:extLst>
              <p:ext uri="{D42A27DB-BD31-4B8C-83A1-F6EECF244321}">
                <p14:modId xmlns:p14="http://schemas.microsoft.com/office/powerpoint/2010/main" val="388522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2315695"/>
                    </a:ext>
                  </a:extLst>
                </a:gridCol>
                <a:gridCol w="1645920">
                  <a:extLst>
                    <a:ext uri="{9D8B030D-6E8A-4147-A177-3AD203B41FA5}">
                      <a16:colId xmlns:a16="http://schemas.microsoft.com/office/drawing/2014/main" val="390309477"/>
                    </a:ext>
                  </a:extLst>
                </a:gridCol>
                <a:gridCol w="740664">
                  <a:extLst>
                    <a:ext uri="{9D8B030D-6E8A-4147-A177-3AD203B41FA5}">
                      <a16:colId xmlns:a16="http://schemas.microsoft.com/office/drawing/2014/main" val="4023852884"/>
                    </a:ext>
                  </a:extLst>
                </a:gridCol>
                <a:gridCol w="740664">
                  <a:extLst>
                    <a:ext uri="{9D8B030D-6E8A-4147-A177-3AD203B41FA5}">
                      <a16:colId xmlns:a16="http://schemas.microsoft.com/office/drawing/2014/main" val="3407893517"/>
                    </a:ext>
                  </a:extLst>
                </a:gridCol>
                <a:gridCol w="740664">
                  <a:extLst>
                    <a:ext uri="{9D8B030D-6E8A-4147-A177-3AD203B41FA5}">
                      <a16:colId xmlns:a16="http://schemas.microsoft.com/office/drawing/2014/main" val="2947984271"/>
                    </a:ext>
                  </a:extLst>
                </a:gridCol>
                <a:gridCol w="740664">
                  <a:extLst>
                    <a:ext uri="{9D8B030D-6E8A-4147-A177-3AD203B41FA5}">
                      <a16:colId xmlns:a16="http://schemas.microsoft.com/office/drawing/2014/main" val="4219182020"/>
                    </a:ext>
                  </a:extLst>
                </a:gridCol>
                <a:gridCol w="740664">
                  <a:extLst>
                    <a:ext uri="{9D8B030D-6E8A-4147-A177-3AD203B41FA5}">
                      <a16:colId xmlns:a16="http://schemas.microsoft.com/office/drawing/2014/main" val="2668999712"/>
                    </a:ext>
                  </a:extLst>
                </a:gridCol>
                <a:gridCol w="740664">
                  <a:extLst>
                    <a:ext uri="{9D8B030D-6E8A-4147-A177-3AD203B41FA5}">
                      <a16:colId xmlns:a16="http://schemas.microsoft.com/office/drawing/2014/main" val="1203626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99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- 2022-02-14 07:00:58</a:t>
                      </a:r>
                      <a:r>
                        <a:rPr kumimoji="0" lang="en-US" sz="1000" b="0" i="0" u="none" strike="noStrike" kern="1200" cap="none" spc="0" normalizeH="0" baseline="0" noProof="0">
                          <a:ln>
                            <a:noFill/>
                          </a:ln>
                          <a:solidFill>
                            <a:prstClr val="black"/>
                          </a:solidFill>
                          <a:effectLst/>
                          <a:uLnTx/>
                          <a:uFillTx/>
                          <a:latin typeface="+mn-lt"/>
                          <a:ea typeface="+mn-ea"/>
                          <a:cs typeface="+mn-cs"/>
                        </a:rPr>
                        <a:t>
 Deze week neemt 3FM jou mee terug naar de 00's. Heb jij jouw favoriete tracks al doorgegeven? Stel nu jouw ideale playlist samen via 3FM.nl/00s! 😍 #3FM #00sRequest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273837905_465211588611539_2070387319113391792_n.jpg?_nc_cat=105&amp;ccb=1-5&amp;_nc_sid=8ae9d6&amp;_nc_ohc=8O9crSJ7ghEAX9Hk-ur&amp;_nc_ht=scontent-iad3-1.cdninstagram.com&amp;edm=AL-3X8kEAAAA&amp;oh=00_AT-tAS-tIjtLLo2ZqlagZxsQvRCcYafGInn9SDkp4AI--Q&amp;oe=6222458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0253800"/>
                  </a:ext>
                </a:extLst>
              </a:tr>
            </a:tbl>
          </a:graphicData>
        </a:graphic>
      </p:graphicFrame>
      <p:sp>
        <p:nvSpPr>
          <p:cNvPr id="4" name="Text Placeholder 3">
            <a:extLst>
              <a:ext uri="{FF2B5EF4-FFF2-40B4-BE49-F238E27FC236}">
                <a16:creationId xmlns:a16="http://schemas.microsoft.com/office/drawing/2014/main" id="{DB9ED292-A314-4211-905F-2E01A5F48B4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091873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99E2-F7E1-409A-8D5B-CAFBE65FFE9B}"/>
              </a:ext>
            </a:extLst>
          </p:cNvPr>
          <p:cNvSpPr>
            <a:spLocks noGrp="1"/>
          </p:cNvSpPr>
          <p:nvPr>
            <p:ph type="title"/>
          </p:nvPr>
        </p:nvSpPr>
        <p:spPr/>
        <p:txBody>
          <a:bodyPr/>
          <a:lstStyle/>
          <a:p>
            <a:r>
              <a:rPr lang="nl-NL"/>
              <a:t>Instagram Top 10 posts met minste interactie | NPO3FM - 22 of 25</a:t>
            </a:r>
            <a:endParaRPr lang="en-US"/>
          </a:p>
        </p:txBody>
      </p:sp>
      <p:graphicFrame>
        <p:nvGraphicFramePr>
          <p:cNvPr id="5" name="Table Placeholder 4">
            <a:extLst>
              <a:ext uri="{FF2B5EF4-FFF2-40B4-BE49-F238E27FC236}">
                <a16:creationId xmlns:a16="http://schemas.microsoft.com/office/drawing/2014/main" id="{5325B030-E904-4166-A9E8-2FD061A87F21}"/>
              </a:ext>
            </a:extLst>
          </p:cNvPr>
          <p:cNvGraphicFramePr>
            <a:graphicFrameLocks noGrp="1"/>
          </p:cNvGraphicFramePr>
          <p:nvPr>
            <p:ph type="tbl" sz="quarter" idx="13"/>
            <p:extLst>
              <p:ext uri="{D42A27DB-BD31-4B8C-83A1-F6EECF244321}">
                <p14:modId xmlns:p14="http://schemas.microsoft.com/office/powerpoint/2010/main" val="2613118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1930828"/>
                    </a:ext>
                  </a:extLst>
                </a:gridCol>
                <a:gridCol w="1645920">
                  <a:extLst>
                    <a:ext uri="{9D8B030D-6E8A-4147-A177-3AD203B41FA5}">
                      <a16:colId xmlns:a16="http://schemas.microsoft.com/office/drawing/2014/main" val="2736159382"/>
                    </a:ext>
                  </a:extLst>
                </a:gridCol>
                <a:gridCol w="740664">
                  <a:extLst>
                    <a:ext uri="{9D8B030D-6E8A-4147-A177-3AD203B41FA5}">
                      <a16:colId xmlns:a16="http://schemas.microsoft.com/office/drawing/2014/main" val="2517875201"/>
                    </a:ext>
                  </a:extLst>
                </a:gridCol>
                <a:gridCol w="740664">
                  <a:extLst>
                    <a:ext uri="{9D8B030D-6E8A-4147-A177-3AD203B41FA5}">
                      <a16:colId xmlns:a16="http://schemas.microsoft.com/office/drawing/2014/main" val="3974863245"/>
                    </a:ext>
                  </a:extLst>
                </a:gridCol>
                <a:gridCol w="740664">
                  <a:extLst>
                    <a:ext uri="{9D8B030D-6E8A-4147-A177-3AD203B41FA5}">
                      <a16:colId xmlns:a16="http://schemas.microsoft.com/office/drawing/2014/main" val="694431311"/>
                    </a:ext>
                  </a:extLst>
                </a:gridCol>
                <a:gridCol w="740664">
                  <a:extLst>
                    <a:ext uri="{9D8B030D-6E8A-4147-A177-3AD203B41FA5}">
                      <a16:colId xmlns:a16="http://schemas.microsoft.com/office/drawing/2014/main" val="943907514"/>
                    </a:ext>
                  </a:extLst>
                </a:gridCol>
                <a:gridCol w="740664">
                  <a:extLst>
                    <a:ext uri="{9D8B030D-6E8A-4147-A177-3AD203B41FA5}">
                      <a16:colId xmlns:a16="http://schemas.microsoft.com/office/drawing/2014/main" val="3158356586"/>
                    </a:ext>
                  </a:extLst>
                </a:gridCol>
                <a:gridCol w="740664">
                  <a:extLst>
                    <a:ext uri="{9D8B030D-6E8A-4147-A177-3AD203B41FA5}">
                      <a16:colId xmlns:a16="http://schemas.microsoft.com/office/drawing/2014/main" val="734849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20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- 2022-02-12 12:51:37</a:t>
                      </a:r>
                      <a:r>
                        <a:rPr kumimoji="0" lang="nl-NL" sz="1000" b="0" i="0" u="none" strike="noStrike" kern="1200" cap="none" spc="0" normalizeH="0" baseline="0" noProof="0">
                          <a:ln>
                            <a:noFill/>
                          </a:ln>
                          <a:solidFill>
                            <a:prstClr val="black"/>
                          </a:solidFill>
                          <a:effectLst/>
                          <a:uLnTx/>
                          <a:uFillTx/>
                          <a:latin typeface="+mn-lt"/>
                          <a:ea typeface="+mn-ea"/>
                          <a:cs typeface="+mn-cs"/>
                        </a:rPr>
                        <a:t>
 Heb je ineens Def Rhymz aan de telefoon. 😂 "Ik heb een zware operatie gehad, maar ik leef!" #3FM #PartijVoorDeVrijdag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273688287_820041442728958_3325897683938478175_n.jpg?stp=dst-jpg_e35_p640x640_sh0.08&amp;_nc_ht=scontent.cdninstagram.com&amp;_nc_cat=110&amp;_nc_ohc=zojEWg1IkYMAX9vmewO&amp;edm=AMO9-JQAAAAA&amp;ccb=7-4&amp;oh=00_AT-G0eHsgDDVGH_dEH6TpEw_LyPoUPLW8RvdcC-DpYEVcw&amp;oe=621EA488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9456312"/>
                  </a:ext>
                </a:extLst>
              </a:tr>
            </a:tbl>
          </a:graphicData>
        </a:graphic>
      </p:graphicFrame>
      <p:sp>
        <p:nvSpPr>
          <p:cNvPr id="4" name="Text Placeholder 3">
            <a:extLst>
              <a:ext uri="{FF2B5EF4-FFF2-40B4-BE49-F238E27FC236}">
                <a16:creationId xmlns:a16="http://schemas.microsoft.com/office/drawing/2014/main" id="{E737564E-DF7E-4AF4-A876-E78208C38D9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92691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DF60-E0F6-45E2-B66B-9D8CC63BB290}"/>
              </a:ext>
            </a:extLst>
          </p:cNvPr>
          <p:cNvSpPr>
            <a:spLocks noGrp="1"/>
          </p:cNvSpPr>
          <p:nvPr>
            <p:ph type="title"/>
          </p:nvPr>
        </p:nvSpPr>
        <p:spPr/>
        <p:txBody>
          <a:bodyPr/>
          <a:lstStyle/>
          <a:p>
            <a:r>
              <a:rPr lang="nl-NL"/>
              <a:t>Instagram Top 10 posts met minste interactie | NPO3FM - 23 of 25</a:t>
            </a:r>
            <a:endParaRPr lang="en-US"/>
          </a:p>
        </p:txBody>
      </p:sp>
      <p:graphicFrame>
        <p:nvGraphicFramePr>
          <p:cNvPr id="5" name="Table Placeholder 4">
            <a:extLst>
              <a:ext uri="{FF2B5EF4-FFF2-40B4-BE49-F238E27FC236}">
                <a16:creationId xmlns:a16="http://schemas.microsoft.com/office/drawing/2014/main" id="{66D3DEAB-A624-453C-9C97-DC5E04917C30}"/>
              </a:ext>
            </a:extLst>
          </p:cNvPr>
          <p:cNvGraphicFramePr>
            <a:graphicFrameLocks noGrp="1"/>
          </p:cNvGraphicFramePr>
          <p:nvPr>
            <p:ph type="tbl" sz="quarter" idx="13"/>
            <p:extLst>
              <p:ext uri="{D42A27DB-BD31-4B8C-83A1-F6EECF244321}">
                <p14:modId xmlns:p14="http://schemas.microsoft.com/office/powerpoint/2010/main" val="1075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9556059"/>
                    </a:ext>
                  </a:extLst>
                </a:gridCol>
                <a:gridCol w="1645920">
                  <a:extLst>
                    <a:ext uri="{9D8B030D-6E8A-4147-A177-3AD203B41FA5}">
                      <a16:colId xmlns:a16="http://schemas.microsoft.com/office/drawing/2014/main" val="2225779929"/>
                    </a:ext>
                  </a:extLst>
                </a:gridCol>
                <a:gridCol w="740664">
                  <a:extLst>
                    <a:ext uri="{9D8B030D-6E8A-4147-A177-3AD203B41FA5}">
                      <a16:colId xmlns:a16="http://schemas.microsoft.com/office/drawing/2014/main" val="221106526"/>
                    </a:ext>
                  </a:extLst>
                </a:gridCol>
                <a:gridCol w="740664">
                  <a:extLst>
                    <a:ext uri="{9D8B030D-6E8A-4147-A177-3AD203B41FA5}">
                      <a16:colId xmlns:a16="http://schemas.microsoft.com/office/drawing/2014/main" val="60507106"/>
                    </a:ext>
                  </a:extLst>
                </a:gridCol>
                <a:gridCol w="740664">
                  <a:extLst>
                    <a:ext uri="{9D8B030D-6E8A-4147-A177-3AD203B41FA5}">
                      <a16:colId xmlns:a16="http://schemas.microsoft.com/office/drawing/2014/main" val="108007317"/>
                    </a:ext>
                  </a:extLst>
                </a:gridCol>
                <a:gridCol w="740664">
                  <a:extLst>
                    <a:ext uri="{9D8B030D-6E8A-4147-A177-3AD203B41FA5}">
                      <a16:colId xmlns:a16="http://schemas.microsoft.com/office/drawing/2014/main" val="3611375225"/>
                    </a:ext>
                  </a:extLst>
                </a:gridCol>
                <a:gridCol w="740664">
                  <a:extLst>
                    <a:ext uri="{9D8B030D-6E8A-4147-A177-3AD203B41FA5}">
                      <a16:colId xmlns:a16="http://schemas.microsoft.com/office/drawing/2014/main" val="821822941"/>
                    </a:ext>
                  </a:extLst>
                </a:gridCol>
                <a:gridCol w="740664">
                  <a:extLst>
                    <a:ext uri="{9D8B030D-6E8A-4147-A177-3AD203B41FA5}">
                      <a16:colId xmlns:a16="http://schemas.microsoft.com/office/drawing/2014/main" val="348827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16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@npo3fm - 2022-02-05 16:01:12</a:t>
                      </a:r>
                      <a:r>
                        <a:rPr kumimoji="0" lang="sv-SE" sz="1000" b="0" i="0" u="none" strike="noStrike" kern="1200" cap="none" spc="0" normalizeH="0" baseline="0" noProof="0">
                          <a:ln>
                            <a:noFill/>
                          </a:ln>
                          <a:solidFill>
                            <a:prstClr val="black"/>
                          </a:solidFill>
                          <a:effectLst/>
                          <a:uLnTx/>
                          <a:uFillTx/>
                          <a:latin typeface="+mn-lt"/>
                          <a:ea typeface="+mn-ea"/>
                          <a:cs typeface="+mn-cs"/>
                        </a:rPr>
                        <a:t>
 verasiemons en affietoday zijn back! 🏳️‍🌈 #3FM #LesbischeLiga #Podcast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273483277_636900710940840_337799251206378374_n.jpg?_nc_cat=104&amp;ccb=1-5&amp;_nc_sid=8ae9d6&amp;_nc_ohc=JxjJol8JjD0AX8MK4RI&amp;_nc_ht=scontent-iad3-1.cdninstagram.com&amp;edm=AL-3X8kEAAAA&amp;oh=00_AT_ZGX0kv1FjbPAav0s_cnjV0OJdoUnet7Ayv8lCDCULyA&amp;oe=6223D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62947"/>
                  </a:ext>
                </a:extLst>
              </a:tr>
            </a:tbl>
          </a:graphicData>
        </a:graphic>
      </p:graphicFrame>
      <p:sp>
        <p:nvSpPr>
          <p:cNvPr id="4" name="Text Placeholder 3">
            <a:extLst>
              <a:ext uri="{FF2B5EF4-FFF2-40B4-BE49-F238E27FC236}">
                <a16:creationId xmlns:a16="http://schemas.microsoft.com/office/drawing/2014/main" id="{A4EE2C0E-1EF6-43C2-A5CD-C52A6D55BF6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842390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4D88C-9EC7-44AC-BE65-5CF74862EC5C}"/>
              </a:ext>
            </a:extLst>
          </p:cNvPr>
          <p:cNvSpPr>
            <a:spLocks noGrp="1"/>
          </p:cNvSpPr>
          <p:nvPr>
            <p:ph type="title"/>
          </p:nvPr>
        </p:nvSpPr>
        <p:spPr/>
        <p:txBody>
          <a:bodyPr/>
          <a:lstStyle/>
          <a:p>
            <a:r>
              <a:rPr lang="nl-NL"/>
              <a:t>Instagram Top 10 posts met minste interactie | NPO3FM - 24 of 25</a:t>
            </a:r>
            <a:endParaRPr lang="en-US"/>
          </a:p>
        </p:txBody>
      </p:sp>
      <p:graphicFrame>
        <p:nvGraphicFramePr>
          <p:cNvPr id="5" name="Table Placeholder 4">
            <a:extLst>
              <a:ext uri="{FF2B5EF4-FFF2-40B4-BE49-F238E27FC236}">
                <a16:creationId xmlns:a16="http://schemas.microsoft.com/office/drawing/2014/main" id="{F823DFC8-8832-43C9-AC1E-227BA50D7C71}"/>
              </a:ext>
            </a:extLst>
          </p:cNvPr>
          <p:cNvGraphicFramePr>
            <a:graphicFrameLocks noGrp="1"/>
          </p:cNvGraphicFramePr>
          <p:nvPr>
            <p:ph type="tbl" sz="quarter" idx="13"/>
            <p:extLst>
              <p:ext uri="{D42A27DB-BD31-4B8C-83A1-F6EECF244321}">
                <p14:modId xmlns:p14="http://schemas.microsoft.com/office/powerpoint/2010/main" val="3672285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1181061"/>
                    </a:ext>
                  </a:extLst>
                </a:gridCol>
                <a:gridCol w="1645920">
                  <a:extLst>
                    <a:ext uri="{9D8B030D-6E8A-4147-A177-3AD203B41FA5}">
                      <a16:colId xmlns:a16="http://schemas.microsoft.com/office/drawing/2014/main" val="3827315645"/>
                    </a:ext>
                  </a:extLst>
                </a:gridCol>
                <a:gridCol w="740664">
                  <a:extLst>
                    <a:ext uri="{9D8B030D-6E8A-4147-A177-3AD203B41FA5}">
                      <a16:colId xmlns:a16="http://schemas.microsoft.com/office/drawing/2014/main" val="1857809859"/>
                    </a:ext>
                  </a:extLst>
                </a:gridCol>
                <a:gridCol w="740664">
                  <a:extLst>
                    <a:ext uri="{9D8B030D-6E8A-4147-A177-3AD203B41FA5}">
                      <a16:colId xmlns:a16="http://schemas.microsoft.com/office/drawing/2014/main" val="1186382392"/>
                    </a:ext>
                  </a:extLst>
                </a:gridCol>
                <a:gridCol w="740664">
                  <a:extLst>
                    <a:ext uri="{9D8B030D-6E8A-4147-A177-3AD203B41FA5}">
                      <a16:colId xmlns:a16="http://schemas.microsoft.com/office/drawing/2014/main" val="2794111912"/>
                    </a:ext>
                  </a:extLst>
                </a:gridCol>
                <a:gridCol w="740664">
                  <a:extLst>
                    <a:ext uri="{9D8B030D-6E8A-4147-A177-3AD203B41FA5}">
                      <a16:colId xmlns:a16="http://schemas.microsoft.com/office/drawing/2014/main" val="1665558015"/>
                    </a:ext>
                  </a:extLst>
                </a:gridCol>
                <a:gridCol w="740664">
                  <a:extLst>
                    <a:ext uri="{9D8B030D-6E8A-4147-A177-3AD203B41FA5}">
                      <a16:colId xmlns:a16="http://schemas.microsoft.com/office/drawing/2014/main" val="353027601"/>
                    </a:ext>
                  </a:extLst>
                </a:gridCol>
                <a:gridCol w="740664">
                  <a:extLst>
                    <a:ext uri="{9D8B030D-6E8A-4147-A177-3AD203B41FA5}">
                      <a16:colId xmlns:a16="http://schemas.microsoft.com/office/drawing/2014/main" val="82439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001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- 2022-02-21 10:00:38</a:t>
                      </a:r>
                      <a:r>
                        <a:rPr kumimoji="0" lang="nl-NL" sz="1000" b="0" i="0" u="none" strike="noStrike" kern="1200" cap="none" spc="0" normalizeH="0" baseline="0" noProof="0">
                          <a:ln>
                            <a:noFill/>
                          </a:ln>
                          <a:solidFill>
                            <a:prstClr val="black"/>
                          </a:solidFill>
                          <a:effectLst/>
                          <a:uLnTx/>
                          <a:uFillTx/>
                          <a:latin typeface="+mn-lt"/>
                          <a:ea typeface="+mn-ea"/>
                          <a:cs typeface="+mn-cs"/>
                        </a:rPr>
                        <a:t>
 Hoi Vriendenteam! 👋 Sander is op vakantie, dus deze week sta je op met mij. Zin in! Groetjes Mark #3FM #MarksVriendenteam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274257096_119145390684821_1148870323523994242_n.jpg?_nc_cat=101&amp;ccb=1-5&amp;_nc_sid=8ae9d6&amp;_nc_ohc=8wenKM4D-pYAX_5IMQh&amp;_nc_oc=AQkuwn00xDPTcJQ5h04m9ir-PqRU914d-P_qTK0Nc8t1dtL_N2cpkCJBXhmI9Pa0K5U&amp;_nc_ht=scontent-iad3-1.cdninstagram.com&amp;edm=AL-3X8kEAAAA&amp;oh=00_AT_HpnxxA66gsSgHD78zqMsqkwDB1-4jS86XUbjU5hGR9g&amp;oe=62239F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6526535"/>
                  </a:ext>
                </a:extLst>
              </a:tr>
            </a:tbl>
          </a:graphicData>
        </a:graphic>
      </p:graphicFrame>
      <p:sp>
        <p:nvSpPr>
          <p:cNvPr id="4" name="Text Placeholder 3">
            <a:extLst>
              <a:ext uri="{FF2B5EF4-FFF2-40B4-BE49-F238E27FC236}">
                <a16:creationId xmlns:a16="http://schemas.microsoft.com/office/drawing/2014/main" id="{120AD4E5-FF2B-47FA-8F20-3F13435D94E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603245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10C62-EB4D-4936-B814-8F21B6B356F8}"/>
              </a:ext>
            </a:extLst>
          </p:cNvPr>
          <p:cNvSpPr>
            <a:spLocks noGrp="1"/>
          </p:cNvSpPr>
          <p:nvPr>
            <p:ph type="title"/>
          </p:nvPr>
        </p:nvSpPr>
        <p:spPr/>
        <p:txBody>
          <a:bodyPr/>
          <a:lstStyle/>
          <a:p>
            <a:r>
              <a:rPr lang="nl-NL"/>
              <a:t>Instagram Top 10 posts met minste interactie | NPO3FM - 25 of 25</a:t>
            </a:r>
            <a:endParaRPr lang="en-US"/>
          </a:p>
        </p:txBody>
      </p:sp>
      <p:graphicFrame>
        <p:nvGraphicFramePr>
          <p:cNvPr id="5" name="Table Placeholder 4">
            <a:extLst>
              <a:ext uri="{FF2B5EF4-FFF2-40B4-BE49-F238E27FC236}">
                <a16:creationId xmlns:a16="http://schemas.microsoft.com/office/drawing/2014/main" id="{0F9E8799-B767-410D-81AA-96ED2A75ABC1}"/>
              </a:ext>
            </a:extLst>
          </p:cNvPr>
          <p:cNvGraphicFramePr>
            <a:graphicFrameLocks noGrp="1"/>
          </p:cNvGraphicFramePr>
          <p:nvPr>
            <p:ph type="tbl" sz="quarter" idx="13"/>
            <p:extLst>
              <p:ext uri="{D42A27DB-BD31-4B8C-83A1-F6EECF244321}">
                <p14:modId xmlns:p14="http://schemas.microsoft.com/office/powerpoint/2010/main" val="274765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6676403"/>
                    </a:ext>
                  </a:extLst>
                </a:gridCol>
                <a:gridCol w="1645920">
                  <a:extLst>
                    <a:ext uri="{9D8B030D-6E8A-4147-A177-3AD203B41FA5}">
                      <a16:colId xmlns:a16="http://schemas.microsoft.com/office/drawing/2014/main" val="1698851360"/>
                    </a:ext>
                  </a:extLst>
                </a:gridCol>
                <a:gridCol w="740664">
                  <a:extLst>
                    <a:ext uri="{9D8B030D-6E8A-4147-A177-3AD203B41FA5}">
                      <a16:colId xmlns:a16="http://schemas.microsoft.com/office/drawing/2014/main" val="824030622"/>
                    </a:ext>
                  </a:extLst>
                </a:gridCol>
                <a:gridCol w="740664">
                  <a:extLst>
                    <a:ext uri="{9D8B030D-6E8A-4147-A177-3AD203B41FA5}">
                      <a16:colId xmlns:a16="http://schemas.microsoft.com/office/drawing/2014/main" val="856854782"/>
                    </a:ext>
                  </a:extLst>
                </a:gridCol>
                <a:gridCol w="740664">
                  <a:extLst>
                    <a:ext uri="{9D8B030D-6E8A-4147-A177-3AD203B41FA5}">
                      <a16:colId xmlns:a16="http://schemas.microsoft.com/office/drawing/2014/main" val="2433390724"/>
                    </a:ext>
                  </a:extLst>
                </a:gridCol>
                <a:gridCol w="740664">
                  <a:extLst>
                    <a:ext uri="{9D8B030D-6E8A-4147-A177-3AD203B41FA5}">
                      <a16:colId xmlns:a16="http://schemas.microsoft.com/office/drawing/2014/main" val="3990164707"/>
                    </a:ext>
                  </a:extLst>
                </a:gridCol>
                <a:gridCol w="740664">
                  <a:extLst>
                    <a:ext uri="{9D8B030D-6E8A-4147-A177-3AD203B41FA5}">
                      <a16:colId xmlns:a16="http://schemas.microsoft.com/office/drawing/2014/main" val="967432608"/>
                    </a:ext>
                  </a:extLst>
                </a:gridCol>
                <a:gridCol w="740664">
                  <a:extLst>
                    <a:ext uri="{9D8B030D-6E8A-4147-A177-3AD203B41FA5}">
                      <a16:colId xmlns:a16="http://schemas.microsoft.com/office/drawing/2014/main" val="1666484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34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- 2022-02-11 07:00:04</a:t>
                      </a:r>
                      <a:r>
                        <a:rPr kumimoji="0" lang="en-US" sz="1000" b="0" i="0" u="none" strike="noStrike" kern="1200" cap="none" spc="0" normalizeH="0" baseline="0" noProof="0">
                          <a:ln>
                            <a:noFill/>
                          </a:ln>
                          <a:solidFill>
                            <a:prstClr val="black"/>
                          </a:solidFill>
                          <a:effectLst/>
                          <a:uLnTx/>
                          <a:uFillTx/>
                          <a:latin typeface="+mn-lt"/>
                          <a:ea typeface="+mn-ea"/>
                          <a:cs typeface="+mn-cs"/>
                        </a:rPr>
                        <a:t>
 Heb jij nog inspiratie nodig voor jouw 00's lijstje? Check hier de favorieten van 3FM-dj's Eva, Timur, Rob &amp; Wijnand! ✨
→ 3FM neemt je in de week van 14 t/m 18 februari mee terug naar de 00's! Stel nu jouw ideale playlist samen via 3FM.nl/00s! #3FM #00sRequest
4 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273839114_476341260619262_157517656703311185_n.jpg?_nc_cat=102&amp;ccb=1-5&amp;_nc_sid=8ae9d6&amp;_nc_ohc=iZcDcEb4S5IAX_YDFhR&amp;_nc_ht=scontent-iad3-1.cdninstagram.com&amp;edm=AL-3X8kEAAAA&amp;oh=00_AT8KfMlMU8ZX9gbdqRK_4N5FGfUkedsqMkQJMa6E1tc7jA&amp;oe=62233E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2754755"/>
                  </a:ext>
                </a:extLst>
              </a:tr>
            </a:tbl>
          </a:graphicData>
        </a:graphic>
      </p:graphicFrame>
      <p:sp>
        <p:nvSpPr>
          <p:cNvPr id="4" name="Text Placeholder 3">
            <a:extLst>
              <a:ext uri="{FF2B5EF4-FFF2-40B4-BE49-F238E27FC236}">
                <a16:creationId xmlns:a16="http://schemas.microsoft.com/office/drawing/2014/main" id="{1D925304-E0F9-400B-B0DB-70D57D36FA3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864562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FBC1-2525-4AF0-8A3F-19BF3572AA13}"/>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D077D3C9-4693-4F6A-97C6-31FE8B9B7875}"/>
              </a:ext>
            </a:extLst>
          </p:cNvPr>
          <p:cNvGraphicFramePr>
            <a:graphicFrameLocks noGrp="1"/>
          </p:cNvGraphicFramePr>
          <p:nvPr>
            <p:ph type="tbl" sz="quarter" idx="13"/>
            <p:extLst>
              <p:ext uri="{D42A27DB-BD31-4B8C-83A1-F6EECF244321}">
                <p14:modId xmlns:p14="http://schemas.microsoft.com/office/powerpoint/2010/main" val="70448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70528938"/>
                    </a:ext>
                  </a:extLst>
                </a:gridCol>
                <a:gridCol w="822960">
                  <a:extLst>
                    <a:ext uri="{9D8B030D-6E8A-4147-A177-3AD203B41FA5}">
                      <a16:colId xmlns:a16="http://schemas.microsoft.com/office/drawing/2014/main" val="1416483963"/>
                    </a:ext>
                  </a:extLst>
                </a:gridCol>
                <a:gridCol w="411480">
                  <a:extLst>
                    <a:ext uri="{9D8B030D-6E8A-4147-A177-3AD203B41FA5}">
                      <a16:colId xmlns:a16="http://schemas.microsoft.com/office/drawing/2014/main" val="3539750862"/>
                    </a:ext>
                  </a:extLst>
                </a:gridCol>
                <a:gridCol w="411480">
                  <a:extLst>
                    <a:ext uri="{9D8B030D-6E8A-4147-A177-3AD203B41FA5}">
                      <a16:colId xmlns:a16="http://schemas.microsoft.com/office/drawing/2014/main" val="1001505534"/>
                    </a:ext>
                  </a:extLst>
                </a:gridCol>
                <a:gridCol w="822960">
                  <a:extLst>
                    <a:ext uri="{9D8B030D-6E8A-4147-A177-3AD203B41FA5}">
                      <a16:colId xmlns:a16="http://schemas.microsoft.com/office/drawing/2014/main" val="1338218063"/>
                    </a:ext>
                  </a:extLst>
                </a:gridCol>
                <a:gridCol w="822960">
                  <a:extLst>
                    <a:ext uri="{9D8B030D-6E8A-4147-A177-3AD203B41FA5}">
                      <a16:colId xmlns:a16="http://schemas.microsoft.com/office/drawing/2014/main" val="828862243"/>
                    </a:ext>
                  </a:extLst>
                </a:gridCol>
                <a:gridCol w="822960">
                  <a:extLst>
                    <a:ext uri="{9D8B030D-6E8A-4147-A177-3AD203B41FA5}">
                      <a16:colId xmlns:a16="http://schemas.microsoft.com/office/drawing/2014/main" val="3949440444"/>
                    </a:ext>
                  </a:extLst>
                </a:gridCol>
                <a:gridCol w="822960">
                  <a:extLst>
                    <a:ext uri="{9D8B030D-6E8A-4147-A177-3AD203B41FA5}">
                      <a16:colId xmlns:a16="http://schemas.microsoft.com/office/drawing/2014/main" val="293090279"/>
                    </a:ext>
                  </a:extLst>
                </a:gridCol>
                <a:gridCol w="822960">
                  <a:extLst>
                    <a:ext uri="{9D8B030D-6E8A-4147-A177-3AD203B41FA5}">
                      <a16:colId xmlns:a16="http://schemas.microsoft.com/office/drawing/2014/main" val="1588253966"/>
                    </a:ext>
                  </a:extLst>
                </a:gridCol>
                <a:gridCol w="822960">
                  <a:extLst>
                    <a:ext uri="{9D8B030D-6E8A-4147-A177-3AD203B41FA5}">
                      <a16:colId xmlns:a16="http://schemas.microsoft.com/office/drawing/2014/main" val="288108175"/>
                    </a:ext>
                  </a:extLst>
                </a:gridCol>
                <a:gridCol w="822960">
                  <a:extLst>
                    <a:ext uri="{9D8B030D-6E8A-4147-A177-3AD203B41FA5}">
                      <a16:colId xmlns:a16="http://schemas.microsoft.com/office/drawing/2014/main" val="212618964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12423876"/>
                  </a:ext>
                </a:extLst>
              </a:tr>
              <a:tr h="370840">
                <a:tc>
                  <a:txBody>
                    <a:bodyPr/>
                    <a:lstStyle/>
                    <a:p>
                      <a:r>
                        <a:rPr lang="en-US" sz="1000"/>
                        <a:t>153</a:t>
                      </a:r>
                    </a:p>
                  </a:txBody>
                  <a:tcPr/>
                </a:tc>
                <a:tc>
                  <a:txBody>
                    <a:bodyPr/>
                    <a:lstStyle/>
                    <a:p>
                      <a:r>
                        <a:rPr lang="en-US" sz="1000"/>
                        <a:t>0.9010 %</a:t>
                      </a:r>
                    </a:p>
                  </a:txBody>
                  <a:tcPr/>
                </a:tc>
                <a:tc>
                  <a:txBody>
                    <a:bodyPr/>
                    <a:lstStyle/>
                    <a:p>
                      <a:r>
                        <a:rPr lang="en-US" sz="1000"/>
                        <a:t>304.40</a:t>
                      </a:r>
                    </a:p>
                  </a:txBody>
                  <a:tcPr/>
                </a:tc>
                <a:tc>
                  <a:txBody>
                    <a:bodyPr/>
                    <a:lstStyle/>
                    <a:p>
                      <a:r>
                        <a:rPr lang="en-US" sz="1000"/>
                        <a:t>0.00</a:t>
                      </a:r>
                    </a:p>
                  </a:txBody>
                  <a:tcPr/>
                </a:tc>
                <a:tc>
                  <a:txBody>
                    <a:bodyPr/>
                    <a:lstStyle/>
                    <a:p>
                      <a:r>
                        <a:rPr lang="en-US" sz="1000"/>
                        <a:t>5583.37</a:t>
                      </a:r>
                    </a:p>
                  </a:txBody>
                  <a:tcPr/>
                </a:tc>
                <a:tc>
                  <a:txBody>
                    <a:bodyPr/>
                    <a:lstStyle/>
                    <a:p>
                      <a:r>
                        <a:rPr lang="en-US" sz="1000"/>
                        <a:t>5575.46</a:t>
                      </a:r>
                    </a:p>
                  </a:txBody>
                  <a:tcPr/>
                </a:tc>
                <a:tc>
                  <a:txBody>
                    <a:bodyPr/>
                    <a:lstStyle/>
                    <a:p>
                      <a:r>
                        <a:rPr lang="en-US" sz="1000"/>
                        <a:t>4980.35</a:t>
                      </a:r>
                    </a:p>
                  </a:txBody>
                  <a:tcPr/>
                </a:tc>
                <a:tc>
                  <a:txBody>
                    <a:bodyPr/>
                    <a:lstStyle/>
                    <a:p>
                      <a:r>
                        <a:rPr lang="en-US" sz="1000"/>
                        <a:t>4980.35</a:t>
                      </a:r>
                    </a:p>
                  </a:txBody>
                  <a:tcPr/>
                </a:tc>
                <a:tc>
                  <a:txBody>
                    <a:bodyPr/>
                    <a:lstStyle/>
                    <a:p>
                      <a:r>
                        <a:rPr lang="en-US" sz="1000"/>
                        <a:t>854256</a:t>
                      </a:r>
                    </a:p>
                  </a:txBody>
                  <a:tcPr/>
                </a:tc>
                <a:tc>
                  <a:txBody>
                    <a:bodyPr/>
                    <a:lstStyle/>
                    <a:p>
                      <a:r>
                        <a:rPr lang="en-US" sz="1000"/>
                        <a:t>46573</a:t>
                      </a:r>
                    </a:p>
                  </a:txBody>
                  <a:tcPr/>
                </a:tc>
                <a:tc>
                  <a:txBody>
                    <a:bodyPr/>
                    <a:lstStyle/>
                    <a:p>
                      <a:r>
                        <a:rPr lang="en-US" sz="1000"/>
                        <a:t>761993</a:t>
                      </a:r>
                    </a:p>
                  </a:txBody>
                  <a:tcPr/>
                </a:tc>
                <a:extLst>
                  <a:ext uri="{0D108BD9-81ED-4DB2-BD59-A6C34878D82A}">
                    <a16:rowId xmlns:a16="http://schemas.microsoft.com/office/drawing/2014/main" val="4288586663"/>
                  </a:ext>
                </a:extLst>
              </a:tr>
            </a:tbl>
          </a:graphicData>
        </a:graphic>
      </p:graphicFrame>
      <p:sp>
        <p:nvSpPr>
          <p:cNvPr id="4" name="Text Placeholder 3">
            <a:extLst>
              <a:ext uri="{FF2B5EF4-FFF2-40B4-BE49-F238E27FC236}">
                <a16:creationId xmlns:a16="http://schemas.microsoft.com/office/drawing/2014/main" id="{3B5DAC97-ED29-4423-9214-80B5D1FC6A9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491817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B2F47-7A47-4ED3-AE8A-EDC4900D4E70}"/>
              </a:ext>
            </a:extLst>
          </p:cNvPr>
          <p:cNvSpPr>
            <a:spLocks noGrp="1"/>
          </p:cNvSpPr>
          <p:nvPr>
            <p:ph type="title"/>
          </p:nvPr>
        </p:nvSpPr>
        <p:spPr/>
        <p:txBody>
          <a:bodyPr/>
          <a:lstStyle/>
          <a:p>
            <a:r>
              <a:rPr lang="en-US"/>
              <a:t>Instagram Stories meeste impressies | NPO3FM - 1 of 14</a:t>
            </a:r>
          </a:p>
        </p:txBody>
      </p:sp>
      <p:graphicFrame>
        <p:nvGraphicFramePr>
          <p:cNvPr id="5" name="Table Placeholder 4">
            <a:extLst>
              <a:ext uri="{FF2B5EF4-FFF2-40B4-BE49-F238E27FC236}">
                <a16:creationId xmlns:a16="http://schemas.microsoft.com/office/drawing/2014/main" id="{76E29181-B5ED-4578-9B02-B36A6A26EB0F}"/>
              </a:ext>
            </a:extLst>
          </p:cNvPr>
          <p:cNvGraphicFramePr>
            <a:graphicFrameLocks noGrp="1"/>
          </p:cNvGraphicFramePr>
          <p:nvPr>
            <p:ph type="tbl" sz="quarter" idx="13"/>
            <p:extLst>
              <p:ext uri="{D42A27DB-BD31-4B8C-83A1-F6EECF244321}">
                <p14:modId xmlns:p14="http://schemas.microsoft.com/office/powerpoint/2010/main" val="194269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163925296"/>
                    </a:ext>
                  </a:extLst>
                </a:gridCol>
                <a:gridCol w="1152143">
                  <a:extLst>
                    <a:ext uri="{9D8B030D-6E8A-4147-A177-3AD203B41FA5}">
                      <a16:colId xmlns:a16="http://schemas.microsoft.com/office/drawing/2014/main" val="1640896679"/>
                    </a:ext>
                  </a:extLst>
                </a:gridCol>
                <a:gridCol w="576072">
                  <a:extLst>
                    <a:ext uri="{9D8B030D-6E8A-4147-A177-3AD203B41FA5}">
                      <a16:colId xmlns:a16="http://schemas.microsoft.com/office/drawing/2014/main" val="3117557881"/>
                    </a:ext>
                  </a:extLst>
                </a:gridCol>
                <a:gridCol w="576072">
                  <a:extLst>
                    <a:ext uri="{9D8B030D-6E8A-4147-A177-3AD203B41FA5}">
                      <a16:colId xmlns:a16="http://schemas.microsoft.com/office/drawing/2014/main" val="1299030350"/>
                    </a:ext>
                  </a:extLst>
                </a:gridCol>
                <a:gridCol w="576072">
                  <a:extLst>
                    <a:ext uri="{9D8B030D-6E8A-4147-A177-3AD203B41FA5}">
                      <a16:colId xmlns:a16="http://schemas.microsoft.com/office/drawing/2014/main" val="1578148087"/>
                    </a:ext>
                  </a:extLst>
                </a:gridCol>
                <a:gridCol w="576072">
                  <a:extLst>
                    <a:ext uri="{9D8B030D-6E8A-4147-A177-3AD203B41FA5}">
                      <a16:colId xmlns:a16="http://schemas.microsoft.com/office/drawing/2014/main" val="1991485115"/>
                    </a:ext>
                  </a:extLst>
                </a:gridCol>
                <a:gridCol w="576072">
                  <a:extLst>
                    <a:ext uri="{9D8B030D-6E8A-4147-A177-3AD203B41FA5}">
                      <a16:colId xmlns:a16="http://schemas.microsoft.com/office/drawing/2014/main" val="56866768"/>
                    </a:ext>
                  </a:extLst>
                </a:gridCol>
                <a:gridCol w="576072">
                  <a:extLst>
                    <a:ext uri="{9D8B030D-6E8A-4147-A177-3AD203B41FA5}">
                      <a16:colId xmlns:a16="http://schemas.microsoft.com/office/drawing/2014/main" val="2729913063"/>
                    </a:ext>
                  </a:extLst>
                </a:gridCol>
                <a:gridCol w="576072">
                  <a:extLst>
                    <a:ext uri="{9D8B030D-6E8A-4147-A177-3AD203B41FA5}">
                      <a16:colId xmlns:a16="http://schemas.microsoft.com/office/drawing/2014/main" val="681290688"/>
                    </a:ext>
                  </a:extLst>
                </a:gridCol>
                <a:gridCol w="576072">
                  <a:extLst>
                    <a:ext uri="{9D8B030D-6E8A-4147-A177-3AD203B41FA5}">
                      <a16:colId xmlns:a16="http://schemas.microsoft.com/office/drawing/2014/main" val="2147608376"/>
                    </a:ext>
                  </a:extLst>
                </a:gridCol>
                <a:gridCol w="576072">
                  <a:extLst>
                    <a:ext uri="{9D8B030D-6E8A-4147-A177-3AD203B41FA5}">
                      <a16:colId xmlns:a16="http://schemas.microsoft.com/office/drawing/2014/main" val="145745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0253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- 2022-02-27 07:51:13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https://quintly-image-storage.s3.amazonaws.com/33630f87b9998f2c3940c7ab31fa800c/0b7278dd266ec2972a07505544656ee5.jpg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07:42:14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0.8346 %</a:t>
                      </a:r>
                    </a:p>
                  </a:txBody>
                  <a:tcPr/>
                </a:tc>
                <a:extLst>
                  <a:ext uri="{0D108BD9-81ED-4DB2-BD59-A6C34878D82A}">
                    <a16:rowId xmlns:a16="http://schemas.microsoft.com/office/drawing/2014/main" val="155168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- 2022-02-27 07:52:03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https://quintly-image-storage.s3.amazonaws.com/33630f87b9998f2c3940c7ab31fa800c/f63bbf5406ad647d1f49e27db4ce1c38.jpg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07:42:14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1.0553 %</a:t>
                      </a:r>
                    </a:p>
                  </a:txBody>
                  <a:tcPr/>
                </a:tc>
                <a:extLst>
                  <a:ext uri="{0D108BD9-81ED-4DB2-BD59-A6C34878D82A}">
                    <a16:rowId xmlns:a16="http://schemas.microsoft.com/office/drawing/2014/main" val="1531199343"/>
                  </a:ext>
                </a:extLst>
              </a:tr>
            </a:tbl>
          </a:graphicData>
        </a:graphic>
      </p:graphicFrame>
      <p:sp>
        <p:nvSpPr>
          <p:cNvPr id="4" name="Text Placeholder 3">
            <a:extLst>
              <a:ext uri="{FF2B5EF4-FFF2-40B4-BE49-F238E27FC236}">
                <a16:creationId xmlns:a16="http://schemas.microsoft.com/office/drawing/2014/main" id="{E7D79575-B6AE-4CD4-B0C6-3673C866D62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196319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DD52-CB3A-4202-925B-6637EE9315AE}"/>
              </a:ext>
            </a:extLst>
          </p:cNvPr>
          <p:cNvSpPr>
            <a:spLocks noGrp="1"/>
          </p:cNvSpPr>
          <p:nvPr>
            <p:ph type="title"/>
          </p:nvPr>
        </p:nvSpPr>
        <p:spPr/>
        <p:txBody>
          <a:bodyPr/>
          <a:lstStyle/>
          <a:p>
            <a:r>
              <a:rPr lang="en-US"/>
              <a:t>Instagram Stories meeste impressies | NPO3FM - 2 of 14</a:t>
            </a:r>
          </a:p>
        </p:txBody>
      </p:sp>
      <p:graphicFrame>
        <p:nvGraphicFramePr>
          <p:cNvPr id="5" name="Table Placeholder 4">
            <a:extLst>
              <a:ext uri="{FF2B5EF4-FFF2-40B4-BE49-F238E27FC236}">
                <a16:creationId xmlns:a16="http://schemas.microsoft.com/office/drawing/2014/main" id="{4B7587E8-96C1-4BCB-9CE8-73DB52F8FE65}"/>
              </a:ext>
            </a:extLst>
          </p:cNvPr>
          <p:cNvGraphicFramePr>
            <a:graphicFrameLocks noGrp="1"/>
          </p:cNvGraphicFramePr>
          <p:nvPr>
            <p:ph type="tbl" sz="quarter" idx="13"/>
            <p:extLst>
              <p:ext uri="{D42A27DB-BD31-4B8C-83A1-F6EECF244321}">
                <p14:modId xmlns:p14="http://schemas.microsoft.com/office/powerpoint/2010/main" val="311925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820346119"/>
                    </a:ext>
                  </a:extLst>
                </a:gridCol>
                <a:gridCol w="1152143">
                  <a:extLst>
                    <a:ext uri="{9D8B030D-6E8A-4147-A177-3AD203B41FA5}">
                      <a16:colId xmlns:a16="http://schemas.microsoft.com/office/drawing/2014/main" val="3554047161"/>
                    </a:ext>
                  </a:extLst>
                </a:gridCol>
                <a:gridCol w="576072">
                  <a:extLst>
                    <a:ext uri="{9D8B030D-6E8A-4147-A177-3AD203B41FA5}">
                      <a16:colId xmlns:a16="http://schemas.microsoft.com/office/drawing/2014/main" val="2078425438"/>
                    </a:ext>
                  </a:extLst>
                </a:gridCol>
                <a:gridCol w="576072">
                  <a:extLst>
                    <a:ext uri="{9D8B030D-6E8A-4147-A177-3AD203B41FA5}">
                      <a16:colId xmlns:a16="http://schemas.microsoft.com/office/drawing/2014/main" val="1207765655"/>
                    </a:ext>
                  </a:extLst>
                </a:gridCol>
                <a:gridCol w="576072">
                  <a:extLst>
                    <a:ext uri="{9D8B030D-6E8A-4147-A177-3AD203B41FA5}">
                      <a16:colId xmlns:a16="http://schemas.microsoft.com/office/drawing/2014/main" val="261113845"/>
                    </a:ext>
                  </a:extLst>
                </a:gridCol>
                <a:gridCol w="576072">
                  <a:extLst>
                    <a:ext uri="{9D8B030D-6E8A-4147-A177-3AD203B41FA5}">
                      <a16:colId xmlns:a16="http://schemas.microsoft.com/office/drawing/2014/main" val="2270640772"/>
                    </a:ext>
                  </a:extLst>
                </a:gridCol>
                <a:gridCol w="576072">
                  <a:extLst>
                    <a:ext uri="{9D8B030D-6E8A-4147-A177-3AD203B41FA5}">
                      <a16:colId xmlns:a16="http://schemas.microsoft.com/office/drawing/2014/main" val="756657252"/>
                    </a:ext>
                  </a:extLst>
                </a:gridCol>
                <a:gridCol w="576072">
                  <a:extLst>
                    <a:ext uri="{9D8B030D-6E8A-4147-A177-3AD203B41FA5}">
                      <a16:colId xmlns:a16="http://schemas.microsoft.com/office/drawing/2014/main" val="3850546863"/>
                    </a:ext>
                  </a:extLst>
                </a:gridCol>
                <a:gridCol w="576072">
                  <a:extLst>
                    <a:ext uri="{9D8B030D-6E8A-4147-A177-3AD203B41FA5}">
                      <a16:colId xmlns:a16="http://schemas.microsoft.com/office/drawing/2014/main" val="2427071704"/>
                    </a:ext>
                  </a:extLst>
                </a:gridCol>
                <a:gridCol w="576072">
                  <a:extLst>
                    <a:ext uri="{9D8B030D-6E8A-4147-A177-3AD203B41FA5}">
                      <a16:colId xmlns:a16="http://schemas.microsoft.com/office/drawing/2014/main" val="978540201"/>
                    </a:ext>
                  </a:extLst>
                </a:gridCol>
                <a:gridCol w="576072">
                  <a:extLst>
                    <a:ext uri="{9D8B030D-6E8A-4147-A177-3AD203B41FA5}">
                      <a16:colId xmlns:a16="http://schemas.microsoft.com/office/drawing/2014/main" val="205477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7079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- 2022-02-27 18:48:39</a:t>
                      </a:r>
                      <a:r>
                        <a:rPr kumimoji="0" lang="en-US" sz="1000" b="0" i="0" u="none" strike="noStrike" kern="1200" cap="none" spc="0" normalizeH="0" baseline="0" noProof="0">
                          <a:ln>
                            <a:noFill/>
                          </a:ln>
                          <a:solidFill>
                            <a:prstClr val="black"/>
                          </a:solidFill>
                          <a:effectLst/>
                          <a:uLnTx/>
                          <a:uFillTx/>
                          <a:latin typeface="+mn-lt"/>
                          <a:ea typeface="+mn-ea"/>
                          <a:cs typeface="+mn-cs"/>
                        </a:rPr>
                        <a:t>
 LIFE OF SOPHIE LIFE OF SOPHIE
LIFE OF SOPHIE LIFE OF SOPHIE
LIFE OF SOPHIE LIFE OF SOPHIE
LIFE OF SOPHIE LIFE OF SOPHIE
LIFE OF SOPHIE LIFE OF SOPHIE
LIFE OF SOPHIE LIFE OF SOPHIE
LIFE OF SOPHIE LIFE OF SOPHIE
LIFE OF SOPHIE LIFE OF SOPHIE
LIFE OF SOPHIE LIFE OF SOPHIE
LIFE OF SOPHIE LIFE OF SOPHIE
LIFE OF SOPHIE LIFE OF SOPHIE
LIFE OF SOPHIE LIFE OF SOPHIE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https://quintly-image-storage.s3.amazonaws.com/33630f87b9998f2c3940c7ab31fa800c/fc7e5f81d0e63b45cc07fc945ba9c90f.jpg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18:43:29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0.8829 %</a:t>
                      </a:r>
                    </a:p>
                  </a:txBody>
                  <a:tcPr/>
                </a:tc>
                <a:extLst>
                  <a:ext uri="{0D108BD9-81ED-4DB2-BD59-A6C34878D82A}">
                    <a16:rowId xmlns:a16="http://schemas.microsoft.com/office/drawing/2014/main" val="2156471938"/>
                  </a:ext>
                </a:extLst>
              </a:tr>
            </a:tbl>
          </a:graphicData>
        </a:graphic>
      </p:graphicFrame>
      <p:sp>
        <p:nvSpPr>
          <p:cNvPr id="4" name="Text Placeholder 3">
            <a:extLst>
              <a:ext uri="{FF2B5EF4-FFF2-40B4-BE49-F238E27FC236}">
                <a16:creationId xmlns:a16="http://schemas.microsoft.com/office/drawing/2014/main" id="{89AB3E04-BEDC-4CCD-B361-A8F140833B1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637999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69815-D0E9-4B65-9EC5-6EBF8AF3C67B}"/>
              </a:ext>
            </a:extLst>
          </p:cNvPr>
          <p:cNvSpPr>
            <a:spLocks noGrp="1"/>
          </p:cNvSpPr>
          <p:nvPr>
            <p:ph type="title"/>
          </p:nvPr>
        </p:nvSpPr>
        <p:spPr/>
        <p:txBody>
          <a:bodyPr/>
          <a:lstStyle/>
          <a:p>
            <a:r>
              <a:rPr lang="en-US"/>
              <a:t>Instagram Stories meeste impressies | NPO3FM - 3 of 14</a:t>
            </a:r>
          </a:p>
        </p:txBody>
      </p:sp>
      <p:graphicFrame>
        <p:nvGraphicFramePr>
          <p:cNvPr id="5" name="Table Placeholder 4">
            <a:extLst>
              <a:ext uri="{FF2B5EF4-FFF2-40B4-BE49-F238E27FC236}">
                <a16:creationId xmlns:a16="http://schemas.microsoft.com/office/drawing/2014/main" id="{0FD34A2B-4B35-4E2C-B954-57BB7CE46AC4}"/>
              </a:ext>
            </a:extLst>
          </p:cNvPr>
          <p:cNvGraphicFramePr>
            <a:graphicFrameLocks noGrp="1"/>
          </p:cNvGraphicFramePr>
          <p:nvPr>
            <p:ph type="tbl" sz="quarter" idx="13"/>
            <p:extLst>
              <p:ext uri="{D42A27DB-BD31-4B8C-83A1-F6EECF244321}">
                <p14:modId xmlns:p14="http://schemas.microsoft.com/office/powerpoint/2010/main" val="4181611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63508401"/>
                    </a:ext>
                  </a:extLst>
                </a:gridCol>
                <a:gridCol w="1152143">
                  <a:extLst>
                    <a:ext uri="{9D8B030D-6E8A-4147-A177-3AD203B41FA5}">
                      <a16:colId xmlns:a16="http://schemas.microsoft.com/office/drawing/2014/main" val="3901184482"/>
                    </a:ext>
                  </a:extLst>
                </a:gridCol>
                <a:gridCol w="576072">
                  <a:extLst>
                    <a:ext uri="{9D8B030D-6E8A-4147-A177-3AD203B41FA5}">
                      <a16:colId xmlns:a16="http://schemas.microsoft.com/office/drawing/2014/main" val="304900913"/>
                    </a:ext>
                  </a:extLst>
                </a:gridCol>
                <a:gridCol w="576072">
                  <a:extLst>
                    <a:ext uri="{9D8B030D-6E8A-4147-A177-3AD203B41FA5}">
                      <a16:colId xmlns:a16="http://schemas.microsoft.com/office/drawing/2014/main" val="3829921347"/>
                    </a:ext>
                  </a:extLst>
                </a:gridCol>
                <a:gridCol w="576072">
                  <a:extLst>
                    <a:ext uri="{9D8B030D-6E8A-4147-A177-3AD203B41FA5}">
                      <a16:colId xmlns:a16="http://schemas.microsoft.com/office/drawing/2014/main" val="1203858129"/>
                    </a:ext>
                  </a:extLst>
                </a:gridCol>
                <a:gridCol w="576072">
                  <a:extLst>
                    <a:ext uri="{9D8B030D-6E8A-4147-A177-3AD203B41FA5}">
                      <a16:colId xmlns:a16="http://schemas.microsoft.com/office/drawing/2014/main" val="2313523587"/>
                    </a:ext>
                  </a:extLst>
                </a:gridCol>
                <a:gridCol w="576072">
                  <a:extLst>
                    <a:ext uri="{9D8B030D-6E8A-4147-A177-3AD203B41FA5}">
                      <a16:colId xmlns:a16="http://schemas.microsoft.com/office/drawing/2014/main" val="1674366896"/>
                    </a:ext>
                  </a:extLst>
                </a:gridCol>
                <a:gridCol w="576072">
                  <a:extLst>
                    <a:ext uri="{9D8B030D-6E8A-4147-A177-3AD203B41FA5}">
                      <a16:colId xmlns:a16="http://schemas.microsoft.com/office/drawing/2014/main" val="2374791170"/>
                    </a:ext>
                  </a:extLst>
                </a:gridCol>
                <a:gridCol w="576072">
                  <a:extLst>
                    <a:ext uri="{9D8B030D-6E8A-4147-A177-3AD203B41FA5}">
                      <a16:colId xmlns:a16="http://schemas.microsoft.com/office/drawing/2014/main" val="2534789209"/>
                    </a:ext>
                  </a:extLst>
                </a:gridCol>
                <a:gridCol w="576072">
                  <a:extLst>
                    <a:ext uri="{9D8B030D-6E8A-4147-A177-3AD203B41FA5}">
                      <a16:colId xmlns:a16="http://schemas.microsoft.com/office/drawing/2014/main" val="3246056144"/>
                    </a:ext>
                  </a:extLst>
                </a:gridCol>
                <a:gridCol w="576072">
                  <a:extLst>
                    <a:ext uri="{9D8B030D-6E8A-4147-A177-3AD203B41FA5}">
                      <a16:colId xmlns:a16="http://schemas.microsoft.com/office/drawing/2014/main" val="211278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75855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- 2022-02-17 13:48:03</a:t>
                      </a:r>
                      <a:r>
                        <a:rPr kumimoji="0" lang="nl-NL" sz="1000" b="0" i="0" u="none" strike="noStrike" kern="1200" cap="none" spc="0" normalizeH="0" baseline="0" noProof="0">
                          <a:ln>
                            <a:noFill/>
                          </a:ln>
                          <a:solidFill>
                            <a:prstClr val="black"/>
                          </a:solidFill>
                          <a:effectLst/>
                          <a:uLnTx/>
                          <a:uFillTx/>
                          <a:latin typeface="+mn-lt"/>
                          <a:ea typeface="+mn-ea"/>
                          <a:cs typeface="+mn-cs"/>
                        </a:rPr>
                        <a:t>
 “HOI! IK BEN RALF MACKENBACH EN JE ZOU ME NOG KUNNEN KENNEN VAN…” #00SREQUEST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https://quintly-image-storage.s3.amazonaws.com/33630f87b9998f2c3940c7ab31fa800c/60ea662e04e251bafa6585f2cb4659b0.jpg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13:36:56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0.5742 %</a:t>
                      </a:r>
                    </a:p>
                  </a:txBody>
                  <a:tcPr/>
                </a:tc>
                <a:extLst>
                  <a:ext uri="{0D108BD9-81ED-4DB2-BD59-A6C34878D82A}">
                    <a16:rowId xmlns:a16="http://schemas.microsoft.com/office/drawing/2014/main" val="134232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19:17:10</a:t>
                      </a:r>
                      <a:r>
                        <a:rPr kumimoji="0" lang="nl-NL" sz="1000" b="0" i="0" u="none" strike="noStrike" kern="1200" cap="none" spc="0" normalizeH="0" baseline="0" noProof="0">
                          <a:ln>
                            <a:noFill/>
                          </a:ln>
                          <a:solidFill>
                            <a:prstClr val="black"/>
                          </a:solidFill>
                          <a:effectLst/>
                          <a:uLnTx/>
                          <a:uFillTx/>
                          <a:latin typeface="+mn-lt"/>
                          <a:ea typeface="+mn-ea"/>
                          <a:cs typeface="+mn-cs"/>
                        </a:rPr>
                        <a:t>
 SOPHIE NEEMT JE MEE NAAR STROMAE!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https://quintly-image-storage.s3.amazonaws.com/33630f87b9998f2c3940c7ab31fa800c/a133381a65cf7faebf425316a468316e.jpg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18:43:29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0.9689 %</a:t>
                      </a:r>
                    </a:p>
                  </a:txBody>
                  <a:tcPr/>
                </a:tc>
                <a:extLst>
                  <a:ext uri="{0D108BD9-81ED-4DB2-BD59-A6C34878D82A}">
                    <a16:rowId xmlns:a16="http://schemas.microsoft.com/office/drawing/2014/main" val="149816534"/>
                  </a:ext>
                </a:extLst>
              </a:tr>
            </a:tbl>
          </a:graphicData>
        </a:graphic>
      </p:graphicFrame>
      <p:sp>
        <p:nvSpPr>
          <p:cNvPr id="4" name="Text Placeholder 3">
            <a:extLst>
              <a:ext uri="{FF2B5EF4-FFF2-40B4-BE49-F238E27FC236}">
                <a16:creationId xmlns:a16="http://schemas.microsoft.com/office/drawing/2014/main" id="{A887BF26-DFC3-47E9-AEC9-BF27F1C1364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560638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1B9FB-574A-452B-ACFF-10D081E89864}"/>
              </a:ext>
            </a:extLst>
          </p:cNvPr>
          <p:cNvSpPr>
            <a:spLocks noGrp="1"/>
          </p:cNvSpPr>
          <p:nvPr>
            <p:ph type="title"/>
          </p:nvPr>
        </p:nvSpPr>
        <p:spPr/>
        <p:txBody>
          <a:bodyPr/>
          <a:lstStyle/>
          <a:p>
            <a:r>
              <a:rPr lang="en-US"/>
              <a:t>Instagram Stories meeste impressies | NPO3FM - 4 of 14</a:t>
            </a:r>
          </a:p>
        </p:txBody>
      </p:sp>
      <p:graphicFrame>
        <p:nvGraphicFramePr>
          <p:cNvPr id="5" name="Table Placeholder 4">
            <a:extLst>
              <a:ext uri="{FF2B5EF4-FFF2-40B4-BE49-F238E27FC236}">
                <a16:creationId xmlns:a16="http://schemas.microsoft.com/office/drawing/2014/main" id="{E64DF39F-175E-46C5-99FF-F0A93444946B}"/>
              </a:ext>
            </a:extLst>
          </p:cNvPr>
          <p:cNvGraphicFramePr>
            <a:graphicFrameLocks noGrp="1"/>
          </p:cNvGraphicFramePr>
          <p:nvPr>
            <p:ph type="tbl" sz="quarter" idx="13"/>
            <p:extLst>
              <p:ext uri="{D42A27DB-BD31-4B8C-83A1-F6EECF244321}">
                <p14:modId xmlns:p14="http://schemas.microsoft.com/office/powerpoint/2010/main" val="110510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992669575"/>
                    </a:ext>
                  </a:extLst>
                </a:gridCol>
                <a:gridCol w="1152143">
                  <a:extLst>
                    <a:ext uri="{9D8B030D-6E8A-4147-A177-3AD203B41FA5}">
                      <a16:colId xmlns:a16="http://schemas.microsoft.com/office/drawing/2014/main" val="2765381134"/>
                    </a:ext>
                  </a:extLst>
                </a:gridCol>
                <a:gridCol w="576072">
                  <a:extLst>
                    <a:ext uri="{9D8B030D-6E8A-4147-A177-3AD203B41FA5}">
                      <a16:colId xmlns:a16="http://schemas.microsoft.com/office/drawing/2014/main" val="3821857282"/>
                    </a:ext>
                  </a:extLst>
                </a:gridCol>
                <a:gridCol w="576072">
                  <a:extLst>
                    <a:ext uri="{9D8B030D-6E8A-4147-A177-3AD203B41FA5}">
                      <a16:colId xmlns:a16="http://schemas.microsoft.com/office/drawing/2014/main" val="2163586814"/>
                    </a:ext>
                  </a:extLst>
                </a:gridCol>
                <a:gridCol w="576072">
                  <a:extLst>
                    <a:ext uri="{9D8B030D-6E8A-4147-A177-3AD203B41FA5}">
                      <a16:colId xmlns:a16="http://schemas.microsoft.com/office/drawing/2014/main" val="794967576"/>
                    </a:ext>
                  </a:extLst>
                </a:gridCol>
                <a:gridCol w="576072">
                  <a:extLst>
                    <a:ext uri="{9D8B030D-6E8A-4147-A177-3AD203B41FA5}">
                      <a16:colId xmlns:a16="http://schemas.microsoft.com/office/drawing/2014/main" val="697461346"/>
                    </a:ext>
                  </a:extLst>
                </a:gridCol>
                <a:gridCol w="576072">
                  <a:extLst>
                    <a:ext uri="{9D8B030D-6E8A-4147-A177-3AD203B41FA5}">
                      <a16:colId xmlns:a16="http://schemas.microsoft.com/office/drawing/2014/main" val="3778755245"/>
                    </a:ext>
                  </a:extLst>
                </a:gridCol>
                <a:gridCol w="576072">
                  <a:extLst>
                    <a:ext uri="{9D8B030D-6E8A-4147-A177-3AD203B41FA5}">
                      <a16:colId xmlns:a16="http://schemas.microsoft.com/office/drawing/2014/main" val="1218288435"/>
                    </a:ext>
                  </a:extLst>
                </a:gridCol>
                <a:gridCol w="576072">
                  <a:extLst>
                    <a:ext uri="{9D8B030D-6E8A-4147-A177-3AD203B41FA5}">
                      <a16:colId xmlns:a16="http://schemas.microsoft.com/office/drawing/2014/main" val="3332170215"/>
                    </a:ext>
                  </a:extLst>
                </a:gridCol>
                <a:gridCol w="576072">
                  <a:extLst>
                    <a:ext uri="{9D8B030D-6E8A-4147-A177-3AD203B41FA5}">
                      <a16:colId xmlns:a16="http://schemas.microsoft.com/office/drawing/2014/main" val="2923948527"/>
                    </a:ext>
                  </a:extLst>
                </a:gridCol>
                <a:gridCol w="576072">
                  <a:extLst>
                    <a:ext uri="{9D8B030D-6E8A-4147-A177-3AD203B41FA5}">
                      <a16:colId xmlns:a16="http://schemas.microsoft.com/office/drawing/2014/main" val="372536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65281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- 2022-02-02 08:36:25</a:t>
                      </a:r>
                      <a:r>
                        <a:rPr kumimoji="0" lang="nl-NL" sz="1000" b="0" i="0" u="none" strike="noStrike" kern="1200" cap="none" spc="0" normalizeH="0" baseline="0" noProof="0">
                          <a:ln>
                            <a:noFill/>
                          </a:ln>
                          <a:solidFill>
                            <a:prstClr val="black"/>
                          </a:solidFill>
                          <a:effectLst/>
                          <a:uLnTx/>
                          <a:uFillTx/>
                          <a:latin typeface="+mn-lt"/>
                          <a:ea typeface="+mn-ea"/>
                          <a:cs typeface="+mn-cs"/>
                        </a:rPr>
                        <a:t>
 GROOT NIEUWS! 😍🍼 @JORIEN3FM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https://quintly-image-storage.s3.amazonaws.com/33630f87b9998f2c3940c7ab31fa800c/d1fa7f914dc2ce157b10ccd32aa165b3.jpg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02/03/2022 08:30:40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0.8532 %</a:t>
                      </a:r>
                    </a:p>
                  </a:txBody>
                  <a:tcPr/>
                </a:tc>
                <a:extLst>
                  <a:ext uri="{0D108BD9-81ED-4DB2-BD59-A6C34878D82A}">
                    <a16:rowId xmlns:a16="http://schemas.microsoft.com/office/drawing/2014/main" val="2558817904"/>
                  </a:ext>
                </a:extLst>
              </a:tr>
            </a:tbl>
          </a:graphicData>
        </a:graphic>
      </p:graphicFrame>
      <p:sp>
        <p:nvSpPr>
          <p:cNvPr id="4" name="Text Placeholder 3">
            <a:extLst>
              <a:ext uri="{FF2B5EF4-FFF2-40B4-BE49-F238E27FC236}">
                <a16:creationId xmlns:a16="http://schemas.microsoft.com/office/drawing/2014/main" id="{A044623F-048A-45D0-939E-C1C9BFCF2BD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322316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2A7BB-748B-43EA-BCBD-67C5449066EB}"/>
              </a:ext>
            </a:extLst>
          </p:cNvPr>
          <p:cNvSpPr>
            <a:spLocks noGrp="1"/>
          </p:cNvSpPr>
          <p:nvPr>
            <p:ph type="title"/>
          </p:nvPr>
        </p:nvSpPr>
        <p:spPr/>
        <p:txBody>
          <a:bodyPr/>
          <a:lstStyle/>
          <a:p>
            <a:r>
              <a:rPr lang="en-US"/>
              <a:t>Instagram Stories meeste impressies | NPO3FM - 5 of 14</a:t>
            </a:r>
          </a:p>
        </p:txBody>
      </p:sp>
      <p:graphicFrame>
        <p:nvGraphicFramePr>
          <p:cNvPr id="5" name="Table Placeholder 4">
            <a:extLst>
              <a:ext uri="{FF2B5EF4-FFF2-40B4-BE49-F238E27FC236}">
                <a16:creationId xmlns:a16="http://schemas.microsoft.com/office/drawing/2014/main" id="{230B6616-AB60-4E8E-A805-DED3EA58B02C}"/>
              </a:ext>
            </a:extLst>
          </p:cNvPr>
          <p:cNvGraphicFramePr>
            <a:graphicFrameLocks noGrp="1"/>
          </p:cNvGraphicFramePr>
          <p:nvPr>
            <p:ph type="tbl" sz="quarter" idx="13"/>
            <p:extLst>
              <p:ext uri="{D42A27DB-BD31-4B8C-83A1-F6EECF244321}">
                <p14:modId xmlns:p14="http://schemas.microsoft.com/office/powerpoint/2010/main" val="231057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73103240"/>
                    </a:ext>
                  </a:extLst>
                </a:gridCol>
                <a:gridCol w="1152143">
                  <a:extLst>
                    <a:ext uri="{9D8B030D-6E8A-4147-A177-3AD203B41FA5}">
                      <a16:colId xmlns:a16="http://schemas.microsoft.com/office/drawing/2014/main" val="601657167"/>
                    </a:ext>
                  </a:extLst>
                </a:gridCol>
                <a:gridCol w="576072">
                  <a:extLst>
                    <a:ext uri="{9D8B030D-6E8A-4147-A177-3AD203B41FA5}">
                      <a16:colId xmlns:a16="http://schemas.microsoft.com/office/drawing/2014/main" val="2207654433"/>
                    </a:ext>
                  </a:extLst>
                </a:gridCol>
                <a:gridCol w="576072">
                  <a:extLst>
                    <a:ext uri="{9D8B030D-6E8A-4147-A177-3AD203B41FA5}">
                      <a16:colId xmlns:a16="http://schemas.microsoft.com/office/drawing/2014/main" val="698773488"/>
                    </a:ext>
                  </a:extLst>
                </a:gridCol>
                <a:gridCol w="576072">
                  <a:extLst>
                    <a:ext uri="{9D8B030D-6E8A-4147-A177-3AD203B41FA5}">
                      <a16:colId xmlns:a16="http://schemas.microsoft.com/office/drawing/2014/main" val="1102558475"/>
                    </a:ext>
                  </a:extLst>
                </a:gridCol>
                <a:gridCol w="576072">
                  <a:extLst>
                    <a:ext uri="{9D8B030D-6E8A-4147-A177-3AD203B41FA5}">
                      <a16:colId xmlns:a16="http://schemas.microsoft.com/office/drawing/2014/main" val="146810476"/>
                    </a:ext>
                  </a:extLst>
                </a:gridCol>
                <a:gridCol w="576072">
                  <a:extLst>
                    <a:ext uri="{9D8B030D-6E8A-4147-A177-3AD203B41FA5}">
                      <a16:colId xmlns:a16="http://schemas.microsoft.com/office/drawing/2014/main" val="1042468238"/>
                    </a:ext>
                  </a:extLst>
                </a:gridCol>
                <a:gridCol w="576072">
                  <a:extLst>
                    <a:ext uri="{9D8B030D-6E8A-4147-A177-3AD203B41FA5}">
                      <a16:colId xmlns:a16="http://schemas.microsoft.com/office/drawing/2014/main" val="3283892598"/>
                    </a:ext>
                  </a:extLst>
                </a:gridCol>
                <a:gridCol w="576072">
                  <a:extLst>
                    <a:ext uri="{9D8B030D-6E8A-4147-A177-3AD203B41FA5}">
                      <a16:colId xmlns:a16="http://schemas.microsoft.com/office/drawing/2014/main" val="1893106458"/>
                    </a:ext>
                  </a:extLst>
                </a:gridCol>
                <a:gridCol w="576072">
                  <a:extLst>
                    <a:ext uri="{9D8B030D-6E8A-4147-A177-3AD203B41FA5}">
                      <a16:colId xmlns:a16="http://schemas.microsoft.com/office/drawing/2014/main" val="3498325026"/>
                    </a:ext>
                  </a:extLst>
                </a:gridCol>
                <a:gridCol w="576072">
                  <a:extLst>
                    <a:ext uri="{9D8B030D-6E8A-4147-A177-3AD203B41FA5}">
                      <a16:colId xmlns:a16="http://schemas.microsoft.com/office/drawing/2014/main" val="241460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9593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19:25:42</a:t>
                      </a:r>
                      <a:r>
                        <a:rPr kumimoji="0" lang="nl-NL" sz="1000" b="0" i="0" u="none" strike="noStrike" kern="1200" cap="none" spc="0" normalizeH="0" baseline="0" noProof="0">
                          <a:ln>
                            <a:noFill/>
                          </a:ln>
                          <a:solidFill>
                            <a:prstClr val="black"/>
                          </a:solidFill>
                          <a:effectLst/>
                          <a:uLnTx/>
                          <a:uFillTx/>
                          <a:latin typeface="+mn-lt"/>
                          <a:ea typeface="+mn-ea"/>
                          <a:cs typeface="+mn-cs"/>
                        </a:rPr>
                        <a:t>
 DAT BELOOFT WAT VOOR VANAVOND! DE LAATSTE KEER DAT HIJ IN NEDERLAND WAS GEBEURDE DIT DE LAATSTE KEER DAT STROMAE IN NEDERLAND WAS GEBEURDE DIT, DAT BELOOFT VEEL VOOR VANAVOND! DE LAATSTE KEER DAT STROMAE IN NEDERLAND WAS GEBEURDE DIT, DAT BELOOFT VEEL VOOR VANAVOND.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https://quintly-image-storage.s3.amazonaws.com/33630f87b9998f2c3940c7ab31fa800c/7a39d53317c117e0369246ccb2ce53a4.jpg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18:43:29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0.8905 %</a:t>
                      </a:r>
                    </a:p>
                  </a:txBody>
                  <a:tcPr/>
                </a:tc>
                <a:extLst>
                  <a:ext uri="{0D108BD9-81ED-4DB2-BD59-A6C34878D82A}">
                    <a16:rowId xmlns:a16="http://schemas.microsoft.com/office/drawing/2014/main" val="2791326120"/>
                  </a:ext>
                </a:extLst>
              </a:tr>
            </a:tbl>
          </a:graphicData>
        </a:graphic>
      </p:graphicFrame>
      <p:sp>
        <p:nvSpPr>
          <p:cNvPr id="4" name="Text Placeholder 3">
            <a:extLst>
              <a:ext uri="{FF2B5EF4-FFF2-40B4-BE49-F238E27FC236}">
                <a16:creationId xmlns:a16="http://schemas.microsoft.com/office/drawing/2014/main" id="{222CF5D8-36DE-46AF-BCCF-7F93C6DA636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881392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2F21-B52C-4276-94C8-803E2A201EFB}"/>
              </a:ext>
            </a:extLst>
          </p:cNvPr>
          <p:cNvSpPr>
            <a:spLocks noGrp="1"/>
          </p:cNvSpPr>
          <p:nvPr>
            <p:ph type="title"/>
          </p:nvPr>
        </p:nvSpPr>
        <p:spPr/>
        <p:txBody>
          <a:bodyPr/>
          <a:lstStyle/>
          <a:p>
            <a:r>
              <a:rPr lang="en-US"/>
              <a:t>Instagram Stories meeste impressies | NPO3FM - 6 of 14</a:t>
            </a:r>
          </a:p>
        </p:txBody>
      </p:sp>
      <p:graphicFrame>
        <p:nvGraphicFramePr>
          <p:cNvPr id="5" name="Table Placeholder 4">
            <a:extLst>
              <a:ext uri="{FF2B5EF4-FFF2-40B4-BE49-F238E27FC236}">
                <a16:creationId xmlns:a16="http://schemas.microsoft.com/office/drawing/2014/main" id="{3EE413D7-F22E-44DF-997F-C982FBD6750F}"/>
              </a:ext>
            </a:extLst>
          </p:cNvPr>
          <p:cNvGraphicFramePr>
            <a:graphicFrameLocks noGrp="1"/>
          </p:cNvGraphicFramePr>
          <p:nvPr>
            <p:ph type="tbl" sz="quarter" idx="13"/>
            <p:extLst>
              <p:ext uri="{D42A27DB-BD31-4B8C-83A1-F6EECF244321}">
                <p14:modId xmlns:p14="http://schemas.microsoft.com/office/powerpoint/2010/main" val="121466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642546040"/>
                    </a:ext>
                  </a:extLst>
                </a:gridCol>
                <a:gridCol w="1152143">
                  <a:extLst>
                    <a:ext uri="{9D8B030D-6E8A-4147-A177-3AD203B41FA5}">
                      <a16:colId xmlns:a16="http://schemas.microsoft.com/office/drawing/2014/main" val="1813990537"/>
                    </a:ext>
                  </a:extLst>
                </a:gridCol>
                <a:gridCol w="576072">
                  <a:extLst>
                    <a:ext uri="{9D8B030D-6E8A-4147-A177-3AD203B41FA5}">
                      <a16:colId xmlns:a16="http://schemas.microsoft.com/office/drawing/2014/main" val="2205379110"/>
                    </a:ext>
                  </a:extLst>
                </a:gridCol>
                <a:gridCol w="576072">
                  <a:extLst>
                    <a:ext uri="{9D8B030D-6E8A-4147-A177-3AD203B41FA5}">
                      <a16:colId xmlns:a16="http://schemas.microsoft.com/office/drawing/2014/main" val="4223504566"/>
                    </a:ext>
                  </a:extLst>
                </a:gridCol>
                <a:gridCol w="576072">
                  <a:extLst>
                    <a:ext uri="{9D8B030D-6E8A-4147-A177-3AD203B41FA5}">
                      <a16:colId xmlns:a16="http://schemas.microsoft.com/office/drawing/2014/main" val="2635929642"/>
                    </a:ext>
                  </a:extLst>
                </a:gridCol>
                <a:gridCol w="576072">
                  <a:extLst>
                    <a:ext uri="{9D8B030D-6E8A-4147-A177-3AD203B41FA5}">
                      <a16:colId xmlns:a16="http://schemas.microsoft.com/office/drawing/2014/main" val="3524122876"/>
                    </a:ext>
                  </a:extLst>
                </a:gridCol>
                <a:gridCol w="576072">
                  <a:extLst>
                    <a:ext uri="{9D8B030D-6E8A-4147-A177-3AD203B41FA5}">
                      <a16:colId xmlns:a16="http://schemas.microsoft.com/office/drawing/2014/main" val="1831384873"/>
                    </a:ext>
                  </a:extLst>
                </a:gridCol>
                <a:gridCol w="576072">
                  <a:extLst>
                    <a:ext uri="{9D8B030D-6E8A-4147-A177-3AD203B41FA5}">
                      <a16:colId xmlns:a16="http://schemas.microsoft.com/office/drawing/2014/main" val="2261914418"/>
                    </a:ext>
                  </a:extLst>
                </a:gridCol>
                <a:gridCol w="576072">
                  <a:extLst>
                    <a:ext uri="{9D8B030D-6E8A-4147-A177-3AD203B41FA5}">
                      <a16:colId xmlns:a16="http://schemas.microsoft.com/office/drawing/2014/main" val="1786848858"/>
                    </a:ext>
                  </a:extLst>
                </a:gridCol>
                <a:gridCol w="576072">
                  <a:extLst>
                    <a:ext uri="{9D8B030D-6E8A-4147-A177-3AD203B41FA5}">
                      <a16:colId xmlns:a16="http://schemas.microsoft.com/office/drawing/2014/main" val="2837063624"/>
                    </a:ext>
                  </a:extLst>
                </a:gridCol>
                <a:gridCol w="576072">
                  <a:extLst>
                    <a:ext uri="{9D8B030D-6E8A-4147-A177-3AD203B41FA5}">
                      <a16:colId xmlns:a16="http://schemas.microsoft.com/office/drawing/2014/main" val="1461433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62191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- 2022-02-16 07:12:27</a:t>
                      </a:r>
                      <a:r>
                        <a:rPr kumimoji="0" lang="nl-NL" sz="1000" b="0" i="0" u="none" strike="noStrike" kern="1200" cap="none" spc="0" normalizeH="0" baseline="0" noProof="0">
                          <a:ln>
                            <a:noFill/>
                          </a:ln>
                          <a:solidFill>
                            <a:prstClr val="black"/>
                          </a:solidFill>
                          <a:effectLst/>
                          <a:uLnTx/>
                          <a:uFillTx/>
                          <a:latin typeface="+mn-lt"/>
                          <a:ea typeface="+mn-ea"/>
                          <a:cs typeface="+mn-cs"/>
                        </a:rPr>
                        <a:t>
 “HI! IK BEN @SITAVERMEULEN 
EN JE ZOU ME KUNNEN KENNEN 
UIT DE 00’S VAN ‘HAPPY’, MAAR KENNEN JULLIE DEZE NOG?”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https://quintly-image-storage.s3.amazonaws.com/33630f87b9998f2c3940c7ab31fa800c/ab1fb5dd31b99d879bb2c15d6007723d.jpg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02/17/2022 06:45:51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0.7700 %</a:t>
                      </a:r>
                    </a:p>
                  </a:txBody>
                  <a:tcPr/>
                </a:tc>
                <a:extLst>
                  <a:ext uri="{0D108BD9-81ED-4DB2-BD59-A6C34878D82A}">
                    <a16:rowId xmlns:a16="http://schemas.microsoft.com/office/drawing/2014/main" val="387918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19:41:17</a:t>
                      </a:r>
                      <a:r>
                        <a:rPr kumimoji="0" lang="nl-NL" sz="1000" b="0" i="0" u="none" strike="noStrike" kern="1200" cap="none" spc="0" normalizeH="0" baseline="0" noProof="0">
                          <a:ln>
                            <a:noFill/>
                          </a:ln>
                          <a:solidFill>
                            <a:prstClr val="black"/>
                          </a:solidFill>
                          <a:effectLst/>
                          <a:uLnTx/>
                          <a:uFillTx/>
                          <a:latin typeface="+mn-lt"/>
                          <a:ea typeface="+mn-ea"/>
                          <a:cs typeface="+mn-cs"/>
                        </a:rPr>
                        <a:t>
 DE BAAS IS BINNEN!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https://quintly-image-storage.s3.amazonaws.com/33630f87b9998f2c3940c7ab31fa800c/68279e4f8a98ae6641c815ee2b2c6c6e.jpg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19:36:09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0.9391 %</a:t>
                      </a:r>
                    </a:p>
                  </a:txBody>
                  <a:tcPr/>
                </a:tc>
                <a:extLst>
                  <a:ext uri="{0D108BD9-81ED-4DB2-BD59-A6C34878D82A}">
                    <a16:rowId xmlns:a16="http://schemas.microsoft.com/office/drawing/2014/main" val="3736243473"/>
                  </a:ext>
                </a:extLst>
              </a:tr>
            </a:tbl>
          </a:graphicData>
        </a:graphic>
      </p:graphicFrame>
      <p:sp>
        <p:nvSpPr>
          <p:cNvPr id="4" name="Text Placeholder 3">
            <a:extLst>
              <a:ext uri="{FF2B5EF4-FFF2-40B4-BE49-F238E27FC236}">
                <a16:creationId xmlns:a16="http://schemas.microsoft.com/office/drawing/2014/main" id="{26C8C2B1-BDC8-45E5-AD67-52E79B41B0A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214215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B6CC1-A346-48D4-B3D7-4B87BA68BC66}"/>
              </a:ext>
            </a:extLst>
          </p:cNvPr>
          <p:cNvSpPr>
            <a:spLocks noGrp="1"/>
          </p:cNvSpPr>
          <p:nvPr>
            <p:ph type="title"/>
          </p:nvPr>
        </p:nvSpPr>
        <p:spPr/>
        <p:txBody>
          <a:bodyPr/>
          <a:lstStyle/>
          <a:p>
            <a:r>
              <a:rPr lang="en-US"/>
              <a:t>Instagram Stories meeste impressies | NPO3FM - 7 of 14</a:t>
            </a:r>
          </a:p>
        </p:txBody>
      </p:sp>
      <p:graphicFrame>
        <p:nvGraphicFramePr>
          <p:cNvPr id="5" name="Table Placeholder 4">
            <a:extLst>
              <a:ext uri="{FF2B5EF4-FFF2-40B4-BE49-F238E27FC236}">
                <a16:creationId xmlns:a16="http://schemas.microsoft.com/office/drawing/2014/main" id="{13A173C3-46D8-4657-A083-B26DFD28CCAC}"/>
              </a:ext>
            </a:extLst>
          </p:cNvPr>
          <p:cNvGraphicFramePr>
            <a:graphicFrameLocks noGrp="1"/>
          </p:cNvGraphicFramePr>
          <p:nvPr>
            <p:ph type="tbl" sz="quarter" idx="13"/>
            <p:extLst>
              <p:ext uri="{D42A27DB-BD31-4B8C-83A1-F6EECF244321}">
                <p14:modId xmlns:p14="http://schemas.microsoft.com/office/powerpoint/2010/main" val="56719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70134455"/>
                    </a:ext>
                  </a:extLst>
                </a:gridCol>
                <a:gridCol w="1152143">
                  <a:extLst>
                    <a:ext uri="{9D8B030D-6E8A-4147-A177-3AD203B41FA5}">
                      <a16:colId xmlns:a16="http://schemas.microsoft.com/office/drawing/2014/main" val="2317210827"/>
                    </a:ext>
                  </a:extLst>
                </a:gridCol>
                <a:gridCol w="576072">
                  <a:extLst>
                    <a:ext uri="{9D8B030D-6E8A-4147-A177-3AD203B41FA5}">
                      <a16:colId xmlns:a16="http://schemas.microsoft.com/office/drawing/2014/main" val="1019896629"/>
                    </a:ext>
                  </a:extLst>
                </a:gridCol>
                <a:gridCol w="576072">
                  <a:extLst>
                    <a:ext uri="{9D8B030D-6E8A-4147-A177-3AD203B41FA5}">
                      <a16:colId xmlns:a16="http://schemas.microsoft.com/office/drawing/2014/main" val="1656288034"/>
                    </a:ext>
                  </a:extLst>
                </a:gridCol>
                <a:gridCol w="576072">
                  <a:extLst>
                    <a:ext uri="{9D8B030D-6E8A-4147-A177-3AD203B41FA5}">
                      <a16:colId xmlns:a16="http://schemas.microsoft.com/office/drawing/2014/main" val="1742257873"/>
                    </a:ext>
                  </a:extLst>
                </a:gridCol>
                <a:gridCol w="576072">
                  <a:extLst>
                    <a:ext uri="{9D8B030D-6E8A-4147-A177-3AD203B41FA5}">
                      <a16:colId xmlns:a16="http://schemas.microsoft.com/office/drawing/2014/main" val="3753037819"/>
                    </a:ext>
                  </a:extLst>
                </a:gridCol>
                <a:gridCol w="576072">
                  <a:extLst>
                    <a:ext uri="{9D8B030D-6E8A-4147-A177-3AD203B41FA5}">
                      <a16:colId xmlns:a16="http://schemas.microsoft.com/office/drawing/2014/main" val="408777202"/>
                    </a:ext>
                  </a:extLst>
                </a:gridCol>
                <a:gridCol w="576072">
                  <a:extLst>
                    <a:ext uri="{9D8B030D-6E8A-4147-A177-3AD203B41FA5}">
                      <a16:colId xmlns:a16="http://schemas.microsoft.com/office/drawing/2014/main" val="4222449995"/>
                    </a:ext>
                  </a:extLst>
                </a:gridCol>
                <a:gridCol w="576072">
                  <a:extLst>
                    <a:ext uri="{9D8B030D-6E8A-4147-A177-3AD203B41FA5}">
                      <a16:colId xmlns:a16="http://schemas.microsoft.com/office/drawing/2014/main" val="3846034744"/>
                    </a:ext>
                  </a:extLst>
                </a:gridCol>
                <a:gridCol w="576072">
                  <a:extLst>
                    <a:ext uri="{9D8B030D-6E8A-4147-A177-3AD203B41FA5}">
                      <a16:colId xmlns:a16="http://schemas.microsoft.com/office/drawing/2014/main" val="1754072278"/>
                    </a:ext>
                  </a:extLst>
                </a:gridCol>
                <a:gridCol w="576072">
                  <a:extLst>
                    <a:ext uri="{9D8B030D-6E8A-4147-A177-3AD203B41FA5}">
                      <a16:colId xmlns:a16="http://schemas.microsoft.com/office/drawing/2014/main" val="191117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221306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- 2022-02-17 13:52:06</a:t>
                      </a:r>
                      <a:r>
                        <a:rPr kumimoji="0" lang="en-US" sz="1000" b="0" i="0" u="none" strike="noStrike" kern="1200" cap="none" spc="0" normalizeH="0" baseline="0" noProof="0">
                          <a:ln>
                            <a:noFill/>
                          </a:ln>
                          <a:solidFill>
                            <a:prstClr val="black"/>
                          </a:solidFill>
                          <a:effectLst/>
                          <a:uLnTx/>
                          <a:uFillTx/>
                          <a:latin typeface="+mn-lt"/>
                          <a:ea typeface="+mn-ea"/>
                          <a:cs typeface="+mn-cs"/>
                        </a:rPr>
                        <a:t>
 #00SREQUEST ‘CLICK CLACK’ OP HET JUNIOR SONGFESTIVAL IN 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https://quintly-image-storage.s3.amazonaws.com/33630f87b9998f2c3940c7ab31fa800c/484ced02ffb3103cf4e4c64dc0d361b0.jpg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13:36:56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0.8852 %</a:t>
                      </a:r>
                    </a:p>
                  </a:txBody>
                  <a:tcPr/>
                </a:tc>
                <a:extLst>
                  <a:ext uri="{0D108BD9-81ED-4DB2-BD59-A6C34878D82A}">
                    <a16:rowId xmlns:a16="http://schemas.microsoft.com/office/drawing/2014/main" val="297566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- 2022-02-17 13:54:43</a:t>
                      </a:r>
                      <a:r>
                        <a:rPr kumimoji="0" lang="nl-NL" sz="1000" b="0" i="0" u="none" strike="noStrike" kern="1200" cap="none" spc="0" normalizeH="0" baseline="0" noProof="0">
                          <a:ln>
                            <a:noFill/>
                          </a:ln>
                          <a:solidFill>
                            <a:prstClr val="black"/>
                          </a:solidFill>
                          <a:effectLst/>
                          <a:uLnTx/>
                          <a:uFillTx/>
                          <a:latin typeface="+mn-lt"/>
                          <a:ea typeface="+mn-ea"/>
                          <a:cs typeface="+mn-cs"/>
                        </a:rPr>
                        <a:t>
 “DIT IS AL 13 JAAR GELEDEN. 
VOEL JIJ JE AL OUD?”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https://quintly-image-storage.s3.amazonaws.com/33630f87b9998f2c3940c7ab31fa800c/937762a096d4a4d7af24130bcf35bab5.jpg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13:36:56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0.7569 %</a:t>
                      </a:r>
                    </a:p>
                  </a:txBody>
                  <a:tcPr/>
                </a:tc>
                <a:extLst>
                  <a:ext uri="{0D108BD9-81ED-4DB2-BD59-A6C34878D82A}">
                    <a16:rowId xmlns:a16="http://schemas.microsoft.com/office/drawing/2014/main" val="3407045126"/>
                  </a:ext>
                </a:extLst>
              </a:tr>
            </a:tbl>
          </a:graphicData>
        </a:graphic>
      </p:graphicFrame>
      <p:sp>
        <p:nvSpPr>
          <p:cNvPr id="4" name="Text Placeholder 3">
            <a:extLst>
              <a:ext uri="{FF2B5EF4-FFF2-40B4-BE49-F238E27FC236}">
                <a16:creationId xmlns:a16="http://schemas.microsoft.com/office/drawing/2014/main" id="{B5036D7E-15BD-49A2-89D2-02F2DCC14D6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220773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91F6-4203-4EC6-9975-338BA603FB13}"/>
              </a:ext>
            </a:extLst>
          </p:cNvPr>
          <p:cNvSpPr>
            <a:spLocks noGrp="1"/>
          </p:cNvSpPr>
          <p:nvPr>
            <p:ph type="title"/>
          </p:nvPr>
        </p:nvSpPr>
        <p:spPr/>
        <p:txBody>
          <a:bodyPr/>
          <a:lstStyle/>
          <a:p>
            <a:r>
              <a:rPr lang="en-US"/>
              <a:t>Instagram Stories meeste impressies | NPO3FM - 8 of 14</a:t>
            </a:r>
          </a:p>
        </p:txBody>
      </p:sp>
      <p:graphicFrame>
        <p:nvGraphicFramePr>
          <p:cNvPr id="5" name="Table Placeholder 4">
            <a:extLst>
              <a:ext uri="{FF2B5EF4-FFF2-40B4-BE49-F238E27FC236}">
                <a16:creationId xmlns:a16="http://schemas.microsoft.com/office/drawing/2014/main" id="{6B1F6D1D-8471-4BB4-8889-C71F409753CC}"/>
              </a:ext>
            </a:extLst>
          </p:cNvPr>
          <p:cNvGraphicFramePr>
            <a:graphicFrameLocks noGrp="1"/>
          </p:cNvGraphicFramePr>
          <p:nvPr>
            <p:ph type="tbl" sz="quarter" idx="13"/>
            <p:extLst>
              <p:ext uri="{D42A27DB-BD31-4B8C-83A1-F6EECF244321}">
                <p14:modId xmlns:p14="http://schemas.microsoft.com/office/powerpoint/2010/main" val="17428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895613755"/>
                    </a:ext>
                  </a:extLst>
                </a:gridCol>
                <a:gridCol w="1152143">
                  <a:extLst>
                    <a:ext uri="{9D8B030D-6E8A-4147-A177-3AD203B41FA5}">
                      <a16:colId xmlns:a16="http://schemas.microsoft.com/office/drawing/2014/main" val="3919300605"/>
                    </a:ext>
                  </a:extLst>
                </a:gridCol>
                <a:gridCol w="576072">
                  <a:extLst>
                    <a:ext uri="{9D8B030D-6E8A-4147-A177-3AD203B41FA5}">
                      <a16:colId xmlns:a16="http://schemas.microsoft.com/office/drawing/2014/main" val="441293643"/>
                    </a:ext>
                  </a:extLst>
                </a:gridCol>
                <a:gridCol w="576072">
                  <a:extLst>
                    <a:ext uri="{9D8B030D-6E8A-4147-A177-3AD203B41FA5}">
                      <a16:colId xmlns:a16="http://schemas.microsoft.com/office/drawing/2014/main" val="782411592"/>
                    </a:ext>
                  </a:extLst>
                </a:gridCol>
                <a:gridCol w="576072">
                  <a:extLst>
                    <a:ext uri="{9D8B030D-6E8A-4147-A177-3AD203B41FA5}">
                      <a16:colId xmlns:a16="http://schemas.microsoft.com/office/drawing/2014/main" val="814641790"/>
                    </a:ext>
                  </a:extLst>
                </a:gridCol>
                <a:gridCol w="576072">
                  <a:extLst>
                    <a:ext uri="{9D8B030D-6E8A-4147-A177-3AD203B41FA5}">
                      <a16:colId xmlns:a16="http://schemas.microsoft.com/office/drawing/2014/main" val="1888845166"/>
                    </a:ext>
                  </a:extLst>
                </a:gridCol>
                <a:gridCol w="576072">
                  <a:extLst>
                    <a:ext uri="{9D8B030D-6E8A-4147-A177-3AD203B41FA5}">
                      <a16:colId xmlns:a16="http://schemas.microsoft.com/office/drawing/2014/main" val="238977528"/>
                    </a:ext>
                  </a:extLst>
                </a:gridCol>
                <a:gridCol w="576072">
                  <a:extLst>
                    <a:ext uri="{9D8B030D-6E8A-4147-A177-3AD203B41FA5}">
                      <a16:colId xmlns:a16="http://schemas.microsoft.com/office/drawing/2014/main" val="664468033"/>
                    </a:ext>
                  </a:extLst>
                </a:gridCol>
                <a:gridCol w="576072">
                  <a:extLst>
                    <a:ext uri="{9D8B030D-6E8A-4147-A177-3AD203B41FA5}">
                      <a16:colId xmlns:a16="http://schemas.microsoft.com/office/drawing/2014/main" val="2378702546"/>
                    </a:ext>
                  </a:extLst>
                </a:gridCol>
                <a:gridCol w="576072">
                  <a:extLst>
                    <a:ext uri="{9D8B030D-6E8A-4147-A177-3AD203B41FA5}">
                      <a16:colId xmlns:a16="http://schemas.microsoft.com/office/drawing/2014/main" val="2132003818"/>
                    </a:ext>
                  </a:extLst>
                </a:gridCol>
                <a:gridCol w="576072">
                  <a:extLst>
                    <a:ext uri="{9D8B030D-6E8A-4147-A177-3AD203B41FA5}">
                      <a16:colId xmlns:a16="http://schemas.microsoft.com/office/drawing/2014/main" val="176831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3961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- 2022-02-19 11:01:11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https://quintly-image-storage.s3.amazonaws.com/33630f87b9998f2c3940c7ab31fa800c/c1ab126b9cd3a0a3b6b6a7cc4367f98e.jpg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02/20/2022 10:30:57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0.8504 %</a:t>
                      </a:r>
                    </a:p>
                  </a:txBody>
                  <a:tcPr/>
                </a:tc>
                <a:extLst>
                  <a:ext uri="{0D108BD9-81ED-4DB2-BD59-A6C34878D82A}">
                    <a16:rowId xmlns:a16="http://schemas.microsoft.com/office/drawing/2014/main" val="96479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20:00:56</a:t>
                      </a:r>
                      <a:r>
                        <a:rPr kumimoji="0" lang="nl-NL" sz="1000" b="0" i="0" u="none" strike="noStrike" kern="1200" cap="none" spc="0" normalizeH="0" baseline="0" noProof="0">
                          <a:ln>
                            <a:noFill/>
                          </a:ln>
                          <a:solidFill>
                            <a:prstClr val="black"/>
                          </a:solidFill>
                          <a:effectLst/>
                          <a:uLnTx/>
                          <a:uFillTx/>
                          <a:latin typeface="+mn-lt"/>
                          <a:ea typeface="+mn-ea"/>
                          <a:cs typeface="+mn-cs"/>
                        </a:rPr>
                        <a:t>
 STROMAE SPEELT VANAVOND OUDE NUMMERS GEMIXT MET NIEUW MATERIAAL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https://quintly-image-storage.s3.amazonaws.com/33630f87b9998f2c3940c7ab31fa800c/2f460125d2f4762b9d22d712a3dc1289.jpg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19:36:09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0.8793 %</a:t>
                      </a:r>
                    </a:p>
                  </a:txBody>
                  <a:tcPr/>
                </a:tc>
                <a:extLst>
                  <a:ext uri="{0D108BD9-81ED-4DB2-BD59-A6C34878D82A}">
                    <a16:rowId xmlns:a16="http://schemas.microsoft.com/office/drawing/2014/main" val="2214347888"/>
                  </a:ext>
                </a:extLst>
              </a:tr>
            </a:tbl>
          </a:graphicData>
        </a:graphic>
      </p:graphicFrame>
      <p:sp>
        <p:nvSpPr>
          <p:cNvPr id="4" name="Text Placeholder 3">
            <a:extLst>
              <a:ext uri="{FF2B5EF4-FFF2-40B4-BE49-F238E27FC236}">
                <a16:creationId xmlns:a16="http://schemas.microsoft.com/office/drawing/2014/main" id="{BA3A0F37-4471-4029-A05C-18C52B338EC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517713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A07EB-F259-46D9-B1F8-AD68B89CDF2C}"/>
              </a:ext>
            </a:extLst>
          </p:cNvPr>
          <p:cNvSpPr>
            <a:spLocks noGrp="1"/>
          </p:cNvSpPr>
          <p:nvPr>
            <p:ph type="title"/>
          </p:nvPr>
        </p:nvSpPr>
        <p:spPr/>
        <p:txBody>
          <a:bodyPr/>
          <a:lstStyle/>
          <a:p>
            <a:r>
              <a:rPr lang="en-US"/>
              <a:t>Instagram Stories meeste impressies | NPO3FM - 9 of 14</a:t>
            </a:r>
          </a:p>
        </p:txBody>
      </p:sp>
      <p:graphicFrame>
        <p:nvGraphicFramePr>
          <p:cNvPr id="5" name="Table Placeholder 4">
            <a:extLst>
              <a:ext uri="{FF2B5EF4-FFF2-40B4-BE49-F238E27FC236}">
                <a16:creationId xmlns:a16="http://schemas.microsoft.com/office/drawing/2014/main" id="{11DBBAD8-F668-4B50-A943-C0F623037506}"/>
              </a:ext>
            </a:extLst>
          </p:cNvPr>
          <p:cNvGraphicFramePr>
            <a:graphicFrameLocks noGrp="1"/>
          </p:cNvGraphicFramePr>
          <p:nvPr>
            <p:ph type="tbl" sz="quarter" idx="13"/>
            <p:extLst>
              <p:ext uri="{D42A27DB-BD31-4B8C-83A1-F6EECF244321}">
                <p14:modId xmlns:p14="http://schemas.microsoft.com/office/powerpoint/2010/main" val="122129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170876653"/>
                    </a:ext>
                  </a:extLst>
                </a:gridCol>
                <a:gridCol w="1152143">
                  <a:extLst>
                    <a:ext uri="{9D8B030D-6E8A-4147-A177-3AD203B41FA5}">
                      <a16:colId xmlns:a16="http://schemas.microsoft.com/office/drawing/2014/main" val="3091711406"/>
                    </a:ext>
                  </a:extLst>
                </a:gridCol>
                <a:gridCol w="576072">
                  <a:extLst>
                    <a:ext uri="{9D8B030D-6E8A-4147-A177-3AD203B41FA5}">
                      <a16:colId xmlns:a16="http://schemas.microsoft.com/office/drawing/2014/main" val="3182279568"/>
                    </a:ext>
                  </a:extLst>
                </a:gridCol>
                <a:gridCol w="576072">
                  <a:extLst>
                    <a:ext uri="{9D8B030D-6E8A-4147-A177-3AD203B41FA5}">
                      <a16:colId xmlns:a16="http://schemas.microsoft.com/office/drawing/2014/main" val="3101081881"/>
                    </a:ext>
                  </a:extLst>
                </a:gridCol>
                <a:gridCol w="576072">
                  <a:extLst>
                    <a:ext uri="{9D8B030D-6E8A-4147-A177-3AD203B41FA5}">
                      <a16:colId xmlns:a16="http://schemas.microsoft.com/office/drawing/2014/main" val="3845532223"/>
                    </a:ext>
                  </a:extLst>
                </a:gridCol>
                <a:gridCol w="576072">
                  <a:extLst>
                    <a:ext uri="{9D8B030D-6E8A-4147-A177-3AD203B41FA5}">
                      <a16:colId xmlns:a16="http://schemas.microsoft.com/office/drawing/2014/main" val="849503790"/>
                    </a:ext>
                  </a:extLst>
                </a:gridCol>
                <a:gridCol w="576072">
                  <a:extLst>
                    <a:ext uri="{9D8B030D-6E8A-4147-A177-3AD203B41FA5}">
                      <a16:colId xmlns:a16="http://schemas.microsoft.com/office/drawing/2014/main" val="3158867223"/>
                    </a:ext>
                  </a:extLst>
                </a:gridCol>
                <a:gridCol w="576072">
                  <a:extLst>
                    <a:ext uri="{9D8B030D-6E8A-4147-A177-3AD203B41FA5}">
                      <a16:colId xmlns:a16="http://schemas.microsoft.com/office/drawing/2014/main" val="1738727230"/>
                    </a:ext>
                  </a:extLst>
                </a:gridCol>
                <a:gridCol w="576072">
                  <a:extLst>
                    <a:ext uri="{9D8B030D-6E8A-4147-A177-3AD203B41FA5}">
                      <a16:colId xmlns:a16="http://schemas.microsoft.com/office/drawing/2014/main" val="1828690934"/>
                    </a:ext>
                  </a:extLst>
                </a:gridCol>
                <a:gridCol w="576072">
                  <a:extLst>
                    <a:ext uri="{9D8B030D-6E8A-4147-A177-3AD203B41FA5}">
                      <a16:colId xmlns:a16="http://schemas.microsoft.com/office/drawing/2014/main" val="1623522570"/>
                    </a:ext>
                  </a:extLst>
                </a:gridCol>
                <a:gridCol w="576072">
                  <a:extLst>
                    <a:ext uri="{9D8B030D-6E8A-4147-A177-3AD203B41FA5}">
                      <a16:colId xmlns:a16="http://schemas.microsoft.com/office/drawing/2014/main" val="2786660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63702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- 2022-02-17 15:03:50</a:t>
                      </a:r>
                      <a:r>
                        <a:rPr kumimoji="0" lang="nl-NL" sz="1000" b="0" i="0" u="none" strike="noStrike" kern="1200" cap="none" spc="0" normalizeH="0" baseline="0" noProof="0">
                          <a:ln>
                            <a:noFill/>
                          </a:ln>
                          <a:solidFill>
                            <a:prstClr val="black"/>
                          </a:solidFill>
                          <a:effectLst/>
                          <a:uLnTx/>
                          <a:uFillTx/>
                          <a:latin typeface="+mn-lt"/>
                          <a:ea typeface="+mn-ea"/>
                          <a:cs typeface="+mn-cs"/>
                        </a:rPr>
                        <a:t>
 DE 00’S VERRASSINGSQUIZ MET DE VIERDE EN DAARMEE LAATSTE DEELNEMER: @FRANK3FM  @TIMUR_PERLIN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https://quintly-image-storage.s3.amazonaws.com/33630f87b9998f2c3940c7ab31fa800c/bf379bd9142b78b23678167b9afd3657.jpg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15:01:19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0.7863 %</a:t>
                      </a:r>
                    </a:p>
                  </a:txBody>
                  <a:tcPr/>
                </a:tc>
                <a:extLst>
                  <a:ext uri="{0D108BD9-81ED-4DB2-BD59-A6C34878D82A}">
                    <a16:rowId xmlns:a16="http://schemas.microsoft.com/office/drawing/2014/main" val="107625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@npo3fm - 2022-02-27 20:00:57</a:t>
                      </a:r>
                      <a:r>
                        <a:rPr kumimoji="0" lang="fr-FR" sz="1000" b="0" i="0" u="none" strike="noStrike" kern="1200" cap="none" spc="0" normalizeH="0" baseline="0" noProof="0">
                          <a:ln>
                            <a:noFill/>
                          </a:ln>
                          <a:solidFill>
                            <a:prstClr val="black"/>
                          </a:solidFill>
                          <a:effectLst/>
                          <a:uLnTx/>
                          <a:uFillTx/>
                          <a:latin typeface="+mn-lt"/>
                          <a:ea typeface="+mn-ea"/>
                          <a:cs typeface="+mn-cs"/>
                        </a:rPr>
                        <a:t>
 SLECHTE DAG AKA
‘MAUVAISE JOURNÉE’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https://quintly-image-storage.s3.amazonaws.com/33630f87b9998f2c3940c7ab31fa800c/bc4c2091e17978d065841c5965d0d0a3.jpg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19:36:09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0.9251 %</a:t>
                      </a:r>
                    </a:p>
                  </a:txBody>
                  <a:tcPr/>
                </a:tc>
                <a:extLst>
                  <a:ext uri="{0D108BD9-81ED-4DB2-BD59-A6C34878D82A}">
                    <a16:rowId xmlns:a16="http://schemas.microsoft.com/office/drawing/2014/main" val="3284620345"/>
                  </a:ext>
                </a:extLst>
              </a:tr>
            </a:tbl>
          </a:graphicData>
        </a:graphic>
      </p:graphicFrame>
      <p:sp>
        <p:nvSpPr>
          <p:cNvPr id="4" name="Text Placeholder 3">
            <a:extLst>
              <a:ext uri="{FF2B5EF4-FFF2-40B4-BE49-F238E27FC236}">
                <a16:creationId xmlns:a16="http://schemas.microsoft.com/office/drawing/2014/main" id="{00330BF5-2B27-4106-92B6-4B0BD614E22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9036898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12EDA-4746-4E7C-A37F-E17AC2626B25}"/>
              </a:ext>
            </a:extLst>
          </p:cNvPr>
          <p:cNvSpPr>
            <a:spLocks noGrp="1"/>
          </p:cNvSpPr>
          <p:nvPr>
            <p:ph type="title"/>
          </p:nvPr>
        </p:nvSpPr>
        <p:spPr/>
        <p:txBody>
          <a:bodyPr/>
          <a:lstStyle/>
          <a:p>
            <a:r>
              <a:rPr lang="en-US"/>
              <a:t>Instagram Stories meeste impressies | NPO3FM - 10 of 14</a:t>
            </a:r>
          </a:p>
        </p:txBody>
      </p:sp>
      <p:graphicFrame>
        <p:nvGraphicFramePr>
          <p:cNvPr id="5" name="Table Placeholder 4">
            <a:extLst>
              <a:ext uri="{FF2B5EF4-FFF2-40B4-BE49-F238E27FC236}">
                <a16:creationId xmlns:a16="http://schemas.microsoft.com/office/drawing/2014/main" id="{AA063ECE-0B67-48EE-873D-19F939D83109}"/>
              </a:ext>
            </a:extLst>
          </p:cNvPr>
          <p:cNvGraphicFramePr>
            <a:graphicFrameLocks noGrp="1"/>
          </p:cNvGraphicFramePr>
          <p:nvPr>
            <p:ph type="tbl" sz="quarter" idx="13"/>
            <p:extLst>
              <p:ext uri="{D42A27DB-BD31-4B8C-83A1-F6EECF244321}">
                <p14:modId xmlns:p14="http://schemas.microsoft.com/office/powerpoint/2010/main" val="140424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774764779"/>
                    </a:ext>
                  </a:extLst>
                </a:gridCol>
                <a:gridCol w="1152143">
                  <a:extLst>
                    <a:ext uri="{9D8B030D-6E8A-4147-A177-3AD203B41FA5}">
                      <a16:colId xmlns:a16="http://schemas.microsoft.com/office/drawing/2014/main" val="4047765114"/>
                    </a:ext>
                  </a:extLst>
                </a:gridCol>
                <a:gridCol w="576072">
                  <a:extLst>
                    <a:ext uri="{9D8B030D-6E8A-4147-A177-3AD203B41FA5}">
                      <a16:colId xmlns:a16="http://schemas.microsoft.com/office/drawing/2014/main" val="1227289431"/>
                    </a:ext>
                  </a:extLst>
                </a:gridCol>
                <a:gridCol w="576072">
                  <a:extLst>
                    <a:ext uri="{9D8B030D-6E8A-4147-A177-3AD203B41FA5}">
                      <a16:colId xmlns:a16="http://schemas.microsoft.com/office/drawing/2014/main" val="1034051133"/>
                    </a:ext>
                  </a:extLst>
                </a:gridCol>
                <a:gridCol w="576072">
                  <a:extLst>
                    <a:ext uri="{9D8B030D-6E8A-4147-A177-3AD203B41FA5}">
                      <a16:colId xmlns:a16="http://schemas.microsoft.com/office/drawing/2014/main" val="2874609337"/>
                    </a:ext>
                  </a:extLst>
                </a:gridCol>
                <a:gridCol w="576072">
                  <a:extLst>
                    <a:ext uri="{9D8B030D-6E8A-4147-A177-3AD203B41FA5}">
                      <a16:colId xmlns:a16="http://schemas.microsoft.com/office/drawing/2014/main" val="4242830839"/>
                    </a:ext>
                  </a:extLst>
                </a:gridCol>
                <a:gridCol w="576072">
                  <a:extLst>
                    <a:ext uri="{9D8B030D-6E8A-4147-A177-3AD203B41FA5}">
                      <a16:colId xmlns:a16="http://schemas.microsoft.com/office/drawing/2014/main" val="33630093"/>
                    </a:ext>
                  </a:extLst>
                </a:gridCol>
                <a:gridCol w="576072">
                  <a:extLst>
                    <a:ext uri="{9D8B030D-6E8A-4147-A177-3AD203B41FA5}">
                      <a16:colId xmlns:a16="http://schemas.microsoft.com/office/drawing/2014/main" val="1990635321"/>
                    </a:ext>
                  </a:extLst>
                </a:gridCol>
                <a:gridCol w="576072">
                  <a:extLst>
                    <a:ext uri="{9D8B030D-6E8A-4147-A177-3AD203B41FA5}">
                      <a16:colId xmlns:a16="http://schemas.microsoft.com/office/drawing/2014/main" val="4122561452"/>
                    </a:ext>
                  </a:extLst>
                </a:gridCol>
                <a:gridCol w="576072">
                  <a:extLst>
                    <a:ext uri="{9D8B030D-6E8A-4147-A177-3AD203B41FA5}">
                      <a16:colId xmlns:a16="http://schemas.microsoft.com/office/drawing/2014/main" val="2405109457"/>
                    </a:ext>
                  </a:extLst>
                </a:gridCol>
                <a:gridCol w="576072">
                  <a:extLst>
                    <a:ext uri="{9D8B030D-6E8A-4147-A177-3AD203B41FA5}">
                      <a16:colId xmlns:a16="http://schemas.microsoft.com/office/drawing/2014/main" val="338404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29609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- 2022-02-18 07:15:04</a:t>
                      </a:r>
                      <a:r>
                        <a:rPr kumimoji="0" lang="nl-NL" sz="1000" b="0" i="0" u="none" strike="noStrike" kern="1200" cap="none" spc="0" normalizeH="0" baseline="0" noProof="0">
                          <a:ln>
                            <a:noFill/>
                          </a:ln>
                          <a:solidFill>
                            <a:prstClr val="black"/>
                          </a:solidFill>
                          <a:effectLst/>
                          <a:uLnTx/>
                          <a:uFillTx/>
                          <a:latin typeface="+mn-lt"/>
                          <a:ea typeface="+mn-ea"/>
                          <a:cs typeface="+mn-cs"/>
                        </a:rPr>
                        <a:t>
 “GOEDEMORGEN, IK BEN @JIMBAKKUM EN MISSCHIEN KEN JE DIT NUMMER 
NOG WEL UIT DE 00’S.”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https://quintly-image-storage.s3.amazonaws.com/33630f87b9998f2c3940c7ab31fa800c/18bf77a25b74e5e1ee613ec9a75d9337.jpg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02/19/2022 06:44:33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0.7029 %</a:t>
                      </a:r>
                    </a:p>
                  </a:txBody>
                  <a:tcPr/>
                </a:tc>
                <a:extLst>
                  <a:ext uri="{0D108BD9-81ED-4DB2-BD59-A6C34878D82A}">
                    <a16:rowId xmlns:a16="http://schemas.microsoft.com/office/drawing/2014/main" val="271831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- 2022-02-16 07:14:40</a:t>
                      </a:r>
                      <a:r>
                        <a:rPr kumimoji="0" lang="en-US" sz="1000" b="0" i="0" u="none" strike="noStrike" kern="1200" cap="none" spc="0" normalizeH="0" baseline="0" noProof="0">
                          <a:ln>
                            <a:noFill/>
                          </a:ln>
                          <a:solidFill>
                            <a:prstClr val="black"/>
                          </a:solidFill>
                          <a:effectLst/>
                          <a:uLnTx/>
                          <a:uFillTx/>
                          <a:latin typeface="+mn-lt"/>
                          <a:ea typeface="+mn-ea"/>
                          <a:cs typeface="+mn-cs"/>
                        </a:rPr>
                        <a:t>
 SAY HELLO, I’M THE ONE 
YOU’VE BEEN LOOKING FOR @SITAVERMEULEN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https://quintly-image-storage.s3.amazonaws.com/33630f87b9998f2c3940c7ab31fa800c/e03e46ef53c8635ca11e9ed2cfb62bfa.jpg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02/17/2022 06:45:51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0.9262 %</a:t>
                      </a:r>
                    </a:p>
                  </a:txBody>
                  <a:tcPr/>
                </a:tc>
                <a:extLst>
                  <a:ext uri="{0D108BD9-81ED-4DB2-BD59-A6C34878D82A}">
                    <a16:rowId xmlns:a16="http://schemas.microsoft.com/office/drawing/2014/main" val="3092344251"/>
                  </a:ext>
                </a:extLst>
              </a:tr>
            </a:tbl>
          </a:graphicData>
        </a:graphic>
      </p:graphicFrame>
      <p:sp>
        <p:nvSpPr>
          <p:cNvPr id="4" name="Text Placeholder 3">
            <a:extLst>
              <a:ext uri="{FF2B5EF4-FFF2-40B4-BE49-F238E27FC236}">
                <a16:creationId xmlns:a16="http://schemas.microsoft.com/office/drawing/2014/main" id="{4646E074-FCAB-493B-BBD3-BBBB036B273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273421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0CC68-5860-4A3D-A7DF-80A48CAB835E}"/>
              </a:ext>
            </a:extLst>
          </p:cNvPr>
          <p:cNvSpPr>
            <a:spLocks noGrp="1"/>
          </p:cNvSpPr>
          <p:nvPr>
            <p:ph type="title"/>
          </p:nvPr>
        </p:nvSpPr>
        <p:spPr/>
        <p:txBody>
          <a:bodyPr/>
          <a:lstStyle/>
          <a:p>
            <a:r>
              <a:rPr lang="en-US"/>
              <a:t>Instagram Stories meeste impressies | NPO3FM - 11 of 14</a:t>
            </a:r>
          </a:p>
        </p:txBody>
      </p:sp>
      <p:graphicFrame>
        <p:nvGraphicFramePr>
          <p:cNvPr id="5" name="Table Placeholder 4">
            <a:extLst>
              <a:ext uri="{FF2B5EF4-FFF2-40B4-BE49-F238E27FC236}">
                <a16:creationId xmlns:a16="http://schemas.microsoft.com/office/drawing/2014/main" id="{550228A3-3BC5-46E9-8265-6ADF7E31B936}"/>
              </a:ext>
            </a:extLst>
          </p:cNvPr>
          <p:cNvGraphicFramePr>
            <a:graphicFrameLocks noGrp="1"/>
          </p:cNvGraphicFramePr>
          <p:nvPr>
            <p:ph type="tbl" sz="quarter" idx="13"/>
            <p:extLst>
              <p:ext uri="{D42A27DB-BD31-4B8C-83A1-F6EECF244321}">
                <p14:modId xmlns:p14="http://schemas.microsoft.com/office/powerpoint/2010/main" val="221360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173218331"/>
                    </a:ext>
                  </a:extLst>
                </a:gridCol>
                <a:gridCol w="1152143">
                  <a:extLst>
                    <a:ext uri="{9D8B030D-6E8A-4147-A177-3AD203B41FA5}">
                      <a16:colId xmlns:a16="http://schemas.microsoft.com/office/drawing/2014/main" val="865335409"/>
                    </a:ext>
                  </a:extLst>
                </a:gridCol>
                <a:gridCol w="576072">
                  <a:extLst>
                    <a:ext uri="{9D8B030D-6E8A-4147-A177-3AD203B41FA5}">
                      <a16:colId xmlns:a16="http://schemas.microsoft.com/office/drawing/2014/main" val="4225297905"/>
                    </a:ext>
                  </a:extLst>
                </a:gridCol>
                <a:gridCol w="576072">
                  <a:extLst>
                    <a:ext uri="{9D8B030D-6E8A-4147-A177-3AD203B41FA5}">
                      <a16:colId xmlns:a16="http://schemas.microsoft.com/office/drawing/2014/main" val="627467898"/>
                    </a:ext>
                  </a:extLst>
                </a:gridCol>
                <a:gridCol w="576072">
                  <a:extLst>
                    <a:ext uri="{9D8B030D-6E8A-4147-A177-3AD203B41FA5}">
                      <a16:colId xmlns:a16="http://schemas.microsoft.com/office/drawing/2014/main" val="852168032"/>
                    </a:ext>
                  </a:extLst>
                </a:gridCol>
                <a:gridCol w="576072">
                  <a:extLst>
                    <a:ext uri="{9D8B030D-6E8A-4147-A177-3AD203B41FA5}">
                      <a16:colId xmlns:a16="http://schemas.microsoft.com/office/drawing/2014/main" val="3862487732"/>
                    </a:ext>
                  </a:extLst>
                </a:gridCol>
                <a:gridCol w="576072">
                  <a:extLst>
                    <a:ext uri="{9D8B030D-6E8A-4147-A177-3AD203B41FA5}">
                      <a16:colId xmlns:a16="http://schemas.microsoft.com/office/drawing/2014/main" val="1428480140"/>
                    </a:ext>
                  </a:extLst>
                </a:gridCol>
                <a:gridCol w="576072">
                  <a:extLst>
                    <a:ext uri="{9D8B030D-6E8A-4147-A177-3AD203B41FA5}">
                      <a16:colId xmlns:a16="http://schemas.microsoft.com/office/drawing/2014/main" val="3330951338"/>
                    </a:ext>
                  </a:extLst>
                </a:gridCol>
                <a:gridCol w="576072">
                  <a:extLst>
                    <a:ext uri="{9D8B030D-6E8A-4147-A177-3AD203B41FA5}">
                      <a16:colId xmlns:a16="http://schemas.microsoft.com/office/drawing/2014/main" val="1698374457"/>
                    </a:ext>
                  </a:extLst>
                </a:gridCol>
                <a:gridCol w="576072">
                  <a:extLst>
                    <a:ext uri="{9D8B030D-6E8A-4147-A177-3AD203B41FA5}">
                      <a16:colId xmlns:a16="http://schemas.microsoft.com/office/drawing/2014/main" val="72350073"/>
                    </a:ext>
                  </a:extLst>
                </a:gridCol>
                <a:gridCol w="576072">
                  <a:extLst>
                    <a:ext uri="{9D8B030D-6E8A-4147-A177-3AD203B41FA5}">
                      <a16:colId xmlns:a16="http://schemas.microsoft.com/office/drawing/2014/main" val="3393031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3403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- 2022-02-17 15:03:51</a:t>
                      </a:r>
                      <a:r>
                        <a:rPr kumimoji="0" lang="pl-PL" sz="1000" b="0" i="0" u="none" strike="noStrike" kern="1200" cap="none" spc="0" normalizeH="0" baseline="0" noProof="0">
                          <a:ln>
                            <a:noFill/>
                          </a:ln>
                          <a:solidFill>
                            <a:prstClr val="black"/>
                          </a:solidFill>
                          <a:effectLst/>
                          <a:uLnTx/>
                          <a:uFillTx/>
                          <a:latin typeface="+mn-lt"/>
                          <a:ea typeface="+mn-ea"/>
                          <a:cs typeface="+mn-cs"/>
                        </a:rPr>
                        <a:t>
 @FRANK3FM 
@TIMUR_PERLIN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https://quintly-image-storage.s3.amazonaws.com/33630f87b9998f2c3940c7ab31fa800c/1a82408db0e3be545e37a26a740b6e2d.jpg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15:01:19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0.7372 %</a:t>
                      </a:r>
                    </a:p>
                  </a:txBody>
                  <a:tcPr/>
                </a:tc>
                <a:extLst>
                  <a:ext uri="{0D108BD9-81ED-4DB2-BD59-A6C34878D82A}">
                    <a16:rowId xmlns:a16="http://schemas.microsoft.com/office/drawing/2014/main" val="146095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20:12:10</a:t>
                      </a:r>
                      <a:r>
                        <a:rPr kumimoji="0" lang="nl-NL" sz="1000" b="0" i="0" u="none" strike="noStrike" kern="1200" cap="none" spc="0" normalizeH="0" baseline="0" noProof="0">
                          <a:ln>
                            <a:noFill/>
                          </a:ln>
                          <a:solidFill>
                            <a:prstClr val="black"/>
                          </a:solidFill>
                          <a:effectLst/>
                          <a:uLnTx/>
                          <a:uFillTx/>
                          <a:latin typeface="+mn-lt"/>
                          <a:ea typeface="+mn-ea"/>
                          <a:cs typeface="+mn-cs"/>
                        </a:rPr>
                        <a:t>
 DANSEN IS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https://quintly-image-storage.s3.amazonaws.com/33630f87b9998f2c3940c7ab31fa800c/851544f351271d3782f471f6b2081601.jpg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19:36:09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0.8432 %</a:t>
                      </a:r>
                    </a:p>
                  </a:txBody>
                  <a:tcPr/>
                </a:tc>
                <a:extLst>
                  <a:ext uri="{0D108BD9-81ED-4DB2-BD59-A6C34878D82A}">
                    <a16:rowId xmlns:a16="http://schemas.microsoft.com/office/drawing/2014/main" val="3351949747"/>
                  </a:ext>
                </a:extLst>
              </a:tr>
            </a:tbl>
          </a:graphicData>
        </a:graphic>
      </p:graphicFrame>
      <p:sp>
        <p:nvSpPr>
          <p:cNvPr id="4" name="Text Placeholder 3">
            <a:extLst>
              <a:ext uri="{FF2B5EF4-FFF2-40B4-BE49-F238E27FC236}">
                <a16:creationId xmlns:a16="http://schemas.microsoft.com/office/drawing/2014/main" id="{65976BD2-9D89-49A2-9C7D-E58F36960D4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344285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431A-8C2D-4358-AC81-948986D20294}"/>
              </a:ext>
            </a:extLst>
          </p:cNvPr>
          <p:cNvSpPr>
            <a:spLocks noGrp="1"/>
          </p:cNvSpPr>
          <p:nvPr>
            <p:ph type="title"/>
          </p:nvPr>
        </p:nvSpPr>
        <p:spPr/>
        <p:txBody>
          <a:bodyPr/>
          <a:lstStyle/>
          <a:p>
            <a:r>
              <a:rPr lang="en-US"/>
              <a:t>Instagram Stories meeste impressies | NPO3FM - 12 of 14</a:t>
            </a:r>
          </a:p>
        </p:txBody>
      </p:sp>
      <p:graphicFrame>
        <p:nvGraphicFramePr>
          <p:cNvPr id="5" name="Table Placeholder 4">
            <a:extLst>
              <a:ext uri="{FF2B5EF4-FFF2-40B4-BE49-F238E27FC236}">
                <a16:creationId xmlns:a16="http://schemas.microsoft.com/office/drawing/2014/main" id="{E0D95FFB-5630-45D7-A505-BAC62DBA4AC9}"/>
              </a:ext>
            </a:extLst>
          </p:cNvPr>
          <p:cNvGraphicFramePr>
            <a:graphicFrameLocks noGrp="1"/>
          </p:cNvGraphicFramePr>
          <p:nvPr>
            <p:ph type="tbl" sz="quarter" idx="13"/>
            <p:extLst>
              <p:ext uri="{D42A27DB-BD31-4B8C-83A1-F6EECF244321}">
                <p14:modId xmlns:p14="http://schemas.microsoft.com/office/powerpoint/2010/main" val="138486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03819962"/>
                    </a:ext>
                  </a:extLst>
                </a:gridCol>
                <a:gridCol w="1152143">
                  <a:extLst>
                    <a:ext uri="{9D8B030D-6E8A-4147-A177-3AD203B41FA5}">
                      <a16:colId xmlns:a16="http://schemas.microsoft.com/office/drawing/2014/main" val="1742111467"/>
                    </a:ext>
                  </a:extLst>
                </a:gridCol>
                <a:gridCol w="576072">
                  <a:extLst>
                    <a:ext uri="{9D8B030D-6E8A-4147-A177-3AD203B41FA5}">
                      <a16:colId xmlns:a16="http://schemas.microsoft.com/office/drawing/2014/main" val="637647659"/>
                    </a:ext>
                  </a:extLst>
                </a:gridCol>
                <a:gridCol w="576072">
                  <a:extLst>
                    <a:ext uri="{9D8B030D-6E8A-4147-A177-3AD203B41FA5}">
                      <a16:colId xmlns:a16="http://schemas.microsoft.com/office/drawing/2014/main" val="522912216"/>
                    </a:ext>
                  </a:extLst>
                </a:gridCol>
                <a:gridCol w="576072">
                  <a:extLst>
                    <a:ext uri="{9D8B030D-6E8A-4147-A177-3AD203B41FA5}">
                      <a16:colId xmlns:a16="http://schemas.microsoft.com/office/drawing/2014/main" val="2076358336"/>
                    </a:ext>
                  </a:extLst>
                </a:gridCol>
                <a:gridCol w="576072">
                  <a:extLst>
                    <a:ext uri="{9D8B030D-6E8A-4147-A177-3AD203B41FA5}">
                      <a16:colId xmlns:a16="http://schemas.microsoft.com/office/drawing/2014/main" val="4089180748"/>
                    </a:ext>
                  </a:extLst>
                </a:gridCol>
                <a:gridCol w="576072">
                  <a:extLst>
                    <a:ext uri="{9D8B030D-6E8A-4147-A177-3AD203B41FA5}">
                      <a16:colId xmlns:a16="http://schemas.microsoft.com/office/drawing/2014/main" val="3618100018"/>
                    </a:ext>
                  </a:extLst>
                </a:gridCol>
                <a:gridCol w="576072">
                  <a:extLst>
                    <a:ext uri="{9D8B030D-6E8A-4147-A177-3AD203B41FA5}">
                      <a16:colId xmlns:a16="http://schemas.microsoft.com/office/drawing/2014/main" val="2770338737"/>
                    </a:ext>
                  </a:extLst>
                </a:gridCol>
                <a:gridCol w="576072">
                  <a:extLst>
                    <a:ext uri="{9D8B030D-6E8A-4147-A177-3AD203B41FA5}">
                      <a16:colId xmlns:a16="http://schemas.microsoft.com/office/drawing/2014/main" val="1716264424"/>
                    </a:ext>
                  </a:extLst>
                </a:gridCol>
                <a:gridCol w="576072">
                  <a:extLst>
                    <a:ext uri="{9D8B030D-6E8A-4147-A177-3AD203B41FA5}">
                      <a16:colId xmlns:a16="http://schemas.microsoft.com/office/drawing/2014/main" val="1939753273"/>
                    </a:ext>
                  </a:extLst>
                </a:gridCol>
                <a:gridCol w="576072">
                  <a:extLst>
                    <a:ext uri="{9D8B030D-6E8A-4147-A177-3AD203B41FA5}">
                      <a16:colId xmlns:a16="http://schemas.microsoft.com/office/drawing/2014/main" val="210558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66105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- 2022-02-15 14:04:59</a:t>
                      </a:r>
                      <a:r>
                        <a:rPr kumimoji="0" lang="nl-NL" sz="1000" b="0" i="0" u="none" strike="noStrike" kern="1200" cap="none" spc="0" normalizeH="0" baseline="0" noProof="0">
                          <a:ln>
                            <a:noFill/>
                          </a:ln>
                          <a:solidFill>
                            <a:prstClr val="black"/>
                          </a:solidFill>
                          <a:effectLst/>
                          <a:uLnTx/>
                          <a:uFillTx/>
                          <a:latin typeface="+mn-lt"/>
                          <a:ea typeface="+mn-ea"/>
                          <a:cs typeface="+mn-cs"/>
                        </a:rPr>
                        <a:t>
 DE TWEEDE KANDIDAAT VOOR DE 00’S VERRASSINGSQUIZ: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https://quintly-image-storage.s3.amazonaws.com/33630f87b9998f2c3940c7ab31fa800c/c429166482a99ee081ade4e7f96b0580.jpg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02/16/2022 13:38:39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0.7823 %</a:t>
                      </a:r>
                    </a:p>
                  </a:txBody>
                  <a:tcPr/>
                </a:tc>
                <a:extLst>
                  <a:ext uri="{0D108BD9-81ED-4DB2-BD59-A6C34878D82A}">
                    <a16:rowId xmlns:a16="http://schemas.microsoft.com/office/drawing/2014/main" val="183765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- 2022-02-07 12:13:24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https://quintly-image-storage.s3.amazonaws.com/33630f87b9998f2c3940c7ab31fa800c/acc917a2b4b1d3d59ab0a858d7926ccf.jpg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02/08/2022 12:00:42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0.7888 %</a:t>
                      </a:r>
                    </a:p>
                  </a:txBody>
                  <a:tcPr/>
                </a:tc>
                <a:extLst>
                  <a:ext uri="{0D108BD9-81ED-4DB2-BD59-A6C34878D82A}">
                    <a16:rowId xmlns:a16="http://schemas.microsoft.com/office/drawing/2014/main" val="4057431337"/>
                  </a:ext>
                </a:extLst>
              </a:tr>
            </a:tbl>
          </a:graphicData>
        </a:graphic>
      </p:graphicFrame>
      <p:sp>
        <p:nvSpPr>
          <p:cNvPr id="4" name="Text Placeholder 3">
            <a:extLst>
              <a:ext uri="{FF2B5EF4-FFF2-40B4-BE49-F238E27FC236}">
                <a16:creationId xmlns:a16="http://schemas.microsoft.com/office/drawing/2014/main" id="{6F68C376-B8F1-4FC1-A76F-7B6B300754B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188406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CA468-C4AE-4344-AC9F-7BE4EB1567E9}"/>
              </a:ext>
            </a:extLst>
          </p:cNvPr>
          <p:cNvSpPr>
            <a:spLocks noGrp="1"/>
          </p:cNvSpPr>
          <p:nvPr>
            <p:ph type="title"/>
          </p:nvPr>
        </p:nvSpPr>
        <p:spPr/>
        <p:txBody>
          <a:bodyPr/>
          <a:lstStyle/>
          <a:p>
            <a:r>
              <a:rPr lang="en-US"/>
              <a:t>Instagram Stories meeste impressies | NPO3FM - 13 of 14</a:t>
            </a:r>
          </a:p>
        </p:txBody>
      </p:sp>
      <p:graphicFrame>
        <p:nvGraphicFramePr>
          <p:cNvPr id="5" name="Table Placeholder 4">
            <a:extLst>
              <a:ext uri="{FF2B5EF4-FFF2-40B4-BE49-F238E27FC236}">
                <a16:creationId xmlns:a16="http://schemas.microsoft.com/office/drawing/2014/main" id="{A3A81621-5077-4925-98A6-B3D038CA5BDD}"/>
              </a:ext>
            </a:extLst>
          </p:cNvPr>
          <p:cNvGraphicFramePr>
            <a:graphicFrameLocks noGrp="1"/>
          </p:cNvGraphicFramePr>
          <p:nvPr>
            <p:ph type="tbl" sz="quarter" idx="13"/>
            <p:extLst>
              <p:ext uri="{D42A27DB-BD31-4B8C-83A1-F6EECF244321}">
                <p14:modId xmlns:p14="http://schemas.microsoft.com/office/powerpoint/2010/main" val="51040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199461188"/>
                    </a:ext>
                  </a:extLst>
                </a:gridCol>
                <a:gridCol w="1152143">
                  <a:extLst>
                    <a:ext uri="{9D8B030D-6E8A-4147-A177-3AD203B41FA5}">
                      <a16:colId xmlns:a16="http://schemas.microsoft.com/office/drawing/2014/main" val="4004356416"/>
                    </a:ext>
                  </a:extLst>
                </a:gridCol>
                <a:gridCol w="576072">
                  <a:extLst>
                    <a:ext uri="{9D8B030D-6E8A-4147-A177-3AD203B41FA5}">
                      <a16:colId xmlns:a16="http://schemas.microsoft.com/office/drawing/2014/main" val="2206739474"/>
                    </a:ext>
                  </a:extLst>
                </a:gridCol>
                <a:gridCol w="576072">
                  <a:extLst>
                    <a:ext uri="{9D8B030D-6E8A-4147-A177-3AD203B41FA5}">
                      <a16:colId xmlns:a16="http://schemas.microsoft.com/office/drawing/2014/main" val="1114115042"/>
                    </a:ext>
                  </a:extLst>
                </a:gridCol>
                <a:gridCol w="576072">
                  <a:extLst>
                    <a:ext uri="{9D8B030D-6E8A-4147-A177-3AD203B41FA5}">
                      <a16:colId xmlns:a16="http://schemas.microsoft.com/office/drawing/2014/main" val="2155922805"/>
                    </a:ext>
                  </a:extLst>
                </a:gridCol>
                <a:gridCol w="576072">
                  <a:extLst>
                    <a:ext uri="{9D8B030D-6E8A-4147-A177-3AD203B41FA5}">
                      <a16:colId xmlns:a16="http://schemas.microsoft.com/office/drawing/2014/main" val="2259479270"/>
                    </a:ext>
                  </a:extLst>
                </a:gridCol>
                <a:gridCol w="576072">
                  <a:extLst>
                    <a:ext uri="{9D8B030D-6E8A-4147-A177-3AD203B41FA5}">
                      <a16:colId xmlns:a16="http://schemas.microsoft.com/office/drawing/2014/main" val="194896978"/>
                    </a:ext>
                  </a:extLst>
                </a:gridCol>
                <a:gridCol w="576072">
                  <a:extLst>
                    <a:ext uri="{9D8B030D-6E8A-4147-A177-3AD203B41FA5}">
                      <a16:colId xmlns:a16="http://schemas.microsoft.com/office/drawing/2014/main" val="1653691784"/>
                    </a:ext>
                  </a:extLst>
                </a:gridCol>
                <a:gridCol w="576072">
                  <a:extLst>
                    <a:ext uri="{9D8B030D-6E8A-4147-A177-3AD203B41FA5}">
                      <a16:colId xmlns:a16="http://schemas.microsoft.com/office/drawing/2014/main" val="2649599481"/>
                    </a:ext>
                  </a:extLst>
                </a:gridCol>
                <a:gridCol w="576072">
                  <a:extLst>
                    <a:ext uri="{9D8B030D-6E8A-4147-A177-3AD203B41FA5}">
                      <a16:colId xmlns:a16="http://schemas.microsoft.com/office/drawing/2014/main" val="484493763"/>
                    </a:ext>
                  </a:extLst>
                </a:gridCol>
                <a:gridCol w="576072">
                  <a:extLst>
                    <a:ext uri="{9D8B030D-6E8A-4147-A177-3AD203B41FA5}">
                      <a16:colId xmlns:a16="http://schemas.microsoft.com/office/drawing/2014/main" val="3296816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46005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20:22:18</a:t>
                      </a:r>
                      <a:r>
                        <a:rPr kumimoji="0" lang="nl-NL" sz="1000" b="0" i="0" u="none" strike="noStrike" kern="1200" cap="none" spc="0" normalizeH="0" baseline="0" noProof="0">
                          <a:ln>
                            <a:noFill/>
                          </a:ln>
                          <a:solidFill>
                            <a:prstClr val="black"/>
                          </a:solidFill>
                          <a:effectLst/>
                          <a:uLnTx/>
                          <a:uFillTx/>
                          <a:latin typeface="+mn-lt"/>
                          <a:ea typeface="+mn-ea"/>
                          <a:cs typeface="+mn-cs"/>
                        </a:rPr>
                        <a:t>
 SOPHIE: “DAT HIJ DAT NOG KAN DRAGEN JOH, DIE TAS VOL MET 3FM MEGAHITS”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https://quintly-image-storage.s3.amazonaws.com/33630f87b9998f2c3940c7ab31fa800c/967f43d03dff334ebf23e1ac9a486fcb.jpg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19:36:09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0.8353 %</a:t>
                      </a:r>
                    </a:p>
                  </a:txBody>
                  <a:tcPr/>
                </a:tc>
                <a:extLst>
                  <a:ext uri="{0D108BD9-81ED-4DB2-BD59-A6C34878D82A}">
                    <a16:rowId xmlns:a16="http://schemas.microsoft.com/office/drawing/2014/main" val="367095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- 2022-02-16 07:18:21</a:t>
                      </a:r>
                      <a:r>
                        <a:rPr kumimoji="0" lang="nl-NL" sz="1000" b="0" i="0" u="none" strike="noStrike" kern="1200" cap="none" spc="0" normalizeH="0" baseline="0" noProof="0">
                          <a:ln>
                            <a:noFill/>
                          </a:ln>
                          <a:solidFill>
                            <a:prstClr val="black"/>
                          </a:solidFill>
                          <a:effectLst/>
                          <a:uLnTx/>
                          <a:uFillTx/>
                          <a:latin typeface="+mn-lt"/>
                          <a:ea typeface="+mn-ea"/>
                          <a:cs typeface="+mn-cs"/>
                        </a:rPr>
                        <a:t>
 @SITAVERMEULEN  @JAAP.KWAKMAN  @SITAVERMEULEN “NOU, VANDAAG SPEEL IK ZE DUS ALLEBEI, MET JAAP OP DE GITAAR, 
IN SANDERS VRIENDENTEAM BIJ 00’S REQUEST. HAPPY &amp; HELLO.”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https://quintly-image-storage.s3.amazonaws.com/33630f87b9998f2c3940c7ab31fa800c/99dee6fc6c471cdbf0091e96e541c009.jpg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02/17/2022 06:45:51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0.8425 %</a:t>
                      </a:r>
                    </a:p>
                  </a:txBody>
                  <a:tcPr/>
                </a:tc>
                <a:extLst>
                  <a:ext uri="{0D108BD9-81ED-4DB2-BD59-A6C34878D82A}">
                    <a16:rowId xmlns:a16="http://schemas.microsoft.com/office/drawing/2014/main" val="4068275339"/>
                  </a:ext>
                </a:extLst>
              </a:tr>
            </a:tbl>
          </a:graphicData>
        </a:graphic>
      </p:graphicFrame>
      <p:sp>
        <p:nvSpPr>
          <p:cNvPr id="4" name="Text Placeholder 3">
            <a:extLst>
              <a:ext uri="{FF2B5EF4-FFF2-40B4-BE49-F238E27FC236}">
                <a16:creationId xmlns:a16="http://schemas.microsoft.com/office/drawing/2014/main" id="{A4BCE5D0-6834-4641-B870-A240D31659E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883533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43FD9-C7E3-41CF-A568-392F80250B69}"/>
              </a:ext>
            </a:extLst>
          </p:cNvPr>
          <p:cNvSpPr>
            <a:spLocks noGrp="1"/>
          </p:cNvSpPr>
          <p:nvPr>
            <p:ph type="title"/>
          </p:nvPr>
        </p:nvSpPr>
        <p:spPr/>
        <p:txBody>
          <a:bodyPr/>
          <a:lstStyle/>
          <a:p>
            <a:r>
              <a:rPr lang="en-US"/>
              <a:t>Instagram Stories meeste impressies | NPO3FM - 14 of 14</a:t>
            </a:r>
          </a:p>
        </p:txBody>
      </p:sp>
      <p:graphicFrame>
        <p:nvGraphicFramePr>
          <p:cNvPr id="5" name="Table Placeholder 4">
            <a:extLst>
              <a:ext uri="{FF2B5EF4-FFF2-40B4-BE49-F238E27FC236}">
                <a16:creationId xmlns:a16="http://schemas.microsoft.com/office/drawing/2014/main" id="{25BC892F-56FF-43B8-85CD-411E193334C1}"/>
              </a:ext>
            </a:extLst>
          </p:cNvPr>
          <p:cNvGraphicFramePr>
            <a:graphicFrameLocks noGrp="1"/>
          </p:cNvGraphicFramePr>
          <p:nvPr>
            <p:ph type="tbl" sz="quarter" idx="13"/>
            <p:extLst>
              <p:ext uri="{D42A27DB-BD31-4B8C-83A1-F6EECF244321}">
                <p14:modId xmlns:p14="http://schemas.microsoft.com/office/powerpoint/2010/main" val="121589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274885899"/>
                    </a:ext>
                  </a:extLst>
                </a:gridCol>
                <a:gridCol w="1152143">
                  <a:extLst>
                    <a:ext uri="{9D8B030D-6E8A-4147-A177-3AD203B41FA5}">
                      <a16:colId xmlns:a16="http://schemas.microsoft.com/office/drawing/2014/main" val="2827491780"/>
                    </a:ext>
                  </a:extLst>
                </a:gridCol>
                <a:gridCol w="576072">
                  <a:extLst>
                    <a:ext uri="{9D8B030D-6E8A-4147-A177-3AD203B41FA5}">
                      <a16:colId xmlns:a16="http://schemas.microsoft.com/office/drawing/2014/main" val="2174284757"/>
                    </a:ext>
                  </a:extLst>
                </a:gridCol>
                <a:gridCol w="576072">
                  <a:extLst>
                    <a:ext uri="{9D8B030D-6E8A-4147-A177-3AD203B41FA5}">
                      <a16:colId xmlns:a16="http://schemas.microsoft.com/office/drawing/2014/main" val="3924691490"/>
                    </a:ext>
                  </a:extLst>
                </a:gridCol>
                <a:gridCol w="576072">
                  <a:extLst>
                    <a:ext uri="{9D8B030D-6E8A-4147-A177-3AD203B41FA5}">
                      <a16:colId xmlns:a16="http://schemas.microsoft.com/office/drawing/2014/main" val="3894516435"/>
                    </a:ext>
                  </a:extLst>
                </a:gridCol>
                <a:gridCol w="576072">
                  <a:extLst>
                    <a:ext uri="{9D8B030D-6E8A-4147-A177-3AD203B41FA5}">
                      <a16:colId xmlns:a16="http://schemas.microsoft.com/office/drawing/2014/main" val="685078209"/>
                    </a:ext>
                  </a:extLst>
                </a:gridCol>
                <a:gridCol w="576072">
                  <a:extLst>
                    <a:ext uri="{9D8B030D-6E8A-4147-A177-3AD203B41FA5}">
                      <a16:colId xmlns:a16="http://schemas.microsoft.com/office/drawing/2014/main" val="3644296493"/>
                    </a:ext>
                  </a:extLst>
                </a:gridCol>
                <a:gridCol w="576072">
                  <a:extLst>
                    <a:ext uri="{9D8B030D-6E8A-4147-A177-3AD203B41FA5}">
                      <a16:colId xmlns:a16="http://schemas.microsoft.com/office/drawing/2014/main" val="3736620930"/>
                    </a:ext>
                  </a:extLst>
                </a:gridCol>
                <a:gridCol w="576072">
                  <a:extLst>
                    <a:ext uri="{9D8B030D-6E8A-4147-A177-3AD203B41FA5}">
                      <a16:colId xmlns:a16="http://schemas.microsoft.com/office/drawing/2014/main" val="959779484"/>
                    </a:ext>
                  </a:extLst>
                </a:gridCol>
                <a:gridCol w="576072">
                  <a:extLst>
                    <a:ext uri="{9D8B030D-6E8A-4147-A177-3AD203B41FA5}">
                      <a16:colId xmlns:a16="http://schemas.microsoft.com/office/drawing/2014/main" val="913504127"/>
                    </a:ext>
                  </a:extLst>
                </a:gridCol>
                <a:gridCol w="576072">
                  <a:extLst>
                    <a:ext uri="{9D8B030D-6E8A-4147-A177-3AD203B41FA5}">
                      <a16:colId xmlns:a16="http://schemas.microsoft.com/office/drawing/2014/main" val="202087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87655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@npo3fm - 2022-02-17 15:20:18</a:t>
                      </a:r>
                      <a:r>
                        <a:rPr kumimoji="0" lang="pl-PL" sz="1000" b="0" i="0" u="none" strike="noStrike" kern="1200" cap="none" spc="0" normalizeH="0" baseline="0" noProof="0">
                          <a:ln>
                            <a:noFill/>
                          </a:ln>
                          <a:solidFill>
                            <a:prstClr val="black"/>
                          </a:solidFill>
                          <a:effectLst/>
                          <a:uLnTx/>
                          <a:uFillTx/>
                          <a:latin typeface="+mn-lt"/>
                          <a:ea typeface="+mn-ea"/>
                          <a:cs typeface="+mn-cs"/>
                        </a:rPr>
                        <a:t>
 @TIMUR_PERLIN 
@FRANK3FM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https://quintly-image-storage.s3.amazonaws.com/33630f87b9998f2c3940c7ab31fa800c/81ac3e39ab8a1394e7dfde21dd13d4a6.jpg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15:01:19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0.8180 %</a:t>
                      </a:r>
                    </a:p>
                  </a:txBody>
                  <a:tcPr/>
                </a:tc>
                <a:extLst>
                  <a:ext uri="{0D108BD9-81ED-4DB2-BD59-A6C34878D82A}">
                    <a16:rowId xmlns:a16="http://schemas.microsoft.com/office/drawing/2014/main" val="394255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- 2022-02-27 21:17:44</a:t>
                      </a:r>
                      <a:r>
                        <a:rPr kumimoji="0" lang="nl-NL" sz="1000" b="0" i="0" u="none" strike="noStrike" kern="1200" cap="none" spc="0" normalizeH="0" baseline="0" noProof="0">
                          <a:ln>
                            <a:noFill/>
                          </a:ln>
                          <a:solidFill>
                            <a:prstClr val="black"/>
                          </a:solidFill>
                          <a:effectLst/>
                          <a:uLnTx/>
                          <a:uFillTx/>
                          <a:latin typeface="+mn-lt"/>
                          <a:ea typeface="+mn-ea"/>
                          <a:cs typeface="+mn-cs"/>
                        </a:rPr>
                        <a:t>
 SOPHIE: “DIT WAS NIET NORMAAL GOED!”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https://quintly-image-storage.s3.amazonaws.com/33630f87b9998f2c3940c7ab31fa800c/c962cb2265b8ae6bdaeda9752c40dee8.jpg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02/28/2022 21:01:44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0.8754 %</a:t>
                      </a:r>
                    </a:p>
                  </a:txBody>
                  <a:tcPr/>
                </a:tc>
                <a:extLst>
                  <a:ext uri="{0D108BD9-81ED-4DB2-BD59-A6C34878D82A}">
                    <a16:rowId xmlns:a16="http://schemas.microsoft.com/office/drawing/2014/main" val="26116086"/>
                  </a:ext>
                </a:extLst>
              </a:tr>
            </a:tbl>
          </a:graphicData>
        </a:graphic>
      </p:graphicFrame>
      <p:sp>
        <p:nvSpPr>
          <p:cNvPr id="4" name="Text Placeholder 3">
            <a:extLst>
              <a:ext uri="{FF2B5EF4-FFF2-40B4-BE49-F238E27FC236}">
                <a16:creationId xmlns:a16="http://schemas.microsoft.com/office/drawing/2014/main" id="{A4C9BBFB-42C5-4C92-9D7B-4F8C7D0F0BA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698418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0DCE4-2EC1-4992-9EF9-87863C607823}"/>
              </a:ext>
            </a:extLst>
          </p:cNvPr>
          <p:cNvSpPr>
            <a:spLocks noGrp="1"/>
          </p:cNvSpPr>
          <p:nvPr>
            <p:ph type="title"/>
          </p:nvPr>
        </p:nvSpPr>
        <p:spPr/>
        <p:txBody>
          <a:bodyPr/>
          <a:lstStyle/>
          <a:p>
            <a:r>
              <a:rPr lang="en-US"/>
              <a:t>Tiktok Hashtag Detection | NPO3FM - 1 of 3</a:t>
            </a:r>
          </a:p>
        </p:txBody>
      </p:sp>
      <p:graphicFrame>
        <p:nvGraphicFramePr>
          <p:cNvPr id="5" name="Table Placeholder 4">
            <a:extLst>
              <a:ext uri="{FF2B5EF4-FFF2-40B4-BE49-F238E27FC236}">
                <a16:creationId xmlns:a16="http://schemas.microsoft.com/office/drawing/2014/main" id="{0AB5296A-8180-4330-B0AA-EEE3E20A2B16}"/>
              </a:ext>
            </a:extLst>
          </p:cNvPr>
          <p:cNvGraphicFramePr>
            <a:graphicFrameLocks noGrp="1"/>
          </p:cNvGraphicFramePr>
          <p:nvPr>
            <p:ph type="tbl" sz="quarter" idx="13"/>
            <p:extLst>
              <p:ext uri="{D42A27DB-BD31-4B8C-83A1-F6EECF244321}">
                <p14:modId xmlns:p14="http://schemas.microsoft.com/office/powerpoint/2010/main" val="2022046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51071117"/>
                    </a:ext>
                  </a:extLst>
                </a:gridCol>
                <a:gridCol w="1234440">
                  <a:extLst>
                    <a:ext uri="{9D8B030D-6E8A-4147-A177-3AD203B41FA5}">
                      <a16:colId xmlns:a16="http://schemas.microsoft.com/office/drawing/2014/main" val="703762997"/>
                    </a:ext>
                  </a:extLst>
                </a:gridCol>
                <a:gridCol w="1234440">
                  <a:extLst>
                    <a:ext uri="{9D8B030D-6E8A-4147-A177-3AD203B41FA5}">
                      <a16:colId xmlns:a16="http://schemas.microsoft.com/office/drawing/2014/main" val="3191165494"/>
                    </a:ext>
                  </a:extLst>
                </a:gridCol>
                <a:gridCol w="1234440">
                  <a:extLst>
                    <a:ext uri="{9D8B030D-6E8A-4147-A177-3AD203B41FA5}">
                      <a16:colId xmlns:a16="http://schemas.microsoft.com/office/drawing/2014/main" val="3666603934"/>
                    </a:ext>
                  </a:extLst>
                </a:gridCol>
                <a:gridCol w="1234440">
                  <a:extLst>
                    <a:ext uri="{9D8B030D-6E8A-4147-A177-3AD203B41FA5}">
                      <a16:colId xmlns:a16="http://schemas.microsoft.com/office/drawing/2014/main" val="1888763446"/>
                    </a:ext>
                  </a:extLst>
                </a:gridCol>
                <a:gridCol w="1234440">
                  <a:extLst>
                    <a:ext uri="{9D8B030D-6E8A-4147-A177-3AD203B41FA5}">
                      <a16:colId xmlns:a16="http://schemas.microsoft.com/office/drawing/2014/main" val="1337970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3889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extLst>
                  <a:ext uri="{0D108BD9-81ED-4DB2-BD59-A6C34878D82A}">
                    <a16:rowId xmlns:a16="http://schemas.microsoft.com/office/drawing/2014/main" val="228670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2459.4285714286</a:t>
                      </a:r>
                    </a:p>
                  </a:txBody>
                  <a:tcPr/>
                </a:tc>
                <a:extLst>
                  <a:ext uri="{0D108BD9-81ED-4DB2-BD59-A6C34878D82A}">
                    <a16:rowId xmlns:a16="http://schemas.microsoft.com/office/drawing/2014/main" val="335225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9854.2</a:t>
                      </a:r>
                    </a:p>
                  </a:txBody>
                  <a:tcPr/>
                </a:tc>
                <a:extLst>
                  <a:ext uri="{0D108BD9-81ED-4DB2-BD59-A6C34878D82A}">
                    <a16:rowId xmlns:a16="http://schemas.microsoft.com/office/drawing/2014/main" val="279673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#ZeroesRequest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extLst>
                  <a:ext uri="{0D108BD9-81ED-4DB2-BD59-A6C34878D82A}">
                    <a16:rowId xmlns:a16="http://schemas.microsoft.com/office/drawing/2014/main" val="356967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25128</a:t>
                      </a:r>
                    </a:p>
                  </a:txBody>
                  <a:tcPr/>
                </a:tc>
                <a:extLst>
                  <a:ext uri="{0D108BD9-81ED-4DB2-BD59-A6C34878D82A}">
                    <a16:rowId xmlns:a16="http://schemas.microsoft.com/office/drawing/2014/main" val="124638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a:t>
                      </a:r>
                    </a:p>
                  </a:txBody>
                  <a:tcPr/>
                </a:tc>
                <a:extLst>
                  <a:ext uri="{0D108BD9-81ED-4DB2-BD59-A6C34878D82A}">
                    <a16:rowId xmlns:a16="http://schemas.microsoft.com/office/drawing/2014/main" val="402997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extLst>
                  <a:ext uri="{0D108BD9-81ED-4DB2-BD59-A6C34878D82A}">
                    <a16:rowId xmlns:a16="http://schemas.microsoft.com/office/drawing/2014/main" val="32149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#compilatie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47485</a:t>
                      </a:r>
                    </a:p>
                  </a:txBody>
                  <a:tcPr/>
                </a:tc>
                <a:extLst>
                  <a:ext uri="{0D108BD9-81ED-4DB2-BD59-A6C34878D82A}">
                    <a16:rowId xmlns:a16="http://schemas.microsoft.com/office/drawing/2014/main" val="343664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#Flemming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extLst>
                  <a:ext uri="{0D108BD9-81ED-4DB2-BD59-A6C34878D82A}">
                    <a16:rowId xmlns:a16="http://schemas.microsoft.com/office/drawing/2014/main" val="314396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extLst>
                  <a:ext uri="{0D108BD9-81ED-4DB2-BD59-A6C34878D82A}">
                    <a16:rowId xmlns:a16="http://schemas.microsoft.com/office/drawing/2014/main" val="3059395893"/>
                  </a:ext>
                </a:extLst>
              </a:tr>
            </a:tbl>
          </a:graphicData>
        </a:graphic>
      </p:graphicFrame>
      <p:sp>
        <p:nvSpPr>
          <p:cNvPr id="4" name="Text Placeholder 3">
            <a:extLst>
              <a:ext uri="{FF2B5EF4-FFF2-40B4-BE49-F238E27FC236}">
                <a16:creationId xmlns:a16="http://schemas.microsoft.com/office/drawing/2014/main" id="{B6A198E8-83D7-4BC5-A08C-6733AB0E1FE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664914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8235-E2FD-411D-8D15-66081C9CC78F}"/>
              </a:ext>
            </a:extLst>
          </p:cNvPr>
          <p:cNvSpPr>
            <a:spLocks noGrp="1"/>
          </p:cNvSpPr>
          <p:nvPr>
            <p:ph type="title"/>
          </p:nvPr>
        </p:nvSpPr>
        <p:spPr/>
        <p:txBody>
          <a:bodyPr/>
          <a:lstStyle/>
          <a:p>
            <a:r>
              <a:rPr lang="en-US"/>
              <a:t>Tiktok Hashtag Detection | NPO3FM - 2 of 3</a:t>
            </a:r>
          </a:p>
        </p:txBody>
      </p:sp>
      <p:graphicFrame>
        <p:nvGraphicFramePr>
          <p:cNvPr id="5" name="Table Placeholder 4">
            <a:extLst>
              <a:ext uri="{FF2B5EF4-FFF2-40B4-BE49-F238E27FC236}">
                <a16:creationId xmlns:a16="http://schemas.microsoft.com/office/drawing/2014/main" id="{F89B909B-B25E-46A2-ADB5-14514ACE2B93}"/>
              </a:ext>
            </a:extLst>
          </p:cNvPr>
          <p:cNvGraphicFramePr>
            <a:graphicFrameLocks noGrp="1"/>
          </p:cNvGraphicFramePr>
          <p:nvPr>
            <p:ph type="tbl" sz="quarter" idx="13"/>
            <p:extLst>
              <p:ext uri="{D42A27DB-BD31-4B8C-83A1-F6EECF244321}">
                <p14:modId xmlns:p14="http://schemas.microsoft.com/office/powerpoint/2010/main" val="203318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0502400"/>
                    </a:ext>
                  </a:extLst>
                </a:gridCol>
                <a:gridCol w="1234440">
                  <a:extLst>
                    <a:ext uri="{9D8B030D-6E8A-4147-A177-3AD203B41FA5}">
                      <a16:colId xmlns:a16="http://schemas.microsoft.com/office/drawing/2014/main" val="522813351"/>
                    </a:ext>
                  </a:extLst>
                </a:gridCol>
                <a:gridCol w="1234440">
                  <a:extLst>
                    <a:ext uri="{9D8B030D-6E8A-4147-A177-3AD203B41FA5}">
                      <a16:colId xmlns:a16="http://schemas.microsoft.com/office/drawing/2014/main" val="2198908071"/>
                    </a:ext>
                  </a:extLst>
                </a:gridCol>
                <a:gridCol w="1234440">
                  <a:extLst>
                    <a:ext uri="{9D8B030D-6E8A-4147-A177-3AD203B41FA5}">
                      <a16:colId xmlns:a16="http://schemas.microsoft.com/office/drawing/2014/main" val="2652775467"/>
                    </a:ext>
                  </a:extLst>
                </a:gridCol>
                <a:gridCol w="1234440">
                  <a:extLst>
                    <a:ext uri="{9D8B030D-6E8A-4147-A177-3AD203B41FA5}">
                      <a16:colId xmlns:a16="http://schemas.microsoft.com/office/drawing/2014/main" val="2392606140"/>
                    </a:ext>
                  </a:extLst>
                </a:gridCol>
                <a:gridCol w="1234440">
                  <a:extLst>
                    <a:ext uri="{9D8B030D-6E8A-4147-A177-3AD203B41FA5}">
                      <a16:colId xmlns:a16="http://schemas.microsoft.com/office/drawing/2014/main" val="247735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3685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extLst>
                  <a:ext uri="{0D108BD9-81ED-4DB2-BD59-A6C34878D82A}">
                    <a16:rowId xmlns:a16="http://schemas.microsoft.com/office/drawing/2014/main" val="2574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#Lifehack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extLst>
                  <a:ext uri="{0D108BD9-81ED-4DB2-BD59-A6C34878D82A}">
                    <a16:rowId xmlns:a16="http://schemas.microsoft.com/office/drawing/2014/main" val="82732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extLst>
                  <a:ext uri="{0D108BD9-81ED-4DB2-BD59-A6C34878D82A}">
                    <a16:rowId xmlns:a16="http://schemas.microsoft.com/office/drawing/2014/main" val="43137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#maneskin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extLst>
                  <a:ext uri="{0D108BD9-81ED-4DB2-BD59-A6C34878D82A}">
                    <a16:rowId xmlns:a16="http://schemas.microsoft.com/office/drawing/2014/main" val="330236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#nonchelange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205940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3162465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extLst>
                  <a:ext uri="{0D108BD9-81ED-4DB2-BD59-A6C34878D82A}">
                    <a16:rowId xmlns:a16="http://schemas.microsoft.com/office/drawing/2014/main" val="113338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#verrassingsquiz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40216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#muziek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420464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#wereldradiodag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796634087"/>
                  </a:ext>
                </a:extLst>
              </a:tr>
            </a:tbl>
          </a:graphicData>
        </a:graphic>
      </p:graphicFrame>
      <p:sp>
        <p:nvSpPr>
          <p:cNvPr id="4" name="Text Placeholder 3">
            <a:extLst>
              <a:ext uri="{FF2B5EF4-FFF2-40B4-BE49-F238E27FC236}">
                <a16:creationId xmlns:a16="http://schemas.microsoft.com/office/drawing/2014/main" id="{32BFB6DC-98FB-46A6-AAA4-6520E5330F7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651724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B85E-C7AF-4C14-9D1A-2733404B7980}"/>
              </a:ext>
            </a:extLst>
          </p:cNvPr>
          <p:cNvSpPr>
            <a:spLocks noGrp="1"/>
          </p:cNvSpPr>
          <p:nvPr>
            <p:ph type="title"/>
          </p:nvPr>
        </p:nvSpPr>
        <p:spPr/>
        <p:txBody>
          <a:bodyPr/>
          <a:lstStyle/>
          <a:p>
            <a:r>
              <a:rPr lang="en-US"/>
              <a:t>Tiktok Hashtag Detection | NPO3FM - 3 of 3</a:t>
            </a:r>
          </a:p>
        </p:txBody>
      </p:sp>
      <p:graphicFrame>
        <p:nvGraphicFramePr>
          <p:cNvPr id="5" name="Table Placeholder 4">
            <a:extLst>
              <a:ext uri="{FF2B5EF4-FFF2-40B4-BE49-F238E27FC236}">
                <a16:creationId xmlns:a16="http://schemas.microsoft.com/office/drawing/2014/main" id="{1FC7D196-779C-430D-9678-F098D25037A8}"/>
              </a:ext>
            </a:extLst>
          </p:cNvPr>
          <p:cNvGraphicFramePr>
            <a:graphicFrameLocks noGrp="1"/>
          </p:cNvGraphicFramePr>
          <p:nvPr>
            <p:ph type="tbl" sz="quarter" idx="13"/>
            <p:extLst>
              <p:ext uri="{D42A27DB-BD31-4B8C-83A1-F6EECF244321}">
                <p14:modId xmlns:p14="http://schemas.microsoft.com/office/powerpoint/2010/main" val="114469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54882392"/>
                    </a:ext>
                  </a:extLst>
                </a:gridCol>
                <a:gridCol w="1234440">
                  <a:extLst>
                    <a:ext uri="{9D8B030D-6E8A-4147-A177-3AD203B41FA5}">
                      <a16:colId xmlns:a16="http://schemas.microsoft.com/office/drawing/2014/main" val="3106918941"/>
                    </a:ext>
                  </a:extLst>
                </a:gridCol>
                <a:gridCol w="1234440">
                  <a:extLst>
                    <a:ext uri="{9D8B030D-6E8A-4147-A177-3AD203B41FA5}">
                      <a16:colId xmlns:a16="http://schemas.microsoft.com/office/drawing/2014/main" val="313168181"/>
                    </a:ext>
                  </a:extLst>
                </a:gridCol>
                <a:gridCol w="1234440">
                  <a:extLst>
                    <a:ext uri="{9D8B030D-6E8A-4147-A177-3AD203B41FA5}">
                      <a16:colId xmlns:a16="http://schemas.microsoft.com/office/drawing/2014/main" val="2119819117"/>
                    </a:ext>
                  </a:extLst>
                </a:gridCol>
                <a:gridCol w="1234440">
                  <a:extLst>
                    <a:ext uri="{9D8B030D-6E8A-4147-A177-3AD203B41FA5}">
                      <a16:colId xmlns:a16="http://schemas.microsoft.com/office/drawing/2014/main" val="3165492199"/>
                    </a:ext>
                  </a:extLst>
                </a:gridCol>
                <a:gridCol w="1234440">
                  <a:extLst>
                    <a:ext uri="{9D8B030D-6E8A-4147-A177-3AD203B41FA5}">
                      <a16:colId xmlns:a16="http://schemas.microsoft.com/office/drawing/2014/main" val="115721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9228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#Muziek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extLst>
                  <a:ext uri="{0D108BD9-81ED-4DB2-BD59-A6C34878D82A}">
                    <a16:rowId xmlns:a16="http://schemas.microsoft.com/office/drawing/2014/main" val="18121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295421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#zeroesrequest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25842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#LadyGaga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238443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#KanyeWest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3767931927"/>
                  </a:ext>
                </a:extLst>
              </a:tr>
            </a:tbl>
          </a:graphicData>
        </a:graphic>
      </p:graphicFrame>
      <p:sp>
        <p:nvSpPr>
          <p:cNvPr id="4" name="Text Placeholder 3">
            <a:extLst>
              <a:ext uri="{FF2B5EF4-FFF2-40B4-BE49-F238E27FC236}">
                <a16:creationId xmlns:a16="http://schemas.microsoft.com/office/drawing/2014/main" id="{1A7FC389-E2D8-4BCC-9804-07CFA69D08A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264147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343E-E82B-475F-AC83-E6AA84C9E0D4}"/>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EB79F2C2-F175-4A1C-996E-7E9C693D9DF7}"/>
              </a:ext>
            </a:extLst>
          </p:cNvPr>
          <p:cNvGraphicFramePr>
            <a:graphicFrameLocks noGrp="1"/>
          </p:cNvGraphicFramePr>
          <p:nvPr>
            <p:ph type="chart" sz="quarter" idx="13"/>
            <p:extLst>
              <p:ext uri="{D42A27DB-BD31-4B8C-83A1-F6EECF244321}">
                <p14:modId xmlns:p14="http://schemas.microsoft.com/office/powerpoint/2010/main" val="2865991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9FE63-510D-4AC4-84D1-333D1246DA5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D6F04FA-9FFD-4A47-80DE-2927F5A6D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02669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B2D9-CE0F-45BD-90E4-61155B2C1601}"/>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F24FBC65-8F0E-49FA-AF74-0320A90C3192}"/>
              </a:ext>
            </a:extLst>
          </p:cNvPr>
          <p:cNvGraphicFramePr>
            <a:graphicFrameLocks noGrp="1"/>
          </p:cNvGraphicFramePr>
          <p:nvPr>
            <p:ph type="chart" sz="quarter" idx="13"/>
            <p:extLst>
              <p:ext uri="{D42A27DB-BD31-4B8C-83A1-F6EECF244321}">
                <p14:modId xmlns:p14="http://schemas.microsoft.com/office/powerpoint/2010/main" val="1645838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92EE2-63AD-44BD-AF7B-E00CC337AF8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98DFC4A9-15D3-4335-A4BE-99FC2B9468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316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A034D-5496-49CC-872D-A7776468927C}"/>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8307EA00-BE70-49FB-A384-4835176F37F5}"/>
              </a:ext>
            </a:extLst>
          </p:cNvPr>
          <p:cNvGraphicFramePr>
            <a:graphicFrameLocks noGrp="1"/>
          </p:cNvGraphicFramePr>
          <p:nvPr>
            <p:ph type="chart" sz="quarter" idx="13"/>
            <p:extLst>
              <p:ext uri="{D42A27DB-BD31-4B8C-83A1-F6EECF244321}">
                <p14:modId xmlns:p14="http://schemas.microsoft.com/office/powerpoint/2010/main" val="2927417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F674B-6937-42F2-B027-60191578C58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6BC6758-DD2B-42D4-AAC9-CCFD3524A7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19803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CE04F-2C85-4BAA-B207-E99994FEC744}"/>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9AA10E18-0475-4935-8CEC-16E90C4CF9FB}"/>
              </a:ext>
            </a:extLst>
          </p:cNvPr>
          <p:cNvGraphicFramePr>
            <a:graphicFrameLocks noGrp="1"/>
          </p:cNvGraphicFramePr>
          <p:nvPr>
            <p:ph type="chart" sz="quarter" idx="13"/>
            <p:extLst>
              <p:ext uri="{D42A27DB-BD31-4B8C-83A1-F6EECF244321}">
                <p14:modId xmlns:p14="http://schemas.microsoft.com/office/powerpoint/2010/main" val="1329206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23C74-A710-4586-8E53-D3C2B73E937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50DDF3B-A944-447D-9A81-1D94A740A5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09459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09FBC-4D18-4DF1-8D8C-63533D89B00E}"/>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3524AB5E-D926-49CE-A6AF-3333F38DB07D}"/>
              </a:ext>
            </a:extLst>
          </p:cNvPr>
          <p:cNvGraphicFramePr>
            <a:graphicFrameLocks noGrp="1"/>
          </p:cNvGraphicFramePr>
          <p:nvPr>
            <p:ph type="tbl" sz="quarter" idx="13"/>
            <p:extLst>
              <p:ext uri="{D42A27DB-BD31-4B8C-83A1-F6EECF244321}">
                <p14:modId xmlns:p14="http://schemas.microsoft.com/office/powerpoint/2010/main" val="371212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04752943"/>
                    </a:ext>
                  </a:extLst>
                </a:gridCol>
                <a:gridCol w="576072">
                  <a:extLst>
                    <a:ext uri="{9D8B030D-6E8A-4147-A177-3AD203B41FA5}">
                      <a16:colId xmlns:a16="http://schemas.microsoft.com/office/drawing/2014/main" val="1205752126"/>
                    </a:ext>
                  </a:extLst>
                </a:gridCol>
                <a:gridCol w="576072">
                  <a:extLst>
                    <a:ext uri="{9D8B030D-6E8A-4147-A177-3AD203B41FA5}">
                      <a16:colId xmlns:a16="http://schemas.microsoft.com/office/drawing/2014/main" val="2475235391"/>
                    </a:ext>
                  </a:extLst>
                </a:gridCol>
                <a:gridCol w="576072">
                  <a:extLst>
                    <a:ext uri="{9D8B030D-6E8A-4147-A177-3AD203B41FA5}">
                      <a16:colId xmlns:a16="http://schemas.microsoft.com/office/drawing/2014/main" val="323952603"/>
                    </a:ext>
                  </a:extLst>
                </a:gridCol>
                <a:gridCol w="576072">
                  <a:extLst>
                    <a:ext uri="{9D8B030D-6E8A-4147-A177-3AD203B41FA5}">
                      <a16:colId xmlns:a16="http://schemas.microsoft.com/office/drawing/2014/main" val="4247707594"/>
                    </a:ext>
                  </a:extLst>
                </a:gridCol>
                <a:gridCol w="576072">
                  <a:extLst>
                    <a:ext uri="{9D8B030D-6E8A-4147-A177-3AD203B41FA5}">
                      <a16:colId xmlns:a16="http://schemas.microsoft.com/office/drawing/2014/main" val="3158405517"/>
                    </a:ext>
                  </a:extLst>
                </a:gridCol>
                <a:gridCol w="576072">
                  <a:extLst>
                    <a:ext uri="{9D8B030D-6E8A-4147-A177-3AD203B41FA5}">
                      <a16:colId xmlns:a16="http://schemas.microsoft.com/office/drawing/2014/main" val="505260031"/>
                    </a:ext>
                  </a:extLst>
                </a:gridCol>
                <a:gridCol w="576072">
                  <a:extLst>
                    <a:ext uri="{9D8B030D-6E8A-4147-A177-3AD203B41FA5}">
                      <a16:colId xmlns:a16="http://schemas.microsoft.com/office/drawing/2014/main" val="3210865638"/>
                    </a:ext>
                  </a:extLst>
                </a:gridCol>
                <a:gridCol w="576072">
                  <a:extLst>
                    <a:ext uri="{9D8B030D-6E8A-4147-A177-3AD203B41FA5}">
                      <a16:colId xmlns:a16="http://schemas.microsoft.com/office/drawing/2014/main" val="3872736393"/>
                    </a:ext>
                  </a:extLst>
                </a:gridCol>
                <a:gridCol w="576072">
                  <a:extLst>
                    <a:ext uri="{9D8B030D-6E8A-4147-A177-3AD203B41FA5}">
                      <a16:colId xmlns:a16="http://schemas.microsoft.com/office/drawing/2014/main" val="3296716862"/>
                    </a:ext>
                  </a:extLst>
                </a:gridCol>
                <a:gridCol w="576072">
                  <a:extLst>
                    <a:ext uri="{9D8B030D-6E8A-4147-A177-3AD203B41FA5}">
                      <a16:colId xmlns:a16="http://schemas.microsoft.com/office/drawing/2014/main" val="1928021629"/>
                    </a:ext>
                  </a:extLst>
                </a:gridCol>
                <a:gridCol w="576072">
                  <a:extLst>
                    <a:ext uri="{9D8B030D-6E8A-4147-A177-3AD203B41FA5}">
                      <a16:colId xmlns:a16="http://schemas.microsoft.com/office/drawing/2014/main" val="1313380871"/>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2600551299"/>
                  </a:ext>
                </a:extLst>
              </a:tr>
              <a:tr h="370840">
                <a:tc>
                  <a:txBody>
                    <a:bodyPr/>
                    <a:lstStyle/>
                    <a:p>
                      <a:r>
                        <a:rPr lang="en-US" sz="1000"/>
                        <a:t>3FM</a:t>
                      </a:r>
                    </a:p>
                  </a:txBody>
                  <a:tcPr/>
                </a:tc>
                <a:tc>
                  <a:txBody>
                    <a:bodyPr/>
                    <a:lstStyle/>
                    <a:p>
                      <a:r>
                        <a:rPr lang="en-US" sz="1000"/>
                        <a:t>72369</a:t>
                      </a:r>
                    </a:p>
                  </a:txBody>
                  <a:tcPr/>
                </a:tc>
                <a:tc>
                  <a:txBody>
                    <a:bodyPr/>
                    <a:lstStyle/>
                    <a:p>
                      <a:r>
                        <a:rPr lang="en-US" sz="1000"/>
                        <a:t>453</a:t>
                      </a:r>
                    </a:p>
                  </a:txBody>
                  <a:tcPr/>
                </a:tc>
                <a:tc>
                  <a:txBody>
                    <a:bodyPr/>
                    <a:lstStyle/>
                    <a:p>
                      <a:r>
                        <a:rPr lang="en-US" sz="1000"/>
                        <a:t>209</a:t>
                      </a:r>
                    </a:p>
                  </a:txBody>
                  <a:tcPr/>
                </a:tc>
                <a:tc>
                  <a:txBody>
                    <a:bodyPr/>
                    <a:lstStyle/>
                    <a:p>
                      <a:r>
                        <a:rPr lang="en-US" sz="1000"/>
                        <a:t>459404</a:t>
                      </a:r>
                    </a:p>
                  </a:txBody>
                  <a:tcPr/>
                </a:tc>
                <a:tc>
                  <a:txBody>
                    <a:bodyPr/>
                    <a:lstStyle/>
                    <a:p>
                      <a:r>
                        <a:rPr lang="en-US" sz="1000"/>
                        <a:t>4424</a:t>
                      </a:r>
                    </a:p>
                  </a:txBody>
                  <a:tcPr/>
                </a:tc>
                <a:tc>
                  <a:txBody>
                    <a:bodyPr/>
                    <a:lstStyle/>
                    <a:p>
                      <a:r>
                        <a:rPr lang="en-US" sz="1000"/>
                        <a:t>81</a:t>
                      </a:r>
                    </a:p>
                  </a:txBody>
                  <a:tcPr/>
                </a:tc>
                <a:tc>
                  <a:txBody>
                    <a:bodyPr/>
                    <a:lstStyle/>
                    <a:p>
                      <a:r>
                        <a:rPr lang="en-US" sz="1000"/>
                        <a:t>134</a:t>
                      </a:r>
                    </a:p>
                  </a:txBody>
                  <a:tcPr/>
                </a:tc>
                <a:tc>
                  <a:txBody>
                    <a:bodyPr/>
                    <a:lstStyle/>
                    <a:p>
                      <a:r>
                        <a:rPr lang="en-US" sz="1000"/>
                        <a:t>1938</a:t>
                      </a:r>
                    </a:p>
                  </a:txBody>
                  <a:tcPr/>
                </a:tc>
                <a:tc>
                  <a:txBody>
                    <a:bodyPr/>
                    <a:lstStyle/>
                    <a:p>
                      <a:r>
                        <a:rPr lang="en-US" sz="1000"/>
                        <a:t>3381266</a:t>
                      </a:r>
                    </a:p>
                  </a:txBody>
                  <a:tcPr/>
                </a:tc>
                <a:tc>
                  <a:txBody>
                    <a:bodyPr/>
                    <a:lstStyle/>
                    <a:p>
                      <a:r>
                        <a:rPr lang="en-US" sz="1000"/>
                        <a:t>441</a:t>
                      </a:r>
                    </a:p>
                  </a:txBody>
                  <a:tcPr/>
                </a:tc>
                <a:tc>
                  <a:txBody>
                    <a:bodyPr/>
                    <a:lstStyle/>
                    <a:p>
                      <a:r>
                        <a:rPr lang="en-US" sz="1000"/>
                        <a:t>51.79 %</a:t>
                      </a:r>
                    </a:p>
                  </a:txBody>
                  <a:tcPr/>
                </a:tc>
                <a:extLst>
                  <a:ext uri="{0D108BD9-81ED-4DB2-BD59-A6C34878D82A}">
                    <a16:rowId xmlns:a16="http://schemas.microsoft.com/office/drawing/2014/main" val="32515798"/>
                  </a:ext>
                </a:extLst>
              </a:tr>
              <a:tr h="370840">
                <a:tc>
                  <a:txBody>
                    <a:bodyPr/>
                    <a:lstStyle/>
                    <a:p>
                      <a:r>
                        <a:rPr lang="en-US" sz="1000"/>
                        <a:t>3FM Live Box</a:t>
                      </a:r>
                    </a:p>
                  </a:txBody>
                  <a:tcPr/>
                </a:tc>
                <a:tc>
                  <a:txBody>
                    <a:bodyPr/>
                    <a:lstStyle/>
                    <a:p>
                      <a:r>
                        <a:rPr lang="en-US" sz="1000"/>
                        <a:t>72625</a:t>
                      </a:r>
                    </a:p>
                  </a:txBody>
                  <a:tcPr/>
                </a:tc>
                <a:tc>
                  <a:txBody>
                    <a:bodyPr/>
                    <a:lstStyle/>
                    <a:p>
                      <a:r>
                        <a:rPr lang="en-US" sz="1000"/>
                        <a:t>410</a:t>
                      </a:r>
                    </a:p>
                  </a:txBody>
                  <a:tcPr/>
                </a:tc>
                <a:tc>
                  <a:txBody>
                    <a:bodyPr/>
                    <a:lstStyle/>
                    <a:p>
                      <a:r>
                        <a:rPr lang="en-US" sz="1000"/>
                        <a:t>214</a:t>
                      </a:r>
                    </a:p>
                  </a:txBody>
                  <a:tcPr/>
                </a:tc>
                <a:tc>
                  <a:txBody>
                    <a:bodyPr/>
                    <a:lstStyle/>
                    <a:p>
                      <a:r>
                        <a:rPr lang="en-US" sz="1000"/>
                        <a:t>279109</a:t>
                      </a:r>
                    </a:p>
                  </a:txBody>
                  <a:tcPr/>
                </a:tc>
                <a:tc>
                  <a:txBody>
                    <a:bodyPr/>
                    <a:lstStyle/>
                    <a:p>
                      <a:r>
                        <a:rPr lang="en-US" sz="1000"/>
                        <a:t>3254</a:t>
                      </a:r>
                    </a:p>
                  </a:txBody>
                  <a:tcPr/>
                </a:tc>
                <a:tc>
                  <a:txBody>
                    <a:bodyPr/>
                    <a:lstStyle/>
                    <a:p>
                      <a:r>
                        <a:rPr lang="en-US" sz="1000"/>
                        <a:t>81</a:t>
                      </a:r>
                    </a:p>
                  </a:txBody>
                  <a:tcPr/>
                </a:tc>
                <a:tc>
                  <a:txBody>
                    <a:bodyPr/>
                    <a:lstStyle/>
                    <a:p>
                      <a:r>
                        <a:rPr lang="en-US" sz="1000"/>
                        <a:t>198</a:t>
                      </a:r>
                    </a:p>
                  </a:txBody>
                  <a:tcPr/>
                </a:tc>
                <a:tc>
                  <a:txBody>
                    <a:bodyPr/>
                    <a:lstStyle/>
                    <a:p>
                      <a:r>
                        <a:rPr lang="en-US" sz="1000"/>
                        <a:t>2767</a:t>
                      </a:r>
                    </a:p>
                  </a:txBody>
                  <a:tcPr/>
                </a:tc>
                <a:tc>
                  <a:txBody>
                    <a:bodyPr/>
                    <a:lstStyle/>
                    <a:p>
                      <a:r>
                        <a:rPr lang="en-US" sz="1000"/>
                        <a:t>967984</a:t>
                      </a:r>
                    </a:p>
                  </a:txBody>
                  <a:tcPr/>
                </a:tc>
                <a:tc>
                  <a:txBody>
                    <a:bodyPr/>
                    <a:lstStyle/>
                    <a:p>
                      <a:r>
                        <a:rPr lang="en-US" sz="1000"/>
                        <a:t>207</a:t>
                      </a:r>
                    </a:p>
                  </a:txBody>
                  <a:tcPr/>
                </a:tc>
                <a:tc>
                  <a:txBody>
                    <a:bodyPr/>
                    <a:lstStyle/>
                    <a:p>
                      <a:r>
                        <a:rPr lang="en-US" sz="1000"/>
                        <a:t>44.04 %</a:t>
                      </a:r>
                    </a:p>
                  </a:txBody>
                  <a:tcPr/>
                </a:tc>
                <a:extLst>
                  <a:ext uri="{0D108BD9-81ED-4DB2-BD59-A6C34878D82A}">
                    <a16:rowId xmlns:a16="http://schemas.microsoft.com/office/drawing/2014/main" val="2817599020"/>
                  </a:ext>
                </a:extLst>
              </a:tr>
            </a:tbl>
          </a:graphicData>
        </a:graphic>
      </p:graphicFrame>
      <p:sp>
        <p:nvSpPr>
          <p:cNvPr id="4" name="Text Placeholder 3">
            <a:extLst>
              <a:ext uri="{FF2B5EF4-FFF2-40B4-BE49-F238E27FC236}">
                <a16:creationId xmlns:a16="http://schemas.microsoft.com/office/drawing/2014/main" id="{67E1E3D4-5B44-43A7-8586-4D00A4CEBC1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998529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693-8A90-4D66-9BB9-6976BA9E3D1D}"/>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3C7DC39F-6593-439F-B458-5FC8248C1A4E}"/>
              </a:ext>
            </a:extLst>
          </p:cNvPr>
          <p:cNvGraphicFramePr>
            <a:graphicFrameLocks noGrp="1"/>
          </p:cNvGraphicFramePr>
          <p:nvPr>
            <p:ph type="chart" sz="quarter" idx="13"/>
            <p:extLst>
              <p:ext uri="{D42A27DB-BD31-4B8C-83A1-F6EECF244321}">
                <p14:modId xmlns:p14="http://schemas.microsoft.com/office/powerpoint/2010/main" val="1153903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D94AA-BFC8-435D-9428-A46B83E0F4B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E875BBB-B7C1-487C-92B0-DBDD3E17A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1271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303B9-CE1C-4225-A1AE-01B1595D0096}"/>
              </a:ext>
            </a:extLst>
          </p:cNvPr>
          <p:cNvSpPr>
            <a:spLocks noGrp="1"/>
          </p:cNvSpPr>
          <p:nvPr>
            <p:ph type="title"/>
          </p:nvPr>
        </p:nvSpPr>
        <p:spPr/>
        <p:txBody>
          <a:bodyPr/>
          <a:lstStyle/>
          <a:p>
            <a:r>
              <a:rPr lang="en-US"/>
              <a:t>Youtube Videos Table | NPO3FM - 1 of 2</a:t>
            </a:r>
          </a:p>
        </p:txBody>
      </p:sp>
      <p:graphicFrame>
        <p:nvGraphicFramePr>
          <p:cNvPr id="5" name="Table Placeholder 4">
            <a:extLst>
              <a:ext uri="{FF2B5EF4-FFF2-40B4-BE49-F238E27FC236}">
                <a16:creationId xmlns:a16="http://schemas.microsoft.com/office/drawing/2014/main" id="{9553155D-FA33-4A60-B680-A5443F1E3FA1}"/>
              </a:ext>
            </a:extLst>
          </p:cNvPr>
          <p:cNvGraphicFramePr>
            <a:graphicFrameLocks noGrp="1"/>
          </p:cNvGraphicFramePr>
          <p:nvPr>
            <p:ph type="tbl" sz="quarter" idx="13"/>
            <p:extLst>
              <p:ext uri="{D42A27DB-BD31-4B8C-83A1-F6EECF244321}">
                <p14:modId xmlns:p14="http://schemas.microsoft.com/office/powerpoint/2010/main" val="167519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65680690"/>
                    </a:ext>
                  </a:extLst>
                </a:gridCol>
                <a:gridCol w="2057400">
                  <a:extLst>
                    <a:ext uri="{9D8B030D-6E8A-4147-A177-3AD203B41FA5}">
                      <a16:colId xmlns:a16="http://schemas.microsoft.com/office/drawing/2014/main" val="2454531427"/>
                    </a:ext>
                  </a:extLst>
                </a:gridCol>
                <a:gridCol w="658368">
                  <a:extLst>
                    <a:ext uri="{9D8B030D-6E8A-4147-A177-3AD203B41FA5}">
                      <a16:colId xmlns:a16="http://schemas.microsoft.com/office/drawing/2014/main" val="1072777562"/>
                    </a:ext>
                  </a:extLst>
                </a:gridCol>
                <a:gridCol w="658368">
                  <a:extLst>
                    <a:ext uri="{9D8B030D-6E8A-4147-A177-3AD203B41FA5}">
                      <a16:colId xmlns:a16="http://schemas.microsoft.com/office/drawing/2014/main" val="3004738294"/>
                    </a:ext>
                  </a:extLst>
                </a:gridCol>
                <a:gridCol w="658368">
                  <a:extLst>
                    <a:ext uri="{9D8B030D-6E8A-4147-A177-3AD203B41FA5}">
                      <a16:colId xmlns:a16="http://schemas.microsoft.com/office/drawing/2014/main" val="2983315703"/>
                    </a:ext>
                  </a:extLst>
                </a:gridCol>
                <a:gridCol w="658368">
                  <a:extLst>
                    <a:ext uri="{9D8B030D-6E8A-4147-A177-3AD203B41FA5}">
                      <a16:colId xmlns:a16="http://schemas.microsoft.com/office/drawing/2014/main" val="161572698"/>
                    </a:ext>
                  </a:extLst>
                </a:gridCol>
                <a:gridCol w="658368">
                  <a:extLst>
                    <a:ext uri="{9D8B030D-6E8A-4147-A177-3AD203B41FA5}">
                      <a16:colId xmlns:a16="http://schemas.microsoft.com/office/drawing/2014/main" val="89524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89668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- 2022-02-24 16:18:32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https://i.ytimg.com/vi/82Da6_PnNN0/hqdefault.jpg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665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- 2022-02-22 16:01:04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https://i.ytimg.com/vi/p4nE2KlNUTg/hqdefault.jpg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59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- 2022-02-18 10:27:39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https://i.ytimg.com/vi/gZnmgH7blRg/hqdefault.jpg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85337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- 2022-02-18 10:00:26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https://i.ytimg.com/vi/BA23AveKDX4/hqdefault.jpg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8152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- 2022-02-16 10:00:34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https://i.ytimg.com/vi/xc2qnskYnXs/hqdefault.jpg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65392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- 2022-02-16 10:00:23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https://i.ytimg.com/vi/nKgQ13AokWc/hqdefault.jpg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0353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- 2022-02-15 15:18:14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https://i.ytimg.com/vi/E_hJACxSFdU/hqdefault.jpg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9150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- 2022-02-15 10:00:19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https://i.ytimg.com/vi/j43s4A3nXzc/hqdefault.jpg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0399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- 2022-02-14 10:00:13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https://i.ytimg.com/vi/Z3LZvTMU_Zs/hqdefault.jpg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6280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- 2022-02-11 12:55:24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https://i.ytimg.com/vi/Z23jmc7Csrk/hqdefault.jpg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2624957"/>
                  </a:ext>
                </a:extLst>
              </a:tr>
            </a:tbl>
          </a:graphicData>
        </a:graphic>
      </p:graphicFrame>
      <p:sp>
        <p:nvSpPr>
          <p:cNvPr id="4" name="Text Placeholder 3">
            <a:extLst>
              <a:ext uri="{FF2B5EF4-FFF2-40B4-BE49-F238E27FC236}">
                <a16:creationId xmlns:a16="http://schemas.microsoft.com/office/drawing/2014/main" id="{B63337C9-F3D7-4D93-9676-1EF43AE9CE5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428755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5D50-DFF7-433E-8BC4-B696A1B81C89}"/>
              </a:ext>
            </a:extLst>
          </p:cNvPr>
          <p:cNvSpPr>
            <a:spLocks noGrp="1"/>
          </p:cNvSpPr>
          <p:nvPr>
            <p:ph type="title"/>
          </p:nvPr>
        </p:nvSpPr>
        <p:spPr/>
        <p:txBody>
          <a:bodyPr/>
          <a:lstStyle/>
          <a:p>
            <a:r>
              <a:rPr lang="en-US"/>
              <a:t>Youtube Videos Table | NPO3FM - 2 of 2</a:t>
            </a:r>
          </a:p>
        </p:txBody>
      </p:sp>
      <p:graphicFrame>
        <p:nvGraphicFramePr>
          <p:cNvPr id="5" name="Table Placeholder 4">
            <a:extLst>
              <a:ext uri="{FF2B5EF4-FFF2-40B4-BE49-F238E27FC236}">
                <a16:creationId xmlns:a16="http://schemas.microsoft.com/office/drawing/2014/main" id="{387ED16A-6252-46E7-B2BD-438673A34D6F}"/>
              </a:ext>
            </a:extLst>
          </p:cNvPr>
          <p:cNvGraphicFramePr>
            <a:graphicFrameLocks noGrp="1"/>
          </p:cNvGraphicFramePr>
          <p:nvPr>
            <p:ph type="tbl" sz="quarter" idx="13"/>
            <p:extLst>
              <p:ext uri="{D42A27DB-BD31-4B8C-83A1-F6EECF244321}">
                <p14:modId xmlns:p14="http://schemas.microsoft.com/office/powerpoint/2010/main" val="4020624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25548755"/>
                    </a:ext>
                  </a:extLst>
                </a:gridCol>
                <a:gridCol w="2057400">
                  <a:extLst>
                    <a:ext uri="{9D8B030D-6E8A-4147-A177-3AD203B41FA5}">
                      <a16:colId xmlns:a16="http://schemas.microsoft.com/office/drawing/2014/main" val="115172526"/>
                    </a:ext>
                  </a:extLst>
                </a:gridCol>
                <a:gridCol w="658368">
                  <a:extLst>
                    <a:ext uri="{9D8B030D-6E8A-4147-A177-3AD203B41FA5}">
                      <a16:colId xmlns:a16="http://schemas.microsoft.com/office/drawing/2014/main" val="2959921598"/>
                    </a:ext>
                  </a:extLst>
                </a:gridCol>
                <a:gridCol w="658368">
                  <a:extLst>
                    <a:ext uri="{9D8B030D-6E8A-4147-A177-3AD203B41FA5}">
                      <a16:colId xmlns:a16="http://schemas.microsoft.com/office/drawing/2014/main" val="3023909719"/>
                    </a:ext>
                  </a:extLst>
                </a:gridCol>
                <a:gridCol w="658368">
                  <a:extLst>
                    <a:ext uri="{9D8B030D-6E8A-4147-A177-3AD203B41FA5}">
                      <a16:colId xmlns:a16="http://schemas.microsoft.com/office/drawing/2014/main" val="2169877214"/>
                    </a:ext>
                  </a:extLst>
                </a:gridCol>
                <a:gridCol w="658368">
                  <a:extLst>
                    <a:ext uri="{9D8B030D-6E8A-4147-A177-3AD203B41FA5}">
                      <a16:colId xmlns:a16="http://schemas.microsoft.com/office/drawing/2014/main" val="3797018920"/>
                    </a:ext>
                  </a:extLst>
                </a:gridCol>
                <a:gridCol w="658368">
                  <a:extLst>
                    <a:ext uri="{9D8B030D-6E8A-4147-A177-3AD203B41FA5}">
                      <a16:colId xmlns:a16="http://schemas.microsoft.com/office/drawing/2014/main" val="584537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836579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- 2022-02-11 12:55:09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https://i.ytimg.com/vi/OvZSvdlONXU/hqdefault.jpg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2249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- 2022-02-10 16:10:35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https://i.ytimg.com/vi/2KlDrF7otrA/hqdefault.jpg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7992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- 2022-02-10 16:09:51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https://i.ytimg.com/vi/xQZeQo7Sxqw/hqdefault.jpg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3267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- 2022-02-09 16:31:01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https://i.ytimg.com/vi/iGTwZNQIRrw/hqdefault.jpg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64106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- 2022-02-09 13:53:00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https://i.ytimg.com/vi/zHwVUTRCPN4/hqdefault.jpg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2167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- 2022-02-08 15:57:20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https://i.ytimg.com/vi/B4ZxwppVmhY/hqdefault.jpg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3215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- 2022-02-03 16:26:48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https://i.ytimg.com/vi/x6RtugVLY-8/hqdefault.jpg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6926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- 2022-02-03 16:18:04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https://i.ytimg.com/vi/lwgYRckA1-Y/hqdefault.jpg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8002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- 2022-02-01 15:55:45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https://i.ytimg.com/vi/VjBg32G_6TQ/hqdefault.jpg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44694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- 2022-02-01 15:53:00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https://i.ytimg.com/vi/PpwzOJ6BAoY/hqdefault.jpg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846977694"/>
                  </a:ext>
                </a:extLst>
              </a:tr>
            </a:tbl>
          </a:graphicData>
        </a:graphic>
      </p:graphicFrame>
      <p:sp>
        <p:nvSpPr>
          <p:cNvPr id="4" name="Text Placeholder 3">
            <a:extLst>
              <a:ext uri="{FF2B5EF4-FFF2-40B4-BE49-F238E27FC236}">
                <a16:creationId xmlns:a16="http://schemas.microsoft.com/office/drawing/2014/main" id="{317FB6B2-C0DC-4E67-B14A-A0D6E482011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125416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AADBC-C9DE-49BA-9FA8-2027BF05A295}"/>
              </a:ext>
            </a:extLst>
          </p:cNvPr>
          <p:cNvSpPr>
            <a:spLocks noGrp="1"/>
          </p:cNvSpPr>
          <p:nvPr>
            <p:ph type="title"/>
          </p:nvPr>
        </p:nvSpPr>
        <p:spPr/>
        <p:txBody>
          <a:bodyPr/>
          <a:lstStyle/>
          <a:p>
            <a:r>
              <a:rPr lang="en-US"/>
              <a:t>Youtube kliktroughrate youtube  | NPO3FM</a:t>
            </a:r>
          </a:p>
        </p:txBody>
      </p:sp>
      <p:graphicFrame>
        <p:nvGraphicFramePr>
          <p:cNvPr id="6" name="Chart Placeholder 5">
            <a:extLst>
              <a:ext uri="{FF2B5EF4-FFF2-40B4-BE49-F238E27FC236}">
                <a16:creationId xmlns:a16="http://schemas.microsoft.com/office/drawing/2014/main" id="{B229B1EF-B7A6-425F-A594-584A171031C9}"/>
              </a:ext>
            </a:extLst>
          </p:cNvPr>
          <p:cNvGraphicFramePr>
            <a:graphicFrameLocks noGrp="1"/>
          </p:cNvGraphicFramePr>
          <p:nvPr>
            <p:ph type="chart" sz="quarter" idx="13"/>
            <p:extLst>
              <p:ext uri="{D42A27DB-BD31-4B8C-83A1-F6EECF244321}">
                <p14:modId xmlns:p14="http://schemas.microsoft.com/office/powerpoint/2010/main" val="1039243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B56AE6-DBDC-4FCA-B812-2A8A4F0153D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04E2779-277E-4D0C-8102-1FC7D5DFD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6503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11360</Words>
  <Application>Microsoft Office PowerPoint</Application>
  <PresentationFormat>On-screen Show (4:3)</PresentationFormat>
  <Paragraphs>2516</Paragraphs>
  <Slides>114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114</vt:i4>
      </vt:variant>
    </vt:vector>
  </HeadingPairs>
  <TitlesOfParts>
    <vt:vector size="117" baseType="lpstr">
      <vt:lpstr>Arial</vt:lpstr>
      <vt:lpstr>Calibri</vt:lpstr>
      <vt:lpstr>quintly_template</vt:lpstr>
      <vt:lpstr>3FM Maandelijkse raportage</vt:lpstr>
      <vt:lpstr>Overall Overall Top Pages | NPO3FM</vt:lpstr>
      <vt:lpstr>Overall Followers Count Progression | NPO3FM</vt:lpstr>
      <vt:lpstr>Overall Total Interactions by Weekday | NPO3FM</vt:lpstr>
      <vt:lpstr>Facebook Afgelopen maand in een notendop | NPO3FM</vt:lpstr>
      <vt:lpstr>Facebook Weekbereik | NPO3FM</vt:lpstr>
      <vt:lpstr>Facebook Gemiddelde aan interacties per post | NPO3FM</vt:lpstr>
      <vt:lpstr>Facebook Page Likes Total | NPO3FM</vt:lpstr>
      <vt:lpstr>Facebook Post Type Distribution | NPO3FM</vt:lpstr>
      <vt:lpstr>Facebook Top 10 best scorende posts | NPO3FM - 1 of 10</vt:lpstr>
      <vt:lpstr>Facebook Top 10 best scorende posts | NPO3FM - 2 of 10</vt:lpstr>
      <vt:lpstr>Facebook Top 10 best scorende posts | NPO3FM - 3 of 10</vt:lpstr>
      <vt:lpstr>Facebook Top 10 best scorende posts | NPO3FM - 4 of 10</vt:lpstr>
      <vt:lpstr>Facebook Top 10 best scorende posts | NPO3FM - 5 of 10</vt:lpstr>
      <vt:lpstr>Facebook Top 10 best scorende posts | NPO3FM - 6 of 10</vt:lpstr>
      <vt:lpstr>Facebook Top 10 best scorende posts | NPO3FM - 7 of 10</vt:lpstr>
      <vt:lpstr>Facebook Top 10 best scorende posts | NPO3FM - 8 of 10</vt:lpstr>
      <vt:lpstr>Facebook Top 10 best scorende posts | NPO3FM - 9 of 10</vt:lpstr>
      <vt:lpstr>Facebook Top 10 best scorende posts | NPO3FM - 10 of 10</vt:lpstr>
      <vt:lpstr>Facebook Top 10 slechtst scorende posts | NPO3FM - 1 of 10</vt:lpstr>
      <vt:lpstr>Facebook Top 10 slechtst scorende posts | NPO3FM - 2 of 10</vt:lpstr>
      <vt:lpstr>Facebook Top 10 slechtst scorende posts | NPO3FM - 3 of 10</vt:lpstr>
      <vt:lpstr>Facebook Top 10 slechtst scorende posts | NPO3FM - 4 of 10</vt:lpstr>
      <vt:lpstr>Facebook Top 10 slechtst scorende posts | NPO3FM - 5 of 10</vt:lpstr>
      <vt:lpstr>Facebook Top 10 slechtst scorende posts | NPO3FM - 6 of 10</vt:lpstr>
      <vt:lpstr>Facebook Top 10 slechtst scorende posts | NPO3FM - 7 of 10</vt:lpstr>
      <vt:lpstr>Facebook Top 10 slechtst scorende posts | NPO3FM - 8 of 10</vt:lpstr>
      <vt:lpstr>Facebook Top 10 slechtst scorende posts | NPO3FM - 9 of 10</vt:lpstr>
      <vt:lpstr>Facebook Top 10 slechtst scorende posts | NPO3FM - 10 of 10</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10 posts met meeste interactie | NPO3FM - 1 of 25</vt:lpstr>
      <vt:lpstr>Instagram Top 10 posts met meeste interactie | NPO3FM - 2 of 25</vt:lpstr>
      <vt:lpstr>Instagram Top 10 posts met meeste interactie | NPO3FM - 3 of 25</vt:lpstr>
      <vt:lpstr>Instagram Top 10 posts met meeste interactie | NPO3FM - 4 of 25</vt:lpstr>
      <vt:lpstr>Instagram Top 10 posts met meeste interactie | NPO3FM - 5 of 25</vt:lpstr>
      <vt:lpstr>Instagram Top 10 posts met meeste interactie | NPO3FM - 6 of 25</vt:lpstr>
      <vt:lpstr>Instagram Top 10 posts met meeste interactie | NPO3FM - 7 of 25</vt:lpstr>
      <vt:lpstr>Instagram Top 10 posts met meeste interactie | NPO3FM - 8 of 25</vt:lpstr>
      <vt:lpstr>Instagram Top 10 posts met meeste interactie | NPO3FM - 9 of 25</vt:lpstr>
      <vt:lpstr>Instagram Top 10 posts met meeste interactie | NPO3FM - 10 of 25</vt:lpstr>
      <vt:lpstr>Instagram Top 10 posts met meeste interactie | NPO3FM - 11 of 25</vt:lpstr>
      <vt:lpstr>Instagram Top 10 posts met meeste interactie | NPO3FM - 12 of 25</vt:lpstr>
      <vt:lpstr>Instagram Top 10 posts met meeste interactie | NPO3FM - 13 of 25</vt:lpstr>
      <vt:lpstr>Instagram Top 10 posts met meeste interactie | NPO3FM - 14 of 25</vt:lpstr>
      <vt:lpstr>Instagram Top 10 posts met meeste interactie | NPO3FM - 15 of 25</vt:lpstr>
      <vt:lpstr>Instagram Top 10 posts met meeste interactie | NPO3FM - 16 of 25</vt:lpstr>
      <vt:lpstr>Instagram Top 10 posts met meeste interactie | NPO3FM - 17 of 25</vt:lpstr>
      <vt:lpstr>Instagram Top 10 posts met meeste interactie | NPO3FM - 18 of 25</vt:lpstr>
      <vt:lpstr>Instagram Top 10 posts met meeste interactie | NPO3FM - 19 of 25</vt:lpstr>
      <vt:lpstr>Instagram Top 10 posts met meeste interactie | NPO3FM - 20 of 25</vt:lpstr>
      <vt:lpstr>Instagram Top 10 posts met meeste interactie | NPO3FM - 21 of 25</vt:lpstr>
      <vt:lpstr>Instagram Top 10 posts met meeste interactie | NPO3FM - 22 of 25</vt:lpstr>
      <vt:lpstr>Instagram Top 10 posts met meeste interactie | NPO3FM - 23 of 25</vt:lpstr>
      <vt:lpstr>Instagram Top 10 posts met meeste interactie | NPO3FM - 24 of 25</vt:lpstr>
      <vt:lpstr>Instagram Top 10 posts met meeste interactie | NPO3FM - 25 of 25</vt:lpstr>
      <vt:lpstr>Instagram Top 10 posts met minste interactie | NPO3FM - 1 of 25</vt:lpstr>
      <vt:lpstr>Instagram Top 10 posts met minste interactie | NPO3FM - 2 of 25</vt:lpstr>
      <vt:lpstr>Instagram Top 10 posts met minste interactie | NPO3FM - 3 of 25</vt:lpstr>
      <vt:lpstr>Instagram Top 10 posts met minste interactie | NPO3FM - 4 of 25</vt:lpstr>
      <vt:lpstr>Instagram Top 10 posts met minste interactie | NPO3FM - 5 of 25</vt:lpstr>
      <vt:lpstr>Instagram Top 10 posts met minste interactie | NPO3FM - 6 of 25</vt:lpstr>
      <vt:lpstr>Instagram Top 10 posts met minste interactie | NPO3FM - 7 of 25</vt:lpstr>
      <vt:lpstr>Instagram Top 10 posts met minste interactie | NPO3FM - 8 of 25</vt:lpstr>
      <vt:lpstr>Instagram Top 10 posts met minste interactie | NPO3FM - 9 of 25</vt:lpstr>
      <vt:lpstr>Instagram Top 10 posts met minste interactie | NPO3FM - 10 of 25</vt:lpstr>
      <vt:lpstr>Instagram Top 10 posts met minste interactie | NPO3FM - 11 of 25</vt:lpstr>
      <vt:lpstr>Instagram Top 10 posts met minste interactie | NPO3FM - 12 of 25</vt:lpstr>
      <vt:lpstr>Instagram Top 10 posts met minste interactie | NPO3FM - 13 of 25</vt:lpstr>
      <vt:lpstr>Instagram Top 10 posts met minste interactie | NPO3FM - 14 of 25</vt:lpstr>
      <vt:lpstr>Instagram Top 10 posts met minste interactie | NPO3FM - 15 of 25</vt:lpstr>
      <vt:lpstr>Instagram Top 10 posts met minste interactie | NPO3FM - 16 of 25</vt:lpstr>
      <vt:lpstr>Instagram Top 10 posts met minste interactie | NPO3FM - 17 of 25</vt:lpstr>
      <vt:lpstr>Instagram Top 10 posts met minste interactie | NPO3FM - 18 of 25</vt:lpstr>
      <vt:lpstr>Instagram Top 10 posts met minste interactie | NPO3FM - 19 of 25</vt:lpstr>
      <vt:lpstr>Instagram Top 10 posts met minste interactie | NPO3FM - 20 of 25</vt:lpstr>
      <vt:lpstr>Instagram Top 10 posts met minste interactie | NPO3FM - 21 of 25</vt:lpstr>
      <vt:lpstr>Instagram Top 10 posts met minste interactie | NPO3FM - 22 of 25</vt:lpstr>
      <vt:lpstr>Instagram Top 10 posts met minste interactie | NPO3FM - 23 of 25</vt:lpstr>
      <vt:lpstr>Instagram Top 10 posts met minste interactie | NPO3FM - 24 of 25</vt:lpstr>
      <vt:lpstr>Instagram Top 10 posts met minste interactie | NPO3FM - 25 of 25</vt:lpstr>
      <vt:lpstr>Instagram Stories Key Metrics Table | NPO3FM</vt:lpstr>
      <vt:lpstr>Instagram Stories meeste impressies | NPO3FM - 1 of 14</vt:lpstr>
      <vt:lpstr>Instagram Stories meeste impressies | NPO3FM - 2 of 14</vt:lpstr>
      <vt:lpstr>Instagram Stories meeste impressies | NPO3FM - 3 of 14</vt:lpstr>
      <vt:lpstr>Instagram Stories meeste impressies | NPO3FM - 4 of 14</vt:lpstr>
      <vt:lpstr>Instagram Stories meeste impressies | NPO3FM - 5 of 14</vt:lpstr>
      <vt:lpstr>Instagram Stories meeste impressies | NPO3FM - 6 of 14</vt:lpstr>
      <vt:lpstr>Instagram Stories meeste impressies | NPO3FM - 7 of 14</vt:lpstr>
      <vt:lpstr>Instagram Stories meeste impressies | NPO3FM - 8 of 14</vt:lpstr>
      <vt:lpstr>Instagram Stories meeste impressies | NPO3FM - 9 of 14</vt:lpstr>
      <vt:lpstr>Instagram Stories meeste impressies | NPO3FM - 10 of 14</vt:lpstr>
      <vt:lpstr>Instagram Stories meeste impressies | NPO3FM - 11 of 14</vt:lpstr>
      <vt:lpstr>Instagram Stories meeste impressies | NPO3FM - 12 of 14</vt:lpstr>
      <vt:lpstr>Instagram Stories meeste impressies | NPO3FM - 13 of 14</vt:lpstr>
      <vt:lpstr>Instagram Stories meeste impressies | NPO3FM - 14 of 14</vt:lpstr>
      <vt:lpstr>Tiktok Hashtag Detection | NPO3FM - 1 of 3</vt:lpstr>
      <vt:lpstr>Tiktok Hashtag Detection | NPO3FM - 2 of 3</vt:lpstr>
      <vt:lpstr>Tiktok Hashtag Detection | NPO3FM - 3 of 3</vt:lpstr>
      <vt:lpstr>Tiktok Followers Total | NPO3FM</vt:lpstr>
      <vt:lpstr>Tiktok Likes Total | NPO3FM</vt:lpstr>
      <vt:lpstr>Tiktok Average Likes per Video | NPO3FM</vt:lpstr>
      <vt:lpstr>Tiktok Followers Change | NPO3FM</vt:lpstr>
      <vt:lpstr>Youtube Private Key Metrics Table | NPO3FM</vt:lpstr>
      <vt:lpstr>Youtube Subscribers | NPO3FM</vt:lpstr>
      <vt:lpstr>Youtube Videos Table | NPO3FM - 1 of 2</vt:lpstr>
      <vt:lpstr>Youtube Videos Table | NPO3FM - 2 of 2</vt:lpstr>
      <vt:lpstr>Youtube kliktroughrate youtube  | NPO3FM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Administrator</dc:creator>
  <cp:lastModifiedBy>Administrator</cp:lastModifiedBy>
  <cp:revision>1</cp:revision>
  <dcterms:created xsi:type="dcterms:W3CDTF">2022-03-01T17:31:04Z</dcterms:created>
  <dcterms:modified xsi:type="dcterms:W3CDTF">2022-03-01T17:37:38Z</dcterms:modified>
</cp:coreProperties>
</file>