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9" r:id="rId62"/>
    <p:sldId id="320" r:id="rId63"/>
    <p:sldId id="321" r:id="rId64"/>
    <p:sldId id="322" r:id="rId65"/>
    <p:sldId id="323"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 id="341" r:id="rId83"/>
    <p:sldId id="342" r:id="rId84"/>
    <p:sldId id="343" r:id="rId85"/>
    <p:sldId id="344" r:id="rId86"/>
    <p:sldId id="345" r:id="rId87"/>
    <p:sldId id="346" r:id="rId88"/>
    <p:sldId id="347" r:id="rId89"/>
    <p:sldId id="348" r:id="rId90"/>
    <p:sldId id="349" r:id="rId91"/>
    <p:sldId id="351" r:id="rId92"/>
    <p:sldId id="352" r:id="rId93"/>
    <p:sldId id="353" r:id="rId94"/>
    <p:sldId id="354" r:id="rId95"/>
    <p:sldId id="355" r:id="rId96"/>
    <p:sldId id="356" r:id="rId97"/>
    <p:sldId id="357" r:id="rId98"/>
    <p:sldId id="358" r:id="rId99"/>
    <p:sldId id="359" r:id="rId100"/>
    <p:sldId id="360" r:id="rId101"/>
    <p:sldId id="361" r:id="rId102"/>
    <p:sldId id="362" r:id="rId103"/>
    <p:sldId id="363" r:id="rId104"/>
    <p:sldId id="364" r:id="rId105"/>
    <p:sldId id="365" r:id="rId106"/>
    <p:sldId id="366" r:id="rId107"/>
    <p:sldId id="367" r:id="rId108"/>
    <p:sldId id="368" r:id="rId109"/>
    <p:sldId id="369" r:id="rId110"/>
    <p:sldId id="370" r:id="rId111"/>
    <p:sldId id="371" r:id="rId112"/>
    <p:sldId id="372" r:id="rId113"/>
    <p:sldId id="373" r:id="rId114"/>
    <p:sldId id="374" r:id="rId115"/>
    <p:sldId id="375" r:id="rId116"/>
    <p:sldId id="376" r:id="rId117"/>
    <p:sldId id="378" r:id="rId118"/>
    <p:sldId id="379" r:id="rId119"/>
    <p:sldId id="380" r:id="rId120"/>
    <p:sldId id="381" r:id="rId121"/>
    <p:sldId id="382" r:id="rId122"/>
    <p:sldId id="383" r:id="rId123"/>
    <p:sldId id="384" r:id="rId124"/>
    <p:sldId id="385" r:id="rId125"/>
    <p:sldId id="386" r:id="rId126"/>
    <p:sldId id="387" r:id="rId127"/>
    <p:sldId id="388" r:id="rId128"/>
    <p:sldId id="389" r:id="rId129"/>
    <p:sldId id="390" r:id="rId130"/>
    <p:sldId id="391" r:id="rId131"/>
    <p:sldId id="392" r:id="rId132"/>
    <p:sldId id="393" r:id="rId133"/>
    <p:sldId id="394" r:id="rId134"/>
    <p:sldId id="396" r:id="rId135"/>
    <p:sldId id="397" r:id="rId136"/>
    <p:sldId id="398" r:id="rId137"/>
    <p:sldId id="399" r:id="rId138"/>
    <p:sldId id="400" r:id="rId139"/>
    <p:sldId id="401" r:id="rId140"/>
    <p:sldId id="402" r:id="rId141"/>
    <p:sldId id="404" r:id="rId142"/>
    <p:sldId id="405" r:id="rId143"/>
    <p:sldId id="406" r:id="rId144"/>
    <p:sldId id="407" r:id="rId145"/>
  </p:sldIdLst>
  <p:sldSz cx="9144000" cy="6858000" type="screen4x3"/>
  <p:notesSz cx="6858000" cy="9144000"/>
  <p:embeddedFontLst>
    <p:embeddedFont>
      <p:font typeface="Calibri" panose="020F0502020204030204" pitchFamily="34" charset="0"/>
      <p:regular r:id="rId146"/>
      <p:bold r:id="rId147"/>
      <p:italic r:id="rId148"/>
      <p:boldItalic r:id="rId1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font" Target="fonts/font4.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font" Target="fonts/font3.fntdata"/><Relationship Id="rId15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font" Target="fonts/font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589499</c:v>
                </c:pt>
                <c:pt idx="1">
                  <c:v>734373</c:v>
                </c:pt>
                <c:pt idx="2">
                  <c:v>961748</c:v>
                </c:pt>
                <c:pt idx="3">
                  <c:v>1088329</c:v>
                </c:pt>
                <c:pt idx="4">
                  <c:v>1327704</c:v>
                </c:pt>
                <c:pt idx="5">
                  <c:v>2675185</c:v>
                </c:pt>
                <c:pt idx="6">
                  <c:v>1540568</c:v>
                </c:pt>
                <c:pt idx="7">
                  <c:v>2165105</c:v>
                </c:pt>
                <c:pt idx="8">
                  <c:v>649281</c:v>
                </c:pt>
                <c:pt idx="9">
                  <c:v>217023</c:v>
                </c:pt>
                <c:pt idx="10">
                  <c:v>202237</c:v>
                </c:pt>
                <c:pt idx="11">
                  <c:v>189295</c:v>
                </c:pt>
                <c:pt idx="12">
                  <c:v>209056</c:v>
                </c:pt>
                <c:pt idx="13">
                  <c:v>168014</c:v>
                </c:pt>
              </c:numCache>
            </c:numRef>
          </c:val>
          <c:smooth val="0"/>
          <c:extLst>
            <c:ext xmlns:c16="http://schemas.microsoft.com/office/drawing/2014/chart" uri="{C3380CC4-5D6E-409C-BE32-E72D297353CC}">
              <c16:uniqueId val="{00000000-AA57-4838-A5E8-70F801559C1E}"/>
            </c:ext>
          </c:extLst>
        </c:ser>
        <c:dLbls>
          <c:showLegendKey val="0"/>
          <c:showVal val="0"/>
          <c:showCatName val="0"/>
          <c:showSerName val="0"/>
          <c:showPercent val="0"/>
          <c:showBubbleSize val="0"/>
        </c:dLbls>
        <c:smooth val="0"/>
        <c:axId val="386562008"/>
        <c:axId val="386558728"/>
      </c:lineChart>
      <c:dateAx>
        <c:axId val="38656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58728"/>
        <c:crosses val="autoZero"/>
        <c:auto val="1"/>
        <c:lblOffset val="100"/>
        <c:baseTimeUnit val="days"/>
      </c:dateAx>
      <c:valAx>
        <c:axId val="38655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6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506</c:v>
                </c:pt>
                <c:pt idx="1">
                  <c:v>330</c:v>
                </c:pt>
                <c:pt idx="2">
                  <c:v>203</c:v>
                </c:pt>
                <c:pt idx="3">
                  <c:v>280</c:v>
                </c:pt>
                <c:pt idx="4">
                  <c:v>1375</c:v>
                </c:pt>
                <c:pt idx="5">
                  <c:v>311</c:v>
                </c:pt>
                <c:pt idx="6">
                  <c:v>1134</c:v>
                </c:pt>
                <c:pt idx="7">
                  <c:v>229</c:v>
                </c:pt>
                <c:pt idx="8">
                  <c:v>81</c:v>
                </c:pt>
                <c:pt idx="9">
                  <c:v>110</c:v>
                </c:pt>
                <c:pt idx="10">
                  <c:v>55</c:v>
                </c:pt>
                <c:pt idx="11">
                  <c:v>112</c:v>
                </c:pt>
                <c:pt idx="12">
                  <c:v>180</c:v>
                </c:pt>
                <c:pt idx="13">
                  <c:v>188</c:v>
                </c:pt>
              </c:numCache>
            </c:numRef>
          </c:val>
          <c:smooth val="0"/>
          <c:extLst>
            <c:ext xmlns:c16="http://schemas.microsoft.com/office/drawing/2014/chart" uri="{C3380CC4-5D6E-409C-BE32-E72D297353CC}">
              <c16:uniqueId val="{00000000-A27C-4028-8DC5-28AE1B256C91}"/>
            </c:ext>
          </c:extLst>
        </c:ser>
        <c:dLbls>
          <c:showLegendKey val="0"/>
          <c:showVal val="0"/>
          <c:showCatName val="0"/>
          <c:showSerName val="0"/>
          <c:showPercent val="0"/>
          <c:showBubbleSize val="0"/>
        </c:dLbls>
        <c:smooth val="0"/>
        <c:axId val="394640168"/>
        <c:axId val="394635576"/>
      </c:lineChart>
      <c:dateAx>
        <c:axId val="39464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35576"/>
        <c:crosses val="autoZero"/>
        <c:auto val="1"/>
        <c:lblOffset val="100"/>
        <c:baseTimeUnit val="days"/>
      </c:dateAx>
      <c:valAx>
        <c:axId val="39463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4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13268</c:v>
                </c:pt>
                <c:pt idx="1">
                  <c:v>9416</c:v>
                </c:pt>
                <c:pt idx="2">
                  <c:v>6105</c:v>
                </c:pt>
                <c:pt idx="3">
                  <c:v>6336</c:v>
                </c:pt>
                <c:pt idx="4">
                  <c:v>17856</c:v>
                </c:pt>
                <c:pt idx="5">
                  <c:v>10453</c:v>
                </c:pt>
                <c:pt idx="6">
                  <c:v>8962</c:v>
                </c:pt>
                <c:pt idx="7">
                  <c:v>6292</c:v>
                </c:pt>
                <c:pt idx="8">
                  <c:v>5038</c:v>
                </c:pt>
                <c:pt idx="9">
                  <c:v>3751</c:v>
                </c:pt>
                <c:pt idx="10">
                  <c:v>3504</c:v>
                </c:pt>
                <c:pt idx="11">
                  <c:v>4075</c:v>
                </c:pt>
                <c:pt idx="12">
                  <c:v>4597</c:v>
                </c:pt>
                <c:pt idx="13">
                  <c:v>2641</c:v>
                </c:pt>
              </c:numCache>
            </c:numRef>
          </c:val>
          <c:smooth val="0"/>
          <c:extLst>
            <c:ext xmlns:c16="http://schemas.microsoft.com/office/drawing/2014/chart" uri="{C3380CC4-5D6E-409C-BE32-E72D297353CC}">
              <c16:uniqueId val="{00000000-0B1F-41B4-B4E0-078037E0BD15}"/>
            </c:ext>
          </c:extLst>
        </c:ser>
        <c:dLbls>
          <c:showLegendKey val="0"/>
          <c:showVal val="0"/>
          <c:showCatName val="0"/>
          <c:showSerName val="0"/>
          <c:showPercent val="0"/>
          <c:showBubbleSize val="0"/>
        </c:dLbls>
        <c:smooth val="0"/>
        <c:axId val="327163168"/>
        <c:axId val="327161528"/>
      </c:lineChart>
      <c:dateAx>
        <c:axId val="327163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61528"/>
        <c:crosses val="autoZero"/>
        <c:auto val="1"/>
        <c:lblOffset val="100"/>
        <c:baseTimeUnit val="days"/>
      </c:dateAx>
      <c:valAx>
        <c:axId val="32716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16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Album</c:v>
                </c:pt>
                <c:pt idx="1">
                  <c:v>Link</c:v>
                </c:pt>
                <c:pt idx="2">
                  <c:v>Photo</c:v>
                </c:pt>
                <c:pt idx="3">
                  <c:v>Video</c:v>
                </c:pt>
              </c:strCache>
            </c:strRef>
          </c:cat>
          <c:val>
            <c:numRef>
              <c:f>Sheet1!$A$2:$D$2</c:f>
              <c:numCache>
                <c:formatCode>General</c:formatCode>
                <c:ptCount val="4"/>
                <c:pt idx="0">
                  <c:v>1</c:v>
                </c:pt>
                <c:pt idx="1">
                  <c:v>37</c:v>
                </c:pt>
                <c:pt idx="2">
                  <c:v>15</c:v>
                </c:pt>
                <c:pt idx="3">
                  <c:v>32</c:v>
                </c:pt>
              </c:numCache>
            </c:numRef>
          </c:val>
          <c:extLst>
            <c:ext xmlns:c16="http://schemas.microsoft.com/office/drawing/2014/chart" uri="{C3380CC4-5D6E-409C-BE32-E72D297353CC}">
              <c16:uniqueId val="{00000000-0C8C-4979-A3BC-773CC39C36F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1.36694969943001E-2</c:v>
                </c:pt>
                <c:pt idx="1">
                  <c:v>7.6284439245801203E-3</c:v>
                </c:pt>
                <c:pt idx="2">
                  <c:v>7.3100344525102003E-3</c:v>
                </c:pt>
                <c:pt idx="3">
                  <c:v>3.1780435328403098E-3</c:v>
                </c:pt>
                <c:pt idx="4">
                  <c:v>6.3558850728861098E-3</c:v>
                </c:pt>
                <c:pt idx="5">
                  <c:v>1.14398660264579E-2</c:v>
                </c:pt>
                <c:pt idx="6">
                  <c:v>1.04853443482405E-2</c:v>
                </c:pt>
                <c:pt idx="7">
                  <c:v>-5.7186791122068401E-3</c:v>
                </c:pt>
                <c:pt idx="8">
                  <c:v>-8.8962318103831695E-3</c:v>
                </c:pt>
                <c:pt idx="9">
                  <c:v>-1.01680266402298E-2</c:v>
                </c:pt>
                <c:pt idx="10">
                  <c:v>-8.5801449091140198E-3</c:v>
                </c:pt>
                <c:pt idx="11">
                  <c:v>-5.40277702739208E-3</c:v>
                </c:pt>
                <c:pt idx="12">
                  <c:v>-9.8526551316441904E-3</c:v>
                </c:pt>
                <c:pt idx="13">
                  <c:v>-6.6750369510974097E-3</c:v>
                </c:pt>
              </c:numCache>
            </c:numRef>
          </c:val>
          <c:smooth val="0"/>
          <c:extLst>
            <c:ext xmlns:c16="http://schemas.microsoft.com/office/drawing/2014/chart" uri="{C3380CC4-5D6E-409C-BE32-E72D297353CC}">
              <c16:uniqueId val="{00000000-D084-4257-89CA-CD9632E407BB}"/>
            </c:ext>
          </c:extLst>
        </c:ser>
        <c:dLbls>
          <c:showLegendKey val="0"/>
          <c:showVal val="0"/>
          <c:showCatName val="0"/>
          <c:showSerName val="0"/>
          <c:showPercent val="0"/>
          <c:showBubbleSize val="0"/>
        </c:dLbls>
        <c:smooth val="0"/>
        <c:axId val="390053760"/>
        <c:axId val="390049496"/>
      </c:lineChart>
      <c:dateAx>
        <c:axId val="39005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49496"/>
        <c:crosses val="autoZero"/>
        <c:auto val="1"/>
        <c:lblOffset val="100"/>
        <c:baseTimeUnit val="days"/>
      </c:dateAx>
      <c:valAx>
        <c:axId val="39004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05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3FM</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0.27296791435353601</c:v>
                </c:pt>
                <c:pt idx="1">
                  <c:v>0.115972128316445</c:v>
                </c:pt>
                <c:pt idx="2">
                  <c:v>0.12119377293884601</c:v>
                </c:pt>
                <c:pt idx="3">
                  <c:v>0.15806673652794001</c:v>
                </c:pt>
              </c:numCache>
            </c:numRef>
          </c:val>
          <c:extLst>
            <c:ext xmlns:c16="http://schemas.microsoft.com/office/drawing/2014/chart" uri="{C3380CC4-5D6E-409C-BE32-E72D297353CC}">
              <c16:uniqueId val="{00000000-43E1-40D2-A361-CEDB98861C34}"/>
            </c:ext>
          </c:extLst>
        </c:ser>
        <c:dLbls>
          <c:showLegendKey val="0"/>
          <c:showVal val="0"/>
          <c:showCatName val="0"/>
          <c:showSerName val="0"/>
          <c:showPercent val="0"/>
          <c:showBubbleSize val="0"/>
        </c:dLbls>
        <c:gapWidth val="219"/>
        <c:overlap val="-27"/>
        <c:axId val="397630776"/>
        <c:axId val="397629136"/>
      </c:barChart>
      <c:catAx>
        <c:axId val="39763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29136"/>
        <c:crosses val="autoZero"/>
        <c:auto val="1"/>
        <c:lblAlgn val="ctr"/>
        <c:lblOffset val="100"/>
        <c:noMultiLvlLbl val="0"/>
      </c:catAx>
      <c:valAx>
        <c:axId val="39762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3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314612</c:v>
                </c:pt>
                <c:pt idx="1">
                  <c:v>314636</c:v>
                </c:pt>
                <c:pt idx="2">
                  <c:v>314659</c:v>
                </c:pt>
                <c:pt idx="3">
                  <c:v>314669</c:v>
                </c:pt>
                <c:pt idx="4">
                  <c:v>314689</c:v>
                </c:pt>
                <c:pt idx="5">
                  <c:v>314725</c:v>
                </c:pt>
                <c:pt idx="6">
                  <c:v>314758</c:v>
                </c:pt>
                <c:pt idx="7">
                  <c:v>314740</c:v>
                </c:pt>
                <c:pt idx="8">
                  <c:v>314712</c:v>
                </c:pt>
                <c:pt idx="9">
                  <c:v>314680</c:v>
                </c:pt>
                <c:pt idx="10">
                  <c:v>314653</c:v>
                </c:pt>
                <c:pt idx="11">
                  <c:v>314636</c:v>
                </c:pt>
                <c:pt idx="12">
                  <c:v>314605</c:v>
                </c:pt>
                <c:pt idx="13">
                  <c:v>314584</c:v>
                </c:pt>
              </c:numCache>
            </c:numRef>
          </c:val>
          <c:smooth val="0"/>
          <c:extLst>
            <c:ext xmlns:c16="http://schemas.microsoft.com/office/drawing/2014/chart" uri="{C3380CC4-5D6E-409C-BE32-E72D297353CC}">
              <c16:uniqueId val="{00000000-E06C-41B0-B0CE-3CE5D84276CB}"/>
            </c:ext>
          </c:extLst>
        </c:ser>
        <c:dLbls>
          <c:showLegendKey val="0"/>
          <c:showVal val="0"/>
          <c:showCatName val="0"/>
          <c:showSerName val="0"/>
          <c:showPercent val="0"/>
          <c:showBubbleSize val="0"/>
        </c:dLbls>
        <c:smooth val="0"/>
        <c:axId val="397637008"/>
        <c:axId val="397637992"/>
      </c:lineChart>
      <c:dateAx>
        <c:axId val="397637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37992"/>
        <c:crosses val="autoZero"/>
        <c:auto val="1"/>
        <c:lblOffset val="100"/>
        <c:baseTimeUnit val="days"/>
      </c:dateAx>
      <c:valAx>
        <c:axId val="39763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3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102432</c:v>
                </c:pt>
                <c:pt idx="1">
                  <c:v>102685</c:v>
                </c:pt>
                <c:pt idx="2">
                  <c:v>102833</c:v>
                </c:pt>
                <c:pt idx="3">
                  <c:v>102948</c:v>
                </c:pt>
                <c:pt idx="4">
                  <c:v>103089</c:v>
                </c:pt>
                <c:pt idx="5">
                  <c:v>103212</c:v>
                </c:pt>
                <c:pt idx="6">
                  <c:v>103395</c:v>
                </c:pt>
                <c:pt idx="7">
                  <c:v>103356</c:v>
                </c:pt>
                <c:pt idx="8">
                  <c:v>103352</c:v>
                </c:pt>
                <c:pt idx="9">
                  <c:v>103301</c:v>
                </c:pt>
                <c:pt idx="10">
                  <c:v>103267</c:v>
                </c:pt>
                <c:pt idx="11">
                  <c:v>103262</c:v>
                </c:pt>
                <c:pt idx="12">
                  <c:v>103256</c:v>
                </c:pt>
                <c:pt idx="13">
                  <c:v>103236</c:v>
                </c:pt>
              </c:numCache>
            </c:numRef>
          </c:val>
          <c:smooth val="0"/>
          <c:extLst>
            <c:ext xmlns:c16="http://schemas.microsoft.com/office/drawing/2014/chart" uri="{C3380CC4-5D6E-409C-BE32-E72D297353CC}">
              <c16:uniqueId val="{00000000-4C2F-4282-AD89-A83A65D4DA31}"/>
            </c:ext>
          </c:extLst>
        </c:ser>
        <c:dLbls>
          <c:showLegendKey val="0"/>
          <c:showVal val="0"/>
          <c:showCatName val="0"/>
          <c:showSerName val="0"/>
          <c:showPercent val="0"/>
          <c:showBubbleSize val="0"/>
        </c:dLbls>
        <c:smooth val="0"/>
        <c:axId val="522490824"/>
        <c:axId val="522488200"/>
      </c:lineChart>
      <c:dateAx>
        <c:axId val="522490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88200"/>
        <c:crosses val="autoZero"/>
        <c:auto val="1"/>
        <c:lblOffset val="100"/>
        <c:baseTimeUnit val="days"/>
      </c:dateAx>
      <c:valAx>
        <c:axId val="52248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9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@npo3fm</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1.10056274238945</c:v>
                </c:pt>
                <c:pt idx="1">
                  <c:v>1.75270338525898</c:v>
                </c:pt>
                <c:pt idx="2">
                  <c:v>1.14085897987524</c:v>
                </c:pt>
              </c:numCache>
            </c:numRef>
          </c:val>
          <c:extLst>
            <c:ext xmlns:c16="http://schemas.microsoft.com/office/drawing/2014/chart" uri="{C3380CC4-5D6E-409C-BE32-E72D297353CC}">
              <c16:uniqueId val="{00000000-3C03-415E-B2D8-ECE8583CD4BD}"/>
            </c:ext>
          </c:extLst>
        </c:ser>
        <c:dLbls>
          <c:showLegendKey val="0"/>
          <c:showVal val="0"/>
          <c:showCatName val="0"/>
          <c:showSerName val="0"/>
          <c:showPercent val="0"/>
          <c:showBubbleSize val="0"/>
        </c:dLbls>
        <c:gapWidth val="219"/>
        <c:overlap val="-27"/>
        <c:axId val="522487872"/>
        <c:axId val="522491808"/>
      </c:barChart>
      <c:catAx>
        <c:axId val="522487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91808"/>
        <c:crosses val="autoZero"/>
        <c:auto val="1"/>
        <c:lblAlgn val="ctr"/>
        <c:lblOffset val="100"/>
        <c:noMultiLvlLbl val="0"/>
      </c:catAx>
      <c:valAx>
        <c:axId val="52249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8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325073</c:v>
                </c:pt>
                <c:pt idx="1">
                  <c:v>423193</c:v>
                </c:pt>
                <c:pt idx="2">
                  <c:v>593130</c:v>
                </c:pt>
                <c:pt idx="3">
                  <c:v>787831</c:v>
                </c:pt>
                <c:pt idx="4">
                  <c:v>878330</c:v>
                </c:pt>
                <c:pt idx="5">
                  <c:v>2129509</c:v>
                </c:pt>
                <c:pt idx="6">
                  <c:v>974364</c:v>
                </c:pt>
                <c:pt idx="7">
                  <c:v>1962066</c:v>
                </c:pt>
                <c:pt idx="8">
                  <c:v>540042</c:v>
                </c:pt>
                <c:pt idx="9">
                  <c:v>71232</c:v>
                </c:pt>
                <c:pt idx="10">
                  <c:v>75333</c:v>
                </c:pt>
                <c:pt idx="11">
                  <c:v>96993</c:v>
                </c:pt>
                <c:pt idx="12">
                  <c:v>86023</c:v>
                </c:pt>
                <c:pt idx="13">
                  <c:v>45080</c:v>
                </c:pt>
              </c:numCache>
            </c:numRef>
          </c:val>
          <c:smooth val="0"/>
          <c:extLst>
            <c:ext xmlns:c16="http://schemas.microsoft.com/office/drawing/2014/chart" uri="{C3380CC4-5D6E-409C-BE32-E72D297353CC}">
              <c16:uniqueId val="{00000000-78AC-43D7-9E55-EBA487BC2C13}"/>
            </c:ext>
          </c:extLst>
        </c:ser>
        <c:dLbls>
          <c:showLegendKey val="0"/>
          <c:showVal val="0"/>
          <c:showCatName val="0"/>
          <c:showSerName val="0"/>
          <c:showPercent val="0"/>
          <c:showBubbleSize val="0"/>
        </c:dLbls>
        <c:smooth val="0"/>
        <c:axId val="522496728"/>
        <c:axId val="522500008"/>
      </c:lineChart>
      <c:dateAx>
        <c:axId val="52249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500008"/>
        <c:crosses val="autoZero"/>
        <c:auto val="1"/>
        <c:lblOffset val="100"/>
        <c:baseTimeUnit val="days"/>
      </c:dateAx>
      <c:valAx>
        <c:axId val="522500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49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1266</c:v>
                </c:pt>
                <c:pt idx="1">
                  <c:v>1235</c:v>
                </c:pt>
                <c:pt idx="2">
                  <c:v>1165</c:v>
                </c:pt>
                <c:pt idx="3">
                  <c:v>1423</c:v>
                </c:pt>
                <c:pt idx="4">
                  <c:v>1866</c:v>
                </c:pt>
                <c:pt idx="5">
                  <c:v>1695</c:v>
                </c:pt>
                <c:pt idx="6">
                  <c:v>2119</c:v>
                </c:pt>
                <c:pt idx="7">
                  <c:v>1087</c:v>
                </c:pt>
                <c:pt idx="8">
                  <c:v>660</c:v>
                </c:pt>
                <c:pt idx="9">
                  <c:v>831</c:v>
                </c:pt>
                <c:pt idx="10">
                  <c:v>1155</c:v>
                </c:pt>
                <c:pt idx="11">
                  <c:v>756</c:v>
                </c:pt>
                <c:pt idx="12">
                  <c:v>524</c:v>
                </c:pt>
                <c:pt idx="13">
                  <c:v>712</c:v>
                </c:pt>
              </c:numCache>
            </c:numRef>
          </c:val>
          <c:smooth val="0"/>
          <c:extLst>
            <c:ext xmlns:c16="http://schemas.microsoft.com/office/drawing/2014/chart" uri="{C3380CC4-5D6E-409C-BE32-E72D297353CC}">
              <c16:uniqueId val="{00000000-C228-416E-9B40-492E4F621EFB}"/>
            </c:ext>
          </c:extLst>
        </c:ser>
        <c:dLbls>
          <c:showLegendKey val="0"/>
          <c:showVal val="0"/>
          <c:showCatName val="0"/>
          <c:showSerName val="0"/>
          <c:showPercent val="0"/>
          <c:showBubbleSize val="0"/>
        </c:dLbls>
        <c:smooth val="0"/>
        <c:axId val="548506856"/>
        <c:axId val="548507512"/>
      </c:lineChart>
      <c:dateAx>
        <c:axId val="548506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507512"/>
        <c:crosses val="autoZero"/>
        <c:auto val="1"/>
        <c:lblOffset val="100"/>
        <c:baseTimeUnit val="days"/>
      </c:dateAx>
      <c:valAx>
        <c:axId val="54850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506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@npo3fm</c:v>
                </c:pt>
              </c:strCache>
            </c:strRef>
          </c:cat>
          <c:val>
            <c:numRef>
              <c:f>Sheet1!$B$2</c:f>
              <c:numCache>
                <c:formatCode>General</c:formatCode>
                <c:ptCount val="1"/>
                <c:pt idx="0">
                  <c:v>9</c:v>
                </c:pt>
              </c:numCache>
            </c:numRef>
          </c:val>
          <c:extLst>
            <c:ext xmlns:c16="http://schemas.microsoft.com/office/drawing/2014/chart" uri="{C3380CC4-5D6E-409C-BE32-E72D297353CC}">
              <c16:uniqueId val="{00000000-17EC-4B21-9797-5504DFB8A81B}"/>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@npo3fm</c:v>
                </c:pt>
              </c:strCache>
            </c:strRef>
          </c:cat>
          <c:val>
            <c:numRef>
              <c:f>Sheet1!$C$2</c:f>
              <c:numCache>
                <c:formatCode>General</c:formatCode>
                <c:ptCount val="1"/>
                <c:pt idx="0">
                  <c:v>119</c:v>
                </c:pt>
              </c:numCache>
            </c:numRef>
          </c:val>
          <c:extLst>
            <c:ext xmlns:c16="http://schemas.microsoft.com/office/drawing/2014/chart" uri="{C3380CC4-5D6E-409C-BE32-E72D297353CC}">
              <c16:uniqueId val="{00000001-17EC-4B21-9797-5504DFB8A81B}"/>
            </c:ext>
          </c:extLst>
        </c:ser>
        <c:dLbls>
          <c:showLegendKey val="0"/>
          <c:showVal val="0"/>
          <c:showCatName val="0"/>
          <c:showSerName val="0"/>
          <c:showPercent val="0"/>
          <c:showBubbleSize val="0"/>
        </c:dLbls>
        <c:gapWidth val="150"/>
        <c:overlap val="100"/>
        <c:axId val="548514728"/>
        <c:axId val="548514072"/>
      </c:barChart>
      <c:catAx>
        <c:axId val="54851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514072"/>
        <c:crosses val="autoZero"/>
        <c:auto val="1"/>
        <c:lblAlgn val="ctr"/>
        <c:lblOffset val="100"/>
        <c:noMultiLvlLbl val="0"/>
      </c:catAx>
      <c:valAx>
        <c:axId val="548514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51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 avg. reach</c:v>
                </c:pt>
              </c:strCache>
            </c:strRef>
          </c:tx>
          <c:spPr>
            <a:ln w="28575" cap="rnd">
              <a:solidFill>
                <a:schemeClr val="accent1"/>
              </a:solidFill>
              <a:round/>
            </a:ln>
            <a:effectLst/>
          </c:spPr>
          <c:marker>
            <c:symbol val="none"/>
          </c:marker>
          <c:cat>
            <c:numRef>
              <c:f>Sheet1!$A$2:$A$129</c:f>
              <c:numCache>
                <c:formatCode>m/d/yyyy</c:formatCode>
                <c:ptCount val="128"/>
                <c:pt idx="0">
                  <c:v>44548</c:v>
                </c:pt>
                <c:pt idx="1">
                  <c:v>44548</c:v>
                </c:pt>
                <c:pt idx="2">
                  <c:v>44548</c:v>
                </c:pt>
                <c:pt idx="3">
                  <c:v>44548</c:v>
                </c:pt>
                <c:pt idx="4">
                  <c:v>44548</c:v>
                </c:pt>
                <c:pt idx="5">
                  <c:v>44548</c:v>
                </c:pt>
                <c:pt idx="6">
                  <c:v>44548</c:v>
                </c:pt>
                <c:pt idx="7">
                  <c:v>44548</c:v>
                </c:pt>
                <c:pt idx="8">
                  <c:v>44548</c:v>
                </c:pt>
                <c:pt idx="9">
                  <c:v>44548</c:v>
                </c:pt>
                <c:pt idx="10">
                  <c:v>44548</c:v>
                </c:pt>
                <c:pt idx="11">
                  <c:v>44548</c:v>
                </c:pt>
                <c:pt idx="12">
                  <c:v>44548</c:v>
                </c:pt>
                <c:pt idx="13">
                  <c:v>44548</c:v>
                </c:pt>
                <c:pt idx="14">
                  <c:v>44548</c:v>
                </c:pt>
                <c:pt idx="15">
                  <c:v>44548</c:v>
                </c:pt>
                <c:pt idx="16">
                  <c:v>44549</c:v>
                </c:pt>
                <c:pt idx="17">
                  <c:v>44549</c:v>
                </c:pt>
                <c:pt idx="18">
                  <c:v>44549</c:v>
                </c:pt>
                <c:pt idx="19">
                  <c:v>44549</c:v>
                </c:pt>
                <c:pt idx="20">
                  <c:v>44549</c:v>
                </c:pt>
                <c:pt idx="21">
                  <c:v>44549</c:v>
                </c:pt>
                <c:pt idx="22">
                  <c:v>44549</c:v>
                </c:pt>
                <c:pt idx="23">
                  <c:v>44549</c:v>
                </c:pt>
                <c:pt idx="24">
                  <c:v>44549</c:v>
                </c:pt>
                <c:pt idx="25">
                  <c:v>44549</c:v>
                </c:pt>
                <c:pt idx="26">
                  <c:v>44549</c:v>
                </c:pt>
                <c:pt idx="27">
                  <c:v>44549</c:v>
                </c:pt>
                <c:pt idx="28">
                  <c:v>44549</c:v>
                </c:pt>
                <c:pt idx="29">
                  <c:v>44549</c:v>
                </c:pt>
                <c:pt idx="30">
                  <c:v>44549</c:v>
                </c:pt>
                <c:pt idx="31">
                  <c:v>44550</c:v>
                </c:pt>
                <c:pt idx="32">
                  <c:v>44550</c:v>
                </c:pt>
                <c:pt idx="33">
                  <c:v>44550</c:v>
                </c:pt>
                <c:pt idx="34">
                  <c:v>44550</c:v>
                </c:pt>
                <c:pt idx="35">
                  <c:v>44550</c:v>
                </c:pt>
                <c:pt idx="36">
                  <c:v>44550</c:v>
                </c:pt>
                <c:pt idx="37">
                  <c:v>44550</c:v>
                </c:pt>
                <c:pt idx="38">
                  <c:v>44550</c:v>
                </c:pt>
                <c:pt idx="39">
                  <c:v>44550</c:v>
                </c:pt>
                <c:pt idx="40">
                  <c:v>44550</c:v>
                </c:pt>
                <c:pt idx="41">
                  <c:v>44550</c:v>
                </c:pt>
                <c:pt idx="42">
                  <c:v>44550</c:v>
                </c:pt>
                <c:pt idx="43">
                  <c:v>44550</c:v>
                </c:pt>
                <c:pt idx="44">
                  <c:v>44550</c:v>
                </c:pt>
                <c:pt idx="45">
                  <c:v>44550</c:v>
                </c:pt>
                <c:pt idx="46">
                  <c:v>44550</c:v>
                </c:pt>
                <c:pt idx="47">
                  <c:v>44550</c:v>
                </c:pt>
                <c:pt idx="48">
                  <c:v>44550</c:v>
                </c:pt>
                <c:pt idx="49">
                  <c:v>44551</c:v>
                </c:pt>
                <c:pt idx="50">
                  <c:v>44551</c:v>
                </c:pt>
                <c:pt idx="51">
                  <c:v>44551</c:v>
                </c:pt>
                <c:pt idx="52">
                  <c:v>44551</c:v>
                </c:pt>
                <c:pt idx="53">
                  <c:v>44551</c:v>
                </c:pt>
                <c:pt idx="54">
                  <c:v>44551</c:v>
                </c:pt>
                <c:pt idx="55">
                  <c:v>44551</c:v>
                </c:pt>
                <c:pt idx="56">
                  <c:v>44551</c:v>
                </c:pt>
                <c:pt idx="57">
                  <c:v>44551</c:v>
                </c:pt>
                <c:pt idx="58">
                  <c:v>44551</c:v>
                </c:pt>
                <c:pt idx="59">
                  <c:v>44551</c:v>
                </c:pt>
                <c:pt idx="60">
                  <c:v>44551</c:v>
                </c:pt>
                <c:pt idx="61">
                  <c:v>44551</c:v>
                </c:pt>
                <c:pt idx="62">
                  <c:v>44551</c:v>
                </c:pt>
                <c:pt idx="63">
                  <c:v>44551</c:v>
                </c:pt>
                <c:pt idx="64">
                  <c:v>44551</c:v>
                </c:pt>
                <c:pt idx="65">
                  <c:v>44551</c:v>
                </c:pt>
                <c:pt idx="66">
                  <c:v>44551</c:v>
                </c:pt>
                <c:pt idx="67">
                  <c:v>44551</c:v>
                </c:pt>
                <c:pt idx="68">
                  <c:v>44551</c:v>
                </c:pt>
                <c:pt idx="69">
                  <c:v>44552</c:v>
                </c:pt>
                <c:pt idx="70">
                  <c:v>44552</c:v>
                </c:pt>
                <c:pt idx="71">
                  <c:v>44552</c:v>
                </c:pt>
                <c:pt idx="72">
                  <c:v>44552</c:v>
                </c:pt>
                <c:pt idx="73">
                  <c:v>44552</c:v>
                </c:pt>
                <c:pt idx="74">
                  <c:v>44552</c:v>
                </c:pt>
                <c:pt idx="75">
                  <c:v>44552</c:v>
                </c:pt>
                <c:pt idx="76">
                  <c:v>44552</c:v>
                </c:pt>
                <c:pt idx="77">
                  <c:v>44552</c:v>
                </c:pt>
                <c:pt idx="78">
                  <c:v>44552</c:v>
                </c:pt>
                <c:pt idx="79">
                  <c:v>44552</c:v>
                </c:pt>
                <c:pt idx="80">
                  <c:v>44552</c:v>
                </c:pt>
                <c:pt idx="81">
                  <c:v>44552</c:v>
                </c:pt>
                <c:pt idx="82">
                  <c:v>44552</c:v>
                </c:pt>
                <c:pt idx="83">
                  <c:v>44552</c:v>
                </c:pt>
                <c:pt idx="84">
                  <c:v>44552</c:v>
                </c:pt>
                <c:pt idx="85">
                  <c:v>44553</c:v>
                </c:pt>
                <c:pt idx="86">
                  <c:v>44553</c:v>
                </c:pt>
                <c:pt idx="87">
                  <c:v>44553</c:v>
                </c:pt>
                <c:pt idx="88">
                  <c:v>44553</c:v>
                </c:pt>
                <c:pt idx="89">
                  <c:v>44553</c:v>
                </c:pt>
                <c:pt idx="90">
                  <c:v>44553</c:v>
                </c:pt>
                <c:pt idx="91">
                  <c:v>44553</c:v>
                </c:pt>
                <c:pt idx="92">
                  <c:v>44553</c:v>
                </c:pt>
                <c:pt idx="93">
                  <c:v>44553</c:v>
                </c:pt>
                <c:pt idx="94">
                  <c:v>44553</c:v>
                </c:pt>
                <c:pt idx="95">
                  <c:v>44553</c:v>
                </c:pt>
                <c:pt idx="96">
                  <c:v>44553</c:v>
                </c:pt>
                <c:pt idx="97">
                  <c:v>44553</c:v>
                </c:pt>
                <c:pt idx="98">
                  <c:v>44553</c:v>
                </c:pt>
                <c:pt idx="99">
                  <c:v>44553</c:v>
                </c:pt>
                <c:pt idx="100">
                  <c:v>44553</c:v>
                </c:pt>
                <c:pt idx="101">
                  <c:v>44553</c:v>
                </c:pt>
                <c:pt idx="102">
                  <c:v>44553</c:v>
                </c:pt>
                <c:pt idx="103">
                  <c:v>44553</c:v>
                </c:pt>
                <c:pt idx="104">
                  <c:v>44553</c:v>
                </c:pt>
                <c:pt idx="105">
                  <c:v>44553</c:v>
                </c:pt>
                <c:pt idx="106">
                  <c:v>44553</c:v>
                </c:pt>
                <c:pt idx="107">
                  <c:v>44553</c:v>
                </c:pt>
                <c:pt idx="108">
                  <c:v>44554</c:v>
                </c:pt>
                <c:pt idx="109">
                  <c:v>44554</c:v>
                </c:pt>
                <c:pt idx="110">
                  <c:v>44554</c:v>
                </c:pt>
                <c:pt idx="111">
                  <c:v>44554</c:v>
                </c:pt>
                <c:pt idx="112">
                  <c:v>44554</c:v>
                </c:pt>
                <c:pt idx="113">
                  <c:v>44554</c:v>
                </c:pt>
                <c:pt idx="114">
                  <c:v>44554</c:v>
                </c:pt>
                <c:pt idx="115">
                  <c:v>44554</c:v>
                </c:pt>
                <c:pt idx="116">
                  <c:v>44554</c:v>
                </c:pt>
                <c:pt idx="117">
                  <c:v>44554</c:v>
                </c:pt>
                <c:pt idx="118">
                  <c:v>44554</c:v>
                </c:pt>
                <c:pt idx="119">
                  <c:v>44554</c:v>
                </c:pt>
                <c:pt idx="120">
                  <c:v>44554</c:v>
                </c:pt>
                <c:pt idx="121">
                  <c:v>44554</c:v>
                </c:pt>
                <c:pt idx="122">
                  <c:v>44554</c:v>
                </c:pt>
                <c:pt idx="123">
                  <c:v>44554</c:v>
                </c:pt>
                <c:pt idx="124">
                  <c:v>44554</c:v>
                </c:pt>
                <c:pt idx="125">
                  <c:v>44554</c:v>
                </c:pt>
                <c:pt idx="126">
                  <c:v>44554</c:v>
                </c:pt>
                <c:pt idx="127">
                  <c:v>44554</c:v>
                </c:pt>
              </c:numCache>
            </c:numRef>
          </c:cat>
          <c:val>
            <c:numRef>
              <c:f>Sheet1!$B$2:$B$129</c:f>
              <c:numCache>
                <c:formatCode>General</c:formatCode>
                <c:ptCount val="128"/>
                <c:pt idx="0">
                  <c:v>8743</c:v>
                </c:pt>
                <c:pt idx="1">
                  <c:v>8209</c:v>
                </c:pt>
                <c:pt idx="2">
                  <c:v>8460</c:v>
                </c:pt>
                <c:pt idx="3">
                  <c:v>8294</c:v>
                </c:pt>
                <c:pt idx="4">
                  <c:v>8210</c:v>
                </c:pt>
                <c:pt idx="5">
                  <c:v>8466</c:v>
                </c:pt>
                <c:pt idx="6">
                  <c:v>8300</c:v>
                </c:pt>
                <c:pt idx="7">
                  <c:v>8540</c:v>
                </c:pt>
                <c:pt idx="8">
                  <c:v>8559</c:v>
                </c:pt>
                <c:pt idx="9">
                  <c:v>8433</c:v>
                </c:pt>
                <c:pt idx="10">
                  <c:v>8276</c:v>
                </c:pt>
                <c:pt idx="11">
                  <c:v>8218</c:v>
                </c:pt>
                <c:pt idx="12">
                  <c:v>8874</c:v>
                </c:pt>
                <c:pt idx="13">
                  <c:v>8432</c:v>
                </c:pt>
                <c:pt idx="14">
                  <c:v>8422</c:v>
                </c:pt>
                <c:pt idx="15">
                  <c:v>8272</c:v>
                </c:pt>
                <c:pt idx="16">
                  <c:v>8846</c:v>
                </c:pt>
                <c:pt idx="17">
                  <c:v>8657</c:v>
                </c:pt>
                <c:pt idx="18">
                  <c:v>8468</c:v>
                </c:pt>
                <c:pt idx="19">
                  <c:v>8682</c:v>
                </c:pt>
                <c:pt idx="20">
                  <c:v>8277</c:v>
                </c:pt>
                <c:pt idx="21">
                  <c:v>8173</c:v>
                </c:pt>
                <c:pt idx="22">
                  <c:v>8164</c:v>
                </c:pt>
                <c:pt idx="23">
                  <c:v>7992</c:v>
                </c:pt>
                <c:pt idx="24">
                  <c:v>8050</c:v>
                </c:pt>
                <c:pt idx="25">
                  <c:v>7978</c:v>
                </c:pt>
                <c:pt idx="26">
                  <c:v>7769</c:v>
                </c:pt>
                <c:pt idx="27">
                  <c:v>7766</c:v>
                </c:pt>
                <c:pt idx="28">
                  <c:v>7857</c:v>
                </c:pt>
                <c:pt idx="29">
                  <c:v>7762</c:v>
                </c:pt>
                <c:pt idx="30">
                  <c:v>8507</c:v>
                </c:pt>
                <c:pt idx="31">
                  <c:v>8255</c:v>
                </c:pt>
                <c:pt idx="32">
                  <c:v>8043</c:v>
                </c:pt>
                <c:pt idx="33">
                  <c:v>7938</c:v>
                </c:pt>
                <c:pt idx="34">
                  <c:v>7954</c:v>
                </c:pt>
                <c:pt idx="35">
                  <c:v>8030</c:v>
                </c:pt>
                <c:pt idx="36">
                  <c:v>7785</c:v>
                </c:pt>
                <c:pt idx="37">
                  <c:v>7665</c:v>
                </c:pt>
                <c:pt idx="38">
                  <c:v>7540</c:v>
                </c:pt>
                <c:pt idx="39">
                  <c:v>7370</c:v>
                </c:pt>
                <c:pt idx="40">
                  <c:v>7451</c:v>
                </c:pt>
                <c:pt idx="41">
                  <c:v>7239</c:v>
                </c:pt>
                <c:pt idx="42">
                  <c:v>7116</c:v>
                </c:pt>
                <c:pt idx="43">
                  <c:v>7150</c:v>
                </c:pt>
                <c:pt idx="44">
                  <c:v>7458</c:v>
                </c:pt>
                <c:pt idx="45">
                  <c:v>8134</c:v>
                </c:pt>
                <c:pt idx="46">
                  <c:v>7727</c:v>
                </c:pt>
                <c:pt idx="47">
                  <c:v>7654</c:v>
                </c:pt>
                <c:pt idx="48">
                  <c:v>7518</c:v>
                </c:pt>
                <c:pt idx="49">
                  <c:v>7769</c:v>
                </c:pt>
                <c:pt idx="50">
                  <c:v>7579</c:v>
                </c:pt>
                <c:pt idx="51">
                  <c:v>7440</c:v>
                </c:pt>
                <c:pt idx="52">
                  <c:v>7465</c:v>
                </c:pt>
                <c:pt idx="53">
                  <c:v>7296</c:v>
                </c:pt>
                <c:pt idx="54">
                  <c:v>7531</c:v>
                </c:pt>
                <c:pt idx="55">
                  <c:v>7348</c:v>
                </c:pt>
                <c:pt idx="56">
                  <c:v>7518</c:v>
                </c:pt>
                <c:pt idx="57">
                  <c:v>7467</c:v>
                </c:pt>
                <c:pt idx="58">
                  <c:v>7542</c:v>
                </c:pt>
                <c:pt idx="59">
                  <c:v>7391</c:v>
                </c:pt>
                <c:pt idx="60">
                  <c:v>7264</c:v>
                </c:pt>
                <c:pt idx="61">
                  <c:v>7659</c:v>
                </c:pt>
                <c:pt idx="62">
                  <c:v>7682</c:v>
                </c:pt>
                <c:pt idx="63">
                  <c:v>7463</c:v>
                </c:pt>
                <c:pt idx="64">
                  <c:v>7610</c:v>
                </c:pt>
                <c:pt idx="65">
                  <c:v>7510</c:v>
                </c:pt>
                <c:pt idx="66">
                  <c:v>7484</c:v>
                </c:pt>
                <c:pt idx="67">
                  <c:v>7475</c:v>
                </c:pt>
                <c:pt idx="68">
                  <c:v>7926</c:v>
                </c:pt>
                <c:pt idx="69">
                  <c:v>8738</c:v>
                </c:pt>
                <c:pt idx="70">
                  <c:v>9080</c:v>
                </c:pt>
                <c:pt idx="71">
                  <c:v>8812</c:v>
                </c:pt>
                <c:pt idx="72">
                  <c:v>8673</c:v>
                </c:pt>
                <c:pt idx="73">
                  <c:v>8621</c:v>
                </c:pt>
                <c:pt idx="74">
                  <c:v>8459</c:v>
                </c:pt>
                <c:pt idx="75">
                  <c:v>8329</c:v>
                </c:pt>
                <c:pt idx="76">
                  <c:v>8414</c:v>
                </c:pt>
                <c:pt idx="77">
                  <c:v>8678</c:v>
                </c:pt>
                <c:pt idx="78">
                  <c:v>8463</c:v>
                </c:pt>
                <c:pt idx="79">
                  <c:v>8152</c:v>
                </c:pt>
                <c:pt idx="80">
                  <c:v>8433</c:v>
                </c:pt>
                <c:pt idx="81">
                  <c:v>8226</c:v>
                </c:pt>
                <c:pt idx="82">
                  <c:v>8031</c:v>
                </c:pt>
                <c:pt idx="83">
                  <c:v>7988</c:v>
                </c:pt>
                <c:pt idx="84">
                  <c:v>8626</c:v>
                </c:pt>
                <c:pt idx="85">
                  <c:v>9287</c:v>
                </c:pt>
                <c:pt idx="86">
                  <c:v>9003</c:v>
                </c:pt>
                <c:pt idx="87">
                  <c:v>8879</c:v>
                </c:pt>
                <c:pt idx="88">
                  <c:v>8933</c:v>
                </c:pt>
                <c:pt idx="89">
                  <c:v>8871</c:v>
                </c:pt>
                <c:pt idx="90">
                  <c:v>8621</c:v>
                </c:pt>
                <c:pt idx="91">
                  <c:v>8566</c:v>
                </c:pt>
                <c:pt idx="92">
                  <c:v>9257</c:v>
                </c:pt>
                <c:pt idx="93">
                  <c:v>8694</c:v>
                </c:pt>
                <c:pt idx="94">
                  <c:v>8524</c:v>
                </c:pt>
                <c:pt idx="95">
                  <c:v>8592</c:v>
                </c:pt>
                <c:pt idx="96">
                  <c:v>8454</c:v>
                </c:pt>
                <c:pt idx="97">
                  <c:v>8442</c:v>
                </c:pt>
                <c:pt idx="98">
                  <c:v>9380</c:v>
                </c:pt>
                <c:pt idx="99">
                  <c:v>9281</c:v>
                </c:pt>
                <c:pt idx="100">
                  <c:v>9356</c:v>
                </c:pt>
                <c:pt idx="101">
                  <c:v>9178</c:v>
                </c:pt>
                <c:pt idx="102">
                  <c:v>9054</c:v>
                </c:pt>
                <c:pt idx="103">
                  <c:v>8930</c:v>
                </c:pt>
                <c:pt idx="104">
                  <c:v>9032</c:v>
                </c:pt>
                <c:pt idx="105">
                  <c:v>8891</c:v>
                </c:pt>
                <c:pt idx="106">
                  <c:v>8762</c:v>
                </c:pt>
                <c:pt idx="107">
                  <c:v>9019</c:v>
                </c:pt>
                <c:pt idx="108">
                  <c:v>8908</c:v>
                </c:pt>
                <c:pt idx="109">
                  <c:v>9179</c:v>
                </c:pt>
                <c:pt idx="110">
                  <c:v>9015</c:v>
                </c:pt>
                <c:pt idx="111">
                  <c:v>8627</c:v>
                </c:pt>
                <c:pt idx="112">
                  <c:v>8609</c:v>
                </c:pt>
                <c:pt idx="113">
                  <c:v>8423</c:v>
                </c:pt>
                <c:pt idx="114">
                  <c:v>8383</c:v>
                </c:pt>
                <c:pt idx="115">
                  <c:v>8597</c:v>
                </c:pt>
                <c:pt idx="116">
                  <c:v>8740</c:v>
                </c:pt>
                <c:pt idx="117">
                  <c:v>8515</c:v>
                </c:pt>
                <c:pt idx="118">
                  <c:v>8481</c:v>
                </c:pt>
                <c:pt idx="119">
                  <c:v>8326</c:v>
                </c:pt>
                <c:pt idx="120">
                  <c:v>8484</c:v>
                </c:pt>
                <c:pt idx="121">
                  <c:v>8348</c:v>
                </c:pt>
                <c:pt idx="122">
                  <c:v>8290</c:v>
                </c:pt>
                <c:pt idx="123">
                  <c:v>8062</c:v>
                </c:pt>
                <c:pt idx="124">
                  <c:v>7798</c:v>
                </c:pt>
                <c:pt idx="125">
                  <c:v>7676</c:v>
                </c:pt>
                <c:pt idx="126">
                  <c:v>7530</c:v>
                </c:pt>
                <c:pt idx="127">
                  <c:v>847</c:v>
                </c:pt>
              </c:numCache>
            </c:numRef>
          </c:val>
          <c:smooth val="0"/>
          <c:extLst>
            <c:ext xmlns:c16="http://schemas.microsoft.com/office/drawing/2014/chart" uri="{C3380CC4-5D6E-409C-BE32-E72D297353CC}">
              <c16:uniqueId val="{00000000-98E6-4A84-8941-1DB4F9596BD9}"/>
            </c:ext>
          </c:extLst>
        </c:ser>
        <c:ser>
          <c:idx val="1"/>
          <c:order val="1"/>
          <c:tx>
            <c:strRef>
              <c:f>Sheet1!$C$1</c:f>
              <c:strCache>
                <c:ptCount val="1"/>
                <c:pt idx="0">
                  <c:v>@npo3fm exits</c:v>
                </c:pt>
              </c:strCache>
            </c:strRef>
          </c:tx>
          <c:spPr>
            <a:ln w="28575" cap="rnd">
              <a:solidFill>
                <a:schemeClr val="accent2"/>
              </a:solidFill>
              <a:round/>
            </a:ln>
            <a:effectLst/>
          </c:spPr>
          <c:marker>
            <c:symbol val="none"/>
          </c:marker>
          <c:cat>
            <c:numRef>
              <c:f>Sheet1!$A$2:$A$129</c:f>
              <c:numCache>
                <c:formatCode>m/d/yyyy</c:formatCode>
                <c:ptCount val="128"/>
                <c:pt idx="0">
                  <c:v>44548</c:v>
                </c:pt>
                <c:pt idx="1">
                  <c:v>44548</c:v>
                </c:pt>
                <c:pt idx="2">
                  <c:v>44548</c:v>
                </c:pt>
                <c:pt idx="3">
                  <c:v>44548</c:v>
                </c:pt>
                <c:pt idx="4">
                  <c:v>44548</c:v>
                </c:pt>
                <c:pt idx="5">
                  <c:v>44548</c:v>
                </c:pt>
                <c:pt idx="6">
                  <c:v>44548</c:v>
                </c:pt>
                <c:pt idx="7">
                  <c:v>44548</c:v>
                </c:pt>
                <c:pt idx="8">
                  <c:v>44548</c:v>
                </c:pt>
                <c:pt idx="9">
                  <c:v>44548</c:v>
                </c:pt>
                <c:pt idx="10">
                  <c:v>44548</c:v>
                </c:pt>
                <c:pt idx="11">
                  <c:v>44548</c:v>
                </c:pt>
                <c:pt idx="12">
                  <c:v>44548</c:v>
                </c:pt>
                <c:pt idx="13">
                  <c:v>44548</c:v>
                </c:pt>
                <c:pt idx="14">
                  <c:v>44548</c:v>
                </c:pt>
                <c:pt idx="15">
                  <c:v>44548</c:v>
                </c:pt>
                <c:pt idx="16">
                  <c:v>44549</c:v>
                </c:pt>
                <c:pt idx="17">
                  <c:v>44549</c:v>
                </c:pt>
                <c:pt idx="18">
                  <c:v>44549</c:v>
                </c:pt>
                <c:pt idx="19">
                  <c:v>44549</c:v>
                </c:pt>
                <c:pt idx="20">
                  <c:v>44549</c:v>
                </c:pt>
                <c:pt idx="21">
                  <c:v>44549</c:v>
                </c:pt>
                <c:pt idx="22">
                  <c:v>44549</c:v>
                </c:pt>
                <c:pt idx="23">
                  <c:v>44549</c:v>
                </c:pt>
                <c:pt idx="24">
                  <c:v>44549</c:v>
                </c:pt>
                <c:pt idx="25">
                  <c:v>44549</c:v>
                </c:pt>
                <c:pt idx="26">
                  <c:v>44549</c:v>
                </c:pt>
                <c:pt idx="27">
                  <c:v>44549</c:v>
                </c:pt>
                <c:pt idx="28">
                  <c:v>44549</c:v>
                </c:pt>
                <c:pt idx="29">
                  <c:v>44549</c:v>
                </c:pt>
                <c:pt idx="30">
                  <c:v>44549</c:v>
                </c:pt>
                <c:pt idx="31">
                  <c:v>44550</c:v>
                </c:pt>
                <c:pt idx="32">
                  <c:v>44550</c:v>
                </c:pt>
                <c:pt idx="33">
                  <c:v>44550</c:v>
                </c:pt>
                <c:pt idx="34">
                  <c:v>44550</c:v>
                </c:pt>
                <c:pt idx="35">
                  <c:v>44550</c:v>
                </c:pt>
                <c:pt idx="36">
                  <c:v>44550</c:v>
                </c:pt>
                <c:pt idx="37">
                  <c:v>44550</c:v>
                </c:pt>
                <c:pt idx="38">
                  <c:v>44550</c:v>
                </c:pt>
                <c:pt idx="39">
                  <c:v>44550</c:v>
                </c:pt>
                <c:pt idx="40">
                  <c:v>44550</c:v>
                </c:pt>
                <c:pt idx="41">
                  <c:v>44550</c:v>
                </c:pt>
                <c:pt idx="42">
                  <c:v>44550</c:v>
                </c:pt>
                <c:pt idx="43">
                  <c:v>44550</c:v>
                </c:pt>
                <c:pt idx="44">
                  <c:v>44550</c:v>
                </c:pt>
                <c:pt idx="45">
                  <c:v>44550</c:v>
                </c:pt>
                <c:pt idx="46">
                  <c:v>44550</c:v>
                </c:pt>
                <c:pt idx="47">
                  <c:v>44550</c:v>
                </c:pt>
                <c:pt idx="48">
                  <c:v>44550</c:v>
                </c:pt>
                <c:pt idx="49">
                  <c:v>44551</c:v>
                </c:pt>
                <c:pt idx="50">
                  <c:v>44551</c:v>
                </c:pt>
                <c:pt idx="51">
                  <c:v>44551</c:v>
                </c:pt>
                <c:pt idx="52">
                  <c:v>44551</c:v>
                </c:pt>
                <c:pt idx="53">
                  <c:v>44551</c:v>
                </c:pt>
                <c:pt idx="54">
                  <c:v>44551</c:v>
                </c:pt>
                <c:pt idx="55">
                  <c:v>44551</c:v>
                </c:pt>
                <c:pt idx="56">
                  <c:v>44551</c:v>
                </c:pt>
                <c:pt idx="57">
                  <c:v>44551</c:v>
                </c:pt>
                <c:pt idx="58">
                  <c:v>44551</c:v>
                </c:pt>
                <c:pt idx="59">
                  <c:v>44551</c:v>
                </c:pt>
                <c:pt idx="60">
                  <c:v>44551</c:v>
                </c:pt>
                <c:pt idx="61">
                  <c:v>44551</c:v>
                </c:pt>
                <c:pt idx="62">
                  <c:v>44551</c:v>
                </c:pt>
                <c:pt idx="63">
                  <c:v>44551</c:v>
                </c:pt>
                <c:pt idx="64">
                  <c:v>44551</c:v>
                </c:pt>
                <c:pt idx="65">
                  <c:v>44551</c:v>
                </c:pt>
                <c:pt idx="66">
                  <c:v>44551</c:v>
                </c:pt>
                <c:pt idx="67">
                  <c:v>44551</c:v>
                </c:pt>
                <c:pt idx="68">
                  <c:v>44551</c:v>
                </c:pt>
                <c:pt idx="69">
                  <c:v>44552</c:v>
                </c:pt>
                <c:pt idx="70">
                  <c:v>44552</c:v>
                </c:pt>
                <c:pt idx="71">
                  <c:v>44552</c:v>
                </c:pt>
                <c:pt idx="72">
                  <c:v>44552</c:v>
                </c:pt>
                <c:pt idx="73">
                  <c:v>44552</c:v>
                </c:pt>
                <c:pt idx="74">
                  <c:v>44552</c:v>
                </c:pt>
                <c:pt idx="75">
                  <c:v>44552</c:v>
                </c:pt>
                <c:pt idx="76">
                  <c:v>44552</c:v>
                </c:pt>
                <c:pt idx="77">
                  <c:v>44552</c:v>
                </c:pt>
                <c:pt idx="78">
                  <c:v>44552</c:v>
                </c:pt>
                <c:pt idx="79">
                  <c:v>44552</c:v>
                </c:pt>
                <c:pt idx="80">
                  <c:v>44552</c:v>
                </c:pt>
                <c:pt idx="81">
                  <c:v>44552</c:v>
                </c:pt>
                <c:pt idx="82">
                  <c:v>44552</c:v>
                </c:pt>
                <c:pt idx="83">
                  <c:v>44552</c:v>
                </c:pt>
                <c:pt idx="84">
                  <c:v>44552</c:v>
                </c:pt>
                <c:pt idx="85">
                  <c:v>44553</c:v>
                </c:pt>
                <c:pt idx="86">
                  <c:v>44553</c:v>
                </c:pt>
                <c:pt idx="87">
                  <c:v>44553</c:v>
                </c:pt>
                <c:pt idx="88">
                  <c:v>44553</c:v>
                </c:pt>
                <c:pt idx="89">
                  <c:v>44553</c:v>
                </c:pt>
                <c:pt idx="90">
                  <c:v>44553</c:v>
                </c:pt>
                <c:pt idx="91">
                  <c:v>44553</c:v>
                </c:pt>
                <c:pt idx="92">
                  <c:v>44553</c:v>
                </c:pt>
                <c:pt idx="93">
                  <c:v>44553</c:v>
                </c:pt>
                <c:pt idx="94">
                  <c:v>44553</c:v>
                </c:pt>
                <c:pt idx="95">
                  <c:v>44553</c:v>
                </c:pt>
                <c:pt idx="96">
                  <c:v>44553</c:v>
                </c:pt>
                <c:pt idx="97">
                  <c:v>44553</c:v>
                </c:pt>
                <c:pt idx="98">
                  <c:v>44553</c:v>
                </c:pt>
                <c:pt idx="99">
                  <c:v>44553</c:v>
                </c:pt>
                <c:pt idx="100">
                  <c:v>44553</c:v>
                </c:pt>
                <c:pt idx="101">
                  <c:v>44553</c:v>
                </c:pt>
                <c:pt idx="102">
                  <c:v>44553</c:v>
                </c:pt>
                <c:pt idx="103">
                  <c:v>44553</c:v>
                </c:pt>
                <c:pt idx="104">
                  <c:v>44553</c:v>
                </c:pt>
                <c:pt idx="105">
                  <c:v>44553</c:v>
                </c:pt>
                <c:pt idx="106">
                  <c:v>44553</c:v>
                </c:pt>
                <c:pt idx="107">
                  <c:v>44553</c:v>
                </c:pt>
                <c:pt idx="108">
                  <c:v>44554</c:v>
                </c:pt>
                <c:pt idx="109">
                  <c:v>44554</c:v>
                </c:pt>
                <c:pt idx="110">
                  <c:v>44554</c:v>
                </c:pt>
                <c:pt idx="111">
                  <c:v>44554</c:v>
                </c:pt>
                <c:pt idx="112">
                  <c:v>44554</c:v>
                </c:pt>
                <c:pt idx="113">
                  <c:v>44554</c:v>
                </c:pt>
                <c:pt idx="114">
                  <c:v>44554</c:v>
                </c:pt>
                <c:pt idx="115">
                  <c:v>44554</c:v>
                </c:pt>
                <c:pt idx="116">
                  <c:v>44554</c:v>
                </c:pt>
                <c:pt idx="117">
                  <c:v>44554</c:v>
                </c:pt>
                <c:pt idx="118">
                  <c:v>44554</c:v>
                </c:pt>
                <c:pt idx="119">
                  <c:v>44554</c:v>
                </c:pt>
                <c:pt idx="120">
                  <c:v>44554</c:v>
                </c:pt>
                <c:pt idx="121">
                  <c:v>44554</c:v>
                </c:pt>
                <c:pt idx="122">
                  <c:v>44554</c:v>
                </c:pt>
                <c:pt idx="123">
                  <c:v>44554</c:v>
                </c:pt>
                <c:pt idx="124">
                  <c:v>44554</c:v>
                </c:pt>
                <c:pt idx="125">
                  <c:v>44554</c:v>
                </c:pt>
                <c:pt idx="126">
                  <c:v>44554</c:v>
                </c:pt>
                <c:pt idx="127">
                  <c:v>44554</c:v>
                </c:pt>
              </c:numCache>
            </c:numRef>
          </c:cat>
          <c:val>
            <c:numRef>
              <c:f>Sheet1!$C$2:$C$129</c:f>
              <c:numCache>
                <c:formatCode>General</c:formatCode>
                <c:ptCount val="128"/>
                <c:pt idx="0">
                  <c:v>475</c:v>
                </c:pt>
                <c:pt idx="1">
                  <c:v>722</c:v>
                </c:pt>
                <c:pt idx="2">
                  <c:v>320</c:v>
                </c:pt>
                <c:pt idx="3">
                  <c:v>310</c:v>
                </c:pt>
                <c:pt idx="4">
                  <c:v>494</c:v>
                </c:pt>
                <c:pt idx="5">
                  <c:v>312</c:v>
                </c:pt>
                <c:pt idx="6">
                  <c:v>476</c:v>
                </c:pt>
                <c:pt idx="7">
                  <c:v>491</c:v>
                </c:pt>
                <c:pt idx="8">
                  <c:v>721</c:v>
                </c:pt>
                <c:pt idx="9">
                  <c:v>488</c:v>
                </c:pt>
                <c:pt idx="10">
                  <c:v>1705</c:v>
                </c:pt>
                <c:pt idx="11">
                  <c:v>735</c:v>
                </c:pt>
                <c:pt idx="12">
                  <c:v>444</c:v>
                </c:pt>
                <c:pt idx="13">
                  <c:v>377</c:v>
                </c:pt>
                <c:pt idx="14">
                  <c:v>285</c:v>
                </c:pt>
                <c:pt idx="15">
                  <c:v>606</c:v>
                </c:pt>
                <c:pt idx="16">
                  <c:v>770</c:v>
                </c:pt>
                <c:pt idx="17">
                  <c:v>482</c:v>
                </c:pt>
                <c:pt idx="18">
                  <c:v>559</c:v>
                </c:pt>
                <c:pt idx="19">
                  <c:v>378</c:v>
                </c:pt>
                <c:pt idx="20">
                  <c:v>274</c:v>
                </c:pt>
                <c:pt idx="21">
                  <c:v>337</c:v>
                </c:pt>
                <c:pt idx="22">
                  <c:v>312</c:v>
                </c:pt>
                <c:pt idx="23">
                  <c:v>657</c:v>
                </c:pt>
                <c:pt idx="24">
                  <c:v>660</c:v>
                </c:pt>
                <c:pt idx="25">
                  <c:v>279</c:v>
                </c:pt>
                <c:pt idx="26">
                  <c:v>365</c:v>
                </c:pt>
                <c:pt idx="27">
                  <c:v>426</c:v>
                </c:pt>
                <c:pt idx="28">
                  <c:v>321</c:v>
                </c:pt>
                <c:pt idx="29">
                  <c:v>717</c:v>
                </c:pt>
                <c:pt idx="30">
                  <c:v>569</c:v>
                </c:pt>
                <c:pt idx="31">
                  <c:v>283</c:v>
                </c:pt>
                <c:pt idx="32">
                  <c:v>336</c:v>
                </c:pt>
                <c:pt idx="33">
                  <c:v>390</c:v>
                </c:pt>
                <c:pt idx="34">
                  <c:v>504</c:v>
                </c:pt>
                <c:pt idx="35">
                  <c:v>385</c:v>
                </c:pt>
                <c:pt idx="36">
                  <c:v>330</c:v>
                </c:pt>
                <c:pt idx="37">
                  <c:v>319</c:v>
                </c:pt>
                <c:pt idx="38">
                  <c:v>596</c:v>
                </c:pt>
                <c:pt idx="39">
                  <c:v>541</c:v>
                </c:pt>
                <c:pt idx="40">
                  <c:v>350</c:v>
                </c:pt>
                <c:pt idx="41">
                  <c:v>280</c:v>
                </c:pt>
                <c:pt idx="42">
                  <c:v>222</c:v>
                </c:pt>
                <c:pt idx="43">
                  <c:v>775</c:v>
                </c:pt>
                <c:pt idx="44">
                  <c:v>818</c:v>
                </c:pt>
                <c:pt idx="45">
                  <c:v>546</c:v>
                </c:pt>
                <c:pt idx="46">
                  <c:v>276</c:v>
                </c:pt>
                <c:pt idx="47">
                  <c:v>260</c:v>
                </c:pt>
                <c:pt idx="48">
                  <c:v>365</c:v>
                </c:pt>
                <c:pt idx="49">
                  <c:v>452</c:v>
                </c:pt>
                <c:pt idx="50">
                  <c:v>445</c:v>
                </c:pt>
                <c:pt idx="51">
                  <c:v>517</c:v>
                </c:pt>
                <c:pt idx="52">
                  <c:v>326</c:v>
                </c:pt>
                <c:pt idx="53">
                  <c:v>431</c:v>
                </c:pt>
                <c:pt idx="54">
                  <c:v>421</c:v>
                </c:pt>
                <c:pt idx="55">
                  <c:v>577</c:v>
                </c:pt>
                <c:pt idx="56">
                  <c:v>379</c:v>
                </c:pt>
                <c:pt idx="57">
                  <c:v>434</c:v>
                </c:pt>
                <c:pt idx="58">
                  <c:v>261</c:v>
                </c:pt>
                <c:pt idx="59">
                  <c:v>405</c:v>
                </c:pt>
                <c:pt idx="60">
                  <c:v>461</c:v>
                </c:pt>
                <c:pt idx="61">
                  <c:v>450</c:v>
                </c:pt>
                <c:pt idx="62">
                  <c:v>452</c:v>
                </c:pt>
                <c:pt idx="63">
                  <c:v>395</c:v>
                </c:pt>
                <c:pt idx="64">
                  <c:v>298</c:v>
                </c:pt>
                <c:pt idx="65">
                  <c:v>370</c:v>
                </c:pt>
                <c:pt idx="66">
                  <c:v>432</c:v>
                </c:pt>
                <c:pt idx="67">
                  <c:v>479</c:v>
                </c:pt>
                <c:pt idx="68">
                  <c:v>477</c:v>
                </c:pt>
                <c:pt idx="69">
                  <c:v>571</c:v>
                </c:pt>
                <c:pt idx="70">
                  <c:v>524</c:v>
                </c:pt>
                <c:pt idx="71">
                  <c:v>651</c:v>
                </c:pt>
                <c:pt idx="72">
                  <c:v>463</c:v>
                </c:pt>
                <c:pt idx="73">
                  <c:v>319</c:v>
                </c:pt>
                <c:pt idx="74">
                  <c:v>311</c:v>
                </c:pt>
                <c:pt idx="75">
                  <c:v>342</c:v>
                </c:pt>
                <c:pt idx="76">
                  <c:v>540</c:v>
                </c:pt>
                <c:pt idx="77">
                  <c:v>815</c:v>
                </c:pt>
                <c:pt idx="78">
                  <c:v>590</c:v>
                </c:pt>
                <c:pt idx="79">
                  <c:v>612</c:v>
                </c:pt>
                <c:pt idx="80">
                  <c:v>519</c:v>
                </c:pt>
                <c:pt idx="81">
                  <c:v>354</c:v>
                </c:pt>
                <c:pt idx="82">
                  <c:v>237</c:v>
                </c:pt>
                <c:pt idx="83">
                  <c:v>439</c:v>
                </c:pt>
                <c:pt idx="84">
                  <c:v>583</c:v>
                </c:pt>
                <c:pt idx="85">
                  <c:v>339</c:v>
                </c:pt>
                <c:pt idx="86">
                  <c:v>260</c:v>
                </c:pt>
                <c:pt idx="87">
                  <c:v>388</c:v>
                </c:pt>
                <c:pt idx="88">
                  <c:v>593</c:v>
                </c:pt>
                <c:pt idx="89">
                  <c:v>376</c:v>
                </c:pt>
                <c:pt idx="90">
                  <c:v>397</c:v>
                </c:pt>
                <c:pt idx="91">
                  <c:v>587</c:v>
                </c:pt>
                <c:pt idx="92">
                  <c:v>651</c:v>
                </c:pt>
                <c:pt idx="93">
                  <c:v>389</c:v>
                </c:pt>
                <c:pt idx="94">
                  <c:v>375</c:v>
                </c:pt>
                <c:pt idx="95">
                  <c:v>453</c:v>
                </c:pt>
                <c:pt idx="96">
                  <c:v>447</c:v>
                </c:pt>
                <c:pt idx="97">
                  <c:v>385</c:v>
                </c:pt>
                <c:pt idx="98">
                  <c:v>343</c:v>
                </c:pt>
                <c:pt idx="99">
                  <c:v>369</c:v>
                </c:pt>
                <c:pt idx="100">
                  <c:v>373</c:v>
                </c:pt>
                <c:pt idx="101">
                  <c:v>434</c:v>
                </c:pt>
                <c:pt idx="102">
                  <c:v>329</c:v>
                </c:pt>
                <c:pt idx="103">
                  <c:v>405</c:v>
                </c:pt>
                <c:pt idx="104">
                  <c:v>550</c:v>
                </c:pt>
                <c:pt idx="105">
                  <c:v>318</c:v>
                </c:pt>
                <c:pt idx="106">
                  <c:v>528</c:v>
                </c:pt>
                <c:pt idx="107">
                  <c:v>326</c:v>
                </c:pt>
                <c:pt idx="108">
                  <c:v>658</c:v>
                </c:pt>
                <c:pt idx="109">
                  <c:v>551</c:v>
                </c:pt>
                <c:pt idx="110">
                  <c:v>481</c:v>
                </c:pt>
                <c:pt idx="111">
                  <c:v>403</c:v>
                </c:pt>
                <c:pt idx="112">
                  <c:v>278</c:v>
                </c:pt>
                <c:pt idx="113">
                  <c:v>377</c:v>
                </c:pt>
                <c:pt idx="114">
                  <c:v>529</c:v>
                </c:pt>
                <c:pt idx="115">
                  <c:v>445</c:v>
                </c:pt>
                <c:pt idx="116">
                  <c:v>307</c:v>
                </c:pt>
                <c:pt idx="117">
                  <c:v>220</c:v>
                </c:pt>
                <c:pt idx="118">
                  <c:v>307</c:v>
                </c:pt>
                <c:pt idx="119">
                  <c:v>366</c:v>
                </c:pt>
                <c:pt idx="120">
                  <c:v>374</c:v>
                </c:pt>
                <c:pt idx="121">
                  <c:v>245</c:v>
                </c:pt>
                <c:pt idx="122">
                  <c:v>568</c:v>
                </c:pt>
                <c:pt idx="123">
                  <c:v>504</c:v>
                </c:pt>
                <c:pt idx="124">
                  <c:v>331</c:v>
                </c:pt>
                <c:pt idx="125">
                  <c:v>396</c:v>
                </c:pt>
                <c:pt idx="126">
                  <c:v>846</c:v>
                </c:pt>
                <c:pt idx="127">
                  <c:v>132</c:v>
                </c:pt>
              </c:numCache>
            </c:numRef>
          </c:val>
          <c:smooth val="0"/>
          <c:extLst>
            <c:ext xmlns:c16="http://schemas.microsoft.com/office/drawing/2014/chart" uri="{C3380CC4-5D6E-409C-BE32-E72D297353CC}">
              <c16:uniqueId val="{00000001-98E6-4A84-8941-1DB4F9596BD9}"/>
            </c:ext>
          </c:extLst>
        </c:ser>
        <c:ser>
          <c:idx val="2"/>
          <c:order val="2"/>
          <c:tx>
            <c:strRef>
              <c:f>Sheet1!$D$1</c:f>
              <c:strCache>
                <c:ptCount val="1"/>
                <c:pt idx="0">
                  <c:v>@npo3fm impressions</c:v>
                </c:pt>
              </c:strCache>
            </c:strRef>
          </c:tx>
          <c:spPr>
            <a:ln w="28575" cap="rnd">
              <a:solidFill>
                <a:schemeClr val="accent3"/>
              </a:solidFill>
              <a:round/>
            </a:ln>
            <a:effectLst/>
          </c:spPr>
          <c:marker>
            <c:symbol val="none"/>
          </c:marker>
          <c:cat>
            <c:numRef>
              <c:f>Sheet1!$A$2:$A$129</c:f>
              <c:numCache>
                <c:formatCode>m/d/yyyy</c:formatCode>
                <c:ptCount val="128"/>
                <c:pt idx="0">
                  <c:v>44548</c:v>
                </c:pt>
                <c:pt idx="1">
                  <c:v>44548</c:v>
                </c:pt>
                <c:pt idx="2">
                  <c:v>44548</c:v>
                </c:pt>
                <c:pt idx="3">
                  <c:v>44548</c:v>
                </c:pt>
                <c:pt idx="4">
                  <c:v>44548</c:v>
                </c:pt>
                <c:pt idx="5">
                  <c:v>44548</c:v>
                </c:pt>
                <c:pt idx="6">
                  <c:v>44548</c:v>
                </c:pt>
                <c:pt idx="7">
                  <c:v>44548</c:v>
                </c:pt>
                <c:pt idx="8">
                  <c:v>44548</c:v>
                </c:pt>
                <c:pt idx="9">
                  <c:v>44548</c:v>
                </c:pt>
                <c:pt idx="10">
                  <c:v>44548</c:v>
                </c:pt>
                <c:pt idx="11">
                  <c:v>44548</c:v>
                </c:pt>
                <c:pt idx="12">
                  <c:v>44548</c:v>
                </c:pt>
                <c:pt idx="13">
                  <c:v>44548</c:v>
                </c:pt>
                <c:pt idx="14">
                  <c:v>44548</c:v>
                </c:pt>
                <c:pt idx="15">
                  <c:v>44548</c:v>
                </c:pt>
                <c:pt idx="16">
                  <c:v>44549</c:v>
                </c:pt>
                <c:pt idx="17">
                  <c:v>44549</c:v>
                </c:pt>
                <c:pt idx="18">
                  <c:v>44549</c:v>
                </c:pt>
                <c:pt idx="19">
                  <c:v>44549</c:v>
                </c:pt>
                <c:pt idx="20">
                  <c:v>44549</c:v>
                </c:pt>
                <c:pt idx="21">
                  <c:v>44549</c:v>
                </c:pt>
                <c:pt idx="22">
                  <c:v>44549</c:v>
                </c:pt>
                <c:pt idx="23">
                  <c:v>44549</c:v>
                </c:pt>
                <c:pt idx="24">
                  <c:v>44549</c:v>
                </c:pt>
                <c:pt idx="25">
                  <c:v>44549</c:v>
                </c:pt>
                <c:pt idx="26">
                  <c:v>44549</c:v>
                </c:pt>
                <c:pt idx="27">
                  <c:v>44549</c:v>
                </c:pt>
                <c:pt idx="28">
                  <c:v>44549</c:v>
                </c:pt>
                <c:pt idx="29">
                  <c:v>44549</c:v>
                </c:pt>
                <c:pt idx="30">
                  <c:v>44549</c:v>
                </c:pt>
                <c:pt idx="31">
                  <c:v>44550</c:v>
                </c:pt>
                <c:pt idx="32">
                  <c:v>44550</c:v>
                </c:pt>
                <c:pt idx="33">
                  <c:v>44550</c:v>
                </c:pt>
                <c:pt idx="34">
                  <c:v>44550</c:v>
                </c:pt>
                <c:pt idx="35">
                  <c:v>44550</c:v>
                </c:pt>
                <c:pt idx="36">
                  <c:v>44550</c:v>
                </c:pt>
                <c:pt idx="37">
                  <c:v>44550</c:v>
                </c:pt>
                <c:pt idx="38">
                  <c:v>44550</c:v>
                </c:pt>
                <c:pt idx="39">
                  <c:v>44550</c:v>
                </c:pt>
                <c:pt idx="40">
                  <c:v>44550</c:v>
                </c:pt>
                <c:pt idx="41">
                  <c:v>44550</c:v>
                </c:pt>
                <c:pt idx="42">
                  <c:v>44550</c:v>
                </c:pt>
                <c:pt idx="43">
                  <c:v>44550</c:v>
                </c:pt>
                <c:pt idx="44">
                  <c:v>44550</c:v>
                </c:pt>
                <c:pt idx="45">
                  <c:v>44550</c:v>
                </c:pt>
                <c:pt idx="46">
                  <c:v>44550</c:v>
                </c:pt>
                <c:pt idx="47">
                  <c:v>44550</c:v>
                </c:pt>
                <c:pt idx="48">
                  <c:v>44550</c:v>
                </c:pt>
                <c:pt idx="49">
                  <c:v>44551</c:v>
                </c:pt>
                <c:pt idx="50">
                  <c:v>44551</c:v>
                </c:pt>
                <c:pt idx="51">
                  <c:v>44551</c:v>
                </c:pt>
                <c:pt idx="52">
                  <c:v>44551</c:v>
                </c:pt>
                <c:pt idx="53">
                  <c:v>44551</c:v>
                </c:pt>
                <c:pt idx="54">
                  <c:v>44551</c:v>
                </c:pt>
                <c:pt idx="55">
                  <c:v>44551</c:v>
                </c:pt>
                <c:pt idx="56">
                  <c:v>44551</c:v>
                </c:pt>
                <c:pt idx="57">
                  <c:v>44551</c:v>
                </c:pt>
                <c:pt idx="58">
                  <c:v>44551</c:v>
                </c:pt>
                <c:pt idx="59">
                  <c:v>44551</c:v>
                </c:pt>
                <c:pt idx="60">
                  <c:v>44551</c:v>
                </c:pt>
                <c:pt idx="61">
                  <c:v>44551</c:v>
                </c:pt>
                <c:pt idx="62">
                  <c:v>44551</c:v>
                </c:pt>
                <c:pt idx="63">
                  <c:v>44551</c:v>
                </c:pt>
                <c:pt idx="64">
                  <c:v>44551</c:v>
                </c:pt>
                <c:pt idx="65">
                  <c:v>44551</c:v>
                </c:pt>
                <c:pt idx="66">
                  <c:v>44551</c:v>
                </c:pt>
                <c:pt idx="67">
                  <c:v>44551</c:v>
                </c:pt>
                <c:pt idx="68">
                  <c:v>44551</c:v>
                </c:pt>
                <c:pt idx="69">
                  <c:v>44552</c:v>
                </c:pt>
                <c:pt idx="70">
                  <c:v>44552</c:v>
                </c:pt>
                <c:pt idx="71">
                  <c:v>44552</c:v>
                </c:pt>
                <c:pt idx="72">
                  <c:v>44552</c:v>
                </c:pt>
                <c:pt idx="73">
                  <c:v>44552</c:v>
                </c:pt>
                <c:pt idx="74">
                  <c:v>44552</c:v>
                </c:pt>
                <c:pt idx="75">
                  <c:v>44552</c:v>
                </c:pt>
                <c:pt idx="76">
                  <c:v>44552</c:v>
                </c:pt>
                <c:pt idx="77">
                  <c:v>44552</c:v>
                </c:pt>
                <c:pt idx="78">
                  <c:v>44552</c:v>
                </c:pt>
                <c:pt idx="79">
                  <c:v>44552</c:v>
                </c:pt>
                <c:pt idx="80">
                  <c:v>44552</c:v>
                </c:pt>
                <c:pt idx="81">
                  <c:v>44552</c:v>
                </c:pt>
                <c:pt idx="82">
                  <c:v>44552</c:v>
                </c:pt>
                <c:pt idx="83">
                  <c:v>44552</c:v>
                </c:pt>
                <c:pt idx="84">
                  <c:v>44552</c:v>
                </c:pt>
                <c:pt idx="85">
                  <c:v>44553</c:v>
                </c:pt>
                <c:pt idx="86">
                  <c:v>44553</c:v>
                </c:pt>
                <c:pt idx="87">
                  <c:v>44553</c:v>
                </c:pt>
                <c:pt idx="88">
                  <c:v>44553</c:v>
                </c:pt>
                <c:pt idx="89">
                  <c:v>44553</c:v>
                </c:pt>
                <c:pt idx="90">
                  <c:v>44553</c:v>
                </c:pt>
                <c:pt idx="91">
                  <c:v>44553</c:v>
                </c:pt>
                <c:pt idx="92">
                  <c:v>44553</c:v>
                </c:pt>
                <c:pt idx="93">
                  <c:v>44553</c:v>
                </c:pt>
                <c:pt idx="94">
                  <c:v>44553</c:v>
                </c:pt>
                <c:pt idx="95">
                  <c:v>44553</c:v>
                </c:pt>
                <c:pt idx="96">
                  <c:v>44553</c:v>
                </c:pt>
                <c:pt idx="97">
                  <c:v>44553</c:v>
                </c:pt>
                <c:pt idx="98">
                  <c:v>44553</c:v>
                </c:pt>
                <c:pt idx="99">
                  <c:v>44553</c:v>
                </c:pt>
                <c:pt idx="100">
                  <c:v>44553</c:v>
                </c:pt>
                <c:pt idx="101">
                  <c:v>44553</c:v>
                </c:pt>
                <c:pt idx="102">
                  <c:v>44553</c:v>
                </c:pt>
                <c:pt idx="103">
                  <c:v>44553</c:v>
                </c:pt>
                <c:pt idx="104">
                  <c:v>44553</c:v>
                </c:pt>
                <c:pt idx="105">
                  <c:v>44553</c:v>
                </c:pt>
                <c:pt idx="106">
                  <c:v>44553</c:v>
                </c:pt>
                <c:pt idx="107">
                  <c:v>44553</c:v>
                </c:pt>
                <c:pt idx="108">
                  <c:v>44554</c:v>
                </c:pt>
                <c:pt idx="109">
                  <c:v>44554</c:v>
                </c:pt>
                <c:pt idx="110">
                  <c:v>44554</c:v>
                </c:pt>
                <c:pt idx="111">
                  <c:v>44554</c:v>
                </c:pt>
                <c:pt idx="112">
                  <c:v>44554</c:v>
                </c:pt>
                <c:pt idx="113">
                  <c:v>44554</c:v>
                </c:pt>
                <c:pt idx="114">
                  <c:v>44554</c:v>
                </c:pt>
                <c:pt idx="115">
                  <c:v>44554</c:v>
                </c:pt>
                <c:pt idx="116">
                  <c:v>44554</c:v>
                </c:pt>
                <c:pt idx="117">
                  <c:v>44554</c:v>
                </c:pt>
                <c:pt idx="118">
                  <c:v>44554</c:v>
                </c:pt>
                <c:pt idx="119">
                  <c:v>44554</c:v>
                </c:pt>
                <c:pt idx="120">
                  <c:v>44554</c:v>
                </c:pt>
                <c:pt idx="121">
                  <c:v>44554</c:v>
                </c:pt>
                <c:pt idx="122">
                  <c:v>44554</c:v>
                </c:pt>
                <c:pt idx="123">
                  <c:v>44554</c:v>
                </c:pt>
                <c:pt idx="124">
                  <c:v>44554</c:v>
                </c:pt>
                <c:pt idx="125">
                  <c:v>44554</c:v>
                </c:pt>
                <c:pt idx="126">
                  <c:v>44554</c:v>
                </c:pt>
                <c:pt idx="127">
                  <c:v>44554</c:v>
                </c:pt>
              </c:numCache>
            </c:numRef>
          </c:cat>
          <c:val>
            <c:numRef>
              <c:f>Sheet1!$D$2:$D$129</c:f>
              <c:numCache>
                <c:formatCode>General</c:formatCode>
                <c:ptCount val="128"/>
                <c:pt idx="0">
                  <c:v>8744</c:v>
                </c:pt>
                <c:pt idx="1">
                  <c:v>8327</c:v>
                </c:pt>
                <c:pt idx="2">
                  <c:v>8657</c:v>
                </c:pt>
                <c:pt idx="3">
                  <c:v>8357</c:v>
                </c:pt>
                <c:pt idx="4">
                  <c:v>8297</c:v>
                </c:pt>
                <c:pt idx="5">
                  <c:v>8541</c:v>
                </c:pt>
                <c:pt idx="6">
                  <c:v>8335</c:v>
                </c:pt>
                <c:pt idx="7">
                  <c:v>8616</c:v>
                </c:pt>
                <c:pt idx="8">
                  <c:v>8762</c:v>
                </c:pt>
                <c:pt idx="9">
                  <c:v>8570</c:v>
                </c:pt>
                <c:pt idx="10">
                  <c:v>8493</c:v>
                </c:pt>
                <c:pt idx="11">
                  <c:v>8274</c:v>
                </c:pt>
                <c:pt idx="12">
                  <c:v>8874</c:v>
                </c:pt>
                <c:pt idx="13">
                  <c:v>8432</c:v>
                </c:pt>
                <c:pt idx="14">
                  <c:v>8422</c:v>
                </c:pt>
                <c:pt idx="15">
                  <c:v>8289</c:v>
                </c:pt>
                <c:pt idx="16">
                  <c:v>8846</c:v>
                </c:pt>
                <c:pt idx="17">
                  <c:v>8657</c:v>
                </c:pt>
                <c:pt idx="18">
                  <c:v>8468</c:v>
                </c:pt>
                <c:pt idx="19">
                  <c:v>8682</c:v>
                </c:pt>
                <c:pt idx="20">
                  <c:v>8277</c:v>
                </c:pt>
                <c:pt idx="21">
                  <c:v>8173</c:v>
                </c:pt>
                <c:pt idx="22">
                  <c:v>8164</c:v>
                </c:pt>
                <c:pt idx="23">
                  <c:v>7992</c:v>
                </c:pt>
                <c:pt idx="24">
                  <c:v>8050</c:v>
                </c:pt>
                <c:pt idx="25">
                  <c:v>7978</c:v>
                </c:pt>
                <c:pt idx="26">
                  <c:v>7769</c:v>
                </c:pt>
                <c:pt idx="27">
                  <c:v>7766</c:v>
                </c:pt>
                <c:pt idx="28">
                  <c:v>7857</c:v>
                </c:pt>
                <c:pt idx="29">
                  <c:v>7762</c:v>
                </c:pt>
                <c:pt idx="30">
                  <c:v>8507</c:v>
                </c:pt>
                <c:pt idx="31">
                  <c:v>8255</c:v>
                </c:pt>
                <c:pt idx="32">
                  <c:v>8043</c:v>
                </c:pt>
                <c:pt idx="33">
                  <c:v>7938</c:v>
                </c:pt>
                <c:pt idx="34">
                  <c:v>7954</c:v>
                </c:pt>
                <c:pt idx="35">
                  <c:v>8030</c:v>
                </c:pt>
                <c:pt idx="36">
                  <c:v>7785</c:v>
                </c:pt>
                <c:pt idx="37">
                  <c:v>7665</c:v>
                </c:pt>
                <c:pt idx="38">
                  <c:v>7540</c:v>
                </c:pt>
                <c:pt idx="39">
                  <c:v>7370</c:v>
                </c:pt>
                <c:pt idx="40">
                  <c:v>7451</c:v>
                </c:pt>
                <c:pt idx="41">
                  <c:v>7239</c:v>
                </c:pt>
                <c:pt idx="42">
                  <c:v>7116</c:v>
                </c:pt>
                <c:pt idx="43">
                  <c:v>7150</c:v>
                </c:pt>
                <c:pt idx="44">
                  <c:v>7458</c:v>
                </c:pt>
                <c:pt idx="45">
                  <c:v>8134</c:v>
                </c:pt>
                <c:pt idx="46">
                  <c:v>7727</c:v>
                </c:pt>
                <c:pt idx="47">
                  <c:v>7654</c:v>
                </c:pt>
                <c:pt idx="48">
                  <c:v>7518</c:v>
                </c:pt>
                <c:pt idx="49">
                  <c:v>7769</c:v>
                </c:pt>
                <c:pt idx="50">
                  <c:v>7579</c:v>
                </c:pt>
                <c:pt idx="51">
                  <c:v>7440</c:v>
                </c:pt>
                <c:pt idx="52">
                  <c:v>7465</c:v>
                </c:pt>
                <c:pt idx="53">
                  <c:v>7296</c:v>
                </c:pt>
                <c:pt idx="54">
                  <c:v>7531</c:v>
                </c:pt>
                <c:pt idx="55">
                  <c:v>7348</c:v>
                </c:pt>
                <c:pt idx="56">
                  <c:v>7518</c:v>
                </c:pt>
                <c:pt idx="57">
                  <c:v>7467</c:v>
                </c:pt>
                <c:pt idx="58">
                  <c:v>7542</c:v>
                </c:pt>
                <c:pt idx="59">
                  <c:v>7391</c:v>
                </c:pt>
                <c:pt idx="60">
                  <c:v>7276</c:v>
                </c:pt>
                <c:pt idx="61">
                  <c:v>7795</c:v>
                </c:pt>
                <c:pt idx="62">
                  <c:v>7741</c:v>
                </c:pt>
                <c:pt idx="63">
                  <c:v>7544</c:v>
                </c:pt>
                <c:pt idx="64">
                  <c:v>7662</c:v>
                </c:pt>
                <c:pt idx="65">
                  <c:v>7534</c:v>
                </c:pt>
                <c:pt idx="66">
                  <c:v>7595</c:v>
                </c:pt>
                <c:pt idx="67">
                  <c:v>7556</c:v>
                </c:pt>
                <c:pt idx="68">
                  <c:v>8026</c:v>
                </c:pt>
                <c:pt idx="69">
                  <c:v>8738</c:v>
                </c:pt>
                <c:pt idx="70">
                  <c:v>9080</c:v>
                </c:pt>
                <c:pt idx="71">
                  <c:v>8812</c:v>
                </c:pt>
                <c:pt idx="72">
                  <c:v>8673</c:v>
                </c:pt>
                <c:pt idx="73">
                  <c:v>8621</c:v>
                </c:pt>
                <c:pt idx="74">
                  <c:v>8459</c:v>
                </c:pt>
                <c:pt idx="75">
                  <c:v>8329</c:v>
                </c:pt>
                <c:pt idx="76">
                  <c:v>8414</c:v>
                </c:pt>
                <c:pt idx="77">
                  <c:v>8678</c:v>
                </c:pt>
                <c:pt idx="78">
                  <c:v>8463</c:v>
                </c:pt>
                <c:pt idx="79">
                  <c:v>8152</c:v>
                </c:pt>
                <c:pt idx="80">
                  <c:v>8433</c:v>
                </c:pt>
                <c:pt idx="81">
                  <c:v>8226</c:v>
                </c:pt>
                <c:pt idx="82">
                  <c:v>8031</c:v>
                </c:pt>
                <c:pt idx="83">
                  <c:v>7988</c:v>
                </c:pt>
                <c:pt idx="84">
                  <c:v>8626</c:v>
                </c:pt>
                <c:pt idx="85">
                  <c:v>9287</c:v>
                </c:pt>
                <c:pt idx="86">
                  <c:v>9003</c:v>
                </c:pt>
                <c:pt idx="87">
                  <c:v>8879</c:v>
                </c:pt>
                <c:pt idx="88">
                  <c:v>8933</c:v>
                </c:pt>
                <c:pt idx="89">
                  <c:v>8871</c:v>
                </c:pt>
                <c:pt idx="90">
                  <c:v>8621</c:v>
                </c:pt>
                <c:pt idx="91">
                  <c:v>8566</c:v>
                </c:pt>
                <c:pt idx="92">
                  <c:v>9265</c:v>
                </c:pt>
                <c:pt idx="93">
                  <c:v>8755</c:v>
                </c:pt>
                <c:pt idx="94">
                  <c:v>8671</c:v>
                </c:pt>
                <c:pt idx="95">
                  <c:v>8592</c:v>
                </c:pt>
                <c:pt idx="96">
                  <c:v>8564</c:v>
                </c:pt>
                <c:pt idx="97">
                  <c:v>8492</c:v>
                </c:pt>
                <c:pt idx="98">
                  <c:v>9380</c:v>
                </c:pt>
                <c:pt idx="99">
                  <c:v>9281</c:v>
                </c:pt>
                <c:pt idx="100">
                  <c:v>9356</c:v>
                </c:pt>
                <c:pt idx="101">
                  <c:v>9178</c:v>
                </c:pt>
                <c:pt idx="102">
                  <c:v>9054</c:v>
                </c:pt>
                <c:pt idx="103">
                  <c:v>8930</c:v>
                </c:pt>
                <c:pt idx="104">
                  <c:v>9032</c:v>
                </c:pt>
                <c:pt idx="105">
                  <c:v>9011</c:v>
                </c:pt>
                <c:pt idx="106">
                  <c:v>8870</c:v>
                </c:pt>
                <c:pt idx="107">
                  <c:v>9103</c:v>
                </c:pt>
                <c:pt idx="108">
                  <c:v>9045</c:v>
                </c:pt>
                <c:pt idx="109">
                  <c:v>9328</c:v>
                </c:pt>
                <c:pt idx="110">
                  <c:v>9015</c:v>
                </c:pt>
                <c:pt idx="111">
                  <c:v>8692</c:v>
                </c:pt>
                <c:pt idx="112">
                  <c:v>8648</c:v>
                </c:pt>
                <c:pt idx="113">
                  <c:v>8423</c:v>
                </c:pt>
                <c:pt idx="114">
                  <c:v>8472</c:v>
                </c:pt>
                <c:pt idx="115">
                  <c:v>8597</c:v>
                </c:pt>
                <c:pt idx="116">
                  <c:v>8740</c:v>
                </c:pt>
                <c:pt idx="117">
                  <c:v>8515</c:v>
                </c:pt>
                <c:pt idx="118">
                  <c:v>8481</c:v>
                </c:pt>
                <c:pt idx="119">
                  <c:v>8326</c:v>
                </c:pt>
                <c:pt idx="120">
                  <c:v>8484</c:v>
                </c:pt>
                <c:pt idx="121">
                  <c:v>8348</c:v>
                </c:pt>
                <c:pt idx="122">
                  <c:v>8290</c:v>
                </c:pt>
                <c:pt idx="123">
                  <c:v>8062</c:v>
                </c:pt>
                <c:pt idx="124">
                  <c:v>7798</c:v>
                </c:pt>
                <c:pt idx="125">
                  <c:v>7676</c:v>
                </c:pt>
                <c:pt idx="126">
                  <c:v>7530</c:v>
                </c:pt>
                <c:pt idx="127">
                  <c:v>847</c:v>
                </c:pt>
              </c:numCache>
            </c:numRef>
          </c:val>
          <c:smooth val="0"/>
          <c:extLst>
            <c:ext xmlns:c16="http://schemas.microsoft.com/office/drawing/2014/chart" uri="{C3380CC4-5D6E-409C-BE32-E72D297353CC}">
              <c16:uniqueId val="{00000002-98E6-4A84-8941-1DB4F9596BD9}"/>
            </c:ext>
          </c:extLst>
        </c:ser>
        <c:ser>
          <c:idx val="3"/>
          <c:order val="3"/>
          <c:tx>
            <c:strRef>
              <c:f>Sheet1!$E$1</c:f>
              <c:strCache>
                <c:ptCount val="1"/>
                <c:pt idx="0">
                  <c:v>@npo3fm replies</c:v>
                </c:pt>
              </c:strCache>
            </c:strRef>
          </c:tx>
          <c:spPr>
            <a:ln w="28575" cap="rnd">
              <a:solidFill>
                <a:schemeClr val="accent4"/>
              </a:solidFill>
              <a:round/>
            </a:ln>
            <a:effectLst/>
          </c:spPr>
          <c:marker>
            <c:symbol val="none"/>
          </c:marker>
          <c:cat>
            <c:numRef>
              <c:f>Sheet1!$A$2:$A$129</c:f>
              <c:numCache>
                <c:formatCode>m/d/yyyy</c:formatCode>
                <c:ptCount val="128"/>
                <c:pt idx="0">
                  <c:v>44548</c:v>
                </c:pt>
                <c:pt idx="1">
                  <c:v>44548</c:v>
                </c:pt>
                <c:pt idx="2">
                  <c:v>44548</c:v>
                </c:pt>
                <c:pt idx="3">
                  <c:v>44548</c:v>
                </c:pt>
                <c:pt idx="4">
                  <c:v>44548</c:v>
                </c:pt>
                <c:pt idx="5">
                  <c:v>44548</c:v>
                </c:pt>
                <c:pt idx="6">
                  <c:v>44548</c:v>
                </c:pt>
                <c:pt idx="7">
                  <c:v>44548</c:v>
                </c:pt>
                <c:pt idx="8">
                  <c:v>44548</c:v>
                </c:pt>
                <c:pt idx="9">
                  <c:v>44548</c:v>
                </c:pt>
                <c:pt idx="10">
                  <c:v>44548</c:v>
                </c:pt>
                <c:pt idx="11">
                  <c:v>44548</c:v>
                </c:pt>
                <c:pt idx="12">
                  <c:v>44548</c:v>
                </c:pt>
                <c:pt idx="13">
                  <c:v>44548</c:v>
                </c:pt>
                <c:pt idx="14">
                  <c:v>44548</c:v>
                </c:pt>
                <c:pt idx="15">
                  <c:v>44548</c:v>
                </c:pt>
                <c:pt idx="16">
                  <c:v>44549</c:v>
                </c:pt>
                <c:pt idx="17">
                  <c:v>44549</c:v>
                </c:pt>
                <c:pt idx="18">
                  <c:v>44549</c:v>
                </c:pt>
                <c:pt idx="19">
                  <c:v>44549</c:v>
                </c:pt>
                <c:pt idx="20">
                  <c:v>44549</c:v>
                </c:pt>
                <c:pt idx="21">
                  <c:v>44549</c:v>
                </c:pt>
                <c:pt idx="22">
                  <c:v>44549</c:v>
                </c:pt>
                <c:pt idx="23">
                  <c:v>44549</c:v>
                </c:pt>
                <c:pt idx="24">
                  <c:v>44549</c:v>
                </c:pt>
                <c:pt idx="25">
                  <c:v>44549</c:v>
                </c:pt>
                <c:pt idx="26">
                  <c:v>44549</c:v>
                </c:pt>
                <c:pt idx="27">
                  <c:v>44549</c:v>
                </c:pt>
                <c:pt idx="28">
                  <c:v>44549</c:v>
                </c:pt>
                <c:pt idx="29">
                  <c:v>44549</c:v>
                </c:pt>
                <c:pt idx="30">
                  <c:v>44549</c:v>
                </c:pt>
                <c:pt idx="31">
                  <c:v>44550</c:v>
                </c:pt>
                <c:pt idx="32">
                  <c:v>44550</c:v>
                </c:pt>
                <c:pt idx="33">
                  <c:v>44550</c:v>
                </c:pt>
                <c:pt idx="34">
                  <c:v>44550</c:v>
                </c:pt>
                <c:pt idx="35">
                  <c:v>44550</c:v>
                </c:pt>
                <c:pt idx="36">
                  <c:v>44550</c:v>
                </c:pt>
                <c:pt idx="37">
                  <c:v>44550</c:v>
                </c:pt>
                <c:pt idx="38">
                  <c:v>44550</c:v>
                </c:pt>
                <c:pt idx="39">
                  <c:v>44550</c:v>
                </c:pt>
                <c:pt idx="40">
                  <c:v>44550</c:v>
                </c:pt>
                <c:pt idx="41">
                  <c:v>44550</c:v>
                </c:pt>
                <c:pt idx="42">
                  <c:v>44550</c:v>
                </c:pt>
                <c:pt idx="43">
                  <c:v>44550</c:v>
                </c:pt>
                <c:pt idx="44">
                  <c:v>44550</c:v>
                </c:pt>
                <c:pt idx="45">
                  <c:v>44550</c:v>
                </c:pt>
                <c:pt idx="46">
                  <c:v>44550</c:v>
                </c:pt>
                <c:pt idx="47">
                  <c:v>44550</c:v>
                </c:pt>
                <c:pt idx="48">
                  <c:v>44550</c:v>
                </c:pt>
                <c:pt idx="49">
                  <c:v>44551</c:v>
                </c:pt>
                <c:pt idx="50">
                  <c:v>44551</c:v>
                </c:pt>
                <c:pt idx="51">
                  <c:v>44551</c:v>
                </c:pt>
                <c:pt idx="52">
                  <c:v>44551</c:v>
                </c:pt>
                <c:pt idx="53">
                  <c:v>44551</c:v>
                </c:pt>
                <c:pt idx="54">
                  <c:v>44551</c:v>
                </c:pt>
                <c:pt idx="55">
                  <c:v>44551</c:v>
                </c:pt>
                <c:pt idx="56">
                  <c:v>44551</c:v>
                </c:pt>
                <c:pt idx="57">
                  <c:v>44551</c:v>
                </c:pt>
                <c:pt idx="58">
                  <c:v>44551</c:v>
                </c:pt>
                <c:pt idx="59">
                  <c:v>44551</c:v>
                </c:pt>
                <c:pt idx="60">
                  <c:v>44551</c:v>
                </c:pt>
                <c:pt idx="61">
                  <c:v>44551</c:v>
                </c:pt>
                <c:pt idx="62">
                  <c:v>44551</c:v>
                </c:pt>
                <c:pt idx="63">
                  <c:v>44551</c:v>
                </c:pt>
                <c:pt idx="64">
                  <c:v>44551</c:v>
                </c:pt>
                <c:pt idx="65">
                  <c:v>44551</c:v>
                </c:pt>
                <c:pt idx="66">
                  <c:v>44551</c:v>
                </c:pt>
                <c:pt idx="67">
                  <c:v>44551</c:v>
                </c:pt>
                <c:pt idx="68">
                  <c:v>44551</c:v>
                </c:pt>
                <c:pt idx="69">
                  <c:v>44552</c:v>
                </c:pt>
                <c:pt idx="70">
                  <c:v>44552</c:v>
                </c:pt>
                <c:pt idx="71">
                  <c:v>44552</c:v>
                </c:pt>
                <c:pt idx="72">
                  <c:v>44552</c:v>
                </c:pt>
                <c:pt idx="73">
                  <c:v>44552</c:v>
                </c:pt>
                <c:pt idx="74">
                  <c:v>44552</c:v>
                </c:pt>
                <c:pt idx="75">
                  <c:v>44552</c:v>
                </c:pt>
                <c:pt idx="76">
                  <c:v>44552</c:v>
                </c:pt>
                <c:pt idx="77">
                  <c:v>44552</c:v>
                </c:pt>
                <c:pt idx="78">
                  <c:v>44552</c:v>
                </c:pt>
                <c:pt idx="79">
                  <c:v>44552</c:v>
                </c:pt>
                <c:pt idx="80">
                  <c:v>44552</c:v>
                </c:pt>
                <c:pt idx="81">
                  <c:v>44552</c:v>
                </c:pt>
                <c:pt idx="82">
                  <c:v>44552</c:v>
                </c:pt>
                <c:pt idx="83">
                  <c:v>44552</c:v>
                </c:pt>
                <c:pt idx="84">
                  <c:v>44552</c:v>
                </c:pt>
                <c:pt idx="85">
                  <c:v>44553</c:v>
                </c:pt>
                <c:pt idx="86">
                  <c:v>44553</c:v>
                </c:pt>
                <c:pt idx="87">
                  <c:v>44553</c:v>
                </c:pt>
                <c:pt idx="88">
                  <c:v>44553</c:v>
                </c:pt>
                <c:pt idx="89">
                  <c:v>44553</c:v>
                </c:pt>
                <c:pt idx="90">
                  <c:v>44553</c:v>
                </c:pt>
                <c:pt idx="91">
                  <c:v>44553</c:v>
                </c:pt>
                <c:pt idx="92">
                  <c:v>44553</c:v>
                </c:pt>
                <c:pt idx="93">
                  <c:v>44553</c:v>
                </c:pt>
                <c:pt idx="94">
                  <c:v>44553</c:v>
                </c:pt>
                <c:pt idx="95">
                  <c:v>44553</c:v>
                </c:pt>
                <c:pt idx="96">
                  <c:v>44553</c:v>
                </c:pt>
                <c:pt idx="97">
                  <c:v>44553</c:v>
                </c:pt>
                <c:pt idx="98">
                  <c:v>44553</c:v>
                </c:pt>
                <c:pt idx="99">
                  <c:v>44553</c:v>
                </c:pt>
                <c:pt idx="100">
                  <c:v>44553</c:v>
                </c:pt>
                <c:pt idx="101">
                  <c:v>44553</c:v>
                </c:pt>
                <c:pt idx="102">
                  <c:v>44553</c:v>
                </c:pt>
                <c:pt idx="103">
                  <c:v>44553</c:v>
                </c:pt>
                <c:pt idx="104">
                  <c:v>44553</c:v>
                </c:pt>
                <c:pt idx="105">
                  <c:v>44553</c:v>
                </c:pt>
                <c:pt idx="106">
                  <c:v>44553</c:v>
                </c:pt>
                <c:pt idx="107">
                  <c:v>44553</c:v>
                </c:pt>
                <c:pt idx="108">
                  <c:v>44554</c:v>
                </c:pt>
                <c:pt idx="109">
                  <c:v>44554</c:v>
                </c:pt>
                <c:pt idx="110">
                  <c:v>44554</c:v>
                </c:pt>
                <c:pt idx="111">
                  <c:v>44554</c:v>
                </c:pt>
                <c:pt idx="112">
                  <c:v>44554</c:v>
                </c:pt>
                <c:pt idx="113">
                  <c:v>44554</c:v>
                </c:pt>
                <c:pt idx="114">
                  <c:v>44554</c:v>
                </c:pt>
                <c:pt idx="115">
                  <c:v>44554</c:v>
                </c:pt>
                <c:pt idx="116">
                  <c:v>44554</c:v>
                </c:pt>
                <c:pt idx="117">
                  <c:v>44554</c:v>
                </c:pt>
                <c:pt idx="118">
                  <c:v>44554</c:v>
                </c:pt>
                <c:pt idx="119">
                  <c:v>44554</c:v>
                </c:pt>
                <c:pt idx="120">
                  <c:v>44554</c:v>
                </c:pt>
                <c:pt idx="121">
                  <c:v>44554</c:v>
                </c:pt>
                <c:pt idx="122">
                  <c:v>44554</c:v>
                </c:pt>
                <c:pt idx="123">
                  <c:v>44554</c:v>
                </c:pt>
                <c:pt idx="124">
                  <c:v>44554</c:v>
                </c:pt>
                <c:pt idx="125">
                  <c:v>44554</c:v>
                </c:pt>
                <c:pt idx="126">
                  <c:v>44554</c:v>
                </c:pt>
                <c:pt idx="127">
                  <c:v>44554</c:v>
                </c:pt>
              </c:numCache>
            </c:numRef>
          </c:cat>
          <c:val>
            <c:numRef>
              <c:f>Sheet1!$E$2:$E$129</c:f>
              <c:numCache>
                <c:formatCode>General</c:formatCode>
                <c:ptCount val="1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numCache>
            </c:numRef>
          </c:val>
          <c:smooth val="0"/>
          <c:extLst>
            <c:ext xmlns:c16="http://schemas.microsoft.com/office/drawing/2014/chart" uri="{C3380CC4-5D6E-409C-BE32-E72D297353CC}">
              <c16:uniqueId val="{00000003-98E6-4A84-8941-1DB4F9596BD9}"/>
            </c:ext>
          </c:extLst>
        </c:ser>
        <c:dLbls>
          <c:showLegendKey val="0"/>
          <c:showVal val="0"/>
          <c:showCatName val="0"/>
          <c:showSerName val="0"/>
          <c:showPercent val="0"/>
          <c:showBubbleSize val="0"/>
        </c:dLbls>
        <c:smooth val="0"/>
        <c:axId val="548518008"/>
        <c:axId val="548389104"/>
      </c:lineChart>
      <c:dateAx>
        <c:axId val="548518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89104"/>
        <c:crosses val="autoZero"/>
        <c:auto val="1"/>
        <c:lblOffset val="100"/>
        <c:baseTimeUnit val="days"/>
      </c:dateAx>
      <c:valAx>
        <c:axId val="548389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518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 Taps Back</c:v>
                </c:pt>
              </c:strCache>
            </c:strRef>
          </c:tx>
          <c:spPr>
            <a:ln w="28575" cap="rnd">
              <a:solidFill>
                <a:schemeClr val="accent1"/>
              </a:solidFill>
              <a:round/>
            </a:ln>
            <a:effectLst/>
          </c:spPr>
          <c:marker>
            <c:symbol val="none"/>
          </c:marker>
          <c:cat>
            <c:numRef>
              <c:f>Sheet1!$A$2:$A$129</c:f>
              <c:numCache>
                <c:formatCode>m/d/yyyy</c:formatCode>
                <c:ptCount val="128"/>
                <c:pt idx="0">
                  <c:v>44548</c:v>
                </c:pt>
                <c:pt idx="1">
                  <c:v>44548</c:v>
                </c:pt>
                <c:pt idx="2">
                  <c:v>44548</c:v>
                </c:pt>
                <c:pt idx="3">
                  <c:v>44548</c:v>
                </c:pt>
                <c:pt idx="4">
                  <c:v>44548</c:v>
                </c:pt>
                <c:pt idx="5">
                  <c:v>44548</c:v>
                </c:pt>
                <c:pt idx="6">
                  <c:v>44548</c:v>
                </c:pt>
                <c:pt idx="7">
                  <c:v>44548</c:v>
                </c:pt>
                <c:pt idx="8">
                  <c:v>44548</c:v>
                </c:pt>
                <c:pt idx="9">
                  <c:v>44548</c:v>
                </c:pt>
                <c:pt idx="10">
                  <c:v>44548</c:v>
                </c:pt>
                <c:pt idx="11">
                  <c:v>44548</c:v>
                </c:pt>
                <c:pt idx="12">
                  <c:v>44548</c:v>
                </c:pt>
                <c:pt idx="13">
                  <c:v>44548</c:v>
                </c:pt>
                <c:pt idx="14">
                  <c:v>44548</c:v>
                </c:pt>
                <c:pt idx="15">
                  <c:v>44548</c:v>
                </c:pt>
                <c:pt idx="16">
                  <c:v>44549</c:v>
                </c:pt>
                <c:pt idx="17">
                  <c:v>44549</c:v>
                </c:pt>
                <c:pt idx="18">
                  <c:v>44549</c:v>
                </c:pt>
                <c:pt idx="19">
                  <c:v>44549</c:v>
                </c:pt>
                <c:pt idx="20">
                  <c:v>44549</c:v>
                </c:pt>
                <c:pt idx="21">
                  <c:v>44549</c:v>
                </c:pt>
                <c:pt idx="22">
                  <c:v>44549</c:v>
                </c:pt>
                <c:pt idx="23">
                  <c:v>44549</c:v>
                </c:pt>
                <c:pt idx="24">
                  <c:v>44549</c:v>
                </c:pt>
                <c:pt idx="25">
                  <c:v>44549</c:v>
                </c:pt>
                <c:pt idx="26">
                  <c:v>44549</c:v>
                </c:pt>
                <c:pt idx="27">
                  <c:v>44549</c:v>
                </c:pt>
                <c:pt idx="28">
                  <c:v>44549</c:v>
                </c:pt>
                <c:pt idx="29">
                  <c:v>44549</c:v>
                </c:pt>
                <c:pt idx="30">
                  <c:v>44549</c:v>
                </c:pt>
                <c:pt idx="31">
                  <c:v>44550</c:v>
                </c:pt>
                <c:pt idx="32">
                  <c:v>44550</c:v>
                </c:pt>
                <c:pt idx="33">
                  <c:v>44550</c:v>
                </c:pt>
                <c:pt idx="34">
                  <c:v>44550</c:v>
                </c:pt>
                <c:pt idx="35">
                  <c:v>44550</c:v>
                </c:pt>
                <c:pt idx="36">
                  <c:v>44550</c:v>
                </c:pt>
                <c:pt idx="37">
                  <c:v>44550</c:v>
                </c:pt>
                <c:pt idx="38">
                  <c:v>44550</c:v>
                </c:pt>
                <c:pt idx="39">
                  <c:v>44550</c:v>
                </c:pt>
                <c:pt idx="40">
                  <c:v>44550</c:v>
                </c:pt>
                <c:pt idx="41">
                  <c:v>44550</c:v>
                </c:pt>
                <c:pt idx="42">
                  <c:v>44550</c:v>
                </c:pt>
                <c:pt idx="43">
                  <c:v>44550</c:v>
                </c:pt>
                <c:pt idx="44">
                  <c:v>44550</c:v>
                </c:pt>
                <c:pt idx="45">
                  <c:v>44550</c:v>
                </c:pt>
                <c:pt idx="46">
                  <c:v>44550</c:v>
                </c:pt>
                <c:pt idx="47">
                  <c:v>44550</c:v>
                </c:pt>
                <c:pt idx="48">
                  <c:v>44550</c:v>
                </c:pt>
                <c:pt idx="49">
                  <c:v>44551</c:v>
                </c:pt>
                <c:pt idx="50">
                  <c:v>44551</c:v>
                </c:pt>
                <c:pt idx="51">
                  <c:v>44551</c:v>
                </c:pt>
                <c:pt idx="52">
                  <c:v>44551</c:v>
                </c:pt>
                <c:pt idx="53">
                  <c:v>44551</c:v>
                </c:pt>
                <c:pt idx="54">
                  <c:v>44551</c:v>
                </c:pt>
                <c:pt idx="55">
                  <c:v>44551</c:v>
                </c:pt>
                <c:pt idx="56">
                  <c:v>44551</c:v>
                </c:pt>
                <c:pt idx="57">
                  <c:v>44551</c:v>
                </c:pt>
                <c:pt idx="58">
                  <c:v>44551</c:v>
                </c:pt>
                <c:pt idx="59">
                  <c:v>44551</c:v>
                </c:pt>
                <c:pt idx="60">
                  <c:v>44551</c:v>
                </c:pt>
                <c:pt idx="61">
                  <c:v>44551</c:v>
                </c:pt>
                <c:pt idx="62">
                  <c:v>44551</c:v>
                </c:pt>
                <c:pt idx="63">
                  <c:v>44551</c:v>
                </c:pt>
                <c:pt idx="64">
                  <c:v>44551</c:v>
                </c:pt>
                <c:pt idx="65">
                  <c:v>44551</c:v>
                </c:pt>
                <c:pt idx="66">
                  <c:v>44551</c:v>
                </c:pt>
                <c:pt idx="67">
                  <c:v>44551</c:v>
                </c:pt>
                <c:pt idx="68">
                  <c:v>44551</c:v>
                </c:pt>
                <c:pt idx="69">
                  <c:v>44552</c:v>
                </c:pt>
                <c:pt idx="70">
                  <c:v>44552</c:v>
                </c:pt>
                <c:pt idx="71">
                  <c:v>44552</c:v>
                </c:pt>
                <c:pt idx="72">
                  <c:v>44552</c:v>
                </c:pt>
                <c:pt idx="73">
                  <c:v>44552</c:v>
                </c:pt>
                <c:pt idx="74">
                  <c:v>44552</c:v>
                </c:pt>
                <c:pt idx="75">
                  <c:v>44552</c:v>
                </c:pt>
                <c:pt idx="76">
                  <c:v>44552</c:v>
                </c:pt>
                <c:pt idx="77">
                  <c:v>44552</c:v>
                </c:pt>
                <c:pt idx="78">
                  <c:v>44552</c:v>
                </c:pt>
                <c:pt idx="79">
                  <c:v>44552</c:v>
                </c:pt>
                <c:pt idx="80">
                  <c:v>44552</c:v>
                </c:pt>
                <c:pt idx="81">
                  <c:v>44552</c:v>
                </c:pt>
                <c:pt idx="82">
                  <c:v>44552</c:v>
                </c:pt>
                <c:pt idx="83">
                  <c:v>44552</c:v>
                </c:pt>
                <c:pt idx="84">
                  <c:v>44552</c:v>
                </c:pt>
                <c:pt idx="85">
                  <c:v>44553</c:v>
                </c:pt>
                <c:pt idx="86">
                  <c:v>44553</c:v>
                </c:pt>
                <c:pt idx="87">
                  <c:v>44553</c:v>
                </c:pt>
                <c:pt idx="88">
                  <c:v>44553</c:v>
                </c:pt>
                <c:pt idx="89">
                  <c:v>44553</c:v>
                </c:pt>
                <c:pt idx="90">
                  <c:v>44553</c:v>
                </c:pt>
                <c:pt idx="91">
                  <c:v>44553</c:v>
                </c:pt>
                <c:pt idx="92">
                  <c:v>44553</c:v>
                </c:pt>
                <c:pt idx="93">
                  <c:v>44553</c:v>
                </c:pt>
                <c:pt idx="94">
                  <c:v>44553</c:v>
                </c:pt>
                <c:pt idx="95">
                  <c:v>44553</c:v>
                </c:pt>
                <c:pt idx="96">
                  <c:v>44553</c:v>
                </c:pt>
                <c:pt idx="97">
                  <c:v>44553</c:v>
                </c:pt>
                <c:pt idx="98">
                  <c:v>44553</c:v>
                </c:pt>
                <c:pt idx="99">
                  <c:v>44553</c:v>
                </c:pt>
                <c:pt idx="100">
                  <c:v>44553</c:v>
                </c:pt>
                <c:pt idx="101">
                  <c:v>44553</c:v>
                </c:pt>
                <c:pt idx="102">
                  <c:v>44553</c:v>
                </c:pt>
                <c:pt idx="103">
                  <c:v>44553</c:v>
                </c:pt>
                <c:pt idx="104">
                  <c:v>44553</c:v>
                </c:pt>
                <c:pt idx="105">
                  <c:v>44553</c:v>
                </c:pt>
                <c:pt idx="106">
                  <c:v>44553</c:v>
                </c:pt>
                <c:pt idx="107">
                  <c:v>44553</c:v>
                </c:pt>
                <c:pt idx="108">
                  <c:v>44554</c:v>
                </c:pt>
                <c:pt idx="109">
                  <c:v>44554</c:v>
                </c:pt>
                <c:pt idx="110">
                  <c:v>44554</c:v>
                </c:pt>
                <c:pt idx="111">
                  <c:v>44554</c:v>
                </c:pt>
                <c:pt idx="112">
                  <c:v>44554</c:v>
                </c:pt>
                <c:pt idx="113">
                  <c:v>44554</c:v>
                </c:pt>
                <c:pt idx="114">
                  <c:v>44554</c:v>
                </c:pt>
                <c:pt idx="115">
                  <c:v>44554</c:v>
                </c:pt>
                <c:pt idx="116">
                  <c:v>44554</c:v>
                </c:pt>
                <c:pt idx="117">
                  <c:v>44554</c:v>
                </c:pt>
                <c:pt idx="118">
                  <c:v>44554</c:v>
                </c:pt>
                <c:pt idx="119">
                  <c:v>44554</c:v>
                </c:pt>
                <c:pt idx="120">
                  <c:v>44554</c:v>
                </c:pt>
                <c:pt idx="121">
                  <c:v>44554</c:v>
                </c:pt>
                <c:pt idx="122">
                  <c:v>44554</c:v>
                </c:pt>
                <c:pt idx="123">
                  <c:v>44554</c:v>
                </c:pt>
                <c:pt idx="124">
                  <c:v>44554</c:v>
                </c:pt>
                <c:pt idx="125">
                  <c:v>44554</c:v>
                </c:pt>
                <c:pt idx="126">
                  <c:v>44554</c:v>
                </c:pt>
                <c:pt idx="127">
                  <c:v>44554</c:v>
                </c:pt>
              </c:numCache>
            </c:numRef>
          </c:cat>
          <c:val>
            <c:numRef>
              <c:f>Sheet1!$B$2:$B$129</c:f>
              <c:numCache>
                <c:formatCode>General</c:formatCode>
                <c:ptCount val="128"/>
                <c:pt idx="0">
                  <c:v>246</c:v>
                </c:pt>
                <c:pt idx="1">
                  <c:v>270</c:v>
                </c:pt>
                <c:pt idx="2">
                  <c:v>250</c:v>
                </c:pt>
                <c:pt idx="3">
                  <c:v>235</c:v>
                </c:pt>
                <c:pt idx="4">
                  <c:v>318</c:v>
                </c:pt>
                <c:pt idx="5">
                  <c:v>322</c:v>
                </c:pt>
                <c:pt idx="6">
                  <c:v>314</c:v>
                </c:pt>
                <c:pt idx="7">
                  <c:v>230</c:v>
                </c:pt>
                <c:pt idx="8">
                  <c:v>512</c:v>
                </c:pt>
                <c:pt idx="9">
                  <c:v>394</c:v>
                </c:pt>
                <c:pt idx="10">
                  <c:v>383</c:v>
                </c:pt>
                <c:pt idx="11">
                  <c:v>1055</c:v>
                </c:pt>
                <c:pt idx="12">
                  <c:v>1704</c:v>
                </c:pt>
                <c:pt idx="13">
                  <c:v>519</c:v>
                </c:pt>
                <c:pt idx="14">
                  <c:v>323</c:v>
                </c:pt>
                <c:pt idx="15">
                  <c:v>534</c:v>
                </c:pt>
                <c:pt idx="16">
                  <c:v>318</c:v>
                </c:pt>
                <c:pt idx="17">
                  <c:v>302</c:v>
                </c:pt>
                <c:pt idx="18">
                  <c:v>412</c:v>
                </c:pt>
                <c:pt idx="19">
                  <c:v>557</c:v>
                </c:pt>
                <c:pt idx="20">
                  <c:v>834</c:v>
                </c:pt>
                <c:pt idx="21">
                  <c:v>286</c:v>
                </c:pt>
                <c:pt idx="22">
                  <c:v>319</c:v>
                </c:pt>
                <c:pt idx="23">
                  <c:v>444</c:v>
                </c:pt>
                <c:pt idx="24">
                  <c:v>336</c:v>
                </c:pt>
                <c:pt idx="25">
                  <c:v>268</c:v>
                </c:pt>
                <c:pt idx="26">
                  <c:v>418</c:v>
                </c:pt>
                <c:pt idx="27">
                  <c:v>261</c:v>
                </c:pt>
                <c:pt idx="28">
                  <c:v>355</c:v>
                </c:pt>
                <c:pt idx="29">
                  <c:v>486</c:v>
                </c:pt>
                <c:pt idx="30">
                  <c:v>233</c:v>
                </c:pt>
                <c:pt idx="31">
                  <c:v>314</c:v>
                </c:pt>
                <c:pt idx="32">
                  <c:v>420</c:v>
                </c:pt>
                <c:pt idx="33">
                  <c:v>424</c:v>
                </c:pt>
                <c:pt idx="34">
                  <c:v>417</c:v>
                </c:pt>
                <c:pt idx="35">
                  <c:v>337</c:v>
                </c:pt>
                <c:pt idx="36">
                  <c:v>447</c:v>
                </c:pt>
                <c:pt idx="37">
                  <c:v>240</c:v>
                </c:pt>
                <c:pt idx="38">
                  <c:v>329</c:v>
                </c:pt>
                <c:pt idx="39">
                  <c:v>406</c:v>
                </c:pt>
                <c:pt idx="40">
                  <c:v>170</c:v>
                </c:pt>
                <c:pt idx="41">
                  <c:v>277</c:v>
                </c:pt>
                <c:pt idx="42">
                  <c:v>568</c:v>
                </c:pt>
                <c:pt idx="43">
                  <c:v>442</c:v>
                </c:pt>
                <c:pt idx="44">
                  <c:v>305</c:v>
                </c:pt>
                <c:pt idx="45">
                  <c:v>278</c:v>
                </c:pt>
                <c:pt idx="46">
                  <c:v>375</c:v>
                </c:pt>
                <c:pt idx="47">
                  <c:v>356</c:v>
                </c:pt>
                <c:pt idx="48">
                  <c:v>476</c:v>
                </c:pt>
                <c:pt idx="49">
                  <c:v>299</c:v>
                </c:pt>
                <c:pt idx="50">
                  <c:v>204</c:v>
                </c:pt>
                <c:pt idx="51">
                  <c:v>366</c:v>
                </c:pt>
                <c:pt idx="52">
                  <c:v>469</c:v>
                </c:pt>
                <c:pt idx="53">
                  <c:v>501</c:v>
                </c:pt>
                <c:pt idx="54">
                  <c:v>497</c:v>
                </c:pt>
                <c:pt idx="55">
                  <c:v>537</c:v>
                </c:pt>
                <c:pt idx="56">
                  <c:v>581</c:v>
                </c:pt>
                <c:pt idx="57">
                  <c:v>479</c:v>
                </c:pt>
                <c:pt idx="58">
                  <c:v>290</c:v>
                </c:pt>
                <c:pt idx="59">
                  <c:v>272</c:v>
                </c:pt>
                <c:pt idx="60">
                  <c:v>401</c:v>
                </c:pt>
                <c:pt idx="61">
                  <c:v>443</c:v>
                </c:pt>
                <c:pt idx="62">
                  <c:v>434</c:v>
                </c:pt>
                <c:pt idx="63">
                  <c:v>487</c:v>
                </c:pt>
                <c:pt idx="64">
                  <c:v>314</c:v>
                </c:pt>
                <c:pt idx="65">
                  <c:v>301</c:v>
                </c:pt>
                <c:pt idx="66">
                  <c:v>317</c:v>
                </c:pt>
                <c:pt idx="67">
                  <c:v>799</c:v>
                </c:pt>
                <c:pt idx="68">
                  <c:v>538</c:v>
                </c:pt>
                <c:pt idx="69">
                  <c:v>340</c:v>
                </c:pt>
                <c:pt idx="70">
                  <c:v>398</c:v>
                </c:pt>
                <c:pt idx="71">
                  <c:v>563</c:v>
                </c:pt>
                <c:pt idx="72">
                  <c:v>636</c:v>
                </c:pt>
                <c:pt idx="73">
                  <c:v>325</c:v>
                </c:pt>
                <c:pt idx="74">
                  <c:v>227</c:v>
                </c:pt>
                <c:pt idx="75">
                  <c:v>662</c:v>
                </c:pt>
                <c:pt idx="76">
                  <c:v>399</c:v>
                </c:pt>
                <c:pt idx="77">
                  <c:v>451</c:v>
                </c:pt>
                <c:pt idx="78">
                  <c:v>1035</c:v>
                </c:pt>
                <c:pt idx="79">
                  <c:v>867</c:v>
                </c:pt>
                <c:pt idx="80">
                  <c:v>610</c:v>
                </c:pt>
                <c:pt idx="81">
                  <c:v>434</c:v>
                </c:pt>
                <c:pt idx="82">
                  <c:v>335</c:v>
                </c:pt>
                <c:pt idx="83">
                  <c:v>326</c:v>
                </c:pt>
                <c:pt idx="84">
                  <c:v>324</c:v>
                </c:pt>
                <c:pt idx="85">
                  <c:v>397</c:v>
                </c:pt>
                <c:pt idx="86">
                  <c:v>655</c:v>
                </c:pt>
                <c:pt idx="87">
                  <c:v>974</c:v>
                </c:pt>
                <c:pt idx="88">
                  <c:v>558</c:v>
                </c:pt>
                <c:pt idx="89">
                  <c:v>339</c:v>
                </c:pt>
                <c:pt idx="90">
                  <c:v>339</c:v>
                </c:pt>
                <c:pt idx="91">
                  <c:v>222</c:v>
                </c:pt>
                <c:pt idx="92">
                  <c:v>278</c:v>
                </c:pt>
                <c:pt idx="93">
                  <c:v>485</c:v>
                </c:pt>
                <c:pt idx="94">
                  <c:v>601</c:v>
                </c:pt>
                <c:pt idx="95">
                  <c:v>535</c:v>
                </c:pt>
                <c:pt idx="96">
                  <c:v>460</c:v>
                </c:pt>
                <c:pt idx="97">
                  <c:v>586</c:v>
                </c:pt>
                <c:pt idx="98">
                  <c:v>649</c:v>
                </c:pt>
                <c:pt idx="99">
                  <c:v>1031</c:v>
                </c:pt>
                <c:pt idx="100">
                  <c:v>613</c:v>
                </c:pt>
                <c:pt idx="101">
                  <c:v>474</c:v>
                </c:pt>
                <c:pt idx="102">
                  <c:v>387</c:v>
                </c:pt>
                <c:pt idx="103">
                  <c:v>335</c:v>
                </c:pt>
                <c:pt idx="104">
                  <c:v>304</c:v>
                </c:pt>
                <c:pt idx="105">
                  <c:v>425</c:v>
                </c:pt>
                <c:pt idx="106">
                  <c:v>715</c:v>
                </c:pt>
                <c:pt idx="107">
                  <c:v>485</c:v>
                </c:pt>
                <c:pt idx="108">
                  <c:v>337</c:v>
                </c:pt>
                <c:pt idx="109">
                  <c:v>800</c:v>
                </c:pt>
                <c:pt idx="110">
                  <c:v>305</c:v>
                </c:pt>
                <c:pt idx="111">
                  <c:v>302</c:v>
                </c:pt>
                <c:pt idx="112">
                  <c:v>350</c:v>
                </c:pt>
                <c:pt idx="113">
                  <c:v>359</c:v>
                </c:pt>
                <c:pt idx="114">
                  <c:v>286</c:v>
                </c:pt>
                <c:pt idx="115">
                  <c:v>326</c:v>
                </c:pt>
                <c:pt idx="116">
                  <c:v>496</c:v>
                </c:pt>
                <c:pt idx="117">
                  <c:v>697</c:v>
                </c:pt>
                <c:pt idx="118">
                  <c:v>457</c:v>
                </c:pt>
                <c:pt idx="119">
                  <c:v>714</c:v>
                </c:pt>
                <c:pt idx="120">
                  <c:v>241</c:v>
                </c:pt>
                <c:pt idx="121">
                  <c:v>477</c:v>
                </c:pt>
                <c:pt idx="122">
                  <c:v>315</c:v>
                </c:pt>
                <c:pt idx="123">
                  <c:v>344</c:v>
                </c:pt>
                <c:pt idx="124">
                  <c:v>400</c:v>
                </c:pt>
                <c:pt idx="125">
                  <c:v>396</c:v>
                </c:pt>
                <c:pt idx="126">
                  <c:v>287</c:v>
                </c:pt>
                <c:pt idx="127">
                  <c:v>21</c:v>
                </c:pt>
              </c:numCache>
            </c:numRef>
          </c:val>
          <c:smooth val="0"/>
          <c:extLst>
            <c:ext xmlns:c16="http://schemas.microsoft.com/office/drawing/2014/chart" uri="{C3380CC4-5D6E-409C-BE32-E72D297353CC}">
              <c16:uniqueId val="{00000000-2C80-46EF-A9AE-C99344C2851A}"/>
            </c:ext>
          </c:extLst>
        </c:ser>
        <c:ser>
          <c:idx val="1"/>
          <c:order val="1"/>
          <c:tx>
            <c:strRef>
              <c:f>Sheet1!$C$1</c:f>
              <c:strCache>
                <c:ptCount val="1"/>
                <c:pt idx="0">
                  <c:v>@npo3fm Taps Forward</c:v>
                </c:pt>
              </c:strCache>
            </c:strRef>
          </c:tx>
          <c:spPr>
            <a:ln w="28575" cap="rnd">
              <a:solidFill>
                <a:schemeClr val="accent2"/>
              </a:solidFill>
              <a:round/>
            </a:ln>
            <a:effectLst/>
          </c:spPr>
          <c:marker>
            <c:symbol val="none"/>
          </c:marker>
          <c:cat>
            <c:numRef>
              <c:f>Sheet1!$A$2:$A$129</c:f>
              <c:numCache>
                <c:formatCode>m/d/yyyy</c:formatCode>
                <c:ptCount val="128"/>
                <c:pt idx="0">
                  <c:v>44548</c:v>
                </c:pt>
                <c:pt idx="1">
                  <c:v>44548</c:v>
                </c:pt>
                <c:pt idx="2">
                  <c:v>44548</c:v>
                </c:pt>
                <c:pt idx="3">
                  <c:v>44548</c:v>
                </c:pt>
                <c:pt idx="4">
                  <c:v>44548</c:v>
                </c:pt>
                <c:pt idx="5">
                  <c:v>44548</c:v>
                </c:pt>
                <c:pt idx="6">
                  <c:v>44548</c:v>
                </c:pt>
                <c:pt idx="7">
                  <c:v>44548</c:v>
                </c:pt>
                <c:pt idx="8">
                  <c:v>44548</c:v>
                </c:pt>
                <c:pt idx="9">
                  <c:v>44548</c:v>
                </c:pt>
                <c:pt idx="10">
                  <c:v>44548</c:v>
                </c:pt>
                <c:pt idx="11">
                  <c:v>44548</c:v>
                </c:pt>
                <c:pt idx="12">
                  <c:v>44548</c:v>
                </c:pt>
                <c:pt idx="13">
                  <c:v>44548</c:v>
                </c:pt>
                <c:pt idx="14">
                  <c:v>44548</c:v>
                </c:pt>
                <c:pt idx="15">
                  <c:v>44548</c:v>
                </c:pt>
                <c:pt idx="16">
                  <c:v>44549</c:v>
                </c:pt>
                <c:pt idx="17">
                  <c:v>44549</c:v>
                </c:pt>
                <c:pt idx="18">
                  <c:v>44549</c:v>
                </c:pt>
                <c:pt idx="19">
                  <c:v>44549</c:v>
                </c:pt>
                <c:pt idx="20">
                  <c:v>44549</c:v>
                </c:pt>
                <c:pt idx="21">
                  <c:v>44549</c:v>
                </c:pt>
                <c:pt idx="22">
                  <c:v>44549</c:v>
                </c:pt>
                <c:pt idx="23">
                  <c:v>44549</c:v>
                </c:pt>
                <c:pt idx="24">
                  <c:v>44549</c:v>
                </c:pt>
                <c:pt idx="25">
                  <c:v>44549</c:v>
                </c:pt>
                <c:pt idx="26">
                  <c:v>44549</c:v>
                </c:pt>
                <c:pt idx="27">
                  <c:v>44549</c:v>
                </c:pt>
                <c:pt idx="28">
                  <c:v>44549</c:v>
                </c:pt>
                <c:pt idx="29">
                  <c:v>44549</c:v>
                </c:pt>
                <c:pt idx="30">
                  <c:v>44549</c:v>
                </c:pt>
                <c:pt idx="31">
                  <c:v>44550</c:v>
                </c:pt>
                <c:pt idx="32">
                  <c:v>44550</c:v>
                </c:pt>
                <c:pt idx="33">
                  <c:v>44550</c:v>
                </c:pt>
                <c:pt idx="34">
                  <c:v>44550</c:v>
                </c:pt>
                <c:pt idx="35">
                  <c:v>44550</c:v>
                </c:pt>
                <c:pt idx="36">
                  <c:v>44550</c:v>
                </c:pt>
                <c:pt idx="37">
                  <c:v>44550</c:v>
                </c:pt>
                <c:pt idx="38">
                  <c:v>44550</c:v>
                </c:pt>
                <c:pt idx="39">
                  <c:v>44550</c:v>
                </c:pt>
                <c:pt idx="40">
                  <c:v>44550</c:v>
                </c:pt>
                <c:pt idx="41">
                  <c:v>44550</c:v>
                </c:pt>
                <c:pt idx="42">
                  <c:v>44550</c:v>
                </c:pt>
                <c:pt idx="43">
                  <c:v>44550</c:v>
                </c:pt>
                <c:pt idx="44">
                  <c:v>44550</c:v>
                </c:pt>
                <c:pt idx="45">
                  <c:v>44550</c:v>
                </c:pt>
                <c:pt idx="46">
                  <c:v>44550</c:v>
                </c:pt>
                <c:pt idx="47">
                  <c:v>44550</c:v>
                </c:pt>
                <c:pt idx="48">
                  <c:v>44550</c:v>
                </c:pt>
                <c:pt idx="49">
                  <c:v>44551</c:v>
                </c:pt>
                <c:pt idx="50">
                  <c:v>44551</c:v>
                </c:pt>
                <c:pt idx="51">
                  <c:v>44551</c:v>
                </c:pt>
                <c:pt idx="52">
                  <c:v>44551</c:v>
                </c:pt>
                <c:pt idx="53">
                  <c:v>44551</c:v>
                </c:pt>
                <c:pt idx="54">
                  <c:v>44551</c:v>
                </c:pt>
                <c:pt idx="55">
                  <c:v>44551</c:v>
                </c:pt>
                <c:pt idx="56">
                  <c:v>44551</c:v>
                </c:pt>
                <c:pt idx="57">
                  <c:v>44551</c:v>
                </c:pt>
                <c:pt idx="58">
                  <c:v>44551</c:v>
                </c:pt>
                <c:pt idx="59">
                  <c:v>44551</c:v>
                </c:pt>
                <c:pt idx="60">
                  <c:v>44551</c:v>
                </c:pt>
                <c:pt idx="61">
                  <c:v>44551</c:v>
                </c:pt>
                <c:pt idx="62">
                  <c:v>44551</c:v>
                </c:pt>
                <c:pt idx="63">
                  <c:v>44551</c:v>
                </c:pt>
                <c:pt idx="64">
                  <c:v>44551</c:v>
                </c:pt>
                <c:pt idx="65">
                  <c:v>44551</c:v>
                </c:pt>
                <c:pt idx="66">
                  <c:v>44551</c:v>
                </c:pt>
                <c:pt idx="67">
                  <c:v>44551</c:v>
                </c:pt>
                <c:pt idx="68">
                  <c:v>44551</c:v>
                </c:pt>
                <c:pt idx="69">
                  <c:v>44552</c:v>
                </c:pt>
                <c:pt idx="70">
                  <c:v>44552</c:v>
                </c:pt>
                <c:pt idx="71">
                  <c:v>44552</c:v>
                </c:pt>
                <c:pt idx="72">
                  <c:v>44552</c:v>
                </c:pt>
                <c:pt idx="73">
                  <c:v>44552</c:v>
                </c:pt>
                <c:pt idx="74">
                  <c:v>44552</c:v>
                </c:pt>
                <c:pt idx="75">
                  <c:v>44552</c:v>
                </c:pt>
                <c:pt idx="76">
                  <c:v>44552</c:v>
                </c:pt>
                <c:pt idx="77">
                  <c:v>44552</c:v>
                </c:pt>
                <c:pt idx="78">
                  <c:v>44552</c:v>
                </c:pt>
                <c:pt idx="79">
                  <c:v>44552</c:v>
                </c:pt>
                <c:pt idx="80">
                  <c:v>44552</c:v>
                </c:pt>
                <c:pt idx="81">
                  <c:v>44552</c:v>
                </c:pt>
                <c:pt idx="82">
                  <c:v>44552</c:v>
                </c:pt>
                <c:pt idx="83">
                  <c:v>44552</c:v>
                </c:pt>
                <c:pt idx="84">
                  <c:v>44552</c:v>
                </c:pt>
                <c:pt idx="85">
                  <c:v>44553</c:v>
                </c:pt>
                <c:pt idx="86">
                  <c:v>44553</c:v>
                </c:pt>
                <c:pt idx="87">
                  <c:v>44553</c:v>
                </c:pt>
                <c:pt idx="88">
                  <c:v>44553</c:v>
                </c:pt>
                <c:pt idx="89">
                  <c:v>44553</c:v>
                </c:pt>
                <c:pt idx="90">
                  <c:v>44553</c:v>
                </c:pt>
                <c:pt idx="91">
                  <c:v>44553</c:v>
                </c:pt>
                <c:pt idx="92">
                  <c:v>44553</c:v>
                </c:pt>
                <c:pt idx="93">
                  <c:v>44553</c:v>
                </c:pt>
                <c:pt idx="94">
                  <c:v>44553</c:v>
                </c:pt>
                <c:pt idx="95">
                  <c:v>44553</c:v>
                </c:pt>
                <c:pt idx="96">
                  <c:v>44553</c:v>
                </c:pt>
                <c:pt idx="97">
                  <c:v>44553</c:v>
                </c:pt>
                <c:pt idx="98">
                  <c:v>44553</c:v>
                </c:pt>
                <c:pt idx="99">
                  <c:v>44553</c:v>
                </c:pt>
                <c:pt idx="100">
                  <c:v>44553</c:v>
                </c:pt>
                <c:pt idx="101">
                  <c:v>44553</c:v>
                </c:pt>
                <c:pt idx="102">
                  <c:v>44553</c:v>
                </c:pt>
                <c:pt idx="103">
                  <c:v>44553</c:v>
                </c:pt>
                <c:pt idx="104">
                  <c:v>44553</c:v>
                </c:pt>
                <c:pt idx="105">
                  <c:v>44553</c:v>
                </c:pt>
                <c:pt idx="106">
                  <c:v>44553</c:v>
                </c:pt>
                <c:pt idx="107">
                  <c:v>44553</c:v>
                </c:pt>
                <c:pt idx="108">
                  <c:v>44554</c:v>
                </c:pt>
                <c:pt idx="109">
                  <c:v>44554</c:v>
                </c:pt>
                <c:pt idx="110">
                  <c:v>44554</c:v>
                </c:pt>
                <c:pt idx="111">
                  <c:v>44554</c:v>
                </c:pt>
                <c:pt idx="112">
                  <c:v>44554</c:v>
                </c:pt>
                <c:pt idx="113">
                  <c:v>44554</c:v>
                </c:pt>
                <c:pt idx="114">
                  <c:v>44554</c:v>
                </c:pt>
                <c:pt idx="115">
                  <c:v>44554</c:v>
                </c:pt>
                <c:pt idx="116">
                  <c:v>44554</c:v>
                </c:pt>
                <c:pt idx="117">
                  <c:v>44554</c:v>
                </c:pt>
                <c:pt idx="118">
                  <c:v>44554</c:v>
                </c:pt>
                <c:pt idx="119">
                  <c:v>44554</c:v>
                </c:pt>
                <c:pt idx="120">
                  <c:v>44554</c:v>
                </c:pt>
                <c:pt idx="121">
                  <c:v>44554</c:v>
                </c:pt>
                <c:pt idx="122">
                  <c:v>44554</c:v>
                </c:pt>
                <c:pt idx="123">
                  <c:v>44554</c:v>
                </c:pt>
                <c:pt idx="124">
                  <c:v>44554</c:v>
                </c:pt>
                <c:pt idx="125">
                  <c:v>44554</c:v>
                </c:pt>
                <c:pt idx="126">
                  <c:v>44554</c:v>
                </c:pt>
                <c:pt idx="127">
                  <c:v>44554</c:v>
                </c:pt>
              </c:numCache>
            </c:numRef>
          </c:cat>
          <c:val>
            <c:numRef>
              <c:f>Sheet1!$C$2:$C$129</c:f>
              <c:numCache>
                <c:formatCode>General</c:formatCode>
                <c:ptCount val="128"/>
                <c:pt idx="0">
                  <c:v>8328</c:v>
                </c:pt>
                <c:pt idx="1">
                  <c:v>8154</c:v>
                </c:pt>
                <c:pt idx="2">
                  <c:v>8187</c:v>
                </c:pt>
                <c:pt idx="3">
                  <c:v>6898</c:v>
                </c:pt>
                <c:pt idx="4">
                  <c:v>6981</c:v>
                </c:pt>
                <c:pt idx="5">
                  <c:v>7675</c:v>
                </c:pt>
                <c:pt idx="6">
                  <c:v>7888</c:v>
                </c:pt>
                <c:pt idx="7">
                  <c:v>6397</c:v>
                </c:pt>
                <c:pt idx="8">
                  <c:v>7417</c:v>
                </c:pt>
                <c:pt idx="9">
                  <c:v>8271</c:v>
                </c:pt>
                <c:pt idx="10">
                  <c:v>8528</c:v>
                </c:pt>
                <c:pt idx="11">
                  <c:v>4324</c:v>
                </c:pt>
                <c:pt idx="12">
                  <c:v>7528</c:v>
                </c:pt>
                <c:pt idx="13">
                  <c:v>7436</c:v>
                </c:pt>
                <c:pt idx="14">
                  <c:v>5516</c:v>
                </c:pt>
                <c:pt idx="15">
                  <c:v>7041</c:v>
                </c:pt>
                <c:pt idx="16">
                  <c:v>7671</c:v>
                </c:pt>
                <c:pt idx="17">
                  <c:v>6736</c:v>
                </c:pt>
                <c:pt idx="18">
                  <c:v>8366</c:v>
                </c:pt>
                <c:pt idx="19">
                  <c:v>7413</c:v>
                </c:pt>
                <c:pt idx="20">
                  <c:v>8110</c:v>
                </c:pt>
                <c:pt idx="21">
                  <c:v>7807</c:v>
                </c:pt>
                <c:pt idx="22">
                  <c:v>7236</c:v>
                </c:pt>
                <c:pt idx="23">
                  <c:v>7595</c:v>
                </c:pt>
                <c:pt idx="24">
                  <c:v>6497</c:v>
                </c:pt>
                <c:pt idx="25">
                  <c:v>5229</c:v>
                </c:pt>
                <c:pt idx="26">
                  <c:v>7515</c:v>
                </c:pt>
                <c:pt idx="27">
                  <c:v>7064</c:v>
                </c:pt>
                <c:pt idx="28">
                  <c:v>7156</c:v>
                </c:pt>
                <c:pt idx="29">
                  <c:v>6709</c:v>
                </c:pt>
                <c:pt idx="30">
                  <c:v>7146</c:v>
                </c:pt>
                <c:pt idx="31">
                  <c:v>6142</c:v>
                </c:pt>
                <c:pt idx="32">
                  <c:v>7212</c:v>
                </c:pt>
                <c:pt idx="33">
                  <c:v>6933</c:v>
                </c:pt>
                <c:pt idx="34">
                  <c:v>5983</c:v>
                </c:pt>
                <c:pt idx="35">
                  <c:v>6983</c:v>
                </c:pt>
                <c:pt idx="36">
                  <c:v>6941</c:v>
                </c:pt>
                <c:pt idx="37">
                  <c:v>6674</c:v>
                </c:pt>
                <c:pt idx="38">
                  <c:v>7381</c:v>
                </c:pt>
                <c:pt idx="39">
                  <c:v>6730</c:v>
                </c:pt>
                <c:pt idx="40">
                  <c:v>6667</c:v>
                </c:pt>
                <c:pt idx="41">
                  <c:v>6837</c:v>
                </c:pt>
                <c:pt idx="42">
                  <c:v>7309</c:v>
                </c:pt>
                <c:pt idx="43">
                  <c:v>6085</c:v>
                </c:pt>
                <c:pt idx="44">
                  <c:v>5908</c:v>
                </c:pt>
                <c:pt idx="45">
                  <c:v>6881</c:v>
                </c:pt>
                <c:pt idx="46">
                  <c:v>5854</c:v>
                </c:pt>
                <c:pt idx="47">
                  <c:v>7493</c:v>
                </c:pt>
                <c:pt idx="48">
                  <c:v>6430</c:v>
                </c:pt>
                <c:pt idx="49">
                  <c:v>7195</c:v>
                </c:pt>
                <c:pt idx="50">
                  <c:v>6845</c:v>
                </c:pt>
                <c:pt idx="51">
                  <c:v>7344</c:v>
                </c:pt>
                <c:pt idx="52">
                  <c:v>7116</c:v>
                </c:pt>
                <c:pt idx="53">
                  <c:v>7604</c:v>
                </c:pt>
                <c:pt idx="54">
                  <c:v>6923</c:v>
                </c:pt>
                <c:pt idx="55">
                  <c:v>6943</c:v>
                </c:pt>
                <c:pt idx="56">
                  <c:v>6649</c:v>
                </c:pt>
                <c:pt idx="57">
                  <c:v>7179</c:v>
                </c:pt>
                <c:pt idx="58">
                  <c:v>6983</c:v>
                </c:pt>
                <c:pt idx="59">
                  <c:v>6744</c:v>
                </c:pt>
                <c:pt idx="60">
                  <c:v>6467</c:v>
                </c:pt>
                <c:pt idx="61">
                  <c:v>7349</c:v>
                </c:pt>
                <c:pt idx="62">
                  <c:v>7027</c:v>
                </c:pt>
                <c:pt idx="63">
                  <c:v>7099</c:v>
                </c:pt>
                <c:pt idx="64">
                  <c:v>7575</c:v>
                </c:pt>
                <c:pt idx="65">
                  <c:v>6260</c:v>
                </c:pt>
                <c:pt idx="66">
                  <c:v>7090</c:v>
                </c:pt>
                <c:pt idx="67">
                  <c:v>7121</c:v>
                </c:pt>
                <c:pt idx="68">
                  <c:v>7277</c:v>
                </c:pt>
                <c:pt idx="69">
                  <c:v>6826</c:v>
                </c:pt>
                <c:pt idx="70">
                  <c:v>8375</c:v>
                </c:pt>
                <c:pt idx="71">
                  <c:v>8020</c:v>
                </c:pt>
                <c:pt idx="72">
                  <c:v>8445</c:v>
                </c:pt>
                <c:pt idx="73">
                  <c:v>7746</c:v>
                </c:pt>
                <c:pt idx="74">
                  <c:v>8455</c:v>
                </c:pt>
                <c:pt idx="75">
                  <c:v>7923</c:v>
                </c:pt>
                <c:pt idx="76">
                  <c:v>6646</c:v>
                </c:pt>
                <c:pt idx="77">
                  <c:v>7654</c:v>
                </c:pt>
                <c:pt idx="78">
                  <c:v>6997</c:v>
                </c:pt>
                <c:pt idx="79">
                  <c:v>6081</c:v>
                </c:pt>
                <c:pt idx="80">
                  <c:v>7716</c:v>
                </c:pt>
                <c:pt idx="81">
                  <c:v>7928</c:v>
                </c:pt>
                <c:pt idx="82">
                  <c:v>7423</c:v>
                </c:pt>
                <c:pt idx="83">
                  <c:v>7324</c:v>
                </c:pt>
                <c:pt idx="84">
                  <c:v>7613</c:v>
                </c:pt>
                <c:pt idx="85">
                  <c:v>8508</c:v>
                </c:pt>
                <c:pt idx="86">
                  <c:v>7115</c:v>
                </c:pt>
                <c:pt idx="87">
                  <c:v>6280</c:v>
                </c:pt>
                <c:pt idx="88">
                  <c:v>7902</c:v>
                </c:pt>
                <c:pt idx="89">
                  <c:v>8369</c:v>
                </c:pt>
                <c:pt idx="90">
                  <c:v>8157</c:v>
                </c:pt>
                <c:pt idx="91">
                  <c:v>8107</c:v>
                </c:pt>
                <c:pt idx="92">
                  <c:v>8138</c:v>
                </c:pt>
                <c:pt idx="93">
                  <c:v>8506</c:v>
                </c:pt>
                <c:pt idx="94">
                  <c:v>7210</c:v>
                </c:pt>
                <c:pt idx="95">
                  <c:v>8633</c:v>
                </c:pt>
                <c:pt idx="96">
                  <c:v>8738</c:v>
                </c:pt>
                <c:pt idx="97">
                  <c:v>6584</c:v>
                </c:pt>
                <c:pt idx="98">
                  <c:v>6273</c:v>
                </c:pt>
                <c:pt idx="99">
                  <c:v>7607</c:v>
                </c:pt>
                <c:pt idx="100">
                  <c:v>9132</c:v>
                </c:pt>
                <c:pt idx="101">
                  <c:v>8217</c:v>
                </c:pt>
                <c:pt idx="102">
                  <c:v>8193</c:v>
                </c:pt>
                <c:pt idx="103">
                  <c:v>8405</c:v>
                </c:pt>
                <c:pt idx="104">
                  <c:v>8660</c:v>
                </c:pt>
                <c:pt idx="105">
                  <c:v>9164</c:v>
                </c:pt>
                <c:pt idx="106">
                  <c:v>6732</c:v>
                </c:pt>
                <c:pt idx="107">
                  <c:v>8744</c:v>
                </c:pt>
                <c:pt idx="108">
                  <c:v>8475</c:v>
                </c:pt>
                <c:pt idx="109">
                  <c:v>8455</c:v>
                </c:pt>
                <c:pt idx="110">
                  <c:v>8157</c:v>
                </c:pt>
                <c:pt idx="111">
                  <c:v>7873</c:v>
                </c:pt>
                <c:pt idx="112">
                  <c:v>8131</c:v>
                </c:pt>
                <c:pt idx="113">
                  <c:v>8067</c:v>
                </c:pt>
                <c:pt idx="114">
                  <c:v>7516</c:v>
                </c:pt>
                <c:pt idx="115">
                  <c:v>8263</c:v>
                </c:pt>
                <c:pt idx="116">
                  <c:v>7625</c:v>
                </c:pt>
                <c:pt idx="117">
                  <c:v>7243</c:v>
                </c:pt>
                <c:pt idx="118">
                  <c:v>6002</c:v>
                </c:pt>
                <c:pt idx="119">
                  <c:v>8067</c:v>
                </c:pt>
                <c:pt idx="120">
                  <c:v>7484</c:v>
                </c:pt>
                <c:pt idx="121">
                  <c:v>6693</c:v>
                </c:pt>
                <c:pt idx="122">
                  <c:v>7068</c:v>
                </c:pt>
                <c:pt idx="123">
                  <c:v>7357</c:v>
                </c:pt>
                <c:pt idx="124">
                  <c:v>6392</c:v>
                </c:pt>
                <c:pt idx="125">
                  <c:v>7321</c:v>
                </c:pt>
                <c:pt idx="126">
                  <c:v>6780</c:v>
                </c:pt>
                <c:pt idx="127">
                  <c:v>727</c:v>
                </c:pt>
              </c:numCache>
            </c:numRef>
          </c:val>
          <c:smooth val="0"/>
          <c:extLst>
            <c:ext xmlns:c16="http://schemas.microsoft.com/office/drawing/2014/chart" uri="{C3380CC4-5D6E-409C-BE32-E72D297353CC}">
              <c16:uniqueId val="{00000001-2C80-46EF-A9AE-C99344C2851A}"/>
            </c:ext>
          </c:extLst>
        </c:ser>
        <c:dLbls>
          <c:showLegendKey val="0"/>
          <c:showVal val="0"/>
          <c:showCatName val="0"/>
          <c:showSerName val="0"/>
          <c:showPercent val="0"/>
          <c:showBubbleSize val="0"/>
        </c:dLbls>
        <c:smooth val="0"/>
        <c:axId val="732357864"/>
        <c:axId val="732354912"/>
      </c:lineChart>
      <c:dateAx>
        <c:axId val="73235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354912"/>
        <c:crosses val="autoZero"/>
        <c:auto val="1"/>
        <c:lblOffset val="100"/>
        <c:baseTimeUnit val="days"/>
      </c:dateAx>
      <c:valAx>
        <c:axId val="73235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35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102432</c:v>
                </c:pt>
                <c:pt idx="1">
                  <c:v>102685</c:v>
                </c:pt>
                <c:pt idx="2">
                  <c:v>102833</c:v>
                </c:pt>
                <c:pt idx="3">
                  <c:v>102948</c:v>
                </c:pt>
                <c:pt idx="4">
                  <c:v>103089</c:v>
                </c:pt>
                <c:pt idx="5">
                  <c:v>103212</c:v>
                </c:pt>
                <c:pt idx="6">
                  <c:v>103395</c:v>
                </c:pt>
                <c:pt idx="7">
                  <c:v>103356</c:v>
                </c:pt>
                <c:pt idx="8">
                  <c:v>103352</c:v>
                </c:pt>
                <c:pt idx="9">
                  <c:v>103301</c:v>
                </c:pt>
                <c:pt idx="10">
                  <c:v>103267</c:v>
                </c:pt>
                <c:pt idx="11">
                  <c:v>103262</c:v>
                </c:pt>
                <c:pt idx="12">
                  <c:v>103256</c:v>
                </c:pt>
                <c:pt idx="13">
                  <c:v>103236</c:v>
                </c:pt>
              </c:numCache>
            </c:numRef>
          </c:val>
          <c:smooth val="0"/>
          <c:extLst>
            <c:ext xmlns:c16="http://schemas.microsoft.com/office/drawing/2014/chart" uri="{C3380CC4-5D6E-409C-BE32-E72D297353CC}">
              <c16:uniqueId val="{00000000-74C1-4508-9121-A8A384881249}"/>
            </c:ext>
          </c:extLst>
        </c:ser>
        <c:dLbls>
          <c:showLegendKey val="0"/>
          <c:showVal val="0"/>
          <c:showCatName val="0"/>
          <c:showSerName val="0"/>
          <c:showPercent val="0"/>
          <c:showBubbleSize val="0"/>
        </c:dLbls>
        <c:smooth val="0"/>
        <c:axId val="732434616"/>
        <c:axId val="732438880"/>
      </c:lineChart>
      <c:dateAx>
        <c:axId val="73243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438880"/>
        <c:crosses val="autoZero"/>
        <c:auto val="1"/>
        <c:lblOffset val="100"/>
        <c:baseTimeUnit val="days"/>
      </c:dateAx>
      <c:valAx>
        <c:axId val="732438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43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1530</c:v>
                </c:pt>
                <c:pt idx="1">
                  <c:v>506.33333333333297</c:v>
                </c:pt>
                <c:pt idx="2">
                  <c:v>13210.333333333299</c:v>
                </c:pt>
                <c:pt idx="3">
                  <c:v>1769</c:v>
                </c:pt>
                <c:pt idx="4">
                  <c:v>27045.333333333299</c:v>
                </c:pt>
                <c:pt idx="5">
                  <c:v>10889</c:v>
                </c:pt>
                <c:pt idx="6">
                  <c:v>1476</c:v>
                </c:pt>
                <c:pt idx="7">
                  <c:v>2982</c:v>
                </c:pt>
                <c:pt idx="8">
                  <c:v>0</c:v>
                </c:pt>
                <c:pt idx="9">
                  <c:v>0</c:v>
                </c:pt>
                <c:pt idx="10">
                  <c:v>0</c:v>
                </c:pt>
                <c:pt idx="11">
                  <c:v>0</c:v>
                </c:pt>
                <c:pt idx="12">
                  <c:v>0</c:v>
                </c:pt>
                <c:pt idx="13">
                  <c:v>0</c:v>
                </c:pt>
              </c:numCache>
            </c:numRef>
          </c:val>
          <c:smooth val="0"/>
          <c:extLst>
            <c:ext xmlns:c16="http://schemas.microsoft.com/office/drawing/2014/chart" uri="{C3380CC4-5D6E-409C-BE32-E72D297353CC}">
              <c16:uniqueId val="{00000000-7E86-4210-A999-FA92E6E662E6}"/>
            </c:ext>
          </c:extLst>
        </c:ser>
        <c:dLbls>
          <c:showLegendKey val="0"/>
          <c:showVal val="0"/>
          <c:showCatName val="0"/>
          <c:showSerName val="0"/>
          <c:showPercent val="0"/>
          <c:showBubbleSize val="0"/>
        </c:dLbls>
        <c:smooth val="0"/>
        <c:axId val="732475288"/>
        <c:axId val="732477584"/>
      </c:lineChart>
      <c:dateAx>
        <c:axId val="73247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477584"/>
        <c:crosses val="autoZero"/>
        <c:auto val="1"/>
        <c:lblOffset val="100"/>
        <c:baseTimeUnit val="days"/>
      </c:dateAx>
      <c:valAx>
        <c:axId val="73247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47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1300000</c:v>
                </c:pt>
                <c:pt idx="1">
                  <c:v>1300000</c:v>
                </c:pt>
                <c:pt idx="2">
                  <c:v>1300000</c:v>
                </c:pt>
                <c:pt idx="3">
                  <c:v>1300000</c:v>
                </c:pt>
                <c:pt idx="4">
                  <c:v>1400000</c:v>
                </c:pt>
                <c:pt idx="5">
                  <c:v>1400000</c:v>
                </c:pt>
                <c:pt idx="6">
                  <c:v>1500000</c:v>
                </c:pt>
                <c:pt idx="7">
                  <c:v>1500000</c:v>
                </c:pt>
                <c:pt idx="8">
                  <c:v>1500000</c:v>
                </c:pt>
                <c:pt idx="9">
                  <c:v>1500000</c:v>
                </c:pt>
                <c:pt idx="10">
                  <c:v>1500000</c:v>
                </c:pt>
                <c:pt idx="11">
                  <c:v>1500000</c:v>
                </c:pt>
                <c:pt idx="12">
                  <c:v>1500000</c:v>
                </c:pt>
                <c:pt idx="13">
                  <c:v>1500000</c:v>
                </c:pt>
              </c:numCache>
            </c:numRef>
          </c:val>
          <c:smooth val="0"/>
          <c:extLst>
            <c:ext xmlns:c16="http://schemas.microsoft.com/office/drawing/2014/chart" uri="{C3380CC4-5D6E-409C-BE32-E72D297353CC}">
              <c16:uniqueId val="{00000000-661E-48C6-ADE9-8FABDF29F90B}"/>
            </c:ext>
          </c:extLst>
        </c:ser>
        <c:dLbls>
          <c:showLegendKey val="0"/>
          <c:showVal val="0"/>
          <c:showCatName val="0"/>
          <c:showSerName val="0"/>
          <c:showPercent val="0"/>
          <c:showBubbleSize val="0"/>
        </c:dLbls>
        <c:smooth val="0"/>
        <c:axId val="732482504"/>
        <c:axId val="732474632"/>
      </c:lineChart>
      <c:dateAx>
        <c:axId val="732482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474632"/>
        <c:crosses val="autoZero"/>
        <c:auto val="1"/>
        <c:lblOffset val="100"/>
        <c:baseTimeUnit val="days"/>
      </c:dateAx>
      <c:valAx>
        <c:axId val="73247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2482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51800</c:v>
                </c:pt>
                <c:pt idx="1">
                  <c:v>51900</c:v>
                </c:pt>
                <c:pt idx="2">
                  <c:v>52200</c:v>
                </c:pt>
                <c:pt idx="3">
                  <c:v>52400</c:v>
                </c:pt>
                <c:pt idx="4">
                  <c:v>52900</c:v>
                </c:pt>
                <c:pt idx="5">
                  <c:v>53300</c:v>
                </c:pt>
                <c:pt idx="6">
                  <c:v>53700</c:v>
                </c:pt>
                <c:pt idx="7">
                  <c:v>53800</c:v>
                </c:pt>
                <c:pt idx="8">
                  <c:v>53900</c:v>
                </c:pt>
                <c:pt idx="9">
                  <c:v>54100</c:v>
                </c:pt>
                <c:pt idx="10">
                  <c:v>54100</c:v>
                </c:pt>
                <c:pt idx="11">
                  <c:v>54200</c:v>
                </c:pt>
                <c:pt idx="12">
                  <c:v>54200</c:v>
                </c:pt>
                <c:pt idx="13">
                  <c:v>54200</c:v>
                </c:pt>
              </c:numCache>
            </c:numRef>
          </c:val>
          <c:smooth val="0"/>
          <c:extLst>
            <c:ext xmlns:c16="http://schemas.microsoft.com/office/drawing/2014/chart" uri="{C3380CC4-5D6E-409C-BE32-E72D297353CC}">
              <c16:uniqueId val="{00000000-E357-4781-9410-373E4D989C9C}"/>
            </c:ext>
          </c:extLst>
        </c:ser>
        <c:dLbls>
          <c:showLegendKey val="0"/>
          <c:showVal val="0"/>
          <c:showCatName val="0"/>
          <c:showSerName val="0"/>
          <c:showPercent val="0"/>
          <c:showBubbleSize val="0"/>
        </c:dLbls>
        <c:smooth val="0"/>
        <c:axId val="465925648"/>
        <c:axId val="465925976"/>
      </c:lineChart>
      <c:dateAx>
        <c:axId val="46592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25976"/>
        <c:crosses val="autoZero"/>
        <c:auto val="1"/>
        <c:lblOffset val="100"/>
        <c:baseTimeUnit val="days"/>
      </c:dateAx>
      <c:valAx>
        <c:axId val="46592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92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@npo3fm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100</c:v>
                </c:pt>
                <c:pt idx="1">
                  <c:v>100</c:v>
                </c:pt>
                <c:pt idx="2">
                  <c:v>300</c:v>
                </c:pt>
                <c:pt idx="3">
                  <c:v>200</c:v>
                </c:pt>
                <c:pt idx="4">
                  <c:v>500</c:v>
                </c:pt>
                <c:pt idx="5">
                  <c:v>400</c:v>
                </c:pt>
                <c:pt idx="6">
                  <c:v>400</c:v>
                </c:pt>
                <c:pt idx="7">
                  <c:v>100</c:v>
                </c:pt>
                <c:pt idx="8">
                  <c:v>100</c:v>
                </c:pt>
                <c:pt idx="9">
                  <c:v>200</c:v>
                </c:pt>
                <c:pt idx="10">
                  <c:v>0</c:v>
                </c:pt>
                <c:pt idx="11">
                  <c:v>100</c:v>
                </c:pt>
                <c:pt idx="12">
                  <c:v>0</c:v>
                </c:pt>
                <c:pt idx="13">
                  <c:v>0</c:v>
                </c:pt>
              </c:numCache>
            </c:numRef>
          </c:val>
          <c:smooth val="0"/>
          <c:extLst>
            <c:ext xmlns:c16="http://schemas.microsoft.com/office/drawing/2014/chart" uri="{C3380CC4-5D6E-409C-BE32-E72D297353CC}">
              <c16:uniqueId val="{00000000-ED0F-4E55-B974-93FE5814AE02}"/>
            </c:ext>
          </c:extLst>
        </c:ser>
        <c:dLbls>
          <c:showLegendKey val="0"/>
          <c:showVal val="0"/>
          <c:showCatName val="0"/>
          <c:showSerName val="0"/>
          <c:showPercent val="0"/>
          <c:showBubbleSize val="0"/>
        </c:dLbls>
        <c:smooth val="0"/>
        <c:axId val="397635040"/>
        <c:axId val="397631432"/>
      </c:lineChart>
      <c:dateAx>
        <c:axId val="39763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31432"/>
        <c:crosses val="autoZero"/>
        <c:auto val="1"/>
        <c:lblOffset val="100"/>
        <c:baseTimeUnit val="days"/>
      </c:dateAx>
      <c:valAx>
        <c:axId val="397631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3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numCache>
            </c:numRef>
          </c:val>
          <c:smooth val="0"/>
          <c:extLst>
            <c:ext xmlns:c16="http://schemas.microsoft.com/office/drawing/2014/chart" uri="{C3380CC4-5D6E-409C-BE32-E72D297353CC}">
              <c16:uniqueId val="{00000000-CF72-435B-8033-FF47673187DD}"/>
            </c:ext>
          </c:extLst>
        </c:ser>
        <c:ser>
          <c:idx val="1"/>
          <c:order val="1"/>
          <c:tx>
            <c:strRef>
              <c:f>Sheet1!$C$1</c:f>
              <c:strCache>
                <c:ptCount val="1"/>
                <c:pt idx="0">
                  <c:v>3FM Live Box</c:v>
                </c:pt>
              </c:strCache>
            </c:strRef>
          </c:tx>
          <c:spPr>
            <a:ln w="28575" cap="rnd">
              <a:solidFill>
                <a:schemeClr val="accent2"/>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Sheet1!$C$2:$C$15</c:f>
              <c:numCache>
                <c:formatCode>General</c:formatCode>
                <c:ptCount val="14"/>
              </c:numCache>
            </c:numRef>
          </c:val>
          <c:smooth val="0"/>
          <c:extLst>
            <c:ext xmlns:c16="http://schemas.microsoft.com/office/drawing/2014/chart" uri="{C3380CC4-5D6E-409C-BE32-E72D297353CC}">
              <c16:uniqueId val="{00000001-CF72-435B-8033-FF47673187DD}"/>
            </c:ext>
          </c:extLst>
        </c:ser>
        <c:dLbls>
          <c:showLegendKey val="0"/>
          <c:showVal val="0"/>
          <c:showCatName val="0"/>
          <c:showSerName val="0"/>
          <c:showPercent val="0"/>
          <c:showBubbleSize val="0"/>
        </c:dLbls>
        <c:smooth val="0"/>
        <c:axId val="522521000"/>
        <c:axId val="522523624"/>
      </c:lineChart>
      <c:dateAx>
        <c:axId val="52252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523624"/>
        <c:crosses val="autoZero"/>
        <c:auto val="1"/>
        <c:lblOffset val="100"/>
        <c:baseTimeUnit val="days"/>
      </c:dateAx>
      <c:valAx>
        <c:axId val="52252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52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3FM "Zo is het om jong te zijn en rijke ouders te hebben" | Op Me Monnie | NPO 3FM (Published: 2019-12-05 16:00:13)</c:v>
                </c:pt>
              </c:strCache>
            </c:strRef>
          </c:tx>
          <c:spPr>
            <a:ln w="28575" cap="rnd">
              <a:solidFill>
                <a:schemeClr val="accent1"/>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Sheet1!$B$2:$B$15</c:f>
              <c:numCache>
                <c:formatCode>General</c:formatCode>
                <c:ptCount val="14"/>
                <c:pt idx="0">
                  <c:v>0</c:v>
                </c:pt>
                <c:pt idx="1">
                  <c:v>0</c:v>
                </c:pt>
                <c:pt idx="2">
                  <c:v>0</c:v>
                </c:pt>
                <c:pt idx="3">
                  <c:v>5</c:v>
                </c:pt>
                <c:pt idx="4">
                  <c:v>0</c:v>
                </c:pt>
                <c:pt idx="5">
                  <c:v>0</c:v>
                </c:pt>
                <c:pt idx="6">
                  <c:v>0</c:v>
                </c:pt>
                <c:pt idx="7">
                  <c:v>0</c:v>
                </c:pt>
                <c:pt idx="8">
                  <c:v>0</c:v>
                </c:pt>
                <c:pt idx="9">
                  <c:v>0</c:v>
                </c:pt>
                <c:pt idx="10">
                  <c:v>0</c:v>
                </c:pt>
                <c:pt idx="11">
                  <c:v>0</c:v>
                </c:pt>
                <c:pt idx="12">
                  <c:v>0</c:v>
                </c:pt>
                <c:pt idx="13">
                  <c:v>1</c:v>
                </c:pt>
              </c:numCache>
            </c:numRef>
          </c:val>
          <c:smooth val="0"/>
          <c:extLst>
            <c:ext xmlns:c16="http://schemas.microsoft.com/office/drawing/2014/chart" uri="{C3380CC4-5D6E-409C-BE32-E72D297353CC}">
              <c16:uniqueId val="{00000000-3A38-43B2-9CBF-5ADB40D26D55}"/>
            </c:ext>
          </c:extLst>
        </c:ser>
        <c:ser>
          <c:idx val="1"/>
          <c:order val="1"/>
          <c:tx>
            <c:strRef>
              <c:f>Sheet1!$C$1</c:f>
              <c:strCache>
                <c:ptCount val="1"/>
                <c:pt idx="0">
                  <c:v>3FM Froukje vertaalt Macklemore met sterke boodschap🌈 | 3FM Live | NPO 3FM (Published: 2020-02-12 16:00:02)</c:v>
                </c:pt>
              </c:strCache>
            </c:strRef>
          </c:tx>
          <c:spPr>
            <a:ln w="28575" cap="rnd">
              <a:solidFill>
                <a:schemeClr val="accent2"/>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Sheet1!$C$2:$C$15</c:f>
              <c:numCache>
                <c:formatCode>General</c:formatCode>
                <c:ptCount val="14"/>
                <c:pt idx="0">
                  <c:v>0</c:v>
                </c:pt>
                <c:pt idx="1">
                  <c:v>0</c:v>
                </c:pt>
                <c:pt idx="2">
                  <c:v>0</c:v>
                </c:pt>
                <c:pt idx="3">
                  <c:v>1</c:v>
                </c:pt>
                <c:pt idx="4">
                  <c:v>0</c:v>
                </c:pt>
                <c:pt idx="5">
                  <c:v>2</c:v>
                </c:pt>
                <c:pt idx="6">
                  <c:v>0</c:v>
                </c:pt>
                <c:pt idx="7">
                  <c:v>0</c:v>
                </c:pt>
                <c:pt idx="8">
                  <c:v>0</c:v>
                </c:pt>
                <c:pt idx="9">
                  <c:v>0</c:v>
                </c:pt>
                <c:pt idx="10">
                  <c:v>0</c:v>
                </c:pt>
                <c:pt idx="11">
                  <c:v>0</c:v>
                </c:pt>
                <c:pt idx="12">
                  <c:v>0</c:v>
                </c:pt>
                <c:pt idx="13">
                  <c:v>2</c:v>
                </c:pt>
              </c:numCache>
            </c:numRef>
          </c:val>
          <c:smooth val="0"/>
          <c:extLst>
            <c:ext xmlns:c16="http://schemas.microsoft.com/office/drawing/2014/chart" uri="{C3380CC4-5D6E-409C-BE32-E72D297353CC}">
              <c16:uniqueId val="{00000001-3A38-43B2-9CBF-5ADB40D26D55}"/>
            </c:ext>
          </c:extLst>
        </c:ser>
        <c:ser>
          <c:idx val="2"/>
          <c:order val="2"/>
          <c:tx>
            <c:strRef>
              <c:f>Sheet1!$D$1</c:f>
              <c:strCache>
                <c:ptCount val="1"/>
                <c:pt idx="0">
                  <c:v>3FM Eva: “lk plaste in mijn broek tijdens de eilandraad” | After Expeditie Robinson #10 | NPO 3FM (Published: 2019-11-04 16:00:06)</c:v>
                </c:pt>
              </c:strCache>
            </c:strRef>
          </c:tx>
          <c:spPr>
            <a:ln w="28575" cap="rnd">
              <a:solidFill>
                <a:schemeClr val="accent3"/>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Sheet1!$D$2:$D$15</c:f>
              <c:numCache>
                <c:formatCode>General</c:formatCode>
                <c:ptCount val="14"/>
                <c:pt idx="0">
                  <c:v>0</c:v>
                </c:pt>
                <c:pt idx="1">
                  <c:v>0</c:v>
                </c:pt>
                <c:pt idx="2">
                  <c:v>0</c:v>
                </c:pt>
                <c:pt idx="3">
                  <c:v>1</c:v>
                </c:pt>
                <c:pt idx="4">
                  <c:v>0</c:v>
                </c:pt>
                <c:pt idx="5">
                  <c:v>0</c:v>
                </c:pt>
                <c:pt idx="6">
                  <c:v>0</c:v>
                </c:pt>
                <c:pt idx="7">
                  <c:v>0</c:v>
                </c:pt>
                <c:pt idx="8">
                  <c:v>0</c:v>
                </c:pt>
                <c:pt idx="9">
                  <c:v>1</c:v>
                </c:pt>
                <c:pt idx="10">
                  <c:v>0</c:v>
                </c:pt>
                <c:pt idx="11">
                  <c:v>0</c:v>
                </c:pt>
                <c:pt idx="12">
                  <c:v>0</c:v>
                </c:pt>
                <c:pt idx="13">
                  <c:v>0</c:v>
                </c:pt>
              </c:numCache>
            </c:numRef>
          </c:val>
          <c:smooth val="0"/>
          <c:extLst>
            <c:ext xmlns:c16="http://schemas.microsoft.com/office/drawing/2014/chart" uri="{C3380CC4-5D6E-409C-BE32-E72D297353CC}">
              <c16:uniqueId val="{00000002-3A38-43B2-9CBF-5ADB40D26D55}"/>
            </c:ext>
          </c:extLst>
        </c:ser>
        <c:ser>
          <c:idx val="3"/>
          <c:order val="3"/>
          <c:tx>
            <c:strRef>
              <c:f>Sheet1!$E$1</c:f>
              <c:strCache>
                <c:ptCount val="1"/>
                <c:pt idx="0">
                  <c:v>3FM Sziget 2018: "Eén groot drugslab!" | Ga Je Lekker?! #9 | NPO 3FM (Published: 2018-08-13 15:00:08)</c:v>
                </c:pt>
              </c:strCache>
            </c:strRef>
          </c:tx>
          <c:spPr>
            <a:ln w="28575" cap="rnd">
              <a:solidFill>
                <a:schemeClr val="accent4"/>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Sheet1!$E$2:$E$15</c:f>
              <c:numCache>
                <c:formatCode>General</c:formatCode>
                <c:ptCount val="14"/>
                <c:pt idx="0">
                  <c:v>0</c:v>
                </c:pt>
                <c:pt idx="1">
                  <c:v>0</c:v>
                </c:pt>
                <c:pt idx="2">
                  <c:v>0</c:v>
                </c:pt>
                <c:pt idx="3">
                  <c:v>2</c:v>
                </c:pt>
                <c:pt idx="4">
                  <c:v>0</c:v>
                </c:pt>
                <c:pt idx="5">
                  <c:v>0</c:v>
                </c:pt>
                <c:pt idx="6">
                  <c:v>0</c:v>
                </c:pt>
                <c:pt idx="7">
                  <c:v>0</c:v>
                </c:pt>
                <c:pt idx="8">
                  <c:v>0</c:v>
                </c:pt>
                <c:pt idx="9">
                  <c:v>0</c:v>
                </c:pt>
                <c:pt idx="10">
                  <c:v>0</c:v>
                </c:pt>
                <c:pt idx="11">
                  <c:v>0</c:v>
                </c:pt>
                <c:pt idx="12">
                  <c:v>0</c:v>
                </c:pt>
                <c:pt idx="13">
                  <c:v>0</c:v>
                </c:pt>
              </c:numCache>
            </c:numRef>
          </c:val>
          <c:smooth val="0"/>
          <c:extLst>
            <c:ext xmlns:c16="http://schemas.microsoft.com/office/drawing/2014/chart" uri="{C3380CC4-5D6E-409C-BE32-E72D297353CC}">
              <c16:uniqueId val="{00000003-3A38-43B2-9CBF-5ADB40D26D55}"/>
            </c:ext>
          </c:extLst>
        </c:ser>
        <c:ser>
          <c:idx val="4"/>
          <c:order val="4"/>
          <c:tx>
            <c:strRef>
              <c:f>Sheet1!$F$1</c:f>
              <c:strCache>
                <c:ptCount val="1"/>
                <c:pt idx="0">
                  <c:v>3FM Snelle en Yade Lauren live met 'Ze Kent Mij' | 3FM Live | NPO 3FM (Published: 2019-10-30 16:00:03)</c:v>
                </c:pt>
              </c:strCache>
            </c:strRef>
          </c:tx>
          <c:spPr>
            <a:ln w="28575" cap="rnd">
              <a:solidFill>
                <a:schemeClr val="accent5"/>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Sheet1!$F$2:$F$15</c:f>
              <c:numCache>
                <c:formatCode>General</c:formatCode>
                <c:ptCount val="14"/>
                <c:pt idx="0">
                  <c:v>0</c:v>
                </c:pt>
                <c:pt idx="1">
                  <c:v>0</c:v>
                </c:pt>
                <c:pt idx="2">
                  <c:v>0</c:v>
                </c:pt>
                <c:pt idx="3">
                  <c:v>0</c:v>
                </c:pt>
                <c:pt idx="4">
                  <c:v>0</c:v>
                </c:pt>
                <c:pt idx="5">
                  <c:v>0</c:v>
                </c:pt>
                <c:pt idx="6">
                  <c:v>0</c:v>
                </c:pt>
                <c:pt idx="7">
                  <c:v>0</c:v>
                </c:pt>
                <c:pt idx="8">
                  <c:v>0</c:v>
                </c:pt>
                <c:pt idx="9">
                  <c:v>0</c:v>
                </c:pt>
                <c:pt idx="10">
                  <c:v>2</c:v>
                </c:pt>
                <c:pt idx="11">
                  <c:v>0</c:v>
                </c:pt>
                <c:pt idx="12">
                  <c:v>0</c:v>
                </c:pt>
                <c:pt idx="13">
                  <c:v>0</c:v>
                </c:pt>
              </c:numCache>
            </c:numRef>
          </c:val>
          <c:smooth val="0"/>
          <c:extLst>
            <c:ext xmlns:c16="http://schemas.microsoft.com/office/drawing/2014/chart" uri="{C3380CC4-5D6E-409C-BE32-E72D297353CC}">
              <c16:uniqueId val="{00000004-3A38-43B2-9CBF-5ADB40D26D55}"/>
            </c:ext>
          </c:extLst>
        </c:ser>
        <c:ser>
          <c:idx val="5"/>
          <c:order val="5"/>
          <c:tx>
            <c:strRef>
              <c:f>Sheet1!$G$1</c:f>
              <c:strCache>
                <c:ptCount val="1"/>
                <c:pt idx="0">
                  <c:v>3FM Duizenden euro's spenden in de VIP 🍾 | Op Me Monnie #2 | NPO 3FM (Published: 2019-11-21 16:00:00)</c:v>
                </c:pt>
              </c:strCache>
            </c:strRef>
          </c:tx>
          <c:spPr>
            <a:ln w="28575" cap="rnd">
              <a:solidFill>
                <a:schemeClr val="accent6"/>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Sheet1!$G$2:$G$15</c:f>
              <c:numCache>
                <c:formatCode>General</c:formatCode>
                <c:ptCount val="14"/>
                <c:pt idx="0">
                  <c:v>0</c:v>
                </c:pt>
                <c:pt idx="1">
                  <c:v>0</c:v>
                </c:pt>
                <c:pt idx="2">
                  <c:v>0</c:v>
                </c:pt>
                <c:pt idx="3">
                  <c:v>2</c:v>
                </c:pt>
                <c:pt idx="4">
                  <c:v>0</c:v>
                </c:pt>
                <c:pt idx="5">
                  <c:v>0</c:v>
                </c:pt>
                <c:pt idx="6">
                  <c:v>0</c:v>
                </c:pt>
                <c:pt idx="7">
                  <c:v>0</c:v>
                </c:pt>
                <c:pt idx="8">
                  <c:v>0</c:v>
                </c:pt>
                <c:pt idx="9">
                  <c:v>0</c:v>
                </c:pt>
                <c:pt idx="10">
                  <c:v>0</c:v>
                </c:pt>
                <c:pt idx="11">
                  <c:v>0</c:v>
                </c:pt>
                <c:pt idx="12">
                  <c:v>0</c:v>
                </c:pt>
                <c:pt idx="13">
                  <c:v>0</c:v>
                </c:pt>
              </c:numCache>
            </c:numRef>
          </c:val>
          <c:smooth val="0"/>
          <c:extLst>
            <c:ext xmlns:c16="http://schemas.microsoft.com/office/drawing/2014/chart" uri="{C3380CC4-5D6E-409C-BE32-E72D297353CC}">
              <c16:uniqueId val="{00000005-3A38-43B2-9CBF-5ADB40D26D55}"/>
            </c:ext>
          </c:extLst>
        </c:ser>
        <c:ser>
          <c:idx val="6"/>
          <c:order val="6"/>
          <c:tx>
            <c:strRef>
              <c:f>Sheet1!$H$1</c:f>
              <c:strCache>
                <c:ptCount val="1"/>
                <c:pt idx="0">
                  <c:v>3FM Eva: "Ik epileerde m'n bikinilijn met m'n nagels" | After Expeditie Robinson #6 | NPO 3FM (Published: 2019-10-07 15:20:59)</c:v>
                </c:pt>
              </c:strCache>
            </c:strRef>
          </c:tx>
          <c:spPr>
            <a:ln w="28575" cap="rnd">
              <a:solidFill>
                <a:schemeClr val="accent1">
                  <a:lumMod val="60000"/>
                </a:schemeClr>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Sheet1!$H$2:$H$15</c:f>
              <c:numCache>
                <c:formatCode>General</c:formatCode>
                <c:ptCount val="14"/>
                <c:pt idx="0">
                  <c:v>0</c:v>
                </c:pt>
                <c:pt idx="1">
                  <c:v>0</c:v>
                </c:pt>
                <c:pt idx="2">
                  <c:v>0</c:v>
                </c:pt>
                <c:pt idx="3">
                  <c:v>1</c:v>
                </c:pt>
                <c:pt idx="4">
                  <c:v>0</c:v>
                </c:pt>
                <c:pt idx="5">
                  <c:v>0</c:v>
                </c:pt>
                <c:pt idx="6">
                  <c:v>0</c:v>
                </c:pt>
                <c:pt idx="7">
                  <c:v>0</c:v>
                </c:pt>
                <c:pt idx="8">
                  <c:v>0</c:v>
                </c:pt>
                <c:pt idx="9">
                  <c:v>0</c:v>
                </c:pt>
                <c:pt idx="10">
                  <c:v>0</c:v>
                </c:pt>
                <c:pt idx="11">
                  <c:v>0</c:v>
                </c:pt>
                <c:pt idx="12">
                  <c:v>1</c:v>
                </c:pt>
                <c:pt idx="13">
                  <c:v>0</c:v>
                </c:pt>
              </c:numCache>
            </c:numRef>
          </c:val>
          <c:smooth val="0"/>
          <c:extLst>
            <c:ext xmlns:c16="http://schemas.microsoft.com/office/drawing/2014/chart" uri="{C3380CC4-5D6E-409C-BE32-E72D297353CC}">
              <c16:uniqueId val="{00000006-3A38-43B2-9CBF-5ADB40D26D55}"/>
            </c:ext>
          </c:extLst>
        </c:ser>
        <c:ser>
          <c:idx val="7"/>
          <c:order val="7"/>
          <c:tx>
            <c:strRef>
              <c:f>Sheet1!$I$1</c:f>
              <c:strCache>
                <c:ptCount val="1"/>
                <c:pt idx="0">
                  <c:v>3FM Stagedive Akwasi ging finaal fout | 3FM Special | NPO 3FM (Published: 2019-10-20 15:00:06)</c:v>
                </c:pt>
              </c:strCache>
            </c:strRef>
          </c:tx>
          <c:spPr>
            <a:ln w="28575" cap="rnd">
              <a:solidFill>
                <a:schemeClr val="accent2">
                  <a:lumMod val="60000"/>
                </a:schemeClr>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Sheet1!$I$2:$I$15</c:f>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1</c:v>
                </c:pt>
                <c:pt idx="13">
                  <c:v>0</c:v>
                </c:pt>
              </c:numCache>
            </c:numRef>
          </c:val>
          <c:smooth val="0"/>
          <c:extLst>
            <c:ext xmlns:c16="http://schemas.microsoft.com/office/drawing/2014/chart" uri="{C3380CC4-5D6E-409C-BE32-E72D297353CC}">
              <c16:uniqueId val="{00000007-3A38-43B2-9CBF-5ADB40D26D55}"/>
            </c:ext>
          </c:extLst>
        </c:ser>
        <c:ser>
          <c:idx val="8"/>
          <c:order val="8"/>
          <c:tx>
            <c:strRef>
              <c:f>Sheet1!$J$1</c:f>
              <c:strCache>
                <c:ptCount val="1"/>
                <c:pt idx="0">
                  <c:v>3FM Eva: "Ik heb na de proef pizza gejat!" | After Expeditie Robinson #13 | NPO 3FM (Published: 2019-11-25 16:00:06)</c:v>
                </c:pt>
              </c:strCache>
            </c:strRef>
          </c:tx>
          <c:spPr>
            <a:ln w="28575" cap="rnd">
              <a:solidFill>
                <a:schemeClr val="accent3">
                  <a:lumMod val="60000"/>
                </a:schemeClr>
              </a:solidFill>
              <a:round/>
            </a:ln>
            <a:effectLst/>
          </c:spPr>
          <c:marker>
            <c:symbol val="none"/>
          </c:marker>
          <c:cat>
            <c:numRef>
              <c:f>Sheet1!$A$2:$A$15</c:f>
              <c:numCache>
                <c:formatCode>m/d/yyyy</c:formatCode>
                <c:ptCount val="14"/>
                <c:pt idx="0">
                  <c:v>44548</c:v>
                </c:pt>
                <c:pt idx="1">
                  <c:v>44549</c:v>
                </c:pt>
                <c:pt idx="2">
                  <c:v>44550</c:v>
                </c:pt>
                <c:pt idx="3">
                  <c:v>44551</c:v>
                </c:pt>
                <c:pt idx="4">
                  <c:v>44552</c:v>
                </c:pt>
                <c:pt idx="5">
                  <c:v>44553</c:v>
                </c:pt>
                <c:pt idx="6">
                  <c:v>44554</c:v>
                </c:pt>
                <c:pt idx="7">
                  <c:v>44555</c:v>
                </c:pt>
                <c:pt idx="8">
                  <c:v>44556</c:v>
                </c:pt>
                <c:pt idx="9">
                  <c:v>44557</c:v>
                </c:pt>
                <c:pt idx="10">
                  <c:v>44558</c:v>
                </c:pt>
                <c:pt idx="11">
                  <c:v>44559</c:v>
                </c:pt>
                <c:pt idx="12">
                  <c:v>44560</c:v>
                </c:pt>
                <c:pt idx="13">
                  <c:v>44561</c:v>
                </c:pt>
              </c:numCache>
            </c:numRef>
          </c:cat>
          <c:val>
            <c:numRef>
              <c:f>Sheet1!$J$2:$J$15</c:f>
              <c:numCache>
                <c:formatCode>General</c:formatCode>
                <c:ptCount val="14"/>
                <c:pt idx="0">
                  <c:v>0</c:v>
                </c:pt>
                <c:pt idx="1">
                  <c:v>0</c:v>
                </c:pt>
                <c:pt idx="2">
                  <c:v>0</c:v>
                </c:pt>
                <c:pt idx="3">
                  <c:v>1</c:v>
                </c:pt>
                <c:pt idx="4">
                  <c:v>0</c:v>
                </c:pt>
                <c:pt idx="5">
                  <c:v>0</c:v>
                </c:pt>
                <c:pt idx="6">
                  <c:v>0</c:v>
                </c:pt>
                <c:pt idx="7">
                  <c:v>0</c:v>
                </c:pt>
                <c:pt idx="8">
                  <c:v>0</c:v>
                </c:pt>
                <c:pt idx="9">
                  <c:v>0</c:v>
                </c:pt>
                <c:pt idx="10">
                  <c:v>0</c:v>
                </c:pt>
                <c:pt idx="11">
                  <c:v>0</c:v>
                </c:pt>
                <c:pt idx="12">
                  <c:v>0</c:v>
                </c:pt>
                <c:pt idx="13">
                  <c:v>0</c:v>
                </c:pt>
              </c:numCache>
            </c:numRef>
          </c:val>
          <c:smooth val="0"/>
          <c:extLst>
            <c:ext xmlns:c16="http://schemas.microsoft.com/office/drawing/2014/chart" uri="{C3380CC4-5D6E-409C-BE32-E72D297353CC}">
              <c16:uniqueId val="{00000008-3A38-43B2-9CBF-5ADB40D26D55}"/>
            </c:ext>
          </c:extLst>
        </c:ser>
        <c:dLbls>
          <c:showLegendKey val="0"/>
          <c:showVal val="0"/>
          <c:showCatName val="0"/>
          <c:showSerName val="0"/>
          <c:showPercent val="0"/>
          <c:showBubbleSize val="0"/>
        </c:dLbls>
        <c:smooth val="0"/>
        <c:axId val="548392056"/>
        <c:axId val="548393040"/>
      </c:lineChart>
      <c:dateAx>
        <c:axId val="548392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93040"/>
        <c:crosses val="autoZero"/>
        <c:auto val="1"/>
        <c:lblOffset val="100"/>
        <c:baseTimeUnit val="days"/>
      </c:dateAx>
      <c:valAx>
        <c:axId val="548393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8392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E540A-0954-4AFF-9D8E-35675BE3C257}"/>
              </a:ext>
            </a:extLst>
          </p:cNvPr>
          <p:cNvSpPr>
            <a:spLocks noGrp="1"/>
          </p:cNvSpPr>
          <p:nvPr>
            <p:ph type="ctrTitle"/>
          </p:nvPr>
        </p:nvSpPr>
        <p:spPr/>
        <p:txBody>
          <a:bodyPr/>
          <a:lstStyle/>
          <a:p>
            <a:r>
              <a:rPr lang="en-US"/>
              <a:t>3FM Maandelijkse raportage</a:t>
            </a:r>
          </a:p>
        </p:txBody>
      </p:sp>
      <p:sp>
        <p:nvSpPr>
          <p:cNvPr id="3" name="Subtitle 2">
            <a:extLst>
              <a:ext uri="{FF2B5EF4-FFF2-40B4-BE49-F238E27FC236}">
                <a16:creationId xmlns:a16="http://schemas.microsoft.com/office/drawing/2014/main" id="{02301F8C-3315-42F5-9A73-40C20F4FF9B3}"/>
              </a:ext>
            </a:extLst>
          </p:cNvPr>
          <p:cNvSpPr>
            <a:spLocks noGrp="1"/>
          </p:cNvSpPr>
          <p:nvPr>
            <p:ph type="subTitle" idx="1"/>
          </p:nvPr>
        </p:nvSpPr>
        <p:spPr/>
        <p:txBody>
          <a:bodyPr/>
          <a:lstStyle/>
          <a:p>
            <a:r>
              <a:rPr lang="en-US"/>
              <a:t>NPO</a:t>
            </a:r>
          </a:p>
        </p:txBody>
      </p:sp>
    </p:spTree>
    <p:extLst>
      <p:ext uri="{BB962C8B-B14F-4D97-AF65-F5344CB8AC3E}">
        <p14:creationId xmlns:p14="http://schemas.microsoft.com/office/powerpoint/2010/main" val="4216467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1400-9100-4417-937E-7CB49FF8559D}"/>
              </a:ext>
            </a:extLst>
          </p:cNvPr>
          <p:cNvSpPr>
            <a:spLocks noGrp="1"/>
          </p:cNvSpPr>
          <p:nvPr>
            <p:ph type="title"/>
          </p:nvPr>
        </p:nvSpPr>
        <p:spPr/>
        <p:txBody>
          <a:bodyPr/>
          <a:lstStyle/>
          <a:p>
            <a:r>
              <a:rPr lang="nl-NL"/>
              <a:t>Facebook Afgelopen maand in een notendop | NPO3FM</a:t>
            </a:r>
            <a:endParaRPr lang="en-US"/>
          </a:p>
        </p:txBody>
      </p:sp>
      <p:graphicFrame>
        <p:nvGraphicFramePr>
          <p:cNvPr id="5" name="Table Placeholder 4">
            <a:extLst>
              <a:ext uri="{FF2B5EF4-FFF2-40B4-BE49-F238E27FC236}">
                <a16:creationId xmlns:a16="http://schemas.microsoft.com/office/drawing/2014/main" id="{1A1945AC-67F8-4A8C-8B97-C5E10748E699}"/>
              </a:ext>
            </a:extLst>
          </p:cNvPr>
          <p:cNvGraphicFramePr>
            <a:graphicFrameLocks noGrp="1"/>
          </p:cNvGraphicFramePr>
          <p:nvPr>
            <p:ph type="tbl" sz="quarter" idx="13"/>
            <p:extLst>
              <p:ext uri="{D42A27DB-BD31-4B8C-83A1-F6EECF244321}">
                <p14:modId xmlns:p14="http://schemas.microsoft.com/office/powerpoint/2010/main" val="1278181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78460133"/>
                    </a:ext>
                  </a:extLst>
                </a:gridCol>
                <a:gridCol w="576072">
                  <a:extLst>
                    <a:ext uri="{9D8B030D-6E8A-4147-A177-3AD203B41FA5}">
                      <a16:colId xmlns:a16="http://schemas.microsoft.com/office/drawing/2014/main" val="1495841374"/>
                    </a:ext>
                  </a:extLst>
                </a:gridCol>
                <a:gridCol w="987552">
                  <a:extLst>
                    <a:ext uri="{9D8B030D-6E8A-4147-A177-3AD203B41FA5}">
                      <a16:colId xmlns:a16="http://schemas.microsoft.com/office/drawing/2014/main" val="2895842802"/>
                    </a:ext>
                  </a:extLst>
                </a:gridCol>
                <a:gridCol w="576072">
                  <a:extLst>
                    <a:ext uri="{9D8B030D-6E8A-4147-A177-3AD203B41FA5}">
                      <a16:colId xmlns:a16="http://schemas.microsoft.com/office/drawing/2014/main" val="2042743813"/>
                    </a:ext>
                  </a:extLst>
                </a:gridCol>
                <a:gridCol w="576072">
                  <a:extLst>
                    <a:ext uri="{9D8B030D-6E8A-4147-A177-3AD203B41FA5}">
                      <a16:colId xmlns:a16="http://schemas.microsoft.com/office/drawing/2014/main" val="760806643"/>
                    </a:ext>
                  </a:extLst>
                </a:gridCol>
                <a:gridCol w="576072">
                  <a:extLst>
                    <a:ext uri="{9D8B030D-6E8A-4147-A177-3AD203B41FA5}">
                      <a16:colId xmlns:a16="http://schemas.microsoft.com/office/drawing/2014/main" val="3582564110"/>
                    </a:ext>
                  </a:extLst>
                </a:gridCol>
                <a:gridCol w="576072">
                  <a:extLst>
                    <a:ext uri="{9D8B030D-6E8A-4147-A177-3AD203B41FA5}">
                      <a16:colId xmlns:a16="http://schemas.microsoft.com/office/drawing/2014/main" val="3496532160"/>
                    </a:ext>
                  </a:extLst>
                </a:gridCol>
                <a:gridCol w="576072">
                  <a:extLst>
                    <a:ext uri="{9D8B030D-6E8A-4147-A177-3AD203B41FA5}">
                      <a16:colId xmlns:a16="http://schemas.microsoft.com/office/drawing/2014/main" val="2290062520"/>
                    </a:ext>
                  </a:extLst>
                </a:gridCol>
                <a:gridCol w="576072">
                  <a:extLst>
                    <a:ext uri="{9D8B030D-6E8A-4147-A177-3AD203B41FA5}">
                      <a16:colId xmlns:a16="http://schemas.microsoft.com/office/drawing/2014/main" val="130440113"/>
                    </a:ext>
                  </a:extLst>
                </a:gridCol>
                <a:gridCol w="576072">
                  <a:extLst>
                    <a:ext uri="{9D8B030D-6E8A-4147-A177-3AD203B41FA5}">
                      <a16:colId xmlns:a16="http://schemas.microsoft.com/office/drawing/2014/main" val="2136550173"/>
                    </a:ext>
                  </a:extLst>
                </a:gridCol>
                <a:gridCol w="576072">
                  <a:extLst>
                    <a:ext uri="{9D8B030D-6E8A-4147-A177-3AD203B41FA5}">
                      <a16:colId xmlns:a16="http://schemas.microsoft.com/office/drawing/2014/main" val="2733901801"/>
                    </a:ext>
                  </a:extLst>
                </a:gridCol>
                <a:gridCol w="576072">
                  <a:extLst>
                    <a:ext uri="{9D8B030D-6E8A-4147-A177-3AD203B41FA5}">
                      <a16:colId xmlns:a16="http://schemas.microsoft.com/office/drawing/2014/main" val="200887841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I-Rate</a:t>
                      </a:r>
                    </a:p>
                  </a:txBody>
                  <a:tcPr/>
                </a:tc>
                <a:extLst>
                  <a:ext uri="{0D108BD9-81ED-4DB2-BD59-A6C34878D82A}">
                    <a16:rowId xmlns:a16="http://schemas.microsoft.com/office/drawing/2014/main" val="1208145314"/>
                  </a:ext>
                </a:extLst>
              </a:tr>
              <a:tr h="370840">
                <a:tc>
                  <a:txBody>
                    <a:bodyPr/>
                    <a:lstStyle/>
                    <a:p>
                      <a:r>
                        <a:rPr lang="en-US" sz="1000"/>
                        <a:t>314584</a:t>
                      </a:r>
                    </a:p>
                  </a:txBody>
                  <a:tcPr/>
                </a:tc>
                <a:tc>
                  <a:txBody>
                    <a:bodyPr/>
                    <a:lstStyle/>
                    <a:p>
                      <a:r>
                        <a:rPr lang="en-US" sz="1000"/>
                        <a:t>15</a:t>
                      </a:r>
                    </a:p>
                  </a:txBody>
                  <a:tcPr/>
                </a:tc>
                <a:tc>
                  <a:txBody>
                    <a:bodyPr/>
                    <a:lstStyle/>
                    <a:p>
                      <a:r>
                        <a:rPr lang="en-US" sz="1000"/>
                        <a:t>331371</a:t>
                      </a:r>
                    </a:p>
                  </a:txBody>
                  <a:tcPr/>
                </a:tc>
                <a:tc>
                  <a:txBody>
                    <a:bodyPr/>
                    <a:lstStyle/>
                    <a:p>
                      <a:r>
                        <a:rPr lang="en-US" sz="1000"/>
                        <a:t>200</a:t>
                      </a:r>
                    </a:p>
                  </a:txBody>
                  <a:tcPr/>
                </a:tc>
                <a:tc>
                  <a:txBody>
                    <a:bodyPr/>
                    <a:lstStyle/>
                    <a:p>
                      <a:r>
                        <a:rPr lang="en-US" sz="1000"/>
                        <a:t>85</a:t>
                      </a:r>
                    </a:p>
                  </a:txBody>
                  <a:tcPr/>
                </a:tc>
                <a:tc>
                  <a:txBody>
                    <a:bodyPr/>
                    <a:lstStyle/>
                    <a:p>
                      <a:r>
                        <a:rPr lang="en-US" sz="1000"/>
                        <a:t>32073</a:t>
                      </a:r>
                    </a:p>
                  </a:txBody>
                  <a:tcPr/>
                </a:tc>
                <a:tc>
                  <a:txBody>
                    <a:bodyPr/>
                    <a:lstStyle/>
                    <a:p>
                      <a:r>
                        <a:rPr lang="en-US" sz="1000"/>
                        <a:t>40</a:t>
                      </a:r>
                    </a:p>
                  </a:txBody>
                  <a:tcPr/>
                </a:tc>
                <a:tc>
                  <a:txBody>
                    <a:bodyPr/>
                    <a:lstStyle/>
                    <a:p>
                      <a:r>
                        <a:rPr lang="en-US" sz="1000"/>
                        <a:t>22193</a:t>
                      </a:r>
                    </a:p>
                  </a:txBody>
                  <a:tcPr/>
                </a:tc>
                <a:tc>
                  <a:txBody>
                    <a:bodyPr/>
                    <a:lstStyle/>
                    <a:p>
                      <a:r>
                        <a:rPr lang="en-US" sz="1000"/>
                        <a:t>3215</a:t>
                      </a:r>
                    </a:p>
                  </a:txBody>
                  <a:tcPr/>
                </a:tc>
                <a:tc>
                  <a:txBody>
                    <a:bodyPr/>
                    <a:lstStyle/>
                    <a:p>
                      <a:r>
                        <a:rPr lang="en-US" sz="1000"/>
                        <a:t>712</a:t>
                      </a:r>
                    </a:p>
                  </a:txBody>
                  <a:tcPr/>
                </a:tc>
                <a:tc>
                  <a:txBody>
                    <a:bodyPr/>
                    <a:lstStyle/>
                    <a:p>
                      <a:r>
                        <a:rPr lang="en-US" sz="1000"/>
                        <a:t>36000</a:t>
                      </a:r>
                    </a:p>
                  </a:txBody>
                  <a:tcPr/>
                </a:tc>
                <a:tc>
                  <a:txBody>
                    <a:bodyPr/>
                    <a:lstStyle/>
                    <a:p>
                      <a:r>
                        <a:rPr lang="en-US" sz="1000"/>
                        <a:t>0.1346 %</a:t>
                      </a:r>
                    </a:p>
                  </a:txBody>
                  <a:tcPr/>
                </a:tc>
                <a:extLst>
                  <a:ext uri="{0D108BD9-81ED-4DB2-BD59-A6C34878D82A}">
                    <a16:rowId xmlns:a16="http://schemas.microsoft.com/office/drawing/2014/main" val="3033712204"/>
                  </a:ext>
                </a:extLst>
              </a:tr>
            </a:tbl>
          </a:graphicData>
        </a:graphic>
      </p:graphicFrame>
      <p:sp>
        <p:nvSpPr>
          <p:cNvPr id="4" name="Text Placeholder 3">
            <a:extLst>
              <a:ext uri="{FF2B5EF4-FFF2-40B4-BE49-F238E27FC236}">
                <a16:creationId xmlns:a16="http://schemas.microsoft.com/office/drawing/2014/main" id="{676F9FD3-798E-432D-B01D-FDB6FCBB287D}"/>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230675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9AC7-BF77-4942-B50E-AA489EA6FD6B}"/>
              </a:ext>
            </a:extLst>
          </p:cNvPr>
          <p:cNvSpPr>
            <a:spLocks noGrp="1"/>
          </p:cNvSpPr>
          <p:nvPr>
            <p:ph type="title"/>
          </p:nvPr>
        </p:nvSpPr>
        <p:spPr/>
        <p:txBody>
          <a:bodyPr/>
          <a:lstStyle/>
          <a:p>
            <a:r>
              <a:rPr lang="en-US"/>
              <a:t>Facebook Weekbereik | NPO3FM</a:t>
            </a:r>
          </a:p>
        </p:txBody>
      </p:sp>
      <p:graphicFrame>
        <p:nvGraphicFramePr>
          <p:cNvPr id="6" name="Chart Placeholder 5">
            <a:extLst>
              <a:ext uri="{FF2B5EF4-FFF2-40B4-BE49-F238E27FC236}">
                <a16:creationId xmlns:a16="http://schemas.microsoft.com/office/drawing/2014/main" id="{05E8C77F-4308-4D2B-89E9-366194B83A82}"/>
              </a:ext>
            </a:extLst>
          </p:cNvPr>
          <p:cNvGraphicFramePr>
            <a:graphicFrameLocks noGrp="1"/>
          </p:cNvGraphicFramePr>
          <p:nvPr>
            <p:ph type="chart" sz="quarter" idx="13"/>
            <p:extLst>
              <p:ext uri="{D42A27DB-BD31-4B8C-83A1-F6EECF244321}">
                <p14:modId xmlns:p14="http://schemas.microsoft.com/office/powerpoint/2010/main" val="858637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07C28E-0ACF-4BA4-85B6-D59ADD817C18}"/>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A3D219F0-ECE4-4569-839E-FA5ABDFDA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389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CD8F7-449F-4AF8-B5D1-8686899BD86E}"/>
              </a:ext>
            </a:extLst>
          </p:cNvPr>
          <p:cNvSpPr>
            <a:spLocks noGrp="1"/>
          </p:cNvSpPr>
          <p:nvPr>
            <p:ph type="title"/>
          </p:nvPr>
        </p:nvSpPr>
        <p:spPr/>
        <p:txBody>
          <a:bodyPr/>
          <a:lstStyle/>
          <a:p>
            <a:r>
              <a:rPr lang="nl-NL"/>
              <a:t>Facebook Gemiddelde aan interacties per post | NPO3FM</a:t>
            </a:r>
            <a:endParaRPr lang="en-US"/>
          </a:p>
        </p:txBody>
      </p:sp>
      <p:graphicFrame>
        <p:nvGraphicFramePr>
          <p:cNvPr id="6" name="Chart Placeholder 5">
            <a:extLst>
              <a:ext uri="{FF2B5EF4-FFF2-40B4-BE49-F238E27FC236}">
                <a16:creationId xmlns:a16="http://schemas.microsoft.com/office/drawing/2014/main" id="{85D60B9A-543B-443B-8179-3C42718E9087}"/>
              </a:ext>
            </a:extLst>
          </p:cNvPr>
          <p:cNvGraphicFramePr>
            <a:graphicFrameLocks noGrp="1"/>
          </p:cNvGraphicFramePr>
          <p:nvPr>
            <p:ph type="chart" sz="quarter" idx="13"/>
            <p:extLst>
              <p:ext uri="{D42A27DB-BD31-4B8C-83A1-F6EECF244321}">
                <p14:modId xmlns:p14="http://schemas.microsoft.com/office/powerpoint/2010/main" val="4194167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7D622F-9672-438E-9A8B-524232E0A9B4}"/>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AA48846F-D00C-4694-AC8D-BE2D88AEC8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9940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A8535-476F-4B34-94D8-E981A2C356F0}"/>
              </a:ext>
            </a:extLst>
          </p:cNvPr>
          <p:cNvSpPr>
            <a:spLocks noGrp="1"/>
          </p:cNvSpPr>
          <p:nvPr>
            <p:ph type="title"/>
          </p:nvPr>
        </p:nvSpPr>
        <p:spPr/>
        <p:txBody>
          <a:bodyPr/>
          <a:lstStyle/>
          <a:p>
            <a:r>
              <a:rPr lang="en-US"/>
              <a:t>Facebook Viral Reach | NPO3FM</a:t>
            </a:r>
          </a:p>
        </p:txBody>
      </p:sp>
      <p:graphicFrame>
        <p:nvGraphicFramePr>
          <p:cNvPr id="6" name="Chart Placeholder 5">
            <a:extLst>
              <a:ext uri="{FF2B5EF4-FFF2-40B4-BE49-F238E27FC236}">
                <a16:creationId xmlns:a16="http://schemas.microsoft.com/office/drawing/2014/main" id="{E1C9CE7E-7F46-40DD-8FD6-C14750F02A4B}"/>
              </a:ext>
            </a:extLst>
          </p:cNvPr>
          <p:cNvGraphicFramePr>
            <a:graphicFrameLocks noGrp="1"/>
          </p:cNvGraphicFramePr>
          <p:nvPr>
            <p:ph type="chart" sz="quarter" idx="13"/>
            <p:extLst>
              <p:ext uri="{D42A27DB-BD31-4B8C-83A1-F6EECF244321}">
                <p14:modId xmlns:p14="http://schemas.microsoft.com/office/powerpoint/2010/main" val="1701128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439BE2-2B25-44E7-ADBF-B30697C6F2D0}"/>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DDCBCCD9-EC27-4D08-ADF3-FA7A84DFD4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3498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64236-0EF1-40E7-8E6C-F5DB0FE0F33C}"/>
              </a:ext>
            </a:extLst>
          </p:cNvPr>
          <p:cNvSpPr>
            <a:spLocks noGrp="1"/>
          </p:cNvSpPr>
          <p:nvPr>
            <p:ph type="title"/>
          </p:nvPr>
        </p:nvSpPr>
        <p:spPr/>
        <p:txBody>
          <a:bodyPr/>
          <a:lstStyle/>
          <a:p>
            <a:r>
              <a:rPr lang="en-US"/>
              <a:t>Facebook Post Type Distribution | NPO3FM</a:t>
            </a:r>
          </a:p>
        </p:txBody>
      </p:sp>
      <p:graphicFrame>
        <p:nvGraphicFramePr>
          <p:cNvPr id="6" name="Chart Placeholder 5">
            <a:extLst>
              <a:ext uri="{FF2B5EF4-FFF2-40B4-BE49-F238E27FC236}">
                <a16:creationId xmlns:a16="http://schemas.microsoft.com/office/drawing/2014/main" id="{35DF009B-B6A2-43FC-935C-89684BF3FA73}"/>
              </a:ext>
            </a:extLst>
          </p:cNvPr>
          <p:cNvGraphicFramePr>
            <a:graphicFrameLocks noGrp="1"/>
          </p:cNvGraphicFramePr>
          <p:nvPr>
            <p:ph type="chart" sz="quarter" idx="13"/>
            <p:extLst>
              <p:ext uri="{D42A27DB-BD31-4B8C-83A1-F6EECF244321}">
                <p14:modId xmlns:p14="http://schemas.microsoft.com/office/powerpoint/2010/main" val="6429712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4701D9-420D-4817-9B7C-38E4FB6F4BB4}"/>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7537B8EC-334E-49D6-AEB5-79E20A32E4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88560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1762D-9AC7-4E78-B611-BE62B1050ABF}"/>
              </a:ext>
            </a:extLst>
          </p:cNvPr>
          <p:cNvSpPr>
            <a:spLocks noGrp="1"/>
          </p:cNvSpPr>
          <p:nvPr>
            <p:ph type="title"/>
          </p:nvPr>
        </p:nvSpPr>
        <p:spPr/>
        <p:txBody>
          <a:bodyPr/>
          <a:lstStyle/>
          <a:p>
            <a:r>
              <a:rPr lang="en-US"/>
              <a:t>Facebook Fans Change Rate | NPO3FM</a:t>
            </a:r>
          </a:p>
        </p:txBody>
      </p:sp>
      <p:graphicFrame>
        <p:nvGraphicFramePr>
          <p:cNvPr id="6" name="Chart Placeholder 5">
            <a:extLst>
              <a:ext uri="{FF2B5EF4-FFF2-40B4-BE49-F238E27FC236}">
                <a16:creationId xmlns:a16="http://schemas.microsoft.com/office/drawing/2014/main" id="{4D9F34DF-EBBC-4DFC-9852-75F853D37251}"/>
              </a:ext>
            </a:extLst>
          </p:cNvPr>
          <p:cNvGraphicFramePr>
            <a:graphicFrameLocks noGrp="1"/>
          </p:cNvGraphicFramePr>
          <p:nvPr>
            <p:ph type="chart" sz="quarter" idx="13"/>
            <p:extLst>
              <p:ext uri="{D42A27DB-BD31-4B8C-83A1-F6EECF244321}">
                <p14:modId xmlns:p14="http://schemas.microsoft.com/office/powerpoint/2010/main" val="3881151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FCA17-B8F8-4A48-B2C0-E2562C84FF24}"/>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554D734E-4EA1-4E93-86FE-BD471FE726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9626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88910-0F7C-45E9-A458-3605C7F5381D}"/>
              </a:ext>
            </a:extLst>
          </p:cNvPr>
          <p:cNvSpPr>
            <a:spLocks noGrp="1"/>
          </p:cNvSpPr>
          <p:nvPr>
            <p:ph type="title"/>
          </p:nvPr>
        </p:nvSpPr>
        <p:spPr/>
        <p:txBody>
          <a:bodyPr/>
          <a:lstStyle/>
          <a:p>
            <a:r>
              <a:rPr lang="en-US"/>
              <a:t>Facebook Interaction Rate By Post Type | NPO3FM</a:t>
            </a:r>
          </a:p>
        </p:txBody>
      </p:sp>
      <p:graphicFrame>
        <p:nvGraphicFramePr>
          <p:cNvPr id="6" name="Chart Placeholder 5">
            <a:extLst>
              <a:ext uri="{FF2B5EF4-FFF2-40B4-BE49-F238E27FC236}">
                <a16:creationId xmlns:a16="http://schemas.microsoft.com/office/drawing/2014/main" id="{FC9B90A6-EA69-440A-8558-9F547DCF836E}"/>
              </a:ext>
            </a:extLst>
          </p:cNvPr>
          <p:cNvGraphicFramePr>
            <a:graphicFrameLocks noGrp="1"/>
          </p:cNvGraphicFramePr>
          <p:nvPr>
            <p:ph type="chart" sz="quarter" idx="13"/>
            <p:extLst>
              <p:ext uri="{D42A27DB-BD31-4B8C-83A1-F6EECF244321}">
                <p14:modId xmlns:p14="http://schemas.microsoft.com/office/powerpoint/2010/main" val="18682341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58482B-0542-4D82-A1C8-AAEA9FFF23C4}"/>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ED39F73E-9A94-49C3-87B3-998005C47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0282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83FE5-B54C-4DAC-9EDA-EDCD38F2AD81}"/>
              </a:ext>
            </a:extLst>
          </p:cNvPr>
          <p:cNvSpPr>
            <a:spLocks noGrp="1"/>
          </p:cNvSpPr>
          <p:nvPr>
            <p:ph type="title"/>
          </p:nvPr>
        </p:nvSpPr>
        <p:spPr/>
        <p:txBody>
          <a:bodyPr/>
          <a:lstStyle/>
          <a:p>
            <a:r>
              <a:rPr lang="en-US"/>
              <a:t>Facebook Page Likes Total | NPO3FM</a:t>
            </a:r>
          </a:p>
        </p:txBody>
      </p:sp>
      <p:graphicFrame>
        <p:nvGraphicFramePr>
          <p:cNvPr id="6" name="Chart Placeholder 5">
            <a:extLst>
              <a:ext uri="{FF2B5EF4-FFF2-40B4-BE49-F238E27FC236}">
                <a16:creationId xmlns:a16="http://schemas.microsoft.com/office/drawing/2014/main" id="{25861EE3-63B0-4CD0-A964-78F907C4E0A3}"/>
              </a:ext>
            </a:extLst>
          </p:cNvPr>
          <p:cNvGraphicFramePr>
            <a:graphicFrameLocks noGrp="1"/>
          </p:cNvGraphicFramePr>
          <p:nvPr>
            <p:ph type="chart" sz="quarter" idx="13"/>
            <p:extLst>
              <p:ext uri="{D42A27DB-BD31-4B8C-83A1-F6EECF244321}">
                <p14:modId xmlns:p14="http://schemas.microsoft.com/office/powerpoint/2010/main" val="1728404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B4AF26-8857-4A00-A557-EB76A77AD12C}"/>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0DC89312-27FD-400C-937C-8FD65529D3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1039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2E159-CB72-4862-8325-E3BFD7E332ED}"/>
              </a:ext>
            </a:extLst>
          </p:cNvPr>
          <p:cNvSpPr>
            <a:spLocks noGrp="1"/>
          </p:cNvSpPr>
          <p:nvPr>
            <p:ph type="title"/>
          </p:nvPr>
        </p:nvSpPr>
        <p:spPr/>
        <p:txBody>
          <a:bodyPr/>
          <a:lstStyle/>
          <a:p>
            <a:r>
              <a:rPr lang="en-US"/>
              <a:t>Facebook Top 10 best scorende posts | NPO3FM - 1 of 24</a:t>
            </a:r>
          </a:p>
        </p:txBody>
      </p:sp>
      <p:graphicFrame>
        <p:nvGraphicFramePr>
          <p:cNvPr id="5" name="Table Placeholder 4">
            <a:extLst>
              <a:ext uri="{FF2B5EF4-FFF2-40B4-BE49-F238E27FC236}">
                <a16:creationId xmlns:a16="http://schemas.microsoft.com/office/drawing/2014/main" id="{769ECB0F-A35D-4DF4-950F-D20E7195CF5C}"/>
              </a:ext>
            </a:extLst>
          </p:cNvPr>
          <p:cNvGraphicFramePr>
            <a:graphicFrameLocks noGrp="1"/>
          </p:cNvGraphicFramePr>
          <p:nvPr>
            <p:ph type="tbl" sz="quarter" idx="13"/>
            <p:extLst>
              <p:ext uri="{D42A27DB-BD31-4B8C-83A1-F6EECF244321}">
                <p14:modId xmlns:p14="http://schemas.microsoft.com/office/powerpoint/2010/main" val="3675076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4905002"/>
                    </a:ext>
                  </a:extLst>
                </a:gridCol>
                <a:gridCol w="1399032">
                  <a:extLst>
                    <a:ext uri="{9D8B030D-6E8A-4147-A177-3AD203B41FA5}">
                      <a16:colId xmlns:a16="http://schemas.microsoft.com/office/drawing/2014/main" val="2326989343"/>
                    </a:ext>
                  </a:extLst>
                </a:gridCol>
                <a:gridCol w="987552">
                  <a:extLst>
                    <a:ext uri="{9D8B030D-6E8A-4147-A177-3AD203B41FA5}">
                      <a16:colId xmlns:a16="http://schemas.microsoft.com/office/drawing/2014/main" val="2070752447"/>
                    </a:ext>
                  </a:extLst>
                </a:gridCol>
                <a:gridCol w="493776">
                  <a:extLst>
                    <a:ext uri="{9D8B030D-6E8A-4147-A177-3AD203B41FA5}">
                      <a16:colId xmlns:a16="http://schemas.microsoft.com/office/drawing/2014/main" val="276815455"/>
                    </a:ext>
                  </a:extLst>
                </a:gridCol>
                <a:gridCol w="493776">
                  <a:extLst>
                    <a:ext uri="{9D8B030D-6E8A-4147-A177-3AD203B41FA5}">
                      <a16:colId xmlns:a16="http://schemas.microsoft.com/office/drawing/2014/main" val="1563823925"/>
                    </a:ext>
                  </a:extLst>
                </a:gridCol>
                <a:gridCol w="493776">
                  <a:extLst>
                    <a:ext uri="{9D8B030D-6E8A-4147-A177-3AD203B41FA5}">
                      <a16:colId xmlns:a16="http://schemas.microsoft.com/office/drawing/2014/main" val="101114540"/>
                    </a:ext>
                  </a:extLst>
                </a:gridCol>
                <a:gridCol w="493776">
                  <a:extLst>
                    <a:ext uri="{9D8B030D-6E8A-4147-A177-3AD203B41FA5}">
                      <a16:colId xmlns:a16="http://schemas.microsoft.com/office/drawing/2014/main" val="1663403541"/>
                    </a:ext>
                  </a:extLst>
                </a:gridCol>
                <a:gridCol w="493776">
                  <a:extLst>
                    <a:ext uri="{9D8B030D-6E8A-4147-A177-3AD203B41FA5}">
                      <a16:colId xmlns:a16="http://schemas.microsoft.com/office/drawing/2014/main" val="3810040675"/>
                    </a:ext>
                  </a:extLst>
                </a:gridCol>
                <a:gridCol w="493776">
                  <a:extLst>
                    <a:ext uri="{9D8B030D-6E8A-4147-A177-3AD203B41FA5}">
                      <a16:colId xmlns:a16="http://schemas.microsoft.com/office/drawing/2014/main" val="299411171"/>
                    </a:ext>
                  </a:extLst>
                </a:gridCol>
                <a:gridCol w="493776">
                  <a:extLst>
                    <a:ext uri="{9D8B030D-6E8A-4147-A177-3AD203B41FA5}">
                      <a16:colId xmlns:a16="http://schemas.microsoft.com/office/drawing/2014/main" val="84247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043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- 2021-12-22 16:32:05</a:t>
                      </a:r>
                      <a:r>
                        <a:rPr kumimoji="0" lang="en-US" sz="1000" b="0" i="0" u="none" strike="noStrike" kern="1200" cap="none" spc="0" normalizeH="0" baseline="0" noProof="0">
                          <a:ln>
                            <a:noFill/>
                          </a:ln>
                          <a:solidFill>
                            <a:prstClr val="black"/>
                          </a:solidFill>
                          <a:effectLst/>
                          <a:uLnTx/>
                          <a:uFillTx/>
                          <a:latin typeface="+mn-lt"/>
                          <a:ea typeface="+mn-ea"/>
                          <a:cs typeface="+mn-cs"/>
                        </a:rPr>
                        <a:t>
 Frank wordt papa 🍼Gefeliciteerd Frankie!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265601690_1552037671850083_7848961829066768241_n.jpg?_nc_cat=110&amp;ccb=1-5&amp;_nc_sid=ad6a45&amp;_nc_ohc=CEnV7YE7r08AX-DEklf&amp;_nc_ht=scontent-iad3-2.xx&amp;edm=AKIiGfEEAAAA&amp;oh=00_AT8-WagHo0Ar51ZZvSTeWOB0C5qTQzM9Chr0eI4INujByg&amp;oe=61EE1972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01/20/2022 19:49:17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66433695"/>
                  </a:ext>
                </a:extLst>
              </a:tr>
            </a:tbl>
          </a:graphicData>
        </a:graphic>
      </p:graphicFrame>
      <p:sp>
        <p:nvSpPr>
          <p:cNvPr id="4" name="Text Placeholder 3">
            <a:extLst>
              <a:ext uri="{FF2B5EF4-FFF2-40B4-BE49-F238E27FC236}">
                <a16:creationId xmlns:a16="http://schemas.microsoft.com/office/drawing/2014/main" id="{0D41E3B8-8E1C-482E-923A-189638F9306A}"/>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824903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002C-B26D-46F9-A6C2-D02441F66444}"/>
              </a:ext>
            </a:extLst>
          </p:cNvPr>
          <p:cNvSpPr>
            <a:spLocks noGrp="1"/>
          </p:cNvSpPr>
          <p:nvPr>
            <p:ph type="title"/>
          </p:nvPr>
        </p:nvSpPr>
        <p:spPr/>
        <p:txBody>
          <a:bodyPr/>
          <a:lstStyle/>
          <a:p>
            <a:r>
              <a:rPr lang="en-US"/>
              <a:t>Facebook Top 10 best scorende posts | NPO3FM - 2 of 24</a:t>
            </a:r>
          </a:p>
        </p:txBody>
      </p:sp>
      <p:graphicFrame>
        <p:nvGraphicFramePr>
          <p:cNvPr id="5" name="Table Placeholder 4">
            <a:extLst>
              <a:ext uri="{FF2B5EF4-FFF2-40B4-BE49-F238E27FC236}">
                <a16:creationId xmlns:a16="http://schemas.microsoft.com/office/drawing/2014/main" id="{0DA16648-AA8C-4988-A911-B069C90BBCFE}"/>
              </a:ext>
            </a:extLst>
          </p:cNvPr>
          <p:cNvGraphicFramePr>
            <a:graphicFrameLocks noGrp="1"/>
          </p:cNvGraphicFramePr>
          <p:nvPr>
            <p:ph type="tbl" sz="quarter" idx="13"/>
            <p:extLst>
              <p:ext uri="{D42A27DB-BD31-4B8C-83A1-F6EECF244321}">
                <p14:modId xmlns:p14="http://schemas.microsoft.com/office/powerpoint/2010/main" val="292436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78000612"/>
                    </a:ext>
                  </a:extLst>
                </a:gridCol>
                <a:gridCol w="1399032">
                  <a:extLst>
                    <a:ext uri="{9D8B030D-6E8A-4147-A177-3AD203B41FA5}">
                      <a16:colId xmlns:a16="http://schemas.microsoft.com/office/drawing/2014/main" val="106756455"/>
                    </a:ext>
                  </a:extLst>
                </a:gridCol>
                <a:gridCol w="987552">
                  <a:extLst>
                    <a:ext uri="{9D8B030D-6E8A-4147-A177-3AD203B41FA5}">
                      <a16:colId xmlns:a16="http://schemas.microsoft.com/office/drawing/2014/main" val="3632749766"/>
                    </a:ext>
                  </a:extLst>
                </a:gridCol>
                <a:gridCol w="493776">
                  <a:extLst>
                    <a:ext uri="{9D8B030D-6E8A-4147-A177-3AD203B41FA5}">
                      <a16:colId xmlns:a16="http://schemas.microsoft.com/office/drawing/2014/main" val="733683174"/>
                    </a:ext>
                  </a:extLst>
                </a:gridCol>
                <a:gridCol w="493776">
                  <a:extLst>
                    <a:ext uri="{9D8B030D-6E8A-4147-A177-3AD203B41FA5}">
                      <a16:colId xmlns:a16="http://schemas.microsoft.com/office/drawing/2014/main" val="1647405845"/>
                    </a:ext>
                  </a:extLst>
                </a:gridCol>
                <a:gridCol w="493776">
                  <a:extLst>
                    <a:ext uri="{9D8B030D-6E8A-4147-A177-3AD203B41FA5}">
                      <a16:colId xmlns:a16="http://schemas.microsoft.com/office/drawing/2014/main" val="2968259589"/>
                    </a:ext>
                  </a:extLst>
                </a:gridCol>
                <a:gridCol w="493776">
                  <a:extLst>
                    <a:ext uri="{9D8B030D-6E8A-4147-A177-3AD203B41FA5}">
                      <a16:colId xmlns:a16="http://schemas.microsoft.com/office/drawing/2014/main" val="992479611"/>
                    </a:ext>
                  </a:extLst>
                </a:gridCol>
                <a:gridCol w="493776">
                  <a:extLst>
                    <a:ext uri="{9D8B030D-6E8A-4147-A177-3AD203B41FA5}">
                      <a16:colId xmlns:a16="http://schemas.microsoft.com/office/drawing/2014/main" val="486615512"/>
                    </a:ext>
                  </a:extLst>
                </a:gridCol>
                <a:gridCol w="493776">
                  <a:extLst>
                    <a:ext uri="{9D8B030D-6E8A-4147-A177-3AD203B41FA5}">
                      <a16:colId xmlns:a16="http://schemas.microsoft.com/office/drawing/2014/main" val="1102709944"/>
                    </a:ext>
                  </a:extLst>
                </a:gridCol>
                <a:gridCol w="493776">
                  <a:extLst>
                    <a:ext uri="{9D8B030D-6E8A-4147-A177-3AD203B41FA5}">
                      <a16:colId xmlns:a16="http://schemas.microsoft.com/office/drawing/2014/main" val="168619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43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- 2021-12-24 16:19:59</a:t>
                      </a:r>
                      <a:r>
                        <a:rPr kumimoji="0" lang="nl-NL" sz="1000" b="0" i="0" u="none" strike="noStrike" kern="1200" cap="none" spc="0" normalizeH="0" baseline="0" noProof="0">
                          <a:ln>
                            <a:noFill/>
                          </a:ln>
                          <a:solidFill>
                            <a:prstClr val="black"/>
                          </a:solidFill>
                          <a:effectLst/>
                          <a:uLnTx/>
                          <a:uFillTx/>
                          <a:latin typeface="+mn-lt"/>
                          <a:ea typeface="+mn-ea"/>
                          <a:cs typeface="+mn-cs"/>
                        </a:rPr>
                        <a:t>
 WAUW! 💚 €2.000.183,-. is de opbrengst van 3FM Serious Request! Allemaal dankzij jullie geweldige acties, donaties en aangevraagde plaatjes: bedankt! 😍 Met dit bedrag kan het Wereld Natuur Fonds 615.440 bomen planten om de Zuid-Amerikaanse regenwouden te herstellen.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E5fpeei190kM04&amp;w=720&amp;h=720&amp;url=https%3A%2F%2Fwww.facebook.com%2Fads%2Fimage%2F%3Fd%3DAQKWc0XohIKris1eVkzaJwKsneC7aAjpL7SNhLhO5436Y8OJ6Ko1aMXgfgcBzUzbDkbfbpC9aEH5grSlYrLa1pZSK_O7VUG-05uOcuhYCVJ_sibL7SE6rl-FX-fR9R3tEASDYByedGb4Qi8pODVEoyIG&amp;cfs=1&amp;ext=emg0&amp;_nc_oe=6f739&amp;_nc_sid=06c271&amp;ccb=3-5&amp;gt=1&amp;_nc_hash=AQEw7DMRqu-uAkp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01/24/2022 13:45:55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68851539"/>
                  </a:ext>
                </a:extLst>
              </a:tr>
            </a:tbl>
          </a:graphicData>
        </a:graphic>
      </p:graphicFrame>
      <p:sp>
        <p:nvSpPr>
          <p:cNvPr id="4" name="Text Placeholder 3">
            <a:extLst>
              <a:ext uri="{FF2B5EF4-FFF2-40B4-BE49-F238E27FC236}">
                <a16:creationId xmlns:a16="http://schemas.microsoft.com/office/drawing/2014/main" id="{EC47EB05-07E5-4D9A-9FA6-837FAC2EC99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088301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60D13-9899-44E6-840C-B2A8BBC184ED}"/>
              </a:ext>
            </a:extLst>
          </p:cNvPr>
          <p:cNvSpPr>
            <a:spLocks noGrp="1"/>
          </p:cNvSpPr>
          <p:nvPr>
            <p:ph type="title"/>
          </p:nvPr>
        </p:nvSpPr>
        <p:spPr/>
        <p:txBody>
          <a:bodyPr/>
          <a:lstStyle/>
          <a:p>
            <a:r>
              <a:rPr lang="en-US"/>
              <a:t>Facebook Top 10 best scorende posts | NPO3FM - 3 of 24</a:t>
            </a:r>
          </a:p>
        </p:txBody>
      </p:sp>
      <p:graphicFrame>
        <p:nvGraphicFramePr>
          <p:cNvPr id="5" name="Table Placeholder 4">
            <a:extLst>
              <a:ext uri="{FF2B5EF4-FFF2-40B4-BE49-F238E27FC236}">
                <a16:creationId xmlns:a16="http://schemas.microsoft.com/office/drawing/2014/main" id="{03FAC802-7E06-44C6-967A-C84690D63A2B}"/>
              </a:ext>
            </a:extLst>
          </p:cNvPr>
          <p:cNvGraphicFramePr>
            <a:graphicFrameLocks noGrp="1"/>
          </p:cNvGraphicFramePr>
          <p:nvPr>
            <p:ph type="tbl" sz="quarter" idx="13"/>
            <p:extLst>
              <p:ext uri="{D42A27DB-BD31-4B8C-83A1-F6EECF244321}">
                <p14:modId xmlns:p14="http://schemas.microsoft.com/office/powerpoint/2010/main" val="478354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49479852"/>
                    </a:ext>
                  </a:extLst>
                </a:gridCol>
                <a:gridCol w="1399032">
                  <a:extLst>
                    <a:ext uri="{9D8B030D-6E8A-4147-A177-3AD203B41FA5}">
                      <a16:colId xmlns:a16="http://schemas.microsoft.com/office/drawing/2014/main" val="3043157142"/>
                    </a:ext>
                  </a:extLst>
                </a:gridCol>
                <a:gridCol w="987552">
                  <a:extLst>
                    <a:ext uri="{9D8B030D-6E8A-4147-A177-3AD203B41FA5}">
                      <a16:colId xmlns:a16="http://schemas.microsoft.com/office/drawing/2014/main" val="2581371271"/>
                    </a:ext>
                  </a:extLst>
                </a:gridCol>
                <a:gridCol w="493776">
                  <a:extLst>
                    <a:ext uri="{9D8B030D-6E8A-4147-A177-3AD203B41FA5}">
                      <a16:colId xmlns:a16="http://schemas.microsoft.com/office/drawing/2014/main" val="1666728384"/>
                    </a:ext>
                  </a:extLst>
                </a:gridCol>
                <a:gridCol w="493776">
                  <a:extLst>
                    <a:ext uri="{9D8B030D-6E8A-4147-A177-3AD203B41FA5}">
                      <a16:colId xmlns:a16="http://schemas.microsoft.com/office/drawing/2014/main" val="1901903575"/>
                    </a:ext>
                  </a:extLst>
                </a:gridCol>
                <a:gridCol w="493776">
                  <a:extLst>
                    <a:ext uri="{9D8B030D-6E8A-4147-A177-3AD203B41FA5}">
                      <a16:colId xmlns:a16="http://schemas.microsoft.com/office/drawing/2014/main" val="743146651"/>
                    </a:ext>
                  </a:extLst>
                </a:gridCol>
                <a:gridCol w="493776">
                  <a:extLst>
                    <a:ext uri="{9D8B030D-6E8A-4147-A177-3AD203B41FA5}">
                      <a16:colId xmlns:a16="http://schemas.microsoft.com/office/drawing/2014/main" val="2141853131"/>
                    </a:ext>
                  </a:extLst>
                </a:gridCol>
                <a:gridCol w="493776">
                  <a:extLst>
                    <a:ext uri="{9D8B030D-6E8A-4147-A177-3AD203B41FA5}">
                      <a16:colId xmlns:a16="http://schemas.microsoft.com/office/drawing/2014/main" val="3896083732"/>
                    </a:ext>
                  </a:extLst>
                </a:gridCol>
                <a:gridCol w="493776">
                  <a:extLst>
                    <a:ext uri="{9D8B030D-6E8A-4147-A177-3AD203B41FA5}">
                      <a16:colId xmlns:a16="http://schemas.microsoft.com/office/drawing/2014/main" val="2880065380"/>
                    </a:ext>
                  </a:extLst>
                </a:gridCol>
                <a:gridCol w="493776">
                  <a:extLst>
                    <a:ext uri="{9D8B030D-6E8A-4147-A177-3AD203B41FA5}">
                      <a16:colId xmlns:a16="http://schemas.microsoft.com/office/drawing/2014/main" val="1103845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653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- 2021-12-18 12:00:33</a:t>
                      </a:r>
                      <a:r>
                        <a:rPr kumimoji="0" lang="nl-NL" sz="1000" b="0" i="0" u="none" strike="noStrike" kern="1200" cap="none" spc="0" normalizeH="0" baseline="0" noProof="0">
                          <a:ln>
                            <a:noFill/>
                          </a:ln>
                          <a:solidFill>
                            <a:prstClr val="black"/>
                          </a:solidFill>
                          <a:effectLst/>
                          <a:uLnTx/>
                          <a:uFillTx/>
                          <a:latin typeface="+mn-lt"/>
                          <a:ea typeface="+mn-ea"/>
                          <a:cs typeface="+mn-cs"/>
                        </a:rPr>
                        <a:t>
 3FM Serious Request 2021 is begonnen! 💥 De 3FM-dj's zijn opgesloten en gaan zoveel mogelijk geld inzamelen voor het Wereld Natuur Fonds. Ook je steentje bijdragen? Check 3FM.nl!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269601764_10158351247302124_2219628303317753266_n.jpg?_nc_cat=106&amp;ccb=1-5&amp;_nc_sid=8024bb&amp;_nc_ohc=NmMRoPnTdI4AX8t-dyc&amp;_nc_ht=scontent-iad3-2.xx&amp;edm=AKIiGfEEAAAA&amp;oh=00_AT8OXRGM9f6ymErPW6UKrw-EOIgY2mjqf4mR4iprJAUvxw&amp;oe=61DCDA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54664412"/>
                  </a:ext>
                </a:extLst>
              </a:tr>
            </a:tbl>
          </a:graphicData>
        </a:graphic>
      </p:graphicFrame>
      <p:sp>
        <p:nvSpPr>
          <p:cNvPr id="4" name="Text Placeholder 3">
            <a:extLst>
              <a:ext uri="{FF2B5EF4-FFF2-40B4-BE49-F238E27FC236}">
                <a16:creationId xmlns:a16="http://schemas.microsoft.com/office/drawing/2014/main" id="{E1ADCDEE-7679-458F-8E09-0FA29620658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1629514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C37CB-9E35-4C85-82A9-9C5818198B00}"/>
              </a:ext>
            </a:extLst>
          </p:cNvPr>
          <p:cNvSpPr>
            <a:spLocks noGrp="1"/>
          </p:cNvSpPr>
          <p:nvPr>
            <p:ph type="title"/>
          </p:nvPr>
        </p:nvSpPr>
        <p:spPr/>
        <p:txBody>
          <a:bodyPr/>
          <a:lstStyle/>
          <a:p>
            <a:r>
              <a:rPr lang="en-US"/>
              <a:t>Facebook Top 10 best scorende posts | NPO3FM - 4 of 24</a:t>
            </a:r>
          </a:p>
        </p:txBody>
      </p:sp>
      <p:graphicFrame>
        <p:nvGraphicFramePr>
          <p:cNvPr id="5" name="Table Placeholder 4">
            <a:extLst>
              <a:ext uri="{FF2B5EF4-FFF2-40B4-BE49-F238E27FC236}">
                <a16:creationId xmlns:a16="http://schemas.microsoft.com/office/drawing/2014/main" id="{A7B7067B-EDAA-4B78-A684-D800C88C80C4}"/>
              </a:ext>
            </a:extLst>
          </p:cNvPr>
          <p:cNvGraphicFramePr>
            <a:graphicFrameLocks noGrp="1"/>
          </p:cNvGraphicFramePr>
          <p:nvPr>
            <p:ph type="tbl" sz="quarter" idx="13"/>
            <p:extLst>
              <p:ext uri="{D42A27DB-BD31-4B8C-83A1-F6EECF244321}">
                <p14:modId xmlns:p14="http://schemas.microsoft.com/office/powerpoint/2010/main" val="366291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6578448"/>
                    </a:ext>
                  </a:extLst>
                </a:gridCol>
                <a:gridCol w="1399032">
                  <a:extLst>
                    <a:ext uri="{9D8B030D-6E8A-4147-A177-3AD203B41FA5}">
                      <a16:colId xmlns:a16="http://schemas.microsoft.com/office/drawing/2014/main" val="1518305028"/>
                    </a:ext>
                  </a:extLst>
                </a:gridCol>
                <a:gridCol w="987552">
                  <a:extLst>
                    <a:ext uri="{9D8B030D-6E8A-4147-A177-3AD203B41FA5}">
                      <a16:colId xmlns:a16="http://schemas.microsoft.com/office/drawing/2014/main" val="2167337788"/>
                    </a:ext>
                  </a:extLst>
                </a:gridCol>
                <a:gridCol w="493776">
                  <a:extLst>
                    <a:ext uri="{9D8B030D-6E8A-4147-A177-3AD203B41FA5}">
                      <a16:colId xmlns:a16="http://schemas.microsoft.com/office/drawing/2014/main" val="3222064361"/>
                    </a:ext>
                  </a:extLst>
                </a:gridCol>
                <a:gridCol w="493776">
                  <a:extLst>
                    <a:ext uri="{9D8B030D-6E8A-4147-A177-3AD203B41FA5}">
                      <a16:colId xmlns:a16="http://schemas.microsoft.com/office/drawing/2014/main" val="3141414460"/>
                    </a:ext>
                  </a:extLst>
                </a:gridCol>
                <a:gridCol w="493776">
                  <a:extLst>
                    <a:ext uri="{9D8B030D-6E8A-4147-A177-3AD203B41FA5}">
                      <a16:colId xmlns:a16="http://schemas.microsoft.com/office/drawing/2014/main" val="979555847"/>
                    </a:ext>
                  </a:extLst>
                </a:gridCol>
                <a:gridCol w="493776">
                  <a:extLst>
                    <a:ext uri="{9D8B030D-6E8A-4147-A177-3AD203B41FA5}">
                      <a16:colId xmlns:a16="http://schemas.microsoft.com/office/drawing/2014/main" val="1742117390"/>
                    </a:ext>
                  </a:extLst>
                </a:gridCol>
                <a:gridCol w="493776">
                  <a:extLst>
                    <a:ext uri="{9D8B030D-6E8A-4147-A177-3AD203B41FA5}">
                      <a16:colId xmlns:a16="http://schemas.microsoft.com/office/drawing/2014/main" val="2233453968"/>
                    </a:ext>
                  </a:extLst>
                </a:gridCol>
                <a:gridCol w="493776">
                  <a:extLst>
                    <a:ext uri="{9D8B030D-6E8A-4147-A177-3AD203B41FA5}">
                      <a16:colId xmlns:a16="http://schemas.microsoft.com/office/drawing/2014/main" val="842848099"/>
                    </a:ext>
                  </a:extLst>
                </a:gridCol>
                <a:gridCol w="493776">
                  <a:extLst>
                    <a:ext uri="{9D8B030D-6E8A-4147-A177-3AD203B41FA5}">
                      <a16:colId xmlns:a16="http://schemas.microsoft.com/office/drawing/2014/main" val="4183163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9993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- 2021-12-19 17:23:14</a:t>
                      </a:r>
                      <a:r>
                        <a:rPr kumimoji="0" lang="nl-NL" sz="1000" b="0" i="0" u="none" strike="noStrike" kern="1200" cap="none" spc="0" normalizeH="0" baseline="0" noProof="0">
                          <a:ln>
                            <a:noFill/>
                          </a:ln>
                          <a:solidFill>
                            <a:prstClr val="black"/>
                          </a:solidFill>
                          <a:effectLst/>
                          <a:uLnTx/>
                          <a:uFillTx/>
                          <a:latin typeface="+mn-lt"/>
                          <a:ea typeface="+mn-ea"/>
                          <a:cs typeface="+mn-cs"/>
                        </a:rPr>
                        <a:t>
 Wauw! 🔥 Wat een eerste tussenstand, allemaal dankzij jullie acties, donaties en aangevraagde plaatjes. Maar dat kan meer! Blijf doneren en platen aanvragen. Red het regenwoud. Red jouw klimaat!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NNoj88Mj3JxR7&amp;w=720&amp;h=720&amp;url=https%3A%2F%2Fwww.facebook.com%2Fads%2Fimage%2F%3Fd%3DAQKYQNUN3y2y4BUgoA21ROypZgtqKyx4t4ciT1AjJAViOPJQPyx9ITMURP_n1BsD64D--YGcrWKIlaldU9GqQ4nw1EFG3hlYI8oM0_duzFQaLIK1jeviPkBJ-rJ7CCkszovJZiRINJCBhF1A_1PgmCvr&amp;cfs=1&amp;ext=emg0&amp;_nc_oe=6f58f&amp;_nc_sid=06c271&amp;ccb=3-5&amp;_nc_hash=AQG4UzmNfjViwgI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489203590"/>
                  </a:ext>
                </a:extLst>
              </a:tr>
            </a:tbl>
          </a:graphicData>
        </a:graphic>
      </p:graphicFrame>
      <p:sp>
        <p:nvSpPr>
          <p:cNvPr id="4" name="Text Placeholder 3">
            <a:extLst>
              <a:ext uri="{FF2B5EF4-FFF2-40B4-BE49-F238E27FC236}">
                <a16:creationId xmlns:a16="http://schemas.microsoft.com/office/drawing/2014/main" id="{ADEF010F-D676-49EC-89C5-354EF287379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104148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77944-0CC3-4C87-AC09-5F928DCB895B}"/>
              </a:ext>
            </a:extLst>
          </p:cNvPr>
          <p:cNvSpPr>
            <a:spLocks noGrp="1"/>
          </p:cNvSpPr>
          <p:nvPr>
            <p:ph type="title"/>
          </p:nvPr>
        </p:nvSpPr>
        <p:spPr/>
        <p:txBody>
          <a:bodyPr/>
          <a:lstStyle/>
          <a:p>
            <a:r>
              <a:rPr lang="en-US"/>
              <a:t>Facebook Top 10 best scorende posts | NPO3FM - 5 of 24</a:t>
            </a:r>
          </a:p>
        </p:txBody>
      </p:sp>
      <p:graphicFrame>
        <p:nvGraphicFramePr>
          <p:cNvPr id="5" name="Table Placeholder 4">
            <a:extLst>
              <a:ext uri="{FF2B5EF4-FFF2-40B4-BE49-F238E27FC236}">
                <a16:creationId xmlns:a16="http://schemas.microsoft.com/office/drawing/2014/main" id="{7C9EB6C3-76BC-4531-96C0-36D3E78F6F42}"/>
              </a:ext>
            </a:extLst>
          </p:cNvPr>
          <p:cNvGraphicFramePr>
            <a:graphicFrameLocks noGrp="1"/>
          </p:cNvGraphicFramePr>
          <p:nvPr>
            <p:ph type="tbl" sz="quarter" idx="13"/>
            <p:extLst>
              <p:ext uri="{D42A27DB-BD31-4B8C-83A1-F6EECF244321}">
                <p14:modId xmlns:p14="http://schemas.microsoft.com/office/powerpoint/2010/main" val="17939620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3405900"/>
                    </a:ext>
                  </a:extLst>
                </a:gridCol>
                <a:gridCol w="1399032">
                  <a:extLst>
                    <a:ext uri="{9D8B030D-6E8A-4147-A177-3AD203B41FA5}">
                      <a16:colId xmlns:a16="http://schemas.microsoft.com/office/drawing/2014/main" val="2558110201"/>
                    </a:ext>
                  </a:extLst>
                </a:gridCol>
                <a:gridCol w="987552">
                  <a:extLst>
                    <a:ext uri="{9D8B030D-6E8A-4147-A177-3AD203B41FA5}">
                      <a16:colId xmlns:a16="http://schemas.microsoft.com/office/drawing/2014/main" val="1786745786"/>
                    </a:ext>
                  </a:extLst>
                </a:gridCol>
                <a:gridCol w="493776">
                  <a:extLst>
                    <a:ext uri="{9D8B030D-6E8A-4147-A177-3AD203B41FA5}">
                      <a16:colId xmlns:a16="http://schemas.microsoft.com/office/drawing/2014/main" val="1375974170"/>
                    </a:ext>
                  </a:extLst>
                </a:gridCol>
                <a:gridCol w="493776">
                  <a:extLst>
                    <a:ext uri="{9D8B030D-6E8A-4147-A177-3AD203B41FA5}">
                      <a16:colId xmlns:a16="http://schemas.microsoft.com/office/drawing/2014/main" val="1081553968"/>
                    </a:ext>
                  </a:extLst>
                </a:gridCol>
                <a:gridCol w="493776">
                  <a:extLst>
                    <a:ext uri="{9D8B030D-6E8A-4147-A177-3AD203B41FA5}">
                      <a16:colId xmlns:a16="http://schemas.microsoft.com/office/drawing/2014/main" val="1182364251"/>
                    </a:ext>
                  </a:extLst>
                </a:gridCol>
                <a:gridCol w="493776">
                  <a:extLst>
                    <a:ext uri="{9D8B030D-6E8A-4147-A177-3AD203B41FA5}">
                      <a16:colId xmlns:a16="http://schemas.microsoft.com/office/drawing/2014/main" val="1456024903"/>
                    </a:ext>
                  </a:extLst>
                </a:gridCol>
                <a:gridCol w="493776">
                  <a:extLst>
                    <a:ext uri="{9D8B030D-6E8A-4147-A177-3AD203B41FA5}">
                      <a16:colId xmlns:a16="http://schemas.microsoft.com/office/drawing/2014/main" val="1046017833"/>
                    </a:ext>
                  </a:extLst>
                </a:gridCol>
                <a:gridCol w="493776">
                  <a:extLst>
                    <a:ext uri="{9D8B030D-6E8A-4147-A177-3AD203B41FA5}">
                      <a16:colId xmlns:a16="http://schemas.microsoft.com/office/drawing/2014/main" val="1403506087"/>
                    </a:ext>
                  </a:extLst>
                </a:gridCol>
                <a:gridCol w="493776">
                  <a:extLst>
                    <a:ext uri="{9D8B030D-6E8A-4147-A177-3AD203B41FA5}">
                      <a16:colId xmlns:a16="http://schemas.microsoft.com/office/drawing/2014/main" val="3767102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436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- 2021-12-18 18:04:37</a:t>
                      </a:r>
                      <a:r>
                        <a:rPr kumimoji="0" lang="nl-NL" sz="1000" b="0" i="0" u="none" strike="noStrike" kern="1200" cap="none" spc="0" normalizeH="0" baseline="0" noProof="0">
                          <a:ln>
                            <a:noFill/>
                          </a:ln>
                          <a:solidFill>
                            <a:prstClr val="black"/>
                          </a:solidFill>
                          <a:effectLst/>
                          <a:uLnTx/>
                          <a:uFillTx/>
                          <a:latin typeface="+mn-lt"/>
                          <a:ea typeface="+mn-ea"/>
                          <a:cs typeface="+mn-cs"/>
                        </a:rPr>
                        <a:t>
 Nederland op slot, maar wij gaan door samen met jou! 💚 Wees welkom in het Glazen Huis. Kijk, dans, geniet en beleef met ons mee. Dag en nacht via NPO 1 Extra op kanaal 81 (Ziggo: 128). Dikke kus en knuffel van Sander, Frank, Jorien en Rob.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269721784_10158351673327124_768233416539942833_n.jpg?_nc_cat=100&amp;ccb=1-5&amp;_nc_sid=8024bb&amp;_nc_ohc=ESfNMeHoGQMAX_rfpX4&amp;_nc_ht=scontent-iad3-2.xx&amp;edm=AKIiGfEEAAAA&amp;oh=00_AT-l6m_jxvhqTcltr7QsQMKV4UeA8bmgtS-r5HaBs_O5Rw&amp;oe=61DCFD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09268883"/>
                  </a:ext>
                </a:extLst>
              </a:tr>
            </a:tbl>
          </a:graphicData>
        </a:graphic>
      </p:graphicFrame>
      <p:sp>
        <p:nvSpPr>
          <p:cNvPr id="4" name="Text Placeholder 3">
            <a:extLst>
              <a:ext uri="{FF2B5EF4-FFF2-40B4-BE49-F238E27FC236}">
                <a16:creationId xmlns:a16="http://schemas.microsoft.com/office/drawing/2014/main" id="{4E90BDD3-F19B-4FF8-BE71-EA4EB283195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859308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5C11B-A30A-424B-92B3-78A68840336C}"/>
              </a:ext>
            </a:extLst>
          </p:cNvPr>
          <p:cNvSpPr>
            <a:spLocks noGrp="1"/>
          </p:cNvSpPr>
          <p:nvPr>
            <p:ph type="title"/>
          </p:nvPr>
        </p:nvSpPr>
        <p:spPr/>
        <p:txBody>
          <a:bodyPr/>
          <a:lstStyle/>
          <a:p>
            <a:r>
              <a:rPr lang="en-US"/>
              <a:t>Facebook Top 10 best scorende posts | NPO3FM - 6 of 24</a:t>
            </a:r>
          </a:p>
        </p:txBody>
      </p:sp>
      <p:graphicFrame>
        <p:nvGraphicFramePr>
          <p:cNvPr id="5" name="Table Placeholder 4">
            <a:extLst>
              <a:ext uri="{FF2B5EF4-FFF2-40B4-BE49-F238E27FC236}">
                <a16:creationId xmlns:a16="http://schemas.microsoft.com/office/drawing/2014/main" id="{A8F44081-63DA-47B1-ACF3-26FAB55512DC}"/>
              </a:ext>
            </a:extLst>
          </p:cNvPr>
          <p:cNvGraphicFramePr>
            <a:graphicFrameLocks noGrp="1"/>
          </p:cNvGraphicFramePr>
          <p:nvPr>
            <p:ph type="tbl" sz="quarter" idx="13"/>
            <p:extLst>
              <p:ext uri="{D42A27DB-BD31-4B8C-83A1-F6EECF244321}">
                <p14:modId xmlns:p14="http://schemas.microsoft.com/office/powerpoint/2010/main" val="295857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6448797"/>
                    </a:ext>
                  </a:extLst>
                </a:gridCol>
                <a:gridCol w="1399032">
                  <a:extLst>
                    <a:ext uri="{9D8B030D-6E8A-4147-A177-3AD203B41FA5}">
                      <a16:colId xmlns:a16="http://schemas.microsoft.com/office/drawing/2014/main" val="3758973570"/>
                    </a:ext>
                  </a:extLst>
                </a:gridCol>
                <a:gridCol w="987552">
                  <a:extLst>
                    <a:ext uri="{9D8B030D-6E8A-4147-A177-3AD203B41FA5}">
                      <a16:colId xmlns:a16="http://schemas.microsoft.com/office/drawing/2014/main" val="760135170"/>
                    </a:ext>
                  </a:extLst>
                </a:gridCol>
                <a:gridCol w="493776">
                  <a:extLst>
                    <a:ext uri="{9D8B030D-6E8A-4147-A177-3AD203B41FA5}">
                      <a16:colId xmlns:a16="http://schemas.microsoft.com/office/drawing/2014/main" val="1543754801"/>
                    </a:ext>
                  </a:extLst>
                </a:gridCol>
                <a:gridCol w="493776">
                  <a:extLst>
                    <a:ext uri="{9D8B030D-6E8A-4147-A177-3AD203B41FA5}">
                      <a16:colId xmlns:a16="http://schemas.microsoft.com/office/drawing/2014/main" val="3254728647"/>
                    </a:ext>
                  </a:extLst>
                </a:gridCol>
                <a:gridCol w="493776">
                  <a:extLst>
                    <a:ext uri="{9D8B030D-6E8A-4147-A177-3AD203B41FA5}">
                      <a16:colId xmlns:a16="http://schemas.microsoft.com/office/drawing/2014/main" val="3281162747"/>
                    </a:ext>
                  </a:extLst>
                </a:gridCol>
                <a:gridCol w="493776">
                  <a:extLst>
                    <a:ext uri="{9D8B030D-6E8A-4147-A177-3AD203B41FA5}">
                      <a16:colId xmlns:a16="http://schemas.microsoft.com/office/drawing/2014/main" val="3559643688"/>
                    </a:ext>
                  </a:extLst>
                </a:gridCol>
                <a:gridCol w="493776">
                  <a:extLst>
                    <a:ext uri="{9D8B030D-6E8A-4147-A177-3AD203B41FA5}">
                      <a16:colId xmlns:a16="http://schemas.microsoft.com/office/drawing/2014/main" val="3210609124"/>
                    </a:ext>
                  </a:extLst>
                </a:gridCol>
                <a:gridCol w="493776">
                  <a:extLst>
                    <a:ext uri="{9D8B030D-6E8A-4147-A177-3AD203B41FA5}">
                      <a16:colId xmlns:a16="http://schemas.microsoft.com/office/drawing/2014/main" val="1495286791"/>
                    </a:ext>
                  </a:extLst>
                </a:gridCol>
                <a:gridCol w="493776">
                  <a:extLst>
                    <a:ext uri="{9D8B030D-6E8A-4147-A177-3AD203B41FA5}">
                      <a16:colId xmlns:a16="http://schemas.microsoft.com/office/drawing/2014/main" val="2676784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105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- 2021-12-22 13:00:01</a:t>
                      </a:r>
                      <a:r>
                        <a:rPr kumimoji="0" lang="nl-NL" sz="1000" b="0" i="0" u="none" strike="noStrike" kern="1200" cap="none" spc="0" normalizeH="0" baseline="0" noProof="0">
                          <a:ln>
                            <a:noFill/>
                          </a:ln>
                          <a:solidFill>
                            <a:prstClr val="black"/>
                          </a:solidFill>
                          <a:effectLst/>
                          <a:uLnTx/>
                          <a:uFillTx/>
                          <a:latin typeface="+mn-lt"/>
                          <a:ea typeface="+mn-ea"/>
                          <a:cs typeface="+mn-cs"/>
                        </a:rPr>
                        <a:t>
 Ein-de-lijk! De hond van 5000 euro, Alfie.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p480x480/269754978_10158357383572124_7211803227389733262_n.jpg?_nc_cat=107&amp;ccb=1-5&amp;_nc_sid=8024bb&amp;_nc_ohc=lC7zHjHCKYUAX__0Roy&amp;_nc_ht=scontent-iad3-2.xx&amp;edm=AKIiGfEEAAAA&amp;oh=00_AT9x35aAAT-E4pYIytYZGC0NeU5eMDr5VFu0anyzP1lMFg&amp;oe=61DC0B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22779269"/>
                  </a:ext>
                </a:extLst>
              </a:tr>
            </a:tbl>
          </a:graphicData>
        </a:graphic>
      </p:graphicFrame>
      <p:sp>
        <p:nvSpPr>
          <p:cNvPr id="4" name="Text Placeholder 3">
            <a:extLst>
              <a:ext uri="{FF2B5EF4-FFF2-40B4-BE49-F238E27FC236}">
                <a16:creationId xmlns:a16="http://schemas.microsoft.com/office/drawing/2014/main" id="{C4ADAD6E-59FA-48F0-9FB3-E82878DF13D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219451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044CA-063F-46B9-9ECD-A1B43D410CD0}"/>
              </a:ext>
            </a:extLst>
          </p:cNvPr>
          <p:cNvSpPr>
            <a:spLocks noGrp="1"/>
          </p:cNvSpPr>
          <p:nvPr>
            <p:ph type="title"/>
          </p:nvPr>
        </p:nvSpPr>
        <p:spPr/>
        <p:txBody>
          <a:bodyPr/>
          <a:lstStyle/>
          <a:p>
            <a:r>
              <a:rPr lang="en-US"/>
              <a:t>Facebook Top 10 best scorende posts | NPO3FM - 7 of 24</a:t>
            </a:r>
          </a:p>
        </p:txBody>
      </p:sp>
      <p:graphicFrame>
        <p:nvGraphicFramePr>
          <p:cNvPr id="5" name="Table Placeholder 4">
            <a:extLst>
              <a:ext uri="{FF2B5EF4-FFF2-40B4-BE49-F238E27FC236}">
                <a16:creationId xmlns:a16="http://schemas.microsoft.com/office/drawing/2014/main" id="{BC08C7F9-8B72-4BEC-A0AE-9F1979CBFCEF}"/>
              </a:ext>
            </a:extLst>
          </p:cNvPr>
          <p:cNvGraphicFramePr>
            <a:graphicFrameLocks noGrp="1"/>
          </p:cNvGraphicFramePr>
          <p:nvPr>
            <p:ph type="tbl" sz="quarter" idx="13"/>
            <p:extLst>
              <p:ext uri="{D42A27DB-BD31-4B8C-83A1-F6EECF244321}">
                <p14:modId xmlns:p14="http://schemas.microsoft.com/office/powerpoint/2010/main" val="3524763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624765"/>
                    </a:ext>
                  </a:extLst>
                </a:gridCol>
                <a:gridCol w="1399032">
                  <a:extLst>
                    <a:ext uri="{9D8B030D-6E8A-4147-A177-3AD203B41FA5}">
                      <a16:colId xmlns:a16="http://schemas.microsoft.com/office/drawing/2014/main" val="1686214552"/>
                    </a:ext>
                  </a:extLst>
                </a:gridCol>
                <a:gridCol w="987552">
                  <a:extLst>
                    <a:ext uri="{9D8B030D-6E8A-4147-A177-3AD203B41FA5}">
                      <a16:colId xmlns:a16="http://schemas.microsoft.com/office/drawing/2014/main" val="3520138158"/>
                    </a:ext>
                  </a:extLst>
                </a:gridCol>
                <a:gridCol w="493776">
                  <a:extLst>
                    <a:ext uri="{9D8B030D-6E8A-4147-A177-3AD203B41FA5}">
                      <a16:colId xmlns:a16="http://schemas.microsoft.com/office/drawing/2014/main" val="4281790581"/>
                    </a:ext>
                  </a:extLst>
                </a:gridCol>
                <a:gridCol w="493776">
                  <a:extLst>
                    <a:ext uri="{9D8B030D-6E8A-4147-A177-3AD203B41FA5}">
                      <a16:colId xmlns:a16="http://schemas.microsoft.com/office/drawing/2014/main" val="1969993926"/>
                    </a:ext>
                  </a:extLst>
                </a:gridCol>
                <a:gridCol w="493776">
                  <a:extLst>
                    <a:ext uri="{9D8B030D-6E8A-4147-A177-3AD203B41FA5}">
                      <a16:colId xmlns:a16="http://schemas.microsoft.com/office/drawing/2014/main" val="1898194458"/>
                    </a:ext>
                  </a:extLst>
                </a:gridCol>
                <a:gridCol w="493776">
                  <a:extLst>
                    <a:ext uri="{9D8B030D-6E8A-4147-A177-3AD203B41FA5}">
                      <a16:colId xmlns:a16="http://schemas.microsoft.com/office/drawing/2014/main" val="1660662390"/>
                    </a:ext>
                  </a:extLst>
                </a:gridCol>
                <a:gridCol w="493776">
                  <a:extLst>
                    <a:ext uri="{9D8B030D-6E8A-4147-A177-3AD203B41FA5}">
                      <a16:colId xmlns:a16="http://schemas.microsoft.com/office/drawing/2014/main" val="2330582299"/>
                    </a:ext>
                  </a:extLst>
                </a:gridCol>
                <a:gridCol w="493776">
                  <a:extLst>
                    <a:ext uri="{9D8B030D-6E8A-4147-A177-3AD203B41FA5}">
                      <a16:colId xmlns:a16="http://schemas.microsoft.com/office/drawing/2014/main" val="3626743360"/>
                    </a:ext>
                  </a:extLst>
                </a:gridCol>
                <a:gridCol w="493776">
                  <a:extLst>
                    <a:ext uri="{9D8B030D-6E8A-4147-A177-3AD203B41FA5}">
                      <a16:colId xmlns:a16="http://schemas.microsoft.com/office/drawing/2014/main" val="4119285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1684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- 2021-12-23 19:17:33</a:t>
                      </a:r>
                      <a:r>
                        <a:rPr kumimoji="0" lang="nl-NL" sz="1000" b="0" i="0" u="none" strike="noStrike" kern="1200" cap="none" spc="0" normalizeH="0" baseline="0" noProof="0">
                          <a:ln>
                            <a:noFill/>
                          </a:ln>
                          <a:solidFill>
                            <a:prstClr val="black"/>
                          </a:solidFill>
                          <a:effectLst/>
                          <a:uLnTx/>
                          <a:uFillTx/>
                          <a:latin typeface="+mn-lt"/>
                          <a:ea typeface="+mn-ea"/>
                          <a:cs typeface="+mn-cs"/>
                        </a:rPr>
                        <a:t>
 We zijn de miljoen gepasseerd! 😱 Wat een bedrag, allemaal dankzij jullie acties en donaties. Bedankt! 💚 We hebben nog 1 dag te gaan, doneer nu via 3fm.nl/doneer!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nCg98JEX3hkab&amp;w=720&amp;h=720&amp;url=https%3A%2F%2Fcms-assets.nporadio.nl%2Fnpo3fm%2F_videoPreview%2Ftussenstandddddd.jpg%3Fv%3D1640286730&amp;cfs=1&amp;ext=emg0&amp;_nc_oe=6f70f&amp;_nc_sid=06c271&amp;ccb=3-5&amp;gt=1&amp;_nc_hash=AQHcd3hDTV3P2Th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19:47:50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0702886"/>
                  </a:ext>
                </a:extLst>
              </a:tr>
            </a:tbl>
          </a:graphicData>
        </a:graphic>
      </p:graphicFrame>
      <p:sp>
        <p:nvSpPr>
          <p:cNvPr id="4" name="Text Placeholder 3">
            <a:extLst>
              <a:ext uri="{FF2B5EF4-FFF2-40B4-BE49-F238E27FC236}">
                <a16:creationId xmlns:a16="http://schemas.microsoft.com/office/drawing/2014/main" id="{71F03FB2-6A41-463B-8CA5-4C991ECB9238}"/>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006500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97D78-D16C-4CA0-983D-2166F6D99277}"/>
              </a:ext>
            </a:extLst>
          </p:cNvPr>
          <p:cNvSpPr>
            <a:spLocks noGrp="1"/>
          </p:cNvSpPr>
          <p:nvPr>
            <p:ph type="title"/>
          </p:nvPr>
        </p:nvSpPr>
        <p:spPr/>
        <p:txBody>
          <a:bodyPr/>
          <a:lstStyle/>
          <a:p>
            <a:r>
              <a:rPr lang="en-US"/>
              <a:t>Facebook Top 10 best scorende posts | NPO3FM - 8 of 24</a:t>
            </a:r>
          </a:p>
        </p:txBody>
      </p:sp>
      <p:graphicFrame>
        <p:nvGraphicFramePr>
          <p:cNvPr id="5" name="Table Placeholder 4">
            <a:extLst>
              <a:ext uri="{FF2B5EF4-FFF2-40B4-BE49-F238E27FC236}">
                <a16:creationId xmlns:a16="http://schemas.microsoft.com/office/drawing/2014/main" id="{074D7BD5-A875-4238-A024-A0A0A8CE3537}"/>
              </a:ext>
            </a:extLst>
          </p:cNvPr>
          <p:cNvGraphicFramePr>
            <a:graphicFrameLocks noGrp="1"/>
          </p:cNvGraphicFramePr>
          <p:nvPr>
            <p:ph type="tbl" sz="quarter" idx="13"/>
            <p:extLst>
              <p:ext uri="{D42A27DB-BD31-4B8C-83A1-F6EECF244321}">
                <p14:modId xmlns:p14="http://schemas.microsoft.com/office/powerpoint/2010/main" val="3799164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7659252"/>
                    </a:ext>
                  </a:extLst>
                </a:gridCol>
                <a:gridCol w="1399032">
                  <a:extLst>
                    <a:ext uri="{9D8B030D-6E8A-4147-A177-3AD203B41FA5}">
                      <a16:colId xmlns:a16="http://schemas.microsoft.com/office/drawing/2014/main" val="200310840"/>
                    </a:ext>
                  </a:extLst>
                </a:gridCol>
                <a:gridCol w="987552">
                  <a:extLst>
                    <a:ext uri="{9D8B030D-6E8A-4147-A177-3AD203B41FA5}">
                      <a16:colId xmlns:a16="http://schemas.microsoft.com/office/drawing/2014/main" val="745189010"/>
                    </a:ext>
                  </a:extLst>
                </a:gridCol>
                <a:gridCol w="493776">
                  <a:extLst>
                    <a:ext uri="{9D8B030D-6E8A-4147-A177-3AD203B41FA5}">
                      <a16:colId xmlns:a16="http://schemas.microsoft.com/office/drawing/2014/main" val="3060076895"/>
                    </a:ext>
                  </a:extLst>
                </a:gridCol>
                <a:gridCol w="493776">
                  <a:extLst>
                    <a:ext uri="{9D8B030D-6E8A-4147-A177-3AD203B41FA5}">
                      <a16:colId xmlns:a16="http://schemas.microsoft.com/office/drawing/2014/main" val="637530016"/>
                    </a:ext>
                  </a:extLst>
                </a:gridCol>
                <a:gridCol w="493776">
                  <a:extLst>
                    <a:ext uri="{9D8B030D-6E8A-4147-A177-3AD203B41FA5}">
                      <a16:colId xmlns:a16="http://schemas.microsoft.com/office/drawing/2014/main" val="4275456285"/>
                    </a:ext>
                  </a:extLst>
                </a:gridCol>
                <a:gridCol w="493776">
                  <a:extLst>
                    <a:ext uri="{9D8B030D-6E8A-4147-A177-3AD203B41FA5}">
                      <a16:colId xmlns:a16="http://schemas.microsoft.com/office/drawing/2014/main" val="424835715"/>
                    </a:ext>
                  </a:extLst>
                </a:gridCol>
                <a:gridCol w="493776">
                  <a:extLst>
                    <a:ext uri="{9D8B030D-6E8A-4147-A177-3AD203B41FA5}">
                      <a16:colId xmlns:a16="http://schemas.microsoft.com/office/drawing/2014/main" val="1151038919"/>
                    </a:ext>
                  </a:extLst>
                </a:gridCol>
                <a:gridCol w="493776">
                  <a:extLst>
                    <a:ext uri="{9D8B030D-6E8A-4147-A177-3AD203B41FA5}">
                      <a16:colId xmlns:a16="http://schemas.microsoft.com/office/drawing/2014/main" val="3420937350"/>
                    </a:ext>
                  </a:extLst>
                </a:gridCol>
                <a:gridCol w="493776">
                  <a:extLst>
                    <a:ext uri="{9D8B030D-6E8A-4147-A177-3AD203B41FA5}">
                      <a16:colId xmlns:a16="http://schemas.microsoft.com/office/drawing/2014/main" val="3674902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2356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- 2021-12-22 19:15:15</a:t>
                      </a:r>
                      <a:r>
                        <a:rPr kumimoji="0" lang="nl-NL" sz="1000" b="0" i="0" u="none" strike="noStrike" kern="1200" cap="none" spc="0" normalizeH="0" baseline="0" noProof="0">
                          <a:ln>
                            <a:noFill/>
                          </a:ln>
                          <a:solidFill>
                            <a:prstClr val="black"/>
                          </a:solidFill>
                          <a:effectLst/>
                          <a:uLnTx/>
                          <a:uFillTx/>
                          <a:latin typeface="+mn-lt"/>
                          <a:ea typeface="+mn-ea"/>
                          <a:cs typeface="+mn-cs"/>
                        </a:rPr>
                        <a:t>
 Wauw! 😍 Wat een tussenstand! We hebben nog 2 dagen te gaan in het Glazen Huis en daarmee dus nog 2 dagen voor jou om te doneren, acties te steunen en platen aan te vragen. Blijf zo doorgaan, we kunnen dit alleen samen!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LTlnpk7SPOxYx&amp;w=720&amp;h=720&amp;url=https%3A%2F%2Fwww.facebook.com%2Fads%2Fimage%2F%3Fd%3DAQKLEGhZuw2CDSmlwonfew0WcwTtO9t8h_qUhz1w81NwSPW52JU6bn-aXAIOYqruZwq53yQDM78gJ8IWIlGr3KHX4U1x2IZ6InkYgxG9XBRkXPXLvJ4EDaFw4tiL3SUYBWla5Km_pd_lBIql1ma7-D1V&amp;cfs=1&amp;ext=emg0&amp;_nc_oe=6f6df&amp;_nc_sid=06c271&amp;ccb=3-5&amp;gt=1&amp;_nc_hash=AQGmNYpCUMsyoPN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01/20/2022 19:49:17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3693547"/>
                  </a:ext>
                </a:extLst>
              </a:tr>
            </a:tbl>
          </a:graphicData>
        </a:graphic>
      </p:graphicFrame>
      <p:sp>
        <p:nvSpPr>
          <p:cNvPr id="4" name="Text Placeholder 3">
            <a:extLst>
              <a:ext uri="{FF2B5EF4-FFF2-40B4-BE49-F238E27FC236}">
                <a16:creationId xmlns:a16="http://schemas.microsoft.com/office/drawing/2014/main" id="{F574A23E-261B-45A0-96D1-FFC6C92779CE}"/>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769802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B2C5E-84FD-44A9-8C18-E98F19827BDD}"/>
              </a:ext>
            </a:extLst>
          </p:cNvPr>
          <p:cNvSpPr>
            <a:spLocks noGrp="1"/>
          </p:cNvSpPr>
          <p:nvPr>
            <p:ph type="title"/>
          </p:nvPr>
        </p:nvSpPr>
        <p:spPr/>
        <p:txBody>
          <a:bodyPr/>
          <a:lstStyle/>
          <a:p>
            <a:r>
              <a:rPr lang="en-US"/>
              <a:t>Facebook Top 10 best scorende posts | NPO3FM - 9 of 24</a:t>
            </a:r>
          </a:p>
        </p:txBody>
      </p:sp>
      <p:graphicFrame>
        <p:nvGraphicFramePr>
          <p:cNvPr id="5" name="Table Placeholder 4">
            <a:extLst>
              <a:ext uri="{FF2B5EF4-FFF2-40B4-BE49-F238E27FC236}">
                <a16:creationId xmlns:a16="http://schemas.microsoft.com/office/drawing/2014/main" id="{F6185731-DAAB-433A-B963-76754C7C21FC}"/>
              </a:ext>
            </a:extLst>
          </p:cNvPr>
          <p:cNvGraphicFramePr>
            <a:graphicFrameLocks noGrp="1"/>
          </p:cNvGraphicFramePr>
          <p:nvPr>
            <p:ph type="tbl" sz="quarter" idx="13"/>
            <p:extLst>
              <p:ext uri="{D42A27DB-BD31-4B8C-83A1-F6EECF244321}">
                <p14:modId xmlns:p14="http://schemas.microsoft.com/office/powerpoint/2010/main" val="2434705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46141632"/>
                    </a:ext>
                  </a:extLst>
                </a:gridCol>
                <a:gridCol w="1399032">
                  <a:extLst>
                    <a:ext uri="{9D8B030D-6E8A-4147-A177-3AD203B41FA5}">
                      <a16:colId xmlns:a16="http://schemas.microsoft.com/office/drawing/2014/main" val="2206961233"/>
                    </a:ext>
                  </a:extLst>
                </a:gridCol>
                <a:gridCol w="987552">
                  <a:extLst>
                    <a:ext uri="{9D8B030D-6E8A-4147-A177-3AD203B41FA5}">
                      <a16:colId xmlns:a16="http://schemas.microsoft.com/office/drawing/2014/main" val="3992941076"/>
                    </a:ext>
                  </a:extLst>
                </a:gridCol>
                <a:gridCol w="493776">
                  <a:extLst>
                    <a:ext uri="{9D8B030D-6E8A-4147-A177-3AD203B41FA5}">
                      <a16:colId xmlns:a16="http://schemas.microsoft.com/office/drawing/2014/main" val="2294286888"/>
                    </a:ext>
                  </a:extLst>
                </a:gridCol>
                <a:gridCol w="493776">
                  <a:extLst>
                    <a:ext uri="{9D8B030D-6E8A-4147-A177-3AD203B41FA5}">
                      <a16:colId xmlns:a16="http://schemas.microsoft.com/office/drawing/2014/main" val="2761877532"/>
                    </a:ext>
                  </a:extLst>
                </a:gridCol>
                <a:gridCol w="493776">
                  <a:extLst>
                    <a:ext uri="{9D8B030D-6E8A-4147-A177-3AD203B41FA5}">
                      <a16:colId xmlns:a16="http://schemas.microsoft.com/office/drawing/2014/main" val="1813316587"/>
                    </a:ext>
                  </a:extLst>
                </a:gridCol>
                <a:gridCol w="493776">
                  <a:extLst>
                    <a:ext uri="{9D8B030D-6E8A-4147-A177-3AD203B41FA5}">
                      <a16:colId xmlns:a16="http://schemas.microsoft.com/office/drawing/2014/main" val="697767069"/>
                    </a:ext>
                  </a:extLst>
                </a:gridCol>
                <a:gridCol w="493776">
                  <a:extLst>
                    <a:ext uri="{9D8B030D-6E8A-4147-A177-3AD203B41FA5}">
                      <a16:colId xmlns:a16="http://schemas.microsoft.com/office/drawing/2014/main" val="140989403"/>
                    </a:ext>
                  </a:extLst>
                </a:gridCol>
                <a:gridCol w="493776">
                  <a:extLst>
                    <a:ext uri="{9D8B030D-6E8A-4147-A177-3AD203B41FA5}">
                      <a16:colId xmlns:a16="http://schemas.microsoft.com/office/drawing/2014/main" val="4001877115"/>
                    </a:ext>
                  </a:extLst>
                </a:gridCol>
                <a:gridCol w="493776">
                  <a:extLst>
                    <a:ext uri="{9D8B030D-6E8A-4147-A177-3AD203B41FA5}">
                      <a16:colId xmlns:a16="http://schemas.microsoft.com/office/drawing/2014/main" val="1306827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4068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- 2021-12-18 14:21:48</a:t>
                      </a:r>
                      <a:r>
                        <a:rPr kumimoji="0" lang="nl-NL" sz="1000" b="0" i="0" u="none" strike="noStrike" kern="1200" cap="none" spc="0" normalizeH="0" baseline="0" noProof="0">
                          <a:ln>
                            <a:noFill/>
                          </a:ln>
                          <a:solidFill>
                            <a:prstClr val="black"/>
                          </a:solidFill>
                          <a:effectLst/>
                          <a:uLnTx/>
                          <a:uFillTx/>
                          <a:latin typeface="+mn-lt"/>
                          <a:ea typeface="+mn-ea"/>
                          <a:cs typeface="+mn-cs"/>
                        </a:rPr>
                        <a:t>
 "De deur is dicht!"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266592324_1098218737660971_415413375341995679_n.jpg?_nc_cat=110&amp;ccb=1-5&amp;_nc_sid=ad6a45&amp;_nc_ohc=2Em4DUL3j_sAX96TYkC&amp;_nc_ht=scontent-iad3-2.xx&amp;edm=AKIiGfEEAAAA&amp;oh=00_AT9za8GxWisWcN-4lPhAowmyIwhCpK6KWLuiwxd4lnF2gw&amp;oe=61DC4B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66927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- 2021-12-23 21:46:49</a:t>
                      </a:r>
                      <a:r>
                        <a:rPr kumimoji="0" lang="nl-NL" sz="1000" b="0" i="0" u="none" strike="noStrike" kern="1200" cap="none" spc="0" normalizeH="0" baseline="0" noProof="0">
                          <a:ln>
                            <a:noFill/>
                          </a:ln>
                          <a:solidFill>
                            <a:prstClr val="black"/>
                          </a:solidFill>
                          <a:effectLst/>
                          <a:uLnTx/>
                          <a:uFillTx/>
                          <a:latin typeface="+mn-lt"/>
                          <a:ea typeface="+mn-ea"/>
                          <a:cs typeface="+mn-cs"/>
                        </a:rPr>
                        <a:t>
 Ook Lamme Frans kwam gelukkig nog even langs op de laatste avond in het Glazen Huis!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19:47:50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69768754"/>
                  </a:ext>
                </a:extLst>
              </a:tr>
            </a:tbl>
          </a:graphicData>
        </a:graphic>
      </p:graphicFrame>
      <p:sp>
        <p:nvSpPr>
          <p:cNvPr id="4" name="Text Placeholder 3">
            <a:extLst>
              <a:ext uri="{FF2B5EF4-FFF2-40B4-BE49-F238E27FC236}">
                <a16:creationId xmlns:a16="http://schemas.microsoft.com/office/drawing/2014/main" id="{78A9445C-04BC-4FC3-AB87-9C7987A6D3C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9934328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14799-236F-4419-AA20-17F483C55916}"/>
              </a:ext>
            </a:extLst>
          </p:cNvPr>
          <p:cNvSpPr>
            <a:spLocks noGrp="1"/>
          </p:cNvSpPr>
          <p:nvPr>
            <p:ph type="title"/>
          </p:nvPr>
        </p:nvSpPr>
        <p:spPr/>
        <p:txBody>
          <a:bodyPr/>
          <a:lstStyle/>
          <a:p>
            <a:r>
              <a:rPr lang="en-US"/>
              <a:t>Facebook Top 10 best scorende posts | NPO3FM - 10 of 24</a:t>
            </a:r>
          </a:p>
        </p:txBody>
      </p:sp>
      <p:graphicFrame>
        <p:nvGraphicFramePr>
          <p:cNvPr id="5" name="Table Placeholder 4">
            <a:extLst>
              <a:ext uri="{FF2B5EF4-FFF2-40B4-BE49-F238E27FC236}">
                <a16:creationId xmlns:a16="http://schemas.microsoft.com/office/drawing/2014/main" id="{A92535C9-8900-40CD-A118-162A2666D6C4}"/>
              </a:ext>
            </a:extLst>
          </p:cNvPr>
          <p:cNvGraphicFramePr>
            <a:graphicFrameLocks noGrp="1"/>
          </p:cNvGraphicFramePr>
          <p:nvPr>
            <p:ph type="tbl" sz="quarter" idx="13"/>
            <p:extLst>
              <p:ext uri="{D42A27DB-BD31-4B8C-83A1-F6EECF244321}">
                <p14:modId xmlns:p14="http://schemas.microsoft.com/office/powerpoint/2010/main" val="217299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01328408"/>
                    </a:ext>
                  </a:extLst>
                </a:gridCol>
                <a:gridCol w="1399032">
                  <a:extLst>
                    <a:ext uri="{9D8B030D-6E8A-4147-A177-3AD203B41FA5}">
                      <a16:colId xmlns:a16="http://schemas.microsoft.com/office/drawing/2014/main" val="2806785217"/>
                    </a:ext>
                  </a:extLst>
                </a:gridCol>
                <a:gridCol w="987552">
                  <a:extLst>
                    <a:ext uri="{9D8B030D-6E8A-4147-A177-3AD203B41FA5}">
                      <a16:colId xmlns:a16="http://schemas.microsoft.com/office/drawing/2014/main" val="2704992610"/>
                    </a:ext>
                  </a:extLst>
                </a:gridCol>
                <a:gridCol w="493776">
                  <a:extLst>
                    <a:ext uri="{9D8B030D-6E8A-4147-A177-3AD203B41FA5}">
                      <a16:colId xmlns:a16="http://schemas.microsoft.com/office/drawing/2014/main" val="159439928"/>
                    </a:ext>
                  </a:extLst>
                </a:gridCol>
                <a:gridCol w="493776">
                  <a:extLst>
                    <a:ext uri="{9D8B030D-6E8A-4147-A177-3AD203B41FA5}">
                      <a16:colId xmlns:a16="http://schemas.microsoft.com/office/drawing/2014/main" val="1411749516"/>
                    </a:ext>
                  </a:extLst>
                </a:gridCol>
                <a:gridCol w="493776">
                  <a:extLst>
                    <a:ext uri="{9D8B030D-6E8A-4147-A177-3AD203B41FA5}">
                      <a16:colId xmlns:a16="http://schemas.microsoft.com/office/drawing/2014/main" val="45101321"/>
                    </a:ext>
                  </a:extLst>
                </a:gridCol>
                <a:gridCol w="493776">
                  <a:extLst>
                    <a:ext uri="{9D8B030D-6E8A-4147-A177-3AD203B41FA5}">
                      <a16:colId xmlns:a16="http://schemas.microsoft.com/office/drawing/2014/main" val="4116749399"/>
                    </a:ext>
                  </a:extLst>
                </a:gridCol>
                <a:gridCol w="493776">
                  <a:extLst>
                    <a:ext uri="{9D8B030D-6E8A-4147-A177-3AD203B41FA5}">
                      <a16:colId xmlns:a16="http://schemas.microsoft.com/office/drawing/2014/main" val="1668808064"/>
                    </a:ext>
                  </a:extLst>
                </a:gridCol>
                <a:gridCol w="493776">
                  <a:extLst>
                    <a:ext uri="{9D8B030D-6E8A-4147-A177-3AD203B41FA5}">
                      <a16:colId xmlns:a16="http://schemas.microsoft.com/office/drawing/2014/main" val="3690842348"/>
                    </a:ext>
                  </a:extLst>
                </a:gridCol>
                <a:gridCol w="493776">
                  <a:extLst>
                    <a:ext uri="{9D8B030D-6E8A-4147-A177-3AD203B41FA5}">
                      <a16:colId xmlns:a16="http://schemas.microsoft.com/office/drawing/2014/main" val="3403420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9839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- 2021-12-25 16:00:01</a:t>
                      </a:r>
                      <a:r>
                        <a:rPr kumimoji="0" lang="en-US" sz="1000" b="0" i="0" u="none" strike="noStrike" kern="1200" cap="none" spc="0" normalizeH="0" baseline="0" noProof="0">
                          <a:ln>
                            <a:noFill/>
                          </a:ln>
                          <a:solidFill>
                            <a:prstClr val="black"/>
                          </a:solidFill>
                          <a:effectLst/>
                          <a:uLnTx/>
                          <a:uFillTx/>
                          <a:latin typeface="+mn-lt"/>
                          <a:ea typeface="+mn-ea"/>
                          <a:cs typeface="+mn-cs"/>
                        </a:rPr>
                        <a:t>
 Fijne feestdagen!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39.30808-6/s720x720/269942161_10158362105352124_1264500085075054173_n.jpg?_nc_cat=100&amp;ccb=1-5&amp;_nc_sid=8024bb&amp;_nc_ohc=lvn0LAaFQuEAX-VKDea&amp;_nc_ht=scontent-ort2-2.xx&amp;edm=AKIiGfEEAAAA&amp;oh=00_AT9ZKCC1S4tT93A-WbqP3YeJnvzEUvAuP5kh15sY9FUmYA&amp;oe=61F462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01/25/2022 19:47:12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13556880"/>
                  </a:ext>
                </a:extLst>
              </a:tr>
            </a:tbl>
          </a:graphicData>
        </a:graphic>
      </p:graphicFrame>
      <p:sp>
        <p:nvSpPr>
          <p:cNvPr id="4" name="Text Placeholder 3">
            <a:extLst>
              <a:ext uri="{FF2B5EF4-FFF2-40B4-BE49-F238E27FC236}">
                <a16:creationId xmlns:a16="http://schemas.microsoft.com/office/drawing/2014/main" id="{65995018-639B-4BD9-83BD-7DADCA1A3CF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851056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CC29C-AFE5-44FB-A7B6-C7D0B990BD6B}"/>
              </a:ext>
            </a:extLst>
          </p:cNvPr>
          <p:cNvSpPr>
            <a:spLocks noGrp="1"/>
          </p:cNvSpPr>
          <p:nvPr>
            <p:ph type="title"/>
          </p:nvPr>
        </p:nvSpPr>
        <p:spPr/>
        <p:txBody>
          <a:bodyPr/>
          <a:lstStyle/>
          <a:p>
            <a:r>
              <a:rPr lang="en-US"/>
              <a:t>Facebook Top 10 best scorende posts | NPO3FM - 11 of 24</a:t>
            </a:r>
          </a:p>
        </p:txBody>
      </p:sp>
      <p:graphicFrame>
        <p:nvGraphicFramePr>
          <p:cNvPr id="5" name="Table Placeholder 4">
            <a:extLst>
              <a:ext uri="{FF2B5EF4-FFF2-40B4-BE49-F238E27FC236}">
                <a16:creationId xmlns:a16="http://schemas.microsoft.com/office/drawing/2014/main" id="{0BDD7542-628E-44C7-810F-DDB04B880353}"/>
              </a:ext>
            </a:extLst>
          </p:cNvPr>
          <p:cNvGraphicFramePr>
            <a:graphicFrameLocks noGrp="1"/>
          </p:cNvGraphicFramePr>
          <p:nvPr>
            <p:ph type="tbl" sz="quarter" idx="13"/>
            <p:extLst>
              <p:ext uri="{D42A27DB-BD31-4B8C-83A1-F6EECF244321}">
                <p14:modId xmlns:p14="http://schemas.microsoft.com/office/powerpoint/2010/main" val="3749722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0572834"/>
                    </a:ext>
                  </a:extLst>
                </a:gridCol>
                <a:gridCol w="1399032">
                  <a:extLst>
                    <a:ext uri="{9D8B030D-6E8A-4147-A177-3AD203B41FA5}">
                      <a16:colId xmlns:a16="http://schemas.microsoft.com/office/drawing/2014/main" val="4042708193"/>
                    </a:ext>
                  </a:extLst>
                </a:gridCol>
                <a:gridCol w="987552">
                  <a:extLst>
                    <a:ext uri="{9D8B030D-6E8A-4147-A177-3AD203B41FA5}">
                      <a16:colId xmlns:a16="http://schemas.microsoft.com/office/drawing/2014/main" val="2005392160"/>
                    </a:ext>
                  </a:extLst>
                </a:gridCol>
                <a:gridCol w="493776">
                  <a:extLst>
                    <a:ext uri="{9D8B030D-6E8A-4147-A177-3AD203B41FA5}">
                      <a16:colId xmlns:a16="http://schemas.microsoft.com/office/drawing/2014/main" val="281225082"/>
                    </a:ext>
                  </a:extLst>
                </a:gridCol>
                <a:gridCol w="493776">
                  <a:extLst>
                    <a:ext uri="{9D8B030D-6E8A-4147-A177-3AD203B41FA5}">
                      <a16:colId xmlns:a16="http://schemas.microsoft.com/office/drawing/2014/main" val="1932727824"/>
                    </a:ext>
                  </a:extLst>
                </a:gridCol>
                <a:gridCol w="493776">
                  <a:extLst>
                    <a:ext uri="{9D8B030D-6E8A-4147-A177-3AD203B41FA5}">
                      <a16:colId xmlns:a16="http://schemas.microsoft.com/office/drawing/2014/main" val="993051592"/>
                    </a:ext>
                  </a:extLst>
                </a:gridCol>
                <a:gridCol w="493776">
                  <a:extLst>
                    <a:ext uri="{9D8B030D-6E8A-4147-A177-3AD203B41FA5}">
                      <a16:colId xmlns:a16="http://schemas.microsoft.com/office/drawing/2014/main" val="835689613"/>
                    </a:ext>
                  </a:extLst>
                </a:gridCol>
                <a:gridCol w="493776">
                  <a:extLst>
                    <a:ext uri="{9D8B030D-6E8A-4147-A177-3AD203B41FA5}">
                      <a16:colId xmlns:a16="http://schemas.microsoft.com/office/drawing/2014/main" val="684957043"/>
                    </a:ext>
                  </a:extLst>
                </a:gridCol>
                <a:gridCol w="493776">
                  <a:extLst>
                    <a:ext uri="{9D8B030D-6E8A-4147-A177-3AD203B41FA5}">
                      <a16:colId xmlns:a16="http://schemas.microsoft.com/office/drawing/2014/main" val="313415183"/>
                    </a:ext>
                  </a:extLst>
                </a:gridCol>
                <a:gridCol w="493776">
                  <a:extLst>
                    <a:ext uri="{9D8B030D-6E8A-4147-A177-3AD203B41FA5}">
                      <a16:colId xmlns:a16="http://schemas.microsoft.com/office/drawing/2014/main" val="4260785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331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- 2021-12-21 16:34:22</a:t>
                      </a:r>
                      <a:r>
                        <a:rPr kumimoji="0" lang="nl-NL" sz="1000" b="0" i="0" u="none" strike="noStrike" kern="1200" cap="none" spc="0" normalizeH="0" baseline="0" noProof="0">
                          <a:ln>
                            <a:noFill/>
                          </a:ln>
                          <a:solidFill>
                            <a:prstClr val="black"/>
                          </a:solidFill>
                          <a:effectLst/>
                          <a:uLnTx/>
                          <a:uFillTx/>
                          <a:latin typeface="+mn-lt"/>
                          <a:ea typeface="+mn-ea"/>
                          <a:cs typeface="+mn-cs"/>
                        </a:rPr>
                        <a:t>
 Wanneer het overhandigen van een cheque eindigt in een spontaan bezoekje in het Glazen Huis!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267939935_454371316159085_1846246635284935079_n.jpg?_nc_cat=107&amp;ccb=1-5&amp;_nc_sid=ad6a45&amp;_nc_ohc=-0mbyW13CvsAX8fAZw7&amp;_nc_ht=scontent-iad3-2.xx&amp;edm=AKIiGfEEAAAA&amp;oh=00_AT_IyvVOpXpgXIehmq8mUNwx6bjQrGH2-pppjakrsJQsZw&amp;oe=61DB432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96291528"/>
                  </a:ext>
                </a:extLst>
              </a:tr>
            </a:tbl>
          </a:graphicData>
        </a:graphic>
      </p:graphicFrame>
      <p:sp>
        <p:nvSpPr>
          <p:cNvPr id="4" name="Text Placeholder 3">
            <a:extLst>
              <a:ext uri="{FF2B5EF4-FFF2-40B4-BE49-F238E27FC236}">
                <a16:creationId xmlns:a16="http://schemas.microsoft.com/office/drawing/2014/main" id="{F54BD9BF-6D8F-41AF-98ED-B61F66D7355A}"/>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4191619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DCCE-894F-4748-8961-28B38C351B6B}"/>
              </a:ext>
            </a:extLst>
          </p:cNvPr>
          <p:cNvSpPr>
            <a:spLocks noGrp="1"/>
          </p:cNvSpPr>
          <p:nvPr>
            <p:ph type="title"/>
          </p:nvPr>
        </p:nvSpPr>
        <p:spPr/>
        <p:txBody>
          <a:bodyPr/>
          <a:lstStyle/>
          <a:p>
            <a:r>
              <a:rPr lang="en-US"/>
              <a:t>Facebook Top 10 best scorende posts | NPO3FM - 12 of 24</a:t>
            </a:r>
          </a:p>
        </p:txBody>
      </p:sp>
      <p:graphicFrame>
        <p:nvGraphicFramePr>
          <p:cNvPr id="5" name="Table Placeholder 4">
            <a:extLst>
              <a:ext uri="{FF2B5EF4-FFF2-40B4-BE49-F238E27FC236}">
                <a16:creationId xmlns:a16="http://schemas.microsoft.com/office/drawing/2014/main" id="{CA20061D-91E1-415E-8866-C303BE888A2D}"/>
              </a:ext>
            </a:extLst>
          </p:cNvPr>
          <p:cNvGraphicFramePr>
            <a:graphicFrameLocks noGrp="1"/>
          </p:cNvGraphicFramePr>
          <p:nvPr>
            <p:ph type="tbl" sz="quarter" idx="13"/>
            <p:extLst>
              <p:ext uri="{D42A27DB-BD31-4B8C-83A1-F6EECF244321}">
                <p14:modId xmlns:p14="http://schemas.microsoft.com/office/powerpoint/2010/main" val="346354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2962157"/>
                    </a:ext>
                  </a:extLst>
                </a:gridCol>
                <a:gridCol w="1399032">
                  <a:extLst>
                    <a:ext uri="{9D8B030D-6E8A-4147-A177-3AD203B41FA5}">
                      <a16:colId xmlns:a16="http://schemas.microsoft.com/office/drawing/2014/main" val="3882338916"/>
                    </a:ext>
                  </a:extLst>
                </a:gridCol>
                <a:gridCol w="987552">
                  <a:extLst>
                    <a:ext uri="{9D8B030D-6E8A-4147-A177-3AD203B41FA5}">
                      <a16:colId xmlns:a16="http://schemas.microsoft.com/office/drawing/2014/main" val="1750967625"/>
                    </a:ext>
                  </a:extLst>
                </a:gridCol>
                <a:gridCol w="493776">
                  <a:extLst>
                    <a:ext uri="{9D8B030D-6E8A-4147-A177-3AD203B41FA5}">
                      <a16:colId xmlns:a16="http://schemas.microsoft.com/office/drawing/2014/main" val="1550076019"/>
                    </a:ext>
                  </a:extLst>
                </a:gridCol>
                <a:gridCol w="493776">
                  <a:extLst>
                    <a:ext uri="{9D8B030D-6E8A-4147-A177-3AD203B41FA5}">
                      <a16:colId xmlns:a16="http://schemas.microsoft.com/office/drawing/2014/main" val="130499520"/>
                    </a:ext>
                  </a:extLst>
                </a:gridCol>
                <a:gridCol w="493776">
                  <a:extLst>
                    <a:ext uri="{9D8B030D-6E8A-4147-A177-3AD203B41FA5}">
                      <a16:colId xmlns:a16="http://schemas.microsoft.com/office/drawing/2014/main" val="2730149248"/>
                    </a:ext>
                  </a:extLst>
                </a:gridCol>
                <a:gridCol w="493776">
                  <a:extLst>
                    <a:ext uri="{9D8B030D-6E8A-4147-A177-3AD203B41FA5}">
                      <a16:colId xmlns:a16="http://schemas.microsoft.com/office/drawing/2014/main" val="3865145035"/>
                    </a:ext>
                  </a:extLst>
                </a:gridCol>
                <a:gridCol w="493776">
                  <a:extLst>
                    <a:ext uri="{9D8B030D-6E8A-4147-A177-3AD203B41FA5}">
                      <a16:colId xmlns:a16="http://schemas.microsoft.com/office/drawing/2014/main" val="3971858915"/>
                    </a:ext>
                  </a:extLst>
                </a:gridCol>
                <a:gridCol w="493776">
                  <a:extLst>
                    <a:ext uri="{9D8B030D-6E8A-4147-A177-3AD203B41FA5}">
                      <a16:colId xmlns:a16="http://schemas.microsoft.com/office/drawing/2014/main" val="2359774650"/>
                    </a:ext>
                  </a:extLst>
                </a:gridCol>
                <a:gridCol w="493776">
                  <a:extLst>
                    <a:ext uri="{9D8B030D-6E8A-4147-A177-3AD203B41FA5}">
                      <a16:colId xmlns:a16="http://schemas.microsoft.com/office/drawing/2014/main" val="2428117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350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- 2021-12-23 11:00:01</a:t>
                      </a:r>
                      <a:r>
                        <a:rPr kumimoji="0" lang="nl-NL" sz="1000" b="0" i="0" u="none" strike="noStrike" kern="1200" cap="none" spc="0" normalizeH="0" baseline="0" noProof="0">
                          <a:ln>
                            <a:noFill/>
                          </a:ln>
                          <a:solidFill>
                            <a:prstClr val="black"/>
                          </a:solidFill>
                          <a:effectLst/>
                          <a:uLnTx/>
                          <a:uFillTx/>
                          <a:latin typeface="+mn-lt"/>
                          <a:ea typeface="+mn-ea"/>
                          <a:cs typeface="+mn-cs"/>
                        </a:rPr>
                        <a:t>
 Het Glazen Huis door de ogen van Alfie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269943641_959556301324759_463017027372138122_n.jpg?_nc_cat=110&amp;ccb=1-5&amp;_nc_sid=ad6a45&amp;_nc_ohc=SGSg7TFwyD8AX_RFwGF&amp;_nc_ht=scontent-iad3-1.xx&amp;edm=AKIiGfEEAAAA&amp;oh=00_AT-_OAroVhqe6CNs1z3gclG7Lt31zvo9q-tDXR8ZSSgzxA&amp;oe=61F00A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19:49:41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5498626"/>
                  </a:ext>
                </a:extLst>
              </a:tr>
            </a:tbl>
          </a:graphicData>
        </a:graphic>
      </p:graphicFrame>
      <p:sp>
        <p:nvSpPr>
          <p:cNvPr id="4" name="Text Placeholder 3">
            <a:extLst>
              <a:ext uri="{FF2B5EF4-FFF2-40B4-BE49-F238E27FC236}">
                <a16:creationId xmlns:a16="http://schemas.microsoft.com/office/drawing/2014/main" id="{9D590416-9725-4873-BC77-07E42095F1C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36434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3DA0F-E721-4F12-96BE-18D628CF63EE}"/>
              </a:ext>
            </a:extLst>
          </p:cNvPr>
          <p:cNvSpPr>
            <a:spLocks noGrp="1"/>
          </p:cNvSpPr>
          <p:nvPr>
            <p:ph type="title"/>
          </p:nvPr>
        </p:nvSpPr>
        <p:spPr/>
        <p:txBody>
          <a:bodyPr/>
          <a:lstStyle/>
          <a:p>
            <a:r>
              <a:rPr lang="en-US"/>
              <a:t>Facebook Top 10 best scorende posts | NPO3FM - 13 of 24</a:t>
            </a:r>
          </a:p>
        </p:txBody>
      </p:sp>
      <p:graphicFrame>
        <p:nvGraphicFramePr>
          <p:cNvPr id="5" name="Table Placeholder 4">
            <a:extLst>
              <a:ext uri="{FF2B5EF4-FFF2-40B4-BE49-F238E27FC236}">
                <a16:creationId xmlns:a16="http://schemas.microsoft.com/office/drawing/2014/main" id="{CAA6316C-D905-4171-8F08-ACD65F3200FB}"/>
              </a:ext>
            </a:extLst>
          </p:cNvPr>
          <p:cNvGraphicFramePr>
            <a:graphicFrameLocks noGrp="1"/>
          </p:cNvGraphicFramePr>
          <p:nvPr>
            <p:ph type="tbl" sz="quarter" idx="13"/>
            <p:extLst>
              <p:ext uri="{D42A27DB-BD31-4B8C-83A1-F6EECF244321}">
                <p14:modId xmlns:p14="http://schemas.microsoft.com/office/powerpoint/2010/main" val="4114332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095502"/>
                    </a:ext>
                  </a:extLst>
                </a:gridCol>
                <a:gridCol w="1399032">
                  <a:extLst>
                    <a:ext uri="{9D8B030D-6E8A-4147-A177-3AD203B41FA5}">
                      <a16:colId xmlns:a16="http://schemas.microsoft.com/office/drawing/2014/main" val="583793894"/>
                    </a:ext>
                  </a:extLst>
                </a:gridCol>
                <a:gridCol w="987552">
                  <a:extLst>
                    <a:ext uri="{9D8B030D-6E8A-4147-A177-3AD203B41FA5}">
                      <a16:colId xmlns:a16="http://schemas.microsoft.com/office/drawing/2014/main" val="4007720964"/>
                    </a:ext>
                  </a:extLst>
                </a:gridCol>
                <a:gridCol w="493776">
                  <a:extLst>
                    <a:ext uri="{9D8B030D-6E8A-4147-A177-3AD203B41FA5}">
                      <a16:colId xmlns:a16="http://schemas.microsoft.com/office/drawing/2014/main" val="97887568"/>
                    </a:ext>
                  </a:extLst>
                </a:gridCol>
                <a:gridCol w="493776">
                  <a:extLst>
                    <a:ext uri="{9D8B030D-6E8A-4147-A177-3AD203B41FA5}">
                      <a16:colId xmlns:a16="http://schemas.microsoft.com/office/drawing/2014/main" val="706304321"/>
                    </a:ext>
                  </a:extLst>
                </a:gridCol>
                <a:gridCol w="493776">
                  <a:extLst>
                    <a:ext uri="{9D8B030D-6E8A-4147-A177-3AD203B41FA5}">
                      <a16:colId xmlns:a16="http://schemas.microsoft.com/office/drawing/2014/main" val="1992336886"/>
                    </a:ext>
                  </a:extLst>
                </a:gridCol>
                <a:gridCol w="493776">
                  <a:extLst>
                    <a:ext uri="{9D8B030D-6E8A-4147-A177-3AD203B41FA5}">
                      <a16:colId xmlns:a16="http://schemas.microsoft.com/office/drawing/2014/main" val="3321416952"/>
                    </a:ext>
                  </a:extLst>
                </a:gridCol>
                <a:gridCol w="493776">
                  <a:extLst>
                    <a:ext uri="{9D8B030D-6E8A-4147-A177-3AD203B41FA5}">
                      <a16:colId xmlns:a16="http://schemas.microsoft.com/office/drawing/2014/main" val="2441265908"/>
                    </a:ext>
                  </a:extLst>
                </a:gridCol>
                <a:gridCol w="493776">
                  <a:extLst>
                    <a:ext uri="{9D8B030D-6E8A-4147-A177-3AD203B41FA5}">
                      <a16:colId xmlns:a16="http://schemas.microsoft.com/office/drawing/2014/main" val="191518908"/>
                    </a:ext>
                  </a:extLst>
                </a:gridCol>
                <a:gridCol w="493776">
                  <a:extLst>
                    <a:ext uri="{9D8B030D-6E8A-4147-A177-3AD203B41FA5}">
                      <a16:colId xmlns:a16="http://schemas.microsoft.com/office/drawing/2014/main" val="236182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080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- 2021-12-20 19:13:12</a:t>
                      </a:r>
                      <a:r>
                        <a:rPr kumimoji="0" lang="nl-NL" sz="1000" b="0" i="0" u="none" strike="noStrike" kern="1200" cap="none" spc="0" normalizeH="0" baseline="0" noProof="0">
                          <a:ln>
                            <a:noFill/>
                          </a:ln>
                          <a:solidFill>
                            <a:prstClr val="black"/>
                          </a:solidFill>
                          <a:effectLst/>
                          <a:uLnTx/>
                          <a:uFillTx/>
                          <a:latin typeface="+mn-lt"/>
                          <a:ea typeface="+mn-ea"/>
                          <a:cs typeface="+mn-cs"/>
                        </a:rPr>
                        <a:t>
 Wat een tussenstand! Bedankt! 💚 Blijf doneren, actievoeren en platen aanvragen. We hebben maar één aarde, samen moeten we het doen!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b7IdiS9IIf3jH&amp;w=720&amp;h=720&amp;url=https%3A%2F%2Fwww.facebook.com%2Fads%2Fimage%2F%3Fd%3DAQJlrwT-wRP_kTyiSS0q64J67vKrVudMyjofHI1hqMHTvA9Z5F8k1y172YwWLFrLQ9s9NaljMtnf314L4QC66kQuWminLlSAiT7deKeG_w2O0TrGVfJqTpLPeU1JzWVWTnyktB3_rdgs0lE3YdpuP1VE&amp;cfs=1&amp;ext=emg0&amp;_nc_oe=6f58f&amp;_nc_sid=06c271&amp;ccb=3-5&amp;_nc_hash=AQH8snsaJQG9r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89515448"/>
                  </a:ext>
                </a:extLst>
              </a:tr>
            </a:tbl>
          </a:graphicData>
        </a:graphic>
      </p:graphicFrame>
      <p:sp>
        <p:nvSpPr>
          <p:cNvPr id="4" name="Text Placeholder 3">
            <a:extLst>
              <a:ext uri="{FF2B5EF4-FFF2-40B4-BE49-F238E27FC236}">
                <a16:creationId xmlns:a16="http://schemas.microsoft.com/office/drawing/2014/main" id="{20383FF7-114E-464B-B74C-524FF1F350A4}"/>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691025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EA42A-89F5-4F0F-A444-4789331F4C26}"/>
              </a:ext>
            </a:extLst>
          </p:cNvPr>
          <p:cNvSpPr>
            <a:spLocks noGrp="1"/>
          </p:cNvSpPr>
          <p:nvPr>
            <p:ph type="title"/>
          </p:nvPr>
        </p:nvSpPr>
        <p:spPr/>
        <p:txBody>
          <a:bodyPr/>
          <a:lstStyle/>
          <a:p>
            <a:r>
              <a:rPr lang="en-US"/>
              <a:t>Facebook Top 10 best scorende posts | NPO3FM - 14 of 24</a:t>
            </a:r>
          </a:p>
        </p:txBody>
      </p:sp>
      <p:graphicFrame>
        <p:nvGraphicFramePr>
          <p:cNvPr id="5" name="Table Placeholder 4">
            <a:extLst>
              <a:ext uri="{FF2B5EF4-FFF2-40B4-BE49-F238E27FC236}">
                <a16:creationId xmlns:a16="http://schemas.microsoft.com/office/drawing/2014/main" id="{DB48457A-AD48-494B-B06B-DC725938E57C}"/>
              </a:ext>
            </a:extLst>
          </p:cNvPr>
          <p:cNvGraphicFramePr>
            <a:graphicFrameLocks noGrp="1"/>
          </p:cNvGraphicFramePr>
          <p:nvPr>
            <p:ph type="tbl" sz="quarter" idx="13"/>
            <p:extLst>
              <p:ext uri="{D42A27DB-BD31-4B8C-83A1-F6EECF244321}">
                <p14:modId xmlns:p14="http://schemas.microsoft.com/office/powerpoint/2010/main" val="3867547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6545883"/>
                    </a:ext>
                  </a:extLst>
                </a:gridCol>
                <a:gridCol w="1399032">
                  <a:extLst>
                    <a:ext uri="{9D8B030D-6E8A-4147-A177-3AD203B41FA5}">
                      <a16:colId xmlns:a16="http://schemas.microsoft.com/office/drawing/2014/main" val="3693228879"/>
                    </a:ext>
                  </a:extLst>
                </a:gridCol>
                <a:gridCol w="987552">
                  <a:extLst>
                    <a:ext uri="{9D8B030D-6E8A-4147-A177-3AD203B41FA5}">
                      <a16:colId xmlns:a16="http://schemas.microsoft.com/office/drawing/2014/main" val="2201228354"/>
                    </a:ext>
                  </a:extLst>
                </a:gridCol>
                <a:gridCol w="493776">
                  <a:extLst>
                    <a:ext uri="{9D8B030D-6E8A-4147-A177-3AD203B41FA5}">
                      <a16:colId xmlns:a16="http://schemas.microsoft.com/office/drawing/2014/main" val="2076840391"/>
                    </a:ext>
                  </a:extLst>
                </a:gridCol>
                <a:gridCol w="493776">
                  <a:extLst>
                    <a:ext uri="{9D8B030D-6E8A-4147-A177-3AD203B41FA5}">
                      <a16:colId xmlns:a16="http://schemas.microsoft.com/office/drawing/2014/main" val="765723222"/>
                    </a:ext>
                  </a:extLst>
                </a:gridCol>
                <a:gridCol w="493776">
                  <a:extLst>
                    <a:ext uri="{9D8B030D-6E8A-4147-A177-3AD203B41FA5}">
                      <a16:colId xmlns:a16="http://schemas.microsoft.com/office/drawing/2014/main" val="4155836961"/>
                    </a:ext>
                  </a:extLst>
                </a:gridCol>
                <a:gridCol w="493776">
                  <a:extLst>
                    <a:ext uri="{9D8B030D-6E8A-4147-A177-3AD203B41FA5}">
                      <a16:colId xmlns:a16="http://schemas.microsoft.com/office/drawing/2014/main" val="903313715"/>
                    </a:ext>
                  </a:extLst>
                </a:gridCol>
                <a:gridCol w="493776">
                  <a:extLst>
                    <a:ext uri="{9D8B030D-6E8A-4147-A177-3AD203B41FA5}">
                      <a16:colId xmlns:a16="http://schemas.microsoft.com/office/drawing/2014/main" val="4272864290"/>
                    </a:ext>
                  </a:extLst>
                </a:gridCol>
                <a:gridCol w="493776">
                  <a:extLst>
                    <a:ext uri="{9D8B030D-6E8A-4147-A177-3AD203B41FA5}">
                      <a16:colId xmlns:a16="http://schemas.microsoft.com/office/drawing/2014/main" val="7291753"/>
                    </a:ext>
                  </a:extLst>
                </a:gridCol>
                <a:gridCol w="493776">
                  <a:extLst>
                    <a:ext uri="{9D8B030D-6E8A-4147-A177-3AD203B41FA5}">
                      <a16:colId xmlns:a16="http://schemas.microsoft.com/office/drawing/2014/main" val="2250518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4506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- 2021-12-21 21:39:51</a:t>
                      </a:r>
                      <a:r>
                        <a:rPr kumimoji="0" lang="nl-NL" sz="1000" b="0" i="0" u="none" strike="noStrike" kern="1200" cap="none" spc="0" normalizeH="0" baseline="0" noProof="0">
                          <a:ln>
                            <a:noFill/>
                          </a:ln>
                          <a:solidFill>
                            <a:prstClr val="black"/>
                          </a:solidFill>
                          <a:effectLst/>
                          <a:uLnTx/>
                          <a:uFillTx/>
                          <a:latin typeface="+mn-lt"/>
                          <a:ea typeface="+mn-ea"/>
                          <a:cs typeface="+mn-cs"/>
                        </a:rPr>
                        <a:t>
 ❤️ voor Frank!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264621324_2168547073285288_6453095811167624193_n.jpg?_nc_cat=103&amp;ccb=1-5&amp;_nc_sid=ad6a45&amp;_nc_ohc=LrHdFeVesGoAX_0hYB0&amp;_nc_ht=scontent-iad3-2.xx&amp;edm=AKIiGfEEAAAA&amp;oh=00_AT_lNP40XBF2v46tedyDDJDKPS0u8pU4jDFpHb2FbxH4nA&amp;oe=61DCCC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8224626"/>
                  </a:ext>
                </a:extLst>
              </a:tr>
            </a:tbl>
          </a:graphicData>
        </a:graphic>
      </p:graphicFrame>
      <p:sp>
        <p:nvSpPr>
          <p:cNvPr id="4" name="Text Placeholder 3">
            <a:extLst>
              <a:ext uri="{FF2B5EF4-FFF2-40B4-BE49-F238E27FC236}">
                <a16:creationId xmlns:a16="http://schemas.microsoft.com/office/drawing/2014/main" id="{7E2051B7-0914-46DF-A5C8-183E00F769A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6923840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30DDB-3638-49EC-B79E-643C29E434EB}"/>
              </a:ext>
            </a:extLst>
          </p:cNvPr>
          <p:cNvSpPr>
            <a:spLocks noGrp="1"/>
          </p:cNvSpPr>
          <p:nvPr>
            <p:ph type="title"/>
          </p:nvPr>
        </p:nvSpPr>
        <p:spPr/>
        <p:txBody>
          <a:bodyPr/>
          <a:lstStyle/>
          <a:p>
            <a:r>
              <a:rPr lang="en-US"/>
              <a:t>Facebook Top 10 best scorende posts | NPO3FM - 15 of 24</a:t>
            </a:r>
          </a:p>
        </p:txBody>
      </p:sp>
      <p:graphicFrame>
        <p:nvGraphicFramePr>
          <p:cNvPr id="5" name="Table Placeholder 4">
            <a:extLst>
              <a:ext uri="{FF2B5EF4-FFF2-40B4-BE49-F238E27FC236}">
                <a16:creationId xmlns:a16="http://schemas.microsoft.com/office/drawing/2014/main" id="{43751124-7EF6-40F5-BE93-480F3BC4647D}"/>
              </a:ext>
            </a:extLst>
          </p:cNvPr>
          <p:cNvGraphicFramePr>
            <a:graphicFrameLocks noGrp="1"/>
          </p:cNvGraphicFramePr>
          <p:nvPr>
            <p:ph type="tbl" sz="quarter" idx="13"/>
            <p:extLst>
              <p:ext uri="{D42A27DB-BD31-4B8C-83A1-F6EECF244321}">
                <p14:modId xmlns:p14="http://schemas.microsoft.com/office/powerpoint/2010/main" val="785260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73057025"/>
                    </a:ext>
                  </a:extLst>
                </a:gridCol>
                <a:gridCol w="1399032">
                  <a:extLst>
                    <a:ext uri="{9D8B030D-6E8A-4147-A177-3AD203B41FA5}">
                      <a16:colId xmlns:a16="http://schemas.microsoft.com/office/drawing/2014/main" val="2517861703"/>
                    </a:ext>
                  </a:extLst>
                </a:gridCol>
                <a:gridCol w="987552">
                  <a:extLst>
                    <a:ext uri="{9D8B030D-6E8A-4147-A177-3AD203B41FA5}">
                      <a16:colId xmlns:a16="http://schemas.microsoft.com/office/drawing/2014/main" val="2461606336"/>
                    </a:ext>
                  </a:extLst>
                </a:gridCol>
                <a:gridCol w="493776">
                  <a:extLst>
                    <a:ext uri="{9D8B030D-6E8A-4147-A177-3AD203B41FA5}">
                      <a16:colId xmlns:a16="http://schemas.microsoft.com/office/drawing/2014/main" val="3749266068"/>
                    </a:ext>
                  </a:extLst>
                </a:gridCol>
                <a:gridCol w="493776">
                  <a:extLst>
                    <a:ext uri="{9D8B030D-6E8A-4147-A177-3AD203B41FA5}">
                      <a16:colId xmlns:a16="http://schemas.microsoft.com/office/drawing/2014/main" val="3868278052"/>
                    </a:ext>
                  </a:extLst>
                </a:gridCol>
                <a:gridCol w="493776">
                  <a:extLst>
                    <a:ext uri="{9D8B030D-6E8A-4147-A177-3AD203B41FA5}">
                      <a16:colId xmlns:a16="http://schemas.microsoft.com/office/drawing/2014/main" val="143872765"/>
                    </a:ext>
                  </a:extLst>
                </a:gridCol>
                <a:gridCol w="493776">
                  <a:extLst>
                    <a:ext uri="{9D8B030D-6E8A-4147-A177-3AD203B41FA5}">
                      <a16:colId xmlns:a16="http://schemas.microsoft.com/office/drawing/2014/main" val="2029612512"/>
                    </a:ext>
                  </a:extLst>
                </a:gridCol>
                <a:gridCol w="493776">
                  <a:extLst>
                    <a:ext uri="{9D8B030D-6E8A-4147-A177-3AD203B41FA5}">
                      <a16:colId xmlns:a16="http://schemas.microsoft.com/office/drawing/2014/main" val="4159789040"/>
                    </a:ext>
                  </a:extLst>
                </a:gridCol>
                <a:gridCol w="493776">
                  <a:extLst>
                    <a:ext uri="{9D8B030D-6E8A-4147-A177-3AD203B41FA5}">
                      <a16:colId xmlns:a16="http://schemas.microsoft.com/office/drawing/2014/main" val="3113669846"/>
                    </a:ext>
                  </a:extLst>
                </a:gridCol>
                <a:gridCol w="493776">
                  <a:extLst>
                    <a:ext uri="{9D8B030D-6E8A-4147-A177-3AD203B41FA5}">
                      <a16:colId xmlns:a16="http://schemas.microsoft.com/office/drawing/2014/main" val="3492179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583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- 2021-12-31 23:05:03</a:t>
                      </a:r>
                      <a:r>
                        <a:rPr kumimoji="0" lang="en-US" sz="1000" b="0" i="0" u="none" strike="noStrike" kern="1200" cap="none" spc="0" normalizeH="0" baseline="0" noProof="0">
                          <a:ln>
                            <a:noFill/>
                          </a:ln>
                          <a:solidFill>
                            <a:prstClr val="black"/>
                          </a:solidFill>
                          <a:effectLst/>
                          <a:uLnTx/>
                          <a:uFillTx/>
                          <a:latin typeface="+mn-lt"/>
                          <a:ea typeface="+mn-ea"/>
                          <a:cs typeface="+mn-cs"/>
                        </a:rPr>
                        <a:t>
 HAPPY NEW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271134789_10158371802002124_8863143266385374882_n.jpg?_nc_cat=101&amp;ccb=1-5&amp;_nc_sid=8024bb&amp;_nc_ohc=UHD52Tl2qhIAX8yQAEZ&amp;_nc_ht=scontent-iad3-2.xx&amp;edm=AKIiGfEEAAAA&amp;oh=00_AT-wB1-Z9VhkfK41wHLcnxBT1tgxcOectnWnYWjaErRZYw&amp;oe=61FCED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01/31/2022 19:46:17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8198408"/>
                  </a:ext>
                </a:extLst>
              </a:tr>
            </a:tbl>
          </a:graphicData>
        </a:graphic>
      </p:graphicFrame>
      <p:sp>
        <p:nvSpPr>
          <p:cNvPr id="4" name="Text Placeholder 3">
            <a:extLst>
              <a:ext uri="{FF2B5EF4-FFF2-40B4-BE49-F238E27FC236}">
                <a16:creationId xmlns:a16="http://schemas.microsoft.com/office/drawing/2014/main" id="{CF5F08EE-F49A-4C99-81A2-BEF61E5E646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3612694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6868F-CED6-481A-9255-A183DB51F1C6}"/>
              </a:ext>
            </a:extLst>
          </p:cNvPr>
          <p:cNvSpPr>
            <a:spLocks noGrp="1"/>
          </p:cNvSpPr>
          <p:nvPr>
            <p:ph type="title"/>
          </p:nvPr>
        </p:nvSpPr>
        <p:spPr/>
        <p:txBody>
          <a:bodyPr/>
          <a:lstStyle/>
          <a:p>
            <a:r>
              <a:rPr lang="en-US"/>
              <a:t>Facebook Top 10 best scorende posts | NPO3FM - 16 of 24</a:t>
            </a:r>
          </a:p>
        </p:txBody>
      </p:sp>
      <p:graphicFrame>
        <p:nvGraphicFramePr>
          <p:cNvPr id="5" name="Table Placeholder 4">
            <a:extLst>
              <a:ext uri="{FF2B5EF4-FFF2-40B4-BE49-F238E27FC236}">
                <a16:creationId xmlns:a16="http://schemas.microsoft.com/office/drawing/2014/main" id="{3CA507A4-F482-4248-B6C8-6CBD9F9C26B7}"/>
              </a:ext>
            </a:extLst>
          </p:cNvPr>
          <p:cNvGraphicFramePr>
            <a:graphicFrameLocks noGrp="1"/>
          </p:cNvGraphicFramePr>
          <p:nvPr>
            <p:ph type="tbl" sz="quarter" idx="13"/>
            <p:extLst>
              <p:ext uri="{D42A27DB-BD31-4B8C-83A1-F6EECF244321}">
                <p14:modId xmlns:p14="http://schemas.microsoft.com/office/powerpoint/2010/main" val="2404212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5743634"/>
                    </a:ext>
                  </a:extLst>
                </a:gridCol>
                <a:gridCol w="1399032">
                  <a:extLst>
                    <a:ext uri="{9D8B030D-6E8A-4147-A177-3AD203B41FA5}">
                      <a16:colId xmlns:a16="http://schemas.microsoft.com/office/drawing/2014/main" val="1666229607"/>
                    </a:ext>
                  </a:extLst>
                </a:gridCol>
                <a:gridCol w="987552">
                  <a:extLst>
                    <a:ext uri="{9D8B030D-6E8A-4147-A177-3AD203B41FA5}">
                      <a16:colId xmlns:a16="http://schemas.microsoft.com/office/drawing/2014/main" val="1607182224"/>
                    </a:ext>
                  </a:extLst>
                </a:gridCol>
                <a:gridCol w="493776">
                  <a:extLst>
                    <a:ext uri="{9D8B030D-6E8A-4147-A177-3AD203B41FA5}">
                      <a16:colId xmlns:a16="http://schemas.microsoft.com/office/drawing/2014/main" val="717273760"/>
                    </a:ext>
                  </a:extLst>
                </a:gridCol>
                <a:gridCol w="493776">
                  <a:extLst>
                    <a:ext uri="{9D8B030D-6E8A-4147-A177-3AD203B41FA5}">
                      <a16:colId xmlns:a16="http://schemas.microsoft.com/office/drawing/2014/main" val="349697404"/>
                    </a:ext>
                  </a:extLst>
                </a:gridCol>
                <a:gridCol w="493776">
                  <a:extLst>
                    <a:ext uri="{9D8B030D-6E8A-4147-A177-3AD203B41FA5}">
                      <a16:colId xmlns:a16="http://schemas.microsoft.com/office/drawing/2014/main" val="78674164"/>
                    </a:ext>
                  </a:extLst>
                </a:gridCol>
                <a:gridCol w="493776">
                  <a:extLst>
                    <a:ext uri="{9D8B030D-6E8A-4147-A177-3AD203B41FA5}">
                      <a16:colId xmlns:a16="http://schemas.microsoft.com/office/drawing/2014/main" val="3939434258"/>
                    </a:ext>
                  </a:extLst>
                </a:gridCol>
                <a:gridCol w="493776">
                  <a:extLst>
                    <a:ext uri="{9D8B030D-6E8A-4147-A177-3AD203B41FA5}">
                      <a16:colId xmlns:a16="http://schemas.microsoft.com/office/drawing/2014/main" val="2251521666"/>
                    </a:ext>
                  </a:extLst>
                </a:gridCol>
                <a:gridCol w="493776">
                  <a:extLst>
                    <a:ext uri="{9D8B030D-6E8A-4147-A177-3AD203B41FA5}">
                      <a16:colId xmlns:a16="http://schemas.microsoft.com/office/drawing/2014/main" val="1514405855"/>
                    </a:ext>
                  </a:extLst>
                </a:gridCol>
                <a:gridCol w="493776">
                  <a:extLst>
                    <a:ext uri="{9D8B030D-6E8A-4147-A177-3AD203B41FA5}">
                      <a16:colId xmlns:a16="http://schemas.microsoft.com/office/drawing/2014/main" val="3679345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380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- 2021-12-21 19:17:46</a:t>
                      </a:r>
                      <a:r>
                        <a:rPr kumimoji="0" lang="nl-NL" sz="1000" b="0" i="0" u="none" strike="noStrike" kern="1200" cap="none" spc="0" normalizeH="0" baseline="0" noProof="0">
                          <a:ln>
                            <a:noFill/>
                          </a:ln>
                          <a:solidFill>
                            <a:prstClr val="black"/>
                          </a:solidFill>
                          <a:effectLst/>
                          <a:uLnTx/>
                          <a:uFillTx/>
                          <a:latin typeface="+mn-lt"/>
                          <a:ea typeface="+mn-ea"/>
                          <a:cs typeface="+mn-cs"/>
                        </a:rPr>
                        <a:t>
 Wow! 😍 Wat een bedrag, dankzij jullie! Blijf je inzetten voor het Wereld Natuur Fonds en ons klimaat. Vraag die platen aan, kom in actie en doneer!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K7lc5WauEt8c&amp;w=720&amp;h=720&amp;url=https%3A%2F%2Fwww.facebook.com%2Fads%2Fimage%2F%3Fd%3DAQLxmMH2rj-z5K6uoPq7boTiToD0diT8aQt1m6qW17NhD-QHAnkriC7nNy0KCRfnKd02V2G9JUEAhlJdtR9VNsjph-BPFfxObKm9s-5MGg8aS5wAG69ejJSPy4haFW8oxl8XTHrgk4YTOe5nGl21HnO7&amp;cfs=1&amp;ext=emg0&amp;_nc_oe=6f58e&amp;_nc_sid=06c271&amp;ccb=3-5&amp;_nc_hash=AQFpOHHiyH_-_8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42951297"/>
                  </a:ext>
                </a:extLst>
              </a:tr>
            </a:tbl>
          </a:graphicData>
        </a:graphic>
      </p:graphicFrame>
      <p:sp>
        <p:nvSpPr>
          <p:cNvPr id="4" name="Text Placeholder 3">
            <a:extLst>
              <a:ext uri="{FF2B5EF4-FFF2-40B4-BE49-F238E27FC236}">
                <a16:creationId xmlns:a16="http://schemas.microsoft.com/office/drawing/2014/main" id="{8E3A7682-68B6-48A2-87F9-25F9935302D7}"/>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769224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280D3-CD35-4AEA-9DAB-60E232C951B7}"/>
              </a:ext>
            </a:extLst>
          </p:cNvPr>
          <p:cNvSpPr>
            <a:spLocks noGrp="1"/>
          </p:cNvSpPr>
          <p:nvPr>
            <p:ph type="title"/>
          </p:nvPr>
        </p:nvSpPr>
        <p:spPr/>
        <p:txBody>
          <a:bodyPr/>
          <a:lstStyle/>
          <a:p>
            <a:r>
              <a:rPr lang="en-US"/>
              <a:t>Facebook Top 10 best scorende posts | NPO3FM - 17 of 24</a:t>
            </a:r>
          </a:p>
        </p:txBody>
      </p:sp>
      <p:graphicFrame>
        <p:nvGraphicFramePr>
          <p:cNvPr id="5" name="Table Placeholder 4">
            <a:extLst>
              <a:ext uri="{FF2B5EF4-FFF2-40B4-BE49-F238E27FC236}">
                <a16:creationId xmlns:a16="http://schemas.microsoft.com/office/drawing/2014/main" id="{A8568D69-1F9F-42EA-92DF-2152E537DE5B}"/>
              </a:ext>
            </a:extLst>
          </p:cNvPr>
          <p:cNvGraphicFramePr>
            <a:graphicFrameLocks noGrp="1"/>
          </p:cNvGraphicFramePr>
          <p:nvPr>
            <p:ph type="tbl" sz="quarter" idx="13"/>
            <p:extLst>
              <p:ext uri="{D42A27DB-BD31-4B8C-83A1-F6EECF244321}">
                <p14:modId xmlns:p14="http://schemas.microsoft.com/office/powerpoint/2010/main" val="2759926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91484279"/>
                    </a:ext>
                  </a:extLst>
                </a:gridCol>
                <a:gridCol w="1399032">
                  <a:extLst>
                    <a:ext uri="{9D8B030D-6E8A-4147-A177-3AD203B41FA5}">
                      <a16:colId xmlns:a16="http://schemas.microsoft.com/office/drawing/2014/main" val="1173653573"/>
                    </a:ext>
                  </a:extLst>
                </a:gridCol>
                <a:gridCol w="987552">
                  <a:extLst>
                    <a:ext uri="{9D8B030D-6E8A-4147-A177-3AD203B41FA5}">
                      <a16:colId xmlns:a16="http://schemas.microsoft.com/office/drawing/2014/main" val="3478515308"/>
                    </a:ext>
                  </a:extLst>
                </a:gridCol>
                <a:gridCol w="493776">
                  <a:extLst>
                    <a:ext uri="{9D8B030D-6E8A-4147-A177-3AD203B41FA5}">
                      <a16:colId xmlns:a16="http://schemas.microsoft.com/office/drawing/2014/main" val="3813190100"/>
                    </a:ext>
                  </a:extLst>
                </a:gridCol>
                <a:gridCol w="493776">
                  <a:extLst>
                    <a:ext uri="{9D8B030D-6E8A-4147-A177-3AD203B41FA5}">
                      <a16:colId xmlns:a16="http://schemas.microsoft.com/office/drawing/2014/main" val="1237024141"/>
                    </a:ext>
                  </a:extLst>
                </a:gridCol>
                <a:gridCol w="493776">
                  <a:extLst>
                    <a:ext uri="{9D8B030D-6E8A-4147-A177-3AD203B41FA5}">
                      <a16:colId xmlns:a16="http://schemas.microsoft.com/office/drawing/2014/main" val="2990545825"/>
                    </a:ext>
                  </a:extLst>
                </a:gridCol>
                <a:gridCol w="493776">
                  <a:extLst>
                    <a:ext uri="{9D8B030D-6E8A-4147-A177-3AD203B41FA5}">
                      <a16:colId xmlns:a16="http://schemas.microsoft.com/office/drawing/2014/main" val="2839591448"/>
                    </a:ext>
                  </a:extLst>
                </a:gridCol>
                <a:gridCol w="493776">
                  <a:extLst>
                    <a:ext uri="{9D8B030D-6E8A-4147-A177-3AD203B41FA5}">
                      <a16:colId xmlns:a16="http://schemas.microsoft.com/office/drawing/2014/main" val="3885091733"/>
                    </a:ext>
                  </a:extLst>
                </a:gridCol>
                <a:gridCol w="493776">
                  <a:extLst>
                    <a:ext uri="{9D8B030D-6E8A-4147-A177-3AD203B41FA5}">
                      <a16:colId xmlns:a16="http://schemas.microsoft.com/office/drawing/2014/main" val="1716675981"/>
                    </a:ext>
                  </a:extLst>
                </a:gridCol>
                <a:gridCol w="493776">
                  <a:extLst>
                    <a:ext uri="{9D8B030D-6E8A-4147-A177-3AD203B41FA5}">
                      <a16:colId xmlns:a16="http://schemas.microsoft.com/office/drawing/2014/main" val="2629230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7940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- 2021-12-24 19:00:03</a:t>
                      </a:r>
                      <a:r>
                        <a:rPr kumimoji="0" lang="nl-NL" sz="1000" b="0" i="0" u="none" strike="noStrike" kern="1200" cap="none" spc="0" normalizeH="0" baseline="0" noProof="0">
                          <a:ln>
                            <a:noFill/>
                          </a:ln>
                          <a:solidFill>
                            <a:prstClr val="black"/>
                          </a:solidFill>
                          <a:effectLst/>
                          <a:uLnTx/>
                          <a:uFillTx/>
                          <a:latin typeface="+mn-lt"/>
                          <a:ea typeface="+mn-ea"/>
                          <a:cs typeface="+mn-cs"/>
                        </a:rPr>
                        <a:t>
 Een bericht van de 3FM-dj's voor jou! Jij was de held van deze week.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267028282_3082439908696781_4803586283040116311_n.jpg?_nc_cat=105&amp;ccb=1-5&amp;_nc_sid=ad6a45&amp;_nc_ohc=PrULj3kfSXcAX9DCSlU&amp;_nc_ht=scontent-atl3-1.xx&amp;edm=AKIiGfEEAAAA&amp;oh=00_AT_UnhFn07CooPEg2LRhlWUU2J_ynC8BT9JvqJt8JgEeqA&amp;oe=61F328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01/24/2022 19:43:43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83854391"/>
                  </a:ext>
                </a:extLst>
              </a:tr>
            </a:tbl>
          </a:graphicData>
        </a:graphic>
      </p:graphicFrame>
      <p:sp>
        <p:nvSpPr>
          <p:cNvPr id="4" name="Text Placeholder 3">
            <a:extLst>
              <a:ext uri="{FF2B5EF4-FFF2-40B4-BE49-F238E27FC236}">
                <a16:creationId xmlns:a16="http://schemas.microsoft.com/office/drawing/2014/main" id="{5B1C8EA7-1A86-41E6-B3C4-37618CA7267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65849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537C7-D1D5-4C33-8C75-4C92D9726416}"/>
              </a:ext>
            </a:extLst>
          </p:cNvPr>
          <p:cNvSpPr>
            <a:spLocks noGrp="1"/>
          </p:cNvSpPr>
          <p:nvPr>
            <p:ph type="title"/>
          </p:nvPr>
        </p:nvSpPr>
        <p:spPr/>
        <p:txBody>
          <a:bodyPr/>
          <a:lstStyle/>
          <a:p>
            <a:r>
              <a:rPr lang="en-US"/>
              <a:t>Facebook Top 10 best scorende posts | NPO3FM - 18 of 24</a:t>
            </a:r>
          </a:p>
        </p:txBody>
      </p:sp>
      <p:graphicFrame>
        <p:nvGraphicFramePr>
          <p:cNvPr id="5" name="Table Placeholder 4">
            <a:extLst>
              <a:ext uri="{FF2B5EF4-FFF2-40B4-BE49-F238E27FC236}">
                <a16:creationId xmlns:a16="http://schemas.microsoft.com/office/drawing/2014/main" id="{E1E0B5D4-927A-4E6D-B83C-4EB11E99636B}"/>
              </a:ext>
            </a:extLst>
          </p:cNvPr>
          <p:cNvGraphicFramePr>
            <a:graphicFrameLocks noGrp="1"/>
          </p:cNvGraphicFramePr>
          <p:nvPr>
            <p:ph type="tbl" sz="quarter" idx="13"/>
            <p:extLst>
              <p:ext uri="{D42A27DB-BD31-4B8C-83A1-F6EECF244321}">
                <p14:modId xmlns:p14="http://schemas.microsoft.com/office/powerpoint/2010/main" val="1848506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0660071"/>
                    </a:ext>
                  </a:extLst>
                </a:gridCol>
                <a:gridCol w="1399032">
                  <a:extLst>
                    <a:ext uri="{9D8B030D-6E8A-4147-A177-3AD203B41FA5}">
                      <a16:colId xmlns:a16="http://schemas.microsoft.com/office/drawing/2014/main" val="1977682147"/>
                    </a:ext>
                  </a:extLst>
                </a:gridCol>
                <a:gridCol w="987552">
                  <a:extLst>
                    <a:ext uri="{9D8B030D-6E8A-4147-A177-3AD203B41FA5}">
                      <a16:colId xmlns:a16="http://schemas.microsoft.com/office/drawing/2014/main" val="4106261076"/>
                    </a:ext>
                  </a:extLst>
                </a:gridCol>
                <a:gridCol w="493776">
                  <a:extLst>
                    <a:ext uri="{9D8B030D-6E8A-4147-A177-3AD203B41FA5}">
                      <a16:colId xmlns:a16="http://schemas.microsoft.com/office/drawing/2014/main" val="1829710605"/>
                    </a:ext>
                  </a:extLst>
                </a:gridCol>
                <a:gridCol w="493776">
                  <a:extLst>
                    <a:ext uri="{9D8B030D-6E8A-4147-A177-3AD203B41FA5}">
                      <a16:colId xmlns:a16="http://schemas.microsoft.com/office/drawing/2014/main" val="1120062036"/>
                    </a:ext>
                  </a:extLst>
                </a:gridCol>
                <a:gridCol w="493776">
                  <a:extLst>
                    <a:ext uri="{9D8B030D-6E8A-4147-A177-3AD203B41FA5}">
                      <a16:colId xmlns:a16="http://schemas.microsoft.com/office/drawing/2014/main" val="1165850749"/>
                    </a:ext>
                  </a:extLst>
                </a:gridCol>
                <a:gridCol w="493776">
                  <a:extLst>
                    <a:ext uri="{9D8B030D-6E8A-4147-A177-3AD203B41FA5}">
                      <a16:colId xmlns:a16="http://schemas.microsoft.com/office/drawing/2014/main" val="1874039323"/>
                    </a:ext>
                  </a:extLst>
                </a:gridCol>
                <a:gridCol w="493776">
                  <a:extLst>
                    <a:ext uri="{9D8B030D-6E8A-4147-A177-3AD203B41FA5}">
                      <a16:colId xmlns:a16="http://schemas.microsoft.com/office/drawing/2014/main" val="3828389282"/>
                    </a:ext>
                  </a:extLst>
                </a:gridCol>
                <a:gridCol w="493776">
                  <a:extLst>
                    <a:ext uri="{9D8B030D-6E8A-4147-A177-3AD203B41FA5}">
                      <a16:colId xmlns:a16="http://schemas.microsoft.com/office/drawing/2014/main" val="1995877909"/>
                    </a:ext>
                  </a:extLst>
                </a:gridCol>
                <a:gridCol w="493776">
                  <a:extLst>
                    <a:ext uri="{9D8B030D-6E8A-4147-A177-3AD203B41FA5}">
                      <a16:colId xmlns:a16="http://schemas.microsoft.com/office/drawing/2014/main" val="871982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455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- 2021-12-19 15:00:01</a:t>
                      </a:r>
                      <a:r>
                        <a:rPr kumimoji="0" lang="nl-NL" sz="1000" b="0" i="0" u="none" strike="noStrike" kern="1200" cap="none" spc="0" normalizeH="0" baseline="0" noProof="0">
                          <a:ln>
                            <a:noFill/>
                          </a:ln>
                          <a:solidFill>
                            <a:prstClr val="black"/>
                          </a:solidFill>
                          <a:effectLst/>
                          <a:uLnTx/>
                          <a:uFillTx/>
                          <a:latin typeface="+mn-lt"/>
                          <a:ea typeface="+mn-ea"/>
                          <a:cs typeface="+mn-cs"/>
                        </a:rPr>
                        <a:t>
 Daar zijn de eerste tranen. 🥺 Sander rende samen met zijn hardloopclub, vader en vriendin een halve marathon vanuit het Glazen 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267658295_1010794922845827_7225249584447787424_n.jpg?_nc_cat=108&amp;ccb=1-5&amp;_nc_sid=ad6a45&amp;_nc_ohc=lkdnRdKJvrwAX_u_AeA&amp;_nc_ht=scontent-iad3-2.xx&amp;edm=AKIiGfEEAAAA&amp;oh=00_AT9QM7GMfNCyUS-EUAWbtWOmMdeMy3-vxXm_KK7iZijaOg&amp;oe=61DB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47591884"/>
                  </a:ext>
                </a:extLst>
              </a:tr>
            </a:tbl>
          </a:graphicData>
        </a:graphic>
      </p:graphicFrame>
      <p:sp>
        <p:nvSpPr>
          <p:cNvPr id="4" name="Text Placeholder 3">
            <a:extLst>
              <a:ext uri="{FF2B5EF4-FFF2-40B4-BE49-F238E27FC236}">
                <a16:creationId xmlns:a16="http://schemas.microsoft.com/office/drawing/2014/main" id="{2BBB9962-BB51-40EF-ADBA-C1E458FD546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1343265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1A093-9FED-4E2F-9E49-C5FAEF3DA3AE}"/>
              </a:ext>
            </a:extLst>
          </p:cNvPr>
          <p:cNvSpPr>
            <a:spLocks noGrp="1"/>
          </p:cNvSpPr>
          <p:nvPr>
            <p:ph type="title"/>
          </p:nvPr>
        </p:nvSpPr>
        <p:spPr/>
        <p:txBody>
          <a:bodyPr/>
          <a:lstStyle/>
          <a:p>
            <a:r>
              <a:rPr lang="en-US"/>
              <a:t>Facebook Top 10 best scorende posts | NPO3FM - 19 of 24</a:t>
            </a:r>
          </a:p>
        </p:txBody>
      </p:sp>
      <p:graphicFrame>
        <p:nvGraphicFramePr>
          <p:cNvPr id="5" name="Table Placeholder 4">
            <a:extLst>
              <a:ext uri="{FF2B5EF4-FFF2-40B4-BE49-F238E27FC236}">
                <a16:creationId xmlns:a16="http://schemas.microsoft.com/office/drawing/2014/main" id="{4098D53E-EAF0-4F5F-A67C-272E71CB0FC0}"/>
              </a:ext>
            </a:extLst>
          </p:cNvPr>
          <p:cNvGraphicFramePr>
            <a:graphicFrameLocks noGrp="1"/>
          </p:cNvGraphicFramePr>
          <p:nvPr>
            <p:ph type="tbl" sz="quarter" idx="13"/>
            <p:extLst>
              <p:ext uri="{D42A27DB-BD31-4B8C-83A1-F6EECF244321}">
                <p14:modId xmlns:p14="http://schemas.microsoft.com/office/powerpoint/2010/main" val="3297002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82190523"/>
                    </a:ext>
                  </a:extLst>
                </a:gridCol>
                <a:gridCol w="1399032">
                  <a:extLst>
                    <a:ext uri="{9D8B030D-6E8A-4147-A177-3AD203B41FA5}">
                      <a16:colId xmlns:a16="http://schemas.microsoft.com/office/drawing/2014/main" val="1354123051"/>
                    </a:ext>
                  </a:extLst>
                </a:gridCol>
                <a:gridCol w="987552">
                  <a:extLst>
                    <a:ext uri="{9D8B030D-6E8A-4147-A177-3AD203B41FA5}">
                      <a16:colId xmlns:a16="http://schemas.microsoft.com/office/drawing/2014/main" val="3279623878"/>
                    </a:ext>
                  </a:extLst>
                </a:gridCol>
                <a:gridCol w="493776">
                  <a:extLst>
                    <a:ext uri="{9D8B030D-6E8A-4147-A177-3AD203B41FA5}">
                      <a16:colId xmlns:a16="http://schemas.microsoft.com/office/drawing/2014/main" val="2677536595"/>
                    </a:ext>
                  </a:extLst>
                </a:gridCol>
                <a:gridCol w="493776">
                  <a:extLst>
                    <a:ext uri="{9D8B030D-6E8A-4147-A177-3AD203B41FA5}">
                      <a16:colId xmlns:a16="http://schemas.microsoft.com/office/drawing/2014/main" val="3402207029"/>
                    </a:ext>
                  </a:extLst>
                </a:gridCol>
                <a:gridCol w="493776">
                  <a:extLst>
                    <a:ext uri="{9D8B030D-6E8A-4147-A177-3AD203B41FA5}">
                      <a16:colId xmlns:a16="http://schemas.microsoft.com/office/drawing/2014/main" val="1216696105"/>
                    </a:ext>
                  </a:extLst>
                </a:gridCol>
                <a:gridCol w="493776">
                  <a:extLst>
                    <a:ext uri="{9D8B030D-6E8A-4147-A177-3AD203B41FA5}">
                      <a16:colId xmlns:a16="http://schemas.microsoft.com/office/drawing/2014/main" val="2061616304"/>
                    </a:ext>
                  </a:extLst>
                </a:gridCol>
                <a:gridCol w="493776">
                  <a:extLst>
                    <a:ext uri="{9D8B030D-6E8A-4147-A177-3AD203B41FA5}">
                      <a16:colId xmlns:a16="http://schemas.microsoft.com/office/drawing/2014/main" val="67241733"/>
                    </a:ext>
                  </a:extLst>
                </a:gridCol>
                <a:gridCol w="493776">
                  <a:extLst>
                    <a:ext uri="{9D8B030D-6E8A-4147-A177-3AD203B41FA5}">
                      <a16:colId xmlns:a16="http://schemas.microsoft.com/office/drawing/2014/main" val="2429567080"/>
                    </a:ext>
                  </a:extLst>
                </a:gridCol>
                <a:gridCol w="493776">
                  <a:extLst>
                    <a:ext uri="{9D8B030D-6E8A-4147-A177-3AD203B41FA5}">
                      <a16:colId xmlns:a16="http://schemas.microsoft.com/office/drawing/2014/main" val="3167086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269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- 2021-12-30 09:00:00</a:t>
                      </a:r>
                      <a:r>
                        <a:rPr kumimoji="0" lang="nl-NL" sz="1000" b="0" i="0" u="none" strike="noStrike" kern="1200" cap="none" spc="0" normalizeH="0" baseline="0" noProof="0">
                          <a:ln>
                            <a:noFill/>
                          </a:ln>
                          <a:solidFill>
                            <a:prstClr val="black"/>
                          </a:solidFill>
                          <a:effectLst/>
                          <a:uLnTx/>
                          <a:uFillTx/>
                          <a:latin typeface="+mn-lt"/>
                          <a:ea typeface="+mn-ea"/>
                          <a:cs typeface="+mn-cs"/>
                        </a:rPr>
                        <a:t>
 "Mijn moeder ziet mij nog steeds als haar dochter,” vertelt transjongen Nick. Zijn moeder maakte hem in een volle schoolaula duidelijk zijn transitie niet te accepteren.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-2.xx.fbcdn.net/safe_image.php?d=AQFuN97UyfpMCvDi&amp;w=720&amp;h=720&amp;url=https%3A%2F%2Fcms-assets.nporadio.nl%2Fnpo3fm%2F_videoPreview%2FSTOEL_2.jpg%3Fmtime%3D1628054653&amp;cfs=1&amp;ext=emg0&amp;_nc_oe=6f7b7&amp;_nc_sid=06c271&amp;ccb=3-5&amp;gt=1&amp;_nc_hash=AQHqSWkYIKHghS1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01/29/2022 19:48:28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96734797"/>
                  </a:ext>
                </a:extLst>
              </a:tr>
            </a:tbl>
          </a:graphicData>
        </a:graphic>
      </p:graphicFrame>
      <p:sp>
        <p:nvSpPr>
          <p:cNvPr id="4" name="Text Placeholder 3">
            <a:extLst>
              <a:ext uri="{FF2B5EF4-FFF2-40B4-BE49-F238E27FC236}">
                <a16:creationId xmlns:a16="http://schemas.microsoft.com/office/drawing/2014/main" id="{C0CA0FBB-093A-4990-A96D-FF7574991397}"/>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35645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0EB0E-918E-4433-85A0-D2F6AE4F24C2}"/>
              </a:ext>
            </a:extLst>
          </p:cNvPr>
          <p:cNvSpPr>
            <a:spLocks noGrp="1"/>
          </p:cNvSpPr>
          <p:nvPr>
            <p:ph type="title"/>
          </p:nvPr>
        </p:nvSpPr>
        <p:spPr/>
        <p:txBody>
          <a:bodyPr/>
          <a:lstStyle/>
          <a:p>
            <a:r>
              <a:rPr lang="en-US"/>
              <a:t>Facebook Top 10 best scorende posts | NPO3FM - 20 of 24</a:t>
            </a:r>
          </a:p>
        </p:txBody>
      </p:sp>
      <p:graphicFrame>
        <p:nvGraphicFramePr>
          <p:cNvPr id="5" name="Table Placeholder 4">
            <a:extLst>
              <a:ext uri="{FF2B5EF4-FFF2-40B4-BE49-F238E27FC236}">
                <a16:creationId xmlns:a16="http://schemas.microsoft.com/office/drawing/2014/main" id="{98444234-1C13-49A1-A5B4-22DD13C417BA}"/>
              </a:ext>
            </a:extLst>
          </p:cNvPr>
          <p:cNvGraphicFramePr>
            <a:graphicFrameLocks noGrp="1"/>
          </p:cNvGraphicFramePr>
          <p:nvPr>
            <p:ph type="tbl" sz="quarter" idx="13"/>
            <p:extLst>
              <p:ext uri="{D42A27DB-BD31-4B8C-83A1-F6EECF244321}">
                <p14:modId xmlns:p14="http://schemas.microsoft.com/office/powerpoint/2010/main" val="2218605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9154781"/>
                    </a:ext>
                  </a:extLst>
                </a:gridCol>
                <a:gridCol w="1399032">
                  <a:extLst>
                    <a:ext uri="{9D8B030D-6E8A-4147-A177-3AD203B41FA5}">
                      <a16:colId xmlns:a16="http://schemas.microsoft.com/office/drawing/2014/main" val="2252716594"/>
                    </a:ext>
                  </a:extLst>
                </a:gridCol>
                <a:gridCol w="987552">
                  <a:extLst>
                    <a:ext uri="{9D8B030D-6E8A-4147-A177-3AD203B41FA5}">
                      <a16:colId xmlns:a16="http://schemas.microsoft.com/office/drawing/2014/main" val="2269193924"/>
                    </a:ext>
                  </a:extLst>
                </a:gridCol>
                <a:gridCol w="493776">
                  <a:extLst>
                    <a:ext uri="{9D8B030D-6E8A-4147-A177-3AD203B41FA5}">
                      <a16:colId xmlns:a16="http://schemas.microsoft.com/office/drawing/2014/main" val="619863909"/>
                    </a:ext>
                  </a:extLst>
                </a:gridCol>
                <a:gridCol w="493776">
                  <a:extLst>
                    <a:ext uri="{9D8B030D-6E8A-4147-A177-3AD203B41FA5}">
                      <a16:colId xmlns:a16="http://schemas.microsoft.com/office/drawing/2014/main" val="2275442805"/>
                    </a:ext>
                  </a:extLst>
                </a:gridCol>
                <a:gridCol w="493776">
                  <a:extLst>
                    <a:ext uri="{9D8B030D-6E8A-4147-A177-3AD203B41FA5}">
                      <a16:colId xmlns:a16="http://schemas.microsoft.com/office/drawing/2014/main" val="615245445"/>
                    </a:ext>
                  </a:extLst>
                </a:gridCol>
                <a:gridCol w="493776">
                  <a:extLst>
                    <a:ext uri="{9D8B030D-6E8A-4147-A177-3AD203B41FA5}">
                      <a16:colId xmlns:a16="http://schemas.microsoft.com/office/drawing/2014/main" val="1776802482"/>
                    </a:ext>
                  </a:extLst>
                </a:gridCol>
                <a:gridCol w="493776">
                  <a:extLst>
                    <a:ext uri="{9D8B030D-6E8A-4147-A177-3AD203B41FA5}">
                      <a16:colId xmlns:a16="http://schemas.microsoft.com/office/drawing/2014/main" val="1903492711"/>
                    </a:ext>
                  </a:extLst>
                </a:gridCol>
                <a:gridCol w="493776">
                  <a:extLst>
                    <a:ext uri="{9D8B030D-6E8A-4147-A177-3AD203B41FA5}">
                      <a16:colId xmlns:a16="http://schemas.microsoft.com/office/drawing/2014/main" val="3645080019"/>
                    </a:ext>
                  </a:extLst>
                </a:gridCol>
                <a:gridCol w="493776">
                  <a:extLst>
                    <a:ext uri="{9D8B030D-6E8A-4147-A177-3AD203B41FA5}">
                      <a16:colId xmlns:a16="http://schemas.microsoft.com/office/drawing/2014/main" val="408446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570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- 2021-12-19 11:08:06</a:t>
                      </a:r>
                      <a:r>
                        <a:rPr kumimoji="0" lang="nl-NL" sz="1000" b="0" i="0" u="none" strike="noStrike" kern="1200" cap="none" spc="0" normalizeH="0" baseline="0" noProof="0">
                          <a:ln>
                            <a:noFill/>
                          </a:ln>
                          <a:solidFill>
                            <a:prstClr val="black"/>
                          </a:solidFill>
                          <a:effectLst/>
                          <a:uLnTx/>
                          <a:uFillTx/>
                          <a:latin typeface="+mn-lt"/>
                          <a:ea typeface="+mn-ea"/>
                          <a:cs typeface="+mn-cs"/>
                        </a:rPr>
                        <a:t>
 Indien er 5000 euro wordt gedoneerd, dan komt hij langs!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6WKXTEQ5JWm0I&amp;w=720&amp;h=720&amp;url=https%3A%2F%2Fcms-assets.nporadio.nl%2Fnpo3fm%2F_videoPreview%2F50754193481_4e35c2c480_o.jpg%3Fv%3D1639909985&amp;cfs=1&amp;ext=emg0&amp;_nc_oe=6f58f&amp;_nc_sid=06c271&amp;ccb=3-5&amp;_nc_hash=AQGExJp1rkpB8w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77066881"/>
                  </a:ext>
                </a:extLst>
              </a:tr>
            </a:tbl>
          </a:graphicData>
        </a:graphic>
      </p:graphicFrame>
      <p:sp>
        <p:nvSpPr>
          <p:cNvPr id="4" name="Text Placeholder 3">
            <a:extLst>
              <a:ext uri="{FF2B5EF4-FFF2-40B4-BE49-F238E27FC236}">
                <a16:creationId xmlns:a16="http://schemas.microsoft.com/office/drawing/2014/main" id="{7E0F6B8F-8E60-4752-9CD2-8BDE1D56D72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004088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150A5-2DA8-4276-9F07-C66A0E251DF6}"/>
              </a:ext>
            </a:extLst>
          </p:cNvPr>
          <p:cNvSpPr>
            <a:spLocks noGrp="1"/>
          </p:cNvSpPr>
          <p:nvPr>
            <p:ph type="title"/>
          </p:nvPr>
        </p:nvSpPr>
        <p:spPr/>
        <p:txBody>
          <a:bodyPr/>
          <a:lstStyle/>
          <a:p>
            <a:r>
              <a:rPr lang="en-US"/>
              <a:t>Facebook Top 10 best scorende posts | NPO3FM - 21 of 24</a:t>
            </a:r>
          </a:p>
        </p:txBody>
      </p:sp>
      <p:graphicFrame>
        <p:nvGraphicFramePr>
          <p:cNvPr id="5" name="Table Placeholder 4">
            <a:extLst>
              <a:ext uri="{FF2B5EF4-FFF2-40B4-BE49-F238E27FC236}">
                <a16:creationId xmlns:a16="http://schemas.microsoft.com/office/drawing/2014/main" id="{C59E82F8-2BC0-4F40-9D32-A2A90A653879}"/>
              </a:ext>
            </a:extLst>
          </p:cNvPr>
          <p:cNvGraphicFramePr>
            <a:graphicFrameLocks noGrp="1"/>
          </p:cNvGraphicFramePr>
          <p:nvPr>
            <p:ph type="tbl" sz="quarter" idx="13"/>
            <p:extLst>
              <p:ext uri="{D42A27DB-BD31-4B8C-83A1-F6EECF244321}">
                <p14:modId xmlns:p14="http://schemas.microsoft.com/office/powerpoint/2010/main" val="1021852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2454358"/>
                    </a:ext>
                  </a:extLst>
                </a:gridCol>
                <a:gridCol w="1399032">
                  <a:extLst>
                    <a:ext uri="{9D8B030D-6E8A-4147-A177-3AD203B41FA5}">
                      <a16:colId xmlns:a16="http://schemas.microsoft.com/office/drawing/2014/main" val="920578809"/>
                    </a:ext>
                  </a:extLst>
                </a:gridCol>
                <a:gridCol w="987552">
                  <a:extLst>
                    <a:ext uri="{9D8B030D-6E8A-4147-A177-3AD203B41FA5}">
                      <a16:colId xmlns:a16="http://schemas.microsoft.com/office/drawing/2014/main" val="1732835950"/>
                    </a:ext>
                  </a:extLst>
                </a:gridCol>
                <a:gridCol w="493776">
                  <a:extLst>
                    <a:ext uri="{9D8B030D-6E8A-4147-A177-3AD203B41FA5}">
                      <a16:colId xmlns:a16="http://schemas.microsoft.com/office/drawing/2014/main" val="2854305289"/>
                    </a:ext>
                  </a:extLst>
                </a:gridCol>
                <a:gridCol w="493776">
                  <a:extLst>
                    <a:ext uri="{9D8B030D-6E8A-4147-A177-3AD203B41FA5}">
                      <a16:colId xmlns:a16="http://schemas.microsoft.com/office/drawing/2014/main" val="1688441672"/>
                    </a:ext>
                  </a:extLst>
                </a:gridCol>
                <a:gridCol w="493776">
                  <a:extLst>
                    <a:ext uri="{9D8B030D-6E8A-4147-A177-3AD203B41FA5}">
                      <a16:colId xmlns:a16="http://schemas.microsoft.com/office/drawing/2014/main" val="1847533901"/>
                    </a:ext>
                  </a:extLst>
                </a:gridCol>
                <a:gridCol w="493776">
                  <a:extLst>
                    <a:ext uri="{9D8B030D-6E8A-4147-A177-3AD203B41FA5}">
                      <a16:colId xmlns:a16="http://schemas.microsoft.com/office/drawing/2014/main" val="3598432402"/>
                    </a:ext>
                  </a:extLst>
                </a:gridCol>
                <a:gridCol w="493776">
                  <a:extLst>
                    <a:ext uri="{9D8B030D-6E8A-4147-A177-3AD203B41FA5}">
                      <a16:colId xmlns:a16="http://schemas.microsoft.com/office/drawing/2014/main" val="3643068566"/>
                    </a:ext>
                  </a:extLst>
                </a:gridCol>
                <a:gridCol w="493776">
                  <a:extLst>
                    <a:ext uri="{9D8B030D-6E8A-4147-A177-3AD203B41FA5}">
                      <a16:colId xmlns:a16="http://schemas.microsoft.com/office/drawing/2014/main" val="3072048604"/>
                    </a:ext>
                  </a:extLst>
                </a:gridCol>
                <a:gridCol w="493776">
                  <a:extLst>
                    <a:ext uri="{9D8B030D-6E8A-4147-A177-3AD203B41FA5}">
                      <a16:colId xmlns:a16="http://schemas.microsoft.com/office/drawing/2014/main" val="3782640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919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- 2021-12-24 12:53:13</a:t>
                      </a:r>
                      <a:r>
                        <a:rPr kumimoji="0" lang="nl-NL" sz="1000" b="0" i="0" u="none" strike="noStrike" kern="1200" cap="none" spc="0" normalizeH="0" baseline="0" noProof="0">
                          <a:ln>
                            <a:noFill/>
                          </a:ln>
                          <a:solidFill>
                            <a:prstClr val="black"/>
                          </a:solidFill>
                          <a:effectLst/>
                          <a:uLnTx/>
                          <a:uFillTx/>
                          <a:latin typeface="+mn-lt"/>
                          <a:ea typeface="+mn-ea"/>
                          <a:cs typeface="+mn-cs"/>
                        </a:rPr>
                        <a:t>
 De laatste tussenstand van 3FM Serious Request! We hebben nog een paar uur voordat we richting de eindstand gaan. Dit is je állerlaatste kans om te doneren, doneer nu via 3FM.nl/doneer. We kunnen dit alleen samen!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lga3-1.xx.fbcdn.net/safe_image.php?d=AQFqx65fMUPNeIGi&amp;w=720&amp;h=720&amp;url=https%3A%2F%2Fcms-assets.nporadio.nl%2Fnpo3fm%2F_videoPreview%2Fnathan-tussenstand.jpg%3Fv%3D1640350037&amp;cfs=1&amp;ext=emg0&amp;_nc_oe=6f726&amp;_nc_sid=06c271&amp;ccb=3-5&amp;gt=1&amp;_nc_hash=AQE4FyWYveCnF5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01/23/2022 19:43:31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96735929"/>
                  </a:ext>
                </a:extLst>
              </a:tr>
            </a:tbl>
          </a:graphicData>
        </a:graphic>
      </p:graphicFrame>
      <p:sp>
        <p:nvSpPr>
          <p:cNvPr id="4" name="Text Placeholder 3">
            <a:extLst>
              <a:ext uri="{FF2B5EF4-FFF2-40B4-BE49-F238E27FC236}">
                <a16:creationId xmlns:a16="http://schemas.microsoft.com/office/drawing/2014/main" id="{CDDF8D43-7095-4C73-9A6F-9BE31D64269C}"/>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355243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01BA9-6FBE-4CC6-AA4E-F7BAC621A0FA}"/>
              </a:ext>
            </a:extLst>
          </p:cNvPr>
          <p:cNvSpPr>
            <a:spLocks noGrp="1"/>
          </p:cNvSpPr>
          <p:nvPr>
            <p:ph type="title"/>
          </p:nvPr>
        </p:nvSpPr>
        <p:spPr/>
        <p:txBody>
          <a:bodyPr/>
          <a:lstStyle/>
          <a:p>
            <a:r>
              <a:rPr lang="en-US"/>
              <a:t>Facebook Top 10 best scorende posts | NPO3FM - 22 of 24</a:t>
            </a:r>
          </a:p>
        </p:txBody>
      </p:sp>
      <p:graphicFrame>
        <p:nvGraphicFramePr>
          <p:cNvPr id="5" name="Table Placeholder 4">
            <a:extLst>
              <a:ext uri="{FF2B5EF4-FFF2-40B4-BE49-F238E27FC236}">
                <a16:creationId xmlns:a16="http://schemas.microsoft.com/office/drawing/2014/main" id="{6F31B80D-827C-4900-843C-3008ED7A7618}"/>
              </a:ext>
            </a:extLst>
          </p:cNvPr>
          <p:cNvGraphicFramePr>
            <a:graphicFrameLocks noGrp="1"/>
          </p:cNvGraphicFramePr>
          <p:nvPr>
            <p:ph type="tbl" sz="quarter" idx="13"/>
            <p:extLst>
              <p:ext uri="{D42A27DB-BD31-4B8C-83A1-F6EECF244321}">
                <p14:modId xmlns:p14="http://schemas.microsoft.com/office/powerpoint/2010/main" val="196619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0093390"/>
                    </a:ext>
                  </a:extLst>
                </a:gridCol>
                <a:gridCol w="1399032">
                  <a:extLst>
                    <a:ext uri="{9D8B030D-6E8A-4147-A177-3AD203B41FA5}">
                      <a16:colId xmlns:a16="http://schemas.microsoft.com/office/drawing/2014/main" val="1323846670"/>
                    </a:ext>
                  </a:extLst>
                </a:gridCol>
                <a:gridCol w="987552">
                  <a:extLst>
                    <a:ext uri="{9D8B030D-6E8A-4147-A177-3AD203B41FA5}">
                      <a16:colId xmlns:a16="http://schemas.microsoft.com/office/drawing/2014/main" val="1810858723"/>
                    </a:ext>
                  </a:extLst>
                </a:gridCol>
                <a:gridCol w="493776">
                  <a:extLst>
                    <a:ext uri="{9D8B030D-6E8A-4147-A177-3AD203B41FA5}">
                      <a16:colId xmlns:a16="http://schemas.microsoft.com/office/drawing/2014/main" val="3350293060"/>
                    </a:ext>
                  </a:extLst>
                </a:gridCol>
                <a:gridCol w="493776">
                  <a:extLst>
                    <a:ext uri="{9D8B030D-6E8A-4147-A177-3AD203B41FA5}">
                      <a16:colId xmlns:a16="http://schemas.microsoft.com/office/drawing/2014/main" val="3712750262"/>
                    </a:ext>
                  </a:extLst>
                </a:gridCol>
                <a:gridCol w="493776">
                  <a:extLst>
                    <a:ext uri="{9D8B030D-6E8A-4147-A177-3AD203B41FA5}">
                      <a16:colId xmlns:a16="http://schemas.microsoft.com/office/drawing/2014/main" val="2490526365"/>
                    </a:ext>
                  </a:extLst>
                </a:gridCol>
                <a:gridCol w="493776">
                  <a:extLst>
                    <a:ext uri="{9D8B030D-6E8A-4147-A177-3AD203B41FA5}">
                      <a16:colId xmlns:a16="http://schemas.microsoft.com/office/drawing/2014/main" val="546116799"/>
                    </a:ext>
                  </a:extLst>
                </a:gridCol>
                <a:gridCol w="493776">
                  <a:extLst>
                    <a:ext uri="{9D8B030D-6E8A-4147-A177-3AD203B41FA5}">
                      <a16:colId xmlns:a16="http://schemas.microsoft.com/office/drawing/2014/main" val="2579120832"/>
                    </a:ext>
                  </a:extLst>
                </a:gridCol>
                <a:gridCol w="493776">
                  <a:extLst>
                    <a:ext uri="{9D8B030D-6E8A-4147-A177-3AD203B41FA5}">
                      <a16:colId xmlns:a16="http://schemas.microsoft.com/office/drawing/2014/main" val="4178262427"/>
                    </a:ext>
                  </a:extLst>
                </a:gridCol>
                <a:gridCol w="493776">
                  <a:extLst>
                    <a:ext uri="{9D8B030D-6E8A-4147-A177-3AD203B41FA5}">
                      <a16:colId xmlns:a16="http://schemas.microsoft.com/office/drawing/2014/main" val="99112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648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- 2021-12-19 13:00:00</a:t>
                      </a:r>
                      <a:r>
                        <a:rPr kumimoji="0" lang="nl-NL" sz="1000" b="0" i="0" u="none" strike="noStrike" kern="1200" cap="none" spc="0" normalizeH="0" baseline="0" noProof="0">
                          <a:ln>
                            <a:noFill/>
                          </a:ln>
                          <a:solidFill>
                            <a:prstClr val="black"/>
                          </a:solidFill>
                          <a:effectLst/>
                          <a:uLnTx/>
                          <a:uFillTx/>
                          <a:latin typeface="+mn-lt"/>
                          <a:ea typeface="+mn-ea"/>
                          <a:cs typeface="+mn-cs"/>
                        </a:rPr>
                        <a:t>
 Huh?! Hoe dan?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266338461_1315669748873482_1901702662277974451_n.jpg?_nc_cat=105&amp;ccb=1-5&amp;_nc_sid=ad6a45&amp;_nc_ohc=BB2--K0Kq0QAX-1koDA&amp;_nc_oc=AQmp-wkTiASO75nCXlNXAAW95bm90hXlOvdy6UYoip-vQlU1WRBfO-iPaUPur2JwPqA&amp;_nc_ht=scontent-iad3-2.xx&amp;edm=AKIiGfEEAAAA&amp;oh=00_AT-tVcpKEXK7AnQUVhepPaheP8C-1G2kDV17J95YidDYQA&amp;oe=61DC86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42187336"/>
                  </a:ext>
                </a:extLst>
              </a:tr>
            </a:tbl>
          </a:graphicData>
        </a:graphic>
      </p:graphicFrame>
      <p:sp>
        <p:nvSpPr>
          <p:cNvPr id="4" name="Text Placeholder 3">
            <a:extLst>
              <a:ext uri="{FF2B5EF4-FFF2-40B4-BE49-F238E27FC236}">
                <a16:creationId xmlns:a16="http://schemas.microsoft.com/office/drawing/2014/main" id="{59D51B13-49DE-4803-B3A3-88DA9BA7FFA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432530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3953-0176-4526-A258-682C4823735B}"/>
              </a:ext>
            </a:extLst>
          </p:cNvPr>
          <p:cNvSpPr>
            <a:spLocks noGrp="1"/>
          </p:cNvSpPr>
          <p:nvPr>
            <p:ph type="title"/>
          </p:nvPr>
        </p:nvSpPr>
        <p:spPr/>
        <p:txBody>
          <a:bodyPr/>
          <a:lstStyle/>
          <a:p>
            <a:r>
              <a:rPr lang="en-US"/>
              <a:t>Facebook Top 10 best scorende posts | NPO3FM - 23 of 24</a:t>
            </a:r>
          </a:p>
        </p:txBody>
      </p:sp>
      <p:graphicFrame>
        <p:nvGraphicFramePr>
          <p:cNvPr id="5" name="Table Placeholder 4">
            <a:extLst>
              <a:ext uri="{FF2B5EF4-FFF2-40B4-BE49-F238E27FC236}">
                <a16:creationId xmlns:a16="http://schemas.microsoft.com/office/drawing/2014/main" id="{92A09055-917A-457D-AF2C-00E4A808ABC7}"/>
              </a:ext>
            </a:extLst>
          </p:cNvPr>
          <p:cNvGraphicFramePr>
            <a:graphicFrameLocks noGrp="1"/>
          </p:cNvGraphicFramePr>
          <p:nvPr>
            <p:ph type="tbl" sz="quarter" idx="13"/>
            <p:extLst>
              <p:ext uri="{D42A27DB-BD31-4B8C-83A1-F6EECF244321}">
                <p14:modId xmlns:p14="http://schemas.microsoft.com/office/powerpoint/2010/main" val="2590200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0172052"/>
                    </a:ext>
                  </a:extLst>
                </a:gridCol>
                <a:gridCol w="1399032">
                  <a:extLst>
                    <a:ext uri="{9D8B030D-6E8A-4147-A177-3AD203B41FA5}">
                      <a16:colId xmlns:a16="http://schemas.microsoft.com/office/drawing/2014/main" val="641189252"/>
                    </a:ext>
                  </a:extLst>
                </a:gridCol>
                <a:gridCol w="987552">
                  <a:extLst>
                    <a:ext uri="{9D8B030D-6E8A-4147-A177-3AD203B41FA5}">
                      <a16:colId xmlns:a16="http://schemas.microsoft.com/office/drawing/2014/main" val="1800028278"/>
                    </a:ext>
                  </a:extLst>
                </a:gridCol>
                <a:gridCol w="493776">
                  <a:extLst>
                    <a:ext uri="{9D8B030D-6E8A-4147-A177-3AD203B41FA5}">
                      <a16:colId xmlns:a16="http://schemas.microsoft.com/office/drawing/2014/main" val="3648002234"/>
                    </a:ext>
                  </a:extLst>
                </a:gridCol>
                <a:gridCol w="493776">
                  <a:extLst>
                    <a:ext uri="{9D8B030D-6E8A-4147-A177-3AD203B41FA5}">
                      <a16:colId xmlns:a16="http://schemas.microsoft.com/office/drawing/2014/main" val="1253179439"/>
                    </a:ext>
                  </a:extLst>
                </a:gridCol>
                <a:gridCol w="493776">
                  <a:extLst>
                    <a:ext uri="{9D8B030D-6E8A-4147-A177-3AD203B41FA5}">
                      <a16:colId xmlns:a16="http://schemas.microsoft.com/office/drawing/2014/main" val="1994951072"/>
                    </a:ext>
                  </a:extLst>
                </a:gridCol>
                <a:gridCol w="493776">
                  <a:extLst>
                    <a:ext uri="{9D8B030D-6E8A-4147-A177-3AD203B41FA5}">
                      <a16:colId xmlns:a16="http://schemas.microsoft.com/office/drawing/2014/main" val="1104133836"/>
                    </a:ext>
                  </a:extLst>
                </a:gridCol>
                <a:gridCol w="493776">
                  <a:extLst>
                    <a:ext uri="{9D8B030D-6E8A-4147-A177-3AD203B41FA5}">
                      <a16:colId xmlns:a16="http://schemas.microsoft.com/office/drawing/2014/main" val="152107284"/>
                    </a:ext>
                  </a:extLst>
                </a:gridCol>
                <a:gridCol w="493776">
                  <a:extLst>
                    <a:ext uri="{9D8B030D-6E8A-4147-A177-3AD203B41FA5}">
                      <a16:colId xmlns:a16="http://schemas.microsoft.com/office/drawing/2014/main" val="1198147735"/>
                    </a:ext>
                  </a:extLst>
                </a:gridCol>
                <a:gridCol w="493776">
                  <a:extLst>
                    <a:ext uri="{9D8B030D-6E8A-4147-A177-3AD203B41FA5}">
                      <a16:colId xmlns:a16="http://schemas.microsoft.com/office/drawing/2014/main" val="943919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2816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- 2021-12-21 15:00:57</a:t>
                      </a:r>
                      <a:r>
                        <a:rPr kumimoji="0" lang="en-US" sz="1000" b="0" i="0" u="none" strike="noStrike" kern="1200" cap="none" spc="0" normalizeH="0" baseline="0" noProof="0">
                          <a:ln>
                            <a:noFill/>
                          </a:ln>
                          <a:solidFill>
                            <a:prstClr val="black"/>
                          </a:solidFill>
                          <a:effectLst/>
                          <a:uLnTx/>
                          <a:uFillTx/>
                          <a:latin typeface="+mn-lt"/>
                          <a:ea typeface="+mn-ea"/>
                          <a:cs typeface="+mn-cs"/>
                        </a:rPr>
                        <a:t>
 Welcome to Robs happy place.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39.30808-6/s720x720/269742456_10158355926702124_6952276156445127088_n.jpg?_nc_cat=104&amp;ccb=1-5&amp;_nc_sid=8024bb&amp;_nc_ohc=6PdT4m9Zr8UAX8Jtclb&amp;_nc_ht=scontent-iad3-2.xx&amp;edm=AKIiGfEEAAAA&amp;oh=00_AT9-Tl432XgAPboZym8rs1-CJ-i6tw8DsuMlYguTwgTYaA&amp;oe=61DC3476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1326287"/>
                  </a:ext>
                </a:extLst>
              </a:tr>
            </a:tbl>
          </a:graphicData>
        </a:graphic>
      </p:graphicFrame>
      <p:sp>
        <p:nvSpPr>
          <p:cNvPr id="4" name="Text Placeholder 3">
            <a:extLst>
              <a:ext uri="{FF2B5EF4-FFF2-40B4-BE49-F238E27FC236}">
                <a16:creationId xmlns:a16="http://schemas.microsoft.com/office/drawing/2014/main" id="{941BD598-956A-4ED6-B633-A7CA5D2D674C}"/>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5163061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2FDF-076A-4295-B93B-C0B237BCA416}"/>
              </a:ext>
            </a:extLst>
          </p:cNvPr>
          <p:cNvSpPr>
            <a:spLocks noGrp="1"/>
          </p:cNvSpPr>
          <p:nvPr>
            <p:ph type="title"/>
          </p:nvPr>
        </p:nvSpPr>
        <p:spPr/>
        <p:txBody>
          <a:bodyPr/>
          <a:lstStyle/>
          <a:p>
            <a:r>
              <a:rPr lang="en-US"/>
              <a:t>Facebook Top 10 best scorende posts | NPO3FM - 24 of 24</a:t>
            </a:r>
          </a:p>
        </p:txBody>
      </p:sp>
      <p:graphicFrame>
        <p:nvGraphicFramePr>
          <p:cNvPr id="5" name="Table Placeholder 4">
            <a:extLst>
              <a:ext uri="{FF2B5EF4-FFF2-40B4-BE49-F238E27FC236}">
                <a16:creationId xmlns:a16="http://schemas.microsoft.com/office/drawing/2014/main" id="{5FF001A6-2888-4827-900E-1C18E44EAB37}"/>
              </a:ext>
            </a:extLst>
          </p:cNvPr>
          <p:cNvGraphicFramePr>
            <a:graphicFrameLocks noGrp="1"/>
          </p:cNvGraphicFramePr>
          <p:nvPr>
            <p:ph type="tbl" sz="quarter" idx="13"/>
            <p:extLst>
              <p:ext uri="{D42A27DB-BD31-4B8C-83A1-F6EECF244321}">
                <p14:modId xmlns:p14="http://schemas.microsoft.com/office/powerpoint/2010/main" val="327270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2607001"/>
                    </a:ext>
                  </a:extLst>
                </a:gridCol>
                <a:gridCol w="1399032">
                  <a:extLst>
                    <a:ext uri="{9D8B030D-6E8A-4147-A177-3AD203B41FA5}">
                      <a16:colId xmlns:a16="http://schemas.microsoft.com/office/drawing/2014/main" val="863969415"/>
                    </a:ext>
                  </a:extLst>
                </a:gridCol>
                <a:gridCol w="987552">
                  <a:extLst>
                    <a:ext uri="{9D8B030D-6E8A-4147-A177-3AD203B41FA5}">
                      <a16:colId xmlns:a16="http://schemas.microsoft.com/office/drawing/2014/main" val="4192752703"/>
                    </a:ext>
                  </a:extLst>
                </a:gridCol>
                <a:gridCol w="493776">
                  <a:extLst>
                    <a:ext uri="{9D8B030D-6E8A-4147-A177-3AD203B41FA5}">
                      <a16:colId xmlns:a16="http://schemas.microsoft.com/office/drawing/2014/main" val="2789640630"/>
                    </a:ext>
                  </a:extLst>
                </a:gridCol>
                <a:gridCol w="493776">
                  <a:extLst>
                    <a:ext uri="{9D8B030D-6E8A-4147-A177-3AD203B41FA5}">
                      <a16:colId xmlns:a16="http://schemas.microsoft.com/office/drawing/2014/main" val="2690841598"/>
                    </a:ext>
                  </a:extLst>
                </a:gridCol>
                <a:gridCol w="493776">
                  <a:extLst>
                    <a:ext uri="{9D8B030D-6E8A-4147-A177-3AD203B41FA5}">
                      <a16:colId xmlns:a16="http://schemas.microsoft.com/office/drawing/2014/main" val="2454127545"/>
                    </a:ext>
                  </a:extLst>
                </a:gridCol>
                <a:gridCol w="493776">
                  <a:extLst>
                    <a:ext uri="{9D8B030D-6E8A-4147-A177-3AD203B41FA5}">
                      <a16:colId xmlns:a16="http://schemas.microsoft.com/office/drawing/2014/main" val="2051591550"/>
                    </a:ext>
                  </a:extLst>
                </a:gridCol>
                <a:gridCol w="493776">
                  <a:extLst>
                    <a:ext uri="{9D8B030D-6E8A-4147-A177-3AD203B41FA5}">
                      <a16:colId xmlns:a16="http://schemas.microsoft.com/office/drawing/2014/main" val="59837693"/>
                    </a:ext>
                  </a:extLst>
                </a:gridCol>
                <a:gridCol w="493776">
                  <a:extLst>
                    <a:ext uri="{9D8B030D-6E8A-4147-A177-3AD203B41FA5}">
                      <a16:colId xmlns:a16="http://schemas.microsoft.com/office/drawing/2014/main" val="1025438601"/>
                    </a:ext>
                  </a:extLst>
                </a:gridCol>
                <a:gridCol w="493776">
                  <a:extLst>
                    <a:ext uri="{9D8B030D-6E8A-4147-A177-3AD203B41FA5}">
                      <a16:colId xmlns:a16="http://schemas.microsoft.com/office/drawing/2014/main" val="3470096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44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- 2021-12-20 09:00:01</a:t>
                      </a:r>
                      <a:r>
                        <a:rPr kumimoji="0" lang="nl-NL" sz="1000" b="0" i="0" u="none" strike="noStrike" kern="1200" cap="none" spc="0" normalizeH="0" baseline="0" noProof="0">
                          <a:ln>
                            <a:noFill/>
                          </a:ln>
                          <a:solidFill>
                            <a:prstClr val="black"/>
                          </a:solidFill>
                          <a:effectLst/>
                          <a:uLnTx/>
                          <a:uFillTx/>
                          <a:latin typeface="+mn-lt"/>
                          <a:ea typeface="+mn-ea"/>
                          <a:cs typeface="+mn-cs"/>
                        </a:rPr>
                        <a:t>
 Welkom bij Glazen Huis &amp; Tuin dag 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s720x720/263941149_341039267437246_3368474218130977067_n.jpg?_nc_cat=106&amp;ccb=1-5&amp;_nc_sid=ad6a45&amp;_nc_ohc=O83F6RzrgrEAX-9rWU1&amp;_nc_ht=scontent-iad3-2.xx&amp;edm=AKIiGfEEAAAA&amp;oh=00_AT9CW9g5y4EeHZigoVaxlimnHdWbGMrrPys0Z0Q5h_Alog&amp;oe=61DCF1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39388128"/>
                  </a:ext>
                </a:extLst>
              </a:tr>
            </a:tbl>
          </a:graphicData>
        </a:graphic>
      </p:graphicFrame>
      <p:sp>
        <p:nvSpPr>
          <p:cNvPr id="4" name="Text Placeholder 3">
            <a:extLst>
              <a:ext uri="{FF2B5EF4-FFF2-40B4-BE49-F238E27FC236}">
                <a16:creationId xmlns:a16="http://schemas.microsoft.com/office/drawing/2014/main" id="{39DE3BAA-4B88-4BEB-983E-940EB4E3EEB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6791585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83F94-F0F1-4A24-8B34-CC52045B0F65}"/>
              </a:ext>
            </a:extLst>
          </p:cNvPr>
          <p:cNvSpPr>
            <a:spLocks noGrp="1"/>
          </p:cNvSpPr>
          <p:nvPr>
            <p:ph type="title"/>
          </p:nvPr>
        </p:nvSpPr>
        <p:spPr/>
        <p:txBody>
          <a:bodyPr/>
          <a:lstStyle/>
          <a:p>
            <a:r>
              <a:rPr lang="en-US"/>
              <a:t>Facebook Top 10 slechtst scorende posts | NPO3FM - 1 of 23</a:t>
            </a:r>
          </a:p>
        </p:txBody>
      </p:sp>
      <p:graphicFrame>
        <p:nvGraphicFramePr>
          <p:cNvPr id="5" name="Table Placeholder 4">
            <a:extLst>
              <a:ext uri="{FF2B5EF4-FFF2-40B4-BE49-F238E27FC236}">
                <a16:creationId xmlns:a16="http://schemas.microsoft.com/office/drawing/2014/main" id="{B594D966-0F1C-4C8F-A58B-208E04A3E8DA}"/>
              </a:ext>
            </a:extLst>
          </p:cNvPr>
          <p:cNvGraphicFramePr>
            <a:graphicFrameLocks noGrp="1"/>
          </p:cNvGraphicFramePr>
          <p:nvPr>
            <p:ph type="tbl" sz="quarter" idx="13"/>
            <p:extLst>
              <p:ext uri="{D42A27DB-BD31-4B8C-83A1-F6EECF244321}">
                <p14:modId xmlns:p14="http://schemas.microsoft.com/office/powerpoint/2010/main" val="34172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780026"/>
                    </a:ext>
                  </a:extLst>
                </a:gridCol>
                <a:gridCol w="1399032">
                  <a:extLst>
                    <a:ext uri="{9D8B030D-6E8A-4147-A177-3AD203B41FA5}">
                      <a16:colId xmlns:a16="http://schemas.microsoft.com/office/drawing/2014/main" val="1568327788"/>
                    </a:ext>
                  </a:extLst>
                </a:gridCol>
                <a:gridCol w="987552">
                  <a:extLst>
                    <a:ext uri="{9D8B030D-6E8A-4147-A177-3AD203B41FA5}">
                      <a16:colId xmlns:a16="http://schemas.microsoft.com/office/drawing/2014/main" val="3937856622"/>
                    </a:ext>
                  </a:extLst>
                </a:gridCol>
                <a:gridCol w="493776">
                  <a:extLst>
                    <a:ext uri="{9D8B030D-6E8A-4147-A177-3AD203B41FA5}">
                      <a16:colId xmlns:a16="http://schemas.microsoft.com/office/drawing/2014/main" val="2035116728"/>
                    </a:ext>
                  </a:extLst>
                </a:gridCol>
                <a:gridCol w="493776">
                  <a:extLst>
                    <a:ext uri="{9D8B030D-6E8A-4147-A177-3AD203B41FA5}">
                      <a16:colId xmlns:a16="http://schemas.microsoft.com/office/drawing/2014/main" val="3435357062"/>
                    </a:ext>
                  </a:extLst>
                </a:gridCol>
                <a:gridCol w="493776">
                  <a:extLst>
                    <a:ext uri="{9D8B030D-6E8A-4147-A177-3AD203B41FA5}">
                      <a16:colId xmlns:a16="http://schemas.microsoft.com/office/drawing/2014/main" val="681207025"/>
                    </a:ext>
                  </a:extLst>
                </a:gridCol>
                <a:gridCol w="493776">
                  <a:extLst>
                    <a:ext uri="{9D8B030D-6E8A-4147-A177-3AD203B41FA5}">
                      <a16:colId xmlns:a16="http://schemas.microsoft.com/office/drawing/2014/main" val="2808629893"/>
                    </a:ext>
                  </a:extLst>
                </a:gridCol>
                <a:gridCol w="493776">
                  <a:extLst>
                    <a:ext uri="{9D8B030D-6E8A-4147-A177-3AD203B41FA5}">
                      <a16:colId xmlns:a16="http://schemas.microsoft.com/office/drawing/2014/main" val="2264829383"/>
                    </a:ext>
                  </a:extLst>
                </a:gridCol>
                <a:gridCol w="493776">
                  <a:extLst>
                    <a:ext uri="{9D8B030D-6E8A-4147-A177-3AD203B41FA5}">
                      <a16:colId xmlns:a16="http://schemas.microsoft.com/office/drawing/2014/main" val="3882853792"/>
                    </a:ext>
                  </a:extLst>
                </a:gridCol>
                <a:gridCol w="493776">
                  <a:extLst>
                    <a:ext uri="{9D8B030D-6E8A-4147-A177-3AD203B41FA5}">
                      <a16:colId xmlns:a16="http://schemas.microsoft.com/office/drawing/2014/main" val="3840947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0005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- 2021-12-31 16:00:00</a:t>
                      </a:r>
                      <a:r>
                        <a:rPr kumimoji="0" lang="nl-NL" sz="1000" b="0" i="0" u="none" strike="noStrike" kern="1200" cap="none" spc="0" normalizeH="0" baseline="0" noProof="0">
                          <a:ln>
                            <a:noFill/>
                          </a:ln>
                          <a:solidFill>
                            <a:prstClr val="black"/>
                          </a:solidFill>
                          <a:effectLst/>
                          <a:uLnTx/>
                          <a:uFillTx/>
                          <a:latin typeface="+mn-lt"/>
                          <a:ea typeface="+mn-ea"/>
                          <a:cs typeface="+mn-cs"/>
                        </a:rPr>
                        <a:t>
 Proost op nog een jaar gevuld met goeie muziek!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CUpNPuad-RDp6&amp;w=720&amp;h=720&amp;url=https%3A%2F%2Fcms-assets.nporadio.nl%2Fnpo3fm%2F_videoPreview%2Folivier-MT30-Bannerv2.jpg%3Fv%3D1628687595&amp;cfs=1&amp;ext=emg0&amp;_nc_oe=6f7e7&amp;_nc_sid=06c271&amp;ccb=3-5&amp;gt=1&amp;_nc_hash=AQHA5RX6YfNeVIZ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01/31/2022 19:46:17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51429584"/>
                  </a:ext>
                </a:extLst>
              </a:tr>
            </a:tbl>
          </a:graphicData>
        </a:graphic>
      </p:graphicFrame>
      <p:sp>
        <p:nvSpPr>
          <p:cNvPr id="4" name="Text Placeholder 3">
            <a:extLst>
              <a:ext uri="{FF2B5EF4-FFF2-40B4-BE49-F238E27FC236}">
                <a16:creationId xmlns:a16="http://schemas.microsoft.com/office/drawing/2014/main" id="{392F5346-1155-4DD1-B74F-96EEC676DF41}"/>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6015719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D9CC1-985A-4AA1-880C-33D344CCA40C}"/>
              </a:ext>
            </a:extLst>
          </p:cNvPr>
          <p:cNvSpPr>
            <a:spLocks noGrp="1"/>
          </p:cNvSpPr>
          <p:nvPr>
            <p:ph type="title"/>
          </p:nvPr>
        </p:nvSpPr>
        <p:spPr/>
        <p:txBody>
          <a:bodyPr/>
          <a:lstStyle/>
          <a:p>
            <a:r>
              <a:rPr lang="en-US"/>
              <a:t>Facebook Top 10 slechtst scorende posts | NPO3FM - 2 of 23</a:t>
            </a:r>
          </a:p>
        </p:txBody>
      </p:sp>
      <p:graphicFrame>
        <p:nvGraphicFramePr>
          <p:cNvPr id="5" name="Table Placeholder 4">
            <a:extLst>
              <a:ext uri="{FF2B5EF4-FFF2-40B4-BE49-F238E27FC236}">
                <a16:creationId xmlns:a16="http://schemas.microsoft.com/office/drawing/2014/main" id="{30E02B43-0EF4-4F67-8BA9-812E7E493C93}"/>
              </a:ext>
            </a:extLst>
          </p:cNvPr>
          <p:cNvGraphicFramePr>
            <a:graphicFrameLocks noGrp="1"/>
          </p:cNvGraphicFramePr>
          <p:nvPr>
            <p:ph type="tbl" sz="quarter" idx="13"/>
            <p:extLst>
              <p:ext uri="{D42A27DB-BD31-4B8C-83A1-F6EECF244321}">
                <p14:modId xmlns:p14="http://schemas.microsoft.com/office/powerpoint/2010/main" val="1866077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3690467"/>
                    </a:ext>
                  </a:extLst>
                </a:gridCol>
                <a:gridCol w="1399032">
                  <a:extLst>
                    <a:ext uri="{9D8B030D-6E8A-4147-A177-3AD203B41FA5}">
                      <a16:colId xmlns:a16="http://schemas.microsoft.com/office/drawing/2014/main" val="1366116139"/>
                    </a:ext>
                  </a:extLst>
                </a:gridCol>
                <a:gridCol w="987552">
                  <a:extLst>
                    <a:ext uri="{9D8B030D-6E8A-4147-A177-3AD203B41FA5}">
                      <a16:colId xmlns:a16="http://schemas.microsoft.com/office/drawing/2014/main" val="3424003650"/>
                    </a:ext>
                  </a:extLst>
                </a:gridCol>
                <a:gridCol w="493776">
                  <a:extLst>
                    <a:ext uri="{9D8B030D-6E8A-4147-A177-3AD203B41FA5}">
                      <a16:colId xmlns:a16="http://schemas.microsoft.com/office/drawing/2014/main" val="3674654701"/>
                    </a:ext>
                  </a:extLst>
                </a:gridCol>
                <a:gridCol w="493776">
                  <a:extLst>
                    <a:ext uri="{9D8B030D-6E8A-4147-A177-3AD203B41FA5}">
                      <a16:colId xmlns:a16="http://schemas.microsoft.com/office/drawing/2014/main" val="4172340556"/>
                    </a:ext>
                  </a:extLst>
                </a:gridCol>
                <a:gridCol w="493776">
                  <a:extLst>
                    <a:ext uri="{9D8B030D-6E8A-4147-A177-3AD203B41FA5}">
                      <a16:colId xmlns:a16="http://schemas.microsoft.com/office/drawing/2014/main" val="1059258138"/>
                    </a:ext>
                  </a:extLst>
                </a:gridCol>
                <a:gridCol w="493776">
                  <a:extLst>
                    <a:ext uri="{9D8B030D-6E8A-4147-A177-3AD203B41FA5}">
                      <a16:colId xmlns:a16="http://schemas.microsoft.com/office/drawing/2014/main" val="2159360222"/>
                    </a:ext>
                  </a:extLst>
                </a:gridCol>
                <a:gridCol w="493776">
                  <a:extLst>
                    <a:ext uri="{9D8B030D-6E8A-4147-A177-3AD203B41FA5}">
                      <a16:colId xmlns:a16="http://schemas.microsoft.com/office/drawing/2014/main" val="2856103869"/>
                    </a:ext>
                  </a:extLst>
                </a:gridCol>
                <a:gridCol w="493776">
                  <a:extLst>
                    <a:ext uri="{9D8B030D-6E8A-4147-A177-3AD203B41FA5}">
                      <a16:colId xmlns:a16="http://schemas.microsoft.com/office/drawing/2014/main" val="253000320"/>
                    </a:ext>
                  </a:extLst>
                </a:gridCol>
                <a:gridCol w="493776">
                  <a:extLst>
                    <a:ext uri="{9D8B030D-6E8A-4147-A177-3AD203B41FA5}">
                      <a16:colId xmlns:a16="http://schemas.microsoft.com/office/drawing/2014/main" val="297839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790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- 2021-12-28 16:00:01</a:t>
                      </a:r>
                      <a:r>
                        <a:rPr kumimoji="0" lang="nl-NL" sz="1000" b="0" i="0" u="none" strike="noStrike" kern="1200" cap="none" spc="0" normalizeH="0" baseline="0" noProof="0">
                          <a:ln>
                            <a:noFill/>
                          </a:ln>
                          <a:solidFill>
                            <a:prstClr val="black"/>
                          </a:solidFill>
                          <a:effectLst/>
                          <a:uLnTx/>
                          <a:uFillTx/>
                          <a:latin typeface="+mn-lt"/>
                          <a:ea typeface="+mn-ea"/>
                          <a:cs typeface="+mn-cs"/>
                        </a:rPr>
                        <a:t>
 We hebben dit jaar gehuild, gelachen, gezongen en gedanst in de 3FM Live Box. We hebben de mooiste momenten even op een rijtje gezet. Check hier de beste 3FM Live Box momenten van 2021. 💚🎉  https://www.npo3fm.nl/nieuws/preview/02ad367b-ec1a-4225-90c0-c2dd1f1909ce?x-craft-preview=NN5V5j2sMu&amp;token=oF7K1I9B0HXpF8rmHFQGQjHItY3Cn5jZ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xzCIXVWqaJ-93&amp;w=720&amp;h=720&amp;url=https%3A%2F%2Fcms-assets.nporadio.nl%2Fnpo3fm%2F_videoPreview%2F50958900911_6458b2bcdc_o.jpg%3Fv%3D1638286367&amp;cfs=1&amp;ext=emg0&amp;_nc_oe=6f76e&amp;_nc_sid=06c271&amp;ccb=3-5&amp;gt=1&amp;_nc_hash=AQEEy91hM-b_2V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19:52:04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7836237"/>
                  </a:ext>
                </a:extLst>
              </a:tr>
            </a:tbl>
          </a:graphicData>
        </a:graphic>
      </p:graphicFrame>
      <p:sp>
        <p:nvSpPr>
          <p:cNvPr id="4" name="Text Placeholder 3">
            <a:extLst>
              <a:ext uri="{FF2B5EF4-FFF2-40B4-BE49-F238E27FC236}">
                <a16:creationId xmlns:a16="http://schemas.microsoft.com/office/drawing/2014/main" id="{1039C42E-4A5B-4785-ACC0-379F3DD2169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3417252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7CED-D053-4FD9-B64A-6157D284D65A}"/>
              </a:ext>
            </a:extLst>
          </p:cNvPr>
          <p:cNvSpPr>
            <a:spLocks noGrp="1"/>
          </p:cNvSpPr>
          <p:nvPr>
            <p:ph type="title"/>
          </p:nvPr>
        </p:nvSpPr>
        <p:spPr/>
        <p:txBody>
          <a:bodyPr/>
          <a:lstStyle/>
          <a:p>
            <a:r>
              <a:rPr lang="en-US"/>
              <a:t>Facebook Top 10 slechtst scorende posts | NPO3FM - 3 of 23</a:t>
            </a:r>
          </a:p>
        </p:txBody>
      </p:sp>
      <p:graphicFrame>
        <p:nvGraphicFramePr>
          <p:cNvPr id="5" name="Table Placeholder 4">
            <a:extLst>
              <a:ext uri="{FF2B5EF4-FFF2-40B4-BE49-F238E27FC236}">
                <a16:creationId xmlns:a16="http://schemas.microsoft.com/office/drawing/2014/main" id="{BB45B20B-B935-4D7B-BBFF-4E8F4AD1D9E3}"/>
              </a:ext>
            </a:extLst>
          </p:cNvPr>
          <p:cNvGraphicFramePr>
            <a:graphicFrameLocks noGrp="1"/>
          </p:cNvGraphicFramePr>
          <p:nvPr>
            <p:ph type="tbl" sz="quarter" idx="13"/>
            <p:extLst>
              <p:ext uri="{D42A27DB-BD31-4B8C-83A1-F6EECF244321}">
                <p14:modId xmlns:p14="http://schemas.microsoft.com/office/powerpoint/2010/main" val="2866419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1948671"/>
                    </a:ext>
                  </a:extLst>
                </a:gridCol>
                <a:gridCol w="1399032">
                  <a:extLst>
                    <a:ext uri="{9D8B030D-6E8A-4147-A177-3AD203B41FA5}">
                      <a16:colId xmlns:a16="http://schemas.microsoft.com/office/drawing/2014/main" val="2916038638"/>
                    </a:ext>
                  </a:extLst>
                </a:gridCol>
                <a:gridCol w="987552">
                  <a:extLst>
                    <a:ext uri="{9D8B030D-6E8A-4147-A177-3AD203B41FA5}">
                      <a16:colId xmlns:a16="http://schemas.microsoft.com/office/drawing/2014/main" val="2604502695"/>
                    </a:ext>
                  </a:extLst>
                </a:gridCol>
                <a:gridCol w="493776">
                  <a:extLst>
                    <a:ext uri="{9D8B030D-6E8A-4147-A177-3AD203B41FA5}">
                      <a16:colId xmlns:a16="http://schemas.microsoft.com/office/drawing/2014/main" val="2292789154"/>
                    </a:ext>
                  </a:extLst>
                </a:gridCol>
                <a:gridCol w="493776">
                  <a:extLst>
                    <a:ext uri="{9D8B030D-6E8A-4147-A177-3AD203B41FA5}">
                      <a16:colId xmlns:a16="http://schemas.microsoft.com/office/drawing/2014/main" val="1025308675"/>
                    </a:ext>
                  </a:extLst>
                </a:gridCol>
                <a:gridCol w="493776">
                  <a:extLst>
                    <a:ext uri="{9D8B030D-6E8A-4147-A177-3AD203B41FA5}">
                      <a16:colId xmlns:a16="http://schemas.microsoft.com/office/drawing/2014/main" val="2470914284"/>
                    </a:ext>
                  </a:extLst>
                </a:gridCol>
                <a:gridCol w="493776">
                  <a:extLst>
                    <a:ext uri="{9D8B030D-6E8A-4147-A177-3AD203B41FA5}">
                      <a16:colId xmlns:a16="http://schemas.microsoft.com/office/drawing/2014/main" val="630629901"/>
                    </a:ext>
                  </a:extLst>
                </a:gridCol>
                <a:gridCol w="493776">
                  <a:extLst>
                    <a:ext uri="{9D8B030D-6E8A-4147-A177-3AD203B41FA5}">
                      <a16:colId xmlns:a16="http://schemas.microsoft.com/office/drawing/2014/main" val="523729164"/>
                    </a:ext>
                  </a:extLst>
                </a:gridCol>
                <a:gridCol w="493776">
                  <a:extLst>
                    <a:ext uri="{9D8B030D-6E8A-4147-A177-3AD203B41FA5}">
                      <a16:colId xmlns:a16="http://schemas.microsoft.com/office/drawing/2014/main" val="3255147878"/>
                    </a:ext>
                  </a:extLst>
                </a:gridCol>
                <a:gridCol w="493776">
                  <a:extLst>
                    <a:ext uri="{9D8B030D-6E8A-4147-A177-3AD203B41FA5}">
                      <a16:colId xmlns:a16="http://schemas.microsoft.com/office/drawing/2014/main" val="66978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720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- 2021-12-30 16:00:01</a:t>
                      </a:r>
                      <a:r>
                        <a:rPr kumimoji="0" lang="nl-NL" sz="1000" b="0" i="0" u="none" strike="noStrike" kern="1200" cap="none" spc="0" normalizeH="0" baseline="0" noProof="0">
                          <a:ln>
                            <a:noFill/>
                          </a:ln>
                          <a:solidFill>
                            <a:prstClr val="black"/>
                          </a:solidFill>
                          <a:effectLst/>
                          <a:uLnTx/>
                          <a:uFillTx/>
                          <a:latin typeface="+mn-lt"/>
                          <a:ea typeface="+mn-ea"/>
                          <a:cs typeface="+mn-cs"/>
                        </a:rPr>
                        <a:t>
 Jordy van De Likt kwam langs om te praten, maar bleef om te performen!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15.5256-10/s720x720/269933635_906218710091499_1109895959710652880_n.jpg?_nc_cat=111&amp;ccb=1-5&amp;_nc_sid=ad6a45&amp;_nc_ohc=tONk1t2y-JgAX-VMEWQ&amp;_nc_oc=AQmswsAFtR17FCtVD3isOiuO3ABuk5q3RuvLbsJX6-svQeK3tNzHLERWW3M07S3Qf4I&amp;_nc_ht=scontent-atl3-1.xx&amp;edm=AKIiGfEEAAAA&amp;oh=00_AT9R1FivaJmTznZVgeWK4oI64m53ox4mEaGYhdpWKsIEXQ&amp;oe=61FBE0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01/30/2022 19:46:05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1600257"/>
                  </a:ext>
                </a:extLst>
              </a:tr>
            </a:tbl>
          </a:graphicData>
        </a:graphic>
      </p:graphicFrame>
      <p:sp>
        <p:nvSpPr>
          <p:cNvPr id="4" name="Text Placeholder 3">
            <a:extLst>
              <a:ext uri="{FF2B5EF4-FFF2-40B4-BE49-F238E27FC236}">
                <a16:creationId xmlns:a16="http://schemas.microsoft.com/office/drawing/2014/main" id="{CA936091-1843-4A96-89B5-DA8DB6C92ADE}"/>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0349905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151F5-D106-4D28-974A-8D5391EFE5FA}"/>
              </a:ext>
            </a:extLst>
          </p:cNvPr>
          <p:cNvSpPr>
            <a:spLocks noGrp="1"/>
          </p:cNvSpPr>
          <p:nvPr>
            <p:ph type="title"/>
          </p:nvPr>
        </p:nvSpPr>
        <p:spPr/>
        <p:txBody>
          <a:bodyPr/>
          <a:lstStyle/>
          <a:p>
            <a:r>
              <a:rPr lang="en-US"/>
              <a:t>Facebook Top 10 slechtst scorende posts | NPO3FM - 4 of 23</a:t>
            </a:r>
          </a:p>
        </p:txBody>
      </p:sp>
      <p:graphicFrame>
        <p:nvGraphicFramePr>
          <p:cNvPr id="5" name="Table Placeholder 4">
            <a:extLst>
              <a:ext uri="{FF2B5EF4-FFF2-40B4-BE49-F238E27FC236}">
                <a16:creationId xmlns:a16="http://schemas.microsoft.com/office/drawing/2014/main" id="{662CA1DD-F169-40C3-B8E4-3922B7C93E9E}"/>
              </a:ext>
            </a:extLst>
          </p:cNvPr>
          <p:cNvGraphicFramePr>
            <a:graphicFrameLocks noGrp="1"/>
          </p:cNvGraphicFramePr>
          <p:nvPr>
            <p:ph type="tbl" sz="quarter" idx="13"/>
            <p:extLst>
              <p:ext uri="{D42A27DB-BD31-4B8C-83A1-F6EECF244321}">
                <p14:modId xmlns:p14="http://schemas.microsoft.com/office/powerpoint/2010/main" val="2401657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3254574"/>
                    </a:ext>
                  </a:extLst>
                </a:gridCol>
                <a:gridCol w="1399032">
                  <a:extLst>
                    <a:ext uri="{9D8B030D-6E8A-4147-A177-3AD203B41FA5}">
                      <a16:colId xmlns:a16="http://schemas.microsoft.com/office/drawing/2014/main" val="508447576"/>
                    </a:ext>
                  </a:extLst>
                </a:gridCol>
                <a:gridCol w="987552">
                  <a:extLst>
                    <a:ext uri="{9D8B030D-6E8A-4147-A177-3AD203B41FA5}">
                      <a16:colId xmlns:a16="http://schemas.microsoft.com/office/drawing/2014/main" val="1334791608"/>
                    </a:ext>
                  </a:extLst>
                </a:gridCol>
                <a:gridCol w="493776">
                  <a:extLst>
                    <a:ext uri="{9D8B030D-6E8A-4147-A177-3AD203B41FA5}">
                      <a16:colId xmlns:a16="http://schemas.microsoft.com/office/drawing/2014/main" val="2078016146"/>
                    </a:ext>
                  </a:extLst>
                </a:gridCol>
                <a:gridCol w="493776">
                  <a:extLst>
                    <a:ext uri="{9D8B030D-6E8A-4147-A177-3AD203B41FA5}">
                      <a16:colId xmlns:a16="http://schemas.microsoft.com/office/drawing/2014/main" val="3617418915"/>
                    </a:ext>
                  </a:extLst>
                </a:gridCol>
                <a:gridCol w="493776">
                  <a:extLst>
                    <a:ext uri="{9D8B030D-6E8A-4147-A177-3AD203B41FA5}">
                      <a16:colId xmlns:a16="http://schemas.microsoft.com/office/drawing/2014/main" val="3491462680"/>
                    </a:ext>
                  </a:extLst>
                </a:gridCol>
                <a:gridCol w="493776">
                  <a:extLst>
                    <a:ext uri="{9D8B030D-6E8A-4147-A177-3AD203B41FA5}">
                      <a16:colId xmlns:a16="http://schemas.microsoft.com/office/drawing/2014/main" val="3286950879"/>
                    </a:ext>
                  </a:extLst>
                </a:gridCol>
                <a:gridCol w="493776">
                  <a:extLst>
                    <a:ext uri="{9D8B030D-6E8A-4147-A177-3AD203B41FA5}">
                      <a16:colId xmlns:a16="http://schemas.microsoft.com/office/drawing/2014/main" val="4010350581"/>
                    </a:ext>
                  </a:extLst>
                </a:gridCol>
                <a:gridCol w="493776">
                  <a:extLst>
                    <a:ext uri="{9D8B030D-6E8A-4147-A177-3AD203B41FA5}">
                      <a16:colId xmlns:a16="http://schemas.microsoft.com/office/drawing/2014/main" val="2487441324"/>
                    </a:ext>
                  </a:extLst>
                </a:gridCol>
                <a:gridCol w="493776">
                  <a:extLst>
                    <a:ext uri="{9D8B030D-6E8A-4147-A177-3AD203B41FA5}">
                      <a16:colId xmlns:a16="http://schemas.microsoft.com/office/drawing/2014/main" val="1649701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3052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- 2021-12-19 22:45:30</a:t>
                      </a:r>
                      <a:r>
                        <a:rPr kumimoji="0" lang="nl-NL" sz="1000" b="0" i="0" u="none" strike="noStrike" kern="1200" cap="none" spc="0" normalizeH="0" baseline="0" noProof="0">
                          <a:ln>
                            <a:noFill/>
                          </a:ln>
                          <a:solidFill>
                            <a:prstClr val="black"/>
                          </a:solidFill>
                          <a:effectLst/>
                          <a:uLnTx/>
                          <a:uFillTx/>
                          <a:latin typeface="+mn-lt"/>
                          <a:ea typeface="+mn-ea"/>
                          <a:cs typeface="+mn-cs"/>
                        </a:rPr>
                        <a:t>
 Wie wil dit nou niet!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dMfyxIHwrPFOw&amp;w=720&amp;h=720&amp;url=https%3A%2F%2Fcms-assets.nporadio.nl%2Fnpo3fm%2F_videoPreview%2F51757120715_ac360cc077_k.jpg%3Fv%3D1639909108&amp;cfs=1&amp;ext=emg0&amp;_nc_oe=6f58e&amp;_nc_sid=06c271&amp;ccb=3-5&amp;_nc_hash=AQGS-QMWPdFEmae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33196770"/>
                  </a:ext>
                </a:extLst>
              </a:tr>
            </a:tbl>
          </a:graphicData>
        </a:graphic>
      </p:graphicFrame>
      <p:sp>
        <p:nvSpPr>
          <p:cNvPr id="4" name="Text Placeholder 3">
            <a:extLst>
              <a:ext uri="{FF2B5EF4-FFF2-40B4-BE49-F238E27FC236}">
                <a16:creationId xmlns:a16="http://schemas.microsoft.com/office/drawing/2014/main" id="{A22746FA-B9B5-4A79-8E10-EEC72AE04FB8}"/>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385685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3A35B-4677-4349-9AA2-63E9C7A9D107}"/>
              </a:ext>
            </a:extLst>
          </p:cNvPr>
          <p:cNvSpPr>
            <a:spLocks noGrp="1"/>
          </p:cNvSpPr>
          <p:nvPr>
            <p:ph type="title"/>
          </p:nvPr>
        </p:nvSpPr>
        <p:spPr/>
        <p:txBody>
          <a:bodyPr/>
          <a:lstStyle/>
          <a:p>
            <a:r>
              <a:rPr lang="en-US"/>
              <a:t>Facebook Top 10 slechtst scorende posts | NPO3FM - 5 of 23</a:t>
            </a:r>
          </a:p>
        </p:txBody>
      </p:sp>
      <p:graphicFrame>
        <p:nvGraphicFramePr>
          <p:cNvPr id="5" name="Table Placeholder 4">
            <a:extLst>
              <a:ext uri="{FF2B5EF4-FFF2-40B4-BE49-F238E27FC236}">
                <a16:creationId xmlns:a16="http://schemas.microsoft.com/office/drawing/2014/main" id="{295903DC-DC85-46AA-A1C3-CA6DE85FA87F}"/>
              </a:ext>
            </a:extLst>
          </p:cNvPr>
          <p:cNvGraphicFramePr>
            <a:graphicFrameLocks noGrp="1"/>
          </p:cNvGraphicFramePr>
          <p:nvPr>
            <p:ph type="tbl" sz="quarter" idx="13"/>
            <p:extLst>
              <p:ext uri="{D42A27DB-BD31-4B8C-83A1-F6EECF244321}">
                <p14:modId xmlns:p14="http://schemas.microsoft.com/office/powerpoint/2010/main" val="2143506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7871506"/>
                    </a:ext>
                  </a:extLst>
                </a:gridCol>
                <a:gridCol w="1399032">
                  <a:extLst>
                    <a:ext uri="{9D8B030D-6E8A-4147-A177-3AD203B41FA5}">
                      <a16:colId xmlns:a16="http://schemas.microsoft.com/office/drawing/2014/main" val="1833141115"/>
                    </a:ext>
                  </a:extLst>
                </a:gridCol>
                <a:gridCol w="987552">
                  <a:extLst>
                    <a:ext uri="{9D8B030D-6E8A-4147-A177-3AD203B41FA5}">
                      <a16:colId xmlns:a16="http://schemas.microsoft.com/office/drawing/2014/main" val="92980198"/>
                    </a:ext>
                  </a:extLst>
                </a:gridCol>
                <a:gridCol w="493776">
                  <a:extLst>
                    <a:ext uri="{9D8B030D-6E8A-4147-A177-3AD203B41FA5}">
                      <a16:colId xmlns:a16="http://schemas.microsoft.com/office/drawing/2014/main" val="771524836"/>
                    </a:ext>
                  </a:extLst>
                </a:gridCol>
                <a:gridCol w="493776">
                  <a:extLst>
                    <a:ext uri="{9D8B030D-6E8A-4147-A177-3AD203B41FA5}">
                      <a16:colId xmlns:a16="http://schemas.microsoft.com/office/drawing/2014/main" val="3501491305"/>
                    </a:ext>
                  </a:extLst>
                </a:gridCol>
                <a:gridCol w="493776">
                  <a:extLst>
                    <a:ext uri="{9D8B030D-6E8A-4147-A177-3AD203B41FA5}">
                      <a16:colId xmlns:a16="http://schemas.microsoft.com/office/drawing/2014/main" val="1073388462"/>
                    </a:ext>
                  </a:extLst>
                </a:gridCol>
                <a:gridCol w="493776">
                  <a:extLst>
                    <a:ext uri="{9D8B030D-6E8A-4147-A177-3AD203B41FA5}">
                      <a16:colId xmlns:a16="http://schemas.microsoft.com/office/drawing/2014/main" val="3246303783"/>
                    </a:ext>
                  </a:extLst>
                </a:gridCol>
                <a:gridCol w="493776">
                  <a:extLst>
                    <a:ext uri="{9D8B030D-6E8A-4147-A177-3AD203B41FA5}">
                      <a16:colId xmlns:a16="http://schemas.microsoft.com/office/drawing/2014/main" val="2959685435"/>
                    </a:ext>
                  </a:extLst>
                </a:gridCol>
                <a:gridCol w="493776">
                  <a:extLst>
                    <a:ext uri="{9D8B030D-6E8A-4147-A177-3AD203B41FA5}">
                      <a16:colId xmlns:a16="http://schemas.microsoft.com/office/drawing/2014/main" val="2363682372"/>
                    </a:ext>
                  </a:extLst>
                </a:gridCol>
                <a:gridCol w="493776">
                  <a:extLst>
                    <a:ext uri="{9D8B030D-6E8A-4147-A177-3AD203B41FA5}">
                      <a16:colId xmlns:a16="http://schemas.microsoft.com/office/drawing/2014/main" val="2388809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8254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- 2021-12-27 16:00:27</a:t>
                      </a:r>
                      <a:r>
                        <a:rPr kumimoji="0" lang="nl-NL" sz="1000" b="0" i="0" u="none" strike="noStrike" kern="1200" cap="none" spc="0" normalizeH="0" baseline="0" noProof="0">
                          <a:ln>
                            <a:noFill/>
                          </a:ln>
                          <a:solidFill>
                            <a:prstClr val="black"/>
                          </a:solidFill>
                          <a:effectLst/>
                          <a:uLnTx/>
                          <a:uFillTx/>
                          <a:latin typeface="+mn-lt"/>
                          <a:ea typeface="+mn-ea"/>
                          <a:cs typeface="+mn-cs"/>
                        </a:rPr>
                        <a:t>
 Essi is een van de vrijwilligers die de vluchtelingen hardlooples geeft. Hij vluchtte zelf zes jaar geleden uit Iran, nu helpt hij anderen.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G_UIkxU6t_LCl2&amp;w=720&amp;h=720&amp;url=https%3A%2F%2Fcms-assets.nporadio.nl%2Fnpo3fm%2F_videoPreview%2F5785127%2FMicrosoftTeams-image-13.jpg%3Fv%3D1639649742&amp;cfs=1&amp;ext=emg0&amp;_nc_oe=6f76f&amp;_nc_sid=06c271&amp;ccb=3-5&amp;gt=1&amp;_nc_hash=AQFFE0lSX7kgGI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19:52:04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70762331"/>
                  </a:ext>
                </a:extLst>
              </a:tr>
            </a:tbl>
          </a:graphicData>
        </a:graphic>
      </p:graphicFrame>
      <p:sp>
        <p:nvSpPr>
          <p:cNvPr id="4" name="Text Placeholder 3">
            <a:extLst>
              <a:ext uri="{FF2B5EF4-FFF2-40B4-BE49-F238E27FC236}">
                <a16:creationId xmlns:a16="http://schemas.microsoft.com/office/drawing/2014/main" id="{7B1A00B2-4D35-4555-AA60-EA8DACF5038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9905353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5632B-3619-4CB2-A276-E0BC725B5679}"/>
              </a:ext>
            </a:extLst>
          </p:cNvPr>
          <p:cNvSpPr>
            <a:spLocks noGrp="1"/>
          </p:cNvSpPr>
          <p:nvPr>
            <p:ph type="title"/>
          </p:nvPr>
        </p:nvSpPr>
        <p:spPr/>
        <p:txBody>
          <a:bodyPr/>
          <a:lstStyle/>
          <a:p>
            <a:r>
              <a:rPr lang="en-US"/>
              <a:t>Facebook Top 10 slechtst scorende posts | NPO3FM - 6 of 23</a:t>
            </a:r>
          </a:p>
        </p:txBody>
      </p:sp>
      <p:graphicFrame>
        <p:nvGraphicFramePr>
          <p:cNvPr id="5" name="Table Placeholder 4">
            <a:extLst>
              <a:ext uri="{FF2B5EF4-FFF2-40B4-BE49-F238E27FC236}">
                <a16:creationId xmlns:a16="http://schemas.microsoft.com/office/drawing/2014/main" id="{6E426BFC-1E91-47C5-B0F7-049E52E73A80}"/>
              </a:ext>
            </a:extLst>
          </p:cNvPr>
          <p:cNvGraphicFramePr>
            <a:graphicFrameLocks noGrp="1"/>
          </p:cNvGraphicFramePr>
          <p:nvPr>
            <p:ph type="tbl" sz="quarter" idx="13"/>
            <p:extLst>
              <p:ext uri="{D42A27DB-BD31-4B8C-83A1-F6EECF244321}">
                <p14:modId xmlns:p14="http://schemas.microsoft.com/office/powerpoint/2010/main" val="413098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4038593"/>
                    </a:ext>
                  </a:extLst>
                </a:gridCol>
                <a:gridCol w="1399032">
                  <a:extLst>
                    <a:ext uri="{9D8B030D-6E8A-4147-A177-3AD203B41FA5}">
                      <a16:colId xmlns:a16="http://schemas.microsoft.com/office/drawing/2014/main" val="265327860"/>
                    </a:ext>
                  </a:extLst>
                </a:gridCol>
                <a:gridCol w="987552">
                  <a:extLst>
                    <a:ext uri="{9D8B030D-6E8A-4147-A177-3AD203B41FA5}">
                      <a16:colId xmlns:a16="http://schemas.microsoft.com/office/drawing/2014/main" val="1574884940"/>
                    </a:ext>
                  </a:extLst>
                </a:gridCol>
                <a:gridCol w="493776">
                  <a:extLst>
                    <a:ext uri="{9D8B030D-6E8A-4147-A177-3AD203B41FA5}">
                      <a16:colId xmlns:a16="http://schemas.microsoft.com/office/drawing/2014/main" val="2904293895"/>
                    </a:ext>
                  </a:extLst>
                </a:gridCol>
                <a:gridCol w="493776">
                  <a:extLst>
                    <a:ext uri="{9D8B030D-6E8A-4147-A177-3AD203B41FA5}">
                      <a16:colId xmlns:a16="http://schemas.microsoft.com/office/drawing/2014/main" val="2519874368"/>
                    </a:ext>
                  </a:extLst>
                </a:gridCol>
                <a:gridCol w="493776">
                  <a:extLst>
                    <a:ext uri="{9D8B030D-6E8A-4147-A177-3AD203B41FA5}">
                      <a16:colId xmlns:a16="http://schemas.microsoft.com/office/drawing/2014/main" val="4289857585"/>
                    </a:ext>
                  </a:extLst>
                </a:gridCol>
                <a:gridCol w="493776">
                  <a:extLst>
                    <a:ext uri="{9D8B030D-6E8A-4147-A177-3AD203B41FA5}">
                      <a16:colId xmlns:a16="http://schemas.microsoft.com/office/drawing/2014/main" val="1356937980"/>
                    </a:ext>
                  </a:extLst>
                </a:gridCol>
                <a:gridCol w="493776">
                  <a:extLst>
                    <a:ext uri="{9D8B030D-6E8A-4147-A177-3AD203B41FA5}">
                      <a16:colId xmlns:a16="http://schemas.microsoft.com/office/drawing/2014/main" val="74932252"/>
                    </a:ext>
                  </a:extLst>
                </a:gridCol>
                <a:gridCol w="493776">
                  <a:extLst>
                    <a:ext uri="{9D8B030D-6E8A-4147-A177-3AD203B41FA5}">
                      <a16:colId xmlns:a16="http://schemas.microsoft.com/office/drawing/2014/main" val="2830559616"/>
                    </a:ext>
                  </a:extLst>
                </a:gridCol>
                <a:gridCol w="493776">
                  <a:extLst>
                    <a:ext uri="{9D8B030D-6E8A-4147-A177-3AD203B41FA5}">
                      <a16:colId xmlns:a16="http://schemas.microsoft.com/office/drawing/2014/main" val="2195493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6934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- 2021-12-19 21:15:38</a:t>
                      </a:r>
                      <a:r>
                        <a:rPr kumimoji="0" lang="nl-NL" sz="1000" b="0" i="0" u="none" strike="noStrike" kern="1200" cap="none" spc="0" normalizeH="0" baseline="0" noProof="0">
                          <a:ln>
                            <a:noFill/>
                          </a:ln>
                          <a:solidFill>
                            <a:prstClr val="black"/>
                          </a:solidFill>
                          <a:effectLst/>
                          <a:uLnTx/>
                          <a:uFillTx/>
                          <a:latin typeface="+mn-lt"/>
                          <a:ea typeface="+mn-ea"/>
                          <a:cs typeface="+mn-cs"/>
                        </a:rPr>
                        <a:t>
 "Het beschermen van het bos, het milieu en het leven van de mensen is onze missie."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LAbslBEhTgS2a&amp;w=720&amp;h=720&amp;url=https%3A%2F%2Fcms-assets.nporadio.nl%2Fnpo3fm%2F_videoPreview%2Fwijnie-1.jpg%3Fv%3D1639653882&amp;cfs=1&amp;ext=emg0&amp;_nc_oe=6f58f&amp;_nc_sid=06c271&amp;ccb=3-5&amp;_nc_hash=AQGn2lwwlysRk4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63298299"/>
                  </a:ext>
                </a:extLst>
              </a:tr>
            </a:tbl>
          </a:graphicData>
        </a:graphic>
      </p:graphicFrame>
      <p:sp>
        <p:nvSpPr>
          <p:cNvPr id="4" name="Text Placeholder 3">
            <a:extLst>
              <a:ext uri="{FF2B5EF4-FFF2-40B4-BE49-F238E27FC236}">
                <a16:creationId xmlns:a16="http://schemas.microsoft.com/office/drawing/2014/main" id="{6DB2B54F-C554-4642-A8CF-B696AE6F075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545957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F195-A2D6-4710-B982-592BB3BC5BE7}"/>
              </a:ext>
            </a:extLst>
          </p:cNvPr>
          <p:cNvSpPr>
            <a:spLocks noGrp="1"/>
          </p:cNvSpPr>
          <p:nvPr>
            <p:ph type="title"/>
          </p:nvPr>
        </p:nvSpPr>
        <p:spPr/>
        <p:txBody>
          <a:bodyPr/>
          <a:lstStyle/>
          <a:p>
            <a:r>
              <a:rPr lang="en-US"/>
              <a:t>Facebook Top 10 slechtst scorende posts | NPO3FM - 7 of 23</a:t>
            </a:r>
          </a:p>
        </p:txBody>
      </p:sp>
      <p:graphicFrame>
        <p:nvGraphicFramePr>
          <p:cNvPr id="5" name="Table Placeholder 4">
            <a:extLst>
              <a:ext uri="{FF2B5EF4-FFF2-40B4-BE49-F238E27FC236}">
                <a16:creationId xmlns:a16="http://schemas.microsoft.com/office/drawing/2014/main" id="{2715E557-0414-49E7-AF26-ECFEE983B037}"/>
              </a:ext>
            </a:extLst>
          </p:cNvPr>
          <p:cNvGraphicFramePr>
            <a:graphicFrameLocks noGrp="1"/>
          </p:cNvGraphicFramePr>
          <p:nvPr>
            <p:ph type="tbl" sz="quarter" idx="13"/>
            <p:extLst>
              <p:ext uri="{D42A27DB-BD31-4B8C-83A1-F6EECF244321}">
                <p14:modId xmlns:p14="http://schemas.microsoft.com/office/powerpoint/2010/main" val="2101094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9853026"/>
                    </a:ext>
                  </a:extLst>
                </a:gridCol>
                <a:gridCol w="1399032">
                  <a:extLst>
                    <a:ext uri="{9D8B030D-6E8A-4147-A177-3AD203B41FA5}">
                      <a16:colId xmlns:a16="http://schemas.microsoft.com/office/drawing/2014/main" val="4244006304"/>
                    </a:ext>
                  </a:extLst>
                </a:gridCol>
                <a:gridCol w="987552">
                  <a:extLst>
                    <a:ext uri="{9D8B030D-6E8A-4147-A177-3AD203B41FA5}">
                      <a16:colId xmlns:a16="http://schemas.microsoft.com/office/drawing/2014/main" val="3614488705"/>
                    </a:ext>
                  </a:extLst>
                </a:gridCol>
                <a:gridCol w="493776">
                  <a:extLst>
                    <a:ext uri="{9D8B030D-6E8A-4147-A177-3AD203B41FA5}">
                      <a16:colId xmlns:a16="http://schemas.microsoft.com/office/drawing/2014/main" val="3221553562"/>
                    </a:ext>
                  </a:extLst>
                </a:gridCol>
                <a:gridCol w="493776">
                  <a:extLst>
                    <a:ext uri="{9D8B030D-6E8A-4147-A177-3AD203B41FA5}">
                      <a16:colId xmlns:a16="http://schemas.microsoft.com/office/drawing/2014/main" val="399922233"/>
                    </a:ext>
                  </a:extLst>
                </a:gridCol>
                <a:gridCol w="493776">
                  <a:extLst>
                    <a:ext uri="{9D8B030D-6E8A-4147-A177-3AD203B41FA5}">
                      <a16:colId xmlns:a16="http://schemas.microsoft.com/office/drawing/2014/main" val="3520316751"/>
                    </a:ext>
                  </a:extLst>
                </a:gridCol>
                <a:gridCol w="493776">
                  <a:extLst>
                    <a:ext uri="{9D8B030D-6E8A-4147-A177-3AD203B41FA5}">
                      <a16:colId xmlns:a16="http://schemas.microsoft.com/office/drawing/2014/main" val="416969393"/>
                    </a:ext>
                  </a:extLst>
                </a:gridCol>
                <a:gridCol w="493776">
                  <a:extLst>
                    <a:ext uri="{9D8B030D-6E8A-4147-A177-3AD203B41FA5}">
                      <a16:colId xmlns:a16="http://schemas.microsoft.com/office/drawing/2014/main" val="2817926259"/>
                    </a:ext>
                  </a:extLst>
                </a:gridCol>
                <a:gridCol w="493776">
                  <a:extLst>
                    <a:ext uri="{9D8B030D-6E8A-4147-A177-3AD203B41FA5}">
                      <a16:colId xmlns:a16="http://schemas.microsoft.com/office/drawing/2014/main" val="1316309243"/>
                    </a:ext>
                  </a:extLst>
                </a:gridCol>
                <a:gridCol w="493776">
                  <a:extLst>
                    <a:ext uri="{9D8B030D-6E8A-4147-A177-3AD203B41FA5}">
                      <a16:colId xmlns:a16="http://schemas.microsoft.com/office/drawing/2014/main" val="2493268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4686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- 2021-12-24 07:02:34</a:t>
                      </a:r>
                      <a:r>
                        <a:rPr kumimoji="0" lang="nl-NL" sz="1000" b="0" i="0" u="none" strike="noStrike" kern="1200" cap="none" spc="0" normalizeH="0" baseline="0" noProof="0">
                          <a:ln>
                            <a:noFill/>
                          </a:ln>
                          <a:solidFill>
                            <a:prstClr val="black"/>
                          </a:solidFill>
                          <a:effectLst/>
                          <a:uLnTx/>
                          <a:uFillTx/>
                          <a:latin typeface="+mn-lt"/>
                          <a:ea typeface="+mn-ea"/>
                          <a:cs typeface="+mn-cs"/>
                        </a:rPr>
                        <a:t>
 Vandaag is je laatste kans om te doneren aan het Wereld Natuur Fonds! 🌳💚 Doneer nu het nog kan via 3FM.nl/doneer.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720x720/268141804_431574405176760_6411213158936252580_n.jpg?_nc_cat=100&amp;ccb=1-5&amp;_nc_sid=ad6a45&amp;_nc_ohc=5ety4Lxo_EoAX8BHWdr&amp;_nc_ht=scontent-bos3-1.xx&amp;edm=AKIiGfEEAAAA&amp;oh=00_AT8KbBl1W1h2HM1HIpE43TB6vr4RKV-e07wBIoztJnNG2Q&amp;oe=61F2C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01/23/2022 13:48:22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57258461"/>
                  </a:ext>
                </a:extLst>
              </a:tr>
            </a:tbl>
          </a:graphicData>
        </a:graphic>
      </p:graphicFrame>
      <p:sp>
        <p:nvSpPr>
          <p:cNvPr id="4" name="Text Placeholder 3">
            <a:extLst>
              <a:ext uri="{FF2B5EF4-FFF2-40B4-BE49-F238E27FC236}">
                <a16:creationId xmlns:a16="http://schemas.microsoft.com/office/drawing/2014/main" id="{080CE71D-BF2A-4FFE-AC23-670E6B0F75D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6128145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E8ECE-358E-4A9E-A777-E4B8CE302913}"/>
              </a:ext>
            </a:extLst>
          </p:cNvPr>
          <p:cNvSpPr>
            <a:spLocks noGrp="1"/>
          </p:cNvSpPr>
          <p:nvPr>
            <p:ph type="title"/>
          </p:nvPr>
        </p:nvSpPr>
        <p:spPr/>
        <p:txBody>
          <a:bodyPr/>
          <a:lstStyle/>
          <a:p>
            <a:r>
              <a:rPr lang="en-US"/>
              <a:t>Facebook Top 10 slechtst scorende posts | NPO3FM - 8 of 23</a:t>
            </a:r>
          </a:p>
        </p:txBody>
      </p:sp>
      <p:graphicFrame>
        <p:nvGraphicFramePr>
          <p:cNvPr id="5" name="Table Placeholder 4">
            <a:extLst>
              <a:ext uri="{FF2B5EF4-FFF2-40B4-BE49-F238E27FC236}">
                <a16:creationId xmlns:a16="http://schemas.microsoft.com/office/drawing/2014/main" id="{D95606BB-B857-49BA-846A-F06117BB61C0}"/>
              </a:ext>
            </a:extLst>
          </p:cNvPr>
          <p:cNvGraphicFramePr>
            <a:graphicFrameLocks noGrp="1"/>
          </p:cNvGraphicFramePr>
          <p:nvPr>
            <p:ph type="tbl" sz="quarter" idx="13"/>
            <p:extLst>
              <p:ext uri="{D42A27DB-BD31-4B8C-83A1-F6EECF244321}">
                <p14:modId xmlns:p14="http://schemas.microsoft.com/office/powerpoint/2010/main" val="2943199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2665216"/>
                    </a:ext>
                  </a:extLst>
                </a:gridCol>
                <a:gridCol w="1399032">
                  <a:extLst>
                    <a:ext uri="{9D8B030D-6E8A-4147-A177-3AD203B41FA5}">
                      <a16:colId xmlns:a16="http://schemas.microsoft.com/office/drawing/2014/main" val="2662767909"/>
                    </a:ext>
                  </a:extLst>
                </a:gridCol>
                <a:gridCol w="987552">
                  <a:extLst>
                    <a:ext uri="{9D8B030D-6E8A-4147-A177-3AD203B41FA5}">
                      <a16:colId xmlns:a16="http://schemas.microsoft.com/office/drawing/2014/main" val="2828794554"/>
                    </a:ext>
                  </a:extLst>
                </a:gridCol>
                <a:gridCol w="493776">
                  <a:extLst>
                    <a:ext uri="{9D8B030D-6E8A-4147-A177-3AD203B41FA5}">
                      <a16:colId xmlns:a16="http://schemas.microsoft.com/office/drawing/2014/main" val="1290573173"/>
                    </a:ext>
                  </a:extLst>
                </a:gridCol>
                <a:gridCol w="493776">
                  <a:extLst>
                    <a:ext uri="{9D8B030D-6E8A-4147-A177-3AD203B41FA5}">
                      <a16:colId xmlns:a16="http://schemas.microsoft.com/office/drawing/2014/main" val="793151403"/>
                    </a:ext>
                  </a:extLst>
                </a:gridCol>
                <a:gridCol w="493776">
                  <a:extLst>
                    <a:ext uri="{9D8B030D-6E8A-4147-A177-3AD203B41FA5}">
                      <a16:colId xmlns:a16="http://schemas.microsoft.com/office/drawing/2014/main" val="3920242946"/>
                    </a:ext>
                  </a:extLst>
                </a:gridCol>
                <a:gridCol w="493776">
                  <a:extLst>
                    <a:ext uri="{9D8B030D-6E8A-4147-A177-3AD203B41FA5}">
                      <a16:colId xmlns:a16="http://schemas.microsoft.com/office/drawing/2014/main" val="283854133"/>
                    </a:ext>
                  </a:extLst>
                </a:gridCol>
                <a:gridCol w="493776">
                  <a:extLst>
                    <a:ext uri="{9D8B030D-6E8A-4147-A177-3AD203B41FA5}">
                      <a16:colId xmlns:a16="http://schemas.microsoft.com/office/drawing/2014/main" val="1801346542"/>
                    </a:ext>
                  </a:extLst>
                </a:gridCol>
                <a:gridCol w="493776">
                  <a:extLst>
                    <a:ext uri="{9D8B030D-6E8A-4147-A177-3AD203B41FA5}">
                      <a16:colId xmlns:a16="http://schemas.microsoft.com/office/drawing/2014/main" val="2965848620"/>
                    </a:ext>
                  </a:extLst>
                </a:gridCol>
                <a:gridCol w="493776">
                  <a:extLst>
                    <a:ext uri="{9D8B030D-6E8A-4147-A177-3AD203B41FA5}">
                      <a16:colId xmlns:a16="http://schemas.microsoft.com/office/drawing/2014/main" val="147940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953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- 2021-12-25 09:00:04</a:t>
                      </a:r>
                      <a:r>
                        <a:rPr kumimoji="0" lang="nl-NL" sz="1000" b="0" i="0" u="none" strike="noStrike" kern="1200" cap="none" spc="0" normalizeH="0" baseline="0" noProof="0">
                          <a:ln>
                            <a:noFill/>
                          </a:ln>
                          <a:solidFill>
                            <a:prstClr val="black"/>
                          </a:solidFill>
                          <a:effectLst/>
                          <a:uLnTx/>
                          <a:uFillTx/>
                          <a:latin typeface="+mn-lt"/>
                          <a:ea typeface="+mn-ea"/>
                          <a:cs typeface="+mn-cs"/>
                        </a:rPr>
                        <a:t>
 Leaving het Glazen Huis like...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15.13418-10/s720x720/267105570_453743239492579_7084380758286257088_n.jpg?_nc_cat=110&amp;ccb=1-5&amp;_nc_sid=ad6a45&amp;_nc_ohc=ydgP1mkE07QAX_Rmvnh&amp;_nc_ht=scontent-atl3-1.xx&amp;edm=AKIiGfEEAAAA&amp;oh=00_AT8v9E5n6236yl5CXUMyJM-MCqZeQ8OsH-XN0VhvTrFaug&amp;oe=61F371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01/24/2022 19:43:43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59165548"/>
                  </a:ext>
                </a:extLst>
              </a:tr>
            </a:tbl>
          </a:graphicData>
        </a:graphic>
      </p:graphicFrame>
      <p:sp>
        <p:nvSpPr>
          <p:cNvPr id="4" name="Text Placeholder 3">
            <a:extLst>
              <a:ext uri="{FF2B5EF4-FFF2-40B4-BE49-F238E27FC236}">
                <a16:creationId xmlns:a16="http://schemas.microsoft.com/office/drawing/2014/main" id="{26CE92D4-3A95-4C24-903A-4B9D7F713A85}"/>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97647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2924A-6BA4-48A9-B9A6-2C7130523540}"/>
              </a:ext>
            </a:extLst>
          </p:cNvPr>
          <p:cNvSpPr>
            <a:spLocks noGrp="1"/>
          </p:cNvSpPr>
          <p:nvPr>
            <p:ph type="title"/>
          </p:nvPr>
        </p:nvSpPr>
        <p:spPr/>
        <p:txBody>
          <a:bodyPr/>
          <a:lstStyle/>
          <a:p>
            <a:r>
              <a:rPr lang="en-US"/>
              <a:t>Facebook Top 10 slechtst scorende posts | NPO3FM - 9 of 23</a:t>
            </a:r>
          </a:p>
        </p:txBody>
      </p:sp>
      <p:graphicFrame>
        <p:nvGraphicFramePr>
          <p:cNvPr id="5" name="Table Placeholder 4">
            <a:extLst>
              <a:ext uri="{FF2B5EF4-FFF2-40B4-BE49-F238E27FC236}">
                <a16:creationId xmlns:a16="http://schemas.microsoft.com/office/drawing/2014/main" id="{113A7A63-70BB-4BBE-B825-2986A86293B2}"/>
              </a:ext>
            </a:extLst>
          </p:cNvPr>
          <p:cNvGraphicFramePr>
            <a:graphicFrameLocks noGrp="1"/>
          </p:cNvGraphicFramePr>
          <p:nvPr>
            <p:ph type="tbl" sz="quarter" idx="13"/>
            <p:extLst>
              <p:ext uri="{D42A27DB-BD31-4B8C-83A1-F6EECF244321}">
                <p14:modId xmlns:p14="http://schemas.microsoft.com/office/powerpoint/2010/main" val="716949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2798634"/>
                    </a:ext>
                  </a:extLst>
                </a:gridCol>
                <a:gridCol w="1399032">
                  <a:extLst>
                    <a:ext uri="{9D8B030D-6E8A-4147-A177-3AD203B41FA5}">
                      <a16:colId xmlns:a16="http://schemas.microsoft.com/office/drawing/2014/main" val="4281860164"/>
                    </a:ext>
                  </a:extLst>
                </a:gridCol>
                <a:gridCol w="987552">
                  <a:extLst>
                    <a:ext uri="{9D8B030D-6E8A-4147-A177-3AD203B41FA5}">
                      <a16:colId xmlns:a16="http://schemas.microsoft.com/office/drawing/2014/main" val="14750960"/>
                    </a:ext>
                  </a:extLst>
                </a:gridCol>
                <a:gridCol w="493776">
                  <a:extLst>
                    <a:ext uri="{9D8B030D-6E8A-4147-A177-3AD203B41FA5}">
                      <a16:colId xmlns:a16="http://schemas.microsoft.com/office/drawing/2014/main" val="1932956400"/>
                    </a:ext>
                  </a:extLst>
                </a:gridCol>
                <a:gridCol w="493776">
                  <a:extLst>
                    <a:ext uri="{9D8B030D-6E8A-4147-A177-3AD203B41FA5}">
                      <a16:colId xmlns:a16="http://schemas.microsoft.com/office/drawing/2014/main" val="2634063301"/>
                    </a:ext>
                  </a:extLst>
                </a:gridCol>
                <a:gridCol w="493776">
                  <a:extLst>
                    <a:ext uri="{9D8B030D-6E8A-4147-A177-3AD203B41FA5}">
                      <a16:colId xmlns:a16="http://schemas.microsoft.com/office/drawing/2014/main" val="2122552409"/>
                    </a:ext>
                  </a:extLst>
                </a:gridCol>
                <a:gridCol w="493776">
                  <a:extLst>
                    <a:ext uri="{9D8B030D-6E8A-4147-A177-3AD203B41FA5}">
                      <a16:colId xmlns:a16="http://schemas.microsoft.com/office/drawing/2014/main" val="3162833182"/>
                    </a:ext>
                  </a:extLst>
                </a:gridCol>
                <a:gridCol w="493776">
                  <a:extLst>
                    <a:ext uri="{9D8B030D-6E8A-4147-A177-3AD203B41FA5}">
                      <a16:colId xmlns:a16="http://schemas.microsoft.com/office/drawing/2014/main" val="1250639603"/>
                    </a:ext>
                  </a:extLst>
                </a:gridCol>
                <a:gridCol w="493776">
                  <a:extLst>
                    <a:ext uri="{9D8B030D-6E8A-4147-A177-3AD203B41FA5}">
                      <a16:colId xmlns:a16="http://schemas.microsoft.com/office/drawing/2014/main" val="3984888586"/>
                    </a:ext>
                  </a:extLst>
                </a:gridCol>
                <a:gridCol w="493776">
                  <a:extLst>
                    <a:ext uri="{9D8B030D-6E8A-4147-A177-3AD203B41FA5}">
                      <a16:colId xmlns:a16="http://schemas.microsoft.com/office/drawing/2014/main" val="1750414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8690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- 2021-12-29 16:00:00</a:t>
                      </a:r>
                      <a:r>
                        <a:rPr kumimoji="0" lang="nl-NL" sz="1000" b="0" i="0" u="none" strike="noStrike" kern="1200" cap="none" spc="0" normalizeH="0" baseline="0" noProof="0">
                          <a:ln>
                            <a:noFill/>
                          </a:ln>
                          <a:solidFill>
                            <a:prstClr val="black"/>
                          </a:solidFill>
                          <a:effectLst/>
                          <a:uLnTx/>
                          <a:uFillTx/>
                          <a:latin typeface="+mn-lt"/>
                          <a:ea typeface="+mn-ea"/>
                          <a:cs typeface="+mn-cs"/>
                        </a:rPr>
                        <a:t>
 Dit jaar werden MEAU, Antoon en Banji bekroond tot 3FM Talent, check hier hoe hun 2021 eruit zag!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FUeJJkmtq1AVpo&amp;w=720&amp;h=720&amp;url=https%3A%2F%2Fcms-assets.nporadio.nl%2Fnpo3fm%2F_videoPreview%2F50367276617_b1d0ff7e80_o.jpg%3Fv%3D1639565104&amp;cfs=1&amp;ext=emg0&amp;_nc_oe=6f79f&amp;_nc_sid=06c271&amp;ccb=3-5&amp;gt=1&amp;_nc_hash=AQFSB7snEHGm-J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01/28/2022 19:50:05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0512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- 2021-12-27 20:02:09</a:t>
                      </a:r>
                      <a:r>
                        <a:rPr kumimoji="0" lang="nl-NL" sz="1000" b="0" i="0" u="none" strike="noStrike" kern="1200" cap="none" spc="0" normalizeH="0" baseline="0" noProof="0">
                          <a:ln>
                            <a:noFill/>
                          </a:ln>
                          <a:solidFill>
                            <a:prstClr val="black"/>
                          </a:solidFill>
                          <a:effectLst/>
                          <a:uLnTx/>
                          <a:uFillTx/>
                          <a:latin typeface="+mn-lt"/>
                          <a:ea typeface="+mn-ea"/>
                          <a:cs typeface="+mn-cs"/>
                        </a:rPr>
                        <a:t>
 Kippenvel van deze prachtige live versie van 'Adem Je In' van S10.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01/01/2022 01:42:38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00294666"/>
                  </a:ext>
                </a:extLst>
              </a:tr>
            </a:tbl>
          </a:graphicData>
        </a:graphic>
      </p:graphicFrame>
      <p:sp>
        <p:nvSpPr>
          <p:cNvPr id="4" name="Text Placeholder 3">
            <a:extLst>
              <a:ext uri="{FF2B5EF4-FFF2-40B4-BE49-F238E27FC236}">
                <a16:creationId xmlns:a16="http://schemas.microsoft.com/office/drawing/2014/main" id="{D18BC6A3-9356-49A7-886D-940E5531B7B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5611060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F30F5-E483-4102-97EA-155AE538B78F}"/>
              </a:ext>
            </a:extLst>
          </p:cNvPr>
          <p:cNvSpPr>
            <a:spLocks noGrp="1"/>
          </p:cNvSpPr>
          <p:nvPr>
            <p:ph type="title"/>
          </p:nvPr>
        </p:nvSpPr>
        <p:spPr/>
        <p:txBody>
          <a:bodyPr/>
          <a:lstStyle/>
          <a:p>
            <a:r>
              <a:rPr lang="en-US"/>
              <a:t>Facebook Top 10 slechtst scorende posts | NPO3FM - 10 of 23</a:t>
            </a:r>
          </a:p>
        </p:txBody>
      </p:sp>
      <p:graphicFrame>
        <p:nvGraphicFramePr>
          <p:cNvPr id="5" name="Table Placeholder 4">
            <a:extLst>
              <a:ext uri="{FF2B5EF4-FFF2-40B4-BE49-F238E27FC236}">
                <a16:creationId xmlns:a16="http://schemas.microsoft.com/office/drawing/2014/main" id="{7119F3D9-613A-4212-BC8F-93000F7F09AE}"/>
              </a:ext>
            </a:extLst>
          </p:cNvPr>
          <p:cNvGraphicFramePr>
            <a:graphicFrameLocks noGrp="1"/>
          </p:cNvGraphicFramePr>
          <p:nvPr>
            <p:ph type="tbl" sz="quarter" idx="13"/>
            <p:extLst>
              <p:ext uri="{D42A27DB-BD31-4B8C-83A1-F6EECF244321}">
                <p14:modId xmlns:p14="http://schemas.microsoft.com/office/powerpoint/2010/main" val="2650572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9256459"/>
                    </a:ext>
                  </a:extLst>
                </a:gridCol>
                <a:gridCol w="1399032">
                  <a:extLst>
                    <a:ext uri="{9D8B030D-6E8A-4147-A177-3AD203B41FA5}">
                      <a16:colId xmlns:a16="http://schemas.microsoft.com/office/drawing/2014/main" val="3488596976"/>
                    </a:ext>
                  </a:extLst>
                </a:gridCol>
                <a:gridCol w="987552">
                  <a:extLst>
                    <a:ext uri="{9D8B030D-6E8A-4147-A177-3AD203B41FA5}">
                      <a16:colId xmlns:a16="http://schemas.microsoft.com/office/drawing/2014/main" val="1230120703"/>
                    </a:ext>
                  </a:extLst>
                </a:gridCol>
                <a:gridCol w="493776">
                  <a:extLst>
                    <a:ext uri="{9D8B030D-6E8A-4147-A177-3AD203B41FA5}">
                      <a16:colId xmlns:a16="http://schemas.microsoft.com/office/drawing/2014/main" val="516271645"/>
                    </a:ext>
                  </a:extLst>
                </a:gridCol>
                <a:gridCol w="493776">
                  <a:extLst>
                    <a:ext uri="{9D8B030D-6E8A-4147-A177-3AD203B41FA5}">
                      <a16:colId xmlns:a16="http://schemas.microsoft.com/office/drawing/2014/main" val="1649735553"/>
                    </a:ext>
                  </a:extLst>
                </a:gridCol>
                <a:gridCol w="493776">
                  <a:extLst>
                    <a:ext uri="{9D8B030D-6E8A-4147-A177-3AD203B41FA5}">
                      <a16:colId xmlns:a16="http://schemas.microsoft.com/office/drawing/2014/main" val="377781401"/>
                    </a:ext>
                  </a:extLst>
                </a:gridCol>
                <a:gridCol w="493776">
                  <a:extLst>
                    <a:ext uri="{9D8B030D-6E8A-4147-A177-3AD203B41FA5}">
                      <a16:colId xmlns:a16="http://schemas.microsoft.com/office/drawing/2014/main" val="2824616293"/>
                    </a:ext>
                  </a:extLst>
                </a:gridCol>
                <a:gridCol w="493776">
                  <a:extLst>
                    <a:ext uri="{9D8B030D-6E8A-4147-A177-3AD203B41FA5}">
                      <a16:colId xmlns:a16="http://schemas.microsoft.com/office/drawing/2014/main" val="936510455"/>
                    </a:ext>
                  </a:extLst>
                </a:gridCol>
                <a:gridCol w="493776">
                  <a:extLst>
                    <a:ext uri="{9D8B030D-6E8A-4147-A177-3AD203B41FA5}">
                      <a16:colId xmlns:a16="http://schemas.microsoft.com/office/drawing/2014/main" val="1323965352"/>
                    </a:ext>
                  </a:extLst>
                </a:gridCol>
                <a:gridCol w="493776">
                  <a:extLst>
                    <a:ext uri="{9D8B030D-6E8A-4147-A177-3AD203B41FA5}">
                      <a16:colId xmlns:a16="http://schemas.microsoft.com/office/drawing/2014/main" val="60606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9366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- 2021-12-23 09:00:02</a:t>
                      </a:r>
                      <a:r>
                        <a:rPr kumimoji="0" lang="nl-NL" sz="1000" b="0" i="0" u="none" strike="noStrike" kern="1200" cap="none" spc="0" normalizeH="0" baseline="0" noProof="0">
                          <a:ln>
                            <a:noFill/>
                          </a:ln>
                          <a:solidFill>
                            <a:prstClr val="black"/>
                          </a:solidFill>
                          <a:effectLst/>
                          <a:uLnTx/>
                          <a:uFillTx/>
                          <a:latin typeface="+mn-lt"/>
                          <a:ea typeface="+mn-ea"/>
                          <a:cs typeface="+mn-cs"/>
                        </a:rPr>
                        <a:t>
 Lieve aarde...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266279845_308037707868297_4175011585109132109_n.jpg?_nc_cat=105&amp;ccb=1-5&amp;_nc_sid=ad6a45&amp;_nc_ohc=BqNpAcfrUZYAX_KZI5B&amp;_nc_ht=scontent-iad3-1.xx&amp;edm=AKIiGfEEAAAA&amp;oh=00_AT9v6Jo-lZzO_p6BGuhft6xbDAPpWg6TbWGm5-PxZ1eH7w&amp;oe=61F05063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01/21/2022 19:49:41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45527384"/>
                  </a:ext>
                </a:extLst>
              </a:tr>
            </a:tbl>
          </a:graphicData>
        </a:graphic>
      </p:graphicFrame>
      <p:sp>
        <p:nvSpPr>
          <p:cNvPr id="4" name="Text Placeholder 3">
            <a:extLst>
              <a:ext uri="{FF2B5EF4-FFF2-40B4-BE49-F238E27FC236}">
                <a16:creationId xmlns:a16="http://schemas.microsoft.com/office/drawing/2014/main" id="{38BF2B26-7E80-4333-9E4F-7B42D861169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8770681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A9B9-6B44-4BDD-8672-D86FC78BA054}"/>
              </a:ext>
            </a:extLst>
          </p:cNvPr>
          <p:cNvSpPr>
            <a:spLocks noGrp="1"/>
          </p:cNvSpPr>
          <p:nvPr>
            <p:ph type="title"/>
          </p:nvPr>
        </p:nvSpPr>
        <p:spPr/>
        <p:txBody>
          <a:bodyPr/>
          <a:lstStyle/>
          <a:p>
            <a:r>
              <a:rPr lang="en-US"/>
              <a:t>Facebook Top 10 slechtst scorende posts | NPO3FM - 11 of 23</a:t>
            </a:r>
          </a:p>
        </p:txBody>
      </p:sp>
      <p:graphicFrame>
        <p:nvGraphicFramePr>
          <p:cNvPr id="5" name="Table Placeholder 4">
            <a:extLst>
              <a:ext uri="{FF2B5EF4-FFF2-40B4-BE49-F238E27FC236}">
                <a16:creationId xmlns:a16="http://schemas.microsoft.com/office/drawing/2014/main" id="{8DCF0A63-0097-49A5-8B76-71278FDD52FE}"/>
              </a:ext>
            </a:extLst>
          </p:cNvPr>
          <p:cNvGraphicFramePr>
            <a:graphicFrameLocks noGrp="1"/>
          </p:cNvGraphicFramePr>
          <p:nvPr>
            <p:ph type="tbl" sz="quarter" idx="13"/>
            <p:extLst>
              <p:ext uri="{D42A27DB-BD31-4B8C-83A1-F6EECF244321}">
                <p14:modId xmlns:p14="http://schemas.microsoft.com/office/powerpoint/2010/main" val="1806826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9730876"/>
                    </a:ext>
                  </a:extLst>
                </a:gridCol>
                <a:gridCol w="1399032">
                  <a:extLst>
                    <a:ext uri="{9D8B030D-6E8A-4147-A177-3AD203B41FA5}">
                      <a16:colId xmlns:a16="http://schemas.microsoft.com/office/drawing/2014/main" val="1924987900"/>
                    </a:ext>
                  </a:extLst>
                </a:gridCol>
                <a:gridCol w="987552">
                  <a:extLst>
                    <a:ext uri="{9D8B030D-6E8A-4147-A177-3AD203B41FA5}">
                      <a16:colId xmlns:a16="http://schemas.microsoft.com/office/drawing/2014/main" val="3928978062"/>
                    </a:ext>
                  </a:extLst>
                </a:gridCol>
                <a:gridCol w="493776">
                  <a:extLst>
                    <a:ext uri="{9D8B030D-6E8A-4147-A177-3AD203B41FA5}">
                      <a16:colId xmlns:a16="http://schemas.microsoft.com/office/drawing/2014/main" val="887735506"/>
                    </a:ext>
                  </a:extLst>
                </a:gridCol>
                <a:gridCol w="493776">
                  <a:extLst>
                    <a:ext uri="{9D8B030D-6E8A-4147-A177-3AD203B41FA5}">
                      <a16:colId xmlns:a16="http://schemas.microsoft.com/office/drawing/2014/main" val="3331538628"/>
                    </a:ext>
                  </a:extLst>
                </a:gridCol>
                <a:gridCol w="493776">
                  <a:extLst>
                    <a:ext uri="{9D8B030D-6E8A-4147-A177-3AD203B41FA5}">
                      <a16:colId xmlns:a16="http://schemas.microsoft.com/office/drawing/2014/main" val="1766778976"/>
                    </a:ext>
                  </a:extLst>
                </a:gridCol>
                <a:gridCol w="493776">
                  <a:extLst>
                    <a:ext uri="{9D8B030D-6E8A-4147-A177-3AD203B41FA5}">
                      <a16:colId xmlns:a16="http://schemas.microsoft.com/office/drawing/2014/main" val="4107059664"/>
                    </a:ext>
                  </a:extLst>
                </a:gridCol>
                <a:gridCol w="493776">
                  <a:extLst>
                    <a:ext uri="{9D8B030D-6E8A-4147-A177-3AD203B41FA5}">
                      <a16:colId xmlns:a16="http://schemas.microsoft.com/office/drawing/2014/main" val="975577009"/>
                    </a:ext>
                  </a:extLst>
                </a:gridCol>
                <a:gridCol w="493776">
                  <a:extLst>
                    <a:ext uri="{9D8B030D-6E8A-4147-A177-3AD203B41FA5}">
                      <a16:colId xmlns:a16="http://schemas.microsoft.com/office/drawing/2014/main" val="175310870"/>
                    </a:ext>
                  </a:extLst>
                </a:gridCol>
                <a:gridCol w="493776">
                  <a:extLst>
                    <a:ext uri="{9D8B030D-6E8A-4147-A177-3AD203B41FA5}">
                      <a16:colId xmlns:a16="http://schemas.microsoft.com/office/drawing/2014/main" val="1951801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492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- 2021-12-28 09:00:00</a:t>
                      </a:r>
                      <a:r>
                        <a:rPr kumimoji="0" lang="nl-NL" sz="1000" b="0" i="0" u="none" strike="noStrike" kern="1200" cap="none" spc="0" normalizeH="0" baseline="0" noProof="0">
                          <a:ln>
                            <a:noFill/>
                          </a:ln>
                          <a:solidFill>
                            <a:prstClr val="black"/>
                          </a:solidFill>
                          <a:effectLst/>
                          <a:uLnTx/>
                          <a:uFillTx/>
                          <a:latin typeface="+mn-lt"/>
                          <a:ea typeface="+mn-ea"/>
                          <a:cs typeface="+mn-cs"/>
                        </a:rPr>
                        <a:t>
 "Straks komen we hopelijk in een tijd met allemaal orgies enzo"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FOuKnnYHqzVMpk&amp;w=720&amp;h=720&amp;url=https%3A%2F%2Fcms-assets.nporadio.nl%2Fnpo3fm%2F_videoPreview%2F4608059%2FNaakt.jpg%3Fv%3D1631786447&amp;cfs=1&amp;ext=emg0&amp;_nc_oe=6f76f&amp;_nc_sid=06c271&amp;ccb=3-5&amp;gt=1&amp;_nc_hash=AQFq8zpefvKriIO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19:52:04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14388708"/>
                  </a:ext>
                </a:extLst>
              </a:tr>
            </a:tbl>
          </a:graphicData>
        </a:graphic>
      </p:graphicFrame>
      <p:sp>
        <p:nvSpPr>
          <p:cNvPr id="4" name="Text Placeholder 3">
            <a:extLst>
              <a:ext uri="{FF2B5EF4-FFF2-40B4-BE49-F238E27FC236}">
                <a16:creationId xmlns:a16="http://schemas.microsoft.com/office/drawing/2014/main" id="{56ACE82B-BAAA-40AE-AF25-CDD91B6EFA5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5882256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23E16-A269-45BE-91CE-822E6A9E59FE}"/>
              </a:ext>
            </a:extLst>
          </p:cNvPr>
          <p:cNvSpPr>
            <a:spLocks noGrp="1"/>
          </p:cNvSpPr>
          <p:nvPr>
            <p:ph type="title"/>
          </p:nvPr>
        </p:nvSpPr>
        <p:spPr/>
        <p:txBody>
          <a:bodyPr/>
          <a:lstStyle/>
          <a:p>
            <a:r>
              <a:rPr lang="en-US"/>
              <a:t>Facebook Top 10 slechtst scorende posts | NPO3FM - 12 of 23</a:t>
            </a:r>
          </a:p>
        </p:txBody>
      </p:sp>
      <p:graphicFrame>
        <p:nvGraphicFramePr>
          <p:cNvPr id="5" name="Table Placeholder 4">
            <a:extLst>
              <a:ext uri="{FF2B5EF4-FFF2-40B4-BE49-F238E27FC236}">
                <a16:creationId xmlns:a16="http://schemas.microsoft.com/office/drawing/2014/main" id="{CE909173-C0CD-4D4F-9F20-0E5D4CE8098C}"/>
              </a:ext>
            </a:extLst>
          </p:cNvPr>
          <p:cNvGraphicFramePr>
            <a:graphicFrameLocks noGrp="1"/>
          </p:cNvGraphicFramePr>
          <p:nvPr>
            <p:ph type="tbl" sz="quarter" idx="13"/>
            <p:extLst>
              <p:ext uri="{D42A27DB-BD31-4B8C-83A1-F6EECF244321}">
                <p14:modId xmlns:p14="http://schemas.microsoft.com/office/powerpoint/2010/main" val="93998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2804285"/>
                    </a:ext>
                  </a:extLst>
                </a:gridCol>
                <a:gridCol w="1399032">
                  <a:extLst>
                    <a:ext uri="{9D8B030D-6E8A-4147-A177-3AD203B41FA5}">
                      <a16:colId xmlns:a16="http://schemas.microsoft.com/office/drawing/2014/main" val="19868114"/>
                    </a:ext>
                  </a:extLst>
                </a:gridCol>
                <a:gridCol w="987552">
                  <a:extLst>
                    <a:ext uri="{9D8B030D-6E8A-4147-A177-3AD203B41FA5}">
                      <a16:colId xmlns:a16="http://schemas.microsoft.com/office/drawing/2014/main" val="479335541"/>
                    </a:ext>
                  </a:extLst>
                </a:gridCol>
                <a:gridCol w="493776">
                  <a:extLst>
                    <a:ext uri="{9D8B030D-6E8A-4147-A177-3AD203B41FA5}">
                      <a16:colId xmlns:a16="http://schemas.microsoft.com/office/drawing/2014/main" val="2670388043"/>
                    </a:ext>
                  </a:extLst>
                </a:gridCol>
                <a:gridCol w="493776">
                  <a:extLst>
                    <a:ext uri="{9D8B030D-6E8A-4147-A177-3AD203B41FA5}">
                      <a16:colId xmlns:a16="http://schemas.microsoft.com/office/drawing/2014/main" val="35870356"/>
                    </a:ext>
                  </a:extLst>
                </a:gridCol>
                <a:gridCol w="493776">
                  <a:extLst>
                    <a:ext uri="{9D8B030D-6E8A-4147-A177-3AD203B41FA5}">
                      <a16:colId xmlns:a16="http://schemas.microsoft.com/office/drawing/2014/main" val="1141222474"/>
                    </a:ext>
                  </a:extLst>
                </a:gridCol>
                <a:gridCol w="493776">
                  <a:extLst>
                    <a:ext uri="{9D8B030D-6E8A-4147-A177-3AD203B41FA5}">
                      <a16:colId xmlns:a16="http://schemas.microsoft.com/office/drawing/2014/main" val="3017497049"/>
                    </a:ext>
                  </a:extLst>
                </a:gridCol>
                <a:gridCol w="493776">
                  <a:extLst>
                    <a:ext uri="{9D8B030D-6E8A-4147-A177-3AD203B41FA5}">
                      <a16:colId xmlns:a16="http://schemas.microsoft.com/office/drawing/2014/main" val="3743493756"/>
                    </a:ext>
                  </a:extLst>
                </a:gridCol>
                <a:gridCol w="493776">
                  <a:extLst>
                    <a:ext uri="{9D8B030D-6E8A-4147-A177-3AD203B41FA5}">
                      <a16:colId xmlns:a16="http://schemas.microsoft.com/office/drawing/2014/main" val="4188306403"/>
                    </a:ext>
                  </a:extLst>
                </a:gridCol>
                <a:gridCol w="493776">
                  <a:extLst>
                    <a:ext uri="{9D8B030D-6E8A-4147-A177-3AD203B41FA5}">
                      <a16:colId xmlns:a16="http://schemas.microsoft.com/office/drawing/2014/main" val="561465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1639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- 2021-12-22 07:30:31</a:t>
                      </a:r>
                      <a:r>
                        <a:rPr kumimoji="0" lang="nl-NL" sz="1000" b="0" i="0" u="none" strike="noStrike" kern="1200" cap="none" spc="0" normalizeH="0" baseline="0" noProof="0">
                          <a:ln>
                            <a:noFill/>
                          </a:ln>
                          <a:solidFill>
                            <a:prstClr val="black"/>
                          </a:solidFill>
                          <a:effectLst/>
                          <a:uLnTx/>
                          <a:uFillTx/>
                          <a:latin typeface="+mn-lt"/>
                          <a:ea typeface="+mn-ea"/>
                          <a:cs typeface="+mn-cs"/>
                        </a:rPr>
                        <a:t>
 Vogelspinnen, schilderen met een blinddoek en guerrilla-planten in het Philips Stadion.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w=720&amp;h=720&amp;url=https%3A%2F%2Fcms-assets.nporadio.nl%2Fnpo3fm%2F_videoPreview%2F51762702541_59fb941929_k-1.jpg%3Fv%3D1640152169&amp;cfs=1&amp;ext=emg0&amp;_nc_oe=6f58f&amp;_nc_sid=06c271&amp;ccb=3-5&amp;_nc_hash=AQE_9CYQqjuvFEu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22396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- 2021-12-28 20:00:00</a:t>
                      </a:r>
                      <a:r>
                        <a:rPr kumimoji="0" lang="nl-NL" sz="1000" b="0" i="0" u="none" strike="noStrike" kern="1200" cap="none" spc="0" normalizeH="0" baseline="0" noProof="0">
                          <a:ln>
                            <a:noFill/>
                          </a:ln>
                          <a:solidFill>
                            <a:prstClr val="black"/>
                          </a:solidFill>
                          <a:effectLst/>
                          <a:uLnTx/>
                          <a:uFillTx/>
                          <a:latin typeface="+mn-lt"/>
                          <a:ea typeface="+mn-ea"/>
                          <a:cs typeface="+mn-cs"/>
                        </a:rPr>
                        <a:t>
 Wauw! 😍 RONDÉ kwam vorige week langs bij 3FM Serious Request waarbij ze onder andere de hit 'Hard To Say Goodbye' speelden.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12/31/2021 07:44:41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90257467"/>
                  </a:ext>
                </a:extLst>
              </a:tr>
            </a:tbl>
          </a:graphicData>
        </a:graphic>
      </p:graphicFrame>
      <p:sp>
        <p:nvSpPr>
          <p:cNvPr id="4" name="Text Placeholder 3">
            <a:extLst>
              <a:ext uri="{FF2B5EF4-FFF2-40B4-BE49-F238E27FC236}">
                <a16:creationId xmlns:a16="http://schemas.microsoft.com/office/drawing/2014/main" id="{C5BB8E7C-E6A3-4202-8C1E-ACCF9479A17C}"/>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3836230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F8257-C52F-4207-8C80-BBF10BFBE167}"/>
              </a:ext>
            </a:extLst>
          </p:cNvPr>
          <p:cNvSpPr>
            <a:spLocks noGrp="1"/>
          </p:cNvSpPr>
          <p:nvPr>
            <p:ph type="title"/>
          </p:nvPr>
        </p:nvSpPr>
        <p:spPr/>
        <p:txBody>
          <a:bodyPr/>
          <a:lstStyle/>
          <a:p>
            <a:r>
              <a:rPr lang="en-US"/>
              <a:t>Facebook Top 10 slechtst scorende posts | NPO3FM - 13 of 23</a:t>
            </a:r>
          </a:p>
        </p:txBody>
      </p:sp>
      <p:graphicFrame>
        <p:nvGraphicFramePr>
          <p:cNvPr id="5" name="Table Placeholder 4">
            <a:extLst>
              <a:ext uri="{FF2B5EF4-FFF2-40B4-BE49-F238E27FC236}">
                <a16:creationId xmlns:a16="http://schemas.microsoft.com/office/drawing/2014/main" id="{452FAE8B-0C35-43F6-8274-75C7E3B0CB02}"/>
              </a:ext>
            </a:extLst>
          </p:cNvPr>
          <p:cNvGraphicFramePr>
            <a:graphicFrameLocks noGrp="1"/>
          </p:cNvGraphicFramePr>
          <p:nvPr>
            <p:ph type="tbl" sz="quarter" idx="13"/>
            <p:extLst>
              <p:ext uri="{D42A27DB-BD31-4B8C-83A1-F6EECF244321}">
                <p14:modId xmlns:p14="http://schemas.microsoft.com/office/powerpoint/2010/main" val="3704443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8245893"/>
                    </a:ext>
                  </a:extLst>
                </a:gridCol>
                <a:gridCol w="1399032">
                  <a:extLst>
                    <a:ext uri="{9D8B030D-6E8A-4147-A177-3AD203B41FA5}">
                      <a16:colId xmlns:a16="http://schemas.microsoft.com/office/drawing/2014/main" val="2271896363"/>
                    </a:ext>
                  </a:extLst>
                </a:gridCol>
                <a:gridCol w="987552">
                  <a:extLst>
                    <a:ext uri="{9D8B030D-6E8A-4147-A177-3AD203B41FA5}">
                      <a16:colId xmlns:a16="http://schemas.microsoft.com/office/drawing/2014/main" val="3680733738"/>
                    </a:ext>
                  </a:extLst>
                </a:gridCol>
                <a:gridCol w="493776">
                  <a:extLst>
                    <a:ext uri="{9D8B030D-6E8A-4147-A177-3AD203B41FA5}">
                      <a16:colId xmlns:a16="http://schemas.microsoft.com/office/drawing/2014/main" val="162587417"/>
                    </a:ext>
                  </a:extLst>
                </a:gridCol>
                <a:gridCol w="493776">
                  <a:extLst>
                    <a:ext uri="{9D8B030D-6E8A-4147-A177-3AD203B41FA5}">
                      <a16:colId xmlns:a16="http://schemas.microsoft.com/office/drawing/2014/main" val="3138346802"/>
                    </a:ext>
                  </a:extLst>
                </a:gridCol>
                <a:gridCol w="493776">
                  <a:extLst>
                    <a:ext uri="{9D8B030D-6E8A-4147-A177-3AD203B41FA5}">
                      <a16:colId xmlns:a16="http://schemas.microsoft.com/office/drawing/2014/main" val="185322941"/>
                    </a:ext>
                  </a:extLst>
                </a:gridCol>
                <a:gridCol w="493776">
                  <a:extLst>
                    <a:ext uri="{9D8B030D-6E8A-4147-A177-3AD203B41FA5}">
                      <a16:colId xmlns:a16="http://schemas.microsoft.com/office/drawing/2014/main" val="500968879"/>
                    </a:ext>
                  </a:extLst>
                </a:gridCol>
                <a:gridCol w="493776">
                  <a:extLst>
                    <a:ext uri="{9D8B030D-6E8A-4147-A177-3AD203B41FA5}">
                      <a16:colId xmlns:a16="http://schemas.microsoft.com/office/drawing/2014/main" val="1278541121"/>
                    </a:ext>
                  </a:extLst>
                </a:gridCol>
                <a:gridCol w="493776">
                  <a:extLst>
                    <a:ext uri="{9D8B030D-6E8A-4147-A177-3AD203B41FA5}">
                      <a16:colId xmlns:a16="http://schemas.microsoft.com/office/drawing/2014/main" val="3784610868"/>
                    </a:ext>
                  </a:extLst>
                </a:gridCol>
                <a:gridCol w="493776">
                  <a:extLst>
                    <a:ext uri="{9D8B030D-6E8A-4147-A177-3AD203B41FA5}">
                      <a16:colId xmlns:a16="http://schemas.microsoft.com/office/drawing/2014/main" val="19592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903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- 2021-12-23 07:21:02</a:t>
                      </a:r>
                      <a:r>
                        <a:rPr kumimoji="0" lang="nl-NL" sz="1000" b="0" i="0" u="none" strike="noStrike" kern="1200" cap="none" spc="0" normalizeH="0" baseline="0" noProof="0">
                          <a:ln>
                            <a:noFill/>
                          </a:ln>
                          <a:solidFill>
                            <a:prstClr val="black"/>
                          </a:solidFill>
                          <a:effectLst/>
                          <a:uLnTx/>
                          <a:uFillTx/>
                          <a:latin typeface="+mn-lt"/>
                          <a:ea typeface="+mn-ea"/>
                          <a:cs typeface="+mn-cs"/>
                        </a:rPr>
                        <a:t>
 Rob en Wijnand waren even terug als duo, Frans Pollux van 'Hald Mich 's Vas' kwam langs en Someone schreef een gedicht voor alle 3FM luisteraars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cidGLpXEUWBDj&amp;w=720&amp;h=720&amp;url=https%3A%2F%2Fcms-assets.nporadio.nl%2Fnpo3fm%2F_videoPreview%2F51767844595_2aaafd0871_k.jpg%3Fv%3D1640240801&amp;cfs=1&amp;ext=emg0&amp;_nc_oe=6f6df&amp;_nc_sid=06c271&amp;ccb=3-5&amp;gt=1&amp;_nc_hash=AQGbwku7L6UvQQ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01/20/2022 19:49:17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3122562"/>
                  </a:ext>
                </a:extLst>
              </a:tr>
            </a:tbl>
          </a:graphicData>
        </a:graphic>
      </p:graphicFrame>
      <p:sp>
        <p:nvSpPr>
          <p:cNvPr id="4" name="Text Placeholder 3">
            <a:extLst>
              <a:ext uri="{FF2B5EF4-FFF2-40B4-BE49-F238E27FC236}">
                <a16:creationId xmlns:a16="http://schemas.microsoft.com/office/drawing/2014/main" id="{7DB65E75-760B-447D-B83B-60A308EB69B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98355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014E-416F-4ADC-BFF2-E65E4521AC02}"/>
              </a:ext>
            </a:extLst>
          </p:cNvPr>
          <p:cNvSpPr>
            <a:spLocks noGrp="1"/>
          </p:cNvSpPr>
          <p:nvPr>
            <p:ph type="title"/>
          </p:nvPr>
        </p:nvSpPr>
        <p:spPr/>
        <p:txBody>
          <a:bodyPr/>
          <a:lstStyle/>
          <a:p>
            <a:r>
              <a:rPr lang="en-US"/>
              <a:t>Facebook Top 10 slechtst scorende posts | NPO3FM - 14 of 23</a:t>
            </a:r>
          </a:p>
        </p:txBody>
      </p:sp>
      <p:graphicFrame>
        <p:nvGraphicFramePr>
          <p:cNvPr id="5" name="Table Placeholder 4">
            <a:extLst>
              <a:ext uri="{FF2B5EF4-FFF2-40B4-BE49-F238E27FC236}">
                <a16:creationId xmlns:a16="http://schemas.microsoft.com/office/drawing/2014/main" id="{2DFC9763-BC24-464C-B020-A47B2C935668}"/>
              </a:ext>
            </a:extLst>
          </p:cNvPr>
          <p:cNvGraphicFramePr>
            <a:graphicFrameLocks noGrp="1"/>
          </p:cNvGraphicFramePr>
          <p:nvPr>
            <p:ph type="tbl" sz="quarter" idx="13"/>
            <p:extLst>
              <p:ext uri="{D42A27DB-BD31-4B8C-83A1-F6EECF244321}">
                <p14:modId xmlns:p14="http://schemas.microsoft.com/office/powerpoint/2010/main" val="976969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7593860"/>
                    </a:ext>
                  </a:extLst>
                </a:gridCol>
                <a:gridCol w="1399032">
                  <a:extLst>
                    <a:ext uri="{9D8B030D-6E8A-4147-A177-3AD203B41FA5}">
                      <a16:colId xmlns:a16="http://schemas.microsoft.com/office/drawing/2014/main" val="2109958614"/>
                    </a:ext>
                  </a:extLst>
                </a:gridCol>
                <a:gridCol w="987552">
                  <a:extLst>
                    <a:ext uri="{9D8B030D-6E8A-4147-A177-3AD203B41FA5}">
                      <a16:colId xmlns:a16="http://schemas.microsoft.com/office/drawing/2014/main" val="2423773918"/>
                    </a:ext>
                  </a:extLst>
                </a:gridCol>
                <a:gridCol w="493776">
                  <a:extLst>
                    <a:ext uri="{9D8B030D-6E8A-4147-A177-3AD203B41FA5}">
                      <a16:colId xmlns:a16="http://schemas.microsoft.com/office/drawing/2014/main" val="3108149371"/>
                    </a:ext>
                  </a:extLst>
                </a:gridCol>
                <a:gridCol w="493776">
                  <a:extLst>
                    <a:ext uri="{9D8B030D-6E8A-4147-A177-3AD203B41FA5}">
                      <a16:colId xmlns:a16="http://schemas.microsoft.com/office/drawing/2014/main" val="3536252148"/>
                    </a:ext>
                  </a:extLst>
                </a:gridCol>
                <a:gridCol w="493776">
                  <a:extLst>
                    <a:ext uri="{9D8B030D-6E8A-4147-A177-3AD203B41FA5}">
                      <a16:colId xmlns:a16="http://schemas.microsoft.com/office/drawing/2014/main" val="4234599637"/>
                    </a:ext>
                  </a:extLst>
                </a:gridCol>
                <a:gridCol w="493776">
                  <a:extLst>
                    <a:ext uri="{9D8B030D-6E8A-4147-A177-3AD203B41FA5}">
                      <a16:colId xmlns:a16="http://schemas.microsoft.com/office/drawing/2014/main" val="1992576262"/>
                    </a:ext>
                  </a:extLst>
                </a:gridCol>
                <a:gridCol w="493776">
                  <a:extLst>
                    <a:ext uri="{9D8B030D-6E8A-4147-A177-3AD203B41FA5}">
                      <a16:colId xmlns:a16="http://schemas.microsoft.com/office/drawing/2014/main" val="2593943958"/>
                    </a:ext>
                  </a:extLst>
                </a:gridCol>
                <a:gridCol w="493776">
                  <a:extLst>
                    <a:ext uri="{9D8B030D-6E8A-4147-A177-3AD203B41FA5}">
                      <a16:colId xmlns:a16="http://schemas.microsoft.com/office/drawing/2014/main" val="2537128931"/>
                    </a:ext>
                  </a:extLst>
                </a:gridCol>
                <a:gridCol w="493776">
                  <a:extLst>
                    <a:ext uri="{9D8B030D-6E8A-4147-A177-3AD203B41FA5}">
                      <a16:colId xmlns:a16="http://schemas.microsoft.com/office/drawing/2014/main" val="2491528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0015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- 2021-12-23 17:30:00</a:t>
                      </a:r>
                      <a:r>
                        <a:rPr kumimoji="0" lang="nl-NL" sz="1000" b="0" i="0" u="none" strike="noStrike" kern="1200" cap="none" spc="0" normalizeH="0" baseline="0" noProof="0">
                          <a:ln>
                            <a:noFill/>
                          </a:ln>
                          <a:solidFill>
                            <a:prstClr val="black"/>
                          </a:solidFill>
                          <a:effectLst/>
                          <a:uLnTx/>
                          <a:uFillTx/>
                          <a:latin typeface="+mn-lt"/>
                          <a:ea typeface="+mn-ea"/>
                          <a:cs typeface="+mn-cs"/>
                        </a:rPr>
                        <a:t>
 "Laten we allemaal zorgen voor de planeet die ons heeft gemaakt, we hebben er maar één", aldus Armin van Buuren. 💚 Doneer nu voor onze aarde en onze toekomst via 3fm.nl/doneer!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269797218_324402533020119_5690397824649553752_n.jpg?_nc_cat=100&amp;ccb=1-5&amp;_nc_sid=ad6a45&amp;_nc_ohc=9t0YtONr0R0AX8coshx&amp;_nc_ht=scontent-iad3-1.xx&amp;edm=AKIiGfEEAAAA&amp;oh=00_AT8IvjKkD984UqiXuQ1NIxkqMXaMjg89IadhZGTDpIcOCA&amp;oe=61F08A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01/22/2022 19:47:50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3594522"/>
                  </a:ext>
                </a:extLst>
              </a:tr>
            </a:tbl>
          </a:graphicData>
        </a:graphic>
      </p:graphicFrame>
      <p:sp>
        <p:nvSpPr>
          <p:cNvPr id="4" name="Text Placeholder 3">
            <a:extLst>
              <a:ext uri="{FF2B5EF4-FFF2-40B4-BE49-F238E27FC236}">
                <a16:creationId xmlns:a16="http://schemas.microsoft.com/office/drawing/2014/main" id="{9773A93F-29A3-4797-9DCF-7B56C53BF16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0382345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D1015-2C0E-42FA-AE74-1BB5A052E3FB}"/>
              </a:ext>
            </a:extLst>
          </p:cNvPr>
          <p:cNvSpPr>
            <a:spLocks noGrp="1"/>
          </p:cNvSpPr>
          <p:nvPr>
            <p:ph type="title"/>
          </p:nvPr>
        </p:nvSpPr>
        <p:spPr/>
        <p:txBody>
          <a:bodyPr/>
          <a:lstStyle/>
          <a:p>
            <a:r>
              <a:rPr lang="en-US"/>
              <a:t>Facebook Top 10 slechtst scorende posts | NPO3FM - 15 of 23</a:t>
            </a:r>
          </a:p>
        </p:txBody>
      </p:sp>
      <p:graphicFrame>
        <p:nvGraphicFramePr>
          <p:cNvPr id="5" name="Table Placeholder 4">
            <a:extLst>
              <a:ext uri="{FF2B5EF4-FFF2-40B4-BE49-F238E27FC236}">
                <a16:creationId xmlns:a16="http://schemas.microsoft.com/office/drawing/2014/main" id="{ED809C11-7B11-49D2-A7E1-C9626ABFDBF4}"/>
              </a:ext>
            </a:extLst>
          </p:cNvPr>
          <p:cNvGraphicFramePr>
            <a:graphicFrameLocks noGrp="1"/>
          </p:cNvGraphicFramePr>
          <p:nvPr>
            <p:ph type="tbl" sz="quarter" idx="13"/>
            <p:extLst>
              <p:ext uri="{D42A27DB-BD31-4B8C-83A1-F6EECF244321}">
                <p14:modId xmlns:p14="http://schemas.microsoft.com/office/powerpoint/2010/main" val="1157189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7172679"/>
                    </a:ext>
                  </a:extLst>
                </a:gridCol>
                <a:gridCol w="1399032">
                  <a:extLst>
                    <a:ext uri="{9D8B030D-6E8A-4147-A177-3AD203B41FA5}">
                      <a16:colId xmlns:a16="http://schemas.microsoft.com/office/drawing/2014/main" val="3888629728"/>
                    </a:ext>
                  </a:extLst>
                </a:gridCol>
                <a:gridCol w="987552">
                  <a:extLst>
                    <a:ext uri="{9D8B030D-6E8A-4147-A177-3AD203B41FA5}">
                      <a16:colId xmlns:a16="http://schemas.microsoft.com/office/drawing/2014/main" val="4130161197"/>
                    </a:ext>
                  </a:extLst>
                </a:gridCol>
                <a:gridCol w="493776">
                  <a:extLst>
                    <a:ext uri="{9D8B030D-6E8A-4147-A177-3AD203B41FA5}">
                      <a16:colId xmlns:a16="http://schemas.microsoft.com/office/drawing/2014/main" val="2365543020"/>
                    </a:ext>
                  </a:extLst>
                </a:gridCol>
                <a:gridCol w="493776">
                  <a:extLst>
                    <a:ext uri="{9D8B030D-6E8A-4147-A177-3AD203B41FA5}">
                      <a16:colId xmlns:a16="http://schemas.microsoft.com/office/drawing/2014/main" val="2802278970"/>
                    </a:ext>
                  </a:extLst>
                </a:gridCol>
                <a:gridCol w="493776">
                  <a:extLst>
                    <a:ext uri="{9D8B030D-6E8A-4147-A177-3AD203B41FA5}">
                      <a16:colId xmlns:a16="http://schemas.microsoft.com/office/drawing/2014/main" val="3292843813"/>
                    </a:ext>
                  </a:extLst>
                </a:gridCol>
                <a:gridCol w="493776">
                  <a:extLst>
                    <a:ext uri="{9D8B030D-6E8A-4147-A177-3AD203B41FA5}">
                      <a16:colId xmlns:a16="http://schemas.microsoft.com/office/drawing/2014/main" val="1342156404"/>
                    </a:ext>
                  </a:extLst>
                </a:gridCol>
                <a:gridCol w="493776">
                  <a:extLst>
                    <a:ext uri="{9D8B030D-6E8A-4147-A177-3AD203B41FA5}">
                      <a16:colId xmlns:a16="http://schemas.microsoft.com/office/drawing/2014/main" val="1409548516"/>
                    </a:ext>
                  </a:extLst>
                </a:gridCol>
                <a:gridCol w="493776">
                  <a:extLst>
                    <a:ext uri="{9D8B030D-6E8A-4147-A177-3AD203B41FA5}">
                      <a16:colId xmlns:a16="http://schemas.microsoft.com/office/drawing/2014/main" val="3457498442"/>
                    </a:ext>
                  </a:extLst>
                </a:gridCol>
                <a:gridCol w="493776">
                  <a:extLst>
                    <a:ext uri="{9D8B030D-6E8A-4147-A177-3AD203B41FA5}">
                      <a16:colId xmlns:a16="http://schemas.microsoft.com/office/drawing/2014/main" val="2542871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- 2021-12-20 14:03:30</a:t>
                      </a:r>
                      <a:r>
                        <a:rPr kumimoji="0" lang="nl-NL" sz="1000" b="0" i="0" u="none" strike="noStrike" kern="1200" cap="none" spc="0" normalizeH="0" baseline="0" noProof="0">
                          <a:ln>
                            <a:noFill/>
                          </a:ln>
                          <a:solidFill>
                            <a:prstClr val="black"/>
                          </a:solidFill>
                          <a:effectLst/>
                          <a:uLnTx/>
                          <a:uFillTx/>
                          <a:latin typeface="+mn-lt"/>
                          <a:ea typeface="+mn-ea"/>
                          <a:cs typeface="+mn-cs"/>
                        </a:rPr>
                        <a:t>
 Wat de ontbossing in de Amazone te maken heeft met de overstromingen hier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m5yNyyJd470LG&amp;w=720&amp;h=720&amp;url=https%3A%2F%2Fcms-assets.nporadio.nl%2Fnpo3fm%2F_videoPreview%2F5842988%2FSchermafbeelding-2021-12-20-om-14.39.49.jpg%3Fv%3D1640007612&amp;cfs=1&amp;ext=emg0&amp;_nc_oe=6f58f&amp;_nc_sid=06c271&amp;ccb=3-5&amp;_nc_hash=AQHGR_ZYKsDjUG8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61572990"/>
                  </a:ext>
                </a:extLst>
              </a:tr>
            </a:tbl>
          </a:graphicData>
        </a:graphic>
      </p:graphicFrame>
      <p:sp>
        <p:nvSpPr>
          <p:cNvPr id="4" name="Text Placeholder 3">
            <a:extLst>
              <a:ext uri="{FF2B5EF4-FFF2-40B4-BE49-F238E27FC236}">
                <a16:creationId xmlns:a16="http://schemas.microsoft.com/office/drawing/2014/main" id="{9CF791CC-E681-4AA3-8712-9E4D7080A03E}"/>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8786904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A3836-7904-453F-BB14-DE79DAF3C614}"/>
              </a:ext>
            </a:extLst>
          </p:cNvPr>
          <p:cNvSpPr>
            <a:spLocks noGrp="1"/>
          </p:cNvSpPr>
          <p:nvPr>
            <p:ph type="title"/>
          </p:nvPr>
        </p:nvSpPr>
        <p:spPr/>
        <p:txBody>
          <a:bodyPr/>
          <a:lstStyle/>
          <a:p>
            <a:r>
              <a:rPr lang="en-US"/>
              <a:t>Facebook Top 10 slechtst scorende posts | NPO3FM - 16 of 23</a:t>
            </a:r>
          </a:p>
        </p:txBody>
      </p:sp>
      <p:graphicFrame>
        <p:nvGraphicFramePr>
          <p:cNvPr id="5" name="Table Placeholder 4">
            <a:extLst>
              <a:ext uri="{FF2B5EF4-FFF2-40B4-BE49-F238E27FC236}">
                <a16:creationId xmlns:a16="http://schemas.microsoft.com/office/drawing/2014/main" id="{DC8156F3-1AC5-418C-B49E-1378AEB9B2FF}"/>
              </a:ext>
            </a:extLst>
          </p:cNvPr>
          <p:cNvGraphicFramePr>
            <a:graphicFrameLocks noGrp="1"/>
          </p:cNvGraphicFramePr>
          <p:nvPr>
            <p:ph type="tbl" sz="quarter" idx="13"/>
            <p:extLst>
              <p:ext uri="{D42A27DB-BD31-4B8C-83A1-F6EECF244321}">
                <p14:modId xmlns:p14="http://schemas.microsoft.com/office/powerpoint/2010/main" val="3111208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38603364"/>
                    </a:ext>
                  </a:extLst>
                </a:gridCol>
                <a:gridCol w="1399032">
                  <a:extLst>
                    <a:ext uri="{9D8B030D-6E8A-4147-A177-3AD203B41FA5}">
                      <a16:colId xmlns:a16="http://schemas.microsoft.com/office/drawing/2014/main" val="3261801813"/>
                    </a:ext>
                  </a:extLst>
                </a:gridCol>
                <a:gridCol w="987552">
                  <a:extLst>
                    <a:ext uri="{9D8B030D-6E8A-4147-A177-3AD203B41FA5}">
                      <a16:colId xmlns:a16="http://schemas.microsoft.com/office/drawing/2014/main" val="3549394785"/>
                    </a:ext>
                  </a:extLst>
                </a:gridCol>
                <a:gridCol w="493776">
                  <a:extLst>
                    <a:ext uri="{9D8B030D-6E8A-4147-A177-3AD203B41FA5}">
                      <a16:colId xmlns:a16="http://schemas.microsoft.com/office/drawing/2014/main" val="1610822341"/>
                    </a:ext>
                  </a:extLst>
                </a:gridCol>
                <a:gridCol w="493776">
                  <a:extLst>
                    <a:ext uri="{9D8B030D-6E8A-4147-A177-3AD203B41FA5}">
                      <a16:colId xmlns:a16="http://schemas.microsoft.com/office/drawing/2014/main" val="819650319"/>
                    </a:ext>
                  </a:extLst>
                </a:gridCol>
                <a:gridCol w="493776">
                  <a:extLst>
                    <a:ext uri="{9D8B030D-6E8A-4147-A177-3AD203B41FA5}">
                      <a16:colId xmlns:a16="http://schemas.microsoft.com/office/drawing/2014/main" val="3316694996"/>
                    </a:ext>
                  </a:extLst>
                </a:gridCol>
                <a:gridCol w="493776">
                  <a:extLst>
                    <a:ext uri="{9D8B030D-6E8A-4147-A177-3AD203B41FA5}">
                      <a16:colId xmlns:a16="http://schemas.microsoft.com/office/drawing/2014/main" val="382180130"/>
                    </a:ext>
                  </a:extLst>
                </a:gridCol>
                <a:gridCol w="493776">
                  <a:extLst>
                    <a:ext uri="{9D8B030D-6E8A-4147-A177-3AD203B41FA5}">
                      <a16:colId xmlns:a16="http://schemas.microsoft.com/office/drawing/2014/main" val="2140973688"/>
                    </a:ext>
                  </a:extLst>
                </a:gridCol>
                <a:gridCol w="493776">
                  <a:extLst>
                    <a:ext uri="{9D8B030D-6E8A-4147-A177-3AD203B41FA5}">
                      <a16:colId xmlns:a16="http://schemas.microsoft.com/office/drawing/2014/main" val="2742264961"/>
                    </a:ext>
                  </a:extLst>
                </a:gridCol>
                <a:gridCol w="493776">
                  <a:extLst>
                    <a:ext uri="{9D8B030D-6E8A-4147-A177-3AD203B41FA5}">
                      <a16:colId xmlns:a16="http://schemas.microsoft.com/office/drawing/2014/main" val="3174157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030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- 2021-12-20 11:44:34</a:t>
                      </a:r>
                      <a:r>
                        <a:rPr kumimoji="0" lang="nl-NL" sz="1000" b="0" i="0" u="none" strike="noStrike" kern="1200" cap="none" spc="0" normalizeH="0" baseline="0" noProof="0">
                          <a:ln>
                            <a:noFill/>
                          </a:ln>
                          <a:solidFill>
                            <a:prstClr val="black"/>
                          </a:solidFill>
                          <a:effectLst/>
                          <a:uLnTx/>
                          <a:uFillTx/>
                          <a:latin typeface="+mn-lt"/>
                          <a:ea typeface="+mn-ea"/>
                          <a:cs typeface="+mn-cs"/>
                        </a:rPr>
                        <a:t>
 Welke track wil jij in de top 5 zien? 🌳 Vraag nu je plaat aan via http://3FM.nl/plaat!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HirCcHCc9UpgzA&amp;w=720&amp;h=720&amp;url=https%3A%2F%2Fcms-assets.nporadio.nl%2Fnpo3fm%2F_videoPreview%2F5839474%2F51757492027_09888e463c_o.jpg%3Fv%3D1639998835&amp;cfs=1&amp;ext=emg0&amp;_nc_oe=6f58f&amp;_nc_sid=06c271&amp;ccb=3-5&amp;_nc_hash=AQFE5kwOd2Q9J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08827743"/>
                  </a:ext>
                </a:extLst>
              </a:tr>
            </a:tbl>
          </a:graphicData>
        </a:graphic>
      </p:graphicFrame>
      <p:sp>
        <p:nvSpPr>
          <p:cNvPr id="4" name="Text Placeholder 3">
            <a:extLst>
              <a:ext uri="{FF2B5EF4-FFF2-40B4-BE49-F238E27FC236}">
                <a16:creationId xmlns:a16="http://schemas.microsoft.com/office/drawing/2014/main" id="{2703E284-D7D9-42DF-ACC7-F4C98DAAAA15}"/>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0788729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372BA-BFF9-498A-A796-AF53DD35E50C}"/>
              </a:ext>
            </a:extLst>
          </p:cNvPr>
          <p:cNvSpPr>
            <a:spLocks noGrp="1"/>
          </p:cNvSpPr>
          <p:nvPr>
            <p:ph type="title"/>
          </p:nvPr>
        </p:nvSpPr>
        <p:spPr/>
        <p:txBody>
          <a:bodyPr/>
          <a:lstStyle/>
          <a:p>
            <a:r>
              <a:rPr lang="en-US"/>
              <a:t>Facebook Top 10 slechtst scorende posts | NPO3FM - 17 of 23</a:t>
            </a:r>
          </a:p>
        </p:txBody>
      </p:sp>
      <p:graphicFrame>
        <p:nvGraphicFramePr>
          <p:cNvPr id="5" name="Table Placeholder 4">
            <a:extLst>
              <a:ext uri="{FF2B5EF4-FFF2-40B4-BE49-F238E27FC236}">
                <a16:creationId xmlns:a16="http://schemas.microsoft.com/office/drawing/2014/main" id="{4638792F-6611-4349-AADD-C116C55C56F0}"/>
              </a:ext>
            </a:extLst>
          </p:cNvPr>
          <p:cNvGraphicFramePr>
            <a:graphicFrameLocks noGrp="1"/>
          </p:cNvGraphicFramePr>
          <p:nvPr>
            <p:ph type="tbl" sz="quarter" idx="13"/>
            <p:extLst>
              <p:ext uri="{D42A27DB-BD31-4B8C-83A1-F6EECF244321}">
                <p14:modId xmlns:p14="http://schemas.microsoft.com/office/powerpoint/2010/main" val="309005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7122121"/>
                    </a:ext>
                  </a:extLst>
                </a:gridCol>
                <a:gridCol w="1399032">
                  <a:extLst>
                    <a:ext uri="{9D8B030D-6E8A-4147-A177-3AD203B41FA5}">
                      <a16:colId xmlns:a16="http://schemas.microsoft.com/office/drawing/2014/main" val="500756127"/>
                    </a:ext>
                  </a:extLst>
                </a:gridCol>
                <a:gridCol w="987552">
                  <a:extLst>
                    <a:ext uri="{9D8B030D-6E8A-4147-A177-3AD203B41FA5}">
                      <a16:colId xmlns:a16="http://schemas.microsoft.com/office/drawing/2014/main" val="1929429446"/>
                    </a:ext>
                  </a:extLst>
                </a:gridCol>
                <a:gridCol w="493776">
                  <a:extLst>
                    <a:ext uri="{9D8B030D-6E8A-4147-A177-3AD203B41FA5}">
                      <a16:colId xmlns:a16="http://schemas.microsoft.com/office/drawing/2014/main" val="1022275724"/>
                    </a:ext>
                  </a:extLst>
                </a:gridCol>
                <a:gridCol w="493776">
                  <a:extLst>
                    <a:ext uri="{9D8B030D-6E8A-4147-A177-3AD203B41FA5}">
                      <a16:colId xmlns:a16="http://schemas.microsoft.com/office/drawing/2014/main" val="1844259407"/>
                    </a:ext>
                  </a:extLst>
                </a:gridCol>
                <a:gridCol w="493776">
                  <a:extLst>
                    <a:ext uri="{9D8B030D-6E8A-4147-A177-3AD203B41FA5}">
                      <a16:colId xmlns:a16="http://schemas.microsoft.com/office/drawing/2014/main" val="3218676557"/>
                    </a:ext>
                  </a:extLst>
                </a:gridCol>
                <a:gridCol w="493776">
                  <a:extLst>
                    <a:ext uri="{9D8B030D-6E8A-4147-A177-3AD203B41FA5}">
                      <a16:colId xmlns:a16="http://schemas.microsoft.com/office/drawing/2014/main" val="1273652685"/>
                    </a:ext>
                  </a:extLst>
                </a:gridCol>
                <a:gridCol w="493776">
                  <a:extLst>
                    <a:ext uri="{9D8B030D-6E8A-4147-A177-3AD203B41FA5}">
                      <a16:colId xmlns:a16="http://schemas.microsoft.com/office/drawing/2014/main" val="145449785"/>
                    </a:ext>
                  </a:extLst>
                </a:gridCol>
                <a:gridCol w="493776">
                  <a:extLst>
                    <a:ext uri="{9D8B030D-6E8A-4147-A177-3AD203B41FA5}">
                      <a16:colId xmlns:a16="http://schemas.microsoft.com/office/drawing/2014/main" val="2317529937"/>
                    </a:ext>
                  </a:extLst>
                </a:gridCol>
                <a:gridCol w="493776">
                  <a:extLst>
                    <a:ext uri="{9D8B030D-6E8A-4147-A177-3AD203B41FA5}">
                      <a16:colId xmlns:a16="http://schemas.microsoft.com/office/drawing/2014/main" val="26394484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22874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- 2021-12-29 20:00:00</a:t>
                      </a:r>
                      <a:r>
                        <a:rPr kumimoji="0" lang="nl-NL" sz="1000" b="0" i="0" u="none" strike="noStrike" kern="1200" cap="none" spc="0" normalizeH="0" baseline="0" noProof="0">
                          <a:ln>
                            <a:noFill/>
                          </a:ln>
                          <a:solidFill>
                            <a:prstClr val="black"/>
                          </a:solidFill>
                          <a:effectLst/>
                          <a:uLnTx/>
                          <a:uFillTx/>
                          <a:latin typeface="+mn-lt"/>
                          <a:ea typeface="+mn-ea"/>
                          <a:cs typeface="+mn-cs"/>
                        </a:rPr>
                        <a:t>
 Benieuwd hoe een Nederlandse cover van 'Under Pressure' klinkt? WIES deed het voor tijdens 3FM Serious Request, en hoe!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269533450_1069121810592311_5978120361240442708_n.jpg?_nc_cat=102&amp;ccb=1-5&amp;_nc_sid=ad6a45&amp;_nc_ohc=DKKPDungwIIAX9nNyt4&amp;_nc_ht=scontent-lga3-2.xx&amp;edm=AKIiGfEEAAAA&amp;oh=00_AT_6pOHCLKxbeFN7PJxCFf5jgGOE1eOSRFbnAXLLnbXeXg&amp;oe=61F9AD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01/29/2022 19:48:28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14774537"/>
                  </a:ext>
                </a:extLst>
              </a:tr>
            </a:tbl>
          </a:graphicData>
        </a:graphic>
      </p:graphicFrame>
      <p:sp>
        <p:nvSpPr>
          <p:cNvPr id="4" name="Text Placeholder 3">
            <a:extLst>
              <a:ext uri="{FF2B5EF4-FFF2-40B4-BE49-F238E27FC236}">
                <a16:creationId xmlns:a16="http://schemas.microsoft.com/office/drawing/2014/main" id="{AA0BEE43-BB29-4990-BD00-F4D90D874AD7}"/>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7382492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D0DDA-DAEC-4C12-B822-5205CB770323}"/>
              </a:ext>
            </a:extLst>
          </p:cNvPr>
          <p:cNvSpPr>
            <a:spLocks noGrp="1"/>
          </p:cNvSpPr>
          <p:nvPr>
            <p:ph type="title"/>
          </p:nvPr>
        </p:nvSpPr>
        <p:spPr/>
        <p:txBody>
          <a:bodyPr/>
          <a:lstStyle/>
          <a:p>
            <a:r>
              <a:rPr lang="en-US"/>
              <a:t>Facebook Top 10 slechtst scorende posts | NPO3FM - 18 of 23</a:t>
            </a:r>
          </a:p>
        </p:txBody>
      </p:sp>
      <p:graphicFrame>
        <p:nvGraphicFramePr>
          <p:cNvPr id="5" name="Table Placeholder 4">
            <a:extLst>
              <a:ext uri="{FF2B5EF4-FFF2-40B4-BE49-F238E27FC236}">
                <a16:creationId xmlns:a16="http://schemas.microsoft.com/office/drawing/2014/main" id="{8FA591AC-A35E-4D2E-A80E-284E68B9E0EA}"/>
              </a:ext>
            </a:extLst>
          </p:cNvPr>
          <p:cNvGraphicFramePr>
            <a:graphicFrameLocks noGrp="1"/>
          </p:cNvGraphicFramePr>
          <p:nvPr>
            <p:ph type="tbl" sz="quarter" idx="13"/>
            <p:extLst>
              <p:ext uri="{D42A27DB-BD31-4B8C-83A1-F6EECF244321}">
                <p14:modId xmlns:p14="http://schemas.microsoft.com/office/powerpoint/2010/main" val="4269423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2523081"/>
                    </a:ext>
                  </a:extLst>
                </a:gridCol>
                <a:gridCol w="1399032">
                  <a:extLst>
                    <a:ext uri="{9D8B030D-6E8A-4147-A177-3AD203B41FA5}">
                      <a16:colId xmlns:a16="http://schemas.microsoft.com/office/drawing/2014/main" val="3189454320"/>
                    </a:ext>
                  </a:extLst>
                </a:gridCol>
                <a:gridCol w="987552">
                  <a:extLst>
                    <a:ext uri="{9D8B030D-6E8A-4147-A177-3AD203B41FA5}">
                      <a16:colId xmlns:a16="http://schemas.microsoft.com/office/drawing/2014/main" val="1038380625"/>
                    </a:ext>
                  </a:extLst>
                </a:gridCol>
                <a:gridCol w="493776">
                  <a:extLst>
                    <a:ext uri="{9D8B030D-6E8A-4147-A177-3AD203B41FA5}">
                      <a16:colId xmlns:a16="http://schemas.microsoft.com/office/drawing/2014/main" val="1817216934"/>
                    </a:ext>
                  </a:extLst>
                </a:gridCol>
                <a:gridCol w="493776">
                  <a:extLst>
                    <a:ext uri="{9D8B030D-6E8A-4147-A177-3AD203B41FA5}">
                      <a16:colId xmlns:a16="http://schemas.microsoft.com/office/drawing/2014/main" val="2665739395"/>
                    </a:ext>
                  </a:extLst>
                </a:gridCol>
                <a:gridCol w="493776">
                  <a:extLst>
                    <a:ext uri="{9D8B030D-6E8A-4147-A177-3AD203B41FA5}">
                      <a16:colId xmlns:a16="http://schemas.microsoft.com/office/drawing/2014/main" val="2820788286"/>
                    </a:ext>
                  </a:extLst>
                </a:gridCol>
                <a:gridCol w="493776">
                  <a:extLst>
                    <a:ext uri="{9D8B030D-6E8A-4147-A177-3AD203B41FA5}">
                      <a16:colId xmlns:a16="http://schemas.microsoft.com/office/drawing/2014/main" val="3521745664"/>
                    </a:ext>
                  </a:extLst>
                </a:gridCol>
                <a:gridCol w="493776">
                  <a:extLst>
                    <a:ext uri="{9D8B030D-6E8A-4147-A177-3AD203B41FA5}">
                      <a16:colId xmlns:a16="http://schemas.microsoft.com/office/drawing/2014/main" val="286466819"/>
                    </a:ext>
                  </a:extLst>
                </a:gridCol>
                <a:gridCol w="493776">
                  <a:extLst>
                    <a:ext uri="{9D8B030D-6E8A-4147-A177-3AD203B41FA5}">
                      <a16:colId xmlns:a16="http://schemas.microsoft.com/office/drawing/2014/main" val="839601845"/>
                    </a:ext>
                  </a:extLst>
                </a:gridCol>
                <a:gridCol w="493776">
                  <a:extLst>
                    <a:ext uri="{9D8B030D-6E8A-4147-A177-3AD203B41FA5}">
                      <a16:colId xmlns:a16="http://schemas.microsoft.com/office/drawing/2014/main" val="2065783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099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- 2021-12-22 08:58:13</a:t>
                      </a:r>
                      <a:r>
                        <a:rPr kumimoji="0" lang="nl-NL" sz="1000" b="0" i="0" u="none" strike="noStrike" kern="1200" cap="none" spc="0" normalizeH="0" baseline="0" noProof="0">
                          <a:ln>
                            <a:noFill/>
                          </a:ln>
                          <a:solidFill>
                            <a:prstClr val="black"/>
                          </a:solidFill>
                          <a:effectLst/>
                          <a:uLnTx/>
                          <a:uFillTx/>
                          <a:latin typeface="+mn-lt"/>
                          <a:ea typeface="+mn-ea"/>
                          <a:cs typeface="+mn-cs"/>
                        </a:rPr>
                        <a:t>
 Wil je toch nog met je kop voor het Glazen Huis staan?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FdZ_zz6s69F6Ih&amp;w=720&amp;h=720&amp;url=https%3A%2F%2Fcms-assets.nporadio.nl%2Fnpo3fm%2F_videoPreview%2F51761663994_9dcbbb6a8e_o.jpg%3Fv%3D1640099579&amp;cfs=1&amp;ext=emg0&amp;_nc_oe=6f58f&amp;_nc_sid=06c271&amp;ccb=3-5&amp;_nc_hash=AQE4JZGi7H11y2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20497434"/>
                  </a:ext>
                </a:extLst>
              </a:tr>
            </a:tbl>
          </a:graphicData>
        </a:graphic>
      </p:graphicFrame>
      <p:sp>
        <p:nvSpPr>
          <p:cNvPr id="4" name="Text Placeholder 3">
            <a:extLst>
              <a:ext uri="{FF2B5EF4-FFF2-40B4-BE49-F238E27FC236}">
                <a16:creationId xmlns:a16="http://schemas.microsoft.com/office/drawing/2014/main" id="{5948C89A-8DEC-428E-89BB-05B7182A12AA}"/>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578899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D690D-D86D-4DF0-A606-72AA8DDF3646}"/>
              </a:ext>
            </a:extLst>
          </p:cNvPr>
          <p:cNvSpPr>
            <a:spLocks noGrp="1"/>
          </p:cNvSpPr>
          <p:nvPr>
            <p:ph type="title"/>
          </p:nvPr>
        </p:nvSpPr>
        <p:spPr/>
        <p:txBody>
          <a:bodyPr/>
          <a:lstStyle/>
          <a:p>
            <a:r>
              <a:rPr lang="en-US"/>
              <a:t>Facebook Top 10 slechtst scorende posts | NPO3FM - 19 of 23</a:t>
            </a:r>
          </a:p>
        </p:txBody>
      </p:sp>
      <p:graphicFrame>
        <p:nvGraphicFramePr>
          <p:cNvPr id="5" name="Table Placeholder 4">
            <a:extLst>
              <a:ext uri="{FF2B5EF4-FFF2-40B4-BE49-F238E27FC236}">
                <a16:creationId xmlns:a16="http://schemas.microsoft.com/office/drawing/2014/main" id="{D8AF7973-7C7C-4460-86E4-CD61C78246B6}"/>
              </a:ext>
            </a:extLst>
          </p:cNvPr>
          <p:cNvGraphicFramePr>
            <a:graphicFrameLocks noGrp="1"/>
          </p:cNvGraphicFramePr>
          <p:nvPr>
            <p:ph type="tbl" sz="quarter" idx="13"/>
            <p:extLst>
              <p:ext uri="{D42A27DB-BD31-4B8C-83A1-F6EECF244321}">
                <p14:modId xmlns:p14="http://schemas.microsoft.com/office/powerpoint/2010/main" val="1733448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43518391"/>
                    </a:ext>
                  </a:extLst>
                </a:gridCol>
                <a:gridCol w="1399032">
                  <a:extLst>
                    <a:ext uri="{9D8B030D-6E8A-4147-A177-3AD203B41FA5}">
                      <a16:colId xmlns:a16="http://schemas.microsoft.com/office/drawing/2014/main" val="906911392"/>
                    </a:ext>
                  </a:extLst>
                </a:gridCol>
                <a:gridCol w="987552">
                  <a:extLst>
                    <a:ext uri="{9D8B030D-6E8A-4147-A177-3AD203B41FA5}">
                      <a16:colId xmlns:a16="http://schemas.microsoft.com/office/drawing/2014/main" val="4083314228"/>
                    </a:ext>
                  </a:extLst>
                </a:gridCol>
                <a:gridCol w="493776">
                  <a:extLst>
                    <a:ext uri="{9D8B030D-6E8A-4147-A177-3AD203B41FA5}">
                      <a16:colId xmlns:a16="http://schemas.microsoft.com/office/drawing/2014/main" val="2922840100"/>
                    </a:ext>
                  </a:extLst>
                </a:gridCol>
                <a:gridCol w="493776">
                  <a:extLst>
                    <a:ext uri="{9D8B030D-6E8A-4147-A177-3AD203B41FA5}">
                      <a16:colId xmlns:a16="http://schemas.microsoft.com/office/drawing/2014/main" val="2335432362"/>
                    </a:ext>
                  </a:extLst>
                </a:gridCol>
                <a:gridCol w="493776">
                  <a:extLst>
                    <a:ext uri="{9D8B030D-6E8A-4147-A177-3AD203B41FA5}">
                      <a16:colId xmlns:a16="http://schemas.microsoft.com/office/drawing/2014/main" val="3831027226"/>
                    </a:ext>
                  </a:extLst>
                </a:gridCol>
                <a:gridCol w="493776">
                  <a:extLst>
                    <a:ext uri="{9D8B030D-6E8A-4147-A177-3AD203B41FA5}">
                      <a16:colId xmlns:a16="http://schemas.microsoft.com/office/drawing/2014/main" val="4109962805"/>
                    </a:ext>
                  </a:extLst>
                </a:gridCol>
                <a:gridCol w="493776">
                  <a:extLst>
                    <a:ext uri="{9D8B030D-6E8A-4147-A177-3AD203B41FA5}">
                      <a16:colId xmlns:a16="http://schemas.microsoft.com/office/drawing/2014/main" val="4018861145"/>
                    </a:ext>
                  </a:extLst>
                </a:gridCol>
                <a:gridCol w="493776">
                  <a:extLst>
                    <a:ext uri="{9D8B030D-6E8A-4147-A177-3AD203B41FA5}">
                      <a16:colId xmlns:a16="http://schemas.microsoft.com/office/drawing/2014/main" val="2639965223"/>
                    </a:ext>
                  </a:extLst>
                </a:gridCol>
                <a:gridCol w="493776">
                  <a:extLst>
                    <a:ext uri="{9D8B030D-6E8A-4147-A177-3AD203B41FA5}">
                      <a16:colId xmlns:a16="http://schemas.microsoft.com/office/drawing/2014/main" val="290184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217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- 2021-12-26 13:00:01</a:t>
                      </a:r>
                      <a:r>
                        <a:rPr kumimoji="0" lang="nl-NL" sz="1000" b="0" i="0" u="none" strike="noStrike" kern="1200" cap="none" spc="0" normalizeH="0" baseline="0" noProof="0">
                          <a:ln>
                            <a:noFill/>
                          </a:ln>
                          <a:solidFill>
                            <a:prstClr val="black"/>
                          </a:solidFill>
                          <a:effectLst/>
                          <a:uLnTx/>
                          <a:uFillTx/>
                          <a:latin typeface="+mn-lt"/>
                          <a:ea typeface="+mn-ea"/>
                          <a:cs typeface="+mn-cs"/>
                        </a:rPr>
                        <a:t>
 Wanneer je diarree hebt na het gourmetten, maar de kerst spirit ook nog steeds hoog zit.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15.13418-10/s720x720/269687896_961097141200276_6837768245645724001_n.jpg?_nc_cat=100&amp;ccb=1-5&amp;_nc_sid=ad6a45&amp;_nc_ohc=KH06mBee5_sAX9Muw4w&amp;_nc_ht=scontent-ort2-2.xx&amp;edm=AKIiGfEEAAAA&amp;oh=00_AT_5wCulY7f3nF4HdO_ZFqMErVIGsllsUgRmNAk93erZoQ&amp;oe=61F58C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01/25/2022 19:47:12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70114509"/>
                  </a:ext>
                </a:extLst>
              </a:tr>
            </a:tbl>
          </a:graphicData>
        </a:graphic>
      </p:graphicFrame>
      <p:sp>
        <p:nvSpPr>
          <p:cNvPr id="4" name="Text Placeholder 3">
            <a:extLst>
              <a:ext uri="{FF2B5EF4-FFF2-40B4-BE49-F238E27FC236}">
                <a16:creationId xmlns:a16="http://schemas.microsoft.com/office/drawing/2014/main" id="{6328E38A-8070-43F1-8D61-C4B48B96F55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8935854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FDA5C-485E-4E7E-B9DF-D5EFB2B39C53}"/>
              </a:ext>
            </a:extLst>
          </p:cNvPr>
          <p:cNvSpPr>
            <a:spLocks noGrp="1"/>
          </p:cNvSpPr>
          <p:nvPr>
            <p:ph type="title"/>
          </p:nvPr>
        </p:nvSpPr>
        <p:spPr/>
        <p:txBody>
          <a:bodyPr/>
          <a:lstStyle/>
          <a:p>
            <a:r>
              <a:rPr lang="en-US"/>
              <a:t>Facebook Top 10 slechtst scorende posts | NPO3FM - 20 of 23</a:t>
            </a:r>
          </a:p>
        </p:txBody>
      </p:sp>
      <p:graphicFrame>
        <p:nvGraphicFramePr>
          <p:cNvPr id="5" name="Table Placeholder 4">
            <a:extLst>
              <a:ext uri="{FF2B5EF4-FFF2-40B4-BE49-F238E27FC236}">
                <a16:creationId xmlns:a16="http://schemas.microsoft.com/office/drawing/2014/main" id="{B6643A04-771E-4916-B672-CC66D41405E2}"/>
              </a:ext>
            </a:extLst>
          </p:cNvPr>
          <p:cNvGraphicFramePr>
            <a:graphicFrameLocks noGrp="1"/>
          </p:cNvGraphicFramePr>
          <p:nvPr>
            <p:ph type="tbl" sz="quarter" idx="13"/>
            <p:extLst>
              <p:ext uri="{D42A27DB-BD31-4B8C-83A1-F6EECF244321}">
                <p14:modId xmlns:p14="http://schemas.microsoft.com/office/powerpoint/2010/main" val="12526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1368703"/>
                    </a:ext>
                  </a:extLst>
                </a:gridCol>
                <a:gridCol w="1399032">
                  <a:extLst>
                    <a:ext uri="{9D8B030D-6E8A-4147-A177-3AD203B41FA5}">
                      <a16:colId xmlns:a16="http://schemas.microsoft.com/office/drawing/2014/main" val="1903244468"/>
                    </a:ext>
                  </a:extLst>
                </a:gridCol>
                <a:gridCol w="987552">
                  <a:extLst>
                    <a:ext uri="{9D8B030D-6E8A-4147-A177-3AD203B41FA5}">
                      <a16:colId xmlns:a16="http://schemas.microsoft.com/office/drawing/2014/main" val="2267515127"/>
                    </a:ext>
                  </a:extLst>
                </a:gridCol>
                <a:gridCol w="493776">
                  <a:extLst>
                    <a:ext uri="{9D8B030D-6E8A-4147-A177-3AD203B41FA5}">
                      <a16:colId xmlns:a16="http://schemas.microsoft.com/office/drawing/2014/main" val="1376430013"/>
                    </a:ext>
                  </a:extLst>
                </a:gridCol>
                <a:gridCol w="493776">
                  <a:extLst>
                    <a:ext uri="{9D8B030D-6E8A-4147-A177-3AD203B41FA5}">
                      <a16:colId xmlns:a16="http://schemas.microsoft.com/office/drawing/2014/main" val="1868537724"/>
                    </a:ext>
                  </a:extLst>
                </a:gridCol>
                <a:gridCol w="493776">
                  <a:extLst>
                    <a:ext uri="{9D8B030D-6E8A-4147-A177-3AD203B41FA5}">
                      <a16:colId xmlns:a16="http://schemas.microsoft.com/office/drawing/2014/main" val="1537168156"/>
                    </a:ext>
                  </a:extLst>
                </a:gridCol>
                <a:gridCol w="493776">
                  <a:extLst>
                    <a:ext uri="{9D8B030D-6E8A-4147-A177-3AD203B41FA5}">
                      <a16:colId xmlns:a16="http://schemas.microsoft.com/office/drawing/2014/main" val="3102363242"/>
                    </a:ext>
                  </a:extLst>
                </a:gridCol>
                <a:gridCol w="493776">
                  <a:extLst>
                    <a:ext uri="{9D8B030D-6E8A-4147-A177-3AD203B41FA5}">
                      <a16:colId xmlns:a16="http://schemas.microsoft.com/office/drawing/2014/main" val="1854278027"/>
                    </a:ext>
                  </a:extLst>
                </a:gridCol>
                <a:gridCol w="493776">
                  <a:extLst>
                    <a:ext uri="{9D8B030D-6E8A-4147-A177-3AD203B41FA5}">
                      <a16:colId xmlns:a16="http://schemas.microsoft.com/office/drawing/2014/main" val="961479818"/>
                    </a:ext>
                  </a:extLst>
                </a:gridCol>
                <a:gridCol w="493776">
                  <a:extLst>
                    <a:ext uri="{9D8B030D-6E8A-4147-A177-3AD203B41FA5}">
                      <a16:colId xmlns:a16="http://schemas.microsoft.com/office/drawing/2014/main" val="3566695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1181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- 2021-12-26 16:00:00</a:t>
                      </a:r>
                      <a:r>
                        <a:rPr kumimoji="0" lang="nl-NL" sz="1000" b="0" i="0" u="none" strike="noStrike" kern="1200" cap="none" spc="0" normalizeH="0" baseline="0" noProof="0">
                          <a:ln>
                            <a:noFill/>
                          </a:ln>
                          <a:solidFill>
                            <a:prstClr val="black"/>
                          </a:solidFill>
                          <a:effectLst/>
                          <a:uLnTx/>
                          <a:uFillTx/>
                          <a:latin typeface="+mn-lt"/>
                          <a:ea typeface="+mn-ea"/>
                          <a:cs typeface="+mn-cs"/>
                        </a:rPr>
                        <a:t>
 Zowel ‘Kinderwens’ als ‘De Wereld’ van Goldband hadden afgelopen week grote betekenis. 💚#3FM #SR21 #GlazenHuis #Throwback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267870805_503256487614533_7394757554969951738_n.jpg?_nc_cat=103&amp;ccb=1-5&amp;_nc_sid=ad6a45&amp;_nc_ohc=2kW4-WHPzxEAX9bfXcP&amp;_nc_ht=scontent-iad3-1.xx&amp;edm=AKIiGfEEAAAA&amp;oh=00_AT-05VCSvEZp3N-o0SJx6tEBFvBCuAq4xFw9maQnvmUopg&amp;oe=61F72571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19:52:04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77140090"/>
                  </a:ext>
                </a:extLst>
              </a:tr>
            </a:tbl>
          </a:graphicData>
        </a:graphic>
      </p:graphicFrame>
      <p:sp>
        <p:nvSpPr>
          <p:cNvPr id="4" name="Text Placeholder 3">
            <a:extLst>
              <a:ext uri="{FF2B5EF4-FFF2-40B4-BE49-F238E27FC236}">
                <a16:creationId xmlns:a16="http://schemas.microsoft.com/office/drawing/2014/main" id="{AB544774-F3D1-48CE-9EBA-C4694B0D7C4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5068633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DDC79-553F-436A-892D-412319A463B6}"/>
              </a:ext>
            </a:extLst>
          </p:cNvPr>
          <p:cNvSpPr>
            <a:spLocks noGrp="1"/>
          </p:cNvSpPr>
          <p:nvPr>
            <p:ph type="title"/>
          </p:nvPr>
        </p:nvSpPr>
        <p:spPr/>
        <p:txBody>
          <a:bodyPr/>
          <a:lstStyle/>
          <a:p>
            <a:r>
              <a:rPr lang="en-US"/>
              <a:t>Facebook Top 10 slechtst scorende posts | NPO3FM - 21 of 23</a:t>
            </a:r>
          </a:p>
        </p:txBody>
      </p:sp>
      <p:graphicFrame>
        <p:nvGraphicFramePr>
          <p:cNvPr id="5" name="Table Placeholder 4">
            <a:extLst>
              <a:ext uri="{FF2B5EF4-FFF2-40B4-BE49-F238E27FC236}">
                <a16:creationId xmlns:a16="http://schemas.microsoft.com/office/drawing/2014/main" id="{F8D052AD-4A43-416E-B450-7EB4DFADC33B}"/>
              </a:ext>
            </a:extLst>
          </p:cNvPr>
          <p:cNvGraphicFramePr>
            <a:graphicFrameLocks noGrp="1"/>
          </p:cNvGraphicFramePr>
          <p:nvPr>
            <p:ph type="tbl" sz="quarter" idx="13"/>
            <p:extLst>
              <p:ext uri="{D42A27DB-BD31-4B8C-83A1-F6EECF244321}">
                <p14:modId xmlns:p14="http://schemas.microsoft.com/office/powerpoint/2010/main" val="79464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0937593"/>
                    </a:ext>
                  </a:extLst>
                </a:gridCol>
                <a:gridCol w="1399032">
                  <a:extLst>
                    <a:ext uri="{9D8B030D-6E8A-4147-A177-3AD203B41FA5}">
                      <a16:colId xmlns:a16="http://schemas.microsoft.com/office/drawing/2014/main" val="3879060628"/>
                    </a:ext>
                  </a:extLst>
                </a:gridCol>
                <a:gridCol w="987552">
                  <a:extLst>
                    <a:ext uri="{9D8B030D-6E8A-4147-A177-3AD203B41FA5}">
                      <a16:colId xmlns:a16="http://schemas.microsoft.com/office/drawing/2014/main" val="4216036554"/>
                    </a:ext>
                  </a:extLst>
                </a:gridCol>
                <a:gridCol w="493776">
                  <a:extLst>
                    <a:ext uri="{9D8B030D-6E8A-4147-A177-3AD203B41FA5}">
                      <a16:colId xmlns:a16="http://schemas.microsoft.com/office/drawing/2014/main" val="1727220772"/>
                    </a:ext>
                  </a:extLst>
                </a:gridCol>
                <a:gridCol w="493776">
                  <a:extLst>
                    <a:ext uri="{9D8B030D-6E8A-4147-A177-3AD203B41FA5}">
                      <a16:colId xmlns:a16="http://schemas.microsoft.com/office/drawing/2014/main" val="107769911"/>
                    </a:ext>
                  </a:extLst>
                </a:gridCol>
                <a:gridCol w="493776">
                  <a:extLst>
                    <a:ext uri="{9D8B030D-6E8A-4147-A177-3AD203B41FA5}">
                      <a16:colId xmlns:a16="http://schemas.microsoft.com/office/drawing/2014/main" val="2068880861"/>
                    </a:ext>
                  </a:extLst>
                </a:gridCol>
                <a:gridCol w="493776">
                  <a:extLst>
                    <a:ext uri="{9D8B030D-6E8A-4147-A177-3AD203B41FA5}">
                      <a16:colId xmlns:a16="http://schemas.microsoft.com/office/drawing/2014/main" val="3803137883"/>
                    </a:ext>
                  </a:extLst>
                </a:gridCol>
                <a:gridCol w="493776">
                  <a:extLst>
                    <a:ext uri="{9D8B030D-6E8A-4147-A177-3AD203B41FA5}">
                      <a16:colId xmlns:a16="http://schemas.microsoft.com/office/drawing/2014/main" val="3420296032"/>
                    </a:ext>
                  </a:extLst>
                </a:gridCol>
                <a:gridCol w="493776">
                  <a:extLst>
                    <a:ext uri="{9D8B030D-6E8A-4147-A177-3AD203B41FA5}">
                      <a16:colId xmlns:a16="http://schemas.microsoft.com/office/drawing/2014/main" val="3625610441"/>
                    </a:ext>
                  </a:extLst>
                </a:gridCol>
                <a:gridCol w="493776">
                  <a:extLst>
                    <a:ext uri="{9D8B030D-6E8A-4147-A177-3AD203B41FA5}">
                      <a16:colId xmlns:a16="http://schemas.microsoft.com/office/drawing/2014/main" val="1518713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404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3FM - 2021-12-21 13:00:01</a:t>
                      </a:r>
                      <a:r>
                        <a:rPr kumimoji="0" lang="en-US" sz="1000" b="0" i="0" u="none" strike="noStrike" kern="1200" cap="none" spc="0" normalizeH="0" baseline="0" noProof="0">
                          <a:ln>
                            <a:noFill/>
                          </a:ln>
                          <a:solidFill>
                            <a:prstClr val="black"/>
                          </a:solidFill>
                          <a:effectLst/>
                          <a:uLnTx/>
                          <a:uFillTx/>
                          <a:latin typeface="+mn-lt"/>
                          <a:ea typeface="+mn-ea"/>
                          <a:cs typeface="+mn-cs"/>
                        </a:rPr>
                        <a:t>
 Let it snow, let it snow, let it snow ❄️ Vraag nu deze versie aan via 3FM.nl/plaat! #3FM #SR21 #GlazenHuis #LetItGrow #MEAU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15.13418-10/s720x720/266179872_596719598266568_5228088495764089836_n.jpg?_nc_cat=107&amp;ccb=1-5&amp;_nc_sid=ad6a45&amp;_nc_ohc=hCzyZtLv7I8AX-7za9M&amp;_nc_ht=scontent-iad3-2.xx&amp;edm=AKIiGfEEAAAA&amp;oh=00_AT8-ja6sw0_kcUZ1RTkcLGGrIGy9IHksvbLiFeT-dis_Qg&amp;oe=61DC0C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1789606"/>
                  </a:ext>
                </a:extLst>
              </a:tr>
            </a:tbl>
          </a:graphicData>
        </a:graphic>
      </p:graphicFrame>
      <p:sp>
        <p:nvSpPr>
          <p:cNvPr id="4" name="Text Placeholder 3">
            <a:extLst>
              <a:ext uri="{FF2B5EF4-FFF2-40B4-BE49-F238E27FC236}">
                <a16:creationId xmlns:a16="http://schemas.microsoft.com/office/drawing/2014/main" id="{A7403177-18B3-46A0-8306-4101D43B2399}"/>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61272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2D344-CE69-44F5-8FD8-3BE79B3DD702}"/>
              </a:ext>
            </a:extLst>
          </p:cNvPr>
          <p:cNvSpPr>
            <a:spLocks noGrp="1"/>
          </p:cNvSpPr>
          <p:nvPr>
            <p:ph type="title"/>
          </p:nvPr>
        </p:nvSpPr>
        <p:spPr/>
        <p:txBody>
          <a:bodyPr/>
          <a:lstStyle/>
          <a:p>
            <a:r>
              <a:rPr lang="en-US"/>
              <a:t>Facebook Top 10 slechtst scorende posts | NPO3FM - 22 of 23</a:t>
            </a:r>
          </a:p>
        </p:txBody>
      </p:sp>
      <p:graphicFrame>
        <p:nvGraphicFramePr>
          <p:cNvPr id="5" name="Table Placeholder 4">
            <a:extLst>
              <a:ext uri="{FF2B5EF4-FFF2-40B4-BE49-F238E27FC236}">
                <a16:creationId xmlns:a16="http://schemas.microsoft.com/office/drawing/2014/main" id="{162FDC9C-30C7-4676-8210-E5E2AC87AD70}"/>
              </a:ext>
            </a:extLst>
          </p:cNvPr>
          <p:cNvGraphicFramePr>
            <a:graphicFrameLocks noGrp="1"/>
          </p:cNvGraphicFramePr>
          <p:nvPr>
            <p:ph type="tbl" sz="quarter" idx="13"/>
            <p:extLst>
              <p:ext uri="{D42A27DB-BD31-4B8C-83A1-F6EECF244321}">
                <p14:modId xmlns:p14="http://schemas.microsoft.com/office/powerpoint/2010/main" val="2354184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909069"/>
                    </a:ext>
                  </a:extLst>
                </a:gridCol>
                <a:gridCol w="1399032">
                  <a:extLst>
                    <a:ext uri="{9D8B030D-6E8A-4147-A177-3AD203B41FA5}">
                      <a16:colId xmlns:a16="http://schemas.microsoft.com/office/drawing/2014/main" val="3890878270"/>
                    </a:ext>
                  </a:extLst>
                </a:gridCol>
                <a:gridCol w="987552">
                  <a:extLst>
                    <a:ext uri="{9D8B030D-6E8A-4147-A177-3AD203B41FA5}">
                      <a16:colId xmlns:a16="http://schemas.microsoft.com/office/drawing/2014/main" val="177819762"/>
                    </a:ext>
                  </a:extLst>
                </a:gridCol>
                <a:gridCol w="493776">
                  <a:extLst>
                    <a:ext uri="{9D8B030D-6E8A-4147-A177-3AD203B41FA5}">
                      <a16:colId xmlns:a16="http://schemas.microsoft.com/office/drawing/2014/main" val="2728348121"/>
                    </a:ext>
                  </a:extLst>
                </a:gridCol>
                <a:gridCol w="493776">
                  <a:extLst>
                    <a:ext uri="{9D8B030D-6E8A-4147-A177-3AD203B41FA5}">
                      <a16:colId xmlns:a16="http://schemas.microsoft.com/office/drawing/2014/main" val="3767960699"/>
                    </a:ext>
                  </a:extLst>
                </a:gridCol>
                <a:gridCol w="493776">
                  <a:extLst>
                    <a:ext uri="{9D8B030D-6E8A-4147-A177-3AD203B41FA5}">
                      <a16:colId xmlns:a16="http://schemas.microsoft.com/office/drawing/2014/main" val="1884283100"/>
                    </a:ext>
                  </a:extLst>
                </a:gridCol>
                <a:gridCol w="493776">
                  <a:extLst>
                    <a:ext uri="{9D8B030D-6E8A-4147-A177-3AD203B41FA5}">
                      <a16:colId xmlns:a16="http://schemas.microsoft.com/office/drawing/2014/main" val="1019035564"/>
                    </a:ext>
                  </a:extLst>
                </a:gridCol>
                <a:gridCol w="493776">
                  <a:extLst>
                    <a:ext uri="{9D8B030D-6E8A-4147-A177-3AD203B41FA5}">
                      <a16:colId xmlns:a16="http://schemas.microsoft.com/office/drawing/2014/main" val="2881428408"/>
                    </a:ext>
                  </a:extLst>
                </a:gridCol>
                <a:gridCol w="493776">
                  <a:extLst>
                    <a:ext uri="{9D8B030D-6E8A-4147-A177-3AD203B41FA5}">
                      <a16:colId xmlns:a16="http://schemas.microsoft.com/office/drawing/2014/main" val="1882232386"/>
                    </a:ext>
                  </a:extLst>
                </a:gridCol>
                <a:gridCol w="493776">
                  <a:extLst>
                    <a:ext uri="{9D8B030D-6E8A-4147-A177-3AD203B41FA5}">
                      <a16:colId xmlns:a16="http://schemas.microsoft.com/office/drawing/2014/main" val="149359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752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- 2021-12-28 13:00:00</a:t>
                      </a:r>
                      <a:r>
                        <a:rPr kumimoji="0" lang="nl-NL" sz="1000" b="0" i="0" u="none" strike="noStrike" kern="1200" cap="none" spc="0" normalizeH="0" baseline="0" noProof="0">
                          <a:ln>
                            <a:noFill/>
                          </a:ln>
                          <a:solidFill>
                            <a:prstClr val="black"/>
                          </a:solidFill>
                          <a:effectLst/>
                          <a:uLnTx/>
                          <a:uFillTx/>
                          <a:latin typeface="+mn-lt"/>
                          <a:ea typeface="+mn-ea"/>
                          <a:cs typeface="+mn-cs"/>
                        </a:rPr>
                        <a:t>
 Was het '30' van Adele, 'Happier Than Ever' van Billie Eilish of toch een andere knaller die dit jaar uitkwam?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39.30808-6/s720x720/262377687_10158323938427124_409102794780732421_n.jpg?_nc_cat=104&amp;ccb=1-5&amp;_nc_sid=8024bb&amp;_nc_ohc=FO5qU5JapSYAX-T-7u1&amp;_nc_ht=scontent-iad3-1.xx&amp;edm=AKIiGfEEAAAA&amp;oh=00_AT_u4xJe-11I23R5rPiEdyE4QcSiSxdTzlwXFmkl9Z0bzA&amp;oe=61F74F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01/26/2022 19:52:04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7580566"/>
                  </a:ext>
                </a:extLst>
              </a:tr>
            </a:tbl>
          </a:graphicData>
        </a:graphic>
      </p:graphicFrame>
      <p:sp>
        <p:nvSpPr>
          <p:cNvPr id="4" name="Text Placeholder 3">
            <a:extLst>
              <a:ext uri="{FF2B5EF4-FFF2-40B4-BE49-F238E27FC236}">
                <a16:creationId xmlns:a16="http://schemas.microsoft.com/office/drawing/2014/main" id="{0DD56215-10FD-4426-BCB6-FEF4F73FB851}"/>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2068856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6355B-4D57-4600-A2D0-63FFB6BEF132}"/>
              </a:ext>
            </a:extLst>
          </p:cNvPr>
          <p:cNvSpPr>
            <a:spLocks noGrp="1"/>
          </p:cNvSpPr>
          <p:nvPr>
            <p:ph type="title"/>
          </p:nvPr>
        </p:nvSpPr>
        <p:spPr/>
        <p:txBody>
          <a:bodyPr/>
          <a:lstStyle/>
          <a:p>
            <a:r>
              <a:rPr lang="en-US"/>
              <a:t>Facebook Top 10 slechtst scorende posts | NPO3FM - 23 of 23</a:t>
            </a:r>
          </a:p>
        </p:txBody>
      </p:sp>
      <p:graphicFrame>
        <p:nvGraphicFramePr>
          <p:cNvPr id="5" name="Table Placeholder 4">
            <a:extLst>
              <a:ext uri="{FF2B5EF4-FFF2-40B4-BE49-F238E27FC236}">
                <a16:creationId xmlns:a16="http://schemas.microsoft.com/office/drawing/2014/main" id="{6FA846BA-AC41-497C-9DD7-68DFC71A640F}"/>
              </a:ext>
            </a:extLst>
          </p:cNvPr>
          <p:cNvGraphicFramePr>
            <a:graphicFrameLocks noGrp="1"/>
          </p:cNvGraphicFramePr>
          <p:nvPr>
            <p:ph type="tbl" sz="quarter" idx="13"/>
            <p:extLst>
              <p:ext uri="{D42A27DB-BD31-4B8C-83A1-F6EECF244321}">
                <p14:modId xmlns:p14="http://schemas.microsoft.com/office/powerpoint/2010/main" val="2116764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2156062"/>
                    </a:ext>
                  </a:extLst>
                </a:gridCol>
                <a:gridCol w="1399032">
                  <a:extLst>
                    <a:ext uri="{9D8B030D-6E8A-4147-A177-3AD203B41FA5}">
                      <a16:colId xmlns:a16="http://schemas.microsoft.com/office/drawing/2014/main" val="677371398"/>
                    </a:ext>
                  </a:extLst>
                </a:gridCol>
                <a:gridCol w="987552">
                  <a:extLst>
                    <a:ext uri="{9D8B030D-6E8A-4147-A177-3AD203B41FA5}">
                      <a16:colId xmlns:a16="http://schemas.microsoft.com/office/drawing/2014/main" val="3355665911"/>
                    </a:ext>
                  </a:extLst>
                </a:gridCol>
                <a:gridCol w="493776">
                  <a:extLst>
                    <a:ext uri="{9D8B030D-6E8A-4147-A177-3AD203B41FA5}">
                      <a16:colId xmlns:a16="http://schemas.microsoft.com/office/drawing/2014/main" val="648270766"/>
                    </a:ext>
                  </a:extLst>
                </a:gridCol>
                <a:gridCol w="493776">
                  <a:extLst>
                    <a:ext uri="{9D8B030D-6E8A-4147-A177-3AD203B41FA5}">
                      <a16:colId xmlns:a16="http://schemas.microsoft.com/office/drawing/2014/main" val="3458514347"/>
                    </a:ext>
                  </a:extLst>
                </a:gridCol>
                <a:gridCol w="493776">
                  <a:extLst>
                    <a:ext uri="{9D8B030D-6E8A-4147-A177-3AD203B41FA5}">
                      <a16:colId xmlns:a16="http://schemas.microsoft.com/office/drawing/2014/main" val="2631845834"/>
                    </a:ext>
                  </a:extLst>
                </a:gridCol>
                <a:gridCol w="493776">
                  <a:extLst>
                    <a:ext uri="{9D8B030D-6E8A-4147-A177-3AD203B41FA5}">
                      <a16:colId xmlns:a16="http://schemas.microsoft.com/office/drawing/2014/main" val="931305392"/>
                    </a:ext>
                  </a:extLst>
                </a:gridCol>
                <a:gridCol w="493776">
                  <a:extLst>
                    <a:ext uri="{9D8B030D-6E8A-4147-A177-3AD203B41FA5}">
                      <a16:colId xmlns:a16="http://schemas.microsoft.com/office/drawing/2014/main" val="2774236587"/>
                    </a:ext>
                  </a:extLst>
                </a:gridCol>
                <a:gridCol w="493776">
                  <a:extLst>
                    <a:ext uri="{9D8B030D-6E8A-4147-A177-3AD203B41FA5}">
                      <a16:colId xmlns:a16="http://schemas.microsoft.com/office/drawing/2014/main" val="3099637895"/>
                    </a:ext>
                  </a:extLst>
                </a:gridCol>
                <a:gridCol w="493776">
                  <a:extLst>
                    <a:ext uri="{9D8B030D-6E8A-4147-A177-3AD203B41FA5}">
                      <a16:colId xmlns:a16="http://schemas.microsoft.com/office/drawing/2014/main" val="1335393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497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3FM - 2021-12-21 06:57:43</a:t>
                      </a:r>
                      <a:r>
                        <a:rPr kumimoji="0" lang="nl-NL" sz="1000" b="0" i="0" u="none" strike="noStrike" kern="1200" cap="none" spc="0" normalizeH="0" baseline="0" noProof="0">
                          <a:ln>
                            <a:noFill/>
                          </a:ln>
                          <a:solidFill>
                            <a:prstClr val="black"/>
                          </a:solidFill>
                          <a:effectLst/>
                          <a:uLnTx/>
                          <a:uFillTx/>
                          <a:latin typeface="+mn-lt"/>
                          <a:ea typeface="+mn-ea"/>
                          <a:cs typeface="+mn-cs"/>
                        </a:rPr>
                        <a:t>
 Frank de kapper, Johan 'Panda’ Vlemmix en Yoeri op de vlucht voor de politie! 😂 Het was een heerlijke derde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-2.xx.fbcdn.net/safe_image.php?d=AQGJp2ucH3U7BlN5&amp;w=720&amp;h=720&amp;url=https%3A%2F%2Fcms-assets.nporadio.nl%2Fnpo3fm%2F_videoPreview%2FNaamloos-1_2021-12-21-064724_bqxe.jpg%3Fv%3D1640069318&amp;cfs=1&amp;ext=emg0&amp;_nc_oe=6f58f&amp;_nc_sid=06c271&amp;ccb=3-5&amp;_nc_hash=AQGDYRlPgENnI39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01/06/2022 19:42:36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97862262"/>
                  </a:ext>
                </a:extLst>
              </a:tr>
            </a:tbl>
          </a:graphicData>
        </a:graphic>
      </p:graphicFrame>
      <p:sp>
        <p:nvSpPr>
          <p:cNvPr id="4" name="Text Placeholder 3">
            <a:extLst>
              <a:ext uri="{FF2B5EF4-FFF2-40B4-BE49-F238E27FC236}">
                <a16:creationId xmlns:a16="http://schemas.microsoft.com/office/drawing/2014/main" id="{508834A7-3A5C-445C-AF4D-C2274044770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031832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70A7C-BBD5-477D-8369-0B6F7100B92A}"/>
              </a:ext>
            </a:extLst>
          </p:cNvPr>
          <p:cNvSpPr>
            <a:spLocks noGrp="1"/>
          </p:cNvSpPr>
          <p:nvPr>
            <p:ph type="title"/>
          </p:nvPr>
        </p:nvSpPr>
        <p:spPr/>
        <p:txBody>
          <a:bodyPr/>
          <a:lstStyle/>
          <a:p>
            <a:r>
              <a:rPr lang="en-US"/>
              <a:t>Instagram Key Metrics Table | NPO3FM</a:t>
            </a:r>
          </a:p>
        </p:txBody>
      </p:sp>
      <p:graphicFrame>
        <p:nvGraphicFramePr>
          <p:cNvPr id="5" name="Table Placeholder 4">
            <a:extLst>
              <a:ext uri="{FF2B5EF4-FFF2-40B4-BE49-F238E27FC236}">
                <a16:creationId xmlns:a16="http://schemas.microsoft.com/office/drawing/2014/main" id="{9C1936A0-FBD2-43DC-BD15-A59414F526BE}"/>
              </a:ext>
            </a:extLst>
          </p:cNvPr>
          <p:cNvGraphicFramePr>
            <a:graphicFrameLocks noGrp="1"/>
          </p:cNvGraphicFramePr>
          <p:nvPr>
            <p:ph type="tbl" sz="quarter" idx="13"/>
            <p:extLst>
              <p:ext uri="{D42A27DB-BD31-4B8C-83A1-F6EECF244321}">
                <p14:modId xmlns:p14="http://schemas.microsoft.com/office/powerpoint/2010/main" val="340706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276066335"/>
                    </a:ext>
                  </a:extLst>
                </a:gridCol>
                <a:gridCol w="905256">
                  <a:extLst>
                    <a:ext uri="{9D8B030D-6E8A-4147-A177-3AD203B41FA5}">
                      <a16:colId xmlns:a16="http://schemas.microsoft.com/office/drawing/2014/main" val="1977245370"/>
                    </a:ext>
                  </a:extLst>
                </a:gridCol>
                <a:gridCol w="905256">
                  <a:extLst>
                    <a:ext uri="{9D8B030D-6E8A-4147-A177-3AD203B41FA5}">
                      <a16:colId xmlns:a16="http://schemas.microsoft.com/office/drawing/2014/main" val="2670275114"/>
                    </a:ext>
                  </a:extLst>
                </a:gridCol>
                <a:gridCol w="905256">
                  <a:extLst>
                    <a:ext uri="{9D8B030D-6E8A-4147-A177-3AD203B41FA5}">
                      <a16:colId xmlns:a16="http://schemas.microsoft.com/office/drawing/2014/main" val="2720304469"/>
                    </a:ext>
                  </a:extLst>
                </a:gridCol>
                <a:gridCol w="905256">
                  <a:extLst>
                    <a:ext uri="{9D8B030D-6E8A-4147-A177-3AD203B41FA5}">
                      <a16:colId xmlns:a16="http://schemas.microsoft.com/office/drawing/2014/main" val="1419550418"/>
                    </a:ext>
                  </a:extLst>
                </a:gridCol>
                <a:gridCol w="905256">
                  <a:extLst>
                    <a:ext uri="{9D8B030D-6E8A-4147-A177-3AD203B41FA5}">
                      <a16:colId xmlns:a16="http://schemas.microsoft.com/office/drawing/2014/main" val="1517200621"/>
                    </a:ext>
                  </a:extLst>
                </a:gridCol>
                <a:gridCol w="905256">
                  <a:extLst>
                    <a:ext uri="{9D8B030D-6E8A-4147-A177-3AD203B41FA5}">
                      <a16:colId xmlns:a16="http://schemas.microsoft.com/office/drawing/2014/main" val="157285935"/>
                    </a:ext>
                  </a:extLst>
                </a:gridCol>
                <a:gridCol w="905256">
                  <a:extLst>
                    <a:ext uri="{9D8B030D-6E8A-4147-A177-3AD203B41FA5}">
                      <a16:colId xmlns:a16="http://schemas.microsoft.com/office/drawing/2014/main" val="1914579288"/>
                    </a:ext>
                  </a:extLst>
                </a:gridCol>
                <a:gridCol w="905256">
                  <a:extLst>
                    <a:ext uri="{9D8B030D-6E8A-4147-A177-3AD203B41FA5}">
                      <a16:colId xmlns:a16="http://schemas.microsoft.com/office/drawing/2014/main" val="289261282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191264010"/>
                  </a:ext>
                </a:extLst>
              </a:tr>
              <a:tr h="370840">
                <a:tc>
                  <a:txBody>
                    <a:bodyPr/>
                    <a:lstStyle/>
                    <a:p>
                      <a:r>
                        <a:rPr lang="en-US" sz="1000"/>
                        <a:t>103236</a:t>
                      </a:r>
                    </a:p>
                  </a:txBody>
                  <a:tcPr/>
                </a:tc>
                <a:tc>
                  <a:txBody>
                    <a:bodyPr/>
                    <a:lstStyle/>
                    <a:p>
                      <a:r>
                        <a:rPr lang="en-US" sz="1000"/>
                        <a:t>1130</a:t>
                      </a:r>
                    </a:p>
                  </a:txBody>
                  <a:tcPr/>
                </a:tc>
                <a:tc>
                  <a:txBody>
                    <a:bodyPr/>
                    <a:lstStyle/>
                    <a:p>
                      <a:r>
                        <a:rPr lang="en-US" sz="1000"/>
                        <a:t>21</a:t>
                      </a:r>
                    </a:p>
                  </a:txBody>
                  <a:tcPr/>
                </a:tc>
                <a:tc>
                  <a:txBody>
                    <a:bodyPr/>
                    <a:lstStyle/>
                    <a:p>
                      <a:r>
                        <a:rPr lang="en-US" sz="1000"/>
                        <a:t>13</a:t>
                      </a:r>
                    </a:p>
                  </a:txBody>
                  <a:tcPr/>
                </a:tc>
                <a:tc>
                  <a:txBody>
                    <a:bodyPr/>
                    <a:lstStyle/>
                    <a:p>
                      <a:r>
                        <a:rPr lang="en-US" sz="1000"/>
                        <a:t>38</a:t>
                      </a:r>
                    </a:p>
                  </a:txBody>
                  <a:tcPr/>
                </a:tc>
                <a:tc>
                  <a:txBody>
                    <a:bodyPr/>
                    <a:lstStyle/>
                    <a:p>
                      <a:r>
                        <a:rPr lang="en-US" sz="1000"/>
                        <a:t>72</a:t>
                      </a:r>
                    </a:p>
                  </a:txBody>
                  <a:tcPr/>
                </a:tc>
                <a:tc>
                  <a:txBody>
                    <a:bodyPr/>
                    <a:lstStyle/>
                    <a:p>
                      <a:r>
                        <a:rPr lang="en-US" sz="1000"/>
                        <a:t>95177</a:t>
                      </a:r>
                    </a:p>
                  </a:txBody>
                  <a:tcPr/>
                </a:tc>
                <a:tc>
                  <a:txBody>
                    <a:bodyPr/>
                    <a:lstStyle/>
                    <a:p>
                      <a:r>
                        <a:rPr lang="en-US" sz="1000"/>
                        <a:t>2187</a:t>
                      </a:r>
                    </a:p>
                  </a:txBody>
                  <a:tcPr/>
                </a:tc>
                <a:tc>
                  <a:txBody>
                    <a:bodyPr/>
                    <a:lstStyle/>
                    <a:p>
                      <a:r>
                        <a:rPr lang="en-US" sz="1000"/>
                        <a:t>1.3171 %</a:t>
                      </a:r>
                    </a:p>
                  </a:txBody>
                  <a:tcPr/>
                </a:tc>
                <a:extLst>
                  <a:ext uri="{0D108BD9-81ED-4DB2-BD59-A6C34878D82A}">
                    <a16:rowId xmlns:a16="http://schemas.microsoft.com/office/drawing/2014/main" val="187114563"/>
                  </a:ext>
                </a:extLst>
              </a:tr>
            </a:tbl>
          </a:graphicData>
        </a:graphic>
      </p:graphicFrame>
      <p:sp>
        <p:nvSpPr>
          <p:cNvPr id="4" name="Text Placeholder 3">
            <a:extLst>
              <a:ext uri="{FF2B5EF4-FFF2-40B4-BE49-F238E27FC236}">
                <a16:creationId xmlns:a16="http://schemas.microsoft.com/office/drawing/2014/main" id="{BF9F33A9-9A9F-4FB4-8513-A7C59128305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728553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9FD34-0D32-488C-AFF1-FDFE007DCA27}"/>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19A93781-DC3B-4740-93B7-29C95F795AA0}"/>
              </a:ext>
            </a:extLst>
          </p:cNvPr>
          <p:cNvGraphicFramePr>
            <a:graphicFrameLocks noGrp="1"/>
          </p:cNvGraphicFramePr>
          <p:nvPr>
            <p:ph type="chart" sz="quarter" idx="13"/>
            <p:extLst>
              <p:ext uri="{D42A27DB-BD31-4B8C-83A1-F6EECF244321}">
                <p14:modId xmlns:p14="http://schemas.microsoft.com/office/powerpoint/2010/main" val="2746806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235701-E050-4ED3-9AC5-02059C4DDBFC}"/>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DDACE071-C6B5-41A9-8F5B-37E2AF0CBC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52671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7AAD0-1A95-4D0F-B444-BED006ED0BE7}"/>
              </a:ext>
            </a:extLst>
          </p:cNvPr>
          <p:cNvSpPr>
            <a:spLocks noGrp="1"/>
          </p:cNvSpPr>
          <p:nvPr>
            <p:ph type="title"/>
          </p:nvPr>
        </p:nvSpPr>
        <p:spPr/>
        <p:txBody>
          <a:bodyPr/>
          <a:lstStyle/>
          <a:p>
            <a:r>
              <a:rPr lang="en-US"/>
              <a:t>Instagram Interaction Rate By Post Type | NPO3FM</a:t>
            </a:r>
          </a:p>
        </p:txBody>
      </p:sp>
      <p:graphicFrame>
        <p:nvGraphicFramePr>
          <p:cNvPr id="6" name="Chart Placeholder 5">
            <a:extLst>
              <a:ext uri="{FF2B5EF4-FFF2-40B4-BE49-F238E27FC236}">
                <a16:creationId xmlns:a16="http://schemas.microsoft.com/office/drawing/2014/main" id="{0887B428-9028-4D81-8839-2A5F3897B869}"/>
              </a:ext>
            </a:extLst>
          </p:cNvPr>
          <p:cNvGraphicFramePr>
            <a:graphicFrameLocks noGrp="1"/>
          </p:cNvGraphicFramePr>
          <p:nvPr>
            <p:ph type="chart" sz="quarter" idx="13"/>
            <p:extLst>
              <p:ext uri="{D42A27DB-BD31-4B8C-83A1-F6EECF244321}">
                <p14:modId xmlns:p14="http://schemas.microsoft.com/office/powerpoint/2010/main" val="624482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A12F1B-5A3E-4A8C-B580-90D15E54E9B4}"/>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C03E4D86-EE9E-4A7B-B41F-CC30E6F9B4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30131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AFCCB-AC3D-499B-9902-05299862EF54}"/>
              </a:ext>
            </a:extLst>
          </p:cNvPr>
          <p:cNvSpPr>
            <a:spLocks noGrp="1"/>
          </p:cNvSpPr>
          <p:nvPr>
            <p:ph type="title"/>
          </p:nvPr>
        </p:nvSpPr>
        <p:spPr/>
        <p:txBody>
          <a:bodyPr/>
          <a:lstStyle/>
          <a:p>
            <a:r>
              <a:rPr lang="en-US"/>
              <a:t>Instagram Reach | NPO3FM</a:t>
            </a:r>
          </a:p>
        </p:txBody>
      </p:sp>
      <p:graphicFrame>
        <p:nvGraphicFramePr>
          <p:cNvPr id="6" name="Chart Placeholder 5">
            <a:extLst>
              <a:ext uri="{FF2B5EF4-FFF2-40B4-BE49-F238E27FC236}">
                <a16:creationId xmlns:a16="http://schemas.microsoft.com/office/drawing/2014/main" id="{1735520F-8068-4243-87E3-C8A1B1CA3461}"/>
              </a:ext>
            </a:extLst>
          </p:cNvPr>
          <p:cNvGraphicFramePr>
            <a:graphicFrameLocks noGrp="1"/>
          </p:cNvGraphicFramePr>
          <p:nvPr>
            <p:ph type="chart" sz="quarter" idx="13"/>
            <p:extLst>
              <p:ext uri="{D42A27DB-BD31-4B8C-83A1-F6EECF244321}">
                <p14:modId xmlns:p14="http://schemas.microsoft.com/office/powerpoint/2010/main" val="1031467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A71007-B06C-48C3-B738-28C6FA8999E3}"/>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6C84306B-44A2-4F7D-91F5-84CC4014E5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65320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79C30-46D3-42B9-A2A1-C6E515AC18AD}"/>
              </a:ext>
            </a:extLst>
          </p:cNvPr>
          <p:cNvSpPr>
            <a:spLocks noGrp="1"/>
          </p:cNvSpPr>
          <p:nvPr>
            <p:ph type="title"/>
          </p:nvPr>
        </p:nvSpPr>
        <p:spPr/>
        <p:txBody>
          <a:bodyPr/>
          <a:lstStyle/>
          <a:p>
            <a:r>
              <a:rPr lang="en-US"/>
              <a:t>Instagram Hashtag Detection | NPO3FM - 1 of 2</a:t>
            </a:r>
          </a:p>
        </p:txBody>
      </p:sp>
      <p:graphicFrame>
        <p:nvGraphicFramePr>
          <p:cNvPr id="5" name="Table Placeholder 4">
            <a:extLst>
              <a:ext uri="{FF2B5EF4-FFF2-40B4-BE49-F238E27FC236}">
                <a16:creationId xmlns:a16="http://schemas.microsoft.com/office/drawing/2014/main" id="{78AC498C-E6CA-47E2-BA4A-5B09538F19C1}"/>
              </a:ext>
            </a:extLst>
          </p:cNvPr>
          <p:cNvGraphicFramePr>
            <a:graphicFrameLocks noGrp="1"/>
          </p:cNvGraphicFramePr>
          <p:nvPr>
            <p:ph type="tbl" sz="quarter" idx="13"/>
            <p:extLst>
              <p:ext uri="{D42A27DB-BD31-4B8C-83A1-F6EECF244321}">
                <p14:modId xmlns:p14="http://schemas.microsoft.com/office/powerpoint/2010/main" val="51204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55004114"/>
                    </a:ext>
                  </a:extLst>
                </a:gridCol>
                <a:gridCol w="1069848">
                  <a:extLst>
                    <a:ext uri="{9D8B030D-6E8A-4147-A177-3AD203B41FA5}">
                      <a16:colId xmlns:a16="http://schemas.microsoft.com/office/drawing/2014/main" val="498133421"/>
                    </a:ext>
                  </a:extLst>
                </a:gridCol>
                <a:gridCol w="1069848">
                  <a:extLst>
                    <a:ext uri="{9D8B030D-6E8A-4147-A177-3AD203B41FA5}">
                      <a16:colId xmlns:a16="http://schemas.microsoft.com/office/drawing/2014/main" val="1711177692"/>
                    </a:ext>
                  </a:extLst>
                </a:gridCol>
                <a:gridCol w="1069848">
                  <a:extLst>
                    <a:ext uri="{9D8B030D-6E8A-4147-A177-3AD203B41FA5}">
                      <a16:colId xmlns:a16="http://schemas.microsoft.com/office/drawing/2014/main" val="27865557"/>
                    </a:ext>
                  </a:extLst>
                </a:gridCol>
                <a:gridCol w="1069848">
                  <a:extLst>
                    <a:ext uri="{9D8B030D-6E8A-4147-A177-3AD203B41FA5}">
                      <a16:colId xmlns:a16="http://schemas.microsoft.com/office/drawing/2014/main" val="1829778607"/>
                    </a:ext>
                  </a:extLst>
                </a:gridCol>
                <a:gridCol w="1069848">
                  <a:extLst>
                    <a:ext uri="{9D8B030D-6E8A-4147-A177-3AD203B41FA5}">
                      <a16:colId xmlns:a16="http://schemas.microsoft.com/office/drawing/2014/main" val="3489568325"/>
                    </a:ext>
                  </a:extLst>
                </a:gridCol>
                <a:gridCol w="1069848">
                  <a:extLst>
                    <a:ext uri="{9D8B030D-6E8A-4147-A177-3AD203B41FA5}">
                      <a16:colId xmlns:a16="http://schemas.microsoft.com/office/drawing/2014/main" val="2643035226"/>
                    </a:ext>
                  </a:extLst>
                </a:gridCol>
                <a:gridCol w="1069848">
                  <a:extLst>
                    <a:ext uri="{9D8B030D-6E8A-4147-A177-3AD203B41FA5}">
                      <a16:colId xmlns:a16="http://schemas.microsoft.com/office/drawing/2014/main" val="3195925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281095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1321.9027777778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33394.680555556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31059.097222222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1352.2777777778</a:t>
                      </a:r>
                    </a:p>
                  </a:txBody>
                  <a:tcPr/>
                </a:tc>
                <a:extLst>
                  <a:ext uri="{0D108BD9-81ED-4DB2-BD59-A6C34878D82A}">
                    <a16:rowId xmlns:a16="http://schemas.microsoft.com/office/drawing/2014/main" val="115803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1387.6507936508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34105.095238095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31793.984126984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1413.9841269841</a:t>
                      </a:r>
                    </a:p>
                  </a:txBody>
                  <a:tcPr/>
                </a:tc>
                <a:extLst>
                  <a:ext uri="{0D108BD9-81ED-4DB2-BD59-A6C34878D82A}">
                    <a16:rowId xmlns:a16="http://schemas.microsoft.com/office/drawing/2014/main" val="50622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1414.5081967213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26.868852459016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33660.163934426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31450.016393443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1441.3770491803</a:t>
                      </a:r>
                    </a:p>
                  </a:txBody>
                  <a:tcPr/>
                </a:tc>
                <a:extLst>
                  <a:ext uri="{0D108BD9-81ED-4DB2-BD59-A6C34878D82A}">
                    <a16:rowId xmlns:a16="http://schemas.microsoft.com/office/drawing/2014/main" val="38228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#LetItGrow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1403.1891891892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26.162162162162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30598.459459459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28511.459459459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1429.3513513514</a:t>
                      </a:r>
                    </a:p>
                  </a:txBody>
                  <a:tcPr/>
                </a:tc>
                <a:extLst>
                  <a:ext uri="{0D108BD9-81ED-4DB2-BD59-A6C34878D82A}">
                    <a16:rowId xmlns:a16="http://schemas.microsoft.com/office/drawing/2014/main" val="2225076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26130.333333333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25341.444444444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735.55555555556</a:t>
                      </a:r>
                    </a:p>
                  </a:txBody>
                  <a:tcPr/>
                </a:tc>
                <a:extLst>
                  <a:ext uri="{0D108BD9-81ED-4DB2-BD59-A6C34878D82A}">
                    <a16:rowId xmlns:a16="http://schemas.microsoft.com/office/drawing/2014/main" val="3126348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24284.25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690.25</a:t>
                      </a:r>
                    </a:p>
                  </a:txBody>
                  <a:tcPr/>
                </a:tc>
                <a:extLst>
                  <a:ext uri="{0D108BD9-81ED-4DB2-BD59-A6C34878D82A}">
                    <a16:rowId xmlns:a16="http://schemas.microsoft.com/office/drawing/2014/main" val="376860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#3FMLiveBox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extLst>
                  <a:ext uri="{0D108BD9-81ED-4DB2-BD59-A6C34878D82A}">
                    <a16:rowId xmlns:a16="http://schemas.microsoft.com/office/drawing/2014/main" val="399352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#3fmspotlight3FMSpotlight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extLst>
                  <a:ext uri="{0D108BD9-81ED-4DB2-BD59-A6C34878D82A}">
                    <a16:rowId xmlns:a16="http://schemas.microsoft.com/office/drawing/2014/main" val="410643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extLst>
                  <a:ext uri="{0D108BD9-81ED-4DB2-BD59-A6C34878D82A}">
                    <a16:rowId xmlns:a16="http://schemas.microsoft.com/office/drawing/2014/main" val="868016397"/>
                  </a:ext>
                </a:extLst>
              </a:tr>
            </a:tbl>
          </a:graphicData>
        </a:graphic>
      </p:graphicFrame>
      <p:sp>
        <p:nvSpPr>
          <p:cNvPr id="4" name="Text Placeholder 3">
            <a:extLst>
              <a:ext uri="{FF2B5EF4-FFF2-40B4-BE49-F238E27FC236}">
                <a16:creationId xmlns:a16="http://schemas.microsoft.com/office/drawing/2014/main" id="{BCA521D9-AED1-4F44-9A3E-B311200B61D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97370097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7613B-780C-498B-8A5B-DF6E64767A31}"/>
              </a:ext>
            </a:extLst>
          </p:cNvPr>
          <p:cNvSpPr>
            <a:spLocks noGrp="1"/>
          </p:cNvSpPr>
          <p:nvPr>
            <p:ph type="title"/>
          </p:nvPr>
        </p:nvSpPr>
        <p:spPr/>
        <p:txBody>
          <a:bodyPr/>
          <a:lstStyle/>
          <a:p>
            <a:r>
              <a:rPr lang="en-US"/>
              <a:t>Instagram Hashtag Detection | NPO3FM - 2 of 2</a:t>
            </a:r>
          </a:p>
        </p:txBody>
      </p:sp>
      <p:graphicFrame>
        <p:nvGraphicFramePr>
          <p:cNvPr id="5" name="Table Placeholder 4">
            <a:extLst>
              <a:ext uri="{FF2B5EF4-FFF2-40B4-BE49-F238E27FC236}">
                <a16:creationId xmlns:a16="http://schemas.microsoft.com/office/drawing/2014/main" id="{733433A3-9928-4414-A968-2ABE2D2775AF}"/>
              </a:ext>
            </a:extLst>
          </p:cNvPr>
          <p:cNvGraphicFramePr>
            <a:graphicFrameLocks noGrp="1"/>
          </p:cNvGraphicFramePr>
          <p:nvPr>
            <p:ph type="tbl" sz="quarter" idx="13"/>
            <p:extLst>
              <p:ext uri="{D42A27DB-BD31-4B8C-83A1-F6EECF244321}">
                <p14:modId xmlns:p14="http://schemas.microsoft.com/office/powerpoint/2010/main" val="2663316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80248604"/>
                    </a:ext>
                  </a:extLst>
                </a:gridCol>
                <a:gridCol w="1069848">
                  <a:extLst>
                    <a:ext uri="{9D8B030D-6E8A-4147-A177-3AD203B41FA5}">
                      <a16:colId xmlns:a16="http://schemas.microsoft.com/office/drawing/2014/main" val="1407937655"/>
                    </a:ext>
                  </a:extLst>
                </a:gridCol>
                <a:gridCol w="1069848">
                  <a:extLst>
                    <a:ext uri="{9D8B030D-6E8A-4147-A177-3AD203B41FA5}">
                      <a16:colId xmlns:a16="http://schemas.microsoft.com/office/drawing/2014/main" val="2906685348"/>
                    </a:ext>
                  </a:extLst>
                </a:gridCol>
                <a:gridCol w="1069848">
                  <a:extLst>
                    <a:ext uri="{9D8B030D-6E8A-4147-A177-3AD203B41FA5}">
                      <a16:colId xmlns:a16="http://schemas.microsoft.com/office/drawing/2014/main" val="1987353481"/>
                    </a:ext>
                  </a:extLst>
                </a:gridCol>
                <a:gridCol w="1069848">
                  <a:extLst>
                    <a:ext uri="{9D8B030D-6E8A-4147-A177-3AD203B41FA5}">
                      <a16:colId xmlns:a16="http://schemas.microsoft.com/office/drawing/2014/main" val="2412771625"/>
                    </a:ext>
                  </a:extLst>
                </a:gridCol>
                <a:gridCol w="1069848">
                  <a:extLst>
                    <a:ext uri="{9D8B030D-6E8A-4147-A177-3AD203B41FA5}">
                      <a16:colId xmlns:a16="http://schemas.microsoft.com/office/drawing/2014/main" val="813951882"/>
                    </a:ext>
                  </a:extLst>
                </a:gridCol>
                <a:gridCol w="1069848">
                  <a:extLst>
                    <a:ext uri="{9D8B030D-6E8A-4147-A177-3AD203B41FA5}">
                      <a16:colId xmlns:a16="http://schemas.microsoft.com/office/drawing/2014/main" val="3486801638"/>
                    </a:ext>
                  </a:extLst>
                </a:gridCol>
                <a:gridCol w="1069848">
                  <a:extLst>
                    <a:ext uri="{9D8B030D-6E8A-4147-A177-3AD203B41FA5}">
                      <a16:colId xmlns:a16="http://schemas.microsoft.com/office/drawing/2014/main" val="32130262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extLst>
                  <a:ext uri="{0D108BD9-81ED-4DB2-BD59-A6C34878D82A}">
                    <a16:rowId xmlns:a16="http://schemas.microsoft.com/office/drawing/2014/main" val="3287547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#DeSlimsteMens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a:t>
                      </a:r>
                    </a:p>
                  </a:txBody>
                  <a:tcPr/>
                </a:tc>
                <a:extLst>
                  <a:ext uri="{0D108BD9-81ED-4DB2-BD59-A6C34878D82A}">
                    <a16:rowId xmlns:a16="http://schemas.microsoft.com/office/drawing/2014/main" val="222554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#HennyHuisman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extLst>
                  <a:ext uri="{0D108BD9-81ED-4DB2-BD59-A6C34878D82A}">
                    <a16:rowId xmlns:a16="http://schemas.microsoft.com/office/drawing/2014/main" val="3279926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#Letitgrow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extLst>
                  <a:ext uri="{0D108BD9-81ED-4DB2-BD59-A6C34878D82A}">
                    <a16:rowId xmlns:a16="http://schemas.microsoft.com/office/drawing/2014/main" val="321757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extLst>
                  <a:ext uri="{0D108BD9-81ED-4DB2-BD59-A6C34878D82A}">
                    <a16:rowId xmlns:a16="http://schemas.microsoft.com/office/drawing/2014/main" val="252395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extLst>
                  <a:ext uri="{0D108BD9-81ED-4DB2-BD59-A6C34878D82A}">
                    <a16:rowId xmlns:a16="http://schemas.microsoft.com/office/drawing/2014/main" val="170615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#Wildplanten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extLst>
                  <a:ext uri="{0D108BD9-81ED-4DB2-BD59-A6C34878D82A}">
                    <a16:rowId xmlns:a16="http://schemas.microsoft.com/office/drawing/2014/main" val="288377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#laatjehoren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extLst>
                  <a:ext uri="{0D108BD9-81ED-4DB2-BD59-A6C34878D82A}">
                    <a16:rowId xmlns:a16="http://schemas.microsoft.com/office/drawing/2014/main" val="3201282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#letitgrow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extLst>
                  <a:ext uri="{0D108BD9-81ED-4DB2-BD59-A6C34878D82A}">
                    <a16:rowId xmlns:a16="http://schemas.microsoft.com/office/drawing/2014/main" val="1003410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#megatop30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extLst>
                  <a:ext uri="{0D108BD9-81ED-4DB2-BD59-A6C34878D82A}">
                    <a16:rowId xmlns:a16="http://schemas.microsoft.com/office/drawing/2014/main" val="3469717681"/>
                  </a:ext>
                </a:extLst>
              </a:tr>
            </a:tbl>
          </a:graphicData>
        </a:graphic>
      </p:graphicFrame>
      <p:sp>
        <p:nvSpPr>
          <p:cNvPr id="4" name="Text Placeholder 3">
            <a:extLst>
              <a:ext uri="{FF2B5EF4-FFF2-40B4-BE49-F238E27FC236}">
                <a16:creationId xmlns:a16="http://schemas.microsoft.com/office/drawing/2014/main" id="{27837092-A62A-4A49-A82A-192FF080CD81}"/>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2341418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C3235-B642-487A-BB97-F9D2295C277B}"/>
              </a:ext>
            </a:extLst>
          </p:cNvPr>
          <p:cNvSpPr>
            <a:spLocks noGrp="1"/>
          </p:cNvSpPr>
          <p:nvPr>
            <p:ph type="title"/>
          </p:nvPr>
        </p:nvSpPr>
        <p:spPr/>
        <p:txBody>
          <a:bodyPr/>
          <a:lstStyle/>
          <a:p>
            <a:r>
              <a:rPr lang="en-US"/>
              <a:t>Instagram Average Likes Per Post | NPO3FM</a:t>
            </a:r>
          </a:p>
        </p:txBody>
      </p:sp>
      <p:graphicFrame>
        <p:nvGraphicFramePr>
          <p:cNvPr id="6" name="Chart Placeholder 5">
            <a:extLst>
              <a:ext uri="{FF2B5EF4-FFF2-40B4-BE49-F238E27FC236}">
                <a16:creationId xmlns:a16="http://schemas.microsoft.com/office/drawing/2014/main" id="{7641CE6E-FBE1-47EB-BBD5-4A2DB703C3D7}"/>
              </a:ext>
            </a:extLst>
          </p:cNvPr>
          <p:cNvGraphicFramePr>
            <a:graphicFrameLocks noGrp="1"/>
          </p:cNvGraphicFramePr>
          <p:nvPr>
            <p:ph type="chart" sz="quarter" idx="13"/>
            <p:extLst>
              <p:ext uri="{D42A27DB-BD31-4B8C-83A1-F6EECF244321}">
                <p14:modId xmlns:p14="http://schemas.microsoft.com/office/powerpoint/2010/main" val="1718470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8C0286-B56D-4546-A939-6E20F57CC570}"/>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42D9BCD0-D414-41E7-8744-D35037456E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96879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D5C9A-05C7-4F9C-9E32-92CC05586F90}"/>
              </a:ext>
            </a:extLst>
          </p:cNvPr>
          <p:cNvSpPr>
            <a:spLocks noGrp="1"/>
          </p:cNvSpPr>
          <p:nvPr>
            <p:ph type="title"/>
          </p:nvPr>
        </p:nvSpPr>
        <p:spPr/>
        <p:txBody>
          <a:bodyPr/>
          <a:lstStyle/>
          <a:p>
            <a:r>
              <a:rPr lang="en-US"/>
              <a:t>Instagram Stories Type Distribution | NPO3FM</a:t>
            </a:r>
          </a:p>
        </p:txBody>
      </p:sp>
      <p:graphicFrame>
        <p:nvGraphicFramePr>
          <p:cNvPr id="6" name="Chart Placeholder 5">
            <a:extLst>
              <a:ext uri="{FF2B5EF4-FFF2-40B4-BE49-F238E27FC236}">
                <a16:creationId xmlns:a16="http://schemas.microsoft.com/office/drawing/2014/main" id="{B812A261-28FB-4BBA-9EE5-B7E4D9242E3E}"/>
              </a:ext>
            </a:extLst>
          </p:cNvPr>
          <p:cNvGraphicFramePr>
            <a:graphicFrameLocks noGrp="1"/>
          </p:cNvGraphicFramePr>
          <p:nvPr>
            <p:ph type="chart" sz="quarter" idx="13"/>
            <p:extLst>
              <p:ext uri="{D42A27DB-BD31-4B8C-83A1-F6EECF244321}">
                <p14:modId xmlns:p14="http://schemas.microsoft.com/office/powerpoint/2010/main" val="1473504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DBE025-13F7-47C3-A2A0-257C24D00D13}"/>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0CBA01DA-94EB-4D9B-A467-586928DE29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96262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B4D8F-EB63-42BC-A53A-6175D46DA3BF}"/>
              </a:ext>
            </a:extLst>
          </p:cNvPr>
          <p:cNvSpPr>
            <a:spLocks noGrp="1"/>
          </p:cNvSpPr>
          <p:nvPr>
            <p:ph type="title"/>
          </p:nvPr>
        </p:nvSpPr>
        <p:spPr/>
        <p:txBody>
          <a:bodyPr/>
          <a:lstStyle/>
          <a:p>
            <a:r>
              <a:rPr lang="en-US"/>
              <a:t>Instagram Stories Key Metrics Line Chart | NPO3FM</a:t>
            </a:r>
          </a:p>
        </p:txBody>
      </p:sp>
      <p:graphicFrame>
        <p:nvGraphicFramePr>
          <p:cNvPr id="6" name="Chart Placeholder 5">
            <a:extLst>
              <a:ext uri="{FF2B5EF4-FFF2-40B4-BE49-F238E27FC236}">
                <a16:creationId xmlns:a16="http://schemas.microsoft.com/office/drawing/2014/main" id="{62EB2B75-3CBF-4FB6-8F27-558AF4F646F2}"/>
              </a:ext>
            </a:extLst>
          </p:cNvPr>
          <p:cNvGraphicFramePr>
            <a:graphicFrameLocks noGrp="1"/>
          </p:cNvGraphicFramePr>
          <p:nvPr>
            <p:ph type="chart" sz="quarter" idx="13"/>
            <p:extLst>
              <p:ext uri="{D42A27DB-BD31-4B8C-83A1-F6EECF244321}">
                <p14:modId xmlns:p14="http://schemas.microsoft.com/office/powerpoint/2010/main" val="2749839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662627-BE98-4CC6-B5F4-5CD93F95BBBF}"/>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94F5A522-6DA6-42D8-9D6B-912A4257FA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778835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E05F2-8824-4AF3-A472-1E88EA5747FB}"/>
              </a:ext>
            </a:extLst>
          </p:cNvPr>
          <p:cNvSpPr>
            <a:spLocks noGrp="1"/>
          </p:cNvSpPr>
          <p:nvPr>
            <p:ph type="title"/>
          </p:nvPr>
        </p:nvSpPr>
        <p:spPr/>
        <p:txBody>
          <a:bodyPr/>
          <a:lstStyle/>
          <a:p>
            <a:r>
              <a:rPr lang="nl-NL"/>
              <a:t>Instagram Top 10 posts met meeste interactie | NPO3FM - 1 of 25</a:t>
            </a:r>
            <a:endParaRPr lang="en-US"/>
          </a:p>
        </p:txBody>
      </p:sp>
      <p:graphicFrame>
        <p:nvGraphicFramePr>
          <p:cNvPr id="5" name="Table Placeholder 4">
            <a:extLst>
              <a:ext uri="{FF2B5EF4-FFF2-40B4-BE49-F238E27FC236}">
                <a16:creationId xmlns:a16="http://schemas.microsoft.com/office/drawing/2014/main" id="{8647BAB1-7085-4D9B-B05F-AECFE12D85C8}"/>
              </a:ext>
            </a:extLst>
          </p:cNvPr>
          <p:cNvGraphicFramePr>
            <a:graphicFrameLocks noGrp="1"/>
          </p:cNvGraphicFramePr>
          <p:nvPr>
            <p:ph type="tbl" sz="quarter" idx="13"/>
            <p:extLst>
              <p:ext uri="{D42A27DB-BD31-4B8C-83A1-F6EECF244321}">
                <p14:modId xmlns:p14="http://schemas.microsoft.com/office/powerpoint/2010/main" val="2731165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720225"/>
                    </a:ext>
                  </a:extLst>
                </a:gridCol>
                <a:gridCol w="1645920">
                  <a:extLst>
                    <a:ext uri="{9D8B030D-6E8A-4147-A177-3AD203B41FA5}">
                      <a16:colId xmlns:a16="http://schemas.microsoft.com/office/drawing/2014/main" val="741173005"/>
                    </a:ext>
                  </a:extLst>
                </a:gridCol>
                <a:gridCol w="740664">
                  <a:extLst>
                    <a:ext uri="{9D8B030D-6E8A-4147-A177-3AD203B41FA5}">
                      <a16:colId xmlns:a16="http://schemas.microsoft.com/office/drawing/2014/main" val="1382104546"/>
                    </a:ext>
                  </a:extLst>
                </a:gridCol>
                <a:gridCol w="740664">
                  <a:extLst>
                    <a:ext uri="{9D8B030D-6E8A-4147-A177-3AD203B41FA5}">
                      <a16:colId xmlns:a16="http://schemas.microsoft.com/office/drawing/2014/main" val="3685986749"/>
                    </a:ext>
                  </a:extLst>
                </a:gridCol>
                <a:gridCol w="740664">
                  <a:extLst>
                    <a:ext uri="{9D8B030D-6E8A-4147-A177-3AD203B41FA5}">
                      <a16:colId xmlns:a16="http://schemas.microsoft.com/office/drawing/2014/main" val="821487174"/>
                    </a:ext>
                  </a:extLst>
                </a:gridCol>
                <a:gridCol w="740664">
                  <a:extLst>
                    <a:ext uri="{9D8B030D-6E8A-4147-A177-3AD203B41FA5}">
                      <a16:colId xmlns:a16="http://schemas.microsoft.com/office/drawing/2014/main" val="3167025937"/>
                    </a:ext>
                  </a:extLst>
                </a:gridCol>
                <a:gridCol w="740664">
                  <a:extLst>
                    <a:ext uri="{9D8B030D-6E8A-4147-A177-3AD203B41FA5}">
                      <a16:colId xmlns:a16="http://schemas.microsoft.com/office/drawing/2014/main" val="139225631"/>
                    </a:ext>
                  </a:extLst>
                </a:gridCol>
                <a:gridCol w="740664">
                  <a:extLst>
                    <a:ext uri="{9D8B030D-6E8A-4147-A177-3AD203B41FA5}">
                      <a16:colId xmlns:a16="http://schemas.microsoft.com/office/drawing/2014/main" val="3431787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445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- 2021-12-24 16:16:01</a:t>
                      </a:r>
                      <a:r>
                        <a:rPr kumimoji="0" lang="nl-NL" sz="1000" b="0" i="0" u="none" strike="noStrike" kern="1200" cap="none" spc="0" normalizeH="0" baseline="0" noProof="0">
                          <a:ln>
                            <a:noFill/>
                          </a:ln>
                          <a:solidFill>
                            <a:prstClr val="black"/>
                          </a:solidFill>
                          <a:effectLst/>
                          <a:uLnTx/>
                          <a:uFillTx/>
                          <a:latin typeface="+mn-lt"/>
                          <a:ea typeface="+mn-ea"/>
                          <a:cs typeface="+mn-cs"/>
                        </a:rPr>
                        <a:t>
 WAUW! 💚 €2.000.183,-. is de opbrengst van 3FM Serious Request! Allemaal dankzij jullie geweldige acties, donaties en aangevraagde plaatjes: bedankt! 😍 Met dit bedrag kan het Wereld Natuur Fonds 615.440 bomen planten om de Zuid-Amerikaanse regenwouden te herstellen. #3FM #SR21 #LetItGrow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269845891_3035548566711913_1871941543012796116_n.jpg?_nc_cat=110&amp;ccb=1-5&amp;_nc_sid=8ae9d6&amp;_nc_ohc=vNx3LlbXN6cAX-htJEJ&amp;_nc_ht=scontent-iad3-1.cdninstagram.com&amp;edm=AL-3X8kEAAAA&amp;oh=00_AT9RjM_OjmivMX3VwkIiV4rPtb9o9E__Cs7l0NWY8zqmFQ&amp;oe=620AEA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91273368"/>
                  </a:ext>
                </a:extLst>
              </a:tr>
            </a:tbl>
          </a:graphicData>
        </a:graphic>
      </p:graphicFrame>
      <p:sp>
        <p:nvSpPr>
          <p:cNvPr id="4" name="Text Placeholder 3">
            <a:extLst>
              <a:ext uri="{FF2B5EF4-FFF2-40B4-BE49-F238E27FC236}">
                <a16:creationId xmlns:a16="http://schemas.microsoft.com/office/drawing/2014/main" id="{90EAF6D7-D473-4A99-9927-AD4D8675BD24}"/>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7436167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C7D61-2EA0-4B18-9376-CBAD1A7D0245}"/>
              </a:ext>
            </a:extLst>
          </p:cNvPr>
          <p:cNvSpPr>
            <a:spLocks noGrp="1"/>
          </p:cNvSpPr>
          <p:nvPr>
            <p:ph type="title"/>
          </p:nvPr>
        </p:nvSpPr>
        <p:spPr/>
        <p:txBody>
          <a:bodyPr/>
          <a:lstStyle/>
          <a:p>
            <a:r>
              <a:rPr lang="nl-NL"/>
              <a:t>Instagram Top 10 posts met meeste interactie | NPO3FM - 2 of 25</a:t>
            </a:r>
            <a:endParaRPr lang="en-US"/>
          </a:p>
        </p:txBody>
      </p:sp>
      <p:graphicFrame>
        <p:nvGraphicFramePr>
          <p:cNvPr id="5" name="Table Placeholder 4">
            <a:extLst>
              <a:ext uri="{FF2B5EF4-FFF2-40B4-BE49-F238E27FC236}">
                <a16:creationId xmlns:a16="http://schemas.microsoft.com/office/drawing/2014/main" id="{D0C8477F-B405-42CF-B281-8860D18A4924}"/>
              </a:ext>
            </a:extLst>
          </p:cNvPr>
          <p:cNvGraphicFramePr>
            <a:graphicFrameLocks noGrp="1"/>
          </p:cNvGraphicFramePr>
          <p:nvPr>
            <p:ph type="tbl" sz="quarter" idx="13"/>
            <p:extLst>
              <p:ext uri="{D42A27DB-BD31-4B8C-83A1-F6EECF244321}">
                <p14:modId xmlns:p14="http://schemas.microsoft.com/office/powerpoint/2010/main" val="3413698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26755128"/>
                    </a:ext>
                  </a:extLst>
                </a:gridCol>
                <a:gridCol w="1645920">
                  <a:extLst>
                    <a:ext uri="{9D8B030D-6E8A-4147-A177-3AD203B41FA5}">
                      <a16:colId xmlns:a16="http://schemas.microsoft.com/office/drawing/2014/main" val="1307335717"/>
                    </a:ext>
                  </a:extLst>
                </a:gridCol>
                <a:gridCol w="740664">
                  <a:extLst>
                    <a:ext uri="{9D8B030D-6E8A-4147-A177-3AD203B41FA5}">
                      <a16:colId xmlns:a16="http://schemas.microsoft.com/office/drawing/2014/main" val="3552182058"/>
                    </a:ext>
                  </a:extLst>
                </a:gridCol>
                <a:gridCol w="740664">
                  <a:extLst>
                    <a:ext uri="{9D8B030D-6E8A-4147-A177-3AD203B41FA5}">
                      <a16:colId xmlns:a16="http://schemas.microsoft.com/office/drawing/2014/main" val="4281810570"/>
                    </a:ext>
                  </a:extLst>
                </a:gridCol>
                <a:gridCol w="740664">
                  <a:extLst>
                    <a:ext uri="{9D8B030D-6E8A-4147-A177-3AD203B41FA5}">
                      <a16:colId xmlns:a16="http://schemas.microsoft.com/office/drawing/2014/main" val="2327016112"/>
                    </a:ext>
                  </a:extLst>
                </a:gridCol>
                <a:gridCol w="740664">
                  <a:extLst>
                    <a:ext uri="{9D8B030D-6E8A-4147-A177-3AD203B41FA5}">
                      <a16:colId xmlns:a16="http://schemas.microsoft.com/office/drawing/2014/main" val="3048238054"/>
                    </a:ext>
                  </a:extLst>
                </a:gridCol>
                <a:gridCol w="740664">
                  <a:extLst>
                    <a:ext uri="{9D8B030D-6E8A-4147-A177-3AD203B41FA5}">
                      <a16:colId xmlns:a16="http://schemas.microsoft.com/office/drawing/2014/main" val="3699436339"/>
                    </a:ext>
                  </a:extLst>
                </a:gridCol>
                <a:gridCol w="740664">
                  <a:extLst>
                    <a:ext uri="{9D8B030D-6E8A-4147-A177-3AD203B41FA5}">
                      <a16:colId xmlns:a16="http://schemas.microsoft.com/office/drawing/2014/main" val="2545332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7720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- 2021-12-22 16:29:55</a:t>
                      </a:r>
                      <a:r>
                        <a:rPr kumimoji="0" lang="en-US" sz="1000" b="0" i="0" u="none" strike="noStrike" kern="1200" cap="none" spc="0" normalizeH="0" baseline="0" noProof="0">
                          <a:ln>
                            <a:noFill/>
                          </a:ln>
                          <a:solidFill>
                            <a:prstClr val="black"/>
                          </a:solidFill>
                          <a:effectLst/>
                          <a:uLnTx/>
                          <a:uFillTx/>
                          <a:latin typeface="+mn-lt"/>
                          <a:ea typeface="+mn-ea"/>
                          <a:cs typeface="+mn-cs"/>
                        </a:rPr>
                        <a:t>
 Frank wordt papa 🍼Gefeliciteerd Frankie! ❤️ #3FM #SR21 #GlazenHuis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269825580_416497796889193_8156993979323724768_n.jpg?_nc_ht=scontent.cdninstagram.com&amp;_nc_cat=101&amp;_nc_ohc=7b_9y4Q8EKkAX_f5hGN&amp;edm=AMO9-JQAAAAA&amp;ccb=7-4&amp;oh=00_AT8nTTS2QH2e9A719whC93qRrdtJDucBgWPvFto1po2ghg&amp;oe=6206B7A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5363496"/>
                  </a:ext>
                </a:extLst>
              </a:tr>
            </a:tbl>
          </a:graphicData>
        </a:graphic>
      </p:graphicFrame>
      <p:sp>
        <p:nvSpPr>
          <p:cNvPr id="4" name="Text Placeholder 3">
            <a:extLst>
              <a:ext uri="{FF2B5EF4-FFF2-40B4-BE49-F238E27FC236}">
                <a16:creationId xmlns:a16="http://schemas.microsoft.com/office/drawing/2014/main" id="{C19E8DA4-A42E-48E3-8C13-F20EF9FAF23C}"/>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6860615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9D9A1-4A64-4F57-894C-4FD174C045AF}"/>
              </a:ext>
            </a:extLst>
          </p:cNvPr>
          <p:cNvSpPr>
            <a:spLocks noGrp="1"/>
          </p:cNvSpPr>
          <p:nvPr>
            <p:ph type="title"/>
          </p:nvPr>
        </p:nvSpPr>
        <p:spPr/>
        <p:txBody>
          <a:bodyPr/>
          <a:lstStyle/>
          <a:p>
            <a:r>
              <a:rPr lang="nl-NL"/>
              <a:t>Instagram Top 10 posts met meeste interactie | NPO3FM - 3 of 25</a:t>
            </a:r>
            <a:endParaRPr lang="en-US"/>
          </a:p>
        </p:txBody>
      </p:sp>
      <p:graphicFrame>
        <p:nvGraphicFramePr>
          <p:cNvPr id="5" name="Table Placeholder 4">
            <a:extLst>
              <a:ext uri="{FF2B5EF4-FFF2-40B4-BE49-F238E27FC236}">
                <a16:creationId xmlns:a16="http://schemas.microsoft.com/office/drawing/2014/main" id="{43CE6D6C-7326-436D-AAE0-CB5C3341454E}"/>
              </a:ext>
            </a:extLst>
          </p:cNvPr>
          <p:cNvGraphicFramePr>
            <a:graphicFrameLocks noGrp="1"/>
          </p:cNvGraphicFramePr>
          <p:nvPr>
            <p:ph type="tbl" sz="quarter" idx="13"/>
            <p:extLst>
              <p:ext uri="{D42A27DB-BD31-4B8C-83A1-F6EECF244321}">
                <p14:modId xmlns:p14="http://schemas.microsoft.com/office/powerpoint/2010/main" val="364438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5642935"/>
                    </a:ext>
                  </a:extLst>
                </a:gridCol>
                <a:gridCol w="1645920">
                  <a:extLst>
                    <a:ext uri="{9D8B030D-6E8A-4147-A177-3AD203B41FA5}">
                      <a16:colId xmlns:a16="http://schemas.microsoft.com/office/drawing/2014/main" val="2137017172"/>
                    </a:ext>
                  </a:extLst>
                </a:gridCol>
                <a:gridCol w="740664">
                  <a:extLst>
                    <a:ext uri="{9D8B030D-6E8A-4147-A177-3AD203B41FA5}">
                      <a16:colId xmlns:a16="http://schemas.microsoft.com/office/drawing/2014/main" val="3972770855"/>
                    </a:ext>
                  </a:extLst>
                </a:gridCol>
                <a:gridCol w="740664">
                  <a:extLst>
                    <a:ext uri="{9D8B030D-6E8A-4147-A177-3AD203B41FA5}">
                      <a16:colId xmlns:a16="http://schemas.microsoft.com/office/drawing/2014/main" val="776630883"/>
                    </a:ext>
                  </a:extLst>
                </a:gridCol>
                <a:gridCol w="740664">
                  <a:extLst>
                    <a:ext uri="{9D8B030D-6E8A-4147-A177-3AD203B41FA5}">
                      <a16:colId xmlns:a16="http://schemas.microsoft.com/office/drawing/2014/main" val="355510574"/>
                    </a:ext>
                  </a:extLst>
                </a:gridCol>
                <a:gridCol w="740664">
                  <a:extLst>
                    <a:ext uri="{9D8B030D-6E8A-4147-A177-3AD203B41FA5}">
                      <a16:colId xmlns:a16="http://schemas.microsoft.com/office/drawing/2014/main" val="925615447"/>
                    </a:ext>
                  </a:extLst>
                </a:gridCol>
                <a:gridCol w="740664">
                  <a:extLst>
                    <a:ext uri="{9D8B030D-6E8A-4147-A177-3AD203B41FA5}">
                      <a16:colId xmlns:a16="http://schemas.microsoft.com/office/drawing/2014/main" val="3717374122"/>
                    </a:ext>
                  </a:extLst>
                </a:gridCol>
                <a:gridCol w="740664">
                  <a:extLst>
                    <a:ext uri="{9D8B030D-6E8A-4147-A177-3AD203B41FA5}">
                      <a16:colId xmlns:a16="http://schemas.microsoft.com/office/drawing/2014/main" val="425587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2264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19:06:50</a:t>
                      </a:r>
                      <a:r>
                        <a:rPr kumimoji="0" lang="nl-NL" sz="1000" b="0" i="0" u="none" strike="noStrike" kern="1200" cap="none" spc="0" normalizeH="0" baseline="0" noProof="0">
                          <a:ln>
                            <a:noFill/>
                          </a:ln>
                          <a:solidFill>
                            <a:prstClr val="black"/>
                          </a:solidFill>
                          <a:effectLst/>
                          <a:uLnTx/>
                          <a:uFillTx/>
                          <a:latin typeface="+mn-lt"/>
                          <a:ea typeface="+mn-ea"/>
                          <a:cs typeface="+mn-cs"/>
                        </a:rPr>
                        <a:t>
 We zijn de miljoen gepasseerd! 😱 De teller staat op €1.215.462,-. Wat een bedrag, allemaal dankzij jullie acties en donaties. Bedankt! 💚 We hebben nog 1 dag te gaan, doneer nu via 3fm.nl/doneer!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269794582_1587848388217974_644812001195189105_n.jpg?_nc_cat=104&amp;ccb=1-5&amp;_nc_sid=8ae9d6&amp;_nc_ohc=woh9LXTl8VoAX8D10Id&amp;_nc_ht=scontent-iad3-1.cdninstagram.com&amp;edm=AL-3X8kEAAAA&amp;oh=00_AT-SjRDA5PrfpLOBk_b6HUCE52hSL7qaAf9WcYavJJAE-w&amp;oe=620AD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4641792"/>
                  </a:ext>
                </a:extLst>
              </a:tr>
            </a:tbl>
          </a:graphicData>
        </a:graphic>
      </p:graphicFrame>
      <p:sp>
        <p:nvSpPr>
          <p:cNvPr id="4" name="Text Placeholder 3">
            <a:extLst>
              <a:ext uri="{FF2B5EF4-FFF2-40B4-BE49-F238E27FC236}">
                <a16:creationId xmlns:a16="http://schemas.microsoft.com/office/drawing/2014/main" id="{D0651783-C273-45FD-9FD0-AE0E40D5922C}"/>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15339241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0BD4B-EDBF-4C8A-B725-F6D3276E962C}"/>
              </a:ext>
            </a:extLst>
          </p:cNvPr>
          <p:cNvSpPr>
            <a:spLocks noGrp="1"/>
          </p:cNvSpPr>
          <p:nvPr>
            <p:ph type="title"/>
          </p:nvPr>
        </p:nvSpPr>
        <p:spPr/>
        <p:txBody>
          <a:bodyPr/>
          <a:lstStyle/>
          <a:p>
            <a:r>
              <a:rPr lang="nl-NL"/>
              <a:t>Instagram Top 10 posts met meeste interactie | NPO3FM - 4 of 25</a:t>
            </a:r>
            <a:endParaRPr lang="en-US"/>
          </a:p>
        </p:txBody>
      </p:sp>
      <p:graphicFrame>
        <p:nvGraphicFramePr>
          <p:cNvPr id="5" name="Table Placeholder 4">
            <a:extLst>
              <a:ext uri="{FF2B5EF4-FFF2-40B4-BE49-F238E27FC236}">
                <a16:creationId xmlns:a16="http://schemas.microsoft.com/office/drawing/2014/main" id="{A3466A46-03BE-450B-925A-FD9C869797C6}"/>
              </a:ext>
            </a:extLst>
          </p:cNvPr>
          <p:cNvGraphicFramePr>
            <a:graphicFrameLocks noGrp="1"/>
          </p:cNvGraphicFramePr>
          <p:nvPr>
            <p:ph type="tbl" sz="quarter" idx="13"/>
            <p:extLst>
              <p:ext uri="{D42A27DB-BD31-4B8C-83A1-F6EECF244321}">
                <p14:modId xmlns:p14="http://schemas.microsoft.com/office/powerpoint/2010/main" val="3615160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7913590"/>
                    </a:ext>
                  </a:extLst>
                </a:gridCol>
                <a:gridCol w="1645920">
                  <a:extLst>
                    <a:ext uri="{9D8B030D-6E8A-4147-A177-3AD203B41FA5}">
                      <a16:colId xmlns:a16="http://schemas.microsoft.com/office/drawing/2014/main" val="1764524106"/>
                    </a:ext>
                  </a:extLst>
                </a:gridCol>
                <a:gridCol w="740664">
                  <a:extLst>
                    <a:ext uri="{9D8B030D-6E8A-4147-A177-3AD203B41FA5}">
                      <a16:colId xmlns:a16="http://schemas.microsoft.com/office/drawing/2014/main" val="2067232736"/>
                    </a:ext>
                  </a:extLst>
                </a:gridCol>
                <a:gridCol w="740664">
                  <a:extLst>
                    <a:ext uri="{9D8B030D-6E8A-4147-A177-3AD203B41FA5}">
                      <a16:colId xmlns:a16="http://schemas.microsoft.com/office/drawing/2014/main" val="580612699"/>
                    </a:ext>
                  </a:extLst>
                </a:gridCol>
                <a:gridCol w="740664">
                  <a:extLst>
                    <a:ext uri="{9D8B030D-6E8A-4147-A177-3AD203B41FA5}">
                      <a16:colId xmlns:a16="http://schemas.microsoft.com/office/drawing/2014/main" val="2171598087"/>
                    </a:ext>
                  </a:extLst>
                </a:gridCol>
                <a:gridCol w="740664">
                  <a:extLst>
                    <a:ext uri="{9D8B030D-6E8A-4147-A177-3AD203B41FA5}">
                      <a16:colId xmlns:a16="http://schemas.microsoft.com/office/drawing/2014/main" val="618576574"/>
                    </a:ext>
                  </a:extLst>
                </a:gridCol>
                <a:gridCol w="740664">
                  <a:extLst>
                    <a:ext uri="{9D8B030D-6E8A-4147-A177-3AD203B41FA5}">
                      <a16:colId xmlns:a16="http://schemas.microsoft.com/office/drawing/2014/main" val="153047930"/>
                    </a:ext>
                  </a:extLst>
                </a:gridCol>
                <a:gridCol w="740664">
                  <a:extLst>
                    <a:ext uri="{9D8B030D-6E8A-4147-A177-3AD203B41FA5}">
                      <a16:colId xmlns:a16="http://schemas.microsoft.com/office/drawing/2014/main" val="1566364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9070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21:42:05</a:t>
                      </a:r>
                      <a:r>
                        <a:rPr kumimoji="0" lang="nl-NL" sz="1000" b="0" i="0" u="none" strike="noStrike" kern="1200" cap="none" spc="0" normalizeH="0" baseline="0" noProof="0">
                          <a:ln>
                            <a:noFill/>
                          </a:ln>
                          <a:solidFill>
                            <a:prstClr val="black"/>
                          </a:solidFill>
                          <a:effectLst/>
                          <a:uLnTx/>
                          <a:uFillTx/>
                          <a:latin typeface="+mn-lt"/>
                          <a:ea typeface="+mn-ea"/>
                          <a:cs typeface="+mn-cs"/>
                        </a:rPr>
                        <a:t>
 Ook Lamme Frans kwam gelukkig nog even langs op de laatste avond in het Glazen Huis! 🎉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269767253_219686536994626_3165167794517034996_n.jpg?_nc_ht=scontent.cdninstagram.com&amp;_nc_cat=110&amp;_nc_ohc=t3oykVQYpoIAX_IoLkY&amp;edm=AMO9-JQAAAAA&amp;ccb=7-4&amp;oh=00_AT_T25qbqgSmjPE0j0qUJoEymHQvQziStfj2i6hwzfciGg&amp;oe=6206A265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35074899"/>
                  </a:ext>
                </a:extLst>
              </a:tr>
            </a:tbl>
          </a:graphicData>
        </a:graphic>
      </p:graphicFrame>
      <p:sp>
        <p:nvSpPr>
          <p:cNvPr id="4" name="Text Placeholder 3">
            <a:extLst>
              <a:ext uri="{FF2B5EF4-FFF2-40B4-BE49-F238E27FC236}">
                <a16:creationId xmlns:a16="http://schemas.microsoft.com/office/drawing/2014/main" id="{4364350E-350F-4FB1-B6FE-D7905E06E827}"/>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5099147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A1FD3-87E7-46BF-B71E-6858AE6B7557}"/>
              </a:ext>
            </a:extLst>
          </p:cNvPr>
          <p:cNvSpPr>
            <a:spLocks noGrp="1"/>
          </p:cNvSpPr>
          <p:nvPr>
            <p:ph type="title"/>
          </p:nvPr>
        </p:nvSpPr>
        <p:spPr/>
        <p:txBody>
          <a:bodyPr/>
          <a:lstStyle/>
          <a:p>
            <a:r>
              <a:rPr lang="nl-NL"/>
              <a:t>Instagram Top 10 posts met meeste interactie | NPO3FM - 5 of 25</a:t>
            </a:r>
            <a:endParaRPr lang="en-US"/>
          </a:p>
        </p:txBody>
      </p:sp>
      <p:graphicFrame>
        <p:nvGraphicFramePr>
          <p:cNvPr id="5" name="Table Placeholder 4">
            <a:extLst>
              <a:ext uri="{FF2B5EF4-FFF2-40B4-BE49-F238E27FC236}">
                <a16:creationId xmlns:a16="http://schemas.microsoft.com/office/drawing/2014/main" id="{9CAD9F92-8A98-4406-9C65-B71623A5F024}"/>
              </a:ext>
            </a:extLst>
          </p:cNvPr>
          <p:cNvGraphicFramePr>
            <a:graphicFrameLocks noGrp="1"/>
          </p:cNvGraphicFramePr>
          <p:nvPr>
            <p:ph type="tbl" sz="quarter" idx="13"/>
            <p:extLst>
              <p:ext uri="{D42A27DB-BD31-4B8C-83A1-F6EECF244321}">
                <p14:modId xmlns:p14="http://schemas.microsoft.com/office/powerpoint/2010/main" val="3473002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50978521"/>
                    </a:ext>
                  </a:extLst>
                </a:gridCol>
                <a:gridCol w="1645920">
                  <a:extLst>
                    <a:ext uri="{9D8B030D-6E8A-4147-A177-3AD203B41FA5}">
                      <a16:colId xmlns:a16="http://schemas.microsoft.com/office/drawing/2014/main" val="864224997"/>
                    </a:ext>
                  </a:extLst>
                </a:gridCol>
                <a:gridCol w="740664">
                  <a:extLst>
                    <a:ext uri="{9D8B030D-6E8A-4147-A177-3AD203B41FA5}">
                      <a16:colId xmlns:a16="http://schemas.microsoft.com/office/drawing/2014/main" val="2415667449"/>
                    </a:ext>
                  </a:extLst>
                </a:gridCol>
                <a:gridCol w="740664">
                  <a:extLst>
                    <a:ext uri="{9D8B030D-6E8A-4147-A177-3AD203B41FA5}">
                      <a16:colId xmlns:a16="http://schemas.microsoft.com/office/drawing/2014/main" val="3164779196"/>
                    </a:ext>
                  </a:extLst>
                </a:gridCol>
                <a:gridCol w="740664">
                  <a:extLst>
                    <a:ext uri="{9D8B030D-6E8A-4147-A177-3AD203B41FA5}">
                      <a16:colId xmlns:a16="http://schemas.microsoft.com/office/drawing/2014/main" val="2149020462"/>
                    </a:ext>
                  </a:extLst>
                </a:gridCol>
                <a:gridCol w="740664">
                  <a:extLst>
                    <a:ext uri="{9D8B030D-6E8A-4147-A177-3AD203B41FA5}">
                      <a16:colId xmlns:a16="http://schemas.microsoft.com/office/drawing/2014/main" val="917837586"/>
                    </a:ext>
                  </a:extLst>
                </a:gridCol>
                <a:gridCol w="740664">
                  <a:extLst>
                    <a:ext uri="{9D8B030D-6E8A-4147-A177-3AD203B41FA5}">
                      <a16:colId xmlns:a16="http://schemas.microsoft.com/office/drawing/2014/main" val="1768835628"/>
                    </a:ext>
                  </a:extLst>
                </a:gridCol>
                <a:gridCol w="740664">
                  <a:extLst>
                    <a:ext uri="{9D8B030D-6E8A-4147-A177-3AD203B41FA5}">
                      <a16:colId xmlns:a16="http://schemas.microsoft.com/office/drawing/2014/main" val="92006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8856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- 2021-12-22 19:11:25</a:t>
                      </a:r>
                      <a:r>
                        <a:rPr kumimoji="0" lang="nl-NL" sz="1000" b="0" i="0" u="none" strike="noStrike" kern="1200" cap="none" spc="0" normalizeH="0" baseline="0" noProof="0">
                          <a:ln>
                            <a:noFill/>
                          </a:ln>
                          <a:solidFill>
                            <a:prstClr val="black"/>
                          </a:solidFill>
                          <a:effectLst/>
                          <a:uLnTx/>
                          <a:uFillTx/>
                          <a:latin typeface="+mn-lt"/>
                          <a:ea typeface="+mn-ea"/>
                          <a:cs typeface="+mn-cs"/>
                        </a:rPr>
                        <a:t>
 Wauw! 😍 Wat een tussenstand! We zitten op dag 5 en de teller staat op €903.390,-. We hebben nog 2 dagen te gaan in het Glazen Huis en daarmee dus nog 2 dagen voor jou om te doneren, acties te steunen en platen aan te vragen. Blijf zo doorgaan, we kunnen dit alleen samen! 💚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269803767_1845083832345428_8224975438602409760_n.jpg?_nc_cat=108&amp;ccb=1-5&amp;_nc_sid=8ae9d6&amp;_nc_ohc=Q7eGPRwyXSYAX8bizL7&amp;_nc_ht=scontent-iad3-1.cdninstagram.com&amp;edm=AL-3X8kEAAAA&amp;oh=00_AT-Y061zwk33iiQiqwKDZAsbNBKOqv1qAqK-NyK6-zjpQw&amp;oe=620BDD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2440148"/>
                  </a:ext>
                </a:extLst>
              </a:tr>
            </a:tbl>
          </a:graphicData>
        </a:graphic>
      </p:graphicFrame>
      <p:sp>
        <p:nvSpPr>
          <p:cNvPr id="4" name="Text Placeholder 3">
            <a:extLst>
              <a:ext uri="{FF2B5EF4-FFF2-40B4-BE49-F238E27FC236}">
                <a16:creationId xmlns:a16="http://schemas.microsoft.com/office/drawing/2014/main" id="{7735AFD6-400D-406F-B49E-3F70753ED2FE}"/>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6223664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98653-A387-4927-90F8-BD6B3CDDCB13}"/>
              </a:ext>
            </a:extLst>
          </p:cNvPr>
          <p:cNvSpPr>
            <a:spLocks noGrp="1"/>
          </p:cNvSpPr>
          <p:nvPr>
            <p:ph type="title"/>
          </p:nvPr>
        </p:nvSpPr>
        <p:spPr/>
        <p:txBody>
          <a:bodyPr/>
          <a:lstStyle/>
          <a:p>
            <a:r>
              <a:rPr lang="nl-NL"/>
              <a:t>Instagram Top 10 posts met meeste interactie | NPO3FM - 6 of 25</a:t>
            </a:r>
            <a:endParaRPr lang="en-US"/>
          </a:p>
        </p:txBody>
      </p:sp>
      <p:graphicFrame>
        <p:nvGraphicFramePr>
          <p:cNvPr id="5" name="Table Placeholder 4">
            <a:extLst>
              <a:ext uri="{FF2B5EF4-FFF2-40B4-BE49-F238E27FC236}">
                <a16:creationId xmlns:a16="http://schemas.microsoft.com/office/drawing/2014/main" id="{0DDB233F-3F9A-4E38-9FB2-F480675D1267}"/>
              </a:ext>
            </a:extLst>
          </p:cNvPr>
          <p:cNvGraphicFramePr>
            <a:graphicFrameLocks noGrp="1"/>
          </p:cNvGraphicFramePr>
          <p:nvPr>
            <p:ph type="tbl" sz="quarter" idx="13"/>
            <p:extLst>
              <p:ext uri="{D42A27DB-BD31-4B8C-83A1-F6EECF244321}">
                <p14:modId xmlns:p14="http://schemas.microsoft.com/office/powerpoint/2010/main" val="1786888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041403"/>
                    </a:ext>
                  </a:extLst>
                </a:gridCol>
                <a:gridCol w="1645920">
                  <a:extLst>
                    <a:ext uri="{9D8B030D-6E8A-4147-A177-3AD203B41FA5}">
                      <a16:colId xmlns:a16="http://schemas.microsoft.com/office/drawing/2014/main" val="3403259634"/>
                    </a:ext>
                  </a:extLst>
                </a:gridCol>
                <a:gridCol w="740664">
                  <a:extLst>
                    <a:ext uri="{9D8B030D-6E8A-4147-A177-3AD203B41FA5}">
                      <a16:colId xmlns:a16="http://schemas.microsoft.com/office/drawing/2014/main" val="2294704519"/>
                    </a:ext>
                  </a:extLst>
                </a:gridCol>
                <a:gridCol w="740664">
                  <a:extLst>
                    <a:ext uri="{9D8B030D-6E8A-4147-A177-3AD203B41FA5}">
                      <a16:colId xmlns:a16="http://schemas.microsoft.com/office/drawing/2014/main" val="162492700"/>
                    </a:ext>
                  </a:extLst>
                </a:gridCol>
                <a:gridCol w="740664">
                  <a:extLst>
                    <a:ext uri="{9D8B030D-6E8A-4147-A177-3AD203B41FA5}">
                      <a16:colId xmlns:a16="http://schemas.microsoft.com/office/drawing/2014/main" val="2657324763"/>
                    </a:ext>
                  </a:extLst>
                </a:gridCol>
                <a:gridCol w="740664">
                  <a:extLst>
                    <a:ext uri="{9D8B030D-6E8A-4147-A177-3AD203B41FA5}">
                      <a16:colId xmlns:a16="http://schemas.microsoft.com/office/drawing/2014/main" val="2149410437"/>
                    </a:ext>
                  </a:extLst>
                </a:gridCol>
                <a:gridCol w="740664">
                  <a:extLst>
                    <a:ext uri="{9D8B030D-6E8A-4147-A177-3AD203B41FA5}">
                      <a16:colId xmlns:a16="http://schemas.microsoft.com/office/drawing/2014/main" val="1252298350"/>
                    </a:ext>
                  </a:extLst>
                </a:gridCol>
                <a:gridCol w="740664">
                  <a:extLst>
                    <a:ext uri="{9D8B030D-6E8A-4147-A177-3AD203B41FA5}">
                      <a16:colId xmlns:a16="http://schemas.microsoft.com/office/drawing/2014/main" val="1520100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8892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- 2021-12-21 08:30:48</a:t>
                      </a:r>
                      <a:r>
                        <a:rPr kumimoji="0" lang="nl-NL" sz="1000" b="0" i="0" u="none" strike="noStrike" kern="1200" cap="none" spc="0" normalizeH="0" baseline="0" noProof="0">
                          <a:ln>
                            <a:noFill/>
                          </a:ln>
                          <a:solidFill>
                            <a:prstClr val="black"/>
                          </a:solidFill>
                          <a:effectLst/>
                          <a:uLnTx/>
                          <a:uFillTx/>
                          <a:latin typeface="+mn-lt"/>
                          <a:ea typeface="+mn-ea"/>
                          <a:cs typeface="+mn-cs"/>
                        </a:rPr>
                        <a:t>
 Alfie is er bijna… 🐶 Wil je dat zijn droom uitkomt en hij langskomt in het Glazen Huis? Doneer dan via 3FM.nl/alfie! #3FM #SR21 #Alfie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269678606_257065479855150_3626451431241204003_n.jpg?_nc_ht=scontent.cdninstagram.com&amp;_nc_cat=106&amp;_nc_ohc=tRIBISO-G6oAX964VIk&amp;edm=AMO9-JQAAAAA&amp;ccb=7-4&amp;oh=00_AT_24bg0D3Weu8rVrc_XUa8tXKyHlyp5mnEe0o8K-5CeqQ&amp;oe=6206B59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1979587"/>
                  </a:ext>
                </a:extLst>
              </a:tr>
            </a:tbl>
          </a:graphicData>
        </a:graphic>
      </p:graphicFrame>
      <p:sp>
        <p:nvSpPr>
          <p:cNvPr id="4" name="Text Placeholder 3">
            <a:extLst>
              <a:ext uri="{FF2B5EF4-FFF2-40B4-BE49-F238E27FC236}">
                <a16:creationId xmlns:a16="http://schemas.microsoft.com/office/drawing/2014/main" id="{F3C885E1-8F97-410F-9328-D4EE29BC5C4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8419718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BA4C7-B954-46C3-9F8A-64E1B7F273AC}"/>
              </a:ext>
            </a:extLst>
          </p:cNvPr>
          <p:cNvSpPr>
            <a:spLocks noGrp="1"/>
          </p:cNvSpPr>
          <p:nvPr>
            <p:ph type="title"/>
          </p:nvPr>
        </p:nvSpPr>
        <p:spPr/>
        <p:txBody>
          <a:bodyPr/>
          <a:lstStyle/>
          <a:p>
            <a:r>
              <a:rPr lang="nl-NL"/>
              <a:t>Instagram Top 10 posts met meeste interactie | NPO3FM - 7 of 25</a:t>
            </a:r>
            <a:endParaRPr lang="en-US"/>
          </a:p>
        </p:txBody>
      </p:sp>
      <p:graphicFrame>
        <p:nvGraphicFramePr>
          <p:cNvPr id="5" name="Table Placeholder 4">
            <a:extLst>
              <a:ext uri="{FF2B5EF4-FFF2-40B4-BE49-F238E27FC236}">
                <a16:creationId xmlns:a16="http://schemas.microsoft.com/office/drawing/2014/main" id="{BB32EC6D-BEB5-46BF-A07F-DDEEA1F466CB}"/>
              </a:ext>
            </a:extLst>
          </p:cNvPr>
          <p:cNvGraphicFramePr>
            <a:graphicFrameLocks noGrp="1"/>
          </p:cNvGraphicFramePr>
          <p:nvPr>
            <p:ph type="tbl" sz="quarter" idx="13"/>
            <p:extLst>
              <p:ext uri="{D42A27DB-BD31-4B8C-83A1-F6EECF244321}">
                <p14:modId xmlns:p14="http://schemas.microsoft.com/office/powerpoint/2010/main" val="184594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9008043"/>
                    </a:ext>
                  </a:extLst>
                </a:gridCol>
                <a:gridCol w="1645920">
                  <a:extLst>
                    <a:ext uri="{9D8B030D-6E8A-4147-A177-3AD203B41FA5}">
                      <a16:colId xmlns:a16="http://schemas.microsoft.com/office/drawing/2014/main" val="1085908129"/>
                    </a:ext>
                  </a:extLst>
                </a:gridCol>
                <a:gridCol w="740664">
                  <a:extLst>
                    <a:ext uri="{9D8B030D-6E8A-4147-A177-3AD203B41FA5}">
                      <a16:colId xmlns:a16="http://schemas.microsoft.com/office/drawing/2014/main" val="4272699130"/>
                    </a:ext>
                  </a:extLst>
                </a:gridCol>
                <a:gridCol w="740664">
                  <a:extLst>
                    <a:ext uri="{9D8B030D-6E8A-4147-A177-3AD203B41FA5}">
                      <a16:colId xmlns:a16="http://schemas.microsoft.com/office/drawing/2014/main" val="3844023019"/>
                    </a:ext>
                  </a:extLst>
                </a:gridCol>
                <a:gridCol w="740664">
                  <a:extLst>
                    <a:ext uri="{9D8B030D-6E8A-4147-A177-3AD203B41FA5}">
                      <a16:colId xmlns:a16="http://schemas.microsoft.com/office/drawing/2014/main" val="1807912360"/>
                    </a:ext>
                  </a:extLst>
                </a:gridCol>
                <a:gridCol w="740664">
                  <a:extLst>
                    <a:ext uri="{9D8B030D-6E8A-4147-A177-3AD203B41FA5}">
                      <a16:colId xmlns:a16="http://schemas.microsoft.com/office/drawing/2014/main" val="1851657591"/>
                    </a:ext>
                  </a:extLst>
                </a:gridCol>
                <a:gridCol w="740664">
                  <a:extLst>
                    <a:ext uri="{9D8B030D-6E8A-4147-A177-3AD203B41FA5}">
                      <a16:colId xmlns:a16="http://schemas.microsoft.com/office/drawing/2014/main" val="4140631889"/>
                    </a:ext>
                  </a:extLst>
                </a:gridCol>
                <a:gridCol w="740664">
                  <a:extLst>
                    <a:ext uri="{9D8B030D-6E8A-4147-A177-3AD203B41FA5}">
                      <a16:colId xmlns:a16="http://schemas.microsoft.com/office/drawing/2014/main" val="4229240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500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- 2021-12-28 16:00:51</a:t>
                      </a:r>
                      <a:r>
                        <a:rPr kumimoji="0" lang="nl-NL" sz="1000" b="0" i="0" u="none" strike="noStrike" kern="1200" cap="none" spc="0" normalizeH="0" baseline="0" noProof="0">
                          <a:ln>
                            <a:noFill/>
                          </a:ln>
                          <a:solidFill>
                            <a:prstClr val="black"/>
                          </a:solidFill>
                          <a:effectLst/>
                          <a:uLnTx/>
                          <a:uFillTx/>
                          <a:latin typeface="+mn-lt"/>
                          <a:ea typeface="+mn-ea"/>
                          <a:cs typeface="+mn-cs"/>
                        </a:rPr>
                        <a:t>
 We hebben dit jaar gehuild, gelachen, gezongen en gedanst in de 3FM Live Box. Hierbij een greep uit de mooiste 3FM Live Box momenten van 2021! 💚 #3FM #3FMLiveBox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270243302_1305806849887924_6054060512126813341_n.jpg?_nc_cat=109&amp;ccb=1-5&amp;_nc_sid=8ae9d6&amp;_nc_ohc=KVPDpJrAM7EAX8-wf3B&amp;_nc_ht=scontent-iad3-1.cdninstagram.com&amp;edm=AL-3X8kEAAAA&amp;oh=00_AT9TuWYvRh2x0d1W7D_05ztdHnyxxaymDZ75xpl4gnT2vA&amp;oe=620BD1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989610"/>
                  </a:ext>
                </a:extLst>
              </a:tr>
            </a:tbl>
          </a:graphicData>
        </a:graphic>
      </p:graphicFrame>
      <p:sp>
        <p:nvSpPr>
          <p:cNvPr id="4" name="Text Placeholder 3">
            <a:extLst>
              <a:ext uri="{FF2B5EF4-FFF2-40B4-BE49-F238E27FC236}">
                <a16:creationId xmlns:a16="http://schemas.microsoft.com/office/drawing/2014/main" id="{DAFF8764-38F7-43AD-9546-453A1D1D11C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9089139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023FC-0507-4D89-968E-9446E9BB5372}"/>
              </a:ext>
            </a:extLst>
          </p:cNvPr>
          <p:cNvSpPr>
            <a:spLocks noGrp="1"/>
          </p:cNvSpPr>
          <p:nvPr>
            <p:ph type="title"/>
          </p:nvPr>
        </p:nvSpPr>
        <p:spPr/>
        <p:txBody>
          <a:bodyPr/>
          <a:lstStyle/>
          <a:p>
            <a:r>
              <a:rPr lang="nl-NL"/>
              <a:t>Instagram Top 10 posts met meeste interactie | NPO3FM - 8 of 25</a:t>
            </a:r>
            <a:endParaRPr lang="en-US"/>
          </a:p>
        </p:txBody>
      </p:sp>
      <p:graphicFrame>
        <p:nvGraphicFramePr>
          <p:cNvPr id="5" name="Table Placeholder 4">
            <a:extLst>
              <a:ext uri="{FF2B5EF4-FFF2-40B4-BE49-F238E27FC236}">
                <a16:creationId xmlns:a16="http://schemas.microsoft.com/office/drawing/2014/main" id="{0FA7EB5D-AAEC-4B48-AE00-9E15EB9FE20D}"/>
              </a:ext>
            </a:extLst>
          </p:cNvPr>
          <p:cNvGraphicFramePr>
            <a:graphicFrameLocks noGrp="1"/>
          </p:cNvGraphicFramePr>
          <p:nvPr>
            <p:ph type="tbl" sz="quarter" idx="13"/>
            <p:extLst>
              <p:ext uri="{D42A27DB-BD31-4B8C-83A1-F6EECF244321}">
                <p14:modId xmlns:p14="http://schemas.microsoft.com/office/powerpoint/2010/main" val="3160469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5963922"/>
                    </a:ext>
                  </a:extLst>
                </a:gridCol>
                <a:gridCol w="1645920">
                  <a:extLst>
                    <a:ext uri="{9D8B030D-6E8A-4147-A177-3AD203B41FA5}">
                      <a16:colId xmlns:a16="http://schemas.microsoft.com/office/drawing/2014/main" val="4212461328"/>
                    </a:ext>
                  </a:extLst>
                </a:gridCol>
                <a:gridCol w="740664">
                  <a:extLst>
                    <a:ext uri="{9D8B030D-6E8A-4147-A177-3AD203B41FA5}">
                      <a16:colId xmlns:a16="http://schemas.microsoft.com/office/drawing/2014/main" val="2380744974"/>
                    </a:ext>
                  </a:extLst>
                </a:gridCol>
                <a:gridCol w="740664">
                  <a:extLst>
                    <a:ext uri="{9D8B030D-6E8A-4147-A177-3AD203B41FA5}">
                      <a16:colId xmlns:a16="http://schemas.microsoft.com/office/drawing/2014/main" val="2017304950"/>
                    </a:ext>
                  </a:extLst>
                </a:gridCol>
                <a:gridCol w="740664">
                  <a:extLst>
                    <a:ext uri="{9D8B030D-6E8A-4147-A177-3AD203B41FA5}">
                      <a16:colId xmlns:a16="http://schemas.microsoft.com/office/drawing/2014/main" val="960138315"/>
                    </a:ext>
                  </a:extLst>
                </a:gridCol>
                <a:gridCol w="740664">
                  <a:extLst>
                    <a:ext uri="{9D8B030D-6E8A-4147-A177-3AD203B41FA5}">
                      <a16:colId xmlns:a16="http://schemas.microsoft.com/office/drawing/2014/main" val="2729473433"/>
                    </a:ext>
                  </a:extLst>
                </a:gridCol>
                <a:gridCol w="740664">
                  <a:extLst>
                    <a:ext uri="{9D8B030D-6E8A-4147-A177-3AD203B41FA5}">
                      <a16:colId xmlns:a16="http://schemas.microsoft.com/office/drawing/2014/main" val="3351563285"/>
                    </a:ext>
                  </a:extLst>
                </a:gridCol>
                <a:gridCol w="740664">
                  <a:extLst>
                    <a:ext uri="{9D8B030D-6E8A-4147-A177-3AD203B41FA5}">
                      <a16:colId xmlns:a16="http://schemas.microsoft.com/office/drawing/2014/main" val="3681195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0256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- 2021-12-18 18:04:00</a:t>
                      </a:r>
                      <a:r>
                        <a:rPr kumimoji="0" lang="nl-NL" sz="1000" b="0" i="0" u="none" strike="noStrike" kern="1200" cap="none" spc="0" normalizeH="0" baseline="0" noProof="0">
                          <a:ln>
                            <a:noFill/>
                          </a:ln>
                          <a:solidFill>
                            <a:prstClr val="black"/>
                          </a:solidFill>
                          <a:effectLst/>
                          <a:uLnTx/>
                          <a:uFillTx/>
                          <a:latin typeface="+mn-lt"/>
                          <a:ea typeface="+mn-ea"/>
                          <a:cs typeface="+mn-cs"/>
                        </a:rPr>
                        <a:t>
 Nederland op slot, maar wij gaan door samen met jou! 💚 Wees welkom in het Glazen Huis. Kijk, dans, geniet en beleef met ons mee. Dag en nacht via NPO 1 Extra op kanaal 81 (Ziggo: 128). Dikke kus en knuffel van Sander, Frank, Jorien en Rob. #3FM #SR21 #GlazenHuis #Persco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269621957_1096610717810986_4117651246768760059_n.jpg?_nc_cat=105&amp;ccb=1-5&amp;_nc_sid=8ae9d6&amp;_nc_ohc=MBewsWay3d8AX9pYxwg&amp;_nc_ht=scontent-iad3-1.cdninstagram.com&amp;edm=AL-3X8kEAAAA&amp;oh=00_AT8HKj7bWvBqyVdmQJDGZ57lmnviSdMh0DM2mRaOq1RxSQ&amp;oe=620B20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90669860"/>
                  </a:ext>
                </a:extLst>
              </a:tr>
            </a:tbl>
          </a:graphicData>
        </a:graphic>
      </p:graphicFrame>
      <p:sp>
        <p:nvSpPr>
          <p:cNvPr id="4" name="Text Placeholder 3">
            <a:extLst>
              <a:ext uri="{FF2B5EF4-FFF2-40B4-BE49-F238E27FC236}">
                <a16:creationId xmlns:a16="http://schemas.microsoft.com/office/drawing/2014/main" id="{E3B665BF-7A02-47E4-AA06-B4A681968319}"/>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2853962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A9CD-539A-4953-9454-57C65C13D010}"/>
              </a:ext>
            </a:extLst>
          </p:cNvPr>
          <p:cNvSpPr>
            <a:spLocks noGrp="1"/>
          </p:cNvSpPr>
          <p:nvPr>
            <p:ph type="title"/>
          </p:nvPr>
        </p:nvSpPr>
        <p:spPr/>
        <p:txBody>
          <a:bodyPr/>
          <a:lstStyle/>
          <a:p>
            <a:r>
              <a:rPr lang="nl-NL"/>
              <a:t>Instagram Top 10 posts met meeste interactie | NPO3FM - 9 of 25</a:t>
            </a:r>
            <a:endParaRPr lang="en-US"/>
          </a:p>
        </p:txBody>
      </p:sp>
      <p:graphicFrame>
        <p:nvGraphicFramePr>
          <p:cNvPr id="5" name="Table Placeholder 4">
            <a:extLst>
              <a:ext uri="{FF2B5EF4-FFF2-40B4-BE49-F238E27FC236}">
                <a16:creationId xmlns:a16="http://schemas.microsoft.com/office/drawing/2014/main" id="{AC130FA8-85D5-4B69-8065-96388E95B567}"/>
              </a:ext>
            </a:extLst>
          </p:cNvPr>
          <p:cNvGraphicFramePr>
            <a:graphicFrameLocks noGrp="1"/>
          </p:cNvGraphicFramePr>
          <p:nvPr>
            <p:ph type="tbl" sz="quarter" idx="13"/>
            <p:extLst>
              <p:ext uri="{D42A27DB-BD31-4B8C-83A1-F6EECF244321}">
                <p14:modId xmlns:p14="http://schemas.microsoft.com/office/powerpoint/2010/main" val="662207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7144265"/>
                    </a:ext>
                  </a:extLst>
                </a:gridCol>
                <a:gridCol w="1645920">
                  <a:extLst>
                    <a:ext uri="{9D8B030D-6E8A-4147-A177-3AD203B41FA5}">
                      <a16:colId xmlns:a16="http://schemas.microsoft.com/office/drawing/2014/main" val="514285348"/>
                    </a:ext>
                  </a:extLst>
                </a:gridCol>
                <a:gridCol w="740664">
                  <a:extLst>
                    <a:ext uri="{9D8B030D-6E8A-4147-A177-3AD203B41FA5}">
                      <a16:colId xmlns:a16="http://schemas.microsoft.com/office/drawing/2014/main" val="4046444980"/>
                    </a:ext>
                  </a:extLst>
                </a:gridCol>
                <a:gridCol w="740664">
                  <a:extLst>
                    <a:ext uri="{9D8B030D-6E8A-4147-A177-3AD203B41FA5}">
                      <a16:colId xmlns:a16="http://schemas.microsoft.com/office/drawing/2014/main" val="3042045700"/>
                    </a:ext>
                  </a:extLst>
                </a:gridCol>
                <a:gridCol w="740664">
                  <a:extLst>
                    <a:ext uri="{9D8B030D-6E8A-4147-A177-3AD203B41FA5}">
                      <a16:colId xmlns:a16="http://schemas.microsoft.com/office/drawing/2014/main" val="1443567185"/>
                    </a:ext>
                  </a:extLst>
                </a:gridCol>
                <a:gridCol w="740664">
                  <a:extLst>
                    <a:ext uri="{9D8B030D-6E8A-4147-A177-3AD203B41FA5}">
                      <a16:colId xmlns:a16="http://schemas.microsoft.com/office/drawing/2014/main" val="3403978512"/>
                    </a:ext>
                  </a:extLst>
                </a:gridCol>
                <a:gridCol w="740664">
                  <a:extLst>
                    <a:ext uri="{9D8B030D-6E8A-4147-A177-3AD203B41FA5}">
                      <a16:colId xmlns:a16="http://schemas.microsoft.com/office/drawing/2014/main" val="1407199895"/>
                    </a:ext>
                  </a:extLst>
                </a:gridCol>
                <a:gridCol w="740664">
                  <a:extLst>
                    <a:ext uri="{9D8B030D-6E8A-4147-A177-3AD203B41FA5}">
                      <a16:colId xmlns:a16="http://schemas.microsoft.com/office/drawing/2014/main" val="3171118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8842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- 2021-12-20 19:05:10</a:t>
                      </a:r>
                      <a:r>
                        <a:rPr kumimoji="0" lang="nl-NL" sz="1000" b="0" i="0" u="none" strike="noStrike" kern="1200" cap="none" spc="0" normalizeH="0" baseline="0" noProof="0">
                          <a:ln>
                            <a:noFill/>
                          </a:ln>
                          <a:solidFill>
                            <a:prstClr val="black"/>
                          </a:solidFill>
                          <a:effectLst/>
                          <a:uLnTx/>
                          <a:uFillTx/>
                          <a:latin typeface="+mn-lt"/>
                          <a:ea typeface="+mn-ea"/>
                          <a:cs typeface="+mn-cs"/>
                        </a:rPr>
                        <a:t>
 Wat een tussenstand! Bedankt! 💚 Er staat €482.792,- op de teller na twee dagen actievoeren. Met dit bedrag kan het Wereld Natuur Fonds de Zuid-Amerikaanse regenwouden beschermen en herstellen, deze dienen als een groen schild dat de aarde beschermt tegen de opwarming. Blijf doneren, actievoeren en platen aanvragen. We hebben maar één aarde, samen moeten we het doen! #3FM #SR21 #LetItGrow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269713095_4664035083633753_485394216583661379_n.jpg?_nc_cat=108&amp;ccb=1-5&amp;_nc_sid=8ae9d6&amp;_nc_ohc=3AIPipK9XbwAX9g-U_e&amp;_nc_ht=scontent-iad3-1.cdninstagram.com&amp;edm=AL-3X8kEAAAA&amp;oh=00_AT_Vp2mwcuLyh-4dopyVC6kkEw2iEHcPR8rYXNbB1HmVEg&amp;oe=620B2C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9999405"/>
                  </a:ext>
                </a:extLst>
              </a:tr>
            </a:tbl>
          </a:graphicData>
        </a:graphic>
      </p:graphicFrame>
      <p:sp>
        <p:nvSpPr>
          <p:cNvPr id="4" name="Text Placeholder 3">
            <a:extLst>
              <a:ext uri="{FF2B5EF4-FFF2-40B4-BE49-F238E27FC236}">
                <a16:creationId xmlns:a16="http://schemas.microsoft.com/office/drawing/2014/main" id="{53127292-A0F4-4918-BFE7-2A69AB5D8435}"/>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2115885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CA06F-360B-4BDA-A6DD-7A61258132EF}"/>
              </a:ext>
            </a:extLst>
          </p:cNvPr>
          <p:cNvSpPr>
            <a:spLocks noGrp="1"/>
          </p:cNvSpPr>
          <p:nvPr>
            <p:ph type="title"/>
          </p:nvPr>
        </p:nvSpPr>
        <p:spPr/>
        <p:txBody>
          <a:bodyPr/>
          <a:lstStyle/>
          <a:p>
            <a:r>
              <a:rPr lang="nl-NL"/>
              <a:t>Instagram Top 10 posts met meeste interactie | NPO3FM - 10 of 25</a:t>
            </a:r>
            <a:endParaRPr lang="en-US"/>
          </a:p>
        </p:txBody>
      </p:sp>
      <p:graphicFrame>
        <p:nvGraphicFramePr>
          <p:cNvPr id="5" name="Table Placeholder 4">
            <a:extLst>
              <a:ext uri="{FF2B5EF4-FFF2-40B4-BE49-F238E27FC236}">
                <a16:creationId xmlns:a16="http://schemas.microsoft.com/office/drawing/2014/main" id="{5752A4AC-E223-43E7-9AAD-AC58E4F4EE8D}"/>
              </a:ext>
            </a:extLst>
          </p:cNvPr>
          <p:cNvGraphicFramePr>
            <a:graphicFrameLocks noGrp="1"/>
          </p:cNvGraphicFramePr>
          <p:nvPr>
            <p:ph type="tbl" sz="quarter" idx="13"/>
            <p:extLst>
              <p:ext uri="{D42A27DB-BD31-4B8C-83A1-F6EECF244321}">
                <p14:modId xmlns:p14="http://schemas.microsoft.com/office/powerpoint/2010/main" val="2237477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9303031"/>
                    </a:ext>
                  </a:extLst>
                </a:gridCol>
                <a:gridCol w="1645920">
                  <a:extLst>
                    <a:ext uri="{9D8B030D-6E8A-4147-A177-3AD203B41FA5}">
                      <a16:colId xmlns:a16="http://schemas.microsoft.com/office/drawing/2014/main" val="802583671"/>
                    </a:ext>
                  </a:extLst>
                </a:gridCol>
                <a:gridCol w="740664">
                  <a:extLst>
                    <a:ext uri="{9D8B030D-6E8A-4147-A177-3AD203B41FA5}">
                      <a16:colId xmlns:a16="http://schemas.microsoft.com/office/drawing/2014/main" val="3380185879"/>
                    </a:ext>
                  </a:extLst>
                </a:gridCol>
                <a:gridCol w="740664">
                  <a:extLst>
                    <a:ext uri="{9D8B030D-6E8A-4147-A177-3AD203B41FA5}">
                      <a16:colId xmlns:a16="http://schemas.microsoft.com/office/drawing/2014/main" val="1666900507"/>
                    </a:ext>
                  </a:extLst>
                </a:gridCol>
                <a:gridCol w="740664">
                  <a:extLst>
                    <a:ext uri="{9D8B030D-6E8A-4147-A177-3AD203B41FA5}">
                      <a16:colId xmlns:a16="http://schemas.microsoft.com/office/drawing/2014/main" val="3637283369"/>
                    </a:ext>
                  </a:extLst>
                </a:gridCol>
                <a:gridCol w="740664">
                  <a:extLst>
                    <a:ext uri="{9D8B030D-6E8A-4147-A177-3AD203B41FA5}">
                      <a16:colId xmlns:a16="http://schemas.microsoft.com/office/drawing/2014/main" val="1527519763"/>
                    </a:ext>
                  </a:extLst>
                </a:gridCol>
                <a:gridCol w="740664">
                  <a:extLst>
                    <a:ext uri="{9D8B030D-6E8A-4147-A177-3AD203B41FA5}">
                      <a16:colId xmlns:a16="http://schemas.microsoft.com/office/drawing/2014/main" val="4063221227"/>
                    </a:ext>
                  </a:extLst>
                </a:gridCol>
                <a:gridCol w="740664">
                  <a:extLst>
                    <a:ext uri="{9D8B030D-6E8A-4147-A177-3AD203B41FA5}">
                      <a16:colId xmlns:a16="http://schemas.microsoft.com/office/drawing/2014/main" val="146841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8127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- 2021-12-21 19:07:15</a:t>
                      </a:r>
                      <a:r>
                        <a:rPr kumimoji="0" lang="nl-NL" sz="1000" b="0" i="0" u="none" strike="noStrike" kern="1200" cap="none" spc="0" normalizeH="0" baseline="0" noProof="0">
                          <a:ln>
                            <a:noFill/>
                          </a:ln>
                          <a:solidFill>
                            <a:prstClr val="black"/>
                          </a:solidFill>
                          <a:effectLst/>
                          <a:uLnTx/>
                          <a:uFillTx/>
                          <a:latin typeface="+mn-lt"/>
                          <a:ea typeface="+mn-ea"/>
                          <a:cs typeface="+mn-cs"/>
                        </a:rPr>
                        <a:t>
 Wow! 😍 De derde tussenstand van 3FM Serious Request: €684.635,-. Wat een bedrag, dankzij jullie! Blijf je inzetten voor het Wereld Natuur Fonds en ons klimaat. Vraag die platen aan, kom in actie en doneer! 💪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269681059_434053495094944_377229542076265234_n.jpg?_nc_cat=105&amp;ccb=1-5&amp;_nc_sid=8ae9d6&amp;_nc_ohc=HfnXe3cohnMAX84dOki&amp;_nc_ht=scontent-iad3-1.cdninstagram.com&amp;edm=AL-3X8kEAAAA&amp;oh=00_AT_RO65iRCNuLP2GfranvCqCsrgIi3OgL0jkScmHQZRpqA&amp;oe=620A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5897244"/>
                  </a:ext>
                </a:extLst>
              </a:tr>
            </a:tbl>
          </a:graphicData>
        </a:graphic>
      </p:graphicFrame>
      <p:sp>
        <p:nvSpPr>
          <p:cNvPr id="4" name="Text Placeholder 3">
            <a:extLst>
              <a:ext uri="{FF2B5EF4-FFF2-40B4-BE49-F238E27FC236}">
                <a16:creationId xmlns:a16="http://schemas.microsoft.com/office/drawing/2014/main" id="{986970E3-9935-4192-8B2B-8C8BD263A46A}"/>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8389907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6084B-2A99-4252-B8DB-D8D2282CC6C6}"/>
              </a:ext>
            </a:extLst>
          </p:cNvPr>
          <p:cNvSpPr>
            <a:spLocks noGrp="1"/>
          </p:cNvSpPr>
          <p:nvPr>
            <p:ph type="title"/>
          </p:nvPr>
        </p:nvSpPr>
        <p:spPr/>
        <p:txBody>
          <a:bodyPr/>
          <a:lstStyle/>
          <a:p>
            <a:r>
              <a:rPr lang="nl-NL"/>
              <a:t>Instagram Top 10 posts met meeste interactie | NPO3FM - 11 of 25</a:t>
            </a:r>
            <a:endParaRPr lang="en-US"/>
          </a:p>
        </p:txBody>
      </p:sp>
      <p:graphicFrame>
        <p:nvGraphicFramePr>
          <p:cNvPr id="5" name="Table Placeholder 4">
            <a:extLst>
              <a:ext uri="{FF2B5EF4-FFF2-40B4-BE49-F238E27FC236}">
                <a16:creationId xmlns:a16="http://schemas.microsoft.com/office/drawing/2014/main" id="{449FE432-1360-4EC6-A205-4012EDF8B1EF}"/>
              </a:ext>
            </a:extLst>
          </p:cNvPr>
          <p:cNvGraphicFramePr>
            <a:graphicFrameLocks noGrp="1"/>
          </p:cNvGraphicFramePr>
          <p:nvPr>
            <p:ph type="tbl" sz="quarter" idx="13"/>
            <p:extLst>
              <p:ext uri="{D42A27DB-BD31-4B8C-83A1-F6EECF244321}">
                <p14:modId xmlns:p14="http://schemas.microsoft.com/office/powerpoint/2010/main" val="1100631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67061873"/>
                    </a:ext>
                  </a:extLst>
                </a:gridCol>
                <a:gridCol w="1645920">
                  <a:extLst>
                    <a:ext uri="{9D8B030D-6E8A-4147-A177-3AD203B41FA5}">
                      <a16:colId xmlns:a16="http://schemas.microsoft.com/office/drawing/2014/main" val="2267034459"/>
                    </a:ext>
                  </a:extLst>
                </a:gridCol>
                <a:gridCol w="740664">
                  <a:extLst>
                    <a:ext uri="{9D8B030D-6E8A-4147-A177-3AD203B41FA5}">
                      <a16:colId xmlns:a16="http://schemas.microsoft.com/office/drawing/2014/main" val="3066566014"/>
                    </a:ext>
                  </a:extLst>
                </a:gridCol>
                <a:gridCol w="740664">
                  <a:extLst>
                    <a:ext uri="{9D8B030D-6E8A-4147-A177-3AD203B41FA5}">
                      <a16:colId xmlns:a16="http://schemas.microsoft.com/office/drawing/2014/main" val="2845101195"/>
                    </a:ext>
                  </a:extLst>
                </a:gridCol>
                <a:gridCol w="740664">
                  <a:extLst>
                    <a:ext uri="{9D8B030D-6E8A-4147-A177-3AD203B41FA5}">
                      <a16:colId xmlns:a16="http://schemas.microsoft.com/office/drawing/2014/main" val="950429142"/>
                    </a:ext>
                  </a:extLst>
                </a:gridCol>
                <a:gridCol w="740664">
                  <a:extLst>
                    <a:ext uri="{9D8B030D-6E8A-4147-A177-3AD203B41FA5}">
                      <a16:colId xmlns:a16="http://schemas.microsoft.com/office/drawing/2014/main" val="3993995413"/>
                    </a:ext>
                  </a:extLst>
                </a:gridCol>
                <a:gridCol w="740664">
                  <a:extLst>
                    <a:ext uri="{9D8B030D-6E8A-4147-A177-3AD203B41FA5}">
                      <a16:colId xmlns:a16="http://schemas.microsoft.com/office/drawing/2014/main" val="391556945"/>
                    </a:ext>
                  </a:extLst>
                </a:gridCol>
                <a:gridCol w="740664">
                  <a:extLst>
                    <a:ext uri="{9D8B030D-6E8A-4147-A177-3AD203B41FA5}">
                      <a16:colId xmlns:a16="http://schemas.microsoft.com/office/drawing/2014/main" val="3255726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9622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- 2021-12-19 17:16:41</a:t>
                      </a:r>
                      <a:r>
                        <a:rPr kumimoji="0" lang="nl-NL" sz="1000" b="0" i="0" u="none" strike="noStrike" kern="1200" cap="none" spc="0" normalizeH="0" baseline="0" noProof="0">
                          <a:ln>
                            <a:noFill/>
                          </a:ln>
                          <a:solidFill>
                            <a:prstClr val="black"/>
                          </a:solidFill>
                          <a:effectLst/>
                          <a:uLnTx/>
                          <a:uFillTx/>
                          <a:latin typeface="+mn-lt"/>
                          <a:ea typeface="+mn-ea"/>
                          <a:cs typeface="+mn-cs"/>
                        </a:rPr>
                        <a:t>
 Wauw! 🔥 De 1e tussenstand van 3FM Serious Request: €358.723,-. Dankzij jullie acties, donaties en aangevraagde plaatjes kan het Wereld Natuur Fonds 550.000 m2 aan Zuid-Amerikaans regenwoud beschermen en herstellen. Maar dat kan meer! Dus blijf doneren en je favoriete plaat aanvragen! Red het regenwoud. Red jouw klimaat! 💚 #3FM #SR21 #GlazenHuis #LetItGrow 📸: benhoudijk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269285017_587061835686533_8824341347773912812_n.jpg?_nc_cat=106&amp;ccb=1-5&amp;_nc_sid=8ae9d6&amp;_nc_ohc=0S_FPdjbMUoAX92xcRX&amp;_nc_ht=scontent-iad3-1.cdninstagram.com&amp;edm=AL-3X8kEAAAA&amp;oh=00_AT8nwbC_y_IBtHXQwFjOikhxV-3MA11-aMAXu9Ip1TbTjw&amp;oe=620B7C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9687870"/>
                  </a:ext>
                </a:extLst>
              </a:tr>
            </a:tbl>
          </a:graphicData>
        </a:graphic>
      </p:graphicFrame>
      <p:sp>
        <p:nvSpPr>
          <p:cNvPr id="4" name="Text Placeholder 3">
            <a:extLst>
              <a:ext uri="{FF2B5EF4-FFF2-40B4-BE49-F238E27FC236}">
                <a16:creationId xmlns:a16="http://schemas.microsoft.com/office/drawing/2014/main" id="{C72A0F23-767D-4195-90FF-69D25B73995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7701012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F5B6-01A0-47B8-8C2E-FAF89EE51B4F}"/>
              </a:ext>
            </a:extLst>
          </p:cNvPr>
          <p:cNvSpPr>
            <a:spLocks noGrp="1"/>
          </p:cNvSpPr>
          <p:nvPr>
            <p:ph type="title"/>
          </p:nvPr>
        </p:nvSpPr>
        <p:spPr/>
        <p:txBody>
          <a:bodyPr/>
          <a:lstStyle/>
          <a:p>
            <a:r>
              <a:rPr lang="nl-NL"/>
              <a:t>Instagram Top 10 posts met meeste interactie | NPO3FM - 12 of 25</a:t>
            </a:r>
            <a:endParaRPr lang="en-US"/>
          </a:p>
        </p:txBody>
      </p:sp>
      <p:graphicFrame>
        <p:nvGraphicFramePr>
          <p:cNvPr id="5" name="Table Placeholder 4">
            <a:extLst>
              <a:ext uri="{FF2B5EF4-FFF2-40B4-BE49-F238E27FC236}">
                <a16:creationId xmlns:a16="http://schemas.microsoft.com/office/drawing/2014/main" id="{1BC57ADA-5C0B-47F8-A387-D920BB6F02C9}"/>
              </a:ext>
            </a:extLst>
          </p:cNvPr>
          <p:cNvGraphicFramePr>
            <a:graphicFrameLocks noGrp="1"/>
          </p:cNvGraphicFramePr>
          <p:nvPr>
            <p:ph type="tbl" sz="quarter" idx="13"/>
            <p:extLst>
              <p:ext uri="{D42A27DB-BD31-4B8C-83A1-F6EECF244321}">
                <p14:modId xmlns:p14="http://schemas.microsoft.com/office/powerpoint/2010/main" val="3749144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2722779"/>
                    </a:ext>
                  </a:extLst>
                </a:gridCol>
                <a:gridCol w="1645920">
                  <a:extLst>
                    <a:ext uri="{9D8B030D-6E8A-4147-A177-3AD203B41FA5}">
                      <a16:colId xmlns:a16="http://schemas.microsoft.com/office/drawing/2014/main" val="1415095036"/>
                    </a:ext>
                  </a:extLst>
                </a:gridCol>
                <a:gridCol w="740664">
                  <a:extLst>
                    <a:ext uri="{9D8B030D-6E8A-4147-A177-3AD203B41FA5}">
                      <a16:colId xmlns:a16="http://schemas.microsoft.com/office/drawing/2014/main" val="1579748526"/>
                    </a:ext>
                  </a:extLst>
                </a:gridCol>
                <a:gridCol w="740664">
                  <a:extLst>
                    <a:ext uri="{9D8B030D-6E8A-4147-A177-3AD203B41FA5}">
                      <a16:colId xmlns:a16="http://schemas.microsoft.com/office/drawing/2014/main" val="1553859446"/>
                    </a:ext>
                  </a:extLst>
                </a:gridCol>
                <a:gridCol w="740664">
                  <a:extLst>
                    <a:ext uri="{9D8B030D-6E8A-4147-A177-3AD203B41FA5}">
                      <a16:colId xmlns:a16="http://schemas.microsoft.com/office/drawing/2014/main" val="2123380955"/>
                    </a:ext>
                  </a:extLst>
                </a:gridCol>
                <a:gridCol w="740664">
                  <a:extLst>
                    <a:ext uri="{9D8B030D-6E8A-4147-A177-3AD203B41FA5}">
                      <a16:colId xmlns:a16="http://schemas.microsoft.com/office/drawing/2014/main" val="2715879104"/>
                    </a:ext>
                  </a:extLst>
                </a:gridCol>
                <a:gridCol w="740664">
                  <a:extLst>
                    <a:ext uri="{9D8B030D-6E8A-4147-A177-3AD203B41FA5}">
                      <a16:colId xmlns:a16="http://schemas.microsoft.com/office/drawing/2014/main" val="482725624"/>
                    </a:ext>
                  </a:extLst>
                </a:gridCol>
                <a:gridCol w="740664">
                  <a:extLst>
                    <a:ext uri="{9D8B030D-6E8A-4147-A177-3AD203B41FA5}">
                      <a16:colId xmlns:a16="http://schemas.microsoft.com/office/drawing/2014/main" val="490565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6851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- 2021-12-24 19:00:35</a:t>
                      </a:r>
                      <a:r>
                        <a:rPr kumimoji="0" lang="nl-NL" sz="1000" b="0" i="0" u="none" strike="noStrike" kern="1200" cap="none" spc="0" normalizeH="0" baseline="0" noProof="0">
                          <a:ln>
                            <a:noFill/>
                          </a:ln>
                          <a:solidFill>
                            <a:prstClr val="black"/>
                          </a:solidFill>
                          <a:effectLst/>
                          <a:uLnTx/>
                          <a:uFillTx/>
                          <a:latin typeface="+mn-lt"/>
                          <a:ea typeface="+mn-ea"/>
                          <a:cs typeface="+mn-cs"/>
                        </a:rPr>
                        <a:t>
 Een bericht van de 3FM-dj's voor jou! Jij was de held van deze week. 💚 #3FM #SR21 #LetItGrow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269901329_334981015127525_2773601381632974219_n.jpg?_nc_ht=scontent.cdninstagram.com&amp;_nc_cat=105&amp;_nc_ohc=UILLKarCDY4AX_BONPG&amp;edm=AMO9-JQAAAAA&amp;ccb=7-4&amp;oh=00_AT8eQXuL3GuEjWB2BFZMPHBpnBDdUTXnckzHJiUn0KzhWg&amp;oe=6206B1E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6361576"/>
                  </a:ext>
                </a:extLst>
              </a:tr>
            </a:tbl>
          </a:graphicData>
        </a:graphic>
      </p:graphicFrame>
      <p:sp>
        <p:nvSpPr>
          <p:cNvPr id="4" name="Text Placeholder 3">
            <a:extLst>
              <a:ext uri="{FF2B5EF4-FFF2-40B4-BE49-F238E27FC236}">
                <a16:creationId xmlns:a16="http://schemas.microsoft.com/office/drawing/2014/main" id="{3B6655E5-BD50-4A9F-85EE-FA231077FCE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4382378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8C629-42F5-427C-AEB6-26807EDFEA98}"/>
              </a:ext>
            </a:extLst>
          </p:cNvPr>
          <p:cNvSpPr>
            <a:spLocks noGrp="1"/>
          </p:cNvSpPr>
          <p:nvPr>
            <p:ph type="title"/>
          </p:nvPr>
        </p:nvSpPr>
        <p:spPr/>
        <p:txBody>
          <a:bodyPr/>
          <a:lstStyle/>
          <a:p>
            <a:r>
              <a:rPr lang="nl-NL"/>
              <a:t>Instagram Top 10 posts met meeste interactie | NPO3FM - 13 of 25</a:t>
            </a:r>
            <a:endParaRPr lang="en-US"/>
          </a:p>
        </p:txBody>
      </p:sp>
      <p:graphicFrame>
        <p:nvGraphicFramePr>
          <p:cNvPr id="5" name="Table Placeholder 4">
            <a:extLst>
              <a:ext uri="{FF2B5EF4-FFF2-40B4-BE49-F238E27FC236}">
                <a16:creationId xmlns:a16="http://schemas.microsoft.com/office/drawing/2014/main" id="{62F679AD-3302-406E-84B9-7F4B1CFAE860}"/>
              </a:ext>
            </a:extLst>
          </p:cNvPr>
          <p:cNvGraphicFramePr>
            <a:graphicFrameLocks noGrp="1"/>
          </p:cNvGraphicFramePr>
          <p:nvPr>
            <p:ph type="tbl" sz="quarter" idx="13"/>
            <p:extLst>
              <p:ext uri="{D42A27DB-BD31-4B8C-83A1-F6EECF244321}">
                <p14:modId xmlns:p14="http://schemas.microsoft.com/office/powerpoint/2010/main" val="98635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0424642"/>
                    </a:ext>
                  </a:extLst>
                </a:gridCol>
                <a:gridCol w="1645920">
                  <a:extLst>
                    <a:ext uri="{9D8B030D-6E8A-4147-A177-3AD203B41FA5}">
                      <a16:colId xmlns:a16="http://schemas.microsoft.com/office/drawing/2014/main" val="578289176"/>
                    </a:ext>
                  </a:extLst>
                </a:gridCol>
                <a:gridCol w="740664">
                  <a:extLst>
                    <a:ext uri="{9D8B030D-6E8A-4147-A177-3AD203B41FA5}">
                      <a16:colId xmlns:a16="http://schemas.microsoft.com/office/drawing/2014/main" val="69568668"/>
                    </a:ext>
                  </a:extLst>
                </a:gridCol>
                <a:gridCol w="740664">
                  <a:extLst>
                    <a:ext uri="{9D8B030D-6E8A-4147-A177-3AD203B41FA5}">
                      <a16:colId xmlns:a16="http://schemas.microsoft.com/office/drawing/2014/main" val="4222990955"/>
                    </a:ext>
                  </a:extLst>
                </a:gridCol>
                <a:gridCol w="740664">
                  <a:extLst>
                    <a:ext uri="{9D8B030D-6E8A-4147-A177-3AD203B41FA5}">
                      <a16:colId xmlns:a16="http://schemas.microsoft.com/office/drawing/2014/main" val="876377676"/>
                    </a:ext>
                  </a:extLst>
                </a:gridCol>
                <a:gridCol w="740664">
                  <a:extLst>
                    <a:ext uri="{9D8B030D-6E8A-4147-A177-3AD203B41FA5}">
                      <a16:colId xmlns:a16="http://schemas.microsoft.com/office/drawing/2014/main" val="1668805146"/>
                    </a:ext>
                  </a:extLst>
                </a:gridCol>
                <a:gridCol w="740664">
                  <a:extLst>
                    <a:ext uri="{9D8B030D-6E8A-4147-A177-3AD203B41FA5}">
                      <a16:colId xmlns:a16="http://schemas.microsoft.com/office/drawing/2014/main" val="3299977369"/>
                    </a:ext>
                  </a:extLst>
                </a:gridCol>
                <a:gridCol w="740664">
                  <a:extLst>
                    <a:ext uri="{9D8B030D-6E8A-4147-A177-3AD203B41FA5}">
                      <a16:colId xmlns:a16="http://schemas.microsoft.com/office/drawing/2014/main" val="295328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406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- 2021-12-21 21:31:07</a:t>
                      </a:r>
                      <a:r>
                        <a:rPr kumimoji="0" lang="en-US" sz="1000" b="0" i="0" u="none" strike="noStrike" kern="1200" cap="none" spc="0" normalizeH="0" baseline="0" noProof="0">
                          <a:ln>
                            <a:noFill/>
                          </a:ln>
                          <a:solidFill>
                            <a:prstClr val="black"/>
                          </a:solidFill>
                          <a:effectLst/>
                          <a:uLnTx/>
                          <a:uFillTx/>
                          <a:latin typeface="+mn-lt"/>
                          <a:ea typeface="+mn-ea"/>
                          <a:cs typeface="+mn-cs"/>
                        </a:rPr>
                        <a:t>
 ❤️ frank3fm #3FM #SR21 #LetItGrow #GlazenHuis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269706711_409235817553627_6512895527471812674_n.jpg?_nc_ht=scontent.cdninstagram.com&amp;_nc_cat=107&amp;_nc_ohc=XxvxuyoBuhYAX-vb0hC&amp;edm=AMO9-JQAAAAA&amp;ccb=7-4&amp;oh=00_AT9U9udkmj8XlPaer7BHuNRSMbGinm1j0sCgvPMe8aso7A&amp;oe=62069FE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42085838"/>
                  </a:ext>
                </a:extLst>
              </a:tr>
            </a:tbl>
          </a:graphicData>
        </a:graphic>
      </p:graphicFrame>
      <p:sp>
        <p:nvSpPr>
          <p:cNvPr id="4" name="Text Placeholder 3">
            <a:extLst>
              <a:ext uri="{FF2B5EF4-FFF2-40B4-BE49-F238E27FC236}">
                <a16:creationId xmlns:a16="http://schemas.microsoft.com/office/drawing/2014/main" id="{99F0C3A3-4C93-4DED-9268-B42AE50EA0B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04920750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ADC8E-6E70-471A-91E6-57FFDCFCB1F9}"/>
              </a:ext>
            </a:extLst>
          </p:cNvPr>
          <p:cNvSpPr>
            <a:spLocks noGrp="1"/>
          </p:cNvSpPr>
          <p:nvPr>
            <p:ph type="title"/>
          </p:nvPr>
        </p:nvSpPr>
        <p:spPr/>
        <p:txBody>
          <a:bodyPr/>
          <a:lstStyle/>
          <a:p>
            <a:r>
              <a:rPr lang="nl-NL"/>
              <a:t>Instagram Top 10 posts met meeste interactie | NPO3FM - 14 of 25</a:t>
            </a:r>
            <a:endParaRPr lang="en-US"/>
          </a:p>
        </p:txBody>
      </p:sp>
      <p:graphicFrame>
        <p:nvGraphicFramePr>
          <p:cNvPr id="5" name="Table Placeholder 4">
            <a:extLst>
              <a:ext uri="{FF2B5EF4-FFF2-40B4-BE49-F238E27FC236}">
                <a16:creationId xmlns:a16="http://schemas.microsoft.com/office/drawing/2014/main" id="{9E76E4D3-48DC-4339-A725-75C7FB969D2B}"/>
              </a:ext>
            </a:extLst>
          </p:cNvPr>
          <p:cNvGraphicFramePr>
            <a:graphicFrameLocks noGrp="1"/>
          </p:cNvGraphicFramePr>
          <p:nvPr>
            <p:ph type="tbl" sz="quarter" idx="13"/>
            <p:extLst>
              <p:ext uri="{D42A27DB-BD31-4B8C-83A1-F6EECF244321}">
                <p14:modId xmlns:p14="http://schemas.microsoft.com/office/powerpoint/2010/main" val="3934524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8984568"/>
                    </a:ext>
                  </a:extLst>
                </a:gridCol>
                <a:gridCol w="1645920">
                  <a:extLst>
                    <a:ext uri="{9D8B030D-6E8A-4147-A177-3AD203B41FA5}">
                      <a16:colId xmlns:a16="http://schemas.microsoft.com/office/drawing/2014/main" val="3398962224"/>
                    </a:ext>
                  </a:extLst>
                </a:gridCol>
                <a:gridCol w="740664">
                  <a:extLst>
                    <a:ext uri="{9D8B030D-6E8A-4147-A177-3AD203B41FA5}">
                      <a16:colId xmlns:a16="http://schemas.microsoft.com/office/drawing/2014/main" val="2592935433"/>
                    </a:ext>
                  </a:extLst>
                </a:gridCol>
                <a:gridCol w="740664">
                  <a:extLst>
                    <a:ext uri="{9D8B030D-6E8A-4147-A177-3AD203B41FA5}">
                      <a16:colId xmlns:a16="http://schemas.microsoft.com/office/drawing/2014/main" val="2455550399"/>
                    </a:ext>
                  </a:extLst>
                </a:gridCol>
                <a:gridCol w="740664">
                  <a:extLst>
                    <a:ext uri="{9D8B030D-6E8A-4147-A177-3AD203B41FA5}">
                      <a16:colId xmlns:a16="http://schemas.microsoft.com/office/drawing/2014/main" val="3854425692"/>
                    </a:ext>
                  </a:extLst>
                </a:gridCol>
                <a:gridCol w="740664">
                  <a:extLst>
                    <a:ext uri="{9D8B030D-6E8A-4147-A177-3AD203B41FA5}">
                      <a16:colId xmlns:a16="http://schemas.microsoft.com/office/drawing/2014/main" val="2214515630"/>
                    </a:ext>
                  </a:extLst>
                </a:gridCol>
                <a:gridCol w="740664">
                  <a:extLst>
                    <a:ext uri="{9D8B030D-6E8A-4147-A177-3AD203B41FA5}">
                      <a16:colId xmlns:a16="http://schemas.microsoft.com/office/drawing/2014/main" val="1655466554"/>
                    </a:ext>
                  </a:extLst>
                </a:gridCol>
                <a:gridCol w="740664">
                  <a:extLst>
                    <a:ext uri="{9D8B030D-6E8A-4147-A177-3AD203B41FA5}">
                      <a16:colId xmlns:a16="http://schemas.microsoft.com/office/drawing/2014/main" val="851418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639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- 2021-12-25 16:00:54</a:t>
                      </a:r>
                      <a:r>
                        <a:rPr kumimoji="0" lang="en-US" sz="1000" b="0" i="0" u="none" strike="noStrike" kern="1200" cap="none" spc="0" normalizeH="0" baseline="0" noProof="0">
                          <a:ln>
                            <a:noFill/>
                          </a:ln>
                          <a:solidFill>
                            <a:prstClr val="black"/>
                          </a:solidFill>
                          <a:effectLst/>
                          <a:uLnTx/>
                          <a:uFillTx/>
                          <a:latin typeface="+mn-lt"/>
                          <a:ea typeface="+mn-ea"/>
                          <a:cs typeface="+mn-cs"/>
                        </a:rPr>
                        <a:t>
 Fijne feestdagen! 🤩🎄#3FM #GlazenHuis #SR21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269996202_2992502801065131_2725000219523750132_n.jpg?_nc_cat=103&amp;ccb=1-5&amp;_nc_sid=8ae9d6&amp;_nc_ohc=UHZufubpqGIAX-Zqb0E&amp;_nc_ht=scontent-iad3-1.cdninstagram.com&amp;edm=AL-3X8kEAAAA&amp;oh=00_AT_32oN4GwZRbkdpajhiJcqFlwEjYZWz_kVSD_X-Utd4MA&amp;oe=620ACE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5232721"/>
                  </a:ext>
                </a:extLst>
              </a:tr>
            </a:tbl>
          </a:graphicData>
        </a:graphic>
      </p:graphicFrame>
      <p:sp>
        <p:nvSpPr>
          <p:cNvPr id="4" name="Text Placeholder 3">
            <a:extLst>
              <a:ext uri="{FF2B5EF4-FFF2-40B4-BE49-F238E27FC236}">
                <a16:creationId xmlns:a16="http://schemas.microsoft.com/office/drawing/2014/main" id="{22D20CAB-3409-4B94-8425-F3264182E66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0449665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224C0-B0E3-476A-B4CF-84F15B2ED9D1}"/>
              </a:ext>
            </a:extLst>
          </p:cNvPr>
          <p:cNvSpPr>
            <a:spLocks noGrp="1"/>
          </p:cNvSpPr>
          <p:nvPr>
            <p:ph type="title"/>
          </p:nvPr>
        </p:nvSpPr>
        <p:spPr/>
        <p:txBody>
          <a:bodyPr/>
          <a:lstStyle/>
          <a:p>
            <a:r>
              <a:rPr lang="nl-NL"/>
              <a:t>Instagram Top 10 posts met meeste interactie | NPO3FM - 15 of 25</a:t>
            </a:r>
            <a:endParaRPr lang="en-US"/>
          </a:p>
        </p:txBody>
      </p:sp>
      <p:graphicFrame>
        <p:nvGraphicFramePr>
          <p:cNvPr id="5" name="Table Placeholder 4">
            <a:extLst>
              <a:ext uri="{FF2B5EF4-FFF2-40B4-BE49-F238E27FC236}">
                <a16:creationId xmlns:a16="http://schemas.microsoft.com/office/drawing/2014/main" id="{F7A6486E-8B25-4773-A435-B2CD14C4E8EE}"/>
              </a:ext>
            </a:extLst>
          </p:cNvPr>
          <p:cNvGraphicFramePr>
            <a:graphicFrameLocks noGrp="1"/>
          </p:cNvGraphicFramePr>
          <p:nvPr>
            <p:ph type="tbl" sz="quarter" idx="13"/>
            <p:extLst>
              <p:ext uri="{D42A27DB-BD31-4B8C-83A1-F6EECF244321}">
                <p14:modId xmlns:p14="http://schemas.microsoft.com/office/powerpoint/2010/main" val="2776131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20340778"/>
                    </a:ext>
                  </a:extLst>
                </a:gridCol>
                <a:gridCol w="1645920">
                  <a:extLst>
                    <a:ext uri="{9D8B030D-6E8A-4147-A177-3AD203B41FA5}">
                      <a16:colId xmlns:a16="http://schemas.microsoft.com/office/drawing/2014/main" val="1858453902"/>
                    </a:ext>
                  </a:extLst>
                </a:gridCol>
                <a:gridCol w="740664">
                  <a:extLst>
                    <a:ext uri="{9D8B030D-6E8A-4147-A177-3AD203B41FA5}">
                      <a16:colId xmlns:a16="http://schemas.microsoft.com/office/drawing/2014/main" val="663811491"/>
                    </a:ext>
                  </a:extLst>
                </a:gridCol>
                <a:gridCol w="740664">
                  <a:extLst>
                    <a:ext uri="{9D8B030D-6E8A-4147-A177-3AD203B41FA5}">
                      <a16:colId xmlns:a16="http://schemas.microsoft.com/office/drawing/2014/main" val="3323115179"/>
                    </a:ext>
                  </a:extLst>
                </a:gridCol>
                <a:gridCol w="740664">
                  <a:extLst>
                    <a:ext uri="{9D8B030D-6E8A-4147-A177-3AD203B41FA5}">
                      <a16:colId xmlns:a16="http://schemas.microsoft.com/office/drawing/2014/main" val="3262402796"/>
                    </a:ext>
                  </a:extLst>
                </a:gridCol>
                <a:gridCol w="740664">
                  <a:extLst>
                    <a:ext uri="{9D8B030D-6E8A-4147-A177-3AD203B41FA5}">
                      <a16:colId xmlns:a16="http://schemas.microsoft.com/office/drawing/2014/main" val="1790186754"/>
                    </a:ext>
                  </a:extLst>
                </a:gridCol>
                <a:gridCol w="740664">
                  <a:extLst>
                    <a:ext uri="{9D8B030D-6E8A-4147-A177-3AD203B41FA5}">
                      <a16:colId xmlns:a16="http://schemas.microsoft.com/office/drawing/2014/main" val="3425044464"/>
                    </a:ext>
                  </a:extLst>
                </a:gridCol>
                <a:gridCol w="740664">
                  <a:extLst>
                    <a:ext uri="{9D8B030D-6E8A-4147-A177-3AD203B41FA5}">
                      <a16:colId xmlns:a16="http://schemas.microsoft.com/office/drawing/2014/main" val="3282377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0860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- 2021-12-24 12:44:26</a:t>
                      </a:r>
                      <a:r>
                        <a:rPr kumimoji="0" lang="nl-NL" sz="1000" b="0" i="0" u="none" strike="noStrike" kern="1200" cap="none" spc="0" normalizeH="0" baseline="0" noProof="0">
                          <a:ln>
                            <a:noFill/>
                          </a:ln>
                          <a:solidFill>
                            <a:prstClr val="black"/>
                          </a:solidFill>
                          <a:effectLst/>
                          <a:uLnTx/>
                          <a:uFillTx/>
                          <a:latin typeface="+mn-lt"/>
                          <a:ea typeface="+mn-ea"/>
                          <a:cs typeface="+mn-cs"/>
                        </a:rPr>
                        <a:t>
 De laatste tussenstand van 3FM Serious Request: €1.453.889,-! We hebben nog een paar uur voordat we richting de eindstand gaan. Dit is je állerlaatste kans om te doneren. Zet je in voor het Wereld Natuur Fonds en de toekomst van onze aarde: doneer nu via 3FM.nl/doneer. We kunnen dit alleen samen! 💪🌏 Vanaf 16.45 uur wordt de eindstand ook live op NPO 1 bekendgemaakt. #3FM #GlazenHuis #SR21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269827576_993258388241197_3130653640634996767_n.jpg?_nc_cat=104&amp;ccb=1-5&amp;_nc_sid=8ae9d6&amp;_nc_ohc=NL4QEKC8e74AX_3Ofuu&amp;_nc_ht=scontent-iad3-1.cdninstagram.com&amp;edm=AL-3X8kEAAAA&amp;oh=00_AT9rINvLDVEdkmtQgSdZIqckwAe5MpqH8Tfsa9VS443Fng&amp;oe=620A9F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70182034"/>
                  </a:ext>
                </a:extLst>
              </a:tr>
            </a:tbl>
          </a:graphicData>
        </a:graphic>
      </p:graphicFrame>
      <p:sp>
        <p:nvSpPr>
          <p:cNvPr id="4" name="Text Placeholder 3">
            <a:extLst>
              <a:ext uri="{FF2B5EF4-FFF2-40B4-BE49-F238E27FC236}">
                <a16:creationId xmlns:a16="http://schemas.microsoft.com/office/drawing/2014/main" id="{6F46E515-A877-43A7-8107-BA8C81F0A781}"/>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8697592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AF1829-A75D-4EB0-BC97-B56956D40582}"/>
              </a:ext>
            </a:extLst>
          </p:cNvPr>
          <p:cNvSpPr>
            <a:spLocks noGrp="1"/>
          </p:cNvSpPr>
          <p:nvPr>
            <p:ph type="title"/>
          </p:nvPr>
        </p:nvSpPr>
        <p:spPr/>
        <p:txBody>
          <a:bodyPr/>
          <a:lstStyle/>
          <a:p>
            <a:r>
              <a:rPr lang="nl-NL"/>
              <a:t>Instagram Top 10 posts met meeste interactie | NPO3FM - 16 of 25</a:t>
            </a:r>
            <a:endParaRPr lang="en-US"/>
          </a:p>
        </p:txBody>
      </p:sp>
      <p:graphicFrame>
        <p:nvGraphicFramePr>
          <p:cNvPr id="5" name="Table Placeholder 4">
            <a:extLst>
              <a:ext uri="{FF2B5EF4-FFF2-40B4-BE49-F238E27FC236}">
                <a16:creationId xmlns:a16="http://schemas.microsoft.com/office/drawing/2014/main" id="{B493FC4C-7D33-4931-A15E-79C762503C45}"/>
              </a:ext>
            </a:extLst>
          </p:cNvPr>
          <p:cNvGraphicFramePr>
            <a:graphicFrameLocks noGrp="1"/>
          </p:cNvGraphicFramePr>
          <p:nvPr>
            <p:ph type="tbl" sz="quarter" idx="13"/>
            <p:extLst>
              <p:ext uri="{D42A27DB-BD31-4B8C-83A1-F6EECF244321}">
                <p14:modId xmlns:p14="http://schemas.microsoft.com/office/powerpoint/2010/main" val="978361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9656365"/>
                    </a:ext>
                  </a:extLst>
                </a:gridCol>
                <a:gridCol w="1645920">
                  <a:extLst>
                    <a:ext uri="{9D8B030D-6E8A-4147-A177-3AD203B41FA5}">
                      <a16:colId xmlns:a16="http://schemas.microsoft.com/office/drawing/2014/main" val="2330987342"/>
                    </a:ext>
                  </a:extLst>
                </a:gridCol>
                <a:gridCol w="740664">
                  <a:extLst>
                    <a:ext uri="{9D8B030D-6E8A-4147-A177-3AD203B41FA5}">
                      <a16:colId xmlns:a16="http://schemas.microsoft.com/office/drawing/2014/main" val="3224243641"/>
                    </a:ext>
                  </a:extLst>
                </a:gridCol>
                <a:gridCol w="740664">
                  <a:extLst>
                    <a:ext uri="{9D8B030D-6E8A-4147-A177-3AD203B41FA5}">
                      <a16:colId xmlns:a16="http://schemas.microsoft.com/office/drawing/2014/main" val="1375384703"/>
                    </a:ext>
                  </a:extLst>
                </a:gridCol>
                <a:gridCol w="740664">
                  <a:extLst>
                    <a:ext uri="{9D8B030D-6E8A-4147-A177-3AD203B41FA5}">
                      <a16:colId xmlns:a16="http://schemas.microsoft.com/office/drawing/2014/main" val="3849282093"/>
                    </a:ext>
                  </a:extLst>
                </a:gridCol>
                <a:gridCol w="740664">
                  <a:extLst>
                    <a:ext uri="{9D8B030D-6E8A-4147-A177-3AD203B41FA5}">
                      <a16:colId xmlns:a16="http://schemas.microsoft.com/office/drawing/2014/main" val="3200707771"/>
                    </a:ext>
                  </a:extLst>
                </a:gridCol>
                <a:gridCol w="740664">
                  <a:extLst>
                    <a:ext uri="{9D8B030D-6E8A-4147-A177-3AD203B41FA5}">
                      <a16:colId xmlns:a16="http://schemas.microsoft.com/office/drawing/2014/main" val="1025851019"/>
                    </a:ext>
                  </a:extLst>
                </a:gridCol>
                <a:gridCol w="740664">
                  <a:extLst>
                    <a:ext uri="{9D8B030D-6E8A-4147-A177-3AD203B41FA5}">
                      <a16:colId xmlns:a16="http://schemas.microsoft.com/office/drawing/2014/main" val="3316445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2166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- 2021-12-18 16:00:35</a:t>
                      </a:r>
                      <a:r>
                        <a:rPr kumimoji="0" lang="en-US" sz="1000" b="0" i="0" u="none" strike="noStrike" kern="1200" cap="none" spc="0" normalizeH="0" baseline="0" noProof="0">
                          <a:ln>
                            <a:noFill/>
                          </a:ln>
                          <a:solidFill>
                            <a:prstClr val="black"/>
                          </a:solidFill>
                          <a:effectLst/>
                          <a:uLnTx/>
                          <a:uFillTx/>
                          <a:latin typeface="+mn-lt"/>
                          <a:ea typeface="+mn-ea"/>
                          <a:cs typeface="+mn-cs"/>
                        </a:rPr>
                        <a:t>
 🥲 #3FM #SR21 #GlazenHuis #LetItGrow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269611577_147711030939449_4218865454348709970_n.jpg?_nc_cat=102&amp;ccb=1-5&amp;_nc_sid=8ae9d6&amp;_nc_ohc=uo30wsb0wLYAX-QPdqt&amp;_nc_ht=scontent-iad3-1.cdninstagram.com&amp;edm=AL-3X8kEAAAA&amp;oh=00_AT8PaRCRr7HHm5bxRYnuhGUzXFzQqzZOS3Htu1Mpba4yqw&amp;oe=620A9F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0206050"/>
                  </a:ext>
                </a:extLst>
              </a:tr>
            </a:tbl>
          </a:graphicData>
        </a:graphic>
      </p:graphicFrame>
      <p:sp>
        <p:nvSpPr>
          <p:cNvPr id="4" name="Text Placeholder 3">
            <a:extLst>
              <a:ext uri="{FF2B5EF4-FFF2-40B4-BE49-F238E27FC236}">
                <a16:creationId xmlns:a16="http://schemas.microsoft.com/office/drawing/2014/main" id="{141011B3-86D3-448F-A5E9-0C794CAD8934}"/>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028563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7F09D-E36D-4B88-82FB-ABB1A30E1286}"/>
              </a:ext>
            </a:extLst>
          </p:cNvPr>
          <p:cNvSpPr>
            <a:spLocks noGrp="1"/>
          </p:cNvSpPr>
          <p:nvPr>
            <p:ph type="title"/>
          </p:nvPr>
        </p:nvSpPr>
        <p:spPr/>
        <p:txBody>
          <a:bodyPr/>
          <a:lstStyle/>
          <a:p>
            <a:r>
              <a:rPr lang="nl-NL"/>
              <a:t>Instagram Top 10 posts met meeste interactie | NPO3FM - 17 of 25</a:t>
            </a:r>
            <a:endParaRPr lang="en-US"/>
          </a:p>
        </p:txBody>
      </p:sp>
      <p:graphicFrame>
        <p:nvGraphicFramePr>
          <p:cNvPr id="5" name="Table Placeholder 4">
            <a:extLst>
              <a:ext uri="{FF2B5EF4-FFF2-40B4-BE49-F238E27FC236}">
                <a16:creationId xmlns:a16="http://schemas.microsoft.com/office/drawing/2014/main" id="{E40D58D4-A45B-49AD-B200-14E0D5709FB9}"/>
              </a:ext>
            </a:extLst>
          </p:cNvPr>
          <p:cNvGraphicFramePr>
            <a:graphicFrameLocks noGrp="1"/>
          </p:cNvGraphicFramePr>
          <p:nvPr>
            <p:ph type="tbl" sz="quarter" idx="13"/>
            <p:extLst>
              <p:ext uri="{D42A27DB-BD31-4B8C-83A1-F6EECF244321}">
                <p14:modId xmlns:p14="http://schemas.microsoft.com/office/powerpoint/2010/main" val="625987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6913171"/>
                    </a:ext>
                  </a:extLst>
                </a:gridCol>
                <a:gridCol w="1645920">
                  <a:extLst>
                    <a:ext uri="{9D8B030D-6E8A-4147-A177-3AD203B41FA5}">
                      <a16:colId xmlns:a16="http://schemas.microsoft.com/office/drawing/2014/main" val="3819614699"/>
                    </a:ext>
                  </a:extLst>
                </a:gridCol>
                <a:gridCol w="740664">
                  <a:extLst>
                    <a:ext uri="{9D8B030D-6E8A-4147-A177-3AD203B41FA5}">
                      <a16:colId xmlns:a16="http://schemas.microsoft.com/office/drawing/2014/main" val="3944116432"/>
                    </a:ext>
                  </a:extLst>
                </a:gridCol>
                <a:gridCol w="740664">
                  <a:extLst>
                    <a:ext uri="{9D8B030D-6E8A-4147-A177-3AD203B41FA5}">
                      <a16:colId xmlns:a16="http://schemas.microsoft.com/office/drawing/2014/main" val="3994496079"/>
                    </a:ext>
                  </a:extLst>
                </a:gridCol>
                <a:gridCol w="740664">
                  <a:extLst>
                    <a:ext uri="{9D8B030D-6E8A-4147-A177-3AD203B41FA5}">
                      <a16:colId xmlns:a16="http://schemas.microsoft.com/office/drawing/2014/main" val="555625428"/>
                    </a:ext>
                  </a:extLst>
                </a:gridCol>
                <a:gridCol w="740664">
                  <a:extLst>
                    <a:ext uri="{9D8B030D-6E8A-4147-A177-3AD203B41FA5}">
                      <a16:colId xmlns:a16="http://schemas.microsoft.com/office/drawing/2014/main" val="1130172401"/>
                    </a:ext>
                  </a:extLst>
                </a:gridCol>
                <a:gridCol w="740664">
                  <a:extLst>
                    <a:ext uri="{9D8B030D-6E8A-4147-A177-3AD203B41FA5}">
                      <a16:colId xmlns:a16="http://schemas.microsoft.com/office/drawing/2014/main" val="3295384249"/>
                    </a:ext>
                  </a:extLst>
                </a:gridCol>
                <a:gridCol w="740664">
                  <a:extLst>
                    <a:ext uri="{9D8B030D-6E8A-4147-A177-3AD203B41FA5}">
                      <a16:colId xmlns:a16="http://schemas.microsoft.com/office/drawing/2014/main" val="114838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9258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11:00:49</a:t>
                      </a:r>
                      <a:r>
                        <a:rPr kumimoji="0" lang="nl-NL" sz="1000" b="0" i="0" u="none" strike="noStrike" kern="1200" cap="none" spc="0" normalizeH="0" baseline="0" noProof="0">
                          <a:ln>
                            <a:noFill/>
                          </a:ln>
                          <a:solidFill>
                            <a:prstClr val="black"/>
                          </a:solidFill>
                          <a:effectLst/>
                          <a:uLnTx/>
                          <a:uFillTx/>
                          <a:latin typeface="+mn-lt"/>
                          <a:ea typeface="+mn-ea"/>
                          <a:cs typeface="+mn-cs"/>
                        </a:rPr>
                        <a:t>
 Het Glazen Huis door de ogen van Alfie 🐶 #3FM #SR21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269949358_1026099084621553_7851659923137479388_n.jpg?_nc_ht=scontent.cdninstagram.com&amp;_nc_cat=101&amp;_nc_ohc=Kq0Fg1RihwEAX9-afyT&amp;edm=AMO9-JQAAAAA&amp;ccb=7-4&amp;oh=00_AT9Wkb41Ls7x-Z9jAVWy0VdpvOJT2AE2xT6ZEpupRkikdA&amp;oe=6206C579&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13467227"/>
                  </a:ext>
                </a:extLst>
              </a:tr>
            </a:tbl>
          </a:graphicData>
        </a:graphic>
      </p:graphicFrame>
      <p:sp>
        <p:nvSpPr>
          <p:cNvPr id="4" name="Text Placeholder 3">
            <a:extLst>
              <a:ext uri="{FF2B5EF4-FFF2-40B4-BE49-F238E27FC236}">
                <a16:creationId xmlns:a16="http://schemas.microsoft.com/office/drawing/2014/main" id="{800E2355-C097-4545-A7C7-A8E66805EC2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54931235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A44A9-3940-4991-A162-B39D406283A4}"/>
              </a:ext>
            </a:extLst>
          </p:cNvPr>
          <p:cNvSpPr>
            <a:spLocks noGrp="1"/>
          </p:cNvSpPr>
          <p:nvPr>
            <p:ph type="title"/>
          </p:nvPr>
        </p:nvSpPr>
        <p:spPr/>
        <p:txBody>
          <a:bodyPr/>
          <a:lstStyle/>
          <a:p>
            <a:r>
              <a:rPr lang="nl-NL"/>
              <a:t>Instagram Top 10 posts met meeste interactie | NPO3FM - 18 of 25</a:t>
            </a:r>
            <a:endParaRPr lang="en-US"/>
          </a:p>
        </p:txBody>
      </p:sp>
      <p:graphicFrame>
        <p:nvGraphicFramePr>
          <p:cNvPr id="5" name="Table Placeholder 4">
            <a:extLst>
              <a:ext uri="{FF2B5EF4-FFF2-40B4-BE49-F238E27FC236}">
                <a16:creationId xmlns:a16="http://schemas.microsoft.com/office/drawing/2014/main" id="{18374414-41B8-49FD-B5E0-D703BBC44375}"/>
              </a:ext>
            </a:extLst>
          </p:cNvPr>
          <p:cNvGraphicFramePr>
            <a:graphicFrameLocks noGrp="1"/>
          </p:cNvGraphicFramePr>
          <p:nvPr>
            <p:ph type="tbl" sz="quarter" idx="13"/>
            <p:extLst>
              <p:ext uri="{D42A27DB-BD31-4B8C-83A1-F6EECF244321}">
                <p14:modId xmlns:p14="http://schemas.microsoft.com/office/powerpoint/2010/main" val="1937154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7282882"/>
                    </a:ext>
                  </a:extLst>
                </a:gridCol>
                <a:gridCol w="1645920">
                  <a:extLst>
                    <a:ext uri="{9D8B030D-6E8A-4147-A177-3AD203B41FA5}">
                      <a16:colId xmlns:a16="http://schemas.microsoft.com/office/drawing/2014/main" val="829121028"/>
                    </a:ext>
                  </a:extLst>
                </a:gridCol>
                <a:gridCol w="740664">
                  <a:extLst>
                    <a:ext uri="{9D8B030D-6E8A-4147-A177-3AD203B41FA5}">
                      <a16:colId xmlns:a16="http://schemas.microsoft.com/office/drawing/2014/main" val="3778695807"/>
                    </a:ext>
                  </a:extLst>
                </a:gridCol>
                <a:gridCol w="740664">
                  <a:extLst>
                    <a:ext uri="{9D8B030D-6E8A-4147-A177-3AD203B41FA5}">
                      <a16:colId xmlns:a16="http://schemas.microsoft.com/office/drawing/2014/main" val="462860727"/>
                    </a:ext>
                  </a:extLst>
                </a:gridCol>
                <a:gridCol w="740664">
                  <a:extLst>
                    <a:ext uri="{9D8B030D-6E8A-4147-A177-3AD203B41FA5}">
                      <a16:colId xmlns:a16="http://schemas.microsoft.com/office/drawing/2014/main" val="711666775"/>
                    </a:ext>
                  </a:extLst>
                </a:gridCol>
                <a:gridCol w="740664">
                  <a:extLst>
                    <a:ext uri="{9D8B030D-6E8A-4147-A177-3AD203B41FA5}">
                      <a16:colId xmlns:a16="http://schemas.microsoft.com/office/drawing/2014/main" val="268986466"/>
                    </a:ext>
                  </a:extLst>
                </a:gridCol>
                <a:gridCol w="740664">
                  <a:extLst>
                    <a:ext uri="{9D8B030D-6E8A-4147-A177-3AD203B41FA5}">
                      <a16:colId xmlns:a16="http://schemas.microsoft.com/office/drawing/2014/main" val="2129491399"/>
                    </a:ext>
                  </a:extLst>
                </a:gridCol>
                <a:gridCol w="740664">
                  <a:extLst>
                    <a:ext uri="{9D8B030D-6E8A-4147-A177-3AD203B41FA5}">
                      <a16:colId xmlns:a16="http://schemas.microsoft.com/office/drawing/2014/main" val="1867428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202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- 2021-12-22 13:00:56</a:t>
                      </a:r>
                      <a:r>
                        <a:rPr kumimoji="0" lang="nl-NL" sz="1000" b="0" i="0" u="none" strike="noStrike" kern="1200" cap="none" spc="0" normalizeH="0" baseline="0" noProof="0">
                          <a:ln>
                            <a:noFill/>
                          </a:ln>
                          <a:solidFill>
                            <a:prstClr val="black"/>
                          </a:solidFill>
                          <a:effectLst/>
                          <a:uLnTx/>
                          <a:uFillTx/>
                          <a:latin typeface="+mn-lt"/>
                          <a:ea typeface="+mn-ea"/>
                          <a:cs typeface="+mn-cs"/>
                        </a:rPr>
                        <a:t>
 Ein-de-lijk! De hond van 5000 euro, Alfie. 😍🐶 #3FM #SR21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269794664_220597623576788_6346015323168568154_n.jpg?_nc_cat=100&amp;ccb=1-5&amp;_nc_sid=8ae9d6&amp;_nc_ohc=B4cO1la4p9MAX-C94Ut&amp;_nc_ht=scontent-iad3-1.cdninstagram.com&amp;edm=AL-3X8kEAAAA&amp;oh=00_AT-GB3AmI7e_8HqwLno99RNED_qwVP1xGJgzXiykAJUDvA&amp;oe=620BAE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22887596"/>
                  </a:ext>
                </a:extLst>
              </a:tr>
            </a:tbl>
          </a:graphicData>
        </a:graphic>
      </p:graphicFrame>
      <p:sp>
        <p:nvSpPr>
          <p:cNvPr id="4" name="Text Placeholder 3">
            <a:extLst>
              <a:ext uri="{FF2B5EF4-FFF2-40B4-BE49-F238E27FC236}">
                <a16:creationId xmlns:a16="http://schemas.microsoft.com/office/drawing/2014/main" id="{25E8D992-ED67-480E-8504-32EA46BAA41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7857958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558E8-59B7-49A3-9D5A-64456BEB3120}"/>
              </a:ext>
            </a:extLst>
          </p:cNvPr>
          <p:cNvSpPr>
            <a:spLocks noGrp="1"/>
          </p:cNvSpPr>
          <p:nvPr>
            <p:ph type="title"/>
          </p:nvPr>
        </p:nvSpPr>
        <p:spPr/>
        <p:txBody>
          <a:bodyPr/>
          <a:lstStyle/>
          <a:p>
            <a:r>
              <a:rPr lang="nl-NL"/>
              <a:t>Instagram Top 10 posts met meeste interactie | NPO3FM - 19 of 25</a:t>
            </a:r>
            <a:endParaRPr lang="en-US"/>
          </a:p>
        </p:txBody>
      </p:sp>
      <p:graphicFrame>
        <p:nvGraphicFramePr>
          <p:cNvPr id="5" name="Table Placeholder 4">
            <a:extLst>
              <a:ext uri="{FF2B5EF4-FFF2-40B4-BE49-F238E27FC236}">
                <a16:creationId xmlns:a16="http://schemas.microsoft.com/office/drawing/2014/main" id="{D4CD4161-0E61-476A-BEA7-ABAB575DA588}"/>
              </a:ext>
            </a:extLst>
          </p:cNvPr>
          <p:cNvGraphicFramePr>
            <a:graphicFrameLocks noGrp="1"/>
          </p:cNvGraphicFramePr>
          <p:nvPr>
            <p:ph type="tbl" sz="quarter" idx="13"/>
            <p:extLst>
              <p:ext uri="{D42A27DB-BD31-4B8C-83A1-F6EECF244321}">
                <p14:modId xmlns:p14="http://schemas.microsoft.com/office/powerpoint/2010/main" val="413039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4612301"/>
                    </a:ext>
                  </a:extLst>
                </a:gridCol>
                <a:gridCol w="1645920">
                  <a:extLst>
                    <a:ext uri="{9D8B030D-6E8A-4147-A177-3AD203B41FA5}">
                      <a16:colId xmlns:a16="http://schemas.microsoft.com/office/drawing/2014/main" val="4096786078"/>
                    </a:ext>
                  </a:extLst>
                </a:gridCol>
                <a:gridCol w="740664">
                  <a:extLst>
                    <a:ext uri="{9D8B030D-6E8A-4147-A177-3AD203B41FA5}">
                      <a16:colId xmlns:a16="http://schemas.microsoft.com/office/drawing/2014/main" val="1422467808"/>
                    </a:ext>
                  </a:extLst>
                </a:gridCol>
                <a:gridCol w="740664">
                  <a:extLst>
                    <a:ext uri="{9D8B030D-6E8A-4147-A177-3AD203B41FA5}">
                      <a16:colId xmlns:a16="http://schemas.microsoft.com/office/drawing/2014/main" val="4117199300"/>
                    </a:ext>
                  </a:extLst>
                </a:gridCol>
                <a:gridCol w="740664">
                  <a:extLst>
                    <a:ext uri="{9D8B030D-6E8A-4147-A177-3AD203B41FA5}">
                      <a16:colId xmlns:a16="http://schemas.microsoft.com/office/drawing/2014/main" val="1832371766"/>
                    </a:ext>
                  </a:extLst>
                </a:gridCol>
                <a:gridCol w="740664">
                  <a:extLst>
                    <a:ext uri="{9D8B030D-6E8A-4147-A177-3AD203B41FA5}">
                      <a16:colId xmlns:a16="http://schemas.microsoft.com/office/drawing/2014/main" val="370793738"/>
                    </a:ext>
                  </a:extLst>
                </a:gridCol>
                <a:gridCol w="740664">
                  <a:extLst>
                    <a:ext uri="{9D8B030D-6E8A-4147-A177-3AD203B41FA5}">
                      <a16:colId xmlns:a16="http://schemas.microsoft.com/office/drawing/2014/main" val="2712153443"/>
                    </a:ext>
                  </a:extLst>
                </a:gridCol>
                <a:gridCol w="740664">
                  <a:extLst>
                    <a:ext uri="{9D8B030D-6E8A-4147-A177-3AD203B41FA5}">
                      <a16:colId xmlns:a16="http://schemas.microsoft.com/office/drawing/2014/main" val="956845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103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- 2021-12-24 09:03:09</a:t>
                      </a:r>
                      <a:r>
                        <a:rPr kumimoji="0" lang="nl-NL" sz="1000" b="0" i="0" u="none" strike="noStrike" kern="1200" cap="none" spc="0" normalizeH="0" baseline="0" noProof="0">
                          <a:ln>
                            <a:noFill/>
                          </a:ln>
                          <a:solidFill>
                            <a:prstClr val="black"/>
                          </a:solidFill>
                          <a:effectLst/>
                          <a:uLnTx/>
                          <a:uFillTx/>
                          <a:latin typeface="+mn-lt"/>
                          <a:ea typeface="+mn-ea"/>
                          <a:cs typeface="+mn-cs"/>
                        </a:rPr>
                        <a:t>
 Het beste kerstcadeau van dit jaar: S10 en Froukje brengen samen een liedje uit. 🙌 #3FM #SR21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269872504_467092694828267_6018564332354688934_n.jpg?_nc_ht=scontent.cdninstagram.com&amp;_nc_cat=111&amp;_nc_ohc=JvesxQ0dg0sAX_ft7Iv&amp;edm=AMO9-JQAAAAA&amp;ccb=7-4&amp;oh=00_AT-8k-5LDSZT1eBUCXN7uoI8zZS8IScfajeeCbuHFA1Y7A&amp;oe=6206C452&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7623694"/>
                  </a:ext>
                </a:extLst>
              </a:tr>
            </a:tbl>
          </a:graphicData>
        </a:graphic>
      </p:graphicFrame>
      <p:sp>
        <p:nvSpPr>
          <p:cNvPr id="4" name="Text Placeholder 3">
            <a:extLst>
              <a:ext uri="{FF2B5EF4-FFF2-40B4-BE49-F238E27FC236}">
                <a16:creationId xmlns:a16="http://schemas.microsoft.com/office/drawing/2014/main" id="{0F460ED3-034D-4997-9DAB-1ED707668047}"/>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5039218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E613D-61B4-4B1F-9080-51C334CA1622}"/>
              </a:ext>
            </a:extLst>
          </p:cNvPr>
          <p:cNvSpPr>
            <a:spLocks noGrp="1"/>
          </p:cNvSpPr>
          <p:nvPr>
            <p:ph type="title"/>
          </p:nvPr>
        </p:nvSpPr>
        <p:spPr/>
        <p:txBody>
          <a:bodyPr/>
          <a:lstStyle/>
          <a:p>
            <a:r>
              <a:rPr lang="nl-NL"/>
              <a:t>Instagram Top 10 posts met meeste interactie | NPO3FM - 20 of 25</a:t>
            </a:r>
            <a:endParaRPr lang="en-US"/>
          </a:p>
        </p:txBody>
      </p:sp>
      <p:graphicFrame>
        <p:nvGraphicFramePr>
          <p:cNvPr id="5" name="Table Placeholder 4">
            <a:extLst>
              <a:ext uri="{FF2B5EF4-FFF2-40B4-BE49-F238E27FC236}">
                <a16:creationId xmlns:a16="http://schemas.microsoft.com/office/drawing/2014/main" id="{A245398B-2EAD-45B9-B159-06D5D714A53B}"/>
              </a:ext>
            </a:extLst>
          </p:cNvPr>
          <p:cNvGraphicFramePr>
            <a:graphicFrameLocks noGrp="1"/>
          </p:cNvGraphicFramePr>
          <p:nvPr>
            <p:ph type="tbl" sz="quarter" idx="13"/>
            <p:extLst>
              <p:ext uri="{D42A27DB-BD31-4B8C-83A1-F6EECF244321}">
                <p14:modId xmlns:p14="http://schemas.microsoft.com/office/powerpoint/2010/main" val="173894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1796858"/>
                    </a:ext>
                  </a:extLst>
                </a:gridCol>
                <a:gridCol w="1645920">
                  <a:extLst>
                    <a:ext uri="{9D8B030D-6E8A-4147-A177-3AD203B41FA5}">
                      <a16:colId xmlns:a16="http://schemas.microsoft.com/office/drawing/2014/main" val="1385733428"/>
                    </a:ext>
                  </a:extLst>
                </a:gridCol>
                <a:gridCol w="740664">
                  <a:extLst>
                    <a:ext uri="{9D8B030D-6E8A-4147-A177-3AD203B41FA5}">
                      <a16:colId xmlns:a16="http://schemas.microsoft.com/office/drawing/2014/main" val="1553652497"/>
                    </a:ext>
                  </a:extLst>
                </a:gridCol>
                <a:gridCol w="740664">
                  <a:extLst>
                    <a:ext uri="{9D8B030D-6E8A-4147-A177-3AD203B41FA5}">
                      <a16:colId xmlns:a16="http://schemas.microsoft.com/office/drawing/2014/main" val="2945750726"/>
                    </a:ext>
                  </a:extLst>
                </a:gridCol>
                <a:gridCol w="740664">
                  <a:extLst>
                    <a:ext uri="{9D8B030D-6E8A-4147-A177-3AD203B41FA5}">
                      <a16:colId xmlns:a16="http://schemas.microsoft.com/office/drawing/2014/main" val="2630439593"/>
                    </a:ext>
                  </a:extLst>
                </a:gridCol>
                <a:gridCol w="740664">
                  <a:extLst>
                    <a:ext uri="{9D8B030D-6E8A-4147-A177-3AD203B41FA5}">
                      <a16:colId xmlns:a16="http://schemas.microsoft.com/office/drawing/2014/main" val="515894851"/>
                    </a:ext>
                  </a:extLst>
                </a:gridCol>
                <a:gridCol w="740664">
                  <a:extLst>
                    <a:ext uri="{9D8B030D-6E8A-4147-A177-3AD203B41FA5}">
                      <a16:colId xmlns:a16="http://schemas.microsoft.com/office/drawing/2014/main" val="41657303"/>
                    </a:ext>
                  </a:extLst>
                </a:gridCol>
                <a:gridCol w="740664">
                  <a:extLst>
                    <a:ext uri="{9D8B030D-6E8A-4147-A177-3AD203B41FA5}">
                      <a16:colId xmlns:a16="http://schemas.microsoft.com/office/drawing/2014/main" val="426848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7752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- 2021-12-23 14:19:10</a:t>
                      </a:r>
                      <a:r>
                        <a:rPr kumimoji="0" lang="en-US" sz="1000" b="0" i="0" u="none" strike="noStrike" kern="1200" cap="none" spc="0" normalizeH="0" baseline="0" noProof="0">
                          <a:ln>
                            <a:noFill/>
                          </a:ln>
                          <a:solidFill>
                            <a:prstClr val="black"/>
                          </a:solidFill>
                          <a:effectLst/>
                          <a:uLnTx/>
                          <a:uFillTx/>
                          <a:latin typeface="+mn-lt"/>
                          <a:ea typeface="+mn-ea"/>
                          <a:cs typeface="+mn-cs"/>
                        </a:rPr>
                        <a:t>
 lexuiting stal de grootste radio-award die 3FM ooit won en kwam ‘m veilen voor 3FM Serious Request!💰 #3FM #SR21 #GlazenHuis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269792394_459375512314639_4429253318421476785_n.jpg?_nc_ht=scontent.cdninstagram.com&amp;_nc_cat=107&amp;_nc_ohc=gl8PQ_-KfQUAX8wsbbY&amp;edm=AMO9-JQAAAAA&amp;ccb=7-4&amp;oh=00_AT8exxFg7dfmD0k0cAzN6E2H_bi2jiiB3t7AjxFpJSaA5Q&amp;oe=6206BD7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256038"/>
                  </a:ext>
                </a:extLst>
              </a:tr>
            </a:tbl>
          </a:graphicData>
        </a:graphic>
      </p:graphicFrame>
      <p:sp>
        <p:nvSpPr>
          <p:cNvPr id="4" name="Text Placeholder 3">
            <a:extLst>
              <a:ext uri="{FF2B5EF4-FFF2-40B4-BE49-F238E27FC236}">
                <a16:creationId xmlns:a16="http://schemas.microsoft.com/office/drawing/2014/main" id="{4AB1C2C0-404A-4852-8E9D-E8BB6C4B224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6950760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93AC1-FF7A-4B7E-8A5E-BFE1D48BB02D}"/>
              </a:ext>
            </a:extLst>
          </p:cNvPr>
          <p:cNvSpPr>
            <a:spLocks noGrp="1"/>
          </p:cNvSpPr>
          <p:nvPr>
            <p:ph type="title"/>
          </p:nvPr>
        </p:nvSpPr>
        <p:spPr/>
        <p:txBody>
          <a:bodyPr/>
          <a:lstStyle/>
          <a:p>
            <a:r>
              <a:rPr lang="nl-NL"/>
              <a:t>Instagram Top 10 posts met meeste interactie | NPO3FM - 21 of 25</a:t>
            </a:r>
            <a:endParaRPr lang="en-US"/>
          </a:p>
        </p:txBody>
      </p:sp>
      <p:graphicFrame>
        <p:nvGraphicFramePr>
          <p:cNvPr id="5" name="Table Placeholder 4">
            <a:extLst>
              <a:ext uri="{FF2B5EF4-FFF2-40B4-BE49-F238E27FC236}">
                <a16:creationId xmlns:a16="http://schemas.microsoft.com/office/drawing/2014/main" id="{64F20B2E-1DC5-472D-8ADC-D56196FBAB05}"/>
              </a:ext>
            </a:extLst>
          </p:cNvPr>
          <p:cNvGraphicFramePr>
            <a:graphicFrameLocks noGrp="1"/>
          </p:cNvGraphicFramePr>
          <p:nvPr>
            <p:ph type="tbl" sz="quarter" idx="13"/>
            <p:extLst>
              <p:ext uri="{D42A27DB-BD31-4B8C-83A1-F6EECF244321}">
                <p14:modId xmlns:p14="http://schemas.microsoft.com/office/powerpoint/2010/main" val="3738166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9909643"/>
                    </a:ext>
                  </a:extLst>
                </a:gridCol>
                <a:gridCol w="1645920">
                  <a:extLst>
                    <a:ext uri="{9D8B030D-6E8A-4147-A177-3AD203B41FA5}">
                      <a16:colId xmlns:a16="http://schemas.microsoft.com/office/drawing/2014/main" val="315892120"/>
                    </a:ext>
                  </a:extLst>
                </a:gridCol>
                <a:gridCol w="740664">
                  <a:extLst>
                    <a:ext uri="{9D8B030D-6E8A-4147-A177-3AD203B41FA5}">
                      <a16:colId xmlns:a16="http://schemas.microsoft.com/office/drawing/2014/main" val="210397556"/>
                    </a:ext>
                  </a:extLst>
                </a:gridCol>
                <a:gridCol w="740664">
                  <a:extLst>
                    <a:ext uri="{9D8B030D-6E8A-4147-A177-3AD203B41FA5}">
                      <a16:colId xmlns:a16="http://schemas.microsoft.com/office/drawing/2014/main" val="1526184181"/>
                    </a:ext>
                  </a:extLst>
                </a:gridCol>
                <a:gridCol w="740664">
                  <a:extLst>
                    <a:ext uri="{9D8B030D-6E8A-4147-A177-3AD203B41FA5}">
                      <a16:colId xmlns:a16="http://schemas.microsoft.com/office/drawing/2014/main" val="1821693974"/>
                    </a:ext>
                  </a:extLst>
                </a:gridCol>
                <a:gridCol w="740664">
                  <a:extLst>
                    <a:ext uri="{9D8B030D-6E8A-4147-A177-3AD203B41FA5}">
                      <a16:colId xmlns:a16="http://schemas.microsoft.com/office/drawing/2014/main" val="3009293920"/>
                    </a:ext>
                  </a:extLst>
                </a:gridCol>
                <a:gridCol w="740664">
                  <a:extLst>
                    <a:ext uri="{9D8B030D-6E8A-4147-A177-3AD203B41FA5}">
                      <a16:colId xmlns:a16="http://schemas.microsoft.com/office/drawing/2014/main" val="2254547930"/>
                    </a:ext>
                  </a:extLst>
                </a:gridCol>
                <a:gridCol w="740664">
                  <a:extLst>
                    <a:ext uri="{9D8B030D-6E8A-4147-A177-3AD203B41FA5}">
                      <a16:colId xmlns:a16="http://schemas.microsoft.com/office/drawing/2014/main" val="68605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505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- 2021-12-20 06:57:09</a:t>
                      </a:r>
                      <a:r>
                        <a:rPr kumimoji="0" lang="nl-NL" sz="1000" b="0" i="0" u="none" strike="noStrike" kern="1200" cap="none" spc="0" normalizeH="0" baseline="0" noProof="0">
                          <a:ln>
                            <a:noFill/>
                          </a:ln>
                          <a:solidFill>
                            <a:prstClr val="black"/>
                          </a:solidFill>
                          <a:effectLst/>
                          <a:uLnTx/>
                          <a:uFillTx/>
                          <a:latin typeface="+mn-lt"/>
                          <a:ea typeface="+mn-ea"/>
                          <a:cs typeface="+mn-cs"/>
                        </a:rPr>
                        <a:t>
 Welkom bij Glazen Huis &amp; Tuin dag 3. 🛠️🌳 #3FM #SR21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269683774_441110760795990_791175347804404607_n.jpg?_nc_ht=scontent.cdninstagram.com&amp;_nc_cat=106&amp;_nc_ohc=CShftbSoIZYAX9nfvxL&amp;edm=AMO9-JQAAAAA&amp;ccb=7-4&amp;oh=00_AT95fbnwfko9PiytNCnzyb99hTGW5Rm86mxpDGQGOEqIqA&amp;oe=6206C17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5923346"/>
                  </a:ext>
                </a:extLst>
              </a:tr>
            </a:tbl>
          </a:graphicData>
        </a:graphic>
      </p:graphicFrame>
      <p:sp>
        <p:nvSpPr>
          <p:cNvPr id="4" name="Text Placeholder 3">
            <a:extLst>
              <a:ext uri="{FF2B5EF4-FFF2-40B4-BE49-F238E27FC236}">
                <a16:creationId xmlns:a16="http://schemas.microsoft.com/office/drawing/2014/main" id="{32968421-E556-4300-A9F2-5F1378A1BE6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0265988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AF04-E351-4977-87BD-E08622CF68B0}"/>
              </a:ext>
            </a:extLst>
          </p:cNvPr>
          <p:cNvSpPr>
            <a:spLocks noGrp="1"/>
          </p:cNvSpPr>
          <p:nvPr>
            <p:ph type="title"/>
          </p:nvPr>
        </p:nvSpPr>
        <p:spPr/>
        <p:txBody>
          <a:bodyPr/>
          <a:lstStyle/>
          <a:p>
            <a:r>
              <a:rPr lang="nl-NL"/>
              <a:t>Instagram Top 10 posts met meeste interactie | NPO3FM - 22 of 25</a:t>
            </a:r>
            <a:endParaRPr lang="en-US"/>
          </a:p>
        </p:txBody>
      </p:sp>
      <p:graphicFrame>
        <p:nvGraphicFramePr>
          <p:cNvPr id="5" name="Table Placeholder 4">
            <a:extLst>
              <a:ext uri="{FF2B5EF4-FFF2-40B4-BE49-F238E27FC236}">
                <a16:creationId xmlns:a16="http://schemas.microsoft.com/office/drawing/2014/main" id="{954EA455-4516-44DF-832F-4E8DEF4DAE2A}"/>
              </a:ext>
            </a:extLst>
          </p:cNvPr>
          <p:cNvGraphicFramePr>
            <a:graphicFrameLocks noGrp="1"/>
          </p:cNvGraphicFramePr>
          <p:nvPr>
            <p:ph type="tbl" sz="quarter" idx="13"/>
            <p:extLst>
              <p:ext uri="{D42A27DB-BD31-4B8C-83A1-F6EECF244321}">
                <p14:modId xmlns:p14="http://schemas.microsoft.com/office/powerpoint/2010/main" val="723037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7866312"/>
                    </a:ext>
                  </a:extLst>
                </a:gridCol>
                <a:gridCol w="1645920">
                  <a:extLst>
                    <a:ext uri="{9D8B030D-6E8A-4147-A177-3AD203B41FA5}">
                      <a16:colId xmlns:a16="http://schemas.microsoft.com/office/drawing/2014/main" val="447391547"/>
                    </a:ext>
                  </a:extLst>
                </a:gridCol>
                <a:gridCol w="740664">
                  <a:extLst>
                    <a:ext uri="{9D8B030D-6E8A-4147-A177-3AD203B41FA5}">
                      <a16:colId xmlns:a16="http://schemas.microsoft.com/office/drawing/2014/main" val="1439194409"/>
                    </a:ext>
                  </a:extLst>
                </a:gridCol>
                <a:gridCol w="740664">
                  <a:extLst>
                    <a:ext uri="{9D8B030D-6E8A-4147-A177-3AD203B41FA5}">
                      <a16:colId xmlns:a16="http://schemas.microsoft.com/office/drawing/2014/main" val="420718276"/>
                    </a:ext>
                  </a:extLst>
                </a:gridCol>
                <a:gridCol w="740664">
                  <a:extLst>
                    <a:ext uri="{9D8B030D-6E8A-4147-A177-3AD203B41FA5}">
                      <a16:colId xmlns:a16="http://schemas.microsoft.com/office/drawing/2014/main" val="1523442351"/>
                    </a:ext>
                  </a:extLst>
                </a:gridCol>
                <a:gridCol w="740664">
                  <a:extLst>
                    <a:ext uri="{9D8B030D-6E8A-4147-A177-3AD203B41FA5}">
                      <a16:colId xmlns:a16="http://schemas.microsoft.com/office/drawing/2014/main" val="305008854"/>
                    </a:ext>
                  </a:extLst>
                </a:gridCol>
                <a:gridCol w="740664">
                  <a:extLst>
                    <a:ext uri="{9D8B030D-6E8A-4147-A177-3AD203B41FA5}">
                      <a16:colId xmlns:a16="http://schemas.microsoft.com/office/drawing/2014/main" val="4010585318"/>
                    </a:ext>
                  </a:extLst>
                </a:gridCol>
                <a:gridCol w="740664">
                  <a:extLst>
                    <a:ext uri="{9D8B030D-6E8A-4147-A177-3AD203B41FA5}">
                      <a16:colId xmlns:a16="http://schemas.microsoft.com/office/drawing/2014/main" val="2655355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8424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- 2021-12-18 23:05:32</a:t>
                      </a:r>
                      <a:r>
                        <a:rPr kumimoji="0" lang="en-US" sz="1000" b="0" i="0" u="none" strike="noStrike" kern="1200" cap="none" spc="0" normalizeH="0" baseline="0" noProof="0">
                          <a:ln>
                            <a:noFill/>
                          </a:ln>
                          <a:solidFill>
                            <a:prstClr val="black"/>
                          </a:solidFill>
                          <a:effectLst/>
                          <a:uLnTx/>
                          <a:uFillTx/>
                          <a:latin typeface="+mn-lt"/>
                          <a:ea typeface="+mn-ea"/>
                          <a:cs typeface="+mn-cs"/>
                        </a:rPr>
                        <a:t>
 De kop is eraf! 💚 #3FM #SR21 #GlazenHuis #LetItGrow
📸: bulletray, nathanreinds &amp; benhoudijk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268512937_1146808922723901_5761472587353834749_n.jpg?_nc_cat=111&amp;ccb=1-5&amp;_nc_sid=8ae9d6&amp;_nc_ohc=48GSorgKd38AX-MfRr6&amp;_nc_ht=scontent-iad3-1.cdninstagram.com&amp;edm=AL-3X8kEAAAA&amp;oh=00_AT92omOlzyQl5eed1GRAOFys66RiCzVuZK8q9Lph6_f0rw&amp;oe=620A9499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5915613"/>
                  </a:ext>
                </a:extLst>
              </a:tr>
            </a:tbl>
          </a:graphicData>
        </a:graphic>
      </p:graphicFrame>
      <p:sp>
        <p:nvSpPr>
          <p:cNvPr id="4" name="Text Placeholder 3">
            <a:extLst>
              <a:ext uri="{FF2B5EF4-FFF2-40B4-BE49-F238E27FC236}">
                <a16:creationId xmlns:a16="http://schemas.microsoft.com/office/drawing/2014/main" id="{7C8A3F35-E877-4437-A53D-C3718E92B92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7557351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A528B-4D2B-41D9-A0FE-9AFAD8E603BA}"/>
              </a:ext>
            </a:extLst>
          </p:cNvPr>
          <p:cNvSpPr>
            <a:spLocks noGrp="1"/>
          </p:cNvSpPr>
          <p:nvPr>
            <p:ph type="title"/>
          </p:nvPr>
        </p:nvSpPr>
        <p:spPr/>
        <p:txBody>
          <a:bodyPr/>
          <a:lstStyle/>
          <a:p>
            <a:r>
              <a:rPr lang="nl-NL"/>
              <a:t>Instagram Top 10 posts met meeste interactie | NPO3FM - 23 of 25</a:t>
            </a:r>
            <a:endParaRPr lang="en-US"/>
          </a:p>
        </p:txBody>
      </p:sp>
      <p:graphicFrame>
        <p:nvGraphicFramePr>
          <p:cNvPr id="5" name="Table Placeholder 4">
            <a:extLst>
              <a:ext uri="{FF2B5EF4-FFF2-40B4-BE49-F238E27FC236}">
                <a16:creationId xmlns:a16="http://schemas.microsoft.com/office/drawing/2014/main" id="{A196656B-7C31-4BBF-9705-2D03F320917C}"/>
              </a:ext>
            </a:extLst>
          </p:cNvPr>
          <p:cNvGraphicFramePr>
            <a:graphicFrameLocks noGrp="1"/>
          </p:cNvGraphicFramePr>
          <p:nvPr>
            <p:ph type="tbl" sz="quarter" idx="13"/>
            <p:extLst>
              <p:ext uri="{D42A27DB-BD31-4B8C-83A1-F6EECF244321}">
                <p14:modId xmlns:p14="http://schemas.microsoft.com/office/powerpoint/2010/main" val="4010479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124035"/>
                    </a:ext>
                  </a:extLst>
                </a:gridCol>
                <a:gridCol w="1645920">
                  <a:extLst>
                    <a:ext uri="{9D8B030D-6E8A-4147-A177-3AD203B41FA5}">
                      <a16:colId xmlns:a16="http://schemas.microsoft.com/office/drawing/2014/main" val="1178993279"/>
                    </a:ext>
                  </a:extLst>
                </a:gridCol>
                <a:gridCol w="740664">
                  <a:extLst>
                    <a:ext uri="{9D8B030D-6E8A-4147-A177-3AD203B41FA5}">
                      <a16:colId xmlns:a16="http://schemas.microsoft.com/office/drawing/2014/main" val="4061593927"/>
                    </a:ext>
                  </a:extLst>
                </a:gridCol>
                <a:gridCol w="740664">
                  <a:extLst>
                    <a:ext uri="{9D8B030D-6E8A-4147-A177-3AD203B41FA5}">
                      <a16:colId xmlns:a16="http://schemas.microsoft.com/office/drawing/2014/main" val="2089790851"/>
                    </a:ext>
                  </a:extLst>
                </a:gridCol>
                <a:gridCol w="740664">
                  <a:extLst>
                    <a:ext uri="{9D8B030D-6E8A-4147-A177-3AD203B41FA5}">
                      <a16:colId xmlns:a16="http://schemas.microsoft.com/office/drawing/2014/main" val="1647307634"/>
                    </a:ext>
                  </a:extLst>
                </a:gridCol>
                <a:gridCol w="740664">
                  <a:extLst>
                    <a:ext uri="{9D8B030D-6E8A-4147-A177-3AD203B41FA5}">
                      <a16:colId xmlns:a16="http://schemas.microsoft.com/office/drawing/2014/main" val="4202731784"/>
                    </a:ext>
                  </a:extLst>
                </a:gridCol>
                <a:gridCol w="740664">
                  <a:extLst>
                    <a:ext uri="{9D8B030D-6E8A-4147-A177-3AD203B41FA5}">
                      <a16:colId xmlns:a16="http://schemas.microsoft.com/office/drawing/2014/main" val="707476204"/>
                    </a:ext>
                  </a:extLst>
                </a:gridCol>
                <a:gridCol w="740664">
                  <a:extLst>
                    <a:ext uri="{9D8B030D-6E8A-4147-A177-3AD203B41FA5}">
                      <a16:colId xmlns:a16="http://schemas.microsoft.com/office/drawing/2014/main" val="962958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590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- 2021-12-24 13:59:10</a:t>
                      </a:r>
                      <a:r>
                        <a:rPr kumimoji="0" lang="nl-NL" sz="1000" b="0" i="0" u="none" strike="noStrike" kern="1200" cap="none" spc="0" normalizeH="0" baseline="0" noProof="0">
                          <a:ln>
                            <a:noFill/>
                          </a:ln>
                          <a:solidFill>
                            <a:prstClr val="black"/>
                          </a:solidFill>
                          <a:effectLst/>
                          <a:uLnTx/>
                          <a:uFillTx/>
                          <a:latin typeface="+mn-lt"/>
                          <a:ea typeface="+mn-ea"/>
                          <a:cs typeface="+mn-cs"/>
                        </a:rPr>
                        <a:t>
 De tijd tikt! ⏰ Je hebt nog een paar uur om te doneren voor het Wereld Natuur Fonds. Elk bedrag telt! 🌳 Doneer via 3FM.nl/doneer.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269795060_1518655698503059_1996774936843920292_n.jpg?_nc_cat=104&amp;ccb=1-5&amp;_nc_sid=8ae9d6&amp;_nc_ohc=isjohJ8wpxsAX9h6l8d&amp;_nc_ht=scontent-iad3-1.cdninstagram.com&amp;edm=AL-3X8kEAAAA&amp;oh=00_AT-jtG5J8x6gZ8hhTcIn5v9d_p4G0JhEtAz1O_ImGwfEQg&amp;oe=620B3E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0111437"/>
                  </a:ext>
                </a:extLst>
              </a:tr>
            </a:tbl>
          </a:graphicData>
        </a:graphic>
      </p:graphicFrame>
      <p:sp>
        <p:nvSpPr>
          <p:cNvPr id="4" name="Text Placeholder 3">
            <a:extLst>
              <a:ext uri="{FF2B5EF4-FFF2-40B4-BE49-F238E27FC236}">
                <a16:creationId xmlns:a16="http://schemas.microsoft.com/office/drawing/2014/main" id="{CC981475-F104-4B0A-9145-57A98668505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69050980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10891-64C0-4C09-BEA3-04AABC3DD1D0}"/>
              </a:ext>
            </a:extLst>
          </p:cNvPr>
          <p:cNvSpPr>
            <a:spLocks noGrp="1"/>
          </p:cNvSpPr>
          <p:nvPr>
            <p:ph type="title"/>
          </p:nvPr>
        </p:nvSpPr>
        <p:spPr/>
        <p:txBody>
          <a:bodyPr/>
          <a:lstStyle/>
          <a:p>
            <a:r>
              <a:rPr lang="nl-NL"/>
              <a:t>Instagram Top 10 posts met meeste interactie | NPO3FM - 24 of 25</a:t>
            </a:r>
            <a:endParaRPr lang="en-US"/>
          </a:p>
        </p:txBody>
      </p:sp>
      <p:graphicFrame>
        <p:nvGraphicFramePr>
          <p:cNvPr id="5" name="Table Placeholder 4">
            <a:extLst>
              <a:ext uri="{FF2B5EF4-FFF2-40B4-BE49-F238E27FC236}">
                <a16:creationId xmlns:a16="http://schemas.microsoft.com/office/drawing/2014/main" id="{051051F1-3D8E-4329-AEFE-4164E4281016}"/>
              </a:ext>
            </a:extLst>
          </p:cNvPr>
          <p:cNvGraphicFramePr>
            <a:graphicFrameLocks noGrp="1"/>
          </p:cNvGraphicFramePr>
          <p:nvPr>
            <p:ph type="tbl" sz="quarter" idx="13"/>
            <p:extLst>
              <p:ext uri="{D42A27DB-BD31-4B8C-83A1-F6EECF244321}">
                <p14:modId xmlns:p14="http://schemas.microsoft.com/office/powerpoint/2010/main" val="3574014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8246398"/>
                    </a:ext>
                  </a:extLst>
                </a:gridCol>
                <a:gridCol w="1645920">
                  <a:extLst>
                    <a:ext uri="{9D8B030D-6E8A-4147-A177-3AD203B41FA5}">
                      <a16:colId xmlns:a16="http://schemas.microsoft.com/office/drawing/2014/main" val="3671786341"/>
                    </a:ext>
                  </a:extLst>
                </a:gridCol>
                <a:gridCol w="740664">
                  <a:extLst>
                    <a:ext uri="{9D8B030D-6E8A-4147-A177-3AD203B41FA5}">
                      <a16:colId xmlns:a16="http://schemas.microsoft.com/office/drawing/2014/main" val="3692027793"/>
                    </a:ext>
                  </a:extLst>
                </a:gridCol>
                <a:gridCol w="740664">
                  <a:extLst>
                    <a:ext uri="{9D8B030D-6E8A-4147-A177-3AD203B41FA5}">
                      <a16:colId xmlns:a16="http://schemas.microsoft.com/office/drawing/2014/main" val="413854610"/>
                    </a:ext>
                  </a:extLst>
                </a:gridCol>
                <a:gridCol w="740664">
                  <a:extLst>
                    <a:ext uri="{9D8B030D-6E8A-4147-A177-3AD203B41FA5}">
                      <a16:colId xmlns:a16="http://schemas.microsoft.com/office/drawing/2014/main" val="2569041500"/>
                    </a:ext>
                  </a:extLst>
                </a:gridCol>
                <a:gridCol w="740664">
                  <a:extLst>
                    <a:ext uri="{9D8B030D-6E8A-4147-A177-3AD203B41FA5}">
                      <a16:colId xmlns:a16="http://schemas.microsoft.com/office/drawing/2014/main" val="90468311"/>
                    </a:ext>
                  </a:extLst>
                </a:gridCol>
                <a:gridCol w="740664">
                  <a:extLst>
                    <a:ext uri="{9D8B030D-6E8A-4147-A177-3AD203B41FA5}">
                      <a16:colId xmlns:a16="http://schemas.microsoft.com/office/drawing/2014/main" val="4186953997"/>
                    </a:ext>
                  </a:extLst>
                </a:gridCol>
                <a:gridCol w="740664">
                  <a:extLst>
                    <a:ext uri="{9D8B030D-6E8A-4147-A177-3AD203B41FA5}">
                      <a16:colId xmlns:a16="http://schemas.microsoft.com/office/drawing/2014/main" val="4207176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980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- 2021-12-19 22:45:28</a:t>
                      </a:r>
                      <a:r>
                        <a:rPr kumimoji="0" lang="nl-NL" sz="1000" b="0" i="0" u="none" strike="noStrike" kern="1200" cap="none" spc="0" normalizeH="0" baseline="0" noProof="0">
                          <a:ln>
                            <a:noFill/>
                          </a:ln>
                          <a:solidFill>
                            <a:prstClr val="black"/>
                          </a:solidFill>
                          <a:effectLst/>
                          <a:uLnTx/>
                          <a:uFillTx/>
                          <a:latin typeface="+mn-lt"/>
                          <a:ea typeface="+mn-ea"/>
                          <a:cs typeface="+mn-cs"/>
                        </a:rPr>
                        <a:t>
 En of er is gedanst op dag 2! 🕺 Blijf die platen aanvragen via 3fm.nl/plaat en houd de 3FM-dj's en gasten aan het dansen! #3FM #SR21 #GlazenHuis #letitgrow 
📸: benhoudijk, bulletray &amp; nathanreinds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269674818_304229618257654_6219365361210840139_n.jpg?_nc_cat=108&amp;ccb=1-5&amp;_nc_sid=8ae9d6&amp;_nc_ohc=HDCWD48KFasAX-43pxp&amp;_nc_ht=scontent-iad3-1.cdninstagram.com&amp;edm=AL-3X8kEAAAA&amp;oh=00_AT-E8tMNkmhaz1e2wLn4EjPLac05fiW4ngbc2OOtOzZAnA&amp;oe=620A5D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38813114"/>
                  </a:ext>
                </a:extLst>
              </a:tr>
            </a:tbl>
          </a:graphicData>
        </a:graphic>
      </p:graphicFrame>
      <p:sp>
        <p:nvSpPr>
          <p:cNvPr id="4" name="Text Placeholder 3">
            <a:extLst>
              <a:ext uri="{FF2B5EF4-FFF2-40B4-BE49-F238E27FC236}">
                <a16:creationId xmlns:a16="http://schemas.microsoft.com/office/drawing/2014/main" id="{BF0FD33C-D391-4704-8D03-453E0E8C4A6D}"/>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4811404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D6E8-29FB-4A34-BF79-4D371EE78BBA}"/>
              </a:ext>
            </a:extLst>
          </p:cNvPr>
          <p:cNvSpPr>
            <a:spLocks noGrp="1"/>
          </p:cNvSpPr>
          <p:nvPr>
            <p:ph type="title"/>
          </p:nvPr>
        </p:nvSpPr>
        <p:spPr/>
        <p:txBody>
          <a:bodyPr/>
          <a:lstStyle/>
          <a:p>
            <a:r>
              <a:rPr lang="nl-NL"/>
              <a:t>Instagram Top 10 posts met meeste interactie | NPO3FM - 25 of 25</a:t>
            </a:r>
            <a:endParaRPr lang="en-US"/>
          </a:p>
        </p:txBody>
      </p:sp>
      <p:graphicFrame>
        <p:nvGraphicFramePr>
          <p:cNvPr id="5" name="Table Placeholder 4">
            <a:extLst>
              <a:ext uri="{FF2B5EF4-FFF2-40B4-BE49-F238E27FC236}">
                <a16:creationId xmlns:a16="http://schemas.microsoft.com/office/drawing/2014/main" id="{BAD27DC6-A77F-42D4-A72B-B4A9DB41E6F0}"/>
              </a:ext>
            </a:extLst>
          </p:cNvPr>
          <p:cNvGraphicFramePr>
            <a:graphicFrameLocks noGrp="1"/>
          </p:cNvGraphicFramePr>
          <p:nvPr>
            <p:ph type="tbl" sz="quarter" idx="13"/>
            <p:extLst>
              <p:ext uri="{D42A27DB-BD31-4B8C-83A1-F6EECF244321}">
                <p14:modId xmlns:p14="http://schemas.microsoft.com/office/powerpoint/2010/main" val="209159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11087727"/>
                    </a:ext>
                  </a:extLst>
                </a:gridCol>
                <a:gridCol w="1645920">
                  <a:extLst>
                    <a:ext uri="{9D8B030D-6E8A-4147-A177-3AD203B41FA5}">
                      <a16:colId xmlns:a16="http://schemas.microsoft.com/office/drawing/2014/main" val="2315830376"/>
                    </a:ext>
                  </a:extLst>
                </a:gridCol>
                <a:gridCol w="740664">
                  <a:extLst>
                    <a:ext uri="{9D8B030D-6E8A-4147-A177-3AD203B41FA5}">
                      <a16:colId xmlns:a16="http://schemas.microsoft.com/office/drawing/2014/main" val="2561864841"/>
                    </a:ext>
                  </a:extLst>
                </a:gridCol>
                <a:gridCol w="740664">
                  <a:extLst>
                    <a:ext uri="{9D8B030D-6E8A-4147-A177-3AD203B41FA5}">
                      <a16:colId xmlns:a16="http://schemas.microsoft.com/office/drawing/2014/main" val="2652051666"/>
                    </a:ext>
                  </a:extLst>
                </a:gridCol>
                <a:gridCol w="740664">
                  <a:extLst>
                    <a:ext uri="{9D8B030D-6E8A-4147-A177-3AD203B41FA5}">
                      <a16:colId xmlns:a16="http://schemas.microsoft.com/office/drawing/2014/main" val="3242358596"/>
                    </a:ext>
                  </a:extLst>
                </a:gridCol>
                <a:gridCol w="740664">
                  <a:extLst>
                    <a:ext uri="{9D8B030D-6E8A-4147-A177-3AD203B41FA5}">
                      <a16:colId xmlns:a16="http://schemas.microsoft.com/office/drawing/2014/main" val="3145266538"/>
                    </a:ext>
                  </a:extLst>
                </a:gridCol>
                <a:gridCol w="740664">
                  <a:extLst>
                    <a:ext uri="{9D8B030D-6E8A-4147-A177-3AD203B41FA5}">
                      <a16:colId xmlns:a16="http://schemas.microsoft.com/office/drawing/2014/main" val="1211560582"/>
                    </a:ext>
                  </a:extLst>
                </a:gridCol>
                <a:gridCol w="740664">
                  <a:extLst>
                    <a:ext uri="{9D8B030D-6E8A-4147-A177-3AD203B41FA5}">
                      <a16:colId xmlns:a16="http://schemas.microsoft.com/office/drawing/2014/main" val="2787751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1777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- 2021-12-22 11:07:49</a:t>
                      </a:r>
                      <a:r>
                        <a:rPr kumimoji="0" lang="nl-NL" sz="1000" b="0" i="0" u="none" strike="noStrike" kern="1200" cap="none" spc="0" normalizeH="0" baseline="0" noProof="0">
                          <a:ln>
                            <a:noFill/>
                          </a:ln>
                          <a:solidFill>
                            <a:prstClr val="black"/>
                          </a:solidFill>
                          <a:effectLst/>
                          <a:uLnTx/>
                          <a:uFillTx/>
                          <a:latin typeface="+mn-lt"/>
                          <a:ea typeface="+mn-ea"/>
                          <a:cs typeface="+mn-cs"/>
                        </a:rPr>
                        <a:t>
 Een lief berichtje van Domien voor Frank. ❤️ #3FM #SR21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269831791_4588546114516154_8790389559935204276_n.jpg?_nc_ht=scontent.cdninstagram.com&amp;_nc_cat=102&amp;_nc_ohc=iKul_ehAG3IAX9PwcxA&amp;edm=AMO9-JQAAAAA&amp;ccb=7-4&amp;oh=00_AT9X_kMYQMzB0sWF1WYnso3heDYE-vcQzqVcw5Dfr6EghQ&amp;oe=6206C017&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4453622"/>
                  </a:ext>
                </a:extLst>
              </a:tr>
            </a:tbl>
          </a:graphicData>
        </a:graphic>
      </p:graphicFrame>
      <p:sp>
        <p:nvSpPr>
          <p:cNvPr id="4" name="Text Placeholder 3">
            <a:extLst>
              <a:ext uri="{FF2B5EF4-FFF2-40B4-BE49-F238E27FC236}">
                <a16:creationId xmlns:a16="http://schemas.microsoft.com/office/drawing/2014/main" id="{56B5BD12-D866-450D-B17E-E5C7A624DA47}"/>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847523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C90A9-EF7A-4F83-AC5C-50AE09723EB6}"/>
              </a:ext>
            </a:extLst>
          </p:cNvPr>
          <p:cNvSpPr>
            <a:spLocks noGrp="1"/>
          </p:cNvSpPr>
          <p:nvPr>
            <p:ph type="title"/>
          </p:nvPr>
        </p:nvSpPr>
        <p:spPr/>
        <p:txBody>
          <a:bodyPr/>
          <a:lstStyle/>
          <a:p>
            <a:r>
              <a:rPr lang="nl-NL"/>
              <a:t>Instagram Top 10 posts met minste interactie | NPO3FM - 1 of 25</a:t>
            </a:r>
            <a:endParaRPr lang="en-US"/>
          </a:p>
        </p:txBody>
      </p:sp>
      <p:graphicFrame>
        <p:nvGraphicFramePr>
          <p:cNvPr id="5" name="Table Placeholder 4">
            <a:extLst>
              <a:ext uri="{FF2B5EF4-FFF2-40B4-BE49-F238E27FC236}">
                <a16:creationId xmlns:a16="http://schemas.microsoft.com/office/drawing/2014/main" id="{99D027EE-5306-41B5-B2D5-5A7D71D88538}"/>
              </a:ext>
            </a:extLst>
          </p:cNvPr>
          <p:cNvGraphicFramePr>
            <a:graphicFrameLocks noGrp="1"/>
          </p:cNvGraphicFramePr>
          <p:nvPr>
            <p:ph type="tbl" sz="quarter" idx="13"/>
            <p:extLst>
              <p:ext uri="{D42A27DB-BD31-4B8C-83A1-F6EECF244321}">
                <p14:modId xmlns:p14="http://schemas.microsoft.com/office/powerpoint/2010/main" val="589388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6328635"/>
                    </a:ext>
                  </a:extLst>
                </a:gridCol>
                <a:gridCol w="1645920">
                  <a:extLst>
                    <a:ext uri="{9D8B030D-6E8A-4147-A177-3AD203B41FA5}">
                      <a16:colId xmlns:a16="http://schemas.microsoft.com/office/drawing/2014/main" val="3051562300"/>
                    </a:ext>
                  </a:extLst>
                </a:gridCol>
                <a:gridCol w="740664">
                  <a:extLst>
                    <a:ext uri="{9D8B030D-6E8A-4147-A177-3AD203B41FA5}">
                      <a16:colId xmlns:a16="http://schemas.microsoft.com/office/drawing/2014/main" val="1600849595"/>
                    </a:ext>
                  </a:extLst>
                </a:gridCol>
                <a:gridCol w="740664">
                  <a:extLst>
                    <a:ext uri="{9D8B030D-6E8A-4147-A177-3AD203B41FA5}">
                      <a16:colId xmlns:a16="http://schemas.microsoft.com/office/drawing/2014/main" val="1828643830"/>
                    </a:ext>
                  </a:extLst>
                </a:gridCol>
                <a:gridCol w="740664">
                  <a:extLst>
                    <a:ext uri="{9D8B030D-6E8A-4147-A177-3AD203B41FA5}">
                      <a16:colId xmlns:a16="http://schemas.microsoft.com/office/drawing/2014/main" val="3696756835"/>
                    </a:ext>
                  </a:extLst>
                </a:gridCol>
                <a:gridCol w="740664">
                  <a:extLst>
                    <a:ext uri="{9D8B030D-6E8A-4147-A177-3AD203B41FA5}">
                      <a16:colId xmlns:a16="http://schemas.microsoft.com/office/drawing/2014/main" val="3141730548"/>
                    </a:ext>
                  </a:extLst>
                </a:gridCol>
                <a:gridCol w="740664">
                  <a:extLst>
                    <a:ext uri="{9D8B030D-6E8A-4147-A177-3AD203B41FA5}">
                      <a16:colId xmlns:a16="http://schemas.microsoft.com/office/drawing/2014/main" val="1781396043"/>
                    </a:ext>
                  </a:extLst>
                </a:gridCol>
                <a:gridCol w="740664">
                  <a:extLst>
                    <a:ext uri="{9D8B030D-6E8A-4147-A177-3AD203B41FA5}">
                      <a16:colId xmlns:a16="http://schemas.microsoft.com/office/drawing/2014/main" val="180806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350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- 2021-12-31 16:00:56</a:t>
                      </a:r>
                      <a:r>
                        <a:rPr kumimoji="0" lang="nl-NL" sz="1000" b="0" i="0" u="none" strike="noStrike" kern="1200" cap="none" spc="0" normalizeH="0" baseline="0" noProof="0">
                          <a:ln>
                            <a:noFill/>
                          </a:ln>
                          <a:solidFill>
                            <a:prstClr val="black"/>
                          </a:solidFill>
                          <a:effectLst/>
                          <a:uLnTx/>
                          <a:uFillTx/>
                          <a:latin typeface="+mn-lt"/>
                          <a:ea typeface="+mn-ea"/>
                          <a:cs typeface="+mn-cs"/>
                        </a:rPr>
                        <a:t>
 Proost op nog een jaar gevuld met goeie muziek! 🍾 #3FM #megatop30 #laatjehoren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270280758_604630934105475_7774387202296078318_n.jpg?_nc_cat=108&amp;ccb=1-5&amp;_nc_sid=8ae9d6&amp;_nc_ohc=WzEXP2PAQ_8AX-DdWLu&amp;_nc_ht=scontent-iad3-1.cdninstagram.com&amp;edm=AL-3X8kEAAAA&amp;oh=00_AT_S80uH95bMQXe7cjtxFKNdstxXCHUfECAitFRnDqE_Bw&amp;oe=620B59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01703619"/>
                  </a:ext>
                </a:extLst>
              </a:tr>
            </a:tbl>
          </a:graphicData>
        </a:graphic>
      </p:graphicFrame>
      <p:sp>
        <p:nvSpPr>
          <p:cNvPr id="4" name="Text Placeholder 3">
            <a:extLst>
              <a:ext uri="{FF2B5EF4-FFF2-40B4-BE49-F238E27FC236}">
                <a16:creationId xmlns:a16="http://schemas.microsoft.com/office/drawing/2014/main" id="{1F1B2651-48F5-4A18-9EC6-8368E3E8457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9325753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8304C-BE12-4A35-A352-626239ADAC92}"/>
              </a:ext>
            </a:extLst>
          </p:cNvPr>
          <p:cNvSpPr>
            <a:spLocks noGrp="1"/>
          </p:cNvSpPr>
          <p:nvPr>
            <p:ph type="title"/>
          </p:nvPr>
        </p:nvSpPr>
        <p:spPr/>
        <p:txBody>
          <a:bodyPr/>
          <a:lstStyle/>
          <a:p>
            <a:r>
              <a:rPr lang="nl-NL"/>
              <a:t>Instagram Top 10 posts met minste interactie | NPO3FM - 2 of 25</a:t>
            </a:r>
            <a:endParaRPr lang="en-US"/>
          </a:p>
        </p:txBody>
      </p:sp>
      <p:graphicFrame>
        <p:nvGraphicFramePr>
          <p:cNvPr id="5" name="Table Placeholder 4">
            <a:extLst>
              <a:ext uri="{FF2B5EF4-FFF2-40B4-BE49-F238E27FC236}">
                <a16:creationId xmlns:a16="http://schemas.microsoft.com/office/drawing/2014/main" id="{98D20F2F-3D33-410B-9FFE-EEE6C4790608}"/>
              </a:ext>
            </a:extLst>
          </p:cNvPr>
          <p:cNvGraphicFramePr>
            <a:graphicFrameLocks noGrp="1"/>
          </p:cNvGraphicFramePr>
          <p:nvPr>
            <p:ph type="tbl" sz="quarter" idx="13"/>
            <p:extLst>
              <p:ext uri="{D42A27DB-BD31-4B8C-83A1-F6EECF244321}">
                <p14:modId xmlns:p14="http://schemas.microsoft.com/office/powerpoint/2010/main" val="2597035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5409822"/>
                    </a:ext>
                  </a:extLst>
                </a:gridCol>
                <a:gridCol w="1645920">
                  <a:extLst>
                    <a:ext uri="{9D8B030D-6E8A-4147-A177-3AD203B41FA5}">
                      <a16:colId xmlns:a16="http://schemas.microsoft.com/office/drawing/2014/main" val="1490842978"/>
                    </a:ext>
                  </a:extLst>
                </a:gridCol>
                <a:gridCol w="740664">
                  <a:extLst>
                    <a:ext uri="{9D8B030D-6E8A-4147-A177-3AD203B41FA5}">
                      <a16:colId xmlns:a16="http://schemas.microsoft.com/office/drawing/2014/main" val="3224108034"/>
                    </a:ext>
                  </a:extLst>
                </a:gridCol>
                <a:gridCol w="740664">
                  <a:extLst>
                    <a:ext uri="{9D8B030D-6E8A-4147-A177-3AD203B41FA5}">
                      <a16:colId xmlns:a16="http://schemas.microsoft.com/office/drawing/2014/main" val="4224102542"/>
                    </a:ext>
                  </a:extLst>
                </a:gridCol>
                <a:gridCol w="740664">
                  <a:extLst>
                    <a:ext uri="{9D8B030D-6E8A-4147-A177-3AD203B41FA5}">
                      <a16:colId xmlns:a16="http://schemas.microsoft.com/office/drawing/2014/main" val="3426687459"/>
                    </a:ext>
                  </a:extLst>
                </a:gridCol>
                <a:gridCol w="740664">
                  <a:extLst>
                    <a:ext uri="{9D8B030D-6E8A-4147-A177-3AD203B41FA5}">
                      <a16:colId xmlns:a16="http://schemas.microsoft.com/office/drawing/2014/main" val="3663804958"/>
                    </a:ext>
                  </a:extLst>
                </a:gridCol>
                <a:gridCol w="740664">
                  <a:extLst>
                    <a:ext uri="{9D8B030D-6E8A-4147-A177-3AD203B41FA5}">
                      <a16:colId xmlns:a16="http://schemas.microsoft.com/office/drawing/2014/main" val="2807530899"/>
                    </a:ext>
                  </a:extLst>
                </a:gridCol>
                <a:gridCol w="740664">
                  <a:extLst>
                    <a:ext uri="{9D8B030D-6E8A-4147-A177-3AD203B41FA5}">
                      <a16:colId xmlns:a16="http://schemas.microsoft.com/office/drawing/2014/main" val="834247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361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- 2021-12-24 07:04:24</a:t>
                      </a:r>
                      <a:r>
                        <a:rPr kumimoji="0" lang="nl-NL" sz="1000" b="0" i="0" u="none" strike="noStrike" kern="1200" cap="none" spc="0" normalizeH="0" baseline="0" noProof="0">
                          <a:ln>
                            <a:noFill/>
                          </a:ln>
                          <a:solidFill>
                            <a:prstClr val="black"/>
                          </a:solidFill>
                          <a:effectLst/>
                          <a:uLnTx/>
                          <a:uFillTx/>
                          <a:latin typeface="+mn-lt"/>
                          <a:ea typeface="+mn-ea"/>
                          <a:cs typeface="+mn-cs"/>
                        </a:rPr>
                        <a:t>
 Vandaag is je laatste kans om te doneren! 🌳💚 Doe het nu het nog kan via 3FM.nl/doneer.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269889038_1121993908543356_6596424475446565633_n.jpg?_nc_ht=scontent.cdninstagram.com&amp;_nc_cat=100&amp;_nc_ohc=ifgVXauFFWsAX8P2Ubr&amp;edm=AMO9-JQAAAAA&amp;ccb=7-4&amp;oh=00_AT8Fyb-rf0weXn_o4-SOW2tmNthLybEd-_RPosLAzrwjyA&amp;oe=6206B626&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072046"/>
                  </a:ext>
                </a:extLst>
              </a:tr>
            </a:tbl>
          </a:graphicData>
        </a:graphic>
      </p:graphicFrame>
      <p:sp>
        <p:nvSpPr>
          <p:cNvPr id="4" name="Text Placeholder 3">
            <a:extLst>
              <a:ext uri="{FF2B5EF4-FFF2-40B4-BE49-F238E27FC236}">
                <a16:creationId xmlns:a16="http://schemas.microsoft.com/office/drawing/2014/main" id="{7A16B0DF-7C54-4EB9-851E-09E5C74199F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43685123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3D5FB-51D8-4807-BDEB-76C83AB18822}"/>
              </a:ext>
            </a:extLst>
          </p:cNvPr>
          <p:cNvSpPr>
            <a:spLocks noGrp="1"/>
          </p:cNvSpPr>
          <p:nvPr>
            <p:ph type="title"/>
          </p:nvPr>
        </p:nvSpPr>
        <p:spPr/>
        <p:txBody>
          <a:bodyPr/>
          <a:lstStyle/>
          <a:p>
            <a:r>
              <a:rPr lang="nl-NL"/>
              <a:t>Instagram Top 10 posts met minste interactie | NPO3FM - 3 of 25</a:t>
            </a:r>
            <a:endParaRPr lang="en-US"/>
          </a:p>
        </p:txBody>
      </p:sp>
      <p:graphicFrame>
        <p:nvGraphicFramePr>
          <p:cNvPr id="5" name="Table Placeholder 4">
            <a:extLst>
              <a:ext uri="{FF2B5EF4-FFF2-40B4-BE49-F238E27FC236}">
                <a16:creationId xmlns:a16="http://schemas.microsoft.com/office/drawing/2014/main" id="{F4EBAB3C-A03B-4860-A1A1-5A75B3328A49}"/>
              </a:ext>
            </a:extLst>
          </p:cNvPr>
          <p:cNvGraphicFramePr>
            <a:graphicFrameLocks noGrp="1"/>
          </p:cNvGraphicFramePr>
          <p:nvPr>
            <p:ph type="tbl" sz="quarter" idx="13"/>
            <p:extLst>
              <p:ext uri="{D42A27DB-BD31-4B8C-83A1-F6EECF244321}">
                <p14:modId xmlns:p14="http://schemas.microsoft.com/office/powerpoint/2010/main" val="399523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3229482"/>
                    </a:ext>
                  </a:extLst>
                </a:gridCol>
                <a:gridCol w="1645920">
                  <a:extLst>
                    <a:ext uri="{9D8B030D-6E8A-4147-A177-3AD203B41FA5}">
                      <a16:colId xmlns:a16="http://schemas.microsoft.com/office/drawing/2014/main" val="997034342"/>
                    </a:ext>
                  </a:extLst>
                </a:gridCol>
                <a:gridCol w="740664">
                  <a:extLst>
                    <a:ext uri="{9D8B030D-6E8A-4147-A177-3AD203B41FA5}">
                      <a16:colId xmlns:a16="http://schemas.microsoft.com/office/drawing/2014/main" val="2017391515"/>
                    </a:ext>
                  </a:extLst>
                </a:gridCol>
                <a:gridCol w="740664">
                  <a:extLst>
                    <a:ext uri="{9D8B030D-6E8A-4147-A177-3AD203B41FA5}">
                      <a16:colId xmlns:a16="http://schemas.microsoft.com/office/drawing/2014/main" val="3150550767"/>
                    </a:ext>
                  </a:extLst>
                </a:gridCol>
                <a:gridCol w="740664">
                  <a:extLst>
                    <a:ext uri="{9D8B030D-6E8A-4147-A177-3AD203B41FA5}">
                      <a16:colId xmlns:a16="http://schemas.microsoft.com/office/drawing/2014/main" val="183201040"/>
                    </a:ext>
                  </a:extLst>
                </a:gridCol>
                <a:gridCol w="740664">
                  <a:extLst>
                    <a:ext uri="{9D8B030D-6E8A-4147-A177-3AD203B41FA5}">
                      <a16:colId xmlns:a16="http://schemas.microsoft.com/office/drawing/2014/main" val="2053663063"/>
                    </a:ext>
                  </a:extLst>
                </a:gridCol>
                <a:gridCol w="740664">
                  <a:extLst>
                    <a:ext uri="{9D8B030D-6E8A-4147-A177-3AD203B41FA5}">
                      <a16:colId xmlns:a16="http://schemas.microsoft.com/office/drawing/2014/main" val="1027697629"/>
                    </a:ext>
                  </a:extLst>
                </a:gridCol>
                <a:gridCol w="740664">
                  <a:extLst>
                    <a:ext uri="{9D8B030D-6E8A-4147-A177-3AD203B41FA5}">
                      <a16:colId xmlns:a16="http://schemas.microsoft.com/office/drawing/2014/main" val="1169186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277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- 2021-12-30 16:01:06</a:t>
                      </a:r>
                      <a:r>
                        <a:rPr kumimoji="0" lang="nl-NL" sz="1000" b="0" i="0" u="none" strike="noStrike" kern="1200" cap="none" spc="0" normalizeH="0" baseline="0" noProof="0">
                          <a:ln>
                            <a:noFill/>
                          </a:ln>
                          <a:solidFill>
                            <a:prstClr val="black"/>
                          </a:solidFill>
                          <a:effectLst/>
                          <a:uLnTx/>
                          <a:uFillTx/>
                          <a:latin typeface="+mn-lt"/>
                          <a:ea typeface="+mn-ea"/>
                          <a:cs typeface="+mn-cs"/>
                        </a:rPr>
                        <a:t>
 Jordy van de_likt  kwam langs om te praten, maar bleef om te performen! 🕊#3FM #SR21 #GlazenHuis #Throwback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270690195_130284502791303_2298915629007374654_n.jpg?_nc_ht=scontent.cdninstagram.com&amp;_nc_cat=103&amp;_nc_ohc=rlr7fB20lNoAX_4OhOs&amp;edm=AMO9-JQAAAAA&amp;ccb=7-4&amp;oh=00_AT_sspjL3AisFHcYaMU16L26tqSw02v0fSn_BVZasHgIAg&amp;oe=6206AFA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4374991"/>
                  </a:ext>
                </a:extLst>
              </a:tr>
            </a:tbl>
          </a:graphicData>
        </a:graphic>
      </p:graphicFrame>
      <p:sp>
        <p:nvSpPr>
          <p:cNvPr id="4" name="Text Placeholder 3">
            <a:extLst>
              <a:ext uri="{FF2B5EF4-FFF2-40B4-BE49-F238E27FC236}">
                <a16:creationId xmlns:a16="http://schemas.microsoft.com/office/drawing/2014/main" id="{A5EF3694-5312-44CB-BB6C-2812A2E0F1B4}"/>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5698870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7BD4B-BB55-4251-BFEE-7EC96BC99012}"/>
              </a:ext>
            </a:extLst>
          </p:cNvPr>
          <p:cNvSpPr>
            <a:spLocks noGrp="1"/>
          </p:cNvSpPr>
          <p:nvPr>
            <p:ph type="title"/>
          </p:nvPr>
        </p:nvSpPr>
        <p:spPr/>
        <p:txBody>
          <a:bodyPr/>
          <a:lstStyle/>
          <a:p>
            <a:r>
              <a:rPr lang="nl-NL"/>
              <a:t>Instagram Top 10 posts met minste interactie | NPO3FM - 4 of 25</a:t>
            </a:r>
            <a:endParaRPr lang="en-US"/>
          </a:p>
        </p:txBody>
      </p:sp>
      <p:graphicFrame>
        <p:nvGraphicFramePr>
          <p:cNvPr id="5" name="Table Placeholder 4">
            <a:extLst>
              <a:ext uri="{FF2B5EF4-FFF2-40B4-BE49-F238E27FC236}">
                <a16:creationId xmlns:a16="http://schemas.microsoft.com/office/drawing/2014/main" id="{E0BC8B9E-3129-47E2-88E7-955882E8D02F}"/>
              </a:ext>
            </a:extLst>
          </p:cNvPr>
          <p:cNvGraphicFramePr>
            <a:graphicFrameLocks noGrp="1"/>
          </p:cNvGraphicFramePr>
          <p:nvPr>
            <p:ph type="tbl" sz="quarter" idx="13"/>
            <p:extLst>
              <p:ext uri="{D42A27DB-BD31-4B8C-83A1-F6EECF244321}">
                <p14:modId xmlns:p14="http://schemas.microsoft.com/office/powerpoint/2010/main" val="2514849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8245798"/>
                    </a:ext>
                  </a:extLst>
                </a:gridCol>
                <a:gridCol w="1645920">
                  <a:extLst>
                    <a:ext uri="{9D8B030D-6E8A-4147-A177-3AD203B41FA5}">
                      <a16:colId xmlns:a16="http://schemas.microsoft.com/office/drawing/2014/main" val="3041265896"/>
                    </a:ext>
                  </a:extLst>
                </a:gridCol>
                <a:gridCol w="740664">
                  <a:extLst>
                    <a:ext uri="{9D8B030D-6E8A-4147-A177-3AD203B41FA5}">
                      <a16:colId xmlns:a16="http://schemas.microsoft.com/office/drawing/2014/main" val="2873774616"/>
                    </a:ext>
                  </a:extLst>
                </a:gridCol>
                <a:gridCol w="740664">
                  <a:extLst>
                    <a:ext uri="{9D8B030D-6E8A-4147-A177-3AD203B41FA5}">
                      <a16:colId xmlns:a16="http://schemas.microsoft.com/office/drawing/2014/main" val="1865714993"/>
                    </a:ext>
                  </a:extLst>
                </a:gridCol>
                <a:gridCol w="740664">
                  <a:extLst>
                    <a:ext uri="{9D8B030D-6E8A-4147-A177-3AD203B41FA5}">
                      <a16:colId xmlns:a16="http://schemas.microsoft.com/office/drawing/2014/main" val="1778564573"/>
                    </a:ext>
                  </a:extLst>
                </a:gridCol>
                <a:gridCol w="740664">
                  <a:extLst>
                    <a:ext uri="{9D8B030D-6E8A-4147-A177-3AD203B41FA5}">
                      <a16:colId xmlns:a16="http://schemas.microsoft.com/office/drawing/2014/main" val="3753346975"/>
                    </a:ext>
                  </a:extLst>
                </a:gridCol>
                <a:gridCol w="740664">
                  <a:extLst>
                    <a:ext uri="{9D8B030D-6E8A-4147-A177-3AD203B41FA5}">
                      <a16:colId xmlns:a16="http://schemas.microsoft.com/office/drawing/2014/main" val="929310335"/>
                    </a:ext>
                  </a:extLst>
                </a:gridCol>
                <a:gridCol w="740664">
                  <a:extLst>
                    <a:ext uri="{9D8B030D-6E8A-4147-A177-3AD203B41FA5}">
                      <a16:colId xmlns:a16="http://schemas.microsoft.com/office/drawing/2014/main" val="3192039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70993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- 2021-12-20 16:15:31</a:t>
                      </a:r>
                      <a:r>
                        <a:rPr kumimoji="0" lang="nl-NL" sz="1000" b="0" i="0" u="none" strike="noStrike" kern="1200" cap="none" spc="0" normalizeH="0" baseline="0" noProof="0">
                          <a:ln>
                            <a:noFill/>
                          </a:ln>
                          <a:solidFill>
                            <a:prstClr val="black"/>
                          </a:solidFill>
                          <a:effectLst/>
                          <a:uLnTx/>
                          <a:uFillTx/>
                          <a:latin typeface="+mn-lt"/>
                          <a:ea typeface="+mn-ea"/>
                          <a:cs typeface="+mn-cs"/>
                        </a:rPr>
                        <a:t>
 Doneer nu via 3FM.nl/doneer en strijd mee met de milieupolitie om de ontbossing in de Amazone tegen te gaan en het klimaat te redden! 🙌💚 #3FM #LetItGrow #SR21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269411322_200915285589484_4051923939443131830_n.jpg?_nc_cat=105&amp;ccb=1-5&amp;_nc_sid=8ae9d6&amp;_nc_ohc=PtN4JmVyWc0AX8DJJkX&amp;_nc_ht=scontent-iad3-1.cdninstagram.com&amp;edm=AL-3X8kEAAAA&amp;oh=00_AT8Sp6aTKh3whljzTheBo7_zwBrV-fy9ZojX47DxH9J-dg&amp;oe=620B1D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4031326"/>
                  </a:ext>
                </a:extLst>
              </a:tr>
            </a:tbl>
          </a:graphicData>
        </a:graphic>
      </p:graphicFrame>
      <p:sp>
        <p:nvSpPr>
          <p:cNvPr id="4" name="Text Placeholder 3">
            <a:extLst>
              <a:ext uri="{FF2B5EF4-FFF2-40B4-BE49-F238E27FC236}">
                <a16:creationId xmlns:a16="http://schemas.microsoft.com/office/drawing/2014/main" id="{C25B7112-5F80-4A75-8317-354D99B348CA}"/>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79984555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CD234-6C9C-4A26-94F5-7A7256DC9C24}"/>
              </a:ext>
            </a:extLst>
          </p:cNvPr>
          <p:cNvSpPr>
            <a:spLocks noGrp="1"/>
          </p:cNvSpPr>
          <p:nvPr>
            <p:ph type="title"/>
          </p:nvPr>
        </p:nvSpPr>
        <p:spPr/>
        <p:txBody>
          <a:bodyPr/>
          <a:lstStyle/>
          <a:p>
            <a:r>
              <a:rPr lang="nl-NL"/>
              <a:t>Instagram Top 10 posts met minste interactie | NPO3FM - 5 of 25</a:t>
            </a:r>
            <a:endParaRPr lang="en-US"/>
          </a:p>
        </p:txBody>
      </p:sp>
      <p:graphicFrame>
        <p:nvGraphicFramePr>
          <p:cNvPr id="5" name="Table Placeholder 4">
            <a:extLst>
              <a:ext uri="{FF2B5EF4-FFF2-40B4-BE49-F238E27FC236}">
                <a16:creationId xmlns:a16="http://schemas.microsoft.com/office/drawing/2014/main" id="{7628911B-7CC2-4C1D-954C-3A77FDB7A483}"/>
              </a:ext>
            </a:extLst>
          </p:cNvPr>
          <p:cNvGraphicFramePr>
            <a:graphicFrameLocks noGrp="1"/>
          </p:cNvGraphicFramePr>
          <p:nvPr>
            <p:ph type="tbl" sz="quarter" idx="13"/>
            <p:extLst>
              <p:ext uri="{D42A27DB-BD31-4B8C-83A1-F6EECF244321}">
                <p14:modId xmlns:p14="http://schemas.microsoft.com/office/powerpoint/2010/main" val="1352254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4963757"/>
                    </a:ext>
                  </a:extLst>
                </a:gridCol>
                <a:gridCol w="1645920">
                  <a:extLst>
                    <a:ext uri="{9D8B030D-6E8A-4147-A177-3AD203B41FA5}">
                      <a16:colId xmlns:a16="http://schemas.microsoft.com/office/drawing/2014/main" val="808756141"/>
                    </a:ext>
                  </a:extLst>
                </a:gridCol>
                <a:gridCol w="740664">
                  <a:extLst>
                    <a:ext uri="{9D8B030D-6E8A-4147-A177-3AD203B41FA5}">
                      <a16:colId xmlns:a16="http://schemas.microsoft.com/office/drawing/2014/main" val="2311105682"/>
                    </a:ext>
                  </a:extLst>
                </a:gridCol>
                <a:gridCol w="740664">
                  <a:extLst>
                    <a:ext uri="{9D8B030D-6E8A-4147-A177-3AD203B41FA5}">
                      <a16:colId xmlns:a16="http://schemas.microsoft.com/office/drawing/2014/main" val="233320813"/>
                    </a:ext>
                  </a:extLst>
                </a:gridCol>
                <a:gridCol w="740664">
                  <a:extLst>
                    <a:ext uri="{9D8B030D-6E8A-4147-A177-3AD203B41FA5}">
                      <a16:colId xmlns:a16="http://schemas.microsoft.com/office/drawing/2014/main" val="1566328780"/>
                    </a:ext>
                  </a:extLst>
                </a:gridCol>
                <a:gridCol w="740664">
                  <a:extLst>
                    <a:ext uri="{9D8B030D-6E8A-4147-A177-3AD203B41FA5}">
                      <a16:colId xmlns:a16="http://schemas.microsoft.com/office/drawing/2014/main" val="228485735"/>
                    </a:ext>
                  </a:extLst>
                </a:gridCol>
                <a:gridCol w="740664">
                  <a:extLst>
                    <a:ext uri="{9D8B030D-6E8A-4147-A177-3AD203B41FA5}">
                      <a16:colId xmlns:a16="http://schemas.microsoft.com/office/drawing/2014/main" val="231649305"/>
                    </a:ext>
                  </a:extLst>
                </a:gridCol>
                <a:gridCol w="740664">
                  <a:extLst>
                    <a:ext uri="{9D8B030D-6E8A-4147-A177-3AD203B41FA5}">
                      <a16:colId xmlns:a16="http://schemas.microsoft.com/office/drawing/2014/main" val="542438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597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- 2021-12-27 19:58:40</a:t>
                      </a:r>
                      <a:r>
                        <a:rPr kumimoji="0" lang="nl-NL" sz="1000" b="0" i="0" u="none" strike="noStrike" kern="1200" cap="none" spc="0" normalizeH="0" baseline="0" noProof="0">
                          <a:ln>
                            <a:noFill/>
                          </a:ln>
                          <a:solidFill>
                            <a:prstClr val="black"/>
                          </a:solidFill>
                          <a:effectLst/>
                          <a:uLnTx/>
                          <a:uFillTx/>
                          <a:latin typeface="+mn-lt"/>
                          <a:ea typeface="+mn-ea"/>
                          <a:cs typeface="+mn-cs"/>
                        </a:rPr>
                        <a:t>
 Kippenvel van deze prachtige live versie van 'Adem Je In' van S10. 💚 #3FM #SR21 #GlazenHuis #Throwback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270120763_314317653928094_4072362735495407313_n.jpg?_nc_ht=scontent.cdninstagram.com&amp;_nc_cat=102&amp;_nc_ohc=8prMJRRJK9cAX8kEAFt&amp;edm=AMO9-JQAAAAA&amp;ccb=7-4&amp;oh=00_AT8dcI-C-3KNv8UVOVq_0q9h8DCOQsm-qgLVNXAfFMuSVw&amp;oe=6206AC04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06091648"/>
                  </a:ext>
                </a:extLst>
              </a:tr>
            </a:tbl>
          </a:graphicData>
        </a:graphic>
      </p:graphicFrame>
      <p:sp>
        <p:nvSpPr>
          <p:cNvPr id="4" name="Text Placeholder 3">
            <a:extLst>
              <a:ext uri="{FF2B5EF4-FFF2-40B4-BE49-F238E27FC236}">
                <a16:creationId xmlns:a16="http://schemas.microsoft.com/office/drawing/2014/main" id="{6073F28F-83EF-4A95-9625-8ADF727558D8}"/>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93432496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440D1-01D6-4C5A-A4C1-E26A42BAD453}"/>
              </a:ext>
            </a:extLst>
          </p:cNvPr>
          <p:cNvSpPr>
            <a:spLocks noGrp="1"/>
          </p:cNvSpPr>
          <p:nvPr>
            <p:ph type="title"/>
          </p:nvPr>
        </p:nvSpPr>
        <p:spPr/>
        <p:txBody>
          <a:bodyPr/>
          <a:lstStyle/>
          <a:p>
            <a:r>
              <a:rPr lang="nl-NL"/>
              <a:t>Instagram Top 10 posts met minste interactie | NPO3FM - 6 of 25</a:t>
            </a:r>
            <a:endParaRPr lang="en-US"/>
          </a:p>
        </p:txBody>
      </p:sp>
      <p:graphicFrame>
        <p:nvGraphicFramePr>
          <p:cNvPr id="5" name="Table Placeholder 4">
            <a:extLst>
              <a:ext uri="{FF2B5EF4-FFF2-40B4-BE49-F238E27FC236}">
                <a16:creationId xmlns:a16="http://schemas.microsoft.com/office/drawing/2014/main" id="{3A368020-FC2B-4C85-B8E3-713769BE2A87}"/>
              </a:ext>
            </a:extLst>
          </p:cNvPr>
          <p:cNvGraphicFramePr>
            <a:graphicFrameLocks noGrp="1"/>
          </p:cNvGraphicFramePr>
          <p:nvPr>
            <p:ph type="tbl" sz="quarter" idx="13"/>
            <p:extLst>
              <p:ext uri="{D42A27DB-BD31-4B8C-83A1-F6EECF244321}">
                <p14:modId xmlns:p14="http://schemas.microsoft.com/office/powerpoint/2010/main" val="39298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19526430"/>
                    </a:ext>
                  </a:extLst>
                </a:gridCol>
                <a:gridCol w="1645920">
                  <a:extLst>
                    <a:ext uri="{9D8B030D-6E8A-4147-A177-3AD203B41FA5}">
                      <a16:colId xmlns:a16="http://schemas.microsoft.com/office/drawing/2014/main" val="1485803609"/>
                    </a:ext>
                  </a:extLst>
                </a:gridCol>
                <a:gridCol w="740664">
                  <a:extLst>
                    <a:ext uri="{9D8B030D-6E8A-4147-A177-3AD203B41FA5}">
                      <a16:colId xmlns:a16="http://schemas.microsoft.com/office/drawing/2014/main" val="1199168586"/>
                    </a:ext>
                  </a:extLst>
                </a:gridCol>
                <a:gridCol w="740664">
                  <a:extLst>
                    <a:ext uri="{9D8B030D-6E8A-4147-A177-3AD203B41FA5}">
                      <a16:colId xmlns:a16="http://schemas.microsoft.com/office/drawing/2014/main" val="2745965478"/>
                    </a:ext>
                  </a:extLst>
                </a:gridCol>
                <a:gridCol w="740664">
                  <a:extLst>
                    <a:ext uri="{9D8B030D-6E8A-4147-A177-3AD203B41FA5}">
                      <a16:colId xmlns:a16="http://schemas.microsoft.com/office/drawing/2014/main" val="2566522261"/>
                    </a:ext>
                  </a:extLst>
                </a:gridCol>
                <a:gridCol w="740664">
                  <a:extLst>
                    <a:ext uri="{9D8B030D-6E8A-4147-A177-3AD203B41FA5}">
                      <a16:colId xmlns:a16="http://schemas.microsoft.com/office/drawing/2014/main" val="469441358"/>
                    </a:ext>
                  </a:extLst>
                </a:gridCol>
                <a:gridCol w="740664">
                  <a:extLst>
                    <a:ext uri="{9D8B030D-6E8A-4147-A177-3AD203B41FA5}">
                      <a16:colId xmlns:a16="http://schemas.microsoft.com/office/drawing/2014/main" val="3093056815"/>
                    </a:ext>
                  </a:extLst>
                </a:gridCol>
                <a:gridCol w="740664">
                  <a:extLst>
                    <a:ext uri="{9D8B030D-6E8A-4147-A177-3AD203B41FA5}">
                      <a16:colId xmlns:a16="http://schemas.microsoft.com/office/drawing/2014/main" val="3796889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303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17:41:59</a:t>
                      </a:r>
                      <a:r>
                        <a:rPr kumimoji="0" lang="nl-NL" sz="1000" b="0" i="0" u="none" strike="noStrike" kern="1200" cap="none" spc="0" normalizeH="0" baseline="0" noProof="0">
                          <a:ln>
                            <a:noFill/>
                          </a:ln>
                          <a:solidFill>
                            <a:prstClr val="black"/>
                          </a:solidFill>
                          <a:effectLst/>
                          <a:uLnTx/>
                          <a:uFillTx/>
                          <a:latin typeface="+mn-lt"/>
                          <a:ea typeface="+mn-ea"/>
                          <a:cs typeface="+mn-cs"/>
                        </a:rPr>
                        <a:t>
 "Laten we allemaal zorgen voor de planeet die ons heeft gemaakt, we hebben er maar één", aldus arminvanbuuren. 🌍❤️ Doneer nu voor onze aarde en onze toekomst via 3fm.nl/doneer!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269842875_442903870954204_3594554990104579443_n.jpg?_nc_ht=scontent.cdninstagram.com&amp;_nc_cat=104&amp;_nc_ohc=sj1T22xKTxwAX9YsBIp&amp;edm=AMO9-JQAAAAA&amp;ccb=7-4&amp;oh=00_AT9scPl1-Iocd7q-iQcHdmaV6dqE5iMdozE4WcPvkpSlsg&amp;oe=6206B2C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455886"/>
                  </a:ext>
                </a:extLst>
              </a:tr>
            </a:tbl>
          </a:graphicData>
        </a:graphic>
      </p:graphicFrame>
      <p:sp>
        <p:nvSpPr>
          <p:cNvPr id="4" name="Text Placeholder 3">
            <a:extLst>
              <a:ext uri="{FF2B5EF4-FFF2-40B4-BE49-F238E27FC236}">
                <a16:creationId xmlns:a16="http://schemas.microsoft.com/office/drawing/2014/main" id="{EF589E36-657A-4840-A988-10DE65E9380A}"/>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0646575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11946-5562-41C9-84F4-E2A0629A1B18}"/>
              </a:ext>
            </a:extLst>
          </p:cNvPr>
          <p:cNvSpPr>
            <a:spLocks noGrp="1"/>
          </p:cNvSpPr>
          <p:nvPr>
            <p:ph type="title"/>
          </p:nvPr>
        </p:nvSpPr>
        <p:spPr/>
        <p:txBody>
          <a:bodyPr/>
          <a:lstStyle/>
          <a:p>
            <a:r>
              <a:rPr lang="nl-NL"/>
              <a:t>Instagram Top 10 posts met minste interactie | NPO3FM - 7 of 25</a:t>
            </a:r>
            <a:endParaRPr lang="en-US"/>
          </a:p>
        </p:txBody>
      </p:sp>
      <p:graphicFrame>
        <p:nvGraphicFramePr>
          <p:cNvPr id="5" name="Table Placeholder 4">
            <a:extLst>
              <a:ext uri="{FF2B5EF4-FFF2-40B4-BE49-F238E27FC236}">
                <a16:creationId xmlns:a16="http://schemas.microsoft.com/office/drawing/2014/main" id="{1D19CA2D-92D2-425B-A49F-8D15844B282D}"/>
              </a:ext>
            </a:extLst>
          </p:cNvPr>
          <p:cNvGraphicFramePr>
            <a:graphicFrameLocks noGrp="1"/>
          </p:cNvGraphicFramePr>
          <p:nvPr>
            <p:ph type="tbl" sz="quarter" idx="13"/>
            <p:extLst>
              <p:ext uri="{D42A27DB-BD31-4B8C-83A1-F6EECF244321}">
                <p14:modId xmlns:p14="http://schemas.microsoft.com/office/powerpoint/2010/main" val="2422880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81816518"/>
                    </a:ext>
                  </a:extLst>
                </a:gridCol>
                <a:gridCol w="1645920">
                  <a:extLst>
                    <a:ext uri="{9D8B030D-6E8A-4147-A177-3AD203B41FA5}">
                      <a16:colId xmlns:a16="http://schemas.microsoft.com/office/drawing/2014/main" val="2329330378"/>
                    </a:ext>
                  </a:extLst>
                </a:gridCol>
                <a:gridCol w="740664">
                  <a:extLst>
                    <a:ext uri="{9D8B030D-6E8A-4147-A177-3AD203B41FA5}">
                      <a16:colId xmlns:a16="http://schemas.microsoft.com/office/drawing/2014/main" val="3227754766"/>
                    </a:ext>
                  </a:extLst>
                </a:gridCol>
                <a:gridCol w="740664">
                  <a:extLst>
                    <a:ext uri="{9D8B030D-6E8A-4147-A177-3AD203B41FA5}">
                      <a16:colId xmlns:a16="http://schemas.microsoft.com/office/drawing/2014/main" val="3475361115"/>
                    </a:ext>
                  </a:extLst>
                </a:gridCol>
                <a:gridCol w="740664">
                  <a:extLst>
                    <a:ext uri="{9D8B030D-6E8A-4147-A177-3AD203B41FA5}">
                      <a16:colId xmlns:a16="http://schemas.microsoft.com/office/drawing/2014/main" val="1049342618"/>
                    </a:ext>
                  </a:extLst>
                </a:gridCol>
                <a:gridCol w="740664">
                  <a:extLst>
                    <a:ext uri="{9D8B030D-6E8A-4147-A177-3AD203B41FA5}">
                      <a16:colId xmlns:a16="http://schemas.microsoft.com/office/drawing/2014/main" val="4003845741"/>
                    </a:ext>
                  </a:extLst>
                </a:gridCol>
                <a:gridCol w="740664">
                  <a:extLst>
                    <a:ext uri="{9D8B030D-6E8A-4147-A177-3AD203B41FA5}">
                      <a16:colId xmlns:a16="http://schemas.microsoft.com/office/drawing/2014/main" val="2509649214"/>
                    </a:ext>
                  </a:extLst>
                </a:gridCol>
                <a:gridCol w="740664">
                  <a:extLst>
                    <a:ext uri="{9D8B030D-6E8A-4147-A177-3AD203B41FA5}">
                      <a16:colId xmlns:a16="http://schemas.microsoft.com/office/drawing/2014/main" val="183902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0580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- 2021-12-30 13:30:11</a:t>
                      </a:r>
                      <a:r>
                        <a:rPr kumimoji="0" lang="nl-NL" sz="1000" b="0" i="0" u="none" strike="noStrike" kern="1200" cap="none" spc="0" normalizeH="0" baseline="0" noProof="0">
                          <a:ln>
                            <a:noFill/>
                          </a:ln>
                          <a:solidFill>
                            <a:prstClr val="black"/>
                          </a:solidFill>
                          <a:effectLst/>
                          <a:uLnTx/>
                          <a:uFillTx/>
                          <a:latin typeface="+mn-lt"/>
                          <a:ea typeface="+mn-ea"/>
                          <a:cs typeface="+mn-cs"/>
                        </a:rPr>
                        <a:t>
 Veel om uit te kiezen, maar er kan er maar één je favoriet zijn! 🎵 #3FM #LaatJeHoren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270241102_962653607986080_3178300511553792055_n.jpg?_nc_cat=104&amp;ccb=1-5&amp;_nc_sid=8ae9d6&amp;_nc_ohc=Fw4iLEHHbaoAX99S1fn&amp;_nc_ht=scontent-iad3-1.cdninstagram.com&amp;edm=AL-3X8kEAAAA&amp;oh=00_AT-KCaUo1VvSGcXn_lfBEDkDMBDh0oLV-q888n2rh45WAg&amp;oe=620B5035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6761071"/>
                  </a:ext>
                </a:extLst>
              </a:tr>
            </a:tbl>
          </a:graphicData>
        </a:graphic>
      </p:graphicFrame>
      <p:sp>
        <p:nvSpPr>
          <p:cNvPr id="4" name="Text Placeholder 3">
            <a:extLst>
              <a:ext uri="{FF2B5EF4-FFF2-40B4-BE49-F238E27FC236}">
                <a16:creationId xmlns:a16="http://schemas.microsoft.com/office/drawing/2014/main" id="{54A6A1B4-4983-4131-A324-3ECF517A568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9113251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4EE20-4E08-4C60-8809-BACE04DFA9DF}"/>
              </a:ext>
            </a:extLst>
          </p:cNvPr>
          <p:cNvSpPr>
            <a:spLocks noGrp="1"/>
          </p:cNvSpPr>
          <p:nvPr>
            <p:ph type="title"/>
          </p:nvPr>
        </p:nvSpPr>
        <p:spPr/>
        <p:txBody>
          <a:bodyPr/>
          <a:lstStyle/>
          <a:p>
            <a:r>
              <a:rPr lang="nl-NL"/>
              <a:t>Instagram Top 10 posts met minste interactie | NPO3FM - 8 of 25</a:t>
            </a:r>
            <a:endParaRPr lang="en-US"/>
          </a:p>
        </p:txBody>
      </p:sp>
      <p:graphicFrame>
        <p:nvGraphicFramePr>
          <p:cNvPr id="5" name="Table Placeholder 4">
            <a:extLst>
              <a:ext uri="{FF2B5EF4-FFF2-40B4-BE49-F238E27FC236}">
                <a16:creationId xmlns:a16="http://schemas.microsoft.com/office/drawing/2014/main" id="{67B9833E-D2BE-494E-A248-980CD452C955}"/>
              </a:ext>
            </a:extLst>
          </p:cNvPr>
          <p:cNvGraphicFramePr>
            <a:graphicFrameLocks noGrp="1"/>
          </p:cNvGraphicFramePr>
          <p:nvPr>
            <p:ph type="tbl" sz="quarter" idx="13"/>
            <p:extLst>
              <p:ext uri="{D42A27DB-BD31-4B8C-83A1-F6EECF244321}">
                <p14:modId xmlns:p14="http://schemas.microsoft.com/office/powerpoint/2010/main" val="4247789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1790808"/>
                    </a:ext>
                  </a:extLst>
                </a:gridCol>
                <a:gridCol w="1645920">
                  <a:extLst>
                    <a:ext uri="{9D8B030D-6E8A-4147-A177-3AD203B41FA5}">
                      <a16:colId xmlns:a16="http://schemas.microsoft.com/office/drawing/2014/main" val="1707979888"/>
                    </a:ext>
                  </a:extLst>
                </a:gridCol>
                <a:gridCol w="740664">
                  <a:extLst>
                    <a:ext uri="{9D8B030D-6E8A-4147-A177-3AD203B41FA5}">
                      <a16:colId xmlns:a16="http://schemas.microsoft.com/office/drawing/2014/main" val="1246791497"/>
                    </a:ext>
                  </a:extLst>
                </a:gridCol>
                <a:gridCol w="740664">
                  <a:extLst>
                    <a:ext uri="{9D8B030D-6E8A-4147-A177-3AD203B41FA5}">
                      <a16:colId xmlns:a16="http://schemas.microsoft.com/office/drawing/2014/main" val="1282518568"/>
                    </a:ext>
                  </a:extLst>
                </a:gridCol>
                <a:gridCol w="740664">
                  <a:extLst>
                    <a:ext uri="{9D8B030D-6E8A-4147-A177-3AD203B41FA5}">
                      <a16:colId xmlns:a16="http://schemas.microsoft.com/office/drawing/2014/main" val="1054578937"/>
                    </a:ext>
                  </a:extLst>
                </a:gridCol>
                <a:gridCol w="740664">
                  <a:extLst>
                    <a:ext uri="{9D8B030D-6E8A-4147-A177-3AD203B41FA5}">
                      <a16:colId xmlns:a16="http://schemas.microsoft.com/office/drawing/2014/main" val="3820687945"/>
                    </a:ext>
                  </a:extLst>
                </a:gridCol>
                <a:gridCol w="740664">
                  <a:extLst>
                    <a:ext uri="{9D8B030D-6E8A-4147-A177-3AD203B41FA5}">
                      <a16:colId xmlns:a16="http://schemas.microsoft.com/office/drawing/2014/main" val="4251708391"/>
                    </a:ext>
                  </a:extLst>
                </a:gridCol>
                <a:gridCol w="740664">
                  <a:extLst>
                    <a:ext uri="{9D8B030D-6E8A-4147-A177-3AD203B41FA5}">
                      <a16:colId xmlns:a16="http://schemas.microsoft.com/office/drawing/2014/main" val="1116309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20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- 2021-12-27 16:00:09</a:t>
                      </a:r>
                      <a:r>
                        <a:rPr kumimoji="0" lang="nl-NL" sz="1000" b="0" i="0" u="none" strike="noStrike" kern="1200" cap="none" spc="0" normalizeH="0" baseline="0" noProof="0">
                          <a:ln>
                            <a:noFill/>
                          </a:ln>
                          <a:solidFill>
                            <a:prstClr val="black"/>
                          </a:solidFill>
                          <a:effectLst/>
                          <a:uLnTx/>
                          <a:uFillTx/>
                          <a:latin typeface="+mn-lt"/>
                          <a:ea typeface="+mn-ea"/>
                          <a:cs typeface="+mn-cs"/>
                        </a:rPr>
                        <a:t>
 In augustus 2021 opende in Nijmegen een noodopvang voor Afghaanse vluchtelingen in kamp Heumensoord. Om de Afghanen wat ontspanning te bieden, zette Essi (37) samen met twee anderen een hardloopclub voor ze op. Zes jaar geleden woonde Essi zelf in kamp Heumensoord. Hij was gevlucht uit Iran. Ook toen werden er hardlooptrainingen verzorgd. “Het rennen was heel belangrijk. Het zorgde ervoor dat we even het kamp uit konden, stress kwijt konden en beter konden slapen.”
Haroon (22) verblijft nu in Heumensoord en gaat naar de hardlooptrainingen om zijn gedachten van zijn zorgen af te leiden. We kunnen geen foto van hem posten. Als de Taliban dat ziet, bestaat de kans dat Haroons familie in Afghanistan wordt opgezocht.
Haroon kon naar Nederland vluchten, omdat zijn ouders in Afghanistan met Nederlanders hebben gewerkt. Zijn verloofde kon dat niet. “Ik probeer haar naar Nederland te halen, maar ik weet niet of dat gaat lukken. We bellen regelmatig. Ze is nu veilig, maar het gaat mentaal niet goed met haar. Ze kan niet naar buiten. Als ze niet naar Nederland kan komen, ga ik naar haar toe zodra het kan. Als ik dat niet doe, trouwt ze misschien met een andere man. Dat wil ze niet, maar vrouwen moeten trouwen van de Taliban. Anders nemen ze je mee.”
In Afghanistan was Haroon fotograaf. Ook werkte hij mee aan een documentaire voor Netflix. Toen hij de camera zag waarmee de foto’s voor dit artikel werden gemaakt, vroeg hij gelijk of hij even foto’s mocht maken.
→ In 3FM Spotlight portretteert omroephuman jongeren met een bijzonder verhaal dat verteld moet worden. Lees het hele artikel via de link in bio. #3FM #LaatJeHoren ##3fmspotlight3FMSpotlight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270010592_380691040527321_3023159563477431874_n.jpg?_nc_cat=109&amp;ccb=1-5&amp;_nc_sid=8ae9d6&amp;_nc_ohc=ELjQN6waLGAAX98Zw73&amp;_nc_ht=scontent-iad3-1.cdninstagram.com&amp;edm=AL-3X8kEAAAA&amp;oh=00_AT8Q9L82xhxJJ5SmgISe9qP7R-fby9iZ6OfpPvIVKRTq6g&amp;oe=620B0725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75998665"/>
                  </a:ext>
                </a:extLst>
              </a:tr>
            </a:tbl>
          </a:graphicData>
        </a:graphic>
      </p:graphicFrame>
      <p:sp>
        <p:nvSpPr>
          <p:cNvPr id="4" name="Text Placeholder 3">
            <a:extLst>
              <a:ext uri="{FF2B5EF4-FFF2-40B4-BE49-F238E27FC236}">
                <a16:creationId xmlns:a16="http://schemas.microsoft.com/office/drawing/2014/main" id="{931067FF-C171-45AF-885B-8FE080A39C95}"/>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56022095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1FB4D-5CF4-4E0D-B40C-FE6BB8C18932}"/>
              </a:ext>
            </a:extLst>
          </p:cNvPr>
          <p:cNvSpPr>
            <a:spLocks noGrp="1"/>
          </p:cNvSpPr>
          <p:nvPr>
            <p:ph type="title"/>
          </p:nvPr>
        </p:nvSpPr>
        <p:spPr/>
        <p:txBody>
          <a:bodyPr/>
          <a:lstStyle/>
          <a:p>
            <a:r>
              <a:rPr lang="nl-NL"/>
              <a:t>Instagram Top 10 posts met minste interactie | NPO3FM - 9 of 25</a:t>
            </a:r>
            <a:endParaRPr lang="en-US"/>
          </a:p>
        </p:txBody>
      </p:sp>
      <p:graphicFrame>
        <p:nvGraphicFramePr>
          <p:cNvPr id="5" name="Table Placeholder 4">
            <a:extLst>
              <a:ext uri="{FF2B5EF4-FFF2-40B4-BE49-F238E27FC236}">
                <a16:creationId xmlns:a16="http://schemas.microsoft.com/office/drawing/2014/main" id="{51C1B830-C02C-4FC4-8645-3E9A74BE9180}"/>
              </a:ext>
            </a:extLst>
          </p:cNvPr>
          <p:cNvGraphicFramePr>
            <a:graphicFrameLocks noGrp="1"/>
          </p:cNvGraphicFramePr>
          <p:nvPr>
            <p:ph type="tbl" sz="quarter" idx="13"/>
            <p:extLst>
              <p:ext uri="{D42A27DB-BD31-4B8C-83A1-F6EECF244321}">
                <p14:modId xmlns:p14="http://schemas.microsoft.com/office/powerpoint/2010/main" val="854198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2826959"/>
                    </a:ext>
                  </a:extLst>
                </a:gridCol>
                <a:gridCol w="1645920">
                  <a:extLst>
                    <a:ext uri="{9D8B030D-6E8A-4147-A177-3AD203B41FA5}">
                      <a16:colId xmlns:a16="http://schemas.microsoft.com/office/drawing/2014/main" val="3244968267"/>
                    </a:ext>
                  </a:extLst>
                </a:gridCol>
                <a:gridCol w="740664">
                  <a:extLst>
                    <a:ext uri="{9D8B030D-6E8A-4147-A177-3AD203B41FA5}">
                      <a16:colId xmlns:a16="http://schemas.microsoft.com/office/drawing/2014/main" val="1882852009"/>
                    </a:ext>
                  </a:extLst>
                </a:gridCol>
                <a:gridCol w="740664">
                  <a:extLst>
                    <a:ext uri="{9D8B030D-6E8A-4147-A177-3AD203B41FA5}">
                      <a16:colId xmlns:a16="http://schemas.microsoft.com/office/drawing/2014/main" val="2502826906"/>
                    </a:ext>
                  </a:extLst>
                </a:gridCol>
                <a:gridCol w="740664">
                  <a:extLst>
                    <a:ext uri="{9D8B030D-6E8A-4147-A177-3AD203B41FA5}">
                      <a16:colId xmlns:a16="http://schemas.microsoft.com/office/drawing/2014/main" val="1728079689"/>
                    </a:ext>
                  </a:extLst>
                </a:gridCol>
                <a:gridCol w="740664">
                  <a:extLst>
                    <a:ext uri="{9D8B030D-6E8A-4147-A177-3AD203B41FA5}">
                      <a16:colId xmlns:a16="http://schemas.microsoft.com/office/drawing/2014/main" val="1027215007"/>
                    </a:ext>
                  </a:extLst>
                </a:gridCol>
                <a:gridCol w="740664">
                  <a:extLst>
                    <a:ext uri="{9D8B030D-6E8A-4147-A177-3AD203B41FA5}">
                      <a16:colId xmlns:a16="http://schemas.microsoft.com/office/drawing/2014/main" val="3259552081"/>
                    </a:ext>
                  </a:extLst>
                </a:gridCol>
                <a:gridCol w="740664">
                  <a:extLst>
                    <a:ext uri="{9D8B030D-6E8A-4147-A177-3AD203B41FA5}">
                      <a16:colId xmlns:a16="http://schemas.microsoft.com/office/drawing/2014/main" val="802490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3003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- 2021-12-26 13:00:58</a:t>
                      </a:r>
                      <a:r>
                        <a:rPr kumimoji="0" lang="nl-NL" sz="1000" b="0" i="0" u="none" strike="noStrike" kern="1200" cap="none" spc="0" normalizeH="0" baseline="0" noProof="0">
                          <a:ln>
                            <a:noFill/>
                          </a:ln>
                          <a:solidFill>
                            <a:prstClr val="black"/>
                          </a:solidFill>
                          <a:effectLst/>
                          <a:uLnTx/>
                          <a:uFillTx/>
                          <a:latin typeface="+mn-lt"/>
                          <a:ea typeface="+mn-ea"/>
                          <a:cs typeface="+mn-cs"/>
                        </a:rPr>
                        <a:t>
 Wanneer je diarree hebt na het gourmetten, maar de kerst spirit ook nog steeds hoog zit. 😅 #3FM #SR21 #Poep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270058248_444850487107177_419100578682590450_n.jpg?_nc_ht=scontent.cdninstagram.com&amp;_nc_cat=101&amp;_nc_ohc=AZUkmHD6K8oAX8B4OeS&amp;edm=AMO9-JQAAAAA&amp;ccb=7-4&amp;oh=00_AT_9jjmDrz4c7qgeK7hwYeOfDjcziXaQzzz2Rsqd3hKKHQ&amp;oe=6206A5B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36867611"/>
                  </a:ext>
                </a:extLst>
              </a:tr>
            </a:tbl>
          </a:graphicData>
        </a:graphic>
      </p:graphicFrame>
      <p:sp>
        <p:nvSpPr>
          <p:cNvPr id="4" name="Text Placeholder 3">
            <a:extLst>
              <a:ext uri="{FF2B5EF4-FFF2-40B4-BE49-F238E27FC236}">
                <a16:creationId xmlns:a16="http://schemas.microsoft.com/office/drawing/2014/main" id="{AD5E33DE-8AC9-4D0A-99A3-C5153BAF5E38}"/>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5829857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E581A-8E96-435D-BD9C-F1A938AA836E}"/>
              </a:ext>
            </a:extLst>
          </p:cNvPr>
          <p:cNvSpPr>
            <a:spLocks noGrp="1"/>
          </p:cNvSpPr>
          <p:nvPr>
            <p:ph type="title"/>
          </p:nvPr>
        </p:nvSpPr>
        <p:spPr/>
        <p:txBody>
          <a:bodyPr/>
          <a:lstStyle/>
          <a:p>
            <a:r>
              <a:rPr lang="nl-NL"/>
              <a:t>Instagram Top 10 posts met minste interactie | NPO3FM - 10 of 25</a:t>
            </a:r>
            <a:endParaRPr lang="en-US"/>
          </a:p>
        </p:txBody>
      </p:sp>
      <p:graphicFrame>
        <p:nvGraphicFramePr>
          <p:cNvPr id="5" name="Table Placeholder 4">
            <a:extLst>
              <a:ext uri="{FF2B5EF4-FFF2-40B4-BE49-F238E27FC236}">
                <a16:creationId xmlns:a16="http://schemas.microsoft.com/office/drawing/2014/main" id="{56DF1161-3F2D-4657-9FD4-1C57C796DD03}"/>
              </a:ext>
            </a:extLst>
          </p:cNvPr>
          <p:cNvGraphicFramePr>
            <a:graphicFrameLocks noGrp="1"/>
          </p:cNvGraphicFramePr>
          <p:nvPr>
            <p:ph type="tbl" sz="quarter" idx="13"/>
            <p:extLst>
              <p:ext uri="{D42A27DB-BD31-4B8C-83A1-F6EECF244321}">
                <p14:modId xmlns:p14="http://schemas.microsoft.com/office/powerpoint/2010/main" val="4136834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3686947"/>
                    </a:ext>
                  </a:extLst>
                </a:gridCol>
                <a:gridCol w="1645920">
                  <a:extLst>
                    <a:ext uri="{9D8B030D-6E8A-4147-A177-3AD203B41FA5}">
                      <a16:colId xmlns:a16="http://schemas.microsoft.com/office/drawing/2014/main" val="397800967"/>
                    </a:ext>
                  </a:extLst>
                </a:gridCol>
                <a:gridCol w="740664">
                  <a:extLst>
                    <a:ext uri="{9D8B030D-6E8A-4147-A177-3AD203B41FA5}">
                      <a16:colId xmlns:a16="http://schemas.microsoft.com/office/drawing/2014/main" val="620205297"/>
                    </a:ext>
                  </a:extLst>
                </a:gridCol>
                <a:gridCol w="740664">
                  <a:extLst>
                    <a:ext uri="{9D8B030D-6E8A-4147-A177-3AD203B41FA5}">
                      <a16:colId xmlns:a16="http://schemas.microsoft.com/office/drawing/2014/main" val="2841486589"/>
                    </a:ext>
                  </a:extLst>
                </a:gridCol>
                <a:gridCol w="740664">
                  <a:extLst>
                    <a:ext uri="{9D8B030D-6E8A-4147-A177-3AD203B41FA5}">
                      <a16:colId xmlns:a16="http://schemas.microsoft.com/office/drawing/2014/main" val="888815407"/>
                    </a:ext>
                  </a:extLst>
                </a:gridCol>
                <a:gridCol w="740664">
                  <a:extLst>
                    <a:ext uri="{9D8B030D-6E8A-4147-A177-3AD203B41FA5}">
                      <a16:colId xmlns:a16="http://schemas.microsoft.com/office/drawing/2014/main" val="426849788"/>
                    </a:ext>
                  </a:extLst>
                </a:gridCol>
                <a:gridCol w="740664">
                  <a:extLst>
                    <a:ext uri="{9D8B030D-6E8A-4147-A177-3AD203B41FA5}">
                      <a16:colId xmlns:a16="http://schemas.microsoft.com/office/drawing/2014/main" val="562917051"/>
                    </a:ext>
                  </a:extLst>
                </a:gridCol>
                <a:gridCol w="740664">
                  <a:extLst>
                    <a:ext uri="{9D8B030D-6E8A-4147-A177-3AD203B41FA5}">
                      <a16:colId xmlns:a16="http://schemas.microsoft.com/office/drawing/2014/main" val="3669340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26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- 2021-12-29 20:00:35</a:t>
                      </a:r>
                      <a:r>
                        <a:rPr kumimoji="0" lang="en-US" sz="1000" b="0" i="0" u="none" strike="noStrike" kern="1200" cap="none" spc="0" normalizeH="0" baseline="0" noProof="0">
                          <a:ln>
                            <a:noFill/>
                          </a:ln>
                          <a:solidFill>
                            <a:prstClr val="black"/>
                          </a:solidFill>
                          <a:effectLst/>
                          <a:uLnTx/>
                          <a:uFillTx/>
                          <a:latin typeface="+mn-lt"/>
                          <a:ea typeface="+mn-ea"/>
                          <a:cs typeface="+mn-cs"/>
                        </a:rPr>
                        <a:t>
 Benieuwd hoe een Nederlandse cover van 'Under Pressure' klinkt? WIES deed het voor tijdens 3FM Serious Request, en hoe! 🔥#3FM #SR21 #GlazenHuis #Throwback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270354908_129765079511446_4907529969278302261_n.jpg?_nc_ht=scontent.cdninstagram.com&amp;_nc_cat=110&amp;_nc_ohc=0rg61GVWu9AAX8JjsKM&amp;edm=AMO9-JQAAAAA&amp;ccb=7-4&amp;oh=00_AT_4aY7pWSm14egUBLXmBWkkzyaxdplabCzGxVtjDdn-8Q&amp;oe=6206BC04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6593015"/>
                  </a:ext>
                </a:extLst>
              </a:tr>
            </a:tbl>
          </a:graphicData>
        </a:graphic>
      </p:graphicFrame>
      <p:sp>
        <p:nvSpPr>
          <p:cNvPr id="4" name="Text Placeholder 3">
            <a:extLst>
              <a:ext uri="{FF2B5EF4-FFF2-40B4-BE49-F238E27FC236}">
                <a16:creationId xmlns:a16="http://schemas.microsoft.com/office/drawing/2014/main" id="{8EE20C34-D4B2-474C-9341-71CB48138EE5}"/>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9579337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79280-EF64-4C2A-A339-037BCAA02545}"/>
              </a:ext>
            </a:extLst>
          </p:cNvPr>
          <p:cNvSpPr>
            <a:spLocks noGrp="1"/>
          </p:cNvSpPr>
          <p:nvPr>
            <p:ph type="title"/>
          </p:nvPr>
        </p:nvSpPr>
        <p:spPr/>
        <p:txBody>
          <a:bodyPr/>
          <a:lstStyle/>
          <a:p>
            <a:r>
              <a:rPr lang="nl-NL"/>
              <a:t>Instagram Top 10 posts met minste interactie | NPO3FM - 11 of 25</a:t>
            </a:r>
            <a:endParaRPr lang="en-US"/>
          </a:p>
        </p:txBody>
      </p:sp>
      <p:graphicFrame>
        <p:nvGraphicFramePr>
          <p:cNvPr id="5" name="Table Placeholder 4">
            <a:extLst>
              <a:ext uri="{FF2B5EF4-FFF2-40B4-BE49-F238E27FC236}">
                <a16:creationId xmlns:a16="http://schemas.microsoft.com/office/drawing/2014/main" id="{5622B477-9F1E-4EF9-8013-8499F5CCAA34}"/>
              </a:ext>
            </a:extLst>
          </p:cNvPr>
          <p:cNvGraphicFramePr>
            <a:graphicFrameLocks noGrp="1"/>
          </p:cNvGraphicFramePr>
          <p:nvPr>
            <p:ph type="tbl" sz="quarter" idx="13"/>
            <p:extLst>
              <p:ext uri="{D42A27DB-BD31-4B8C-83A1-F6EECF244321}">
                <p14:modId xmlns:p14="http://schemas.microsoft.com/office/powerpoint/2010/main" val="970770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1810287"/>
                    </a:ext>
                  </a:extLst>
                </a:gridCol>
                <a:gridCol w="1645920">
                  <a:extLst>
                    <a:ext uri="{9D8B030D-6E8A-4147-A177-3AD203B41FA5}">
                      <a16:colId xmlns:a16="http://schemas.microsoft.com/office/drawing/2014/main" val="4272163234"/>
                    </a:ext>
                  </a:extLst>
                </a:gridCol>
                <a:gridCol w="740664">
                  <a:extLst>
                    <a:ext uri="{9D8B030D-6E8A-4147-A177-3AD203B41FA5}">
                      <a16:colId xmlns:a16="http://schemas.microsoft.com/office/drawing/2014/main" val="3732914162"/>
                    </a:ext>
                  </a:extLst>
                </a:gridCol>
                <a:gridCol w="740664">
                  <a:extLst>
                    <a:ext uri="{9D8B030D-6E8A-4147-A177-3AD203B41FA5}">
                      <a16:colId xmlns:a16="http://schemas.microsoft.com/office/drawing/2014/main" val="1283479405"/>
                    </a:ext>
                  </a:extLst>
                </a:gridCol>
                <a:gridCol w="740664">
                  <a:extLst>
                    <a:ext uri="{9D8B030D-6E8A-4147-A177-3AD203B41FA5}">
                      <a16:colId xmlns:a16="http://schemas.microsoft.com/office/drawing/2014/main" val="3600305395"/>
                    </a:ext>
                  </a:extLst>
                </a:gridCol>
                <a:gridCol w="740664">
                  <a:extLst>
                    <a:ext uri="{9D8B030D-6E8A-4147-A177-3AD203B41FA5}">
                      <a16:colId xmlns:a16="http://schemas.microsoft.com/office/drawing/2014/main" val="373978092"/>
                    </a:ext>
                  </a:extLst>
                </a:gridCol>
                <a:gridCol w="740664">
                  <a:extLst>
                    <a:ext uri="{9D8B030D-6E8A-4147-A177-3AD203B41FA5}">
                      <a16:colId xmlns:a16="http://schemas.microsoft.com/office/drawing/2014/main" val="4179819786"/>
                    </a:ext>
                  </a:extLst>
                </a:gridCol>
                <a:gridCol w="740664">
                  <a:extLst>
                    <a:ext uri="{9D8B030D-6E8A-4147-A177-3AD203B41FA5}">
                      <a16:colId xmlns:a16="http://schemas.microsoft.com/office/drawing/2014/main" val="838942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0012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- 2021-12-28 20:00:21</a:t>
                      </a:r>
                      <a:r>
                        <a:rPr kumimoji="0" lang="en-US" sz="1000" b="0" i="0" u="none" strike="noStrike" kern="1200" cap="none" spc="0" normalizeH="0" baseline="0" noProof="0">
                          <a:ln>
                            <a:noFill/>
                          </a:ln>
                          <a:solidFill>
                            <a:prstClr val="black"/>
                          </a:solidFill>
                          <a:effectLst/>
                          <a:uLnTx/>
                          <a:uFillTx/>
                          <a:latin typeface="+mn-lt"/>
                          <a:ea typeface="+mn-ea"/>
                          <a:cs typeface="+mn-cs"/>
                        </a:rPr>
                        <a:t>
 Wauw! 😍 RONDÉ kwam vorige week langs bij 3FM Serious Request waarbij ze onder andere de hit 'Hard To Say Goodbye' speelden. 🔥 #3FM #SR21 #Throwback #GlazenHuis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270224035_2031518927011302_3105475076523496586_n.jpg?_nc_ht=scontent.cdninstagram.com&amp;_nc_cat=106&amp;_nc_ohc=GAapo8mKp84AX-nOmnM&amp;edm=AMO9-JQAAAAA&amp;ccb=7-4&amp;oh=00_AT-3Im-6OobjLVI7KLS2phgvIhi_ihqYjeaOM9H_NjOh9g&amp;oe=62069E04&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9403453"/>
                  </a:ext>
                </a:extLst>
              </a:tr>
            </a:tbl>
          </a:graphicData>
        </a:graphic>
      </p:graphicFrame>
      <p:sp>
        <p:nvSpPr>
          <p:cNvPr id="4" name="Text Placeholder 3">
            <a:extLst>
              <a:ext uri="{FF2B5EF4-FFF2-40B4-BE49-F238E27FC236}">
                <a16:creationId xmlns:a16="http://schemas.microsoft.com/office/drawing/2014/main" id="{91B6C220-7767-413C-A81B-07D9CDD1D10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88658709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D11D4-7849-4F76-B2A3-582EE761FE68}"/>
              </a:ext>
            </a:extLst>
          </p:cNvPr>
          <p:cNvSpPr>
            <a:spLocks noGrp="1"/>
          </p:cNvSpPr>
          <p:nvPr>
            <p:ph type="title"/>
          </p:nvPr>
        </p:nvSpPr>
        <p:spPr/>
        <p:txBody>
          <a:bodyPr/>
          <a:lstStyle/>
          <a:p>
            <a:r>
              <a:rPr lang="nl-NL"/>
              <a:t>Instagram Top 10 posts met minste interactie | NPO3FM - 12 of 25</a:t>
            </a:r>
            <a:endParaRPr lang="en-US"/>
          </a:p>
        </p:txBody>
      </p:sp>
      <p:graphicFrame>
        <p:nvGraphicFramePr>
          <p:cNvPr id="5" name="Table Placeholder 4">
            <a:extLst>
              <a:ext uri="{FF2B5EF4-FFF2-40B4-BE49-F238E27FC236}">
                <a16:creationId xmlns:a16="http://schemas.microsoft.com/office/drawing/2014/main" id="{11CD7941-F08A-4659-A9A0-7025FE2D95BA}"/>
              </a:ext>
            </a:extLst>
          </p:cNvPr>
          <p:cNvGraphicFramePr>
            <a:graphicFrameLocks noGrp="1"/>
          </p:cNvGraphicFramePr>
          <p:nvPr>
            <p:ph type="tbl" sz="quarter" idx="13"/>
            <p:extLst>
              <p:ext uri="{D42A27DB-BD31-4B8C-83A1-F6EECF244321}">
                <p14:modId xmlns:p14="http://schemas.microsoft.com/office/powerpoint/2010/main" val="2007561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2970876"/>
                    </a:ext>
                  </a:extLst>
                </a:gridCol>
                <a:gridCol w="1645920">
                  <a:extLst>
                    <a:ext uri="{9D8B030D-6E8A-4147-A177-3AD203B41FA5}">
                      <a16:colId xmlns:a16="http://schemas.microsoft.com/office/drawing/2014/main" val="278937068"/>
                    </a:ext>
                  </a:extLst>
                </a:gridCol>
                <a:gridCol w="740664">
                  <a:extLst>
                    <a:ext uri="{9D8B030D-6E8A-4147-A177-3AD203B41FA5}">
                      <a16:colId xmlns:a16="http://schemas.microsoft.com/office/drawing/2014/main" val="408269435"/>
                    </a:ext>
                  </a:extLst>
                </a:gridCol>
                <a:gridCol w="740664">
                  <a:extLst>
                    <a:ext uri="{9D8B030D-6E8A-4147-A177-3AD203B41FA5}">
                      <a16:colId xmlns:a16="http://schemas.microsoft.com/office/drawing/2014/main" val="226644020"/>
                    </a:ext>
                  </a:extLst>
                </a:gridCol>
                <a:gridCol w="740664">
                  <a:extLst>
                    <a:ext uri="{9D8B030D-6E8A-4147-A177-3AD203B41FA5}">
                      <a16:colId xmlns:a16="http://schemas.microsoft.com/office/drawing/2014/main" val="4114111538"/>
                    </a:ext>
                  </a:extLst>
                </a:gridCol>
                <a:gridCol w="740664">
                  <a:extLst>
                    <a:ext uri="{9D8B030D-6E8A-4147-A177-3AD203B41FA5}">
                      <a16:colId xmlns:a16="http://schemas.microsoft.com/office/drawing/2014/main" val="300707750"/>
                    </a:ext>
                  </a:extLst>
                </a:gridCol>
                <a:gridCol w="740664">
                  <a:extLst>
                    <a:ext uri="{9D8B030D-6E8A-4147-A177-3AD203B41FA5}">
                      <a16:colId xmlns:a16="http://schemas.microsoft.com/office/drawing/2014/main" val="2111882938"/>
                    </a:ext>
                  </a:extLst>
                </a:gridCol>
                <a:gridCol w="740664">
                  <a:extLst>
                    <a:ext uri="{9D8B030D-6E8A-4147-A177-3AD203B41FA5}">
                      <a16:colId xmlns:a16="http://schemas.microsoft.com/office/drawing/2014/main" val="223686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9313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- 2021-12-18 07:00:26</a:t>
                      </a:r>
                      <a:r>
                        <a:rPr kumimoji="0" lang="nl-NL" sz="1000" b="0" i="0" u="none" strike="noStrike" kern="1200" cap="none" spc="0" normalizeH="0" baseline="0" noProof="0">
                          <a:ln>
                            <a:noFill/>
                          </a:ln>
                          <a:solidFill>
                            <a:prstClr val="black"/>
                          </a:solidFill>
                          <a:effectLst/>
                          <a:uLnTx/>
                          <a:uFillTx/>
                          <a:latin typeface="+mn-lt"/>
                          <a:ea typeface="+mn-ea"/>
                          <a:cs typeface="+mn-cs"/>
                        </a:rPr>
                        <a:t>
 Vandaag gaat het beginnen! 🔥 Hier kun je 3FM Serious Request de hele week volgen. Wil je langskomen? Check dan 3FM.nl/langskomen! #3FM #SR21 #LetItGrow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269523184_133713175758386_2192940599610610576_n.jpg?_nc_cat=111&amp;ccb=1-5&amp;_nc_sid=8ae9d6&amp;_nc_ohc=mQ_mdiIziRMAX8E3ccn&amp;_nc_ht=scontent-iad3-1.cdninstagram.com&amp;edm=AL-3X8kEAAAA&amp;oh=00_AT-_4ADiIo7I8RjT9pWR4fyWMWB8iljxYuRd7Cnba6Ethw&amp;oe=620B3D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4864812"/>
                  </a:ext>
                </a:extLst>
              </a:tr>
            </a:tbl>
          </a:graphicData>
        </a:graphic>
      </p:graphicFrame>
      <p:sp>
        <p:nvSpPr>
          <p:cNvPr id="4" name="Text Placeholder 3">
            <a:extLst>
              <a:ext uri="{FF2B5EF4-FFF2-40B4-BE49-F238E27FC236}">
                <a16:creationId xmlns:a16="http://schemas.microsoft.com/office/drawing/2014/main" id="{AF69FE15-F8E7-4ED6-804F-C88B671F8CC9}"/>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54241739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6F6AE-1236-46DA-81C2-201F59A7DEBF}"/>
              </a:ext>
            </a:extLst>
          </p:cNvPr>
          <p:cNvSpPr>
            <a:spLocks noGrp="1"/>
          </p:cNvSpPr>
          <p:nvPr>
            <p:ph type="title"/>
          </p:nvPr>
        </p:nvSpPr>
        <p:spPr/>
        <p:txBody>
          <a:bodyPr/>
          <a:lstStyle/>
          <a:p>
            <a:r>
              <a:rPr lang="nl-NL"/>
              <a:t>Instagram Top 10 posts met minste interactie | NPO3FM - 13 of 25</a:t>
            </a:r>
            <a:endParaRPr lang="en-US"/>
          </a:p>
        </p:txBody>
      </p:sp>
      <p:graphicFrame>
        <p:nvGraphicFramePr>
          <p:cNvPr id="5" name="Table Placeholder 4">
            <a:extLst>
              <a:ext uri="{FF2B5EF4-FFF2-40B4-BE49-F238E27FC236}">
                <a16:creationId xmlns:a16="http://schemas.microsoft.com/office/drawing/2014/main" id="{0747B027-7378-4E05-9442-7913C09702A8}"/>
              </a:ext>
            </a:extLst>
          </p:cNvPr>
          <p:cNvGraphicFramePr>
            <a:graphicFrameLocks noGrp="1"/>
          </p:cNvGraphicFramePr>
          <p:nvPr>
            <p:ph type="tbl" sz="quarter" idx="13"/>
            <p:extLst>
              <p:ext uri="{D42A27DB-BD31-4B8C-83A1-F6EECF244321}">
                <p14:modId xmlns:p14="http://schemas.microsoft.com/office/powerpoint/2010/main" val="201153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52867726"/>
                    </a:ext>
                  </a:extLst>
                </a:gridCol>
                <a:gridCol w="1645920">
                  <a:extLst>
                    <a:ext uri="{9D8B030D-6E8A-4147-A177-3AD203B41FA5}">
                      <a16:colId xmlns:a16="http://schemas.microsoft.com/office/drawing/2014/main" val="2412753915"/>
                    </a:ext>
                  </a:extLst>
                </a:gridCol>
                <a:gridCol w="740664">
                  <a:extLst>
                    <a:ext uri="{9D8B030D-6E8A-4147-A177-3AD203B41FA5}">
                      <a16:colId xmlns:a16="http://schemas.microsoft.com/office/drawing/2014/main" val="752351702"/>
                    </a:ext>
                  </a:extLst>
                </a:gridCol>
                <a:gridCol w="740664">
                  <a:extLst>
                    <a:ext uri="{9D8B030D-6E8A-4147-A177-3AD203B41FA5}">
                      <a16:colId xmlns:a16="http://schemas.microsoft.com/office/drawing/2014/main" val="2197149970"/>
                    </a:ext>
                  </a:extLst>
                </a:gridCol>
                <a:gridCol w="740664">
                  <a:extLst>
                    <a:ext uri="{9D8B030D-6E8A-4147-A177-3AD203B41FA5}">
                      <a16:colId xmlns:a16="http://schemas.microsoft.com/office/drawing/2014/main" val="2851415307"/>
                    </a:ext>
                  </a:extLst>
                </a:gridCol>
                <a:gridCol w="740664">
                  <a:extLst>
                    <a:ext uri="{9D8B030D-6E8A-4147-A177-3AD203B41FA5}">
                      <a16:colId xmlns:a16="http://schemas.microsoft.com/office/drawing/2014/main" val="1902307643"/>
                    </a:ext>
                  </a:extLst>
                </a:gridCol>
                <a:gridCol w="740664">
                  <a:extLst>
                    <a:ext uri="{9D8B030D-6E8A-4147-A177-3AD203B41FA5}">
                      <a16:colId xmlns:a16="http://schemas.microsoft.com/office/drawing/2014/main" val="2906729288"/>
                    </a:ext>
                  </a:extLst>
                </a:gridCol>
                <a:gridCol w="740664">
                  <a:extLst>
                    <a:ext uri="{9D8B030D-6E8A-4147-A177-3AD203B41FA5}">
                      <a16:colId xmlns:a16="http://schemas.microsoft.com/office/drawing/2014/main" val="65450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019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- 2021-12-18 21:05:32</a:t>
                      </a:r>
                      <a:r>
                        <a:rPr kumimoji="0" lang="nl-NL" sz="1000" b="0" i="0" u="none" strike="noStrike" kern="1200" cap="none" spc="0" normalizeH="0" baseline="0" noProof="0">
                          <a:ln>
                            <a:noFill/>
                          </a:ln>
                          <a:solidFill>
                            <a:prstClr val="black"/>
                          </a:solidFill>
                          <a:effectLst/>
                          <a:uLnTx/>
                          <a:uFillTx/>
                          <a:latin typeface="+mn-lt"/>
                          <a:ea typeface="+mn-ea"/>
                          <a:cs typeface="+mn-cs"/>
                        </a:rPr>
                        <a:t>
 Het eerste optreden in het Glazen Huis is een feit! 🔥 mctyphoon kwam langs en deed o.a. een akoestische uitvoering van 'Alles Is Gezegend'.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269601247_337479644868032_8052656495279668390_n.jpg?_nc_ht=scontent.cdninstagram.com&amp;_nc_cat=108&amp;_nc_ohc=qFATqPbi3I4AX9FvicX&amp;edm=AMO9-JQAAAAA&amp;ccb=7-4&amp;oh=00_AT8OHsvyMFJ-A0tZROEMk3MPKxExdXVgAGfYT7i2S8qk9w&amp;oe=6206A06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78540704"/>
                  </a:ext>
                </a:extLst>
              </a:tr>
            </a:tbl>
          </a:graphicData>
        </a:graphic>
      </p:graphicFrame>
      <p:sp>
        <p:nvSpPr>
          <p:cNvPr id="4" name="Text Placeholder 3">
            <a:extLst>
              <a:ext uri="{FF2B5EF4-FFF2-40B4-BE49-F238E27FC236}">
                <a16:creationId xmlns:a16="http://schemas.microsoft.com/office/drawing/2014/main" id="{0D9919D2-6C3C-494D-AC9D-E71DEE08934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97317937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D9ED5-DDAC-42A8-A83F-D1FA5113AF14}"/>
              </a:ext>
            </a:extLst>
          </p:cNvPr>
          <p:cNvSpPr>
            <a:spLocks noGrp="1"/>
          </p:cNvSpPr>
          <p:nvPr>
            <p:ph type="title"/>
          </p:nvPr>
        </p:nvSpPr>
        <p:spPr/>
        <p:txBody>
          <a:bodyPr/>
          <a:lstStyle/>
          <a:p>
            <a:r>
              <a:rPr lang="nl-NL"/>
              <a:t>Instagram Top 10 posts met minste interactie | NPO3FM - 14 of 25</a:t>
            </a:r>
            <a:endParaRPr lang="en-US"/>
          </a:p>
        </p:txBody>
      </p:sp>
      <p:graphicFrame>
        <p:nvGraphicFramePr>
          <p:cNvPr id="5" name="Table Placeholder 4">
            <a:extLst>
              <a:ext uri="{FF2B5EF4-FFF2-40B4-BE49-F238E27FC236}">
                <a16:creationId xmlns:a16="http://schemas.microsoft.com/office/drawing/2014/main" id="{9E5D7F94-7AB1-4B8F-B1F2-6AE2FFE29468}"/>
              </a:ext>
            </a:extLst>
          </p:cNvPr>
          <p:cNvGraphicFramePr>
            <a:graphicFrameLocks noGrp="1"/>
          </p:cNvGraphicFramePr>
          <p:nvPr>
            <p:ph type="tbl" sz="quarter" idx="13"/>
            <p:extLst>
              <p:ext uri="{D42A27DB-BD31-4B8C-83A1-F6EECF244321}">
                <p14:modId xmlns:p14="http://schemas.microsoft.com/office/powerpoint/2010/main" val="2280161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9340275"/>
                    </a:ext>
                  </a:extLst>
                </a:gridCol>
                <a:gridCol w="1645920">
                  <a:extLst>
                    <a:ext uri="{9D8B030D-6E8A-4147-A177-3AD203B41FA5}">
                      <a16:colId xmlns:a16="http://schemas.microsoft.com/office/drawing/2014/main" val="2834072118"/>
                    </a:ext>
                  </a:extLst>
                </a:gridCol>
                <a:gridCol w="740664">
                  <a:extLst>
                    <a:ext uri="{9D8B030D-6E8A-4147-A177-3AD203B41FA5}">
                      <a16:colId xmlns:a16="http://schemas.microsoft.com/office/drawing/2014/main" val="4067422034"/>
                    </a:ext>
                  </a:extLst>
                </a:gridCol>
                <a:gridCol w="740664">
                  <a:extLst>
                    <a:ext uri="{9D8B030D-6E8A-4147-A177-3AD203B41FA5}">
                      <a16:colId xmlns:a16="http://schemas.microsoft.com/office/drawing/2014/main" val="2024923084"/>
                    </a:ext>
                  </a:extLst>
                </a:gridCol>
                <a:gridCol w="740664">
                  <a:extLst>
                    <a:ext uri="{9D8B030D-6E8A-4147-A177-3AD203B41FA5}">
                      <a16:colId xmlns:a16="http://schemas.microsoft.com/office/drawing/2014/main" val="1771401419"/>
                    </a:ext>
                  </a:extLst>
                </a:gridCol>
                <a:gridCol w="740664">
                  <a:extLst>
                    <a:ext uri="{9D8B030D-6E8A-4147-A177-3AD203B41FA5}">
                      <a16:colId xmlns:a16="http://schemas.microsoft.com/office/drawing/2014/main" val="2525596565"/>
                    </a:ext>
                  </a:extLst>
                </a:gridCol>
                <a:gridCol w="740664">
                  <a:extLst>
                    <a:ext uri="{9D8B030D-6E8A-4147-A177-3AD203B41FA5}">
                      <a16:colId xmlns:a16="http://schemas.microsoft.com/office/drawing/2014/main" val="1006604455"/>
                    </a:ext>
                  </a:extLst>
                </a:gridCol>
                <a:gridCol w="740664">
                  <a:extLst>
                    <a:ext uri="{9D8B030D-6E8A-4147-A177-3AD203B41FA5}">
                      <a16:colId xmlns:a16="http://schemas.microsoft.com/office/drawing/2014/main" val="219488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6708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- 2021-12-19 18:51:57</a:t>
                      </a:r>
                      <a:r>
                        <a:rPr kumimoji="0" lang="en-US" sz="1000" b="0" i="0" u="none" strike="noStrike" kern="1200" cap="none" spc="0" normalizeH="0" baseline="0" noProof="0">
                          <a:ln>
                            <a:noFill/>
                          </a:ln>
                          <a:solidFill>
                            <a:prstClr val="black"/>
                          </a:solidFill>
                          <a:effectLst/>
                          <a:uLnTx/>
                          <a:uFillTx/>
                          <a:latin typeface="+mn-lt"/>
                          <a:ea typeface="+mn-ea"/>
                          <a:cs typeface="+mn-cs"/>
                        </a:rPr>
                        <a:t>
 Caption this!👇 #3FM #SR21 #GlazenHuis #LetItGrow #HennyHuisman 📸: benhoudijk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269076556_271112901749649_749819747803480895_n.jpg?_nc_cat=101&amp;ccb=1-5&amp;_nc_sid=8ae9d6&amp;_nc_ohc=xOjrmWXcE5oAX84PJtZ&amp;_nc_ht=scontent-iad3-1.cdninstagram.com&amp;edm=AL-3X8kEAAAA&amp;oh=00_AT8LtM2naCCNW2I8W687lONQ1D8ExNcTrqd55B8N-7vNzw&amp;oe=620B448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2210122"/>
                  </a:ext>
                </a:extLst>
              </a:tr>
            </a:tbl>
          </a:graphicData>
        </a:graphic>
      </p:graphicFrame>
      <p:sp>
        <p:nvSpPr>
          <p:cNvPr id="4" name="Text Placeholder 3">
            <a:extLst>
              <a:ext uri="{FF2B5EF4-FFF2-40B4-BE49-F238E27FC236}">
                <a16:creationId xmlns:a16="http://schemas.microsoft.com/office/drawing/2014/main" id="{5129F666-3842-4B21-9286-4C391F5D2664}"/>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11307758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9DD9A-C5C9-4965-841F-366F818E03CB}"/>
              </a:ext>
            </a:extLst>
          </p:cNvPr>
          <p:cNvSpPr>
            <a:spLocks noGrp="1"/>
          </p:cNvSpPr>
          <p:nvPr>
            <p:ph type="title"/>
          </p:nvPr>
        </p:nvSpPr>
        <p:spPr/>
        <p:txBody>
          <a:bodyPr/>
          <a:lstStyle/>
          <a:p>
            <a:r>
              <a:rPr lang="nl-NL"/>
              <a:t>Instagram Top 10 posts met minste interactie | NPO3FM - 15 of 25</a:t>
            </a:r>
            <a:endParaRPr lang="en-US"/>
          </a:p>
        </p:txBody>
      </p:sp>
      <p:graphicFrame>
        <p:nvGraphicFramePr>
          <p:cNvPr id="5" name="Table Placeholder 4">
            <a:extLst>
              <a:ext uri="{FF2B5EF4-FFF2-40B4-BE49-F238E27FC236}">
                <a16:creationId xmlns:a16="http://schemas.microsoft.com/office/drawing/2014/main" id="{4E302F7C-2FCD-45FD-8856-343EA7B34739}"/>
              </a:ext>
            </a:extLst>
          </p:cNvPr>
          <p:cNvGraphicFramePr>
            <a:graphicFrameLocks noGrp="1"/>
          </p:cNvGraphicFramePr>
          <p:nvPr>
            <p:ph type="tbl" sz="quarter" idx="13"/>
            <p:extLst>
              <p:ext uri="{D42A27DB-BD31-4B8C-83A1-F6EECF244321}">
                <p14:modId xmlns:p14="http://schemas.microsoft.com/office/powerpoint/2010/main" val="3922146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6407818"/>
                    </a:ext>
                  </a:extLst>
                </a:gridCol>
                <a:gridCol w="1645920">
                  <a:extLst>
                    <a:ext uri="{9D8B030D-6E8A-4147-A177-3AD203B41FA5}">
                      <a16:colId xmlns:a16="http://schemas.microsoft.com/office/drawing/2014/main" val="1224743183"/>
                    </a:ext>
                  </a:extLst>
                </a:gridCol>
                <a:gridCol w="740664">
                  <a:extLst>
                    <a:ext uri="{9D8B030D-6E8A-4147-A177-3AD203B41FA5}">
                      <a16:colId xmlns:a16="http://schemas.microsoft.com/office/drawing/2014/main" val="708033010"/>
                    </a:ext>
                  </a:extLst>
                </a:gridCol>
                <a:gridCol w="740664">
                  <a:extLst>
                    <a:ext uri="{9D8B030D-6E8A-4147-A177-3AD203B41FA5}">
                      <a16:colId xmlns:a16="http://schemas.microsoft.com/office/drawing/2014/main" val="176145844"/>
                    </a:ext>
                  </a:extLst>
                </a:gridCol>
                <a:gridCol w="740664">
                  <a:extLst>
                    <a:ext uri="{9D8B030D-6E8A-4147-A177-3AD203B41FA5}">
                      <a16:colId xmlns:a16="http://schemas.microsoft.com/office/drawing/2014/main" val="3753869014"/>
                    </a:ext>
                  </a:extLst>
                </a:gridCol>
                <a:gridCol w="740664">
                  <a:extLst>
                    <a:ext uri="{9D8B030D-6E8A-4147-A177-3AD203B41FA5}">
                      <a16:colId xmlns:a16="http://schemas.microsoft.com/office/drawing/2014/main" val="696689050"/>
                    </a:ext>
                  </a:extLst>
                </a:gridCol>
                <a:gridCol w="740664">
                  <a:extLst>
                    <a:ext uri="{9D8B030D-6E8A-4147-A177-3AD203B41FA5}">
                      <a16:colId xmlns:a16="http://schemas.microsoft.com/office/drawing/2014/main" val="1542251299"/>
                    </a:ext>
                  </a:extLst>
                </a:gridCol>
                <a:gridCol w="740664">
                  <a:extLst>
                    <a:ext uri="{9D8B030D-6E8A-4147-A177-3AD203B41FA5}">
                      <a16:colId xmlns:a16="http://schemas.microsoft.com/office/drawing/2014/main" val="550488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206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- 2021-12-22 15:04:35</a:t>
                      </a:r>
                      <a:r>
                        <a:rPr kumimoji="0" lang="nl-NL" sz="1000" b="0" i="0" u="none" strike="noStrike" kern="1200" cap="none" spc="0" normalizeH="0" baseline="0" noProof="0">
                          <a:ln>
                            <a:noFill/>
                          </a:ln>
                          <a:solidFill>
                            <a:prstClr val="black"/>
                          </a:solidFill>
                          <a:effectLst/>
                          <a:uLnTx/>
                          <a:uFillTx/>
                          <a:latin typeface="+mn-lt"/>
                          <a:ea typeface="+mn-ea"/>
                          <a:cs typeface="+mn-cs"/>
                        </a:rPr>
                        <a:t>
 Voor de duidelijkheid: dit is een dierenartspraktijk die in actie komt voor 3FM Serious Request. 😂 Helden! #3FM #SR21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269739271_946988399529180_7026930398018974843_n.jpg?_nc_ht=scontent.cdninstagram.com&amp;_nc_cat=100&amp;_nc_ohc=Okj6YWBmHAwAX8CWdNb&amp;edm=AMO9-JQAAAAA&amp;ccb=7-4&amp;oh=00_AT-Ve1H09Q_UvBVmyFCPIgfimnXn03e6tAIPxeciQpPoOw&amp;oe=6206BBE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82602759"/>
                  </a:ext>
                </a:extLst>
              </a:tr>
            </a:tbl>
          </a:graphicData>
        </a:graphic>
      </p:graphicFrame>
      <p:sp>
        <p:nvSpPr>
          <p:cNvPr id="4" name="Text Placeholder 3">
            <a:extLst>
              <a:ext uri="{FF2B5EF4-FFF2-40B4-BE49-F238E27FC236}">
                <a16:creationId xmlns:a16="http://schemas.microsoft.com/office/drawing/2014/main" id="{2DFE1224-87EF-46B9-BF78-FC79BEB85E9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15389945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9BDA-8007-4ABB-9FC0-08AA6D048777}"/>
              </a:ext>
            </a:extLst>
          </p:cNvPr>
          <p:cNvSpPr>
            <a:spLocks noGrp="1"/>
          </p:cNvSpPr>
          <p:nvPr>
            <p:ph type="title"/>
          </p:nvPr>
        </p:nvSpPr>
        <p:spPr/>
        <p:txBody>
          <a:bodyPr/>
          <a:lstStyle/>
          <a:p>
            <a:r>
              <a:rPr lang="nl-NL"/>
              <a:t>Instagram Top 10 posts met minste interactie | NPO3FM - 16 of 25</a:t>
            </a:r>
            <a:endParaRPr lang="en-US"/>
          </a:p>
        </p:txBody>
      </p:sp>
      <p:graphicFrame>
        <p:nvGraphicFramePr>
          <p:cNvPr id="5" name="Table Placeholder 4">
            <a:extLst>
              <a:ext uri="{FF2B5EF4-FFF2-40B4-BE49-F238E27FC236}">
                <a16:creationId xmlns:a16="http://schemas.microsoft.com/office/drawing/2014/main" id="{E7B868AE-78B6-453C-9AF1-7CB491236D29}"/>
              </a:ext>
            </a:extLst>
          </p:cNvPr>
          <p:cNvGraphicFramePr>
            <a:graphicFrameLocks noGrp="1"/>
          </p:cNvGraphicFramePr>
          <p:nvPr>
            <p:ph type="tbl" sz="quarter" idx="13"/>
            <p:extLst>
              <p:ext uri="{D42A27DB-BD31-4B8C-83A1-F6EECF244321}">
                <p14:modId xmlns:p14="http://schemas.microsoft.com/office/powerpoint/2010/main" val="3091002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1222196"/>
                    </a:ext>
                  </a:extLst>
                </a:gridCol>
                <a:gridCol w="1645920">
                  <a:extLst>
                    <a:ext uri="{9D8B030D-6E8A-4147-A177-3AD203B41FA5}">
                      <a16:colId xmlns:a16="http://schemas.microsoft.com/office/drawing/2014/main" val="1342689536"/>
                    </a:ext>
                  </a:extLst>
                </a:gridCol>
                <a:gridCol w="740664">
                  <a:extLst>
                    <a:ext uri="{9D8B030D-6E8A-4147-A177-3AD203B41FA5}">
                      <a16:colId xmlns:a16="http://schemas.microsoft.com/office/drawing/2014/main" val="3603367224"/>
                    </a:ext>
                  </a:extLst>
                </a:gridCol>
                <a:gridCol w="740664">
                  <a:extLst>
                    <a:ext uri="{9D8B030D-6E8A-4147-A177-3AD203B41FA5}">
                      <a16:colId xmlns:a16="http://schemas.microsoft.com/office/drawing/2014/main" val="3068944011"/>
                    </a:ext>
                  </a:extLst>
                </a:gridCol>
                <a:gridCol w="740664">
                  <a:extLst>
                    <a:ext uri="{9D8B030D-6E8A-4147-A177-3AD203B41FA5}">
                      <a16:colId xmlns:a16="http://schemas.microsoft.com/office/drawing/2014/main" val="628314551"/>
                    </a:ext>
                  </a:extLst>
                </a:gridCol>
                <a:gridCol w="740664">
                  <a:extLst>
                    <a:ext uri="{9D8B030D-6E8A-4147-A177-3AD203B41FA5}">
                      <a16:colId xmlns:a16="http://schemas.microsoft.com/office/drawing/2014/main" val="1833615851"/>
                    </a:ext>
                  </a:extLst>
                </a:gridCol>
                <a:gridCol w="740664">
                  <a:extLst>
                    <a:ext uri="{9D8B030D-6E8A-4147-A177-3AD203B41FA5}">
                      <a16:colId xmlns:a16="http://schemas.microsoft.com/office/drawing/2014/main" val="632969706"/>
                    </a:ext>
                  </a:extLst>
                </a:gridCol>
                <a:gridCol w="740664">
                  <a:extLst>
                    <a:ext uri="{9D8B030D-6E8A-4147-A177-3AD203B41FA5}">
                      <a16:colId xmlns:a16="http://schemas.microsoft.com/office/drawing/2014/main" val="4152848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5001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- 2021-12-25 09:00:42</a:t>
                      </a:r>
                      <a:r>
                        <a:rPr kumimoji="0" lang="nl-NL" sz="1000" b="0" i="0" u="none" strike="noStrike" kern="1200" cap="none" spc="0" normalizeH="0" baseline="0" noProof="0">
                          <a:ln>
                            <a:noFill/>
                          </a:ln>
                          <a:solidFill>
                            <a:prstClr val="black"/>
                          </a:solidFill>
                          <a:effectLst/>
                          <a:uLnTx/>
                          <a:uFillTx/>
                          <a:latin typeface="+mn-lt"/>
                          <a:ea typeface="+mn-ea"/>
                          <a:cs typeface="+mn-cs"/>
                        </a:rPr>
                        <a:t>
 Leaving het Glazen Huis like... 🐼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269897551_301231461920437_3158896527176159115_n.jpg?_nc_ht=scontent.cdninstagram.com&amp;_nc_cat=101&amp;_nc_ohc=ywrIFFaYwIQAX-1FFqc&amp;edm=AMO9-JQAAAAA&amp;ccb=7-4&amp;oh=00_AT_mPJv8LlBKysV4RfIEDCGuOAaA0EfHgQvkm9enAMC5Gw&amp;oe=6206B06C&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16751665"/>
                  </a:ext>
                </a:extLst>
              </a:tr>
            </a:tbl>
          </a:graphicData>
        </a:graphic>
      </p:graphicFrame>
      <p:sp>
        <p:nvSpPr>
          <p:cNvPr id="4" name="Text Placeholder 3">
            <a:extLst>
              <a:ext uri="{FF2B5EF4-FFF2-40B4-BE49-F238E27FC236}">
                <a16:creationId xmlns:a16="http://schemas.microsoft.com/office/drawing/2014/main" id="{8A5914AF-4BE7-4F72-96F2-C432183EA0C5}"/>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94513336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4DC5D-6B50-45F7-BB4A-D193ADB55593}"/>
              </a:ext>
            </a:extLst>
          </p:cNvPr>
          <p:cNvSpPr>
            <a:spLocks noGrp="1"/>
          </p:cNvSpPr>
          <p:nvPr>
            <p:ph type="title"/>
          </p:nvPr>
        </p:nvSpPr>
        <p:spPr/>
        <p:txBody>
          <a:bodyPr/>
          <a:lstStyle/>
          <a:p>
            <a:r>
              <a:rPr lang="nl-NL"/>
              <a:t>Instagram Top 10 posts met minste interactie | NPO3FM - 17 of 25</a:t>
            </a:r>
            <a:endParaRPr lang="en-US"/>
          </a:p>
        </p:txBody>
      </p:sp>
      <p:graphicFrame>
        <p:nvGraphicFramePr>
          <p:cNvPr id="5" name="Table Placeholder 4">
            <a:extLst>
              <a:ext uri="{FF2B5EF4-FFF2-40B4-BE49-F238E27FC236}">
                <a16:creationId xmlns:a16="http://schemas.microsoft.com/office/drawing/2014/main" id="{FFE282D6-93C6-4346-AC33-D2DB84A43A7D}"/>
              </a:ext>
            </a:extLst>
          </p:cNvPr>
          <p:cNvGraphicFramePr>
            <a:graphicFrameLocks noGrp="1"/>
          </p:cNvGraphicFramePr>
          <p:nvPr>
            <p:ph type="tbl" sz="quarter" idx="13"/>
            <p:extLst>
              <p:ext uri="{D42A27DB-BD31-4B8C-83A1-F6EECF244321}">
                <p14:modId xmlns:p14="http://schemas.microsoft.com/office/powerpoint/2010/main" val="282789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79255809"/>
                    </a:ext>
                  </a:extLst>
                </a:gridCol>
                <a:gridCol w="1645920">
                  <a:extLst>
                    <a:ext uri="{9D8B030D-6E8A-4147-A177-3AD203B41FA5}">
                      <a16:colId xmlns:a16="http://schemas.microsoft.com/office/drawing/2014/main" val="725830783"/>
                    </a:ext>
                  </a:extLst>
                </a:gridCol>
                <a:gridCol w="740664">
                  <a:extLst>
                    <a:ext uri="{9D8B030D-6E8A-4147-A177-3AD203B41FA5}">
                      <a16:colId xmlns:a16="http://schemas.microsoft.com/office/drawing/2014/main" val="1618809563"/>
                    </a:ext>
                  </a:extLst>
                </a:gridCol>
                <a:gridCol w="740664">
                  <a:extLst>
                    <a:ext uri="{9D8B030D-6E8A-4147-A177-3AD203B41FA5}">
                      <a16:colId xmlns:a16="http://schemas.microsoft.com/office/drawing/2014/main" val="2046461902"/>
                    </a:ext>
                  </a:extLst>
                </a:gridCol>
                <a:gridCol w="740664">
                  <a:extLst>
                    <a:ext uri="{9D8B030D-6E8A-4147-A177-3AD203B41FA5}">
                      <a16:colId xmlns:a16="http://schemas.microsoft.com/office/drawing/2014/main" val="3884014637"/>
                    </a:ext>
                  </a:extLst>
                </a:gridCol>
                <a:gridCol w="740664">
                  <a:extLst>
                    <a:ext uri="{9D8B030D-6E8A-4147-A177-3AD203B41FA5}">
                      <a16:colId xmlns:a16="http://schemas.microsoft.com/office/drawing/2014/main" val="3264676342"/>
                    </a:ext>
                  </a:extLst>
                </a:gridCol>
                <a:gridCol w="740664">
                  <a:extLst>
                    <a:ext uri="{9D8B030D-6E8A-4147-A177-3AD203B41FA5}">
                      <a16:colId xmlns:a16="http://schemas.microsoft.com/office/drawing/2014/main" val="2962586811"/>
                    </a:ext>
                  </a:extLst>
                </a:gridCol>
                <a:gridCol w="740664">
                  <a:extLst>
                    <a:ext uri="{9D8B030D-6E8A-4147-A177-3AD203B41FA5}">
                      <a16:colId xmlns:a16="http://schemas.microsoft.com/office/drawing/2014/main" val="742107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985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- 2021-12-25 12:55:35</a:t>
                      </a:r>
                      <a:r>
                        <a:rPr kumimoji="0" lang="nl-NL" sz="1000" b="0" i="0" u="none" strike="noStrike" kern="1200" cap="none" spc="0" normalizeH="0" baseline="0" noProof="0">
                          <a:ln>
                            <a:noFill/>
                          </a:ln>
                          <a:solidFill>
                            <a:prstClr val="black"/>
                          </a:solidFill>
                          <a:effectLst/>
                          <a:uLnTx/>
                          <a:uFillTx/>
                          <a:latin typeface="+mn-lt"/>
                          <a:ea typeface="+mn-ea"/>
                          <a:cs typeface="+mn-cs"/>
                        </a:rPr>
                        <a:t>
 Wát een week! 💥 Geniet nog één keer van alle hoogtepunten en laat hieronder achter wat jouw favoriete moment was. #3FM #SR21 #LetItGrow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269993150_135640802213944_8739849805507297367_n.jpg?_nc_ht=scontent.cdninstagram.com&amp;_nc_cat=104&amp;_nc_ohc=Nvx4M3LVgx4AX-YXNAI&amp;edm=AMO9-JQAAAAA&amp;ccb=7-4&amp;oh=00_AT_3M2LmTtuQTs82v4oDFqt8GIZn26Ht1wEAF1f7V5tmjA&amp;oe=6206A1FB&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6251478"/>
                  </a:ext>
                </a:extLst>
              </a:tr>
            </a:tbl>
          </a:graphicData>
        </a:graphic>
      </p:graphicFrame>
      <p:sp>
        <p:nvSpPr>
          <p:cNvPr id="4" name="Text Placeholder 3">
            <a:extLst>
              <a:ext uri="{FF2B5EF4-FFF2-40B4-BE49-F238E27FC236}">
                <a16:creationId xmlns:a16="http://schemas.microsoft.com/office/drawing/2014/main" id="{D4420E67-CDB5-40D4-8321-430CB242435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87272721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9ECE6-3649-47CB-B5B1-F73D6AFE3A17}"/>
              </a:ext>
            </a:extLst>
          </p:cNvPr>
          <p:cNvSpPr>
            <a:spLocks noGrp="1"/>
          </p:cNvSpPr>
          <p:nvPr>
            <p:ph type="title"/>
          </p:nvPr>
        </p:nvSpPr>
        <p:spPr/>
        <p:txBody>
          <a:bodyPr/>
          <a:lstStyle/>
          <a:p>
            <a:r>
              <a:rPr lang="nl-NL"/>
              <a:t>Instagram Top 10 posts met minste interactie | NPO3FM - 18 of 25</a:t>
            </a:r>
            <a:endParaRPr lang="en-US"/>
          </a:p>
        </p:txBody>
      </p:sp>
      <p:graphicFrame>
        <p:nvGraphicFramePr>
          <p:cNvPr id="5" name="Table Placeholder 4">
            <a:extLst>
              <a:ext uri="{FF2B5EF4-FFF2-40B4-BE49-F238E27FC236}">
                <a16:creationId xmlns:a16="http://schemas.microsoft.com/office/drawing/2014/main" id="{68B0DAF4-8D22-4AA8-BEB0-C8FF7C05B75B}"/>
              </a:ext>
            </a:extLst>
          </p:cNvPr>
          <p:cNvGraphicFramePr>
            <a:graphicFrameLocks noGrp="1"/>
          </p:cNvGraphicFramePr>
          <p:nvPr>
            <p:ph type="tbl" sz="quarter" idx="13"/>
            <p:extLst>
              <p:ext uri="{D42A27DB-BD31-4B8C-83A1-F6EECF244321}">
                <p14:modId xmlns:p14="http://schemas.microsoft.com/office/powerpoint/2010/main" val="425874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7686899"/>
                    </a:ext>
                  </a:extLst>
                </a:gridCol>
                <a:gridCol w="1645920">
                  <a:extLst>
                    <a:ext uri="{9D8B030D-6E8A-4147-A177-3AD203B41FA5}">
                      <a16:colId xmlns:a16="http://schemas.microsoft.com/office/drawing/2014/main" val="2405596236"/>
                    </a:ext>
                  </a:extLst>
                </a:gridCol>
                <a:gridCol w="740664">
                  <a:extLst>
                    <a:ext uri="{9D8B030D-6E8A-4147-A177-3AD203B41FA5}">
                      <a16:colId xmlns:a16="http://schemas.microsoft.com/office/drawing/2014/main" val="299200392"/>
                    </a:ext>
                  </a:extLst>
                </a:gridCol>
                <a:gridCol w="740664">
                  <a:extLst>
                    <a:ext uri="{9D8B030D-6E8A-4147-A177-3AD203B41FA5}">
                      <a16:colId xmlns:a16="http://schemas.microsoft.com/office/drawing/2014/main" val="1627968922"/>
                    </a:ext>
                  </a:extLst>
                </a:gridCol>
                <a:gridCol w="740664">
                  <a:extLst>
                    <a:ext uri="{9D8B030D-6E8A-4147-A177-3AD203B41FA5}">
                      <a16:colId xmlns:a16="http://schemas.microsoft.com/office/drawing/2014/main" val="195859170"/>
                    </a:ext>
                  </a:extLst>
                </a:gridCol>
                <a:gridCol w="740664">
                  <a:extLst>
                    <a:ext uri="{9D8B030D-6E8A-4147-A177-3AD203B41FA5}">
                      <a16:colId xmlns:a16="http://schemas.microsoft.com/office/drawing/2014/main" val="3739805848"/>
                    </a:ext>
                  </a:extLst>
                </a:gridCol>
                <a:gridCol w="740664">
                  <a:extLst>
                    <a:ext uri="{9D8B030D-6E8A-4147-A177-3AD203B41FA5}">
                      <a16:colId xmlns:a16="http://schemas.microsoft.com/office/drawing/2014/main" val="3650960036"/>
                    </a:ext>
                  </a:extLst>
                </a:gridCol>
                <a:gridCol w="740664">
                  <a:extLst>
                    <a:ext uri="{9D8B030D-6E8A-4147-A177-3AD203B41FA5}">
                      <a16:colId xmlns:a16="http://schemas.microsoft.com/office/drawing/2014/main" val="3401199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493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- 2021-12-21 19:58:26</a:t>
                      </a:r>
                      <a:r>
                        <a:rPr kumimoji="0" lang="nl-NL" sz="1000" b="0" i="0" u="none" strike="noStrike" kern="1200" cap="none" spc="0" normalizeH="0" baseline="0" noProof="0">
                          <a:ln>
                            <a:noFill/>
                          </a:ln>
                          <a:solidFill>
                            <a:prstClr val="black"/>
                          </a:solidFill>
                          <a:effectLst/>
                          <a:uLnTx/>
                          <a:uFillTx/>
                          <a:latin typeface="+mn-lt"/>
                          <a:ea typeface="+mn-ea"/>
                          <a:cs typeface="+mn-cs"/>
                        </a:rPr>
                        <a:t>
 Zeldzame beelden van 4 wilde 3FM-dj's in hun natural habitat! 🦥 #3FM #SR21 #GlazenHuis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269622224_460562535672776_4529111621328751716_n.jpg?_nc_ht=scontent.cdninstagram.com&amp;_nc_cat=108&amp;_nc_ohc=Gis7OoF0oTEAX9kXwf-&amp;edm=AMO9-JQAAAAA&amp;ccb=7-4&amp;oh=00_AT9RMjyxoSnblQFiLRWQANU4CWtK0L_Nls2d18GmgXoCog&amp;oe=6206BC5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7804041"/>
                  </a:ext>
                </a:extLst>
              </a:tr>
            </a:tbl>
          </a:graphicData>
        </a:graphic>
      </p:graphicFrame>
      <p:sp>
        <p:nvSpPr>
          <p:cNvPr id="4" name="Text Placeholder 3">
            <a:extLst>
              <a:ext uri="{FF2B5EF4-FFF2-40B4-BE49-F238E27FC236}">
                <a16:creationId xmlns:a16="http://schemas.microsoft.com/office/drawing/2014/main" id="{25DA450F-6E48-4A48-9712-6E455C49148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853794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2E803-65EE-4182-92C6-13B03A81B072}"/>
              </a:ext>
            </a:extLst>
          </p:cNvPr>
          <p:cNvSpPr>
            <a:spLocks noGrp="1"/>
          </p:cNvSpPr>
          <p:nvPr>
            <p:ph type="title"/>
          </p:nvPr>
        </p:nvSpPr>
        <p:spPr/>
        <p:txBody>
          <a:bodyPr/>
          <a:lstStyle/>
          <a:p>
            <a:r>
              <a:rPr lang="nl-NL"/>
              <a:t>Instagram Top 10 posts met minste interactie | NPO3FM - 19 of 25</a:t>
            </a:r>
            <a:endParaRPr lang="en-US"/>
          </a:p>
        </p:txBody>
      </p:sp>
      <p:graphicFrame>
        <p:nvGraphicFramePr>
          <p:cNvPr id="5" name="Table Placeholder 4">
            <a:extLst>
              <a:ext uri="{FF2B5EF4-FFF2-40B4-BE49-F238E27FC236}">
                <a16:creationId xmlns:a16="http://schemas.microsoft.com/office/drawing/2014/main" id="{DAD44670-A894-4DE7-88CD-ACFB07A08638}"/>
              </a:ext>
            </a:extLst>
          </p:cNvPr>
          <p:cNvGraphicFramePr>
            <a:graphicFrameLocks noGrp="1"/>
          </p:cNvGraphicFramePr>
          <p:nvPr>
            <p:ph type="tbl" sz="quarter" idx="13"/>
            <p:extLst>
              <p:ext uri="{D42A27DB-BD31-4B8C-83A1-F6EECF244321}">
                <p14:modId xmlns:p14="http://schemas.microsoft.com/office/powerpoint/2010/main" val="358008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8964949"/>
                    </a:ext>
                  </a:extLst>
                </a:gridCol>
                <a:gridCol w="1645920">
                  <a:extLst>
                    <a:ext uri="{9D8B030D-6E8A-4147-A177-3AD203B41FA5}">
                      <a16:colId xmlns:a16="http://schemas.microsoft.com/office/drawing/2014/main" val="3218873632"/>
                    </a:ext>
                  </a:extLst>
                </a:gridCol>
                <a:gridCol w="740664">
                  <a:extLst>
                    <a:ext uri="{9D8B030D-6E8A-4147-A177-3AD203B41FA5}">
                      <a16:colId xmlns:a16="http://schemas.microsoft.com/office/drawing/2014/main" val="2698620783"/>
                    </a:ext>
                  </a:extLst>
                </a:gridCol>
                <a:gridCol w="740664">
                  <a:extLst>
                    <a:ext uri="{9D8B030D-6E8A-4147-A177-3AD203B41FA5}">
                      <a16:colId xmlns:a16="http://schemas.microsoft.com/office/drawing/2014/main" val="4176226431"/>
                    </a:ext>
                  </a:extLst>
                </a:gridCol>
                <a:gridCol w="740664">
                  <a:extLst>
                    <a:ext uri="{9D8B030D-6E8A-4147-A177-3AD203B41FA5}">
                      <a16:colId xmlns:a16="http://schemas.microsoft.com/office/drawing/2014/main" val="1936591248"/>
                    </a:ext>
                  </a:extLst>
                </a:gridCol>
                <a:gridCol w="740664">
                  <a:extLst>
                    <a:ext uri="{9D8B030D-6E8A-4147-A177-3AD203B41FA5}">
                      <a16:colId xmlns:a16="http://schemas.microsoft.com/office/drawing/2014/main" val="750282294"/>
                    </a:ext>
                  </a:extLst>
                </a:gridCol>
                <a:gridCol w="740664">
                  <a:extLst>
                    <a:ext uri="{9D8B030D-6E8A-4147-A177-3AD203B41FA5}">
                      <a16:colId xmlns:a16="http://schemas.microsoft.com/office/drawing/2014/main" val="1968180863"/>
                    </a:ext>
                  </a:extLst>
                </a:gridCol>
                <a:gridCol w="740664">
                  <a:extLst>
                    <a:ext uri="{9D8B030D-6E8A-4147-A177-3AD203B41FA5}">
                      <a16:colId xmlns:a16="http://schemas.microsoft.com/office/drawing/2014/main" val="1067384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352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- 2021-12-20 14:40:59</a:t>
                      </a:r>
                      <a:r>
                        <a:rPr kumimoji="0" lang="nl-NL" sz="1000" b="0" i="0" u="none" strike="noStrike" kern="1200" cap="none" spc="0" normalizeH="0" baseline="0" noProof="0">
                          <a:ln>
                            <a:noFill/>
                          </a:ln>
                          <a:solidFill>
                            <a:prstClr val="black"/>
                          </a:solidFill>
                          <a:effectLst/>
                          <a:uLnTx/>
                          <a:uFillTx/>
                          <a:latin typeface="+mn-lt"/>
                          <a:ea typeface="+mn-ea"/>
                          <a:cs typeface="+mn-cs"/>
                        </a:rPr>
                        <a:t>
 Ook werken bij de NOS? 😂🐼 #3FM #SR21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269593155_1228717324292327_6551475284592383615_n.jpg?_nc_ht=scontent.cdninstagram.com&amp;_nc_cat=111&amp;_nc_ohc=t2SeGvCx_QcAX_Tk_06&amp;edm=AMO9-JQAAAAA&amp;ccb=7-4&amp;oh=00_AT9lXzB-A9ppxz367PY5zKZApwjjag7LgzAJpXcpitX1-Q&amp;oe=6206AC28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4894434"/>
                  </a:ext>
                </a:extLst>
              </a:tr>
            </a:tbl>
          </a:graphicData>
        </a:graphic>
      </p:graphicFrame>
      <p:sp>
        <p:nvSpPr>
          <p:cNvPr id="4" name="Text Placeholder 3">
            <a:extLst>
              <a:ext uri="{FF2B5EF4-FFF2-40B4-BE49-F238E27FC236}">
                <a16:creationId xmlns:a16="http://schemas.microsoft.com/office/drawing/2014/main" id="{A6BD8D42-71E6-42A9-9CFD-E7B22AB1340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106014959"/>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B4B83-A968-47BC-B226-D865768CC2BD}"/>
              </a:ext>
            </a:extLst>
          </p:cNvPr>
          <p:cNvSpPr>
            <a:spLocks noGrp="1"/>
          </p:cNvSpPr>
          <p:nvPr>
            <p:ph type="title"/>
          </p:nvPr>
        </p:nvSpPr>
        <p:spPr/>
        <p:txBody>
          <a:bodyPr/>
          <a:lstStyle/>
          <a:p>
            <a:r>
              <a:rPr lang="nl-NL"/>
              <a:t>Instagram Top 10 posts met minste interactie | NPO3FM - 20 of 25</a:t>
            </a:r>
            <a:endParaRPr lang="en-US"/>
          </a:p>
        </p:txBody>
      </p:sp>
      <p:graphicFrame>
        <p:nvGraphicFramePr>
          <p:cNvPr id="5" name="Table Placeholder 4">
            <a:extLst>
              <a:ext uri="{FF2B5EF4-FFF2-40B4-BE49-F238E27FC236}">
                <a16:creationId xmlns:a16="http://schemas.microsoft.com/office/drawing/2014/main" id="{66F5605E-B0FE-445E-9FF3-51195A860CF2}"/>
              </a:ext>
            </a:extLst>
          </p:cNvPr>
          <p:cNvGraphicFramePr>
            <a:graphicFrameLocks noGrp="1"/>
          </p:cNvGraphicFramePr>
          <p:nvPr>
            <p:ph type="tbl" sz="quarter" idx="13"/>
            <p:extLst>
              <p:ext uri="{D42A27DB-BD31-4B8C-83A1-F6EECF244321}">
                <p14:modId xmlns:p14="http://schemas.microsoft.com/office/powerpoint/2010/main" val="3018289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41708"/>
                    </a:ext>
                  </a:extLst>
                </a:gridCol>
                <a:gridCol w="1645920">
                  <a:extLst>
                    <a:ext uri="{9D8B030D-6E8A-4147-A177-3AD203B41FA5}">
                      <a16:colId xmlns:a16="http://schemas.microsoft.com/office/drawing/2014/main" val="1755544721"/>
                    </a:ext>
                  </a:extLst>
                </a:gridCol>
                <a:gridCol w="740664">
                  <a:extLst>
                    <a:ext uri="{9D8B030D-6E8A-4147-A177-3AD203B41FA5}">
                      <a16:colId xmlns:a16="http://schemas.microsoft.com/office/drawing/2014/main" val="4212152360"/>
                    </a:ext>
                  </a:extLst>
                </a:gridCol>
                <a:gridCol w="740664">
                  <a:extLst>
                    <a:ext uri="{9D8B030D-6E8A-4147-A177-3AD203B41FA5}">
                      <a16:colId xmlns:a16="http://schemas.microsoft.com/office/drawing/2014/main" val="3195157482"/>
                    </a:ext>
                  </a:extLst>
                </a:gridCol>
                <a:gridCol w="740664">
                  <a:extLst>
                    <a:ext uri="{9D8B030D-6E8A-4147-A177-3AD203B41FA5}">
                      <a16:colId xmlns:a16="http://schemas.microsoft.com/office/drawing/2014/main" val="1643066625"/>
                    </a:ext>
                  </a:extLst>
                </a:gridCol>
                <a:gridCol w="740664">
                  <a:extLst>
                    <a:ext uri="{9D8B030D-6E8A-4147-A177-3AD203B41FA5}">
                      <a16:colId xmlns:a16="http://schemas.microsoft.com/office/drawing/2014/main" val="4004914901"/>
                    </a:ext>
                  </a:extLst>
                </a:gridCol>
                <a:gridCol w="740664">
                  <a:extLst>
                    <a:ext uri="{9D8B030D-6E8A-4147-A177-3AD203B41FA5}">
                      <a16:colId xmlns:a16="http://schemas.microsoft.com/office/drawing/2014/main" val="1357192128"/>
                    </a:ext>
                  </a:extLst>
                </a:gridCol>
                <a:gridCol w="740664">
                  <a:extLst>
                    <a:ext uri="{9D8B030D-6E8A-4147-A177-3AD203B41FA5}">
                      <a16:colId xmlns:a16="http://schemas.microsoft.com/office/drawing/2014/main" val="2275047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41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- 2021-12-30 09:00:58</a:t>
                      </a:r>
                      <a:r>
                        <a:rPr kumimoji="0" lang="nl-NL" sz="1000" b="0" i="0" u="none" strike="noStrike" kern="1200" cap="none" spc="0" normalizeH="0" baseline="0" noProof="0">
                          <a:ln>
                            <a:noFill/>
                          </a:ln>
                          <a:solidFill>
                            <a:prstClr val="black"/>
                          </a:solidFill>
                          <a:effectLst/>
                          <a:uLnTx/>
                          <a:uFillTx/>
                          <a:latin typeface="+mn-lt"/>
                          <a:ea typeface="+mn-ea"/>
                          <a:cs typeface="+mn-cs"/>
                        </a:rPr>
                        <a:t>
 Benieuwd naar Jorien's week in het Glazen Huis? Spoiler alert: hete dagen, vele dansjes én gezelligheid! 🤩 #3FM #SR21 #GlazenHuis #Throwback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270351682_1040135656546970_5842087856051110922_n.jpg?_nc_ht=scontent.cdninstagram.com&amp;_nc_cat=102&amp;_nc_ohc=uTVMm53HhdwAX-CPh1X&amp;edm=AMO9-JQAAAAA&amp;ccb=7-4&amp;oh=00_AT_jF8--tRMZ_HtsO-ZfoHMY-Qylrg0-wW6IOLtzWfLZ5w&amp;oe=6206B02F&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42211587"/>
                  </a:ext>
                </a:extLst>
              </a:tr>
            </a:tbl>
          </a:graphicData>
        </a:graphic>
      </p:graphicFrame>
      <p:sp>
        <p:nvSpPr>
          <p:cNvPr id="4" name="Text Placeholder 3">
            <a:extLst>
              <a:ext uri="{FF2B5EF4-FFF2-40B4-BE49-F238E27FC236}">
                <a16:creationId xmlns:a16="http://schemas.microsoft.com/office/drawing/2014/main" id="{E3FB46F4-F228-44EB-8CBD-A7C58907029D}"/>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48647592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B36C1-E1F8-4C23-AAAF-A44DD7CD25E4}"/>
              </a:ext>
            </a:extLst>
          </p:cNvPr>
          <p:cNvSpPr>
            <a:spLocks noGrp="1"/>
          </p:cNvSpPr>
          <p:nvPr>
            <p:ph type="title"/>
          </p:nvPr>
        </p:nvSpPr>
        <p:spPr/>
        <p:txBody>
          <a:bodyPr/>
          <a:lstStyle/>
          <a:p>
            <a:r>
              <a:rPr lang="nl-NL"/>
              <a:t>Instagram Top 10 posts met minste interactie | NPO3FM - 21 of 25</a:t>
            </a:r>
            <a:endParaRPr lang="en-US"/>
          </a:p>
        </p:txBody>
      </p:sp>
      <p:graphicFrame>
        <p:nvGraphicFramePr>
          <p:cNvPr id="5" name="Table Placeholder 4">
            <a:extLst>
              <a:ext uri="{FF2B5EF4-FFF2-40B4-BE49-F238E27FC236}">
                <a16:creationId xmlns:a16="http://schemas.microsoft.com/office/drawing/2014/main" id="{2A39557D-39A5-4B51-9F26-1CAE61DEEC15}"/>
              </a:ext>
            </a:extLst>
          </p:cNvPr>
          <p:cNvGraphicFramePr>
            <a:graphicFrameLocks noGrp="1"/>
          </p:cNvGraphicFramePr>
          <p:nvPr>
            <p:ph type="tbl" sz="quarter" idx="13"/>
            <p:extLst>
              <p:ext uri="{D42A27DB-BD31-4B8C-83A1-F6EECF244321}">
                <p14:modId xmlns:p14="http://schemas.microsoft.com/office/powerpoint/2010/main" val="578948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268239"/>
                    </a:ext>
                  </a:extLst>
                </a:gridCol>
                <a:gridCol w="1645920">
                  <a:extLst>
                    <a:ext uri="{9D8B030D-6E8A-4147-A177-3AD203B41FA5}">
                      <a16:colId xmlns:a16="http://schemas.microsoft.com/office/drawing/2014/main" val="4143819160"/>
                    </a:ext>
                  </a:extLst>
                </a:gridCol>
                <a:gridCol w="740664">
                  <a:extLst>
                    <a:ext uri="{9D8B030D-6E8A-4147-A177-3AD203B41FA5}">
                      <a16:colId xmlns:a16="http://schemas.microsoft.com/office/drawing/2014/main" val="3729672252"/>
                    </a:ext>
                  </a:extLst>
                </a:gridCol>
                <a:gridCol w="740664">
                  <a:extLst>
                    <a:ext uri="{9D8B030D-6E8A-4147-A177-3AD203B41FA5}">
                      <a16:colId xmlns:a16="http://schemas.microsoft.com/office/drawing/2014/main" val="552536669"/>
                    </a:ext>
                  </a:extLst>
                </a:gridCol>
                <a:gridCol w="740664">
                  <a:extLst>
                    <a:ext uri="{9D8B030D-6E8A-4147-A177-3AD203B41FA5}">
                      <a16:colId xmlns:a16="http://schemas.microsoft.com/office/drawing/2014/main" val="2826213263"/>
                    </a:ext>
                  </a:extLst>
                </a:gridCol>
                <a:gridCol w="740664">
                  <a:extLst>
                    <a:ext uri="{9D8B030D-6E8A-4147-A177-3AD203B41FA5}">
                      <a16:colId xmlns:a16="http://schemas.microsoft.com/office/drawing/2014/main" val="3319240132"/>
                    </a:ext>
                  </a:extLst>
                </a:gridCol>
                <a:gridCol w="740664">
                  <a:extLst>
                    <a:ext uri="{9D8B030D-6E8A-4147-A177-3AD203B41FA5}">
                      <a16:colId xmlns:a16="http://schemas.microsoft.com/office/drawing/2014/main" val="54240311"/>
                    </a:ext>
                  </a:extLst>
                </a:gridCol>
                <a:gridCol w="740664">
                  <a:extLst>
                    <a:ext uri="{9D8B030D-6E8A-4147-A177-3AD203B41FA5}">
                      <a16:colId xmlns:a16="http://schemas.microsoft.com/office/drawing/2014/main" val="1181260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15932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07:01:57</a:t>
                      </a:r>
                      <a:r>
                        <a:rPr kumimoji="0" lang="nl-NL" sz="1000" b="0" i="0" u="none" strike="noStrike" kern="1200" cap="none" spc="0" normalizeH="0" baseline="0" noProof="0">
                          <a:ln>
                            <a:noFill/>
                          </a:ln>
                          <a:solidFill>
                            <a:prstClr val="black"/>
                          </a:solidFill>
                          <a:effectLst/>
                          <a:uLnTx/>
                          <a:uFillTx/>
                          <a:latin typeface="+mn-lt"/>
                          <a:ea typeface="+mn-ea"/>
                          <a:cs typeface="+mn-cs"/>
                        </a:rPr>
                        <a:t>
 Lieve aarde… 🌍💚 #3FM #SR21 #LetItGrow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269793990_4911574312228695_6684523607111730822_n.jpg?_nc_ht=scontent.cdninstagram.com&amp;_nc_cat=103&amp;_nc_ohc=bNeEdqxMKZQAX8_88ws&amp;edm=AMO9-JQAAAAA&amp;ccb=7-4&amp;oh=00_AT-NB9zedhziW_o95GvbCM310tqbQC29nNMH0r4bPVRaxQ&amp;oe=6206C522&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50233068"/>
                  </a:ext>
                </a:extLst>
              </a:tr>
            </a:tbl>
          </a:graphicData>
        </a:graphic>
      </p:graphicFrame>
      <p:sp>
        <p:nvSpPr>
          <p:cNvPr id="4" name="Text Placeholder 3">
            <a:extLst>
              <a:ext uri="{FF2B5EF4-FFF2-40B4-BE49-F238E27FC236}">
                <a16:creationId xmlns:a16="http://schemas.microsoft.com/office/drawing/2014/main" id="{157271CF-3C2E-4778-91E3-10AC15622321}"/>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6631183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531A8-BDC0-4F8C-8065-951B8695FA3D}"/>
              </a:ext>
            </a:extLst>
          </p:cNvPr>
          <p:cNvSpPr>
            <a:spLocks noGrp="1"/>
          </p:cNvSpPr>
          <p:nvPr>
            <p:ph type="title"/>
          </p:nvPr>
        </p:nvSpPr>
        <p:spPr/>
        <p:txBody>
          <a:bodyPr/>
          <a:lstStyle/>
          <a:p>
            <a:r>
              <a:rPr lang="nl-NL"/>
              <a:t>Instagram Top 10 posts met minste interactie | NPO3FM - 22 of 25</a:t>
            </a:r>
            <a:endParaRPr lang="en-US"/>
          </a:p>
        </p:txBody>
      </p:sp>
      <p:graphicFrame>
        <p:nvGraphicFramePr>
          <p:cNvPr id="5" name="Table Placeholder 4">
            <a:extLst>
              <a:ext uri="{FF2B5EF4-FFF2-40B4-BE49-F238E27FC236}">
                <a16:creationId xmlns:a16="http://schemas.microsoft.com/office/drawing/2014/main" id="{85EABCEE-6160-4AAE-A876-98DA860C09DC}"/>
              </a:ext>
            </a:extLst>
          </p:cNvPr>
          <p:cNvGraphicFramePr>
            <a:graphicFrameLocks noGrp="1"/>
          </p:cNvGraphicFramePr>
          <p:nvPr>
            <p:ph type="tbl" sz="quarter" idx="13"/>
            <p:extLst>
              <p:ext uri="{D42A27DB-BD31-4B8C-83A1-F6EECF244321}">
                <p14:modId xmlns:p14="http://schemas.microsoft.com/office/powerpoint/2010/main" val="3802419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1872409"/>
                    </a:ext>
                  </a:extLst>
                </a:gridCol>
                <a:gridCol w="1645920">
                  <a:extLst>
                    <a:ext uri="{9D8B030D-6E8A-4147-A177-3AD203B41FA5}">
                      <a16:colId xmlns:a16="http://schemas.microsoft.com/office/drawing/2014/main" val="1181410241"/>
                    </a:ext>
                  </a:extLst>
                </a:gridCol>
                <a:gridCol w="740664">
                  <a:extLst>
                    <a:ext uri="{9D8B030D-6E8A-4147-A177-3AD203B41FA5}">
                      <a16:colId xmlns:a16="http://schemas.microsoft.com/office/drawing/2014/main" val="3223532218"/>
                    </a:ext>
                  </a:extLst>
                </a:gridCol>
                <a:gridCol w="740664">
                  <a:extLst>
                    <a:ext uri="{9D8B030D-6E8A-4147-A177-3AD203B41FA5}">
                      <a16:colId xmlns:a16="http://schemas.microsoft.com/office/drawing/2014/main" val="3892971620"/>
                    </a:ext>
                  </a:extLst>
                </a:gridCol>
                <a:gridCol w="740664">
                  <a:extLst>
                    <a:ext uri="{9D8B030D-6E8A-4147-A177-3AD203B41FA5}">
                      <a16:colId xmlns:a16="http://schemas.microsoft.com/office/drawing/2014/main" val="874705528"/>
                    </a:ext>
                  </a:extLst>
                </a:gridCol>
                <a:gridCol w="740664">
                  <a:extLst>
                    <a:ext uri="{9D8B030D-6E8A-4147-A177-3AD203B41FA5}">
                      <a16:colId xmlns:a16="http://schemas.microsoft.com/office/drawing/2014/main" val="563865370"/>
                    </a:ext>
                  </a:extLst>
                </a:gridCol>
                <a:gridCol w="740664">
                  <a:extLst>
                    <a:ext uri="{9D8B030D-6E8A-4147-A177-3AD203B41FA5}">
                      <a16:colId xmlns:a16="http://schemas.microsoft.com/office/drawing/2014/main" val="3665579296"/>
                    </a:ext>
                  </a:extLst>
                </a:gridCol>
                <a:gridCol w="740664">
                  <a:extLst>
                    <a:ext uri="{9D8B030D-6E8A-4147-A177-3AD203B41FA5}">
                      <a16:colId xmlns:a16="http://schemas.microsoft.com/office/drawing/2014/main" val="48448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0470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@npo3fm - 2021-12-25 20:00:50</a:t>
                      </a:r>
                      <a:r>
                        <a:rPr kumimoji="0" lang="en-US" sz="1000" b="0" i="0" u="none" strike="noStrike" kern="1200" cap="none" spc="0" normalizeH="0" baseline="0" noProof="0">
                          <a:ln>
                            <a:noFill/>
                          </a:ln>
                          <a:solidFill>
                            <a:prstClr val="black"/>
                          </a:solidFill>
                          <a:effectLst/>
                          <a:uLnTx/>
                          <a:uFillTx/>
                          <a:latin typeface="+mn-lt"/>
                          <a:ea typeface="+mn-ea"/>
                          <a:cs typeface="+mn-cs"/>
                        </a:rPr>
                        <a:t>
 Wat was ‘The Mustard Seed’ hét perfecte themalied voor 3FM Serious Request 2021. 💚🌳#3FM #SR21 #GlazenHuis #LetItGrow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269996646_954902108785765_7850563914514483342_n.jpg?_nc_ht=scontent.cdninstagram.com&amp;_nc_cat=101&amp;_nc_ohc=n2OXC6RqXYQAX8dtUxx&amp;edm=AMO9-JQAAAAA&amp;ccb=7-4&amp;oh=00_AT_3OXK7hOOX5QnfV4folsFKw7uhIieyw1buurKeOwNXQw&amp;oe=6206C4B8&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93295317"/>
                  </a:ext>
                </a:extLst>
              </a:tr>
            </a:tbl>
          </a:graphicData>
        </a:graphic>
      </p:graphicFrame>
      <p:sp>
        <p:nvSpPr>
          <p:cNvPr id="4" name="Text Placeholder 3">
            <a:extLst>
              <a:ext uri="{FF2B5EF4-FFF2-40B4-BE49-F238E27FC236}">
                <a16:creationId xmlns:a16="http://schemas.microsoft.com/office/drawing/2014/main" id="{2EECF191-1908-4D0C-8519-DCEAC06507A7}"/>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68722783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816F-1829-43A9-8358-B09634C28089}"/>
              </a:ext>
            </a:extLst>
          </p:cNvPr>
          <p:cNvSpPr>
            <a:spLocks noGrp="1"/>
          </p:cNvSpPr>
          <p:nvPr>
            <p:ph type="title"/>
          </p:nvPr>
        </p:nvSpPr>
        <p:spPr/>
        <p:txBody>
          <a:bodyPr/>
          <a:lstStyle/>
          <a:p>
            <a:r>
              <a:rPr lang="nl-NL"/>
              <a:t>Instagram Top 10 posts met minste interactie | NPO3FM - 23 of 25</a:t>
            </a:r>
            <a:endParaRPr lang="en-US"/>
          </a:p>
        </p:txBody>
      </p:sp>
      <p:graphicFrame>
        <p:nvGraphicFramePr>
          <p:cNvPr id="5" name="Table Placeholder 4">
            <a:extLst>
              <a:ext uri="{FF2B5EF4-FFF2-40B4-BE49-F238E27FC236}">
                <a16:creationId xmlns:a16="http://schemas.microsoft.com/office/drawing/2014/main" id="{DD4C448E-A5D4-4876-8D00-23D8560161FD}"/>
              </a:ext>
            </a:extLst>
          </p:cNvPr>
          <p:cNvGraphicFramePr>
            <a:graphicFrameLocks noGrp="1"/>
          </p:cNvGraphicFramePr>
          <p:nvPr>
            <p:ph type="tbl" sz="quarter" idx="13"/>
            <p:extLst>
              <p:ext uri="{D42A27DB-BD31-4B8C-83A1-F6EECF244321}">
                <p14:modId xmlns:p14="http://schemas.microsoft.com/office/powerpoint/2010/main" val="3536694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3857055"/>
                    </a:ext>
                  </a:extLst>
                </a:gridCol>
                <a:gridCol w="1645920">
                  <a:extLst>
                    <a:ext uri="{9D8B030D-6E8A-4147-A177-3AD203B41FA5}">
                      <a16:colId xmlns:a16="http://schemas.microsoft.com/office/drawing/2014/main" val="4164364734"/>
                    </a:ext>
                  </a:extLst>
                </a:gridCol>
                <a:gridCol w="740664">
                  <a:extLst>
                    <a:ext uri="{9D8B030D-6E8A-4147-A177-3AD203B41FA5}">
                      <a16:colId xmlns:a16="http://schemas.microsoft.com/office/drawing/2014/main" val="3977734616"/>
                    </a:ext>
                  </a:extLst>
                </a:gridCol>
                <a:gridCol w="740664">
                  <a:extLst>
                    <a:ext uri="{9D8B030D-6E8A-4147-A177-3AD203B41FA5}">
                      <a16:colId xmlns:a16="http://schemas.microsoft.com/office/drawing/2014/main" val="135490125"/>
                    </a:ext>
                  </a:extLst>
                </a:gridCol>
                <a:gridCol w="740664">
                  <a:extLst>
                    <a:ext uri="{9D8B030D-6E8A-4147-A177-3AD203B41FA5}">
                      <a16:colId xmlns:a16="http://schemas.microsoft.com/office/drawing/2014/main" val="462699109"/>
                    </a:ext>
                  </a:extLst>
                </a:gridCol>
                <a:gridCol w="740664">
                  <a:extLst>
                    <a:ext uri="{9D8B030D-6E8A-4147-A177-3AD203B41FA5}">
                      <a16:colId xmlns:a16="http://schemas.microsoft.com/office/drawing/2014/main" val="3005759958"/>
                    </a:ext>
                  </a:extLst>
                </a:gridCol>
                <a:gridCol w="740664">
                  <a:extLst>
                    <a:ext uri="{9D8B030D-6E8A-4147-A177-3AD203B41FA5}">
                      <a16:colId xmlns:a16="http://schemas.microsoft.com/office/drawing/2014/main" val="2401120880"/>
                    </a:ext>
                  </a:extLst>
                </a:gridCol>
                <a:gridCol w="740664">
                  <a:extLst>
                    <a:ext uri="{9D8B030D-6E8A-4147-A177-3AD203B41FA5}">
                      <a16:colId xmlns:a16="http://schemas.microsoft.com/office/drawing/2014/main" val="1549964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5158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- 2021-12-26 16:00:46</a:t>
                      </a:r>
                      <a:r>
                        <a:rPr kumimoji="0" lang="nl-NL" sz="1000" b="0" i="0" u="none" strike="noStrike" kern="1200" cap="none" spc="0" normalizeH="0" baseline="0" noProof="0">
                          <a:ln>
                            <a:noFill/>
                          </a:ln>
                          <a:solidFill>
                            <a:prstClr val="black"/>
                          </a:solidFill>
                          <a:effectLst/>
                          <a:uLnTx/>
                          <a:uFillTx/>
                          <a:latin typeface="+mn-lt"/>
                          <a:ea typeface="+mn-ea"/>
                          <a:cs typeface="+mn-cs"/>
                        </a:rPr>
                        <a:t>
 Zowel ‘Kinderwens’ als ‘De Wereld’ van Goldband hadden afgelopen week grote betekenis. 💚 #3FM #SR21 #GlazenHuis #Throwback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270001468_387789813096533_5099250658310613041_n.jpg?_nc_ht=scontent.cdninstagram.com&amp;_nc_cat=105&amp;_nc_ohc=uS7ajI7LYm8AX9-X39u&amp;edm=AMO9-JQAAAAA&amp;ccb=7-4&amp;oh=00_AT9Xp9RJWku2LI6TXEORgOMM_L9GSkB5OA6haNsUMMnNgQ&amp;oe=6206C591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61042245"/>
                  </a:ext>
                </a:extLst>
              </a:tr>
            </a:tbl>
          </a:graphicData>
        </a:graphic>
      </p:graphicFrame>
      <p:sp>
        <p:nvSpPr>
          <p:cNvPr id="4" name="Text Placeholder 3">
            <a:extLst>
              <a:ext uri="{FF2B5EF4-FFF2-40B4-BE49-F238E27FC236}">
                <a16:creationId xmlns:a16="http://schemas.microsoft.com/office/drawing/2014/main" id="{FEF87936-8CA6-41F6-9D9B-07F10E229EA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38682870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787E7-7DF8-4F66-8DB9-1981F9C3490F}"/>
              </a:ext>
            </a:extLst>
          </p:cNvPr>
          <p:cNvSpPr>
            <a:spLocks noGrp="1"/>
          </p:cNvSpPr>
          <p:nvPr>
            <p:ph type="title"/>
          </p:nvPr>
        </p:nvSpPr>
        <p:spPr/>
        <p:txBody>
          <a:bodyPr/>
          <a:lstStyle/>
          <a:p>
            <a:r>
              <a:rPr lang="nl-NL"/>
              <a:t>Instagram Top 10 posts met minste interactie | NPO3FM - 24 of 25</a:t>
            </a:r>
            <a:endParaRPr lang="en-US"/>
          </a:p>
        </p:txBody>
      </p:sp>
      <p:graphicFrame>
        <p:nvGraphicFramePr>
          <p:cNvPr id="5" name="Table Placeholder 4">
            <a:extLst>
              <a:ext uri="{FF2B5EF4-FFF2-40B4-BE49-F238E27FC236}">
                <a16:creationId xmlns:a16="http://schemas.microsoft.com/office/drawing/2014/main" id="{2D8B6FB1-EABD-4145-B190-1D2BC1E0D7E9}"/>
              </a:ext>
            </a:extLst>
          </p:cNvPr>
          <p:cNvGraphicFramePr>
            <a:graphicFrameLocks noGrp="1"/>
          </p:cNvGraphicFramePr>
          <p:nvPr>
            <p:ph type="tbl" sz="quarter" idx="13"/>
            <p:extLst>
              <p:ext uri="{D42A27DB-BD31-4B8C-83A1-F6EECF244321}">
                <p14:modId xmlns:p14="http://schemas.microsoft.com/office/powerpoint/2010/main" val="3778710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3073737"/>
                    </a:ext>
                  </a:extLst>
                </a:gridCol>
                <a:gridCol w="1645920">
                  <a:extLst>
                    <a:ext uri="{9D8B030D-6E8A-4147-A177-3AD203B41FA5}">
                      <a16:colId xmlns:a16="http://schemas.microsoft.com/office/drawing/2014/main" val="1495971186"/>
                    </a:ext>
                  </a:extLst>
                </a:gridCol>
                <a:gridCol w="740664">
                  <a:extLst>
                    <a:ext uri="{9D8B030D-6E8A-4147-A177-3AD203B41FA5}">
                      <a16:colId xmlns:a16="http://schemas.microsoft.com/office/drawing/2014/main" val="3991379625"/>
                    </a:ext>
                  </a:extLst>
                </a:gridCol>
                <a:gridCol w="740664">
                  <a:extLst>
                    <a:ext uri="{9D8B030D-6E8A-4147-A177-3AD203B41FA5}">
                      <a16:colId xmlns:a16="http://schemas.microsoft.com/office/drawing/2014/main" val="368785026"/>
                    </a:ext>
                  </a:extLst>
                </a:gridCol>
                <a:gridCol w="740664">
                  <a:extLst>
                    <a:ext uri="{9D8B030D-6E8A-4147-A177-3AD203B41FA5}">
                      <a16:colId xmlns:a16="http://schemas.microsoft.com/office/drawing/2014/main" val="22923706"/>
                    </a:ext>
                  </a:extLst>
                </a:gridCol>
                <a:gridCol w="740664">
                  <a:extLst>
                    <a:ext uri="{9D8B030D-6E8A-4147-A177-3AD203B41FA5}">
                      <a16:colId xmlns:a16="http://schemas.microsoft.com/office/drawing/2014/main" val="21222756"/>
                    </a:ext>
                  </a:extLst>
                </a:gridCol>
                <a:gridCol w="740664">
                  <a:extLst>
                    <a:ext uri="{9D8B030D-6E8A-4147-A177-3AD203B41FA5}">
                      <a16:colId xmlns:a16="http://schemas.microsoft.com/office/drawing/2014/main" val="515149096"/>
                    </a:ext>
                  </a:extLst>
                </a:gridCol>
                <a:gridCol w="740664">
                  <a:extLst>
                    <a:ext uri="{9D8B030D-6E8A-4147-A177-3AD203B41FA5}">
                      <a16:colId xmlns:a16="http://schemas.microsoft.com/office/drawing/2014/main" val="371127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885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- 2021-12-21 10:07:13</a:t>
                      </a:r>
                      <a:r>
                        <a:rPr kumimoji="0" lang="nl-NL" sz="1000" b="0" i="0" u="none" strike="noStrike" kern="1200" cap="none" spc="0" normalizeH="0" baseline="0" noProof="0">
                          <a:ln>
                            <a:noFill/>
                          </a:ln>
                          <a:solidFill>
                            <a:prstClr val="black"/>
                          </a:solidFill>
                          <a:effectLst/>
                          <a:uLnTx/>
                          <a:uFillTx/>
                          <a:latin typeface="+mn-lt"/>
                          <a:ea typeface="+mn-ea"/>
                          <a:cs typeface="+mn-cs"/>
                        </a:rPr>
                        <a:t>
 "De politie zit achter me aan!" 😂 De 3FM nacht-dj's planten de hele week bomen in het wild. En vannacht was Amsterdam CS aan de beurt...
Waar moeten ze komende nacht heen? Doe een suggestie en doneer via 3fm.nl/wildplanten. #3FM #SR21 #Wildplanten #GlazenHuis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p640x640/269749737_2107603389415359_5028500908289461491_n.jpg?_nc_ht=scontent.cdninstagram.com&amp;_nc_cat=103&amp;_nc_ohc=ZlBpKaBg8oYAX-8yOHV&amp;edm=AMO9-JQAAAAA&amp;ccb=7-4&amp;oh=00_AT-WTi8gbMAGeefBN7N0UEpJPmcgRuueZWTWieTJaxxuiQ&amp;oe=62069C03&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01408803"/>
                  </a:ext>
                </a:extLst>
              </a:tr>
            </a:tbl>
          </a:graphicData>
        </a:graphic>
      </p:graphicFrame>
      <p:sp>
        <p:nvSpPr>
          <p:cNvPr id="4" name="Text Placeholder 3">
            <a:extLst>
              <a:ext uri="{FF2B5EF4-FFF2-40B4-BE49-F238E27FC236}">
                <a16:creationId xmlns:a16="http://schemas.microsoft.com/office/drawing/2014/main" id="{71D64F12-178F-4704-AFC9-361E415BD81A}"/>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35089469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290F-5DBE-4A31-816D-3E34026530C4}"/>
              </a:ext>
            </a:extLst>
          </p:cNvPr>
          <p:cNvSpPr>
            <a:spLocks noGrp="1"/>
          </p:cNvSpPr>
          <p:nvPr>
            <p:ph type="title"/>
          </p:nvPr>
        </p:nvSpPr>
        <p:spPr/>
        <p:txBody>
          <a:bodyPr/>
          <a:lstStyle/>
          <a:p>
            <a:r>
              <a:rPr lang="nl-NL"/>
              <a:t>Instagram Top 10 posts met minste interactie | NPO3FM - 25 of 25</a:t>
            </a:r>
            <a:endParaRPr lang="en-US"/>
          </a:p>
        </p:txBody>
      </p:sp>
      <p:graphicFrame>
        <p:nvGraphicFramePr>
          <p:cNvPr id="5" name="Table Placeholder 4">
            <a:extLst>
              <a:ext uri="{FF2B5EF4-FFF2-40B4-BE49-F238E27FC236}">
                <a16:creationId xmlns:a16="http://schemas.microsoft.com/office/drawing/2014/main" id="{863E418F-3C52-4A64-BBA8-32CDE12BB7E9}"/>
              </a:ext>
            </a:extLst>
          </p:cNvPr>
          <p:cNvGraphicFramePr>
            <a:graphicFrameLocks noGrp="1"/>
          </p:cNvGraphicFramePr>
          <p:nvPr>
            <p:ph type="tbl" sz="quarter" idx="13"/>
            <p:extLst>
              <p:ext uri="{D42A27DB-BD31-4B8C-83A1-F6EECF244321}">
                <p14:modId xmlns:p14="http://schemas.microsoft.com/office/powerpoint/2010/main" val="582750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7956709"/>
                    </a:ext>
                  </a:extLst>
                </a:gridCol>
                <a:gridCol w="1645920">
                  <a:extLst>
                    <a:ext uri="{9D8B030D-6E8A-4147-A177-3AD203B41FA5}">
                      <a16:colId xmlns:a16="http://schemas.microsoft.com/office/drawing/2014/main" val="1719965213"/>
                    </a:ext>
                  </a:extLst>
                </a:gridCol>
                <a:gridCol w="740664">
                  <a:extLst>
                    <a:ext uri="{9D8B030D-6E8A-4147-A177-3AD203B41FA5}">
                      <a16:colId xmlns:a16="http://schemas.microsoft.com/office/drawing/2014/main" val="4138355590"/>
                    </a:ext>
                  </a:extLst>
                </a:gridCol>
                <a:gridCol w="740664">
                  <a:extLst>
                    <a:ext uri="{9D8B030D-6E8A-4147-A177-3AD203B41FA5}">
                      <a16:colId xmlns:a16="http://schemas.microsoft.com/office/drawing/2014/main" val="3502865007"/>
                    </a:ext>
                  </a:extLst>
                </a:gridCol>
                <a:gridCol w="740664">
                  <a:extLst>
                    <a:ext uri="{9D8B030D-6E8A-4147-A177-3AD203B41FA5}">
                      <a16:colId xmlns:a16="http://schemas.microsoft.com/office/drawing/2014/main" val="2146690735"/>
                    </a:ext>
                  </a:extLst>
                </a:gridCol>
                <a:gridCol w="740664">
                  <a:extLst>
                    <a:ext uri="{9D8B030D-6E8A-4147-A177-3AD203B41FA5}">
                      <a16:colId xmlns:a16="http://schemas.microsoft.com/office/drawing/2014/main" val="1303810919"/>
                    </a:ext>
                  </a:extLst>
                </a:gridCol>
                <a:gridCol w="740664">
                  <a:extLst>
                    <a:ext uri="{9D8B030D-6E8A-4147-A177-3AD203B41FA5}">
                      <a16:colId xmlns:a16="http://schemas.microsoft.com/office/drawing/2014/main" val="2393192395"/>
                    </a:ext>
                  </a:extLst>
                </a:gridCol>
                <a:gridCol w="740664">
                  <a:extLst>
                    <a:ext uri="{9D8B030D-6E8A-4147-A177-3AD203B41FA5}">
                      <a16:colId xmlns:a16="http://schemas.microsoft.com/office/drawing/2014/main" val="293402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006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- 2021-12-28 13:00:17</a:t>
                      </a:r>
                      <a:r>
                        <a:rPr kumimoji="0" lang="nl-NL" sz="1000" b="0" i="0" u="none" strike="noStrike" kern="1200" cap="none" spc="0" normalizeH="0" baseline="0" noProof="0">
                          <a:ln>
                            <a:noFill/>
                          </a:ln>
                          <a:solidFill>
                            <a:prstClr val="black"/>
                          </a:solidFill>
                          <a:effectLst/>
                          <a:uLnTx/>
                          <a:uFillTx/>
                          <a:latin typeface="+mn-lt"/>
                          <a:ea typeface="+mn-ea"/>
                          <a:cs typeface="+mn-cs"/>
                        </a:rPr>
                        <a:t>
 Was het '30' van Adele, 'Happier Than Ever' van Billie Eilish of toch een andere knaller die dit jaar uitkwam? 👇 #3FM #LaatJeHoren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270173325_225286299759120_3977457285761047654_n.jpg?_nc_cat=103&amp;ccb=1-5&amp;_nc_sid=8ae9d6&amp;_nc_ohc=Lg_U2e1FbqgAX88tEUj&amp;_nc_ht=scontent-iad3-1.cdninstagram.com&amp;edm=AL-3X8kEAAAA&amp;oh=00_AT9jF6ynlgCyVoDarusDEYnrB7z0PwuJqTCLNGG3L0l0Ig&amp;oe=620B094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02/11/2022 08:23:13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6469735"/>
                  </a:ext>
                </a:extLst>
              </a:tr>
            </a:tbl>
          </a:graphicData>
        </a:graphic>
      </p:graphicFrame>
      <p:sp>
        <p:nvSpPr>
          <p:cNvPr id="4" name="Text Placeholder 3">
            <a:extLst>
              <a:ext uri="{FF2B5EF4-FFF2-40B4-BE49-F238E27FC236}">
                <a16:creationId xmlns:a16="http://schemas.microsoft.com/office/drawing/2014/main" id="{C7E82467-AE45-4849-B19D-5A1E095ECFC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79012549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7A961-9E0C-436E-98F8-7B625DFA9AB7}"/>
              </a:ext>
            </a:extLst>
          </p:cNvPr>
          <p:cNvSpPr>
            <a:spLocks noGrp="1"/>
          </p:cNvSpPr>
          <p:nvPr>
            <p:ph type="title"/>
          </p:nvPr>
        </p:nvSpPr>
        <p:spPr/>
        <p:txBody>
          <a:bodyPr/>
          <a:lstStyle/>
          <a:p>
            <a:r>
              <a:rPr lang="en-US"/>
              <a:t>Instagram Stories Key Metrics Table | NPO3FM</a:t>
            </a:r>
          </a:p>
        </p:txBody>
      </p:sp>
      <p:graphicFrame>
        <p:nvGraphicFramePr>
          <p:cNvPr id="5" name="Table Placeholder 4">
            <a:extLst>
              <a:ext uri="{FF2B5EF4-FFF2-40B4-BE49-F238E27FC236}">
                <a16:creationId xmlns:a16="http://schemas.microsoft.com/office/drawing/2014/main" id="{84656616-B0E5-45AC-B18F-C7FF89F8D516}"/>
              </a:ext>
            </a:extLst>
          </p:cNvPr>
          <p:cNvGraphicFramePr>
            <a:graphicFrameLocks noGrp="1"/>
          </p:cNvGraphicFramePr>
          <p:nvPr>
            <p:ph type="tbl" sz="quarter" idx="13"/>
            <p:extLst>
              <p:ext uri="{D42A27DB-BD31-4B8C-83A1-F6EECF244321}">
                <p14:modId xmlns:p14="http://schemas.microsoft.com/office/powerpoint/2010/main" val="413135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0750105"/>
                    </a:ext>
                  </a:extLst>
                </a:gridCol>
                <a:gridCol w="822960">
                  <a:extLst>
                    <a:ext uri="{9D8B030D-6E8A-4147-A177-3AD203B41FA5}">
                      <a16:colId xmlns:a16="http://schemas.microsoft.com/office/drawing/2014/main" val="3862676748"/>
                    </a:ext>
                  </a:extLst>
                </a:gridCol>
                <a:gridCol w="411480">
                  <a:extLst>
                    <a:ext uri="{9D8B030D-6E8A-4147-A177-3AD203B41FA5}">
                      <a16:colId xmlns:a16="http://schemas.microsoft.com/office/drawing/2014/main" val="1856837187"/>
                    </a:ext>
                  </a:extLst>
                </a:gridCol>
                <a:gridCol w="411480">
                  <a:extLst>
                    <a:ext uri="{9D8B030D-6E8A-4147-A177-3AD203B41FA5}">
                      <a16:colId xmlns:a16="http://schemas.microsoft.com/office/drawing/2014/main" val="2318833409"/>
                    </a:ext>
                  </a:extLst>
                </a:gridCol>
                <a:gridCol w="822960">
                  <a:extLst>
                    <a:ext uri="{9D8B030D-6E8A-4147-A177-3AD203B41FA5}">
                      <a16:colId xmlns:a16="http://schemas.microsoft.com/office/drawing/2014/main" val="1885964197"/>
                    </a:ext>
                  </a:extLst>
                </a:gridCol>
                <a:gridCol w="822960">
                  <a:extLst>
                    <a:ext uri="{9D8B030D-6E8A-4147-A177-3AD203B41FA5}">
                      <a16:colId xmlns:a16="http://schemas.microsoft.com/office/drawing/2014/main" val="1170021910"/>
                    </a:ext>
                  </a:extLst>
                </a:gridCol>
                <a:gridCol w="822960">
                  <a:extLst>
                    <a:ext uri="{9D8B030D-6E8A-4147-A177-3AD203B41FA5}">
                      <a16:colId xmlns:a16="http://schemas.microsoft.com/office/drawing/2014/main" val="3460280276"/>
                    </a:ext>
                  </a:extLst>
                </a:gridCol>
                <a:gridCol w="822960">
                  <a:extLst>
                    <a:ext uri="{9D8B030D-6E8A-4147-A177-3AD203B41FA5}">
                      <a16:colId xmlns:a16="http://schemas.microsoft.com/office/drawing/2014/main" val="382019546"/>
                    </a:ext>
                  </a:extLst>
                </a:gridCol>
                <a:gridCol w="822960">
                  <a:extLst>
                    <a:ext uri="{9D8B030D-6E8A-4147-A177-3AD203B41FA5}">
                      <a16:colId xmlns:a16="http://schemas.microsoft.com/office/drawing/2014/main" val="160142919"/>
                    </a:ext>
                  </a:extLst>
                </a:gridCol>
                <a:gridCol w="822960">
                  <a:extLst>
                    <a:ext uri="{9D8B030D-6E8A-4147-A177-3AD203B41FA5}">
                      <a16:colId xmlns:a16="http://schemas.microsoft.com/office/drawing/2014/main" val="1714070570"/>
                    </a:ext>
                  </a:extLst>
                </a:gridCol>
                <a:gridCol w="822960">
                  <a:extLst>
                    <a:ext uri="{9D8B030D-6E8A-4147-A177-3AD203B41FA5}">
                      <a16:colId xmlns:a16="http://schemas.microsoft.com/office/drawing/2014/main" val="68324014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73512638"/>
                  </a:ext>
                </a:extLst>
              </a:tr>
              <a:tr h="370840">
                <a:tc>
                  <a:txBody>
                    <a:bodyPr/>
                    <a:lstStyle/>
                    <a:p>
                      <a:r>
                        <a:rPr lang="en-US" sz="1000"/>
                        <a:t>128</a:t>
                      </a:r>
                    </a:p>
                  </a:txBody>
                  <a:tcPr/>
                </a:tc>
                <a:tc>
                  <a:txBody>
                    <a:bodyPr/>
                    <a:lstStyle/>
                    <a:p>
                      <a:r>
                        <a:rPr lang="en-US" sz="1000"/>
                        <a:t>0.9457 %</a:t>
                      </a:r>
                    </a:p>
                  </a:txBody>
                  <a:tcPr/>
                </a:tc>
                <a:tc>
                  <a:txBody>
                    <a:bodyPr/>
                    <a:lstStyle/>
                    <a:p>
                      <a:r>
                        <a:rPr lang="en-US" sz="1000"/>
                        <a:t>452.41</a:t>
                      </a:r>
                    </a:p>
                  </a:txBody>
                  <a:tcPr/>
                </a:tc>
                <a:tc>
                  <a:txBody>
                    <a:bodyPr/>
                    <a:lstStyle/>
                    <a:p>
                      <a:r>
                        <a:rPr lang="en-US" sz="1000"/>
                        <a:t>0.00</a:t>
                      </a:r>
                    </a:p>
                  </a:txBody>
                  <a:tcPr/>
                </a:tc>
                <a:tc>
                  <a:txBody>
                    <a:bodyPr/>
                    <a:lstStyle/>
                    <a:p>
                      <a:r>
                        <a:rPr lang="en-US" sz="1000"/>
                        <a:t>8209.17</a:t>
                      </a:r>
                    </a:p>
                  </a:txBody>
                  <a:tcPr/>
                </a:tc>
                <a:tc>
                  <a:txBody>
                    <a:bodyPr/>
                    <a:lstStyle/>
                    <a:p>
                      <a:r>
                        <a:rPr lang="en-US" sz="1000"/>
                        <a:t>8184.91</a:t>
                      </a:r>
                    </a:p>
                  </a:txBody>
                  <a:tcPr/>
                </a:tc>
                <a:tc>
                  <a:txBody>
                    <a:bodyPr/>
                    <a:lstStyle/>
                    <a:p>
                      <a:r>
                        <a:rPr lang="en-US" sz="1000"/>
                        <a:t>7738.52</a:t>
                      </a:r>
                    </a:p>
                  </a:txBody>
                  <a:tcPr/>
                </a:tc>
                <a:tc>
                  <a:txBody>
                    <a:bodyPr/>
                    <a:lstStyle/>
                    <a:p>
                      <a:r>
                        <a:rPr lang="en-US" sz="1000"/>
                        <a:t>7738.52</a:t>
                      </a:r>
                    </a:p>
                  </a:txBody>
                  <a:tcPr/>
                </a:tc>
                <a:tc>
                  <a:txBody>
                    <a:bodyPr/>
                    <a:lstStyle/>
                    <a:p>
                      <a:r>
                        <a:rPr lang="en-US" sz="1000"/>
                        <a:t>1050774</a:t>
                      </a:r>
                    </a:p>
                  </a:txBody>
                  <a:tcPr/>
                </a:tc>
                <a:tc>
                  <a:txBody>
                    <a:bodyPr/>
                    <a:lstStyle/>
                    <a:p>
                      <a:r>
                        <a:rPr lang="en-US" sz="1000"/>
                        <a:t>57908</a:t>
                      </a:r>
                    </a:p>
                  </a:txBody>
                  <a:tcPr/>
                </a:tc>
                <a:tc>
                  <a:txBody>
                    <a:bodyPr/>
                    <a:lstStyle/>
                    <a:p>
                      <a:r>
                        <a:rPr lang="en-US" sz="1000"/>
                        <a:t>990531</a:t>
                      </a:r>
                    </a:p>
                  </a:txBody>
                  <a:tcPr/>
                </a:tc>
                <a:extLst>
                  <a:ext uri="{0D108BD9-81ED-4DB2-BD59-A6C34878D82A}">
                    <a16:rowId xmlns:a16="http://schemas.microsoft.com/office/drawing/2014/main" val="3637170855"/>
                  </a:ext>
                </a:extLst>
              </a:tr>
            </a:tbl>
          </a:graphicData>
        </a:graphic>
      </p:graphicFrame>
      <p:sp>
        <p:nvSpPr>
          <p:cNvPr id="4" name="Text Placeholder 3">
            <a:extLst>
              <a:ext uri="{FF2B5EF4-FFF2-40B4-BE49-F238E27FC236}">
                <a16:creationId xmlns:a16="http://schemas.microsoft.com/office/drawing/2014/main" id="{61634DC0-D2F2-4608-8539-6053926E7C3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98055455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6E557-E30F-47D0-97EC-9AE848539602}"/>
              </a:ext>
            </a:extLst>
          </p:cNvPr>
          <p:cNvSpPr>
            <a:spLocks noGrp="1"/>
          </p:cNvSpPr>
          <p:nvPr>
            <p:ph type="title"/>
          </p:nvPr>
        </p:nvSpPr>
        <p:spPr/>
        <p:txBody>
          <a:bodyPr/>
          <a:lstStyle/>
          <a:p>
            <a:r>
              <a:rPr lang="en-US"/>
              <a:t>Instagram Stories meeste impressies | NPO3FM - 1 of 13</a:t>
            </a:r>
          </a:p>
        </p:txBody>
      </p:sp>
      <p:graphicFrame>
        <p:nvGraphicFramePr>
          <p:cNvPr id="5" name="Table Placeholder 4">
            <a:extLst>
              <a:ext uri="{FF2B5EF4-FFF2-40B4-BE49-F238E27FC236}">
                <a16:creationId xmlns:a16="http://schemas.microsoft.com/office/drawing/2014/main" id="{5E5C40F2-0181-45E3-9D02-D42A1FDDEFCF}"/>
              </a:ext>
            </a:extLst>
          </p:cNvPr>
          <p:cNvGraphicFramePr>
            <a:graphicFrameLocks noGrp="1"/>
          </p:cNvGraphicFramePr>
          <p:nvPr>
            <p:ph type="tbl" sz="quarter" idx="13"/>
            <p:extLst>
              <p:ext uri="{D42A27DB-BD31-4B8C-83A1-F6EECF244321}">
                <p14:modId xmlns:p14="http://schemas.microsoft.com/office/powerpoint/2010/main" val="2961590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4138878318"/>
                    </a:ext>
                  </a:extLst>
                </a:gridCol>
                <a:gridCol w="1152143">
                  <a:extLst>
                    <a:ext uri="{9D8B030D-6E8A-4147-A177-3AD203B41FA5}">
                      <a16:colId xmlns:a16="http://schemas.microsoft.com/office/drawing/2014/main" val="2423707996"/>
                    </a:ext>
                  </a:extLst>
                </a:gridCol>
                <a:gridCol w="576072">
                  <a:extLst>
                    <a:ext uri="{9D8B030D-6E8A-4147-A177-3AD203B41FA5}">
                      <a16:colId xmlns:a16="http://schemas.microsoft.com/office/drawing/2014/main" val="793121408"/>
                    </a:ext>
                  </a:extLst>
                </a:gridCol>
                <a:gridCol w="576072">
                  <a:extLst>
                    <a:ext uri="{9D8B030D-6E8A-4147-A177-3AD203B41FA5}">
                      <a16:colId xmlns:a16="http://schemas.microsoft.com/office/drawing/2014/main" val="4241761644"/>
                    </a:ext>
                  </a:extLst>
                </a:gridCol>
                <a:gridCol w="576072">
                  <a:extLst>
                    <a:ext uri="{9D8B030D-6E8A-4147-A177-3AD203B41FA5}">
                      <a16:colId xmlns:a16="http://schemas.microsoft.com/office/drawing/2014/main" val="4111808044"/>
                    </a:ext>
                  </a:extLst>
                </a:gridCol>
                <a:gridCol w="576072">
                  <a:extLst>
                    <a:ext uri="{9D8B030D-6E8A-4147-A177-3AD203B41FA5}">
                      <a16:colId xmlns:a16="http://schemas.microsoft.com/office/drawing/2014/main" val="683293856"/>
                    </a:ext>
                  </a:extLst>
                </a:gridCol>
                <a:gridCol w="576072">
                  <a:extLst>
                    <a:ext uri="{9D8B030D-6E8A-4147-A177-3AD203B41FA5}">
                      <a16:colId xmlns:a16="http://schemas.microsoft.com/office/drawing/2014/main" val="3837281376"/>
                    </a:ext>
                  </a:extLst>
                </a:gridCol>
                <a:gridCol w="576072">
                  <a:extLst>
                    <a:ext uri="{9D8B030D-6E8A-4147-A177-3AD203B41FA5}">
                      <a16:colId xmlns:a16="http://schemas.microsoft.com/office/drawing/2014/main" val="4226878566"/>
                    </a:ext>
                  </a:extLst>
                </a:gridCol>
                <a:gridCol w="576072">
                  <a:extLst>
                    <a:ext uri="{9D8B030D-6E8A-4147-A177-3AD203B41FA5}">
                      <a16:colId xmlns:a16="http://schemas.microsoft.com/office/drawing/2014/main" val="103413665"/>
                    </a:ext>
                  </a:extLst>
                </a:gridCol>
                <a:gridCol w="576072">
                  <a:extLst>
                    <a:ext uri="{9D8B030D-6E8A-4147-A177-3AD203B41FA5}">
                      <a16:colId xmlns:a16="http://schemas.microsoft.com/office/drawing/2014/main" val="108794845"/>
                    </a:ext>
                  </a:extLst>
                </a:gridCol>
                <a:gridCol w="576072">
                  <a:extLst>
                    <a:ext uri="{9D8B030D-6E8A-4147-A177-3AD203B41FA5}">
                      <a16:colId xmlns:a16="http://schemas.microsoft.com/office/drawing/2014/main" val="2282015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13918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17:09:23</a:t>
                      </a:r>
                      <a:r>
                        <a:rPr kumimoji="0" lang="nl-NL" sz="1000" b="0" i="0" u="none" strike="noStrike" kern="1200" cap="none" spc="0" normalizeH="0" baseline="0" noProof="0">
                          <a:ln>
                            <a:noFill/>
                          </a:ln>
                          <a:solidFill>
                            <a:prstClr val="black"/>
                          </a:solidFill>
                          <a:effectLst/>
                          <a:uLnTx/>
                          <a:uFillTx/>
                          <a:latin typeface="+mn-lt"/>
                          <a:ea typeface="+mn-ea"/>
                          <a:cs typeface="+mn-cs"/>
                        </a:rPr>
                        <a:t>
 HET GROENE PRODUCTIETEAM INCLUSIEF CARMEN MET DE AFWAS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https://quintly-image-storage.s3.amazonaws.com/33630f87b9998f2c3940c7ab31fa800c/bfd146ffacefe4b21ec381c7db277c3f.jpg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17:03:39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0.7380 %</a:t>
                      </a:r>
                    </a:p>
                  </a:txBody>
                  <a:tcPr/>
                </a:tc>
                <a:extLst>
                  <a:ext uri="{0D108BD9-81ED-4DB2-BD59-A6C34878D82A}">
                    <a16:rowId xmlns:a16="http://schemas.microsoft.com/office/drawing/2014/main" val="954471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- 2021-12-23 18:02:31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https://quintly-image-storage.s3.amazonaws.com/33630f87b9998f2c3940c7ab31fa800c/518b633643b4dd3063e2f11b145a16f1.jpg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18:00:57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1.0416 %</a:t>
                      </a:r>
                    </a:p>
                  </a:txBody>
                  <a:tcPr/>
                </a:tc>
                <a:extLst>
                  <a:ext uri="{0D108BD9-81ED-4DB2-BD59-A6C34878D82A}">
                    <a16:rowId xmlns:a16="http://schemas.microsoft.com/office/drawing/2014/main" val="4203985766"/>
                  </a:ext>
                </a:extLst>
              </a:tr>
            </a:tbl>
          </a:graphicData>
        </a:graphic>
      </p:graphicFrame>
      <p:sp>
        <p:nvSpPr>
          <p:cNvPr id="4" name="Text Placeholder 3">
            <a:extLst>
              <a:ext uri="{FF2B5EF4-FFF2-40B4-BE49-F238E27FC236}">
                <a16:creationId xmlns:a16="http://schemas.microsoft.com/office/drawing/2014/main" id="{39733734-D4BA-47EE-8285-48BC54D0F3F9}"/>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91510775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2F48-25AC-4E49-B046-AD94EC427CE4}"/>
              </a:ext>
            </a:extLst>
          </p:cNvPr>
          <p:cNvSpPr>
            <a:spLocks noGrp="1"/>
          </p:cNvSpPr>
          <p:nvPr>
            <p:ph type="title"/>
          </p:nvPr>
        </p:nvSpPr>
        <p:spPr/>
        <p:txBody>
          <a:bodyPr/>
          <a:lstStyle/>
          <a:p>
            <a:r>
              <a:rPr lang="en-US"/>
              <a:t>Instagram Stories meeste impressies | NPO3FM - 2 of 13</a:t>
            </a:r>
          </a:p>
        </p:txBody>
      </p:sp>
      <p:graphicFrame>
        <p:nvGraphicFramePr>
          <p:cNvPr id="5" name="Table Placeholder 4">
            <a:extLst>
              <a:ext uri="{FF2B5EF4-FFF2-40B4-BE49-F238E27FC236}">
                <a16:creationId xmlns:a16="http://schemas.microsoft.com/office/drawing/2014/main" id="{65E260AD-8D8A-41A7-BDAC-FE5571E79329}"/>
              </a:ext>
            </a:extLst>
          </p:cNvPr>
          <p:cNvGraphicFramePr>
            <a:graphicFrameLocks noGrp="1"/>
          </p:cNvGraphicFramePr>
          <p:nvPr>
            <p:ph type="tbl" sz="quarter" idx="13"/>
            <p:extLst>
              <p:ext uri="{D42A27DB-BD31-4B8C-83A1-F6EECF244321}">
                <p14:modId xmlns:p14="http://schemas.microsoft.com/office/powerpoint/2010/main" val="1307524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148735617"/>
                    </a:ext>
                  </a:extLst>
                </a:gridCol>
                <a:gridCol w="1152143">
                  <a:extLst>
                    <a:ext uri="{9D8B030D-6E8A-4147-A177-3AD203B41FA5}">
                      <a16:colId xmlns:a16="http://schemas.microsoft.com/office/drawing/2014/main" val="480055303"/>
                    </a:ext>
                  </a:extLst>
                </a:gridCol>
                <a:gridCol w="576072">
                  <a:extLst>
                    <a:ext uri="{9D8B030D-6E8A-4147-A177-3AD203B41FA5}">
                      <a16:colId xmlns:a16="http://schemas.microsoft.com/office/drawing/2014/main" val="3678740734"/>
                    </a:ext>
                  </a:extLst>
                </a:gridCol>
                <a:gridCol w="576072">
                  <a:extLst>
                    <a:ext uri="{9D8B030D-6E8A-4147-A177-3AD203B41FA5}">
                      <a16:colId xmlns:a16="http://schemas.microsoft.com/office/drawing/2014/main" val="3616206972"/>
                    </a:ext>
                  </a:extLst>
                </a:gridCol>
                <a:gridCol w="576072">
                  <a:extLst>
                    <a:ext uri="{9D8B030D-6E8A-4147-A177-3AD203B41FA5}">
                      <a16:colId xmlns:a16="http://schemas.microsoft.com/office/drawing/2014/main" val="3997030452"/>
                    </a:ext>
                  </a:extLst>
                </a:gridCol>
                <a:gridCol w="576072">
                  <a:extLst>
                    <a:ext uri="{9D8B030D-6E8A-4147-A177-3AD203B41FA5}">
                      <a16:colId xmlns:a16="http://schemas.microsoft.com/office/drawing/2014/main" val="242999551"/>
                    </a:ext>
                  </a:extLst>
                </a:gridCol>
                <a:gridCol w="576072">
                  <a:extLst>
                    <a:ext uri="{9D8B030D-6E8A-4147-A177-3AD203B41FA5}">
                      <a16:colId xmlns:a16="http://schemas.microsoft.com/office/drawing/2014/main" val="1078482033"/>
                    </a:ext>
                  </a:extLst>
                </a:gridCol>
                <a:gridCol w="576072">
                  <a:extLst>
                    <a:ext uri="{9D8B030D-6E8A-4147-A177-3AD203B41FA5}">
                      <a16:colId xmlns:a16="http://schemas.microsoft.com/office/drawing/2014/main" val="1128591985"/>
                    </a:ext>
                  </a:extLst>
                </a:gridCol>
                <a:gridCol w="576072">
                  <a:extLst>
                    <a:ext uri="{9D8B030D-6E8A-4147-A177-3AD203B41FA5}">
                      <a16:colId xmlns:a16="http://schemas.microsoft.com/office/drawing/2014/main" val="2451698298"/>
                    </a:ext>
                  </a:extLst>
                </a:gridCol>
                <a:gridCol w="576072">
                  <a:extLst>
                    <a:ext uri="{9D8B030D-6E8A-4147-A177-3AD203B41FA5}">
                      <a16:colId xmlns:a16="http://schemas.microsoft.com/office/drawing/2014/main" val="2966966365"/>
                    </a:ext>
                  </a:extLst>
                </a:gridCol>
                <a:gridCol w="576072">
                  <a:extLst>
                    <a:ext uri="{9D8B030D-6E8A-4147-A177-3AD203B41FA5}">
                      <a16:colId xmlns:a16="http://schemas.microsoft.com/office/drawing/2014/main" val="3091481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05695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- 2021-12-24 07:42:42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https://quintly-image-storage.s3.amazonaws.com/33630f87b9998f2c3940c7ab31fa800c/ffd4a75d64508bd75e9c7e2e427cd6e8.jpg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12/25/2021 07:39:37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1.0083 %</a:t>
                      </a:r>
                    </a:p>
                  </a:txBody>
                  <a:tcPr/>
                </a:tc>
                <a:extLst>
                  <a:ext uri="{0D108BD9-81ED-4DB2-BD59-A6C34878D82A}">
                    <a16:rowId xmlns:a16="http://schemas.microsoft.com/office/drawing/2014/main" val="53218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00:05:15</a:t>
                      </a:r>
                      <a:r>
                        <a:rPr kumimoji="0" lang="nl-NL" sz="1000" b="0" i="0" u="none" strike="noStrike" kern="1200" cap="none" spc="0" normalizeH="0" baseline="0" noProof="0">
                          <a:ln>
                            <a:noFill/>
                          </a:ln>
                          <a:solidFill>
                            <a:prstClr val="black"/>
                          </a:solidFill>
                          <a:effectLst/>
                          <a:uLnTx/>
                          <a:uFillTx/>
                          <a:latin typeface="+mn-lt"/>
                          <a:ea typeface="+mn-ea"/>
                          <a:cs typeface="+mn-cs"/>
                        </a:rPr>
                        <a:t>
 FRANK BOEIJEN, TIM KNOL &amp; LUCKY FONZ III TROUBADOURS IN HET GLAZEN HUIS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https://quintly-image-storage.s3.amazonaws.com/33630f87b9998f2c3940c7ab31fa800c/dc63639e6a2d2a67c56da9e57cd4d515.jpg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00:00:57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0.9589 %</a:t>
                      </a:r>
                    </a:p>
                  </a:txBody>
                  <a:tcPr/>
                </a:tc>
                <a:extLst>
                  <a:ext uri="{0D108BD9-81ED-4DB2-BD59-A6C34878D82A}">
                    <a16:rowId xmlns:a16="http://schemas.microsoft.com/office/drawing/2014/main" val="3993799342"/>
                  </a:ext>
                </a:extLst>
              </a:tr>
            </a:tbl>
          </a:graphicData>
        </a:graphic>
      </p:graphicFrame>
      <p:sp>
        <p:nvSpPr>
          <p:cNvPr id="4" name="Text Placeholder 3">
            <a:extLst>
              <a:ext uri="{FF2B5EF4-FFF2-40B4-BE49-F238E27FC236}">
                <a16:creationId xmlns:a16="http://schemas.microsoft.com/office/drawing/2014/main" id="{37AF3B05-4A9C-44E5-BFF6-5E67F0BCA0E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41038599"/>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46890-06C9-4DD1-B8B6-F922AD06E181}"/>
              </a:ext>
            </a:extLst>
          </p:cNvPr>
          <p:cNvSpPr>
            <a:spLocks noGrp="1"/>
          </p:cNvSpPr>
          <p:nvPr>
            <p:ph type="title"/>
          </p:nvPr>
        </p:nvSpPr>
        <p:spPr/>
        <p:txBody>
          <a:bodyPr/>
          <a:lstStyle/>
          <a:p>
            <a:r>
              <a:rPr lang="en-US"/>
              <a:t>Instagram Stories meeste impressies | NPO3FM - 3 of 13</a:t>
            </a:r>
          </a:p>
        </p:txBody>
      </p:sp>
      <p:graphicFrame>
        <p:nvGraphicFramePr>
          <p:cNvPr id="5" name="Table Placeholder 4">
            <a:extLst>
              <a:ext uri="{FF2B5EF4-FFF2-40B4-BE49-F238E27FC236}">
                <a16:creationId xmlns:a16="http://schemas.microsoft.com/office/drawing/2014/main" id="{534440B1-B242-4443-B4AD-DEA45118B2D6}"/>
              </a:ext>
            </a:extLst>
          </p:cNvPr>
          <p:cNvGraphicFramePr>
            <a:graphicFrameLocks noGrp="1"/>
          </p:cNvGraphicFramePr>
          <p:nvPr>
            <p:ph type="tbl" sz="quarter" idx="13"/>
            <p:extLst>
              <p:ext uri="{D42A27DB-BD31-4B8C-83A1-F6EECF244321}">
                <p14:modId xmlns:p14="http://schemas.microsoft.com/office/powerpoint/2010/main" val="4193305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656729144"/>
                    </a:ext>
                  </a:extLst>
                </a:gridCol>
                <a:gridCol w="1152143">
                  <a:extLst>
                    <a:ext uri="{9D8B030D-6E8A-4147-A177-3AD203B41FA5}">
                      <a16:colId xmlns:a16="http://schemas.microsoft.com/office/drawing/2014/main" val="3194514219"/>
                    </a:ext>
                  </a:extLst>
                </a:gridCol>
                <a:gridCol w="576072">
                  <a:extLst>
                    <a:ext uri="{9D8B030D-6E8A-4147-A177-3AD203B41FA5}">
                      <a16:colId xmlns:a16="http://schemas.microsoft.com/office/drawing/2014/main" val="484982792"/>
                    </a:ext>
                  </a:extLst>
                </a:gridCol>
                <a:gridCol w="576072">
                  <a:extLst>
                    <a:ext uri="{9D8B030D-6E8A-4147-A177-3AD203B41FA5}">
                      <a16:colId xmlns:a16="http://schemas.microsoft.com/office/drawing/2014/main" val="3277272126"/>
                    </a:ext>
                  </a:extLst>
                </a:gridCol>
                <a:gridCol w="576072">
                  <a:extLst>
                    <a:ext uri="{9D8B030D-6E8A-4147-A177-3AD203B41FA5}">
                      <a16:colId xmlns:a16="http://schemas.microsoft.com/office/drawing/2014/main" val="790606734"/>
                    </a:ext>
                  </a:extLst>
                </a:gridCol>
                <a:gridCol w="576072">
                  <a:extLst>
                    <a:ext uri="{9D8B030D-6E8A-4147-A177-3AD203B41FA5}">
                      <a16:colId xmlns:a16="http://schemas.microsoft.com/office/drawing/2014/main" val="306603818"/>
                    </a:ext>
                  </a:extLst>
                </a:gridCol>
                <a:gridCol w="576072">
                  <a:extLst>
                    <a:ext uri="{9D8B030D-6E8A-4147-A177-3AD203B41FA5}">
                      <a16:colId xmlns:a16="http://schemas.microsoft.com/office/drawing/2014/main" val="2176682411"/>
                    </a:ext>
                  </a:extLst>
                </a:gridCol>
                <a:gridCol w="576072">
                  <a:extLst>
                    <a:ext uri="{9D8B030D-6E8A-4147-A177-3AD203B41FA5}">
                      <a16:colId xmlns:a16="http://schemas.microsoft.com/office/drawing/2014/main" val="3027636728"/>
                    </a:ext>
                  </a:extLst>
                </a:gridCol>
                <a:gridCol w="576072">
                  <a:extLst>
                    <a:ext uri="{9D8B030D-6E8A-4147-A177-3AD203B41FA5}">
                      <a16:colId xmlns:a16="http://schemas.microsoft.com/office/drawing/2014/main" val="1640569308"/>
                    </a:ext>
                  </a:extLst>
                </a:gridCol>
                <a:gridCol w="576072">
                  <a:extLst>
                    <a:ext uri="{9D8B030D-6E8A-4147-A177-3AD203B41FA5}">
                      <a16:colId xmlns:a16="http://schemas.microsoft.com/office/drawing/2014/main" val="2259126505"/>
                    </a:ext>
                  </a:extLst>
                </a:gridCol>
                <a:gridCol w="576072">
                  <a:extLst>
                    <a:ext uri="{9D8B030D-6E8A-4147-A177-3AD203B41FA5}">
                      <a16:colId xmlns:a16="http://schemas.microsoft.com/office/drawing/2014/main" val="248809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385426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- 2021-12-23 17:38:03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https://quintly-image-storage.s3.amazonaws.com/33630f87b9998f2c3940c7ab31fa800c/82085c8df56155fd1f43d05f506b3764.jpg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17:31:35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0.9307 %</a:t>
                      </a:r>
                    </a:p>
                  </a:txBody>
                  <a:tcPr/>
                </a:tc>
                <a:extLst>
                  <a:ext uri="{0D108BD9-81ED-4DB2-BD59-A6C34878D82A}">
                    <a16:rowId xmlns:a16="http://schemas.microsoft.com/office/drawing/2014/main" val="699057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13:45:57</a:t>
                      </a:r>
                      <a:r>
                        <a:rPr kumimoji="0" lang="nl-NL" sz="1000" b="0" i="0" u="none" strike="noStrike" kern="1200" cap="none" spc="0" normalizeH="0" baseline="0" noProof="0">
                          <a:ln>
                            <a:noFill/>
                          </a:ln>
                          <a:solidFill>
                            <a:prstClr val="black"/>
                          </a:solidFill>
                          <a:effectLst/>
                          <a:uLnTx/>
                          <a:uFillTx/>
                          <a:latin typeface="+mn-lt"/>
                          <a:ea typeface="+mn-ea"/>
                          <a:cs typeface="+mn-cs"/>
                        </a:rPr>
                        <a:t>
 BO (14) MAAKTE EEN LEGO STOP-MOTION DIE VEEL MEER AANDACHT ÉN GELD VERDIENT!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https://quintly-image-storage.s3.amazonaws.com/33630f87b9998f2c3940c7ab31fa800c/3a25dec0fbc3921b04594f9f2a6777f5.jpg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13:39:55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0.9091 %</a:t>
                      </a:r>
                    </a:p>
                  </a:txBody>
                  <a:tcPr/>
                </a:tc>
                <a:extLst>
                  <a:ext uri="{0D108BD9-81ED-4DB2-BD59-A6C34878D82A}">
                    <a16:rowId xmlns:a16="http://schemas.microsoft.com/office/drawing/2014/main" val="427256068"/>
                  </a:ext>
                </a:extLst>
              </a:tr>
            </a:tbl>
          </a:graphicData>
        </a:graphic>
      </p:graphicFrame>
      <p:sp>
        <p:nvSpPr>
          <p:cNvPr id="4" name="Text Placeholder 3">
            <a:extLst>
              <a:ext uri="{FF2B5EF4-FFF2-40B4-BE49-F238E27FC236}">
                <a16:creationId xmlns:a16="http://schemas.microsoft.com/office/drawing/2014/main" id="{63687059-AA80-4AE9-A26C-1A52BF0F63A8}"/>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8048560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F78C2-3FF6-4DFF-918D-D2FADF022184}"/>
              </a:ext>
            </a:extLst>
          </p:cNvPr>
          <p:cNvSpPr>
            <a:spLocks noGrp="1"/>
          </p:cNvSpPr>
          <p:nvPr>
            <p:ph type="title"/>
          </p:nvPr>
        </p:nvSpPr>
        <p:spPr/>
        <p:txBody>
          <a:bodyPr/>
          <a:lstStyle/>
          <a:p>
            <a:r>
              <a:rPr lang="en-US"/>
              <a:t>Instagram Stories meeste impressies | NPO3FM - 4 of 13</a:t>
            </a:r>
          </a:p>
        </p:txBody>
      </p:sp>
      <p:graphicFrame>
        <p:nvGraphicFramePr>
          <p:cNvPr id="5" name="Table Placeholder 4">
            <a:extLst>
              <a:ext uri="{FF2B5EF4-FFF2-40B4-BE49-F238E27FC236}">
                <a16:creationId xmlns:a16="http://schemas.microsoft.com/office/drawing/2014/main" id="{84EA1284-DB49-48A0-9749-E4BA79268E5E}"/>
              </a:ext>
            </a:extLst>
          </p:cNvPr>
          <p:cNvGraphicFramePr>
            <a:graphicFrameLocks noGrp="1"/>
          </p:cNvGraphicFramePr>
          <p:nvPr>
            <p:ph type="tbl" sz="quarter" idx="13"/>
            <p:extLst>
              <p:ext uri="{D42A27DB-BD31-4B8C-83A1-F6EECF244321}">
                <p14:modId xmlns:p14="http://schemas.microsoft.com/office/powerpoint/2010/main" val="3828710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001737960"/>
                    </a:ext>
                  </a:extLst>
                </a:gridCol>
                <a:gridCol w="1152143">
                  <a:extLst>
                    <a:ext uri="{9D8B030D-6E8A-4147-A177-3AD203B41FA5}">
                      <a16:colId xmlns:a16="http://schemas.microsoft.com/office/drawing/2014/main" val="3519535680"/>
                    </a:ext>
                  </a:extLst>
                </a:gridCol>
                <a:gridCol w="576072">
                  <a:extLst>
                    <a:ext uri="{9D8B030D-6E8A-4147-A177-3AD203B41FA5}">
                      <a16:colId xmlns:a16="http://schemas.microsoft.com/office/drawing/2014/main" val="1476759836"/>
                    </a:ext>
                  </a:extLst>
                </a:gridCol>
                <a:gridCol w="576072">
                  <a:extLst>
                    <a:ext uri="{9D8B030D-6E8A-4147-A177-3AD203B41FA5}">
                      <a16:colId xmlns:a16="http://schemas.microsoft.com/office/drawing/2014/main" val="55489804"/>
                    </a:ext>
                  </a:extLst>
                </a:gridCol>
                <a:gridCol w="576072">
                  <a:extLst>
                    <a:ext uri="{9D8B030D-6E8A-4147-A177-3AD203B41FA5}">
                      <a16:colId xmlns:a16="http://schemas.microsoft.com/office/drawing/2014/main" val="236020270"/>
                    </a:ext>
                  </a:extLst>
                </a:gridCol>
                <a:gridCol w="576072">
                  <a:extLst>
                    <a:ext uri="{9D8B030D-6E8A-4147-A177-3AD203B41FA5}">
                      <a16:colId xmlns:a16="http://schemas.microsoft.com/office/drawing/2014/main" val="3521148943"/>
                    </a:ext>
                  </a:extLst>
                </a:gridCol>
                <a:gridCol w="576072">
                  <a:extLst>
                    <a:ext uri="{9D8B030D-6E8A-4147-A177-3AD203B41FA5}">
                      <a16:colId xmlns:a16="http://schemas.microsoft.com/office/drawing/2014/main" val="349612605"/>
                    </a:ext>
                  </a:extLst>
                </a:gridCol>
                <a:gridCol w="576072">
                  <a:extLst>
                    <a:ext uri="{9D8B030D-6E8A-4147-A177-3AD203B41FA5}">
                      <a16:colId xmlns:a16="http://schemas.microsoft.com/office/drawing/2014/main" val="1926891395"/>
                    </a:ext>
                  </a:extLst>
                </a:gridCol>
                <a:gridCol w="576072">
                  <a:extLst>
                    <a:ext uri="{9D8B030D-6E8A-4147-A177-3AD203B41FA5}">
                      <a16:colId xmlns:a16="http://schemas.microsoft.com/office/drawing/2014/main" val="1373087427"/>
                    </a:ext>
                  </a:extLst>
                </a:gridCol>
                <a:gridCol w="576072">
                  <a:extLst>
                    <a:ext uri="{9D8B030D-6E8A-4147-A177-3AD203B41FA5}">
                      <a16:colId xmlns:a16="http://schemas.microsoft.com/office/drawing/2014/main" val="3686169989"/>
                    </a:ext>
                  </a:extLst>
                </a:gridCol>
                <a:gridCol w="576072">
                  <a:extLst>
                    <a:ext uri="{9D8B030D-6E8A-4147-A177-3AD203B41FA5}">
                      <a16:colId xmlns:a16="http://schemas.microsoft.com/office/drawing/2014/main" val="3587687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75457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18:33:25</a:t>
                      </a:r>
                      <a:r>
                        <a:rPr kumimoji="0" lang="nl-NL" sz="1000" b="0" i="0" u="none" strike="noStrike" kern="1200" cap="none" spc="0" normalizeH="0" baseline="0" noProof="0">
                          <a:ln>
                            <a:noFill/>
                          </a:ln>
                          <a:solidFill>
                            <a:prstClr val="black"/>
                          </a:solidFill>
                          <a:effectLst/>
                          <a:uLnTx/>
                          <a:uFillTx/>
                          <a:latin typeface="+mn-lt"/>
                          <a:ea typeface="+mn-ea"/>
                          <a:cs typeface="+mn-cs"/>
                        </a:rPr>
                        <a:t>
 WELKOM OP DE 3FM-REDACTIE!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https://quintly-image-storage.s3.amazonaws.com/33630f87b9998f2c3940c7ab31fa800c/3e3febf381601c6d196f6fcb4c88a987.jpg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18:00:57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0.9469 %</a:t>
                      </a:r>
                    </a:p>
                  </a:txBody>
                  <a:tcPr/>
                </a:tc>
                <a:extLst>
                  <a:ext uri="{0D108BD9-81ED-4DB2-BD59-A6C34878D82A}">
                    <a16:rowId xmlns:a16="http://schemas.microsoft.com/office/drawing/2014/main" val="3869060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23:17:00</a:t>
                      </a:r>
                      <a:r>
                        <a:rPr kumimoji="0" lang="nl-NL" sz="1000" b="0" i="0" u="none" strike="noStrike" kern="1200" cap="none" spc="0" normalizeH="0" baseline="0" noProof="0">
                          <a:ln>
                            <a:noFill/>
                          </a:ln>
                          <a:solidFill>
                            <a:prstClr val="black"/>
                          </a:solidFill>
                          <a:effectLst/>
                          <a:uLnTx/>
                          <a:uFillTx/>
                          <a:latin typeface="+mn-lt"/>
                          <a:ea typeface="+mn-ea"/>
                          <a:cs typeface="+mn-cs"/>
                        </a:rPr>
                        <a:t>
 FEESTAVOND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https://quintly-image-storage.s3.amazonaws.com/33630f87b9998f2c3940c7ab31fa800c/e70f579afaeb6b33646bf4909bdf9670.jpg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23:01:03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1.0233 %</a:t>
                      </a:r>
                    </a:p>
                  </a:txBody>
                  <a:tcPr/>
                </a:tc>
                <a:extLst>
                  <a:ext uri="{0D108BD9-81ED-4DB2-BD59-A6C34878D82A}">
                    <a16:rowId xmlns:a16="http://schemas.microsoft.com/office/drawing/2014/main" val="3670384470"/>
                  </a:ext>
                </a:extLst>
              </a:tr>
            </a:tbl>
          </a:graphicData>
        </a:graphic>
      </p:graphicFrame>
      <p:sp>
        <p:nvSpPr>
          <p:cNvPr id="4" name="Text Placeholder 3">
            <a:extLst>
              <a:ext uri="{FF2B5EF4-FFF2-40B4-BE49-F238E27FC236}">
                <a16:creationId xmlns:a16="http://schemas.microsoft.com/office/drawing/2014/main" id="{D928E26C-81BD-4D61-AE17-9BF52B29BC18}"/>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77241962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072741-3F5C-443F-8829-F31F760EBBF7}"/>
              </a:ext>
            </a:extLst>
          </p:cNvPr>
          <p:cNvSpPr>
            <a:spLocks noGrp="1"/>
          </p:cNvSpPr>
          <p:nvPr>
            <p:ph type="title"/>
          </p:nvPr>
        </p:nvSpPr>
        <p:spPr/>
        <p:txBody>
          <a:bodyPr/>
          <a:lstStyle/>
          <a:p>
            <a:r>
              <a:rPr lang="en-US"/>
              <a:t>Instagram Stories meeste impressies | NPO3FM - 5 of 13</a:t>
            </a:r>
          </a:p>
        </p:txBody>
      </p:sp>
      <p:graphicFrame>
        <p:nvGraphicFramePr>
          <p:cNvPr id="5" name="Table Placeholder 4">
            <a:extLst>
              <a:ext uri="{FF2B5EF4-FFF2-40B4-BE49-F238E27FC236}">
                <a16:creationId xmlns:a16="http://schemas.microsoft.com/office/drawing/2014/main" id="{4C5BBDBF-AEF6-4589-B81C-98E00ADEAF5F}"/>
              </a:ext>
            </a:extLst>
          </p:cNvPr>
          <p:cNvGraphicFramePr>
            <a:graphicFrameLocks noGrp="1"/>
          </p:cNvGraphicFramePr>
          <p:nvPr>
            <p:ph type="tbl" sz="quarter" idx="13"/>
            <p:extLst>
              <p:ext uri="{D42A27DB-BD31-4B8C-83A1-F6EECF244321}">
                <p14:modId xmlns:p14="http://schemas.microsoft.com/office/powerpoint/2010/main" val="134916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648977043"/>
                    </a:ext>
                  </a:extLst>
                </a:gridCol>
                <a:gridCol w="1152143">
                  <a:extLst>
                    <a:ext uri="{9D8B030D-6E8A-4147-A177-3AD203B41FA5}">
                      <a16:colId xmlns:a16="http://schemas.microsoft.com/office/drawing/2014/main" val="3085844764"/>
                    </a:ext>
                  </a:extLst>
                </a:gridCol>
                <a:gridCol w="576072">
                  <a:extLst>
                    <a:ext uri="{9D8B030D-6E8A-4147-A177-3AD203B41FA5}">
                      <a16:colId xmlns:a16="http://schemas.microsoft.com/office/drawing/2014/main" val="954463608"/>
                    </a:ext>
                  </a:extLst>
                </a:gridCol>
                <a:gridCol w="576072">
                  <a:extLst>
                    <a:ext uri="{9D8B030D-6E8A-4147-A177-3AD203B41FA5}">
                      <a16:colId xmlns:a16="http://schemas.microsoft.com/office/drawing/2014/main" val="678815076"/>
                    </a:ext>
                  </a:extLst>
                </a:gridCol>
                <a:gridCol w="576072">
                  <a:extLst>
                    <a:ext uri="{9D8B030D-6E8A-4147-A177-3AD203B41FA5}">
                      <a16:colId xmlns:a16="http://schemas.microsoft.com/office/drawing/2014/main" val="3646184284"/>
                    </a:ext>
                  </a:extLst>
                </a:gridCol>
                <a:gridCol w="576072">
                  <a:extLst>
                    <a:ext uri="{9D8B030D-6E8A-4147-A177-3AD203B41FA5}">
                      <a16:colId xmlns:a16="http://schemas.microsoft.com/office/drawing/2014/main" val="1079181103"/>
                    </a:ext>
                  </a:extLst>
                </a:gridCol>
                <a:gridCol w="576072">
                  <a:extLst>
                    <a:ext uri="{9D8B030D-6E8A-4147-A177-3AD203B41FA5}">
                      <a16:colId xmlns:a16="http://schemas.microsoft.com/office/drawing/2014/main" val="316148150"/>
                    </a:ext>
                  </a:extLst>
                </a:gridCol>
                <a:gridCol w="576072">
                  <a:extLst>
                    <a:ext uri="{9D8B030D-6E8A-4147-A177-3AD203B41FA5}">
                      <a16:colId xmlns:a16="http://schemas.microsoft.com/office/drawing/2014/main" val="2278908703"/>
                    </a:ext>
                  </a:extLst>
                </a:gridCol>
                <a:gridCol w="576072">
                  <a:extLst>
                    <a:ext uri="{9D8B030D-6E8A-4147-A177-3AD203B41FA5}">
                      <a16:colId xmlns:a16="http://schemas.microsoft.com/office/drawing/2014/main" val="1379355212"/>
                    </a:ext>
                  </a:extLst>
                </a:gridCol>
                <a:gridCol w="576072">
                  <a:extLst>
                    <a:ext uri="{9D8B030D-6E8A-4147-A177-3AD203B41FA5}">
                      <a16:colId xmlns:a16="http://schemas.microsoft.com/office/drawing/2014/main" val="3336651774"/>
                    </a:ext>
                  </a:extLst>
                </a:gridCol>
                <a:gridCol w="576072">
                  <a:extLst>
                    <a:ext uri="{9D8B030D-6E8A-4147-A177-3AD203B41FA5}">
                      <a16:colId xmlns:a16="http://schemas.microsoft.com/office/drawing/2014/main" val="3857580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857646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- 2021-12-22 09:13:56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https://quintly-image-storage.s3.amazonaws.com/33630f87b9998f2c3940c7ab31fa800c/c6ae4323fe94380df82209787e86dff2.jpg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12/23/2021 09:01:21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0.9662 %</a:t>
                      </a:r>
                    </a:p>
                  </a:txBody>
                  <a:tcPr/>
                </a:tc>
                <a:extLst>
                  <a:ext uri="{0D108BD9-81ED-4DB2-BD59-A6C34878D82A}">
                    <a16:rowId xmlns:a16="http://schemas.microsoft.com/office/drawing/2014/main" val="291419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19:07:03</a:t>
                      </a:r>
                      <a:r>
                        <a:rPr kumimoji="0" lang="nl-NL" sz="1000" b="0" i="0" u="none" strike="noStrike" kern="1200" cap="none" spc="0" normalizeH="0" baseline="0" noProof="0">
                          <a:ln>
                            <a:noFill/>
                          </a:ln>
                          <a:solidFill>
                            <a:prstClr val="black"/>
                          </a:solidFill>
                          <a:effectLst/>
                          <a:uLnTx/>
                          <a:uFillTx/>
                          <a:latin typeface="+mn-lt"/>
                          <a:ea typeface="+mn-ea"/>
                          <a:cs typeface="+mn-cs"/>
                        </a:rPr>
                        <a:t>
 “HEY, ZET ANDERS DIE KERSTLAMPEN EVEN AAN!”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https://quintly-image-storage.s3.amazonaws.com/33630f87b9998f2c3940c7ab31fa800c/4688898c2d362e2e838897c8304af0d3.jpg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18:44:44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0.9476 %</a:t>
                      </a:r>
                    </a:p>
                  </a:txBody>
                  <a:tcPr/>
                </a:tc>
                <a:extLst>
                  <a:ext uri="{0D108BD9-81ED-4DB2-BD59-A6C34878D82A}">
                    <a16:rowId xmlns:a16="http://schemas.microsoft.com/office/drawing/2014/main" val="3704093596"/>
                  </a:ext>
                </a:extLst>
              </a:tr>
            </a:tbl>
          </a:graphicData>
        </a:graphic>
      </p:graphicFrame>
      <p:sp>
        <p:nvSpPr>
          <p:cNvPr id="4" name="Text Placeholder 3">
            <a:extLst>
              <a:ext uri="{FF2B5EF4-FFF2-40B4-BE49-F238E27FC236}">
                <a16:creationId xmlns:a16="http://schemas.microsoft.com/office/drawing/2014/main" id="{5E39D743-7C12-446B-B3F1-A997DD58E5EC}"/>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7986783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8E4E8-EB09-4EDC-86A4-2781222F3073}"/>
              </a:ext>
            </a:extLst>
          </p:cNvPr>
          <p:cNvSpPr>
            <a:spLocks noGrp="1"/>
          </p:cNvSpPr>
          <p:nvPr>
            <p:ph type="title"/>
          </p:nvPr>
        </p:nvSpPr>
        <p:spPr/>
        <p:txBody>
          <a:bodyPr/>
          <a:lstStyle/>
          <a:p>
            <a:r>
              <a:rPr lang="en-US"/>
              <a:t>Instagram Stories meeste impressies | NPO3FM - 6 of 13</a:t>
            </a:r>
          </a:p>
        </p:txBody>
      </p:sp>
      <p:graphicFrame>
        <p:nvGraphicFramePr>
          <p:cNvPr id="5" name="Table Placeholder 4">
            <a:extLst>
              <a:ext uri="{FF2B5EF4-FFF2-40B4-BE49-F238E27FC236}">
                <a16:creationId xmlns:a16="http://schemas.microsoft.com/office/drawing/2014/main" id="{B7CC5EB3-847F-4483-A7A8-F63F232CBC48}"/>
              </a:ext>
            </a:extLst>
          </p:cNvPr>
          <p:cNvGraphicFramePr>
            <a:graphicFrameLocks noGrp="1"/>
          </p:cNvGraphicFramePr>
          <p:nvPr>
            <p:ph type="tbl" sz="quarter" idx="13"/>
            <p:extLst>
              <p:ext uri="{D42A27DB-BD31-4B8C-83A1-F6EECF244321}">
                <p14:modId xmlns:p14="http://schemas.microsoft.com/office/powerpoint/2010/main" val="3868328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30724819"/>
                    </a:ext>
                  </a:extLst>
                </a:gridCol>
                <a:gridCol w="1152143">
                  <a:extLst>
                    <a:ext uri="{9D8B030D-6E8A-4147-A177-3AD203B41FA5}">
                      <a16:colId xmlns:a16="http://schemas.microsoft.com/office/drawing/2014/main" val="878207851"/>
                    </a:ext>
                  </a:extLst>
                </a:gridCol>
                <a:gridCol w="576072">
                  <a:extLst>
                    <a:ext uri="{9D8B030D-6E8A-4147-A177-3AD203B41FA5}">
                      <a16:colId xmlns:a16="http://schemas.microsoft.com/office/drawing/2014/main" val="1782196462"/>
                    </a:ext>
                  </a:extLst>
                </a:gridCol>
                <a:gridCol w="576072">
                  <a:extLst>
                    <a:ext uri="{9D8B030D-6E8A-4147-A177-3AD203B41FA5}">
                      <a16:colId xmlns:a16="http://schemas.microsoft.com/office/drawing/2014/main" val="3633030033"/>
                    </a:ext>
                  </a:extLst>
                </a:gridCol>
                <a:gridCol w="576072">
                  <a:extLst>
                    <a:ext uri="{9D8B030D-6E8A-4147-A177-3AD203B41FA5}">
                      <a16:colId xmlns:a16="http://schemas.microsoft.com/office/drawing/2014/main" val="1904863126"/>
                    </a:ext>
                  </a:extLst>
                </a:gridCol>
                <a:gridCol w="576072">
                  <a:extLst>
                    <a:ext uri="{9D8B030D-6E8A-4147-A177-3AD203B41FA5}">
                      <a16:colId xmlns:a16="http://schemas.microsoft.com/office/drawing/2014/main" val="3971810185"/>
                    </a:ext>
                  </a:extLst>
                </a:gridCol>
                <a:gridCol w="576072">
                  <a:extLst>
                    <a:ext uri="{9D8B030D-6E8A-4147-A177-3AD203B41FA5}">
                      <a16:colId xmlns:a16="http://schemas.microsoft.com/office/drawing/2014/main" val="847528828"/>
                    </a:ext>
                  </a:extLst>
                </a:gridCol>
                <a:gridCol w="576072">
                  <a:extLst>
                    <a:ext uri="{9D8B030D-6E8A-4147-A177-3AD203B41FA5}">
                      <a16:colId xmlns:a16="http://schemas.microsoft.com/office/drawing/2014/main" val="2143302167"/>
                    </a:ext>
                  </a:extLst>
                </a:gridCol>
                <a:gridCol w="576072">
                  <a:extLst>
                    <a:ext uri="{9D8B030D-6E8A-4147-A177-3AD203B41FA5}">
                      <a16:colId xmlns:a16="http://schemas.microsoft.com/office/drawing/2014/main" val="1818685257"/>
                    </a:ext>
                  </a:extLst>
                </a:gridCol>
                <a:gridCol w="576072">
                  <a:extLst>
                    <a:ext uri="{9D8B030D-6E8A-4147-A177-3AD203B41FA5}">
                      <a16:colId xmlns:a16="http://schemas.microsoft.com/office/drawing/2014/main" val="4120466332"/>
                    </a:ext>
                  </a:extLst>
                </a:gridCol>
                <a:gridCol w="576072">
                  <a:extLst>
                    <a:ext uri="{9D8B030D-6E8A-4147-A177-3AD203B41FA5}">
                      <a16:colId xmlns:a16="http://schemas.microsoft.com/office/drawing/2014/main" val="3950544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9227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- 2021-12-24 00:01:21</a:t>
                      </a:r>
                      <a:r>
                        <a:rPr kumimoji="0" lang="nl-NL" sz="1000" b="0" i="0" u="none" strike="noStrike" kern="1200" cap="none" spc="0" normalizeH="0" baseline="0" noProof="0">
                          <a:ln>
                            <a:noFill/>
                          </a:ln>
                          <a:solidFill>
                            <a:prstClr val="black"/>
                          </a:solidFill>
                          <a:effectLst/>
                          <a:uLnTx/>
                          <a:uFillTx/>
                          <a:latin typeface="+mn-lt"/>
                          <a:ea typeface="+mn-ea"/>
                          <a:cs typeface="+mn-cs"/>
                        </a:rPr>
                        <a:t>
 TOT MORGEN!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https://quintly-image-storage.s3.amazonaws.com/33630f87b9998f2c3940c7ab31fa800c/3db928bff87d8c876d5cead42680b4c7.jpg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12/25/2021 00:00:53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0.9892 %</a:t>
                      </a:r>
                    </a:p>
                  </a:txBody>
                  <a:tcPr/>
                </a:tc>
                <a:extLst>
                  <a:ext uri="{0D108BD9-81ED-4DB2-BD59-A6C34878D82A}">
                    <a16:rowId xmlns:a16="http://schemas.microsoft.com/office/drawing/2014/main" val="428405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- 2021-12-23 19:48:21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https://quintly-image-storage.s3.amazonaws.com/33630f87b9998f2c3940c7ab31fa800c/b3d457c174dea4339d22bed4da4c2b92.jpg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19:39:45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0.9925 %</a:t>
                      </a:r>
                    </a:p>
                  </a:txBody>
                  <a:tcPr/>
                </a:tc>
                <a:extLst>
                  <a:ext uri="{0D108BD9-81ED-4DB2-BD59-A6C34878D82A}">
                    <a16:rowId xmlns:a16="http://schemas.microsoft.com/office/drawing/2014/main" val="2193745893"/>
                  </a:ext>
                </a:extLst>
              </a:tr>
            </a:tbl>
          </a:graphicData>
        </a:graphic>
      </p:graphicFrame>
      <p:sp>
        <p:nvSpPr>
          <p:cNvPr id="4" name="Text Placeholder 3">
            <a:extLst>
              <a:ext uri="{FF2B5EF4-FFF2-40B4-BE49-F238E27FC236}">
                <a16:creationId xmlns:a16="http://schemas.microsoft.com/office/drawing/2014/main" id="{32888A98-256F-40A1-9B84-76E1AB69A385}"/>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77391012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A2E44-B659-4054-B205-F6075B9A10F5}"/>
              </a:ext>
            </a:extLst>
          </p:cNvPr>
          <p:cNvSpPr>
            <a:spLocks noGrp="1"/>
          </p:cNvSpPr>
          <p:nvPr>
            <p:ph type="title"/>
          </p:nvPr>
        </p:nvSpPr>
        <p:spPr/>
        <p:txBody>
          <a:bodyPr/>
          <a:lstStyle/>
          <a:p>
            <a:r>
              <a:rPr lang="en-US"/>
              <a:t>Instagram Stories meeste impressies | NPO3FM - 7 of 13</a:t>
            </a:r>
          </a:p>
        </p:txBody>
      </p:sp>
      <p:graphicFrame>
        <p:nvGraphicFramePr>
          <p:cNvPr id="5" name="Table Placeholder 4">
            <a:extLst>
              <a:ext uri="{FF2B5EF4-FFF2-40B4-BE49-F238E27FC236}">
                <a16:creationId xmlns:a16="http://schemas.microsoft.com/office/drawing/2014/main" id="{E8C8FFC3-7698-46FF-BBCD-9AC2FD6AB7AC}"/>
              </a:ext>
            </a:extLst>
          </p:cNvPr>
          <p:cNvGraphicFramePr>
            <a:graphicFrameLocks noGrp="1"/>
          </p:cNvGraphicFramePr>
          <p:nvPr>
            <p:ph type="tbl" sz="quarter" idx="13"/>
            <p:extLst>
              <p:ext uri="{D42A27DB-BD31-4B8C-83A1-F6EECF244321}">
                <p14:modId xmlns:p14="http://schemas.microsoft.com/office/powerpoint/2010/main" val="2369331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92908114"/>
                    </a:ext>
                  </a:extLst>
                </a:gridCol>
                <a:gridCol w="1152143">
                  <a:extLst>
                    <a:ext uri="{9D8B030D-6E8A-4147-A177-3AD203B41FA5}">
                      <a16:colId xmlns:a16="http://schemas.microsoft.com/office/drawing/2014/main" val="461999556"/>
                    </a:ext>
                  </a:extLst>
                </a:gridCol>
                <a:gridCol w="576072">
                  <a:extLst>
                    <a:ext uri="{9D8B030D-6E8A-4147-A177-3AD203B41FA5}">
                      <a16:colId xmlns:a16="http://schemas.microsoft.com/office/drawing/2014/main" val="2282126402"/>
                    </a:ext>
                  </a:extLst>
                </a:gridCol>
                <a:gridCol w="576072">
                  <a:extLst>
                    <a:ext uri="{9D8B030D-6E8A-4147-A177-3AD203B41FA5}">
                      <a16:colId xmlns:a16="http://schemas.microsoft.com/office/drawing/2014/main" val="1139892556"/>
                    </a:ext>
                  </a:extLst>
                </a:gridCol>
                <a:gridCol w="576072">
                  <a:extLst>
                    <a:ext uri="{9D8B030D-6E8A-4147-A177-3AD203B41FA5}">
                      <a16:colId xmlns:a16="http://schemas.microsoft.com/office/drawing/2014/main" val="3371682601"/>
                    </a:ext>
                  </a:extLst>
                </a:gridCol>
                <a:gridCol w="576072">
                  <a:extLst>
                    <a:ext uri="{9D8B030D-6E8A-4147-A177-3AD203B41FA5}">
                      <a16:colId xmlns:a16="http://schemas.microsoft.com/office/drawing/2014/main" val="3708359708"/>
                    </a:ext>
                  </a:extLst>
                </a:gridCol>
                <a:gridCol w="576072">
                  <a:extLst>
                    <a:ext uri="{9D8B030D-6E8A-4147-A177-3AD203B41FA5}">
                      <a16:colId xmlns:a16="http://schemas.microsoft.com/office/drawing/2014/main" val="2472901708"/>
                    </a:ext>
                  </a:extLst>
                </a:gridCol>
                <a:gridCol w="576072">
                  <a:extLst>
                    <a:ext uri="{9D8B030D-6E8A-4147-A177-3AD203B41FA5}">
                      <a16:colId xmlns:a16="http://schemas.microsoft.com/office/drawing/2014/main" val="1387586605"/>
                    </a:ext>
                  </a:extLst>
                </a:gridCol>
                <a:gridCol w="576072">
                  <a:extLst>
                    <a:ext uri="{9D8B030D-6E8A-4147-A177-3AD203B41FA5}">
                      <a16:colId xmlns:a16="http://schemas.microsoft.com/office/drawing/2014/main" val="3935302862"/>
                    </a:ext>
                  </a:extLst>
                </a:gridCol>
                <a:gridCol w="576072">
                  <a:extLst>
                    <a:ext uri="{9D8B030D-6E8A-4147-A177-3AD203B41FA5}">
                      <a16:colId xmlns:a16="http://schemas.microsoft.com/office/drawing/2014/main" val="1277367118"/>
                    </a:ext>
                  </a:extLst>
                </a:gridCol>
                <a:gridCol w="576072">
                  <a:extLst>
                    <a:ext uri="{9D8B030D-6E8A-4147-A177-3AD203B41FA5}">
                      <a16:colId xmlns:a16="http://schemas.microsoft.com/office/drawing/2014/main" val="291467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53042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- 2021-12-24 09:33:50</a:t>
                      </a:r>
                      <a:r>
                        <a:rPr kumimoji="0" lang="nl-NL" sz="1000" b="0" i="0" u="none" strike="noStrike" kern="1200" cap="none" spc="0" normalizeH="0" baseline="0" noProof="0">
                          <a:ln>
                            <a:noFill/>
                          </a:ln>
                          <a:solidFill>
                            <a:prstClr val="black"/>
                          </a:solidFill>
                          <a:effectLst/>
                          <a:uLnTx/>
                          <a:uFillTx/>
                          <a:latin typeface="+mn-lt"/>
                          <a:ea typeface="+mn-ea"/>
                          <a:cs typeface="+mn-cs"/>
                        </a:rPr>
                        <a:t>
 DE LAATSTE DAG 3FM SERIOUS REQUEST. DUS IS ER ÉÉN BOODSCHAP: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https://quintly-image-storage.s3.amazonaws.com/33630f87b9998f2c3940c7ab31fa800c/d7011c37a77b067e3f133d4b8044b908.jpg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12/25/2021 09:01:51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0.9387 %</a:t>
                      </a:r>
                    </a:p>
                  </a:txBody>
                  <a:tcPr/>
                </a:tc>
                <a:extLst>
                  <a:ext uri="{0D108BD9-81ED-4DB2-BD59-A6C34878D82A}">
                    <a16:rowId xmlns:a16="http://schemas.microsoft.com/office/drawing/2014/main" val="2503696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20:52:13</a:t>
                      </a:r>
                      <a:r>
                        <a:rPr kumimoji="0" lang="nl-NL" sz="1000" b="0" i="0" u="none" strike="noStrike" kern="1200" cap="none" spc="0" normalizeH="0" baseline="0" noProof="0">
                          <a:ln>
                            <a:noFill/>
                          </a:ln>
                          <a:solidFill>
                            <a:prstClr val="black"/>
                          </a:solidFill>
                          <a:effectLst/>
                          <a:uLnTx/>
                          <a:uFillTx/>
                          <a:latin typeface="+mn-lt"/>
                          <a:ea typeface="+mn-ea"/>
                          <a:cs typeface="+mn-cs"/>
                        </a:rPr>
                        <a:t>
 HET FEESTCAFE IS GEOPEND!  LAMME FRANS IS ER TOEVALLIG 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https://quintly-image-storage.s3.amazonaws.com/33630f87b9998f2c3940c7ab31fa800c/006d752c0e70e7562264570fc544490b.jpg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20:31:28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1.0785 %</a:t>
                      </a:r>
                    </a:p>
                  </a:txBody>
                  <a:tcPr/>
                </a:tc>
                <a:extLst>
                  <a:ext uri="{0D108BD9-81ED-4DB2-BD59-A6C34878D82A}">
                    <a16:rowId xmlns:a16="http://schemas.microsoft.com/office/drawing/2014/main" val="3320208964"/>
                  </a:ext>
                </a:extLst>
              </a:tr>
            </a:tbl>
          </a:graphicData>
        </a:graphic>
      </p:graphicFrame>
      <p:sp>
        <p:nvSpPr>
          <p:cNvPr id="4" name="Text Placeholder 3">
            <a:extLst>
              <a:ext uri="{FF2B5EF4-FFF2-40B4-BE49-F238E27FC236}">
                <a16:creationId xmlns:a16="http://schemas.microsoft.com/office/drawing/2014/main" id="{B396B199-EC99-4463-BCD1-69827101BC8B}"/>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8619720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0DD50-2B58-42BA-BA7C-C155C42F043D}"/>
              </a:ext>
            </a:extLst>
          </p:cNvPr>
          <p:cNvSpPr>
            <a:spLocks noGrp="1"/>
          </p:cNvSpPr>
          <p:nvPr>
            <p:ph type="title"/>
          </p:nvPr>
        </p:nvSpPr>
        <p:spPr/>
        <p:txBody>
          <a:bodyPr/>
          <a:lstStyle/>
          <a:p>
            <a:r>
              <a:rPr lang="en-US"/>
              <a:t>Instagram Stories meeste impressies | NPO3FM - 8 of 13</a:t>
            </a:r>
          </a:p>
        </p:txBody>
      </p:sp>
      <p:graphicFrame>
        <p:nvGraphicFramePr>
          <p:cNvPr id="5" name="Table Placeholder 4">
            <a:extLst>
              <a:ext uri="{FF2B5EF4-FFF2-40B4-BE49-F238E27FC236}">
                <a16:creationId xmlns:a16="http://schemas.microsoft.com/office/drawing/2014/main" id="{99930A85-4623-49C9-A5DD-91B656B4A37E}"/>
              </a:ext>
            </a:extLst>
          </p:cNvPr>
          <p:cNvGraphicFramePr>
            <a:graphicFrameLocks noGrp="1"/>
          </p:cNvGraphicFramePr>
          <p:nvPr>
            <p:ph type="tbl" sz="quarter" idx="13"/>
            <p:extLst>
              <p:ext uri="{D42A27DB-BD31-4B8C-83A1-F6EECF244321}">
                <p14:modId xmlns:p14="http://schemas.microsoft.com/office/powerpoint/2010/main" val="3479382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1294525838"/>
                    </a:ext>
                  </a:extLst>
                </a:gridCol>
                <a:gridCol w="1152143">
                  <a:extLst>
                    <a:ext uri="{9D8B030D-6E8A-4147-A177-3AD203B41FA5}">
                      <a16:colId xmlns:a16="http://schemas.microsoft.com/office/drawing/2014/main" val="1479798169"/>
                    </a:ext>
                  </a:extLst>
                </a:gridCol>
                <a:gridCol w="576072">
                  <a:extLst>
                    <a:ext uri="{9D8B030D-6E8A-4147-A177-3AD203B41FA5}">
                      <a16:colId xmlns:a16="http://schemas.microsoft.com/office/drawing/2014/main" val="1301311179"/>
                    </a:ext>
                  </a:extLst>
                </a:gridCol>
                <a:gridCol w="576072">
                  <a:extLst>
                    <a:ext uri="{9D8B030D-6E8A-4147-A177-3AD203B41FA5}">
                      <a16:colId xmlns:a16="http://schemas.microsoft.com/office/drawing/2014/main" val="1254216886"/>
                    </a:ext>
                  </a:extLst>
                </a:gridCol>
                <a:gridCol w="576072">
                  <a:extLst>
                    <a:ext uri="{9D8B030D-6E8A-4147-A177-3AD203B41FA5}">
                      <a16:colId xmlns:a16="http://schemas.microsoft.com/office/drawing/2014/main" val="3065469786"/>
                    </a:ext>
                  </a:extLst>
                </a:gridCol>
                <a:gridCol w="576072">
                  <a:extLst>
                    <a:ext uri="{9D8B030D-6E8A-4147-A177-3AD203B41FA5}">
                      <a16:colId xmlns:a16="http://schemas.microsoft.com/office/drawing/2014/main" val="58900687"/>
                    </a:ext>
                  </a:extLst>
                </a:gridCol>
                <a:gridCol w="576072">
                  <a:extLst>
                    <a:ext uri="{9D8B030D-6E8A-4147-A177-3AD203B41FA5}">
                      <a16:colId xmlns:a16="http://schemas.microsoft.com/office/drawing/2014/main" val="2603779665"/>
                    </a:ext>
                  </a:extLst>
                </a:gridCol>
                <a:gridCol w="576072">
                  <a:extLst>
                    <a:ext uri="{9D8B030D-6E8A-4147-A177-3AD203B41FA5}">
                      <a16:colId xmlns:a16="http://schemas.microsoft.com/office/drawing/2014/main" val="1122834709"/>
                    </a:ext>
                  </a:extLst>
                </a:gridCol>
                <a:gridCol w="576072">
                  <a:extLst>
                    <a:ext uri="{9D8B030D-6E8A-4147-A177-3AD203B41FA5}">
                      <a16:colId xmlns:a16="http://schemas.microsoft.com/office/drawing/2014/main" val="3653477448"/>
                    </a:ext>
                  </a:extLst>
                </a:gridCol>
                <a:gridCol w="576072">
                  <a:extLst>
                    <a:ext uri="{9D8B030D-6E8A-4147-A177-3AD203B41FA5}">
                      <a16:colId xmlns:a16="http://schemas.microsoft.com/office/drawing/2014/main" val="3558285283"/>
                    </a:ext>
                  </a:extLst>
                </a:gridCol>
                <a:gridCol w="576072">
                  <a:extLst>
                    <a:ext uri="{9D8B030D-6E8A-4147-A177-3AD203B41FA5}">
                      <a16:colId xmlns:a16="http://schemas.microsoft.com/office/drawing/2014/main" val="116283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32183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00:20:14</a:t>
                      </a:r>
                      <a:r>
                        <a:rPr kumimoji="0" lang="nl-NL" sz="1000" b="0" i="0" u="none" strike="noStrike" kern="1200" cap="none" spc="0" normalizeH="0" baseline="0" noProof="0">
                          <a:ln>
                            <a:noFill/>
                          </a:ln>
                          <a:solidFill>
                            <a:prstClr val="black"/>
                          </a:solidFill>
                          <a:effectLst/>
                          <a:uLnTx/>
                          <a:uFillTx/>
                          <a:latin typeface="+mn-lt"/>
                          <a:ea typeface="+mn-ea"/>
                          <a:cs typeface="+mn-cs"/>
                        </a:rPr>
                        <a:t>
 ‘BOMEN ZIJN RELAXED’ AANGEVRAAGD ✅
FRANK: 😏💡 EINDE VAN DAG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https://quintly-image-storage.s3.amazonaws.com/33630f87b9998f2c3940c7ab31fa800c/95a2ef109967bf429528d0d53730c52c.jpg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00:00:57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0.8630 %</a:t>
                      </a:r>
                    </a:p>
                  </a:txBody>
                  <a:tcPr/>
                </a:tc>
                <a:extLst>
                  <a:ext uri="{0D108BD9-81ED-4DB2-BD59-A6C34878D82A}">
                    <a16:rowId xmlns:a16="http://schemas.microsoft.com/office/drawing/2014/main" val="304889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07:53:25</a:t>
                      </a:r>
                      <a:r>
                        <a:rPr kumimoji="0" lang="nl-NL" sz="1000" b="0" i="0" u="none" strike="noStrike" kern="1200" cap="none" spc="0" normalizeH="0" baseline="0" noProof="0">
                          <a:ln>
                            <a:noFill/>
                          </a:ln>
                          <a:solidFill>
                            <a:prstClr val="black"/>
                          </a:solidFill>
                          <a:effectLst/>
                          <a:uLnTx/>
                          <a:uFillTx/>
                          <a:latin typeface="+mn-lt"/>
                          <a:ea typeface="+mn-ea"/>
                          <a:cs typeface="+mn-cs"/>
                        </a:rPr>
                        <a:t>
 @REMME “REMME HIER! IK OPEN VANDAAG 
DE SHOW MET 2 NUMMERS, 
DUS TUNE 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https://quintly-image-storage.s3.amazonaws.com/33630f87b9998f2c3940c7ab31fa800c/d785abdd0f72099835b447959cf59bdc.jpg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07:42:57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0.9471 %</a:t>
                      </a:r>
                    </a:p>
                  </a:txBody>
                  <a:tcPr/>
                </a:tc>
                <a:extLst>
                  <a:ext uri="{0D108BD9-81ED-4DB2-BD59-A6C34878D82A}">
                    <a16:rowId xmlns:a16="http://schemas.microsoft.com/office/drawing/2014/main" val="539923844"/>
                  </a:ext>
                </a:extLst>
              </a:tr>
            </a:tbl>
          </a:graphicData>
        </a:graphic>
      </p:graphicFrame>
      <p:sp>
        <p:nvSpPr>
          <p:cNvPr id="4" name="Text Placeholder 3">
            <a:extLst>
              <a:ext uri="{FF2B5EF4-FFF2-40B4-BE49-F238E27FC236}">
                <a16:creationId xmlns:a16="http://schemas.microsoft.com/office/drawing/2014/main" id="{44DE1668-6319-4926-93E5-76FB8760A8BC}"/>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8167836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8C8C8-D336-4034-9AF2-08C3EA5BE926}"/>
              </a:ext>
            </a:extLst>
          </p:cNvPr>
          <p:cNvSpPr>
            <a:spLocks noGrp="1"/>
          </p:cNvSpPr>
          <p:nvPr>
            <p:ph type="title"/>
          </p:nvPr>
        </p:nvSpPr>
        <p:spPr/>
        <p:txBody>
          <a:bodyPr/>
          <a:lstStyle/>
          <a:p>
            <a:r>
              <a:rPr lang="en-US"/>
              <a:t>Instagram Stories meeste impressies | NPO3FM - 9 of 13</a:t>
            </a:r>
          </a:p>
        </p:txBody>
      </p:sp>
      <p:graphicFrame>
        <p:nvGraphicFramePr>
          <p:cNvPr id="5" name="Table Placeholder 4">
            <a:extLst>
              <a:ext uri="{FF2B5EF4-FFF2-40B4-BE49-F238E27FC236}">
                <a16:creationId xmlns:a16="http://schemas.microsoft.com/office/drawing/2014/main" id="{233D307A-5F6D-4773-B0F1-6D89E92054AC}"/>
              </a:ext>
            </a:extLst>
          </p:cNvPr>
          <p:cNvGraphicFramePr>
            <a:graphicFrameLocks noGrp="1"/>
          </p:cNvGraphicFramePr>
          <p:nvPr>
            <p:ph type="tbl" sz="quarter" idx="13"/>
            <p:extLst>
              <p:ext uri="{D42A27DB-BD31-4B8C-83A1-F6EECF244321}">
                <p14:modId xmlns:p14="http://schemas.microsoft.com/office/powerpoint/2010/main" val="2655698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320802495"/>
                    </a:ext>
                  </a:extLst>
                </a:gridCol>
                <a:gridCol w="1152143">
                  <a:extLst>
                    <a:ext uri="{9D8B030D-6E8A-4147-A177-3AD203B41FA5}">
                      <a16:colId xmlns:a16="http://schemas.microsoft.com/office/drawing/2014/main" val="358930541"/>
                    </a:ext>
                  </a:extLst>
                </a:gridCol>
                <a:gridCol w="576072">
                  <a:extLst>
                    <a:ext uri="{9D8B030D-6E8A-4147-A177-3AD203B41FA5}">
                      <a16:colId xmlns:a16="http://schemas.microsoft.com/office/drawing/2014/main" val="2100262127"/>
                    </a:ext>
                  </a:extLst>
                </a:gridCol>
                <a:gridCol w="576072">
                  <a:extLst>
                    <a:ext uri="{9D8B030D-6E8A-4147-A177-3AD203B41FA5}">
                      <a16:colId xmlns:a16="http://schemas.microsoft.com/office/drawing/2014/main" val="1509661342"/>
                    </a:ext>
                  </a:extLst>
                </a:gridCol>
                <a:gridCol w="576072">
                  <a:extLst>
                    <a:ext uri="{9D8B030D-6E8A-4147-A177-3AD203B41FA5}">
                      <a16:colId xmlns:a16="http://schemas.microsoft.com/office/drawing/2014/main" val="1494039601"/>
                    </a:ext>
                  </a:extLst>
                </a:gridCol>
                <a:gridCol w="576072">
                  <a:extLst>
                    <a:ext uri="{9D8B030D-6E8A-4147-A177-3AD203B41FA5}">
                      <a16:colId xmlns:a16="http://schemas.microsoft.com/office/drawing/2014/main" val="93115094"/>
                    </a:ext>
                  </a:extLst>
                </a:gridCol>
                <a:gridCol w="576072">
                  <a:extLst>
                    <a:ext uri="{9D8B030D-6E8A-4147-A177-3AD203B41FA5}">
                      <a16:colId xmlns:a16="http://schemas.microsoft.com/office/drawing/2014/main" val="495312871"/>
                    </a:ext>
                  </a:extLst>
                </a:gridCol>
                <a:gridCol w="576072">
                  <a:extLst>
                    <a:ext uri="{9D8B030D-6E8A-4147-A177-3AD203B41FA5}">
                      <a16:colId xmlns:a16="http://schemas.microsoft.com/office/drawing/2014/main" val="964136064"/>
                    </a:ext>
                  </a:extLst>
                </a:gridCol>
                <a:gridCol w="576072">
                  <a:extLst>
                    <a:ext uri="{9D8B030D-6E8A-4147-A177-3AD203B41FA5}">
                      <a16:colId xmlns:a16="http://schemas.microsoft.com/office/drawing/2014/main" val="3611320445"/>
                    </a:ext>
                  </a:extLst>
                </a:gridCol>
                <a:gridCol w="576072">
                  <a:extLst>
                    <a:ext uri="{9D8B030D-6E8A-4147-A177-3AD203B41FA5}">
                      <a16:colId xmlns:a16="http://schemas.microsoft.com/office/drawing/2014/main" val="4132236326"/>
                    </a:ext>
                  </a:extLst>
                </a:gridCol>
                <a:gridCol w="576072">
                  <a:extLst>
                    <a:ext uri="{9D8B030D-6E8A-4147-A177-3AD203B41FA5}">
                      <a16:colId xmlns:a16="http://schemas.microsoft.com/office/drawing/2014/main" val="501900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972209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19:17:51</a:t>
                      </a:r>
                      <a:r>
                        <a:rPr kumimoji="0" lang="nl-NL" sz="1000" b="0" i="0" u="none" strike="noStrike" kern="1200" cap="none" spc="0" normalizeH="0" baseline="0" noProof="0">
                          <a:ln>
                            <a:noFill/>
                          </a:ln>
                          <a:solidFill>
                            <a:prstClr val="black"/>
                          </a:solidFill>
                          <a:effectLst/>
                          <a:uLnTx/>
                          <a:uFillTx/>
                          <a:latin typeface="+mn-lt"/>
                          <a:ea typeface="+mn-ea"/>
                          <a:cs typeface="+mn-cs"/>
                        </a:rPr>
                        <a:t>
 €1.215.462,- “EVEN GEEN WOORDEN VOOR, WAT EEN TUSSENSTAND…”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https://quintly-image-storage.s3.amazonaws.com/33630f87b9998f2c3940c7ab31fa800c/e87a7bae102f8ced65a740a75728ce86.jpg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18:44:44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0.9787 %</a:t>
                      </a:r>
                    </a:p>
                  </a:txBody>
                  <a:tcPr/>
                </a:tc>
                <a:extLst>
                  <a:ext uri="{0D108BD9-81ED-4DB2-BD59-A6C34878D82A}">
                    <a16:rowId xmlns:a16="http://schemas.microsoft.com/office/drawing/2014/main" val="312654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@npo3fm - 2021-12-23 00:20:15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https://quintly-image-storage.s3.amazonaws.com/33630f87b9998f2c3940c7ab31fa800c/be1a769592bdb9cf9aed634475341024.jpg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00:00:57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0.8170 %</a:t>
                      </a:r>
                    </a:p>
                  </a:txBody>
                  <a:tcPr/>
                </a:tc>
                <a:extLst>
                  <a:ext uri="{0D108BD9-81ED-4DB2-BD59-A6C34878D82A}">
                    <a16:rowId xmlns:a16="http://schemas.microsoft.com/office/drawing/2014/main" val="808588960"/>
                  </a:ext>
                </a:extLst>
              </a:tr>
            </a:tbl>
          </a:graphicData>
        </a:graphic>
      </p:graphicFrame>
      <p:sp>
        <p:nvSpPr>
          <p:cNvPr id="4" name="Text Placeholder 3">
            <a:extLst>
              <a:ext uri="{FF2B5EF4-FFF2-40B4-BE49-F238E27FC236}">
                <a16:creationId xmlns:a16="http://schemas.microsoft.com/office/drawing/2014/main" id="{E971582F-9DBF-4ACE-BA37-53867297A417}"/>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66819158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2B23A-5934-4309-89F3-F8AA1065ACCD}"/>
              </a:ext>
            </a:extLst>
          </p:cNvPr>
          <p:cNvSpPr>
            <a:spLocks noGrp="1"/>
          </p:cNvSpPr>
          <p:nvPr>
            <p:ph type="title"/>
          </p:nvPr>
        </p:nvSpPr>
        <p:spPr/>
        <p:txBody>
          <a:bodyPr/>
          <a:lstStyle/>
          <a:p>
            <a:r>
              <a:rPr lang="en-US"/>
              <a:t>Instagram Stories meeste impressies | NPO3FM - 10 of 13</a:t>
            </a:r>
          </a:p>
        </p:txBody>
      </p:sp>
      <p:graphicFrame>
        <p:nvGraphicFramePr>
          <p:cNvPr id="5" name="Table Placeholder 4">
            <a:extLst>
              <a:ext uri="{FF2B5EF4-FFF2-40B4-BE49-F238E27FC236}">
                <a16:creationId xmlns:a16="http://schemas.microsoft.com/office/drawing/2014/main" id="{6F0A6C7C-EA2F-420B-932D-A2541B818031}"/>
              </a:ext>
            </a:extLst>
          </p:cNvPr>
          <p:cNvGraphicFramePr>
            <a:graphicFrameLocks noGrp="1"/>
          </p:cNvGraphicFramePr>
          <p:nvPr>
            <p:ph type="tbl" sz="quarter" idx="13"/>
            <p:extLst>
              <p:ext uri="{D42A27DB-BD31-4B8C-83A1-F6EECF244321}">
                <p14:modId xmlns:p14="http://schemas.microsoft.com/office/powerpoint/2010/main" val="1839475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077824735"/>
                    </a:ext>
                  </a:extLst>
                </a:gridCol>
                <a:gridCol w="1152143">
                  <a:extLst>
                    <a:ext uri="{9D8B030D-6E8A-4147-A177-3AD203B41FA5}">
                      <a16:colId xmlns:a16="http://schemas.microsoft.com/office/drawing/2014/main" val="836328314"/>
                    </a:ext>
                  </a:extLst>
                </a:gridCol>
                <a:gridCol w="576072">
                  <a:extLst>
                    <a:ext uri="{9D8B030D-6E8A-4147-A177-3AD203B41FA5}">
                      <a16:colId xmlns:a16="http://schemas.microsoft.com/office/drawing/2014/main" val="524251058"/>
                    </a:ext>
                  </a:extLst>
                </a:gridCol>
                <a:gridCol w="576072">
                  <a:extLst>
                    <a:ext uri="{9D8B030D-6E8A-4147-A177-3AD203B41FA5}">
                      <a16:colId xmlns:a16="http://schemas.microsoft.com/office/drawing/2014/main" val="3446598411"/>
                    </a:ext>
                  </a:extLst>
                </a:gridCol>
                <a:gridCol w="576072">
                  <a:extLst>
                    <a:ext uri="{9D8B030D-6E8A-4147-A177-3AD203B41FA5}">
                      <a16:colId xmlns:a16="http://schemas.microsoft.com/office/drawing/2014/main" val="597881116"/>
                    </a:ext>
                  </a:extLst>
                </a:gridCol>
                <a:gridCol w="576072">
                  <a:extLst>
                    <a:ext uri="{9D8B030D-6E8A-4147-A177-3AD203B41FA5}">
                      <a16:colId xmlns:a16="http://schemas.microsoft.com/office/drawing/2014/main" val="1848379683"/>
                    </a:ext>
                  </a:extLst>
                </a:gridCol>
                <a:gridCol w="576072">
                  <a:extLst>
                    <a:ext uri="{9D8B030D-6E8A-4147-A177-3AD203B41FA5}">
                      <a16:colId xmlns:a16="http://schemas.microsoft.com/office/drawing/2014/main" val="3410622026"/>
                    </a:ext>
                  </a:extLst>
                </a:gridCol>
                <a:gridCol w="576072">
                  <a:extLst>
                    <a:ext uri="{9D8B030D-6E8A-4147-A177-3AD203B41FA5}">
                      <a16:colId xmlns:a16="http://schemas.microsoft.com/office/drawing/2014/main" val="2761904669"/>
                    </a:ext>
                  </a:extLst>
                </a:gridCol>
                <a:gridCol w="576072">
                  <a:extLst>
                    <a:ext uri="{9D8B030D-6E8A-4147-A177-3AD203B41FA5}">
                      <a16:colId xmlns:a16="http://schemas.microsoft.com/office/drawing/2014/main" val="3446423672"/>
                    </a:ext>
                  </a:extLst>
                </a:gridCol>
                <a:gridCol w="576072">
                  <a:extLst>
                    <a:ext uri="{9D8B030D-6E8A-4147-A177-3AD203B41FA5}">
                      <a16:colId xmlns:a16="http://schemas.microsoft.com/office/drawing/2014/main" val="10492150"/>
                    </a:ext>
                  </a:extLst>
                </a:gridCol>
                <a:gridCol w="576072">
                  <a:extLst>
                    <a:ext uri="{9D8B030D-6E8A-4147-A177-3AD203B41FA5}">
                      <a16:colId xmlns:a16="http://schemas.microsoft.com/office/drawing/2014/main" val="2210706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115224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- 2021-12-18 22:20:33</a:t>
                      </a:r>
                      <a:r>
                        <a:rPr kumimoji="0" lang="nl-NL" sz="1000" b="0" i="0" u="none" strike="noStrike" kern="1200" cap="none" spc="0" normalizeH="0" baseline="0" noProof="0">
                          <a:ln>
                            <a:noFill/>
                          </a:ln>
                          <a:solidFill>
                            <a:prstClr val="black"/>
                          </a:solidFill>
                          <a:effectLst/>
                          <a:uLnTx/>
                          <a:uFillTx/>
                          <a:latin typeface="+mn-lt"/>
                          <a:ea typeface="+mn-ea"/>
                          <a:cs typeface="+mn-cs"/>
                        </a:rPr>
                        <a:t>
 VRAAG DIE PLATEN DAN AAAAAN!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https://quintly-image-storage.s3.amazonaws.com/33630f87b9998f2c3940c7ab31fa800c/ce634ee1a825b37789bb7b3a34116027.jpg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12/19/2021 21:35:20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1.0403 %</a:t>
                      </a:r>
                    </a:p>
                  </a:txBody>
                  <a:tcPr/>
                </a:tc>
                <a:extLst>
                  <a:ext uri="{0D108BD9-81ED-4DB2-BD59-A6C34878D82A}">
                    <a16:rowId xmlns:a16="http://schemas.microsoft.com/office/drawing/2014/main" val="3448094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09:09:57</a:t>
                      </a:r>
                      <a:r>
                        <a:rPr kumimoji="0" lang="nl-NL" sz="1000" b="0" i="0" u="none" strike="noStrike" kern="1200" cap="none" spc="0" normalizeH="0" baseline="0" noProof="0">
                          <a:ln>
                            <a:noFill/>
                          </a:ln>
                          <a:solidFill>
                            <a:prstClr val="black"/>
                          </a:solidFill>
                          <a:effectLst/>
                          <a:uLnTx/>
                          <a:uFillTx/>
                          <a:latin typeface="+mn-lt"/>
                          <a:ea typeface="+mn-ea"/>
                          <a:cs typeface="+mn-cs"/>
                        </a:rPr>
                        <a:t>
 REMME MET EEN PRACHTIGE 
COVER VAN “MERRY CHRISTMAS” @REMME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https://quintly-image-storage.s3.amazonaws.com/33630f87b9998f2c3940c7ab31fa800c/50da4e478e2bbe04220a93db72119090.jpg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09:02:32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0.9816 %</a:t>
                      </a:r>
                    </a:p>
                  </a:txBody>
                  <a:tcPr/>
                </a:tc>
                <a:extLst>
                  <a:ext uri="{0D108BD9-81ED-4DB2-BD59-A6C34878D82A}">
                    <a16:rowId xmlns:a16="http://schemas.microsoft.com/office/drawing/2014/main" val="664339774"/>
                  </a:ext>
                </a:extLst>
              </a:tr>
            </a:tbl>
          </a:graphicData>
        </a:graphic>
      </p:graphicFrame>
      <p:sp>
        <p:nvSpPr>
          <p:cNvPr id="4" name="Text Placeholder 3">
            <a:extLst>
              <a:ext uri="{FF2B5EF4-FFF2-40B4-BE49-F238E27FC236}">
                <a16:creationId xmlns:a16="http://schemas.microsoft.com/office/drawing/2014/main" id="{2BE41CD0-0BCE-44BB-B95B-1541C360E6E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1802446403"/>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D871D-72CB-4810-ADF9-92F08F54AAA2}"/>
              </a:ext>
            </a:extLst>
          </p:cNvPr>
          <p:cNvSpPr>
            <a:spLocks noGrp="1"/>
          </p:cNvSpPr>
          <p:nvPr>
            <p:ph type="title"/>
          </p:nvPr>
        </p:nvSpPr>
        <p:spPr/>
        <p:txBody>
          <a:bodyPr/>
          <a:lstStyle/>
          <a:p>
            <a:r>
              <a:rPr lang="en-US"/>
              <a:t>Instagram Stories meeste impressies | NPO3FM - 11 of 13</a:t>
            </a:r>
          </a:p>
        </p:txBody>
      </p:sp>
      <p:graphicFrame>
        <p:nvGraphicFramePr>
          <p:cNvPr id="5" name="Table Placeholder 4">
            <a:extLst>
              <a:ext uri="{FF2B5EF4-FFF2-40B4-BE49-F238E27FC236}">
                <a16:creationId xmlns:a16="http://schemas.microsoft.com/office/drawing/2014/main" id="{6727D0E1-0F30-4295-A81D-29FFAAAD3DE7}"/>
              </a:ext>
            </a:extLst>
          </p:cNvPr>
          <p:cNvGraphicFramePr>
            <a:graphicFrameLocks noGrp="1"/>
          </p:cNvGraphicFramePr>
          <p:nvPr>
            <p:ph type="tbl" sz="quarter" idx="13"/>
            <p:extLst>
              <p:ext uri="{D42A27DB-BD31-4B8C-83A1-F6EECF244321}">
                <p14:modId xmlns:p14="http://schemas.microsoft.com/office/powerpoint/2010/main" val="2863150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150234734"/>
                    </a:ext>
                  </a:extLst>
                </a:gridCol>
                <a:gridCol w="1152143">
                  <a:extLst>
                    <a:ext uri="{9D8B030D-6E8A-4147-A177-3AD203B41FA5}">
                      <a16:colId xmlns:a16="http://schemas.microsoft.com/office/drawing/2014/main" val="661273917"/>
                    </a:ext>
                  </a:extLst>
                </a:gridCol>
                <a:gridCol w="576072">
                  <a:extLst>
                    <a:ext uri="{9D8B030D-6E8A-4147-A177-3AD203B41FA5}">
                      <a16:colId xmlns:a16="http://schemas.microsoft.com/office/drawing/2014/main" val="592260621"/>
                    </a:ext>
                  </a:extLst>
                </a:gridCol>
                <a:gridCol w="576072">
                  <a:extLst>
                    <a:ext uri="{9D8B030D-6E8A-4147-A177-3AD203B41FA5}">
                      <a16:colId xmlns:a16="http://schemas.microsoft.com/office/drawing/2014/main" val="4259930436"/>
                    </a:ext>
                  </a:extLst>
                </a:gridCol>
                <a:gridCol w="576072">
                  <a:extLst>
                    <a:ext uri="{9D8B030D-6E8A-4147-A177-3AD203B41FA5}">
                      <a16:colId xmlns:a16="http://schemas.microsoft.com/office/drawing/2014/main" val="3512781916"/>
                    </a:ext>
                  </a:extLst>
                </a:gridCol>
                <a:gridCol w="576072">
                  <a:extLst>
                    <a:ext uri="{9D8B030D-6E8A-4147-A177-3AD203B41FA5}">
                      <a16:colId xmlns:a16="http://schemas.microsoft.com/office/drawing/2014/main" val="730561132"/>
                    </a:ext>
                  </a:extLst>
                </a:gridCol>
                <a:gridCol w="576072">
                  <a:extLst>
                    <a:ext uri="{9D8B030D-6E8A-4147-A177-3AD203B41FA5}">
                      <a16:colId xmlns:a16="http://schemas.microsoft.com/office/drawing/2014/main" val="919969352"/>
                    </a:ext>
                  </a:extLst>
                </a:gridCol>
                <a:gridCol w="576072">
                  <a:extLst>
                    <a:ext uri="{9D8B030D-6E8A-4147-A177-3AD203B41FA5}">
                      <a16:colId xmlns:a16="http://schemas.microsoft.com/office/drawing/2014/main" val="874663579"/>
                    </a:ext>
                  </a:extLst>
                </a:gridCol>
                <a:gridCol w="576072">
                  <a:extLst>
                    <a:ext uri="{9D8B030D-6E8A-4147-A177-3AD203B41FA5}">
                      <a16:colId xmlns:a16="http://schemas.microsoft.com/office/drawing/2014/main" val="3743350810"/>
                    </a:ext>
                  </a:extLst>
                </a:gridCol>
                <a:gridCol w="576072">
                  <a:extLst>
                    <a:ext uri="{9D8B030D-6E8A-4147-A177-3AD203B41FA5}">
                      <a16:colId xmlns:a16="http://schemas.microsoft.com/office/drawing/2014/main" val="1041391943"/>
                    </a:ext>
                  </a:extLst>
                </a:gridCol>
                <a:gridCol w="576072">
                  <a:extLst>
                    <a:ext uri="{9D8B030D-6E8A-4147-A177-3AD203B41FA5}">
                      <a16:colId xmlns:a16="http://schemas.microsoft.com/office/drawing/2014/main" val="3822629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668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20:57:37</a:t>
                      </a:r>
                      <a:r>
                        <a:rPr kumimoji="0" lang="nl-NL" sz="1000" b="0" i="0" u="none" strike="noStrike" kern="1200" cap="none" spc="0" normalizeH="0" baseline="0" noProof="0">
                          <a:ln>
                            <a:noFill/>
                          </a:ln>
                          <a:solidFill>
                            <a:prstClr val="black"/>
                          </a:solidFill>
                          <a:effectLst/>
                          <a:uLnTx/>
                          <a:uFillTx/>
                          <a:latin typeface="+mn-lt"/>
                          <a:ea typeface="+mn-ea"/>
                          <a:cs typeface="+mn-cs"/>
                        </a:rPr>
                        <a:t>
 TOCH HANDIG DIE SONGTEKST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https://quintly-image-storage.s3.amazonaws.com/33630f87b9998f2c3940c7ab31fa800c/90fb3f89422575990c5b6b90a6de35b8.jpg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20:31:28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0.8499 %</a:t>
                      </a:r>
                    </a:p>
                  </a:txBody>
                  <a:tcPr/>
                </a:tc>
                <a:extLst>
                  <a:ext uri="{0D108BD9-81ED-4DB2-BD59-A6C34878D82A}">
                    <a16:rowId xmlns:a16="http://schemas.microsoft.com/office/drawing/2014/main" val="1119642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- 2021-12-19 09:13:31</a:t>
                      </a:r>
                      <a:r>
                        <a:rPr kumimoji="0" lang="nl-NL" sz="1000" b="0" i="0" u="none" strike="noStrike" kern="1200" cap="none" spc="0" normalizeH="0" baseline="0" noProof="0">
                          <a:ln>
                            <a:noFill/>
                          </a:ln>
                          <a:solidFill>
                            <a:prstClr val="black"/>
                          </a:solidFill>
                          <a:effectLst/>
                          <a:uLnTx/>
                          <a:uFillTx/>
                          <a:latin typeface="+mn-lt"/>
                          <a:ea typeface="+mn-ea"/>
                          <a:cs typeface="+mn-cs"/>
                        </a:rPr>
                        <a:t>
 3FM TALENT THE VICES OPENT DE TWEEDE DAG!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https://quintly-image-storage.s3.amazonaws.com/33630f87b9998f2c3940c7ab31fa800c/1b5c81edef9ecd281128860957dbb0c9.jpg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12/20/2021 09:01:43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0.9031 %</a:t>
                      </a:r>
                    </a:p>
                  </a:txBody>
                  <a:tcPr/>
                </a:tc>
                <a:extLst>
                  <a:ext uri="{0D108BD9-81ED-4DB2-BD59-A6C34878D82A}">
                    <a16:rowId xmlns:a16="http://schemas.microsoft.com/office/drawing/2014/main" val="3208051864"/>
                  </a:ext>
                </a:extLst>
              </a:tr>
            </a:tbl>
          </a:graphicData>
        </a:graphic>
      </p:graphicFrame>
      <p:sp>
        <p:nvSpPr>
          <p:cNvPr id="4" name="Text Placeholder 3">
            <a:extLst>
              <a:ext uri="{FF2B5EF4-FFF2-40B4-BE49-F238E27FC236}">
                <a16:creationId xmlns:a16="http://schemas.microsoft.com/office/drawing/2014/main" id="{6DB4A40B-7DC1-46BE-B3A6-B13D40EE89D2}"/>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96814917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07556-363B-4E59-A4EC-72C8D9891443}"/>
              </a:ext>
            </a:extLst>
          </p:cNvPr>
          <p:cNvSpPr>
            <a:spLocks noGrp="1"/>
          </p:cNvSpPr>
          <p:nvPr>
            <p:ph type="title"/>
          </p:nvPr>
        </p:nvSpPr>
        <p:spPr/>
        <p:txBody>
          <a:bodyPr/>
          <a:lstStyle/>
          <a:p>
            <a:r>
              <a:rPr lang="en-US"/>
              <a:t>Instagram Stories meeste impressies | NPO3FM - 12 of 13</a:t>
            </a:r>
          </a:p>
        </p:txBody>
      </p:sp>
      <p:graphicFrame>
        <p:nvGraphicFramePr>
          <p:cNvPr id="5" name="Table Placeholder 4">
            <a:extLst>
              <a:ext uri="{FF2B5EF4-FFF2-40B4-BE49-F238E27FC236}">
                <a16:creationId xmlns:a16="http://schemas.microsoft.com/office/drawing/2014/main" id="{5937F092-8504-4989-A349-554CB2F2BAB4}"/>
              </a:ext>
            </a:extLst>
          </p:cNvPr>
          <p:cNvGraphicFramePr>
            <a:graphicFrameLocks noGrp="1"/>
          </p:cNvGraphicFramePr>
          <p:nvPr>
            <p:ph type="tbl" sz="quarter" idx="13"/>
            <p:extLst>
              <p:ext uri="{D42A27DB-BD31-4B8C-83A1-F6EECF244321}">
                <p14:modId xmlns:p14="http://schemas.microsoft.com/office/powerpoint/2010/main" val="314942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2766147770"/>
                    </a:ext>
                  </a:extLst>
                </a:gridCol>
                <a:gridCol w="1152143">
                  <a:extLst>
                    <a:ext uri="{9D8B030D-6E8A-4147-A177-3AD203B41FA5}">
                      <a16:colId xmlns:a16="http://schemas.microsoft.com/office/drawing/2014/main" val="1693391101"/>
                    </a:ext>
                  </a:extLst>
                </a:gridCol>
                <a:gridCol w="576072">
                  <a:extLst>
                    <a:ext uri="{9D8B030D-6E8A-4147-A177-3AD203B41FA5}">
                      <a16:colId xmlns:a16="http://schemas.microsoft.com/office/drawing/2014/main" val="4051734460"/>
                    </a:ext>
                  </a:extLst>
                </a:gridCol>
                <a:gridCol w="576072">
                  <a:extLst>
                    <a:ext uri="{9D8B030D-6E8A-4147-A177-3AD203B41FA5}">
                      <a16:colId xmlns:a16="http://schemas.microsoft.com/office/drawing/2014/main" val="3585384897"/>
                    </a:ext>
                  </a:extLst>
                </a:gridCol>
                <a:gridCol w="576072">
                  <a:extLst>
                    <a:ext uri="{9D8B030D-6E8A-4147-A177-3AD203B41FA5}">
                      <a16:colId xmlns:a16="http://schemas.microsoft.com/office/drawing/2014/main" val="3415801081"/>
                    </a:ext>
                  </a:extLst>
                </a:gridCol>
                <a:gridCol w="576072">
                  <a:extLst>
                    <a:ext uri="{9D8B030D-6E8A-4147-A177-3AD203B41FA5}">
                      <a16:colId xmlns:a16="http://schemas.microsoft.com/office/drawing/2014/main" val="1416238924"/>
                    </a:ext>
                  </a:extLst>
                </a:gridCol>
                <a:gridCol w="576072">
                  <a:extLst>
                    <a:ext uri="{9D8B030D-6E8A-4147-A177-3AD203B41FA5}">
                      <a16:colId xmlns:a16="http://schemas.microsoft.com/office/drawing/2014/main" val="2896782927"/>
                    </a:ext>
                  </a:extLst>
                </a:gridCol>
                <a:gridCol w="576072">
                  <a:extLst>
                    <a:ext uri="{9D8B030D-6E8A-4147-A177-3AD203B41FA5}">
                      <a16:colId xmlns:a16="http://schemas.microsoft.com/office/drawing/2014/main" val="1717033586"/>
                    </a:ext>
                  </a:extLst>
                </a:gridCol>
                <a:gridCol w="576072">
                  <a:extLst>
                    <a:ext uri="{9D8B030D-6E8A-4147-A177-3AD203B41FA5}">
                      <a16:colId xmlns:a16="http://schemas.microsoft.com/office/drawing/2014/main" val="2875105260"/>
                    </a:ext>
                  </a:extLst>
                </a:gridCol>
                <a:gridCol w="576072">
                  <a:extLst>
                    <a:ext uri="{9D8B030D-6E8A-4147-A177-3AD203B41FA5}">
                      <a16:colId xmlns:a16="http://schemas.microsoft.com/office/drawing/2014/main" val="2391963080"/>
                    </a:ext>
                  </a:extLst>
                </a:gridCol>
                <a:gridCol w="576072">
                  <a:extLst>
                    <a:ext uri="{9D8B030D-6E8A-4147-A177-3AD203B41FA5}">
                      <a16:colId xmlns:a16="http://schemas.microsoft.com/office/drawing/2014/main" val="3343821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685971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- 2021-12-22 10:21:20</a:t>
                      </a:r>
                      <a:r>
                        <a:rPr kumimoji="0" lang="nl-NL" sz="1000" b="0" i="0" u="none" strike="noStrike" kern="1200" cap="none" spc="0" normalizeH="0" baseline="0" noProof="0">
                          <a:ln>
                            <a:noFill/>
                          </a:ln>
                          <a:solidFill>
                            <a:prstClr val="black"/>
                          </a:solidFill>
                          <a:effectLst/>
                          <a:uLnTx/>
                          <a:uFillTx/>
                          <a:latin typeface="+mn-lt"/>
                          <a:ea typeface="+mn-ea"/>
                          <a:cs typeface="+mn-cs"/>
                        </a:rPr>
                        <a:t>
 KIJK EENS WIE ER IS! @THESPRINGERALFIE  @WIJNAND3FM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https://quintly-image-storage.s3.amazonaws.com/33630f87b9998f2c3940c7ab31fa800c/3ac6eed747fa6cb1eb6f20ebc5c6dbd5.jpg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12/23/2021 09:35:19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0.9740 %</a:t>
                      </a:r>
                    </a:p>
                  </a:txBody>
                  <a:tcPr/>
                </a:tc>
                <a:extLst>
                  <a:ext uri="{0D108BD9-81ED-4DB2-BD59-A6C34878D82A}">
                    <a16:rowId xmlns:a16="http://schemas.microsoft.com/office/drawing/2014/main" val="389515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- 2021-12-18 16:35:32</a:t>
                      </a:r>
                      <a:r>
                        <a:rPr kumimoji="0" lang="nl-NL" sz="1000" b="0" i="0" u="none" strike="noStrike" kern="1200" cap="none" spc="0" normalizeH="0" baseline="0" noProof="0">
                          <a:ln>
                            <a:noFill/>
                          </a:ln>
                          <a:solidFill>
                            <a:prstClr val="black"/>
                          </a:solidFill>
                          <a:effectLst/>
                          <a:uLnTx/>
                          <a:uFillTx/>
                          <a:latin typeface="+mn-lt"/>
                          <a:ea typeface="+mn-ea"/>
                          <a:cs typeface="+mn-cs"/>
                        </a:rPr>
                        <a:t>
 LAAT HET MAAR AAN ROB OVER 
HET PUBLIEK TE HYPEN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https://quintly-image-storage.s3.amazonaws.com/33630f87b9998f2c3940c7ab31fa800c/2f7483714c886f9f077f22aa3bafb566.jpg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12/19/2021 16:30:41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0.9264 %</a:t>
                      </a:r>
                    </a:p>
                  </a:txBody>
                  <a:tcPr/>
                </a:tc>
                <a:extLst>
                  <a:ext uri="{0D108BD9-81ED-4DB2-BD59-A6C34878D82A}">
                    <a16:rowId xmlns:a16="http://schemas.microsoft.com/office/drawing/2014/main" val="1518435193"/>
                  </a:ext>
                </a:extLst>
              </a:tr>
            </a:tbl>
          </a:graphicData>
        </a:graphic>
      </p:graphicFrame>
      <p:sp>
        <p:nvSpPr>
          <p:cNvPr id="4" name="Text Placeholder 3">
            <a:extLst>
              <a:ext uri="{FF2B5EF4-FFF2-40B4-BE49-F238E27FC236}">
                <a16:creationId xmlns:a16="http://schemas.microsoft.com/office/drawing/2014/main" id="{1EC733A3-E8E6-4E7F-A597-AFFDDC55C3D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99899579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BCB80-C1A8-44B8-8BAC-1DF81A4914CA}"/>
              </a:ext>
            </a:extLst>
          </p:cNvPr>
          <p:cNvSpPr>
            <a:spLocks noGrp="1"/>
          </p:cNvSpPr>
          <p:nvPr>
            <p:ph type="title"/>
          </p:nvPr>
        </p:nvSpPr>
        <p:spPr/>
        <p:txBody>
          <a:bodyPr/>
          <a:lstStyle/>
          <a:p>
            <a:r>
              <a:rPr lang="en-US"/>
              <a:t>Instagram Stories meeste impressies | NPO3FM - 13 of 13</a:t>
            </a:r>
          </a:p>
        </p:txBody>
      </p:sp>
      <p:graphicFrame>
        <p:nvGraphicFramePr>
          <p:cNvPr id="5" name="Table Placeholder 4">
            <a:extLst>
              <a:ext uri="{FF2B5EF4-FFF2-40B4-BE49-F238E27FC236}">
                <a16:creationId xmlns:a16="http://schemas.microsoft.com/office/drawing/2014/main" id="{2B3A386C-65DD-436D-8788-E383FD8A80FE}"/>
              </a:ext>
            </a:extLst>
          </p:cNvPr>
          <p:cNvGraphicFramePr>
            <a:graphicFrameLocks noGrp="1"/>
          </p:cNvGraphicFramePr>
          <p:nvPr>
            <p:ph type="tbl" sz="quarter" idx="13"/>
            <p:extLst>
              <p:ext uri="{D42A27DB-BD31-4B8C-83A1-F6EECF244321}">
                <p14:modId xmlns:p14="http://schemas.microsoft.com/office/powerpoint/2010/main" val="4094908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7">
                  <a:extLst>
                    <a:ext uri="{9D8B030D-6E8A-4147-A177-3AD203B41FA5}">
                      <a16:colId xmlns:a16="http://schemas.microsoft.com/office/drawing/2014/main" val="3533429694"/>
                    </a:ext>
                  </a:extLst>
                </a:gridCol>
                <a:gridCol w="1152143">
                  <a:extLst>
                    <a:ext uri="{9D8B030D-6E8A-4147-A177-3AD203B41FA5}">
                      <a16:colId xmlns:a16="http://schemas.microsoft.com/office/drawing/2014/main" val="1804443334"/>
                    </a:ext>
                  </a:extLst>
                </a:gridCol>
                <a:gridCol w="576072">
                  <a:extLst>
                    <a:ext uri="{9D8B030D-6E8A-4147-A177-3AD203B41FA5}">
                      <a16:colId xmlns:a16="http://schemas.microsoft.com/office/drawing/2014/main" val="1410993323"/>
                    </a:ext>
                  </a:extLst>
                </a:gridCol>
                <a:gridCol w="576072">
                  <a:extLst>
                    <a:ext uri="{9D8B030D-6E8A-4147-A177-3AD203B41FA5}">
                      <a16:colId xmlns:a16="http://schemas.microsoft.com/office/drawing/2014/main" val="337169074"/>
                    </a:ext>
                  </a:extLst>
                </a:gridCol>
                <a:gridCol w="576072">
                  <a:extLst>
                    <a:ext uri="{9D8B030D-6E8A-4147-A177-3AD203B41FA5}">
                      <a16:colId xmlns:a16="http://schemas.microsoft.com/office/drawing/2014/main" val="1378064211"/>
                    </a:ext>
                  </a:extLst>
                </a:gridCol>
                <a:gridCol w="576072">
                  <a:extLst>
                    <a:ext uri="{9D8B030D-6E8A-4147-A177-3AD203B41FA5}">
                      <a16:colId xmlns:a16="http://schemas.microsoft.com/office/drawing/2014/main" val="3850474313"/>
                    </a:ext>
                  </a:extLst>
                </a:gridCol>
                <a:gridCol w="576072">
                  <a:extLst>
                    <a:ext uri="{9D8B030D-6E8A-4147-A177-3AD203B41FA5}">
                      <a16:colId xmlns:a16="http://schemas.microsoft.com/office/drawing/2014/main" val="152886342"/>
                    </a:ext>
                  </a:extLst>
                </a:gridCol>
                <a:gridCol w="576072">
                  <a:extLst>
                    <a:ext uri="{9D8B030D-6E8A-4147-A177-3AD203B41FA5}">
                      <a16:colId xmlns:a16="http://schemas.microsoft.com/office/drawing/2014/main" val="254885634"/>
                    </a:ext>
                  </a:extLst>
                </a:gridCol>
                <a:gridCol w="576072">
                  <a:extLst>
                    <a:ext uri="{9D8B030D-6E8A-4147-A177-3AD203B41FA5}">
                      <a16:colId xmlns:a16="http://schemas.microsoft.com/office/drawing/2014/main" val="2192249022"/>
                    </a:ext>
                  </a:extLst>
                </a:gridCol>
                <a:gridCol w="576072">
                  <a:extLst>
                    <a:ext uri="{9D8B030D-6E8A-4147-A177-3AD203B41FA5}">
                      <a16:colId xmlns:a16="http://schemas.microsoft.com/office/drawing/2014/main" val="3013884409"/>
                    </a:ext>
                  </a:extLst>
                </a:gridCol>
                <a:gridCol w="576072">
                  <a:extLst>
                    <a:ext uri="{9D8B030D-6E8A-4147-A177-3AD203B41FA5}">
                      <a16:colId xmlns:a16="http://schemas.microsoft.com/office/drawing/2014/main" val="2308249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55946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@npo3fm - 2021-12-23 14:06:41</a:t>
                      </a:r>
                      <a:r>
                        <a:rPr kumimoji="0" lang="nl-NL" sz="1000" b="0" i="0" u="none" strike="noStrike" kern="1200" cap="none" spc="0" normalizeH="0" baseline="0" noProof="0">
                          <a:ln>
                            <a:noFill/>
                          </a:ln>
                          <a:solidFill>
                            <a:prstClr val="black"/>
                          </a:solidFill>
                          <a:effectLst/>
                          <a:uLnTx/>
                          <a:uFillTx/>
                          <a:latin typeface="+mn-lt"/>
                          <a:ea typeface="+mn-ea"/>
                          <a:cs typeface="+mn-cs"/>
                        </a:rPr>
                        <a:t>
 LIEVE AARDE…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https://quintly-image-storage.s3.amazonaws.com/33630f87b9998f2c3940c7ab31fa800c/b0c3f31647075342fa562d68af854889.jpg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12/24/2021 13:39:55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1.0342 %</a:t>
                      </a:r>
                    </a:p>
                  </a:txBody>
                  <a:tcPr/>
                </a:tc>
                <a:extLst>
                  <a:ext uri="{0D108BD9-81ED-4DB2-BD59-A6C34878D82A}">
                    <a16:rowId xmlns:a16="http://schemas.microsoft.com/office/drawing/2014/main" val="432407473"/>
                  </a:ext>
                </a:extLst>
              </a:tr>
            </a:tbl>
          </a:graphicData>
        </a:graphic>
      </p:graphicFrame>
      <p:sp>
        <p:nvSpPr>
          <p:cNvPr id="4" name="Text Placeholder 3">
            <a:extLst>
              <a:ext uri="{FF2B5EF4-FFF2-40B4-BE49-F238E27FC236}">
                <a16:creationId xmlns:a16="http://schemas.microsoft.com/office/drawing/2014/main" id="{D7496AB9-1711-483B-BDD8-0F9D1E911B2D}"/>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725495761"/>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7E29-6F8A-444B-8AE7-0D62C18E98B8}"/>
              </a:ext>
            </a:extLst>
          </p:cNvPr>
          <p:cNvSpPr>
            <a:spLocks noGrp="1"/>
          </p:cNvSpPr>
          <p:nvPr>
            <p:ph type="title"/>
          </p:nvPr>
        </p:nvSpPr>
        <p:spPr/>
        <p:txBody>
          <a:bodyPr/>
          <a:lstStyle/>
          <a:p>
            <a:r>
              <a:rPr lang="en-US"/>
              <a:t>Instagram Stories Taps Line Chart | NPO3FM</a:t>
            </a:r>
          </a:p>
        </p:txBody>
      </p:sp>
      <p:graphicFrame>
        <p:nvGraphicFramePr>
          <p:cNvPr id="6" name="Chart Placeholder 5">
            <a:extLst>
              <a:ext uri="{FF2B5EF4-FFF2-40B4-BE49-F238E27FC236}">
                <a16:creationId xmlns:a16="http://schemas.microsoft.com/office/drawing/2014/main" id="{FD14BD85-BAE4-4D71-B3F3-8D8E8874A9BB}"/>
              </a:ext>
            </a:extLst>
          </p:cNvPr>
          <p:cNvGraphicFramePr>
            <a:graphicFrameLocks noGrp="1"/>
          </p:cNvGraphicFramePr>
          <p:nvPr>
            <p:ph type="chart" sz="quarter" idx="13"/>
            <p:extLst>
              <p:ext uri="{D42A27DB-BD31-4B8C-83A1-F6EECF244321}">
                <p14:modId xmlns:p14="http://schemas.microsoft.com/office/powerpoint/2010/main" val="901995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8A0E2C-048F-4086-8372-8321D861E2EE}"/>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659D7E8C-EC83-41CB-89AF-51DAA3C0C7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44557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33035-D3DB-440F-9563-E71D39760E14}"/>
              </a:ext>
            </a:extLst>
          </p:cNvPr>
          <p:cNvSpPr>
            <a:spLocks noGrp="1"/>
          </p:cNvSpPr>
          <p:nvPr>
            <p:ph type="title"/>
          </p:nvPr>
        </p:nvSpPr>
        <p:spPr/>
        <p:txBody>
          <a:bodyPr/>
          <a:lstStyle/>
          <a:p>
            <a:r>
              <a:rPr lang="en-US"/>
              <a:t>Instagram Followers Total | NPO3FM</a:t>
            </a:r>
          </a:p>
        </p:txBody>
      </p:sp>
      <p:graphicFrame>
        <p:nvGraphicFramePr>
          <p:cNvPr id="6" name="Chart Placeholder 5">
            <a:extLst>
              <a:ext uri="{FF2B5EF4-FFF2-40B4-BE49-F238E27FC236}">
                <a16:creationId xmlns:a16="http://schemas.microsoft.com/office/drawing/2014/main" id="{CBA4C962-FAE1-4368-8DA4-DA606081F723}"/>
              </a:ext>
            </a:extLst>
          </p:cNvPr>
          <p:cNvGraphicFramePr>
            <a:graphicFrameLocks noGrp="1"/>
          </p:cNvGraphicFramePr>
          <p:nvPr>
            <p:ph type="chart" sz="quarter" idx="13"/>
            <p:extLst>
              <p:ext uri="{D42A27DB-BD31-4B8C-83A1-F6EECF244321}">
                <p14:modId xmlns:p14="http://schemas.microsoft.com/office/powerpoint/2010/main" val="3455466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D72482-A64E-4B14-A3AA-BE8532E05A7A}"/>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C2132C93-1C53-447D-87CE-ABDC78B798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927675"/>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7AED-2100-4449-8554-BBF501D4D971}"/>
              </a:ext>
            </a:extLst>
          </p:cNvPr>
          <p:cNvSpPr>
            <a:spLocks noGrp="1"/>
          </p:cNvSpPr>
          <p:nvPr>
            <p:ph type="title"/>
          </p:nvPr>
        </p:nvSpPr>
        <p:spPr/>
        <p:txBody>
          <a:bodyPr/>
          <a:lstStyle/>
          <a:p>
            <a:r>
              <a:rPr lang="nb-NO"/>
              <a:t>Tiktok Average Likes per Video | NPO3FM</a:t>
            </a:r>
            <a:endParaRPr lang="en-US"/>
          </a:p>
        </p:txBody>
      </p:sp>
      <p:graphicFrame>
        <p:nvGraphicFramePr>
          <p:cNvPr id="6" name="Chart Placeholder 5">
            <a:extLst>
              <a:ext uri="{FF2B5EF4-FFF2-40B4-BE49-F238E27FC236}">
                <a16:creationId xmlns:a16="http://schemas.microsoft.com/office/drawing/2014/main" id="{A572337A-1571-4053-8C18-2EA195FBD898}"/>
              </a:ext>
            </a:extLst>
          </p:cNvPr>
          <p:cNvGraphicFramePr>
            <a:graphicFrameLocks noGrp="1"/>
          </p:cNvGraphicFramePr>
          <p:nvPr>
            <p:ph type="chart" sz="quarter" idx="13"/>
            <p:extLst>
              <p:ext uri="{D42A27DB-BD31-4B8C-83A1-F6EECF244321}">
                <p14:modId xmlns:p14="http://schemas.microsoft.com/office/powerpoint/2010/main" val="977828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E12180-0EF0-4A9F-9011-43FA956574A4}"/>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81AEBD17-D9FC-4113-B5EC-7D086BA3F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2386538"/>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24CE7-9346-4D26-98E4-5F00C0046E37}"/>
              </a:ext>
            </a:extLst>
          </p:cNvPr>
          <p:cNvSpPr>
            <a:spLocks noGrp="1"/>
          </p:cNvSpPr>
          <p:nvPr>
            <p:ph type="title"/>
          </p:nvPr>
        </p:nvSpPr>
        <p:spPr/>
        <p:txBody>
          <a:bodyPr/>
          <a:lstStyle/>
          <a:p>
            <a:r>
              <a:rPr lang="en-US"/>
              <a:t>Tiktok Likes Total | NPO3FM</a:t>
            </a:r>
          </a:p>
        </p:txBody>
      </p:sp>
      <p:graphicFrame>
        <p:nvGraphicFramePr>
          <p:cNvPr id="6" name="Chart Placeholder 5">
            <a:extLst>
              <a:ext uri="{FF2B5EF4-FFF2-40B4-BE49-F238E27FC236}">
                <a16:creationId xmlns:a16="http://schemas.microsoft.com/office/drawing/2014/main" id="{2B66227E-C723-4365-9B6E-2E3DA65D44D6}"/>
              </a:ext>
            </a:extLst>
          </p:cNvPr>
          <p:cNvGraphicFramePr>
            <a:graphicFrameLocks noGrp="1"/>
          </p:cNvGraphicFramePr>
          <p:nvPr>
            <p:ph type="chart" sz="quarter" idx="13"/>
            <p:extLst>
              <p:ext uri="{D42A27DB-BD31-4B8C-83A1-F6EECF244321}">
                <p14:modId xmlns:p14="http://schemas.microsoft.com/office/powerpoint/2010/main" val="3275927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BDD303-DD95-476C-B208-500410463E58}"/>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F7818E6D-04E1-42B8-8750-C7BB0273FB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2768262"/>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8E080-92BB-4492-BF1A-9E83E29EED8C}"/>
              </a:ext>
            </a:extLst>
          </p:cNvPr>
          <p:cNvSpPr>
            <a:spLocks noGrp="1"/>
          </p:cNvSpPr>
          <p:nvPr>
            <p:ph type="title"/>
          </p:nvPr>
        </p:nvSpPr>
        <p:spPr/>
        <p:txBody>
          <a:bodyPr/>
          <a:lstStyle/>
          <a:p>
            <a:r>
              <a:rPr lang="en-US"/>
              <a:t>Tiktok Hashtag Detection | NPO3FM - 1 of 3</a:t>
            </a:r>
          </a:p>
        </p:txBody>
      </p:sp>
      <p:graphicFrame>
        <p:nvGraphicFramePr>
          <p:cNvPr id="5" name="Table Placeholder 4">
            <a:extLst>
              <a:ext uri="{FF2B5EF4-FFF2-40B4-BE49-F238E27FC236}">
                <a16:creationId xmlns:a16="http://schemas.microsoft.com/office/drawing/2014/main" id="{B0917B46-BBFB-47C0-872E-7B626797CC8E}"/>
              </a:ext>
            </a:extLst>
          </p:cNvPr>
          <p:cNvGraphicFramePr>
            <a:graphicFrameLocks noGrp="1"/>
          </p:cNvGraphicFramePr>
          <p:nvPr>
            <p:ph type="tbl" sz="quarter" idx="13"/>
            <p:extLst>
              <p:ext uri="{D42A27DB-BD31-4B8C-83A1-F6EECF244321}">
                <p14:modId xmlns:p14="http://schemas.microsoft.com/office/powerpoint/2010/main" val="2719991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50193549"/>
                    </a:ext>
                  </a:extLst>
                </a:gridCol>
                <a:gridCol w="1234440">
                  <a:extLst>
                    <a:ext uri="{9D8B030D-6E8A-4147-A177-3AD203B41FA5}">
                      <a16:colId xmlns:a16="http://schemas.microsoft.com/office/drawing/2014/main" val="2944594761"/>
                    </a:ext>
                  </a:extLst>
                </a:gridCol>
                <a:gridCol w="1234440">
                  <a:extLst>
                    <a:ext uri="{9D8B030D-6E8A-4147-A177-3AD203B41FA5}">
                      <a16:colId xmlns:a16="http://schemas.microsoft.com/office/drawing/2014/main" val="3567509047"/>
                    </a:ext>
                  </a:extLst>
                </a:gridCol>
                <a:gridCol w="1234440">
                  <a:extLst>
                    <a:ext uri="{9D8B030D-6E8A-4147-A177-3AD203B41FA5}">
                      <a16:colId xmlns:a16="http://schemas.microsoft.com/office/drawing/2014/main" val="3663111373"/>
                    </a:ext>
                  </a:extLst>
                </a:gridCol>
                <a:gridCol w="1234440">
                  <a:extLst>
                    <a:ext uri="{9D8B030D-6E8A-4147-A177-3AD203B41FA5}">
                      <a16:colId xmlns:a16="http://schemas.microsoft.com/office/drawing/2014/main" val="3059955134"/>
                    </a:ext>
                  </a:extLst>
                </a:gridCol>
                <a:gridCol w="1234440">
                  <a:extLst>
                    <a:ext uri="{9D8B030D-6E8A-4147-A177-3AD203B41FA5}">
                      <a16:colId xmlns:a16="http://schemas.microsoft.com/office/drawing/2014/main" val="3826704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3418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#SR21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8827.5789473684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100.94736842105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9001.2105263158</a:t>
                      </a:r>
                    </a:p>
                  </a:txBody>
                  <a:tcPr/>
                </a:tc>
                <a:extLst>
                  <a:ext uri="{0D108BD9-81ED-4DB2-BD59-A6C34878D82A}">
                    <a16:rowId xmlns:a16="http://schemas.microsoft.com/office/drawing/2014/main" val="147283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#3FM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9226.4444444444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9407.9444444444</a:t>
                      </a:r>
                    </a:p>
                  </a:txBody>
                  <a:tcPr/>
                </a:tc>
                <a:extLst>
                  <a:ext uri="{0D108BD9-81ED-4DB2-BD59-A6C34878D82A}">
                    <a16:rowId xmlns:a16="http://schemas.microsoft.com/office/drawing/2014/main" val="217952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6900.4615384615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7064</a:t>
                      </a:r>
                    </a:p>
                  </a:txBody>
                  <a:tcPr/>
                </a:tc>
                <a:extLst>
                  <a:ext uri="{0D108BD9-81ED-4DB2-BD59-A6C34878D82A}">
                    <a16:rowId xmlns:a16="http://schemas.microsoft.com/office/drawing/2014/main" val="3404084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13703.888888889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13924.666666667</a:t>
                      </a:r>
                    </a:p>
                  </a:txBody>
                  <a:tcPr/>
                </a:tc>
                <a:extLst>
                  <a:ext uri="{0D108BD9-81ED-4DB2-BD59-A6C34878D82A}">
                    <a16:rowId xmlns:a16="http://schemas.microsoft.com/office/drawing/2014/main" val="2333448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#Kerst2021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1619.3333333333</a:t>
                      </a:r>
                    </a:p>
                  </a:txBody>
                  <a:tcPr/>
                </a:tc>
                <a:extLst>
                  <a:ext uri="{0D108BD9-81ED-4DB2-BD59-A6C34878D82A}">
                    <a16:rowId xmlns:a16="http://schemas.microsoft.com/office/drawing/2014/main" val="168530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#LetItGrow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1253.5</a:t>
                      </a:r>
                    </a:p>
                  </a:txBody>
                  <a:tcPr/>
                </a:tc>
                <a:extLst>
                  <a:ext uri="{0D108BD9-81ED-4DB2-BD59-A6C34878D82A}">
                    <a16:rowId xmlns:a16="http://schemas.microsoft.com/office/drawing/2014/main" val="91592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#evenvoorstellen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a:t>
                      </a:r>
                    </a:p>
                  </a:txBody>
                  <a:tcPr/>
                </a:tc>
                <a:extLst>
                  <a:ext uri="{0D108BD9-81ED-4DB2-BD59-A6C34878D82A}">
                    <a16:rowId xmlns:a16="http://schemas.microsoft.com/office/drawing/2014/main" val="255608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#StevenKazan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199065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#Magie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3233343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#RoxeanneHazes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extLst>
                  <a:ext uri="{0D108BD9-81ED-4DB2-BD59-A6C34878D82A}">
                    <a16:rowId xmlns:a16="http://schemas.microsoft.com/office/drawing/2014/main" val="889022897"/>
                  </a:ext>
                </a:extLst>
              </a:tr>
            </a:tbl>
          </a:graphicData>
        </a:graphic>
      </p:graphicFrame>
      <p:sp>
        <p:nvSpPr>
          <p:cNvPr id="4" name="Text Placeholder 3">
            <a:extLst>
              <a:ext uri="{FF2B5EF4-FFF2-40B4-BE49-F238E27FC236}">
                <a16:creationId xmlns:a16="http://schemas.microsoft.com/office/drawing/2014/main" id="{013EE49C-D193-40B4-BF1B-CA4C85C6A7A6}"/>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92118316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827A3-A295-4C01-B38A-38BBB5EEAC3C}"/>
              </a:ext>
            </a:extLst>
          </p:cNvPr>
          <p:cNvSpPr>
            <a:spLocks noGrp="1"/>
          </p:cNvSpPr>
          <p:nvPr>
            <p:ph type="title"/>
          </p:nvPr>
        </p:nvSpPr>
        <p:spPr/>
        <p:txBody>
          <a:bodyPr/>
          <a:lstStyle/>
          <a:p>
            <a:r>
              <a:rPr lang="en-US"/>
              <a:t>Tiktok Hashtag Detection | NPO3FM - 2 of 3</a:t>
            </a:r>
          </a:p>
        </p:txBody>
      </p:sp>
      <p:graphicFrame>
        <p:nvGraphicFramePr>
          <p:cNvPr id="5" name="Table Placeholder 4">
            <a:extLst>
              <a:ext uri="{FF2B5EF4-FFF2-40B4-BE49-F238E27FC236}">
                <a16:creationId xmlns:a16="http://schemas.microsoft.com/office/drawing/2014/main" id="{4AE6B33B-ACA3-417F-8665-15869C23C2DD}"/>
              </a:ext>
            </a:extLst>
          </p:cNvPr>
          <p:cNvGraphicFramePr>
            <a:graphicFrameLocks noGrp="1"/>
          </p:cNvGraphicFramePr>
          <p:nvPr>
            <p:ph type="tbl" sz="quarter" idx="13"/>
            <p:extLst>
              <p:ext uri="{D42A27DB-BD31-4B8C-83A1-F6EECF244321}">
                <p14:modId xmlns:p14="http://schemas.microsoft.com/office/powerpoint/2010/main" val="618689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185793269"/>
                    </a:ext>
                  </a:extLst>
                </a:gridCol>
                <a:gridCol w="1234440">
                  <a:extLst>
                    <a:ext uri="{9D8B030D-6E8A-4147-A177-3AD203B41FA5}">
                      <a16:colId xmlns:a16="http://schemas.microsoft.com/office/drawing/2014/main" val="3338878461"/>
                    </a:ext>
                  </a:extLst>
                </a:gridCol>
                <a:gridCol w="1234440">
                  <a:extLst>
                    <a:ext uri="{9D8B030D-6E8A-4147-A177-3AD203B41FA5}">
                      <a16:colId xmlns:a16="http://schemas.microsoft.com/office/drawing/2014/main" val="191456048"/>
                    </a:ext>
                  </a:extLst>
                </a:gridCol>
                <a:gridCol w="1234440">
                  <a:extLst>
                    <a:ext uri="{9D8B030D-6E8A-4147-A177-3AD203B41FA5}">
                      <a16:colId xmlns:a16="http://schemas.microsoft.com/office/drawing/2014/main" val="2787535219"/>
                    </a:ext>
                  </a:extLst>
                </a:gridCol>
                <a:gridCol w="1234440">
                  <a:extLst>
                    <a:ext uri="{9D8B030D-6E8A-4147-A177-3AD203B41FA5}">
                      <a16:colId xmlns:a16="http://schemas.microsoft.com/office/drawing/2014/main" val="2063149304"/>
                    </a:ext>
                  </a:extLst>
                </a:gridCol>
                <a:gridCol w="1234440">
                  <a:extLst>
                    <a:ext uri="{9D8B030D-6E8A-4147-A177-3AD203B41FA5}">
                      <a16:colId xmlns:a16="http://schemas.microsoft.com/office/drawing/2014/main" val="195536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453801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#VreemdeVoorMij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a:t>
                      </a:r>
                    </a:p>
                  </a:txBody>
                  <a:tcPr/>
                </a:tc>
                <a:extLst>
                  <a:ext uri="{0D108BD9-81ED-4DB2-BD59-A6C34878D82A}">
                    <a16:rowId xmlns:a16="http://schemas.microsoft.com/office/drawing/2014/main" val="90411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#Glazenhuisentuin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extLst>
                  <a:ext uri="{0D108BD9-81ED-4DB2-BD59-A6C34878D82A}">
                    <a16:rowId xmlns:a16="http://schemas.microsoft.com/office/drawing/2014/main" val="1498173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extLst>
                  <a:ext uri="{0D108BD9-81ED-4DB2-BD59-A6C34878D82A}">
                    <a16:rowId xmlns:a16="http://schemas.microsoft.com/office/drawing/2014/main" val="3375203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#stefanokeizers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4461</a:t>
                      </a:r>
                    </a:p>
                  </a:txBody>
                  <a:tcPr/>
                </a:tc>
                <a:extLst>
                  <a:ext uri="{0D108BD9-81ED-4DB2-BD59-A6C34878D82A}">
                    <a16:rowId xmlns:a16="http://schemas.microsoft.com/office/drawing/2014/main" val="267367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extLst>
                  <a:ext uri="{0D108BD9-81ED-4DB2-BD59-A6C34878D82A}">
                    <a16:rowId xmlns:a16="http://schemas.microsoft.com/office/drawing/2014/main" val="105509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extLst>
                  <a:ext uri="{0D108BD9-81ED-4DB2-BD59-A6C34878D82A}">
                    <a16:rowId xmlns:a16="http://schemas.microsoft.com/office/drawing/2014/main" val="203991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#PlanetEarth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227298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#DavidAttenborough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extLst>
                  <a:ext uri="{0D108BD9-81ED-4DB2-BD59-A6C34878D82A}">
                    <a16:rowId xmlns:a16="http://schemas.microsoft.com/office/drawing/2014/main" val="100181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#Glazenhuis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72691</a:t>
                      </a:r>
                    </a:p>
                  </a:txBody>
                  <a:tcPr/>
                </a:tc>
                <a:extLst>
                  <a:ext uri="{0D108BD9-81ED-4DB2-BD59-A6C34878D82A}">
                    <a16:rowId xmlns:a16="http://schemas.microsoft.com/office/drawing/2014/main" val="3396325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#moneytok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72691</a:t>
                      </a:r>
                    </a:p>
                  </a:txBody>
                  <a:tcPr/>
                </a:tc>
                <a:extLst>
                  <a:ext uri="{0D108BD9-81ED-4DB2-BD59-A6C34878D82A}">
                    <a16:rowId xmlns:a16="http://schemas.microsoft.com/office/drawing/2014/main" val="1190829135"/>
                  </a:ext>
                </a:extLst>
              </a:tr>
            </a:tbl>
          </a:graphicData>
        </a:graphic>
      </p:graphicFrame>
      <p:sp>
        <p:nvSpPr>
          <p:cNvPr id="4" name="Text Placeholder 3">
            <a:extLst>
              <a:ext uri="{FF2B5EF4-FFF2-40B4-BE49-F238E27FC236}">
                <a16:creationId xmlns:a16="http://schemas.microsoft.com/office/drawing/2014/main" id="{C422E51F-4046-43C9-AFAE-C45D5358A0BC}"/>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247900393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5449-2BAA-4479-9406-7CBBDB258ABF}"/>
              </a:ext>
            </a:extLst>
          </p:cNvPr>
          <p:cNvSpPr>
            <a:spLocks noGrp="1"/>
          </p:cNvSpPr>
          <p:nvPr>
            <p:ph type="title"/>
          </p:nvPr>
        </p:nvSpPr>
        <p:spPr/>
        <p:txBody>
          <a:bodyPr/>
          <a:lstStyle/>
          <a:p>
            <a:r>
              <a:rPr lang="en-US"/>
              <a:t>Tiktok Hashtag Detection | NPO3FM - 3 of 3</a:t>
            </a:r>
          </a:p>
        </p:txBody>
      </p:sp>
      <p:graphicFrame>
        <p:nvGraphicFramePr>
          <p:cNvPr id="5" name="Table Placeholder 4">
            <a:extLst>
              <a:ext uri="{FF2B5EF4-FFF2-40B4-BE49-F238E27FC236}">
                <a16:creationId xmlns:a16="http://schemas.microsoft.com/office/drawing/2014/main" id="{D864C6D0-D4FC-4C05-91DA-421D2883EE69}"/>
              </a:ext>
            </a:extLst>
          </p:cNvPr>
          <p:cNvGraphicFramePr>
            <a:graphicFrameLocks noGrp="1"/>
          </p:cNvGraphicFramePr>
          <p:nvPr>
            <p:ph type="tbl" sz="quarter" idx="13"/>
            <p:extLst>
              <p:ext uri="{D42A27DB-BD31-4B8C-83A1-F6EECF244321}">
                <p14:modId xmlns:p14="http://schemas.microsoft.com/office/powerpoint/2010/main" val="3562644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853877572"/>
                    </a:ext>
                  </a:extLst>
                </a:gridCol>
                <a:gridCol w="1234440">
                  <a:extLst>
                    <a:ext uri="{9D8B030D-6E8A-4147-A177-3AD203B41FA5}">
                      <a16:colId xmlns:a16="http://schemas.microsoft.com/office/drawing/2014/main" val="525886070"/>
                    </a:ext>
                  </a:extLst>
                </a:gridCol>
                <a:gridCol w="1234440">
                  <a:extLst>
                    <a:ext uri="{9D8B030D-6E8A-4147-A177-3AD203B41FA5}">
                      <a16:colId xmlns:a16="http://schemas.microsoft.com/office/drawing/2014/main" val="1040853816"/>
                    </a:ext>
                  </a:extLst>
                </a:gridCol>
                <a:gridCol w="1234440">
                  <a:extLst>
                    <a:ext uri="{9D8B030D-6E8A-4147-A177-3AD203B41FA5}">
                      <a16:colId xmlns:a16="http://schemas.microsoft.com/office/drawing/2014/main" val="946880540"/>
                    </a:ext>
                  </a:extLst>
                </a:gridCol>
                <a:gridCol w="1234440">
                  <a:extLst>
                    <a:ext uri="{9D8B030D-6E8A-4147-A177-3AD203B41FA5}">
                      <a16:colId xmlns:a16="http://schemas.microsoft.com/office/drawing/2014/main" val="4259265361"/>
                    </a:ext>
                  </a:extLst>
                </a:gridCol>
                <a:gridCol w="1234440">
                  <a:extLst>
                    <a:ext uri="{9D8B030D-6E8A-4147-A177-3AD203B41FA5}">
                      <a16:colId xmlns:a16="http://schemas.microsoft.com/office/drawing/2014/main" val="4197535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98288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#ikgeefdetelefoondooraan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extLst>
                  <a:ext uri="{0D108BD9-81ED-4DB2-BD59-A6C34878D82A}">
                    <a16:rowId xmlns:a16="http://schemas.microsoft.com/office/drawing/2014/main" val="237297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#Koffie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extLst>
                  <a:ext uri="{0D108BD9-81ED-4DB2-BD59-A6C34878D82A}">
                    <a16:rowId xmlns:a16="http://schemas.microsoft.com/office/drawing/2014/main" val="379505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8136</a:t>
                      </a:r>
                    </a:p>
                  </a:txBody>
                  <a:tcPr/>
                </a:tc>
                <a:extLst>
                  <a:ext uri="{0D108BD9-81ED-4DB2-BD59-A6C34878D82A}">
                    <a16:rowId xmlns:a16="http://schemas.microsoft.com/office/drawing/2014/main" val="1273449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#OnsKerstMenu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extLst>
                  <a:ext uri="{0D108BD9-81ED-4DB2-BD59-A6C34878D82A}">
                    <a16:rowId xmlns:a16="http://schemas.microsoft.com/office/drawing/2014/main" val="2182403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extLst>
                  <a:ext uri="{0D108BD9-81ED-4DB2-BD59-A6C34878D82A}">
                    <a16:rowId xmlns:a16="http://schemas.microsoft.com/office/drawing/2014/main" val="3728687656"/>
                  </a:ext>
                </a:extLst>
              </a:tr>
            </a:tbl>
          </a:graphicData>
        </a:graphic>
      </p:graphicFrame>
      <p:sp>
        <p:nvSpPr>
          <p:cNvPr id="4" name="Text Placeholder 3">
            <a:extLst>
              <a:ext uri="{FF2B5EF4-FFF2-40B4-BE49-F238E27FC236}">
                <a16:creationId xmlns:a16="http://schemas.microsoft.com/office/drawing/2014/main" id="{FB964487-2965-4F34-BD40-00AB530B5E6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409515433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99C7-84E8-48ED-AD5F-C8718693255E}"/>
              </a:ext>
            </a:extLst>
          </p:cNvPr>
          <p:cNvSpPr>
            <a:spLocks noGrp="1"/>
          </p:cNvSpPr>
          <p:nvPr>
            <p:ph type="title"/>
          </p:nvPr>
        </p:nvSpPr>
        <p:spPr/>
        <p:txBody>
          <a:bodyPr/>
          <a:lstStyle/>
          <a:p>
            <a:r>
              <a:rPr lang="en-US"/>
              <a:t>Tiktok Followers Total | NPO3FM</a:t>
            </a:r>
          </a:p>
        </p:txBody>
      </p:sp>
      <p:graphicFrame>
        <p:nvGraphicFramePr>
          <p:cNvPr id="6" name="Chart Placeholder 5">
            <a:extLst>
              <a:ext uri="{FF2B5EF4-FFF2-40B4-BE49-F238E27FC236}">
                <a16:creationId xmlns:a16="http://schemas.microsoft.com/office/drawing/2014/main" id="{B28FC79C-2FA7-4BB5-8C52-86B112497596}"/>
              </a:ext>
            </a:extLst>
          </p:cNvPr>
          <p:cNvGraphicFramePr>
            <a:graphicFrameLocks noGrp="1"/>
          </p:cNvGraphicFramePr>
          <p:nvPr>
            <p:ph type="chart" sz="quarter" idx="13"/>
            <p:extLst>
              <p:ext uri="{D42A27DB-BD31-4B8C-83A1-F6EECF244321}">
                <p14:modId xmlns:p14="http://schemas.microsoft.com/office/powerpoint/2010/main" val="24924547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7BE467-008D-42CA-A937-A1E83E65D1CB}"/>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7C6A836D-CC7F-4F99-B3FF-DE21E8E7FF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198653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7AC7D-457A-4F7D-AA28-C8D8D9986548}"/>
              </a:ext>
            </a:extLst>
          </p:cNvPr>
          <p:cNvSpPr>
            <a:spLocks noGrp="1"/>
          </p:cNvSpPr>
          <p:nvPr>
            <p:ph type="title"/>
          </p:nvPr>
        </p:nvSpPr>
        <p:spPr/>
        <p:txBody>
          <a:bodyPr/>
          <a:lstStyle/>
          <a:p>
            <a:r>
              <a:rPr lang="en-US"/>
              <a:t>Tiktok Followers Change | NPO3FM</a:t>
            </a:r>
          </a:p>
        </p:txBody>
      </p:sp>
      <p:graphicFrame>
        <p:nvGraphicFramePr>
          <p:cNvPr id="6" name="Chart Placeholder 5">
            <a:extLst>
              <a:ext uri="{FF2B5EF4-FFF2-40B4-BE49-F238E27FC236}">
                <a16:creationId xmlns:a16="http://schemas.microsoft.com/office/drawing/2014/main" id="{1ACD25E8-A5A8-423A-992E-74EB28B88803}"/>
              </a:ext>
            </a:extLst>
          </p:cNvPr>
          <p:cNvGraphicFramePr>
            <a:graphicFrameLocks noGrp="1"/>
          </p:cNvGraphicFramePr>
          <p:nvPr>
            <p:ph type="chart" sz="quarter" idx="13"/>
            <p:extLst>
              <p:ext uri="{D42A27DB-BD31-4B8C-83A1-F6EECF244321}">
                <p14:modId xmlns:p14="http://schemas.microsoft.com/office/powerpoint/2010/main" val="291672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7B07F0-D075-4110-B7AA-59BD0D5EA12D}"/>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3EA67CAE-4319-4C2E-9CB0-301ECAA45C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1638102"/>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B8F5B-5F03-48BE-AB13-2AB4AD7EF407}"/>
              </a:ext>
            </a:extLst>
          </p:cNvPr>
          <p:cNvSpPr>
            <a:spLocks noGrp="1"/>
          </p:cNvSpPr>
          <p:nvPr>
            <p:ph type="title"/>
          </p:nvPr>
        </p:nvSpPr>
        <p:spPr/>
        <p:txBody>
          <a:bodyPr/>
          <a:lstStyle/>
          <a:p>
            <a:r>
              <a:rPr lang="en-US"/>
              <a:t>Youtube Private Key Metrics Table | NPO3FM</a:t>
            </a:r>
          </a:p>
        </p:txBody>
      </p:sp>
      <p:graphicFrame>
        <p:nvGraphicFramePr>
          <p:cNvPr id="5" name="Table Placeholder 4">
            <a:extLst>
              <a:ext uri="{FF2B5EF4-FFF2-40B4-BE49-F238E27FC236}">
                <a16:creationId xmlns:a16="http://schemas.microsoft.com/office/drawing/2014/main" id="{DC433557-AFEC-4588-89B3-547E16FBC53E}"/>
              </a:ext>
            </a:extLst>
          </p:cNvPr>
          <p:cNvGraphicFramePr>
            <a:graphicFrameLocks noGrp="1"/>
          </p:cNvGraphicFramePr>
          <p:nvPr>
            <p:ph type="tbl" sz="quarter" idx="13"/>
            <p:extLst>
              <p:ext uri="{D42A27DB-BD31-4B8C-83A1-F6EECF244321}">
                <p14:modId xmlns:p14="http://schemas.microsoft.com/office/powerpoint/2010/main" val="1634446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47584342"/>
                    </a:ext>
                  </a:extLst>
                </a:gridCol>
                <a:gridCol w="576072">
                  <a:extLst>
                    <a:ext uri="{9D8B030D-6E8A-4147-A177-3AD203B41FA5}">
                      <a16:colId xmlns:a16="http://schemas.microsoft.com/office/drawing/2014/main" val="696709476"/>
                    </a:ext>
                  </a:extLst>
                </a:gridCol>
                <a:gridCol w="576072">
                  <a:extLst>
                    <a:ext uri="{9D8B030D-6E8A-4147-A177-3AD203B41FA5}">
                      <a16:colId xmlns:a16="http://schemas.microsoft.com/office/drawing/2014/main" val="1842783104"/>
                    </a:ext>
                  </a:extLst>
                </a:gridCol>
                <a:gridCol w="576072">
                  <a:extLst>
                    <a:ext uri="{9D8B030D-6E8A-4147-A177-3AD203B41FA5}">
                      <a16:colId xmlns:a16="http://schemas.microsoft.com/office/drawing/2014/main" val="2138364290"/>
                    </a:ext>
                  </a:extLst>
                </a:gridCol>
                <a:gridCol w="576072">
                  <a:extLst>
                    <a:ext uri="{9D8B030D-6E8A-4147-A177-3AD203B41FA5}">
                      <a16:colId xmlns:a16="http://schemas.microsoft.com/office/drawing/2014/main" val="1012947864"/>
                    </a:ext>
                  </a:extLst>
                </a:gridCol>
                <a:gridCol w="576072">
                  <a:extLst>
                    <a:ext uri="{9D8B030D-6E8A-4147-A177-3AD203B41FA5}">
                      <a16:colId xmlns:a16="http://schemas.microsoft.com/office/drawing/2014/main" val="3286515808"/>
                    </a:ext>
                  </a:extLst>
                </a:gridCol>
                <a:gridCol w="576072">
                  <a:extLst>
                    <a:ext uri="{9D8B030D-6E8A-4147-A177-3AD203B41FA5}">
                      <a16:colId xmlns:a16="http://schemas.microsoft.com/office/drawing/2014/main" val="1565985269"/>
                    </a:ext>
                  </a:extLst>
                </a:gridCol>
                <a:gridCol w="576072">
                  <a:extLst>
                    <a:ext uri="{9D8B030D-6E8A-4147-A177-3AD203B41FA5}">
                      <a16:colId xmlns:a16="http://schemas.microsoft.com/office/drawing/2014/main" val="3886720776"/>
                    </a:ext>
                  </a:extLst>
                </a:gridCol>
                <a:gridCol w="576072">
                  <a:extLst>
                    <a:ext uri="{9D8B030D-6E8A-4147-A177-3AD203B41FA5}">
                      <a16:colId xmlns:a16="http://schemas.microsoft.com/office/drawing/2014/main" val="1449079520"/>
                    </a:ext>
                  </a:extLst>
                </a:gridCol>
                <a:gridCol w="576072">
                  <a:extLst>
                    <a:ext uri="{9D8B030D-6E8A-4147-A177-3AD203B41FA5}">
                      <a16:colId xmlns:a16="http://schemas.microsoft.com/office/drawing/2014/main" val="10009630"/>
                    </a:ext>
                  </a:extLst>
                </a:gridCol>
                <a:gridCol w="576072">
                  <a:extLst>
                    <a:ext uri="{9D8B030D-6E8A-4147-A177-3AD203B41FA5}">
                      <a16:colId xmlns:a16="http://schemas.microsoft.com/office/drawing/2014/main" val="355573150"/>
                    </a:ext>
                  </a:extLst>
                </a:gridCol>
                <a:gridCol w="576072">
                  <a:extLst>
                    <a:ext uri="{9D8B030D-6E8A-4147-A177-3AD203B41FA5}">
                      <a16:colId xmlns:a16="http://schemas.microsoft.com/office/drawing/2014/main" val="4115136703"/>
                    </a:ext>
                  </a:extLst>
                </a:gridCol>
              </a:tblGrid>
              <a:tr h="370840">
                <a:tc>
                  <a:txBody>
                    <a:bodyPr/>
                    <a:lstStyle/>
                    <a:p>
                      <a:r>
                        <a:rPr lang="en-US" sz="1000"/>
                        <a:t>Channel</a:t>
                      </a:r>
                    </a:p>
                  </a:txBody>
                  <a:tcPr/>
                </a:tc>
                <a:tc>
                  <a:txBody>
                    <a:bodyPr/>
                    <a:lstStyle/>
                    <a:p>
                      <a:r>
                        <a:rPr lang="en-US" sz="1000"/>
                        <a:t>Subscribers Total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1080384682"/>
                  </a:ext>
                </a:extLst>
              </a:tr>
              <a:tr h="370840">
                <a:tc>
                  <a:txBody>
                    <a:bodyPr/>
                    <a:lstStyle/>
                    <a:p>
                      <a:r>
                        <a:rPr lang="en-US" sz="1000"/>
                        <a:t>3FM</a:t>
                      </a:r>
                    </a:p>
                  </a:txBody>
                  <a:tcPr/>
                </a:tc>
                <a:tc>
                  <a:txBody>
                    <a:bodyPr/>
                    <a:lstStyle/>
                    <a:p>
                      <a:r>
                        <a:rPr lang="en-US" sz="1000"/>
                        <a:t>71828</a:t>
                      </a:r>
                    </a:p>
                  </a:txBody>
                  <a:tcPr/>
                </a:tc>
                <a:tc>
                  <a:txBody>
                    <a:bodyPr/>
                    <a:lstStyle/>
                    <a:p>
                      <a:r>
                        <a:rPr lang="en-US" sz="1000"/>
                        <a:t>437</a:t>
                      </a:r>
                    </a:p>
                  </a:txBody>
                  <a:tcPr/>
                </a:tc>
                <a:tc>
                  <a:txBody>
                    <a:bodyPr/>
                    <a:lstStyle/>
                    <a:p>
                      <a:r>
                        <a:rPr lang="en-US" sz="1000"/>
                        <a:t>239</a:t>
                      </a:r>
                    </a:p>
                  </a:txBody>
                  <a:tcPr/>
                </a:tc>
                <a:tc>
                  <a:txBody>
                    <a:bodyPr/>
                    <a:lstStyle/>
                    <a:p>
                      <a:r>
                        <a:rPr lang="en-US" sz="1000"/>
                        <a:t>441494</a:t>
                      </a:r>
                    </a:p>
                  </a:txBody>
                  <a:tcPr/>
                </a:tc>
                <a:tc>
                  <a:txBody>
                    <a:bodyPr/>
                    <a:lstStyle/>
                    <a:p>
                      <a:r>
                        <a:rPr lang="en-US" sz="1000"/>
                        <a:t>4260</a:t>
                      </a:r>
                    </a:p>
                  </a:txBody>
                  <a:tcPr/>
                </a:tc>
                <a:tc>
                  <a:txBody>
                    <a:bodyPr/>
                    <a:lstStyle/>
                    <a:p>
                      <a:r>
                        <a:rPr lang="en-US" sz="1000"/>
                        <a:t>104</a:t>
                      </a:r>
                    </a:p>
                  </a:txBody>
                  <a:tcPr/>
                </a:tc>
                <a:tc>
                  <a:txBody>
                    <a:bodyPr/>
                    <a:lstStyle/>
                    <a:p>
                      <a:r>
                        <a:rPr lang="en-US" sz="1000"/>
                        <a:t>185</a:t>
                      </a:r>
                    </a:p>
                  </a:txBody>
                  <a:tcPr/>
                </a:tc>
                <a:tc>
                  <a:txBody>
                    <a:bodyPr/>
                    <a:lstStyle/>
                    <a:p>
                      <a:r>
                        <a:rPr lang="en-US" sz="1000"/>
                        <a:t>1576</a:t>
                      </a:r>
                    </a:p>
                  </a:txBody>
                  <a:tcPr/>
                </a:tc>
                <a:tc>
                  <a:txBody>
                    <a:bodyPr/>
                    <a:lstStyle/>
                    <a:p>
                      <a:r>
                        <a:rPr lang="en-US" sz="1000"/>
                        <a:t>2281347</a:t>
                      </a:r>
                    </a:p>
                  </a:txBody>
                  <a:tcPr/>
                </a:tc>
                <a:tc>
                  <a:txBody>
                    <a:bodyPr/>
                    <a:lstStyle/>
                    <a:p>
                      <a:r>
                        <a:rPr lang="en-US" sz="1000"/>
                        <a:t>309</a:t>
                      </a:r>
                    </a:p>
                  </a:txBody>
                  <a:tcPr/>
                </a:tc>
                <a:tc>
                  <a:txBody>
                    <a:bodyPr/>
                    <a:lstStyle/>
                    <a:p>
                      <a:r>
                        <a:rPr lang="en-US" sz="1000"/>
                        <a:t>45.42 %</a:t>
                      </a:r>
                    </a:p>
                  </a:txBody>
                  <a:tcPr/>
                </a:tc>
                <a:extLst>
                  <a:ext uri="{0D108BD9-81ED-4DB2-BD59-A6C34878D82A}">
                    <a16:rowId xmlns:a16="http://schemas.microsoft.com/office/drawing/2014/main" val="2699126411"/>
                  </a:ext>
                </a:extLst>
              </a:tr>
              <a:tr h="370840">
                <a:tc>
                  <a:txBody>
                    <a:bodyPr/>
                    <a:lstStyle/>
                    <a:p>
                      <a:r>
                        <a:rPr lang="en-US" sz="1000"/>
                        <a:t>3FM Live Box</a:t>
                      </a:r>
                    </a:p>
                  </a:txBody>
                  <a:tcPr/>
                </a:tc>
                <a:tc>
                  <a:txBody>
                    <a:bodyPr/>
                    <a:lstStyle/>
                    <a:p>
                      <a:r>
                        <a:rPr lang="en-US" sz="1000"/>
                        <a:t>72184</a:t>
                      </a:r>
                    </a:p>
                  </a:txBody>
                  <a:tcPr/>
                </a:tc>
                <a:tc>
                  <a:txBody>
                    <a:bodyPr/>
                    <a:lstStyle/>
                    <a:p>
                      <a:r>
                        <a:rPr lang="en-US" sz="1000"/>
                        <a:t>133</a:t>
                      </a:r>
                    </a:p>
                  </a:txBody>
                  <a:tcPr/>
                </a:tc>
                <a:tc>
                  <a:txBody>
                    <a:bodyPr/>
                    <a:lstStyle/>
                    <a:p>
                      <a:r>
                        <a:rPr lang="en-US" sz="1000"/>
                        <a:t>79</a:t>
                      </a:r>
                    </a:p>
                  </a:txBody>
                  <a:tcPr/>
                </a:tc>
                <a:tc>
                  <a:txBody>
                    <a:bodyPr/>
                    <a:lstStyle/>
                    <a:p>
                      <a:r>
                        <a:rPr lang="en-US" sz="1000"/>
                        <a:t>98358</a:t>
                      </a:r>
                    </a:p>
                  </a:txBody>
                  <a:tcPr/>
                </a:tc>
                <a:tc>
                  <a:txBody>
                    <a:bodyPr/>
                    <a:lstStyle/>
                    <a:p>
                      <a:r>
                        <a:rPr lang="en-US" sz="1000"/>
                        <a:t>885</a:t>
                      </a:r>
                    </a:p>
                  </a:txBody>
                  <a:tcPr/>
                </a:tc>
                <a:tc>
                  <a:txBody>
                    <a:bodyPr/>
                    <a:lstStyle/>
                    <a:p>
                      <a:r>
                        <a:rPr lang="en-US" sz="1000"/>
                        <a:t>22</a:t>
                      </a:r>
                    </a:p>
                  </a:txBody>
                  <a:tcPr/>
                </a:tc>
                <a:tc>
                  <a:txBody>
                    <a:bodyPr/>
                    <a:lstStyle/>
                    <a:p>
                      <a:r>
                        <a:rPr lang="en-US" sz="1000"/>
                        <a:t>32</a:t>
                      </a:r>
                    </a:p>
                  </a:txBody>
                  <a:tcPr/>
                </a:tc>
                <a:tc>
                  <a:txBody>
                    <a:bodyPr/>
                    <a:lstStyle/>
                    <a:p>
                      <a:r>
                        <a:rPr lang="en-US" sz="1000"/>
                        <a:t>1116</a:t>
                      </a:r>
                    </a:p>
                  </a:txBody>
                  <a:tcPr/>
                </a:tc>
                <a:tc>
                  <a:txBody>
                    <a:bodyPr/>
                    <a:lstStyle/>
                    <a:p>
                      <a:r>
                        <a:rPr lang="en-US" sz="1000"/>
                        <a:t>244653</a:t>
                      </a:r>
                    </a:p>
                  </a:txBody>
                  <a:tcPr/>
                </a:tc>
                <a:tc>
                  <a:txBody>
                    <a:bodyPr/>
                    <a:lstStyle/>
                    <a:p>
                      <a:r>
                        <a:rPr lang="en-US" sz="1000"/>
                        <a:t>149</a:t>
                      </a:r>
                    </a:p>
                  </a:txBody>
                  <a:tcPr/>
                </a:tc>
                <a:tc>
                  <a:txBody>
                    <a:bodyPr/>
                    <a:lstStyle/>
                    <a:p>
                      <a:r>
                        <a:rPr lang="en-US" sz="1000"/>
                        <a:t>55.14 %</a:t>
                      </a:r>
                    </a:p>
                  </a:txBody>
                  <a:tcPr/>
                </a:tc>
                <a:extLst>
                  <a:ext uri="{0D108BD9-81ED-4DB2-BD59-A6C34878D82A}">
                    <a16:rowId xmlns:a16="http://schemas.microsoft.com/office/drawing/2014/main" val="513969536"/>
                  </a:ext>
                </a:extLst>
              </a:tr>
            </a:tbl>
          </a:graphicData>
        </a:graphic>
      </p:graphicFrame>
      <p:sp>
        <p:nvSpPr>
          <p:cNvPr id="4" name="Text Placeholder 3">
            <a:extLst>
              <a:ext uri="{FF2B5EF4-FFF2-40B4-BE49-F238E27FC236}">
                <a16:creationId xmlns:a16="http://schemas.microsoft.com/office/drawing/2014/main" id="{BEA93FE6-9250-453B-B8D8-FD6F3CFA7C70}"/>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83670263"/>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0D290-70DB-48EF-965F-09B9294AC949}"/>
              </a:ext>
            </a:extLst>
          </p:cNvPr>
          <p:cNvSpPr>
            <a:spLocks noGrp="1"/>
          </p:cNvSpPr>
          <p:nvPr>
            <p:ph type="title"/>
          </p:nvPr>
        </p:nvSpPr>
        <p:spPr/>
        <p:txBody>
          <a:bodyPr/>
          <a:lstStyle/>
          <a:p>
            <a:r>
              <a:rPr lang="en-US"/>
              <a:t>Youtube Subscribers | NPO3FM</a:t>
            </a:r>
          </a:p>
        </p:txBody>
      </p:sp>
      <p:graphicFrame>
        <p:nvGraphicFramePr>
          <p:cNvPr id="6" name="Chart Placeholder 5">
            <a:extLst>
              <a:ext uri="{FF2B5EF4-FFF2-40B4-BE49-F238E27FC236}">
                <a16:creationId xmlns:a16="http://schemas.microsoft.com/office/drawing/2014/main" id="{1BAD5A51-665D-402C-83A3-3AFA91E10BE3}"/>
              </a:ext>
            </a:extLst>
          </p:cNvPr>
          <p:cNvGraphicFramePr>
            <a:graphicFrameLocks noGrp="1"/>
          </p:cNvGraphicFramePr>
          <p:nvPr>
            <p:ph type="chart" sz="quarter" idx="13"/>
            <p:extLst>
              <p:ext uri="{D42A27DB-BD31-4B8C-83A1-F6EECF244321}">
                <p14:modId xmlns:p14="http://schemas.microsoft.com/office/powerpoint/2010/main" val="3274039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FB86D5-3017-4C47-AABB-5F9F7353D714}"/>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C5BC300E-E7CB-4E5B-91EC-25ACB22425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010369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611DA-3E68-4B1F-802D-4066861D4DBC}"/>
              </a:ext>
            </a:extLst>
          </p:cNvPr>
          <p:cNvSpPr>
            <a:spLocks noGrp="1"/>
          </p:cNvSpPr>
          <p:nvPr>
            <p:ph type="title"/>
          </p:nvPr>
        </p:nvSpPr>
        <p:spPr/>
        <p:txBody>
          <a:bodyPr/>
          <a:lstStyle/>
          <a:p>
            <a:r>
              <a:rPr lang="en-US"/>
              <a:t>Youtube Videos Table | NPO3FM - 1 of 3</a:t>
            </a:r>
          </a:p>
        </p:txBody>
      </p:sp>
      <p:graphicFrame>
        <p:nvGraphicFramePr>
          <p:cNvPr id="5" name="Table Placeholder 4">
            <a:extLst>
              <a:ext uri="{FF2B5EF4-FFF2-40B4-BE49-F238E27FC236}">
                <a16:creationId xmlns:a16="http://schemas.microsoft.com/office/drawing/2014/main" id="{ED785E3F-CD80-49E1-8619-8745E7BCA158}"/>
              </a:ext>
            </a:extLst>
          </p:cNvPr>
          <p:cNvGraphicFramePr>
            <a:graphicFrameLocks noGrp="1"/>
          </p:cNvGraphicFramePr>
          <p:nvPr>
            <p:ph type="tbl" sz="quarter" idx="13"/>
            <p:extLst>
              <p:ext uri="{D42A27DB-BD31-4B8C-83A1-F6EECF244321}">
                <p14:modId xmlns:p14="http://schemas.microsoft.com/office/powerpoint/2010/main" val="35995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625044956"/>
                    </a:ext>
                  </a:extLst>
                </a:gridCol>
                <a:gridCol w="2057400">
                  <a:extLst>
                    <a:ext uri="{9D8B030D-6E8A-4147-A177-3AD203B41FA5}">
                      <a16:colId xmlns:a16="http://schemas.microsoft.com/office/drawing/2014/main" val="3488819068"/>
                    </a:ext>
                  </a:extLst>
                </a:gridCol>
                <a:gridCol w="658368">
                  <a:extLst>
                    <a:ext uri="{9D8B030D-6E8A-4147-A177-3AD203B41FA5}">
                      <a16:colId xmlns:a16="http://schemas.microsoft.com/office/drawing/2014/main" val="3287289956"/>
                    </a:ext>
                  </a:extLst>
                </a:gridCol>
                <a:gridCol w="658368">
                  <a:extLst>
                    <a:ext uri="{9D8B030D-6E8A-4147-A177-3AD203B41FA5}">
                      <a16:colId xmlns:a16="http://schemas.microsoft.com/office/drawing/2014/main" val="4177718457"/>
                    </a:ext>
                  </a:extLst>
                </a:gridCol>
                <a:gridCol w="658368">
                  <a:extLst>
                    <a:ext uri="{9D8B030D-6E8A-4147-A177-3AD203B41FA5}">
                      <a16:colId xmlns:a16="http://schemas.microsoft.com/office/drawing/2014/main" val="4047607322"/>
                    </a:ext>
                  </a:extLst>
                </a:gridCol>
                <a:gridCol w="658368">
                  <a:extLst>
                    <a:ext uri="{9D8B030D-6E8A-4147-A177-3AD203B41FA5}">
                      <a16:colId xmlns:a16="http://schemas.microsoft.com/office/drawing/2014/main" val="2232029732"/>
                    </a:ext>
                  </a:extLst>
                </a:gridCol>
                <a:gridCol w="658368">
                  <a:extLst>
                    <a:ext uri="{9D8B030D-6E8A-4147-A177-3AD203B41FA5}">
                      <a16:colId xmlns:a16="http://schemas.microsoft.com/office/drawing/2014/main" val="1714998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66980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- 2021-12-24 18:22:09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https://i.ytimg.com/vi/rIlsLbxHED0/hqdefault.jpg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9847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- 2021-12-24 17:53:36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https://i.ytimg.com/vi/Rpx0CnsLfK0/hqdefault.jpg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118480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- 2021-12-24 17:48:12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https://i.ytimg.com/vi/JpSsN_sE5ps/hqdefault.jpg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2628269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- 2021-12-24 12:35:29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https://i.ytimg.com/vi/2hfwsy8IQmE/hqdefault.jpg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35786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- 2021-12-24 12:33:56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https://i.ytimg.com/vi/LjF1ornE3AA/hqdefault.jpg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4294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- 2021-12-24 12:33:48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https://i.ytimg.com/vi/YLrBM_5TPUI/hqdefault.jpg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4121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- 2021-12-24 12:33:13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https://i.ytimg.com/vi/dX8rXGxaNNw/hqdefault.jpg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45610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- 2021-12-24 12:32:39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https://i.ytimg.com/vi/O1VJetzF9Qo/hqdefault.jpg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642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- 2021-12-23 18:05:12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https://i.ytimg.com/vi/R2aeWFCbxPc/hqdefault.jpg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5648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- 2021-12-23 13:55:22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https://i.ytimg.com/vi/a9bIjxCi8ec/hqdefault.jpg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6554036"/>
                  </a:ext>
                </a:extLst>
              </a:tr>
            </a:tbl>
          </a:graphicData>
        </a:graphic>
      </p:graphicFrame>
      <p:sp>
        <p:nvSpPr>
          <p:cNvPr id="4" name="Text Placeholder 3">
            <a:extLst>
              <a:ext uri="{FF2B5EF4-FFF2-40B4-BE49-F238E27FC236}">
                <a16:creationId xmlns:a16="http://schemas.microsoft.com/office/drawing/2014/main" id="{A81A90E4-E367-470C-BD68-22DE03529343}"/>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22262083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69138-1D8F-45CC-B6DF-5F1933B59BC6}"/>
              </a:ext>
            </a:extLst>
          </p:cNvPr>
          <p:cNvSpPr>
            <a:spLocks noGrp="1"/>
          </p:cNvSpPr>
          <p:nvPr>
            <p:ph type="title"/>
          </p:nvPr>
        </p:nvSpPr>
        <p:spPr/>
        <p:txBody>
          <a:bodyPr/>
          <a:lstStyle/>
          <a:p>
            <a:r>
              <a:rPr lang="en-US"/>
              <a:t>Youtube Videos Table | NPO3FM - 2 of 3</a:t>
            </a:r>
          </a:p>
        </p:txBody>
      </p:sp>
      <p:graphicFrame>
        <p:nvGraphicFramePr>
          <p:cNvPr id="5" name="Table Placeholder 4">
            <a:extLst>
              <a:ext uri="{FF2B5EF4-FFF2-40B4-BE49-F238E27FC236}">
                <a16:creationId xmlns:a16="http://schemas.microsoft.com/office/drawing/2014/main" id="{41C66669-B9A3-4643-9F76-92D704892EB2}"/>
              </a:ext>
            </a:extLst>
          </p:cNvPr>
          <p:cNvGraphicFramePr>
            <a:graphicFrameLocks noGrp="1"/>
          </p:cNvGraphicFramePr>
          <p:nvPr>
            <p:ph type="tbl" sz="quarter" idx="13"/>
            <p:extLst>
              <p:ext uri="{D42A27DB-BD31-4B8C-83A1-F6EECF244321}">
                <p14:modId xmlns:p14="http://schemas.microsoft.com/office/powerpoint/2010/main" val="2109185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250636102"/>
                    </a:ext>
                  </a:extLst>
                </a:gridCol>
                <a:gridCol w="2057400">
                  <a:extLst>
                    <a:ext uri="{9D8B030D-6E8A-4147-A177-3AD203B41FA5}">
                      <a16:colId xmlns:a16="http://schemas.microsoft.com/office/drawing/2014/main" val="3346614958"/>
                    </a:ext>
                  </a:extLst>
                </a:gridCol>
                <a:gridCol w="658368">
                  <a:extLst>
                    <a:ext uri="{9D8B030D-6E8A-4147-A177-3AD203B41FA5}">
                      <a16:colId xmlns:a16="http://schemas.microsoft.com/office/drawing/2014/main" val="107235764"/>
                    </a:ext>
                  </a:extLst>
                </a:gridCol>
                <a:gridCol w="658368">
                  <a:extLst>
                    <a:ext uri="{9D8B030D-6E8A-4147-A177-3AD203B41FA5}">
                      <a16:colId xmlns:a16="http://schemas.microsoft.com/office/drawing/2014/main" val="2241696827"/>
                    </a:ext>
                  </a:extLst>
                </a:gridCol>
                <a:gridCol w="658368">
                  <a:extLst>
                    <a:ext uri="{9D8B030D-6E8A-4147-A177-3AD203B41FA5}">
                      <a16:colId xmlns:a16="http://schemas.microsoft.com/office/drawing/2014/main" val="3423377898"/>
                    </a:ext>
                  </a:extLst>
                </a:gridCol>
                <a:gridCol w="658368">
                  <a:extLst>
                    <a:ext uri="{9D8B030D-6E8A-4147-A177-3AD203B41FA5}">
                      <a16:colId xmlns:a16="http://schemas.microsoft.com/office/drawing/2014/main" val="2403398149"/>
                    </a:ext>
                  </a:extLst>
                </a:gridCol>
                <a:gridCol w="658368">
                  <a:extLst>
                    <a:ext uri="{9D8B030D-6E8A-4147-A177-3AD203B41FA5}">
                      <a16:colId xmlns:a16="http://schemas.microsoft.com/office/drawing/2014/main" val="277928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100554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- 2021-12-23 12:19:22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https://i.ytimg.com/vi/oDNk24A71mg/hqdefault.jpg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956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- 2021-12-23 12:14:54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https://i.ytimg.com/vi/Q0KquCC4k0g/hqdefault.jpg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44247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- 2021-12-23 11:35:13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https://i.ytimg.com/vi/pjFh1CpH0kI/hqdefault.jpg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52258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- 2021-12-23 11:10:38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https://i.ytimg.com/vi/UYatxjw27iE/hqdefault.jpg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73587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- 2021-12-23 07:15:01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https://i.ytimg.com/vi/tP3EcwsMfAA/hqdefault.jpg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459525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- 2021-12-22 12:11:50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https://i.ytimg.com/vi/pMcgKoBgDX8/hqdefault.jpg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4845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- 2021-12-22 11:27:27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https://i.ytimg.com/vi/yJTxeDvebVc/hqdefault.jpg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2254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- 2021-12-22 11:16:38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https://i.ytimg.com/vi/_ZMWabe6MUw/hqdefault.jpg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581762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- 2021-12-21 18:11:52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https://i.ytimg.com/vi/uZxW2rjvQz4/hqdefault.jpg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5554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- 2021-12-21 12:43:21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https://i.ytimg.com/vi/fQPBuk_koaI/hqdefault.jpg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023895494"/>
                  </a:ext>
                </a:extLst>
              </a:tr>
            </a:tbl>
          </a:graphicData>
        </a:graphic>
      </p:graphicFrame>
      <p:sp>
        <p:nvSpPr>
          <p:cNvPr id="4" name="Text Placeholder 3">
            <a:extLst>
              <a:ext uri="{FF2B5EF4-FFF2-40B4-BE49-F238E27FC236}">
                <a16:creationId xmlns:a16="http://schemas.microsoft.com/office/drawing/2014/main" id="{2A9AB5E7-F53B-4AE9-8E2E-DA7895C0513E}"/>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385753198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1BF39-FBC1-4CCB-B1E1-32523462661C}"/>
              </a:ext>
            </a:extLst>
          </p:cNvPr>
          <p:cNvSpPr>
            <a:spLocks noGrp="1"/>
          </p:cNvSpPr>
          <p:nvPr>
            <p:ph type="title"/>
          </p:nvPr>
        </p:nvSpPr>
        <p:spPr/>
        <p:txBody>
          <a:bodyPr/>
          <a:lstStyle/>
          <a:p>
            <a:r>
              <a:rPr lang="en-US"/>
              <a:t>Youtube Videos Table | NPO3FM - 3 of 3</a:t>
            </a:r>
          </a:p>
        </p:txBody>
      </p:sp>
      <p:graphicFrame>
        <p:nvGraphicFramePr>
          <p:cNvPr id="5" name="Table Placeholder 4">
            <a:extLst>
              <a:ext uri="{FF2B5EF4-FFF2-40B4-BE49-F238E27FC236}">
                <a16:creationId xmlns:a16="http://schemas.microsoft.com/office/drawing/2014/main" id="{FCE112D1-BF44-443A-B9ED-D5CAD52A6CAD}"/>
              </a:ext>
            </a:extLst>
          </p:cNvPr>
          <p:cNvGraphicFramePr>
            <a:graphicFrameLocks noGrp="1"/>
          </p:cNvGraphicFramePr>
          <p:nvPr>
            <p:ph type="tbl" sz="quarter" idx="13"/>
            <p:extLst>
              <p:ext uri="{D42A27DB-BD31-4B8C-83A1-F6EECF244321}">
                <p14:modId xmlns:p14="http://schemas.microsoft.com/office/powerpoint/2010/main" val="263734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53052641"/>
                    </a:ext>
                  </a:extLst>
                </a:gridCol>
                <a:gridCol w="2057400">
                  <a:extLst>
                    <a:ext uri="{9D8B030D-6E8A-4147-A177-3AD203B41FA5}">
                      <a16:colId xmlns:a16="http://schemas.microsoft.com/office/drawing/2014/main" val="1345160001"/>
                    </a:ext>
                  </a:extLst>
                </a:gridCol>
                <a:gridCol w="658368">
                  <a:extLst>
                    <a:ext uri="{9D8B030D-6E8A-4147-A177-3AD203B41FA5}">
                      <a16:colId xmlns:a16="http://schemas.microsoft.com/office/drawing/2014/main" val="252647710"/>
                    </a:ext>
                  </a:extLst>
                </a:gridCol>
                <a:gridCol w="658368">
                  <a:extLst>
                    <a:ext uri="{9D8B030D-6E8A-4147-A177-3AD203B41FA5}">
                      <a16:colId xmlns:a16="http://schemas.microsoft.com/office/drawing/2014/main" val="3338705509"/>
                    </a:ext>
                  </a:extLst>
                </a:gridCol>
                <a:gridCol w="658368">
                  <a:extLst>
                    <a:ext uri="{9D8B030D-6E8A-4147-A177-3AD203B41FA5}">
                      <a16:colId xmlns:a16="http://schemas.microsoft.com/office/drawing/2014/main" val="2037371828"/>
                    </a:ext>
                  </a:extLst>
                </a:gridCol>
                <a:gridCol w="658368">
                  <a:extLst>
                    <a:ext uri="{9D8B030D-6E8A-4147-A177-3AD203B41FA5}">
                      <a16:colId xmlns:a16="http://schemas.microsoft.com/office/drawing/2014/main" val="2144098787"/>
                    </a:ext>
                  </a:extLst>
                </a:gridCol>
                <a:gridCol w="658368">
                  <a:extLst>
                    <a:ext uri="{9D8B030D-6E8A-4147-A177-3AD203B41FA5}">
                      <a16:colId xmlns:a16="http://schemas.microsoft.com/office/drawing/2014/main" val="259098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Duration [mm:ss]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extLst>
                  <a:ext uri="{0D108BD9-81ED-4DB2-BD59-A6C34878D82A}">
                    <a16:rowId xmlns:a16="http://schemas.microsoft.com/office/drawing/2014/main" val="298641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- 2021-12-20 16:10:48</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https://i.ytimg.com/vi/UgcLdpveH_g/hqdefault.jpg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71519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- 2021-12-20 13:37:50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https://i.ytimg.com/vi/MIdR0tlgZDg/hqdefault.jpg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16417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- 2021-12-20 13:24:37</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https://i.ytimg.com/vi/Gjsm1Rac1Ms/hqdefault.jpg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077028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- 2021-12-20 11:20:55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https://i.ytimg.com/vi/3XkcQZz2Xp4/hqdefault.jpg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54422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3FM - 2021-12-19 18:19:30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https://i.ytimg.com/vi/GpW-o2kN70A/hqdefault.jpg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871448284"/>
                  </a:ext>
                </a:extLst>
              </a:tr>
            </a:tbl>
          </a:graphicData>
        </a:graphic>
      </p:graphicFrame>
      <p:sp>
        <p:nvSpPr>
          <p:cNvPr id="4" name="Text Placeholder 3">
            <a:extLst>
              <a:ext uri="{FF2B5EF4-FFF2-40B4-BE49-F238E27FC236}">
                <a16:creationId xmlns:a16="http://schemas.microsoft.com/office/drawing/2014/main" id="{25ABC77D-0E3C-4A9C-AC6A-379277D5AD3F}"/>
              </a:ext>
            </a:extLst>
          </p:cNvPr>
          <p:cNvSpPr>
            <a:spLocks noGrp="1"/>
          </p:cNvSpPr>
          <p:nvPr>
            <p:ph type="body" sz="quarter" idx="14"/>
          </p:nvPr>
        </p:nvSpPr>
        <p:spPr/>
        <p:txBody>
          <a:bodyPr/>
          <a:lstStyle/>
          <a:p>
            <a:r>
              <a:rPr lang="en-US"/>
              <a:t>12/18/2021 - 12/31/2021</a:t>
            </a:r>
          </a:p>
        </p:txBody>
      </p:sp>
    </p:spTree>
    <p:extLst>
      <p:ext uri="{BB962C8B-B14F-4D97-AF65-F5344CB8AC3E}">
        <p14:creationId xmlns:p14="http://schemas.microsoft.com/office/powerpoint/2010/main" val="820173323"/>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C2D23-DC2C-44BF-87A4-B79DFCD8BB84}"/>
              </a:ext>
            </a:extLst>
          </p:cNvPr>
          <p:cNvSpPr>
            <a:spLocks noGrp="1"/>
          </p:cNvSpPr>
          <p:nvPr>
            <p:ph type="title"/>
          </p:nvPr>
        </p:nvSpPr>
        <p:spPr/>
        <p:txBody>
          <a:bodyPr/>
          <a:lstStyle/>
          <a:p>
            <a:r>
              <a:rPr lang="en-US"/>
              <a:t>Youtube kliktroughrate youtube  | NPO3FM</a:t>
            </a:r>
          </a:p>
        </p:txBody>
      </p:sp>
      <p:graphicFrame>
        <p:nvGraphicFramePr>
          <p:cNvPr id="6" name="Chart Placeholder 5">
            <a:extLst>
              <a:ext uri="{FF2B5EF4-FFF2-40B4-BE49-F238E27FC236}">
                <a16:creationId xmlns:a16="http://schemas.microsoft.com/office/drawing/2014/main" id="{44AB054B-4991-4169-95EE-44C566472649}"/>
              </a:ext>
            </a:extLst>
          </p:cNvPr>
          <p:cNvGraphicFramePr>
            <a:graphicFrameLocks noGrp="1"/>
          </p:cNvGraphicFramePr>
          <p:nvPr>
            <p:ph type="chart" sz="quarter" idx="13"/>
            <p:extLst>
              <p:ext uri="{D42A27DB-BD31-4B8C-83A1-F6EECF244321}">
                <p14:modId xmlns:p14="http://schemas.microsoft.com/office/powerpoint/2010/main" val="2233945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52A54-8156-41A3-AE23-7A0349625180}"/>
              </a:ext>
            </a:extLst>
          </p:cNvPr>
          <p:cNvSpPr>
            <a:spLocks noGrp="1"/>
          </p:cNvSpPr>
          <p:nvPr>
            <p:ph type="body" sz="quarter" idx="14"/>
          </p:nvPr>
        </p:nvSpPr>
        <p:spPr/>
        <p:txBody>
          <a:bodyPr/>
          <a:lstStyle/>
          <a:p>
            <a:r>
              <a:rPr lang="en-US"/>
              <a:t>12/18/2021 - 12/31/2021</a:t>
            </a:r>
          </a:p>
        </p:txBody>
      </p:sp>
      <p:sp>
        <p:nvSpPr>
          <p:cNvPr id="5" name="Footer Placeholder 4">
            <a:extLst>
              <a:ext uri="{FF2B5EF4-FFF2-40B4-BE49-F238E27FC236}">
                <a16:creationId xmlns:a16="http://schemas.microsoft.com/office/drawing/2014/main" id="{A5A5AFBE-6135-4C95-B536-F7C386EE9D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88559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14525</Words>
  <Application>Microsoft Office PowerPoint</Application>
  <PresentationFormat>On-screen Show (4:3)</PresentationFormat>
  <Paragraphs>3121</Paragraphs>
  <Slides>144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144</vt:i4>
      </vt:variant>
    </vt:vector>
  </HeadingPairs>
  <TitlesOfParts>
    <vt:vector size="147" baseType="lpstr">
      <vt:lpstr>Arial</vt:lpstr>
      <vt:lpstr>Calibri</vt:lpstr>
      <vt:lpstr>quintly_template</vt:lpstr>
      <vt:lpstr>3FM Maandelijkse raportage</vt:lpstr>
      <vt:lpstr>Facebook Afgelopen maand in een notendop | NPO3FM</vt:lpstr>
      <vt:lpstr>Facebook Weekbereik | NPO3FM</vt:lpstr>
      <vt:lpstr>Facebook Gemiddelde aan interacties per post | NPO3FM</vt:lpstr>
      <vt:lpstr>Facebook Viral Reach | NPO3FM</vt:lpstr>
      <vt:lpstr>Facebook Post Type Distribution | NPO3FM</vt:lpstr>
      <vt:lpstr>Facebook Fans Change Rate | NPO3FM</vt:lpstr>
      <vt:lpstr>Facebook Interaction Rate By Post Type | NPO3FM</vt:lpstr>
      <vt:lpstr>Facebook Page Likes Total | NPO3FM</vt:lpstr>
      <vt:lpstr>Facebook Top 10 best scorende posts | NPO3FM - 1 of 24</vt:lpstr>
      <vt:lpstr>Facebook Top 10 best scorende posts | NPO3FM - 2 of 24</vt:lpstr>
      <vt:lpstr>Facebook Top 10 best scorende posts | NPO3FM - 3 of 24</vt:lpstr>
      <vt:lpstr>Facebook Top 10 best scorende posts | NPO3FM - 4 of 24</vt:lpstr>
      <vt:lpstr>Facebook Top 10 best scorende posts | NPO3FM - 5 of 24</vt:lpstr>
      <vt:lpstr>Facebook Top 10 best scorende posts | NPO3FM - 6 of 24</vt:lpstr>
      <vt:lpstr>Facebook Top 10 best scorende posts | NPO3FM - 7 of 24</vt:lpstr>
      <vt:lpstr>Facebook Top 10 best scorende posts | NPO3FM - 8 of 24</vt:lpstr>
      <vt:lpstr>Facebook Top 10 best scorende posts | NPO3FM - 9 of 24</vt:lpstr>
      <vt:lpstr>Facebook Top 10 best scorende posts | NPO3FM - 10 of 24</vt:lpstr>
      <vt:lpstr>Facebook Top 10 best scorende posts | NPO3FM - 11 of 24</vt:lpstr>
      <vt:lpstr>Facebook Top 10 best scorende posts | NPO3FM - 12 of 24</vt:lpstr>
      <vt:lpstr>Facebook Top 10 best scorende posts | NPO3FM - 13 of 24</vt:lpstr>
      <vt:lpstr>Facebook Top 10 best scorende posts | NPO3FM - 14 of 24</vt:lpstr>
      <vt:lpstr>Facebook Top 10 best scorende posts | NPO3FM - 15 of 24</vt:lpstr>
      <vt:lpstr>Facebook Top 10 best scorende posts | NPO3FM - 16 of 24</vt:lpstr>
      <vt:lpstr>Facebook Top 10 best scorende posts | NPO3FM - 17 of 24</vt:lpstr>
      <vt:lpstr>Facebook Top 10 best scorende posts | NPO3FM - 18 of 24</vt:lpstr>
      <vt:lpstr>Facebook Top 10 best scorende posts | NPO3FM - 19 of 24</vt:lpstr>
      <vt:lpstr>Facebook Top 10 best scorende posts | NPO3FM - 20 of 24</vt:lpstr>
      <vt:lpstr>Facebook Top 10 best scorende posts | NPO3FM - 21 of 24</vt:lpstr>
      <vt:lpstr>Facebook Top 10 best scorende posts | NPO3FM - 22 of 24</vt:lpstr>
      <vt:lpstr>Facebook Top 10 best scorende posts | NPO3FM - 23 of 24</vt:lpstr>
      <vt:lpstr>Facebook Top 10 best scorende posts | NPO3FM - 24 of 24</vt:lpstr>
      <vt:lpstr>Facebook Top 10 slechtst scorende posts | NPO3FM - 1 of 23</vt:lpstr>
      <vt:lpstr>Facebook Top 10 slechtst scorende posts | NPO3FM - 2 of 23</vt:lpstr>
      <vt:lpstr>Facebook Top 10 slechtst scorende posts | NPO3FM - 3 of 23</vt:lpstr>
      <vt:lpstr>Facebook Top 10 slechtst scorende posts | NPO3FM - 4 of 23</vt:lpstr>
      <vt:lpstr>Facebook Top 10 slechtst scorende posts | NPO3FM - 5 of 23</vt:lpstr>
      <vt:lpstr>Facebook Top 10 slechtst scorende posts | NPO3FM - 6 of 23</vt:lpstr>
      <vt:lpstr>Facebook Top 10 slechtst scorende posts | NPO3FM - 7 of 23</vt:lpstr>
      <vt:lpstr>Facebook Top 10 slechtst scorende posts | NPO3FM - 8 of 23</vt:lpstr>
      <vt:lpstr>Facebook Top 10 slechtst scorende posts | NPO3FM - 9 of 23</vt:lpstr>
      <vt:lpstr>Facebook Top 10 slechtst scorende posts | NPO3FM - 10 of 23</vt:lpstr>
      <vt:lpstr>Facebook Top 10 slechtst scorende posts | NPO3FM - 11 of 23</vt:lpstr>
      <vt:lpstr>Facebook Top 10 slechtst scorende posts | NPO3FM - 12 of 23</vt:lpstr>
      <vt:lpstr>Facebook Top 10 slechtst scorende posts | NPO3FM - 13 of 23</vt:lpstr>
      <vt:lpstr>Facebook Top 10 slechtst scorende posts | NPO3FM - 14 of 23</vt:lpstr>
      <vt:lpstr>Facebook Top 10 slechtst scorende posts | NPO3FM - 15 of 23</vt:lpstr>
      <vt:lpstr>Facebook Top 10 slechtst scorende posts | NPO3FM - 16 of 23</vt:lpstr>
      <vt:lpstr>Facebook Top 10 slechtst scorende posts | NPO3FM - 17 of 23</vt:lpstr>
      <vt:lpstr>Facebook Top 10 slechtst scorende posts | NPO3FM - 18 of 23</vt:lpstr>
      <vt:lpstr>Facebook Top 10 slechtst scorende posts | NPO3FM - 19 of 23</vt:lpstr>
      <vt:lpstr>Facebook Top 10 slechtst scorende posts | NPO3FM - 20 of 23</vt:lpstr>
      <vt:lpstr>Facebook Top 10 slechtst scorende posts | NPO3FM - 21 of 23</vt:lpstr>
      <vt:lpstr>Facebook Top 10 slechtst scorende posts | NPO3FM - 22 of 23</vt:lpstr>
      <vt:lpstr>Facebook Top 10 slechtst scorende posts | NPO3FM - 23 of 23</vt:lpstr>
      <vt:lpstr>Instagram Key Metrics Table | NPO3FM</vt:lpstr>
      <vt:lpstr>Instagram Followers Total | NPO3FM</vt:lpstr>
      <vt:lpstr>Instagram Interaction Rate By Post Type | NPO3FM</vt:lpstr>
      <vt:lpstr>Instagram Reach | NPO3FM</vt:lpstr>
      <vt:lpstr>Instagram Hashtag Detection | NPO3FM - 1 of 2</vt:lpstr>
      <vt:lpstr>Instagram Hashtag Detection | NPO3FM - 2 of 2</vt:lpstr>
      <vt:lpstr>Instagram Average Likes Per Post | NPO3FM</vt:lpstr>
      <vt:lpstr>Instagram Stories Type Distribution | NPO3FM</vt:lpstr>
      <vt:lpstr>Instagram Stories Key Metrics Line Chart | NPO3FM</vt:lpstr>
      <vt:lpstr>Instagram Top 10 posts met meeste interactie | NPO3FM - 1 of 25</vt:lpstr>
      <vt:lpstr>Instagram Top 10 posts met meeste interactie | NPO3FM - 2 of 25</vt:lpstr>
      <vt:lpstr>Instagram Top 10 posts met meeste interactie | NPO3FM - 3 of 25</vt:lpstr>
      <vt:lpstr>Instagram Top 10 posts met meeste interactie | NPO3FM - 4 of 25</vt:lpstr>
      <vt:lpstr>Instagram Top 10 posts met meeste interactie | NPO3FM - 5 of 25</vt:lpstr>
      <vt:lpstr>Instagram Top 10 posts met meeste interactie | NPO3FM - 6 of 25</vt:lpstr>
      <vt:lpstr>Instagram Top 10 posts met meeste interactie | NPO3FM - 7 of 25</vt:lpstr>
      <vt:lpstr>Instagram Top 10 posts met meeste interactie | NPO3FM - 8 of 25</vt:lpstr>
      <vt:lpstr>Instagram Top 10 posts met meeste interactie | NPO3FM - 9 of 25</vt:lpstr>
      <vt:lpstr>Instagram Top 10 posts met meeste interactie | NPO3FM - 10 of 25</vt:lpstr>
      <vt:lpstr>Instagram Top 10 posts met meeste interactie | NPO3FM - 11 of 25</vt:lpstr>
      <vt:lpstr>Instagram Top 10 posts met meeste interactie | NPO3FM - 12 of 25</vt:lpstr>
      <vt:lpstr>Instagram Top 10 posts met meeste interactie | NPO3FM - 13 of 25</vt:lpstr>
      <vt:lpstr>Instagram Top 10 posts met meeste interactie | NPO3FM - 14 of 25</vt:lpstr>
      <vt:lpstr>Instagram Top 10 posts met meeste interactie | NPO3FM - 15 of 25</vt:lpstr>
      <vt:lpstr>Instagram Top 10 posts met meeste interactie | NPO3FM - 16 of 25</vt:lpstr>
      <vt:lpstr>Instagram Top 10 posts met meeste interactie | NPO3FM - 17 of 25</vt:lpstr>
      <vt:lpstr>Instagram Top 10 posts met meeste interactie | NPO3FM - 18 of 25</vt:lpstr>
      <vt:lpstr>Instagram Top 10 posts met meeste interactie | NPO3FM - 19 of 25</vt:lpstr>
      <vt:lpstr>Instagram Top 10 posts met meeste interactie | NPO3FM - 20 of 25</vt:lpstr>
      <vt:lpstr>Instagram Top 10 posts met meeste interactie | NPO3FM - 21 of 25</vt:lpstr>
      <vt:lpstr>Instagram Top 10 posts met meeste interactie | NPO3FM - 22 of 25</vt:lpstr>
      <vt:lpstr>Instagram Top 10 posts met meeste interactie | NPO3FM - 23 of 25</vt:lpstr>
      <vt:lpstr>Instagram Top 10 posts met meeste interactie | NPO3FM - 24 of 25</vt:lpstr>
      <vt:lpstr>Instagram Top 10 posts met meeste interactie | NPO3FM - 25 of 25</vt:lpstr>
      <vt:lpstr>Instagram Top 10 posts met minste interactie | NPO3FM - 1 of 25</vt:lpstr>
      <vt:lpstr>Instagram Top 10 posts met minste interactie | NPO3FM - 2 of 25</vt:lpstr>
      <vt:lpstr>Instagram Top 10 posts met minste interactie | NPO3FM - 3 of 25</vt:lpstr>
      <vt:lpstr>Instagram Top 10 posts met minste interactie | NPO3FM - 4 of 25</vt:lpstr>
      <vt:lpstr>Instagram Top 10 posts met minste interactie | NPO3FM - 5 of 25</vt:lpstr>
      <vt:lpstr>Instagram Top 10 posts met minste interactie | NPO3FM - 6 of 25</vt:lpstr>
      <vt:lpstr>Instagram Top 10 posts met minste interactie | NPO3FM - 7 of 25</vt:lpstr>
      <vt:lpstr>Instagram Top 10 posts met minste interactie | NPO3FM - 8 of 25</vt:lpstr>
      <vt:lpstr>Instagram Top 10 posts met minste interactie | NPO3FM - 9 of 25</vt:lpstr>
      <vt:lpstr>Instagram Top 10 posts met minste interactie | NPO3FM - 10 of 25</vt:lpstr>
      <vt:lpstr>Instagram Top 10 posts met minste interactie | NPO3FM - 11 of 25</vt:lpstr>
      <vt:lpstr>Instagram Top 10 posts met minste interactie | NPO3FM - 12 of 25</vt:lpstr>
      <vt:lpstr>Instagram Top 10 posts met minste interactie | NPO3FM - 13 of 25</vt:lpstr>
      <vt:lpstr>Instagram Top 10 posts met minste interactie | NPO3FM - 14 of 25</vt:lpstr>
      <vt:lpstr>Instagram Top 10 posts met minste interactie | NPO3FM - 15 of 25</vt:lpstr>
      <vt:lpstr>Instagram Top 10 posts met minste interactie | NPO3FM - 16 of 25</vt:lpstr>
      <vt:lpstr>Instagram Top 10 posts met minste interactie | NPO3FM - 17 of 25</vt:lpstr>
      <vt:lpstr>Instagram Top 10 posts met minste interactie | NPO3FM - 18 of 25</vt:lpstr>
      <vt:lpstr>Instagram Top 10 posts met minste interactie | NPO3FM - 19 of 25</vt:lpstr>
      <vt:lpstr>Instagram Top 10 posts met minste interactie | NPO3FM - 20 of 25</vt:lpstr>
      <vt:lpstr>Instagram Top 10 posts met minste interactie | NPO3FM - 21 of 25</vt:lpstr>
      <vt:lpstr>Instagram Top 10 posts met minste interactie | NPO3FM - 22 of 25</vt:lpstr>
      <vt:lpstr>Instagram Top 10 posts met minste interactie | NPO3FM - 23 of 25</vt:lpstr>
      <vt:lpstr>Instagram Top 10 posts met minste interactie | NPO3FM - 24 of 25</vt:lpstr>
      <vt:lpstr>Instagram Top 10 posts met minste interactie | NPO3FM - 25 of 25</vt:lpstr>
      <vt:lpstr>Instagram Stories Key Metrics Table | NPO3FM</vt:lpstr>
      <vt:lpstr>Instagram Stories meeste impressies | NPO3FM - 1 of 13</vt:lpstr>
      <vt:lpstr>Instagram Stories meeste impressies | NPO3FM - 2 of 13</vt:lpstr>
      <vt:lpstr>Instagram Stories meeste impressies | NPO3FM - 3 of 13</vt:lpstr>
      <vt:lpstr>Instagram Stories meeste impressies | NPO3FM - 4 of 13</vt:lpstr>
      <vt:lpstr>Instagram Stories meeste impressies | NPO3FM - 5 of 13</vt:lpstr>
      <vt:lpstr>Instagram Stories meeste impressies | NPO3FM - 6 of 13</vt:lpstr>
      <vt:lpstr>Instagram Stories meeste impressies | NPO3FM - 7 of 13</vt:lpstr>
      <vt:lpstr>Instagram Stories meeste impressies | NPO3FM - 8 of 13</vt:lpstr>
      <vt:lpstr>Instagram Stories meeste impressies | NPO3FM - 9 of 13</vt:lpstr>
      <vt:lpstr>Instagram Stories meeste impressies | NPO3FM - 10 of 13</vt:lpstr>
      <vt:lpstr>Instagram Stories meeste impressies | NPO3FM - 11 of 13</vt:lpstr>
      <vt:lpstr>Instagram Stories meeste impressies | NPO3FM - 12 of 13</vt:lpstr>
      <vt:lpstr>Instagram Stories meeste impressies | NPO3FM - 13 of 13</vt:lpstr>
      <vt:lpstr>Instagram Stories Taps Line Chart | NPO3FM</vt:lpstr>
      <vt:lpstr>Instagram Followers Total | NPO3FM</vt:lpstr>
      <vt:lpstr>Tiktok Average Likes per Video | NPO3FM</vt:lpstr>
      <vt:lpstr>Tiktok Likes Total | NPO3FM</vt:lpstr>
      <vt:lpstr>Tiktok Hashtag Detection | NPO3FM - 1 of 3</vt:lpstr>
      <vt:lpstr>Tiktok Hashtag Detection | NPO3FM - 2 of 3</vt:lpstr>
      <vt:lpstr>Tiktok Hashtag Detection | NPO3FM - 3 of 3</vt:lpstr>
      <vt:lpstr>Tiktok Followers Total | NPO3FM</vt:lpstr>
      <vt:lpstr>Tiktok Followers Change | NPO3FM</vt:lpstr>
      <vt:lpstr>Youtube Private Key Metrics Table | NPO3FM</vt:lpstr>
      <vt:lpstr>Youtube Subscribers | NPO3FM</vt:lpstr>
      <vt:lpstr>Youtube Videos Table | NPO3FM - 1 of 3</vt:lpstr>
      <vt:lpstr>Youtube Videos Table | NPO3FM - 2 of 3</vt:lpstr>
      <vt:lpstr>Youtube Videos Table | NPO3FM - 3 of 3</vt:lpstr>
      <vt:lpstr>Youtube kliktroughrate youtube  | NPO3FM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3FM Maandelijkse raportage</dc:title>
  <dc:creator>Administrator</dc:creator>
  <cp:lastModifiedBy>Administrator</cp:lastModifiedBy>
  <cp:revision>1</cp:revision>
  <dcterms:created xsi:type="dcterms:W3CDTF">2022-03-01T16:34:15Z</dcterms:created>
  <dcterms:modified xsi:type="dcterms:W3CDTF">2022-03-01T16:40:37Z</dcterms:modified>
</cp:coreProperties>
</file>