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funxfm</c:v>
                </c:pt>
              </c:strCache>
            </c:strRef>
          </c:tx>
          <c:spPr>
            <a:solidFill>
              <a:schemeClr val="accent1"/>
            </a:solidFill>
            <a:ln>
              <a:noFill/>
            </a:ln>
            <a:effectLst/>
          </c:spPr>
          <c:invertIfNegative val="0"/>
          <c:cat>
            <c:numRef>
              <c:f>Sheet1!$A$2:$A$6</c:f>
              <c:numCache>
                <c:formatCode>m/d/yyyy</c:formatCode>
                <c:ptCount val="5"/>
                <c:pt idx="0">
                  <c:v>44403</c:v>
                </c:pt>
                <c:pt idx="1">
                  <c:v>44410</c:v>
                </c:pt>
                <c:pt idx="2">
                  <c:v>44417</c:v>
                </c:pt>
                <c:pt idx="3">
                  <c:v>44424</c:v>
                </c:pt>
                <c:pt idx="4">
                  <c:v>44431</c:v>
                </c:pt>
              </c:numCache>
            </c:numRef>
          </c:cat>
          <c:val>
            <c:numRef>
              <c:f>Sheet1!$B$2:$B$6</c:f>
              <c:numCache>
                <c:formatCode>General</c:formatCode>
                <c:ptCount val="5"/>
                <c:pt idx="0">
                  <c:v>-16</c:v>
                </c:pt>
                <c:pt idx="1">
                  <c:v>-90</c:v>
                </c:pt>
                <c:pt idx="2">
                  <c:v>-40</c:v>
                </c:pt>
                <c:pt idx="3">
                  <c:v>87</c:v>
                </c:pt>
                <c:pt idx="4">
                  <c:v>57</c:v>
                </c:pt>
              </c:numCache>
            </c:numRef>
          </c:val>
          <c:extLst>
            <c:ext xmlns:c16="http://schemas.microsoft.com/office/drawing/2014/chart" uri="{C3380CC4-5D6E-409C-BE32-E72D297353CC}">
              <c16:uniqueId val="{00000000-081D-4CE3-9F3E-F7E41F7A0F81}"/>
            </c:ext>
          </c:extLst>
        </c:ser>
        <c:dLbls>
          <c:showLegendKey val="0"/>
          <c:showVal val="0"/>
          <c:showCatName val="0"/>
          <c:showSerName val="0"/>
          <c:showPercent val="0"/>
          <c:showBubbleSize val="0"/>
        </c:dLbls>
        <c:gapWidth val="219"/>
        <c:overlap val="-27"/>
        <c:axId val="466914272"/>
        <c:axId val="466907056"/>
      </c:barChart>
      <c:dateAx>
        <c:axId val="46691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907056"/>
        <c:crosses val="autoZero"/>
        <c:auto val="1"/>
        <c:lblOffset val="100"/>
        <c:baseTimeUnit val="days"/>
      </c:dateAx>
      <c:valAx>
        <c:axId val="46690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91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33BF9-E2F0-449A-ABA8-0FE432A2DBB6}"/>
              </a:ext>
            </a:extLst>
          </p:cNvPr>
          <p:cNvSpPr>
            <a:spLocks noGrp="1"/>
          </p:cNvSpPr>
          <p:nvPr>
            <p:ph type="ctrTitle"/>
          </p:nvPr>
        </p:nvSpPr>
        <p:spPr/>
        <p:txBody>
          <a:bodyPr/>
          <a:lstStyle/>
          <a:p>
            <a:r>
              <a:rPr lang="en-US"/>
              <a:t>FunX - Weekrapport Social</a:t>
            </a:r>
          </a:p>
        </p:txBody>
      </p:sp>
      <p:sp>
        <p:nvSpPr>
          <p:cNvPr id="3" name="Subtitle 2">
            <a:extLst>
              <a:ext uri="{FF2B5EF4-FFF2-40B4-BE49-F238E27FC236}">
                <a16:creationId xmlns:a16="http://schemas.microsoft.com/office/drawing/2014/main" id="{BA7FDD36-94EB-419B-ACCF-BAA94F0A79C7}"/>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1511317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1A3F2-8A23-4646-94A7-F7ABC6B222C2}"/>
              </a:ext>
            </a:extLst>
          </p:cNvPr>
          <p:cNvSpPr>
            <a:spLocks noGrp="1"/>
          </p:cNvSpPr>
          <p:nvPr>
            <p:ph type="title"/>
          </p:nvPr>
        </p:nvSpPr>
        <p:spPr/>
        <p:txBody>
          <a:bodyPr/>
          <a:lstStyle/>
          <a:p>
            <a:r>
              <a:rPr lang="en-US"/>
              <a:t>Instagram Top 10 Instagram Posts | NPO FunX - 1 of 4</a:t>
            </a:r>
          </a:p>
        </p:txBody>
      </p:sp>
      <p:graphicFrame>
        <p:nvGraphicFramePr>
          <p:cNvPr id="5" name="Table Placeholder 4">
            <a:extLst>
              <a:ext uri="{FF2B5EF4-FFF2-40B4-BE49-F238E27FC236}">
                <a16:creationId xmlns:a16="http://schemas.microsoft.com/office/drawing/2014/main" id="{90BB8C04-C256-46FC-ADBB-91F867A32976}"/>
              </a:ext>
            </a:extLst>
          </p:cNvPr>
          <p:cNvGraphicFramePr>
            <a:graphicFrameLocks noGrp="1"/>
          </p:cNvGraphicFramePr>
          <p:nvPr>
            <p:ph type="tbl" sz="quarter" idx="13"/>
            <p:extLst>
              <p:ext uri="{D42A27DB-BD31-4B8C-83A1-F6EECF244321}">
                <p14:modId xmlns:p14="http://schemas.microsoft.com/office/powerpoint/2010/main" val="41870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25489364"/>
                    </a:ext>
                  </a:extLst>
                </a:gridCol>
                <a:gridCol w="740664">
                  <a:extLst>
                    <a:ext uri="{9D8B030D-6E8A-4147-A177-3AD203B41FA5}">
                      <a16:colId xmlns:a16="http://schemas.microsoft.com/office/drawing/2014/main" val="3314416969"/>
                    </a:ext>
                  </a:extLst>
                </a:gridCol>
                <a:gridCol w="740664">
                  <a:extLst>
                    <a:ext uri="{9D8B030D-6E8A-4147-A177-3AD203B41FA5}">
                      <a16:colId xmlns:a16="http://schemas.microsoft.com/office/drawing/2014/main" val="2126469945"/>
                    </a:ext>
                  </a:extLst>
                </a:gridCol>
                <a:gridCol w="740664">
                  <a:extLst>
                    <a:ext uri="{9D8B030D-6E8A-4147-A177-3AD203B41FA5}">
                      <a16:colId xmlns:a16="http://schemas.microsoft.com/office/drawing/2014/main" val="2566349240"/>
                    </a:ext>
                  </a:extLst>
                </a:gridCol>
                <a:gridCol w="740664">
                  <a:extLst>
                    <a:ext uri="{9D8B030D-6E8A-4147-A177-3AD203B41FA5}">
                      <a16:colId xmlns:a16="http://schemas.microsoft.com/office/drawing/2014/main" val="2192334805"/>
                    </a:ext>
                  </a:extLst>
                </a:gridCol>
                <a:gridCol w="740664">
                  <a:extLst>
                    <a:ext uri="{9D8B030D-6E8A-4147-A177-3AD203B41FA5}">
                      <a16:colId xmlns:a16="http://schemas.microsoft.com/office/drawing/2014/main" val="2456853791"/>
                    </a:ext>
                  </a:extLst>
                </a:gridCol>
                <a:gridCol w="740664">
                  <a:extLst>
                    <a:ext uri="{9D8B030D-6E8A-4147-A177-3AD203B41FA5}">
                      <a16:colId xmlns:a16="http://schemas.microsoft.com/office/drawing/2014/main" val="2757818104"/>
                    </a:ext>
                  </a:extLst>
                </a:gridCol>
                <a:gridCol w="740664">
                  <a:extLst>
                    <a:ext uri="{9D8B030D-6E8A-4147-A177-3AD203B41FA5}">
                      <a16:colId xmlns:a16="http://schemas.microsoft.com/office/drawing/2014/main" val="347856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6355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funxfm - 2021-08-26 10:53:36</a:t>
                      </a:r>
                      <a:r>
                        <a:rPr kumimoji="0" lang="en-US" sz="1000" b="0" i="0" u="none" strike="noStrike" kern="1200" cap="none" spc="0" normalizeH="0" baseline="0" noProof="0">
                          <a:ln>
                            <a:noFill/>
                          </a:ln>
                          <a:solidFill>
                            <a:prstClr val="black"/>
                          </a:solidFill>
                          <a:effectLst/>
                          <a:uLnTx/>
                          <a:uFillTx/>
                          <a:latin typeface="+mn-lt"/>
                          <a:ea typeface="+mn-ea"/>
                          <a:cs typeface="+mn-cs"/>
                        </a:rPr>
                        <a:t>
 Een #throwback naar deze rwina in de FunX studio met @icemanvieze 🔥 #FunX #tbt #ice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169162</a:t>
                      </a:r>
                    </a:p>
                  </a:txBody>
                  <a:tcPr/>
                </a:tc>
                <a:extLst>
                  <a:ext uri="{0D108BD9-81ED-4DB2-BD59-A6C34878D82A}">
                    <a16:rowId xmlns:a16="http://schemas.microsoft.com/office/drawing/2014/main" val="220859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funxfm - 2021-08-23 18:59:14</a:t>
                      </a:r>
                      <a:r>
                        <a:rPr kumimoji="0" lang="en-US" sz="1000" b="0" i="0" u="none" strike="noStrike" kern="1200" cap="none" spc="0" normalizeH="0" baseline="0" noProof="0">
                          <a:ln>
                            <a:noFill/>
                          </a:ln>
                          <a:solidFill>
                            <a:prstClr val="black"/>
                          </a:solidFill>
                          <a:effectLst/>
                          <a:uLnTx/>
                          <a:uFillTx/>
                          <a:latin typeface="+mn-lt"/>
                          <a:ea typeface="+mn-ea"/>
                          <a:cs typeface="+mn-cs"/>
                        </a:rPr>
                        <a:t>
 @SXTEEN brak door met zijn single
 “She love it” die hij live bij FunX performde. Sindsdien kent heel Nederland zijn naam, gister haalde diezelfde single een gouden status, independent. We See you 👀 @SXTEEN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89939</a:t>
                      </a:r>
                    </a:p>
                  </a:txBody>
                  <a:tcPr/>
                </a:tc>
                <a:extLst>
                  <a:ext uri="{0D108BD9-81ED-4DB2-BD59-A6C34878D82A}">
                    <a16:rowId xmlns:a16="http://schemas.microsoft.com/office/drawing/2014/main" val="147808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- 2021-08-26 13:13:42</a:t>
                      </a:r>
                      <a:r>
                        <a:rPr kumimoji="0" lang="nl-NL" sz="1000" b="0" i="0" u="none" strike="noStrike" kern="1200" cap="none" spc="0" normalizeH="0" baseline="0" noProof="0">
                          <a:ln>
                            <a:noFill/>
                          </a:ln>
                          <a:solidFill>
                            <a:prstClr val="black"/>
                          </a:solidFill>
                          <a:effectLst/>
                          <a:uLnTx/>
                          <a:uFillTx/>
                          <a:latin typeface="+mn-lt"/>
                          <a:ea typeface="+mn-ea"/>
                          <a:cs typeface="+mn-cs"/>
                        </a:rPr>
                        <a:t>
 🤦🤦🏽‍♂️ Russische mediapartij @RT edit foto van Afghaanse vluchtelingen en zet ze neer als terroristen. In de desbetreffende tweet werd gevraagd of Europa nu een open haven is voor terroristen, waar vervolgens deze bewerkte foto bij werd toegevoegd. Na veel kritiek op Twitter is de foto inmiddels verwijderd. #FunX #RT #Afghanistan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112032</a:t>
                      </a:r>
                    </a:p>
                  </a:txBody>
                  <a:tcPr/>
                </a:tc>
                <a:extLst>
                  <a:ext uri="{0D108BD9-81ED-4DB2-BD59-A6C34878D82A}">
                    <a16:rowId xmlns:a16="http://schemas.microsoft.com/office/drawing/2014/main" val="223883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- 2021-08-26 16:24:53</a:t>
                      </a:r>
                      <a:r>
                        <a:rPr kumimoji="0" lang="nl-NL" sz="1000" b="0" i="0" u="none" strike="noStrike" kern="1200" cap="none" spc="0" normalizeH="0" baseline="0" noProof="0">
                          <a:ln>
                            <a:noFill/>
                          </a:ln>
                          <a:solidFill>
                            <a:prstClr val="black"/>
                          </a:solidFill>
                          <a:effectLst/>
                          <a:uLnTx/>
                          <a:uFillTx/>
                          <a:latin typeface="+mn-lt"/>
                          <a:ea typeface="+mn-ea"/>
                          <a:cs typeface="+mn-cs"/>
                        </a:rPr>
                        <a:t>
 We hebben nog nooit iemand zo goed het geluid van een auto na zien doen met zijn mond //// @Youngellens doet dat. #HHHHHH #FunX #YoungEllens @Rookworstdepodcast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72255</a:t>
                      </a:r>
                    </a:p>
                  </a:txBody>
                  <a:tcPr/>
                </a:tc>
                <a:extLst>
                  <a:ext uri="{0D108BD9-81ED-4DB2-BD59-A6C34878D82A}">
                    <a16:rowId xmlns:a16="http://schemas.microsoft.com/office/drawing/2014/main" val="2961926296"/>
                  </a:ext>
                </a:extLst>
              </a:tr>
            </a:tbl>
          </a:graphicData>
        </a:graphic>
      </p:graphicFrame>
      <p:sp>
        <p:nvSpPr>
          <p:cNvPr id="4" name="Text Placeholder 3">
            <a:extLst>
              <a:ext uri="{FF2B5EF4-FFF2-40B4-BE49-F238E27FC236}">
                <a16:creationId xmlns:a16="http://schemas.microsoft.com/office/drawing/2014/main" id="{2696F3FA-A067-418B-9F0D-4C8969D60F59}"/>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794192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A6B0A-891F-4E88-9AED-EAD2041E5F32}"/>
              </a:ext>
            </a:extLst>
          </p:cNvPr>
          <p:cNvSpPr>
            <a:spLocks noGrp="1"/>
          </p:cNvSpPr>
          <p:nvPr>
            <p:ph type="title"/>
          </p:nvPr>
        </p:nvSpPr>
        <p:spPr/>
        <p:txBody>
          <a:bodyPr/>
          <a:lstStyle/>
          <a:p>
            <a:r>
              <a:rPr lang="en-US"/>
              <a:t>Instagram Top 10 Instagram Posts | NPO FunX - 2 of 4</a:t>
            </a:r>
          </a:p>
        </p:txBody>
      </p:sp>
      <p:graphicFrame>
        <p:nvGraphicFramePr>
          <p:cNvPr id="5" name="Table Placeholder 4">
            <a:extLst>
              <a:ext uri="{FF2B5EF4-FFF2-40B4-BE49-F238E27FC236}">
                <a16:creationId xmlns:a16="http://schemas.microsoft.com/office/drawing/2014/main" id="{83A0C12D-06A8-4DFF-8026-EDDCA8AC9455}"/>
              </a:ext>
            </a:extLst>
          </p:cNvPr>
          <p:cNvGraphicFramePr>
            <a:graphicFrameLocks noGrp="1"/>
          </p:cNvGraphicFramePr>
          <p:nvPr>
            <p:ph type="tbl" sz="quarter" idx="13"/>
            <p:extLst>
              <p:ext uri="{D42A27DB-BD31-4B8C-83A1-F6EECF244321}">
                <p14:modId xmlns:p14="http://schemas.microsoft.com/office/powerpoint/2010/main" val="1231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50738623"/>
                    </a:ext>
                  </a:extLst>
                </a:gridCol>
                <a:gridCol w="740664">
                  <a:extLst>
                    <a:ext uri="{9D8B030D-6E8A-4147-A177-3AD203B41FA5}">
                      <a16:colId xmlns:a16="http://schemas.microsoft.com/office/drawing/2014/main" val="412569140"/>
                    </a:ext>
                  </a:extLst>
                </a:gridCol>
                <a:gridCol w="740664">
                  <a:extLst>
                    <a:ext uri="{9D8B030D-6E8A-4147-A177-3AD203B41FA5}">
                      <a16:colId xmlns:a16="http://schemas.microsoft.com/office/drawing/2014/main" val="1982550275"/>
                    </a:ext>
                  </a:extLst>
                </a:gridCol>
                <a:gridCol w="740664">
                  <a:extLst>
                    <a:ext uri="{9D8B030D-6E8A-4147-A177-3AD203B41FA5}">
                      <a16:colId xmlns:a16="http://schemas.microsoft.com/office/drawing/2014/main" val="3986405098"/>
                    </a:ext>
                  </a:extLst>
                </a:gridCol>
                <a:gridCol w="740664">
                  <a:extLst>
                    <a:ext uri="{9D8B030D-6E8A-4147-A177-3AD203B41FA5}">
                      <a16:colId xmlns:a16="http://schemas.microsoft.com/office/drawing/2014/main" val="3496797844"/>
                    </a:ext>
                  </a:extLst>
                </a:gridCol>
                <a:gridCol w="740664">
                  <a:extLst>
                    <a:ext uri="{9D8B030D-6E8A-4147-A177-3AD203B41FA5}">
                      <a16:colId xmlns:a16="http://schemas.microsoft.com/office/drawing/2014/main" val="1063752931"/>
                    </a:ext>
                  </a:extLst>
                </a:gridCol>
                <a:gridCol w="740664">
                  <a:extLst>
                    <a:ext uri="{9D8B030D-6E8A-4147-A177-3AD203B41FA5}">
                      <a16:colId xmlns:a16="http://schemas.microsoft.com/office/drawing/2014/main" val="2165528623"/>
                    </a:ext>
                  </a:extLst>
                </a:gridCol>
                <a:gridCol w="740664">
                  <a:extLst>
                    <a:ext uri="{9D8B030D-6E8A-4147-A177-3AD203B41FA5}">
                      <a16:colId xmlns:a16="http://schemas.microsoft.com/office/drawing/2014/main" val="152744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0013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- 2021-08-23 19:29:38</a:t>
                      </a:r>
                      <a:r>
                        <a:rPr kumimoji="0" lang="nl-NL" sz="1000" b="0" i="0" u="none" strike="noStrike" kern="1200" cap="none" spc="0" normalizeH="0" baseline="0" noProof="0">
                          <a:ln>
                            <a:noFill/>
                          </a:ln>
                          <a:solidFill>
                            <a:prstClr val="black"/>
                          </a:solidFill>
                          <a:effectLst/>
                          <a:uLnTx/>
                          <a:uFillTx/>
                          <a:latin typeface="+mn-lt"/>
                          <a:ea typeface="+mn-ea"/>
                          <a:cs typeface="+mn-cs"/>
                        </a:rPr>
                        <a:t>
 Laten we even kijken of jullie scherp zijn. Zoek de 6 verschillen strijders. #FunX #Boef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87572</a:t>
                      </a:r>
                    </a:p>
                  </a:txBody>
                  <a:tcPr/>
                </a:tc>
                <a:extLst>
                  <a:ext uri="{0D108BD9-81ED-4DB2-BD59-A6C34878D82A}">
                    <a16:rowId xmlns:a16="http://schemas.microsoft.com/office/drawing/2014/main" val="58093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- 2021-08-27 16:12:24</a:t>
                      </a:r>
                      <a:r>
                        <a:rPr kumimoji="0" lang="nl-NL" sz="1000" b="0" i="0" u="none" strike="noStrike" kern="1200" cap="none" spc="0" normalizeH="0" baseline="0" noProof="0">
                          <a:ln>
                            <a:noFill/>
                          </a:ln>
                          <a:solidFill>
                            <a:prstClr val="black"/>
                          </a:solidFill>
                          <a:effectLst/>
                          <a:uLnTx/>
                          <a:uFillTx/>
                          <a:latin typeface="+mn-lt"/>
                          <a:ea typeface="+mn-ea"/>
                          <a:cs typeface="+mn-cs"/>
                        </a:rPr>
                        <a:t>
 Na 12 jaar keert Ronaldo terug bij zijn oude club Manchester United. De club bevestigt dat er een akkoord is gesloten met Juventus. Eerder speelden er geruchten dat de voetballer naar PSG of Manchester City zou vertrekken #FunX #Ronaldo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47944</a:t>
                      </a:r>
                    </a:p>
                  </a:txBody>
                  <a:tcPr/>
                </a:tc>
                <a:extLst>
                  <a:ext uri="{0D108BD9-81ED-4DB2-BD59-A6C34878D82A}">
                    <a16:rowId xmlns:a16="http://schemas.microsoft.com/office/drawing/2014/main" val="3515575425"/>
                  </a:ext>
                </a:extLst>
              </a:tr>
            </a:tbl>
          </a:graphicData>
        </a:graphic>
      </p:graphicFrame>
      <p:sp>
        <p:nvSpPr>
          <p:cNvPr id="4" name="Text Placeholder 3">
            <a:extLst>
              <a:ext uri="{FF2B5EF4-FFF2-40B4-BE49-F238E27FC236}">
                <a16:creationId xmlns:a16="http://schemas.microsoft.com/office/drawing/2014/main" id="{0D5C81D9-6350-4043-8381-41DDB2D0782D}"/>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4078631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5F62-60FD-4DDA-A57B-09E5C72FBD1B}"/>
              </a:ext>
            </a:extLst>
          </p:cNvPr>
          <p:cNvSpPr>
            <a:spLocks noGrp="1"/>
          </p:cNvSpPr>
          <p:nvPr>
            <p:ph type="title"/>
          </p:nvPr>
        </p:nvSpPr>
        <p:spPr/>
        <p:txBody>
          <a:bodyPr/>
          <a:lstStyle/>
          <a:p>
            <a:r>
              <a:rPr lang="en-US"/>
              <a:t>Instagram Top 10 Instagram Posts | NPO FunX - 3 of 4</a:t>
            </a:r>
          </a:p>
        </p:txBody>
      </p:sp>
      <p:graphicFrame>
        <p:nvGraphicFramePr>
          <p:cNvPr id="5" name="Table Placeholder 4">
            <a:extLst>
              <a:ext uri="{FF2B5EF4-FFF2-40B4-BE49-F238E27FC236}">
                <a16:creationId xmlns:a16="http://schemas.microsoft.com/office/drawing/2014/main" id="{523731B5-EB5B-496B-B917-C6E4A6236EED}"/>
              </a:ext>
            </a:extLst>
          </p:cNvPr>
          <p:cNvGraphicFramePr>
            <a:graphicFrameLocks noGrp="1"/>
          </p:cNvGraphicFramePr>
          <p:nvPr>
            <p:ph type="tbl" sz="quarter" idx="13"/>
            <p:extLst>
              <p:ext uri="{D42A27DB-BD31-4B8C-83A1-F6EECF244321}">
                <p14:modId xmlns:p14="http://schemas.microsoft.com/office/powerpoint/2010/main" val="35075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68165312"/>
                    </a:ext>
                  </a:extLst>
                </a:gridCol>
                <a:gridCol w="740664">
                  <a:extLst>
                    <a:ext uri="{9D8B030D-6E8A-4147-A177-3AD203B41FA5}">
                      <a16:colId xmlns:a16="http://schemas.microsoft.com/office/drawing/2014/main" val="433192604"/>
                    </a:ext>
                  </a:extLst>
                </a:gridCol>
                <a:gridCol w="740664">
                  <a:extLst>
                    <a:ext uri="{9D8B030D-6E8A-4147-A177-3AD203B41FA5}">
                      <a16:colId xmlns:a16="http://schemas.microsoft.com/office/drawing/2014/main" val="3221616036"/>
                    </a:ext>
                  </a:extLst>
                </a:gridCol>
                <a:gridCol w="740664">
                  <a:extLst>
                    <a:ext uri="{9D8B030D-6E8A-4147-A177-3AD203B41FA5}">
                      <a16:colId xmlns:a16="http://schemas.microsoft.com/office/drawing/2014/main" val="2017743322"/>
                    </a:ext>
                  </a:extLst>
                </a:gridCol>
                <a:gridCol w="740664">
                  <a:extLst>
                    <a:ext uri="{9D8B030D-6E8A-4147-A177-3AD203B41FA5}">
                      <a16:colId xmlns:a16="http://schemas.microsoft.com/office/drawing/2014/main" val="3055339313"/>
                    </a:ext>
                  </a:extLst>
                </a:gridCol>
                <a:gridCol w="740664">
                  <a:extLst>
                    <a:ext uri="{9D8B030D-6E8A-4147-A177-3AD203B41FA5}">
                      <a16:colId xmlns:a16="http://schemas.microsoft.com/office/drawing/2014/main" val="3135967180"/>
                    </a:ext>
                  </a:extLst>
                </a:gridCol>
                <a:gridCol w="740664">
                  <a:extLst>
                    <a:ext uri="{9D8B030D-6E8A-4147-A177-3AD203B41FA5}">
                      <a16:colId xmlns:a16="http://schemas.microsoft.com/office/drawing/2014/main" val="1802724348"/>
                    </a:ext>
                  </a:extLst>
                </a:gridCol>
                <a:gridCol w="740664">
                  <a:extLst>
                    <a:ext uri="{9D8B030D-6E8A-4147-A177-3AD203B41FA5}">
                      <a16:colId xmlns:a16="http://schemas.microsoft.com/office/drawing/2014/main" val="331548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1196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- 2021-08-27 12:14:32</a:t>
                      </a:r>
                      <a:r>
                        <a:rPr kumimoji="0" lang="nl-NL" sz="1000" b="0" i="0" u="none" strike="noStrike" kern="1200" cap="none" spc="0" normalizeH="0" baseline="0" noProof="0">
                          <a:ln>
                            <a:noFill/>
                          </a:ln>
                          <a:solidFill>
                            <a:prstClr val="black"/>
                          </a:solidFill>
                          <a:effectLst/>
                          <a:uLnTx/>
                          <a:uFillTx/>
                          <a:latin typeface="+mn-lt"/>
                          <a:ea typeface="+mn-ea"/>
                          <a:cs typeface="+mn-cs"/>
                        </a:rPr>
                        <a:t>
 Cristiano Ronaldo is heel dicht bij een overstap naar Manchester City. Dat meldt de Spaanse sportkrant AS. Er is alleen nog een akkoord nodig tussen Manchester City en Juventus. Wat vinden jullie van deze transfer?👇🏾⚽ 
UPDATE: 
Cristiano Ronaldo gaat níet tekenen bij Manchester City. De club heeft de optie onderzocht, maar besluit het niet te doen.
Dat meldt BBC, het nieuws is de volgende plotwending in de Ronaldo-situatie. Manchester City leek lang de beste papieren te hebben, maar is afgehaakt. Bron: @voetbalprimeur #FunX #News #Ronaldo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47695</a:t>
                      </a:r>
                    </a:p>
                  </a:txBody>
                  <a:tcPr/>
                </a:tc>
                <a:extLst>
                  <a:ext uri="{0D108BD9-81ED-4DB2-BD59-A6C34878D82A}">
                    <a16:rowId xmlns:a16="http://schemas.microsoft.com/office/drawing/2014/main" val="26920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- 2021-08-28 10:00:22</a:t>
                      </a:r>
                      <a:r>
                        <a:rPr kumimoji="0" lang="nl-NL" sz="1000" b="0" i="0" u="none" strike="noStrike" kern="1200" cap="none" spc="0" normalizeH="0" baseline="0" noProof="0">
                          <a:ln>
                            <a:noFill/>
                          </a:ln>
                          <a:solidFill>
                            <a:prstClr val="black"/>
                          </a:solidFill>
                          <a:effectLst/>
                          <a:uLnTx/>
                          <a:uFillTx/>
                          <a:latin typeface="+mn-lt"/>
                          <a:ea typeface="+mn-ea"/>
                          <a:cs typeface="+mn-cs"/>
                        </a:rPr>
                        <a:t>
 Laat het ons weten 👀👇🏽 #FunX #Tagiemanddie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38231</a:t>
                      </a:r>
                    </a:p>
                  </a:txBody>
                  <a:tcPr/>
                </a:tc>
                <a:extLst>
                  <a:ext uri="{0D108BD9-81ED-4DB2-BD59-A6C34878D82A}">
                    <a16:rowId xmlns:a16="http://schemas.microsoft.com/office/drawing/2014/main" val="2269587604"/>
                  </a:ext>
                </a:extLst>
              </a:tr>
            </a:tbl>
          </a:graphicData>
        </a:graphic>
      </p:graphicFrame>
      <p:sp>
        <p:nvSpPr>
          <p:cNvPr id="4" name="Text Placeholder 3">
            <a:extLst>
              <a:ext uri="{FF2B5EF4-FFF2-40B4-BE49-F238E27FC236}">
                <a16:creationId xmlns:a16="http://schemas.microsoft.com/office/drawing/2014/main" id="{637FF772-9573-4081-88F9-3C525D07F852}"/>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2449810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2F57-C61D-495B-B18E-12EC15EEC839}"/>
              </a:ext>
            </a:extLst>
          </p:cNvPr>
          <p:cNvSpPr>
            <a:spLocks noGrp="1"/>
          </p:cNvSpPr>
          <p:nvPr>
            <p:ph type="title"/>
          </p:nvPr>
        </p:nvSpPr>
        <p:spPr/>
        <p:txBody>
          <a:bodyPr/>
          <a:lstStyle/>
          <a:p>
            <a:r>
              <a:rPr lang="en-US"/>
              <a:t>Instagram Top 10 Instagram Posts | NPO FunX - 4 of 4</a:t>
            </a:r>
          </a:p>
        </p:txBody>
      </p:sp>
      <p:graphicFrame>
        <p:nvGraphicFramePr>
          <p:cNvPr id="5" name="Table Placeholder 4">
            <a:extLst>
              <a:ext uri="{FF2B5EF4-FFF2-40B4-BE49-F238E27FC236}">
                <a16:creationId xmlns:a16="http://schemas.microsoft.com/office/drawing/2014/main" id="{5AF4CF29-01C3-4CA8-B293-E51310180AFA}"/>
              </a:ext>
            </a:extLst>
          </p:cNvPr>
          <p:cNvGraphicFramePr>
            <a:graphicFrameLocks noGrp="1"/>
          </p:cNvGraphicFramePr>
          <p:nvPr>
            <p:ph type="tbl" sz="quarter" idx="13"/>
            <p:extLst>
              <p:ext uri="{D42A27DB-BD31-4B8C-83A1-F6EECF244321}">
                <p14:modId xmlns:p14="http://schemas.microsoft.com/office/powerpoint/2010/main" val="95048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32733669"/>
                    </a:ext>
                  </a:extLst>
                </a:gridCol>
                <a:gridCol w="740664">
                  <a:extLst>
                    <a:ext uri="{9D8B030D-6E8A-4147-A177-3AD203B41FA5}">
                      <a16:colId xmlns:a16="http://schemas.microsoft.com/office/drawing/2014/main" val="1354781536"/>
                    </a:ext>
                  </a:extLst>
                </a:gridCol>
                <a:gridCol w="740664">
                  <a:extLst>
                    <a:ext uri="{9D8B030D-6E8A-4147-A177-3AD203B41FA5}">
                      <a16:colId xmlns:a16="http://schemas.microsoft.com/office/drawing/2014/main" val="3521858624"/>
                    </a:ext>
                  </a:extLst>
                </a:gridCol>
                <a:gridCol w="740664">
                  <a:extLst>
                    <a:ext uri="{9D8B030D-6E8A-4147-A177-3AD203B41FA5}">
                      <a16:colId xmlns:a16="http://schemas.microsoft.com/office/drawing/2014/main" val="3677593739"/>
                    </a:ext>
                  </a:extLst>
                </a:gridCol>
                <a:gridCol w="740664">
                  <a:extLst>
                    <a:ext uri="{9D8B030D-6E8A-4147-A177-3AD203B41FA5}">
                      <a16:colId xmlns:a16="http://schemas.microsoft.com/office/drawing/2014/main" val="4174889019"/>
                    </a:ext>
                  </a:extLst>
                </a:gridCol>
                <a:gridCol w="740664">
                  <a:extLst>
                    <a:ext uri="{9D8B030D-6E8A-4147-A177-3AD203B41FA5}">
                      <a16:colId xmlns:a16="http://schemas.microsoft.com/office/drawing/2014/main" val="2442760591"/>
                    </a:ext>
                  </a:extLst>
                </a:gridCol>
                <a:gridCol w="740664">
                  <a:extLst>
                    <a:ext uri="{9D8B030D-6E8A-4147-A177-3AD203B41FA5}">
                      <a16:colId xmlns:a16="http://schemas.microsoft.com/office/drawing/2014/main" val="3334152226"/>
                    </a:ext>
                  </a:extLst>
                </a:gridCol>
                <a:gridCol w="740664">
                  <a:extLst>
                    <a:ext uri="{9D8B030D-6E8A-4147-A177-3AD203B41FA5}">
                      <a16:colId xmlns:a16="http://schemas.microsoft.com/office/drawing/2014/main" val="2407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138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funxfm - 2021-08-26 14:11:08</a:t>
                      </a:r>
                      <a:r>
                        <a:rPr kumimoji="0" lang="en-US" sz="1000" b="0" i="0" u="none" strike="noStrike" kern="1200" cap="none" spc="0" normalizeH="0" baseline="0" noProof="0">
                          <a:ln>
                            <a:noFill/>
                          </a:ln>
                          <a:solidFill>
                            <a:prstClr val="black"/>
                          </a:solidFill>
                          <a:effectLst/>
                          <a:uLnTx/>
                          <a:uFillTx/>
                          <a:latin typeface="+mn-lt"/>
                          <a:ea typeface="+mn-ea"/>
                          <a:cs typeface="+mn-cs"/>
                        </a:rPr>
                        <a:t>
 Drake schijnt nog steeds te lachen om Kanye West, die recent het adres van Drake op social media heeft geplaatst. Op welk album wacht jij, Donda of Certified Loverboy? #FunX #Drake #KanyeWest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53441</a:t>
                      </a:r>
                    </a:p>
                  </a:txBody>
                  <a:tcPr/>
                </a:tc>
                <a:extLst>
                  <a:ext uri="{0D108BD9-81ED-4DB2-BD59-A6C34878D82A}">
                    <a16:rowId xmlns:a16="http://schemas.microsoft.com/office/drawing/2014/main" val="33255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funxfm - 2021-08-24 20:56:58</a:t>
                      </a:r>
                      <a:r>
                        <a:rPr kumimoji="0" lang="nl-NL" sz="1000" b="0" i="0" u="none" strike="noStrike" kern="1200" cap="none" spc="0" normalizeH="0" baseline="0" noProof="0">
                          <a:ln>
                            <a:noFill/>
                          </a:ln>
                          <a:solidFill>
                            <a:prstClr val="black"/>
                          </a:solidFill>
                          <a:effectLst/>
                          <a:uLnTx/>
                          <a:uFillTx/>
                          <a:latin typeface="+mn-lt"/>
                          <a:ea typeface="+mn-ea"/>
                          <a:cs typeface="+mn-cs"/>
                        </a:rPr>
                        <a:t>
 Deze eindeloze discussie moet ooit voorbij zijn. Wie is de beste voetballer van dit moment? Als je je keuze maakt, laat ons ook weten waarom 👀 /// #FunX #Ronaldo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40822</a:t>
                      </a:r>
                    </a:p>
                  </a:txBody>
                  <a:tcPr/>
                </a:tc>
                <a:extLst>
                  <a:ext uri="{0D108BD9-81ED-4DB2-BD59-A6C34878D82A}">
                    <a16:rowId xmlns:a16="http://schemas.microsoft.com/office/drawing/2014/main" val="1902195629"/>
                  </a:ext>
                </a:extLst>
              </a:tr>
            </a:tbl>
          </a:graphicData>
        </a:graphic>
      </p:graphicFrame>
      <p:sp>
        <p:nvSpPr>
          <p:cNvPr id="4" name="Text Placeholder 3">
            <a:extLst>
              <a:ext uri="{FF2B5EF4-FFF2-40B4-BE49-F238E27FC236}">
                <a16:creationId xmlns:a16="http://schemas.microsoft.com/office/drawing/2014/main" id="{34342891-3BA1-42EE-AF96-41E4DD526797}"/>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341193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380D5-93AC-42BC-AA0F-93BB604E3E72}"/>
              </a:ext>
            </a:extLst>
          </p:cNvPr>
          <p:cNvSpPr>
            <a:spLocks noGrp="1"/>
          </p:cNvSpPr>
          <p:nvPr>
            <p:ph type="title"/>
          </p:nvPr>
        </p:nvSpPr>
        <p:spPr/>
        <p:txBody>
          <a:bodyPr/>
          <a:lstStyle/>
          <a:p>
            <a:r>
              <a:rPr lang="sv-SE"/>
              <a:t>Instagram Top 5 Minst Scorende Instagram Posts | NPO FunX</a:t>
            </a:r>
            <a:endParaRPr lang="en-US"/>
          </a:p>
        </p:txBody>
      </p:sp>
      <p:graphicFrame>
        <p:nvGraphicFramePr>
          <p:cNvPr id="5" name="Table Placeholder 4">
            <a:extLst>
              <a:ext uri="{FF2B5EF4-FFF2-40B4-BE49-F238E27FC236}">
                <a16:creationId xmlns:a16="http://schemas.microsoft.com/office/drawing/2014/main" id="{08D2874B-85BB-4AF9-99E6-220C89378620}"/>
              </a:ext>
            </a:extLst>
          </p:cNvPr>
          <p:cNvGraphicFramePr>
            <a:graphicFrameLocks noGrp="1"/>
          </p:cNvGraphicFramePr>
          <p:nvPr>
            <p:ph type="tbl" sz="quarter" idx="13"/>
            <p:extLst>
              <p:ext uri="{D42A27DB-BD31-4B8C-83A1-F6EECF244321}">
                <p14:modId xmlns:p14="http://schemas.microsoft.com/office/powerpoint/2010/main" val="195759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66211745"/>
                    </a:ext>
                  </a:extLst>
                </a:gridCol>
                <a:gridCol w="740664">
                  <a:extLst>
                    <a:ext uri="{9D8B030D-6E8A-4147-A177-3AD203B41FA5}">
                      <a16:colId xmlns:a16="http://schemas.microsoft.com/office/drawing/2014/main" val="3047643964"/>
                    </a:ext>
                  </a:extLst>
                </a:gridCol>
                <a:gridCol w="740664">
                  <a:extLst>
                    <a:ext uri="{9D8B030D-6E8A-4147-A177-3AD203B41FA5}">
                      <a16:colId xmlns:a16="http://schemas.microsoft.com/office/drawing/2014/main" val="4193841702"/>
                    </a:ext>
                  </a:extLst>
                </a:gridCol>
                <a:gridCol w="740664">
                  <a:extLst>
                    <a:ext uri="{9D8B030D-6E8A-4147-A177-3AD203B41FA5}">
                      <a16:colId xmlns:a16="http://schemas.microsoft.com/office/drawing/2014/main" val="1428208187"/>
                    </a:ext>
                  </a:extLst>
                </a:gridCol>
                <a:gridCol w="740664">
                  <a:extLst>
                    <a:ext uri="{9D8B030D-6E8A-4147-A177-3AD203B41FA5}">
                      <a16:colId xmlns:a16="http://schemas.microsoft.com/office/drawing/2014/main" val="2961344410"/>
                    </a:ext>
                  </a:extLst>
                </a:gridCol>
                <a:gridCol w="740664">
                  <a:extLst>
                    <a:ext uri="{9D8B030D-6E8A-4147-A177-3AD203B41FA5}">
                      <a16:colId xmlns:a16="http://schemas.microsoft.com/office/drawing/2014/main" val="1687265818"/>
                    </a:ext>
                  </a:extLst>
                </a:gridCol>
                <a:gridCol w="740664">
                  <a:extLst>
                    <a:ext uri="{9D8B030D-6E8A-4147-A177-3AD203B41FA5}">
                      <a16:colId xmlns:a16="http://schemas.microsoft.com/office/drawing/2014/main" val="2703467134"/>
                    </a:ext>
                  </a:extLst>
                </a:gridCol>
                <a:gridCol w="740664">
                  <a:extLst>
                    <a:ext uri="{9D8B030D-6E8A-4147-A177-3AD203B41FA5}">
                      <a16:colId xmlns:a16="http://schemas.microsoft.com/office/drawing/2014/main" val="149658996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Reach</a:t>
                      </a:r>
                    </a:p>
                  </a:txBody>
                  <a:tcPr/>
                </a:tc>
                <a:extLst>
                  <a:ext uri="{0D108BD9-81ED-4DB2-BD59-A6C34878D82A}">
                    <a16:rowId xmlns:a16="http://schemas.microsoft.com/office/drawing/2014/main" val="1828850849"/>
                  </a:ext>
                </a:extLst>
              </a:tr>
              <a:tr h="370840">
                <a:tc>
                  <a:txBody>
                    <a:bodyPr/>
                    <a:lstStyle/>
                    <a:p>
                      <a:r>
                        <a:rPr lang="en-US" sz="1000" b="1"/>
                        <a:t>funxfm - 2021-08-28 13:30:13</a:t>
                      </a:r>
                      <a:r>
                        <a:rPr lang="en-US" sz="1000"/>
                        <a:t>
 Op wie zou jij je geld zetten, Jake Paul of Tyron Woodley? 👀🥊 #FunX #JakePaul #TyronWoodley</a:t>
                      </a:r>
                    </a:p>
                  </a:txBody>
                  <a:tcPr/>
                </a:tc>
                <a:tc>
                  <a:txBody>
                    <a:bodyPr/>
                    <a:lstStyle/>
                    <a:p>
                      <a:r>
                        <a:rPr lang="en-US" sz="1000"/>
                        <a:t>149</a:t>
                      </a:r>
                    </a:p>
                  </a:txBody>
                  <a:tcPr/>
                </a:tc>
                <a:tc>
                  <a:txBody>
                    <a:bodyPr/>
                    <a:lstStyle/>
                    <a:p>
                      <a:r>
                        <a:rPr lang="en-US" sz="1000"/>
                        <a:t>5</a:t>
                      </a:r>
                    </a:p>
                  </a:txBody>
                  <a:tcPr/>
                </a:tc>
                <a:tc>
                  <a:txBody>
                    <a:bodyPr/>
                    <a:lstStyle/>
                    <a:p>
                      <a:r>
                        <a:rPr lang="en-US" sz="1000"/>
                        <a:t>2</a:t>
                      </a:r>
                    </a:p>
                  </a:txBody>
                  <a:tcPr/>
                </a:tc>
                <a:tc>
                  <a:txBody>
                    <a:bodyPr/>
                    <a:lstStyle/>
                    <a:p>
                      <a:r>
                        <a:rPr lang="en-US" sz="1000"/>
                        <a:t>156</a:t>
                      </a:r>
                    </a:p>
                  </a:txBody>
                  <a:tcPr/>
                </a:tc>
                <a:tc>
                  <a:txBody>
                    <a:bodyPr/>
                    <a:lstStyle/>
                    <a:p>
                      <a:r>
                        <a:rPr lang="en-US" sz="1000"/>
                        <a:t>7824</a:t>
                      </a:r>
                    </a:p>
                  </a:txBody>
                  <a:tcPr/>
                </a:tc>
                <a:tc>
                  <a:txBody>
                    <a:bodyPr/>
                    <a:lstStyle/>
                    <a:p>
                      <a:r>
                        <a:rPr lang="en-US" sz="1000"/>
                        <a:t>2.11 %</a:t>
                      </a:r>
                    </a:p>
                  </a:txBody>
                  <a:tcPr/>
                </a:tc>
                <a:tc>
                  <a:txBody>
                    <a:bodyPr/>
                    <a:lstStyle/>
                    <a:p>
                      <a:r>
                        <a:rPr lang="en-US" sz="1000"/>
                        <a:t>7387</a:t>
                      </a:r>
                    </a:p>
                  </a:txBody>
                  <a:tcPr/>
                </a:tc>
                <a:extLst>
                  <a:ext uri="{0D108BD9-81ED-4DB2-BD59-A6C34878D82A}">
                    <a16:rowId xmlns:a16="http://schemas.microsoft.com/office/drawing/2014/main" val="3193207461"/>
                  </a:ext>
                </a:extLst>
              </a:tr>
              <a:tr h="370840">
                <a:tc>
                  <a:txBody>
                    <a:bodyPr/>
                    <a:lstStyle/>
                    <a:p>
                      <a:r>
                        <a:rPr lang="en-US" sz="1000" b="1"/>
                        <a:t>funxfm - 2021-08-26 12:09:14</a:t>
                      </a:r>
                      <a:r>
                        <a:rPr lang="en-US" sz="1000"/>
                        <a:t>
 Je moet kiezen, Lil Baby of Lil Durk? Wie heeft de hardste tunes? #FunX #LilBaby #LilDurk</a:t>
                      </a:r>
                    </a:p>
                  </a:txBody>
                  <a:tcPr/>
                </a:tc>
                <a:tc>
                  <a:txBody>
                    <a:bodyPr/>
                    <a:lstStyle/>
                    <a:p>
                      <a:r>
                        <a:rPr lang="en-US" sz="1000"/>
                        <a:t>249</a:t>
                      </a:r>
                    </a:p>
                  </a:txBody>
                  <a:tcPr/>
                </a:tc>
                <a:tc>
                  <a:txBody>
                    <a:bodyPr/>
                    <a:lstStyle/>
                    <a:p>
                      <a:r>
                        <a:rPr lang="en-US" sz="1000"/>
                        <a:t>52</a:t>
                      </a:r>
                    </a:p>
                  </a:txBody>
                  <a:tcPr/>
                </a:tc>
                <a:tc>
                  <a:txBody>
                    <a:bodyPr/>
                    <a:lstStyle/>
                    <a:p>
                      <a:r>
                        <a:rPr lang="en-US" sz="1000"/>
                        <a:t>3</a:t>
                      </a:r>
                    </a:p>
                  </a:txBody>
                  <a:tcPr/>
                </a:tc>
                <a:tc>
                  <a:txBody>
                    <a:bodyPr/>
                    <a:lstStyle/>
                    <a:p>
                      <a:r>
                        <a:rPr lang="en-US" sz="1000"/>
                        <a:t>304</a:t>
                      </a:r>
                    </a:p>
                  </a:txBody>
                  <a:tcPr/>
                </a:tc>
                <a:tc>
                  <a:txBody>
                    <a:bodyPr/>
                    <a:lstStyle/>
                    <a:p>
                      <a:r>
                        <a:rPr lang="en-US" sz="1000"/>
                        <a:t>16734</a:t>
                      </a:r>
                    </a:p>
                  </a:txBody>
                  <a:tcPr/>
                </a:tc>
                <a:tc>
                  <a:txBody>
                    <a:bodyPr/>
                    <a:lstStyle/>
                    <a:p>
                      <a:r>
                        <a:rPr lang="en-US" sz="1000"/>
                        <a:t>1.96 %</a:t>
                      </a:r>
                    </a:p>
                  </a:txBody>
                  <a:tcPr/>
                </a:tc>
                <a:tc>
                  <a:txBody>
                    <a:bodyPr/>
                    <a:lstStyle/>
                    <a:p>
                      <a:r>
                        <a:rPr lang="en-US" sz="1000"/>
                        <a:t>15517</a:t>
                      </a:r>
                    </a:p>
                  </a:txBody>
                  <a:tcPr/>
                </a:tc>
                <a:extLst>
                  <a:ext uri="{0D108BD9-81ED-4DB2-BD59-A6C34878D82A}">
                    <a16:rowId xmlns:a16="http://schemas.microsoft.com/office/drawing/2014/main" val="2055744335"/>
                  </a:ext>
                </a:extLst>
              </a:tr>
              <a:tr h="370840">
                <a:tc>
                  <a:txBody>
                    <a:bodyPr/>
                    <a:lstStyle/>
                    <a:p>
                      <a:r>
                        <a:rPr lang="nl-NL" sz="1000" b="1"/>
                        <a:t>funxfm - 2021-08-23 09:24:29</a:t>
                      </a:r>
                      <a:r>
                        <a:rPr lang="nl-NL" sz="1000"/>
                        <a:t>
 De track 'Pepas’ van @Farruko is deze week de #DiXte op #FunX en ga je dus extra vaak voorbij horen komen 🎉 Hoe lekker ga jij op deze tune 👀</a:t>
                      </a:r>
                      <a:endParaRPr lang="en-US" sz="1000"/>
                    </a:p>
                  </a:txBody>
                  <a:tcPr/>
                </a:tc>
                <a:tc>
                  <a:txBody>
                    <a:bodyPr/>
                    <a:lstStyle/>
                    <a:p>
                      <a:r>
                        <a:rPr lang="en-US" sz="1000"/>
                        <a:t>282</a:t>
                      </a:r>
                    </a:p>
                  </a:txBody>
                  <a:tcPr/>
                </a:tc>
                <a:tc>
                  <a:txBody>
                    <a:bodyPr/>
                    <a:lstStyle/>
                    <a:p>
                      <a:r>
                        <a:rPr lang="en-US" sz="1000"/>
                        <a:t>22</a:t>
                      </a:r>
                    </a:p>
                  </a:txBody>
                  <a:tcPr/>
                </a:tc>
                <a:tc>
                  <a:txBody>
                    <a:bodyPr/>
                    <a:lstStyle/>
                    <a:p>
                      <a:r>
                        <a:rPr lang="en-US" sz="1000"/>
                        <a:t>13</a:t>
                      </a:r>
                    </a:p>
                  </a:txBody>
                  <a:tcPr/>
                </a:tc>
                <a:tc>
                  <a:txBody>
                    <a:bodyPr/>
                    <a:lstStyle/>
                    <a:p>
                      <a:r>
                        <a:rPr lang="en-US" sz="1000"/>
                        <a:t>317</a:t>
                      </a:r>
                    </a:p>
                  </a:txBody>
                  <a:tcPr/>
                </a:tc>
                <a:tc>
                  <a:txBody>
                    <a:bodyPr/>
                    <a:lstStyle/>
                    <a:p>
                      <a:r>
                        <a:rPr lang="en-US" sz="1000"/>
                        <a:t>17258</a:t>
                      </a:r>
                    </a:p>
                  </a:txBody>
                  <a:tcPr/>
                </a:tc>
                <a:tc>
                  <a:txBody>
                    <a:bodyPr/>
                    <a:lstStyle/>
                    <a:p>
                      <a:r>
                        <a:rPr lang="en-US" sz="1000"/>
                        <a:t>1.99 %</a:t>
                      </a:r>
                    </a:p>
                  </a:txBody>
                  <a:tcPr/>
                </a:tc>
                <a:tc>
                  <a:txBody>
                    <a:bodyPr/>
                    <a:lstStyle/>
                    <a:p>
                      <a:r>
                        <a:rPr lang="en-US" sz="1000"/>
                        <a:t>15934</a:t>
                      </a:r>
                    </a:p>
                  </a:txBody>
                  <a:tcPr/>
                </a:tc>
                <a:extLst>
                  <a:ext uri="{0D108BD9-81ED-4DB2-BD59-A6C34878D82A}">
                    <a16:rowId xmlns:a16="http://schemas.microsoft.com/office/drawing/2014/main" val="3364180882"/>
                  </a:ext>
                </a:extLst>
              </a:tr>
              <a:tr h="370840">
                <a:tc>
                  <a:txBody>
                    <a:bodyPr/>
                    <a:lstStyle/>
                    <a:p>
                      <a:r>
                        <a:rPr lang="nl-NL" sz="1000" b="1"/>
                        <a:t>funxfm - 2021-08-24 14:00:01</a:t>
                      </a:r>
                      <a:r>
                        <a:rPr lang="nl-NL" sz="1000"/>
                        <a:t>
 Welke artiest kies jij en wat ga je die dag doen? 👀 #FunX #fillintheblank</a:t>
                      </a:r>
                      <a:endParaRPr lang="en-US" sz="1000"/>
                    </a:p>
                  </a:txBody>
                  <a:tcPr/>
                </a:tc>
                <a:tc>
                  <a:txBody>
                    <a:bodyPr/>
                    <a:lstStyle/>
                    <a:p>
                      <a:r>
                        <a:rPr lang="en-US" sz="1000"/>
                        <a:t>293</a:t>
                      </a:r>
                    </a:p>
                  </a:txBody>
                  <a:tcPr/>
                </a:tc>
                <a:tc>
                  <a:txBody>
                    <a:bodyPr/>
                    <a:lstStyle/>
                    <a:p>
                      <a:r>
                        <a:rPr lang="en-US" sz="1000"/>
                        <a:t>41</a:t>
                      </a:r>
                    </a:p>
                  </a:txBody>
                  <a:tcPr/>
                </a:tc>
                <a:tc>
                  <a:txBody>
                    <a:bodyPr/>
                    <a:lstStyle/>
                    <a:p>
                      <a:r>
                        <a:rPr lang="en-US" sz="1000"/>
                        <a:t>4</a:t>
                      </a:r>
                    </a:p>
                  </a:txBody>
                  <a:tcPr/>
                </a:tc>
                <a:tc>
                  <a:txBody>
                    <a:bodyPr/>
                    <a:lstStyle/>
                    <a:p>
                      <a:r>
                        <a:rPr lang="en-US" sz="1000"/>
                        <a:t>338</a:t>
                      </a:r>
                    </a:p>
                  </a:txBody>
                  <a:tcPr/>
                </a:tc>
                <a:tc>
                  <a:txBody>
                    <a:bodyPr/>
                    <a:lstStyle/>
                    <a:p>
                      <a:r>
                        <a:rPr lang="en-US" sz="1000"/>
                        <a:t>22610</a:t>
                      </a:r>
                    </a:p>
                  </a:txBody>
                  <a:tcPr/>
                </a:tc>
                <a:tc>
                  <a:txBody>
                    <a:bodyPr/>
                    <a:lstStyle/>
                    <a:p>
                      <a:r>
                        <a:rPr lang="en-US" sz="1000"/>
                        <a:t>1.58 %</a:t>
                      </a:r>
                    </a:p>
                  </a:txBody>
                  <a:tcPr/>
                </a:tc>
                <a:tc>
                  <a:txBody>
                    <a:bodyPr/>
                    <a:lstStyle/>
                    <a:p>
                      <a:r>
                        <a:rPr lang="en-US" sz="1000"/>
                        <a:t>21330</a:t>
                      </a:r>
                    </a:p>
                  </a:txBody>
                  <a:tcPr/>
                </a:tc>
                <a:extLst>
                  <a:ext uri="{0D108BD9-81ED-4DB2-BD59-A6C34878D82A}">
                    <a16:rowId xmlns:a16="http://schemas.microsoft.com/office/drawing/2014/main" val="4147015229"/>
                  </a:ext>
                </a:extLst>
              </a:tr>
              <a:tr h="370840">
                <a:tc>
                  <a:txBody>
                    <a:bodyPr/>
                    <a:lstStyle/>
                    <a:p>
                      <a:r>
                        <a:rPr lang="en-US" sz="1000" b="1"/>
                        <a:t>funxfm - 2021-08-27 09:27:01</a:t>
                      </a:r>
                      <a:r>
                        <a:rPr lang="en-US" sz="1000"/>
                        <a:t>
 Het is vrijdag en dat betekent dat er weer veel dikke tunes zijn gedropt!💣 O.a:
1️⃣ Konsentra - @prins_poke &amp; @irsais
2️⃣ Los Laat - @pearlxramos ft. @architrackz92 &amp; @artisticraw
3️⃣ Systeem - @thepartysquad ft. @youngellens &amp; @antoonpb
4️⃣ Options - @rich.2gether ft. @bko.music, @itsblowmusic &amp; @jhorrmountain
5️⃣ Get Down - @buikje ft. @mesymzb
6️⃣ 501 maar geen Bae - @kiddeblits1
7️⃣ Make Up - @badboygoodvibes
8️⃣ NO CAP/DILEMMA - @yvesxavierr &amp; @shyboyworld
Ga nu naar de FunX Fresh playlist op Spotify voor de nieuwste releases. Welke nieuwe track vind jij echt 🔥🥵?
#FunX #FunXFresh #newmusic #release #poke #irsais #pearlramos #architrackz #artisticraw #thepartysquad #youngellens #antoon #rich2gether #bko #blow #jhorrmountain #buikje #mesy #kiddeblits #badboygoodvibes #yves #shy</a:t>
                      </a:r>
                    </a:p>
                  </a:txBody>
                  <a:tcPr/>
                </a:tc>
                <a:tc>
                  <a:txBody>
                    <a:bodyPr/>
                    <a:lstStyle/>
                    <a:p>
                      <a:r>
                        <a:rPr lang="en-US" sz="1000"/>
                        <a:t>318</a:t>
                      </a:r>
                    </a:p>
                  </a:txBody>
                  <a:tcPr/>
                </a:tc>
                <a:tc>
                  <a:txBody>
                    <a:bodyPr/>
                    <a:lstStyle/>
                    <a:p>
                      <a:r>
                        <a:rPr lang="en-US" sz="1000"/>
                        <a:t>12</a:t>
                      </a:r>
                    </a:p>
                  </a:txBody>
                  <a:tcPr/>
                </a:tc>
                <a:tc>
                  <a:txBody>
                    <a:bodyPr/>
                    <a:lstStyle/>
                    <a:p>
                      <a:r>
                        <a:rPr lang="en-US" sz="1000"/>
                        <a:t>36</a:t>
                      </a:r>
                    </a:p>
                  </a:txBody>
                  <a:tcPr/>
                </a:tc>
                <a:tc>
                  <a:txBody>
                    <a:bodyPr/>
                    <a:lstStyle/>
                    <a:p>
                      <a:r>
                        <a:rPr lang="en-US" sz="1000"/>
                        <a:t>366</a:t>
                      </a:r>
                    </a:p>
                  </a:txBody>
                  <a:tcPr/>
                </a:tc>
                <a:tc>
                  <a:txBody>
                    <a:bodyPr/>
                    <a:lstStyle/>
                    <a:p>
                      <a:r>
                        <a:rPr lang="en-US" sz="1000"/>
                        <a:t>21683</a:t>
                      </a:r>
                    </a:p>
                  </a:txBody>
                  <a:tcPr/>
                </a:tc>
                <a:tc>
                  <a:txBody>
                    <a:bodyPr/>
                    <a:lstStyle/>
                    <a:p>
                      <a:r>
                        <a:rPr lang="en-US" sz="1000"/>
                        <a:t>2.18 %</a:t>
                      </a:r>
                    </a:p>
                  </a:txBody>
                  <a:tcPr/>
                </a:tc>
                <a:tc>
                  <a:txBody>
                    <a:bodyPr/>
                    <a:lstStyle/>
                    <a:p>
                      <a:r>
                        <a:rPr lang="en-US" sz="1000"/>
                        <a:t>16778</a:t>
                      </a:r>
                    </a:p>
                  </a:txBody>
                  <a:tcPr/>
                </a:tc>
                <a:extLst>
                  <a:ext uri="{0D108BD9-81ED-4DB2-BD59-A6C34878D82A}">
                    <a16:rowId xmlns:a16="http://schemas.microsoft.com/office/drawing/2014/main" val="1808858327"/>
                  </a:ext>
                </a:extLst>
              </a:tr>
            </a:tbl>
          </a:graphicData>
        </a:graphic>
      </p:graphicFrame>
      <p:sp>
        <p:nvSpPr>
          <p:cNvPr id="4" name="Text Placeholder 3">
            <a:extLst>
              <a:ext uri="{FF2B5EF4-FFF2-40B4-BE49-F238E27FC236}">
                <a16:creationId xmlns:a16="http://schemas.microsoft.com/office/drawing/2014/main" id="{864A3657-BC91-487F-9534-B9A3D57A2FFF}"/>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4211413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57336-C80D-4D19-9C97-3DDE78E74D8E}"/>
              </a:ext>
            </a:extLst>
          </p:cNvPr>
          <p:cNvSpPr>
            <a:spLocks noGrp="1"/>
          </p:cNvSpPr>
          <p:nvPr>
            <p:ph type="title"/>
          </p:nvPr>
        </p:nvSpPr>
        <p:spPr/>
        <p:txBody>
          <a:bodyPr/>
          <a:lstStyle/>
          <a:p>
            <a:r>
              <a:rPr lang="en-US"/>
              <a:t>Instagram Top 5 IGTV Video's | NPO FunX</a:t>
            </a:r>
          </a:p>
        </p:txBody>
      </p:sp>
      <p:graphicFrame>
        <p:nvGraphicFramePr>
          <p:cNvPr id="5" name="Table Placeholder 4">
            <a:extLst>
              <a:ext uri="{FF2B5EF4-FFF2-40B4-BE49-F238E27FC236}">
                <a16:creationId xmlns:a16="http://schemas.microsoft.com/office/drawing/2014/main" id="{0CE5E179-8FCA-4142-9CB1-36C47F486BEB}"/>
              </a:ext>
            </a:extLst>
          </p:cNvPr>
          <p:cNvGraphicFramePr>
            <a:graphicFrameLocks noGrp="1"/>
          </p:cNvGraphicFramePr>
          <p:nvPr>
            <p:ph type="tbl" sz="quarter" idx="13"/>
            <p:extLst>
              <p:ext uri="{D42A27DB-BD31-4B8C-83A1-F6EECF244321}">
                <p14:modId xmlns:p14="http://schemas.microsoft.com/office/powerpoint/2010/main" val="369883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23380252"/>
                    </a:ext>
                  </a:extLst>
                </a:gridCol>
                <a:gridCol w="1234440">
                  <a:extLst>
                    <a:ext uri="{9D8B030D-6E8A-4147-A177-3AD203B41FA5}">
                      <a16:colId xmlns:a16="http://schemas.microsoft.com/office/drawing/2014/main" val="38520772"/>
                    </a:ext>
                  </a:extLst>
                </a:gridCol>
                <a:gridCol w="576072">
                  <a:extLst>
                    <a:ext uri="{9D8B030D-6E8A-4147-A177-3AD203B41FA5}">
                      <a16:colId xmlns:a16="http://schemas.microsoft.com/office/drawing/2014/main" val="997934855"/>
                    </a:ext>
                  </a:extLst>
                </a:gridCol>
                <a:gridCol w="576072">
                  <a:extLst>
                    <a:ext uri="{9D8B030D-6E8A-4147-A177-3AD203B41FA5}">
                      <a16:colId xmlns:a16="http://schemas.microsoft.com/office/drawing/2014/main" val="4038445579"/>
                    </a:ext>
                  </a:extLst>
                </a:gridCol>
                <a:gridCol w="576072">
                  <a:extLst>
                    <a:ext uri="{9D8B030D-6E8A-4147-A177-3AD203B41FA5}">
                      <a16:colId xmlns:a16="http://schemas.microsoft.com/office/drawing/2014/main" val="3362361622"/>
                    </a:ext>
                  </a:extLst>
                </a:gridCol>
                <a:gridCol w="576072">
                  <a:extLst>
                    <a:ext uri="{9D8B030D-6E8A-4147-A177-3AD203B41FA5}">
                      <a16:colId xmlns:a16="http://schemas.microsoft.com/office/drawing/2014/main" val="3900148436"/>
                    </a:ext>
                  </a:extLst>
                </a:gridCol>
                <a:gridCol w="576072">
                  <a:extLst>
                    <a:ext uri="{9D8B030D-6E8A-4147-A177-3AD203B41FA5}">
                      <a16:colId xmlns:a16="http://schemas.microsoft.com/office/drawing/2014/main" val="2179836372"/>
                    </a:ext>
                  </a:extLst>
                </a:gridCol>
                <a:gridCol w="576072">
                  <a:extLst>
                    <a:ext uri="{9D8B030D-6E8A-4147-A177-3AD203B41FA5}">
                      <a16:colId xmlns:a16="http://schemas.microsoft.com/office/drawing/2014/main" val="646000794"/>
                    </a:ext>
                  </a:extLst>
                </a:gridCol>
                <a:gridCol w="576072">
                  <a:extLst>
                    <a:ext uri="{9D8B030D-6E8A-4147-A177-3AD203B41FA5}">
                      <a16:colId xmlns:a16="http://schemas.microsoft.com/office/drawing/2014/main" val="2769784924"/>
                    </a:ext>
                  </a:extLst>
                </a:gridCol>
                <a:gridCol w="576072">
                  <a:extLst>
                    <a:ext uri="{9D8B030D-6E8A-4147-A177-3AD203B41FA5}">
                      <a16:colId xmlns:a16="http://schemas.microsoft.com/office/drawing/2014/main" val="121340123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Views (Organic)</a:t>
                      </a:r>
                    </a:p>
                  </a:txBody>
                  <a:tcPr/>
                </a:tc>
                <a:tc>
                  <a:txBody>
                    <a:bodyPr/>
                    <a:lstStyle/>
                    <a:p>
                      <a:r>
                        <a:rPr lang="en-US" sz="1000"/>
                        <a:t>Engagement Rate (Organic)</a:t>
                      </a:r>
                    </a:p>
                  </a:txBody>
                  <a:tcPr/>
                </a:tc>
                <a:tc>
                  <a:txBody>
                    <a:bodyPr/>
                    <a:lstStyle/>
                    <a:p>
                      <a:r>
                        <a:rPr lang="en-US" sz="1000"/>
                        <a:t>Reach (Organic)</a:t>
                      </a:r>
                    </a:p>
                  </a:txBody>
                  <a:tcPr/>
                </a:tc>
                <a:extLst>
                  <a:ext uri="{0D108BD9-81ED-4DB2-BD59-A6C34878D82A}">
                    <a16:rowId xmlns:a16="http://schemas.microsoft.com/office/drawing/2014/main" val="4191800953"/>
                  </a:ext>
                </a:extLst>
              </a:tr>
              <a:tr h="370840">
                <a:tc>
                  <a:txBody>
                    <a:bodyPr/>
                    <a:lstStyle/>
                    <a:p>
                      <a:r>
                        <a:rPr lang="en-US" sz="1000" b="1"/>
                        <a:t>funxfm - 2021-08-25 14:47:02</a:t>
                      </a:r>
                      <a:r>
                        <a:rPr lang="en-US" sz="1000"/>
                        <a:t>
 @ronnieflex in de Kuip 🏟: Ronnie Flex dropte eindelijk zijn nieuwe album ‘Altijd Samen’ 🔥 @shaquilleljr was aanwezig bij de Release Party in de Kuip om de vibes te checken 👀 Wat is jouw favoriete tune van het album? 👇 #FunX #ronnieflex #altijdsamen</a:t>
                      </a:r>
                    </a:p>
                  </a:txBody>
                  <a:tcPr/>
                </a:tc>
                <a:tc>
                  <a:txBody>
                    <a:bodyPr/>
                    <a:lstStyle/>
                    <a:p>
                      <a:r>
                        <a:rPr lang="en-US" sz="1000"/>
                        <a:t>https://quintly-image-storage.s3.amazonaws.com/e2e4db511ce4d3ad9f5d972ba1e52ca8/8be1936cc2d80845a199cf31c5929016.jpg</a:t>
                      </a:r>
                    </a:p>
                  </a:txBody>
                  <a:tcPr/>
                </a:tc>
                <a:tc>
                  <a:txBody>
                    <a:bodyPr/>
                    <a:lstStyle/>
                    <a:p>
                      <a:r>
                        <a:rPr lang="en-US" sz="1000"/>
                        <a:t>1731</a:t>
                      </a:r>
                    </a:p>
                  </a:txBody>
                  <a:tcPr/>
                </a:tc>
                <a:tc>
                  <a:txBody>
                    <a:bodyPr/>
                    <a:lstStyle/>
                    <a:p>
                      <a:r>
                        <a:rPr lang="en-US" sz="1000"/>
                        <a:t>37</a:t>
                      </a:r>
                    </a:p>
                  </a:txBody>
                  <a:tcPr/>
                </a:tc>
                <a:tc>
                  <a:txBody>
                    <a:bodyPr/>
                    <a:lstStyle/>
                    <a:p>
                      <a:r>
                        <a:rPr lang="en-US" sz="1000"/>
                        <a:t>98</a:t>
                      </a:r>
                    </a:p>
                  </a:txBody>
                  <a:tcPr/>
                </a:tc>
                <a:tc>
                  <a:txBody>
                    <a:bodyPr/>
                    <a:lstStyle/>
                    <a:p>
                      <a:r>
                        <a:rPr lang="en-US" sz="1000"/>
                        <a:t>1866</a:t>
                      </a:r>
                    </a:p>
                  </a:txBody>
                  <a:tcPr/>
                </a:tc>
                <a:tc>
                  <a:txBody>
                    <a:bodyPr/>
                    <a:lstStyle/>
                    <a:p>
                      <a:r>
                        <a:rPr lang="en-US" sz="1000"/>
                        <a:t>90837</a:t>
                      </a:r>
                    </a:p>
                  </a:txBody>
                  <a:tcPr/>
                </a:tc>
                <a:tc>
                  <a:txBody>
                    <a:bodyPr/>
                    <a:lstStyle/>
                    <a:p>
                      <a:r>
                        <a:rPr lang="en-US" sz="1000"/>
                        <a:t>30650</a:t>
                      </a:r>
                    </a:p>
                  </a:txBody>
                  <a:tcPr/>
                </a:tc>
                <a:tc>
                  <a:txBody>
                    <a:bodyPr/>
                    <a:lstStyle/>
                    <a:p>
                      <a:r>
                        <a:rPr lang="en-US" sz="1000"/>
                        <a:t>2.05 %</a:t>
                      </a:r>
                    </a:p>
                  </a:txBody>
                  <a:tcPr/>
                </a:tc>
                <a:tc>
                  <a:txBody>
                    <a:bodyPr/>
                    <a:lstStyle/>
                    <a:p>
                      <a:r>
                        <a:rPr lang="en-US" sz="1000"/>
                        <a:t>82732</a:t>
                      </a:r>
                    </a:p>
                  </a:txBody>
                  <a:tcPr/>
                </a:tc>
                <a:extLst>
                  <a:ext uri="{0D108BD9-81ED-4DB2-BD59-A6C34878D82A}">
                    <a16:rowId xmlns:a16="http://schemas.microsoft.com/office/drawing/2014/main" val="4139714857"/>
                  </a:ext>
                </a:extLst>
              </a:tr>
            </a:tbl>
          </a:graphicData>
        </a:graphic>
      </p:graphicFrame>
      <p:sp>
        <p:nvSpPr>
          <p:cNvPr id="4" name="Text Placeholder 3">
            <a:extLst>
              <a:ext uri="{FF2B5EF4-FFF2-40B4-BE49-F238E27FC236}">
                <a16:creationId xmlns:a16="http://schemas.microsoft.com/office/drawing/2014/main" id="{523B71F2-2BD7-466D-AB7E-296F0F773A58}"/>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3821089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BF46-1AC8-4EE0-8AF4-2EDFDEF3582D}"/>
              </a:ext>
            </a:extLst>
          </p:cNvPr>
          <p:cNvSpPr>
            <a:spLocks noGrp="1"/>
          </p:cNvSpPr>
          <p:nvPr>
            <p:ph type="title"/>
          </p:nvPr>
        </p:nvSpPr>
        <p:spPr/>
        <p:txBody>
          <a:bodyPr/>
          <a:lstStyle/>
          <a:p>
            <a:r>
              <a:rPr lang="en-US"/>
              <a:t>Instagram Top 10 Stories | NPO FunX - 1 of 3</a:t>
            </a:r>
          </a:p>
        </p:txBody>
      </p:sp>
      <p:graphicFrame>
        <p:nvGraphicFramePr>
          <p:cNvPr id="5" name="Table Placeholder 4">
            <a:extLst>
              <a:ext uri="{FF2B5EF4-FFF2-40B4-BE49-F238E27FC236}">
                <a16:creationId xmlns:a16="http://schemas.microsoft.com/office/drawing/2014/main" id="{2460CD27-E28A-44A5-A419-B9B452999774}"/>
              </a:ext>
            </a:extLst>
          </p:cNvPr>
          <p:cNvGraphicFramePr>
            <a:graphicFrameLocks noGrp="1"/>
          </p:cNvGraphicFramePr>
          <p:nvPr>
            <p:ph type="tbl" sz="quarter" idx="13"/>
            <p:extLst>
              <p:ext uri="{D42A27DB-BD31-4B8C-83A1-F6EECF244321}">
                <p14:modId xmlns:p14="http://schemas.microsoft.com/office/powerpoint/2010/main" val="116969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6697889"/>
                    </a:ext>
                  </a:extLst>
                </a:gridCol>
                <a:gridCol w="1892808">
                  <a:extLst>
                    <a:ext uri="{9D8B030D-6E8A-4147-A177-3AD203B41FA5}">
                      <a16:colId xmlns:a16="http://schemas.microsoft.com/office/drawing/2014/main" val="2603271231"/>
                    </a:ext>
                  </a:extLst>
                </a:gridCol>
                <a:gridCol w="905256">
                  <a:extLst>
                    <a:ext uri="{9D8B030D-6E8A-4147-A177-3AD203B41FA5}">
                      <a16:colId xmlns:a16="http://schemas.microsoft.com/office/drawing/2014/main" val="988652031"/>
                    </a:ext>
                  </a:extLst>
                </a:gridCol>
                <a:gridCol w="905256">
                  <a:extLst>
                    <a:ext uri="{9D8B030D-6E8A-4147-A177-3AD203B41FA5}">
                      <a16:colId xmlns:a16="http://schemas.microsoft.com/office/drawing/2014/main" val="1637110795"/>
                    </a:ext>
                  </a:extLst>
                </a:gridCol>
                <a:gridCol w="905256">
                  <a:extLst>
                    <a:ext uri="{9D8B030D-6E8A-4147-A177-3AD203B41FA5}">
                      <a16:colId xmlns:a16="http://schemas.microsoft.com/office/drawing/2014/main" val="1690936506"/>
                    </a:ext>
                  </a:extLst>
                </a:gridCol>
                <a:gridCol w="905256">
                  <a:extLst>
                    <a:ext uri="{9D8B030D-6E8A-4147-A177-3AD203B41FA5}">
                      <a16:colId xmlns:a16="http://schemas.microsoft.com/office/drawing/2014/main" val="2110236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18802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- 2021-08-24 08:00:55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https://quintly-image-storage.s3.amazonaws.com/e2e4db511ce4d3ad9f5d972ba1e52ca8/5685dba2beeb203107dadaede69196f9.jpg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extLst>
                  <a:ext uri="{0D108BD9-81ED-4DB2-BD59-A6C34878D82A}">
                    <a16:rowId xmlns:a16="http://schemas.microsoft.com/office/drawing/2014/main" val="364182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- 2021-08-23 08:01:34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https://quintly-image-storage.s3.amazonaws.com/e2e4db511ce4d3ad9f5d972ba1e52ca8/5685dba2beeb203107dadaede69196f9.jpg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370060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- 2021-08-24 08:01:02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https://quintly-image-storage.s3.amazonaws.com/e2e4db511ce4d3ad9f5d972ba1e52ca8/a32b6e3b704d4b4308964cc92bad42c2.jpg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95607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- 2021-08-23 08:01:38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https://quintly-image-storage.s3.amazonaws.com/e2e4db511ce4d3ad9f5d972ba1e52ca8/7120c042f7d71b23c94330c8c6092d2f.jpg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691375430"/>
                  </a:ext>
                </a:extLst>
              </a:tr>
            </a:tbl>
          </a:graphicData>
        </a:graphic>
      </p:graphicFrame>
      <p:sp>
        <p:nvSpPr>
          <p:cNvPr id="4" name="Text Placeholder 3">
            <a:extLst>
              <a:ext uri="{FF2B5EF4-FFF2-40B4-BE49-F238E27FC236}">
                <a16:creationId xmlns:a16="http://schemas.microsoft.com/office/drawing/2014/main" id="{5B9B4255-6883-407F-9EFF-C082B11D3032}"/>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148294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CBB90-E913-4E0D-9B49-9FD016ADA729}"/>
              </a:ext>
            </a:extLst>
          </p:cNvPr>
          <p:cNvSpPr>
            <a:spLocks noGrp="1"/>
          </p:cNvSpPr>
          <p:nvPr>
            <p:ph type="title"/>
          </p:nvPr>
        </p:nvSpPr>
        <p:spPr/>
        <p:txBody>
          <a:bodyPr/>
          <a:lstStyle/>
          <a:p>
            <a:r>
              <a:rPr lang="en-US"/>
              <a:t>Instagram Top 10 Stories | NPO FunX - 2 of 3</a:t>
            </a:r>
          </a:p>
        </p:txBody>
      </p:sp>
      <p:graphicFrame>
        <p:nvGraphicFramePr>
          <p:cNvPr id="5" name="Table Placeholder 4">
            <a:extLst>
              <a:ext uri="{FF2B5EF4-FFF2-40B4-BE49-F238E27FC236}">
                <a16:creationId xmlns:a16="http://schemas.microsoft.com/office/drawing/2014/main" id="{103116D4-AF74-460C-9F3D-E6084ADE35A5}"/>
              </a:ext>
            </a:extLst>
          </p:cNvPr>
          <p:cNvGraphicFramePr>
            <a:graphicFrameLocks noGrp="1"/>
          </p:cNvGraphicFramePr>
          <p:nvPr>
            <p:ph type="tbl" sz="quarter" idx="13"/>
            <p:extLst>
              <p:ext uri="{D42A27DB-BD31-4B8C-83A1-F6EECF244321}">
                <p14:modId xmlns:p14="http://schemas.microsoft.com/office/powerpoint/2010/main" val="362269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5730778"/>
                    </a:ext>
                  </a:extLst>
                </a:gridCol>
                <a:gridCol w="1892808">
                  <a:extLst>
                    <a:ext uri="{9D8B030D-6E8A-4147-A177-3AD203B41FA5}">
                      <a16:colId xmlns:a16="http://schemas.microsoft.com/office/drawing/2014/main" val="2580851031"/>
                    </a:ext>
                  </a:extLst>
                </a:gridCol>
                <a:gridCol w="905256">
                  <a:extLst>
                    <a:ext uri="{9D8B030D-6E8A-4147-A177-3AD203B41FA5}">
                      <a16:colId xmlns:a16="http://schemas.microsoft.com/office/drawing/2014/main" val="4076608954"/>
                    </a:ext>
                  </a:extLst>
                </a:gridCol>
                <a:gridCol w="905256">
                  <a:extLst>
                    <a:ext uri="{9D8B030D-6E8A-4147-A177-3AD203B41FA5}">
                      <a16:colId xmlns:a16="http://schemas.microsoft.com/office/drawing/2014/main" val="807305094"/>
                    </a:ext>
                  </a:extLst>
                </a:gridCol>
                <a:gridCol w="905256">
                  <a:extLst>
                    <a:ext uri="{9D8B030D-6E8A-4147-A177-3AD203B41FA5}">
                      <a16:colId xmlns:a16="http://schemas.microsoft.com/office/drawing/2014/main" val="2996768611"/>
                    </a:ext>
                  </a:extLst>
                </a:gridCol>
                <a:gridCol w="905256">
                  <a:extLst>
                    <a:ext uri="{9D8B030D-6E8A-4147-A177-3AD203B41FA5}">
                      <a16:colId xmlns:a16="http://schemas.microsoft.com/office/drawing/2014/main" val="282414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42150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- 2021-08-24 08:01:10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https://quintly-image-storage.s3.amazonaws.com/e2e4db511ce4d3ad9f5d972ba1e52ca8/b29be047767c624c80f34ecc3a942b96.jpg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extLst>
                  <a:ext uri="{0D108BD9-81ED-4DB2-BD59-A6C34878D82A}">
                    <a16:rowId xmlns:a16="http://schemas.microsoft.com/office/drawing/2014/main" val="187839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- 2021-08-23 11:03:12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https://quintly-image-storage.s3.amazonaws.com/e2e4db511ce4d3ad9f5d972ba1e52ca8/518405e90d437c1cadfb07a8489aa35d.jpg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extLst>
                  <a:ext uri="{0D108BD9-81ED-4DB2-BD59-A6C34878D82A}">
                    <a16:rowId xmlns:a16="http://schemas.microsoft.com/office/drawing/2014/main" val="32919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- 2021-08-23 09:56:06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https://quintly-image-storage.s3.amazonaws.com/e2e4db511ce4d3ad9f5d972ba1e52ca8/ce5bbe118a14013e90d40ed6bcfdca63.jpg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extLst>
                  <a:ext uri="{0D108BD9-81ED-4DB2-BD59-A6C34878D82A}">
                    <a16:rowId xmlns:a16="http://schemas.microsoft.com/office/drawing/2014/main" val="181974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- 2021-08-23 15:34:12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https://quintly-image-storage.s3.amazonaws.com/e2e4db511ce4d3ad9f5d972ba1e52ca8/2fc87c8f2c0d140ffe5dbf8f66c8e27a.jpg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extLst>
                  <a:ext uri="{0D108BD9-81ED-4DB2-BD59-A6C34878D82A}">
                    <a16:rowId xmlns:a16="http://schemas.microsoft.com/office/drawing/2014/main" val="1761699878"/>
                  </a:ext>
                </a:extLst>
              </a:tr>
            </a:tbl>
          </a:graphicData>
        </a:graphic>
      </p:graphicFrame>
      <p:sp>
        <p:nvSpPr>
          <p:cNvPr id="4" name="Text Placeholder 3">
            <a:extLst>
              <a:ext uri="{FF2B5EF4-FFF2-40B4-BE49-F238E27FC236}">
                <a16:creationId xmlns:a16="http://schemas.microsoft.com/office/drawing/2014/main" id="{34C7850B-64E8-4A45-A296-4EC87156C965}"/>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413735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9E3E7-8DD9-4034-95E3-797387A4121F}"/>
              </a:ext>
            </a:extLst>
          </p:cNvPr>
          <p:cNvSpPr>
            <a:spLocks noGrp="1"/>
          </p:cNvSpPr>
          <p:nvPr>
            <p:ph type="title"/>
          </p:nvPr>
        </p:nvSpPr>
        <p:spPr/>
        <p:txBody>
          <a:bodyPr/>
          <a:lstStyle/>
          <a:p>
            <a:r>
              <a:rPr lang="en-US"/>
              <a:t>Instagram Top 10 Stories | NPO FunX - 3 of 3</a:t>
            </a:r>
          </a:p>
        </p:txBody>
      </p:sp>
      <p:graphicFrame>
        <p:nvGraphicFramePr>
          <p:cNvPr id="5" name="Table Placeholder 4">
            <a:extLst>
              <a:ext uri="{FF2B5EF4-FFF2-40B4-BE49-F238E27FC236}">
                <a16:creationId xmlns:a16="http://schemas.microsoft.com/office/drawing/2014/main" id="{6BBE8525-BA96-4FE1-97CA-91A8A979FACD}"/>
              </a:ext>
            </a:extLst>
          </p:cNvPr>
          <p:cNvGraphicFramePr>
            <a:graphicFrameLocks noGrp="1"/>
          </p:cNvGraphicFramePr>
          <p:nvPr>
            <p:ph type="tbl" sz="quarter" idx="13"/>
            <p:extLst>
              <p:ext uri="{D42A27DB-BD31-4B8C-83A1-F6EECF244321}">
                <p14:modId xmlns:p14="http://schemas.microsoft.com/office/powerpoint/2010/main" val="157606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0688617"/>
                    </a:ext>
                  </a:extLst>
                </a:gridCol>
                <a:gridCol w="1892808">
                  <a:extLst>
                    <a:ext uri="{9D8B030D-6E8A-4147-A177-3AD203B41FA5}">
                      <a16:colId xmlns:a16="http://schemas.microsoft.com/office/drawing/2014/main" val="1366773926"/>
                    </a:ext>
                  </a:extLst>
                </a:gridCol>
                <a:gridCol w="905256">
                  <a:extLst>
                    <a:ext uri="{9D8B030D-6E8A-4147-A177-3AD203B41FA5}">
                      <a16:colId xmlns:a16="http://schemas.microsoft.com/office/drawing/2014/main" val="99620789"/>
                    </a:ext>
                  </a:extLst>
                </a:gridCol>
                <a:gridCol w="905256">
                  <a:extLst>
                    <a:ext uri="{9D8B030D-6E8A-4147-A177-3AD203B41FA5}">
                      <a16:colId xmlns:a16="http://schemas.microsoft.com/office/drawing/2014/main" val="1247428634"/>
                    </a:ext>
                  </a:extLst>
                </a:gridCol>
                <a:gridCol w="905256">
                  <a:extLst>
                    <a:ext uri="{9D8B030D-6E8A-4147-A177-3AD203B41FA5}">
                      <a16:colId xmlns:a16="http://schemas.microsoft.com/office/drawing/2014/main" val="4106556114"/>
                    </a:ext>
                  </a:extLst>
                </a:gridCol>
                <a:gridCol w="905256">
                  <a:extLst>
                    <a:ext uri="{9D8B030D-6E8A-4147-A177-3AD203B41FA5}">
                      <a16:colId xmlns:a16="http://schemas.microsoft.com/office/drawing/2014/main" val="3654823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91532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- 2021-08-24 09:49:43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https://quintly-image-storage.s3.amazonaws.com/e2e4db511ce4d3ad9f5d972ba1e52ca8/5dcd808df3aa5e9c069c8faec02afae5.jpg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379547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funxfm - 2021-08-24 09:02:07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https://quintly-image-storage.s3.amazonaws.com/e2e4db511ce4d3ad9f5d972ba1e52ca8/f5987fd27a5bf37db791e8b2dfc86296.jpg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extLst>
                  <a:ext uri="{0D108BD9-81ED-4DB2-BD59-A6C34878D82A}">
                    <a16:rowId xmlns:a16="http://schemas.microsoft.com/office/drawing/2014/main" val="616108605"/>
                  </a:ext>
                </a:extLst>
              </a:tr>
            </a:tbl>
          </a:graphicData>
        </a:graphic>
      </p:graphicFrame>
      <p:sp>
        <p:nvSpPr>
          <p:cNvPr id="4" name="Text Placeholder 3">
            <a:extLst>
              <a:ext uri="{FF2B5EF4-FFF2-40B4-BE49-F238E27FC236}">
                <a16:creationId xmlns:a16="http://schemas.microsoft.com/office/drawing/2014/main" id="{7BC3358B-1354-41B4-8D71-CB6FF67123DF}"/>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3174368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A04BD-CECC-4DD5-85FC-820CB63B89FF}"/>
              </a:ext>
            </a:extLst>
          </p:cNvPr>
          <p:cNvSpPr>
            <a:spLocks noGrp="1"/>
          </p:cNvSpPr>
          <p:nvPr>
            <p:ph type="title"/>
          </p:nvPr>
        </p:nvSpPr>
        <p:spPr/>
        <p:txBody>
          <a:bodyPr/>
          <a:lstStyle/>
          <a:p>
            <a:r>
              <a:rPr lang="en-US"/>
              <a:t>Facebook Top 10 Facebook Posts | NPO FunX - 1 of 10</a:t>
            </a:r>
          </a:p>
        </p:txBody>
      </p:sp>
      <p:graphicFrame>
        <p:nvGraphicFramePr>
          <p:cNvPr id="5" name="Table Placeholder 4">
            <a:extLst>
              <a:ext uri="{FF2B5EF4-FFF2-40B4-BE49-F238E27FC236}">
                <a16:creationId xmlns:a16="http://schemas.microsoft.com/office/drawing/2014/main" id="{9DA48FBF-6779-459E-8A62-CC93D268EC83}"/>
              </a:ext>
            </a:extLst>
          </p:cNvPr>
          <p:cNvGraphicFramePr>
            <a:graphicFrameLocks noGrp="1"/>
          </p:cNvGraphicFramePr>
          <p:nvPr>
            <p:ph type="tbl" sz="quarter" idx="13"/>
            <p:extLst>
              <p:ext uri="{D42A27DB-BD31-4B8C-83A1-F6EECF244321}">
                <p14:modId xmlns:p14="http://schemas.microsoft.com/office/powerpoint/2010/main" val="2064365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7234712"/>
                    </a:ext>
                  </a:extLst>
                </a:gridCol>
                <a:gridCol w="1645920">
                  <a:extLst>
                    <a:ext uri="{9D8B030D-6E8A-4147-A177-3AD203B41FA5}">
                      <a16:colId xmlns:a16="http://schemas.microsoft.com/office/drawing/2014/main" val="4144508328"/>
                    </a:ext>
                  </a:extLst>
                </a:gridCol>
                <a:gridCol w="576072">
                  <a:extLst>
                    <a:ext uri="{9D8B030D-6E8A-4147-A177-3AD203B41FA5}">
                      <a16:colId xmlns:a16="http://schemas.microsoft.com/office/drawing/2014/main" val="3570122544"/>
                    </a:ext>
                  </a:extLst>
                </a:gridCol>
                <a:gridCol w="576072">
                  <a:extLst>
                    <a:ext uri="{9D8B030D-6E8A-4147-A177-3AD203B41FA5}">
                      <a16:colId xmlns:a16="http://schemas.microsoft.com/office/drawing/2014/main" val="781809750"/>
                    </a:ext>
                  </a:extLst>
                </a:gridCol>
                <a:gridCol w="576072">
                  <a:extLst>
                    <a:ext uri="{9D8B030D-6E8A-4147-A177-3AD203B41FA5}">
                      <a16:colId xmlns:a16="http://schemas.microsoft.com/office/drawing/2014/main" val="1220242533"/>
                    </a:ext>
                  </a:extLst>
                </a:gridCol>
                <a:gridCol w="576072">
                  <a:extLst>
                    <a:ext uri="{9D8B030D-6E8A-4147-A177-3AD203B41FA5}">
                      <a16:colId xmlns:a16="http://schemas.microsoft.com/office/drawing/2014/main" val="4021941681"/>
                    </a:ext>
                  </a:extLst>
                </a:gridCol>
                <a:gridCol w="576072">
                  <a:extLst>
                    <a:ext uri="{9D8B030D-6E8A-4147-A177-3AD203B41FA5}">
                      <a16:colId xmlns:a16="http://schemas.microsoft.com/office/drawing/2014/main" val="451463638"/>
                    </a:ext>
                  </a:extLst>
                </a:gridCol>
                <a:gridCol w="576072">
                  <a:extLst>
                    <a:ext uri="{9D8B030D-6E8A-4147-A177-3AD203B41FA5}">
                      <a16:colId xmlns:a16="http://schemas.microsoft.com/office/drawing/2014/main" val="4069267291"/>
                    </a:ext>
                  </a:extLst>
                </a:gridCol>
                <a:gridCol w="576072">
                  <a:extLst>
                    <a:ext uri="{9D8B030D-6E8A-4147-A177-3AD203B41FA5}">
                      <a16:colId xmlns:a16="http://schemas.microsoft.com/office/drawing/2014/main" val="329122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178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- 2021-08-26 11:30:00</a:t>
                      </a:r>
                      <a:r>
                        <a:rPr kumimoji="0" lang="nl-NL" sz="1000" b="0" i="0" u="none" strike="noStrike" kern="1200" cap="none" spc="0" normalizeH="0" baseline="0" noProof="0">
                          <a:ln>
                            <a:noFill/>
                          </a:ln>
                          <a:solidFill>
                            <a:prstClr val="black"/>
                          </a:solidFill>
                          <a:effectLst/>
                          <a:uLnTx/>
                          <a:uFillTx/>
                          <a:latin typeface="+mn-lt"/>
                          <a:ea typeface="+mn-ea"/>
                          <a:cs typeface="+mn-cs"/>
                        </a:rPr>
                        <a:t>
 Wie is ook geschikt voor deze baan?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iXQc4FPjguulA&amp;w=720&amp;h=720&amp;url=https%3A%2F%2Fcms-assets.nporadio.nl%2FnpoFunx%2F_videoPreview%2F4387059%2FVrouw-scheten-25.000-dollar.jpg%3Fv%3D1629972397&amp;cfs=1&amp;_nc_oe=6e94c&amp;_nc_sid=06c271&amp;ccb=3-5&amp;_nc_hash=AQFaNnogUGFXzP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17101406"/>
                  </a:ext>
                </a:extLst>
              </a:tr>
            </a:tbl>
          </a:graphicData>
        </a:graphic>
      </p:graphicFrame>
      <p:sp>
        <p:nvSpPr>
          <p:cNvPr id="4" name="Text Placeholder 3">
            <a:extLst>
              <a:ext uri="{FF2B5EF4-FFF2-40B4-BE49-F238E27FC236}">
                <a16:creationId xmlns:a16="http://schemas.microsoft.com/office/drawing/2014/main" id="{5A6C274C-D3CB-41BD-82F2-055328AB1748}"/>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3329741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D2ECD-D6D8-4EFF-B220-C0C761E86755}"/>
              </a:ext>
            </a:extLst>
          </p:cNvPr>
          <p:cNvSpPr>
            <a:spLocks noGrp="1"/>
          </p:cNvSpPr>
          <p:nvPr>
            <p:ph type="title"/>
          </p:nvPr>
        </p:nvSpPr>
        <p:spPr/>
        <p:txBody>
          <a:bodyPr/>
          <a:lstStyle/>
          <a:p>
            <a:r>
              <a:rPr lang="en-US"/>
              <a:t>Facebook Top 10 Facebook Posts | NPO FunX - 2 of 10</a:t>
            </a:r>
          </a:p>
        </p:txBody>
      </p:sp>
      <p:graphicFrame>
        <p:nvGraphicFramePr>
          <p:cNvPr id="5" name="Table Placeholder 4">
            <a:extLst>
              <a:ext uri="{FF2B5EF4-FFF2-40B4-BE49-F238E27FC236}">
                <a16:creationId xmlns:a16="http://schemas.microsoft.com/office/drawing/2014/main" id="{F6619CAA-7674-4DAC-9BDD-C8778778C834}"/>
              </a:ext>
            </a:extLst>
          </p:cNvPr>
          <p:cNvGraphicFramePr>
            <a:graphicFrameLocks noGrp="1"/>
          </p:cNvGraphicFramePr>
          <p:nvPr>
            <p:ph type="tbl" sz="quarter" idx="13"/>
            <p:extLst>
              <p:ext uri="{D42A27DB-BD31-4B8C-83A1-F6EECF244321}">
                <p14:modId xmlns:p14="http://schemas.microsoft.com/office/powerpoint/2010/main" val="398866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6392320"/>
                    </a:ext>
                  </a:extLst>
                </a:gridCol>
                <a:gridCol w="1645920">
                  <a:extLst>
                    <a:ext uri="{9D8B030D-6E8A-4147-A177-3AD203B41FA5}">
                      <a16:colId xmlns:a16="http://schemas.microsoft.com/office/drawing/2014/main" val="275156594"/>
                    </a:ext>
                  </a:extLst>
                </a:gridCol>
                <a:gridCol w="576072">
                  <a:extLst>
                    <a:ext uri="{9D8B030D-6E8A-4147-A177-3AD203B41FA5}">
                      <a16:colId xmlns:a16="http://schemas.microsoft.com/office/drawing/2014/main" val="1265128918"/>
                    </a:ext>
                  </a:extLst>
                </a:gridCol>
                <a:gridCol w="576072">
                  <a:extLst>
                    <a:ext uri="{9D8B030D-6E8A-4147-A177-3AD203B41FA5}">
                      <a16:colId xmlns:a16="http://schemas.microsoft.com/office/drawing/2014/main" val="559743427"/>
                    </a:ext>
                  </a:extLst>
                </a:gridCol>
                <a:gridCol w="576072">
                  <a:extLst>
                    <a:ext uri="{9D8B030D-6E8A-4147-A177-3AD203B41FA5}">
                      <a16:colId xmlns:a16="http://schemas.microsoft.com/office/drawing/2014/main" val="2175755640"/>
                    </a:ext>
                  </a:extLst>
                </a:gridCol>
                <a:gridCol w="576072">
                  <a:extLst>
                    <a:ext uri="{9D8B030D-6E8A-4147-A177-3AD203B41FA5}">
                      <a16:colId xmlns:a16="http://schemas.microsoft.com/office/drawing/2014/main" val="552627970"/>
                    </a:ext>
                  </a:extLst>
                </a:gridCol>
                <a:gridCol w="576072">
                  <a:extLst>
                    <a:ext uri="{9D8B030D-6E8A-4147-A177-3AD203B41FA5}">
                      <a16:colId xmlns:a16="http://schemas.microsoft.com/office/drawing/2014/main" val="1020568779"/>
                    </a:ext>
                  </a:extLst>
                </a:gridCol>
                <a:gridCol w="576072">
                  <a:extLst>
                    <a:ext uri="{9D8B030D-6E8A-4147-A177-3AD203B41FA5}">
                      <a16:colId xmlns:a16="http://schemas.microsoft.com/office/drawing/2014/main" val="2181892183"/>
                    </a:ext>
                  </a:extLst>
                </a:gridCol>
                <a:gridCol w="576072">
                  <a:extLst>
                    <a:ext uri="{9D8B030D-6E8A-4147-A177-3AD203B41FA5}">
                      <a16:colId xmlns:a16="http://schemas.microsoft.com/office/drawing/2014/main" val="39235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268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- 2021-08-29 10:16:00</a:t>
                      </a:r>
                      <a:r>
                        <a:rPr kumimoji="0" lang="nl-NL" sz="1000" b="0" i="0" u="none" strike="noStrike" kern="1200" cap="none" spc="0" normalizeH="0" baseline="0" noProof="0">
                          <a:ln>
                            <a:noFill/>
                          </a:ln>
                          <a:solidFill>
                            <a:prstClr val="black"/>
                          </a:solidFill>
                          <a:effectLst/>
                          <a:uLnTx/>
                          <a:uFillTx/>
                          <a:latin typeface="+mn-lt"/>
                          <a:ea typeface="+mn-ea"/>
                          <a:cs typeface="+mn-cs"/>
                        </a:rPr>
                        <a:t>
 Hij verloor op zijn tiende beide armen bij een treinongeluk. "Ik wil iedereen vertellen dat niks onmogelijk 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oZ5Zi-Lm9yX1a&amp;w=720&amp;h=720&amp;url=https%3A%2F%2Fcms-assets.nporadio.nl%2FnpoFunx%2F_videoPreview%2F4414680%2Ftafeltennisser-ibrahim-paralympische-spelen.jpg%3Fv%3D1630231719%252C0.4976%252C0.3437&amp;cfs=1&amp;_nc_oe=6e94c&amp;_nc_sid=06c271&amp;ccb=3-5&amp;_nc_hash=AQFYRJNLLUtHDg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10719812"/>
                  </a:ext>
                </a:extLst>
              </a:tr>
            </a:tbl>
          </a:graphicData>
        </a:graphic>
      </p:graphicFrame>
      <p:sp>
        <p:nvSpPr>
          <p:cNvPr id="4" name="Text Placeholder 3">
            <a:extLst>
              <a:ext uri="{FF2B5EF4-FFF2-40B4-BE49-F238E27FC236}">
                <a16:creationId xmlns:a16="http://schemas.microsoft.com/office/drawing/2014/main" id="{AF3A393D-80A0-4AF2-AB33-3F3F4449F538}"/>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3015832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5CFD-5458-484B-A9FD-658D098F8302}"/>
              </a:ext>
            </a:extLst>
          </p:cNvPr>
          <p:cNvSpPr>
            <a:spLocks noGrp="1"/>
          </p:cNvSpPr>
          <p:nvPr>
            <p:ph type="title"/>
          </p:nvPr>
        </p:nvSpPr>
        <p:spPr/>
        <p:txBody>
          <a:bodyPr/>
          <a:lstStyle/>
          <a:p>
            <a:r>
              <a:rPr lang="en-US"/>
              <a:t>Facebook Top 10 Facebook Posts | NPO FunX - 3 of 10</a:t>
            </a:r>
          </a:p>
        </p:txBody>
      </p:sp>
      <p:graphicFrame>
        <p:nvGraphicFramePr>
          <p:cNvPr id="5" name="Table Placeholder 4">
            <a:extLst>
              <a:ext uri="{FF2B5EF4-FFF2-40B4-BE49-F238E27FC236}">
                <a16:creationId xmlns:a16="http://schemas.microsoft.com/office/drawing/2014/main" id="{03BADF99-2CC1-4859-8CAE-CD4AE141993B}"/>
              </a:ext>
            </a:extLst>
          </p:cNvPr>
          <p:cNvGraphicFramePr>
            <a:graphicFrameLocks noGrp="1"/>
          </p:cNvGraphicFramePr>
          <p:nvPr>
            <p:ph type="tbl" sz="quarter" idx="13"/>
            <p:extLst>
              <p:ext uri="{D42A27DB-BD31-4B8C-83A1-F6EECF244321}">
                <p14:modId xmlns:p14="http://schemas.microsoft.com/office/powerpoint/2010/main" val="427023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0518732"/>
                    </a:ext>
                  </a:extLst>
                </a:gridCol>
                <a:gridCol w="1645920">
                  <a:extLst>
                    <a:ext uri="{9D8B030D-6E8A-4147-A177-3AD203B41FA5}">
                      <a16:colId xmlns:a16="http://schemas.microsoft.com/office/drawing/2014/main" val="1627219766"/>
                    </a:ext>
                  </a:extLst>
                </a:gridCol>
                <a:gridCol w="576072">
                  <a:extLst>
                    <a:ext uri="{9D8B030D-6E8A-4147-A177-3AD203B41FA5}">
                      <a16:colId xmlns:a16="http://schemas.microsoft.com/office/drawing/2014/main" val="3558216767"/>
                    </a:ext>
                  </a:extLst>
                </a:gridCol>
                <a:gridCol w="576072">
                  <a:extLst>
                    <a:ext uri="{9D8B030D-6E8A-4147-A177-3AD203B41FA5}">
                      <a16:colId xmlns:a16="http://schemas.microsoft.com/office/drawing/2014/main" val="2611583931"/>
                    </a:ext>
                  </a:extLst>
                </a:gridCol>
                <a:gridCol w="576072">
                  <a:extLst>
                    <a:ext uri="{9D8B030D-6E8A-4147-A177-3AD203B41FA5}">
                      <a16:colId xmlns:a16="http://schemas.microsoft.com/office/drawing/2014/main" val="348086091"/>
                    </a:ext>
                  </a:extLst>
                </a:gridCol>
                <a:gridCol w="576072">
                  <a:extLst>
                    <a:ext uri="{9D8B030D-6E8A-4147-A177-3AD203B41FA5}">
                      <a16:colId xmlns:a16="http://schemas.microsoft.com/office/drawing/2014/main" val="3195924531"/>
                    </a:ext>
                  </a:extLst>
                </a:gridCol>
                <a:gridCol w="576072">
                  <a:extLst>
                    <a:ext uri="{9D8B030D-6E8A-4147-A177-3AD203B41FA5}">
                      <a16:colId xmlns:a16="http://schemas.microsoft.com/office/drawing/2014/main" val="4072690046"/>
                    </a:ext>
                  </a:extLst>
                </a:gridCol>
                <a:gridCol w="576072">
                  <a:extLst>
                    <a:ext uri="{9D8B030D-6E8A-4147-A177-3AD203B41FA5}">
                      <a16:colId xmlns:a16="http://schemas.microsoft.com/office/drawing/2014/main" val="3838777968"/>
                    </a:ext>
                  </a:extLst>
                </a:gridCol>
                <a:gridCol w="576072">
                  <a:extLst>
                    <a:ext uri="{9D8B030D-6E8A-4147-A177-3AD203B41FA5}">
                      <a16:colId xmlns:a16="http://schemas.microsoft.com/office/drawing/2014/main" val="84838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415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- 2021-08-24 16:30:00</a:t>
                      </a:r>
                      <a:r>
                        <a:rPr kumimoji="0" lang="nl-NL" sz="1000" b="0" i="0" u="none" strike="noStrike" kern="1200" cap="none" spc="0" normalizeH="0" baseline="0" noProof="0">
                          <a:ln>
                            <a:noFill/>
                          </a:ln>
                          <a:solidFill>
                            <a:prstClr val="black"/>
                          </a:solidFill>
                          <a:effectLst/>
                          <a:uLnTx/>
                          <a:uFillTx/>
                          <a:latin typeface="+mn-lt"/>
                          <a:ea typeface="+mn-ea"/>
                          <a:cs typeface="+mn-cs"/>
                        </a:rPr>
                        <a:t>
 Dat meldt de medeoprichter op Twitter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2I0e6AlBhDn94&amp;w=720&amp;h=720&amp;url=https%3A%2F%2Fcms-assets.nporadio.nl%2FnpoFunx%2F_videoPreview%2FANP-436138935.jpg%3Fv%3D1629820023&amp;cfs=1&amp;_nc_oe=6e94c&amp;_nc_sid=06c271&amp;ccb=3-5&amp;_nc_hash=AQEdbXCejReMfE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1380857"/>
                  </a:ext>
                </a:extLst>
              </a:tr>
            </a:tbl>
          </a:graphicData>
        </a:graphic>
      </p:graphicFrame>
      <p:sp>
        <p:nvSpPr>
          <p:cNvPr id="4" name="Text Placeholder 3">
            <a:extLst>
              <a:ext uri="{FF2B5EF4-FFF2-40B4-BE49-F238E27FC236}">
                <a16:creationId xmlns:a16="http://schemas.microsoft.com/office/drawing/2014/main" id="{C21D2A00-53D8-4EB4-B974-20B47E26292F}"/>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506474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317E-EDCB-4057-9708-5DC901F85E86}"/>
              </a:ext>
            </a:extLst>
          </p:cNvPr>
          <p:cNvSpPr>
            <a:spLocks noGrp="1"/>
          </p:cNvSpPr>
          <p:nvPr>
            <p:ph type="title"/>
          </p:nvPr>
        </p:nvSpPr>
        <p:spPr/>
        <p:txBody>
          <a:bodyPr/>
          <a:lstStyle/>
          <a:p>
            <a:r>
              <a:rPr lang="en-US"/>
              <a:t>Facebook Top 10 Facebook Posts | NPO FunX - 4 of 10</a:t>
            </a:r>
          </a:p>
        </p:txBody>
      </p:sp>
      <p:graphicFrame>
        <p:nvGraphicFramePr>
          <p:cNvPr id="5" name="Table Placeholder 4">
            <a:extLst>
              <a:ext uri="{FF2B5EF4-FFF2-40B4-BE49-F238E27FC236}">
                <a16:creationId xmlns:a16="http://schemas.microsoft.com/office/drawing/2014/main" id="{A9E196E8-BE4D-4C52-8B3A-F0CB28D484F9}"/>
              </a:ext>
            </a:extLst>
          </p:cNvPr>
          <p:cNvGraphicFramePr>
            <a:graphicFrameLocks noGrp="1"/>
          </p:cNvGraphicFramePr>
          <p:nvPr>
            <p:ph type="tbl" sz="quarter" idx="13"/>
            <p:extLst>
              <p:ext uri="{D42A27DB-BD31-4B8C-83A1-F6EECF244321}">
                <p14:modId xmlns:p14="http://schemas.microsoft.com/office/powerpoint/2010/main" val="174761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82850437"/>
                    </a:ext>
                  </a:extLst>
                </a:gridCol>
                <a:gridCol w="1645920">
                  <a:extLst>
                    <a:ext uri="{9D8B030D-6E8A-4147-A177-3AD203B41FA5}">
                      <a16:colId xmlns:a16="http://schemas.microsoft.com/office/drawing/2014/main" val="4235847354"/>
                    </a:ext>
                  </a:extLst>
                </a:gridCol>
                <a:gridCol w="576072">
                  <a:extLst>
                    <a:ext uri="{9D8B030D-6E8A-4147-A177-3AD203B41FA5}">
                      <a16:colId xmlns:a16="http://schemas.microsoft.com/office/drawing/2014/main" val="1303706696"/>
                    </a:ext>
                  </a:extLst>
                </a:gridCol>
                <a:gridCol w="576072">
                  <a:extLst>
                    <a:ext uri="{9D8B030D-6E8A-4147-A177-3AD203B41FA5}">
                      <a16:colId xmlns:a16="http://schemas.microsoft.com/office/drawing/2014/main" val="2915623369"/>
                    </a:ext>
                  </a:extLst>
                </a:gridCol>
                <a:gridCol w="576072">
                  <a:extLst>
                    <a:ext uri="{9D8B030D-6E8A-4147-A177-3AD203B41FA5}">
                      <a16:colId xmlns:a16="http://schemas.microsoft.com/office/drawing/2014/main" val="3013748289"/>
                    </a:ext>
                  </a:extLst>
                </a:gridCol>
                <a:gridCol w="576072">
                  <a:extLst>
                    <a:ext uri="{9D8B030D-6E8A-4147-A177-3AD203B41FA5}">
                      <a16:colId xmlns:a16="http://schemas.microsoft.com/office/drawing/2014/main" val="2523642098"/>
                    </a:ext>
                  </a:extLst>
                </a:gridCol>
                <a:gridCol w="576072">
                  <a:extLst>
                    <a:ext uri="{9D8B030D-6E8A-4147-A177-3AD203B41FA5}">
                      <a16:colId xmlns:a16="http://schemas.microsoft.com/office/drawing/2014/main" val="3100675027"/>
                    </a:ext>
                  </a:extLst>
                </a:gridCol>
                <a:gridCol w="576072">
                  <a:extLst>
                    <a:ext uri="{9D8B030D-6E8A-4147-A177-3AD203B41FA5}">
                      <a16:colId xmlns:a16="http://schemas.microsoft.com/office/drawing/2014/main" val="3470667551"/>
                    </a:ext>
                  </a:extLst>
                </a:gridCol>
                <a:gridCol w="576072">
                  <a:extLst>
                    <a:ext uri="{9D8B030D-6E8A-4147-A177-3AD203B41FA5}">
                      <a16:colId xmlns:a16="http://schemas.microsoft.com/office/drawing/2014/main" val="296212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216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- 2021-08-23 12:30:01</a:t>
                      </a:r>
                      <a:r>
                        <a:rPr kumimoji="0" lang="nl-NL" sz="1000" b="0" i="0" u="none" strike="noStrike" kern="1200" cap="none" spc="0" normalizeH="0" baseline="0" noProof="0">
                          <a:ln>
                            <a:noFill/>
                          </a:ln>
                          <a:solidFill>
                            <a:prstClr val="black"/>
                          </a:solidFill>
                          <a:effectLst/>
                          <a:uLnTx/>
                          <a:uFillTx/>
                          <a:latin typeface="+mn-lt"/>
                          <a:ea typeface="+mn-ea"/>
                          <a:cs typeface="+mn-cs"/>
                        </a:rPr>
                        <a:t>
 Je moeder gaat potentiële dates voor je keuren, dus je moet wel vertrouwen op haar oordeel...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o-8CuVGBb5K78&amp;w=720&amp;h=720&amp;url=https%3A%2F%2Fcms-assets.nporadio.nl%2FnpoFunx%2F_videoPreview%2Ftake-me-out.jpg%3Fv%3D1629709297&amp;cfs=1&amp;_nc_oe=6e94c&amp;_nc_sid=06c271&amp;ccb=3-5&amp;_nc_hash=AQHn4yIgC8iGps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77219690"/>
                  </a:ext>
                </a:extLst>
              </a:tr>
            </a:tbl>
          </a:graphicData>
        </a:graphic>
      </p:graphicFrame>
      <p:sp>
        <p:nvSpPr>
          <p:cNvPr id="4" name="Text Placeholder 3">
            <a:extLst>
              <a:ext uri="{FF2B5EF4-FFF2-40B4-BE49-F238E27FC236}">
                <a16:creationId xmlns:a16="http://schemas.microsoft.com/office/drawing/2014/main" id="{BC481C1E-C37E-40F9-BB58-9C7E5324E456}"/>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2134255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0DE67-164C-41B9-9024-CF2929E083CE}"/>
              </a:ext>
            </a:extLst>
          </p:cNvPr>
          <p:cNvSpPr>
            <a:spLocks noGrp="1"/>
          </p:cNvSpPr>
          <p:nvPr>
            <p:ph type="title"/>
          </p:nvPr>
        </p:nvSpPr>
        <p:spPr/>
        <p:txBody>
          <a:bodyPr/>
          <a:lstStyle/>
          <a:p>
            <a:r>
              <a:rPr lang="en-US"/>
              <a:t>Facebook Top 10 Facebook Posts | NPO FunX - 5 of 10</a:t>
            </a:r>
          </a:p>
        </p:txBody>
      </p:sp>
      <p:graphicFrame>
        <p:nvGraphicFramePr>
          <p:cNvPr id="5" name="Table Placeholder 4">
            <a:extLst>
              <a:ext uri="{FF2B5EF4-FFF2-40B4-BE49-F238E27FC236}">
                <a16:creationId xmlns:a16="http://schemas.microsoft.com/office/drawing/2014/main" id="{5EDC26FD-AAD1-4CAB-AE4B-6545C9229ED1}"/>
              </a:ext>
            </a:extLst>
          </p:cNvPr>
          <p:cNvGraphicFramePr>
            <a:graphicFrameLocks noGrp="1"/>
          </p:cNvGraphicFramePr>
          <p:nvPr>
            <p:ph type="tbl" sz="quarter" idx="13"/>
            <p:extLst>
              <p:ext uri="{D42A27DB-BD31-4B8C-83A1-F6EECF244321}">
                <p14:modId xmlns:p14="http://schemas.microsoft.com/office/powerpoint/2010/main" val="174795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3605937"/>
                    </a:ext>
                  </a:extLst>
                </a:gridCol>
                <a:gridCol w="1645920">
                  <a:extLst>
                    <a:ext uri="{9D8B030D-6E8A-4147-A177-3AD203B41FA5}">
                      <a16:colId xmlns:a16="http://schemas.microsoft.com/office/drawing/2014/main" val="403531495"/>
                    </a:ext>
                  </a:extLst>
                </a:gridCol>
                <a:gridCol w="576072">
                  <a:extLst>
                    <a:ext uri="{9D8B030D-6E8A-4147-A177-3AD203B41FA5}">
                      <a16:colId xmlns:a16="http://schemas.microsoft.com/office/drawing/2014/main" val="43892804"/>
                    </a:ext>
                  </a:extLst>
                </a:gridCol>
                <a:gridCol w="576072">
                  <a:extLst>
                    <a:ext uri="{9D8B030D-6E8A-4147-A177-3AD203B41FA5}">
                      <a16:colId xmlns:a16="http://schemas.microsoft.com/office/drawing/2014/main" val="2612650709"/>
                    </a:ext>
                  </a:extLst>
                </a:gridCol>
                <a:gridCol w="576072">
                  <a:extLst>
                    <a:ext uri="{9D8B030D-6E8A-4147-A177-3AD203B41FA5}">
                      <a16:colId xmlns:a16="http://schemas.microsoft.com/office/drawing/2014/main" val="2049820707"/>
                    </a:ext>
                  </a:extLst>
                </a:gridCol>
                <a:gridCol w="576072">
                  <a:extLst>
                    <a:ext uri="{9D8B030D-6E8A-4147-A177-3AD203B41FA5}">
                      <a16:colId xmlns:a16="http://schemas.microsoft.com/office/drawing/2014/main" val="2777419621"/>
                    </a:ext>
                  </a:extLst>
                </a:gridCol>
                <a:gridCol w="576072">
                  <a:extLst>
                    <a:ext uri="{9D8B030D-6E8A-4147-A177-3AD203B41FA5}">
                      <a16:colId xmlns:a16="http://schemas.microsoft.com/office/drawing/2014/main" val="625497284"/>
                    </a:ext>
                  </a:extLst>
                </a:gridCol>
                <a:gridCol w="576072">
                  <a:extLst>
                    <a:ext uri="{9D8B030D-6E8A-4147-A177-3AD203B41FA5}">
                      <a16:colId xmlns:a16="http://schemas.microsoft.com/office/drawing/2014/main" val="3302899436"/>
                    </a:ext>
                  </a:extLst>
                </a:gridCol>
                <a:gridCol w="576072">
                  <a:extLst>
                    <a:ext uri="{9D8B030D-6E8A-4147-A177-3AD203B41FA5}">
                      <a16:colId xmlns:a16="http://schemas.microsoft.com/office/drawing/2014/main" val="2869220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02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- 2021-08-23 11:30:00</a:t>
                      </a:r>
                      <a:r>
                        <a:rPr kumimoji="0" lang="nl-NL" sz="1000" b="0" i="0" u="none" strike="noStrike" kern="1200" cap="none" spc="0" normalizeH="0" baseline="0" noProof="0">
                          <a:ln>
                            <a:noFill/>
                          </a:ln>
                          <a:solidFill>
                            <a:prstClr val="black"/>
                          </a:solidFill>
                          <a:effectLst/>
                          <a:uLnTx/>
                          <a:uFillTx/>
                          <a:latin typeface="+mn-lt"/>
                          <a:ea typeface="+mn-ea"/>
                          <a:cs typeface="+mn-cs"/>
                        </a:rPr>
                        <a:t>
 Angeline vroeg in haar allereerste Insta-post aandacht voor de situatie in Afghanistan en verbrak daarmee een record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qDVovDfosKkm5&amp;w=720&amp;h=720&amp;url=https%3A%2F%2Fcms-assets.nporadio.nl%2FnpoFunx%2F_videoPreview%2FANP-378168210.jpg%3Fv%3D1629710759&amp;cfs=1&amp;_nc_oe=6e94c&amp;_nc_sid=06c271&amp;ccb=3-5&amp;_nc_hash=AQFvCV1zM6uyg5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74413860"/>
                  </a:ext>
                </a:extLst>
              </a:tr>
            </a:tbl>
          </a:graphicData>
        </a:graphic>
      </p:graphicFrame>
      <p:sp>
        <p:nvSpPr>
          <p:cNvPr id="4" name="Text Placeholder 3">
            <a:extLst>
              <a:ext uri="{FF2B5EF4-FFF2-40B4-BE49-F238E27FC236}">
                <a16:creationId xmlns:a16="http://schemas.microsoft.com/office/drawing/2014/main" id="{F27512DB-EBD4-49E8-8312-DF36089210E0}"/>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882900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7BD78-175F-4DB7-9B30-5936A26FCCF9}"/>
              </a:ext>
            </a:extLst>
          </p:cNvPr>
          <p:cNvSpPr>
            <a:spLocks noGrp="1"/>
          </p:cNvSpPr>
          <p:nvPr>
            <p:ph type="title"/>
          </p:nvPr>
        </p:nvSpPr>
        <p:spPr/>
        <p:txBody>
          <a:bodyPr/>
          <a:lstStyle/>
          <a:p>
            <a:r>
              <a:rPr lang="en-US"/>
              <a:t>Facebook Top 10 Facebook Posts | NPO FunX - 6 of 10</a:t>
            </a:r>
          </a:p>
        </p:txBody>
      </p:sp>
      <p:graphicFrame>
        <p:nvGraphicFramePr>
          <p:cNvPr id="5" name="Table Placeholder 4">
            <a:extLst>
              <a:ext uri="{FF2B5EF4-FFF2-40B4-BE49-F238E27FC236}">
                <a16:creationId xmlns:a16="http://schemas.microsoft.com/office/drawing/2014/main" id="{F06D1C9E-5662-4107-9361-A9E96D0B4B6E}"/>
              </a:ext>
            </a:extLst>
          </p:cNvPr>
          <p:cNvGraphicFramePr>
            <a:graphicFrameLocks noGrp="1"/>
          </p:cNvGraphicFramePr>
          <p:nvPr>
            <p:ph type="tbl" sz="quarter" idx="13"/>
            <p:extLst>
              <p:ext uri="{D42A27DB-BD31-4B8C-83A1-F6EECF244321}">
                <p14:modId xmlns:p14="http://schemas.microsoft.com/office/powerpoint/2010/main" val="99783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8458522"/>
                    </a:ext>
                  </a:extLst>
                </a:gridCol>
                <a:gridCol w="1645920">
                  <a:extLst>
                    <a:ext uri="{9D8B030D-6E8A-4147-A177-3AD203B41FA5}">
                      <a16:colId xmlns:a16="http://schemas.microsoft.com/office/drawing/2014/main" val="4275063973"/>
                    </a:ext>
                  </a:extLst>
                </a:gridCol>
                <a:gridCol w="576072">
                  <a:extLst>
                    <a:ext uri="{9D8B030D-6E8A-4147-A177-3AD203B41FA5}">
                      <a16:colId xmlns:a16="http://schemas.microsoft.com/office/drawing/2014/main" val="1672345833"/>
                    </a:ext>
                  </a:extLst>
                </a:gridCol>
                <a:gridCol w="576072">
                  <a:extLst>
                    <a:ext uri="{9D8B030D-6E8A-4147-A177-3AD203B41FA5}">
                      <a16:colId xmlns:a16="http://schemas.microsoft.com/office/drawing/2014/main" val="1971083602"/>
                    </a:ext>
                  </a:extLst>
                </a:gridCol>
                <a:gridCol w="576072">
                  <a:extLst>
                    <a:ext uri="{9D8B030D-6E8A-4147-A177-3AD203B41FA5}">
                      <a16:colId xmlns:a16="http://schemas.microsoft.com/office/drawing/2014/main" val="3274686532"/>
                    </a:ext>
                  </a:extLst>
                </a:gridCol>
                <a:gridCol w="576072">
                  <a:extLst>
                    <a:ext uri="{9D8B030D-6E8A-4147-A177-3AD203B41FA5}">
                      <a16:colId xmlns:a16="http://schemas.microsoft.com/office/drawing/2014/main" val="27894801"/>
                    </a:ext>
                  </a:extLst>
                </a:gridCol>
                <a:gridCol w="576072">
                  <a:extLst>
                    <a:ext uri="{9D8B030D-6E8A-4147-A177-3AD203B41FA5}">
                      <a16:colId xmlns:a16="http://schemas.microsoft.com/office/drawing/2014/main" val="1498395412"/>
                    </a:ext>
                  </a:extLst>
                </a:gridCol>
                <a:gridCol w="576072">
                  <a:extLst>
                    <a:ext uri="{9D8B030D-6E8A-4147-A177-3AD203B41FA5}">
                      <a16:colId xmlns:a16="http://schemas.microsoft.com/office/drawing/2014/main" val="774908301"/>
                    </a:ext>
                  </a:extLst>
                </a:gridCol>
                <a:gridCol w="576072">
                  <a:extLst>
                    <a:ext uri="{9D8B030D-6E8A-4147-A177-3AD203B41FA5}">
                      <a16:colId xmlns:a16="http://schemas.microsoft.com/office/drawing/2014/main" val="144233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655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- 2021-08-23 18:00:07</a:t>
                      </a:r>
                      <a:r>
                        <a:rPr kumimoji="0" lang="nl-NL" sz="1000" b="0" i="0" u="none" strike="noStrike" kern="1200" cap="none" spc="0" normalizeH="0" baseline="0" noProof="0">
                          <a:ln>
                            <a:noFill/>
                          </a:ln>
                          <a:solidFill>
                            <a:prstClr val="black"/>
                          </a:solidFill>
                          <a:effectLst/>
                          <a:uLnTx/>
                          <a:uFillTx/>
                          <a:latin typeface="+mn-lt"/>
                          <a:ea typeface="+mn-ea"/>
                          <a:cs typeface="+mn-cs"/>
                        </a:rPr>
                        <a:t>
 "Je leert echt te genieten van de kleine momenten"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vf7_8mqxA746i&amp;w=720&amp;h=720&amp;url=https%3A%2F%2Fcms-assets.nporadio.nl%2FnpoFunx%2F_videoPreview%2F4352231%2Fsanne-kreeg-kanker-op-17-jarige-leeftijd.jpg%3Fv%3D1629725682&amp;cfs=1&amp;_nc_oe=6e94c&amp;_nc_sid=06c271&amp;ccb=3-5&amp;_nc_hash=AQE2kgqRETU2ItV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1183622"/>
                  </a:ext>
                </a:extLst>
              </a:tr>
            </a:tbl>
          </a:graphicData>
        </a:graphic>
      </p:graphicFrame>
      <p:sp>
        <p:nvSpPr>
          <p:cNvPr id="4" name="Text Placeholder 3">
            <a:extLst>
              <a:ext uri="{FF2B5EF4-FFF2-40B4-BE49-F238E27FC236}">
                <a16:creationId xmlns:a16="http://schemas.microsoft.com/office/drawing/2014/main" id="{0CCA9F95-7027-4A5D-A844-6B5B430DBB20}"/>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896764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E2BB-A1EC-4953-9BE5-C7713BACD0E7}"/>
              </a:ext>
            </a:extLst>
          </p:cNvPr>
          <p:cNvSpPr>
            <a:spLocks noGrp="1"/>
          </p:cNvSpPr>
          <p:nvPr>
            <p:ph type="title"/>
          </p:nvPr>
        </p:nvSpPr>
        <p:spPr/>
        <p:txBody>
          <a:bodyPr/>
          <a:lstStyle/>
          <a:p>
            <a:r>
              <a:rPr lang="en-US"/>
              <a:t>Facebook Top 10 Facebook Posts | NPO FunX - 7 of 10</a:t>
            </a:r>
          </a:p>
        </p:txBody>
      </p:sp>
      <p:graphicFrame>
        <p:nvGraphicFramePr>
          <p:cNvPr id="5" name="Table Placeholder 4">
            <a:extLst>
              <a:ext uri="{FF2B5EF4-FFF2-40B4-BE49-F238E27FC236}">
                <a16:creationId xmlns:a16="http://schemas.microsoft.com/office/drawing/2014/main" id="{A7CFA78E-8B68-44B7-876E-37233E9879EB}"/>
              </a:ext>
            </a:extLst>
          </p:cNvPr>
          <p:cNvGraphicFramePr>
            <a:graphicFrameLocks noGrp="1"/>
          </p:cNvGraphicFramePr>
          <p:nvPr>
            <p:ph type="tbl" sz="quarter" idx="13"/>
            <p:extLst>
              <p:ext uri="{D42A27DB-BD31-4B8C-83A1-F6EECF244321}">
                <p14:modId xmlns:p14="http://schemas.microsoft.com/office/powerpoint/2010/main" val="327689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582356"/>
                    </a:ext>
                  </a:extLst>
                </a:gridCol>
                <a:gridCol w="1645920">
                  <a:extLst>
                    <a:ext uri="{9D8B030D-6E8A-4147-A177-3AD203B41FA5}">
                      <a16:colId xmlns:a16="http://schemas.microsoft.com/office/drawing/2014/main" val="2686020349"/>
                    </a:ext>
                  </a:extLst>
                </a:gridCol>
                <a:gridCol w="576072">
                  <a:extLst>
                    <a:ext uri="{9D8B030D-6E8A-4147-A177-3AD203B41FA5}">
                      <a16:colId xmlns:a16="http://schemas.microsoft.com/office/drawing/2014/main" val="3296214343"/>
                    </a:ext>
                  </a:extLst>
                </a:gridCol>
                <a:gridCol w="576072">
                  <a:extLst>
                    <a:ext uri="{9D8B030D-6E8A-4147-A177-3AD203B41FA5}">
                      <a16:colId xmlns:a16="http://schemas.microsoft.com/office/drawing/2014/main" val="3165434009"/>
                    </a:ext>
                  </a:extLst>
                </a:gridCol>
                <a:gridCol w="576072">
                  <a:extLst>
                    <a:ext uri="{9D8B030D-6E8A-4147-A177-3AD203B41FA5}">
                      <a16:colId xmlns:a16="http://schemas.microsoft.com/office/drawing/2014/main" val="2240975680"/>
                    </a:ext>
                  </a:extLst>
                </a:gridCol>
                <a:gridCol w="576072">
                  <a:extLst>
                    <a:ext uri="{9D8B030D-6E8A-4147-A177-3AD203B41FA5}">
                      <a16:colId xmlns:a16="http://schemas.microsoft.com/office/drawing/2014/main" val="4269348989"/>
                    </a:ext>
                  </a:extLst>
                </a:gridCol>
                <a:gridCol w="576072">
                  <a:extLst>
                    <a:ext uri="{9D8B030D-6E8A-4147-A177-3AD203B41FA5}">
                      <a16:colId xmlns:a16="http://schemas.microsoft.com/office/drawing/2014/main" val="2430332932"/>
                    </a:ext>
                  </a:extLst>
                </a:gridCol>
                <a:gridCol w="576072">
                  <a:extLst>
                    <a:ext uri="{9D8B030D-6E8A-4147-A177-3AD203B41FA5}">
                      <a16:colId xmlns:a16="http://schemas.microsoft.com/office/drawing/2014/main" val="3166561484"/>
                    </a:ext>
                  </a:extLst>
                </a:gridCol>
                <a:gridCol w="576072">
                  <a:extLst>
                    <a:ext uri="{9D8B030D-6E8A-4147-A177-3AD203B41FA5}">
                      <a16:colId xmlns:a16="http://schemas.microsoft.com/office/drawing/2014/main" val="1940485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103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- 2021-08-24 17:30:00</a:t>
                      </a:r>
                      <a:r>
                        <a:rPr kumimoji="0" lang="nl-NL" sz="1000" b="0" i="0" u="none" strike="noStrike" kern="1200" cap="none" spc="0" normalizeH="0" baseline="0" noProof="0">
                          <a:ln>
                            <a:noFill/>
                          </a:ln>
                          <a:solidFill>
                            <a:prstClr val="black"/>
                          </a:solidFill>
                          <a:effectLst/>
                          <a:uLnTx/>
                          <a:uFillTx/>
                          <a:latin typeface="+mn-lt"/>
                          <a:ea typeface="+mn-ea"/>
                          <a:cs typeface="+mn-cs"/>
                        </a:rPr>
                        <a:t>
 Met de serie wil KRO-NCRV jongeren laten zien dat "begrip voor elkaars verschillen de wereld mooier maakt voor iedereen".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EBPdL_54jPEeBm&amp;w=720&amp;h=720&amp;url=https%3A%2F%2Fcms-assets.nporadio.nl%2FnpoFunx%2F_videoPreview%2FANP-375204032.jpg%3Fv%3D1629814204&amp;cfs=1&amp;_nc_oe=6e94c&amp;_nc_sid=06c271&amp;ccb=3-5&amp;_nc_hash=AQFf_J6IH4qdoU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54440772"/>
                  </a:ext>
                </a:extLst>
              </a:tr>
            </a:tbl>
          </a:graphicData>
        </a:graphic>
      </p:graphicFrame>
      <p:sp>
        <p:nvSpPr>
          <p:cNvPr id="4" name="Text Placeholder 3">
            <a:extLst>
              <a:ext uri="{FF2B5EF4-FFF2-40B4-BE49-F238E27FC236}">
                <a16:creationId xmlns:a16="http://schemas.microsoft.com/office/drawing/2014/main" id="{0D8F9690-2974-43D3-A32A-8E87EAF06C46}"/>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344014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1877-97B9-4B33-8215-D9B8EE5AF757}"/>
              </a:ext>
            </a:extLst>
          </p:cNvPr>
          <p:cNvSpPr>
            <a:spLocks noGrp="1"/>
          </p:cNvSpPr>
          <p:nvPr>
            <p:ph type="title"/>
          </p:nvPr>
        </p:nvSpPr>
        <p:spPr/>
        <p:txBody>
          <a:bodyPr/>
          <a:lstStyle/>
          <a:p>
            <a:r>
              <a:rPr lang="en-US"/>
              <a:t>Facebook Top 10 Facebook Posts | NPO FunX - 8 of 10</a:t>
            </a:r>
          </a:p>
        </p:txBody>
      </p:sp>
      <p:graphicFrame>
        <p:nvGraphicFramePr>
          <p:cNvPr id="5" name="Table Placeholder 4">
            <a:extLst>
              <a:ext uri="{FF2B5EF4-FFF2-40B4-BE49-F238E27FC236}">
                <a16:creationId xmlns:a16="http://schemas.microsoft.com/office/drawing/2014/main" id="{308DBA78-EC0D-4FED-BC26-B5E4F0B06489}"/>
              </a:ext>
            </a:extLst>
          </p:cNvPr>
          <p:cNvGraphicFramePr>
            <a:graphicFrameLocks noGrp="1"/>
          </p:cNvGraphicFramePr>
          <p:nvPr>
            <p:ph type="tbl" sz="quarter" idx="13"/>
            <p:extLst>
              <p:ext uri="{D42A27DB-BD31-4B8C-83A1-F6EECF244321}">
                <p14:modId xmlns:p14="http://schemas.microsoft.com/office/powerpoint/2010/main" val="73127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89257758"/>
                    </a:ext>
                  </a:extLst>
                </a:gridCol>
                <a:gridCol w="1645920">
                  <a:extLst>
                    <a:ext uri="{9D8B030D-6E8A-4147-A177-3AD203B41FA5}">
                      <a16:colId xmlns:a16="http://schemas.microsoft.com/office/drawing/2014/main" val="573061146"/>
                    </a:ext>
                  </a:extLst>
                </a:gridCol>
                <a:gridCol w="576072">
                  <a:extLst>
                    <a:ext uri="{9D8B030D-6E8A-4147-A177-3AD203B41FA5}">
                      <a16:colId xmlns:a16="http://schemas.microsoft.com/office/drawing/2014/main" val="1228668415"/>
                    </a:ext>
                  </a:extLst>
                </a:gridCol>
                <a:gridCol w="576072">
                  <a:extLst>
                    <a:ext uri="{9D8B030D-6E8A-4147-A177-3AD203B41FA5}">
                      <a16:colId xmlns:a16="http://schemas.microsoft.com/office/drawing/2014/main" val="1748891060"/>
                    </a:ext>
                  </a:extLst>
                </a:gridCol>
                <a:gridCol w="576072">
                  <a:extLst>
                    <a:ext uri="{9D8B030D-6E8A-4147-A177-3AD203B41FA5}">
                      <a16:colId xmlns:a16="http://schemas.microsoft.com/office/drawing/2014/main" val="1106019802"/>
                    </a:ext>
                  </a:extLst>
                </a:gridCol>
                <a:gridCol w="576072">
                  <a:extLst>
                    <a:ext uri="{9D8B030D-6E8A-4147-A177-3AD203B41FA5}">
                      <a16:colId xmlns:a16="http://schemas.microsoft.com/office/drawing/2014/main" val="3348934985"/>
                    </a:ext>
                  </a:extLst>
                </a:gridCol>
                <a:gridCol w="576072">
                  <a:extLst>
                    <a:ext uri="{9D8B030D-6E8A-4147-A177-3AD203B41FA5}">
                      <a16:colId xmlns:a16="http://schemas.microsoft.com/office/drawing/2014/main" val="1332850567"/>
                    </a:ext>
                  </a:extLst>
                </a:gridCol>
                <a:gridCol w="576072">
                  <a:extLst>
                    <a:ext uri="{9D8B030D-6E8A-4147-A177-3AD203B41FA5}">
                      <a16:colId xmlns:a16="http://schemas.microsoft.com/office/drawing/2014/main" val="3896543642"/>
                    </a:ext>
                  </a:extLst>
                </a:gridCol>
                <a:gridCol w="576072">
                  <a:extLst>
                    <a:ext uri="{9D8B030D-6E8A-4147-A177-3AD203B41FA5}">
                      <a16:colId xmlns:a16="http://schemas.microsoft.com/office/drawing/2014/main" val="32450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164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- 2021-08-24 05:18:00</a:t>
                      </a:r>
                      <a:r>
                        <a:rPr kumimoji="0" lang="nl-NL" sz="1000" b="0" i="0" u="none" strike="noStrike" kern="1200" cap="none" spc="0" normalizeH="0" baseline="0" noProof="0">
                          <a:ln>
                            <a:noFill/>
                          </a:ln>
                          <a:solidFill>
                            <a:prstClr val="black"/>
                          </a:solidFill>
                          <a:effectLst/>
                          <a:uLnTx/>
                          <a:uFillTx/>
                          <a:latin typeface="+mn-lt"/>
                          <a:ea typeface="+mn-ea"/>
                          <a:cs typeface="+mn-cs"/>
                        </a:rPr>
                        <a:t>
 Na een lange MMA-carrière neemt Overeem het bij zijn terugkeer in het kickboksen meteen op tegen de kampioen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D9MJGogogy_u&amp;w=720&amp;h=720&amp;url=https%3A%2F%2Fcms-assets.nporadio.nl%2FnpoFunx%2F_videoPreview%2FANP-366424275.jpg%3Fv%3D1629743857&amp;cfs=1&amp;_nc_oe=6e94c&amp;_nc_sid=06c271&amp;ccb=3-5&amp;_nc_hash=AQFOmqpp_FcRUY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61871182"/>
                  </a:ext>
                </a:extLst>
              </a:tr>
            </a:tbl>
          </a:graphicData>
        </a:graphic>
      </p:graphicFrame>
      <p:sp>
        <p:nvSpPr>
          <p:cNvPr id="4" name="Text Placeholder 3">
            <a:extLst>
              <a:ext uri="{FF2B5EF4-FFF2-40B4-BE49-F238E27FC236}">
                <a16:creationId xmlns:a16="http://schemas.microsoft.com/office/drawing/2014/main" id="{6563237E-E958-4896-BA37-9A56D88AFAB0}"/>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80827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01C8-01C2-4038-8492-9F054A41BF25}"/>
              </a:ext>
            </a:extLst>
          </p:cNvPr>
          <p:cNvSpPr>
            <a:spLocks noGrp="1"/>
          </p:cNvSpPr>
          <p:nvPr>
            <p:ph type="title"/>
          </p:nvPr>
        </p:nvSpPr>
        <p:spPr/>
        <p:txBody>
          <a:bodyPr/>
          <a:lstStyle/>
          <a:p>
            <a:r>
              <a:rPr lang="en-US"/>
              <a:t>Facebook Top 10 Facebook Posts | NPO FunX - 9 of 10</a:t>
            </a:r>
          </a:p>
        </p:txBody>
      </p:sp>
      <p:graphicFrame>
        <p:nvGraphicFramePr>
          <p:cNvPr id="5" name="Table Placeholder 4">
            <a:extLst>
              <a:ext uri="{FF2B5EF4-FFF2-40B4-BE49-F238E27FC236}">
                <a16:creationId xmlns:a16="http://schemas.microsoft.com/office/drawing/2014/main" id="{7B631946-3FF1-4CD8-B035-A319319C33F9}"/>
              </a:ext>
            </a:extLst>
          </p:cNvPr>
          <p:cNvGraphicFramePr>
            <a:graphicFrameLocks noGrp="1"/>
          </p:cNvGraphicFramePr>
          <p:nvPr>
            <p:ph type="tbl" sz="quarter" idx="13"/>
            <p:extLst>
              <p:ext uri="{D42A27DB-BD31-4B8C-83A1-F6EECF244321}">
                <p14:modId xmlns:p14="http://schemas.microsoft.com/office/powerpoint/2010/main" val="170397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7800501"/>
                    </a:ext>
                  </a:extLst>
                </a:gridCol>
                <a:gridCol w="1645920">
                  <a:extLst>
                    <a:ext uri="{9D8B030D-6E8A-4147-A177-3AD203B41FA5}">
                      <a16:colId xmlns:a16="http://schemas.microsoft.com/office/drawing/2014/main" val="3590725775"/>
                    </a:ext>
                  </a:extLst>
                </a:gridCol>
                <a:gridCol w="576072">
                  <a:extLst>
                    <a:ext uri="{9D8B030D-6E8A-4147-A177-3AD203B41FA5}">
                      <a16:colId xmlns:a16="http://schemas.microsoft.com/office/drawing/2014/main" val="2772180436"/>
                    </a:ext>
                  </a:extLst>
                </a:gridCol>
                <a:gridCol w="576072">
                  <a:extLst>
                    <a:ext uri="{9D8B030D-6E8A-4147-A177-3AD203B41FA5}">
                      <a16:colId xmlns:a16="http://schemas.microsoft.com/office/drawing/2014/main" val="1250468754"/>
                    </a:ext>
                  </a:extLst>
                </a:gridCol>
                <a:gridCol w="576072">
                  <a:extLst>
                    <a:ext uri="{9D8B030D-6E8A-4147-A177-3AD203B41FA5}">
                      <a16:colId xmlns:a16="http://schemas.microsoft.com/office/drawing/2014/main" val="3917383760"/>
                    </a:ext>
                  </a:extLst>
                </a:gridCol>
                <a:gridCol w="576072">
                  <a:extLst>
                    <a:ext uri="{9D8B030D-6E8A-4147-A177-3AD203B41FA5}">
                      <a16:colId xmlns:a16="http://schemas.microsoft.com/office/drawing/2014/main" val="4113990406"/>
                    </a:ext>
                  </a:extLst>
                </a:gridCol>
                <a:gridCol w="576072">
                  <a:extLst>
                    <a:ext uri="{9D8B030D-6E8A-4147-A177-3AD203B41FA5}">
                      <a16:colId xmlns:a16="http://schemas.microsoft.com/office/drawing/2014/main" val="2717077916"/>
                    </a:ext>
                  </a:extLst>
                </a:gridCol>
                <a:gridCol w="576072">
                  <a:extLst>
                    <a:ext uri="{9D8B030D-6E8A-4147-A177-3AD203B41FA5}">
                      <a16:colId xmlns:a16="http://schemas.microsoft.com/office/drawing/2014/main" val="430463202"/>
                    </a:ext>
                  </a:extLst>
                </a:gridCol>
                <a:gridCol w="576072">
                  <a:extLst>
                    <a:ext uri="{9D8B030D-6E8A-4147-A177-3AD203B41FA5}">
                      <a16:colId xmlns:a16="http://schemas.microsoft.com/office/drawing/2014/main" val="243342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113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- 2021-08-27 13:06:00</a:t>
                      </a:r>
                      <a:r>
                        <a:rPr kumimoji="0" lang="nl-NL" sz="1000" b="0" i="0" u="none" strike="noStrike" kern="1200" cap="none" spc="0" normalizeH="0" baseline="0" noProof="0">
                          <a:ln>
                            <a:noFill/>
                          </a:ln>
                          <a:solidFill>
                            <a:prstClr val="black"/>
                          </a:solidFill>
                          <a:effectLst/>
                          <a:uLnTx/>
                          <a:uFillTx/>
                          <a:latin typeface="+mn-lt"/>
                          <a:ea typeface="+mn-ea"/>
                          <a:cs typeface="+mn-cs"/>
                        </a:rPr>
                        <a:t>
 De rapper moet op 8 september in de rechtbank in Amsterdam verschijnen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Mf2wf3Qh7ePBy&amp;w=720&amp;h=720&amp;url=https%3A%2F%2Fcms-assets.nporadio.nl%2FnpoFunx%2F_videoPreview%2FANP-378165564_2021-05-28-061028_pdtv.jpg%3Fv%3D1622182250&amp;cfs=1&amp;_nc_oe=6e94c&amp;_nc_sid=06c271&amp;ccb=3-5&amp;_nc_hash=AQFOld3VYXlbF78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43659249"/>
                  </a:ext>
                </a:extLst>
              </a:tr>
            </a:tbl>
          </a:graphicData>
        </a:graphic>
      </p:graphicFrame>
      <p:sp>
        <p:nvSpPr>
          <p:cNvPr id="4" name="Text Placeholder 3">
            <a:extLst>
              <a:ext uri="{FF2B5EF4-FFF2-40B4-BE49-F238E27FC236}">
                <a16:creationId xmlns:a16="http://schemas.microsoft.com/office/drawing/2014/main" id="{6666669B-F4DC-4E4C-9898-DBABCE50CE1A}"/>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531756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212D-B7D1-42A3-8A09-DAB39B943A08}"/>
              </a:ext>
            </a:extLst>
          </p:cNvPr>
          <p:cNvSpPr>
            <a:spLocks noGrp="1"/>
          </p:cNvSpPr>
          <p:nvPr>
            <p:ph type="title"/>
          </p:nvPr>
        </p:nvSpPr>
        <p:spPr/>
        <p:txBody>
          <a:bodyPr/>
          <a:lstStyle/>
          <a:p>
            <a:r>
              <a:rPr lang="en-US"/>
              <a:t>Facebook Top 10 Facebook Posts | NPO FunX - 10 of 10</a:t>
            </a:r>
          </a:p>
        </p:txBody>
      </p:sp>
      <p:graphicFrame>
        <p:nvGraphicFramePr>
          <p:cNvPr id="5" name="Table Placeholder 4">
            <a:extLst>
              <a:ext uri="{FF2B5EF4-FFF2-40B4-BE49-F238E27FC236}">
                <a16:creationId xmlns:a16="http://schemas.microsoft.com/office/drawing/2014/main" id="{BAB98051-F967-4141-8626-252F4AE79914}"/>
              </a:ext>
            </a:extLst>
          </p:cNvPr>
          <p:cNvGraphicFramePr>
            <a:graphicFrameLocks noGrp="1"/>
          </p:cNvGraphicFramePr>
          <p:nvPr>
            <p:ph type="tbl" sz="quarter" idx="13"/>
            <p:extLst>
              <p:ext uri="{D42A27DB-BD31-4B8C-83A1-F6EECF244321}">
                <p14:modId xmlns:p14="http://schemas.microsoft.com/office/powerpoint/2010/main" val="163663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9464236"/>
                    </a:ext>
                  </a:extLst>
                </a:gridCol>
                <a:gridCol w="1645920">
                  <a:extLst>
                    <a:ext uri="{9D8B030D-6E8A-4147-A177-3AD203B41FA5}">
                      <a16:colId xmlns:a16="http://schemas.microsoft.com/office/drawing/2014/main" val="1688939816"/>
                    </a:ext>
                  </a:extLst>
                </a:gridCol>
                <a:gridCol w="576072">
                  <a:extLst>
                    <a:ext uri="{9D8B030D-6E8A-4147-A177-3AD203B41FA5}">
                      <a16:colId xmlns:a16="http://schemas.microsoft.com/office/drawing/2014/main" val="3553553016"/>
                    </a:ext>
                  </a:extLst>
                </a:gridCol>
                <a:gridCol w="576072">
                  <a:extLst>
                    <a:ext uri="{9D8B030D-6E8A-4147-A177-3AD203B41FA5}">
                      <a16:colId xmlns:a16="http://schemas.microsoft.com/office/drawing/2014/main" val="3180248647"/>
                    </a:ext>
                  </a:extLst>
                </a:gridCol>
                <a:gridCol w="576072">
                  <a:extLst>
                    <a:ext uri="{9D8B030D-6E8A-4147-A177-3AD203B41FA5}">
                      <a16:colId xmlns:a16="http://schemas.microsoft.com/office/drawing/2014/main" val="2952473280"/>
                    </a:ext>
                  </a:extLst>
                </a:gridCol>
                <a:gridCol w="576072">
                  <a:extLst>
                    <a:ext uri="{9D8B030D-6E8A-4147-A177-3AD203B41FA5}">
                      <a16:colId xmlns:a16="http://schemas.microsoft.com/office/drawing/2014/main" val="3506646091"/>
                    </a:ext>
                  </a:extLst>
                </a:gridCol>
                <a:gridCol w="576072">
                  <a:extLst>
                    <a:ext uri="{9D8B030D-6E8A-4147-A177-3AD203B41FA5}">
                      <a16:colId xmlns:a16="http://schemas.microsoft.com/office/drawing/2014/main" val="3675908336"/>
                    </a:ext>
                  </a:extLst>
                </a:gridCol>
                <a:gridCol w="576072">
                  <a:extLst>
                    <a:ext uri="{9D8B030D-6E8A-4147-A177-3AD203B41FA5}">
                      <a16:colId xmlns:a16="http://schemas.microsoft.com/office/drawing/2014/main" val="1043627654"/>
                    </a:ext>
                  </a:extLst>
                </a:gridCol>
                <a:gridCol w="576072">
                  <a:extLst>
                    <a:ext uri="{9D8B030D-6E8A-4147-A177-3AD203B41FA5}">
                      <a16:colId xmlns:a16="http://schemas.microsoft.com/office/drawing/2014/main" val="188146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085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FunX - 2021-08-29 11:30:00</a:t>
                      </a:r>
                      <a:r>
                        <a:rPr kumimoji="0" lang="nl-NL" sz="1000" b="0" i="0" u="none" strike="noStrike" kern="1200" cap="none" spc="0" normalizeH="0" baseline="0" noProof="0">
                          <a:ln>
                            <a:noFill/>
                          </a:ln>
                          <a:solidFill>
                            <a:prstClr val="black"/>
                          </a:solidFill>
                          <a:effectLst/>
                          <a:uLnTx/>
                          <a:uFillTx/>
                          <a:latin typeface="+mn-lt"/>
                          <a:ea typeface="+mn-ea"/>
                          <a:cs typeface="+mn-cs"/>
                        </a:rPr>
                        <a:t>
 Ze is heel duidelijk in wat ze zoekt en wil nu geld zien...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wDebfNtnwtMna&amp;w=720&amp;h=720&amp;url=https%3A%2F%2Fcms-assets.nporadio.nl%2FnpoFunx%2F_videoPreview%2Fvrouw-klaagt-datingbureau-aan-lengte.jpg%3Fv%3D1630235711&amp;cfs=1&amp;_nc_oe=6e94c&amp;_nc_sid=06c271&amp;ccb=3-5&amp;_nc_hash=AQEEkOo3uJ-6Bm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89504587"/>
                  </a:ext>
                </a:extLst>
              </a:tr>
            </a:tbl>
          </a:graphicData>
        </a:graphic>
      </p:graphicFrame>
      <p:sp>
        <p:nvSpPr>
          <p:cNvPr id="4" name="Text Placeholder 3">
            <a:extLst>
              <a:ext uri="{FF2B5EF4-FFF2-40B4-BE49-F238E27FC236}">
                <a16:creationId xmlns:a16="http://schemas.microsoft.com/office/drawing/2014/main" id="{248C7065-54FE-45FF-B1E3-D8692E15BCAE}"/>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2832342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74EB6-F3F3-494F-8B4B-EF3866D5374A}"/>
              </a:ext>
            </a:extLst>
          </p:cNvPr>
          <p:cNvSpPr>
            <a:spLocks noGrp="1"/>
          </p:cNvSpPr>
          <p:nvPr>
            <p:ph type="title"/>
          </p:nvPr>
        </p:nvSpPr>
        <p:spPr/>
        <p:txBody>
          <a:bodyPr/>
          <a:lstStyle/>
          <a:p>
            <a:r>
              <a:rPr lang="en-US"/>
              <a:t>Tiktok Key Metrics Table | NPO FunX</a:t>
            </a:r>
          </a:p>
        </p:txBody>
      </p:sp>
      <p:graphicFrame>
        <p:nvGraphicFramePr>
          <p:cNvPr id="5" name="Table Placeholder 4">
            <a:extLst>
              <a:ext uri="{FF2B5EF4-FFF2-40B4-BE49-F238E27FC236}">
                <a16:creationId xmlns:a16="http://schemas.microsoft.com/office/drawing/2014/main" id="{0D6CB246-4F40-4456-8D7D-9DE48BC5A6BF}"/>
              </a:ext>
            </a:extLst>
          </p:cNvPr>
          <p:cNvGraphicFramePr>
            <a:graphicFrameLocks noGrp="1"/>
          </p:cNvGraphicFramePr>
          <p:nvPr>
            <p:ph type="tbl" sz="quarter" idx="13"/>
            <p:extLst>
              <p:ext uri="{D42A27DB-BD31-4B8C-83A1-F6EECF244321}">
                <p14:modId xmlns:p14="http://schemas.microsoft.com/office/powerpoint/2010/main" val="4061616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28299314"/>
                    </a:ext>
                  </a:extLst>
                </a:gridCol>
                <a:gridCol w="1563624">
                  <a:extLst>
                    <a:ext uri="{9D8B030D-6E8A-4147-A177-3AD203B41FA5}">
                      <a16:colId xmlns:a16="http://schemas.microsoft.com/office/drawing/2014/main" val="2316042384"/>
                    </a:ext>
                  </a:extLst>
                </a:gridCol>
                <a:gridCol w="1563624">
                  <a:extLst>
                    <a:ext uri="{9D8B030D-6E8A-4147-A177-3AD203B41FA5}">
                      <a16:colId xmlns:a16="http://schemas.microsoft.com/office/drawing/2014/main" val="20710361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2116869324"/>
                  </a:ext>
                </a:extLst>
              </a:tr>
              <a:tr h="370840">
                <a:tc>
                  <a:txBody>
                    <a:bodyPr/>
                    <a:lstStyle/>
                    <a:p>
                      <a:r>
                        <a:rPr lang="en-US" sz="1000"/>
                        <a:t>FUNX</a:t>
                      </a:r>
                    </a:p>
                  </a:txBody>
                  <a:tcPr/>
                </a:tc>
                <a:tc>
                  <a:txBody>
                    <a:bodyPr/>
                    <a:lstStyle/>
                    <a:p>
                      <a:r>
                        <a:rPr lang="en-US" sz="1000"/>
                        <a:t>51200</a:t>
                      </a:r>
                    </a:p>
                  </a:txBody>
                  <a:tcPr/>
                </a:tc>
                <a:tc>
                  <a:txBody>
                    <a:bodyPr/>
                    <a:lstStyle/>
                    <a:p>
                      <a:r>
                        <a:rPr lang="en-US" sz="1000"/>
                        <a:t>200</a:t>
                      </a:r>
                    </a:p>
                  </a:txBody>
                  <a:tcPr/>
                </a:tc>
                <a:extLst>
                  <a:ext uri="{0D108BD9-81ED-4DB2-BD59-A6C34878D82A}">
                    <a16:rowId xmlns:a16="http://schemas.microsoft.com/office/drawing/2014/main" val="1759819624"/>
                  </a:ext>
                </a:extLst>
              </a:tr>
            </a:tbl>
          </a:graphicData>
        </a:graphic>
      </p:graphicFrame>
      <p:sp>
        <p:nvSpPr>
          <p:cNvPr id="4" name="Text Placeholder 3">
            <a:extLst>
              <a:ext uri="{FF2B5EF4-FFF2-40B4-BE49-F238E27FC236}">
                <a16:creationId xmlns:a16="http://schemas.microsoft.com/office/drawing/2014/main" id="{FFEAEAED-C62D-427B-83D2-3EA3760951F8}"/>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919126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92563-1EB6-4D95-BC17-4A6AEA319C5A}"/>
              </a:ext>
            </a:extLst>
          </p:cNvPr>
          <p:cNvSpPr>
            <a:spLocks noGrp="1"/>
          </p:cNvSpPr>
          <p:nvPr>
            <p:ph type="title"/>
          </p:nvPr>
        </p:nvSpPr>
        <p:spPr/>
        <p:txBody>
          <a:bodyPr/>
          <a:lstStyle/>
          <a:p>
            <a:r>
              <a:rPr lang="en-US"/>
              <a:t>Tiktok Videos Table Overview | NPO FunX</a:t>
            </a:r>
          </a:p>
        </p:txBody>
      </p:sp>
      <p:graphicFrame>
        <p:nvGraphicFramePr>
          <p:cNvPr id="5" name="Table Placeholder 4">
            <a:extLst>
              <a:ext uri="{FF2B5EF4-FFF2-40B4-BE49-F238E27FC236}">
                <a16:creationId xmlns:a16="http://schemas.microsoft.com/office/drawing/2014/main" id="{AAE56760-057C-496B-9FF7-07FD92C17DB3}"/>
              </a:ext>
            </a:extLst>
          </p:cNvPr>
          <p:cNvGraphicFramePr>
            <a:graphicFrameLocks noGrp="1"/>
          </p:cNvGraphicFramePr>
          <p:nvPr>
            <p:ph type="tbl" sz="quarter" idx="13"/>
            <p:extLst>
              <p:ext uri="{D42A27DB-BD31-4B8C-83A1-F6EECF244321}">
                <p14:modId xmlns:p14="http://schemas.microsoft.com/office/powerpoint/2010/main" val="298833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3458572"/>
                    </a:ext>
                  </a:extLst>
                </a:gridCol>
                <a:gridCol w="740664">
                  <a:extLst>
                    <a:ext uri="{9D8B030D-6E8A-4147-A177-3AD203B41FA5}">
                      <a16:colId xmlns:a16="http://schemas.microsoft.com/office/drawing/2014/main" val="736662866"/>
                    </a:ext>
                  </a:extLst>
                </a:gridCol>
                <a:gridCol w="740664">
                  <a:extLst>
                    <a:ext uri="{9D8B030D-6E8A-4147-A177-3AD203B41FA5}">
                      <a16:colId xmlns:a16="http://schemas.microsoft.com/office/drawing/2014/main" val="111434574"/>
                    </a:ext>
                  </a:extLst>
                </a:gridCol>
                <a:gridCol w="740664">
                  <a:extLst>
                    <a:ext uri="{9D8B030D-6E8A-4147-A177-3AD203B41FA5}">
                      <a16:colId xmlns:a16="http://schemas.microsoft.com/office/drawing/2014/main" val="2505249836"/>
                    </a:ext>
                  </a:extLst>
                </a:gridCol>
                <a:gridCol w="740664">
                  <a:extLst>
                    <a:ext uri="{9D8B030D-6E8A-4147-A177-3AD203B41FA5}">
                      <a16:colId xmlns:a16="http://schemas.microsoft.com/office/drawing/2014/main" val="2275220283"/>
                    </a:ext>
                  </a:extLst>
                </a:gridCol>
                <a:gridCol w="740664">
                  <a:extLst>
                    <a:ext uri="{9D8B030D-6E8A-4147-A177-3AD203B41FA5}">
                      <a16:colId xmlns:a16="http://schemas.microsoft.com/office/drawing/2014/main" val="2397366577"/>
                    </a:ext>
                  </a:extLst>
                </a:gridCol>
                <a:gridCol w="740664">
                  <a:extLst>
                    <a:ext uri="{9D8B030D-6E8A-4147-A177-3AD203B41FA5}">
                      <a16:colId xmlns:a16="http://schemas.microsoft.com/office/drawing/2014/main" val="898447340"/>
                    </a:ext>
                  </a:extLst>
                </a:gridCol>
                <a:gridCol w="740664">
                  <a:extLst>
                    <a:ext uri="{9D8B030D-6E8A-4147-A177-3AD203B41FA5}">
                      <a16:colId xmlns:a16="http://schemas.microsoft.com/office/drawing/2014/main" val="4015243989"/>
                    </a:ext>
                  </a:extLst>
                </a:gridCol>
                <a:gridCol w="740664">
                  <a:extLst>
                    <a:ext uri="{9D8B030D-6E8A-4147-A177-3AD203B41FA5}">
                      <a16:colId xmlns:a16="http://schemas.microsoft.com/office/drawing/2014/main" val="855445593"/>
                    </a:ext>
                  </a:extLst>
                </a:gridCol>
                <a:gridCol w="740664">
                  <a:extLst>
                    <a:ext uri="{9D8B030D-6E8A-4147-A177-3AD203B41FA5}">
                      <a16:colId xmlns:a16="http://schemas.microsoft.com/office/drawing/2014/main" val="1715322605"/>
                    </a:ext>
                  </a:extLst>
                </a:gridCol>
                <a:gridCol w="740664">
                  <a:extLst>
                    <a:ext uri="{9D8B030D-6E8A-4147-A177-3AD203B41FA5}">
                      <a16:colId xmlns:a16="http://schemas.microsoft.com/office/drawing/2014/main" val="551220285"/>
                    </a:ext>
                  </a:extLst>
                </a:gridCol>
              </a:tblGrid>
              <a:tr h="370840">
                <a:tc>
                  <a:txBody>
                    <a:bodyPr/>
                    <a:lstStyle/>
                    <a:p>
                      <a:r>
                        <a:rPr lang="en-US" sz="1000"/>
                        <a:t>Profile</a:t>
                      </a:r>
                    </a:p>
                  </a:txBody>
                  <a:tcPr/>
                </a:tc>
                <a:tc>
                  <a:txBody>
                    <a:bodyPr/>
                    <a:lstStyle/>
                    <a:p>
                      <a:r>
                        <a:rPr lang="en-US" sz="1000"/>
                        <a:t>Likes (Sum)</a:t>
                      </a:r>
                    </a:p>
                  </a:txBody>
                  <a:tcPr/>
                </a:tc>
                <a:tc>
                  <a:txBody>
                    <a:bodyPr/>
                    <a:lstStyle/>
                    <a:p>
                      <a:r>
                        <a:rPr lang="en-US" sz="1000"/>
                        <a:t>Likes (Avg)</a:t>
                      </a:r>
                    </a:p>
                  </a:txBody>
                  <a:tcPr/>
                </a:tc>
                <a:tc>
                  <a:txBody>
                    <a:bodyPr/>
                    <a:lstStyle/>
                    <a:p>
                      <a:r>
                        <a:rPr lang="en-US" sz="1000"/>
                        <a:t>Comments (Sum)</a:t>
                      </a:r>
                    </a:p>
                  </a:txBody>
                  <a:tcPr/>
                </a:tc>
                <a:tc>
                  <a:txBody>
                    <a:bodyPr/>
                    <a:lstStyle/>
                    <a:p>
                      <a:r>
                        <a:rPr lang="en-US" sz="1000"/>
                        <a:t>Comments (Avg)</a:t>
                      </a:r>
                    </a:p>
                  </a:txBody>
                  <a:tcPr/>
                </a:tc>
                <a:tc>
                  <a:txBody>
                    <a:bodyPr/>
                    <a:lstStyle/>
                    <a:p>
                      <a:r>
                        <a:rPr lang="en-US" sz="1000"/>
                        <a:t>Shares (Sum)</a:t>
                      </a:r>
                    </a:p>
                  </a:txBody>
                  <a:tcPr/>
                </a:tc>
                <a:tc>
                  <a:txBody>
                    <a:bodyPr/>
                    <a:lstStyle/>
                    <a:p>
                      <a:r>
                        <a:rPr lang="en-US" sz="1000"/>
                        <a:t>Shares (Avg)</a:t>
                      </a:r>
                    </a:p>
                  </a:txBody>
                  <a:tcPr/>
                </a:tc>
                <a:tc>
                  <a:txBody>
                    <a:bodyPr/>
                    <a:lstStyle/>
                    <a:p>
                      <a:r>
                        <a:rPr lang="en-US" sz="1000"/>
                        <a:t>Views (Sum)</a:t>
                      </a:r>
                    </a:p>
                  </a:txBody>
                  <a:tcPr/>
                </a:tc>
                <a:tc>
                  <a:txBody>
                    <a:bodyPr/>
                    <a:lstStyle/>
                    <a:p>
                      <a:r>
                        <a:rPr lang="en-US" sz="1000"/>
                        <a:t>Views (Avg)</a:t>
                      </a:r>
                    </a:p>
                  </a:txBody>
                  <a:tcPr/>
                </a:tc>
                <a:tc>
                  <a:txBody>
                    <a:bodyPr/>
                    <a:lstStyle/>
                    <a:p>
                      <a:r>
                        <a:rPr lang="en-US" sz="1000"/>
                        <a:t>I-Rate</a:t>
                      </a:r>
                    </a:p>
                  </a:txBody>
                  <a:tcPr/>
                </a:tc>
                <a:tc>
                  <a:txBody>
                    <a:bodyPr/>
                    <a:lstStyle/>
                    <a:p>
                      <a:r>
                        <a:rPr lang="en-US" sz="1000"/>
                        <a:t>Engagement Rate</a:t>
                      </a:r>
                    </a:p>
                  </a:txBody>
                  <a:tcPr/>
                </a:tc>
                <a:extLst>
                  <a:ext uri="{0D108BD9-81ED-4DB2-BD59-A6C34878D82A}">
                    <a16:rowId xmlns:a16="http://schemas.microsoft.com/office/drawing/2014/main" val="566968086"/>
                  </a:ext>
                </a:extLst>
              </a:tr>
              <a:tr h="370840">
                <a:tc>
                  <a:txBody>
                    <a:bodyPr/>
                    <a:lstStyle/>
                    <a:p>
                      <a:r>
                        <a:rPr lang="en-US" sz="1000"/>
                        <a:t>FUNX</a:t>
                      </a:r>
                    </a:p>
                  </a:txBody>
                  <a:tcPr/>
                </a:tc>
                <a:tc>
                  <a:txBody>
                    <a:bodyPr/>
                    <a:lstStyle/>
                    <a:p>
                      <a:r>
                        <a:rPr lang="en-US" sz="1000"/>
                        <a:t>3422</a:t>
                      </a:r>
                    </a:p>
                  </a:txBody>
                  <a:tcPr/>
                </a:tc>
                <a:tc>
                  <a:txBody>
                    <a:bodyPr/>
                    <a:lstStyle/>
                    <a:p>
                      <a:r>
                        <a:rPr lang="en-US" sz="1000"/>
                        <a:t>855.5</a:t>
                      </a:r>
                    </a:p>
                  </a:txBody>
                  <a:tcPr/>
                </a:tc>
                <a:tc>
                  <a:txBody>
                    <a:bodyPr/>
                    <a:lstStyle/>
                    <a:p>
                      <a:r>
                        <a:rPr lang="en-US" sz="1000"/>
                        <a:t>60</a:t>
                      </a:r>
                    </a:p>
                  </a:txBody>
                  <a:tcPr/>
                </a:tc>
                <a:tc>
                  <a:txBody>
                    <a:bodyPr/>
                    <a:lstStyle/>
                    <a:p>
                      <a:r>
                        <a:rPr lang="en-US" sz="1000"/>
                        <a:t>15</a:t>
                      </a:r>
                    </a:p>
                  </a:txBody>
                  <a:tcPr/>
                </a:tc>
                <a:tc>
                  <a:txBody>
                    <a:bodyPr/>
                    <a:lstStyle/>
                    <a:p>
                      <a:r>
                        <a:rPr lang="en-US" sz="1000"/>
                        <a:t>13</a:t>
                      </a:r>
                    </a:p>
                  </a:txBody>
                  <a:tcPr/>
                </a:tc>
                <a:tc>
                  <a:txBody>
                    <a:bodyPr/>
                    <a:lstStyle/>
                    <a:p>
                      <a:r>
                        <a:rPr lang="en-US" sz="1000"/>
                        <a:t>3.25</a:t>
                      </a:r>
                    </a:p>
                  </a:txBody>
                  <a:tcPr/>
                </a:tc>
                <a:tc>
                  <a:txBody>
                    <a:bodyPr/>
                    <a:lstStyle/>
                    <a:p>
                      <a:r>
                        <a:rPr lang="en-US" sz="1000"/>
                        <a:t>44121</a:t>
                      </a:r>
                    </a:p>
                  </a:txBody>
                  <a:tcPr/>
                </a:tc>
                <a:tc>
                  <a:txBody>
                    <a:bodyPr/>
                    <a:lstStyle/>
                    <a:p>
                      <a:r>
                        <a:rPr lang="en-US" sz="1000"/>
                        <a:t>11030.25</a:t>
                      </a:r>
                    </a:p>
                  </a:txBody>
                  <a:tcPr/>
                </a:tc>
                <a:tc>
                  <a:txBody>
                    <a:bodyPr/>
                    <a:lstStyle/>
                    <a:p>
                      <a:r>
                        <a:rPr lang="en-US" sz="1000"/>
                        <a:t>1.7099 %</a:t>
                      </a:r>
                    </a:p>
                  </a:txBody>
                  <a:tcPr/>
                </a:tc>
                <a:tc>
                  <a:txBody>
                    <a:bodyPr/>
                    <a:lstStyle/>
                    <a:p>
                      <a:r>
                        <a:rPr lang="en-US" sz="1000"/>
                        <a:t>7.921397973754 %</a:t>
                      </a:r>
                    </a:p>
                  </a:txBody>
                  <a:tcPr/>
                </a:tc>
                <a:extLst>
                  <a:ext uri="{0D108BD9-81ED-4DB2-BD59-A6C34878D82A}">
                    <a16:rowId xmlns:a16="http://schemas.microsoft.com/office/drawing/2014/main" val="2057798431"/>
                  </a:ext>
                </a:extLst>
              </a:tr>
            </a:tbl>
          </a:graphicData>
        </a:graphic>
      </p:graphicFrame>
      <p:sp>
        <p:nvSpPr>
          <p:cNvPr id="4" name="Text Placeholder 3">
            <a:extLst>
              <a:ext uri="{FF2B5EF4-FFF2-40B4-BE49-F238E27FC236}">
                <a16:creationId xmlns:a16="http://schemas.microsoft.com/office/drawing/2014/main" id="{008C47B2-5ECE-4360-BF5A-8651865B6F53}"/>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538346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64DC-00E9-418D-9EE0-C86F625EF199}"/>
              </a:ext>
            </a:extLst>
          </p:cNvPr>
          <p:cNvSpPr>
            <a:spLocks noGrp="1"/>
          </p:cNvSpPr>
          <p:nvPr>
            <p:ph type="title"/>
          </p:nvPr>
        </p:nvSpPr>
        <p:spPr/>
        <p:txBody>
          <a:bodyPr/>
          <a:lstStyle/>
          <a:p>
            <a:r>
              <a:rPr lang="en-US"/>
              <a:t>Tiktok Top 5 TikTok Video's | NPO FunX</a:t>
            </a:r>
          </a:p>
        </p:txBody>
      </p:sp>
      <p:graphicFrame>
        <p:nvGraphicFramePr>
          <p:cNvPr id="5" name="Table Placeholder 4">
            <a:extLst>
              <a:ext uri="{FF2B5EF4-FFF2-40B4-BE49-F238E27FC236}">
                <a16:creationId xmlns:a16="http://schemas.microsoft.com/office/drawing/2014/main" id="{D633D8D0-7B51-4046-8549-52DF289F1889}"/>
              </a:ext>
            </a:extLst>
          </p:cNvPr>
          <p:cNvGraphicFramePr>
            <a:graphicFrameLocks noGrp="1"/>
          </p:cNvGraphicFramePr>
          <p:nvPr>
            <p:ph type="tbl" sz="quarter" idx="13"/>
            <p:extLst>
              <p:ext uri="{D42A27DB-BD31-4B8C-83A1-F6EECF244321}">
                <p14:modId xmlns:p14="http://schemas.microsoft.com/office/powerpoint/2010/main" val="274097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60908968"/>
                    </a:ext>
                  </a:extLst>
                </a:gridCol>
                <a:gridCol w="1728216">
                  <a:extLst>
                    <a:ext uri="{9D8B030D-6E8A-4147-A177-3AD203B41FA5}">
                      <a16:colId xmlns:a16="http://schemas.microsoft.com/office/drawing/2014/main" val="1051278043"/>
                    </a:ext>
                  </a:extLst>
                </a:gridCol>
                <a:gridCol w="658368">
                  <a:extLst>
                    <a:ext uri="{9D8B030D-6E8A-4147-A177-3AD203B41FA5}">
                      <a16:colId xmlns:a16="http://schemas.microsoft.com/office/drawing/2014/main" val="2290761156"/>
                    </a:ext>
                  </a:extLst>
                </a:gridCol>
                <a:gridCol w="658368">
                  <a:extLst>
                    <a:ext uri="{9D8B030D-6E8A-4147-A177-3AD203B41FA5}">
                      <a16:colId xmlns:a16="http://schemas.microsoft.com/office/drawing/2014/main" val="1553841285"/>
                    </a:ext>
                  </a:extLst>
                </a:gridCol>
                <a:gridCol w="658368">
                  <a:extLst>
                    <a:ext uri="{9D8B030D-6E8A-4147-A177-3AD203B41FA5}">
                      <a16:colId xmlns:a16="http://schemas.microsoft.com/office/drawing/2014/main" val="2367387273"/>
                    </a:ext>
                  </a:extLst>
                </a:gridCol>
                <a:gridCol w="658368">
                  <a:extLst>
                    <a:ext uri="{9D8B030D-6E8A-4147-A177-3AD203B41FA5}">
                      <a16:colId xmlns:a16="http://schemas.microsoft.com/office/drawing/2014/main" val="2879654507"/>
                    </a:ext>
                  </a:extLst>
                </a:gridCol>
                <a:gridCol w="658368">
                  <a:extLst>
                    <a:ext uri="{9D8B030D-6E8A-4147-A177-3AD203B41FA5}">
                      <a16:colId xmlns:a16="http://schemas.microsoft.com/office/drawing/2014/main" val="234322762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tc>
                  <a:txBody>
                    <a:bodyPr/>
                    <a:lstStyle/>
                    <a:p>
                      <a:r>
                        <a:rPr lang="en-US" sz="1000"/>
                        <a:t>Engagement Rate</a:t>
                      </a:r>
                    </a:p>
                  </a:txBody>
                  <a:tcPr/>
                </a:tc>
                <a:extLst>
                  <a:ext uri="{0D108BD9-81ED-4DB2-BD59-A6C34878D82A}">
                    <a16:rowId xmlns:a16="http://schemas.microsoft.com/office/drawing/2014/main" val="3415539091"/>
                  </a:ext>
                </a:extLst>
              </a:tr>
              <a:tr h="370840">
                <a:tc>
                  <a:txBody>
                    <a:bodyPr/>
                    <a:lstStyle/>
                    <a:p>
                      <a:r>
                        <a:rPr lang="pt-BR" sz="1000" b="1"/>
                        <a:t>FUNX - 2021-08-25 19:10:21</a:t>
                      </a:r>
                      <a:r>
                        <a:rPr lang="pt-BR" sz="1000"/>
                        <a:t>
 n/a</a:t>
                      </a:r>
                      <a:endParaRPr lang="en-US" sz="1000"/>
                    </a:p>
                  </a:txBody>
                  <a:tcPr/>
                </a:tc>
                <a:tc>
                  <a:txBody>
                    <a:bodyPr/>
                    <a:lstStyle/>
                    <a:p>
                      <a:r>
                        <a:rPr lang="en-US" sz="1000"/>
                        <a:t>https://quintly-image-storage.s3.amazonaws.com/66d2f69b4bf3445435a9f4cbe60a09ea/b463e3447e5789cef9426a22b4ee98e3.jpg</a:t>
                      </a:r>
                    </a:p>
                  </a:txBody>
                  <a:tcPr/>
                </a:tc>
                <a:tc>
                  <a:txBody>
                    <a:bodyPr/>
                    <a:lstStyle/>
                    <a:p>
                      <a:r>
                        <a:rPr lang="en-US" sz="1000"/>
                        <a:t>2819</a:t>
                      </a:r>
                    </a:p>
                  </a:txBody>
                  <a:tcPr/>
                </a:tc>
                <a:tc>
                  <a:txBody>
                    <a:bodyPr/>
                    <a:lstStyle/>
                    <a:p>
                      <a:r>
                        <a:rPr lang="en-US" sz="1000"/>
                        <a:t>29</a:t>
                      </a:r>
                    </a:p>
                  </a:txBody>
                  <a:tcPr/>
                </a:tc>
                <a:tc>
                  <a:txBody>
                    <a:bodyPr/>
                    <a:lstStyle/>
                    <a:p>
                      <a:r>
                        <a:rPr lang="en-US" sz="1000"/>
                        <a:t>4</a:t>
                      </a:r>
                    </a:p>
                  </a:txBody>
                  <a:tcPr/>
                </a:tc>
                <a:tc>
                  <a:txBody>
                    <a:bodyPr/>
                    <a:lstStyle/>
                    <a:p>
                      <a:r>
                        <a:rPr lang="en-US" sz="1000"/>
                        <a:t>38100</a:t>
                      </a:r>
                    </a:p>
                  </a:txBody>
                  <a:tcPr/>
                </a:tc>
                <a:tc>
                  <a:txBody>
                    <a:bodyPr/>
                    <a:lstStyle/>
                    <a:p>
                      <a:r>
                        <a:rPr lang="en-US" sz="1000"/>
                        <a:t>7.49 %</a:t>
                      </a:r>
                    </a:p>
                  </a:txBody>
                  <a:tcPr/>
                </a:tc>
                <a:extLst>
                  <a:ext uri="{0D108BD9-81ED-4DB2-BD59-A6C34878D82A}">
                    <a16:rowId xmlns:a16="http://schemas.microsoft.com/office/drawing/2014/main" val="3336153228"/>
                  </a:ext>
                </a:extLst>
              </a:tr>
              <a:tr h="370840">
                <a:tc>
                  <a:txBody>
                    <a:bodyPr/>
                    <a:lstStyle/>
                    <a:p>
                      <a:r>
                        <a:rPr lang="pt-BR" sz="1000" b="1"/>
                        <a:t>FUNX - 2021-08-27 19:33:36</a:t>
                      </a:r>
                      <a:r>
                        <a:rPr lang="pt-BR" sz="1000"/>
                        <a:t>
 n/a</a:t>
                      </a:r>
                      <a:endParaRPr lang="en-US" sz="1000"/>
                    </a:p>
                  </a:txBody>
                  <a:tcPr/>
                </a:tc>
                <a:tc>
                  <a:txBody>
                    <a:bodyPr/>
                    <a:lstStyle/>
                    <a:p>
                      <a:r>
                        <a:rPr lang="en-US" sz="1000"/>
                        <a:t>https://quintly-image-storage.s3.amazonaws.com/66d2f69b4bf3445435a9f4cbe60a09ea/67eaeef3c978646885b3e14a8bea4fb4.jpg</a:t>
                      </a:r>
                    </a:p>
                  </a:txBody>
                  <a:tcPr/>
                </a:tc>
                <a:tc>
                  <a:txBody>
                    <a:bodyPr/>
                    <a:lstStyle/>
                    <a:p>
                      <a:r>
                        <a:rPr lang="en-US" sz="1000"/>
                        <a:t>388</a:t>
                      </a:r>
                    </a:p>
                  </a:txBody>
                  <a:tcPr/>
                </a:tc>
                <a:tc>
                  <a:txBody>
                    <a:bodyPr/>
                    <a:lstStyle/>
                    <a:p>
                      <a:r>
                        <a:rPr lang="en-US" sz="1000"/>
                        <a:t>15</a:t>
                      </a:r>
                    </a:p>
                  </a:txBody>
                  <a:tcPr/>
                </a:tc>
                <a:tc>
                  <a:txBody>
                    <a:bodyPr/>
                    <a:lstStyle/>
                    <a:p>
                      <a:r>
                        <a:rPr lang="en-US" sz="1000"/>
                        <a:t>2</a:t>
                      </a:r>
                    </a:p>
                  </a:txBody>
                  <a:tcPr/>
                </a:tc>
                <a:tc>
                  <a:txBody>
                    <a:bodyPr/>
                    <a:lstStyle/>
                    <a:p>
                      <a:r>
                        <a:rPr lang="en-US" sz="1000"/>
                        <a:t>3731</a:t>
                      </a:r>
                    </a:p>
                  </a:txBody>
                  <a:tcPr/>
                </a:tc>
                <a:tc>
                  <a:txBody>
                    <a:bodyPr/>
                    <a:lstStyle/>
                    <a:p>
                      <a:r>
                        <a:rPr lang="en-US" sz="1000"/>
                        <a:t>10.85 %</a:t>
                      </a:r>
                    </a:p>
                  </a:txBody>
                  <a:tcPr/>
                </a:tc>
                <a:extLst>
                  <a:ext uri="{0D108BD9-81ED-4DB2-BD59-A6C34878D82A}">
                    <a16:rowId xmlns:a16="http://schemas.microsoft.com/office/drawing/2014/main" val="3438819978"/>
                  </a:ext>
                </a:extLst>
              </a:tr>
              <a:tr h="370840">
                <a:tc>
                  <a:txBody>
                    <a:bodyPr/>
                    <a:lstStyle/>
                    <a:p>
                      <a:r>
                        <a:rPr lang="pt-BR" sz="1000" b="1"/>
                        <a:t>FUNX - 2021-08-28 20:49:38</a:t>
                      </a:r>
                      <a:r>
                        <a:rPr lang="pt-BR" sz="1000"/>
                        <a:t>
 n/a</a:t>
                      </a:r>
                      <a:endParaRPr lang="en-US" sz="1000"/>
                    </a:p>
                  </a:txBody>
                  <a:tcPr/>
                </a:tc>
                <a:tc>
                  <a:txBody>
                    <a:bodyPr/>
                    <a:lstStyle/>
                    <a:p>
                      <a:r>
                        <a:rPr lang="en-US" sz="1000"/>
                        <a:t>https://quintly-image-storage.s3.amazonaws.com/66d2f69b4bf3445435a9f4cbe60a09ea/3dbab54ef3f97e310e7b7fc998223cc5.jpg</a:t>
                      </a:r>
                    </a:p>
                  </a:txBody>
                  <a:tcPr/>
                </a:tc>
                <a:tc>
                  <a:txBody>
                    <a:bodyPr/>
                    <a:lstStyle/>
                    <a:p>
                      <a:r>
                        <a:rPr lang="en-US" sz="1000"/>
                        <a:t>134</a:t>
                      </a:r>
                    </a:p>
                  </a:txBody>
                  <a:tcPr/>
                </a:tc>
                <a:tc>
                  <a:txBody>
                    <a:bodyPr/>
                    <a:lstStyle/>
                    <a:p>
                      <a:r>
                        <a:rPr lang="en-US" sz="1000"/>
                        <a:t>15</a:t>
                      </a:r>
                    </a:p>
                  </a:txBody>
                  <a:tcPr/>
                </a:tc>
                <a:tc>
                  <a:txBody>
                    <a:bodyPr/>
                    <a:lstStyle/>
                    <a:p>
                      <a:r>
                        <a:rPr lang="en-US" sz="1000"/>
                        <a:t>7</a:t>
                      </a:r>
                    </a:p>
                  </a:txBody>
                  <a:tcPr/>
                </a:tc>
                <a:tc>
                  <a:txBody>
                    <a:bodyPr/>
                    <a:lstStyle/>
                    <a:p>
                      <a:r>
                        <a:rPr lang="en-US" sz="1000"/>
                        <a:t>1242</a:t>
                      </a:r>
                    </a:p>
                  </a:txBody>
                  <a:tcPr/>
                </a:tc>
                <a:tc>
                  <a:txBody>
                    <a:bodyPr/>
                    <a:lstStyle/>
                    <a:p>
                      <a:r>
                        <a:rPr lang="en-US" sz="1000"/>
                        <a:t>12.56 %</a:t>
                      </a:r>
                    </a:p>
                  </a:txBody>
                  <a:tcPr/>
                </a:tc>
                <a:extLst>
                  <a:ext uri="{0D108BD9-81ED-4DB2-BD59-A6C34878D82A}">
                    <a16:rowId xmlns:a16="http://schemas.microsoft.com/office/drawing/2014/main" val="1882676436"/>
                  </a:ext>
                </a:extLst>
              </a:tr>
              <a:tr h="370840">
                <a:tc>
                  <a:txBody>
                    <a:bodyPr/>
                    <a:lstStyle/>
                    <a:p>
                      <a:r>
                        <a:rPr lang="pt-BR" sz="1000" b="1"/>
                        <a:t>FUNX - 2021-08-29 20:07:40</a:t>
                      </a:r>
                      <a:r>
                        <a:rPr lang="pt-BR" sz="1000"/>
                        <a:t>
 n/a</a:t>
                      </a:r>
                      <a:endParaRPr lang="en-US" sz="1000"/>
                    </a:p>
                  </a:txBody>
                  <a:tcPr/>
                </a:tc>
                <a:tc>
                  <a:txBody>
                    <a:bodyPr/>
                    <a:lstStyle/>
                    <a:p>
                      <a:r>
                        <a:rPr lang="en-US" sz="1000"/>
                        <a:t>https://quintly-image-storage.s3.amazonaws.com/66d2f69b4bf3445435a9f4cbe60a09ea/6fc6a39e4946c6d53593a5b876803daf.jpg</a:t>
                      </a:r>
                    </a:p>
                  </a:txBody>
                  <a:tcPr/>
                </a:tc>
                <a:tc>
                  <a:txBody>
                    <a:bodyPr/>
                    <a:lstStyle/>
                    <a:p>
                      <a:r>
                        <a:rPr lang="en-US" sz="1000"/>
                        <a:t>81</a:t>
                      </a:r>
                    </a:p>
                  </a:txBody>
                  <a:tcPr/>
                </a:tc>
                <a:tc>
                  <a:txBody>
                    <a:bodyPr/>
                    <a:lstStyle/>
                    <a:p>
                      <a:r>
                        <a:rPr lang="en-US" sz="1000"/>
                        <a:t>1</a:t>
                      </a:r>
                    </a:p>
                  </a:txBody>
                  <a:tcPr/>
                </a:tc>
                <a:tc>
                  <a:txBody>
                    <a:bodyPr/>
                    <a:lstStyle/>
                    <a:p>
                      <a:r>
                        <a:rPr lang="en-US" sz="1000"/>
                        <a:t>0</a:t>
                      </a:r>
                    </a:p>
                  </a:txBody>
                  <a:tcPr/>
                </a:tc>
                <a:tc>
                  <a:txBody>
                    <a:bodyPr/>
                    <a:lstStyle/>
                    <a:p>
                      <a:r>
                        <a:rPr lang="en-US" sz="1000"/>
                        <a:t>1048</a:t>
                      </a:r>
                    </a:p>
                  </a:txBody>
                  <a:tcPr/>
                </a:tc>
                <a:tc>
                  <a:txBody>
                    <a:bodyPr/>
                    <a:lstStyle/>
                    <a:p>
                      <a:r>
                        <a:rPr lang="en-US" sz="1000"/>
                        <a:t>7.82 %</a:t>
                      </a:r>
                    </a:p>
                  </a:txBody>
                  <a:tcPr/>
                </a:tc>
                <a:extLst>
                  <a:ext uri="{0D108BD9-81ED-4DB2-BD59-A6C34878D82A}">
                    <a16:rowId xmlns:a16="http://schemas.microsoft.com/office/drawing/2014/main" val="4079615828"/>
                  </a:ext>
                </a:extLst>
              </a:tr>
            </a:tbl>
          </a:graphicData>
        </a:graphic>
      </p:graphicFrame>
      <p:sp>
        <p:nvSpPr>
          <p:cNvPr id="4" name="Text Placeholder 3">
            <a:extLst>
              <a:ext uri="{FF2B5EF4-FFF2-40B4-BE49-F238E27FC236}">
                <a16:creationId xmlns:a16="http://schemas.microsoft.com/office/drawing/2014/main" id="{29188C3A-F2CA-40CC-832F-7A6FD131052B}"/>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310875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E24C-98B9-4A6B-9245-F4E5913E8C03}"/>
              </a:ext>
            </a:extLst>
          </p:cNvPr>
          <p:cNvSpPr>
            <a:spLocks noGrp="1"/>
          </p:cNvSpPr>
          <p:nvPr>
            <p:ph type="title"/>
          </p:nvPr>
        </p:nvSpPr>
        <p:spPr/>
        <p:txBody>
          <a:bodyPr/>
          <a:lstStyle/>
          <a:p>
            <a:r>
              <a:rPr lang="en-US"/>
              <a:t>Instagram Followers Change | NPO FunX</a:t>
            </a:r>
          </a:p>
        </p:txBody>
      </p:sp>
      <p:graphicFrame>
        <p:nvGraphicFramePr>
          <p:cNvPr id="6" name="Chart Placeholder 5">
            <a:extLst>
              <a:ext uri="{FF2B5EF4-FFF2-40B4-BE49-F238E27FC236}">
                <a16:creationId xmlns:a16="http://schemas.microsoft.com/office/drawing/2014/main" id="{0D9435B8-8D0F-4F3A-8636-69AECC78CE1A}"/>
              </a:ext>
            </a:extLst>
          </p:cNvPr>
          <p:cNvGraphicFramePr>
            <a:graphicFrameLocks noGrp="1"/>
          </p:cNvGraphicFramePr>
          <p:nvPr>
            <p:ph type="chart" sz="quarter" idx="13"/>
            <p:extLst>
              <p:ext uri="{D42A27DB-BD31-4B8C-83A1-F6EECF244321}">
                <p14:modId xmlns:p14="http://schemas.microsoft.com/office/powerpoint/2010/main" val="4258327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324BB8-7400-4517-8E90-F2A8C6E584FB}"/>
              </a:ext>
            </a:extLst>
          </p:cNvPr>
          <p:cNvSpPr>
            <a:spLocks noGrp="1"/>
          </p:cNvSpPr>
          <p:nvPr>
            <p:ph type="body" sz="quarter" idx="14"/>
          </p:nvPr>
        </p:nvSpPr>
        <p:spPr/>
        <p:txBody>
          <a:bodyPr/>
          <a:lstStyle/>
          <a:p>
            <a:r>
              <a:rPr lang="en-US"/>
              <a:t>07/26/2021 - 08/29/2021</a:t>
            </a:r>
          </a:p>
        </p:txBody>
      </p:sp>
      <p:sp>
        <p:nvSpPr>
          <p:cNvPr id="5" name="Footer Placeholder 4">
            <a:extLst>
              <a:ext uri="{FF2B5EF4-FFF2-40B4-BE49-F238E27FC236}">
                <a16:creationId xmlns:a16="http://schemas.microsoft.com/office/drawing/2014/main" id="{CC6108CC-172F-454F-92BA-3799CD916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784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8B1B-43EA-4117-81C3-681B0E925714}"/>
              </a:ext>
            </a:extLst>
          </p:cNvPr>
          <p:cNvSpPr>
            <a:spLocks noGrp="1"/>
          </p:cNvSpPr>
          <p:nvPr>
            <p:ph type="title"/>
          </p:nvPr>
        </p:nvSpPr>
        <p:spPr/>
        <p:txBody>
          <a:bodyPr/>
          <a:lstStyle/>
          <a:p>
            <a:r>
              <a:rPr lang="en-US"/>
              <a:t>Instagram Key Metrics Table | NPO FunX</a:t>
            </a:r>
          </a:p>
        </p:txBody>
      </p:sp>
      <p:graphicFrame>
        <p:nvGraphicFramePr>
          <p:cNvPr id="5" name="Table Placeholder 4">
            <a:extLst>
              <a:ext uri="{FF2B5EF4-FFF2-40B4-BE49-F238E27FC236}">
                <a16:creationId xmlns:a16="http://schemas.microsoft.com/office/drawing/2014/main" id="{9FAFC7DF-9599-4134-B622-0BE051F62FB0}"/>
              </a:ext>
            </a:extLst>
          </p:cNvPr>
          <p:cNvGraphicFramePr>
            <a:graphicFrameLocks noGrp="1"/>
          </p:cNvGraphicFramePr>
          <p:nvPr>
            <p:ph type="tbl" sz="quarter" idx="13"/>
            <p:extLst>
              <p:ext uri="{D42A27DB-BD31-4B8C-83A1-F6EECF244321}">
                <p14:modId xmlns:p14="http://schemas.microsoft.com/office/powerpoint/2010/main" val="13848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03211750"/>
                    </a:ext>
                  </a:extLst>
                </a:gridCol>
                <a:gridCol w="1563624">
                  <a:extLst>
                    <a:ext uri="{9D8B030D-6E8A-4147-A177-3AD203B41FA5}">
                      <a16:colId xmlns:a16="http://schemas.microsoft.com/office/drawing/2014/main" val="3799146255"/>
                    </a:ext>
                  </a:extLst>
                </a:gridCol>
                <a:gridCol w="1563624">
                  <a:extLst>
                    <a:ext uri="{9D8B030D-6E8A-4147-A177-3AD203B41FA5}">
                      <a16:colId xmlns:a16="http://schemas.microsoft.com/office/drawing/2014/main" val="38630318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2130126410"/>
                  </a:ext>
                </a:extLst>
              </a:tr>
              <a:tr h="370840">
                <a:tc>
                  <a:txBody>
                    <a:bodyPr/>
                    <a:lstStyle/>
                    <a:p>
                      <a:r>
                        <a:rPr lang="en-US" sz="1000"/>
                        <a:t>funxfm</a:t>
                      </a:r>
                    </a:p>
                  </a:txBody>
                  <a:tcPr/>
                </a:tc>
                <a:tc>
                  <a:txBody>
                    <a:bodyPr/>
                    <a:lstStyle/>
                    <a:p>
                      <a:r>
                        <a:rPr lang="en-US" sz="1000"/>
                        <a:t>230171</a:t>
                      </a:r>
                    </a:p>
                  </a:txBody>
                  <a:tcPr/>
                </a:tc>
                <a:tc>
                  <a:txBody>
                    <a:bodyPr/>
                    <a:lstStyle/>
                    <a:p>
                      <a:r>
                        <a:rPr lang="en-US" sz="1000"/>
                        <a:t>57</a:t>
                      </a:r>
                    </a:p>
                  </a:txBody>
                  <a:tcPr/>
                </a:tc>
                <a:extLst>
                  <a:ext uri="{0D108BD9-81ED-4DB2-BD59-A6C34878D82A}">
                    <a16:rowId xmlns:a16="http://schemas.microsoft.com/office/drawing/2014/main" val="2942201152"/>
                  </a:ext>
                </a:extLst>
              </a:tr>
            </a:tbl>
          </a:graphicData>
        </a:graphic>
      </p:graphicFrame>
      <p:sp>
        <p:nvSpPr>
          <p:cNvPr id="4" name="Text Placeholder 3">
            <a:extLst>
              <a:ext uri="{FF2B5EF4-FFF2-40B4-BE49-F238E27FC236}">
                <a16:creationId xmlns:a16="http://schemas.microsoft.com/office/drawing/2014/main" id="{4F953F4F-DA8E-47BF-B779-39389C65DF4F}"/>
              </a:ext>
            </a:extLst>
          </p:cNvPr>
          <p:cNvSpPr>
            <a:spLocks noGrp="1"/>
          </p:cNvSpPr>
          <p:nvPr>
            <p:ph type="body" sz="quarter" idx="14"/>
          </p:nvPr>
        </p:nvSpPr>
        <p:spPr/>
        <p:txBody>
          <a:bodyPr/>
          <a:lstStyle/>
          <a:p>
            <a:r>
              <a:rPr lang="en-US"/>
              <a:t>08/23/2021 - 08/29/2021</a:t>
            </a:r>
          </a:p>
        </p:txBody>
      </p:sp>
    </p:spTree>
    <p:extLst>
      <p:ext uri="{BB962C8B-B14F-4D97-AF65-F5344CB8AC3E}">
        <p14:creationId xmlns:p14="http://schemas.microsoft.com/office/powerpoint/2010/main" val="17126780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2117</Words>
  <Application>Microsoft Office PowerPoint</Application>
  <PresentationFormat>On-screen Show (4:3)</PresentationFormat>
  <Paragraphs>558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FunX - Weekrapport Social</vt:lpstr>
      <vt:lpstr>Instagram Top 10 Instagram Posts | NPO FunX - 1 of 4</vt:lpstr>
      <vt:lpstr>Instagram Top 10 Instagram Posts | NPO FunX - 2 of 4</vt:lpstr>
      <vt:lpstr>Instagram Top 10 Instagram Posts | NPO FunX - 3 of 4</vt:lpstr>
      <vt:lpstr>Instagram Top 10 Instagram Posts | NPO FunX - 4 of 4</vt:lpstr>
      <vt:lpstr>Instagram Top 5 Minst Scorende Instagram Posts | NPO FunX</vt:lpstr>
      <vt:lpstr>Instagram Top 5 IGTV Video's | NPO FunX</vt:lpstr>
      <vt:lpstr>Instagram Top 10 Stories | NPO FunX - 1 of 3</vt:lpstr>
      <vt:lpstr>Instagram Top 10 Stories | NPO FunX - 2 of 3</vt:lpstr>
      <vt:lpstr>Instagram Top 10 Stories | NPO FunX - 3 of 3</vt:lpstr>
      <vt:lpstr>Facebook Top 10 Facebook Posts | NPO FunX - 1 of 10</vt:lpstr>
      <vt:lpstr>Facebook Top 10 Facebook Posts | NPO FunX - 2 of 10</vt:lpstr>
      <vt:lpstr>Facebook Top 10 Facebook Posts | NPO FunX - 3 of 10</vt:lpstr>
      <vt:lpstr>Facebook Top 10 Facebook Posts | NPO FunX - 4 of 10</vt:lpstr>
      <vt:lpstr>Facebook Top 10 Facebook Posts | NPO FunX - 5 of 10</vt:lpstr>
      <vt:lpstr>Facebook Top 10 Facebook Posts | NPO FunX - 6 of 10</vt:lpstr>
      <vt:lpstr>Facebook Top 10 Facebook Posts | NPO FunX - 7 of 10</vt:lpstr>
      <vt:lpstr>Facebook Top 10 Facebook Posts | NPO FunX - 8 of 10</vt:lpstr>
      <vt:lpstr>Facebook Top 10 Facebook Posts | NPO FunX - 9 of 10</vt:lpstr>
      <vt:lpstr>Facebook Top 10 Facebook Posts | NPO FunX - 10 of 10</vt:lpstr>
      <vt:lpstr>Tiktok Key Metrics Table | NPO FunX</vt:lpstr>
      <vt:lpstr>Tiktok Videos Table Overview | NPO FunX</vt:lpstr>
      <vt:lpstr>Tiktok Top 5 TikTok Video's | NPO FunX</vt:lpstr>
      <vt:lpstr>Instagram Followers Change | NPO FunX</vt:lpstr>
      <vt:lpstr>Instagram Key Metrics Table | NPO FunX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FunX - Weekrapport Social</dc:title>
  <dc:creator>Frederik Peiniger</dc:creator>
  <cp:lastModifiedBy>Frederik Peiniger</cp:lastModifiedBy>
  <cp:revision>1</cp:revision>
  <dcterms:created xsi:type="dcterms:W3CDTF">2021-08-30T15:18:24Z</dcterms:created>
  <dcterms:modified xsi:type="dcterms:W3CDTF">2021-08-30T15:19:16Z</dcterms:modified>
</cp:coreProperties>
</file>