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1168A-86E9-4DE3-8368-72FAFC7E9558}"/>
              </a:ext>
            </a:extLst>
          </p:cNvPr>
          <p:cNvSpPr>
            <a:spLocks noGrp="1"/>
          </p:cNvSpPr>
          <p:nvPr>
            <p:ph type="title"/>
          </p:nvPr>
        </p:nvSpPr>
        <p:spPr/>
        <p:txBody>
          <a:bodyPr/>
          <a:lstStyle/>
          <a:p>
            <a:r>
              <a:rPr lang="en-US"/>
              <a:t>Instagram Posts Table | yamahamusikid - 1 of 26</a:t>
            </a:r>
          </a:p>
        </p:txBody>
      </p:sp>
      <p:graphicFrame>
        <p:nvGraphicFramePr>
          <p:cNvPr id="5" name="Table Placeholder 4">
            <a:extLst>
              <a:ext uri="{FF2B5EF4-FFF2-40B4-BE49-F238E27FC236}">
                <a16:creationId xmlns:a16="http://schemas.microsoft.com/office/drawing/2014/main" id="{CD6D6CC9-E0BD-447A-AA30-9CAC30E5B9F4}"/>
              </a:ext>
            </a:extLst>
          </p:cNvPr>
          <p:cNvGraphicFramePr>
            <a:graphicFrameLocks noGrp="1"/>
          </p:cNvGraphicFramePr>
          <p:nvPr>
            <p:ph type="tbl" sz="quarter" idx="13"/>
            <p:extLst>
              <p:ext uri="{D42A27DB-BD31-4B8C-83A1-F6EECF244321}">
                <p14:modId xmlns:p14="http://schemas.microsoft.com/office/powerpoint/2010/main" val="2266891852"/>
              </p:ext>
            </p:extLst>
          </p:nvPr>
        </p:nvGraphicFramePr>
        <p:xfrm>
          <a:off x="457200" y="1731963"/>
          <a:ext cx="8065006" cy="853440"/>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62302153"/>
                    </a:ext>
                  </a:extLst>
                </a:gridCol>
                <a:gridCol w="1152143">
                  <a:extLst>
                    <a:ext uri="{9D8B030D-6E8A-4147-A177-3AD203B41FA5}">
                      <a16:colId xmlns:a16="http://schemas.microsoft.com/office/drawing/2014/main" val="450703972"/>
                    </a:ext>
                  </a:extLst>
                </a:gridCol>
                <a:gridCol w="576072">
                  <a:extLst>
                    <a:ext uri="{9D8B030D-6E8A-4147-A177-3AD203B41FA5}">
                      <a16:colId xmlns:a16="http://schemas.microsoft.com/office/drawing/2014/main" val="3034484884"/>
                    </a:ext>
                  </a:extLst>
                </a:gridCol>
                <a:gridCol w="576072">
                  <a:extLst>
                    <a:ext uri="{9D8B030D-6E8A-4147-A177-3AD203B41FA5}">
                      <a16:colId xmlns:a16="http://schemas.microsoft.com/office/drawing/2014/main" val="4190379255"/>
                    </a:ext>
                  </a:extLst>
                </a:gridCol>
                <a:gridCol w="576072">
                  <a:extLst>
                    <a:ext uri="{9D8B030D-6E8A-4147-A177-3AD203B41FA5}">
                      <a16:colId xmlns:a16="http://schemas.microsoft.com/office/drawing/2014/main" val="2844377146"/>
                    </a:ext>
                  </a:extLst>
                </a:gridCol>
                <a:gridCol w="576072">
                  <a:extLst>
                    <a:ext uri="{9D8B030D-6E8A-4147-A177-3AD203B41FA5}">
                      <a16:colId xmlns:a16="http://schemas.microsoft.com/office/drawing/2014/main" val="4225760625"/>
                    </a:ext>
                  </a:extLst>
                </a:gridCol>
                <a:gridCol w="576072">
                  <a:extLst>
                    <a:ext uri="{9D8B030D-6E8A-4147-A177-3AD203B41FA5}">
                      <a16:colId xmlns:a16="http://schemas.microsoft.com/office/drawing/2014/main" val="1720700912"/>
                    </a:ext>
                  </a:extLst>
                </a:gridCol>
                <a:gridCol w="576072">
                  <a:extLst>
                    <a:ext uri="{9D8B030D-6E8A-4147-A177-3AD203B41FA5}">
                      <a16:colId xmlns:a16="http://schemas.microsoft.com/office/drawing/2014/main" val="1182394964"/>
                    </a:ext>
                  </a:extLst>
                </a:gridCol>
                <a:gridCol w="576072">
                  <a:extLst>
                    <a:ext uri="{9D8B030D-6E8A-4147-A177-3AD203B41FA5}">
                      <a16:colId xmlns:a16="http://schemas.microsoft.com/office/drawing/2014/main" val="672943424"/>
                    </a:ext>
                  </a:extLst>
                </a:gridCol>
                <a:gridCol w="576072">
                  <a:extLst>
                    <a:ext uri="{9D8B030D-6E8A-4147-A177-3AD203B41FA5}">
                      <a16:colId xmlns:a16="http://schemas.microsoft.com/office/drawing/2014/main" val="3828807432"/>
                    </a:ext>
                  </a:extLst>
                </a:gridCol>
                <a:gridCol w="576072">
                  <a:extLst>
                    <a:ext uri="{9D8B030D-6E8A-4147-A177-3AD203B41FA5}">
                      <a16:colId xmlns:a16="http://schemas.microsoft.com/office/drawing/2014/main" val="2825535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451083140"/>
                  </a:ext>
                </a:extLst>
              </a:tr>
            </a:tbl>
          </a:graphicData>
        </a:graphic>
      </p:graphicFrame>
      <p:sp>
        <p:nvSpPr>
          <p:cNvPr id="4" name="Text Placeholder 3">
            <a:extLst>
              <a:ext uri="{FF2B5EF4-FFF2-40B4-BE49-F238E27FC236}">
                <a16:creationId xmlns:a16="http://schemas.microsoft.com/office/drawing/2014/main" id="{6334DF4D-8D97-4DD9-86E7-D1E15C0FCA54}"/>
              </a:ext>
            </a:extLst>
          </p:cNvPr>
          <p:cNvSpPr>
            <a:spLocks noGrp="1"/>
          </p:cNvSpPr>
          <p:nvPr>
            <p:ph type="body" sz="quarter" idx="14"/>
          </p:nvPr>
        </p:nvSpPr>
        <p:spPr/>
        <p:txBody>
          <a:bodyPr/>
          <a:lstStyle/>
          <a:p>
            <a:r>
              <a:rPr lang="en-US"/>
              <a:t>01/10/2019 - 31/10/2019</a:t>
            </a:r>
          </a:p>
        </p:txBody>
      </p:sp>
    </p:spTree>
    <p:extLst>
      <p:ext uri="{BB962C8B-B14F-4D97-AF65-F5344CB8AC3E}">
        <p14:creationId xmlns:p14="http://schemas.microsoft.com/office/powerpoint/2010/main" val="29442868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D66AD-7D10-437F-B1D3-3EF3BE8490DC}"/>
              </a:ext>
            </a:extLst>
          </p:cNvPr>
          <p:cNvSpPr>
            <a:spLocks noGrp="1"/>
          </p:cNvSpPr>
          <p:nvPr>
            <p:ph type="title"/>
          </p:nvPr>
        </p:nvSpPr>
        <p:spPr/>
        <p:txBody>
          <a:bodyPr/>
          <a:lstStyle/>
          <a:p>
            <a:r>
              <a:rPr lang="en-US"/>
              <a:t>Instagram Posts Table | yamahamusikid - 2 of 26</a:t>
            </a:r>
          </a:p>
        </p:txBody>
      </p:sp>
      <p:graphicFrame>
        <p:nvGraphicFramePr>
          <p:cNvPr id="5" name="Table Placeholder 4">
            <a:extLst>
              <a:ext uri="{FF2B5EF4-FFF2-40B4-BE49-F238E27FC236}">
                <a16:creationId xmlns:a16="http://schemas.microsoft.com/office/drawing/2014/main" id="{8806464B-7116-476F-878E-AF5F803789EC}"/>
              </a:ext>
            </a:extLst>
          </p:cNvPr>
          <p:cNvGraphicFramePr>
            <a:graphicFrameLocks noGrp="1"/>
          </p:cNvGraphicFramePr>
          <p:nvPr>
            <p:ph type="tbl" sz="quarter" idx="13"/>
            <p:extLst>
              <p:ext uri="{D42A27DB-BD31-4B8C-83A1-F6EECF244321}">
                <p14:modId xmlns:p14="http://schemas.microsoft.com/office/powerpoint/2010/main" val="2504120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241189719"/>
                    </a:ext>
                  </a:extLst>
                </a:gridCol>
                <a:gridCol w="1152143">
                  <a:extLst>
                    <a:ext uri="{9D8B030D-6E8A-4147-A177-3AD203B41FA5}">
                      <a16:colId xmlns:a16="http://schemas.microsoft.com/office/drawing/2014/main" val="776992720"/>
                    </a:ext>
                  </a:extLst>
                </a:gridCol>
                <a:gridCol w="576072">
                  <a:extLst>
                    <a:ext uri="{9D8B030D-6E8A-4147-A177-3AD203B41FA5}">
                      <a16:colId xmlns:a16="http://schemas.microsoft.com/office/drawing/2014/main" val="3455611403"/>
                    </a:ext>
                  </a:extLst>
                </a:gridCol>
                <a:gridCol w="576072">
                  <a:extLst>
                    <a:ext uri="{9D8B030D-6E8A-4147-A177-3AD203B41FA5}">
                      <a16:colId xmlns:a16="http://schemas.microsoft.com/office/drawing/2014/main" val="2571114228"/>
                    </a:ext>
                  </a:extLst>
                </a:gridCol>
                <a:gridCol w="576072">
                  <a:extLst>
                    <a:ext uri="{9D8B030D-6E8A-4147-A177-3AD203B41FA5}">
                      <a16:colId xmlns:a16="http://schemas.microsoft.com/office/drawing/2014/main" val="845630438"/>
                    </a:ext>
                  </a:extLst>
                </a:gridCol>
                <a:gridCol w="576072">
                  <a:extLst>
                    <a:ext uri="{9D8B030D-6E8A-4147-A177-3AD203B41FA5}">
                      <a16:colId xmlns:a16="http://schemas.microsoft.com/office/drawing/2014/main" val="2283241116"/>
                    </a:ext>
                  </a:extLst>
                </a:gridCol>
                <a:gridCol w="576072">
                  <a:extLst>
                    <a:ext uri="{9D8B030D-6E8A-4147-A177-3AD203B41FA5}">
                      <a16:colId xmlns:a16="http://schemas.microsoft.com/office/drawing/2014/main" val="3468566075"/>
                    </a:ext>
                  </a:extLst>
                </a:gridCol>
                <a:gridCol w="576072">
                  <a:extLst>
                    <a:ext uri="{9D8B030D-6E8A-4147-A177-3AD203B41FA5}">
                      <a16:colId xmlns:a16="http://schemas.microsoft.com/office/drawing/2014/main" val="98049335"/>
                    </a:ext>
                  </a:extLst>
                </a:gridCol>
                <a:gridCol w="576072">
                  <a:extLst>
                    <a:ext uri="{9D8B030D-6E8A-4147-A177-3AD203B41FA5}">
                      <a16:colId xmlns:a16="http://schemas.microsoft.com/office/drawing/2014/main" val="1456045127"/>
                    </a:ext>
                  </a:extLst>
                </a:gridCol>
                <a:gridCol w="576072">
                  <a:extLst>
                    <a:ext uri="{9D8B030D-6E8A-4147-A177-3AD203B41FA5}">
                      <a16:colId xmlns:a16="http://schemas.microsoft.com/office/drawing/2014/main" val="4259646362"/>
                    </a:ext>
                  </a:extLst>
                </a:gridCol>
                <a:gridCol w="576072">
                  <a:extLst>
                    <a:ext uri="{9D8B030D-6E8A-4147-A177-3AD203B41FA5}">
                      <a16:colId xmlns:a16="http://schemas.microsoft.com/office/drawing/2014/main" val="2679416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668522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yamahamusikid - 2019-10-31 13:56:03</a:t>
                      </a:r>
                      <a:r>
                        <a:rPr kumimoji="0" lang="en-US" sz="1000" b="0" i="0" u="none" strike="noStrike" kern="1200" cap="none" spc="0" normalizeH="0" baseline="0" noProof="0">
                          <a:ln>
                            <a:noFill/>
                          </a:ln>
                          <a:solidFill>
                            <a:prstClr val="black"/>
                          </a:solidFill>
                          <a:effectLst/>
                          <a:uLnTx/>
                          <a:uFillTx/>
                          <a:latin typeface="+mn-lt"/>
                          <a:ea typeface="+mn-ea"/>
                          <a:cs typeface="+mn-cs"/>
                        </a:rPr>
                        <a:t>
 Merayakan ulang tahun synthesizer Yamaha yang ke-45, ada yang spesial buat kalian semua, terutama pengguna synthesizer. Pasalnya Yamaha merilis versi spesial Montage White yang memadukan warna putih berkelas serta hitam.
.
Nah, ada promo menarik, nih, selama periode Oktober hingga November 2019 ini. Setiap pembelian Montage White di periode tersebut, kamu bisa mendapatkan Foot Pedal dan special content library, gratis!
.
Info lengkapnya, klik link http://bit.ly/Yamahasynthesizer45th ini, ya!
.
#YamahaMusikID #Montage #MontageWhite #SynthesizerYamaha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https://www.instagram.com/p/B4RfblMgJ4i/media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20/01/2020 10:34:04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4754</a:t>
                      </a:r>
                    </a:p>
                  </a:txBody>
                  <a:tcPr/>
                </a:tc>
                <a:extLst>
                  <a:ext uri="{0D108BD9-81ED-4DB2-BD59-A6C34878D82A}">
                    <a16:rowId xmlns:a16="http://schemas.microsoft.com/office/drawing/2014/main" val="3280490136"/>
                  </a:ext>
                </a:extLst>
              </a:tr>
            </a:tbl>
          </a:graphicData>
        </a:graphic>
      </p:graphicFrame>
      <p:sp>
        <p:nvSpPr>
          <p:cNvPr id="4" name="Text Placeholder 3">
            <a:extLst>
              <a:ext uri="{FF2B5EF4-FFF2-40B4-BE49-F238E27FC236}">
                <a16:creationId xmlns:a16="http://schemas.microsoft.com/office/drawing/2014/main" id="{473CA3D5-110D-462E-84C1-D51BB8E1438B}"/>
              </a:ext>
            </a:extLst>
          </p:cNvPr>
          <p:cNvSpPr>
            <a:spLocks noGrp="1"/>
          </p:cNvSpPr>
          <p:nvPr>
            <p:ph type="body" sz="quarter" idx="14"/>
          </p:nvPr>
        </p:nvSpPr>
        <p:spPr/>
        <p:txBody>
          <a:bodyPr/>
          <a:lstStyle/>
          <a:p>
            <a:r>
              <a:rPr lang="en-US"/>
              <a:t>01/10/2019 - 31/10/2019</a:t>
            </a:r>
          </a:p>
        </p:txBody>
      </p:sp>
    </p:spTree>
    <p:extLst>
      <p:ext uri="{BB962C8B-B14F-4D97-AF65-F5344CB8AC3E}">
        <p14:creationId xmlns:p14="http://schemas.microsoft.com/office/powerpoint/2010/main" val="1549676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80A66-4CC5-4880-8FA6-F61517AF8EEC}"/>
              </a:ext>
            </a:extLst>
          </p:cNvPr>
          <p:cNvSpPr>
            <a:spLocks noGrp="1"/>
          </p:cNvSpPr>
          <p:nvPr>
            <p:ph type="title"/>
          </p:nvPr>
        </p:nvSpPr>
        <p:spPr/>
        <p:txBody>
          <a:bodyPr/>
          <a:lstStyle/>
          <a:p>
            <a:r>
              <a:rPr lang="en-US"/>
              <a:t>Instagram Posts Table | yamahamusikid - 3 of 26</a:t>
            </a:r>
          </a:p>
        </p:txBody>
      </p:sp>
      <p:graphicFrame>
        <p:nvGraphicFramePr>
          <p:cNvPr id="5" name="Table Placeholder 4">
            <a:extLst>
              <a:ext uri="{FF2B5EF4-FFF2-40B4-BE49-F238E27FC236}">
                <a16:creationId xmlns:a16="http://schemas.microsoft.com/office/drawing/2014/main" id="{522995CC-C1D5-4D2C-9E9B-7865F2D16249}"/>
              </a:ext>
            </a:extLst>
          </p:cNvPr>
          <p:cNvGraphicFramePr>
            <a:graphicFrameLocks noGrp="1"/>
          </p:cNvGraphicFramePr>
          <p:nvPr>
            <p:ph type="tbl" sz="quarter" idx="13"/>
            <p:extLst>
              <p:ext uri="{D42A27DB-BD31-4B8C-83A1-F6EECF244321}">
                <p14:modId xmlns:p14="http://schemas.microsoft.com/office/powerpoint/2010/main" val="2047113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182076887"/>
                    </a:ext>
                  </a:extLst>
                </a:gridCol>
                <a:gridCol w="1152143">
                  <a:extLst>
                    <a:ext uri="{9D8B030D-6E8A-4147-A177-3AD203B41FA5}">
                      <a16:colId xmlns:a16="http://schemas.microsoft.com/office/drawing/2014/main" val="2613268477"/>
                    </a:ext>
                  </a:extLst>
                </a:gridCol>
                <a:gridCol w="576072">
                  <a:extLst>
                    <a:ext uri="{9D8B030D-6E8A-4147-A177-3AD203B41FA5}">
                      <a16:colId xmlns:a16="http://schemas.microsoft.com/office/drawing/2014/main" val="543295351"/>
                    </a:ext>
                  </a:extLst>
                </a:gridCol>
                <a:gridCol w="576072">
                  <a:extLst>
                    <a:ext uri="{9D8B030D-6E8A-4147-A177-3AD203B41FA5}">
                      <a16:colId xmlns:a16="http://schemas.microsoft.com/office/drawing/2014/main" val="3854103795"/>
                    </a:ext>
                  </a:extLst>
                </a:gridCol>
                <a:gridCol w="576072">
                  <a:extLst>
                    <a:ext uri="{9D8B030D-6E8A-4147-A177-3AD203B41FA5}">
                      <a16:colId xmlns:a16="http://schemas.microsoft.com/office/drawing/2014/main" val="233964913"/>
                    </a:ext>
                  </a:extLst>
                </a:gridCol>
                <a:gridCol w="576072">
                  <a:extLst>
                    <a:ext uri="{9D8B030D-6E8A-4147-A177-3AD203B41FA5}">
                      <a16:colId xmlns:a16="http://schemas.microsoft.com/office/drawing/2014/main" val="3719176416"/>
                    </a:ext>
                  </a:extLst>
                </a:gridCol>
                <a:gridCol w="576072">
                  <a:extLst>
                    <a:ext uri="{9D8B030D-6E8A-4147-A177-3AD203B41FA5}">
                      <a16:colId xmlns:a16="http://schemas.microsoft.com/office/drawing/2014/main" val="444874506"/>
                    </a:ext>
                  </a:extLst>
                </a:gridCol>
                <a:gridCol w="576072">
                  <a:extLst>
                    <a:ext uri="{9D8B030D-6E8A-4147-A177-3AD203B41FA5}">
                      <a16:colId xmlns:a16="http://schemas.microsoft.com/office/drawing/2014/main" val="422951349"/>
                    </a:ext>
                  </a:extLst>
                </a:gridCol>
                <a:gridCol w="576072">
                  <a:extLst>
                    <a:ext uri="{9D8B030D-6E8A-4147-A177-3AD203B41FA5}">
                      <a16:colId xmlns:a16="http://schemas.microsoft.com/office/drawing/2014/main" val="2549040415"/>
                    </a:ext>
                  </a:extLst>
                </a:gridCol>
                <a:gridCol w="576072">
                  <a:extLst>
                    <a:ext uri="{9D8B030D-6E8A-4147-A177-3AD203B41FA5}">
                      <a16:colId xmlns:a16="http://schemas.microsoft.com/office/drawing/2014/main" val="172420125"/>
                    </a:ext>
                  </a:extLst>
                </a:gridCol>
                <a:gridCol w="576072">
                  <a:extLst>
                    <a:ext uri="{9D8B030D-6E8A-4147-A177-3AD203B41FA5}">
                      <a16:colId xmlns:a16="http://schemas.microsoft.com/office/drawing/2014/main" val="691740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997560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yamahamusikid - 2019-10-30 17:01:34</a:t>
                      </a:r>
                      <a:r>
                        <a:rPr kumimoji="0" lang="en-US" sz="1000" b="0" i="0" u="none" strike="noStrike" kern="1200" cap="none" spc="0" normalizeH="0" baseline="0" noProof="0">
                          <a:ln>
                            <a:noFill/>
                          </a:ln>
                          <a:solidFill>
                            <a:prstClr val="black"/>
                          </a:solidFill>
                          <a:effectLst/>
                          <a:uLnTx/>
                          <a:uFillTx/>
                          <a:latin typeface="+mn-lt"/>
                          <a:ea typeface="+mn-ea"/>
                          <a:cs typeface="+mn-cs"/>
                        </a:rPr>
                        <a:t>
 Main musik, direkam, diunggah ke media sosial, kemudian mendapat banyak hadiah? Kini hal tersebut sudah ada di depan mata!
.
Buat kamu yang ngaku pemain electone sejati, yuk ikutan Electone Idol Video Contest. Cukup rekam video permainan electone kamu, unggah ke YouTube atau Instagram, dan dapatkan hadiah Yamaha ELB 02 dan Yamaha DGX 660 untuk video terbaik.
.
Info selengkapnya, klik: https://bit.ly/EL60thcontest
.
#YamahaMusikID #ElectoneIdolVideoContest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https://www.instagram.com/p/B4PPvqHlMj6/media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20/01/2020 10:34:04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4010</a:t>
                      </a:r>
                    </a:p>
                  </a:txBody>
                  <a:tcPr/>
                </a:tc>
                <a:extLst>
                  <a:ext uri="{0D108BD9-81ED-4DB2-BD59-A6C34878D82A}">
                    <a16:rowId xmlns:a16="http://schemas.microsoft.com/office/drawing/2014/main" val="4291810468"/>
                  </a:ext>
                </a:extLst>
              </a:tr>
            </a:tbl>
          </a:graphicData>
        </a:graphic>
      </p:graphicFrame>
      <p:sp>
        <p:nvSpPr>
          <p:cNvPr id="4" name="Text Placeholder 3">
            <a:extLst>
              <a:ext uri="{FF2B5EF4-FFF2-40B4-BE49-F238E27FC236}">
                <a16:creationId xmlns:a16="http://schemas.microsoft.com/office/drawing/2014/main" id="{67CBFC0E-BDC7-4EB3-ADD4-77DC9710A56C}"/>
              </a:ext>
            </a:extLst>
          </p:cNvPr>
          <p:cNvSpPr>
            <a:spLocks noGrp="1"/>
          </p:cNvSpPr>
          <p:nvPr>
            <p:ph type="body" sz="quarter" idx="14"/>
          </p:nvPr>
        </p:nvSpPr>
        <p:spPr/>
        <p:txBody>
          <a:bodyPr/>
          <a:lstStyle/>
          <a:p>
            <a:r>
              <a:rPr lang="en-US"/>
              <a:t>01/10/2019 - 31/10/2019</a:t>
            </a:r>
          </a:p>
        </p:txBody>
      </p:sp>
    </p:spTree>
    <p:extLst>
      <p:ext uri="{BB962C8B-B14F-4D97-AF65-F5344CB8AC3E}">
        <p14:creationId xmlns:p14="http://schemas.microsoft.com/office/powerpoint/2010/main" val="24443372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3307F-81E5-4CAD-BAE3-F92E7750F10B}"/>
              </a:ext>
            </a:extLst>
          </p:cNvPr>
          <p:cNvSpPr>
            <a:spLocks noGrp="1"/>
          </p:cNvSpPr>
          <p:nvPr>
            <p:ph type="title"/>
          </p:nvPr>
        </p:nvSpPr>
        <p:spPr/>
        <p:txBody>
          <a:bodyPr/>
          <a:lstStyle/>
          <a:p>
            <a:r>
              <a:rPr lang="en-US"/>
              <a:t>Instagram Posts Table | yamahamusikid - 4 of 26</a:t>
            </a:r>
          </a:p>
        </p:txBody>
      </p:sp>
      <p:graphicFrame>
        <p:nvGraphicFramePr>
          <p:cNvPr id="5" name="Table Placeholder 4">
            <a:extLst>
              <a:ext uri="{FF2B5EF4-FFF2-40B4-BE49-F238E27FC236}">
                <a16:creationId xmlns:a16="http://schemas.microsoft.com/office/drawing/2014/main" id="{69C3D2B9-EA1D-4330-BFDF-95DC5A381DB7}"/>
              </a:ext>
            </a:extLst>
          </p:cNvPr>
          <p:cNvGraphicFramePr>
            <a:graphicFrameLocks noGrp="1"/>
          </p:cNvGraphicFramePr>
          <p:nvPr>
            <p:ph type="tbl" sz="quarter" idx="13"/>
            <p:extLst>
              <p:ext uri="{D42A27DB-BD31-4B8C-83A1-F6EECF244321}">
                <p14:modId xmlns:p14="http://schemas.microsoft.com/office/powerpoint/2010/main" val="1184281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046166130"/>
                    </a:ext>
                  </a:extLst>
                </a:gridCol>
                <a:gridCol w="1152143">
                  <a:extLst>
                    <a:ext uri="{9D8B030D-6E8A-4147-A177-3AD203B41FA5}">
                      <a16:colId xmlns:a16="http://schemas.microsoft.com/office/drawing/2014/main" val="1014828230"/>
                    </a:ext>
                  </a:extLst>
                </a:gridCol>
                <a:gridCol w="576072">
                  <a:extLst>
                    <a:ext uri="{9D8B030D-6E8A-4147-A177-3AD203B41FA5}">
                      <a16:colId xmlns:a16="http://schemas.microsoft.com/office/drawing/2014/main" val="3890913030"/>
                    </a:ext>
                  </a:extLst>
                </a:gridCol>
                <a:gridCol w="576072">
                  <a:extLst>
                    <a:ext uri="{9D8B030D-6E8A-4147-A177-3AD203B41FA5}">
                      <a16:colId xmlns:a16="http://schemas.microsoft.com/office/drawing/2014/main" val="4057659259"/>
                    </a:ext>
                  </a:extLst>
                </a:gridCol>
                <a:gridCol w="576072">
                  <a:extLst>
                    <a:ext uri="{9D8B030D-6E8A-4147-A177-3AD203B41FA5}">
                      <a16:colId xmlns:a16="http://schemas.microsoft.com/office/drawing/2014/main" val="3219643578"/>
                    </a:ext>
                  </a:extLst>
                </a:gridCol>
                <a:gridCol w="576072">
                  <a:extLst>
                    <a:ext uri="{9D8B030D-6E8A-4147-A177-3AD203B41FA5}">
                      <a16:colId xmlns:a16="http://schemas.microsoft.com/office/drawing/2014/main" val="3868908890"/>
                    </a:ext>
                  </a:extLst>
                </a:gridCol>
                <a:gridCol w="576072">
                  <a:extLst>
                    <a:ext uri="{9D8B030D-6E8A-4147-A177-3AD203B41FA5}">
                      <a16:colId xmlns:a16="http://schemas.microsoft.com/office/drawing/2014/main" val="1924249557"/>
                    </a:ext>
                  </a:extLst>
                </a:gridCol>
                <a:gridCol w="576072">
                  <a:extLst>
                    <a:ext uri="{9D8B030D-6E8A-4147-A177-3AD203B41FA5}">
                      <a16:colId xmlns:a16="http://schemas.microsoft.com/office/drawing/2014/main" val="3575955753"/>
                    </a:ext>
                  </a:extLst>
                </a:gridCol>
                <a:gridCol w="576072">
                  <a:extLst>
                    <a:ext uri="{9D8B030D-6E8A-4147-A177-3AD203B41FA5}">
                      <a16:colId xmlns:a16="http://schemas.microsoft.com/office/drawing/2014/main" val="4221492031"/>
                    </a:ext>
                  </a:extLst>
                </a:gridCol>
                <a:gridCol w="576072">
                  <a:extLst>
                    <a:ext uri="{9D8B030D-6E8A-4147-A177-3AD203B41FA5}">
                      <a16:colId xmlns:a16="http://schemas.microsoft.com/office/drawing/2014/main" val="2565112153"/>
                    </a:ext>
                  </a:extLst>
                </a:gridCol>
                <a:gridCol w="576072">
                  <a:extLst>
                    <a:ext uri="{9D8B030D-6E8A-4147-A177-3AD203B41FA5}">
                      <a16:colId xmlns:a16="http://schemas.microsoft.com/office/drawing/2014/main" val="366740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83056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yamahamusikid - 2019-10-30 14:31:30</a:t>
                      </a:r>
                      <a:r>
                        <a:rPr kumimoji="0" lang="en-US" sz="1000" b="0" i="0" u="none" strike="noStrike" kern="1200" cap="none" spc="0" normalizeH="0" baseline="0" noProof="0">
                          <a:ln>
                            <a:noFill/>
                          </a:ln>
                          <a:solidFill>
                            <a:prstClr val="black"/>
                          </a:solidFill>
                          <a:effectLst/>
                          <a:uLnTx/>
                          <a:uFillTx/>
                          <a:latin typeface="+mn-lt"/>
                          <a:ea typeface="+mn-ea"/>
                          <a:cs typeface="+mn-cs"/>
                        </a:rPr>
                        <a:t>
 Tanpa efek gitar, gitaris seakan "telanjang" di atas panggung. Makanya, Line6 merilis HX Effect, kebutuhan penting buat setiap gitaris.
.
Bayangkan saja, efek ini memiliki 6 memori untuk menyimpan banyak efek sekaligus. Kamu juga bisa memadukan beberapa efek dan menghasilkan suara unik.
.
#YamahaMusikID #Line6HXEffects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https://www.instagram.com/p/B4O-sRwAibi/media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20/01/2020 10:34:04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9610</a:t>
                      </a:r>
                    </a:p>
                  </a:txBody>
                  <a:tcPr/>
                </a:tc>
                <a:extLst>
                  <a:ext uri="{0D108BD9-81ED-4DB2-BD59-A6C34878D82A}">
                    <a16:rowId xmlns:a16="http://schemas.microsoft.com/office/drawing/2014/main" val="177742721"/>
                  </a:ext>
                </a:extLst>
              </a:tr>
            </a:tbl>
          </a:graphicData>
        </a:graphic>
      </p:graphicFrame>
      <p:sp>
        <p:nvSpPr>
          <p:cNvPr id="4" name="Text Placeholder 3">
            <a:extLst>
              <a:ext uri="{FF2B5EF4-FFF2-40B4-BE49-F238E27FC236}">
                <a16:creationId xmlns:a16="http://schemas.microsoft.com/office/drawing/2014/main" id="{FD54BD77-7D5B-4AB4-955C-686BC0A08750}"/>
              </a:ext>
            </a:extLst>
          </p:cNvPr>
          <p:cNvSpPr>
            <a:spLocks noGrp="1"/>
          </p:cNvSpPr>
          <p:nvPr>
            <p:ph type="body" sz="quarter" idx="14"/>
          </p:nvPr>
        </p:nvSpPr>
        <p:spPr/>
        <p:txBody>
          <a:bodyPr/>
          <a:lstStyle/>
          <a:p>
            <a:r>
              <a:rPr lang="en-US"/>
              <a:t>01/10/2019 - 31/10/2019</a:t>
            </a:r>
          </a:p>
        </p:txBody>
      </p:sp>
    </p:spTree>
    <p:extLst>
      <p:ext uri="{BB962C8B-B14F-4D97-AF65-F5344CB8AC3E}">
        <p14:creationId xmlns:p14="http://schemas.microsoft.com/office/powerpoint/2010/main" val="3145185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C0F9E-FD50-4C66-813F-4FDD787F5435}"/>
              </a:ext>
            </a:extLst>
          </p:cNvPr>
          <p:cNvSpPr>
            <a:spLocks noGrp="1"/>
          </p:cNvSpPr>
          <p:nvPr>
            <p:ph type="title"/>
          </p:nvPr>
        </p:nvSpPr>
        <p:spPr/>
        <p:txBody>
          <a:bodyPr/>
          <a:lstStyle/>
          <a:p>
            <a:r>
              <a:rPr lang="en-US"/>
              <a:t>Instagram Posts Table | yamahamusikid - 5 of 26</a:t>
            </a:r>
          </a:p>
        </p:txBody>
      </p:sp>
      <p:graphicFrame>
        <p:nvGraphicFramePr>
          <p:cNvPr id="5" name="Table Placeholder 4">
            <a:extLst>
              <a:ext uri="{FF2B5EF4-FFF2-40B4-BE49-F238E27FC236}">
                <a16:creationId xmlns:a16="http://schemas.microsoft.com/office/drawing/2014/main" id="{BEF4B827-A9BB-477D-A935-7A64956A1B51}"/>
              </a:ext>
            </a:extLst>
          </p:cNvPr>
          <p:cNvGraphicFramePr>
            <a:graphicFrameLocks noGrp="1"/>
          </p:cNvGraphicFramePr>
          <p:nvPr>
            <p:ph type="tbl" sz="quarter" idx="13"/>
            <p:extLst>
              <p:ext uri="{D42A27DB-BD31-4B8C-83A1-F6EECF244321}">
                <p14:modId xmlns:p14="http://schemas.microsoft.com/office/powerpoint/2010/main" val="2593421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71754529"/>
                    </a:ext>
                  </a:extLst>
                </a:gridCol>
                <a:gridCol w="1152143">
                  <a:extLst>
                    <a:ext uri="{9D8B030D-6E8A-4147-A177-3AD203B41FA5}">
                      <a16:colId xmlns:a16="http://schemas.microsoft.com/office/drawing/2014/main" val="83067614"/>
                    </a:ext>
                  </a:extLst>
                </a:gridCol>
                <a:gridCol w="576072">
                  <a:extLst>
                    <a:ext uri="{9D8B030D-6E8A-4147-A177-3AD203B41FA5}">
                      <a16:colId xmlns:a16="http://schemas.microsoft.com/office/drawing/2014/main" val="4246823350"/>
                    </a:ext>
                  </a:extLst>
                </a:gridCol>
                <a:gridCol w="576072">
                  <a:extLst>
                    <a:ext uri="{9D8B030D-6E8A-4147-A177-3AD203B41FA5}">
                      <a16:colId xmlns:a16="http://schemas.microsoft.com/office/drawing/2014/main" val="1242869930"/>
                    </a:ext>
                  </a:extLst>
                </a:gridCol>
                <a:gridCol w="576072">
                  <a:extLst>
                    <a:ext uri="{9D8B030D-6E8A-4147-A177-3AD203B41FA5}">
                      <a16:colId xmlns:a16="http://schemas.microsoft.com/office/drawing/2014/main" val="3450720624"/>
                    </a:ext>
                  </a:extLst>
                </a:gridCol>
                <a:gridCol w="576072">
                  <a:extLst>
                    <a:ext uri="{9D8B030D-6E8A-4147-A177-3AD203B41FA5}">
                      <a16:colId xmlns:a16="http://schemas.microsoft.com/office/drawing/2014/main" val="489602393"/>
                    </a:ext>
                  </a:extLst>
                </a:gridCol>
                <a:gridCol w="576072">
                  <a:extLst>
                    <a:ext uri="{9D8B030D-6E8A-4147-A177-3AD203B41FA5}">
                      <a16:colId xmlns:a16="http://schemas.microsoft.com/office/drawing/2014/main" val="329977835"/>
                    </a:ext>
                  </a:extLst>
                </a:gridCol>
                <a:gridCol w="576072">
                  <a:extLst>
                    <a:ext uri="{9D8B030D-6E8A-4147-A177-3AD203B41FA5}">
                      <a16:colId xmlns:a16="http://schemas.microsoft.com/office/drawing/2014/main" val="1443762332"/>
                    </a:ext>
                  </a:extLst>
                </a:gridCol>
                <a:gridCol w="576072">
                  <a:extLst>
                    <a:ext uri="{9D8B030D-6E8A-4147-A177-3AD203B41FA5}">
                      <a16:colId xmlns:a16="http://schemas.microsoft.com/office/drawing/2014/main" val="358284776"/>
                    </a:ext>
                  </a:extLst>
                </a:gridCol>
                <a:gridCol w="576072">
                  <a:extLst>
                    <a:ext uri="{9D8B030D-6E8A-4147-A177-3AD203B41FA5}">
                      <a16:colId xmlns:a16="http://schemas.microsoft.com/office/drawing/2014/main" val="3879107681"/>
                    </a:ext>
                  </a:extLst>
                </a:gridCol>
                <a:gridCol w="576072">
                  <a:extLst>
                    <a:ext uri="{9D8B030D-6E8A-4147-A177-3AD203B41FA5}">
                      <a16:colId xmlns:a16="http://schemas.microsoft.com/office/drawing/2014/main" val="3547959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362476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yamahamusikid - 2019-10-30 11:14:15</a:t>
                      </a:r>
                      <a:r>
                        <a:rPr kumimoji="0" lang="en-US" sz="1000" b="0" i="0" u="none" strike="noStrike" kern="1200" cap="none" spc="0" normalizeH="0" baseline="0" noProof="0">
                          <a:ln>
                            <a:noFill/>
                          </a:ln>
                          <a:solidFill>
                            <a:prstClr val="black"/>
                          </a:solidFill>
                          <a:effectLst/>
                          <a:uLnTx/>
                          <a:uFillTx/>
                          <a:latin typeface="+mn-lt"/>
                          <a:ea typeface="+mn-ea"/>
                          <a:cs typeface="+mn-cs"/>
                        </a:rPr>
                        <a:t>
 Jangan pernah ragu untuk memiliki berbagai macam instrumen musik Yamaha. Sebab, kualitasnya sudah diakui masyarakat dunia!
.
Bahkan baru-baru ini, stage piano Yamaha CP88/73 berhasil mendapatkan penghargaan Good Design Awards, lho. Kalau ditotal sejak setengah abad lalu, Yamaha telah sukses mendapatkan sebanyak 288 penghargaan ini.
.
Karenanya, kalau bicara soal desain apalagi kualitas, Yamaha juaranya! .
#YamahaMusikID #YamahaCP88 #YamahaCP73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https://www.instagram.com/p/B4OoHmQgV_8/media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20/01/2020 10:34:04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9210</a:t>
                      </a:r>
                    </a:p>
                  </a:txBody>
                  <a:tcPr/>
                </a:tc>
                <a:extLst>
                  <a:ext uri="{0D108BD9-81ED-4DB2-BD59-A6C34878D82A}">
                    <a16:rowId xmlns:a16="http://schemas.microsoft.com/office/drawing/2014/main" val="3811844109"/>
                  </a:ext>
                </a:extLst>
              </a:tr>
            </a:tbl>
          </a:graphicData>
        </a:graphic>
      </p:graphicFrame>
      <p:sp>
        <p:nvSpPr>
          <p:cNvPr id="4" name="Text Placeholder 3">
            <a:extLst>
              <a:ext uri="{FF2B5EF4-FFF2-40B4-BE49-F238E27FC236}">
                <a16:creationId xmlns:a16="http://schemas.microsoft.com/office/drawing/2014/main" id="{68FDC5CD-9F88-4387-873C-27D9A8618C75}"/>
              </a:ext>
            </a:extLst>
          </p:cNvPr>
          <p:cNvSpPr>
            <a:spLocks noGrp="1"/>
          </p:cNvSpPr>
          <p:nvPr>
            <p:ph type="body" sz="quarter" idx="14"/>
          </p:nvPr>
        </p:nvSpPr>
        <p:spPr/>
        <p:txBody>
          <a:bodyPr/>
          <a:lstStyle/>
          <a:p>
            <a:r>
              <a:rPr lang="en-US"/>
              <a:t>01/10/2019 - 31/10/2019</a:t>
            </a:r>
          </a:p>
        </p:txBody>
      </p:sp>
    </p:spTree>
    <p:extLst>
      <p:ext uri="{BB962C8B-B14F-4D97-AF65-F5344CB8AC3E}">
        <p14:creationId xmlns:p14="http://schemas.microsoft.com/office/powerpoint/2010/main" val="32115548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6D5D8-424F-430D-A7D0-7871428BF3AE}"/>
              </a:ext>
            </a:extLst>
          </p:cNvPr>
          <p:cNvSpPr>
            <a:spLocks noGrp="1"/>
          </p:cNvSpPr>
          <p:nvPr>
            <p:ph type="title"/>
          </p:nvPr>
        </p:nvSpPr>
        <p:spPr/>
        <p:txBody>
          <a:bodyPr/>
          <a:lstStyle/>
          <a:p>
            <a:r>
              <a:rPr lang="en-US"/>
              <a:t>Instagram Posts Table | yamahamusikid - 6 of 26</a:t>
            </a:r>
          </a:p>
        </p:txBody>
      </p:sp>
      <p:graphicFrame>
        <p:nvGraphicFramePr>
          <p:cNvPr id="5" name="Table Placeholder 4">
            <a:extLst>
              <a:ext uri="{FF2B5EF4-FFF2-40B4-BE49-F238E27FC236}">
                <a16:creationId xmlns:a16="http://schemas.microsoft.com/office/drawing/2014/main" id="{83EF767A-61C6-4B29-AB6E-4A218C9B792F}"/>
              </a:ext>
            </a:extLst>
          </p:cNvPr>
          <p:cNvGraphicFramePr>
            <a:graphicFrameLocks noGrp="1"/>
          </p:cNvGraphicFramePr>
          <p:nvPr>
            <p:ph type="tbl" sz="quarter" idx="13"/>
            <p:extLst>
              <p:ext uri="{D42A27DB-BD31-4B8C-83A1-F6EECF244321}">
                <p14:modId xmlns:p14="http://schemas.microsoft.com/office/powerpoint/2010/main" val="3471616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062841287"/>
                    </a:ext>
                  </a:extLst>
                </a:gridCol>
                <a:gridCol w="1152143">
                  <a:extLst>
                    <a:ext uri="{9D8B030D-6E8A-4147-A177-3AD203B41FA5}">
                      <a16:colId xmlns:a16="http://schemas.microsoft.com/office/drawing/2014/main" val="1897626598"/>
                    </a:ext>
                  </a:extLst>
                </a:gridCol>
                <a:gridCol w="576072">
                  <a:extLst>
                    <a:ext uri="{9D8B030D-6E8A-4147-A177-3AD203B41FA5}">
                      <a16:colId xmlns:a16="http://schemas.microsoft.com/office/drawing/2014/main" val="2775875137"/>
                    </a:ext>
                  </a:extLst>
                </a:gridCol>
                <a:gridCol w="576072">
                  <a:extLst>
                    <a:ext uri="{9D8B030D-6E8A-4147-A177-3AD203B41FA5}">
                      <a16:colId xmlns:a16="http://schemas.microsoft.com/office/drawing/2014/main" val="467579212"/>
                    </a:ext>
                  </a:extLst>
                </a:gridCol>
                <a:gridCol w="576072">
                  <a:extLst>
                    <a:ext uri="{9D8B030D-6E8A-4147-A177-3AD203B41FA5}">
                      <a16:colId xmlns:a16="http://schemas.microsoft.com/office/drawing/2014/main" val="2163072405"/>
                    </a:ext>
                  </a:extLst>
                </a:gridCol>
                <a:gridCol w="576072">
                  <a:extLst>
                    <a:ext uri="{9D8B030D-6E8A-4147-A177-3AD203B41FA5}">
                      <a16:colId xmlns:a16="http://schemas.microsoft.com/office/drawing/2014/main" val="3537023787"/>
                    </a:ext>
                  </a:extLst>
                </a:gridCol>
                <a:gridCol w="576072">
                  <a:extLst>
                    <a:ext uri="{9D8B030D-6E8A-4147-A177-3AD203B41FA5}">
                      <a16:colId xmlns:a16="http://schemas.microsoft.com/office/drawing/2014/main" val="4087674725"/>
                    </a:ext>
                  </a:extLst>
                </a:gridCol>
                <a:gridCol w="576072">
                  <a:extLst>
                    <a:ext uri="{9D8B030D-6E8A-4147-A177-3AD203B41FA5}">
                      <a16:colId xmlns:a16="http://schemas.microsoft.com/office/drawing/2014/main" val="1908068319"/>
                    </a:ext>
                  </a:extLst>
                </a:gridCol>
                <a:gridCol w="576072">
                  <a:extLst>
                    <a:ext uri="{9D8B030D-6E8A-4147-A177-3AD203B41FA5}">
                      <a16:colId xmlns:a16="http://schemas.microsoft.com/office/drawing/2014/main" val="696754773"/>
                    </a:ext>
                  </a:extLst>
                </a:gridCol>
                <a:gridCol w="576072">
                  <a:extLst>
                    <a:ext uri="{9D8B030D-6E8A-4147-A177-3AD203B41FA5}">
                      <a16:colId xmlns:a16="http://schemas.microsoft.com/office/drawing/2014/main" val="2360155150"/>
                    </a:ext>
                  </a:extLst>
                </a:gridCol>
                <a:gridCol w="576072">
                  <a:extLst>
                    <a:ext uri="{9D8B030D-6E8A-4147-A177-3AD203B41FA5}">
                      <a16:colId xmlns:a16="http://schemas.microsoft.com/office/drawing/2014/main" val="3527782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526251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yamahamusikid - 2019-10-29 13:56:49</a:t>
                      </a:r>
                      <a:r>
                        <a:rPr kumimoji="0" lang="en-US" sz="1000" b="0" i="0" u="none" strike="noStrike" kern="1200" cap="none" spc="0" normalizeH="0" baseline="0" noProof="0">
                          <a:ln>
                            <a:noFill/>
                          </a:ln>
                          <a:solidFill>
                            <a:prstClr val="black"/>
                          </a:solidFill>
                          <a:effectLst/>
                          <a:uLnTx/>
                          <a:uFillTx/>
                          <a:latin typeface="+mn-lt"/>
                          <a:ea typeface="+mn-ea"/>
                          <a:cs typeface="+mn-cs"/>
                        </a:rPr>
                        <a:t>
 Gitar elektrik Yamaha Pacifica PAC612VIIFM memang merupakan salah satu produk spesial dari Yamaha. Bahkan ketika baru dirilis di Amerika Serikat, Yamaha Pacifica PAC612VIIFM hanya dirilis sebanyak 100 buah!
.
Dilengkapi pick up SSH Seymour Duncan, Yamaha Pacifica PAC612VIIFM bisa digunakan untuk segala macam aliran musik, mulai dari musik pop hingga cadas sekalipun.
.
Yuk lihat info lengkapnya di sini: http://bit.ly/PAC612
.
#YamahaMusikID #GitarElektrikYamaha #PAC612 #PAC612VIIFM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https://www.instagram.com/p/B4MV7dFAwuA/media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20/01/2020 10:34:04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10948</a:t>
                      </a:r>
                    </a:p>
                  </a:txBody>
                  <a:tcPr/>
                </a:tc>
                <a:extLst>
                  <a:ext uri="{0D108BD9-81ED-4DB2-BD59-A6C34878D82A}">
                    <a16:rowId xmlns:a16="http://schemas.microsoft.com/office/drawing/2014/main" val="2956868615"/>
                  </a:ext>
                </a:extLst>
              </a:tr>
            </a:tbl>
          </a:graphicData>
        </a:graphic>
      </p:graphicFrame>
      <p:sp>
        <p:nvSpPr>
          <p:cNvPr id="4" name="Text Placeholder 3">
            <a:extLst>
              <a:ext uri="{FF2B5EF4-FFF2-40B4-BE49-F238E27FC236}">
                <a16:creationId xmlns:a16="http://schemas.microsoft.com/office/drawing/2014/main" id="{76DB6304-9901-4AB7-AD6C-51E660E21F9D}"/>
              </a:ext>
            </a:extLst>
          </p:cNvPr>
          <p:cNvSpPr>
            <a:spLocks noGrp="1"/>
          </p:cNvSpPr>
          <p:nvPr>
            <p:ph type="body" sz="quarter" idx="14"/>
          </p:nvPr>
        </p:nvSpPr>
        <p:spPr/>
        <p:txBody>
          <a:bodyPr/>
          <a:lstStyle/>
          <a:p>
            <a:r>
              <a:rPr lang="en-US"/>
              <a:t>01/10/2019 - 31/10/2019</a:t>
            </a:r>
          </a:p>
        </p:txBody>
      </p:sp>
    </p:spTree>
    <p:extLst>
      <p:ext uri="{BB962C8B-B14F-4D97-AF65-F5344CB8AC3E}">
        <p14:creationId xmlns:p14="http://schemas.microsoft.com/office/powerpoint/2010/main" val="5613656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03430-5966-4176-9C02-7829B965EE3E}"/>
              </a:ext>
            </a:extLst>
          </p:cNvPr>
          <p:cNvSpPr>
            <a:spLocks noGrp="1"/>
          </p:cNvSpPr>
          <p:nvPr>
            <p:ph type="title"/>
          </p:nvPr>
        </p:nvSpPr>
        <p:spPr/>
        <p:txBody>
          <a:bodyPr/>
          <a:lstStyle/>
          <a:p>
            <a:r>
              <a:rPr lang="en-US"/>
              <a:t>Instagram Posts Table | yamahamusikid - 7 of 26</a:t>
            </a:r>
          </a:p>
        </p:txBody>
      </p:sp>
      <p:graphicFrame>
        <p:nvGraphicFramePr>
          <p:cNvPr id="5" name="Table Placeholder 4">
            <a:extLst>
              <a:ext uri="{FF2B5EF4-FFF2-40B4-BE49-F238E27FC236}">
                <a16:creationId xmlns:a16="http://schemas.microsoft.com/office/drawing/2014/main" id="{CF905B96-5A87-4BB7-9C6E-D07AE365BA61}"/>
              </a:ext>
            </a:extLst>
          </p:cNvPr>
          <p:cNvGraphicFramePr>
            <a:graphicFrameLocks noGrp="1"/>
          </p:cNvGraphicFramePr>
          <p:nvPr>
            <p:ph type="tbl" sz="quarter" idx="13"/>
            <p:extLst>
              <p:ext uri="{D42A27DB-BD31-4B8C-83A1-F6EECF244321}">
                <p14:modId xmlns:p14="http://schemas.microsoft.com/office/powerpoint/2010/main" val="2788029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741991014"/>
                    </a:ext>
                  </a:extLst>
                </a:gridCol>
                <a:gridCol w="1152143">
                  <a:extLst>
                    <a:ext uri="{9D8B030D-6E8A-4147-A177-3AD203B41FA5}">
                      <a16:colId xmlns:a16="http://schemas.microsoft.com/office/drawing/2014/main" val="4289784777"/>
                    </a:ext>
                  </a:extLst>
                </a:gridCol>
                <a:gridCol w="576072">
                  <a:extLst>
                    <a:ext uri="{9D8B030D-6E8A-4147-A177-3AD203B41FA5}">
                      <a16:colId xmlns:a16="http://schemas.microsoft.com/office/drawing/2014/main" val="3544252762"/>
                    </a:ext>
                  </a:extLst>
                </a:gridCol>
                <a:gridCol w="576072">
                  <a:extLst>
                    <a:ext uri="{9D8B030D-6E8A-4147-A177-3AD203B41FA5}">
                      <a16:colId xmlns:a16="http://schemas.microsoft.com/office/drawing/2014/main" val="985529876"/>
                    </a:ext>
                  </a:extLst>
                </a:gridCol>
                <a:gridCol w="576072">
                  <a:extLst>
                    <a:ext uri="{9D8B030D-6E8A-4147-A177-3AD203B41FA5}">
                      <a16:colId xmlns:a16="http://schemas.microsoft.com/office/drawing/2014/main" val="3572868969"/>
                    </a:ext>
                  </a:extLst>
                </a:gridCol>
                <a:gridCol w="576072">
                  <a:extLst>
                    <a:ext uri="{9D8B030D-6E8A-4147-A177-3AD203B41FA5}">
                      <a16:colId xmlns:a16="http://schemas.microsoft.com/office/drawing/2014/main" val="654197343"/>
                    </a:ext>
                  </a:extLst>
                </a:gridCol>
                <a:gridCol w="576072">
                  <a:extLst>
                    <a:ext uri="{9D8B030D-6E8A-4147-A177-3AD203B41FA5}">
                      <a16:colId xmlns:a16="http://schemas.microsoft.com/office/drawing/2014/main" val="1390260357"/>
                    </a:ext>
                  </a:extLst>
                </a:gridCol>
                <a:gridCol w="576072">
                  <a:extLst>
                    <a:ext uri="{9D8B030D-6E8A-4147-A177-3AD203B41FA5}">
                      <a16:colId xmlns:a16="http://schemas.microsoft.com/office/drawing/2014/main" val="3424543165"/>
                    </a:ext>
                  </a:extLst>
                </a:gridCol>
                <a:gridCol w="576072">
                  <a:extLst>
                    <a:ext uri="{9D8B030D-6E8A-4147-A177-3AD203B41FA5}">
                      <a16:colId xmlns:a16="http://schemas.microsoft.com/office/drawing/2014/main" val="1931163258"/>
                    </a:ext>
                  </a:extLst>
                </a:gridCol>
                <a:gridCol w="576072">
                  <a:extLst>
                    <a:ext uri="{9D8B030D-6E8A-4147-A177-3AD203B41FA5}">
                      <a16:colId xmlns:a16="http://schemas.microsoft.com/office/drawing/2014/main" val="2755967658"/>
                    </a:ext>
                  </a:extLst>
                </a:gridCol>
                <a:gridCol w="576072">
                  <a:extLst>
                    <a:ext uri="{9D8B030D-6E8A-4147-A177-3AD203B41FA5}">
                      <a16:colId xmlns:a16="http://schemas.microsoft.com/office/drawing/2014/main" val="1953184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890063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yamahamusikid - 2019-10-28 14:28:42</a:t>
                      </a:r>
                      <a:r>
                        <a:rPr kumimoji="0" lang="en-US" sz="1000" b="0" i="0" u="none" strike="noStrike" kern="1200" cap="none" spc="0" normalizeH="0" baseline="0" noProof="0">
                          <a:ln>
                            <a:noFill/>
                          </a:ln>
                          <a:solidFill>
                            <a:prstClr val="black"/>
                          </a:solidFill>
                          <a:effectLst/>
                          <a:uLnTx/>
                          <a:uFillTx/>
                          <a:latin typeface="+mn-lt"/>
                          <a:ea typeface="+mn-ea"/>
                          <a:cs typeface="+mn-cs"/>
                        </a:rPr>
                        <a:t>
 Terdiri atas tiga jenis piano canggih, Yamaha Clavinova CVP 800 Series bisa menjadi piano digital yang mampu memenuhi kebutuhan bermusik kamu. Apa saja keunggulan dari masing-masing tipenya?
.
- CVP-809GP bisa memberikan suara khas grand piano dengan efek reverb yang terdengar realistis.
- CVP-809 bisa membuatmu merasakan sentuhan tuts realistis layaknya memainkan piano klasik dengan suara elegan.
- CVP-805 dikenal karena fitur Genos Engine-nya.
.
Kira-kira, tipe mana yang paling sesuai dengan kebutuhanmu?
.
#YamahaMusikID #PianoYamaha #CVP800Series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https://www.instagram.com/p/B4J0yA9gbpO/media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20/01/2020 10:34:04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7164</a:t>
                      </a:r>
                    </a:p>
                  </a:txBody>
                  <a:tcPr/>
                </a:tc>
                <a:extLst>
                  <a:ext uri="{0D108BD9-81ED-4DB2-BD59-A6C34878D82A}">
                    <a16:rowId xmlns:a16="http://schemas.microsoft.com/office/drawing/2014/main" val="1582229495"/>
                  </a:ext>
                </a:extLst>
              </a:tr>
            </a:tbl>
          </a:graphicData>
        </a:graphic>
      </p:graphicFrame>
      <p:sp>
        <p:nvSpPr>
          <p:cNvPr id="4" name="Text Placeholder 3">
            <a:extLst>
              <a:ext uri="{FF2B5EF4-FFF2-40B4-BE49-F238E27FC236}">
                <a16:creationId xmlns:a16="http://schemas.microsoft.com/office/drawing/2014/main" id="{093F6805-11E7-4203-B5B8-4810A45B15D7}"/>
              </a:ext>
            </a:extLst>
          </p:cNvPr>
          <p:cNvSpPr>
            <a:spLocks noGrp="1"/>
          </p:cNvSpPr>
          <p:nvPr>
            <p:ph type="body" sz="quarter" idx="14"/>
          </p:nvPr>
        </p:nvSpPr>
        <p:spPr/>
        <p:txBody>
          <a:bodyPr/>
          <a:lstStyle/>
          <a:p>
            <a:r>
              <a:rPr lang="en-US"/>
              <a:t>01/10/2019 - 31/10/2019</a:t>
            </a:r>
          </a:p>
        </p:txBody>
      </p:sp>
    </p:spTree>
    <p:extLst>
      <p:ext uri="{BB962C8B-B14F-4D97-AF65-F5344CB8AC3E}">
        <p14:creationId xmlns:p14="http://schemas.microsoft.com/office/powerpoint/2010/main" val="41267531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486C9-AD39-4BAE-9A84-87FF10840FE1}"/>
              </a:ext>
            </a:extLst>
          </p:cNvPr>
          <p:cNvSpPr>
            <a:spLocks noGrp="1"/>
          </p:cNvSpPr>
          <p:nvPr>
            <p:ph type="title"/>
          </p:nvPr>
        </p:nvSpPr>
        <p:spPr/>
        <p:txBody>
          <a:bodyPr/>
          <a:lstStyle/>
          <a:p>
            <a:r>
              <a:rPr lang="en-US"/>
              <a:t>Instagram Posts Table | yamahamusikid - 8 of 26</a:t>
            </a:r>
          </a:p>
        </p:txBody>
      </p:sp>
      <p:graphicFrame>
        <p:nvGraphicFramePr>
          <p:cNvPr id="5" name="Table Placeholder 4">
            <a:extLst>
              <a:ext uri="{FF2B5EF4-FFF2-40B4-BE49-F238E27FC236}">
                <a16:creationId xmlns:a16="http://schemas.microsoft.com/office/drawing/2014/main" id="{83B15DDA-6132-4CEA-8923-A022730C38A8}"/>
              </a:ext>
            </a:extLst>
          </p:cNvPr>
          <p:cNvGraphicFramePr>
            <a:graphicFrameLocks noGrp="1"/>
          </p:cNvGraphicFramePr>
          <p:nvPr>
            <p:ph type="tbl" sz="quarter" idx="13"/>
            <p:extLst>
              <p:ext uri="{D42A27DB-BD31-4B8C-83A1-F6EECF244321}">
                <p14:modId xmlns:p14="http://schemas.microsoft.com/office/powerpoint/2010/main" val="2985436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018189783"/>
                    </a:ext>
                  </a:extLst>
                </a:gridCol>
                <a:gridCol w="1152143">
                  <a:extLst>
                    <a:ext uri="{9D8B030D-6E8A-4147-A177-3AD203B41FA5}">
                      <a16:colId xmlns:a16="http://schemas.microsoft.com/office/drawing/2014/main" val="2701291612"/>
                    </a:ext>
                  </a:extLst>
                </a:gridCol>
                <a:gridCol w="576072">
                  <a:extLst>
                    <a:ext uri="{9D8B030D-6E8A-4147-A177-3AD203B41FA5}">
                      <a16:colId xmlns:a16="http://schemas.microsoft.com/office/drawing/2014/main" val="1929201577"/>
                    </a:ext>
                  </a:extLst>
                </a:gridCol>
                <a:gridCol w="576072">
                  <a:extLst>
                    <a:ext uri="{9D8B030D-6E8A-4147-A177-3AD203B41FA5}">
                      <a16:colId xmlns:a16="http://schemas.microsoft.com/office/drawing/2014/main" val="1112460893"/>
                    </a:ext>
                  </a:extLst>
                </a:gridCol>
                <a:gridCol w="576072">
                  <a:extLst>
                    <a:ext uri="{9D8B030D-6E8A-4147-A177-3AD203B41FA5}">
                      <a16:colId xmlns:a16="http://schemas.microsoft.com/office/drawing/2014/main" val="2561935751"/>
                    </a:ext>
                  </a:extLst>
                </a:gridCol>
                <a:gridCol w="576072">
                  <a:extLst>
                    <a:ext uri="{9D8B030D-6E8A-4147-A177-3AD203B41FA5}">
                      <a16:colId xmlns:a16="http://schemas.microsoft.com/office/drawing/2014/main" val="3040865224"/>
                    </a:ext>
                  </a:extLst>
                </a:gridCol>
                <a:gridCol w="576072">
                  <a:extLst>
                    <a:ext uri="{9D8B030D-6E8A-4147-A177-3AD203B41FA5}">
                      <a16:colId xmlns:a16="http://schemas.microsoft.com/office/drawing/2014/main" val="1626491024"/>
                    </a:ext>
                  </a:extLst>
                </a:gridCol>
                <a:gridCol w="576072">
                  <a:extLst>
                    <a:ext uri="{9D8B030D-6E8A-4147-A177-3AD203B41FA5}">
                      <a16:colId xmlns:a16="http://schemas.microsoft.com/office/drawing/2014/main" val="389172576"/>
                    </a:ext>
                  </a:extLst>
                </a:gridCol>
                <a:gridCol w="576072">
                  <a:extLst>
                    <a:ext uri="{9D8B030D-6E8A-4147-A177-3AD203B41FA5}">
                      <a16:colId xmlns:a16="http://schemas.microsoft.com/office/drawing/2014/main" val="1380850626"/>
                    </a:ext>
                  </a:extLst>
                </a:gridCol>
                <a:gridCol w="576072">
                  <a:extLst>
                    <a:ext uri="{9D8B030D-6E8A-4147-A177-3AD203B41FA5}">
                      <a16:colId xmlns:a16="http://schemas.microsoft.com/office/drawing/2014/main" val="2477434847"/>
                    </a:ext>
                  </a:extLst>
                </a:gridCol>
                <a:gridCol w="576072">
                  <a:extLst>
                    <a:ext uri="{9D8B030D-6E8A-4147-A177-3AD203B41FA5}">
                      <a16:colId xmlns:a16="http://schemas.microsoft.com/office/drawing/2014/main" val="2169579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236550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yamahamusikid - 2019-10-28 09:08:15</a:t>
                      </a:r>
                      <a:r>
                        <a:rPr kumimoji="0" lang="en-US" sz="1000" b="0" i="0" u="none" strike="noStrike" kern="1200" cap="none" spc="0" normalizeH="0" baseline="0" noProof="0">
                          <a:ln>
                            <a:noFill/>
                          </a:ln>
                          <a:solidFill>
                            <a:prstClr val="black"/>
                          </a:solidFill>
                          <a:effectLst/>
                          <a:uLnTx/>
                          <a:uFillTx/>
                          <a:latin typeface="+mn-lt"/>
                          <a:ea typeface="+mn-ea"/>
                          <a:cs typeface="+mn-cs"/>
                        </a:rPr>
                        <a:t>
 Selamat Hari Sumpah Pemuda untuk seluruh anak muda Indonesia yang selalu bangga akan Indonesia.
.
Sambil merayakan harinya muda-mudi kebanggaan bangsa, ada baiknya mendengarkan lagu-lagu pengobar semangat.
.
Menurutmu, kira-kira lagu apa yang paling cocok menggambarkan Hari Sumpah Pemuda?
.
#YamahaMusikID #HariSumpahPemuda #SumpahPemuda2019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https://www.instagram.com/p/B4JQHBMgRAF/media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20/01/2020 10:34:04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7418</a:t>
                      </a:r>
                    </a:p>
                  </a:txBody>
                  <a:tcPr/>
                </a:tc>
                <a:extLst>
                  <a:ext uri="{0D108BD9-81ED-4DB2-BD59-A6C34878D82A}">
                    <a16:rowId xmlns:a16="http://schemas.microsoft.com/office/drawing/2014/main" val="3877833552"/>
                  </a:ext>
                </a:extLst>
              </a:tr>
            </a:tbl>
          </a:graphicData>
        </a:graphic>
      </p:graphicFrame>
      <p:sp>
        <p:nvSpPr>
          <p:cNvPr id="4" name="Text Placeholder 3">
            <a:extLst>
              <a:ext uri="{FF2B5EF4-FFF2-40B4-BE49-F238E27FC236}">
                <a16:creationId xmlns:a16="http://schemas.microsoft.com/office/drawing/2014/main" id="{11E389EB-7EDA-4FCA-9503-C90A924213CA}"/>
              </a:ext>
            </a:extLst>
          </p:cNvPr>
          <p:cNvSpPr>
            <a:spLocks noGrp="1"/>
          </p:cNvSpPr>
          <p:nvPr>
            <p:ph type="body" sz="quarter" idx="14"/>
          </p:nvPr>
        </p:nvSpPr>
        <p:spPr/>
        <p:txBody>
          <a:bodyPr/>
          <a:lstStyle/>
          <a:p>
            <a:r>
              <a:rPr lang="en-US"/>
              <a:t>01/10/2019 - 31/10/2019</a:t>
            </a:r>
          </a:p>
        </p:txBody>
      </p:sp>
    </p:spTree>
    <p:extLst>
      <p:ext uri="{BB962C8B-B14F-4D97-AF65-F5344CB8AC3E}">
        <p14:creationId xmlns:p14="http://schemas.microsoft.com/office/powerpoint/2010/main" val="12226379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B146E-CE5B-4E24-8202-7F00CFC24969}"/>
              </a:ext>
            </a:extLst>
          </p:cNvPr>
          <p:cNvSpPr>
            <a:spLocks noGrp="1"/>
          </p:cNvSpPr>
          <p:nvPr>
            <p:ph type="title"/>
          </p:nvPr>
        </p:nvSpPr>
        <p:spPr/>
        <p:txBody>
          <a:bodyPr/>
          <a:lstStyle/>
          <a:p>
            <a:r>
              <a:rPr lang="en-US"/>
              <a:t>Instagram Posts Table | yamahamusikid - 9 of 26</a:t>
            </a:r>
          </a:p>
        </p:txBody>
      </p:sp>
      <p:graphicFrame>
        <p:nvGraphicFramePr>
          <p:cNvPr id="5" name="Table Placeholder 4">
            <a:extLst>
              <a:ext uri="{FF2B5EF4-FFF2-40B4-BE49-F238E27FC236}">
                <a16:creationId xmlns:a16="http://schemas.microsoft.com/office/drawing/2014/main" id="{517EE270-7F3B-48F8-A5CC-DB90EE16AA4E}"/>
              </a:ext>
            </a:extLst>
          </p:cNvPr>
          <p:cNvGraphicFramePr>
            <a:graphicFrameLocks noGrp="1"/>
          </p:cNvGraphicFramePr>
          <p:nvPr>
            <p:ph type="tbl" sz="quarter" idx="13"/>
            <p:extLst>
              <p:ext uri="{D42A27DB-BD31-4B8C-83A1-F6EECF244321}">
                <p14:modId xmlns:p14="http://schemas.microsoft.com/office/powerpoint/2010/main" val="2678467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789274281"/>
                    </a:ext>
                  </a:extLst>
                </a:gridCol>
                <a:gridCol w="1152143">
                  <a:extLst>
                    <a:ext uri="{9D8B030D-6E8A-4147-A177-3AD203B41FA5}">
                      <a16:colId xmlns:a16="http://schemas.microsoft.com/office/drawing/2014/main" val="3220367639"/>
                    </a:ext>
                  </a:extLst>
                </a:gridCol>
                <a:gridCol w="576072">
                  <a:extLst>
                    <a:ext uri="{9D8B030D-6E8A-4147-A177-3AD203B41FA5}">
                      <a16:colId xmlns:a16="http://schemas.microsoft.com/office/drawing/2014/main" val="3951687206"/>
                    </a:ext>
                  </a:extLst>
                </a:gridCol>
                <a:gridCol w="576072">
                  <a:extLst>
                    <a:ext uri="{9D8B030D-6E8A-4147-A177-3AD203B41FA5}">
                      <a16:colId xmlns:a16="http://schemas.microsoft.com/office/drawing/2014/main" val="2059894457"/>
                    </a:ext>
                  </a:extLst>
                </a:gridCol>
                <a:gridCol w="576072">
                  <a:extLst>
                    <a:ext uri="{9D8B030D-6E8A-4147-A177-3AD203B41FA5}">
                      <a16:colId xmlns:a16="http://schemas.microsoft.com/office/drawing/2014/main" val="1706355779"/>
                    </a:ext>
                  </a:extLst>
                </a:gridCol>
                <a:gridCol w="576072">
                  <a:extLst>
                    <a:ext uri="{9D8B030D-6E8A-4147-A177-3AD203B41FA5}">
                      <a16:colId xmlns:a16="http://schemas.microsoft.com/office/drawing/2014/main" val="1453935551"/>
                    </a:ext>
                  </a:extLst>
                </a:gridCol>
                <a:gridCol w="576072">
                  <a:extLst>
                    <a:ext uri="{9D8B030D-6E8A-4147-A177-3AD203B41FA5}">
                      <a16:colId xmlns:a16="http://schemas.microsoft.com/office/drawing/2014/main" val="3801982135"/>
                    </a:ext>
                  </a:extLst>
                </a:gridCol>
                <a:gridCol w="576072">
                  <a:extLst>
                    <a:ext uri="{9D8B030D-6E8A-4147-A177-3AD203B41FA5}">
                      <a16:colId xmlns:a16="http://schemas.microsoft.com/office/drawing/2014/main" val="2328772280"/>
                    </a:ext>
                  </a:extLst>
                </a:gridCol>
                <a:gridCol w="576072">
                  <a:extLst>
                    <a:ext uri="{9D8B030D-6E8A-4147-A177-3AD203B41FA5}">
                      <a16:colId xmlns:a16="http://schemas.microsoft.com/office/drawing/2014/main" val="3520327004"/>
                    </a:ext>
                  </a:extLst>
                </a:gridCol>
                <a:gridCol w="576072">
                  <a:extLst>
                    <a:ext uri="{9D8B030D-6E8A-4147-A177-3AD203B41FA5}">
                      <a16:colId xmlns:a16="http://schemas.microsoft.com/office/drawing/2014/main" val="609327706"/>
                    </a:ext>
                  </a:extLst>
                </a:gridCol>
                <a:gridCol w="576072">
                  <a:extLst>
                    <a:ext uri="{9D8B030D-6E8A-4147-A177-3AD203B41FA5}">
                      <a16:colId xmlns:a16="http://schemas.microsoft.com/office/drawing/2014/main" val="2900547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297948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yamahamusikid - 2019-10-27 15:30:38</a:t>
                      </a:r>
                      <a:r>
                        <a:rPr kumimoji="0" lang="en-US" sz="1000" b="0" i="0" u="none" strike="noStrike" kern="1200" cap="none" spc="0" normalizeH="0" baseline="0" noProof="0">
                          <a:ln>
                            <a:noFill/>
                          </a:ln>
                          <a:solidFill>
                            <a:prstClr val="black"/>
                          </a:solidFill>
                          <a:effectLst/>
                          <a:uLnTx/>
                          <a:uFillTx/>
                          <a:latin typeface="+mn-lt"/>
                          <a:ea typeface="+mn-ea"/>
                          <a:cs typeface="+mn-cs"/>
                        </a:rPr>
                        <a:t>
 Bagi kamu pengguna piano Yamaha Clavinova CSP Series, berbahagialah. Piano kesayangan kalian baru saja mendapatkan penghargaan Red Dot Award: Product Design 2019 di Jerman, lho!
.
Berbekal desain yang tak lekang oleh waktu dan teknologi canggih, tidak heran kalau Yamaha Clavinova CSP Series mendapatkan penghargaan bergengsi. Nah, buat kamu yang sudah pernah mencoba Yamaha Clavinova CSP Series, share pengalaman kalian, dong.
.
Baca berita selengkapnya dengan mengunjungi tautan berikut: http://bit.ly/CSPAwardRedDot
.
Sementara buat kamu yang mau lebih tahu info lebih lengkap terkait Yamaha Clavinova CSP Series, langsung kunjungi tautan ini, ya: http://bit.ly/idyamahaclavinova
.
#YamahaMusikID #PianoYamaha #YamahaClavinova #reddotaward2019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https://www.instagram.com/p/B4HXE2ggUeO/media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20/01/2020 10:34:04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8199</a:t>
                      </a:r>
                    </a:p>
                  </a:txBody>
                  <a:tcPr/>
                </a:tc>
                <a:extLst>
                  <a:ext uri="{0D108BD9-81ED-4DB2-BD59-A6C34878D82A}">
                    <a16:rowId xmlns:a16="http://schemas.microsoft.com/office/drawing/2014/main" val="525830684"/>
                  </a:ext>
                </a:extLst>
              </a:tr>
            </a:tbl>
          </a:graphicData>
        </a:graphic>
      </p:graphicFrame>
      <p:sp>
        <p:nvSpPr>
          <p:cNvPr id="4" name="Text Placeholder 3">
            <a:extLst>
              <a:ext uri="{FF2B5EF4-FFF2-40B4-BE49-F238E27FC236}">
                <a16:creationId xmlns:a16="http://schemas.microsoft.com/office/drawing/2014/main" id="{8F2198C7-7A51-4E3A-9EDE-9E738F5F8C04}"/>
              </a:ext>
            </a:extLst>
          </p:cNvPr>
          <p:cNvSpPr>
            <a:spLocks noGrp="1"/>
          </p:cNvSpPr>
          <p:nvPr>
            <p:ph type="body" sz="quarter" idx="14"/>
          </p:nvPr>
        </p:nvSpPr>
        <p:spPr/>
        <p:txBody>
          <a:bodyPr/>
          <a:lstStyle/>
          <a:p>
            <a:r>
              <a:rPr lang="en-US"/>
              <a:t>01/10/2019 - 31/10/2019</a:t>
            </a:r>
          </a:p>
        </p:txBody>
      </p:sp>
    </p:spTree>
    <p:extLst>
      <p:ext uri="{BB962C8B-B14F-4D97-AF65-F5344CB8AC3E}">
        <p14:creationId xmlns:p14="http://schemas.microsoft.com/office/powerpoint/2010/main" val="5376225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C9FFA-22F9-45AE-A139-7E4F5A8302B4}"/>
              </a:ext>
            </a:extLst>
          </p:cNvPr>
          <p:cNvSpPr>
            <a:spLocks noGrp="1"/>
          </p:cNvSpPr>
          <p:nvPr>
            <p:ph type="title"/>
          </p:nvPr>
        </p:nvSpPr>
        <p:spPr/>
        <p:txBody>
          <a:bodyPr/>
          <a:lstStyle/>
          <a:p>
            <a:r>
              <a:rPr lang="en-US"/>
              <a:t>Instagram Posts Table | yamahamusikid - 10 of 26</a:t>
            </a:r>
          </a:p>
        </p:txBody>
      </p:sp>
      <p:graphicFrame>
        <p:nvGraphicFramePr>
          <p:cNvPr id="5" name="Table Placeholder 4">
            <a:extLst>
              <a:ext uri="{FF2B5EF4-FFF2-40B4-BE49-F238E27FC236}">
                <a16:creationId xmlns:a16="http://schemas.microsoft.com/office/drawing/2014/main" id="{1E9A8B1D-048F-42C7-A790-C1518B5186D6}"/>
              </a:ext>
            </a:extLst>
          </p:cNvPr>
          <p:cNvGraphicFramePr>
            <a:graphicFrameLocks noGrp="1"/>
          </p:cNvGraphicFramePr>
          <p:nvPr>
            <p:ph type="tbl" sz="quarter" idx="13"/>
            <p:extLst>
              <p:ext uri="{D42A27DB-BD31-4B8C-83A1-F6EECF244321}">
                <p14:modId xmlns:p14="http://schemas.microsoft.com/office/powerpoint/2010/main" val="1523232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944920683"/>
                    </a:ext>
                  </a:extLst>
                </a:gridCol>
                <a:gridCol w="1152143">
                  <a:extLst>
                    <a:ext uri="{9D8B030D-6E8A-4147-A177-3AD203B41FA5}">
                      <a16:colId xmlns:a16="http://schemas.microsoft.com/office/drawing/2014/main" val="1854555935"/>
                    </a:ext>
                  </a:extLst>
                </a:gridCol>
                <a:gridCol w="576072">
                  <a:extLst>
                    <a:ext uri="{9D8B030D-6E8A-4147-A177-3AD203B41FA5}">
                      <a16:colId xmlns:a16="http://schemas.microsoft.com/office/drawing/2014/main" val="3154089130"/>
                    </a:ext>
                  </a:extLst>
                </a:gridCol>
                <a:gridCol w="576072">
                  <a:extLst>
                    <a:ext uri="{9D8B030D-6E8A-4147-A177-3AD203B41FA5}">
                      <a16:colId xmlns:a16="http://schemas.microsoft.com/office/drawing/2014/main" val="36107562"/>
                    </a:ext>
                  </a:extLst>
                </a:gridCol>
                <a:gridCol w="576072">
                  <a:extLst>
                    <a:ext uri="{9D8B030D-6E8A-4147-A177-3AD203B41FA5}">
                      <a16:colId xmlns:a16="http://schemas.microsoft.com/office/drawing/2014/main" val="1225353193"/>
                    </a:ext>
                  </a:extLst>
                </a:gridCol>
                <a:gridCol w="576072">
                  <a:extLst>
                    <a:ext uri="{9D8B030D-6E8A-4147-A177-3AD203B41FA5}">
                      <a16:colId xmlns:a16="http://schemas.microsoft.com/office/drawing/2014/main" val="1450278384"/>
                    </a:ext>
                  </a:extLst>
                </a:gridCol>
                <a:gridCol w="576072">
                  <a:extLst>
                    <a:ext uri="{9D8B030D-6E8A-4147-A177-3AD203B41FA5}">
                      <a16:colId xmlns:a16="http://schemas.microsoft.com/office/drawing/2014/main" val="196674256"/>
                    </a:ext>
                  </a:extLst>
                </a:gridCol>
                <a:gridCol w="576072">
                  <a:extLst>
                    <a:ext uri="{9D8B030D-6E8A-4147-A177-3AD203B41FA5}">
                      <a16:colId xmlns:a16="http://schemas.microsoft.com/office/drawing/2014/main" val="415048521"/>
                    </a:ext>
                  </a:extLst>
                </a:gridCol>
                <a:gridCol w="576072">
                  <a:extLst>
                    <a:ext uri="{9D8B030D-6E8A-4147-A177-3AD203B41FA5}">
                      <a16:colId xmlns:a16="http://schemas.microsoft.com/office/drawing/2014/main" val="1805045246"/>
                    </a:ext>
                  </a:extLst>
                </a:gridCol>
                <a:gridCol w="576072">
                  <a:extLst>
                    <a:ext uri="{9D8B030D-6E8A-4147-A177-3AD203B41FA5}">
                      <a16:colId xmlns:a16="http://schemas.microsoft.com/office/drawing/2014/main" val="3060548140"/>
                    </a:ext>
                  </a:extLst>
                </a:gridCol>
                <a:gridCol w="576072">
                  <a:extLst>
                    <a:ext uri="{9D8B030D-6E8A-4147-A177-3AD203B41FA5}">
                      <a16:colId xmlns:a16="http://schemas.microsoft.com/office/drawing/2014/main" val="305256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050927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yamahamusikid - 2019-10-26 17:11:39</a:t>
                      </a:r>
                      <a:r>
                        <a:rPr kumimoji="0" lang="en-US" sz="1000" b="0" i="0" u="none" strike="noStrike" kern="1200" cap="none" spc="0" normalizeH="0" baseline="0" noProof="0">
                          <a:ln>
                            <a:noFill/>
                          </a:ln>
                          <a:solidFill>
                            <a:prstClr val="black"/>
                          </a:solidFill>
                          <a:effectLst/>
                          <a:uLnTx/>
                          <a:uFillTx/>
                          <a:latin typeface="+mn-lt"/>
                          <a:ea typeface="+mn-ea"/>
                          <a:cs typeface="+mn-cs"/>
                        </a:rPr>
                        <a:t>
 Regram from @yamahaguitars
.
Beginilah aksi gitaris The Smashing Pumpkins, Jeff Schroeder dengan Yamaha THR30II Wireless.
.
Berapa nilai yang akan kamu berikan untuk instrumen ini?
.
#YamahaMusikID #YamahaGuitar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https://www.instagram.com/p/B4E9wa_gI47/media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20/01/2020 10:34:04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4694</a:t>
                      </a:r>
                    </a:p>
                  </a:txBody>
                  <a:tcPr/>
                </a:tc>
                <a:extLst>
                  <a:ext uri="{0D108BD9-81ED-4DB2-BD59-A6C34878D82A}">
                    <a16:rowId xmlns:a16="http://schemas.microsoft.com/office/drawing/2014/main" val="3293781229"/>
                  </a:ext>
                </a:extLst>
              </a:tr>
            </a:tbl>
          </a:graphicData>
        </a:graphic>
      </p:graphicFrame>
      <p:sp>
        <p:nvSpPr>
          <p:cNvPr id="4" name="Text Placeholder 3">
            <a:extLst>
              <a:ext uri="{FF2B5EF4-FFF2-40B4-BE49-F238E27FC236}">
                <a16:creationId xmlns:a16="http://schemas.microsoft.com/office/drawing/2014/main" id="{B58CBCBD-B9A2-4E38-96BF-4423406C94FB}"/>
              </a:ext>
            </a:extLst>
          </p:cNvPr>
          <p:cNvSpPr>
            <a:spLocks noGrp="1"/>
          </p:cNvSpPr>
          <p:nvPr>
            <p:ph type="body" sz="quarter" idx="14"/>
          </p:nvPr>
        </p:nvSpPr>
        <p:spPr/>
        <p:txBody>
          <a:bodyPr/>
          <a:lstStyle/>
          <a:p>
            <a:r>
              <a:rPr lang="en-US"/>
              <a:t>01/10/2019 - 31/10/2019</a:t>
            </a:r>
          </a:p>
        </p:txBody>
      </p:sp>
    </p:spTree>
    <p:extLst>
      <p:ext uri="{BB962C8B-B14F-4D97-AF65-F5344CB8AC3E}">
        <p14:creationId xmlns:p14="http://schemas.microsoft.com/office/powerpoint/2010/main" val="296561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0DB02-6D6D-40EC-A433-FBBA8FB45574}"/>
              </a:ext>
            </a:extLst>
          </p:cNvPr>
          <p:cNvSpPr>
            <a:spLocks noGrp="1"/>
          </p:cNvSpPr>
          <p:nvPr>
            <p:ph type="title"/>
          </p:nvPr>
        </p:nvSpPr>
        <p:spPr/>
        <p:txBody>
          <a:bodyPr/>
          <a:lstStyle/>
          <a:p>
            <a:r>
              <a:rPr lang="en-US"/>
              <a:t>Instagram Posts Table | yamahamusikid - 11 of 26</a:t>
            </a:r>
          </a:p>
        </p:txBody>
      </p:sp>
      <p:graphicFrame>
        <p:nvGraphicFramePr>
          <p:cNvPr id="5" name="Table Placeholder 4">
            <a:extLst>
              <a:ext uri="{FF2B5EF4-FFF2-40B4-BE49-F238E27FC236}">
                <a16:creationId xmlns:a16="http://schemas.microsoft.com/office/drawing/2014/main" id="{E010F0D0-FD27-4259-B86E-55BF74064D64}"/>
              </a:ext>
            </a:extLst>
          </p:cNvPr>
          <p:cNvGraphicFramePr>
            <a:graphicFrameLocks noGrp="1"/>
          </p:cNvGraphicFramePr>
          <p:nvPr>
            <p:ph type="tbl" sz="quarter" idx="13"/>
            <p:extLst>
              <p:ext uri="{D42A27DB-BD31-4B8C-83A1-F6EECF244321}">
                <p14:modId xmlns:p14="http://schemas.microsoft.com/office/powerpoint/2010/main" val="667926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911107348"/>
                    </a:ext>
                  </a:extLst>
                </a:gridCol>
                <a:gridCol w="1152143">
                  <a:extLst>
                    <a:ext uri="{9D8B030D-6E8A-4147-A177-3AD203B41FA5}">
                      <a16:colId xmlns:a16="http://schemas.microsoft.com/office/drawing/2014/main" val="3167190777"/>
                    </a:ext>
                  </a:extLst>
                </a:gridCol>
                <a:gridCol w="576072">
                  <a:extLst>
                    <a:ext uri="{9D8B030D-6E8A-4147-A177-3AD203B41FA5}">
                      <a16:colId xmlns:a16="http://schemas.microsoft.com/office/drawing/2014/main" val="1986912989"/>
                    </a:ext>
                  </a:extLst>
                </a:gridCol>
                <a:gridCol w="576072">
                  <a:extLst>
                    <a:ext uri="{9D8B030D-6E8A-4147-A177-3AD203B41FA5}">
                      <a16:colId xmlns:a16="http://schemas.microsoft.com/office/drawing/2014/main" val="3969814644"/>
                    </a:ext>
                  </a:extLst>
                </a:gridCol>
                <a:gridCol w="576072">
                  <a:extLst>
                    <a:ext uri="{9D8B030D-6E8A-4147-A177-3AD203B41FA5}">
                      <a16:colId xmlns:a16="http://schemas.microsoft.com/office/drawing/2014/main" val="1082025886"/>
                    </a:ext>
                  </a:extLst>
                </a:gridCol>
                <a:gridCol w="576072">
                  <a:extLst>
                    <a:ext uri="{9D8B030D-6E8A-4147-A177-3AD203B41FA5}">
                      <a16:colId xmlns:a16="http://schemas.microsoft.com/office/drawing/2014/main" val="2763900471"/>
                    </a:ext>
                  </a:extLst>
                </a:gridCol>
                <a:gridCol w="576072">
                  <a:extLst>
                    <a:ext uri="{9D8B030D-6E8A-4147-A177-3AD203B41FA5}">
                      <a16:colId xmlns:a16="http://schemas.microsoft.com/office/drawing/2014/main" val="2083889929"/>
                    </a:ext>
                  </a:extLst>
                </a:gridCol>
                <a:gridCol w="576072">
                  <a:extLst>
                    <a:ext uri="{9D8B030D-6E8A-4147-A177-3AD203B41FA5}">
                      <a16:colId xmlns:a16="http://schemas.microsoft.com/office/drawing/2014/main" val="4231417484"/>
                    </a:ext>
                  </a:extLst>
                </a:gridCol>
                <a:gridCol w="576072">
                  <a:extLst>
                    <a:ext uri="{9D8B030D-6E8A-4147-A177-3AD203B41FA5}">
                      <a16:colId xmlns:a16="http://schemas.microsoft.com/office/drawing/2014/main" val="4037282578"/>
                    </a:ext>
                  </a:extLst>
                </a:gridCol>
                <a:gridCol w="576072">
                  <a:extLst>
                    <a:ext uri="{9D8B030D-6E8A-4147-A177-3AD203B41FA5}">
                      <a16:colId xmlns:a16="http://schemas.microsoft.com/office/drawing/2014/main" val="3217231268"/>
                    </a:ext>
                  </a:extLst>
                </a:gridCol>
                <a:gridCol w="576072">
                  <a:extLst>
                    <a:ext uri="{9D8B030D-6E8A-4147-A177-3AD203B41FA5}">
                      <a16:colId xmlns:a16="http://schemas.microsoft.com/office/drawing/2014/main" val="1182777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903697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yamahamusikid - 2019-10-26 14:41:17</a:t>
                      </a:r>
                      <a:r>
                        <a:rPr kumimoji="0" lang="en-US" sz="1000" b="0" i="0" u="none" strike="noStrike" kern="1200" cap="none" spc="0" normalizeH="0" baseline="0" noProof="0">
                          <a:ln>
                            <a:noFill/>
                          </a:ln>
                          <a:solidFill>
                            <a:prstClr val="black"/>
                          </a:solidFill>
                          <a:effectLst/>
                          <a:uLnTx/>
                          <a:uFillTx/>
                          <a:latin typeface="+mn-lt"/>
                          <a:ea typeface="+mn-ea"/>
                          <a:cs typeface="+mn-cs"/>
                        </a:rPr>
                        <a:t>
 Electone merupakan instrumen musik dasar yang bisa dimainkan oleh setiap orang, mulai dari anak kecil, remaja, hingga dewasa.
.
Bingung mau memulai dari mana? Yuk, beli Yamaha Electone periode Oktober-Desember ini. Soalnya, setiap pembelian Yamaha Electone, kamu akan mendapatkan gratis 3 bulan kursus instrumen, lho!
.
Informasi selengkapnya, silakan kunjungi http://bit.ly/EL60thpromo
.
#YamahaMusikID #YamahaElectone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https://www.instagram.com/p/B4EsnPoAbnP/media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20/01/2020 10:34:04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4626</a:t>
                      </a:r>
                    </a:p>
                  </a:txBody>
                  <a:tcPr/>
                </a:tc>
                <a:extLst>
                  <a:ext uri="{0D108BD9-81ED-4DB2-BD59-A6C34878D82A}">
                    <a16:rowId xmlns:a16="http://schemas.microsoft.com/office/drawing/2014/main" val="596545373"/>
                  </a:ext>
                </a:extLst>
              </a:tr>
            </a:tbl>
          </a:graphicData>
        </a:graphic>
      </p:graphicFrame>
      <p:sp>
        <p:nvSpPr>
          <p:cNvPr id="4" name="Text Placeholder 3">
            <a:extLst>
              <a:ext uri="{FF2B5EF4-FFF2-40B4-BE49-F238E27FC236}">
                <a16:creationId xmlns:a16="http://schemas.microsoft.com/office/drawing/2014/main" id="{369A8D79-BC15-4C4C-A879-11CD22E49B8F}"/>
              </a:ext>
            </a:extLst>
          </p:cNvPr>
          <p:cNvSpPr>
            <a:spLocks noGrp="1"/>
          </p:cNvSpPr>
          <p:nvPr>
            <p:ph type="body" sz="quarter" idx="14"/>
          </p:nvPr>
        </p:nvSpPr>
        <p:spPr/>
        <p:txBody>
          <a:bodyPr/>
          <a:lstStyle/>
          <a:p>
            <a:r>
              <a:rPr lang="en-US"/>
              <a:t>01/10/2019 - 31/10/2019</a:t>
            </a:r>
          </a:p>
        </p:txBody>
      </p:sp>
    </p:spTree>
    <p:extLst>
      <p:ext uri="{BB962C8B-B14F-4D97-AF65-F5344CB8AC3E}">
        <p14:creationId xmlns:p14="http://schemas.microsoft.com/office/powerpoint/2010/main" val="27649383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D8CB1-032F-483A-AA41-45658633FAE9}"/>
              </a:ext>
            </a:extLst>
          </p:cNvPr>
          <p:cNvSpPr>
            <a:spLocks noGrp="1"/>
          </p:cNvSpPr>
          <p:nvPr>
            <p:ph type="title"/>
          </p:nvPr>
        </p:nvSpPr>
        <p:spPr/>
        <p:txBody>
          <a:bodyPr/>
          <a:lstStyle/>
          <a:p>
            <a:r>
              <a:rPr lang="en-US"/>
              <a:t>Instagram Posts Table | yamahamusikid - 12 of 26</a:t>
            </a:r>
          </a:p>
        </p:txBody>
      </p:sp>
      <p:graphicFrame>
        <p:nvGraphicFramePr>
          <p:cNvPr id="5" name="Table Placeholder 4">
            <a:extLst>
              <a:ext uri="{FF2B5EF4-FFF2-40B4-BE49-F238E27FC236}">
                <a16:creationId xmlns:a16="http://schemas.microsoft.com/office/drawing/2014/main" id="{E0F73EBF-B207-4087-AEE3-0C3693368402}"/>
              </a:ext>
            </a:extLst>
          </p:cNvPr>
          <p:cNvGraphicFramePr>
            <a:graphicFrameLocks noGrp="1"/>
          </p:cNvGraphicFramePr>
          <p:nvPr>
            <p:ph type="tbl" sz="quarter" idx="13"/>
            <p:extLst>
              <p:ext uri="{D42A27DB-BD31-4B8C-83A1-F6EECF244321}">
                <p14:modId xmlns:p14="http://schemas.microsoft.com/office/powerpoint/2010/main" val="247518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398723886"/>
                    </a:ext>
                  </a:extLst>
                </a:gridCol>
                <a:gridCol w="1152143">
                  <a:extLst>
                    <a:ext uri="{9D8B030D-6E8A-4147-A177-3AD203B41FA5}">
                      <a16:colId xmlns:a16="http://schemas.microsoft.com/office/drawing/2014/main" val="1195926041"/>
                    </a:ext>
                  </a:extLst>
                </a:gridCol>
                <a:gridCol w="576072">
                  <a:extLst>
                    <a:ext uri="{9D8B030D-6E8A-4147-A177-3AD203B41FA5}">
                      <a16:colId xmlns:a16="http://schemas.microsoft.com/office/drawing/2014/main" val="3499609967"/>
                    </a:ext>
                  </a:extLst>
                </a:gridCol>
                <a:gridCol w="576072">
                  <a:extLst>
                    <a:ext uri="{9D8B030D-6E8A-4147-A177-3AD203B41FA5}">
                      <a16:colId xmlns:a16="http://schemas.microsoft.com/office/drawing/2014/main" val="2388831274"/>
                    </a:ext>
                  </a:extLst>
                </a:gridCol>
                <a:gridCol w="576072">
                  <a:extLst>
                    <a:ext uri="{9D8B030D-6E8A-4147-A177-3AD203B41FA5}">
                      <a16:colId xmlns:a16="http://schemas.microsoft.com/office/drawing/2014/main" val="856909819"/>
                    </a:ext>
                  </a:extLst>
                </a:gridCol>
                <a:gridCol w="576072">
                  <a:extLst>
                    <a:ext uri="{9D8B030D-6E8A-4147-A177-3AD203B41FA5}">
                      <a16:colId xmlns:a16="http://schemas.microsoft.com/office/drawing/2014/main" val="3309946349"/>
                    </a:ext>
                  </a:extLst>
                </a:gridCol>
                <a:gridCol w="576072">
                  <a:extLst>
                    <a:ext uri="{9D8B030D-6E8A-4147-A177-3AD203B41FA5}">
                      <a16:colId xmlns:a16="http://schemas.microsoft.com/office/drawing/2014/main" val="2567135085"/>
                    </a:ext>
                  </a:extLst>
                </a:gridCol>
                <a:gridCol w="576072">
                  <a:extLst>
                    <a:ext uri="{9D8B030D-6E8A-4147-A177-3AD203B41FA5}">
                      <a16:colId xmlns:a16="http://schemas.microsoft.com/office/drawing/2014/main" val="2063766456"/>
                    </a:ext>
                  </a:extLst>
                </a:gridCol>
                <a:gridCol w="576072">
                  <a:extLst>
                    <a:ext uri="{9D8B030D-6E8A-4147-A177-3AD203B41FA5}">
                      <a16:colId xmlns:a16="http://schemas.microsoft.com/office/drawing/2014/main" val="2312636672"/>
                    </a:ext>
                  </a:extLst>
                </a:gridCol>
                <a:gridCol w="576072">
                  <a:extLst>
                    <a:ext uri="{9D8B030D-6E8A-4147-A177-3AD203B41FA5}">
                      <a16:colId xmlns:a16="http://schemas.microsoft.com/office/drawing/2014/main" val="4189566455"/>
                    </a:ext>
                  </a:extLst>
                </a:gridCol>
                <a:gridCol w="576072">
                  <a:extLst>
                    <a:ext uri="{9D8B030D-6E8A-4147-A177-3AD203B41FA5}">
                      <a16:colId xmlns:a16="http://schemas.microsoft.com/office/drawing/2014/main" val="1550295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713084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yamahamusikid - 2019-10-25 17:34:22</a:t>
                      </a:r>
                      <a:r>
                        <a:rPr kumimoji="0" lang="en-US" sz="1000" b="0" i="0" u="none" strike="noStrike" kern="1200" cap="none" spc="0" normalizeH="0" baseline="0" noProof="0">
                          <a:ln>
                            <a:noFill/>
                          </a:ln>
                          <a:solidFill>
                            <a:prstClr val="black"/>
                          </a:solidFill>
                          <a:effectLst/>
                          <a:uLnTx/>
                          <a:uFillTx/>
                          <a:latin typeface="+mn-lt"/>
                          <a:ea typeface="+mn-ea"/>
                          <a:cs typeface="+mn-cs"/>
                        </a:rPr>
                        <a:t>
 Pastikan kamu menggunakan marching brass dari Yamaha, yang tentunya dibuat menggunakan bahan terbaik dan solid. Kualitasnya tak perlu diragukan lagi berkat komitmen Yamaha selama puluhan tahun.
.
Dapatkan kebutuhan marching brass kamu hanya di dealer Yamaha terdekat!
.
Cek info marching brass selengkapnya di link berikut: https://bit.ly/MarchingBrass
.
#YamahaMarchingBrass #YamahaMusikID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https://www.instagram.com/p/B4CbpS7A3js/media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20/01/2020 10:34:04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5327</a:t>
                      </a:r>
                    </a:p>
                  </a:txBody>
                  <a:tcPr/>
                </a:tc>
                <a:extLst>
                  <a:ext uri="{0D108BD9-81ED-4DB2-BD59-A6C34878D82A}">
                    <a16:rowId xmlns:a16="http://schemas.microsoft.com/office/drawing/2014/main" val="4204282582"/>
                  </a:ext>
                </a:extLst>
              </a:tr>
            </a:tbl>
          </a:graphicData>
        </a:graphic>
      </p:graphicFrame>
      <p:sp>
        <p:nvSpPr>
          <p:cNvPr id="4" name="Text Placeholder 3">
            <a:extLst>
              <a:ext uri="{FF2B5EF4-FFF2-40B4-BE49-F238E27FC236}">
                <a16:creationId xmlns:a16="http://schemas.microsoft.com/office/drawing/2014/main" id="{BDF8573D-03CF-4D15-A2DA-8C9EB87E5EFA}"/>
              </a:ext>
            </a:extLst>
          </p:cNvPr>
          <p:cNvSpPr>
            <a:spLocks noGrp="1"/>
          </p:cNvSpPr>
          <p:nvPr>
            <p:ph type="body" sz="quarter" idx="14"/>
          </p:nvPr>
        </p:nvSpPr>
        <p:spPr/>
        <p:txBody>
          <a:bodyPr/>
          <a:lstStyle/>
          <a:p>
            <a:r>
              <a:rPr lang="en-US"/>
              <a:t>01/10/2019 - 31/10/2019</a:t>
            </a:r>
          </a:p>
        </p:txBody>
      </p:sp>
    </p:spTree>
    <p:extLst>
      <p:ext uri="{BB962C8B-B14F-4D97-AF65-F5344CB8AC3E}">
        <p14:creationId xmlns:p14="http://schemas.microsoft.com/office/powerpoint/2010/main" val="31177195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56A82-03F2-4CBD-9E28-FC782FB4F678}"/>
              </a:ext>
            </a:extLst>
          </p:cNvPr>
          <p:cNvSpPr>
            <a:spLocks noGrp="1"/>
          </p:cNvSpPr>
          <p:nvPr>
            <p:ph type="title"/>
          </p:nvPr>
        </p:nvSpPr>
        <p:spPr/>
        <p:txBody>
          <a:bodyPr/>
          <a:lstStyle/>
          <a:p>
            <a:r>
              <a:rPr lang="en-US"/>
              <a:t>Instagram Posts Table | yamahamusikid - 13 of 26</a:t>
            </a:r>
          </a:p>
        </p:txBody>
      </p:sp>
      <p:graphicFrame>
        <p:nvGraphicFramePr>
          <p:cNvPr id="5" name="Table Placeholder 4">
            <a:extLst>
              <a:ext uri="{FF2B5EF4-FFF2-40B4-BE49-F238E27FC236}">
                <a16:creationId xmlns:a16="http://schemas.microsoft.com/office/drawing/2014/main" id="{98A5D5FE-B78C-4800-AFF6-F45901C1A4E7}"/>
              </a:ext>
            </a:extLst>
          </p:cNvPr>
          <p:cNvGraphicFramePr>
            <a:graphicFrameLocks noGrp="1"/>
          </p:cNvGraphicFramePr>
          <p:nvPr>
            <p:ph type="tbl" sz="quarter" idx="13"/>
            <p:extLst>
              <p:ext uri="{D42A27DB-BD31-4B8C-83A1-F6EECF244321}">
                <p14:modId xmlns:p14="http://schemas.microsoft.com/office/powerpoint/2010/main" val="2466967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701894742"/>
                    </a:ext>
                  </a:extLst>
                </a:gridCol>
                <a:gridCol w="1152143">
                  <a:extLst>
                    <a:ext uri="{9D8B030D-6E8A-4147-A177-3AD203B41FA5}">
                      <a16:colId xmlns:a16="http://schemas.microsoft.com/office/drawing/2014/main" val="2041268019"/>
                    </a:ext>
                  </a:extLst>
                </a:gridCol>
                <a:gridCol w="576072">
                  <a:extLst>
                    <a:ext uri="{9D8B030D-6E8A-4147-A177-3AD203B41FA5}">
                      <a16:colId xmlns:a16="http://schemas.microsoft.com/office/drawing/2014/main" val="844015139"/>
                    </a:ext>
                  </a:extLst>
                </a:gridCol>
                <a:gridCol w="576072">
                  <a:extLst>
                    <a:ext uri="{9D8B030D-6E8A-4147-A177-3AD203B41FA5}">
                      <a16:colId xmlns:a16="http://schemas.microsoft.com/office/drawing/2014/main" val="2968377242"/>
                    </a:ext>
                  </a:extLst>
                </a:gridCol>
                <a:gridCol w="576072">
                  <a:extLst>
                    <a:ext uri="{9D8B030D-6E8A-4147-A177-3AD203B41FA5}">
                      <a16:colId xmlns:a16="http://schemas.microsoft.com/office/drawing/2014/main" val="1174654805"/>
                    </a:ext>
                  </a:extLst>
                </a:gridCol>
                <a:gridCol w="576072">
                  <a:extLst>
                    <a:ext uri="{9D8B030D-6E8A-4147-A177-3AD203B41FA5}">
                      <a16:colId xmlns:a16="http://schemas.microsoft.com/office/drawing/2014/main" val="1328680940"/>
                    </a:ext>
                  </a:extLst>
                </a:gridCol>
                <a:gridCol w="576072">
                  <a:extLst>
                    <a:ext uri="{9D8B030D-6E8A-4147-A177-3AD203B41FA5}">
                      <a16:colId xmlns:a16="http://schemas.microsoft.com/office/drawing/2014/main" val="1264721410"/>
                    </a:ext>
                  </a:extLst>
                </a:gridCol>
                <a:gridCol w="576072">
                  <a:extLst>
                    <a:ext uri="{9D8B030D-6E8A-4147-A177-3AD203B41FA5}">
                      <a16:colId xmlns:a16="http://schemas.microsoft.com/office/drawing/2014/main" val="1053282196"/>
                    </a:ext>
                  </a:extLst>
                </a:gridCol>
                <a:gridCol w="576072">
                  <a:extLst>
                    <a:ext uri="{9D8B030D-6E8A-4147-A177-3AD203B41FA5}">
                      <a16:colId xmlns:a16="http://schemas.microsoft.com/office/drawing/2014/main" val="738628328"/>
                    </a:ext>
                  </a:extLst>
                </a:gridCol>
                <a:gridCol w="576072">
                  <a:extLst>
                    <a:ext uri="{9D8B030D-6E8A-4147-A177-3AD203B41FA5}">
                      <a16:colId xmlns:a16="http://schemas.microsoft.com/office/drawing/2014/main" val="2470101075"/>
                    </a:ext>
                  </a:extLst>
                </a:gridCol>
                <a:gridCol w="576072">
                  <a:extLst>
                    <a:ext uri="{9D8B030D-6E8A-4147-A177-3AD203B41FA5}">
                      <a16:colId xmlns:a16="http://schemas.microsoft.com/office/drawing/2014/main" val="2334166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15288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yamahamusikid - 2019-10-25 15:08:35</a:t>
                      </a:r>
                      <a:r>
                        <a:rPr kumimoji="0" lang="en-US" sz="1000" b="0" i="0" u="none" strike="noStrike" kern="1200" cap="none" spc="0" normalizeH="0" baseline="0" noProof="0">
                          <a:ln>
                            <a:noFill/>
                          </a:ln>
                          <a:solidFill>
                            <a:prstClr val="black"/>
                          </a:solidFill>
                          <a:effectLst/>
                          <a:uLnTx/>
                          <a:uFillTx/>
                          <a:latin typeface="+mn-lt"/>
                          <a:ea typeface="+mn-ea"/>
                          <a:cs typeface="+mn-cs"/>
                        </a:rPr>
                        <a:t>
 Penasaran melihat para maestro menggunakan synthesizer Yamaha? Yuk, datang ke Yamaha Synth 45th Anniversary Live &amp; Talk Tour 2019, 17 November di Semarang, 18 November (Surabaya), 19 November (Jakarta) dan 21 November 2019 (Bandung).
.
Ada arranger, komposer, keyboardist asal Jepang, Katsunori Ujiie yang termahsyur di bidang produksi perangkat lunak, produksi musik, dan pendidikan musik, serta product specialist dan trainer di Yamaha Musik, @teffy_mayne yang akan menunjukkan performance mereka menggunakan synthesizer Yamaha.
.
Kapan lagi melihat para profesional ini unjuk kemampuan? Acaranya gratis, lho! Cek jadwal selengkapnya dan daftar di sini: http://bit.ly/Liveandtalktour2019
.
#YamahaSynth45thAnniversary #YamahaMusikID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https://www.instagram.com/p/B4CK9mSA2e2/media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20/01/2020 10:34:04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7165</a:t>
                      </a:r>
                    </a:p>
                  </a:txBody>
                  <a:tcPr/>
                </a:tc>
                <a:extLst>
                  <a:ext uri="{0D108BD9-81ED-4DB2-BD59-A6C34878D82A}">
                    <a16:rowId xmlns:a16="http://schemas.microsoft.com/office/drawing/2014/main" val="3605524061"/>
                  </a:ext>
                </a:extLst>
              </a:tr>
            </a:tbl>
          </a:graphicData>
        </a:graphic>
      </p:graphicFrame>
      <p:sp>
        <p:nvSpPr>
          <p:cNvPr id="4" name="Text Placeholder 3">
            <a:extLst>
              <a:ext uri="{FF2B5EF4-FFF2-40B4-BE49-F238E27FC236}">
                <a16:creationId xmlns:a16="http://schemas.microsoft.com/office/drawing/2014/main" id="{4C20DB67-5685-43B2-BAA6-433786D9BA26}"/>
              </a:ext>
            </a:extLst>
          </p:cNvPr>
          <p:cNvSpPr>
            <a:spLocks noGrp="1"/>
          </p:cNvSpPr>
          <p:nvPr>
            <p:ph type="body" sz="quarter" idx="14"/>
          </p:nvPr>
        </p:nvSpPr>
        <p:spPr/>
        <p:txBody>
          <a:bodyPr/>
          <a:lstStyle/>
          <a:p>
            <a:r>
              <a:rPr lang="en-US"/>
              <a:t>01/10/2019 - 31/10/2019</a:t>
            </a:r>
          </a:p>
        </p:txBody>
      </p:sp>
    </p:spTree>
    <p:extLst>
      <p:ext uri="{BB962C8B-B14F-4D97-AF65-F5344CB8AC3E}">
        <p14:creationId xmlns:p14="http://schemas.microsoft.com/office/powerpoint/2010/main" val="14467863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BC3CD-B426-4558-98A0-D727BD88288A}"/>
              </a:ext>
            </a:extLst>
          </p:cNvPr>
          <p:cNvSpPr>
            <a:spLocks noGrp="1"/>
          </p:cNvSpPr>
          <p:nvPr>
            <p:ph type="title"/>
          </p:nvPr>
        </p:nvSpPr>
        <p:spPr/>
        <p:txBody>
          <a:bodyPr/>
          <a:lstStyle/>
          <a:p>
            <a:r>
              <a:rPr lang="en-US"/>
              <a:t>Instagram Posts Table | yamahamusikid - 14 of 26</a:t>
            </a:r>
          </a:p>
        </p:txBody>
      </p:sp>
      <p:graphicFrame>
        <p:nvGraphicFramePr>
          <p:cNvPr id="5" name="Table Placeholder 4">
            <a:extLst>
              <a:ext uri="{FF2B5EF4-FFF2-40B4-BE49-F238E27FC236}">
                <a16:creationId xmlns:a16="http://schemas.microsoft.com/office/drawing/2014/main" id="{69DAAD54-B218-4FBD-9E38-35BDAE7B6F71}"/>
              </a:ext>
            </a:extLst>
          </p:cNvPr>
          <p:cNvGraphicFramePr>
            <a:graphicFrameLocks noGrp="1"/>
          </p:cNvGraphicFramePr>
          <p:nvPr>
            <p:ph type="tbl" sz="quarter" idx="13"/>
            <p:extLst>
              <p:ext uri="{D42A27DB-BD31-4B8C-83A1-F6EECF244321}">
                <p14:modId xmlns:p14="http://schemas.microsoft.com/office/powerpoint/2010/main" val="1027582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871188423"/>
                    </a:ext>
                  </a:extLst>
                </a:gridCol>
                <a:gridCol w="1152143">
                  <a:extLst>
                    <a:ext uri="{9D8B030D-6E8A-4147-A177-3AD203B41FA5}">
                      <a16:colId xmlns:a16="http://schemas.microsoft.com/office/drawing/2014/main" val="3980990769"/>
                    </a:ext>
                  </a:extLst>
                </a:gridCol>
                <a:gridCol w="576072">
                  <a:extLst>
                    <a:ext uri="{9D8B030D-6E8A-4147-A177-3AD203B41FA5}">
                      <a16:colId xmlns:a16="http://schemas.microsoft.com/office/drawing/2014/main" val="1849263757"/>
                    </a:ext>
                  </a:extLst>
                </a:gridCol>
                <a:gridCol w="576072">
                  <a:extLst>
                    <a:ext uri="{9D8B030D-6E8A-4147-A177-3AD203B41FA5}">
                      <a16:colId xmlns:a16="http://schemas.microsoft.com/office/drawing/2014/main" val="2217883523"/>
                    </a:ext>
                  </a:extLst>
                </a:gridCol>
                <a:gridCol w="576072">
                  <a:extLst>
                    <a:ext uri="{9D8B030D-6E8A-4147-A177-3AD203B41FA5}">
                      <a16:colId xmlns:a16="http://schemas.microsoft.com/office/drawing/2014/main" val="352900839"/>
                    </a:ext>
                  </a:extLst>
                </a:gridCol>
                <a:gridCol w="576072">
                  <a:extLst>
                    <a:ext uri="{9D8B030D-6E8A-4147-A177-3AD203B41FA5}">
                      <a16:colId xmlns:a16="http://schemas.microsoft.com/office/drawing/2014/main" val="2540969916"/>
                    </a:ext>
                  </a:extLst>
                </a:gridCol>
                <a:gridCol w="576072">
                  <a:extLst>
                    <a:ext uri="{9D8B030D-6E8A-4147-A177-3AD203B41FA5}">
                      <a16:colId xmlns:a16="http://schemas.microsoft.com/office/drawing/2014/main" val="1674170728"/>
                    </a:ext>
                  </a:extLst>
                </a:gridCol>
                <a:gridCol w="576072">
                  <a:extLst>
                    <a:ext uri="{9D8B030D-6E8A-4147-A177-3AD203B41FA5}">
                      <a16:colId xmlns:a16="http://schemas.microsoft.com/office/drawing/2014/main" val="1825941727"/>
                    </a:ext>
                  </a:extLst>
                </a:gridCol>
                <a:gridCol w="576072">
                  <a:extLst>
                    <a:ext uri="{9D8B030D-6E8A-4147-A177-3AD203B41FA5}">
                      <a16:colId xmlns:a16="http://schemas.microsoft.com/office/drawing/2014/main" val="1715578602"/>
                    </a:ext>
                  </a:extLst>
                </a:gridCol>
                <a:gridCol w="576072">
                  <a:extLst>
                    <a:ext uri="{9D8B030D-6E8A-4147-A177-3AD203B41FA5}">
                      <a16:colId xmlns:a16="http://schemas.microsoft.com/office/drawing/2014/main" val="4095647279"/>
                    </a:ext>
                  </a:extLst>
                </a:gridCol>
                <a:gridCol w="576072">
                  <a:extLst>
                    <a:ext uri="{9D8B030D-6E8A-4147-A177-3AD203B41FA5}">
                      <a16:colId xmlns:a16="http://schemas.microsoft.com/office/drawing/2014/main" val="1976099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62827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yamahamusikid - 2019-10-25 14:22:17</a:t>
                      </a:r>
                      <a:r>
                        <a:rPr kumimoji="0" lang="en-US" sz="1000" b="0" i="0" u="none" strike="noStrike" kern="1200" cap="none" spc="0" normalizeH="0" baseline="0" noProof="0">
                          <a:ln>
                            <a:noFill/>
                          </a:ln>
                          <a:solidFill>
                            <a:prstClr val="black"/>
                          </a:solidFill>
                          <a:effectLst/>
                          <a:uLnTx/>
                          <a:uFillTx/>
                          <a:latin typeface="+mn-lt"/>
                          <a:ea typeface="+mn-ea"/>
                          <a:cs typeface="+mn-cs"/>
                        </a:rPr>
                        <a:t>
 Piano pertama kali diciptakan di Italia pada 1709 oleh seseorang bernama Bartolomeo di Francesco Cristofori. Saat itu, piano hanya memiliki 54 tuts, lalu berkembang hingga 88 tuts.
.
Namun, kenapa kebanyakan tidak pernah ada piano lebih dari 88 tuts?
.
Soalnya, telinga manusia dapat mendengar suara dalam rentang dari sekitar 20 Hz sampai 20.000 Hz, tetapi batas atas frekuensi yang mampu dibedakan otak manusia adalah di bagian 4.000 Hz. Jika jumlah tuts pada piano ditambah, suara tuts bernada bass akan terdengar seperti gemuruh dan nada treble yang ditambahkan akan terdengar sebagai disonan saja.
.
#YamahaMusikID #TriviaPiano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https://www.instagram.com/p/B4CFqbWADQc/media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20/01/2020 10:34:04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6262</a:t>
                      </a:r>
                    </a:p>
                  </a:txBody>
                  <a:tcPr/>
                </a:tc>
                <a:extLst>
                  <a:ext uri="{0D108BD9-81ED-4DB2-BD59-A6C34878D82A}">
                    <a16:rowId xmlns:a16="http://schemas.microsoft.com/office/drawing/2014/main" val="472557250"/>
                  </a:ext>
                </a:extLst>
              </a:tr>
            </a:tbl>
          </a:graphicData>
        </a:graphic>
      </p:graphicFrame>
      <p:sp>
        <p:nvSpPr>
          <p:cNvPr id="4" name="Text Placeholder 3">
            <a:extLst>
              <a:ext uri="{FF2B5EF4-FFF2-40B4-BE49-F238E27FC236}">
                <a16:creationId xmlns:a16="http://schemas.microsoft.com/office/drawing/2014/main" id="{2E8D42D9-42C8-4559-AA3E-D49FAF4954FA}"/>
              </a:ext>
            </a:extLst>
          </p:cNvPr>
          <p:cNvSpPr>
            <a:spLocks noGrp="1"/>
          </p:cNvSpPr>
          <p:nvPr>
            <p:ph type="body" sz="quarter" idx="14"/>
          </p:nvPr>
        </p:nvSpPr>
        <p:spPr/>
        <p:txBody>
          <a:bodyPr/>
          <a:lstStyle/>
          <a:p>
            <a:r>
              <a:rPr lang="en-US"/>
              <a:t>01/10/2019 - 31/10/2019</a:t>
            </a:r>
          </a:p>
        </p:txBody>
      </p:sp>
    </p:spTree>
    <p:extLst>
      <p:ext uri="{BB962C8B-B14F-4D97-AF65-F5344CB8AC3E}">
        <p14:creationId xmlns:p14="http://schemas.microsoft.com/office/powerpoint/2010/main" val="926455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FC6EB-DA7E-49C2-8FB7-700F0D98A0F0}"/>
              </a:ext>
            </a:extLst>
          </p:cNvPr>
          <p:cNvSpPr>
            <a:spLocks noGrp="1"/>
          </p:cNvSpPr>
          <p:nvPr>
            <p:ph type="title"/>
          </p:nvPr>
        </p:nvSpPr>
        <p:spPr/>
        <p:txBody>
          <a:bodyPr/>
          <a:lstStyle/>
          <a:p>
            <a:r>
              <a:rPr lang="en-US"/>
              <a:t>Instagram Posts Table | yamahamusikid - 15 of 26</a:t>
            </a:r>
          </a:p>
        </p:txBody>
      </p:sp>
      <p:graphicFrame>
        <p:nvGraphicFramePr>
          <p:cNvPr id="5" name="Table Placeholder 4">
            <a:extLst>
              <a:ext uri="{FF2B5EF4-FFF2-40B4-BE49-F238E27FC236}">
                <a16:creationId xmlns:a16="http://schemas.microsoft.com/office/drawing/2014/main" id="{B5007CE2-EE3F-455A-98B7-CF02E4B57827}"/>
              </a:ext>
            </a:extLst>
          </p:cNvPr>
          <p:cNvGraphicFramePr>
            <a:graphicFrameLocks noGrp="1"/>
          </p:cNvGraphicFramePr>
          <p:nvPr>
            <p:ph type="tbl" sz="quarter" idx="13"/>
            <p:extLst>
              <p:ext uri="{D42A27DB-BD31-4B8C-83A1-F6EECF244321}">
                <p14:modId xmlns:p14="http://schemas.microsoft.com/office/powerpoint/2010/main" val="2510866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820537638"/>
                    </a:ext>
                  </a:extLst>
                </a:gridCol>
                <a:gridCol w="1152143">
                  <a:extLst>
                    <a:ext uri="{9D8B030D-6E8A-4147-A177-3AD203B41FA5}">
                      <a16:colId xmlns:a16="http://schemas.microsoft.com/office/drawing/2014/main" val="2127857276"/>
                    </a:ext>
                  </a:extLst>
                </a:gridCol>
                <a:gridCol w="576072">
                  <a:extLst>
                    <a:ext uri="{9D8B030D-6E8A-4147-A177-3AD203B41FA5}">
                      <a16:colId xmlns:a16="http://schemas.microsoft.com/office/drawing/2014/main" val="4118181172"/>
                    </a:ext>
                  </a:extLst>
                </a:gridCol>
                <a:gridCol w="576072">
                  <a:extLst>
                    <a:ext uri="{9D8B030D-6E8A-4147-A177-3AD203B41FA5}">
                      <a16:colId xmlns:a16="http://schemas.microsoft.com/office/drawing/2014/main" val="39018193"/>
                    </a:ext>
                  </a:extLst>
                </a:gridCol>
                <a:gridCol w="576072">
                  <a:extLst>
                    <a:ext uri="{9D8B030D-6E8A-4147-A177-3AD203B41FA5}">
                      <a16:colId xmlns:a16="http://schemas.microsoft.com/office/drawing/2014/main" val="1322045186"/>
                    </a:ext>
                  </a:extLst>
                </a:gridCol>
                <a:gridCol w="576072">
                  <a:extLst>
                    <a:ext uri="{9D8B030D-6E8A-4147-A177-3AD203B41FA5}">
                      <a16:colId xmlns:a16="http://schemas.microsoft.com/office/drawing/2014/main" val="107000008"/>
                    </a:ext>
                  </a:extLst>
                </a:gridCol>
                <a:gridCol w="576072">
                  <a:extLst>
                    <a:ext uri="{9D8B030D-6E8A-4147-A177-3AD203B41FA5}">
                      <a16:colId xmlns:a16="http://schemas.microsoft.com/office/drawing/2014/main" val="1649186780"/>
                    </a:ext>
                  </a:extLst>
                </a:gridCol>
                <a:gridCol w="576072">
                  <a:extLst>
                    <a:ext uri="{9D8B030D-6E8A-4147-A177-3AD203B41FA5}">
                      <a16:colId xmlns:a16="http://schemas.microsoft.com/office/drawing/2014/main" val="1169482894"/>
                    </a:ext>
                  </a:extLst>
                </a:gridCol>
                <a:gridCol w="576072">
                  <a:extLst>
                    <a:ext uri="{9D8B030D-6E8A-4147-A177-3AD203B41FA5}">
                      <a16:colId xmlns:a16="http://schemas.microsoft.com/office/drawing/2014/main" val="843298474"/>
                    </a:ext>
                  </a:extLst>
                </a:gridCol>
                <a:gridCol w="576072">
                  <a:extLst>
                    <a:ext uri="{9D8B030D-6E8A-4147-A177-3AD203B41FA5}">
                      <a16:colId xmlns:a16="http://schemas.microsoft.com/office/drawing/2014/main" val="4026996983"/>
                    </a:ext>
                  </a:extLst>
                </a:gridCol>
                <a:gridCol w="576072">
                  <a:extLst>
                    <a:ext uri="{9D8B030D-6E8A-4147-A177-3AD203B41FA5}">
                      <a16:colId xmlns:a16="http://schemas.microsoft.com/office/drawing/2014/main" val="3692764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228157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yamahamusikid - 2019-10-24 13:55:16</a:t>
                      </a:r>
                      <a:r>
                        <a:rPr kumimoji="0" lang="en-US" sz="1000" b="0" i="0" u="none" strike="noStrike" kern="1200" cap="none" spc="0" normalizeH="0" baseline="0" noProof="0">
                          <a:ln>
                            <a:noFill/>
                          </a:ln>
                          <a:solidFill>
                            <a:prstClr val="black"/>
                          </a:solidFill>
                          <a:effectLst/>
                          <a:uLnTx/>
                          <a:uFillTx/>
                          <a:latin typeface="+mn-lt"/>
                          <a:ea typeface="+mn-ea"/>
                          <a:cs typeface="+mn-cs"/>
                        </a:rPr>
                        <a:t>
 Ingin beli produk Yamaha, namun tak menemukan dealer resmi terdekat dari lokasimu? Langsung saja cek Official Store Yamaha Musik di Blibli.com. FREE ONGKIR, lho!
.
Untuk informasi lebih lanjut, bisa cek https://bit.ly/yamahamusikindonesia, ya!
.
#YamahaMusikID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https://www.instagram.com/p/B3_dxqjgZqY/media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20/01/2020 10:34:04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6215</a:t>
                      </a:r>
                    </a:p>
                  </a:txBody>
                  <a:tcPr/>
                </a:tc>
                <a:extLst>
                  <a:ext uri="{0D108BD9-81ED-4DB2-BD59-A6C34878D82A}">
                    <a16:rowId xmlns:a16="http://schemas.microsoft.com/office/drawing/2014/main" val="172581343"/>
                  </a:ext>
                </a:extLst>
              </a:tr>
            </a:tbl>
          </a:graphicData>
        </a:graphic>
      </p:graphicFrame>
      <p:sp>
        <p:nvSpPr>
          <p:cNvPr id="4" name="Text Placeholder 3">
            <a:extLst>
              <a:ext uri="{FF2B5EF4-FFF2-40B4-BE49-F238E27FC236}">
                <a16:creationId xmlns:a16="http://schemas.microsoft.com/office/drawing/2014/main" id="{2116E69B-CD71-46DD-8C06-6CCE2BAE6DAD}"/>
              </a:ext>
            </a:extLst>
          </p:cNvPr>
          <p:cNvSpPr>
            <a:spLocks noGrp="1"/>
          </p:cNvSpPr>
          <p:nvPr>
            <p:ph type="body" sz="quarter" idx="14"/>
          </p:nvPr>
        </p:nvSpPr>
        <p:spPr/>
        <p:txBody>
          <a:bodyPr/>
          <a:lstStyle/>
          <a:p>
            <a:r>
              <a:rPr lang="en-US"/>
              <a:t>01/10/2019 - 31/10/2019</a:t>
            </a:r>
          </a:p>
        </p:txBody>
      </p:sp>
    </p:spTree>
    <p:extLst>
      <p:ext uri="{BB962C8B-B14F-4D97-AF65-F5344CB8AC3E}">
        <p14:creationId xmlns:p14="http://schemas.microsoft.com/office/powerpoint/2010/main" val="40516657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566C4-22FA-4204-B64A-9413444AF796}"/>
              </a:ext>
            </a:extLst>
          </p:cNvPr>
          <p:cNvSpPr>
            <a:spLocks noGrp="1"/>
          </p:cNvSpPr>
          <p:nvPr>
            <p:ph type="title"/>
          </p:nvPr>
        </p:nvSpPr>
        <p:spPr/>
        <p:txBody>
          <a:bodyPr/>
          <a:lstStyle/>
          <a:p>
            <a:r>
              <a:rPr lang="en-US"/>
              <a:t>Instagram Posts Table | yamahamusikid - 16 of 26</a:t>
            </a:r>
          </a:p>
        </p:txBody>
      </p:sp>
      <p:graphicFrame>
        <p:nvGraphicFramePr>
          <p:cNvPr id="5" name="Table Placeholder 4">
            <a:extLst>
              <a:ext uri="{FF2B5EF4-FFF2-40B4-BE49-F238E27FC236}">
                <a16:creationId xmlns:a16="http://schemas.microsoft.com/office/drawing/2014/main" id="{6C7558B4-36A2-4CB0-AD93-69F4EB0BD4C7}"/>
              </a:ext>
            </a:extLst>
          </p:cNvPr>
          <p:cNvGraphicFramePr>
            <a:graphicFrameLocks noGrp="1"/>
          </p:cNvGraphicFramePr>
          <p:nvPr>
            <p:ph type="tbl" sz="quarter" idx="13"/>
            <p:extLst>
              <p:ext uri="{D42A27DB-BD31-4B8C-83A1-F6EECF244321}">
                <p14:modId xmlns:p14="http://schemas.microsoft.com/office/powerpoint/2010/main" val="1687220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151685958"/>
                    </a:ext>
                  </a:extLst>
                </a:gridCol>
                <a:gridCol w="1152143">
                  <a:extLst>
                    <a:ext uri="{9D8B030D-6E8A-4147-A177-3AD203B41FA5}">
                      <a16:colId xmlns:a16="http://schemas.microsoft.com/office/drawing/2014/main" val="1834987459"/>
                    </a:ext>
                  </a:extLst>
                </a:gridCol>
                <a:gridCol w="576072">
                  <a:extLst>
                    <a:ext uri="{9D8B030D-6E8A-4147-A177-3AD203B41FA5}">
                      <a16:colId xmlns:a16="http://schemas.microsoft.com/office/drawing/2014/main" val="264111880"/>
                    </a:ext>
                  </a:extLst>
                </a:gridCol>
                <a:gridCol w="576072">
                  <a:extLst>
                    <a:ext uri="{9D8B030D-6E8A-4147-A177-3AD203B41FA5}">
                      <a16:colId xmlns:a16="http://schemas.microsoft.com/office/drawing/2014/main" val="2643382321"/>
                    </a:ext>
                  </a:extLst>
                </a:gridCol>
                <a:gridCol w="576072">
                  <a:extLst>
                    <a:ext uri="{9D8B030D-6E8A-4147-A177-3AD203B41FA5}">
                      <a16:colId xmlns:a16="http://schemas.microsoft.com/office/drawing/2014/main" val="723753867"/>
                    </a:ext>
                  </a:extLst>
                </a:gridCol>
                <a:gridCol w="576072">
                  <a:extLst>
                    <a:ext uri="{9D8B030D-6E8A-4147-A177-3AD203B41FA5}">
                      <a16:colId xmlns:a16="http://schemas.microsoft.com/office/drawing/2014/main" val="1407264981"/>
                    </a:ext>
                  </a:extLst>
                </a:gridCol>
                <a:gridCol w="576072">
                  <a:extLst>
                    <a:ext uri="{9D8B030D-6E8A-4147-A177-3AD203B41FA5}">
                      <a16:colId xmlns:a16="http://schemas.microsoft.com/office/drawing/2014/main" val="69707879"/>
                    </a:ext>
                  </a:extLst>
                </a:gridCol>
                <a:gridCol w="576072">
                  <a:extLst>
                    <a:ext uri="{9D8B030D-6E8A-4147-A177-3AD203B41FA5}">
                      <a16:colId xmlns:a16="http://schemas.microsoft.com/office/drawing/2014/main" val="686413706"/>
                    </a:ext>
                  </a:extLst>
                </a:gridCol>
                <a:gridCol w="576072">
                  <a:extLst>
                    <a:ext uri="{9D8B030D-6E8A-4147-A177-3AD203B41FA5}">
                      <a16:colId xmlns:a16="http://schemas.microsoft.com/office/drawing/2014/main" val="2276664984"/>
                    </a:ext>
                  </a:extLst>
                </a:gridCol>
                <a:gridCol w="576072">
                  <a:extLst>
                    <a:ext uri="{9D8B030D-6E8A-4147-A177-3AD203B41FA5}">
                      <a16:colId xmlns:a16="http://schemas.microsoft.com/office/drawing/2014/main" val="3280968928"/>
                    </a:ext>
                  </a:extLst>
                </a:gridCol>
                <a:gridCol w="576072">
                  <a:extLst>
                    <a:ext uri="{9D8B030D-6E8A-4147-A177-3AD203B41FA5}">
                      <a16:colId xmlns:a16="http://schemas.microsoft.com/office/drawing/2014/main" val="3857987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870634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yamahamusikid - 2019-10-23 17:24:34</a:t>
                      </a:r>
                      <a:r>
                        <a:rPr kumimoji="0" lang="en-US" sz="1000" b="0" i="0" u="none" strike="noStrike" kern="1200" cap="none" spc="0" normalizeH="0" baseline="0" noProof="0">
                          <a:ln>
                            <a:noFill/>
                          </a:ln>
                          <a:solidFill>
                            <a:prstClr val="black"/>
                          </a:solidFill>
                          <a:effectLst/>
                          <a:uLnTx/>
                          <a:uFillTx/>
                          <a:latin typeface="+mn-lt"/>
                          <a:ea typeface="+mn-ea"/>
                          <a:cs typeface="+mn-cs"/>
                        </a:rPr>
                        <a:t>
 Ekspresikan musikmu lewat Electone Idol Video Contest! Dapatkan Yamaha ELB-02, Yamaha DGX-660, Yamaha MCR-B043, hingga voucher Sodexo senilai Rp1 juta!
.
Ini dia syarat dan ketentuannya:
.
1. Durasi video maksimal 3 menit.
2. Video rekaman WAJIB menggunakan Yamaha Electone Organ (model apapun).
3. Penampilan permainan Electone secara bebas (dengan menari, bernyanyi, atau apapun yang kamu suka).
4. Kamu juga dapat menghias Electone atau suasana sekitarnya—sesuai kreativitas kamu.
5. Kualitas gambar baik dan jelas.
6. Upload video ke Instagram atau YouTube, atau keduanya.
7. Tuliskan caption menarik tentang perayaan 60 tahun Electone.
8. Posting di YouTube, harus gunakan Judul: Electone Idol 2019: (Nama Kamu).
9. Tuliskan Hashtag: #YamahaElectone19 #ElectoneIdolContest19 #Electone60Tahun #YamahaMusikSchool.
10. Mention, follow Instagram &amp; subscribe @yamahamusikid &amp; @sekolahmusikyamahaid.
11. Peserta dapat mengunggah lebih dari 1x dengan video yang berbeda.
12. Post di Instagram wajib men-tag 5 teman lainnya.
13. Periode posting sampai dengan 30 November 2019
14. Selama kompetisi berlangsung, peserta tidak mengunci semua akun social media.
.
#YamahaMusikID #ElectoneIdolContest #YamahaElectone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https://www.instagram.com/p/B39Q5QdgHlT/media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20/01/2020 10:34:04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3510</a:t>
                      </a:r>
                    </a:p>
                  </a:txBody>
                  <a:tcPr/>
                </a:tc>
                <a:extLst>
                  <a:ext uri="{0D108BD9-81ED-4DB2-BD59-A6C34878D82A}">
                    <a16:rowId xmlns:a16="http://schemas.microsoft.com/office/drawing/2014/main" val="2529227957"/>
                  </a:ext>
                </a:extLst>
              </a:tr>
            </a:tbl>
          </a:graphicData>
        </a:graphic>
      </p:graphicFrame>
      <p:sp>
        <p:nvSpPr>
          <p:cNvPr id="4" name="Text Placeholder 3">
            <a:extLst>
              <a:ext uri="{FF2B5EF4-FFF2-40B4-BE49-F238E27FC236}">
                <a16:creationId xmlns:a16="http://schemas.microsoft.com/office/drawing/2014/main" id="{DBBE4CE6-EC3A-4ABD-9B1B-B68C1EFFF492}"/>
              </a:ext>
            </a:extLst>
          </p:cNvPr>
          <p:cNvSpPr>
            <a:spLocks noGrp="1"/>
          </p:cNvSpPr>
          <p:nvPr>
            <p:ph type="body" sz="quarter" idx="14"/>
          </p:nvPr>
        </p:nvSpPr>
        <p:spPr/>
        <p:txBody>
          <a:bodyPr/>
          <a:lstStyle/>
          <a:p>
            <a:r>
              <a:rPr lang="en-US"/>
              <a:t>01/10/2019 - 31/10/2019</a:t>
            </a:r>
          </a:p>
        </p:txBody>
      </p:sp>
    </p:spTree>
    <p:extLst>
      <p:ext uri="{BB962C8B-B14F-4D97-AF65-F5344CB8AC3E}">
        <p14:creationId xmlns:p14="http://schemas.microsoft.com/office/powerpoint/2010/main" val="1406115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F7717-2AD0-4A75-A678-ABB5C9D32AB4}"/>
              </a:ext>
            </a:extLst>
          </p:cNvPr>
          <p:cNvSpPr>
            <a:spLocks noGrp="1"/>
          </p:cNvSpPr>
          <p:nvPr>
            <p:ph type="title"/>
          </p:nvPr>
        </p:nvSpPr>
        <p:spPr/>
        <p:txBody>
          <a:bodyPr/>
          <a:lstStyle/>
          <a:p>
            <a:r>
              <a:rPr lang="en-US"/>
              <a:t>Instagram Posts Table | yamahamusikid - 17 of 26</a:t>
            </a:r>
          </a:p>
        </p:txBody>
      </p:sp>
      <p:graphicFrame>
        <p:nvGraphicFramePr>
          <p:cNvPr id="5" name="Table Placeholder 4">
            <a:extLst>
              <a:ext uri="{FF2B5EF4-FFF2-40B4-BE49-F238E27FC236}">
                <a16:creationId xmlns:a16="http://schemas.microsoft.com/office/drawing/2014/main" id="{ADB8BEFE-AA7B-4FF9-AAAE-0D64F7619D36}"/>
              </a:ext>
            </a:extLst>
          </p:cNvPr>
          <p:cNvGraphicFramePr>
            <a:graphicFrameLocks noGrp="1"/>
          </p:cNvGraphicFramePr>
          <p:nvPr>
            <p:ph type="tbl" sz="quarter" idx="13"/>
            <p:extLst>
              <p:ext uri="{D42A27DB-BD31-4B8C-83A1-F6EECF244321}">
                <p14:modId xmlns:p14="http://schemas.microsoft.com/office/powerpoint/2010/main" val="362487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232307599"/>
                    </a:ext>
                  </a:extLst>
                </a:gridCol>
                <a:gridCol w="1152143">
                  <a:extLst>
                    <a:ext uri="{9D8B030D-6E8A-4147-A177-3AD203B41FA5}">
                      <a16:colId xmlns:a16="http://schemas.microsoft.com/office/drawing/2014/main" val="2979873919"/>
                    </a:ext>
                  </a:extLst>
                </a:gridCol>
                <a:gridCol w="576072">
                  <a:extLst>
                    <a:ext uri="{9D8B030D-6E8A-4147-A177-3AD203B41FA5}">
                      <a16:colId xmlns:a16="http://schemas.microsoft.com/office/drawing/2014/main" val="82307559"/>
                    </a:ext>
                  </a:extLst>
                </a:gridCol>
                <a:gridCol w="576072">
                  <a:extLst>
                    <a:ext uri="{9D8B030D-6E8A-4147-A177-3AD203B41FA5}">
                      <a16:colId xmlns:a16="http://schemas.microsoft.com/office/drawing/2014/main" val="2920510125"/>
                    </a:ext>
                  </a:extLst>
                </a:gridCol>
                <a:gridCol w="576072">
                  <a:extLst>
                    <a:ext uri="{9D8B030D-6E8A-4147-A177-3AD203B41FA5}">
                      <a16:colId xmlns:a16="http://schemas.microsoft.com/office/drawing/2014/main" val="2370883886"/>
                    </a:ext>
                  </a:extLst>
                </a:gridCol>
                <a:gridCol w="576072">
                  <a:extLst>
                    <a:ext uri="{9D8B030D-6E8A-4147-A177-3AD203B41FA5}">
                      <a16:colId xmlns:a16="http://schemas.microsoft.com/office/drawing/2014/main" val="734177563"/>
                    </a:ext>
                  </a:extLst>
                </a:gridCol>
                <a:gridCol w="576072">
                  <a:extLst>
                    <a:ext uri="{9D8B030D-6E8A-4147-A177-3AD203B41FA5}">
                      <a16:colId xmlns:a16="http://schemas.microsoft.com/office/drawing/2014/main" val="4108258858"/>
                    </a:ext>
                  </a:extLst>
                </a:gridCol>
                <a:gridCol w="576072">
                  <a:extLst>
                    <a:ext uri="{9D8B030D-6E8A-4147-A177-3AD203B41FA5}">
                      <a16:colId xmlns:a16="http://schemas.microsoft.com/office/drawing/2014/main" val="810177390"/>
                    </a:ext>
                  </a:extLst>
                </a:gridCol>
                <a:gridCol w="576072">
                  <a:extLst>
                    <a:ext uri="{9D8B030D-6E8A-4147-A177-3AD203B41FA5}">
                      <a16:colId xmlns:a16="http://schemas.microsoft.com/office/drawing/2014/main" val="4142350984"/>
                    </a:ext>
                  </a:extLst>
                </a:gridCol>
                <a:gridCol w="576072">
                  <a:extLst>
                    <a:ext uri="{9D8B030D-6E8A-4147-A177-3AD203B41FA5}">
                      <a16:colId xmlns:a16="http://schemas.microsoft.com/office/drawing/2014/main" val="1771344315"/>
                    </a:ext>
                  </a:extLst>
                </a:gridCol>
                <a:gridCol w="576072">
                  <a:extLst>
                    <a:ext uri="{9D8B030D-6E8A-4147-A177-3AD203B41FA5}">
                      <a16:colId xmlns:a16="http://schemas.microsoft.com/office/drawing/2014/main" val="1531506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7090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yamahamusikid - 2019-10-23 14:31:12</a:t>
                      </a:r>
                      <a:r>
                        <a:rPr kumimoji="0" lang="en-US" sz="1000" b="0" i="0" u="none" strike="noStrike" kern="1200" cap="none" spc="0" normalizeH="0" baseline="0" noProof="0">
                          <a:ln>
                            <a:noFill/>
                          </a:ln>
                          <a:solidFill>
                            <a:prstClr val="black"/>
                          </a:solidFill>
                          <a:effectLst/>
                          <a:uLnTx/>
                          <a:uFillTx/>
                          <a:latin typeface="+mn-lt"/>
                          <a:ea typeface="+mn-ea"/>
                          <a:cs typeface="+mn-cs"/>
                        </a:rPr>
                        <a:t>
 Superstrat, super design hingga tone, adalah ciri khas Yamaha Pacifica PAC612.
.
Salah satu yang bikin super adalah pickup Seymour Duncan/Custom 5 TB-14 pada bridge &amp; SSL-1 pada neck dan middle. .
Kira-kira genre apa yang mau kamu mainkan dengan gitar ini?
.
#YamahaGuitar #YamahaMusikID #PAC612VIIFM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https://www.instagram.com/p/B389GC3gPTr/media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20/01/2020 10:34:04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9130</a:t>
                      </a:r>
                    </a:p>
                  </a:txBody>
                  <a:tcPr/>
                </a:tc>
                <a:extLst>
                  <a:ext uri="{0D108BD9-81ED-4DB2-BD59-A6C34878D82A}">
                    <a16:rowId xmlns:a16="http://schemas.microsoft.com/office/drawing/2014/main" val="3691421182"/>
                  </a:ext>
                </a:extLst>
              </a:tr>
            </a:tbl>
          </a:graphicData>
        </a:graphic>
      </p:graphicFrame>
      <p:sp>
        <p:nvSpPr>
          <p:cNvPr id="4" name="Text Placeholder 3">
            <a:extLst>
              <a:ext uri="{FF2B5EF4-FFF2-40B4-BE49-F238E27FC236}">
                <a16:creationId xmlns:a16="http://schemas.microsoft.com/office/drawing/2014/main" id="{7BBCF6F8-0C26-4D66-AD64-6669E12F0237}"/>
              </a:ext>
            </a:extLst>
          </p:cNvPr>
          <p:cNvSpPr>
            <a:spLocks noGrp="1"/>
          </p:cNvSpPr>
          <p:nvPr>
            <p:ph type="body" sz="quarter" idx="14"/>
          </p:nvPr>
        </p:nvSpPr>
        <p:spPr/>
        <p:txBody>
          <a:bodyPr/>
          <a:lstStyle/>
          <a:p>
            <a:r>
              <a:rPr lang="en-US"/>
              <a:t>01/10/2019 - 31/10/2019</a:t>
            </a:r>
          </a:p>
        </p:txBody>
      </p:sp>
    </p:spTree>
    <p:extLst>
      <p:ext uri="{BB962C8B-B14F-4D97-AF65-F5344CB8AC3E}">
        <p14:creationId xmlns:p14="http://schemas.microsoft.com/office/powerpoint/2010/main" val="7989447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45398-208C-4ECD-89FE-A31EFC10E470}"/>
              </a:ext>
            </a:extLst>
          </p:cNvPr>
          <p:cNvSpPr>
            <a:spLocks noGrp="1"/>
          </p:cNvSpPr>
          <p:nvPr>
            <p:ph type="title"/>
          </p:nvPr>
        </p:nvSpPr>
        <p:spPr/>
        <p:txBody>
          <a:bodyPr/>
          <a:lstStyle/>
          <a:p>
            <a:r>
              <a:rPr lang="en-US"/>
              <a:t>Instagram Posts Table | yamahamusikid - 18 of 26</a:t>
            </a:r>
          </a:p>
        </p:txBody>
      </p:sp>
      <p:graphicFrame>
        <p:nvGraphicFramePr>
          <p:cNvPr id="5" name="Table Placeholder 4">
            <a:extLst>
              <a:ext uri="{FF2B5EF4-FFF2-40B4-BE49-F238E27FC236}">
                <a16:creationId xmlns:a16="http://schemas.microsoft.com/office/drawing/2014/main" id="{11AA5294-4FD6-4B93-B3D5-8C4543450151}"/>
              </a:ext>
            </a:extLst>
          </p:cNvPr>
          <p:cNvGraphicFramePr>
            <a:graphicFrameLocks noGrp="1"/>
          </p:cNvGraphicFramePr>
          <p:nvPr>
            <p:ph type="tbl" sz="quarter" idx="13"/>
            <p:extLst>
              <p:ext uri="{D42A27DB-BD31-4B8C-83A1-F6EECF244321}">
                <p14:modId xmlns:p14="http://schemas.microsoft.com/office/powerpoint/2010/main" val="2543771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038960585"/>
                    </a:ext>
                  </a:extLst>
                </a:gridCol>
                <a:gridCol w="1152143">
                  <a:extLst>
                    <a:ext uri="{9D8B030D-6E8A-4147-A177-3AD203B41FA5}">
                      <a16:colId xmlns:a16="http://schemas.microsoft.com/office/drawing/2014/main" val="1407558069"/>
                    </a:ext>
                  </a:extLst>
                </a:gridCol>
                <a:gridCol w="576072">
                  <a:extLst>
                    <a:ext uri="{9D8B030D-6E8A-4147-A177-3AD203B41FA5}">
                      <a16:colId xmlns:a16="http://schemas.microsoft.com/office/drawing/2014/main" val="2719686576"/>
                    </a:ext>
                  </a:extLst>
                </a:gridCol>
                <a:gridCol w="576072">
                  <a:extLst>
                    <a:ext uri="{9D8B030D-6E8A-4147-A177-3AD203B41FA5}">
                      <a16:colId xmlns:a16="http://schemas.microsoft.com/office/drawing/2014/main" val="2426288396"/>
                    </a:ext>
                  </a:extLst>
                </a:gridCol>
                <a:gridCol w="576072">
                  <a:extLst>
                    <a:ext uri="{9D8B030D-6E8A-4147-A177-3AD203B41FA5}">
                      <a16:colId xmlns:a16="http://schemas.microsoft.com/office/drawing/2014/main" val="2644648862"/>
                    </a:ext>
                  </a:extLst>
                </a:gridCol>
                <a:gridCol w="576072">
                  <a:extLst>
                    <a:ext uri="{9D8B030D-6E8A-4147-A177-3AD203B41FA5}">
                      <a16:colId xmlns:a16="http://schemas.microsoft.com/office/drawing/2014/main" val="2687056872"/>
                    </a:ext>
                  </a:extLst>
                </a:gridCol>
                <a:gridCol w="576072">
                  <a:extLst>
                    <a:ext uri="{9D8B030D-6E8A-4147-A177-3AD203B41FA5}">
                      <a16:colId xmlns:a16="http://schemas.microsoft.com/office/drawing/2014/main" val="4016994247"/>
                    </a:ext>
                  </a:extLst>
                </a:gridCol>
                <a:gridCol w="576072">
                  <a:extLst>
                    <a:ext uri="{9D8B030D-6E8A-4147-A177-3AD203B41FA5}">
                      <a16:colId xmlns:a16="http://schemas.microsoft.com/office/drawing/2014/main" val="871765017"/>
                    </a:ext>
                  </a:extLst>
                </a:gridCol>
                <a:gridCol w="576072">
                  <a:extLst>
                    <a:ext uri="{9D8B030D-6E8A-4147-A177-3AD203B41FA5}">
                      <a16:colId xmlns:a16="http://schemas.microsoft.com/office/drawing/2014/main" val="2790846907"/>
                    </a:ext>
                  </a:extLst>
                </a:gridCol>
                <a:gridCol w="576072">
                  <a:extLst>
                    <a:ext uri="{9D8B030D-6E8A-4147-A177-3AD203B41FA5}">
                      <a16:colId xmlns:a16="http://schemas.microsoft.com/office/drawing/2014/main" val="1391797896"/>
                    </a:ext>
                  </a:extLst>
                </a:gridCol>
                <a:gridCol w="576072">
                  <a:extLst>
                    <a:ext uri="{9D8B030D-6E8A-4147-A177-3AD203B41FA5}">
                      <a16:colId xmlns:a16="http://schemas.microsoft.com/office/drawing/2014/main" val="917087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251842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yamahamusikid - 2019-10-22 19:10:17</a:t>
                      </a:r>
                      <a:r>
                        <a:rPr kumimoji="0" lang="en-US" sz="1000" b="0" i="0" u="none" strike="noStrike" kern="1200" cap="none" spc="0" normalizeH="0" baseline="0" noProof="0">
                          <a:ln>
                            <a:noFill/>
                          </a:ln>
                          <a:solidFill>
                            <a:prstClr val="black"/>
                          </a:solidFill>
                          <a:effectLst/>
                          <a:uLnTx/>
                          <a:uFillTx/>
                          <a:latin typeface="+mn-lt"/>
                          <a:ea typeface="+mn-ea"/>
                          <a:cs typeface="+mn-cs"/>
                        </a:rPr>
                        <a:t>
 Memiliki layar sentuh lebih besar dan guide lamps, bermain piano pun terasa lebih mudah dengan Yamaha CVP800 series.
.
Ditambah juga dengan promo setiap pembelian Yamaha CVP800 series akan mendapatkan ekstra 1 tahun garansi dan 1 jam tutorial dasar.
.
Untuk info lengkapnya, kamu bisa klik link ini: http://bit.ly/NewCVP800Series
.
#YamahaCVP800 #YamahaPiano #YamahaMusikID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https://www.instagram.com/p/B364PPrgTF_/media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20/01/2020 10:34:04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6313</a:t>
                      </a:r>
                    </a:p>
                  </a:txBody>
                  <a:tcPr/>
                </a:tc>
                <a:extLst>
                  <a:ext uri="{0D108BD9-81ED-4DB2-BD59-A6C34878D82A}">
                    <a16:rowId xmlns:a16="http://schemas.microsoft.com/office/drawing/2014/main" val="563413083"/>
                  </a:ext>
                </a:extLst>
              </a:tr>
            </a:tbl>
          </a:graphicData>
        </a:graphic>
      </p:graphicFrame>
      <p:sp>
        <p:nvSpPr>
          <p:cNvPr id="4" name="Text Placeholder 3">
            <a:extLst>
              <a:ext uri="{FF2B5EF4-FFF2-40B4-BE49-F238E27FC236}">
                <a16:creationId xmlns:a16="http://schemas.microsoft.com/office/drawing/2014/main" id="{0FB07808-5AA2-4840-942E-3CB186FA3CB6}"/>
              </a:ext>
            </a:extLst>
          </p:cNvPr>
          <p:cNvSpPr>
            <a:spLocks noGrp="1"/>
          </p:cNvSpPr>
          <p:nvPr>
            <p:ph type="body" sz="quarter" idx="14"/>
          </p:nvPr>
        </p:nvSpPr>
        <p:spPr/>
        <p:txBody>
          <a:bodyPr/>
          <a:lstStyle/>
          <a:p>
            <a:r>
              <a:rPr lang="en-US"/>
              <a:t>01/10/2019 - 31/10/2019</a:t>
            </a:r>
          </a:p>
        </p:txBody>
      </p:sp>
    </p:spTree>
    <p:extLst>
      <p:ext uri="{BB962C8B-B14F-4D97-AF65-F5344CB8AC3E}">
        <p14:creationId xmlns:p14="http://schemas.microsoft.com/office/powerpoint/2010/main" val="29481645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4DFDB-70C5-4B3E-824E-9BB2B4CB606E}"/>
              </a:ext>
            </a:extLst>
          </p:cNvPr>
          <p:cNvSpPr>
            <a:spLocks noGrp="1"/>
          </p:cNvSpPr>
          <p:nvPr>
            <p:ph type="title"/>
          </p:nvPr>
        </p:nvSpPr>
        <p:spPr/>
        <p:txBody>
          <a:bodyPr/>
          <a:lstStyle/>
          <a:p>
            <a:r>
              <a:rPr lang="en-US"/>
              <a:t>Instagram Posts Table | yamahamusikid - 19 of 26</a:t>
            </a:r>
          </a:p>
        </p:txBody>
      </p:sp>
      <p:graphicFrame>
        <p:nvGraphicFramePr>
          <p:cNvPr id="5" name="Table Placeholder 4">
            <a:extLst>
              <a:ext uri="{FF2B5EF4-FFF2-40B4-BE49-F238E27FC236}">
                <a16:creationId xmlns:a16="http://schemas.microsoft.com/office/drawing/2014/main" id="{1477B5AA-53C3-45E1-835B-DB62E847137D}"/>
              </a:ext>
            </a:extLst>
          </p:cNvPr>
          <p:cNvGraphicFramePr>
            <a:graphicFrameLocks noGrp="1"/>
          </p:cNvGraphicFramePr>
          <p:nvPr>
            <p:ph type="tbl" sz="quarter" idx="13"/>
            <p:extLst>
              <p:ext uri="{D42A27DB-BD31-4B8C-83A1-F6EECF244321}">
                <p14:modId xmlns:p14="http://schemas.microsoft.com/office/powerpoint/2010/main" val="1597982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267785642"/>
                    </a:ext>
                  </a:extLst>
                </a:gridCol>
                <a:gridCol w="1152143">
                  <a:extLst>
                    <a:ext uri="{9D8B030D-6E8A-4147-A177-3AD203B41FA5}">
                      <a16:colId xmlns:a16="http://schemas.microsoft.com/office/drawing/2014/main" val="1352890476"/>
                    </a:ext>
                  </a:extLst>
                </a:gridCol>
                <a:gridCol w="576072">
                  <a:extLst>
                    <a:ext uri="{9D8B030D-6E8A-4147-A177-3AD203B41FA5}">
                      <a16:colId xmlns:a16="http://schemas.microsoft.com/office/drawing/2014/main" val="2866866448"/>
                    </a:ext>
                  </a:extLst>
                </a:gridCol>
                <a:gridCol w="576072">
                  <a:extLst>
                    <a:ext uri="{9D8B030D-6E8A-4147-A177-3AD203B41FA5}">
                      <a16:colId xmlns:a16="http://schemas.microsoft.com/office/drawing/2014/main" val="1090092470"/>
                    </a:ext>
                  </a:extLst>
                </a:gridCol>
                <a:gridCol w="576072">
                  <a:extLst>
                    <a:ext uri="{9D8B030D-6E8A-4147-A177-3AD203B41FA5}">
                      <a16:colId xmlns:a16="http://schemas.microsoft.com/office/drawing/2014/main" val="270360198"/>
                    </a:ext>
                  </a:extLst>
                </a:gridCol>
                <a:gridCol w="576072">
                  <a:extLst>
                    <a:ext uri="{9D8B030D-6E8A-4147-A177-3AD203B41FA5}">
                      <a16:colId xmlns:a16="http://schemas.microsoft.com/office/drawing/2014/main" val="3236052009"/>
                    </a:ext>
                  </a:extLst>
                </a:gridCol>
                <a:gridCol w="576072">
                  <a:extLst>
                    <a:ext uri="{9D8B030D-6E8A-4147-A177-3AD203B41FA5}">
                      <a16:colId xmlns:a16="http://schemas.microsoft.com/office/drawing/2014/main" val="711691602"/>
                    </a:ext>
                  </a:extLst>
                </a:gridCol>
                <a:gridCol w="576072">
                  <a:extLst>
                    <a:ext uri="{9D8B030D-6E8A-4147-A177-3AD203B41FA5}">
                      <a16:colId xmlns:a16="http://schemas.microsoft.com/office/drawing/2014/main" val="774077563"/>
                    </a:ext>
                  </a:extLst>
                </a:gridCol>
                <a:gridCol w="576072">
                  <a:extLst>
                    <a:ext uri="{9D8B030D-6E8A-4147-A177-3AD203B41FA5}">
                      <a16:colId xmlns:a16="http://schemas.microsoft.com/office/drawing/2014/main" val="3297620099"/>
                    </a:ext>
                  </a:extLst>
                </a:gridCol>
                <a:gridCol w="576072">
                  <a:extLst>
                    <a:ext uri="{9D8B030D-6E8A-4147-A177-3AD203B41FA5}">
                      <a16:colId xmlns:a16="http://schemas.microsoft.com/office/drawing/2014/main" val="3509409484"/>
                    </a:ext>
                  </a:extLst>
                </a:gridCol>
                <a:gridCol w="576072">
                  <a:extLst>
                    <a:ext uri="{9D8B030D-6E8A-4147-A177-3AD203B41FA5}">
                      <a16:colId xmlns:a16="http://schemas.microsoft.com/office/drawing/2014/main" val="574069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133666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yamahamusikid - 2019-10-21 13:05:59</a:t>
                      </a:r>
                      <a:r>
                        <a:rPr kumimoji="0" lang="en-US" sz="1000" b="0" i="0" u="none" strike="noStrike" kern="1200" cap="none" spc="0" normalizeH="0" baseline="0" noProof="0">
                          <a:ln>
                            <a:noFill/>
                          </a:ln>
                          <a:solidFill>
                            <a:prstClr val="black"/>
                          </a:solidFill>
                          <a:effectLst/>
                          <a:uLnTx/>
                          <a:uFillTx/>
                          <a:latin typeface="+mn-lt"/>
                          <a:ea typeface="+mn-ea"/>
                          <a:cs typeface="+mn-cs"/>
                        </a:rPr>
                        <a:t>
 Gunakan Yamaha WX-021 dalam berbagai kesempatan. Sebab, speaker MusicCast 20 ini dapat digunakan sebagai standalone speaker, surround speaker, hingga dihubungkan dengan Amazon Alexa atau Google Assistant Voice Control.
.
Berikut sejumlah fungsinya:
- Dilengkapi jasa layanan streaming musik,
- Teknologi MusicCast,
- Resolusi audio terbaik,
- Stereo pairing (requires 2 units),
- Dapat digunakan sebagai standalone speaker dengan AV Receiver atau sound bar* (*Select MusicCast models only),
- Desain yang keren dan mudah digunakan, - Alarm
.
#YamahaMusikID #YamahaWX021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https://www.instagram.com/p/B33pwEdg-0K/media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20/01/2020 10:34:04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7089</a:t>
                      </a:r>
                    </a:p>
                  </a:txBody>
                  <a:tcPr/>
                </a:tc>
                <a:extLst>
                  <a:ext uri="{0D108BD9-81ED-4DB2-BD59-A6C34878D82A}">
                    <a16:rowId xmlns:a16="http://schemas.microsoft.com/office/drawing/2014/main" val="194437641"/>
                  </a:ext>
                </a:extLst>
              </a:tr>
            </a:tbl>
          </a:graphicData>
        </a:graphic>
      </p:graphicFrame>
      <p:sp>
        <p:nvSpPr>
          <p:cNvPr id="4" name="Text Placeholder 3">
            <a:extLst>
              <a:ext uri="{FF2B5EF4-FFF2-40B4-BE49-F238E27FC236}">
                <a16:creationId xmlns:a16="http://schemas.microsoft.com/office/drawing/2014/main" id="{A6ED05E6-967A-4538-8852-2552811437DF}"/>
              </a:ext>
            </a:extLst>
          </p:cNvPr>
          <p:cNvSpPr>
            <a:spLocks noGrp="1"/>
          </p:cNvSpPr>
          <p:nvPr>
            <p:ph type="body" sz="quarter" idx="14"/>
          </p:nvPr>
        </p:nvSpPr>
        <p:spPr/>
        <p:txBody>
          <a:bodyPr/>
          <a:lstStyle/>
          <a:p>
            <a:r>
              <a:rPr lang="en-US"/>
              <a:t>01/10/2019 - 31/10/2019</a:t>
            </a:r>
          </a:p>
        </p:txBody>
      </p:sp>
    </p:spTree>
    <p:extLst>
      <p:ext uri="{BB962C8B-B14F-4D97-AF65-F5344CB8AC3E}">
        <p14:creationId xmlns:p14="http://schemas.microsoft.com/office/powerpoint/2010/main" val="30127305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F1187-205B-4267-AB41-3961D1D9CA5A}"/>
              </a:ext>
            </a:extLst>
          </p:cNvPr>
          <p:cNvSpPr>
            <a:spLocks noGrp="1"/>
          </p:cNvSpPr>
          <p:nvPr>
            <p:ph type="title"/>
          </p:nvPr>
        </p:nvSpPr>
        <p:spPr/>
        <p:txBody>
          <a:bodyPr/>
          <a:lstStyle/>
          <a:p>
            <a:r>
              <a:rPr lang="en-US"/>
              <a:t>Instagram Posts Table | yamahamusikid - 20 of 26</a:t>
            </a:r>
          </a:p>
        </p:txBody>
      </p:sp>
      <p:graphicFrame>
        <p:nvGraphicFramePr>
          <p:cNvPr id="5" name="Table Placeholder 4">
            <a:extLst>
              <a:ext uri="{FF2B5EF4-FFF2-40B4-BE49-F238E27FC236}">
                <a16:creationId xmlns:a16="http://schemas.microsoft.com/office/drawing/2014/main" id="{EB2A36A4-7994-4CEC-8E9E-E8689515725B}"/>
              </a:ext>
            </a:extLst>
          </p:cNvPr>
          <p:cNvGraphicFramePr>
            <a:graphicFrameLocks noGrp="1"/>
          </p:cNvGraphicFramePr>
          <p:nvPr>
            <p:ph type="tbl" sz="quarter" idx="13"/>
            <p:extLst>
              <p:ext uri="{D42A27DB-BD31-4B8C-83A1-F6EECF244321}">
                <p14:modId xmlns:p14="http://schemas.microsoft.com/office/powerpoint/2010/main" val="231651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224569021"/>
                    </a:ext>
                  </a:extLst>
                </a:gridCol>
                <a:gridCol w="1152143">
                  <a:extLst>
                    <a:ext uri="{9D8B030D-6E8A-4147-A177-3AD203B41FA5}">
                      <a16:colId xmlns:a16="http://schemas.microsoft.com/office/drawing/2014/main" val="3266705168"/>
                    </a:ext>
                  </a:extLst>
                </a:gridCol>
                <a:gridCol w="576072">
                  <a:extLst>
                    <a:ext uri="{9D8B030D-6E8A-4147-A177-3AD203B41FA5}">
                      <a16:colId xmlns:a16="http://schemas.microsoft.com/office/drawing/2014/main" val="2749494409"/>
                    </a:ext>
                  </a:extLst>
                </a:gridCol>
                <a:gridCol w="576072">
                  <a:extLst>
                    <a:ext uri="{9D8B030D-6E8A-4147-A177-3AD203B41FA5}">
                      <a16:colId xmlns:a16="http://schemas.microsoft.com/office/drawing/2014/main" val="1724602003"/>
                    </a:ext>
                  </a:extLst>
                </a:gridCol>
                <a:gridCol w="576072">
                  <a:extLst>
                    <a:ext uri="{9D8B030D-6E8A-4147-A177-3AD203B41FA5}">
                      <a16:colId xmlns:a16="http://schemas.microsoft.com/office/drawing/2014/main" val="2583285474"/>
                    </a:ext>
                  </a:extLst>
                </a:gridCol>
                <a:gridCol w="576072">
                  <a:extLst>
                    <a:ext uri="{9D8B030D-6E8A-4147-A177-3AD203B41FA5}">
                      <a16:colId xmlns:a16="http://schemas.microsoft.com/office/drawing/2014/main" val="4189240857"/>
                    </a:ext>
                  </a:extLst>
                </a:gridCol>
                <a:gridCol w="576072">
                  <a:extLst>
                    <a:ext uri="{9D8B030D-6E8A-4147-A177-3AD203B41FA5}">
                      <a16:colId xmlns:a16="http://schemas.microsoft.com/office/drawing/2014/main" val="4156979052"/>
                    </a:ext>
                  </a:extLst>
                </a:gridCol>
                <a:gridCol w="576072">
                  <a:extLst>
                    <a:ext uri="{9D8B030D-6E8A-4147-A177-3AD203B41FA5}">
                      <a16:colId xmlns:a16="http://schemas.microsoft.com/office/drawing/2014/main" val="1500172905"/>
                    </a:ext>
                  </a:extLst>
                </a:gridCol>
                <a:gridCol w="576072">
                  <a:extLst>
                    <a:ext uri="{9D8B030D-6E8A-4147-A177-3AD203B41FA5}">
                      <a16:colId xmlns:a16="http://schemas.microsoft.com/office/drawing/2014/main" val="3503111204"/>
                    </a:ext>
                  </a:extLst>
                </a:gridCol>
                <a:gridCol w="576072">
                  <a:extLst>
                    <a:ext uri="{9D8B030D-6E8A-4147-A177-3AD203B41FA5}">
                      <a16:colId xmlns:a16="http://schemas.microsoft.com/office/drawing/2014/main" val="3984756130"/>
                    </a:ext>
                  </a:extLst>
                </a:gridCol>
                <a:gridCol w="576072">
                  <a:extLst>
                    <a:ext uri="{9D8B030D-6E8A-4147-A177-3AD203B41FA5}">
                      <a16:colId xmlns:a16="http://schemas.microsoft.com/office/drawing/2014/main" val="4019223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167478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yamahamusikid - 2019-10-20 13:12:10</a:t>
                      </a:r>
                      <a:r>
                        <a:rPr kumimoji="0" lang="en-US" sz="1000" b="0" i="0" u="none" strike="noStrike" kern="1200" cap="none" spc="0" normalizeH="0" baseline="0" noProof="0">
                          <a:ln>
                            <a:noFill/>
                          </a:ln>
                          <a:solidFill>
                            <a:prstClr val="black"/>
                          </a:solidFill>
                          <a:effectLst/>
                          <a:uLnTx/>
                          <a:uFillTx/>
                          <a:latin typeface="+mn-lt"/>
                          <a:ea typeface="+mn-ea"/>
                          <a:cs typeface="+mn-cs"/>
                        </a:rPr>
                        <a:t>
 Piano digital Yamaha Clavinova punya tiga tipe yang mampu memenuhi kebutuhan bermusikmu:
.
- CVP atau Clavinova Versatile Piano. Cocok bagi kamu yang punya beragam kebutuhan, mulai dari belajar piano sampai hiburan keluarga. Pasalnya piano ini telah dilengkapi ratusan voice dan styles dengan detail suara khas instrmen. Pengoperasian pun lebih cepat berkat tombol yang ada di panel piano;
- CSP alias Clavinova Smart Pianist. Cocok untuk para pencinta teknologi gadget atau aplikasi, serta cocok untuk bermain musik pop; dan
- CLP atau Clavinova Learning Piano. Cocok bagi kamu yang mau fokus belajar piano!
.
Kamu, pilih yang mana?
.
#YamahaMusikID #PianoYamaha #CVP #CLP #CSP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https://www.instagram.com/p/B31FqgrA--P/media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20/01/2020 10:34:04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6731</a:t>
                      </a:r>
                    </a:p>
                  </a:txBody>
                  <a:tcPr/>
                </a:tc>
                <a:extLst>
                  <a:ext uri="{0D108BD9-81ED-4DB2-BD59-A6C34878D82A}">
                    <a16:rowId xmlns:a16="http://schemas.microsoft.com/office/drawing/2014/main" val="995424506"/>
                  </a:ext>
                </a:extLst>
              </a:tr>
            </a:tbl>
          </a:graphicData>
        </a:graphic>
      </p:graphicFrame>
      <p:sp>
        <p:nvSpPr>
          <p:cNvPr id="4" name="Text Placeholder 3">
            <a:extLst>
              <a:ext uri="{FF2B5EF4-FFF2-40B4-BE49-F238E27FC236}">
                <a16:creationId xmlns:a16="http://schemas.microsoft.com/office/drawing/2014/main" id="{1B254781-E8D0-43BF-A8AF-78883E76B110}"/>
              </a:ext>
            </a:extLst>
          </p:cNvPr>
          <p:cNvSpPr>
            <a:spLocks noGrp="1"/>
          </p:cNvSpPr>
          <p:nvPr>
            <p:ph type="body" sz="quarter" idx="14"/>
          </p:nvPr>
        </p:nvSpPr>
        <p:spPr/>
        <p:txBody>
          <a:bodyPr/>
          <a:lstStyle/>
          <a:p>
            <a:r>
              <a:rPr lang="en-US"/>
              <a:t>01/10/2019 - 31/10/2019</a:t>
            </a:r>
          </a:p>
        </p:txBody>
      </p:sp>
    </p:spTree>
    <p:extLst>
      <p:ext uri="{BB962C8B-B14F-4D97-AF65-F5344CB8AC3E}">
        <p14:creationId xmlns:p14="http://schemas.microsoft.com/office/powerpoint/2010/main" val="22010362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E97D9-9145-470D-B1B1-E7A63B84D1BA}"/>
              </a:ext>
            </a:extLst>
          </p:cNvPr>
          <p:cNvSpPr>
            <a:spLocks noGrp="1"/>
          </p:cNvSpPr>
          <p:nvPr>
            <p:ph type="title"/>
          </p:nvPr>
        </p:nvSpPr>
        <p:spPr/>
        <p:txBody>
          <a:bodyPr/>
          <a:lstStyle/>
          <a:p>
            <a:r>
              <a:rPr lang="en-US"/>
              <a:t>Instagram Posts Table | yamahamusikid - 21 of 26</a:t>
            </a:r>
          </a:p>
        </p:txBody>
      </p:sp>
      <p:graphicFrame>
        <p:nvGraphicFramePr>
          <p:cNvPr id="5" name="Table Placeholder 4">
            <a:extLst>
              <a:ext uri="{FF2B5EF4-FFF2-40B4-BE49-F238E27FC236}">
                <a16:creationId xmlns:a16="http://schemas.microsoft.com/office/drawing/2014/main" id="{8D9D9EC8-CF4E-4C73-ABAD-93A962ACCB38}"/>
              </a:ext>
            </a:extLst>
          </p:cNvPr>
          <p:cNvGraphicFramePr>
            <a:graphicFrameLocks noGrp="1"/>
          </p:cNvGraphicFramePr>
          <p:nvPr>
            <p:ph type="tbl" sz="quarter" idx="13"/>
            <p:extLst>
              <p:ext uri="{D42A27DB-BD31-4B8C-83A1-F6EECF244321}">
                <p14:modId xmlns:p14="http://schemas.microsoft.com/office/powerpoint/2010/main" val="1784066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162220025"/>
                    </a:ext>
                  </a:extLst>
                </a:gridCol>
                <a:gridCol w="1152143">
                  <a:extLst>
                    <a:ext uri="{9D8B030D-6E8A-4147-A177-3AD203B41FA5}">
                      <a16:colId xmlns:a16="http://schemas.microsoft.com/office/drawing/2014/main" val="3167762173"/>
                    </a:ext>
                  </a:extLst>
                </a:gridCol>
                <a:gridCol w="576072">
                  <a:extLst>
                    <a:ext uri="{9D8B030D-6E8A-4147-A177-3AD203B41FA5}">
                      <a16:colId xmlns:a16="http://schemas.microsoft.com/office/drawing/2014/main" val="1067145893"/>
                    </a:ext>
                  </a:extLst>
                </a:gridCol>
                <a:gridCol w="576072">
                  <a:extLst>
                    <a:ext uri="{9D8B030D-6E8A-4147-A177-3AD203B41FA5}">
                      <a16:colId xmlns:a16="http://schemas.microsoft.com/office/drawing/2014/main" val="3255827124"/>
                    </a:ext>
                  </a:extLst>
                </a:gridCol>
                <a:gridCol w="576072">
                  <a:extLst>
                    <a:ext uri="{9D8B030D-6E8A-4147-A177-3AD203B41FA5}">
                      <a16:colId xmlns:a16="http://schemas.microsoft.com/office/drawing/2014/main" val="685079449"/>
                    </a:ext>
                  </a:extLst>
                </a:gridCol>
                <a:gridCol w="576072">
                  <a:extLst>
                    <a:ext uri="{9D8B030D-6E8A-4147-A177-3AD203B41FA5}">
                      <a16:colId xmlns:a16="http://schemas.microsoft.com/office/drawing/2014/main" val="1358980399"/>
                    </a:ext>
                  </a:extLst>
                </a:gridCol>
                <a:gridCol w="576072">
                  <a:extLst>
                    <a:ext uri="{9D8B030D-6E8A-4147-A177-3AD203B41FA5}">
                      <a16:colId xmlns:a16="http://schemas.microsoft.com/office/drawing/2014/main" val="3838635672"/>
                    </a:ext>
                  </a:extLst>
                </a:gridCol>
                <a:gridCol w="576072">
                  <a:extLst>
                    <a:ext uri="{9D8B030D-6E8A-4147-A177-3AD203B41FA5}">
                      <a16:colId xmlns:a16="http://schemas.microsoft.com/office/drawing/2014/main" val="1248695434"/>
                    </a:ext>
                  </a:extLst>
                </a:gridCol>
                <a:gridCol w="576072">
                  <a:extLst>
                    <a:ext uri="{9D8B030D-6E8A-4147-A177-3AD203B41FA5}">
                      <a16:colId xmlns:a16="http://schemas.microsoft.com/office/drawing/2014/main" val="3955017559"/>
                    </a:ext>
                  </a:extLst>
                </a:gridCol>
                <a:gridCol w="576072">
                  <a:extLst>
                    <a:ext uri="{9D8B030D-6E8A-4147-A177-3AD203B41FA5}">
                      <a16:colId xmlns:a16="http://schemas.microsoft.com/office/drawing/2014/main" val="1472123142"/>
                    </a:ext>
                  </a:extLst>
                </a:gridCol>
                <a:gridCol w="576072">
                  <a:extLst>
                    <a:ext uri="{9D8B030D-6E8A-4147-A177-3AD203B41FA5}">
                      <a16:colId xmlns:a16="http://schemas.microsoft.com/office/drawing/2014/main" val="2229596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560340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yamahamusikid - 2019-10-19 17:18:25</a:t>
                      </a:r>
                      <a:r>
                        <a:rPr kumimoji="0" lang="en-US" sz="1000" b="0" i="0" u="none" strike="noStrike" kern="1200" cap="none" spc="0" normalizeH="0" baseline="0" noProof="0">
                          <a:ln>
                            <a:noFill/>
                          </a:ln>
                          <a:solidFill>
                            <a:prstClr val="black"/>
                          </a:solidFill>
                          <a:effectLst/>
                          <a:uLnTx/>
                          <a:uFillTx/>
                          <a:latin typeface="+mn-lt"/>
                          <a:ea typeface="+mn-ea"/>
                          <a:cs typeface="+mn-cs"/>
                        </a:rPr>
                        <a:t>
 Sekarang adalah saat yang tepat untuk membeli Yamaha Electone ELB, karena setiap pembelian Yamaha Electone ELB02, ELS02C, dan ELC02, kamu berhak mendapatkan free 3 bulan kursus!
.
Kunjungi http://bit.ly/EL60thpromo lalu klik button klaim FREE KURSUS dan lengkapi data customer. Apabila data yang kamu isi benar, kode kupon KLAIM FREE KURSUS akan dikirim via email.
.
Batas akhir klaim kode FREE KURSUS dan pendaftaran kursus ke sekolah musik Yamaha adalah tanggal 20 Januari 2020.
.
#YamahaMusikID #YamahaElectone #PromoYamaha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https://www.instagram.com/p/B3y9CMXAjfs/media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20/01/2020 10:34:04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4275</a:t>
                      </a:r>
                    </a:p>
                  </a:txBody>
                  <a:tcPr/>
                </a:tc>
                <a:extLst>
                  <a:ext uri="{0D108BD9-81ED-4DB2-BD59-A6C34878D82A}">
                    <a16:rowId xmlns:a16="http://schemas.microsoft.com/office/drawing/2014/main" val="1443210388"/>
                  </a:ext>
                </a:extLst>
              </a:tr>
            </a:tbl>
          </a:graphicData>
        </a:graphic>
      </p:graphicFrame>
      <p:sp>
        <p:nvSpPr>
          <p:cNvPr id="4" name="Text Placeholder 3">
            <a:extLst>
              <a:ext uri="{FF2B5EF4-FFF2-40B4-BE49-F238E27FC236}">
                <a16:creationId xmlns:a16="http://schemas.microsoft.com/office/drawing/2014/main" id="{4DC4CF51-28D9-4B07-AC9F-207DD1EDF95E}"/>
              </a:ext>
            </a:extLst>
          </p:cNvPr>
          <p:cNvSpPr>
            <a:spLocks noGrp="1"/>
          </p:cNvSpPr>
          <p:nvPr>
            <p:ph type="body" sz="quarter" idx="14"/>
          </p:nvPr>
        </p:nvSpPr>
        <p:spPr/>
        <p:txBody>
          <a:bodyPr/>
          <a:lstStyle/>
          <a:p>
            <a:r>
              <a:rPr lang="en-US"/>
              <a:t>01/10/2019 - 31/10/2019</a:t>
            </a:r>
          </a:p>
        </p:txBody>
      </p:sp>
    </p:spTree>
    <p:extLst>
      <p:ext uri="{BB962C8B-B14F-4D97-AF65-F5344CB8AC3E}">
        <p14:creationId xmlns:p14="http://schemas.microsoft.com/office/powerpoint/2010/main" val="22577869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9B2F3-1024-47FE-AEB5-DF2FF4F8D2BC}"/>
              </a:ext>
            </a:extLst>
          </p:cNvPr>
          <p:cNvSpPr>
            <a:spLocks noGrp="1"/>
          </p:cNvSpPr>
          <p:nvPr>
            <p:ph type="title"/>
          </p:nvPr>
        </p:nvSpPr>
        <p:spPr/>
        <p:txBody>
          <a:bodyPr/>
          <a:lstStyle/>
          <a:p>
            <a:r>
              <a:rPr lang="en-US"/>
              <a:t>Instagram Posts Table | yamahamusikid - 22 of 26</a:t>
            </a:r>
          </a:p>
        </p:txBody>
      </p:sp>
      <p:graphicFrame>
        <p:nvGraphicFramePr>
          <p:cNvPr id="5" name="Table Placeholder 4">
            <a:extLst>
              <a:ext uri="{FF2B5EF4-FFF2-40B4-BE49-F238E27FC236}">
                <a16:creationId xmlns:a16="http://schemas.microsoft.com/office/drawing/2014/main" id="{ECBDE8B8-6F3E-4C36-B5F3-A7361D906CF8}"/>
              </a:ext>
            </a:extLst>
          </p:cNvPr>
          <p:cNvGraphicFramePr>
            <a:graphicFrameLocks noGrp="1"/>
          </p:cNvGraphicFramePr>
          <p:nvPr>
            <p:ph type="tbl" sz="quarter" idx="13"/>
            <p:extLst>
              <p:ext uri="{D42A27DB-BD31-4B8C-83A1-F6EECF244321}">
                <p14:modId xmlns:p14="http://schemas.microsoft.com/office/powerpoint/2010/main" val="3725993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314919534"/>
                    </a:ext>
                  </a:extLst>
                </a:gridCol>
                <a:gridCol w="1152143">
                  <a:extLst>
                    <a:ext uri="{9D8B030D-6E8A-4147-A177-3AD203B41FA5}">
                      <a16:colId xmlns:a16="http://schemas.microsoft.com/office/drawing/2014/main" val="2356798370"/>
                    </a:ext>
                  </a:extLst>
                </a:gridCol>
                <a:gridCol w="576072">
                  <a:extLst>
                    <a:ext uri="{9D8B030D-6E8A-4147-A177-3AD203B41FA5}">
                      <a16:colId xmlns:a16="http://schemas.microsoft.com/office/drawing/2014/main" val="3760123873"/>
                    </a:ext>
                  </a:extLst>
                </a:gridCol>
                <a:gridCol w="576072">
                  <a:extLst>
                    <a:ext uri="{9D8B030D-6E8A-4147-A177-3AD203B41FA5}">
                      <a16:colId xmlns:a16="http://schemas.microsoft.com/office/drawing/2014/main" val="3071645053"/>
                    </a:ext>
                  </a:extLst>
                </a:gridCol>
                <a:gridCol w="576072">
                  <a:extLst>
                    <a:ext uri="{9D8B030D-6E8A-4147-A177-3AD203B41FA5}">
                      <a16:colId xmlns:a16="http://schemas.microsoft.com/office/drawing/2014/main" val="2540713030"/>
                    </a:ext>
                  </a:extLst>
                </a:gridCol>
                <a:gridCol w="576072">
                  <a:extLst>
                    <a:ext uri="{9D8B030D-6E8A-4147-A177-3AD203B41FA5}">
                      <a16:colId xmlns:a16="http://schemas.microsoft.com/office/drawing/2014/main" val="2457050882"/>
                    </a:ext>
                  </a:extLst>
                </a:gridCol>
                <a:gridCol w="576072">
                  <a:extLst>
                    <a:ext uri="{9D8B030D-6E8A-4147-A177-3AD203B41FA5}">
                      <a16:colId xmlns:a16="http://schemas.microsoft.com/office/drawing/2014/main" val="1608333077"/>
                    </a:ext>
                  </a:extLst>
                </a:gridCol>
                <a:gridCol w="576072">
                  <a:extLst>
                    <a:ext uri="{9D8B030D-6E8A-4147-A177-3AD203B41FA5}">
                      <a16:colId xmlns:a16="http://schemas.microsoft.com/office/drawing/2014/main" val="1257600964"/>
                    </a:ext>
                  </a:extLst>
                </a:gridCol>
                <a:gridCol w="576072">
                  <a:extLst>
                    <a:ext uri="{9D8B030D-6E8A-4147-A177-3AD203B41FA5}">
                      <a16:colId xmlns:a16="http://schemas.microsoft.com/office/drawing/2014/main" val="2459237926"/>
                    </a:ext>
                  </a:extLst>
                </a:gridCol>
                <a:gridCol w="576072">
                  <a:extLst>
                    <a:ext uri="{9D8B030D-6E8A-4147-A177-3AD203B41FA5}">
                      <a16:colId xmlns:a16="http://schemas.microsoft.com/office/drawing/2014/main" val="2394417642"/>
                    </a:ext>
                  </a:extLst>
                </a:gridCol>
                <a:gridCol w="576072">
                  <a:extLst>
                    <a:ext uri="{9D8B030D-6E8A-4147-A177-3AD203B41FA5}">
                      <a16:colId xmlns:a16="http://schemas.microsoft.com/office/drawing/2014/main" val="4274274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321965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yamahamusikid - 2019-10-18 19:48:32</a:t>
                      </a:r>
                      <a:r>
                        <a:rPr kumimoji="0" lang="en-US" sz="1000" b="0" i="0" u="none" strike="noStrike" kern="1200" cap="none" spc="0" normalizeH="0" baseline="0" noProof="0">
                          <a:ln>
                            <a:noFill/>
                          </a:ln>
                          <a:solidFill>
                            <a:prstClr val="black"/>
                          </a:solidFill>
                          <a:effectLst/>
                          <a:uLnTx/>
                          <a:uFillTx/>
                          <a:latin typeface="+mn-lt"/>
                          <a:ea typeface="+mn-ea"/>
                          <a:cs typeface="+mn-cs"/>
                        </a:rPr>
                        <a:t>
 Ekspresikan musikmu lewat Electone Idol Video Contest! Dapatkan Yamaha ELB-02, Yamaha DGX-660, Yamaha MCR-B043, hingga voucher Sodexo senilai Rp1 juta! Ini dia syarat dan ketentuannya:
.
1. Durasi video maksimal 3 menit.
2. Video rekaman WAJIB menggunakan Yamaha Electone Organ (model apapun).
3. Penampilan permainan Electone secara bebas (dengan menari, bernyanyi, atau apapun yang kamu suka).
4. Kamu juga dapat menghias Electone atau suasana sekitarnya—sesuai kreativitas kamu.
5. Kualitas gambar baik dan jelas.
6. Upload video ke Instagram atau YouTube, atau keduanya.
7. Tuliskan caption menarik tentang perayaan 60 tahun Electone.
8. Posting di YouTube, harus gunakan Judul: Electone Idol 2019: (Nama Kamu).
9. Tuliskan Hashtag: #YamahaElectone19 #ElectoneIdolContest19 #Electone60Tahun #YamahaMusikSchool.
10. Mention, follow Instagram &amp; subscribe @yamahamusikid &amp; @sekolahmusikyamahaid.
11. Peserta dapat mengunggah lebih dari 1x dengan video yang berbeda.
12. Post di Instagram wajib men-tag 5 teman lainnya.
13. Periode posting sampai dengan 30 November 2019
14. Selama kompetisi berlangsung, peserta tidak mengunci semua akun social media.
.
Masih butuh informasi lebih lanjut? Langsung klik link ini, ya: https://bit.ly/EL60thkontes
.
#YamahaMusikID #ElectoneIdolContest #YamahaElectone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https://www.instagram.com/p/B3wpRwOAQM2/media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20/01/2020 10:34:04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4097</a:t>
                      </a:r>
                    </a:p>
                  </a:txBody>
                  <a:tcPr/>
                </a:tc>
                <a:extLst>
                  <a:ext uri="{0D108BD9-81ED-4DB2-BD59-A6C34878D82A}">
                    <a16:rowId xmlns:a16="http://schemas.microsoft.com/office/drawing/2014/main" val="711811121"/>
                  </a:ext>
                </a:extLst>
              </a:tr>
            </a:tbl>
          </a:graphicData>
        </a:graphic>
      </p:graphicFrame>
      <p:sp>
        <p:nvSpPr>
          <p:cNvPr id="4" name="Text Placeholder 3">
            <a:extLst>
              <a:ext uri="{FF2B5EF4-FFF2-40B4-BE49-F238E27FC236}">
                <a16:creationId xmlns:a16="http://schemas.microsoft.com/office/drawing/2014/main" id="{7EC49971-3EBF-484F-968F-87462EEE79D7}"/>
              </a:ext>
            </a:extLst>
          </p:cNvPr>
          <p:cNvSpPr>
            <a:spLocks noGrp="1"/>
          </p:cNvSpPr>
          <p:nvPr>
            <p:ph type="body" sz="quarter" idx="14"/>
          </p:nvPr>
        </p:nvSpPr>
        <p:spPr/>
        <p:txBody>
          <a:bodyPr/>
          <a:lstStyle/>
          <a:p>
            <a:r>
              <a:rPr lang="en-US"/>
              <a:t>01/10/2019 - 31/10/2019</a:t>
            </a:r>
          </a:p>
        </p:txBody>
      </p:sp>
    </p:spTree>
    <p:extLst>
      <p:ext uri="{BB962C8B-B14F-4D97-AF65-F5344CB8AC3E}">
        <p14:creationId xmlns:p14="http://schemas.microsoft.com/office/powerpoint/2010/main" val="23131536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88E5C-4964-44E7-987A-9B77068D85C3}"/>
              </a:ext>
            </a:extLst>
          </p:cNvPr>
          <p:cNvSpPr>
            <a:spLocks noGrp="1"/>
          </p:cNvSpPr>
          <p:nvPr>
            <p:ph type="title"/>
          </p:nvPr>
        </p:nvSpPr>
        <p:spPr/>
        <p:txBody>
          <a:bodyPr/>
          <a:lstStyle/>
          <a:p>
            <a:r>
              <a:rPr lang="en-US"/>
              <a:t>Instagram Posts Table | yamahamusikid - 23 of 26</a:t>
            </a:r>
          </a:p>
        </p:txBody>
      </p:sp>
      <p:graphicFrame>
        <p:nvGraphicFramePr>
          <p:cNvPr id="5" name="Table Placeholder 4">
            <a:extLst>
              <a:ext uri="{FF2B5EF4-FFF2-40B4-BE49-F238E27FC236}">
                <a16:creationId xmlns:a16="http://schemas.microsoft.com/office/drawing/2014/main" id="{327B5E0A-F3E2-46CA-BD2C-4EB112610147}"/>
              </a:ext>
            </a:extLst>
          </p:cNvPr>
          <p:cNvGraphicFramePr>
            <a:graphicFrameLocks noGrp="1"/>
          </p:cNvGraphicFramePr>
          <p:nvPr>
            <p:ph type="tbl" sz="quarter" idx="13"/>
            <p:extLst>
              <p:ext uri="{D42A27DB-BD31-4B8C-83A1-F6EECF244321}">
                <p14:modId xmlns:p14="http://schemas.microsoft.com/office/powerpoint/2010/main" val="428396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009379139"/>
                    </a:ext>
                  </a:extLst>
                </a:gridCol>
                <a:gridCol w="1152143">
                  <a:extLst>
                    <a:ext uri="{9D8B030D-6E8A-4147-A177-3AD203B41FA5}">
                      <a16:colId xmlns:a16="http://schemas.microsoft.com/office/drawing/2014/main" val="79601376"/>
                    </a:ext>
                  </a:extLst>
                </a:gridCol>
                <a:gridCol w="576072">
                  <a:extLst>
                    <a:ext uri="{9D8B030D-6E8A-4147-A177-3AD203B41FA5}">
                      <a16:colId xmlns:a16="http://schemas.microsoft.com/office/drawing/2014/main" val="4032690294"/>
                    </a:ext>
                  </a:extLst>
                </a:gridCol>
                <a:gridCol w="576072">
                  <a:extLst>
                    <a:ext uri="{9D8B030D-6E8A-4147-A177-3AD203B41FA5}">
                      <a16:colId xmlns:a16="http://schemas.microsoft.com/office/drawing/2014/main" val="2517095384"/>
                    </a:ext>
                  </a:extLst>
                </a:gridCol>
                <a:gridCol w="576072">
                  <a:extLst>
                    <a:ext uri="{9D8B030D-6E8A-4147-A177-3AD203B41FA5}">
                      <a16:colId xmlns:a16="http://schemas.microsoft.com/office/drawing/2014/main" val="2586687055"/>
                    </a:ext>
                  </a:extLst>
                </a:gridCol>
                <a:gridCol w="576072">
                  <a:extLst>
                    <a:ext uri="{9D8B030D-6E8A-4147-A177-3AD203B41FA5}">
                      <a16:colId xmlns:a16="http://schemas.microsoft.com/office/drawing/2014/main" val="3569954060"/>
                    </a:ext>
                  </a:extLst>
                </a:gridCol>
                <a:gridCol w="576072">
                  <a:extLst>
                    <a:ext uri="{9D8B030D-6E8A-4147-A177-3AD203B41FA5}">
                      <a16:colId xmlns:a16="http://schemas.microsoft.com/office/drawing/2014/main" val="2272922121"/>
                    </a:ext>
                  </a:extLst>
                </a:gridCol>
                <a:gridCol w="576072">
                  <a:extLst>
                    <a:ext uri="{9D8B030D-6E8A-4147-A177-3AD203B41FA5}">
                      <a16:colId xmlns:a16="http://schemas.microsoft.com/office/drawing/2014/main" val="2277715366"/>
                    </a:ext>
                  </a:extLst>
                </a:gridCol>
                <a:gridCol w="576072">
                  <a:extLst>
                    <a:ext uri="{9D8B030D-6E8A-4147-A177-3AD203B41FA5}">
                      <a16:colId xmlns:a16="http://schemas.microsoft.com/office/drawing/2014/main" val="3346217696"/>
                    </a:ext>
                  </a:extLst>
                </a:gridCol>
                <a:gridCol w="576072">
                  <a:extLst>
                    <a:ext uri="{9D8B030D-6E8A-4147-A177-3AD203B41FA5}">
                      <a16:colId xmlns:a16="http://schemas.microsoft.com/office/drawing/2014/main" val="876151559"/>
                    </a:ext>
                  </a:extLst>
                </a:gridCol>
                <a:gridCol w="576072">
                  <a:extLst>
                    <a:ext uri="{9D8B030D-6E8A-4147-A177-3AD203B41FA5}">
                      <a16:colId xmlns:a16="http://schemas.microsoft.com/office/drawing/2014/main" val="1255323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735660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yamahamusikid - 2019-10-18 13:51:14</a:t>
                      </a:r>
                      <a:r>
                        <a:rPr kumimoji="0" lang="en-US" sz="1000" b="0" i="0" u="none" strike="noStrike" kern="1200" cap="none" spc="0" normalizeH="0" baseline="0" noProof="0">
                          <a:ln>
                            <a:noFill/>
                          </a:ln>
                          <a:solidFill>
                            <a:prstClr val="black"/>
                          </a:solidFill>
                          <a:effectLst/>
                          <a:uLnTx/>
                          <a:uFillTx/>
                          <a:latin typeface="+mn-lt"/>
                          <a:ea typeface="+mn-ea"/>
                          <a:cs typeface="+mn-cs"/>
                        </a:rPr>
                        <a:t>
 Nikmati suara reverb dan chorus unggulan tanpa amplifier dengan Yamaha FGTA. Kombinasi solid spruce top, mahogani, dan scalloped bracing akan menghasilkan suara hangat tetapi juga mantap.
.
Siapa yang tak sabar ingin memainkan lagu folk favorit dengan Yamaha FGTA?
.
#YamahaMusikID #YamahaFGTA #YamahaGitar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https://www.instagram.com/p/B3wAi9fgxUT/media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20/01/2020 10:34:04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12510</a:t>
                      </a:r>
                    </a:p>
                  </a:txBody>
                  <a:tcPr/>
                </a:tc>
                <a:extLst>
                  <a:ext uri="{0D108BD9-81ED-4DB2-BD59-A6C34878D82A}">
                    <a16:rowId xmlns:a16="http://schemas.microsoft.com/office/drawing/2014/main" val="1749045795"/>
                  </a:ext>
                </a:extLst>
              </a:tr>
            </a:tbl>
          </a:graphicData>
        </a:graphic>
      </p:graphicFrame>
      <p:sp>
        <p:nvSpPr>
          <p:cNvPr id="4" name="Text Placeholder 3">
            <a:extLst>
              <a:ext uri="{FF2B5EF4-FFF2-40B4-BE49-F238E27FC236}">
                <a16:creationId xmlns:a16="http://schemas.microsoft.com/office/drawing/2014/main" id="{E70CBD34-FFA2-4F59-B97A-8FCF3E22A449}"/>
              </a:ext>
            </a:extLst>
          </p:cNvPr>
          <p:cNvSpPr>
            <a:spLocks noGrp="1"/>
          </p:cNvSpPr>
          <p:nvPr>
            <p:ph type="body" sz="quarter" idx="14"/>
          </p:nvPr>
        </p:nvSpPr>
        <p:spPr/>
        <p:txBody>
          <a:bodyPr/>
          <a:lstStyle/>
          <a:p>
            <a:r>
              <a:rPr lang="en-US"/>
              <a:t>01/10/2019 - 31/10/2019</a:t>
            </a:r>
          </a:p>
        </p:txBody>
      </p:sp>
    </p:spTree>
    <p:extLst>
      <p:ext uri="{BB962C8B-B14F-4D97-AF65-F5344CB8AC3E}">
        <p14:creationId xmlns:p14="http://schemas.microsoft.com/office/powerpoint/2010/main" val="12969585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D1110-C5FD-4DA7-895C-668916350F09}"/>
              </a:ext>
            </a:extLst>
          </p:cNvPr>
          <p:cNvSpPr>
            <a:spLocks noGrp="1"/>
          </p:cNvSpPr>
          <p:nvPr>
            <p:ph type="title"/>
          </p:nvPr>
        </p:nvSpPr>
        <p:spPr/>
        <p:txBody>
          <a:bodyPr/>
          <a:lstStyle/>
          <a:p>
            <a:r>
              <a:rPr lang="en-US"/>
              <a:t>Instagram Posts Table | yamahamusikid - 24 of 26</a:t>
            </a:r>
          </a:p>
        </p:txBody>
      </p:sp>
      <p:graphicFrame>
        <p:nvGraphicFramePr>
          <p:cNvPr id="5" name="Table Placeholder 4">
            <a:extLst>
              <a:ext uri="{FF2B5EF4-FFF2-40B4-BE49-F238E27FC236}">
                <a16:creationId xmlns:a16="http://schemas.microsoft.com/office/drawing/2014/main" id="{683EADFF-99ED-4678-90D0-8B1F971C5C6D}"/>
              </a:ext>
            </a:extLst>
          </p:cNvPr>
          <p:cNvGraphicFramePr>
            <a:graphicFrameLocks noGrp="1"/>
          </p:cNvGraphicFramePr>
          <p:nvPr>
            <p:ph type="tbl" sz="quarter" idx="13"/>
            <p:extLst>
              <p:ext uri="{D42A27DB-BD31-4B8C-83A1-F6EECF244321}">
                <p14:modId xmlns:p14="http://schemas.microsoft.com/office/powerpoint/2010/main" val="595884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119086665"/>
                    </a:ext>
                  </a:extLst>
                </a:gridCol>
                <a:gridCol w="1152143">
                  <a:extLst>
                    <a:ext uri="{9D8B030D-6E8A-4147-A177-3AD203B41FA5}">
                      <a16:colId xmlns:a16="http://schemas.microsoft.com/office/drawing/2014/main" val="4102851053"/>
                    </a:ext>
                  </a:extLst>
                </a:gridCol>
                <a:gridCol w="576072">
                  <a:extLst>
                    <a:ext uri="{9D8B030D-6E8A-4147-A177-3AD203B41FA5}">
                      <a16:colId xmlns:a16="http://schemas.microsoft.com/office/drawing/2014/main" val="3588828088"/>
                    </a:ext>
                  </a:extLst>
                </a:gridCol>
                <a:gridCol w="576072">
                  <a:extLst>
                    <a:ext uri="{9D8B030D-6E8A-4147-A177-3AD203B41FA5}">
                      <a16:colId xmlns:a16="http://schemas.microsoft.com/office/drawing/2014/main" val="3327557632"/>
                    </a:ext>
                  </a:extLst>
                </a:gridCol>
                <a:gridCol w="576072">
                  <a:extLst>
                    <a:ext uri="{9D8B030D-6E8A-4147-A177-3AD203B41FA5}">
                      <a16:colId xmlns:a16="http://schemas.microsoft.com/office/drawing/2014/main" val="2931164514"/>
                    </a:ext>
                  </a:extLst>
                </a:gridCol>
                <a:gridCol w="576072">
                  <a:extLst>
                    <a:ext uri="{9D8B030D-6E8A-4147-A177-3AD203B41FA5}">
                      <a16:colId xmlns:a16="http://schemas.microsoft.com/office/drawing/2014/main" val="1650499115"/>
                    </a:ext>
                  </a:extLst>
                </a:gridCol>
                <a:gridCol w="576072">
                  <a:extLst>
                    <a:ext uri="{9D8B030D-6E8A-4147-A177-3AD203B41FA5}">
                      <a16:colId xmlns:a16="http://schemas.microsoft.com/office/drawing/2014/main" val="328264834"/>
                    </a:ext>
                  </a:extLst>
                </a:gridCol>
                <a:gridCol w="576072">
                  <a:extLst>
                    <a:ext uri="{9D8B030D-6E8A-4147-A177-3AD203B41FA5}">
                      <a16:colId xmlns:a16="http://schemas.microsoft.com/office/drawing/2014/main" val="1226151773"/>
                    </a:ext>
                  </a:extLst>
                </a:gridCol>
                <a:gridCol w="576072">
                  <a:extLst>
                    <a:ext uri="{9D8B030D-6E8A-4147-A177-3AD203B41FA5}">
                      <a16:colId xmlns:a16="http://schemas.microsoft.com/office/drawing/2014/main" val="3514971373"/>
                    </a:ext>
                  </a:extLst>
                </a:gridCol>
                <a:gridCol w="576072">
                  <a:extLst>
                    <a:ext uri="{9D8B030D-6E8A-4147-A177-3AD203B41FA5}">
                      <a16:colId xmlns:a16="http://schemas.microsoft.com/office/drawing/2014/main" val="301424380"/>
                    </a:ext>
                  </a:extLst>
                </a:gridCol>
                <a:gridCol w="576072">
                  <a:extLst>
                    <a:ext uri="{9D8B030D-6E8A-4147-A177-3AD203B41FA5}">
                      <a16:colId xmlns:a16="http://schemas.microsoft.com/office/drawing/2014/main" val="562370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124026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yamahamusikid - 2019-10-17 16:46:09</a:t>
                      </a:r>
                      <a:r>
                        <a:rPr kumimoji="0" lang="en-US" sz="1000" b="0" i="0" u="none" strike="noStrike" kern="1200" cap="none" spc="0" normalizeH="0" baseline="0" noProof="0">
                          <a:ln>
                            <a:noFill/>
                          </a:ln>
                          <a:solidFill>
                            <a:prstClr val="black"/>
                          </a:solidFill>
                          <a:effectLst/>
                          <a:uLnTx/>
                          <a:uFillTx/>
                          <a:latin typeface="+mn-lt"/>
                          <a:ea typeface="+mn-ea"/>
                          <a:cs typeface="+mn-cs"/>
                        </a:rPr>
                        <a:t>
 Kabar gembira buat kamu para gitaris. Sekarang, setiap kali kamu mengganti aliran musik, kamu tidak perlu ikut mengganti gitar elektrik. Sebab, Yamaha Pacifica memiliki konfigurasi yang membuatnya bisa dimainkan dengan berbagai macam genre.
.
Suara gitar yang diproduksi Yamaha Pacifica juga dipercaya memiliki cakupan luas, mulai dari distorsi hingga clean. Kamu pun bisa mengeksplorasi lebih jauh permainan musikmu!
.
#YamahaMusikID #YamahaPacifica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https://www.instagram.com/p/B3tvvUgAOyQ/media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20/01/2020 10:34:04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a:t>
                      </a:r>
                    </a:p>
                  </a:txBody>
                  <a:tcPr/>
                </a:tc>
                <a:extLst>
                  <a:ext uri="{0D108BD9-81ED-4DB2-BD59-A6C34878D82A}">
                    <a16:rowId xmlns:a16="http://schemas.microsoft.com/office/drawing/2014/main" val="2666063690"/>
                  </a:ext>
                </a:extLst>
              </a:tr>
            </a:tbl>
          </a:graphicData>
        </a:graphic>
      </p:graphicFrame>
      <p:sp>
        <p:nvSpPr>
          <p:cNvPr id="4" name="Text Placeholder 3">
            <a:extLst>
              <a:ext uri="{FF2B5EF4-FFF2-40B4-BE49-F238E27FC236}">
                <a16:creationId xmlns:a16="http://schemas.microsoft.com/office/drawing/2014/main" id="{F28E82A1-C2D6-4370-B8B1-FADF1C354074}"/>
              </a:ext>
            </a:extLst>
          </p:cNvPr>
          <p:cNvSpPr>
            <a:spLocks noGrp="1"/>
          </p:cNvSpPr>
          <p:nvPr>
            <p:ph type="body" sz="quarter" idx="14"/>
          </p:nvPr>
        </p:nvSpPr>
        <p:spPr/>
        <p:txBody>
          <a:bodyPr/>
          <a:lstStyle/>
          <a:p>
            <a:r>
              <a:rPr lang="en-US"/>
              <a:t>01/10/2019 - 31/10/2019</a:t>
            </a:r>
          </a:p>
        </p:txBody>
      </p:sp>
    </p:spTree>
    <p:extLst>
      <p:ext uri="{BB962C8B-B14F-4D97-AF65-F5344CB8AC3E}">
        <p14:creationId xmlns:p14="http://schemas.microsoft.com/office/powerpoint/2010/main" val="21332542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16FA1-9EFF-4FFC-8F87-A24178315E6C}"/>
              </a:ext>
            </a:extLst>
          </p:cNvPr>
          <p:cNvSpPr>
            <a:spLocks noGrp="1"/>
          </p:cNvSpPr>
          <p:nvPr>
            <p:ph type="title"/>
          </p:nvPr>
        </p:nvSpPr>
        <p:spPr/>
        <p:txBody>
          <a:bodyPr/>
          <a:lstStyle/>
          <a:p>
            <a:r>
              <a:rPr lang="en-US"/>
              <a:t>Instagram Posts Table | yamahamusikid - 25 of 26</a:t>
            </a:r>
          </a:p>
        </p:txBody>
      </p:sp>
      <p:graphicFrame>
        <p:nvGraphicFramePr>
          <p:cNvPr id="5" name="Table Placeholder 4">
            <a:extLst>
              <a:ext uri="{FF2B5EF4-FFF2-40B4-BE49-F238E27FC236}">
                <a16:creationId xmlns:a16="http://schemas.microsoft.com/office/drawing/2014/main" id="{F04B8A36-F73C-481A-9B77-E345E02D09F0}"/>
              </a:ext>
            </a:extLst>
          </p:cNvPr>
          <p:cNvGraphicFramePr>
            <a:graphicFrameLocks noGrp="1"/>
          </p:cNvGraphicFramePr>
          <p:nvPr>
            <p:ph type="tbl" sz="quarter" idx="13"/>
            <p:extLst>
              <p:ext uri="{D42A27DB-BD31-4B8C-83A1-F6EECF244321}">
                <p14:modId xmlns:p14="http://schemas.microsoft.com/office/powerpoint/2010/main" val="1611399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231387370"/>
                    </a:ext>
                  </a:extLst>
                </a:gridCol>
                <a:gridCol w="1152143">
                  <a:extLst>
                    <a:ext uri="{9D8B030D-6E8A-4147-A177-3AD203B41FA5}">
                      <a16:colId xmlns:a16="http://schemas.microsoft.com/office/drawing/2014/main" val="2991899362"/>
                    </a:ext>
                  </a:extLst>
                </a:gridCol>
                <a:gridCol w="576072">
                  <a:extLst>
                    <a:ext uri="{9D8B030D-6E8A-4147-A177-3AD203B41FA5}">
                      <a16:colId xmlns:a16="http://schemas.microsoft.com/office/drawing/2014/main" val="3184865600"/>
                    </a:ext>
                  </a:extLst>
                </a:gridCol>
                <a:gridCol w="576072">
                  <a:extLst>
                    <a:ext uri="{9D8B030D-6E8A-4147-A177-3AD203B41FA5}">
                      <a16:colId xmlns:a16="http://schemas.microsoft.com/office/drawing/2014/main" val="594503264"/>
                    </a:ext>
                  </a:extLst>
                </a:gridCol>
                <a:gridCol w="576072">
                  <a:extLst>
                    <a:ext uri="{9D8B030D-6E8A-4147-A177-3AD203B41FA5}">
                      <a16:colId xmlns:a16="http://schemas.microsoft.com/office/drawing/2014/main" val="307218400"/>
                    </a:ext>
                  </a:extLst>
                </a:gridCol>
                <a:gridCol w="576072">
                  <a:extLst>
                    <a:ext uri="{9D8B030D-6E8A-4147-A177-3AD203B41FA5}">
                      <a16:colId xmlns:a16="http://schemas.microsoft.com/office/drawing/2014/main" val="2985170545"/>
                    </a:ext>
                  </a:extLst>
                </a:gridCol>
                <a:gridCol w="576072">
                  <a:extLst>
                    <a:ext uri="{9D8B030D-6E8A-4147-A177-3AD203B41FA5}">
                      <a16:colId xmlns:a16="http://schemas.microsoft.com/office/drawing/2014/main" val="991913571"/>
                    </a:ext>
                  </a:extLst>
                </a:gridCol>
                <a:gridCol w="576072">
                  <a:extLst>
                    <a:ext uri="{9D8B030D-6E8A-4147-A177-3AD203B41FA5}">
                      <a16:colId xmlns:a16="http://schemas.microsoft.com/office/drawing/2014/main" val="1483342332"/>
                    </a:ext>
                  </a:extLst>
                </a:gridCol>
                <a:gridCol w="576072">
                  <a:extLst>
                    <a:ext uri="{9D8B030D-6E8A-4147-A177-3AD203B41FA5}">
                      <a16:colId xmlns:a16="http://schemas.microsoft.com/office/drawing/2014/main" val="2755087323"/>
                    </a:ext>
                  </a:extLst>
                </a:gridCol>
                <a:gridCol w="576072">
                  <a:extLst>
                    <a:ext uri="{9D8B030D-6E8A-4147-A177-3AD203B41FA5}">
                      <a16:colId xmlns:a16="http://schemas.microsoft.com/office/drawing/2014/main" val="1804482917"/>
                    </a:ext>
                  </a:extLst>
                </a:gridCol>
                <a:gridCol w="576072">
                  <a:extLst>
                    <a:ext uri="{9D8B030D-6E8A-4147-A177-3AD203B41FA5}">
                      <a16:colId xmlns:a16="http://schemas.microsoft.com/office/drawing/2014/main" val="1838758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080784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yamahamusikid - 2019-10-17 15:45:17</a:t>
                      </a:r>
                      <a:r>
                        <a:rPr kumimoji="0" lang="en-US" sz="1000" b="0" i="0" u="none" strike="noStrike" kern="1200" cap="none" spc="0" normalizeH="0" baseline="0" noProof="0">
                          <a:ln>
                            <a:noFill/>
                          </a:ln>
                          <a:solidFill>
                            <a:prstClr val="black"/>
                          </a:solidFill>
                          <a:effectLst/>
                          <a:uLnTx/>
                          <a:uFillTx/>
                          <a:latin typeface="+mn-lt"/>
                          <a:ea typeface="+mn-ea"/>
                          <a:cs typeface="+mn-cs"/>
                        </a:rPr>
                        <a:t>
 Mencari instrumen musik berkualitas kini lebih mudah berkat Official Store Yamaha Musik ID di Blibli.com. FREE DELIVERY seluruh Indonesia, lho.
.
Membeli berbagai produk Yamaha, mulai dari gitar, bass, drum, hingga keyboard pun tak perlu lagi keluar rumah. Setelah transaksi, kamu tinggal menunggu barangnya dikirim langsung ke rumahmu.
.
Semua pembelian alat musik Yamaha di Blibli.com bergaransi. Jadi, jangan khawatir kalau ada kendala dengan instrumen Yamaha yang kamu beli.
.
Yuk, buruan belanja! Klik link berikut: bit.ly/OfficialStoreYamahaMusik
.
#YamahaMusikID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https://www.instagram.com/p/B3tozWggHzW/media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20/01/2020 10:34:04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5315</a:t>
                      </a:r>
                    </a:p>
                  </a:txBody>
                  <a:tcPr/>
                </a:tc>
                <a:extLst>
                  <a:ext uri="{0D108BD9-81ED-4DB2-BD59-A6C34878D82A}">
                    <a16:rowId xmlns:a16="http://schemas.microsoft.com/office/drawing/2014/main" val="4037216896"/>
                  </a:ext>
                </a:extLst>
              </a:tr>
            </a:tbl>
          </a:graphicData>
        </a:graphic>
      </p:graphicFrame>
      <p:sp>
        <p:nvSpPr>
          <p:cNvPr id="4" name="Text Placeholder 3">
            <a:extLst>
              <a:ext uri="{FF2B5EF4-FFF2-40B4-BE49-F238E27FC236}">
                <a16:creationId xmlns:a16="http://schemas.microsoft.com/office/drawing/2014/main" id="{573107D3-F41C-4494-9E66-7B0AF87C3EFE}"/>
              </a:ext>
            </a:extLst>
          </p:cNvPr>
          <p:cNvSpPr>
            <a:spLocks noGrp="1"/>
          </p:cNvSpPr>
          <p:nvPr>
            <p:ph type="body" sz="quarter" idx="14"/>
          </p:nvPr>
        </p:nvSpPr>
        <p:spPr/>
        <p:txBody>
          <a:bodyPr/>
          <a:lstStyle/>
          <a:p>
            <a:r>
              <a:rPr lang="en-US"/>
              <a:t>01/10/2019 - 31/10/2019</a:t>
            </a:r>
          </a:p>
        </p:txBody>
      </p:sp>
    </p:spTree>
    <p:extLst>
      <p:ext uri="{BB962C8B-B14F-4D97-AF65-F5344CB8AC3E}">
        <p14:creationId xmlns:p14="http://schemas.microsoft.com/office/powerpoint/2010/main" val="6367124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41A5E-F004-410B-8835-6EA33E819B83}"/>
              </a:ext>
            </a:extLst>
          </p:cNvPr>
          <p:cNvSpPr>
            <a:spLocks noGrp="1"/>
          </p:cNvSpPr>
          <p:nvPr>
            <p:ph type="title"/>
          </p:nvPr>
        </p:nvSpPr>
        <p:spPr/>
        <p:txBody>
          <a:bodyPr/>
          <a:lstStyle/>
          <a:p>
            <a:r>
              <a:rPr lang="en-US"/>
              <a:t>Instagram Posts Table | yamahamusikid - 26 of 26</a:t>
            </a:r>
          </a:p>
        </p:txBody>
      </p:sp>
      <p:graphicFrame>
        <p:nvGraphicFramePr>
          <p:cNvPr id="5" name="Table Placeholder 4">
            <a:extLst>
              <a:ext uri="{FF2B5EF4-FFF2-40B4-BE49-F238E27FC236}">
                <a16:creationId xmlns:a16="http://schemas.microsoft.com/office/drawing/2014/main" id="{04EC6EF3-0F2D-4023-BF66-DA8B50F510F4}"/>
              </a:ext>
            </a:extLst>
          </p:cNvPr>
          <p:cNvGraphicFramePr>
            <a:graphicFrameLocks noGrp="1"/>
          </p:cNvGraphicFramePr>
          <p:nvPr>
            <p:ph type="tbl" sz="quarter" idx="13"/>
            <p:extLst>
              <p:ext uri="{D42A27DB-BD31-4B8C-83A1-F6EECF244321}">
                <p14:modId xmlns:p14="http://schemas.microsoft.com/office/powerpoint/2010/main" val="3573240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797881918"/>
                    </a:ext>
                  </a:extLst>
                </a:gridCol>
                <a:gridCol w="1152143">
                  <a:extLst>
                    <a:ext uri="{9D8B030D-6E8A-4147-A177-3AD203B41FA5}">
                      <a16:colId xmlns:a16="http://schemas.microsoft.com/office/drawing/2014/main" val="4243210254"/>
                    </a:ext>
                  </a:extLst>
                </a:gridCol>
                <a:gridCol w="576072">
                  <a:extLst>
                    <a:ext uri="{9D8B030D-6E8A-4147-A177-3AD203B41FA5}">
                      <a16:colId xmlns:a16="http://schemas.microsoft.com/office/drawing/2014/main" val="219486731"/>
                    </a:ext>
                  </a:extLst>
                </a:gridCol>
                <a:gridCol w="576072">
                  <a:extLst>
                    <a:ext uri="{9D8B030D-6E8A-4147-A177-3AD203B41FA5}">
                      <a16:colId xmlns:a16="http://schemas.microsoft.com/office/drawing/2014/main" val="2095075418"/>
                    </a:ext>
                  </a:extLst>
                </a:gridCol>
                <a:gridCol w="576072">
                  <a:extLst>
                    <a:ext uri="{9D8B030D-6E8A-4147-A177-3AD203B41FA5}">
                      <a16:colId xmlns:a16="http://schemas.microsoft.com/office/drawing/2014/main" val="2265975396"/>
                    </a:ext>
                  </a:extLst>
                </a:gridCol>
                <a:gridCol w="576072">
                  <a:extLst>
                    <a:ext uri="{9D8B030D-6E8A-4147-A177-3AD203B41FA5}">
                      <a16:colId xmlns:a16="http://schemas.microsoft.com/office/drawing/2014/main" val="3805228508"/>
                    </a:ext>
                  </a:extLst>
                </a:gridCol>
                <a:gridCol w="576072">
                  <a:extLst>
                    <a:ext uri="{9D8B030D-6E8A-4147-A177-3AD203B41FA5}">
                      <a16:colId xmlns:a16="http://schemas.microsoft.com/office/drawing/2014/main" val="158194894"/>
                    </a:ext>
                  </a:extLst>
                </a:gridCol>
                <a:gridCol w="576072">
                  <a:extLst>
                    <a:ext uri="{9D8B030D-6E8A-4147-A177-3AD203B41FA5}">
                      <a16:colId xmlns:a16="http://schemas.microsoft.com/office/drawing/2014/main" val="28223779"/>
                    </a:ext>
                  </a:extLst>
                </a:gridCol>
                <a:gridCol w="576072">
                  <a:extLst>
                    <a:ext uri="{9D8B030D-6E8A-4147-A177-3AD203B41FA5}">
                      <a16:colId xmlns:a16="http://schemas.microsoft.com/office/drawing/2014/main" val="1854725880"/>
                    </a:ext>
                  </a:extLst>
                </a:gridCol>
                <a:gridCol w="576072">
                  <a:extLst>
                    <a:ext uri="{9D8B030D-6E8A-4147-A177-3AD203B41FA5}">
                      <a16:colId xmlns:a16="http://schemas.microsoft.com/office/drawing/2014/main" val="1038227679"/>
                    </a:ext>
                  </a:extLst>
                </a:gridCol>
                <a:gridCol w="576072">
                  <a:extLst>
                    <a:ext uri="{9D8B030D-6E8A-4147-A177-3AD203B41FA5}">
                      <a16:colId xmlns:a16="http://schemas.microsoft.com/office/drawing/2014/main" val="2265402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686886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yamahamusikid - 2019-10-17 14:54:55</a:t>
                      </a:r>
                      <a:r>
                        <a:rPr kumimoji="0" lang="en-US" sz="1000" b="0" i="0" u="none" strike="noStrike" kern="1200" cap="none" spc="0" normalizeH="0" baseline="0" noProof="0">
                          <a:ln>
                            <a:noFill/>
                          </a:ln>
                          <a:solidFill>
                            <a:prstClr val="black"/>
                          </a:solidFill>
                          <a:effectLst/>
                          <a:uLnTx/>
                          <a:uFillTx/>
                          <a:latin typeface="+mn-lt"/>
                          <a:ea typeface="+mn-ea"/>
                          <a:cs typeface="+mn-cs"/>
                        </a:rPr>
                        <a:t>
 Segala macam kebutuhan rekaman hingga manggung bisa terpenuhi dengan mixer Yamaha MG Series.
.
Tersedia dalam berbagai macam tipe, Yamaha MG Series menyediakan mixer mulai dari 5 hingga 20 channel. Selain itu, mixer MG Series juga terbuat dari bahan besi berkualitas yang membuat mixer ini tahan lama.
.
#YamahaMusikID #MixerYamaha #MGSeries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https://www.instagram.com/p/B3tjCcNAP_I/media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20/01/2020 10:34:04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9506</a:t>
                      </a:r>
                    </a:p>
                  </a:txBody>
                  <a:tcPr/>
                </a:tc>
                <a:extLst>
                  <a:ext uri="{0D108BD9-81ED-4DB2-BD59-A6C34878D82A}">
                    <a16:rowId xmlns:a16="http://schemas.microsoft.com/office/drawing/2014/main" val="1002152110"/>
                  </a:ext>
                </a:extLst>
              </a:tr>
            </a:tbl>
          </a:graphicData>
        </a:graphic>
      </p:graphicFrame>
      <p:sp>
        <p:nvSpPr>
          <p:cNvPr id="4" name="Text Placeholder 3">
            <a:extLst>
              <a:ext uri="{FF2B5EF4-FFF2-40B4-BE49-F238E27FC236}">
                <a16:creationId xmlns:a16="http://schemas.microsoft.com/office/drawing/2014/main" id="{1B055E16-942A-42C8-8685-27660168599C}"/>
              </a:ext>
            </a:extLst>
          </p:cNvPr>
          <p:cNvSpPr>
            <a:spLocks noGrp="1"/>
          </p:cNvSpPr>
          <p:nvPr>
            <p:ph type="body" sz="quarter" idx="14"/>
          </p:nvPr>
        </p:nvSpPr>
        <p:spPr/>
        <p:txBody>
          <a:bodyPr/>
          <a:lstStyle/>
          <a:p>
            <a:r>
              <a:rPr lang="en-US"/>
              <a:t>01/10/2019 - 31/10/2019</a:t>
            </a:r>
          </a:p>
        </p:txBody>
      </p:sp>
    </p:spTree>
    <p:extLst>
      <p:ext uri="{BB962C8B-B14F-4D97-AF65-F5344CB8AC3E}">
        <p14:creationId xmlns:p14="http://schemas.microsoft.com/office/powerpoint/2010/main" val="262731285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1906</Words>
  <Application>Microsoft Office PowerPoint</Application>
  <PresentationFormat>On-screen Show (4:3)</PresentationFormat>
  <Paragraphs>613</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Instagram Posts Table | yamahamusikid - 1 of 26</vt:lpstr>
      <vt:lpstr>Instagram Posts Table | yamahamusikid - 2 of 26</vt:lpstr>
      <vt:lpstr>Instagram Posts Table | yamahamusikid - 3 of 26</vt:lpstr>
      <vt:lpstr>Instagram Posts Table | yamahamusikid - 4 of 26</vt:lpstr>
      <vt:lpstr>Instagram Posts Table | yamahamusikid - 5 of 26</vt:lpstr>
      <vt:lpstr>Instagram Posts Table | yamahamusikid - 6 of 26</vt:lpstr>
      <vt:lpstr>Instagram Posts Table | yamahamusikid - 7 of 26</vt:lpstr>
      <vt:lpstr>Instagram Posts Table | yamahamusikid - 8 of 26</vt:lpstr>
      <vt:lpstr>Instagram Posts Table | yamahamusikid - 9 of 26</vt:lpstr>
      <vt:lpstr>Instagram Posts Table | yamahamusikid - 10 of 26</vt:lpstr>
      <vt:lpstr>Instagram Posts Table | yamahamusikid - 11 of 26</vt:lpstr>
      <vt:lpstr>Instagram Posts Table | yamahamusikid - 12 of 26</vt:lpstr>
      <vt:lpstr>Instagram Posts Table | yamahamusikid - 13 of 26</vt:lpstr>
      <vt:lpstr>Instagram Posts Table | yamahamusikid - 14 of 26</vt:lpstr>
      <vt:lpstr>Instagram Posts Table | yamahamusikid - 15 of 26</vt:lpstr>
      <vt:lpstr>Instagram Posts Table | yamahamusikid - 16 of 26</vt:lpstr>
      <vt:lpstr>Instagram Posts Table | yamahamusikid - 17 of 26</vt:lpstr>
      <vt:lpstr>Instagram Posts Table | yamahamusikid - 18 of 26</vt:lpstr>
      <vt:lpstr>Instagram Posts Table | yamahamusikid - 19 of 26</vt:lpstr>
      <vt:lpstr>Instagram Posts Table | yamahamusikid - 20 of 26</vt:lpstr>
      <vt:lpstr>Instagram Posts Table | yamahamusikid - 21 of 26</vt:lpstr>
      <vt:lpstr>Instagram Posts Table | yamahamusikid - 22 of 26</vt:lpstr>
      <vt:lpstr>Instagram Posts Table | yamahamusikid - 23 of 26</vt:lpstr>
      <vt:lpstr>Instagram Posts Table | yamahamusikid - 24 of 26</vt:lpstr>
      <vt:lpstr>Instagram Posts Table | yamahamusikid - 25 of 26</vt:lpstr>
      <vt:lpstr>Instagram Posts Table | yamahamusikid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yamahamusikid - 1 of 26</dc:title>
  <dc:creator>Frederik Peiniger</dc:creator>
  <cp:lastModifiedBy>Frederik Peiniger</cp:lastModifiedBy>
  <cp:revision>1</cp:revision>
  <dcterms:created xsi:type="dcterms:W3CDTF">2020-04-07T01:23:10Z</dcterms:created>
  <dcterms:modified xsi:type="dcterms:W3CDTF">2020-04-07T01:27:15Z</dcterms:modified>
</cp:coreProperties>
</file>