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175C1-8A17-46F7-964C-3499CFC16C42}"/>
              </a:ext>
            </a:extLst>
          </p:cNvPr>
          <p:cNvSpPr>
            <a:spLocks noGrp="1"/>
          </p:cNvSpPr>
          <p:nvPr>
            <p:ph type="title"/>
          </p:nvPr>
        </p:nvSpPr>
        <p:spPr/>
        <p:txBody>
          <a:bodyPr/>
          <a:lstStyle/>
          <a:p>
            <a:r>
              <a:rPr lang="en-US"/>
              <a:t>Twitter Own and Retweeted Tweets Table | BNI Syariah - 1 of 10</a:t>
            </a:r>
          </a:p>
        </p:txBody>
      </p:sp>
      <p:graphicFrame>
        <p:nvGraphicFramePr>
          <p:cNvPr id="5" name="Table Placeholder 4">
            <a:extLst>
              <a:ext uri="{FF2B5EF4-FFF2-40B4-BE49-F238E27FC236}">
                <a16:creationId xmlns:a16="http://schemas.microsoft.com/office/drawing/2014/main" id="{94FD162A-D00F-4812-B85D-16FB354A6519}"/>
              </a:ext>
            </a:extLst>
          </p:cNvPr>
          <p:cNvGraphicFramePr>
            <a:graphicFrameLocks noGrp="1"/>
          </p:cNvGraphicFramePr>
          <p:nvPr>
            <p:ph type="tbl" sz="quarter" idx="13"/>
            <p:extLst>
              <p:ext uri="{D42A27DB-BD31-4B8C-83A1-F6EECF244321}">
                <p14:modId xmlns:p14="http://schemas.microsoft.com/office/powerpoint/2010/main" val="4211731953"/>
              </p:ext>
            </p:extLst>
          </p:nvPr>
        </p:nvGraphicFramePr>
        <p:xfrm>
          <a:off x="457200" y="1731963"/>
          <a:ext cx="7982712" cy="28651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29337657"/>
                    </a:ext>
                  </a:extLst>
                </a:gridCol>
                <a:gridCol w="493776">
                  <a:extLst>
                    <a:ext uri="{9D8B030D-6E8A-4147-A177-3AD203B41FA5}">
                      <a16:colId xmlns:a16="http://schemas.microsoft.com/office/drawing/2014/main" val="2555502143"/>
                    </a:ext>
                  </a:extLst>
                </a:gridCol>
                <a:gridCol w="1069848">
                  <a:extLst>
                    <a:ext uri="{9D8B030D-6E8A-4147-A177-3AD203B41FA5}">
                      <a16:colId xmlns:a16="http://schemas.microsoft.com/office/drawing/2014/main" val="1241404812"/>
                    </a:ext>
                  </a:extLst>
                </a:gridCol>
                <a:gridCol w="1069848">
                  <a:extLst>
                    <a:ext uri="{9D8B030D-6E8A-4147-A177-3AD203B41FA5}">
                      <a16:colId xmlns:a16="http://schemas.microsoft.com/office/drawing/2014/main" val="4007830314"/>
                    </a:ext>
                  </a:extLst>
                </a:gridCol>
                <a:gridCol w="1069848">
                  <a:extLst>
                    <a:ext uri="{9D8B030D-6E8A-4147-A177-3AD203B41FA5}">
                      <a16:colId xmlns:a16="http://schemas.microsoft.com/office/drawing/2014/main" val="2642628907"/>
                    </a:ext>
                  </a:extLst>
                </a:gridCol>
                <a:gridCol w="1069848">
                  <a:extLst>
                    <a:ext uri="{9D8B030D-6E8A-4147-A177-3AD203B41FA5}">
                      <a16:colId xmlns:a16="http://schemas.microsoft.com/office/drawing/2014/main" val="1951926054"/>
                    </a:ext>
                  </a:extLst>
                </a:gridCol>
                <a:gridCol w="1069848">
                  <a:extLst>
                    <a:ext uri="{9D8B030D-6E8A-4147-A177-3AD203B41FA5}">
                      <a16:colId xmlns:a16="http://schemas.microsoft.com/office/drawing/2014/main" val="2799941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86645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- 2019-12-31 17:26:48</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Alhamdulillah, akhirnya kita semua sudah mendekati penghujung tahun. Semoga apapun yang kita lakukan di tahun 2019 membawa banyak berkah bagi kita semua ya, Sahabat. https://t.co/vukwn2meZk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87791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- 2019-12-30 14:12:27</a:t>
                      </a:r>
                      <a:r>
                        <a:rPr kumimoji="0" lang="en-US" sz="1000" b="0" i="0" u="none" strike="noStrike" kern="1200" cap="none" spc="0" normalizeH="0" baseline="0" noProof="0">
                          <a:ln>
                            <a:noFill/>
                          </a:ln>
                          <a:solidFill>
                            <a:prstClr val="black"/>
                          </a:solidFill>
                          <a:effectLst/>
                          <a:uLnTx/>
                          <a:uFillTx/>
                          <a:latin typeface="+mn-lt"/>
                          <a:ea typeface="+mn-ea"/>
                          <a:cs typeface="+mn-cs"/>
                        </a:rPr>
                        <a:t>
 Naik haji aja pasti udah kelewatan bahagianya, apalagi naik hajinya bareng sama keluarga! Pasti rasanya jadi lebih sempurna. https://t.co/KOqZQWf5cL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0485499"/>
                  </a:ext>
                </a:extLst>
              </a:tr>
            </a:tbl>
          </a:graphicData>
        </a:graphic>
      </p:graphicFrame>
      <p:sp>
        <p:nvSpPr>
          <p:cNvPr id="4" name="Text Placeholder 3">
            <a:extLst>
              <a:ext uri="{FF2B5EF4-FFF2-40B4-BE49-F238E27FC236}">
                <a16:creationId xmlns:a16="http://schemas.microsoft.com/office/drawing/2014/main" id="{D4FFA6F1-A73C-42AB-8A88-6735F1DD3309}"/>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3403876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E8EF4-843E-4673-B979-14C312AE57F5}"/>
              </a:ext>
            </a:extLst>
          </p:cNvPr>
          <p:cNvSpPr>
            <a:spLocks noGrp="1"/>
          </p:cNvSpPr>
          <p:nvPr>
            <p:ph type="title"/>
          </p:nvPr>
        </p:nvSpPr>
        <p:spPr/>
        <p:txBody>
          <a:bodyPr/>
          <a:lstStyle/>
          <a:p>
            <a:r>
              <a:rPr lang="en-US"/>
              <a:t>Twitter Own and Retweeted Tweets Table | BNI Syariah - 2 of 10</a:t>
            </a:r>
          </a:p>
        </p:txBody>
      </p:sp>
      <p:graphicFrame>
        <p:nvGraphicFramePr>
          <p:cNvPr id="5" name="Table Placeholder 4">
            <a:extLst>
              <a:ext uri="{FF2B5EF4-FFF2-40B4-BE49-F238E27FC236}">
                <a16:creationId xmlns:a16="http://schemas.microsoft.com/office/drawing/2014/main" id="{46B61F74-7B0D-43EE-87D8-82ED2A0A0B02}"/>
              </a:ext>
            </a:extLst>
          </p:cNvPr>
          <p:cNvGraphicFramePr>
            <a:graphicFrameLocks noGrp="1"/>
          </p:cNvGraphicFramePr>
          <p:nvPr>
            <p:ph type="tbl" sz="quarter" idx="13"/>
            <p:extLst>
              <p:ext uri="{D42A27DB-BD31-4B8C-83A1-F6EECF244321}">
                <p14:modId xmlns:p14="http://schemas.microsoft.com/office/powerpoint/2010/main" val="324368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56628975"/>
                    </a:ext>
                  </a:extLst>
                </a:gridCol>
                <a:gridCol w="493776">
                  <a:extLst>
                    <a:ext uri="{9D8B030D-6E8A-4147-A177-3AD203B41FA5}">
                      <a16:colId xmlns:a16="http://schemas.microsoft.com/office/drawing/2014/main" val="3438318884"/>
                    </a:ext>
                  </a:extLst>
                </a:gridCol>
                <a:gridCol w="1069848">
                  <a:extLst>
                    <a:ext uri="{9D8B030D-6E8A-4147-A177-3AD203B41FA5}">
                      <a16:colId xmlns:a16="http://schemas.microsoft.com/office/drawing/2014/main" val="3351837251"/>
                    </a:ext>
                  </a:extLst>
                </a:gridCol>
                <a:gridCol w="1069848">
                  <a:extLst>
                    <a:ext uri="{9D8B030D-6E8A-4147-A177-3AD203B41FA5}">
                      <a16:colId xmlns:a16="http://schemas.microsoft.com/office/drawing/2014/main" val="1273737926"/>
                    </a:ext>
                  </a:extLst>
                </a:gridCol>
                <a:gridCol w="1069848">
                  <a:extLst>
                    <a:ext uri="{9D8B030D-6E8A-4147-A177-3AD203B41FA5}">
                      <a16:colId xmlns:a16="http://schemas.microsoft.com/office/drawing/2014/main" val="4177276163"/>
                    </a:ext>
                  </a:extLst>
                </a:gridCol>
                <a:gridCol w="1069848">
                  <a:extLst>
                    <a:ext uri="{9D8B030D-6E8A-4147-A177-3AD203B41FA5}">
                      <a16:colId xmlns:a16="http://schemas.microsoft.com/office/drawing/2014/main" val="1652288049"/>
                    </a:ext>
                  </a:extLst>
                </a:gridCol>
                <a:gridCol w="1069848">
                  <a:extLst>
                    <a:ext uri="{9D8B030D-6E8A-4147-A177-3AD203B41FA5}">
                      <a16:colId xmlns:a16="http://schemas.microsoft.com/office/drawing/2014/main" val="255585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08081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- 2019-12-29 14:18:21</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Gimana liburan akhir tahunnya? Waktu rehat kaya gini harusnya dimanfaatkan sebaik-baiknya nih, Sahabat. Yuk absen dulu, liburan akhir tahun 2019 ini kamu abisin dimana sih?
Bagikan di kolom reply ya! 
#PilihCaraBaiknya
#HasanahBankingPartner https://t.co/5z6yIaXchC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321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- 2019-12-28 17:12:58</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Udah pada packing untuk liburan akhir tahun? Selain harus nyiapin barang-barang yang mau dibawa, kamu juga harus cek barang-barang di dalam rumah biar rumah tetap aman, liburanmu pun tenang. https://t.co/hxswgBboX5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912187"/>
                  </a:ext>
                </a:extLst>
              </a:tr>
            </a:tbl>
          </a:graphicData>
        </a:graphic>
      </p:graphicFrame>
      <p:sp>
        <p:nvSpPr>
          <p:cNvPr id="4" name="Text Placeholder 3">
            <a:extLst>
              <a:ext uri="{FF2B5EF4-FFF2-40B4-BE49-F238E27FC236}">
                <a16:creationId xmlns:a16="http://schemas.microsoft.com/office/drawing/2014/main" id="{F4FFF79D-4118-4A0F-9D6E-F6A707BD79A3}"/>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3705609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1164A-7407-43F1-B577-43AC28DF8B84}"/>
              </a:ext>
            </a:extLst>
          </p:cNvPr>
          <p:cNvSpPr>
            <a:spLocks noGrp="1"/>
          </p:cNvSpPr>
          <p:nvPr>
            <p:ph type="title"/>
          </p:nvPr>
        </p:nvSpPr>
        <p:spPr/>
        <p:txBody>
          <a:bodyPr/>
          <a:lstStyle/>
          <a:p>
            <a:r>
              <a:rPr lang="en-US"/>
              <a:t>Twitter Own and Retweeted Tweets Table | BNI Syariah - 3 of 10</a:t>
            </a:r>
          </a:p>
        </p:txBody>
      </p:sp>
      <p:graphicFrame>
        <p:nvGraphicFramePr>
          <p:cNvPr id="5" name="Table Placeholder 4">
            <a:extLst>
              <a:ext uri="{FF2B5EF4-FFF2-40B4-BE49-F238E27FC236}">
                <a16:creationId xmlns:a16="http://schemas.microsoft.com/office/drawing/2014/main" id="{C6720AD3-44CF-47B8-96B8-D830110FC594}"/>
              </a:ext>
            </a:extLst>
          </p:cNvPr>
          <p:cNvGraphicFramePr>
            <a:graphicFrameLocks noGrp="1"/>
          </p:cNvGraphicFramePr>
          <p:nvPr>
            <p:ph type="tbl" sz="quarter" idx="13"/>
            <p:extLst>
              <p:ext uri="{D42A27DB-BD31-4B8C-83A1-F6EECF244321}">
                <p14:modId xmlns:p14="http://schemas.microsoft.com/office/powerpoint/2010/main" val="2673724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72739404"/>
                    </a:ext>
                  </a:extLst>
                </a:gridCol>
                <a:gridCol w="493776">
                  <a:extLst>
                    <a:ext uri="{9D8B030D-6E8A-4147-A177-3AD203B41FA5}">
                      <a16:colId xmlns:a16="http://schemas.microsoft.com/office/drawing/2014/main" val="1239145305"/>
                    </a:ext>
                  </a:extLst>
                </a:gridCol>
                <a:gridCol w="1069848">
                  <a:extLst>
                    <a:ext uri="{9D8B030D-6E8A-4147-A177-3AD203B41FA5}">
                      <a16:colId xmlns:a16="http://schemas.microsoft.com/office/drawing/2014/main" val="2172893990"/>
                    </a:ext>
                  </a:extLst>
                </a:gridCol>
                <a:gridCol w="1069848">
                  <a:extLst>
                    <a:ext uri="{9D8B030D-6E8A-4147-A177-3AD203B41FA5}">
                      <a16:colId xmlns:a16="http://schemas.microsoft.com/office/drawing/2014/main" val="2597564319"/>
                    </a:ext>
                  </a:extLst>
                </a:gridCol>
                <a:gridCol w="1069848">
                  <a:extLst>
                    <a:ext uri="{9D8B030D-6E8A-4147-A177-3AD203B41FA5}">
                      <a16:colId xmlns:a16="http://schemas.microsoft.com/office/drawing/2014/main" val="2670770077"/>
                    </a:ext>
                  </a:extLst>
                </a:gridCol>
                <a:gridCol w="1069848">
                  <a:extLst>
                    <a:ext uri="{9D8B030D-6E8A-4147-A177-3AD203B41FA5}">
                      <a16:colId xmlns:a16="http://schemas.microsoft.com/office/drawing/2014/main" val="578988560"/>
                    </a:ext>
                  </a:extLst>
                </a:gridCol>
                <a:gridCol w="1069848">
                  <a:extLst>
                    <a:ext uri="{9D8B030D-6E8A-4147-A177-3AD203B41FA5}">
                      <a16:colId xmlns:a16="http://schemas.microsoft.com/office/drawing/2014/main" val="122550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3884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- 2019-12-27 17:03:14</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Kamu tau gak seruan pada QS. Al Baqarah ayat 43? https://t.co/cvRF8BSeZP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9383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- 2019-12-26 17:26:38</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Liburan ke pantai atau gunung mungkin udah biasa. Sekali-sekali coba abisin waktu liburan dengan berwisata religi yuk, Sahabat! https://t.co/D3MXBXPLfu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0828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- 2019-12-25 18:34:19</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Selamat menikmati liburan tanggal merahnya ya. Sambil santai-santai, main games sebentar yuk! https://t.co/H7RWAr5AX2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0202445"/>
                  </a:ext>
                </a:extLst>
              </a:tr>
            </a:tbl>
          </a:graphicData>
        </a:graphic>
      </p:graphicFrame>
      <p:sp>
        <p:nvSpPr>
          <p:cNvPr id="4" name="Text Placeholder 3">
            <a:extLst>
              <a:ext uri="{FF2B5EF4-FFF2-40B4-BE49-F238E27FC236}">
                <a16:creationId xmlns:a16="http://schemas.microsoft.com/office/drawing/2014/main" id="{3107A9D2-2D2A-47B7-B363-61EA86AA161B}"/>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476335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A9C41-B8D3-4F28-86F3-8BD970D6505D}"/>
              </a:ext>
            </a:extLst>
          </p:cNvPr>
          <p:cNvSpPr>
            <a:spLocks noGrp="1"/>
          </p:cNvSpPr>
          <p:nvPr>
            <p:ph type="title"/>
          </p:nvPr>
        </p:nvSpPr>
        <p:spPr/>
        <p:txBody>
          <a:bodyPr/>
          <a:lstStyle/>
          <a:p>
            <a:r>
              <a:rPr lang="en-US"/>
              <a:t>Twitter Own and Retweeted Tweets Table | BNI Syariah - 4 of 10</a:t>
            </a:r>
          </a:p>
        </p:txBody>
      </p:sp>
      <p:graphicFrame>
        <p:nvGraphicFramePr>
          <p:cNvPr id="5" name="Table Placeholder 4">
            <a:extLst>
              <a:ext uri="{FF2B5EF4-FFF2-40B4-BE49-F238E27FC236}">
                <a16:creationId xmlns:a16="http://schemas.microsoft.com/office/drawing/2014/main" id="{68976F0A-BC33-4BCB-B4E8-B7C97ACA12F2}"/>
              </a:ext>
            </a:extLst>
          </p:cNvPr>
          <p:cNvGraphicFramePr>
            <a:graphicFrameLocks noGrp="1"/>
          </p:cNvGraphicFramePr>
          <p:nvPr>
            <p:ph type="tbl" sz="quarter" idx="13"/>
            <p:extLst>
              <p:ext uri="{D42A27DB-BD31-4B8C-83A1-F6EECF244321}">
                <p14:modId xmlns:p14="http://schemas.microsoft.com/office/powerpoint/2010/main" val="401208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94809752"/>
                    </a:ext>
                  </a:extLst>
                </a:gridCol>
                <a:gridCol w="493776">
                  <a:extLst>
                    <a:ext uri="{9D8B030D-6E8A-4147-A177-3AD203B41FA5}">
                      <a16:colId xmlns:a16="http://schemas.microsoft.com/office/drawing/2014/main" val="3090144384"/>
                    </a:ext>
                  </a:extLst>
                </a:gridCol>
                <a:gridCol w="1069848">
                  <a:extLst>
                    <a:ext uri="{9D8B030D-6E8A-4147-A177-3AD203B41FA5}">
                      <a16:colId xmlns:a16="http://schemas.microsoft.com/office/drawing/2014/main" val="1104446425"/>
                    </a:ext>
                  </a:extLst>
                </a:gridCol>
                <a:gridCol w="1069848">
                  <a:extLst>
                    <a:ext uri="{9D8B030D-6E8A-4147-A177-3AD203B41FA5}">
                      <a16:colId xmlns:a16="http://schemas.microsoft.com/office/drawing/2014/main" val="3532864674"/>
                    </a:ext>
                  </a:extLst>
                </a:gridCol>
                <a:gridCol w="1069848">
                  <a:extLst>
                    <a:ext uri="{9D8B030D-6E8A-4147-A177-3AD203B41FA5}">
                      <a16:colId xmlns:a16="http://schemas.microsoft.com/office/drawing/2014/main" val="2931612694"/>
                    </a:ext>
                  </a:extLst>
                </a:gridCol>
                <a:gridCol w="1069848">
                  <a:extLst>
                    <a:ext uri="{9D8B030D-6E8A-4147-A177-3AD203B41FA5}">
                      <a16:colId xmlns:a16="http://schemas.microsoft.com/office/drawing/2014/main" val="2833656573"/>
                    </a:ext>
                  </a:extLst>
                </a:gridCol>
                <a:gridCol w="1069848">
                  <a:extLst>
                    <a:ext uri="{9D8B030D-6E8A-4147-A177-3AD203B41FA5}">
                      <a16:colId xmlns:a16="http://schemas.microsoft.com/office/drawing/2014/main" val="4073682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3127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- 2019-12-25 09:16:15</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Kita semua pasti sudah paham kalau menggunakan atau memakan harta haram berarti mendurhakai Allah dan mengikuti langkah setan. https://t.co/aLWStkNPns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931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- 2019-12-23 17:14:11</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Niat gak dibarengin usaha gak bakal ada hasilnya. Setuju? Mau ke tanah suci? Tabungan harus rajin diisi!
Kalo udah rajin nabung buat naik haji, bakal lebih happy lagi kalo dibonusin peluang emas untuk dapet umroh gratis! Hayoo, siapa yang mau? https://t.co/Lz7DKBnUeJ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6727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- 2019-12-22 13:26:28</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Siapa yang tahu isi dari HR. Bukhari 5971 dan Muslim 2548? https://t.co/hLDX0Y4suO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8277747"/>
                  </a:ext>
                </a:extLst>
              </a:tr>
            </a:tbl>
          </a:graphicData>
        </a:graphic>
      </p:graphicFrame>
      <p:sp>
        <p:nvSpPr>
          <p:cNvPr id="4" name="Text Placeholder 3">
            <a:extLst>
              <a:ext uri="{FF2B5EF4-FFF2-40B4-BE49-F238E27FC236}">
                <a16:creationId xmlns:a16="http://schemas.microsoft.com/office/drawing/2014/main" id="{6D1695B8-5B98-41C5-A244-E9BB96764803}"/>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3952849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DE77-681C-4384-B944-7D44468513B4}"/>
              </a:ext>
            </a:extLst>
          </p:cNvPr>
          <p:cNvSpPr>
            <a:spLocks noGrp="1"/>
          </p:cNvSpPr>
          <p:nvPr>
            <p:ph type="title"/>
          </p:nvPr>
        </p:nvSpPr>
        <p:spPr/>
        <p:txBody>
          <a:bodyPr/>
          <a:lstStyle/>
          <a:p>
            <a:r>
              <a:rPr lang="en-US"/>
              <a:t>Twitter Own and Retweeted Tweets Table | BNI Syariah - 5 of 10</a:t>
            </a:r>
          </a:p>
        </p:txBody>
      </p:sp>
      <p:graphicFrame>
        <p:nvGraphicFramePr>
          <p:cNvPr id="5" name="Table Placeholder 4">
            <a:extLst>
              <a:ext uri="{FF2B5EF4-FFF2-40B4-BE49-F238E27FC236}">
                <a16:creationId xmlns:a16="http://schemas.microsoft.com/office/drawing/2014/main" id="{618FE4B4-988C-4374-A80B-F004F62BB042}"/>
              </a:ext>
            </a:extLst>
          </p:cNvPr>
          <p:cNvGraphicFramePr>
            <a:graphicFrameLocks noGrp="1"/>
          </p:cNvGraphicFramePr>
          <p:nvPr>
            <p:ph type="tbl" sz="quarter" idx="13"/>
            <p:extLst>
              <p:ext uri="{D42A27DB-BD31-4B8C-83A1-F6EECF244321}">
                <p14:modId xmlns:p14="http://schemas.microsoft.com/office/powerpoint/2010/main" val="314658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6684910"/>
                    </a:ext>
                  </a:extLst>
                </a:gridCol>
                <a:gridCol w="493776">
                  <a:extLst>
                    <a:ext uri="{9D8B030D-6E8A-4147-A177-3AD203B41FA5}">
                      <a16:colId xmlns:a16="http://schemas.microsoft.com/office/drawing/2014/main" val="3763135122"/>
                    </a:ext>
                  </a:extLst>
                </a:gridCol>
                <a:gridCol w="1069848">
                  <a:extLst>
                    <a:ext uri="{9D8B030D-6E8A-4147-A177-3AD203B41FA5}">
                      <a16:colId xmlns:a16="http://schemas.microsoft.com/office/drawing/2014/main" val="1556845580"/>
                    </a:ext>
                  </a:extLst>
                </a:gridCol>
                <a:gridCol w="1069848">
                  <a:extLst>
                    <a:ext uri="{9D8B030D-6E8A-4147-A177-3AD203B41FA5}">
                      <a16:colId xmlns:a16="http://schemas.microsoft.com/office/drawing/2014/main" val="370635355"/>
                    </a:ext>
                  </a:extLst>
                </a:gridCol>
                <a:gridCol w="1069848">
                  <a:extLst>
                    <a:ext uri="{9D8B030D-6E8A-4147-A177-3AD203B41FA5}">
                      <a16:colId xmlns:a16="http://schemas.microsoft.com/office/drawing/2014/main" val="10746847"/>
                    </a:ext>
                  </a:extLst>
                </a:gridCol>
                <a:gridCol w="1069848">
                  <a:extLst>
                    <a:ext uri="{9D8B030D-6E8A-4147-A177-3AD203B41FA5}">
                      <a16:colId xmlns:a16="http://schemas.microsoft.com/office/drawing/2014/main" val="148911372"/>
                    </a:ext>
                  </a:extLst>
                </a:gridCol>
                <a:gridCol w="1069848">
                  <a:extLst>
                    <a:ext uri="{9D8B030D-6E8A-4147-A177-3AD203B41FA5}">
                      <a16:colId xmlns:a16="http://schemas.microsoft.com/office/drawing/2014/main" val="17349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2104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- 2019-12-21 17:24:36</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Wajahnya pada cerah-cerah amat menjelang libur akhir tahun. Udah pada ngerencanain liburan ya?
Nih, ada tips buat kamu yang masih bingung harus nyiapin apa buat liburan nanti. https://t.co/Lvd8PJBvlU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9731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- 2019-12-20 18:56:22</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Bagi kamu yang mau melakukan penukaran uang, bisa ke kantor cabang BNI Syariah mulai 19-31 Desember 2019 ya! Penukaran uang berlaku untuk seluruh kantor cabang BNI Syariah lho, Sahabat. https://t.co/VU4VGx4uPN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0393626"/>
                  </a:ext>
                </a:extLst>
              </a:tr>
            </a:tbl>
          </a:graphicData>
        </a:graphic>
      </p:graphicFrame>
      <p:sp>
        <p:nvSpPr>
          <p:cNvPr id="4" name="Text Placeholder 3">
            <a:extLst>
              <a:ext uri="{FF2B5EF4-FFF2-40B4-BE49-F238E27FC236}">
                <a16:creationId xmlns:a16="http://schemas.microsoft.com/office/drawing/2014/main" id="{A1B82098-343D-4131-B4A0-57F4B028786B}"/>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22445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E0CA-11B8-444C-A21F-3C9F0E404EBD}"/>
              </a:ext>
            </a:extLst>
          </p:cNvPr>
          <p:cNvSpPr>
            <a:spLocks noGrp="1"/>
          </p:cNvSpPr>
          <p:nvPr>
            <p:ph type="title"/>
          </p:nvPr>
        </p:nvSpPr>
        <p:spPr/>
        <p:txBody>
          <a:bodyPr/>
          <a:lstStyle/>
          <a:p>
            <a:r>
              <a:rPr lang="en-US"/>
              <a:t>Twitter Own and Retweeted Tweets Table | BNI Syariah - 6 of 10</a:t>
            </a:r>
          </a:p>
        </p:txBody>
      </p:sp>
      <p:graphicFrame>
        <p:nvGraphicFramePr>
          <p:cNvPr id="5" name="Table Placeholder 4">
            <a:extLst>
              <a:ext uri="{FF2B5EF4-FFF2-40B4-BE49-F238E27FC236}">
                <a16:creationId xmlns:a16="http://schemas.microsoft.com/office/drawing/2014/main" id="{78F6C9E9-785E-4EA6-8EE7-D4373C865F73}"/>
              </a:ext>
            </a:extLst>
          </p:cNvPr>
          <p:cNvGraphicFramePr>
            <a:graphicFrameLocks noGrp="1"/>
          </p:cNvGraphicFramePr>
          <p:nvPr>
            <p:ph type="tbl" sz="quarter" idx="13"/>
            <p:extLst>
              <p:ext uri="{D42A27DB-BD31-4B8C-83A1-F6EECF244321}">
                <p14:modId xmlns:p14="http://schemas.microsoft.com/office/powerpoint/2010/main" val="182737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31867371"/>
                    </a:ext>
                  </a:extLst>
                </a:gridCol>
                <a:gridCol w="493776">
                  <a:extLst>
                    <a:ext uri="{9D8B030D-6E8A-4147-A177-3AD203B41FA5}">
                      <a16:colId xmlns:a16="http://schemas.microsoft.com/office/drawing/2014/main" val="911751055"/>
                    </a:ext>
                  </a:extLst>
                </a:gridCol>
                <a:gridCol w="1069848">
                  <a:extLst>
                    <a:ext uri="{9D8B030D-6E8A-4147-A177-3AD203B41FA5}">
                      <a16:colId xmlns:a16="http://schemas.microsoft.com/office/drawing/2014/main" val="2298392571"/>
                    </a:ext>
                  </a:extLst>
                </a:gridCol>
                <a:gridCol w="1069848">
                  <a:extLst>
                    <a:ext uri="{9D8B030D-6E8A-4147-A177-3AD203B41FA5}">
                      <a16:colId xmlns:a16="http://schemas.microsoft.com/office/drawing/2014/main" val="378955547"/>
                    </a:ext>
                  </a:extLst>
                </a:gridCol>
                <a:gridCol w="1069848">
                  <a:extLst>
                    <a:ext uri="{9D8B030D-6E8A-4147-A177-3AD203B41FA5}">
                      <a16:colId xmlns:a16="http://schemas.microsoft.com/office/drawing/2014/main" val="4034912926"/>
                    </a:ext>
                  </a:extLst>
                </a:gridCol>
                <a:gridCol w="1069848">
                  <a:extLst>
                    <a:ext uri="{9D8B030D-6E8A-4147-A177-3AD203B41FA5}">
                      <a16:colId xmlns:a16="http://schemas.microsoft.com/office/drawing/2014/main" val="1697204381"/>
                    </a:ext>
                  </a:extLst>
                </a:gridCol>
                <a:gridCol w="1069848">
                  <a:extLst>
                    <a:ext uri="{9D8B030D-6E8A-4147-A177-3AD203B41FA5}">
                      <a16:colId xmlns:a16="http://schemas.microsoft.com/office/drawing/2014/main" val="3295369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5023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- 2019-12-19 18:25:35</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Kalo kepoin media sosialnya orang-orang yang lagi liburan, pasti destinasinya ga jauh-jauh dari Jepang, Korea, Hongkong, bahkan benua eropa. Setuju? https://t.co/9UmxgkmLkx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757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- 2019-12-18 17:09:43</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Kamu pasti punya cita-cita untuk punya hunian sendiri kan? Nah, kamu lebih milih beli rumah yang udah jadi atau beli tanah nih, Sahabat? https://t.co/IPXTJqVDIk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5164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- 2019-12-17 17:46:30</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Kita semua pasti ingin menunaikan rukum islam yang ke-5 yaitu ibadah haji. Tapi, para Sahabat di sini udah pada tau belum sih tentang keutamaan ibadah haji? https://t.co/KH2dqXZxPx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236856"/>
                  </a:ext>
                </a:extLst>
              </a:tr>
            </a:tbl>
          </a:graphicData>
        </a:graphic>
      </p:graphicFrame>
      <p:sp>
        <p:nvSpPr>
          <p:cNvPr id="4" name="Text Placeholder 3">
            <a:extLst>
              <a:ext uri="{FF2B5EF4-FFF2-40B4-BE49-F238E27FC236}">
                <a16:creationId xmlns:a16="http://schemas.microsoft.com/office/drawing/2014/main" id="{AAA1B477-95A1-4D09-B41C-A44081B38B74}"/>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1260203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8BBAD-A7D3-4712-ABB4-0F616829AAE7}"/>
              </a:ext>
            </a:extLst>
          </p:cNvPr>
          <p:cNvSpPr>
            <a:spLocks noGrp="1"/>
          </p:cNvSpPr>
          <p:nvPr>
            <p:ph type="title"/>
          </p:nvPr>
        </p:nvSpPr>
        <p:spPr/>
        <p:txBody>
          <a:bodyPr/>
          <a:lstStyle/>
          <a:p>
            <a:r>
              <a:rPr lang="en-US"/>
              <a:t>Twitter Own and Retweeted Tweets Table | BNI Syariah - 7 of 10</a:t>
            </a:r>
          </a:p>
        </p:txBody>
      </p:sp>
      <p:graphicFrame>
        <p:nvGraphicFramePr>
          <p:cNvPr id="5" name="Table Placeholder 4">
            <a:extLst>
              <a:ext uri="{FF2B5EF4-FFF2-40B4-BE49-F238E27FC236}">
                <a16:creationId xmlns:a16="http://schemas.microsoft.com/office/drawing/2014/main" id="{9B931258-BC37-4E77-8B59-8B658E7AC6C3}"/>
              </a:ext>
            </a:extLst>
          </p:cNvPr>
          <p:cNvGraphicFramePr>
            <a:graphicFrameLocks noGrp="1"/>
          </p:cNvGraphicFramePr>
          <p:nvPr>
            <p:ph type="tbl" sz="quarter" idx="13"/>
            <p:extLst>
              <p:ext uri="{D42A27DB-BD31-4B8C-83A1-F6EECF244321}">
                <p14:modId xmlns:p14="http://schemas.microsoft.com/office/powerpoint/2010/main" val="761454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0503987"/>
                    </a:ext>
                  </a:extLst>
                </a:gridCol>
                <a:gridCol w="493776">
                  <a:extLst>
                    <a:ext uri="{9D8B030D-6E8A-4147-A177-3AD203B41FA5}">
                      <a16:colId xmlns:a16="http://schemas.microsoft.com/office/drawing/2014/main" val="1942761349"/>
                    </a:ext>
                  </a:extLst>
                </a:gridCol>
                <a:gridCol w="1069848">
                  <a:extLst>
                    <a:ext uri="{9D8B030D-6E8A-4147-A177-3AD203B41FA5}">
                      <a16:colId xmlns:a16="http://schemas.microsoft.com/office/drawing/2014/main" val="652178478"/>
                    </a:ext>
                  </a:extLst>
                </a:gridCol>
                <a:gridCol w="1069848">
                  <a:extLst>
                    <a:ext uri="{9D8B030D-6E8A-4147-A177-3AD203B41FA5}">
                      <a16:colId xmlns:a16="http://schemas.microsoft.com/office/drawing/2014/main" val="1021267"/>
                    </a:ext>
                  </a:extLst>
                </a:gridCol>
                <a:gridCol w="1069848">
                  <a:extLst>
                    <a:ext uri="{9D8B030D-6E8A-4147-A177-3AD203B41FA5}">
                      <a16:colId xmlns:a16="http://schemas.microsoft.com/office/drawing/2014/main" val="2083162652"/>
                    </a:ext>
                  </a:extLst>
                </a:gridCol>
                <a:gridCol w="1069848">
                  <a:extLst>
                    <a:ext uri="{9D8B030D-6E8A-4147-A177-3AD203B41FA5}">
                      <a16:colId xmlns:a16="http://schemas.microsoft.com/office/drawing/2014/main" val="2634802459"/>
                    </a:ext>
                  </a:extLst>
                </a:gridCol>
                <a:gridCol w="1069848">
                  <a:extLst>
                    <a:ext uri="{9D8B030D-6E8A-4147-A177-3AD203B41FA5}">
                      <a16:colId xmlns:a16="http://schemas.microsoft.com/office/drawing/2014/main" val="2845095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33384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- 2019-12-16 17:06:52</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Masih awal minggu jangan stres-stres dulu. Mending ikutan iseng cocokin kartu BNI Syariah ini dengan gambar yang tepat. Kamu bisa gak, Sahabat?
Buruan tulis jawabannya di bawah yaaa!
#PilihCaraBaiknya
#HasanahBankingPartner https://t.co/1EkOXWlusK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9668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- 2019-12-15 15:23:41</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Kurang dari sebulan lagi tahun akan berganti. Sudahkah kamu bersilaturahmi? https://t.co/Bly2LuBCA3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2570618"/>
                  </a:ext>
                </a:extLst>
              </a:tr>
            </a:tbl>
          </a:graphicData>
        </a:graphic>
      </p:graphicFrame>
      <p:sp>
        <p:nvSpPr>
          <p:cNvPr id="4" name="Text Placeholder 3">
            <a:extLst>
              <a:ext uri="{FF2B5EF4-FFF2-40B4-BE49-F238E27FC236}">
                <a16:creationId xmlns:a16="http://schemas.microsoft.com/office/drawing/2014/main" id="{6F025FB7-6B71-4D4F-A5E3-2FDFF6EE8285}"/>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30345599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AAB20-13AF-4B73-A973-61F543C9DAD4}"/>
              </a:ext>
            </a:extLst>
          </p:cNvPr>
          <p:cNvSpPr>
            <a:spLocks noGrp="1"/>
          </p:cNvSpPr>
          <p:nvPr>
            <p:ph type="title"/>
          </p:nvPr>
        </p:nvSpPr>
        <p:spPr/>
        <p:txBody>
          <a:bodyPr/>
          <a:lstStyle/>
          <a:p>
            <a:r>
              <a:rPr lang="en-US"/>
              <a:t>Twitter Own and Retweeted Tweets Table | BNI Syariah - 8 of 10</a:t>
            </a:r>
          </a:p>
        </p:txBody>
      </p:sp>
      <p:graphicFrame>
        <p:nvGraphicFramePr>
          <p:cNvPr id="5" name="Table Placeholder 4">
            <a:extLst>
              <a:ext uri="{FF2B5EF4-FFF2-40B4-BE49-F238E27FC236}">
                <a16:creationId xmlns:a16="http://schemas.microsoft.com/office/drawing/2014/main" id="{33BE9681-09A9-4CBC-A0F7-616A054C7A81}"/>
              </a:ext>
            </a:extLst>
          </p:cNvPr>
          <p:cNvGraphicFramePr>
            <a:graphicFrameLocks noGrp="1"/>
          </p:cNvGraphicFramePr>
          <p:nvPr>
            <p:ph type="tbl" sz="quarter" idx="13"/>
            <p:extLst>
              <p:ext uri="{D42A27DB-BD31-4B8C-83A1-F6EECF244321}">
                <p14:modId xmlns:p14="http://schemas.microsoft.com/office/powerpoint/2010/main" val="926875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6827881"/>
                    </a:ext>
                  </a:extLst>
                </a:gridCol>
                <a:gridCol w="493776">
                  <a:extLst>
                    <a:ext uri="{9D8B030D-6E8A-4147-A177-3AD203B41FA5}">
                      <a16:colId xmlns:a16="http://schemas.microsoft.com/office/drawing/2014/main" val="1649528468"/>
                    </a:ext>
                  </a:extLst>
                </a:gridCol>
                <a:gridCol w="1069848">
                  <a:extLst>
                    <a:ext uri="{9D8B030D-6E8A-4147-A177-3AD203B41FA5}">
                      <a16:colId xmlns:a16="http://schemas.microsoft.com/office/drawing/2014/main" val="2022865751"/>
                    </a:ext>
                  </a:extLst>
                </a:gridCol>
                <a:gridCol w="1069848">
                  <a:extLst>
                    <a:ext uri="{9D8B030D-6E8A-4147-A177-3AD203B41FA5}">
                      <a16:colId xmlns:a16="http://schemas.microsoft.com/office/drawing/2014/main" val="991741142"/>
                    </a:ext>
                  </a:extLst>
                </a:gridCol>
                <a:gridCol w="1069848">
                  <a:extLst>
                    <a:ext uri="{9D8B030D-6E8A-4147-A177-3AD203B41FA5}">
                      <a16:colId xmlns:a16="http://schemas.microsoft.com/office/drawing/2014/main" val="666400569"/>
                    </a:ext>
                  </a:extLst>
                </a:gridCol>
                <a:gridCol w="1069848">
                  <a:extLst>
                    <a:ext uri="{9D8B030D-6E8A-4147-A177-3AD203B41FA5}">
                      <a16:colId xmlns:a16="http://schemas.microsoft.com/office/drawing/2014/main" val="807589479"/>
                    </a:ext>
                  </a:extLst>
                </a:gridCol>
                <a:gridCol w="1069848">
                  <a:extLst>
                    <a:ext uri="{9D8B030D-6E8A-4147-A177-3AD203B41FA5}">
                      <a16:colId xmlns:a16="http://schemas.microsoft.com/office/drawing/2014/main" val="692552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487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- 2019-12-13 17:17:44</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Lagi pada ngapain nih di siang akhir pekan ini? Kalo lagi pada santai, yuk iseng-iseng ikutan main sambung kata bareng BNI Syariah dan Sahabat Hasanah lainnya! https://t.co/sNG1TKdfXw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555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- 2019-12-12 13:09:22</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Siapa yang pagi-pagi udah semangat buka aplikasi e-commerce buat belanja di HARBOLNAS 12.12? https://t.co/CxzUe01JmE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397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- 2019-12-11 16:52:29</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Ada berita baik untuk Sahabat yang ingin merencanakan umrah niiih. https://t.co/K19qL9YWlC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5891125"/>
                  </a:ext>
                </a:extLst>
              </a:tr>
            </a:tbl>
          </a:graphicData>
        </a:graphic>
      </p:graphicFrame>
      <p:sp>
        <p:nvSpPr>
          <p:cNvPr id="4" name="Text Placeholder 3">
            <a:extLst>
              <a:ext uri="{FF2B5EF4-FFF2-40B4-BE49-F238E27FC236}">
                <a16:creationId xmlns:a16="http://schemas.microsoft.com/office/drawing/2014/main" id="{8714BF12-74C4-4380-86C3-4E894D151D7C}"/>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3083808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0220A-EBE2-43A7-9B52-7D94C6AF9C94}"/>
              </a:ext>
            </a:extLst>
          </p:cNvPr>
          <p:cNvSpPr>
            <a:spLocks noGrp="1"/>
          </p:cNvSpPr>
          <p:nvPr>
            <p:ph type="title"/>
          </p:nvPr>
        </p:nvSpPr>
        <p:spPr/>
        <p:txBody>
          <a:bodyPr/>
          <a:lstStyle/>
          <a:p>
            <a:r>
              <a:rPr lang="en-US"/>
              <a:t>Twitter Own and Retweeted Tweets Table | BNI Syariah - 9 of 10</a:t>
            </a:r>
          </a:p>
        </p:txBody>
      </p:sp>
      <p:graphicFrame>
        <p:nvGraphicFramePr>
          <p:cNvPr id="5" name="Table Placeholder 4">
            <a:extLst>
              <a:ext uri="{FF2B5EF4-FFF2-40B4-BE49-F238E27FC236}">
                <a16:creationId xmlns:a16="http://schemas.microsoft.com/office/drawing/2014/main" id="{C91539C2-0571-4653-85F7-6E27A1D39376}"/>
              </a:ext>
            </a:extLst>
          </p:cNvPr>
          <p:cNvGraphicFramePr>
            <a:graphicFrameLocks noGrp="1"/>
          </p:cNvGraphicFramePr>
          <p:nvPr>
            <p:ph type="tbl" sz="quarter" idx="13"/>
            <p:extLst>
              <p:ext uri="{D42A27DB-BD31-4B8C-83A1-F6EECF244321}">
                <p14:modId xmlns:p14="http://schemas.microsoft.com/office/powerpoint/2010/main" val="44720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84185089"/>
                    </a:ext>
                  </a:extLst>
                </a:gridCol>
                <a:gridCol w="493776">
                  <a:extLst>
                    <a:ext uri="{9D8B030D-6E8A-4147-A177-3AD203B41FA5}">
                      <a16:colId xmlns:a16="http://schemas.microsoft.com/office/drawing/2014/main" val="2285809148"/>
                    </a:ext>
                  </a:extLst>
                </a:gridCol>
                <a:gridCol w="1069848">
                  <a:extLst>
                    <a:ext uri="{9D8B030D-6E8A-4147-A177-3AD203B41FA5}">
                      <a16:colId xmlns:a16="http://schemas.microsoft.com/office/drawing/2014/main" val="1326364535"/>
                    </a:ext>
                  </a:extLst>
                </a:gridCol>
                <a:gridCol w="1069848">
                  <a:extLst>
                    <a:ext uri="{9D8B030D-6E8A-4147-A177-3AD203B41FA5}">
                      <a16:colId xmlns:a16="http://schemas.microsoft.com/office/drawing/2014/main" val="819240952"/>
                    </a:ext>
                  </a:extLst>
                </a:gridCol>
                <a:gridCol w="1069848">
                  <a:extLst>
                    <a:ext uri="{9D8B030D-6E8A-4147-A177-3AD203B41FA5}">
                      <a16:colId xmlns:a16="http://schemas.microsoft.com/office/drawing/2014/main" val="1133990479"/>
                    </a:ext>
                  </a:extLst>
                </a:gridCol>
                <a:gridCol w="1069848">
                  <a:extLst>
                    <a:ext uri="{9D8B030D-6E8A-4147-A177-3AD203B41FA5}">
                      <a16:colId xmlns:a16="http://schemas.microsoft.com/office/drawing/2014/main" val="2641545820"/>
                    </a:ext>
                  </a:extLst>
                </a:gridCol>
                <a:gridCol w="1069848">
                  <a:extLst>
                    <a:ext uri="{9D8B030D-6E8A-4147-A177-3AD203B41FA5}">
                      <a16:colId xmlns:a16="http://schemas.microsoft.com/office/drawing/2014/main" val="354368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3322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- 2019-12-10 18:04:22</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Ada yang ngeluh pengen buka tabungan baru tapi males antri dan ribet isi-isi formulir di TKP? https://t.co/D0sz48xFOE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195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- 2019-12-09 18:29:27</a:t>
                      </a:r>
                      <a:r>
                        <a:rPr kumimoji="0" lang="en-US" sz="1000" b="0" i="0" u="none" strike="noStrike" kern="1200" cap="none" spc="0" normalizeH="0" baseline="0" noProof="0">
                          <a:ln>
                            <a:noFill/>
                          </a:ln>
                          <a:solidFill>
                            <a:prstClr val="black"/>
                          </a:solidFill>
                          <a:effectLst/>
                          <a:uLnTx/>
                          <a:uFillTx/>
                          <a:latin typeface="+mn-lt"/>
                          <a:ea typeface="+mn-ea"/>
                          <a:cs typeface="+mn-cs"/>
                        </a:rPr>
                        <a:t>
 Alhamdulillah kita bisa bertemu dengan hari Senin lagi untuk kembali produktif! Gimana hari Senin-mu sejauh ini, Sahabat? Masih semangat dong? https://t.co/hUAqvBZsEn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3193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- 2019-12-08 19:09:00</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Selamat menikmati akhir pekan kamu ya!
Ada kabar gembira nih untuk kita semua. https://t.co/bHv7oL1lbx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7014098"/>
                  </a:ext>
                </a:extLst>
              </a:tr>
            </a:tbl>
          </a:graphicData>
        </a:graphic>
      </p:graphicFrame>
      <p:sp>
        <p:nvSpPr>
          <p:cNvPr id="4" name="Text Placeholder 3">
            <a:extLst>
              <a:ext uri="{FF2B5EF4-FFF2-40B4-BE49-F238E27FC236}">
                <a16:creationId xmlns:a16="http://schemas.microsoft.com/office/drawing/2014/main" id="{F35B44DE-80AD-479B-9BA0-D44DE893EE0E}"/>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9941829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C6B31-89C3-4FBE-A901-309C06192C12}"/>
              </a:ext>
            </a:extLst>
          </p:cNvPr>
          <p:cNvSpPr>
            <a:spLocks noGrp="1"/>
          </p:cNvSpPr>
          <p:nvPr>
            <p:ph type="title"/>
          </p:nvPr>
        </p:nvSpPr>
        <p:spPr/>
        <p:txBody>
          <a:bodyPr/>
          <a:lstStyle/>
          <a:p>
            <a:r>
              <a:rPr lang="en-US"/>
              <a:t>Twitter Own and Retweeted Tweets Table | BNI Syariah - 10 of 10</a:t>
            </a:r>
          </a:p>
        </p:txBody>
      </p:sp>
      <p:graphicFrame>
        <p:nvGraphicFramePr>
          <p:cNvPr id="5" name="Table Placeholder 4">
            <a:extLst>
              <a:ext uri="{FF2B5EF4-FFF2-40B4-BE49-F238E27FC236}">
                <a16:creationId xmlns:a16="http://schemas.microsoft.com/office/drawing/2014/main" id="{136D3A92-A018-432E-AB24-35E682CF4B69}"/>
              </a:ext>
            </a:extLst>
          </p:cNvPr>
          <p:cNvGraphicFramePr>
            <a:graphicFrameLocks noGrp="1"/>
          </p:cNvGraphicFramePr>
          <p:nvPr>
            <p:ph type="tbl" sz="quarter" idx="13"/>
            <p:extLst>
              <p:ext uri="{D42A27DB-BD31-4B8C-83A1-F6EECF244321}">
                <p14:modId xmlns:p14="http://schemas.microsoft.com/office/powerpoint/2010/main" val="2082096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40049043"/>
                    </a:ext>
                  </a:extLst>
                </a:gridCol>
                <a:gridCol w="493776">
                  <a:extLst>
                    <a:ext uri="{9D8B030D-6E8A-4147-A177-3AD203B41FA5}">
                      <a16:colId xmlns:a16="http://schemas.microsoft.com/office/drawing/2014/main" val="1211341928"/>
                    </a:ext>
                  </a:extLst>
                </a:gridCol>
                <a:gridCol w="1069848">
                  <a:extLst>
                    <a:ext uri="{9D8B030D-6E8A-4147-A177-3AD203B41FA5}">
                      <a16:colId xmlns:a16="http://schemas.microsoft.com/office/drawing/2014/main" val="424200418"/>
                    </a:ext>
                  </a:extLst>
                </a:gridCol>
                <a:gridCol w="1069848">
                  <a:extLst>
                    <a:ext uri="{9D8B030D-6E8A-4147-A177-3AD203B41FA5}">
                      <a16:colId xmlns:a16="http://schemas.microsoft.com/office/drawing/2014/main" val="3096660115"/>
                    </a:ext>
                  </a:extLst>
                </a:gridCol>
                <a:gridCol w="1069848">
                  <a:extLst>
                    <a:ext uri="{9D8B030D-6E8A-4147-A177-3AD203B41FA5}">
                      <a16:colId xmlns:a16="http://schemas.microsoft.com/office/drawing/2014/main" val="2622072756"/>
                    </a:ext>
                  </a:extLst>
                </a:gridCol>
                <a:gridCol w="1069848">
                  <a:extLst>
                    <a:ext uri="{9D8B030D-6E8A-4147-A177-3AD203B41FA5}">
                      <a16:colId xmlns:a16="http://schemas.microsoft.com/office/drawing/2014/main" val="1452991026"/>
                    </a:ext>
                  </a:extLst>
                </a:gridCol>
                <a:gridCol w="1069848">
                  <a:extLst>
                    <a:ext uri="{9D8B030D-6E8A-4147-A177-3AD203B41FA5}">
                      <a16:colId xmlns:a16="http://schemas.microsoft.com/office/drawing/2014/main" val="206673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362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- 2019-12-07 14:20:30</a:t>
                      </a:r>
                      <a:r>
                        <a:rPr kumimoji="0" lang="en-US" sz="1000" b="0" i="0" u="none" strike="noStrike" kern="1200" cap="none" spc="0" normalizeH="0" baseline="0" noProof="0">
                          <a:ln>
                            <a:noFill/>
                          </a:ln>
                          <a:solidFill>
                            <a:prstClr val="black"/>
                          </a:solidFill>
                          <a:effectLst/>
                          <a:uLnTx/>
                          <a:uFillTx/>
                          <a:latin typeface="+mn-lt"/>
                          <a:ea typeface="+mn-ea"/>
                          <a:cs typeface="+mn-cs"/>
                        </a:rPr>
                        <a:t>
 Sahabat Hasanah udah pada tau belum sih, kalo sekarang masa tunggu keberangkatan haji di Indonesia mencapai 40 tahun, loh! https://t.co/NKCQH0DSld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042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@BNISyariah - 2019-12-06 15:07:05</a:t>
                      </a:r>
                      <a:r>
                        <a:rPr kumimoji="0" lang="en-US" sz="1000" b="0" i="0" u="none" strike="noStrike" kern="1200" cap="none" spc="0" normalizeH="0" baseline="0" noProof="0">
                          <a:ln>
                            <a:noFill/>
                          </a:ln>
                          <a:solidFill>
                            <a:prstClr val="black"/>
                          </a:solidFill>
                          <a:effectLst/>
                          <a:uLnTx/>
                          <a:uFillTx/>
                          <a:latin typeface="+mn-lt"/>
                          <a:ea typeface="+mn-ea"/>
                          <a:cs typeface="+mn-cs"/>
                        </a:rPr>
                        <a:t>
 Assalamualaikum, Sahabat Hasanah. Alhamdulillah di hari baik ini BNI Syariah juga punya kabar baik!
Pada acara Awarding Night Financial Award 2019 pada Kamis, 5 Desember kemarin, BNI Syariah menerima penghargaan Brand Awarness loh, Sahabat! https://t.co/NdrzqcBP47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30/01/2020 12:32:59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3942448"/>
                  </a:ext>
                </a:extLst>
              </a:tr>
            </a:tbl>
          </a:graphicData>
        </a:graphic>
      </p:graphicFrame>
      <p:sp>
        <p:nvSpPr>
          <p:cNvPr id="4" name="Text Placeholder 3">
            <a:extLst>
              <a:ext uri="{FF2B5EF4-FFF2-40B4-BE49-F238E27FC236}">
                <a16:creationId xmlns:a16="http://schemas.microsoft.com/office/drawing/2014/main" id="{E9A7489C-A1F8-4CCF-9F82-A76BE49F7A03}"/>
              </a:ext>
            </a:extLst>
          </p:cNvPr>
          <p:cNvSpPr>
            <a:spLocks noGrp="1"/>
          </p:cNvSpPr>
          <p:nvPr>
            <p:ph type="body" sz="quarter" idx="14"/>
          </p:nvPr>
        </p:nvSpPr>
        <p:spPr/>
        <p:txBody>
          <a:bodyPr/>
          <a:lstStyle/>
          <a:p>
            <a:r>
              <a:rPr lang="en-US"/>
              <a:t>01/12/2019 - 31/12/2019</a:t>
            </a:r>
          </a:p>
        </p:txBody>
      </p:sp>
    </p:spTree>
    <p:extLst>
      <p:ext uri="{BB962C8B-B14F-4D97-AF65-F5344CB8AC3E}">
        <p14:creationId xmlns:p14="http://schemas.microsoft.com/office/powerpoint/2010/main" val="9919045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610</Words>
  <Application>Microsoft Office PowerPoint</Application>
  <PresentationFormat>On-screen Show (4:3)</PresentationFormat>
  <Paragraphs>265</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Twitter Own and Retweeted Tweets Table | BNI Syariah - 1 of 10</vt:lpstr>
      <vt:lpstr>Twitter Own and Retweeted Tweets Table | BNI Syariah - 2 of 10</vt:lpstr>
      <vt:lpstr>Twitter Own and Retweeted Tweets Table | BNI Syariah - 3 of 10</vt:lpstr>
      <vt:lpstr>Twitter Own and Retweeted Tweets Table | BNI Syariah - 4 of 10</vt:lpstr>
      <vt:lpstr>Twitter Own and Retweeted Tweets Table | BNI Syariah - 5 of 10</vt:lpstr>
      <vt:lpstr>Twitter Own and Retweeted Tweets Table | BNI Syariah - 6 of 10</vt:lpstr>
      <vt:lpstr>Twitter Own and Retweeted Tweets Table | BNI Syariah - 7 of 10</vt:lpstr>
      <vt:lpstr>Twitter Own and Retweeted Tweets Table | BNI Syariah - 8 of 10</vt:lpstr>
      <vt:lpstr>Twitter Own and Retweeted Tweets Table | BNI Syariah - 9 of 10</vt:lpstr>
      <vt:lpstr>Twitter Own and Retweeted Tweets Table | BNI Syariah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BNI Syariah - 1 of 10</dc:title>
  <dc:creator>Frederik Peiniger</dc:creator>
  <cp:lastModifiedBy>Frederik Peiniger</cp:lastModifiedBy>
  <cp:revision>1</cp:revision>
  <dcterms:created xsi:type="dcterms:W3CDTF">2020-01-30T09:30:41Z</dcterms:created>
  <dcterms:modified xsi:type="dcterms:W3CDTF">2020-01-30T09:32:27Z</dcterms:modified>
</cp:coreProperties>
</file>