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generasibejo</c:v>
                </c:pt>
              </c:strCache>
            </c:strRef>
          </c:tx>
          <c:spPr>
            <a:ln w="28575" cap="rnd">
              <a:solidFill>
                <a:schemeClr val="accent1"/>
              </a:solidFill>
              <a:round/>
            </a:ln>
            <a:effectLst/>
          </c:spPr>
          <c:marker>
            <c:symbol val="none"/>
          </c:marker>
          <c:cat>
            <c:numRef>
              <c:f>Sheet1!$A$2:$A$4</c:f>
              <c:numCache>
                <c:formatCode>m/d/yyyy</c:formatCode>
                <c:ptCount val="3"/>
                <c:pt idx="0">
                  <c:v>43471</c:v>
                </c:pt>
                <c:pt idx="1">
                  <c:v>43472</c:v>
                </c:pt>
                <c:pt idx="2">
                  <c:v>43473</c:v>
                </c:pt>
              </c:numCache>
            </c:numRef>
          </c:cat>
          <c:val>
            <c:numRef>
              <c:f>Sheet1!$B$2:$B$4</c:f>
              <c:numCache>
                <c:formatCode>General</c:formatCode>
                <c:ptCount val="3"/>
                <c:pt idx="0">
                  <c:v>19</c:v>
                </c:pt>
                <c:pt idx="1">
                  <c:v>16</c:v>
                </c:pt>
                <c:pt idx="2">
                  <c:v>25</c:v>
                </c:pt>
              </c:numCache>
            </c:numRef>
          </c:val>
          <c:smooth val="0"/>
          <c:extLst>
            <c:ext xmlns:c16="http://schemas.microsoft.com/office/drawing/2014/chart" uri="{C3380CC4-5D6E-409C-BE32-E72D297353CC}">
              <c16:uniqueId val="{00000000-B9D0-4C16-A71C-ADEF6DEA34D3}"/>
            </c:ext>
          </c:extLst>
        </c:ser>
        <c:dLbls>
          <c:showLegendKey val="0"/>
          <c:showVal val="0"/>
          <c:showCatName val="0"/>
          <c:showSerName val="0"/>
          <c:showPercent val="0"/>
          <c:showBubbleSize val="0"/>
        </c:dLbls>
        <c:smooth val="0"/>
        <c:axId val="258998736"/>
        <c:axId val="259000376"/>
      </c:lineChart>
      <c:dateAx>
        <c:axId val="258998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000376"/>
        <c:crosses val="autoZero"/>
        <c:auto val="1"/>
        <c:lblOffset val="100"/>
        <c:baseTimeUnit val="days"/>
      </c:dateAx>
      <c:valAx>
        <c:axId val="25900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99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generasibejo</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6.7531208341997297</c:v>
                </c:pt>
                <c:pt idx="1">
                  <c:v>4.6361797426282996</c:v>
                </c:pt>
                <c:pt idx="2">
                  <c:v>4.0642515552880996</c:v>
                </c:pt>
              </c:numCache>
            </c:numRef>
          </c:val>
          <c:extLst>
            <c:ext xmlns:c16="http://schemas.microsoft.com/office/drawing/2014/chart" uri="{C3380CC4-5D6E-409C-BE32-E72D297353CC}">
              <c16:uniqueId val="{00000000-C522-4611-B756-305C62492E2E}"/>
            </c:ext>
          </c:extLst>
        </c:ser>
        <c:dLbls>
          <c:showLegendKey val="0"/>
          <c:showVal val="0"/>
          <c:showCatName val="0"/>
          <c:showSerName val="0"/>
          <c:showPercent val="0"/>
          <c:showBubbleSize val="0"/>
        </c:dLbls>
        <c:gapWidth val="219"/>
        <c:overlap val="-27"/>
        <c:axId val="386672312"/>
        <c:axId val="386667720"/>
      </c:barChart>
      <c:catAx>
        <c:axId val="38667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67720"/>
        <c:crosses val="autoZero"/>
        <c:auto val="1"/>
        <c:lblAlgn val="ctr"/>
        <c:lblOffset val="100"/>
        <c:noMultiLvlLbl val="0"/>
      </c:catAx>
      <c:valAx>
        <c:axId val="38666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7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generasibejo</c:v>
                </c:pt>
              </c:strCache>
            </c:strRef>
          </c:cat>
          <c:val>
            <c:numRef>
              <c:f>Sheet1!$B$2</c:f>
              <c:numCache>
                <c:formatCode>General</c:formatCode>
                <c:ptCount val="1"/>
                <c:pt idx="0">
                  <c:v>3</c:v>
                </c:pt>
              </c:numCache>
            </c:numRef>
          </c:val>
          <c:extLst>
            <c:ext xmlns:c16="http://schemas.microsoft.com/office/drawing/2014/chart" uri="{C3380CC4-5D6E-409C-BE32-E72D297353CC}">
              <c16:uniqueId val="{00000000-F9C3-4C66-ADE1-ADE9AFDB9786}"/>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generasibejo</c:v>
                </c:pt>
              </c:strCache>
            </c:strRef>
          </c:cat>
          <c:val>
            <c:numRef>
              <c:f>Sheet1!$C$2</c:f>
              <c:numCache>
                <c:formatCode>General</c:formatCode>
                <c:ptCount val="1"/>
                <c:pt idx="0">
                  <c:v>53</c:v>
                </c:pt>
              </c:numCache>
            </c:numRef>
          </c:val>
          <c:extLst>
            <c:ext xmlns:c16="http://schemas.microsoft.com/office/drawing/2014/chart" uri="{C3380CC4-5D6E-409C-BE32-E72D297353CC}">
              <c16:uniqueId val="{00000001-F9C3-4C66-ADE1-ADE9AFDB9786}"/>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generasibejo</c:v>
                </c:pt>
              </c:strCache>
            </c:strRef>
          </c:cat>
          <c:val>
            <c:numRef>
              <c:f>Sheet1!$D$2</c:f>
              <c:numCache>
                <c:formatCode>General</c:formatCode>
                <c:ptCount val="1"/>
                <c:pt idx="0">
                  <c:v>4</c:v>
                </c:pt>
              </c:numCache>
            </c:numRef>
          </c:val>
          <c:extLst>
            <c:ext xmlns:c16="http://schemas.microsoft.com/office/drawing/2014/chart" uri="{C3380CC4-5D6E-409C-BE32-E72D297353CC}">
              <c16:uniqueId val="{00000002-F9C3-4C66-ADE1-ADE9AFDB9786}"/>
            </c:ext>
          </c:extLst>
        </c:ser>
        <c:dLbls>
          <c:showLegendKey val="0"/>
          <c:showVal val="0"/>
          <c:showCatName val="0"/>
          <c:showSerName val="0"/>
          <c:showPercent val="0"/>
          <c:showBubbleSize val="0"/>
        </c:dLbls>
        <c:gapWidth val="150"/>
        <c:overlap val="100"/>
        <c:axId val="386665424"/>
        <c:axId val="386669360"/>
      </c:barChart>
      <c:catAx>
        <c:axId val="38666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69360"/>
        <c:crosses val="autoZero"/>
        <c:auto val="1"/>
        <c:lblAlgn val="ctr"/>
        <c:lblOffset val="100"/>
        <c:noMultiLvlLbl val="0"/>
      </c:catAx>
      <c:valAx>
        <c:axId val="386669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6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generasibejo</c:v>
                </c:pt>
              </c:strCache>
            </c:strRef>
          </c:cat>
          <c:val>
            <c:numRef>
              <c:f>Sheet1!$B$2</c:f>
              <c:numCache>
                <c:formatCode>General</c:formatCode>
                <c:ptCount val="1"/>
                <c:pt idx="0">
                  <c:v>5610</c:v>
                </c:pt>
              </c:numCache>
            </c:numRef>
          </c:val>
          <c:extLst>
            <c:ext xmlns:c16="http://schemas.microsoft.com/office/drawing/2014/chart" uri="{C3380CC4-5D6E-409C-BE32-E72D297353CC}">
              <c16:uniqueId val="{00000000-B53F-44FF-8BD2-ADF41E071D9B}"/>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generasibejo</c:v>
                </c:pt>
              </c:strCache>
            </c:strRef>
          </c:cat>
          <c:val>
            <c:numRef>
              <c:f>Sheet1!$C$2</c:f>
              <c:numCache>
                <c:formatCode>General</c:formatCode>
                <c:ptCount val="1"/>
                <c:pt idx="0">
                  <c:v>1000</c:v>
                </c:pt>
              </c:numCache>
            </c:numRef>
          </c:val>
          <c:extLst>
            <c:ext xmlns:c16="http://schemas.microsoft.com/office/drawing/2014/chart" uri="{C3380CC4-5D6E-409C-BE32-E72D297353CC}">
              <c16:uniqueId val="{00000001-B53F-44FF-8BD2-ADF41E071D9B}"/>
            </c:ext>
          </c:extLst>
        </c:ser>
        <c:dLbls>
          <c:showLegendKey val="0"/>
          <c:showVal val="0"/>
          <c:showCatName val="0"/>
          <c:showSerName val="0"/>
          <c:showPercent val="0"/>
          <c:showBubbleSize val="0"/>
        </c:dLbls>
        <c:gapWidth val="150"/>
        <c:overlap val="100"/>
        <c:axId val="386691664"/>
        <c:axId val="386693304"/>
      </c:barChart>
      <c:catAx>
        <c:axId val="38669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93304"/>
        <c:crosses val="autoZero"/>
        <c:auto val="1"/>
        <c:lblAlgn val="ctr"/>
        <c:lblOffset val="100"/>
        <c:noMultiLvlLbl val="0"/>
      </c:catAx>
      <c:valAx>
        <c:axId val="386693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9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generasibejo</c:v>
                </c:pt>
              </c:strCache>
            </c:strRef>
          </c:cat>
          <c:val>
            <c:numRef>
              <c:f>Sheet1!$B$2</c:f>
              <c:numCache>
                <c:formatCode>General</c:formatCode>
                <c:ptCount val="1"/>
                <c:pt idx="0">
                  <c:v>6610</c:v>
                </c:pt>
              </c:numCache>
            </c:numRef>
          </c:val>
          <c:extLst>
            <c:ext xmlns:c16="http://schemas.microsoft.com/office/drawing/2014/chart" uri="{C3380CC4-5D6E-409C-BE32-E72D297353CC}">
              <c16:uniqueId val="{00000000-291F-4BFF-8DE3-DDDA239AFA7A}"/>
            </c:ext>
          </c:extLst>
        </c:ser>
        <c:dLbls>
          <c:showLegendKey val="0"/>
          <c:showVal val="0"/>
          <c:showCatName val="0"/>
          <c:showSerName val="0"/>
          <c:showPercent val="0"/>
          <c:showBubbleSize val="0"/>
        </c:dLbls>
        <c:gapWidth val="219"/>
        <c:overlap val="-27"/>
        <c:axId val="386685760"/>
        <c:axId val="386683792"/>
      </c:barChart>
      <c:catAx>
        <c:axId val="38668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83792"/>
        <c:crosses val="autoZero"/>
        <c:auto val="1"/>
        <c:lblAlgn val="ctr"/>
        <c:lblOffset val="100"/>
        <c:noMultiLvlLbl val="0"/>
      </c:catAx>
      <c:valAx>
        <c:axId val="38668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8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EE44B-50FD-492F-8C91-00DF6867CCB9}"/>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AC2C2986-58D7-4782-8F7F-E21B4790B4E6}"/>
              </a:ext>
            </a:extLst>
          </p:cNvPr>
          <p:cNvSpPr>
            <a:spLocks noGrp="1"/>
          </p:cNvSpPr>
          <p:nvPr>
            <p:ph type="subTitle" idx="1"/>
          </p:nvPr>
        </p:nvSpPr>
        <p:spPr/>
        <p:txBody>
          <a:bodyPr/>
          <a:lstStyle/>
          <a:p>
            <a:r>
              <a:rPr lang="en-US"/>
              <a:t>searchnesia</a:t>
            </a:r>
          </a:p>
        </p:txBody>
      </p:sp>
    </p:spTree>
    <p:extLst>
      <p:ext uri="{BB962C8B-B14F-4D97-AF65-F5344CB8AC3E}">
        <p14:creationId xmlns:p14="http://schemas.microsoft.com/office/powerpoint/2010/main" val="3250788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AB70C-5E3F-4839-BA5D-B86C2D0DFC3D}"/>
              </a:ext>
            </a:extLst>
          </p:cNvPr>
          <p:cNvSpPr>
            <a:spLocks noGrp="1"/>
          </p:cNvSpPr>
          <p:nvPr>
            <p:ph type="title"/>
          </p:nvPr>
        </p:nvSpPr>
        <p:spPr/>
        <p:txBody>
          <a:bodyPr/>
          <a:lstStyle/>
          <a:p>
            <a:r>
              <a:rPr lang="en-US"/>
              <a:t>Instagram Posts | generasibejo</a:t>
            </a:r>
          </a:p>
        </p:txBody>
      </p:sp>
      <p:graphicFrame>
        <p:nvGraphicFramePr>
          <p:cNvPr id="6" name="Chart Placeholder 5">
            <a:extLst>
              <a:ext uri="{FF2B5EF4-FFF2-40B4-BE49-F238E27FC236}">
                <a16:creationId xmlns:a16="http://schemas.microsoft.com/office/drawing/2014/main" id="{AA6A1B1B-645D-4292-B4F7-F41BC9B6CC8C}"/>
              </a:ext>
            </a:extLst>
          </p:cNvPr>
          <p:cNvGraphicFramePr>
            <a:graphicFrameLocks noGrp="1"/>
          </p:cNvGraphicFramePr>
          <p:nvPr>
            <p:ph type="chart" sz="quarter" idx="13"/>
            <p:extLst>
              <p:ext uri="{D42A27DB-BD31-4B8C-83A1-F6EECF244321}">
                <p14:modId xmlns:p14="http://schemas.microsoft.com/office/powerpoint/2010/main" val="4107739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D4D3B7-D3DE-4237-A1E1-E7F9F4A040CA}"/>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8CFD4D47-4D5E-44A5-B5DF-31112BBAB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246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58CE-D047-4021-9773-A27EBE644AD8}"/>
              </a:ext>
            </a:extLst>
          </p:cNvPr>
          <p:cNvSpPr>
            <a:spLocks noGrp="1"/>
          </p:cNvSpPr>
          <p:nvPr>
            <p:ph type="title"/>
          </p:nvPr>
        </p:nvSpPr>
        <p:spPr/>
        <p:txBody>
          <a:bodyPr/>
          <a:lstStyle/>
          <a:p>
            <a:r>
              <a:rPr lang="en-US"/>
              <a:t>Instagram Posts Table | generasibejo - 1 of 21</a:t>
            </a:r>
          </a:p>
        </p:txBody>
      </p:sp>
      <p:graphicFrame>
        <p:nvGraphicFramePr>
          <p:cNvPr id="5" name="Table Placeholder 4">
            <a:extLst>
              <a:ext uri="{FF2B5EF4-FFF2-40B4-BE49-F238E27FC236}">
                <a16:creationId xmlns:a16="http://schemas.microsoft.com/office/drawing/2014/main" id="{FCB58B39-4D1F-4FBF-8527-B940E5096411}"/>
              </a:ext>
            </a:extLst>
          </p:cNvPr>
          <p:cNvGraphicFramePr>
            <a:graphicFrameLocks noGrp="1"/>
          </p:cNvGraphicFramePr>
          <p:nvPr>
            <p:ph type="tbl" sz="quarter" idx="13"/>
            <p:extLst>
              <p:ext uri="{D42A27DB-BD31-4B8C-83A1-F6EECF244321}">
                <p14:modId xmlns:p14="http://schemas.microsoft.com/office/powerpoint/2010/main" val="11787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4685226"/>
                    </a:ext>
                  </a:extLst>
                </a:gridCol>
                <a:gridCol w="1810512">
                  <a:extLst>
                    <a:ext uri="{9D8B030D-6E8A-4147-A177-3AD203B41FA5}">
                      <a16:colId xmlns:a16="http://schemas.microsoft.com/office/drawing/2014/main" val="922701102"/>
                    </a:ext>
                  </a:extLst>
                </a:gridCol>
                <a:gridCol w="822960">
                  <a:extLst>
                    <a:ext uri="{9D8B030D-6E8A-4147-A177-3AD203B41FA5}">
                      <a16:colId xmlns:a16="http://schemas.microsoft.com/office/drawing/2014/main" val="3130067129"/>
                    </a:ext>
                  </a:extLst>
                </a:gridCol>
                <a:gridCol w="822960">
                  <a:extLst>
                    <a:ext uri="{9D8B030D-6E8A-4147-A177-3AD203B41FA5}">
                      <a16:colId xmlns:a16="http://schemas.microsoft.com/office/drawing/2014/main" val="4103638191"/>
                    </a:ext>
                  </a:extLst>
                </a:gridCol>
                <a:gridCol w="822960">
                  <a:extLst>
                    <a:ext uri="{9D8B030D-6E8A-4147-A177-3AD203B41FA5}">
                      <a16:colId xmlns:a16="http://schemas.microsoft.com/office/drawing/2014/main" val="2021243346"/>
                    </a:ext>
                  </a:extLst>
                </a:gridCol>
                <a:gridCol w="822960">
                  <a:extLst>
                    <a:ext uri="{9D8B030D-6E8A-4147-A177-3AD203B41FA5}">
                      <a16:colId xmlns:a16="http://schemas.microsoft.com/office/drawing/2014/main" val="1736440802"/>
                    </a:ext>
                  </a:extLst>
                </a:gridCol>
                <a:gridCol w="822960">
                  <a:extLst>
                    <a:ext uri="{9D8B030D-6E8A-4147-A177-3AD203B41FA5}">
                      <a16:colId xmlns:a16="http://schemas.microsoft.com/office/drawing/2014/main" val="4262102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71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- 2019-08-30 17:40:51</a:t>
                      </a:r>
                      <a:r>
                        <a:rPr kumimoji="0" lang="en-US" sz="1000" b="0" i="0" u="none" strike="noStrike" kern="1200" cap="none" spc="0" normalizeH="0" baseline="0" noProof="0">
                          <a:ln>
                            <a:noFill/>
                          </a:ln>
                          <a:solidFill>
                            <a:prstClr val="black"/>
                          </a:solidFill>
                          <a:effectLst/>
                          <a:uLnTx/>
                          <a:uFillTx/>
                          <a:latin typeface="+mn-lt"/>
                          <a:ea typeface="+mn-ea"/>
                          <a:cs typeface="+mn-cs"/>
                        </a:rPr>
                        <a:t>
 Segarkan kembali pikiran, hangatkan kembali perasaan, rencanakan kembali impian, fokus kepada tujuan, jaga kesehatan dengan BEJO Jahe Merah kesayangan.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https://www.instagram.com/p/B1yP310AvFs/media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09/11/2019 11:08:37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1987654"/>
                  </a:ext>
                </a:extLst>
              </a:tr>
            </a:tbl>
          </a:graphicData>
        </a:graphic>
      </p:graphicFrame>
      <p:sp>
        <p:nvSpPr>
          <p:cNvPr id="4" name="Text Placeholder 3">
            <a:extLst>
              <a:ext uri="{FF2B5EF4-FFF2-40B4-BE49-F238E27FC236}">
                <a16:creationId xmlns:a16="http://schemas.microsoft.com/office/drawing/2014/main" id="{F7F74FED-EFD3-40A3-8532-57C909FE8A9F}"/>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392887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A885-8C7F-4D8F-8271-2D27FDA18E3D}"/>
              </a:ext>
            </a:extLst>
          </p:cNvPr>
          <p:cNvSpPr>
            <a:spLocks noGrp="1"/>
          </p:cNvSpPr>
          <p:nvPr>
            <p:ph type="title"/>
          </p:nvPr>
        </p:nvSpPr>
        <p:spPr/>
        <p:txBody>
          <a:bodyPr/>
          <a:lstStyle/>
          <a:p>
            <a:r>
              <a:rPr lang="en-US"/>
              <a:t>Instagram Posts Table | generasibejo - 2 of 21</a:t>
            </a:r>
          </a:p>
        </p:txBody>
      </p:sp>
      <p:graphicFrame>
        <p:nvGraphicFramePr>
          <p:cNvPr id="5" name="Table Placeholder 4">
            <a:extLst>
              <a:ext uri="{FF2B5EF4-FFF2-40B4-BE49-F238E27FC236}">
                <a16:creationId xmlns:a16="http://schemas.microsoft.com/office/drawing/2014/main" id="{AB9A3123-5E62-46D5-86C1-176F6E9305A9}"/>
              </a:ext>
            </a:extLst>
          </p:cNvPr>
          <p:cNvGraphicFramePr>
            <a:graphicFrameLocks noGrp="1"/>
          </p:cNvGraphicFramePr>
          <p:nvPr>
            <p:ph type="tbl" sz="quarter" idx="13"/>
            <p:extLst>
              <p:ext uri="{D42A27DB-BD31-4B8C-83A1-F6EECF244321}">
                <p14:modId xmlns:p14="http://schemas.microsoft.com/office/powerpoint/2010/main" val="53328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31083043"/>
                    </a:ext>
                  </a:extLst>
                </a:gridCol>
                <a:gridCol w="1810512">
                  <a:extLst>
                    <a:ext uri="{9D8B030D-6E8A-4147-A177-3AD203B41FA5}">
                      <a16:colId xmlns:a16="http://schemas.microsoft.com/office/drawing/2014/main" val="3765390715"/>
                    </a:ext>
                  </a:extLst>
                </a:gridCol>
                <a:gridCol w="822960">
                  <a:extLst>
                    <a:ext uri="{9D8B030D-6E8A-4147-A177-3AD203B41FA5}">
                      <a16:colId xmlns:a16="http://schemas.microsoft.com/office/drawing/2014/main" val="3584973532"/>
                    </a:ext>
                  </a:extLst>
                </a:gridCol>
                <a:gridCol w="822960">
                  <a:extLst>
                    <a:ext uri="{9D8B030D-6E8A-4147-A177-3AD203B41FA5}">
                      <a16:colId xmlns:a16="http://schemas.microsoft.com/office/drawing/2014/main" val="2714448218"/>
                    </a:ext>
                  </a:extLst>
                </a:gridCol>
                <a:gridCol w="822960">
                  <a:extLst>
                    <a:ext uri="{9D8B030D-6E8A-4147-A177-3AD203B41FA5}">
                      <a16:colId xmlns:a16="http://schemas.microsoft.com/office/drawing/2014/main" val="517887682"/>
                    </a:ext>
                  </a:extLst>
                </a:gridCol>
                <a:gridCol w="822960">
                  <a:extLst>
                    <a:ext uri="{9D8B030D-6E8A-4147-A177-3AD203B41FA5}">
                      <a16:colId xmlns:a16="http://schemas.microsoft.com/office/drawing/2014/main" val="3180572772"/>
                    </a:ext>
                  </a:extLst>
                </a:gridCol>
                <a:gridCol w="822960">
                  <a:extLst>
                    <a:ext uri="{9D8B030D-6E8A-4147-A177-3AD203B41FA5}">
                      <a16:colId xmlns:a16="http://schemas.microsoft.com/office/drawing/2014/main" val="3444935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281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- 2019-08-28 19:31:57</a:t>
                      </a:r>
                      <a:r>
                        <a:rPr kumimoji="0" lang="en-US" sz="1000" b="0" i="0" u="none" strike="noStrike" kern="1200" cap="none" spc="0" normalizeH="0" baseline="0" noProof="0">
                          <a:ln>
                            <a:noFill/>
                          </a:ln>
                          <a:solidFill>
                            <a:prstClr val="black"/>
                          </a:solidFill>
                          <a:effectLst/>
                          <a:uLnTx/>
                          <a:uFillTx/>
                          <a:latin typeface="+mn-lt"/>
                          <a:ea typeface="+mn-ea"/>
                          <a:cs typeface="+mn-cs"/>
                        </a:rPr>
                        <a:t>
 Menurut riset yang dilakukan Brother, 4 dari 10 pekerja berpendapat memiliki ruangan rapi dan terorganisir membantu mereka lebih produktif.
Selain itu, sekitar satu dari tiga orang mengatakan produktivitas dapat meningkatkan karier mereka.
Untuk kamu yang percaya pada hasil riset ini, yuk coba kosongkan lebih dulu meja kerjamu dan mulai meletakkan barang satu per satu.
Saat proses tersebut, pilih barang yang benar-benar kamu butuhkan. Jangan lupa letakkan juga BEJO Jahe Merah tersayang supaya nggak gampang sakit dan semakin produktif.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https://www.instagram.com/p/B1tS_xKg_ur/media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08/11/2019 11:02:43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2984240"/>
                  </a:ext>
                </a:extLst>
              </a:tr>
            </a:tbl>
          </a:graphicData>
        </a:graphic>
      </p:graphicFrame>
      <p:sp>
        <p:nvSpPr>
          <p:cNvPr id="4" name="Text Placeholder 3">
            <a:extLst>
              <a:ext uri="{FF2B5EF4-FFF2-40B4-BE49-F238E27FC236}">
                <a16:creationId xmlns:a16="http://schemas.microsoft.com/office/drawing/2014/main" id="{D46C4514-C406-401A-8491-E6CCE00E5534}"/>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903514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3945-AD28-4938-98DF-9BDA0A462267}"/>
              </a:ext>
            </a:extLst>
          </p:cNvPr>
          <p:cNvSpPr>
            <a:spLocks noGrp="1"/>
          </p:cNvSpPr>
          <p:nvPr>
            <p:ph type="title"/>
          </p:nvPr>
        </p:nvSpPr>
        <p:spPr/>
        <p:txBody>
          <a:bodyPr/>
          <a:lstStyle/>
          <a:p>
            <a:r>
              <a:rPr lang="en-US"/>
              <a:t>Instagram Posts Table | generasibejo - 3 of 21</a:t>
            </a:r>
          </a:p>
        </p:txBody>
      </p:sp>
      <p:graphicFrame>
        <p:nvGraphicFramePr>
          <p:cNvPr id="5" name="Table Placeholder 4">
            <a:extLst>
              <a:ext uri="{FF2B5EF4-FFF2-40B4-BE49-F238E27FC236}">
                <a16:creationId xmlns:a16="http://schemas.microsoft.com/office/drawing/2014/main" id="{EB785551-5F61-4CA4-A668-2E61716D258F}"/>
              </a:ext>
            </a:extLst>
          </p:cNvPr>
          <p:cNvGraphicFramePr>
            <a:graphicFrameLocks noGrp="1"/>
          </p:cNvGraphicFramePr>
          <p:nvPr>
            <p:ph type="tbl" sz="quarter" idx="13"/>
            <p:extLst>
              <p:ext uri="{D42A27DB-BD31-4B8C-83A1-F6EECF244321}">
                <p14:modId xmlns:p14="http://schemas.microsoft.com/office/powerpoint/2010/main" val="4263724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5961663"/>
                    </a:ext>
                  </a:extLst>
                </a:gridCol>
                <a:gridCol w="1810512">
                  <a:extLst>
                    <a:ext uri="{9D8B030D-6E8A-4147-A177-3AD203B41FA5}">
                      <a16:colId xmlns:a16="http://schemas.microsoft.com/office/drawing/2014/main" val="2633289689"/>
                    </a:ext>
                  </a:extLst>
                </a:gridCol>
                <a:gridCol w="822960">
                  <a:extLst>
                    <a:ext uri="{9D8B030D-6E8A-4147-A177-3AD203B41FA5}">
                      <a16:colId xmlns:a16="http://schemas.microsoft.com/office/drawing/2014/main" val="2752993902"/>
                    </a:ext>
                  </a:extLst>
                </a:gridCol>
                <a:gridCol w="822960">
                  <a:extLst>
                    <a:ext uri="{9D8B030D-6E8A-4147-A177-3AD203B41FA5}">
                      <a16:colId xmlns:a16="http://schemas.microsoft.com/office/drawing/2014/main" val="1191870285"/>
                    </a:ext>
                  </a:extLst>
                </a:gridCol>
                <a:gridCol w="822960">
                  <a:extLst>
                    <a:ext uri="{9D8B030D-6E8A-4147-A177-3AD203B41FA5}">
                      <a16:colId xmlns:a16="http://schemas.microsoft.com/office/drawing/2014/main" val="3209089296"/>
                    </a:ext>
                  </a:extLst>
                </a:gridCol>
                <a:gridCol w="822960">
                  <a:extLst>
                    <a:ext uri="{9D8B030D-6E8A-4147-A177-3AD203B41FA5}">
                      <a16:colId xmlns:a16="http://schemas.microsoft.com/office/drawing/2014/main" val="1509008155"/>
                    </a:ext>
                  </a:extLst>
                </a:gridCol>
                <a:gridCol w="822960">
                  <a:extLst>
                    <a:ext uri="{9D8B030D-6E8A-4147-A177-3AD203B41FA5}">
                      <a16:colId xmlns:a16="http://schemas.microsoft.com/office/drawing/2014/main" val="4049700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604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- 2019-08-27 18:18:52</a:t>
                      </a:r>
                      <a:r>
                        <a:rPr kumimoji="0" lang="en-US" sz="1000" b="0" i="0" u="none" strike="noStrike" kern="1200" cap="none" spc="0" normalizeH="0" baseline="0" noProof="0">
                          <a:ln>
                            <a:noFill/>
                          </a:ln>
                          <a:solidFill>
                            <a:prstClr val="black"/>
                          </a:solidFill>
                          <a:effectLst/>
                          <a:uLnTx/>
                          <a:uFillTx/>
                          <a:latin typeface="+mn-lt"/>
                          <a:ea typeface="+mn-ea"/>
                          <a:cs typeface="+mn-cs"/>
                        </a:rPr>
                        <a:t>
 Bahagia itu sederhana. Mau berbagi hal kecil, termasuk memberi BEJO Jahe Merah untuk mereka yang lagi masuk angin.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https://www.instagram.com/p/B1ql1lqg5m0/media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08/11/2019 11:02:43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435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- 2019-08-27 10:56:12</a:t>
                      </a:r>
                      <a:r>
                        <a:rPr kumimoji="0" lang="en-US" sz="1000" b="0" i="0" u="none" strike="noStrike" kern="1200" cap="none" spc="0" normalizeH="0" baseline="0" noProof="0">
                          <a:ln>
                            <a:noFill/>
                          </a:ln>
                          <a:solidFill>
                            <a:prstClr val="black"/>
                          </a:solidFill>
                          <a:effectLst/>
                          <a:uLnTx/>
                          <a:uFillTx/>
                          <a:latin typeface="+mn-lt"/>
                          <a:ea typeface="+mn-ea"/>
                          <a:cs typeface="+mn-cs"/>
                        </a:rPr>
                        <a:t>
 Ngerjain skripsi itu butuh konsentrasi. Cari tempat yang sepi, pemandangan indah, dijamin nulis skripsi lancar tanpa mengarang indah.
Nah, buat kamu yang lagi sering begadang skripsian, jangan lupa tetap jaga kesehatan. Selalu sedia BEJO Jahe Merah yang hangat dan halal untukmu, ya.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https://www.instagram.com/p/B1pzLd-gyAu/media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07/11/2019 11:04:41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0045166"/>
                  </a:ext>
                </a:extLst>
              </a:tr>
            </a:tbl>
          </a:graphicData>
        </a:graphic>
      </p:graphicFrame>
      <p:sp>
        <p:nvSpPr>
          <p:cNvPr id="4" name="Text Placeholder 3">
            <a:extLst>
              <a:ext uri="{FF2B5EF4-FFF2-40B4-BE49-F238E27FC236}">
                <a16:creationId xmlns:a16="http://schemas.microsoft.com/office/drawing/2014/main" id="{8E817A61-1309-4080-B3F1-C1674373BC37}"/>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86302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0536-67EB-4A94-B673-7C1EF4DE0075}"/>
              </a:ext>
            </a:extLst>
          </p:cNvPr>
          <p:cNvSpPr>
            <a:spLocks noGrp="1"/>
          </p:cNvSpPr>
          <p:nvPr>
            <p:ph type="title"/>
          </p:nvPr>
        </p:nvSpPr>
        <p:spPr/>
        <p:txBody>
          <a:bodyPr/>
          <a:lstStyle/>
          <a:p>
            <a:r>
              <a:rPr lang="en-US"/>
              <a:t>Instagram Posts Table | generasibejo - 4 of 21</a:t>
            </a:r>
          </a:p>
        </p:txBody>
      </p:sp>
      <p:graphicFrame>
        <p:nvGraphicFramePr>
          <p:cNvPr id="5" name="Table Placeholder 4">
            <a:extLst>
              <a:ext uri="{FF2B5EF4-FFF2-40B4-BE49-F238E27FC236}">
                <a16:creationId xmlns:a16="http://schemas.microsoft.com/office/drawing/2014/main" id="{C8654337-9B26-4641-A595-F520B2C2779F}"/>
              </a:ext>
            </a:extLst>
          </p:cNvPr>
          <p:cNvGraphicFramePr>
            <a:graphicFrameLocks noGrp="1"/>
          </p:cNvGraphicFramePr>
          <p:nvPr>
            <p:ph type="tbl" sz="quarter" idx="13"/>
            <p:extLst>
              <p:ext uri="{D42A27DB-BD31-4B8C-83A1-F6EECF244321}">
                <p14:modId xmlns:p14="http://schemas.microsoft.com/office/powerpoint/2010/main" val="189263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94985394"/>
                    </a:ext>
                  </a:extLst>
                </a:gridCol>
                <a:gridCol w="1810512">
                  <a:extLst>
                    <a:ext uri="{9D8B030D-6E8A-4147-A177-3AD203B41FA5}">
                      <a16:colId xmlns:a16="http://schemas.microsoft.com/office/drawing/2014/main" val="1950813221"/>
                    </a:ext>
                  </a:extLst>
                </a:gridCol>
                <a:gridCol w="822960">
                  <a:extLst>
                    <a:ext uri="{9D8B030D-6E8A-4147-A177-3AD203B41FA5}">
                      <a16:colId xmlns:a16="http://schemas.microsoft.com/office/drawing/2014/main" val="3153285680"/>
                    </a:ext>
                  </a:extLst>
                </a:gridCol>
                <a:gridCol w="822960">
                  <a:extLst>
                    <a:ext uri="{9D8B030D-6E8A-4147-A177-3AD203B41FA5}">
                      <a16:colId xmlns:a16="http://schemas.microsoft.com/office/drawing/2014/main" val="2371320571"/>
                    </a:ext>
                  </a:extLst>
                </a:gridCol>
                <a:gridCol w="822960">
                  <a:extLst>
                    <a:ext uri="{9D8B030D-6E8A-4147-A177-3AD203B41FA5}">
                      <a16:colId xmlns:a16="http://schemas.microsoft.com/office/drawing/2014/main" val="2818479931"/>
                    </a:ext>
                  </a:extLst>
                </a:gridCol>
                <a:gridCol w="822960">
                  <a:extLst>
                    <a:ext uri="{9D8B030D-6E8A-4147-A177-3AD203B41FA5}">
                      <a16:colId xmlns:a16="http://schemas.microsoft.com/office/drawing/2014/main" val="3394505548"/>
                    </a:ext>
                  </a:extLst>
                </a:gridCol>
                <a:gridCol w="822960">
                  <a:extLst>
                    <a:ext uri="{9D8B030D-6E8A-4147-A177-3AD203B41FA5}">
                      <a16:colId xmlns:a16="http://schemas.microsoft.com/office/drawing/2014/main" val="2694346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19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- 2019-08-22 18:59:54</a:t>
                      </a:r>
                      <a:r>
                        <a:rPr kumimoji="0" lang="en-US" sz="1000" b="0" i="0" u="none" strike="noStrike" kern="1200" cap="none" spc="0" normalizeH="0" baseline="0" noProof="0">
                          <a:ln>
                            <a:noFill/>
                          </a:ln>
                          <a:solidFill>
                            <a:prstClr val="black"/>
                          </a:solidFill>
                          <a:effectLst/>
                          <a:uLnTx/>
                          <a:uFillTx/>
                          <a:latin typeface="+mn-lt"/>
                          <a:ea typeface="+mn-ea"/>
                          <a:cs typeface="+mn-cs"/>
                        </a:rPr>
                        <a:t>
 Ditinggal pas lagi sayang-sayangnya itu berat. Kadang, kita suka nggak kuat. Rasa sayang itu seperti meriang. Kadang, bikin kita cuma bisa di kamar aja seharian. 
Tapi percaya, deh, kalau di balik kesedihan selalu ada kebahagiaan. Di balik ujian, selalu ada jalan. Dan, di balik pasangan yang bahagia di Instagram, selalu ada mantan yang pengen deactivate account. Eh, gimana?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https://www.instagram.com/p/B1dyjzvgdq8/media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0854496"/>
                  </a:ext>
                </a:extLst>
              </a:tr>
            </a:tbl>
          </a:graphicData>
        </a:graphic>
      </p:graphicFrame>
      <p:sp>
        <p:nvSpPr>
          <p:cNvPr id="4" name="Text Placeholder 3">
            <a:extLst>
              <a:ext uri="{FF2B5EF4-FFF2-40B4-BE49-F238E27FC236}">
                <a16:creationId xmlns:a16="http://schemas.microsoft.com/office/drawing/2014/main" id="{F13EF111-0059-4636-A02B-46634E7F81ED}"/>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619439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BDC20-D415-4968-8180-4724D6D49712}"/>
              </a:ext>
            </a:extLst>
          </p:cNvPr>
          <p:cNvSpPr>
            <a:spLocks noGrp="1"/>
          </p:cNvSpPr>
          <p:nvPr>
            <p:ph type="title"/>
          </p:nvPr>
        </p:nvSpPr>
        <p:spPr/>
        <p:txBody>
          <a:bodyPr/>
          <a:lstStyle/>
          <a:p>
            <a:r>
              <a:rPr lang="en-US"/>
              <a:t>Instagram Posts Table | generasibejo - 5 of 21</a:t>
            </a:r>
          </a:p>
        </p:txBody>
      </p:sp>
      <p:graphicFrame>
        <p:nvGraphicFramePr>
          <p:cNvPr id="5" name="Table Placeholder 4">
            <a:extLst>
              <a:ext uri="{FF2B5EF4-FFF2-40B4-BE49-F238E27FC236}">
                <a16:creationId xmlns:a16="http://schemas.microsoft.com/office/drawing/2014/main" id="{672EAC3E-C110-453F-8EF5-F2DEB9104037}"/>
              </a:ext>
            </a:extLst>
          </p:cNvPr>
          <p:cNvGraphicFramePr>
            <a:graphicFrameLocks noGrp="1"/>
          </p:cNvGraphicFramePr>
          <p:nvPr>
            <p:ph type="tbl" sz="quarter" idx="13"/>
            <p:extLst>
              <p:ext uri="{D42A27DB-BD31-4B8C-83A1-F6EECF244321}">
                <p14:modId xmlns:p14="http://schemas.microsoft.com/office/powerpoint/2010/main" val="279343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031779"/>
                    </a:ext>
                  </a:extLst>
                </a:gridCol>
                <a:gridCol w="1810512">
                  <a:extLst>
                    <a:ext uri="{9D8B030D-6E8A-4147-A177-3AD203B41FA5}">
                      <a16:colId xmlns:a16="http://schemas.microsoft.com/office/drawing/2014/main" val="257403862"/>
                    </a:ext>
                  </a:extLst>
                </a:gridCol>
                <a:gridCol w="822960">
                  <a:extLst>
                    <a:ext uri="{9D8B030D-6E8A-4147-A177-3AD203B41FA5}">
                      <a16:colId xmlns:a16="http://schemas.microsoft.com/office/drawing/2014/main" val="670129627"/>
                    </a:ext>
                  </a:extLst>
                </a:gridCol>
                <a:gridCol w="822960">
                  <a:extLst>
                    <a:ext uri="{9D8B030D-6E8A-4147-A177-3AD203B41FA5}">
                      <a16:colId xmlns:a16="http://schemas.microsoft.com/office/drawing/2014/main" val="1836762624"/>
                    </a:ext>
                  </a:extLst>
                </a:gridCol>
                <a:gridCol w="822960">
                  <a:extLst>
                    <a:ext uri="{9D8B030D-6E8A-4147-A177-3AD203B41FA5}">
                      <a16:colId xmlns:a16="http://schemas.microsoft.com/office/drawing/2014/main" val="1642046769"/>
                    </a:ext>
                  </a:extLst>
                </a:gridCol>
                <a:gridCol w="822960">
                  <a:extLst>
                    <a:ext uri="{9D8B030D-6E8A-4147-A177-3AD203B41FA5}">
                      <a16:colId xmlns:a16="http://schemas.microsoft.com/office/drawing/2014/main" val="341937832"/>
                    </a:ext>
                  </a:extLst>
                </a:gridCol>
                <a:gridCol w="822960">
                  <a:extLst>
                    <a:ext uri="{9D8B030D-6E8A-4147-A177-3AD203B41FA5}">
                      <a16:colId xmlns:a16="http://schemas.microsoft.com/office/drawing/2014/main" val="2577890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612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- 2019-08-21 19:09:03</a:t>
                      </a:r>
                      <a:r>
                        <a:rPr kumimoji="0" lang="en-US" sz="1000" b="0" i="0" u="none" strike="noStrike" kern="1200" cap="none" spc="0" normalizeH="0" baseline="0" noProof="0">
                          <a:ln>
                            <a:noFill/>
                          </a:ln>
                          <a:solidFill>
                            <a:prstClr val="black"/>
                          </a:solidFill>
                          <a:effectLst/>
                          <a:uLnTx/>
                          <a:uFillTx/>
                          <a:latin typeface="+mn-lt"/>
                          <a:ea typeface="+mn-ea"/>
                          <a:cs typeface="+mn-cs"/>
                        </a:rPr>
                        <a:t>
 Winda sakit. Pusing dan mual bikin semua rencana meetingnya batal. Kemarin, ia pulang malam, lupa makan, dan kehujanan.
Arif, gebetannya di kantor merasa kehilangan. Tahu Winda sakit, Arif langsung pergi ke rumah Winda waktu jam makan siang untuk menujukkan kalau ia tuh punya rasa sayang.
Sederhana aja, Arif bawain Winda BEJO Jahe Merah. Tapi, perhatian itu bikin Winda sumringah.
Ah, jadi baper!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https://www.instagram.com/p/B1bOz95Ai-h/media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04/11/2019 11:02:53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4211085"/>
                  </a:ext>
                </a:extLst>
              </a:tr>
            </a:tbl>
          </a:graphicData>
        </a:graphic>
      </p:graphicFrame>
      <p:sp>
        <p:nvSpPr>
          <p:cNvPr id="4" name="Text Placeholder 3">
            <a:extLst>
              <a:ext uri="{FF2B5EF4-FFF2-40B4-BE49-F238E27FC236}">
                <a16:creationId xmlns:a16="http://schemas.microsoft.com/office/drawing/2014/main" id="{46D54EF6-27A9-416D-840D-A056B8904064}"/>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536370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B3A42-6778-4DC8-B5FA-CD337D49D4A6}"/>
              </a:ext>
            </a:extLst>
          </p:cNvPr>
          <p:cNvSpPr>
            <a:spLocks noGrp="1"/>
          </p:cNvSpPr>
          <p:nvPr>
            <p:ph type="title"/>
          </p:nvPr>
        </p:nvSpPr>
        <p:spPr/>
        <p:txBody>
          <a:bodyPr/>
          <a:lstStyle/>
          <a:p>
            <a:r>
              <a:rPr lang="en-US"/>
              <a:t>Instagram Posts Table | generasibejo - 6 of 21</a:t>
            </a:r>
          </a:p>
        </p:txBody>
      </p:sp>
      <p:graphicFrame>
        <p:nvGraphicFramePr>
          <p:cNvPr id="5" name="Table Placeholder 4">
            <a:extLst>
              <a:ext uri="{FF2B5EF4-FFF2-40B4-BE49-F238E27FC236}">
                <a16:creationId xmlns:a16="http://schemas.microsoft.com/office/drawing/2014/main" id="{941D8A54-84AE-4D1E-8F6C-4BC49642AE20}"/>
              </a:ext>
            </a:extLst>
          </p:cNvPr>
          <p:cNvGraphicFramePr>
            <a:graphicFrameLocks noGrp="1"/>
          </p:cNvGraphicFramePr>
          <p:nvPr>
            <p:ph type="tbl" sz="quarter" idx="13"/>
            <p:extLst>
              <p:ext uri="{D42A27DB-BD31-4B8C-83A1-F6EECF244321}">
                <p14:modId xmlns:p14="http://schemas.microsoft.com/office/powerpoint/2010/main" val="415313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71808354"/>
                    </a:ext>
                  </a:extLst>
                </a:gridCol>
                <a:gridCol w="1810512">
                  <a:extLst>
                    <a:ext uri="{9D8B030D-6E8A-4147-A177-3AD203B41FA5}">
                      <a16:colId xmlns:a16="http://schemas.microsoft.com/office/drawing/2014/main" val="3500293230"/>
                    </a:ext>
                  </a:extLst>
                </a:gridCol>
                <a:gridCol w="822960">
                  <a:extLst>
                    <a:ext uri="{9D8B030D-6E8A-4147-A177-3AD203B41FA5}">
                      <a16:colId xmlns:a16="http://schemas.microsoft.com/office/drawing/2014/main" val="877687088"/>
                    </a:ext>
                  </a:extLst>
                </a:gridCol>
                <a:gridCol w="822960">
                  <a:extLst>
                    <a:ext uri="{9D8B030D-6E8A-4147-A177-3AD203B41FA5}">
                      <a16:colId xmlns:a16="http://schemas.microsoft.com/office/drawing/2014/main" val="3866655766"/>
                    </a:ext>
                  </a:extLst>
                </a:gridCol>
                <a:gridCol w="822960">
                  <a:extLst>
                    <a:ext uri="{9D8B030D-6E8A-4147-A177-3AD203B41FA5}">
                      <a16:colId xmlns:a16="http://schemas.microsoft.com/office/drawing/2014/main" val="3261652696"/>
                    </a:ext>
                  </a:extLst>
                </a:gridCol>
                <a:gridCol w="822960">
                  <a:extLst>
                    <a:ext uri="{9D8B030D-6E8A-4147-A177-3AD203B41FA5}">
                      <a16:colId xmlns:a16="http://schemas.microsoft.com/office/drawing/2014/main" val="3491411695"/>
                    </a:ext>
                  </a:extLst>
                </a:gridCol>
                <a:gridCol w="822960">
                  <a:extLst>
                    <a:ext uri="{9D8B030D-6E8A-4147-A177-3AD203B41FA5}">
                      <a16:colId xmlns:a16="http://schemas.microsoft.com/office/drawing/2014/main" val="4253251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728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- 2019-08-19 20:50:32</a:t>
                      </a:r>
                      <a:r>
                        <a:rPr kumimoji="0" lang="en-US" sz="1000" b="0" i="0" u="none" strike="noStrike" kern="1200" cap="none" spc="0" normalizeH="0" baseline="0" noProof="0">
                          <a:ln>
                            <a:noFill/>
                          </a:ln>
                          <a:solidFill>
                            <a:prstClr val="black"/>
                          </a:solidFill>
                          <a:effectLst/>
                          <a:uLnTx/>
                          <a:uFillTx/>
                          <a:latin typeface="+mn-lt"/>
                          <a:ea typeface="+mn-ea"/>
                          <a:cs typeface="+mn-cs"/>
                        </a:rPr>
                        <a:t>
 Liburan itu harus seru maksimal. Masa jauh-jauh naik gunung, eh malah masuk angin dan jadi bingung. 
Jadi, untuk kamu yang suka naik ketinggian dan merenung, selalu sedia BEJO Jahe Merah tersayang, ya.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https://www.instagram.com/p/B1WQ1d1grBf/media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30/10/2019 11:05:47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4198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- 2019-08-19 14:50:29</a:t>
                      </a:r>
                      <a:r>
                        <a:rPr kumimoji="0" lang="en-US" sz="1000" b="0" i="0" u="none" strike="noStrike" kern="1200" cap="none" spc="0" normalizeH="0" baseline="0" noProof="0">
                          <a:ln>
                            <a:noFill/>
                          </a:ln>
                          <a:solidFill>
                            <a:prstClr val="black"/>
                          </a:solidFill>
                          <a:effectLst/>
                          <a:uLnTx/>
                          <a:uFillTx/>
                          <a:latin typeface="+mn-lt"/>
                          <a:ea typeface="+mn-ea"/>
                          <a:cs typeface="+mn-cs"/>
                        </a:rPr>
                        <a:t>
 Arumi Bachsin arumi_arumi_94 Ketua Tim Penggerak PKK Provinsi Jawa Timur, memberikan dukungannya atas Gerakan Menanam dan Lomba Taman Herbal BEJO Jahe Merah yang bekerja sama dengan Tim Penggerak PKK Provinsi Jawa Timur. ⁣
⁣
Semoga program ini bisa memberikan manfaat visi bersama untuk pemberdayaan bisa tercapai.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https://www.instagram.com/p/B1VniXfgh3C/media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29/10/2019 11:03:12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5634722"/>
                  </a:ext>
                </a:extLst>
              </a:tr>
            </a:tbl>
          </a:graphicData>
        </a:graphic>
      </p:graphicFrame>
      <p:sp>
        <p:nvSpPr>
          <p:cNvPr id="4" name="Text Placeholder 3">
            <a:extLst>
              <a:ext uri="{FF2B5EF4-FFF2-40B4-BE49-F238E27FC236}">
                <a16:creationId xmlns:a16="http://schemas.microsoft.com/office/drawing/2014/main" id="{8E456D92-2DE7-4072-B27F-D38CFC4F3393}"/>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935899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D0A5-269E-46AC-A66C-09439C2184FF}"/>
              </a:ext>
            </a:extLst>
          </p:cNvPr>
          <p:cNvSpPr>
            <a:spLocks noGrp="1"/>
          </p:cNvSpPr>
          <p:nvPr>
            <p:ph type="title"/>
          </p:nvPr>
        </p:nvSpPr>
        <p:spPr/>
        <p:txBody>
          <a:bodyPr/>
          <a:lstStyle/>
          <a:p>
            <a:r>
              <a:rPr lang="en-US"/>
              <a:t>Instagram Posts Table | generasibejo - 7 of 21</a:t>
            </a:r>
          </a:p>
        </p:txBody>
      </p:sp>
      <p:graphicFrame>
        <p:nvGraphicFramePr>
          <p:cNvPr id="5" name="Table Placeholder 4">
            <a:extLst>
              <a:ext uri="{FF2B5EF4-FFF2-40B4-BE49-F238E27FC236}">
                <a16:creationId xmlns:a16="http://schemas.microsoft.com/office/drawing/2014/main" id="{9749A925-0740-49FF-AC97-D0449525E0EA}"/>
              </a:ext>
            </a:extLst>
          </p:cNvPr>
          <p:cNvGraphicFramePr>
            <a:graphicFrameLocks noGrp="1"/>
          </p:cNvGraphicFramePr>
          <p:nvPr>
            <p:ph type="tbl" sz="quarter" idx="13"/>
            <p:extLst>
              <p:ext uri="{D42A27DB-BD31-4B8C-83A1-F6EECF244321}">
                <p14:modId xmlns:p14="http://schemas.microsoft.com/office/powerpoint/2010/main" val="43095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0283633"/>
                    </a:ext>
                  </a:extLst>
                </a:gridCol>
                <a:gridCol w="1810512">
                  <a:extLst>
                    <a:ext uri="{9D8B030D-6E8A-4147-A177-3AD203B41FA5}">
                      <a16:colId xmlns:a16="http://schemas.microsoft.com/office/drawing/2014/main" val="1474592298"/>
                    </a:ext>
                  </a:extLst>
                </a:gridCol>
                <a:gridCol w="822960">
                  <a:extLst>
                    <a:ext uri="{9D8B030D-6E8A-4147-A177-3AD203B41FA5}">
                      <a16:colId xmlns:a16="http://schemas.microsoft.com/office/drawing/2014/main" val="3754707706"/>
                    </a:ext>
                  </a:extLst>
                </a:gridCol>
                <a:gridCol w="822960">
                  <a:extLst>
                    <a:ext uri="{9D8B030D-6E8A-4147-A177-3AD203B41FA5}">
                      <a16:colId xmlns:a16="http://schemas.microsoft.com/office/drawing/2014/main" val="3071635587"/>
                    </a:ext>
                  </a:extLst>
                </a:gridCol>
                <a:gridCol w="822960">
                  <a:extLst>
                    <a:ext uri="{9D8B030D-6E8A-4147-A177-3AD203B41FA5}">
                      <a16:colId xmlns:a16="http://schemas.microsoft.com/office/drawing/2014/main" val="4257794180"/>
                    </a:ext>
                  </a:extLst>
                </a:gridCol>
                <a:gridCol w="822960">
                  <a:extLst>
                    <a:ext uri="{9D8B030D-6E8A-4147-A177-3AD203B41FA5}">
                      <a16:colId xmlns:a16="http://schemas.microsoft.com/office/drawing/2014/main" val="3368370544"/>
                    </a:ext>
                  </a:extLst>
                </a:gridCol>
                <a:gridCol w="822960">
                  <a:extLst>
                    <a:ext uri="{9D8B030D-6E8A-4147-A177-3AD203B41FA5}">
                      <a16:colId xmlns:a16="http://schemas.microsoft.com/office/drawing/2014/main" val="2214672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91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- 2019-08-17 11:22:19</a:t>
                      </a:r>
                      <a:r>
                        <a:rPr kumimoji="0" lang="en-US" sz="1000" b="0" i="0" u="none" strike="noStrike" kern="1200" cap="none" spc="0" normalizeH="0" baseline="0" noProof="0">
                          <a:ln>
                            <a:noFill/>
                          </a:ln>
                          <a:solidFill>
                            <a:prstClr val="black"/>
                          </a:solidFill>
                          <a:effectLst/>
                          <a:uLnTx/>
                          <a:uFillTx/>
                          <a:latin typeface="+mn-lt"/>
                          <a:ea typeface="+mn-ea"/>
                          <a:cs typeface="+mn-cs"/>
                        </a:rPr>
                        <a:t>
 Cieeee ... Udah 74 tahun. Selamat ulang tahun negeriku tersayang. Nggak ada hadiah terbaik yang bisa kita berikan selain selalu berusaha menjadi manusia unggul yang selalu mau berbagi kebaikan dan kehangatan.
Merah Jaheku, Putih Hangatnya Ketulusanku.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https://www.instagram.com/p/B1QGN8CgA39/media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11:05:07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070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- 2019-08-14 19:43:16</a:t>
                      </a:r>
                      <a:r>
                        <a:rPr kumimoji="0" lang="en-US" sz="1000" b="0" i="0" u="none" strike="noStrike" kern="1200" cap="none" spc="0" normalizeH="0" baseline="0" noProof="0">
                          <a:ln>
                            <a:noFill/>
                          </a:ln>
                          <a:solidFill>
                            <a:prstClr val="black"/>
                          </a:solidFill>
                          <a:effectLst/>
                          <a:uLnTx/>
                          <a:uFillTx/>
                          <a:latin typeface="+mn-lt"/>
                          <a:ea typeface="+mn-ea"/>
                          <a:cs typeface="+mn-cs"/>
                        </a:rPr>
                        <a:t>
 Punya banyak uang tapi nggak bisa menikmatinya, buat apa?
Jadi, selain kerja keras mencari uang, kamu juga harus banget jaga kesehatan. Olahraga, jaga makan, dan jaga perasaan supaya bisa selalu bahagia.
Percaya deh, menjadi sehat adalah usaha menjadi bahagia. Jadi, selalu sedia yang hangat dan halal untuk bikin hari-harimu semakin optimal.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https://www.instagram.com/p/B1JRKbYgeEN/media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11:05:07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167161"/>
                  </a:ext>
                </a:extLst>
              </a:tr>
            </a:tbl>
          </a:graphicData>
        </a:graphic>
      </p:graphicFrame>
      <p:sp>
        <p:nvSpPr>
          <p:cNvPr id="4" name="Text Placeholder 3">
            <a:extLst>
              <a:ext uri="{FF2B5EF4-FFF2-40B4-BE49-F238E27FC236}">
                <a16:creationId xmlns:a16="http://schemas.microsoft.com/office/drawing/2014/main" id="{F2839BAB-DA8A-471E-BB80-4FFF69C7AC84}"/>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755531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ED041-F0C1-4D17-A051-F2D402909477}"/>
              </a:ext>
            </a:extLst>
          </p:cNvPr>
          <p:cNvSpPr>
            <a:spLocks noGrp="1"/>
          </p:cNvSpPr>
          <p:nvPr>
            <p:ph type="title"/>
          </p:nvPr>
        </p:nvSpPr>
        <p:spPr/>
        <p:txBody>
          <a:bodyPr/>
          <a:lstStyle/>
          <a:p>
            <a:r>
              <a:rPr lang="en-US"/>
              <a:t>Instagram Posts Table | generasibejo - 8 of 21</a:t>
            </a:r>
          </a:p>
        </p:txBody>
      </p:sp>
      <p:graphicFrame>
        <p:nvGraphicFramePr>
          <p:cNvPr id="5" name="Table Placeholder 4">
            <a:extLst>
              <a:ext uri="{FF2B5EF4-FFF2-40B4-BE49-F238E27FC236}">
                <a16:creationId xmlns:a16="http://schemas.microsoft.com/office/drawing/2014/main" id="{F66B19C9-9C95-4DF9-89B0-4929B7F833F4}"/>
              </a:ext>
            </a:extLst>
          </p:cNvPr>
          <p:cNvGraphicFramePr>
            <a:graphicFrameLocks noGrp="1"/>
          </p:cNvGraphicFramePr>
          <p:nvPr>
            <p:ph type="tbl" sz="quarter" idx="13"/>
            <p:extLst>
              <p:ext uri="{D42A27DB-BD31-4B8C-83A1-F6EECF244321}">
                <p14:modId xmlns:p14="http://schemas.microsoft.com/office/powerpoint/2010/main" val="282484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5048133"/>
                    </a:ext>
                  </a:extLst>
                </a:gridCol>
                <a:gridCol w="1810512">
                  <a:extLst>
                    <a:ext uri="{9D8B030D-6E8A-4147-A177-3AD203B41FA5}">
                      <a16:colId xmlns:a16="http://schemas.microsoft.com/office/drawing/2014/main" val="1641067520"/>
                    </a:ext>
                  </a:extLst>
                </a:gridCol>
                <a:gridCol w="822960">
                  <a:extLst>
                    <a:ext uri="{9D8B030D-6E8A-4147-A177-3AD203B41FA5}">
                      <a16:colId xmlns:a16="http://schemas.microsoft.com/office/drawing/2014/main" val="1556723169"/>
                    </a:ext>
                  </a:extLst>
                </a:gridCol>
                <a:gridCol w="822960">
                  <a:extLst>
                    <a:ext uri="{9D8B030D-6E8A-4147-A177-3AD203B41FA5}">
                      <a16:colId xmlns:a16="http://schemas.microsoft.com/office/drawing/2014/main" val="4241346847"/>
                    </a:ext>
                  </a:extLst>
                </a:gridCol>
                <a:gridCol w="822960">
                  <a:extLst>
                    <a:ext uri="{9D8B030D-6E8A-4147-A177-3AD203B41FA5}">
                      <a16:colId xmlns:a16="http://schemas.microsoft.com/office/drawing/2014/main" val="45533715"/>
                    </a:ext>
                  </a:extLst>
                </a:gridCol>
                <a:gridCol w="822960">
                  <a:extLst>
                    <a:ext uri="{9D8B030D-6E8A-4147-A177-3AD203B41FA5}">
                      <a16:colId xmlns:a16="http://schemas.microsoft.com/office/drawing/2014/main" val="2912933980"/>
                    </a:ext>
                  </a:extLst>
                </a:gridCol>
                <a:gridCol w="822960">
                  <a:extLst>
                    <a:ext uri="{9D8B030D-6E8A-4147-A177-3AD203B41FA5}">
                      <a16:colId xmlns:a16="http://schemas.microsoft.com/office/drawing/2014/main" val="45223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375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- 2019-08-13 19:15:47</a:t>
                      </a:r>
                      <a:r>
                        <a:rPr kumimoji="0" lang="en-US" sz="1000" b="0" i="0" u="none" strike="noStrike" kern="1200" cap="none" spc="0" normalizeH="0" baseline="0" noProof="0">
                          <a:ln>
                            <a:noFill/>
                          </a:ln>
                          <a:solidFill>
                            <a:prstClr val="black"/>
                          </a:solidFill>
                          <a:effectLst/>
                          <a:uLnTx/>
                          <a:uFillTx/>
                          <a:latin typeface="+mn-lt"/>
                          <a:ea typeface="+mn-ea"/>
                          <a:cs typeface="+mn-cs"/>
                        </a:rPr>
                        <a:t>
 Santi adalah mahasiswi era kini. Alisnya yang selalu rapi bikin dia percaya diri.
Santi yakin, ia adalah bagian dari masa depan terbaik Indonesia. Kuliahnya rajin, jarang izin, karena selalu jaga stamina dan kesehatan.
Temen-temennya kagum dengan Santi. Bahkan, kadang mereka iri kenapa mereka nggak bisa seperti Santi yang bisa masuk kuliah setiap hari.
Kalau kamu punya temen seperti Santi, tolong jangan iri. Cukup bawa BEJO Jahe Merah setiap hari dan jadilah seperti Santi.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https://www.instagram.com/p/B1GpOMagptR/media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24/10/2019 11:05:14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8173129"/>
                  </a:ext>
                </a:extLst>
              </a:tr>
            </a:tbl>
          </a:graphicData>
        </a:graphic>
      </p:graphicFrame>
      <p:sp>
        <p:nvSpPr>
          <p:cNvPr id="4" name="Text Placeholder 3">
            <a:extLst>
              <a:ext uri="{FF2B5EF4-FFF2-40B4-BE49-F238E27FC236}">
                <a16:creationId xmlns:a16="http://schemas.microsoft.com/office/drawing/2014/main" id="{8A6E7080-DB5B-4297-AB32-B7194A392706}"/>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844358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387E8-23F9-4521-B0E3-F0067C9FBD41}"/>
              </a:ext>
            </a:extLst>
          </p:cNvPr>
          <p:cNvSpPr>
            <a:spLocks noGrp="1"/>
          </p:cNvSpPr>
          <p:nvPr>
            <p:ph type="title"/>
          </p:nvPr>
        </p:nvSpPr>
        <p:spPr/>
        <p:txBody>
          <a:bodyPr/>
          <a:lstStyle/>
          <a:p>
            <a:r>
              <a:rPr lang="en-US"/>
              <a:t>Instagram Posts Table | generasibejo - 9 of 21</a:t>
            </a:r>
          </a:p>
        </p:txBody>
      </p:sp>
      <p:graphicFrame>
        <p:nvGraphicFramePr>
          <p:cNvPr id="5" name="Table Placeholder 4">
            <a:extLst>
              <a:ext uri="{FF2B5EF4-FFF2-40B4-BE49-F238E27FC236}">
                <a16:creationId xmlns:a16="http://schemas.microsoft.com/office/drawing/2014/main" id="{E029E1EF-8ECD-4B66-BC0D-198C6D059739}"/>
              </a:ext>
            </a:extLst>
          </p:cNvPr>
          <p:cNvGraphicFramePr>
            <a:graphicFrameLocks noGrp="1"/>
          </p:cNvGraphicFramePr>
          <p:nvPr>
            <p:ph type="tbl" sz="quarter" idx="13"/>
            <p:extLst>
              <p:ext uri="{D42A27DB-BD31-4B8C-83A1-F6EECF244321}">
                <p14:modId xmlns:p14="http://schemas.microsoft.com/office/powerpoint/2010/main" val="992453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6837232"/>
                    </a:ext>
                  </a:extLst>
                </a:gridCol>
                <a:gridCol w="1810512">
                  <a:extLst>
                    <a:ext uri="{9D8B030D-6E8A-4147-A177-3AD203B41FA5}">
                      <a16:colId xmlns:a16="http://schemas.microsoft.com/office/drawing/2014/main" val="836785349"/>
                    </a:ext>
                  </a:extLst>
                </a:gridCol>
                <a:gridCol w="822960">
                  <a:extLst>
                    <a:ext uri="{9D8B030D-6E8A-4147-A177-3AD203B41FA5}">
                      <a16:colId xmlns:a16="http://schemas.microsoft.com/office/drawing/2014/main" val="4197306459"/>
                    </a:ext>
                  </a:extLst>
                </a:gridCol>
                <a:gridCol w="822960">
                  <a:extLst>
                    <a:ext uri="{9D8B030D-6E8A-4147-A177-3AD203B41FA5}">
                      <a16:colId xmlns:a16="http://schemas.microsoft.com/office/drawing/2014/main" val="3521436010"/>
                    </a:ext>
                  </a:extLst>
                </a:gridCol>
                <a:gridCol w="822960">
                  <a:extLst>
                    <a:ext uri="{9D8B030D-6E8A-4147-A177-3AD203B41FA5}">
                      <a16:colId xmlns:a16="http://schemas.microsoft.com/office/drawing/2014/main" val="1587991880"/>
                    </a:ext>
                  </a:extLst>
                </a:gridCol>
                <a:gridCol w="822960">
                  <a:extLst>
                    <a:ext uri="{9D8B030D-6E8A-4147-A177-3AD203B41FA5}">
                      <a16:colId xmlns:a16="http://schemas.microsoft.com/office/drawing/2014/main" val="99270781"/>
                    </a:ext>
                  </a:extLst>
                </a:gridCol>
                <a:gridCol w="822960">
                  <a:extLst>
                    <a:ext uri="{9D8B030D-6E8A-4147-A177-3AD203B41FA5}">
                      <a16:colId xmlns:a16="http://schemas.microsoft.com/office/drawing/2014/main" val="2239606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639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- 2019-08-12 18:38:37</a:t>
                      </a:r>
                      <a:r>
                        <a:rPr kumimoji="0" lang="en-US" sz="1000" b="0" i="0" u="none" strike="noStrike" kern="1200" cap="none" spc="0" normalizeH="0" baseline="0" noProof="0">
                          <a:ln>
                            <a:noFill/>
                          </a:ln>
                          <a:solidFill>
                            <a:prstClr val="black"/>
                          </a:solidFill>
                          <a:effectLst/>
                          <a:uLnTx/>
                          <a:uFillTx/>
                          <a:latin typeface="+mn-lt"/>
                          <a:ea typeface="+mn-ea"/>
                          <a:cs typeface="+mn-cs"/>
                        </a:rPr>
                        <a:t>
 Selalu minum BEJO Jahe Merah setelah makan. Diminum langsung atau dicampur teh panas itu pilihan. Tapi yang jelas, BEJO Jahe Merah bakal lebih berkhasiat dan menjagamu tetap sehat. 
Yuk, selalu jaga kesehatanmu karena jagain jodoh orang lain itu sedih, lho.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https://www.instagram.com/p/B1EALKBgZ3r/media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23/10/2019 11:04:41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6202136"/>
                  </a:ext>
                </a:extLst>
              </a:tr>
            </a:tbl>
          </a:graphicData>
        </a:graphic>
      </p:graphicFrame>
      <p:sp>
        <p:nvSpPr>
          <p:cNvPr id="4" name="Text Placeholder 3">
            <a:extLst>
              <a:ext uri="{FF2B5EF4-FFF2-40B4-BE49-F238E27FC236}">
                <a16:creationId xmlns:a16="http://schemas.microsoft.com/office/drawing/2014/main" id="{6D99D522-7941-4404-AB50-4D0205DC8328}"/>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998759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7F7AB-36F2-4F43-8E16-DB9BA958B507}"/>
              </a:ext>
            </a:extLst>
          </p:cNvPr>
          <p:cNvSpPr>
            <a:spLocks noGrp="1"/>
          </p:cNvSpPr>
          <p:nvPr>
            <p:ph type="title"/>
          </p:nvPr>
        </p:nvSpPr>
        <p:spPr/>
        <p:txBody>
          <a:bodyPr/>
          <a:lstStyle/>
          <a:p>
            <a:r>
              <a:rPr lang="en-US"/>
              <a:t>Instagram Posts Table | generasibejo - 10 of 21</a:t>
            </a:r>
          </a:p>
        </p:txBody>
      </p:sp>
      <p:graphicFrame>
        <p:nvGraphicFramePr>
          <p:cNvPr id="5" name="Table Placeholder 4">
            <a:extLst>
              <a:ext uri="{FF2B5EF4-FFF2-40B4-BE49-F238E27FC236}">
                <a16:creationId xmlns:a16="http://schemas.microsoft.com/office/drawing/2014/main" id="{91B25A80-6980-464E-BD22-470A90BA0ABE}"/>
              </a:ext>
            </a:extLst>
          </p:cNvPr>
          <p:cNvGraphicFramePr>
            <a:graphicFrameLocks noGrp="1"/>
          </p:cNvGraphicFramePr>
          <p:nvPr>
            <p:ph type="tbl" sz="quarter" idx="13"/>
            <p:extLst>
              <p:ext uri="{D42A27DB-BD31-4B8C-83A1-F6EECF244321}">
                <p14:modId xmlns:p14="http://schemas.microsoft.com/office/powerpoint/2010/main" val="1286254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8664604"/>
                    </a:ext>
                  </a:extLst>
                </a:gridCol>
                <a:gridCol w="1810512">
                  <a:extLst>
                    <a:ext uri="{9D8B030D-6E8A-4147-A177-3AD203B41FA5}">
                      <a16:colId xmlns:a16="http://schemas.microsoft.com/office/drawing/2014/main" val="71834708"/>
                    </a:ext>
                  </a:extLst>
                </a:gridCol>
                <a:gridCol w="822960">
                  <a:extLst>
                    <a:ext uri="{9D8B030D-6E8A-4147-A177-3AD203B41FA5}">
                      <a16:colId xmlns:a16="http://schemas.microsoft.com/office/drawing/2014/main" val="448108950"/>
                    </a:ext>
                  </a:extLst>
                </a:gridCol>
                <a:gridCol w="822960">
                  <a:extLst>
                    <a:ext uri="{9D8B030D-6E8A-4147-A177-3AD203B41FA5}">
                      <a16:colId xmlns:a16="http://schemas.microsoft.com/office/drawing/2014/main" val="2024796087"/>
                    </a:ext>
                  </a:extLst>
                </a:gridCol>
                <a:gridCol w="822960">
                  <a:extLst>
                    <a:ext uri="{9D8B030D-6E8A-4147-A177-3AD203B41FA5}">
                      <a16:colId xmlns:a16="http://schemas.microsoft.com/office/drawing/2014/main" val="2126507918"/>
                    </a:ext>
                  </a:extLst>
                </a:gridCol>
                <a:gridCol w="822960">
                  <a:extLst>
                    <a:ext uri="{9D8B030D-6E8A-4147-A177-3AD203B41FA5}">
                      <a16:colId xmlns:a16="http://schemas.microsoft.com/office/drawing/2014/main" val="193952698"/>
                    </a:ext>
                  </a:extLst>
                </a:gridCol>
                <a:gridCol w="822960">
                  <a:extLst>
                    <a:ext uri="{9D8B030D-6E8A-4147-A177-3AD203B41FA5}">
                      <a16:colId xmlns:a16="http://schemas.microsoft.com/office/drawing/2014/main" val="400637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819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- 2019-08-11 20:34:11</a:t>
                      </a:r>
                      <a:r>
                        <a:rPr kumimoji="0" lang="en-US" sz="1000" b="0" i="0" u="none" strike="noStrike" kern="1200" cap="none" spc="0" normalizeH="0" baseline="0" noProof="0">
                          <a:ln>
                            <a:noFill/>
                          </a:ln>
                          <a:solidFill>
                            <a:prstClr val="black"/>
                          </a:solidFill>
                          <a:effectLst/>
                          <a:uLnTx/>
                          <a:uFillTx/>
                          <a:latin typeface="+mn-lt"/>
                          <a:ea typeface="+mn-ea"/>
                          <a:cs typeface="+mn-cs"/>
                        </a:rPr>
                        <a:t>
 Hai, generasi BEJO! Cerita dari yushie ini mungkin bisa jadi inspirasi kamu ikutan Kompetisi #YakinBerqurbanYakinHalal
.
Alhamdulillah Idul Adha kali ini bisa dirayain di kampung halaman, sama orang tua walau ga semua adik-adik bisa ikutan ngumpul.
.
Khutbah abis sholat tadi materinya mengenai bagaimana perjalanan hidup Nabi Ibrahim sampai punya anak Nabi Ismail di usianya yang sudah tua, tetapi saat lagi sayang-sayangnya, diminta untuk mengorbankan anaknya, untuk membuktikan cintanya pada Allah SWT. Umat Muslim pasti udah tau akhir ceritanya gimana.
.
Selama ini, apakah cinta kita kepada Allah SWT sudah jauh lebih besar daripada cinta kita terhadap segala hal yang ada di dunia ini? Memang ga mudah untuk menuju ke sana tapi kalau dipupuk sedari dini, insyaAllah anak-anak kita bisa tumbuh jadi generasi yang banyak bersyukur dan sabar, tidak serakah, dll.
.
Mulai Idul Adha ini Azka udah diajarin soal berkurban (apabila mampu). Dalam setahun, beberapa kali Azka dapat angpau, misal pas Idu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https://www.instagram.com/p/B1Bomo3ARKQ/media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22/10/2019 11:02:34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8230436"/>
                  </a:ext>
                </a:extLst>
              </a:tr>
            </a:tbl>
          </a:graphicData>
        </a:graphic>
      </p:graphicFrame>
      <p:sp>
        <p:nvSpPr>
          <p:cNvPr id="4" name="Text Placeholder 3">
            <a:extLst>
              <a:ext uri="{FF2B5EF4-FFF2-40B4-BE49-F238E27FC236}">
                <a16:creationId xmlns:a16="http://schemas.microsoft.com/office/drawing/2014/main" id="{7F71C8EC-21F9-4681-ABFF-538831E1F70D}"/>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4236619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3B0BA-8E3E-447F-BA91-6D1B34C62651}"/>
              </a:ext>
            </a:extLst>
          </p:cNvPr>
          <p:cNvSpPr>
            <a:spLocks noGrp="1"/>
          </p:cNvSpPr>
          <p:nvPr>
            <p:ph type="title"/>
          </p:nvPr>
        </p:nvSpPr>
        <p:spPr/>
        <p:txBody>
          <a:bodyPr/>
          <a:lstStyle/>
          <a:p>
            <a:r>
              <a:rPr lang="en-US"/>
              <a:t>Instagram Posts Table | generasibejo - 11 of 21</a:t>
            </a:r>
          </a:p>
        </p:txBody>
      </p:sp>
      <p:graphicFrame>
        <p:nvGraphicFramePr>
          <p:cNvPr id="5" name="Table Placeholder 4">
            <a:extLst>
              <a:ext uri="{FF2B5EF4-FFF2-40B4-BE49-F238E27FC236}">
                <a16:creationId xmlns:a16="http://schemas.microsoft.com/office/drawing/2014/main" id="{5F4E75E9-EED9-40CB-A256-1A958E3F56C3}"/>
              </a:ext>
            </a:extLst>
          </p:cNvPr>
          <p:cNvGraphicFramePr>
            <a:graphicFrameLocks noGrp="1"/>
          </p:cNvGraphicFramePr>
          <p:nvPr>
            <p:ph type="tbl" sz="quarter" idx="13"/>
            <p:extLst>
              <p:ext uri="{D42A27DB-BD31-4B8C-83A1-F6EECF244321}">
                <p14:modId xmlns:p14="http://schemas.microsoft.com/office/powerpoint/2010/main" val="969253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8142712"/>
                    </a:ext>
                  </a:extLst>
                </a:gridCol>
                <a:gridCol w="1810512">
                  <a:extLst>
                    <a:ext uri="{9D8B030D-6E8A-4147-A177-3AD203B41FA5}">
                      <a16:colId xmlns:a16="http://schemas.microsoft.com/office/drawing/2014/main" val="2946857680"/>
                    </a:ext>
                  </a:extLst>
                </a:gridCol>
                <a:gridCol w="822960">
                  <a:extLst>
                    <a:ext uri="{9D8B030D-6E8A-4147-A177-3AD203B41FA5}">
                      <a16:colId xmlns:a16="http://schemas.microsoft.com/office/drawing/2014/main" val="1197508123"/>
                    </a:ext>
                  </a:extLst>
                </a:gridCol>
                <a:gridCol w="822960">
                  <a:extLst>
                    <a:ext uri="{9D8B030D-6E8A-4147-A177-3AD203B41FA5}">
                      <a16:colId xmlns:a16="http://schemas.microsoft.com/office/drawing/2014/main" val="3885326382"/>
                    </a:ext>
                  </a:extLst>
                </a:gridCol>
                <a:gridCol w="822960">
                  <a:extLst>
                    <a:ext uri="{9D8B030D-6E8A-4147-A177-3AD203B41FA5}">
                      <a16:colId xmlns:a16="http://schemas.microsoft.com/office/drawing/2014/main" val="3687090523"/>
                    </a:ext>
                  </a:extLst>
                </a:gridCol>
                <a:gridCol w="822960">
                  <a:extLst>
                    <a:ext uri="{9D8B030D-6E8A-4147-A177-3AD203B41FA5}">
                      <a16:colId xmlns:a16="http://schemas.microsoft.com/office/drawing/2014/main" val="944038379"/>
                    </a:ext>
                  </a:extLst>
                </a:gridCol>
                <a:gridCol w="822960">
                  <a:extLst>
                    <a:ext uri="{9D8B030D-6E8A-4147-A177-3AD203B41FA5}">
                      <a16:colId xmlns:a16="http://schemas.microsoft.com/office/drawing/2014/main" val="3132517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846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- 2019-08-11 08:34:48</a:t>
                      </a:r>
                      <a:r>
                        <a:rPr kumimoji="0" lang="en-US" sz="1000" b="0" i="0" u="none" strike="noStrike" kern="1200" cap="none" spc="0" normalizeH="0" baseline="0" noProof="0">
                          <a:ln>
                            <a:noFill/>
                          </a:ln>
                          <a:solidFill>
                            <a:prstClr val="black"/>
                          </a:solidFill>
                          <a:effectLst/>
                          <a:uLnTx/>
                          <a:uFillTx/>
                          <a:latin typeface="+mn-lt"/>
                          <a:ea typeface="+mn-ea"/>
                          <a:cs typeface="+mn-cs"/>
                        </a:rPr>
                        <a:t>
 Selamat Merayakan
Idul Adha 10 Dzulhijjah 1440 H
Rasakan kehangatan berbagi
dengan ikhlas memberi.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https://www.instagram.com/p/B1AWR1JAtFd/media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21/10/2019 11:02:35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897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- 2019-08-10 19:11:50</a:t>
                      </a:r>
                      <a:r>
                        <a:rPr kumimoji="0" lang="en-US" sz="1000" b="0" i="0" u="none" strike="noStrike" kern="1200" cap="none" spc="0" normalizeH="0" baseline="0" noProof="0">
                          <a:ln>
                            <a:noFill/>
                          </a:ln>
                          <a:solidFill>
                            <a:prstClr val="black"/>
                          </a:solidFill>
                          <a:effectLst/>
                          <a:uLnTx/>
                          <a:uFillTx/>
                          <a:latin typeface="+mn-lt"/>
                          <a:ea typeface="+mn-ea"/>
                          <a:cs typeface="+mn-cs"/>
                        </a:rPr>
                        <a:t>
 Yuk, siapa yang bisa mengurutkan secara benar. Yang bisa menjawab dengan tepat mimin doain mantannya cakep, tapi jodohnya jelek. Eh, gimana?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https://www.instagram.com/p/B0-6YudgdEO/media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21/10/2019 11:02:35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0884096"/>
                  </a:ext>
                </a:extLst>
              </a:tr>
            </a:tbl>
          </a:graphicData>
        </a:graphic>
      </p:graphicFrame>
      <p:sp>
        <p:nvSpPr>
          <p:cNvPr id="4" name="Text Placeholder 3">
            <a:extLst>
              <a:ext uri="{FF2B5EF4-FFF2-40B4-BE49-F238E27FC236}">
                <a16:creationId xmlns:a16="http://schemas.microsoft.com/office/drawing/2014/main" id="{845EB8C2-AF88-4402-B6CE-DCEBCC0C8479}"/>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038480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C7059-5572-49F9-9F5E-0A99D436B71F}"/>
              </a:ext>
            </a:extLst>
          </p:cNvPr>
          <p:cNvSpPr>
            <a:spLocks noGrp="1"/>
          </p:cNvSpPr>
          <p:nvPr>
            <p:ph type="title"/>
          </p:nvPr>
        </p:nvSpPr>
        <p:spPr/>
        <p:txBody>
          <a:bodyPr/>
          <a:lstStyle/>
          <a:p>
            <a:r>
              <a:rPr lang="en-US"/>
              <a:t>Instagram Posts Table | generasibejo - 12 of 21</a:t>
            </a:r>
          </a:p>
        </p:txBody>
      </p:sp>
      <p:graphicFrame>
        <p:nvGraphicFramePr>
          <p:cNvPr id="5" name="Table Placeholder 4">
            <a:extLst>
              <a:ext uri="{FF2B5EF4-FFF2-40B4-BE49-F238E27FC236}">
                <a16:creationId xmlns:a16="http://schemas.microsoft.com/office/drawing/2014/main" id="{A258BE46-B6BC-4D07-9101-99FC2CC6C046}"/>
              </a:ext>
            </a:extLst>
          </p:cNvPr>
          <p:cNvGraphicFramePr>
            <a:graphicFrameLocks noGrp="1"/>
          </p:cNvGraphicFramePr>
          <p:nvPr>
            <p:ph type="tbl" sz="quarter" idx="13"/>
            <p:extLst>
              <p:ext uri="{D42A27DB-BD31-4B8C-83A1-F6EECF244321}">
                <p14:modId xmlns:p14="http://schemas.microsoft.com/office/powerpoint/2010/main" val="229478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2805257"/>
                    </a:ext>
                  </a:extLst>
                </a:gridCol>
                <a:gridCol w="1810512">
                  <a:extLst>
                    <a:ext uri="{9D8B030D-6E8A-4147-A177-3AD203B41FA5}">
                      <a16:colId xmlns:a16="http://schemas.microsoft.com/office/drawing/2014/main" val="3374882556"/>
                    </a:ext>
                  </a:extLst>
                </a:gridCol>
                <a:gridCol w="822960">
                  <a:extLst>
                    <a:ext uri="{9D8B030D-6E8A-4147-A177-3AD203B41FA5}">
                      <a16:colId xmlns:a16="http://schemas.microsoft.com/office/drawing/2014/main" val="4285937328"/>
                    </a:ext>
                  </a:extLst>
                </a:gridCol>
                <a:gridCol w="822960">
                  <a:extLst>
                    <a:ext uri="{9D8B030D-6E8A-4147-A177-3AD203B41FA5}">
                      <a16:colId xmlns:a16="http://schemas.microsoft.com/office/drawing/2014/main" val="1073255323"/>
                    </a:ext>
                  </a:extLst>
                </a:gridCol>
                <a:gridCol w="822960">
                  <a:extLst>
                    <a:ext uri="{9D8B030D-6E8A-4147-A177-3AD203B41FA5}">
                      <a16:colId xmlns:a16="http://schemas.microsoft.com/office/drawing/2014/main" val="414290692"/>
                    </a:ext>
                  </a:extLst>
                </a:gridCol>
                <a:gridCol w="822960">
                  <a:extLst>
                    <a:ext uri="{9D8B030D-6E8A-4147-A177-3AD203B41FA5}">
                      <a16:colId xmlns:a16="http://schemas.microsoft.com/office/drawing/2014/main" val="3598047117"/>
                    </a:ext>
                  </a:extLst>
                </a:gridCol>
                <a:gridCol w="822960">
                  <a:extLst>
                    <a:ext uri="{9D8B030D-6E8A-4147-A177-3AD203B41FA5}">
                      <a16:colId xmlns:a16="http://schemas.microsoft.com/office/drawing/2014/main" val="3404400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172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- 2019-08-09 20:10:24</a:t>
                      </a:r>
                      <a:r>
                        <a:rPr kumimoji="0" lang="en-US" sz="1000" b="0" i="0" u="none" strike="noStrike" kern="1200" cap="none" spc="0" normalizeH="0" baseline="0" noProof="0">
                          <a:ln>
                            <a:noFill/>
                          </a:ln>
                          <a:solidFill>
                            <a:prstClr val="black"/>
                          </a:solidFill>
                          <a:effectLst/>
                          <a:uLnTx/>
                          <a:uFillTx/>
                          <a:latin typeface="+mn-lt"/>
                          <a:ea typeface="+mn-ea"/>
                          <a:cs typeface="+mn-cs"/>
                        </a:rPr>
                        <a:t>
 Generasi BEJO penasaran nggak sama kunjungan BEJO Jahe Merah kemarin di Jogja?
Biar nggak penasaran, ambil stok BEJO Jahe Merah di rumah, campur ke dalam teh hangat, terus ditonton deh videonya sambil nyeruput TEJO (Teh BEJO Jahe Merah)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https://www.instagram.com/p/B08b5moghay/media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20/10/2019 11:02:03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75825747"/>
                  </a:ext>
                </a:extLst>
              </a:tr>
            </a:tbl>
          </a:graphicData>
        </a:graphic>
      </p:graphicFrame>
      <p:sp>
        <p:nvSpPr>
          <p:cNvPr id="4" name="Text Placeholder 3">
            <a:extLst>
              <a:ext uri="{FF2B5EF4-FFF2-40B4-BE49-F238E27FC236}">
                <a16:creationId xmlns:a16="http://schemas.microsoft.com/office/drawing/2014/main" id="{35F3AB2C-AC05-4C87-9BA5-1A8383B7DE4B}"/>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756607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839A0-78F3-42B5-AE58-5D4EE1FA388D}"/>
              </a:ext>
            </a:extLst>
          </p:cNvPr>
          <p:cNvSpPr>
            <a:spLocks noGrp="1"/>
          </p:cNvSpPr>
          <p:nvPr>
            <p:ph type="title"/>
          </p:nvPr>
        </p:nvSpPr>
        <p:spPr/>
        <p:txBody>
          <a:bodyPr/>
          <a:lstStyle/>
          <a:p>
            <a:r>
              <a:rPr lang="en-US"/>
              <a:t>Instagram Posts Table | generasibejo - 13 of 21</a:t>
            </a:r>
          </a:p>
        </p:txBody>
      </p:sp>
      <p:graphicFrame>
        <p:nvGraphicFramePr>
          <p:cNvPr id="5" name="Table Placeholder 4">
            <a:extLst>
              <a:ext uri="{FF2B5EF4-FFF2-40B4-BE49-F238E27FC236}">
                <a16:creationId xmlns:a16="http://schemas.microsoft.com/office/drawing/2014/main" id="{B598E77A-C995-40B8-B756-1C4258909E8D}"/>
              </a:ext>
            </a:extLst>
          </p:cNvPr>
          <p:cNvGraphicFramePr>
            <a:graphicFrameLocks noGrp="1"/>
          </p:cNvGraphicFramePr>
          <p:nvPr>
            <p:ph type="tbl" sz="quarter" idx="13"/>
            <p:extLst>
              <p:ext uri="{D42A27DB-BD31-4B8C-83A1-F6EECF244321}">
                <p14:modId xmlns:p14="http://schemas.microsoft.com/office/powerpoint/2010/main" val="262990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64194511"/>
                    </a:ext>
                  </a:extLst>
                </a:gridCol>
                <a:gridCol w="1810512">
                  <a:extLst>
                    <a:ext uri="{9D8B030D-6E8A-4147-A177-3AD203B41FA5}">
                      <a16:colId xmlns:a16="http://schemas.microsoft.com/office/drawing/2014/main" val="4092858925"/>
                    </a:ext>
                  </a:extLst>
                </a:gridCol>
                <a:gridCol w="822960">
                  <a:extLst>
                    <a:ext uri="{9D8B030D-6E8A-4147-A177-3AD203B41FA5}">
                      <a16:colId xmlns:a16="http://schemas.microsoft.com/office/drawing/2014/main" val="149427038"/>
                    </a:ext>
                  </a:extLst>
                </a:gridCol>
                <a:gridCol w="822960">
                  <a:extLst>
                    <a:ext uri="{9D8B030D-6E8A-4147-A177-3AD203B41FA5}">
                      <a16:colId xmlns:a16="http://schemas.microsoft.com/office/drawing/2014/main" val="616374444"/>
                    </a:ext>
                  </a:extLst>
                </a:gridCol>
                <a:gridCol w="822960">
                  <a:extLst>
                    <a:ext uri="{9D8B030D-6E8A-4147-A177-3AD203B41FA5}">
                      <a16:colId xmlns:a16="http://schemas.microsoft.com/office/drawing/2014/main" val="2395304225"/>
                    </a:ext>
                  </a:extLst>
                </a:gridCol>
                <a:gridCol w="822960">
                  <a:extLst>
                    <a:ext uri="{9D8B030D-6E8A-4147-A177-3AD203B41FA5}">
                      <a16:colId xmlns:a16="http://schemas.microsoft.com/office/drawing/2014/main" val="3307617284"/>
                    </a:ext>
                  </a:extLst>
                </a:gridCol>
                <a:gridCol w="822960">
                  <a:extLst>
                    <a:ext uri="{9D8B030D-6E8A-4147-A177-3AD203B41FA5}">
                      <a16:colId xmlns:a16="http://schemas.microsoft.com/office/drawing/2014/main" val="2498019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001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- 2019-08-09 18:15:16</a:t>
                      </a:r>
                      <a:r>
                        <a:rPr kumimoji="0" lang="en-US" sz="1000" b="0" i="0" u="none" strike="noStrike" kern="1200" cap="none" spc="0" normalizeH="0" baseline="0" noProof="0">
                          <a:ln>
                            <a:noFill/>
                          </a:ln>
                          <a:solidFill>
                            <a:prstClr val="black"/>
                          </a:solidFill>
                          <a:effectLst/>
                          <a:uLnTx/>
                          <a:uFillTx/>
                          <a:latin typeface="+mn-lt"/>
                          <a:ea typeface="+mn-ea"/>
                          <a:cs typeface="+mn-cs"/>
                        </a:rPr>
                        <a:t>
 Semakin dekat dengan Iduladha, semakin kuat keinginan di hati untuk selalu berbagi. Generasi BEJO gitu juga nggak, sih?
Semangat berbagi ini juga BEJO Jahe Merah lakukan dengan mendonasikan hewan kurban dan dana operasional kepada Lazizmu.
Diterima langsung oleh Ketua PP Muhammadiyah Haedar Nashir di kantor PP Muhammdiyah Yogyakarta pada 8 Agustus 2019 kemarin, BEJO Jahe Merah dan Lazizmu berharap dapat menularkan semangat untuk terus berbagi kepada masyarakat yang membutuhkan.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https://www.instagram.com/p/B08PHfDAk6f/media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19/10/2019 11:02:30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07211535"/>
                  </a:ext>
                </a:extLst>
              </a:tr>
            </a:tbl>
          </a:graphicData>
        </a:graphic>
      </p:graphicFrame>
      <p:sp>
        <p:nvSpPr>
          <p:cNvPr id="4" name="Text Placeholder 3">
            <a:extLst>
              <a:ext uri="{FF2B5EF4-FFF2-40B4-BE49-F238E27FC236}">
                <a16:creationId xmlns:a16="http://schemas.microsoft.com/office/drawing/2014/main" id="{674B6EFE-CBD8-47AD-A804-D63D20F3F7F8}"/>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013102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6ECC2-9CE5-4A3C-A688-078D112629F6}"/>
              </a:ext>
            </a:extLst>
          </p:cNvPr>
          <p:cNvSpPr>
            <a:spLocks noGrp="1"/>
          </p:cNvSpPr>
          <p:nvPr>
            <p:ph type="title"/>
          </p:nvPr>
        </p:nvSpPr>
        <p:spPr/>
        <p:txBody>
          <a:bodyPr/>
          <a:lstStyle/>
          <a:p>
            <a:r>
              <a:rPr lang="en-US"/>
              <a:t>Instagram Posts Table | generasibejo - 14 of 21</a:t>
            </a:r>
          </a:p>
        </p:txBody>
      </p:sp>
      <p:graphicFrame>
        <p:nvGraphicFramePr>
          <p:cNvPr id="5" name="Table Placeholder 4">
            <a:extLst>
              <a:ext uri="{FF2B5EF4-FFF2-40B4-BE49-F238E27FC236}">
                <a16:creationId xmlns:a16="http://schemas.microsoft.com/office/drawing/2014/main" id="{BA8D1F2B-B38C-42CC-96FB-7B0E1D94A948}"/>
              </a:ext>
            </a:extLst>
          </p:cNvPr>
          <p:cNvGraphicFramePr>
            <a:graphicFrameLocks noGrp="1"/>
          </p:cNvGraphicFramePr>
          <p:nvPr>
            <p:ph type="tbl" sz="quarter" idx="13"/>
            <p:extLst>
              <p:ext uri="{D42A27DB-BD31-4B8C-83A1-F6EECF244321}">
                <p14:modId xmlns:p14="http://schemas.microsoft.com/office/powerpoint/2010/main" val="349055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1981841"/>
                    </a:ext>
                  </a:extLst>
                </a:gridCol>
                <a:gridCol w="1810512">
                  <a:extLst>
                    <a:ext uri="{9D8B030D-6E8A-4147-A177-3AD203B41FA5}">
                      <a16:colId xmlns:a16="http://schemas.microsoft.com/office/drawing/2014/main" val="2645512229"/>
                    </a:ext>
                  </a:extLst>
                </a:gridCol>
                <a:gridCol w="822960">
                  <a:extLst>
                    <a:ext uri="{9D8B030D-6E8A-4147-A177-3AD203B41FA5}">
                      <a16:colId xmlns:a16="http://schemas.microsoft.com/office/drawing/2014/main" val="1609038364"/>
                    </a:ext>
                  </a:extLst>
                </a:gridCol>
                <a:gridCol w="822960">
                  <a:extLst>
                    <a:ext uri="{9D8B030D-6E8A-4147-A177-3AD203B41FA5}">
                      <a16:colId xmlns:a16="http://schemas.microsoft.com/office/drawing/2014/main" val="1440839575"/>
                    </a:ext>
                  </a:extLst>
                </a:gridCol>
                <a:gridCol w="822960">
                  <a:extLst>
                    <a:ext uri="{9D8B030D-6E8A-4147-A177-3AD203B41FA5}">
                      <a16:colId xmlns:a16="http://schemas.microsoft.com/office/drawing/2014/main" val="99228744"/>
                    </a:ext>
                  </a:extLst>
                </a:gridCol>
                <a:gridCol w="822960">
                  <a:extLst>
                    <a:ext uri="{9D8B030D-6E8A-4147-A177-3AD203B41FA5}">
                      <a16:colId xmlns:a16="http://schemas.microsoft.com/office/drawing/2014/main" val="1581297878"/>
                    </a:ext>
                  </a:extLst>
                </a:gridCol>
                <a:gridCol w="822960">
                  <a:extLst>
                    <a:ext uri="{9D8B030D-6E8A-4147-A177-3AD203B41FA5}">
                      <a16:colId xmlns:a16="http://schemas.microsoft.com/office/drawing/2014/main" val="2521884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306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- 2019-08-09 10:40:58</a:t>
                      </a:r>
                      <a:r>
                        <a:rPr kumimoji="0" lang="en-US" sz="1000" b="0" i="0" u="none" strike="noStrike" kern="1200" cap="none" spc="0" normalizeH="0" baseline="0" noProof="0">
                          <a:ln>
                            <a:noFill/>
                          </a:ln>
                          <a:solidFill>
                            <a:prstClr val="black"/>
                          </a:solidFill>
                          <a:effectLst/>
                          <a:uLnTx/>
                          <a:uFillTx/>
                          <a:latin typeface="+mn-lt"/>
                          <a:ea typeface="+mn-ea"/>
                          <a:cs typeface="+mn-cs"/>
                        </a:rPr>
                        <a:t>
 Kualitas tidur itu sangat berpengaruh dengan kualitas hidup kita, lho.
Dampak dari buruknya kualitas tidur adalah hilang fokus, gangguan pada ingatan, serta menurunnya kemampuan belajar.
Nah, untuk kamu yang punya gangguan tidur berkualitas, coba deh seduh secangkir teh dicampur BEJO Jahe Merah.
Kandungan jahe merah, adas, madu, cabe jawa, dan mint, akan membuat kamu hangat dan relaks, sehingga dapat membantumu tidur nyenyak.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https://www.instagram.com/p/B07bIDBgI48/media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17/10/2019 11:02:29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6946808"/>
                  </a:ext>
                </a:extLst>
              </a:tr>
            </a:tbl>
          </a:graphicData>
        </a:graphic>
      </p:graphicFrame>
      <p:sp>
        <p:nvSpPr>
          <p:cNvPr id="4" name="Text Placeholder 3">
            <a:extLst>
              <a:ext uri="{FF2B5EF4-FFF2-40B4-BE49-F238E27FC236}">
                <a16:creationId xmlns:a16="http://schemas.microsoft.com/office/drawing/2014/main" id="{DD2FEDF3-1F26-47C4-A3ED-158961AAF7C0}"/>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57821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17E8-70A5-47D1-B400-DC11DFAD24A9}"/>
              </a:ext>
            </a:extLst>
          </p:cNvPr>
          <p:cNvSpPr>
            <a:spLocks noGrp="1"/>
          </p:cNvSpPr>
          <p:nvPr>
            <p:ph type="title"/>
          </p:nvPr>
        </p:nvSpPr>
        <p:spPr/>
        <p:txBody>
          <a:bodyPr/>
          <a:lstStyle/>
          <a:p>
            <a:r>
              <a:rPr lang="en-US"/>
              <a:t>Instagram Posts Table | generasibejo - 15 of 21</a:t>
            </a:r>
          </a:p>
        </p:txBody>
      </p:sp>
      <p:graphicFrame>
        <p:nvGraphicFramePr>
          <p:cNvPr id="5" name="Table Placeholder 4">
            <a:extLst>
              <a:ext uri="{FF2B5EF4-FFF2-40B4-BE49-F238E27FC236}">
                <a16:creationId xmlns:a16="http://schemas.microsoft.com/office/drawing/2014/main" id="{114FAFA5-6B6D-4F48-8339-6ABF9D152868}"/>
              </a:ext>
            </a:extLst>
          </p:cNvPr>
          <p:cNvGraphicFramePr>
            <a:graphicFrameLocks noGrp="1"/>
          </p:cNvGraphicFramePr>
          <p:nvPr>
            <p:ph type="tbl" sz="quarter" idx="13"/>
            <p:extLst>
              <p:ext uri="{D42A27DB-BD31-4B8C-83A1-F6EECF244321}">
                <p14:modId xmlns:p14="http://schemas.microsoft.com/office/powerpoint/2010/main" val="748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6876996"/>
                    </a:ext>
                  </a:extLst>
                </a:gridCol>
                <a:gridCol w="1810512">
                  <a:extLst>
                    <a:ext uri="{9D8B030D-6E8A-4147-A177-3AD203B41FA5}">
                      <a16:colId xmlns:a16="http://schemas.microsoft.com/office/drawing/2014/main" val="1605180242"/>
                    </a:ext>
                  </a:extLst>
                </a:gridCol>
                <a:gridCol w="822960">
                  <a:extLst>
                    <a:ext uri="{9D8B030D-6E8A-4147-A177-3AD203B41FA5}">
                      <a16:colId xmlns:a16="http://schemas.microsoft.com/office/drawing/2014/main" val="3008947475"/>
                    </a:ext>
                  </a:extLst>
                </a:gridCol>
                <a:gridCol w="822960">
                  <a:extLst>
                    <a:ext uri="{9D8B030D-6E8A-4147-A177-3AD203B41FA5}">
                      <a16:colId xmlns:a16="http://schemas.microsoft.com/office/drawing/2014/main" val="3120223974"/>
                    </a:ext>
                  </a:extLst>
                </a:gridCol>
                <a:gridCol w="822960">
                  <a:extLst>
                    <a:ext uri="{9D8B030D-6E8A-4147-A177-3AD203B41FA5}">
                      <a16:colId xmlns:a16="http://schemas.microsoft.com/office/drawing/2014/main" val="2626973351"/>
                    </a:ext>
                  </a:extLst>
                </a:gridCol>
                <a:gridCol w="822960">
                  <a:extLst>
                    <a:ext uri="{9D8B030D-6E8A-4147-A177-3AD203B41FA5}">
                      <a16:colId xmlns:a16="http://schemas.microsoft.com/office/drawing/2014/main" val="2129868428"/>
                    </a:ext>
                  </a:extLst>
                </a:gridCol>
                <a:gridCol w="822960">
                  <a:extLst>
                    <a:ext uri="{9D8B030D-6E8A-4147-A177-3AD203B41FA5}">
                      <a16:colId xmlns:a16="http://schemas.microsoft.com/office/drawing/2014/main" val="2313910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362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- 2019-08-08 19:23:46</a:t>
                      </a:r>
                      <a:r>
                        <a:rPr kumimoji="0" lang="en-US" sz="1000" b="0" i="0" u="none" strike="noStrike" kern="1200" cap="none" spc="0" normalizeH="0" baseline="0" noProof="0">
                          <a:ln>
                            <a:noFill/>
                          </a:ln>
                          <a:solidFill>
                            <a:prstClr val="black"/>
                          </a:solidFill>
                          <a:effectLst/>
                          <a:uLnTx/>
                          <a:uFillTx/>
                          <a:latin typeface="+mn-lt"/>
                          <a:ea typeface="+mn-ea"/>
                          <a:cs typeface="+mn-cs"/>
                        </a:rPr>
                        <a:t>
 Naik unta pergi berhaji
bekal iman dan ketakwaan
Iduladha saatnya berbagi
Udah siapin kambing belum buat kurban?
abiramzi76 bersama mcholidi89 mewakili Generasi BEJO untuk berpartisipasi dalam acara penyerahan hewan kurban di kantor pusat PBNU.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https://www.instagram.com/p/B05yBFUgyLq/media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17/10/2019 11:02:29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4980187"/>
                  </a:ext>
                </a:extLst>
              </a:tr>
            </a:tbl>
          </a:graphicData>
        </a:graphic>
      </p:graphicFrame>
      <p:sp>
        <p:nvSpPr>
          <p:cNvPr id="4" name="Text Placeholder 3">
            <a:extLst>
              <a:ext uri="{FF2B5EF4-FFF2-40B4-BE49-F238E27FC236}">
                <a16:creationId xmlns:a16="http://schemas.microsoft.com/office/drawing/2014/main" id="{1C1AEA7F-A951-4EA4-BD1B-E77B03BAC339}"/>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722459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68DD-ACD5-41BE-8655-8F0CA813669A}"/>
              </a:ext>
            </a:extLst>
          </p:cNvPr>
          <p:cNvSpPr>
            <a:spLocks noGrp="1"/>
          </p:cNvSpPr>
          <p:nvPr>
            <p:ph type="title"/>
          </p:nvPr>
        </p:nvSpPr>
        <p:spPr/>
        <p:txBody>
          <a:bodyPr/>
          <a:lstStyle/>
          <a:p>
            <a:r>
              <a:rPr lang="en-US"/>
              <a:t>Instagram Posts Table | generasibejo - 16 of 21</a:t>
            </a:r>
          </a:p>
        </p:txBody>
      </p:sp>
      <p:graphicFrame>
        <p:nvGraphicFramePr>
          <p:cNvPr id="5" name="Table Placeholder 4">
            <a:extLst>
              <a:ext uri="{FF2B5EF4-FFF2-40B4-BE49-F238E27FC236}">
                <a16:creationId xmlns:a16="http://schemas.microsoft.com/office/drawing/2014/main" id="{26C085F4-91FA-452D-969D-E417EDF22911}"/>
              </a:ext>
            </a:extLst>
          </p:cNvPr>
          <p:cNvGraphicFramePr>
            <a:graphicFrameLocks noGrp="1"/>
          </p:cNvGraphicFramePr>
          <p:nvPr>
            <p:ph type="tbl" sz="quarter" idx="13"/>
            <p:extLst>
              <p:ext uri="{D42A27DB-BD31-4B8C-83A1-F6EECF244321}">
                <p14:modId xmlns:p14="http://schemas.microsoft.com/office/powerpoint/2010/main" val="1540361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13002933"/>
                    </a:ext>
                  </a:extLst>
                </a:gridCol>
                <a:gridCol w="1810512">
                  <a:extLst>
                    <a:ext uri="{9D8B030D-6E8A-4147-A177-3AD203B41FA5}">
                      <a16:colId xmlns:a16="http://schemas.microsoft.com/office/drawing/2014/main" val="4275203052"/>
                    </a:ext>
                  </a:extLst>
                </a:gridCol>
                <a:gridCol w="822960">
                  <a:extLst>
                    <a:ext uri="{9D8B030D-6E8A-4147-A177-3AD203B41FA5}">
                      <a16:colId xmlns:a16="http://schemas.microsoft.com/office/drawing/2014/main" val="1155006632"/>
                    </a:ext>
                  </a:extLst>
                </a:gridCol>
                <a:gridCol w="822960">
                  <a:extLst>
                    <a:ext uri="{9D8B030D-6E8A-4147-A177-3AD203B41FA5}">
                      <a16:colId xmlns:a16="http://schemas.microsoft.com/office/drawing/2014/main" val="1824132640"/>
                    </a:ext>
                  </a:extLst>
                </a:gridCol>
                <a:gridCol w="822960">
                  <a:extLst>
                    <a:ext uri="{9D8B030D-6E8A-4147-A177-3AD203B41FA5}">
                      <a16:colId xmlns:a16="http://schemas.microsoft.com/office/drawing/2014/main" val="1690767746"/>
                    </a:ext>
                  </a:extLst>
                </a:gridCol>
                <a:gridCol w="822960">
                  <a:extLst>
                    <a:ext uri="{9D8B030D-6E8A-4147-A177-3AD203B41FA5}">
                      <a16:colId xmlns:a16="http://schemas.microsoft.com/office/drawing/2014/main" val="1278903942"/>
                    </a:ext>
                  </a:extLst>
                </a:gridCol>
                <a:gridCol w="822960">
                  <a:extLst>
                    <a:ext uri="{9D8B030D-6E8A-4147-A177-3AD203B41FA5}">
                      <a16:colId xmlns:a16="http://schemas.microsoft.com/office/drawing/2014/main" val="293306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998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- 2019-08-08 19:20:22</a:t>
                      </a:r>
                      <a:r>
                        <a:rPr kumimoji="0" lang="en-US" sz="1000" b="0" i="0" u="none" strike="noStrike" kern="1200" cap="none" spc="0" normalizeH="0" baseline="0" noProof="0">
                          <a:ln>
                            <a:noFill/>
                          </a:ln>
                          <a:solidFill>
                            <a:prstClr val="black"/>
                          </a:solidFill>
                          <a:effectLst/>
                          <a:uLnTx/>
                          <a:uFillTx/>
                          <a:latin typeface="+mn-lt"/>
                          <a:ea typeface="+mn-ea"/>
                          <a:cs typeface="+mn-cs"/>
                        </a:rPr>
                        <a:t>
 Gak kerasa, udah mau Iduladha aja, nih.
Tahun ini BEJO berbagi kebaikan bersama NU Care-Lazisnu dengan mendonasikan hewan kurban dan dana operasional untuk masyarakat yang berhak menerimanya.
Penyerahan ini diterima langsung oleh Ketum PBNU Prof. Dr. K.H. Said Aqil Siroj, M.A. di kantor pusat PBNU pada 7 Agustus 2019 kemarin.
Nah, generasi BEJO udah nyiapin apa aja nih untuk Iduladha?
#YakinBerqurbanYakinHalal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https://www.instagram.com/p/B05xxZognXv/media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16/10/2019 11:02:57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02688425"/>
                  </a:ext>
                </a:extLst>
              </a:tr>
            </a:tbl>
          </a:graphicData>
        </a:graphic>
      </p:graphicFrame>
      <p:sp>
        <p:nvSpPr>
          <p:cNvPr id="4" name="Text Placeholder 3">
            <a:extLst>
              <a:ext uri="{FF2B5EF4-FFF2-40B4-BE49-F238E27FC236}">
                <a16:creationId xmlns:a16="http://schemas.microsoft.com/office/drawing/2014/main" id="{F164CB70-3E4B-4B13-9736-4F9281A5696F}"/>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840341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3803-5B92-4ECD-BECC-09A25B91623F}"/>
              </a:ext>
            </a:extLst>
          </p:cNvPr>
          <p:cNvSpPr>
            <a:spLocks noGrp="1"/>
          </p:cNvSpPr>
          <p:nvPr>
            <p:ph type="title"/>
          </p:nvPr>
        </p:nvSpPr>
        <p:spPr/>
        <p:txBody>
          <a:bodyPr/>
          <a:lstStyle/>
          <a:p>
            <a:r>
              <a:rPr lang="en-US"/>
              <a:t>Instagram Posts Table | generasibejo - 17 of 21</a:t>
            </a:r>
          </a:p>
        </p:txBody>
      </p:sp>
      <p:graphicFrame>
        <p:nvGraphicFramePr>
          <p:cNvPr id="5" name="Table Placeholder 4">
            <a:extLst>
              <a:ext uri="{FF2B5EF4-FFF2-40B4-BE49-F238E27FC236}">
                <a16:creationId xmlns:a16="http://schemas.microsoft.com/office/drawing/2014/main" id="{C310E94A-9024-4696-8E03-EE8CD201BD65}"/>
              </a:ext>
            </a:extLst>
          </p:cNvPr>
          <p:cNvGraphicFramePr>
            <a:graphicFrameLocks noGrp="1"/>
          </p:cNvGraphicFramePr>
          <p:nvPr>
            <p:ph type="tbl" sz="quarter" idx="13"/>
            <p:extLst>
              <p:ext uri="{D42A27DB-BD31-4B8C-83A1-F6EECF244321}">
                <p14:modId xmlns:p14="http://schemas.microsoft.com/office/powerpoint/2010/main" val="843750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86462870"/>
                    </a:ext>
                  </a:extLst>
                </a:gridCol>
                <a:gridCol w="1810512">
                  <a:extLst>
                    <a:ext uri="{9D8B030D-6E8A-4147-A177-3AD203B41FA5}">
                      <a16:colId xmlns:a16="http://schemas.microsoft.com/office/drawing/2014/main" val="1856482043"/>
                    </a:ext>
                  </a:extLst>
                </a:gridCol>
                <a:gridCol w="822960">
                  <a:extLst>
                    <a:ext uri="{9D8B030D-6E8A-4147-A177-3AD203B41FA5}">
                      <a16:colId xmlns:a16="http://schemas.microsoft.com/office/drawing/2014/main" val="3799151278"/>
                    </a:ext>
                  </a:extLst>
                </a:gridCol>
                <a:gridCol w="822960">
                  <a:extLst>
                    <a:ext uri="{9D8B030D-6E8A-4147-A177-3AD203B41FA5}">
                      <a16:colId xmlns:a16="http://schemas.microsoft.com/office/drawing/2014/main" val="1850967875"/>
                    </a:ext>
                  </a:extLst>
                </a:gridCol>
                <a:gridCol w="822960">
                  <a:extLst>
                    <a:ext uri="{9D8B030D-6E8A-4147-A177-3AD203B41FA5}">
                      <a16:colId xmlns:a16="http://schemas.microsoft.com/office/drawing/2014/main" val="4269921425"/>
                    </a:ext>
                  </a:extLst>
                </a:gridCol>
                <a:gridCol w="822960">
                  <a:extLst>
                    <a:ext uri="{9D8B030D-6E8A-4147-A177-3AD203B41FA5}">
                      <a16:colId xmlns:a16="http://schemas.microsoft.com/office/drawing/2014/main" val="1699896043"/>
                    </a:ext>
                  </a:extLst>
                </a:gridCol>
                <a:gridCol w="822960">
                  <a:extLst>
                    <a:ext uri="{9D8B030D-6E8A-4147-A177-3AD203B41FA5}">
                      <a16:colId xmlns:a16="http://schemas.microsoft.com/office/drawing/2014/main" val="146157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914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- 2019-08-08 14:00:39</a:t>
                      </a:r>
                      <a:r>
                        <a:rPr kumimoji="0" lang="en-US" sz="1000" b="0" i="0" u="none" strike="noStrike" kern="1200" cap="none" spc="0" normalizeH="0" baseline="0" noProof="0">
                          <a:ln>
                            <a:noFill/>
                          </a:ln>
                          <a:solidFill>
                            <a:prstClr val="black"/>
                          </a:solidFill>
                          <a:effectLst/>
                          <a:uLnTx/>
                          <a:uFillTx/>
                          <a:latin typeface="+mn-lt"/>
                          <a:ea typeface="+mn-ea"/>
                          <a:cs typeface="+mn-cs"/>
                        </a:rPr>
                        <a:t>
 Untuk generasi BEJO yang tahun ini punya rezeki berkurban, yuk pastiin lagi apakah hewan kurbanmu sudah masuk dalam kriteria di atas.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https://www.instagram.com/p/B05NLtAgoN1/media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15/10/2019 11:02:51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2749647"/>
                  </a:ext>
                </a:extLst>
              </a:tr>
            </a:tbl>
          </a:graphicData>
        </a:graphic>
      </p:graphicFrame>
      <p:sp>
        <p:nvSpPr>
          <p:cNvPr id="4" name="Text Placeholder 3">
            <a:extLst>
              <a:ext uri="{FF2B5EF4-FFF2-40B4-BE49-F238E27FC236}">
                <a16:creationId xmlns:a16="http://schemas.microsoft.com/office/drawing/2014/main" id="{BD549865-D4BE-4C25-A8CA-B663869019B2}"/>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143084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DD3F-31FE-4F40-916E-4EAFEC7D6D4F}"/>
              </a:ext>
            </a:extLst>
          </p:cNvPr>
          <p:cNvSpPr>
            <a:spLocks noGrp="1"/>
          </p:cNvSpPr>
          <p:nvPr>
            <p:ph type="title"/>
          </p:nvPr>
        </p:nvSpPr>
        <p:spPr/>
        <p:txBody>
          <a:bodyPr/>
          <a:lstStyle/>
          <a:p>
            <a:r>
              <a:rPr lang="en-US"/>
              <a:t>Instagram Posts Table | generasibejo - 18 of 21</a:t>
            </a:r>
          </a:p>
        </p:txBody>
      </p:sp>
      <p:graphicFrame>
        <p:nvGraphicFramePr>
          <p:cNvPr id="5" name="Table Placeholder 4">
            <a:extLst>
              <a:ext uri="{FF2B5EF4-FFF2-40B4-BE49-F238E27FC236}">
                <a16:creationId xmlns:a16="http://schemas.microsoft.com/office/drawing/2014/main" id="{06BE2E82-47F3-4429-9A57-5C04B2BAA427}"/>
              </a:ext>
            </a:extLst>
          </p:cNvPr>
          <p:cNvGraphicFramePr>
            <a:graphicFrameLocks noGrp="1"/>
          </p:cNvGraphicFramePr>
          <p:nvPr>
            <p:ph type="tbl" sz="quarter" idx="13"/>
            <p:extLst>
              <p:ext uri="{D42A27DB-BD31-4B8C-83A1-F6EECF244321}">
                <p14:modId xmlns:p14="http://schemas.microsoft.com/office/powerpoint/2010/main" val="264125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5321683"/>
                    </a:ext>
                  </a:extLst>
                </a:gridCol>
                <a:gridCol w="1810512">
                  <a:extLst>
                    <a:ext uri="{9D8B030D-6E8A-4147-A177-3AD203B41FA5}">
                      <a16:colId xmlns:a16="http://schemas.microsoft.com/office/drawing/2014/main" val="1464758904"/>
                    </a:ext>
                  </a:extLst>
                </a:gridCol>
                <a:gridCol w="822960">
                  <a:extLst>
                    <a:ext uri="{9D8B030D-6E8A-4147-A177-3AD203B41FA5}">
                      <a16:colId xmlns:a16="http://schemas.microsoft.com/office/drawing/2014/main" val="4161288020"/>
                    </a:ext>
                  </a:extLst>
                </a:gridCol>
                <a:gridCol w="822960">
                  <a:extLst>
                    <a:ext uri="{9D8B030D-6E8A-4147-A177-3AD203B41FA5}">
                      <a16:colId xmlns:a16="http://schemas.microsoft.com/office/drawing/2014/main" val="3977477866"/>
                    </a:ext>
                  </a:extLst>
                </a:gridCol>
                <a:gridCol w="822960">
                  <a:extLst>
                    <a:ext uri="{9D8B030D-6E8A-4147-A177-3AD203B41FA5}">
                      <a16:colId xmlns:a16="http://schemas.microsoft.com/office/drawing/2014/main" val="825523171"/>
                    </a:ext>
                  </a:extLst>
                </a:gridCol>
                <a:gridCol w="822960">
                  <a:extLst>
                    <a:ext uri="{9D8B030D-6E8A-4147-A177-3AD203B41FA5}">
                      <a16:colId xmlns:a16="http://schemas.microsoft.com/office/drawing/2014/main" val="1813815365"/>
                    </a:ext>
                  </a:extLst>
                </a:gridCol>
                <a:gridCol w="822960">
                  <a:extLst>
                    <a:ext uri="{9D8B030D-6E8A-4147-A177-3AD203B41FA5}">
                      <a16:colId xmlns:a16="http://schemas.microsoft.com/office/drawing/2014/main" val="4048912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6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- 2019-08-07 22:02:44</a:t>
                      </a:r>
                      <a:r>
                        <a:rPr kumimoji="0" lang="en-US" sz="1000" b="0" i="0" u="none" strike="noStrike" kern="1200" cap="none" spc="0" normalizeH="0" baseline="0" noProof="0">
                          <a:ln>
                            <a:noFill/>
                          </a:ln>
                          <a:solidFill>
                            <a:prstClr val="black"/>
                          </a:solidFill>
                          <a:effectLst/>
                          <a:uLnTx/>
                          <a:uFillTx/>
                          <a:latin typeface="+mn-lt"/>
                          <a:ea typeface="+mn-ea"/>
                          <a:cs typeface="+mn-cs"/>
                        </a:rPr>
                        <a:t>
 Idul Adha momen yang paling pas untuk berbagi kebaikan, kayak Bejo yang udah gak sabar buat bagi-bagi hadiah.
Gimana cara dapet hadiah ini? Kamu juga harus berbagi dulu pastinya. Hihihi. Tenang, berbaginya dalam bentuk cerita aja kok. Ceritakan tips bagaimana kamu bisa berkurban pada Idul Adha tahun ini.
Syarat lengkapnya:
1. Follow Instagram generasibejo
2. Upload di Instagram tips dan ceritamu bagaimana bisa berkurban pada Hari Raya Idul Adha tahun ini.
3. Foto yang diupload berupa selfie dengan hewan kurbanmu nanti.
4. Jangan lupa, sertakan juga hashtag #YakinBerqurbanYakinHalal #YakinHangatYakinHalal &amp; tag akun generasibejo
5. Periode kuis 4-18 Agustus 2019
Jangan sampe nggak ikutan, ya! Karena banyak banget voucher belanja yang akan dibagiin buat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https://www.instagram.com/p/B03fjx9gM2n/media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14/10/2019 11:04:29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15649286"/>
                  </a:ext>
                </a:extLst>
              </a:tr>
            </a:tbl>
          </a:graphicData>
        </a:graphic>
      </p:graphicFrame>
      <p:sp>
        <p:nvSpPr>
          <p:cNvPr id="4" name="Text Placeholder 3">
            <a:extLst>
              <a:ext uri="{FF2B5EF4-FFF2-40B4-BE49-F238E27FC236}">
                <a16:creationId xmlns:a16="http://schemas.microsoft.com/office/drawing/2014/main" id="{3D788AFD-C42B-4D12-B3F3-E31A1DB3E0F0}"/>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1999563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19E79-A544-4A47-8568-DB265824E4D3}"/>
              </a:ext>
            </a:extLst>
          </p:cNvPr>
          <p:cNvSpPr>
            <a:spLocks noGrp="1"/>
          </p:cNvSpPr>
          <p:nvPr>
            <p:ph type="title"/>
          </p:nvPr>
        </p:nvSpPr>
        <p:spPr/>
        <p:txBody>
          <a:bodyPr/>
          <a:lstStyle/>
          <a:p>
            <a:r>
              <a:rPr lang="en-US"/>
              <a:t>Instagram Posts Table | generasibejo - 19 of 21</a:t>
            </a:r>
          </a:p>
        </p:txBody>
      </p:sp>
      <p:graphicFrame>
        <p:nvGraphicFramePr>
          <p:cNvPr id="5" name="Table Placeholder 4">
            <a:extLst>
              <a:ext uri="{FF2B5EF4-FFF2-40B4-BE49-F238E27FC236}">
                <a16:creationId xmlns:a16="http://schemas.microsoft.com/office/drawing/2014/main" id="{427BD6DD-FD36-4D00-A3DA-ABAC1E65A884}"/>
              </a:ext>
            </a:extLst>
          </p:cNvPr>
          <p:cNvGraphicFramePr>
            <a:graphicFrameLocks noGrp="1"/>
          </p:cNvGraphicFramePr>
          <p:nvPr>
            <p:ph type="tbl" sz="quarter" idx="13"/>
            <p:extLst>
              <p:ext uri="{D42A27DB-BD31-4B8C-83A1-F6EECF244321}">
                <p14:modId xmlns:p14="http://schemas.microsoft.com/office/powerpoint/2010/main" val="1579046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31627742"/>
                    </a:ext>
                  </a:extLst>
                </a:gridCol>
                <a:gridCol w="1810512">
                  <a:extLst>
                    <a:ext uri="{9D8B030D-6E8A-4147-A177-3AD203B41FA5}">
                      <a16:colId xmlns:a16="http://schemas.microsoft.com/office/drawing/2014/main" val="1239114151"/>
                    </a:ext>
                  </a:extLst>
                </a:gridCol>
                <a:gridCol w="822960">
                  <a:extLst>
                    <a:ext uri="{9D8B030D-6E8A-4147-A177-3AD203B41FA5}">
                      <a16:colId xmlns:a16="http://schemas.microsoft.com/office/drawing/2014/main" val="3365713871"/>
                    </a:ext>
                  </a:extLst>
                </a:gridCol>
                <a:gridCol w="822960">
                  <a:extLst>
                    <a:ext uri="{9D8B030D-6E8A-4147-A177-3AD203B41FA5}">
                      <a16:colId xmlns:a16="http://schemas.microsoft.com/office/drawing/2014/main" val="2176154873"/>
                    </a:ext>
                  </a:extLst>
                </a:gridCol>
                <a:gridCol w="822960">
                  <a:extLst>
                    <a:ext uri="{9D8B030D-6E8A-4147-A177-3AD203B41FA5}">
                      <a16:colId xmlns:a16="http://schemas.microsoft.com/office/drawing/2014/main" val="3984168964"/>
                    </a:ext>
                  </a:extLst>
                </a:gridCol>
                <a:gridCol w="822960">
                  <a:extLst>
                    <a:ext uri="{9D8B030D-6E8A-4147-A177-3AD203B41FA5}">
                      <a16:colId xmlns:a16="http://schemas.microsoft.com/office/drawing/2014/main" val="2712129624"/>
                    </a:ext>
                  </a:extLst>
                </a:gridCol>
                <a:gridCol w="822960">
                  <a:extLst>
                    <a:ext uri="{9D8B030D-6E8A-4147-A177-3AD203B41FA5}">
                      <a16:colId xmlns:a16="http://schemas.microsoft.com/office/drawing/2014/main" val="241385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897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- 2019-08-05 18:39:11</a:t>
                      </a:r>
                      <a:r>
                        <a:rPr kumimoji="0" lang="en-US" sz="1000" b="0" i="0" u="none" strike="noStrike" kern="1200" cap="none" spc="0" normalizeH="0" baseline="0" noProof="0">
                          <a:ln>
                            <a:noFill/>
                          </a:ln>
                          <a:solidFill>
                            <a:prstClr val="black"/>
                          </a:solidFill>
                          <a:effectLst/>
                          <a:uLnTx/>
                          <a:uFillTx/>
                          <a:latin typeface="+mn-lt"/>
                          <a:ea typeface="+mn-ea"/>
                          <a:cs typeface="+mn-cs"/>
                        </a:rPr>
                        <a:t>
 TIPS NAIK OJOL 2:
1. Pastikan fotonya bukan foto mantanmu
2. Pastikan nomor kendaraaannya beda dengan nomor handphone mantanmu
3. Pastikan dia naik motor, bukan naik kuda lumping.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https://www.instagram.com/p/B0x-rLaAhc_/media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12/10/2019 11:02:28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2533177"/>
                  </a:ext>
                </a:extLst>
              </a:tr>
            </a:tbl>
          </a:graphicData>
        </a:graphic>
      </p:graphicFrame>
      <p:sp>
        <p:nvSpPr>
          <p:cNvPr id="4" name="Text Placeholder 3">
            <a:extLst>
              <a:ext uri="{FF2B5EF4-FFF2-40B4-BE49-F238E27FC236}">
                <a16:creationId xmlns:a16="http://schemas.microsoft.com/office/drawing/2014/main" id="{1B59B160-60BB-47F0-A3F1-07015B7AB6CB}"/>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2252304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A3E7-3556-40F3-9C0C-AFB88678BCB3}"/>
              </a:ext>
            </a:extLst>
          </p:cNvPr>
          <p:cNvSpPr>
            <a:spLocks noGrp="1"/>
          </p:cNvSpPr>
          <p:nvPr>
            <p:ph type="title"/>
          </p:nvPr>
        </p:nvSpPr>
        <p:spPr/>
        <p:txBody>
          <a:bodyPr/>
          <a:lstStyle/>
          <a:p>
            <a:r>
              <a:rPr lang="en-US"/>
              <a:t>Instagram Posts Table | generasibejo - 20 of 21</a:t>
            </a:r>
          </a:p>
        </p:txBody>
      </p:sp>
      <p:graphicFrame>
        <p:nvGraphicFramePr>
          <p:cNvPr id="5" name="Table Placeholder 4">
            <a:extLst>
              <a:ext uri="{FF2B5EF4-FFF2-40B4-BE49-F238E27FC236}">
                <a16:creationId xmlns:a16="http://schemas.microsoft.com/office/drawing/2014/main" id="{08995FB9-7D03-4424-A09C-79F4DAB60BD2}"/>
              </a:ext>
            </a:extLst>
          </p:cNvPr>
          <p:cNvGraphicFramePr>
            <a:graphicFrameLocks noGrp="1"/>
          </p:cNvGraphicFramePr>
          <p:nvPr>
            <p:ph type="tbl" sz="quarter" idx="13"/>
            <p:extLst>
              <p:ext uri="{D42A27DB-BD31-4B8C-83A1-F6EECF244321}">
                <p14:modId xmlns:p14="http://schemas.microsoft.com/office/powerpoint/2010/main" val="174178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9349549"/>
                    </a:ext>
                  </a:extLst>
                </a:gridCol>
                <a:gridCol w="1810512">
                  <a:extLst>
                    <a:ext uri="{9D8B030D-6E8A-4147-A177-3AD203B41FA5}">
                      <a16:colId xmlns:a16="http://schemas.microsoft.com/office/drawing/2014/main" val="477559921"/>
                    </a:ext>
                  </a:extLst>
                </a:gridCol>
                <a:gridCol w="822960">
                  <a:extLst>
                    <a:ext uri="{9D8B030D-6E8A-4147-A177-3AD203B41FA5}">
                      <a16:colId xmlns:a16="http://schemas.microsoft.com/office/drawing/2014/main" val="1016303479"/>
                    </a:ext>
                  </a:extLst>
                </a:gridCol>
                <a:gridCol w="822960">
                  <a:extLst>
                    <a:ext uri="{9D8B030D-6E8A-4147-A177-3AD203B41FA5}">
                      <a16:colId xmlns:a16="http://schemas.microsoft.com/office/drawing/2014/main" val="615436446"/>
                    </a:ext>
                  </a:extLst>
                </a:gridCol>
                <a:gridCol w="822960">
                  <a:extLst>
                    <a:ext uri="{9D8B030D-6E8A-4147-A177-3AD203B41FA5}">
                      <a16:colId xmlns:a16="http://schemas.microsoft.com/office/drawing/2014/main" val="3667960218"/>
                    </a:ext>
                  </a:extLst>
                </a:gridCol>
                <a:gridCol w="822960">
                  <a:extLst>
                    <a:ext uri="{9D8B030D-6E8A-4147-A177-3AD203B41FA5}">
                      <a16:colId xmlns:a16="http://schemas.microsoft.com/office/drawing/2014/main" val="2701514856"/>
                    </a:ext>
                  </a:extLst>
                </a:gridCol>
                <a:gridCol w="822960">
                  <a:extLst>
                    <a:ext uri="{9D8B030D-6E8A-4147-A177-3AD203B41FA5}">
                      <a16:colId xmlns:a16="http://schemas.microsoft.com/office/drawing/2014/main" val="17354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9376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- 2019-08-04 22:49:33</a:t>
                      </a:r>
                      <a:r>
                        <a:rPr kumimoji="0" lang="en-US" sz="1000" b="0" i="0" u="none" strike="noStrike" kern="1200" cap="none" spc="0" normalizeH="0" baseline="0" noProof="0">
                          <a:ln>
                            <a:noFill/>
                          </a:ln>
                          <a:solidFill>
                            <a:prstClr val="black"/>
                          </a:solidFill>
                          <a:effectLst/>
                          <a:uLnTx/>
                          <a:uFillTx/>
                          <a:latin typeface="+mn-lt"/>
                          <a:ea typeface="+mn-ea"/>
                          <a:cs typeface="+mn-cs"/>
                        </a:rPr>
                        <a:t>
 Idul Adha momen yang paling pas untuk berbagi kebaikan, kayak Bejo yang udah gak sabar buat bagi-bagi hadiah.
Gimana cara dapet hadiah ini? Kamu juga harus berbagi dulu pastinya. Hihihi. Tenang, berbaginya dalam bentuk cerita aja kok. Ceritakan tips bagaimana kamu bisa berkurban pada Idul Adha tahun ini.
Syarat lengkapnya:
1. Follow Instagram generasibejo
2. Upload di Instagram tips dan ceritamu bagaimana bisa berkurban pada Hari Raya Idul Adha tahun ini.
3. Foto yang diupload berupa selfie dengan hewan kurbanmu nanti.
4. Jangan lupa, sertakan juga hashtag #YakinBerqurbanYakinHalal #YakinHangatYakinHalal &amp; tag akun generasibejo
5. Periode kuis 4-18 Agustus 2019
Jangan sampe nggak ikutan, ya! Karena banyak banget voucher belanja yang akan dibagiin buat para pemenang.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https://www.instagram.com/p/B0v2iDEgTKI/media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06/08/2019 11:03:43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7979754"/>
                  </a:ext>
                </a:extLst>
              </a:tr>
            </a:tbl>
          </a:graphicData>
        </a:graphic>
      </p:graphicFrame>
      <p:sp>
        <p:nvSpPr>
          <p:cNvPr id="4" name="Text Placeholder 3">
            <a:extLst>
              <a:ext uri="{FF2B5EF4-FFF2-40B4-BE49-F238E27FC236}">
                <a16:creationId xmlns:a16="http://schemas.microsoft.com/office/drawing/2014/main" id="{B8ACE10E-4ECE-46AB-B265-8335DB411D09}"/>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020465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3195-67BD-4D10-A833-B5609E2EEE21}"/>
              </a:ext>
            </a:extLst>
          </p:cNvPr>
          <p:cNvSpPr>
            <a:spLocks noGrp="1"/>
          </p:cNvSpPr>
          <p:nvPr>
            <p:ph type="title"/>
          </p:nvPr>
        </p:nvSpPr>
        <p:spPr/>
        <p:txBody>
          <a:bodyPr/>
          <a:lstStyle/>
          <a:p>
            <a:r>
              <a:rPr lang="en-US"/>
              <a:t>Instagram Posts Table | generasibejo - 21 of 21</a:t>
            </a:r>
          </a:p>
        </p:txBody>
      </p:sp>
      <p:graphicFrame>
        <p:nvGraphicFramePr>
          <p:cNvPr id="5" name="Table Placeholder 4">
            <a:extLst>
              <a:ext uri="{FF2B5EF4-FFF2-40B4-BE49-F238E27FC236}">
                <a16:creationId xmlns:a16="http://schemas.microsoft.com/office/drawing/2014/main" id="{4B7EA3DD-8A05-4ECB-ADE1-A36FAC2E5A24}"/>
              </a:ext>
            </a:extLst>
          </p:cNvPr>
          <p:cNvGraphicFramePr>
            <a:graphicFrameLocks noGrp="1"/>
          </p:cNvGraphicFramePr>
          <p:nvPr>
            <p:ph type="tbl" sz="quarter" idx="13"/>
            <p:extLst>
              <p:ext uri="{D42A27DB-BD31-4B8C-83A1-F6EECF244321}">
                <p14:modId xmlns:p14="http://schemas.microsoft.com/office/powerpoint/2010/main" val="76689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3773132"/>
                    </a:ext>
                  </a:extLst>
                </a:gridCol>
                <a:gridCol w="1810512">
                  <a:extLst>
                    <a:ext uri="{9D8B030D-6E8A-4147-A177-3AD203B41FA5}">
                      <a16:colId xmlns:a16="http://schemas.microsoft.com/office/drawing/2014/main" val="3696767871"/>
                    </a:ext>
                  </a:extLst>
                </a:gridCol>
                <a:gridCol w="822960">
                  <a:extLst>
                    <a:ext uri="{9D8B030D-6E8A-4147-A177-3AD203B41FA5}">
                      <a16:colId xmlns:a16="http://schemas.microsoft.com/office/drawing/2014/main" val="1547943466"/>
                    </a:ext>
                  </a:extLst>
                </a:gridCol>
                <a:gridCol w="822960">
                  <a:extLst>
                    <a:ext uri="{9D8B030D-6E8A-4147-A177-3AD203B41FA5}">
                      <a16:colId xmlns:a16="http://schemas.microsoft.com/office/drawing/2014/main" val="1577077127"/>
                    </a:ext>
                  </a:extLst>
                </a:gridCol>
                <a:gridCol w="822960">
                  <a:extLst>
                    <a:ext uri="{9D8B030D-6E8A-4147-A177-3AD203B41FA5}">
                      <a16:colId xmlns:a16="http://schemas.microsoft.com/office/drawing/2014/main" val="3988428106"/>
                    </a:ext>
                  </a:extLst>
                </a:gridCol>
                <a:gridCol w="822960">
                  <a:extLst>
                    <a:ext uri="{9D8B030D-6E8A-4147-A177-3AD203B41FA5}">
                      <a16:colId xmlns:a16="http://schemas.microsoft.com/office/drawing/2014/main" val="3062547652"/>
                    </a:ext>
                  </a:extLst>
                </a:gridCol>
                <a:gridCol w="822960">
                  <a:extLst>
                    <a:ext uri="{9D8B030D-6E8A-4147-A177-3AD203B41FA5}">
                      <a16:colId xmlns:a16="http://schemas.microsoft.com/office/drawing/2014/main" val="408734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653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generasibejo - 2019-08-01 19:36:01</a:t>
                      </a:r>
                      <a:r>
                        <a:rPr kumimoji="0" lang="en-US" sz="1000" b="0" i="0" u="none" strike="noStrike" kern="1200" cap="none" spc="0" normalizeH="0" baseline="0" noProof="0">
                          <a:ln>
                            <a:noFill/>
                          </a:ln>
                          <a:solidFill>
                            <a:prstClr val="black"/>
                          </a:solidFill>
                          <a:effectLst/>
                          <a:uLnTx/>
                          <a:uFillTx/>
                          <a:latin typeface="+mn-lt"/>
                          <a:ea typeface="+mn-ea"/>
                          <a:cs typeface="+mn-cs"/>
                        </a:rPr>
                        <a:t>
 Untuk mengisi lagi semangat setelah lelah bekerja, kamu pilih nonton konser.
Pertama kali nonton konser bikin kamu gugup bukan main. Akhirnya, kamu coba bikin daftar barang yang mesti kamu bawa saat konser.
Pertama, senter untuk mastiin kalau orang yang kamu ajak kenalan waktu gelap bukan saudaramu.
Kedua, termos untuk dipeluk waktu lagu-lagu romantis, bukan untuk dagang es.
Ketiga, handuk untuk jaga-jaga kalau ada yang lucu nangis di sebelah.
Keempat, BEJO Jahe Merah untuk menjaga stamina supaya nggak sakit besok dan tetap bisa kerja.
#YakinHangatYakinHalal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https://www.instagram.com/p/B0nx_6vABBO/media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11/10/2019 11:02:48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9646410"/>
                  </a:ext>
                </a:extLst>
              </a:tr>
            </a:tbl>
          </a:graphicData>
        </a:graphic>
      </p:graphicFrame>
      <p:sp>
        <p:nvSpPr>
          <p:cNvPr id="4" name="Text Placeholder 3">
            <a:extLst>
              <a:ext uri="{FF2B5EF4-FFF2-40B4-BE49-F238E27FC236}">
                <a16:creationId xmlns:a16="http://schemas.microsoft.com/office/drawing/2014/main" id="{75E48119-D39E-43DB-A4BD-07DA6F1CFF9C}"/>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3147655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39D2-53CE-4D4B-8315-6CF215314BCF}"/>
              </a:ext>
            </a:extLst>
          </p:cNvPr>
          <p:cNvSpPr>
            <a:spLocks noGrp="1"/>
          </p:cNvSpPr>
          <p:nvPr>
            <p:ph type="title"/>
          </p:nvPr>
        </p:nvSpPr>
        <p:spPr/>
        <p:txBody>
          <a:bodyPr/>
          <a:lstStyle/>
          <a:p>
            <a:r>
              <a:rPr lang="en-US"/>
              <a:t>Instagram Interaction Rate By Post Type | generasibejo</a:t>
            </a:r>
          </a:p>
        </p:txBody>
      </p:sp>
      <p:graphicFrame>
        <p:nvGraphicFramePr>
          <p:cNvPr id="6" name="Chart Placeholder 5">
            <a:extLst>
              <a:ext uri="{FF2B5EF4-FFF2-40B4-BE49-F238E27FC236}">
                <a16:creationId xmlns:a16="http://schemas.microsoft.com/office/drawing/2014/main" id="{B4B2DC30-D371-45F2-9CC1-9362960383C0}"/>
              </a:ext>
            </a:extLst>
          </p:cNvPr>
          <p:cNvGraphicFramePr>
            <a:graphicFrameLocks noGrp="1"/>
          </p:cNvGraphicFramePr>
          <p:nvPr>
            <p:ph type="chart" sz="quarter" idx="13"/>
            <p:extLst>
              <p:ext uri="{D42A27DB-BD31-4B8C-83A1-F6EECF244321}">
                <p14:modId xmlns:p14="http://schemas.microsoft.com/office/powerpoint/2010/main" val="572244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C8D03F-DF7A-4234-BBD4-9B3464487BAC}"/>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AA347AFC-B0B7-4210-B87C-517E81BC13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1629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38ED0-1235-4CD9-B336-2CE34AB428B0}"/>
              </a:ext>
            </a:extLst>
          </p:cNvPr>
          <p:cNvSpPr>
            <a:spLocks noGrp="1"/>
          </p:cNvSpPr>
          <p:nvPr>
            <p:ph type="title"/>
          </p:nvPr>
        </p:nvSpPr>
        <p:spPr/>
        <p:txBody>
          <a:bodyPr/>
          <a:lstStyle/>
          <a:p>
            <a:r>
              <a:rPr lang="en-US"/>
              <a:t>Instagram Post Type Distribution Per Profile | generasibejo</a:t>
            </a:r>
          </a:p>
        </p:txBody>
      </p:sp>
      <p:graphicFrame>
        <p:nvGraphicFramePr>
          <p:cNvPr id="6" name="Chart Placeholder 5">
            <a:extLst>
              <a:ext uri="{FF2B5EF4-FFF2-40B4-BE49-F238E27FC236}">
                <a16:creationId xmlns:a16="http://schemas.microsoft.com/office/drawing/2014/main" id="{866280D7-09BB-4D4F-814C-35DD842F9A37}"/>
              </a:ext>
            </a:extLst>
          </p:cNvPr>
          <p:cNvGraphicFramePr>
            <a:graphicFrameLocks noGrp="1"/>
          </p:cNvGraphicFramePr>
          <p:nvPr>
            <p:ph type="chart" sz="quarter" idx="13"/>
            <p:extLst>
              <p:ext uri="{D42A27DB-BD31-4B8C-83A1-F6EECF244321}">
                <p14:modId xmlns:p14="http://schemas.microsoft.com/office/powerpoint/2010/main" val="2627300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26E68-E08A-4350-8E53-FC366474E8C1}"/>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0C066584-E566-4630-895D-83A4117AF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37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FC33-14EC-4BB2-916B-9C5CC412FE05}"/>
              </a:ext>
            </a:extLst>
          </p:cNvPr>
          <p:cNvSpPr>
            <a:spLocks noGrp="1"/>
          </p:cNvSpPr>
          <p:nvPr>
            <p:ph type="title"/>
          </p:nvPr>
        </p:nvSpPr>
        <p:spPr/>
        <p:txBody>
          <a:bodyPr/>
          <a:lstStyle/>
          <a:p>
            <a:r>
              <a:rPr lang="en-US"/>
              <a:t>Instagram Hashtag Detection | generasibejo</a:t>
            </a:r>
          </a:p>
        </p:txBody>
      </p:sp>
      <p:graphicFrame>
        <p:nvGraphicFramePr>
          <p:cNvPr id="5" name="Table Placeholder 4">
            <a:extLst>
              <a:ext uri="{FF2B5EF4-FFF2-40B4-BE49-F238E27FC236}">
                <a16:creationId xmlns:a16="http://schemas.microsoft.com/office/drawing/2014/main" id="{667DB624-4CAC-480A-9910-AD9EB10DF991}"/>
              </a:ext>
            </a:extLst>
          </p:cNvPr>
          <p:cNvGraphicFramePr>
            <a:graphicFrameLocks noGrp="1"/>
          </p:cNvGraphicFramePr>
          <p:nvPr>
            <p:ph type="tbl" sz="quarter" idx="13"/>
            <p:extLst>
              <p:ext uri="{D42A27DB-BD31-4B8C-83A1-F6EECF244321}">
                <p14:modId xmlns:p14="http://schemas.microsoft.com/office/powerpoint/2010/main" val="317652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2577580"/>
                    </a:ext>
                  </a:extLst>
                </a:gridCol>
                <a:gridCol w="1481328">
                  <a:extLst>
                    <a:ext uri="{9D8B030D-6E8A-4147-A177-3AD203B41FA5}">
                      <a16:colId xmlns:a16="http://schemas.microsoft.com/office/drawing/2014/main" val="3180942561"/>
                    </a:ext>
                  </a:extLst>
                </a:gridCol>
                <a:gridCol w="1481328">
                  <a:extLst>
                    <a:ext uri="{9D8B030D-6E8A-4147-A177-3AD203B41FA5}">
                      <a16:colId xmlns:a16="http://schemas.microsoft.com/office/drawing/2014/main" val="426449568"/>
                    </a:ext>
                  </a:extLst>
                </a:gridCol>
                <a:gridCol w="1481328">
                  <a:extLst>
                    <a:ext uri="{9D8B030D-6E8A-4147-A177-3AD203B41FA5}">
                      <a16:colId xmlns:a16="http://schemas.microsoft.com/office/drawing/2014/main" val="934422130"/>
                    </a:ext>
                  </a:extLst>
                </a:gridCol>
                <a:gridCol w="1481328">
                  <a:extLst>
                    <a:ext uri="{9D8B030D-6E8A-4147-A177-3AD203B41FA5}">
                      <a16:colId xmlns:a16="http://schemas.microsoft.com/office/drawing/2014/main" val="318342994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1840186708"/>
                  </a:ext>
                </a:extLst>
              </a:tr>
              <a:tr h="370840">
                <a:tc>
                  <a:txBody>
                    <a:bodyPr/>
                    <a:lstStyle/>
                    <a:p>
                      <a:r>
                        <a:rPr lang="en-US" sz="1000"/>
                        <a:t>#YakinHangatYakinHalal</a:t>
                      </a:r>
                    </a:p>
                  </a:txBody>
                  <a:tcPr/>
                </a:tc>
                <a:tc>
                  <a:txBody>
                    <a:bodyPr/>
                    <a:lstStyle/>
                    <a:p>
                      <a:r>
                        <a:rPr lang="en-US" sz="1000"/>
                        <a:t>46</a:t>
                      </a:r>
                    </a:p>
                  </a:txBody>
                  <a:tcPr/>
                </a:tc>
                <a:tc>
                  <a:txBody>
                    <a:bodyPr/>
                    <a:lstStyle/>
                    <a:p>
                      <a:r>
                        <a:rPr lang="en-US" sz="1000"/>
                        <a:t>92.108695652174</a:t>
                      </a:r>
                    </a:p>
                  </a:txBody>
                  <a:tcPr/>
                </a:tc>
                <a:tc>
                  <a:txBody>
                    <a:bodyPr/>
                    <a:lstStyle/>
                    <a:p>
                      <a:r>
                        <a:rPr lang="en-US" sz="1000"/>
                        <a:t>19.108695652174</a:t>
                      </a:r>
                    </a:p>
                  </a:txBody>
                  <a:tcPr/>
                </a:tc>
                <a:tc>
                  <a:txBody>
                    <a:bodyPr/>
                    <a:lstStyle/>
                    <a:p>
                      <a:r>
                        <a:rPr lang="en-US" sz="1000"/>
                        <a:t>111.21739130435</a:t>
                      </a:r>
                    </a:p>
                  </a:txBody>
                  <a:tcPr/>
                </a:tc>
                <a:extLst>
                  <a:ext uri="{0D108BD9-81ED-4DB2-BD59-A6C34878D82A}">
                    <a16:rowId xmlns:a16="http://schemas.microsoft.com/office/drawing/2014/main" val="2076177056"/>
                  </a:ext>
                </a:extLst>
              </a:tr>
              <a:tr h="370840">
                <a:tc>
                  <a:txBody>
                    <a:bodyPr/>
                    <a:lstStyle/>
                    <a:p>
                      <a:r>
                        <a:rPr lang="en-US" sz="1000"/>
                        <a:t>#YakinBerqurbanYakinHalal</a:t>
                      </a:r>
                    </a:p>
                  </a:txBody>
                  <a:tcPr/>
                </a:tc>
                <a:tc>
                  <a:txBody>
                    <a:bodyPr/>
                    <a:lstStyle/>
                    <a:p>
                      <a:r>
                        <a:rPr lang="en-US" sz="1000"/>
                        <a:t>7</a:t>
                      </a:r>
                    </a:p>
                  </a:txBody>
                  <a:tcPr/>
                </a:tc>
                <a:tc>
                  <a:txBody>
                    <a:bodyPr/>
                    <a:lstStyle/>
                    <a:p>
                      <a:r>
                        <a:rPr lang="en-US" sz="1000"/>
                        <a:t>123.71428571429</a:t>
                      </a:r>
                    </a:p>
                  </a:txBody>
                  <a:tcPr/>
                </a:tc>
                <a:tc>
                  <a:txBody>
                    <a:bodyPr/>
                    <a:lstStyle/>
                    <a:p>
                      <a:r>
                        <a:rPr lang="en-US" sz="1000"/>
                        <a:t>11.428571428571</a:t>
                      </a:r>
                    </a:p>
                  </a:txBody>
                  <a:tcPr/>
                </a:tc>
                <a:tc>
                  <a:txBody>
                    <a:bodyPr/>
                    <a:lstStyle/>
                    <a:p>
                      <a:r>
                        <a:rPr lang="en-US" sz="1000"/>
                        <a:t>135.14285714286</a:t>
                      </a:r>
                    </a:p>
                  </a:txBody>
                  <a:tcPr/>
                </a:tc>
                <a:extLst>
                  <a:ext uri="{0D108BD9-81ED-4DB2-BD59-A6C34878D82A}">
                    <a16:rowId xmlns:a16="http://schemas.microsoft.com/office/drawing/2014/main" val="65877853"/>
                  </a:ext>
                </a:extLst>
              </a:tr>
              <a:tr h="370840">
                <a:tc>
                  <a:txBody>
                    <a:bodyPr/>
                    <a:lstStyle/>
                    <a:p>
                      <a:r>
                        <a:rPr lang="en-US" sz="1000"/>
                        <a:t>#KehangatanBerbagi</a:t>
                      </a:r>
                    </a:p>
                  </a:txBody>
                  <a:tcPr/>
                </a:tc>
                <a:tc>
                  <a:txBody>
                    <a:bodyPr/>
                    <a:lstStyle/>
                    <a:p>
                      <a:r>
                        <a:rPr lang="en-US" sz="1000"/>
                        <a:t>4</a:t>
                      </a:r>
                    </a:p>
                  </a:txBody>
                  <a:tcPr/>
                </a:tc>
                <a:tc>
                  <a:txBody>
                    <a:bodyPr/>
                    <a:lstStyle/>
                    <a:p>
                      <a:r>
                        <a:rPr lang="en-US" sz="1000"/>
                        <a:t>53</a:t>
                      </a:r>
                    </a:p>
                  </a:txBody>
                  <a:tcPr/>
                </a:tc>
                <a:tc>
                  <a:txBody>
                    <a:bodyPr/>
                    <a:lstStyle/>
                    <a:p>
                      <a:r>
                        <a:rPr lang="en-US" sz="1000"/>
                        <a:t>1</a:t>
                      </a:r>
                    </a:p>
                  </a:txBody>
                  <a:tcPr/>
                </a:tc>
                <a:tc>
                  <a:txBody>
                    <a:bodyPr/>
                    <a:lstStyle/>
                    <a:p>
                      <a:r>
                        <a:rPr lang="en-US" sz="1000"/>
                        <a:t>54</a:t>
                      </a:r>
                    </a:p>
                  </a:txBody>
                  <a:tcPr/>
                </a:tc>
                <a:extLst>
                  <a:ext uri="{0D108BD9-81ED-4DB2-BD59-A6C34878D82A}">
                    <a16:rowId xmlns:a16="http://schemas.microsoft.com/office/drawing/2014/main" val="3351588608"/>
                  </a:ext>
                </a:extLst>
              </a:tr>
              <a:tr h="370840">
                <a:tc>
                  <a:txBody>
                    <a:bodyPr/>
                    <a:lstStyle/>
                    <a:p>
                      <a:r>
                        <a:rPr lang="en-US" sz="1000"/>
                        <a:t>#GakCumaDiRamadan</a:t>
                      </a:r>
                    </a:p>
                  </a:txBody>
                  <a:tcPr/>
                </a:tc>
                <a:tc>
                  <a:txBody>
                    <a:bodyPr/>
                    <a:lstStyle/>
                    <a:p>
                      <a:r>
                        <a:rPr lang="en-US" sz="1000"/>
                        <a:t>3</a:t>
                      </a:r>
                    </a:p>
                  </a:txBody>
                  <a:tcPr/>
                </a:tc>
                <a:tc>
                  <a:txBody>
                    <a:bodyPr/>
                    <a:lstStyle/>
                    <a:p>
                      <a:r>
                        <a:rPr lang="en-US" sz="1000"/>
                        <a:t>160.66666666667</a:t>
                      </a:r>
                    </a:p>
                  </a:txBody>
                  <a:tcPr/>
                </a:tc>
                <a:tc>
                  <a:txBody>
                    <a:bodyPr/>
                    <a:lstStyle/>
                    <a:p>
                      <a:r>
                        <a:rPr lang="en-US" sz="1000"/>
                        <a:t>6.6666666666667</a:t>
                      </a:r>
                    </a:p>
                  </a:txBody>
                  <a:tcPr/>
                </a:tc>
                <a:tc>
                  <a:txBody>
                    <a:bodyPr/>
                    <a:lstStyle/>
                    <a:p>
                      <a:r>
                        <a:rPr lang="en-US" sz="1000"/>
                        <a:t>167.33333333333</a:t>
                      </a:r>
                    </a:p>
                  </a:txBody>
                  <a:tcPr/>
                </a:tc>
                <a:extLst>
                  <a:ext uri="{0D108BD9-81ED-4DB2-BD59-A6C34878D82A}">
                    <a16:rowId xmlns:a16="http://schemas.microsoft.com/office/drawing/2014/main" val="3136967264"/>
                  </a:ext>
                </a:extLst>
              </a:tr>
              <a:tr h="370840">
                <a:tc>
                  <a:txBody>
                    <a:bodyPr/>
                    <a:lstStyle/>
                    <a:p>
                      <a:r>
                        <a:rPr lang="en-US" sz="1000"/>
                        <a:t>#SeranganFajarBejo</a:t>
                      </a:r>
                    </a:p>
                  </a:txBody>
                  <a:tcPr/>
                </a:tc>
                <a:tc>
                  <a:txBody>
                    <a:bodyPr/>
                    <a:lstStyle/>
                    <a:p>
                      <a:r>
                        <a:rPr lang="en-US" sz="1000"/>
                        <a:t>1</a:t>
                      </a:r>
                    </a:p>
                  </a:txBody>
                  <a:tcPr/>
                </a:tc>
                <a:tc>
                  <a:txBody>
                    <a:bodyPr/>
                    <a:lstStyle/>
                    <a:p>
                      <a:r>
                        <a:rPr lang="en-US" sz="1000"/>
                        <a:t>634</a:t>
                      </a:r>
                    </a:p>
                  </a:txBody>
                  <a:tcPr/>
                </a:tc>
                <a:tc>
                  <a:txBody>
                    <a:bodyPr/>
                    <a:lstStyle/>
                    <a:p>
                      <a:r>
                        <a:rPr lang="en-US" sz="1000"/>
                        <a:t>732</a:t>
                      </a:r>
                    </a:p>
                  </a:txBody>
                  <a:tcPr/>
                </a:tc>
                <a:tc>
                  <a:txBody>
                    <a:bodyPr/>
                    <a:lstStyle/>
                    <a:p>
                      <a:r>
                        <a:rPr lang="en-US" sz="1000"/>
                        <a:t>1366</a:t>
                      </a:r>
                    </a:p>
                  </a:txBody>
                  <a:tcPr/>
                </a:tc>
                <a:extLst>
                  <a:ext uri="{0D108BD9-81ED-4DB2-BD59-A6C34878D82A}">
                    <a16:rowId xmlns:a16="http://schemas.microsoft.com/office/drawing/2014/main" val="769436678"/>
                  </a:ext>
                </a:extLst>
              </a:tr>
              <a:tr h="370840">
                <a:tc>
                  <a:txBody>
                    <a:bodyPr/>
                    <a:lstStyle/>
                    <a:p>
                      <a:r>
                        <a:rPr lang="en-US" sz="1000"/>
                        <a:t>#GakCumadiRamadan</a:t>
                      </a:r>
                    </a:p>
                  </a:txBody>
                  <a:tcPr/>
                </a:tc>
                <a:tc>
                  <a:txBody>
                    <a:bodyPr/>
                    <a:lstStyle/>
                    <a:p>
                      <a:r>
                        <a:rPr lang="en-US" sz="1000"/>
                        <a:t>1</a:t>
                      </a:r>
                    </a:p>
                  </a:txBody>
                  <a:tcPr/>
                </a:tc>
                <a:tc>
                  <a:txBody>
                    <a:bodyPr/>
                    <a:lstStyle/>
                    <a:p>
                      <a:r>
                        <a:rPr lang="en-US" sz="1000"/>
                        <a:t>634</a:t>
                      </a:r>
                    </a:p>
                  </a:txBody>
                  <a:tcPr/>
                </a:tc>
                <a:tc>
                  <a:txBody>
                    <a:bodyPr/>
                    <a:lstStyle/>
                    <a:p>
                      <a:r>
                        <a:rPr lang="en-US" sz="1000"/>
                        <a:t>732</a:t>
                      </a:r>
                    </a:p>
                  </a:txBody>
                  <a:tcPr/>
                </a:tc>
                <a:tc>
                  <a:txBody>
                    <a:bodyPr/>
                    <a:lstStyle/>
                    <a:p>
                      <a:r>
                        <a:rPr lang="en-US" sz="1000"/>
                        <a:t>1366</a:t>
                      </a:r>
                    </a:p>
                  </a:txBody>
                  <a:tcPr/>
                </a:tc>
                <a:extLst>
                  <a:ext uri="{0D108BD9-81ED-4DB2-BD59-A6C34878D82A}">
                    <a16:rowId xmlns:a16="http://schemas.microsoft.com/office/drawing/2014/main" val="2666807708"/>
                  </a:ext>
                </a:extLst>
              </a:tr>
            </a:tbl>
          </a:graphicData>
        </a:graphic>
      </p:graphicFrame>
      <p:sp>
        <p:nvSpPr>
          <p:cNvPr id="4" name="Text Placeholder 3">
            <a:extLst>
              <a:ext uri="{FF2B5EF4-FFF2-40B4-BE49-F238E27FC236}">
                <a16:creationId xmlns:a16="http://schemas.microsoft.com/office/drawing/2014/main" id="{4FE82E97-6796-424F-BD75-854499812643}"/>
              </a:ext>
            </a:extLst>
          </p:cNvPr>
          <p:cNvSpPr>
            <a:spLocks noGrp="1"/>
          </p:cNvSpPr>
          <p:nvPr>
            <p:ph type="body" sz="quarter" idx="14"/>
          </p:nvPr>
        </p:nvSpPr>
        <p:spPr/>
        <p:txBody>
          <a:bodyPr/>
          <a:lstStyle/>
          <a:p>
            <a:r>
              <a:rPr lang="en-US"/>
              <a:t>01/06/2019 - 31/08/2019</a:t>
            </a:r>
          </a:p>
        </p:txBody>
      </p:sp>
    </p:spTree>
    <p:extLst>
      <p:ext uri="{BB962C8B-B14F-4D97-AF65-F5344CB8AC3E}">
        <p14:creationId xmlns:p14="http://schemas.microsoft.com/office/powerpoint/2010/main" val="917298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8E9D1-4DFA-440F-A618-A58BBE012BAC}"/>
              </a:ext>
            </a:extLst>
          </p:cNvPr>
          <p:cNvSpPr>
            <a:spLocks noGrp="1"/>
          </p:cNvSpPr>
          <p:nvPr>
            <p:ph type="title"/>
          </p:nvPr>
        </p:nvSpPr>
        <p:spPr/>
        <p:txBody>
          <a:bodyPr/>
          <a:lstStyle/>
          <a:p>
            <a:r>
              <a:rPr lang="en-US"/>
              <a:t>Instagram Interactions Distribution | generasibejo</a:t>
            </a:r>
          </a:p>
        </p:txBody>
      </p:sp>
      <p:graphicFrame>
        <p:nvGraphicFramePr>
          <p:cNvPr id="6" name="Chart Placeholder 5">
            <a:extLst>
              <a:ext uri="{FF2B5EF4-FFF2-40B4-BE49-F238E27FC236}">
                <a16:creationId xmlns:a16="http://schemas.microsoft.com/office/drawing/2014/main" id="{CBCC6C4A-176A-4F4A-A664-9D0B769B6DB6}"/>
              </a:ext>
            </a:extLst>
          </p:cNvPr>
          <p:cNvGraphicFramePr>
            <a:graphicFrameLocks noGrp="1"/>
          </p:cNvGraphicFramePr>
          <p:nvPr>
            <p:ph type="chart" sz="quarter" idx="13"/>
            <p:extLst>
              <p:ext uri="{D42A27DB-BD31-4B8C-83A1-F6EECF244321}">
                <p14:modId xmlns:p14="http://schemas.microsoft.com/office/powerpoint/2010/main" val="2881642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F8677-3C8E-46A6-AEB0-0A7A2B16EAE7}"/>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7136760C-D287-487B-B88C-C2DE257CCB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832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480FC-7D3C-4652-AF23-7708500AA3B7}"/>
              </a:ext>
            </a:extLst>
          </p:cNvPr>
          <p:cNvSpPr>
            <a:spLocks noGrp="1"/>
          </p:cNvSpPr>
          <p:nvPr>
            <p:ph type="title"/>
          </p:nvPr>
        </p:nvSpPr>
        <p:spPr/>
        <p:txBody>
          <a:bodyPr/>
          <a:lstStyle/>
          <a:p>
            <a:r>
              <a:rPr lang="en-US"/>
              <a:t>Instagram Total Interactions | generasibejo</a:t>
            </a:r>
          </a:p>
        </p:txBody>
      </p:sp>
      <p:graphicFrame>
        <p:nvGraphicFramePr>
          <p:cNvPr id="6" name="Chart Placeholder 5">
            <a:extLst>
              <a:ext uri="{FF2B5EF4-FFF2-40B4-BE49-F238E27FC236}">
                <a16:creationId xmlns:a16="http://schemas.microsoft.com/office/drawing/2014/main" id="{AFF82186-9F7A-48A0-93A9-DEE181AC3BD6}"/>
              </a:ext>
            </a:extLst>
          </p:cNvPr>
          <p:cNvGraphicFramePr>
            <a:graphicFrameLocks noGrp="1"/>
          </p:cNvGraphicFramePr>
          <p:nvPr>
            <p:ph type="chart" sz="quarter" idx="13"/>
            <p:extLst>
              <p:ext uri="{D42A27DB-BD31-4B8C-83A1-F6EECF244321}">
                <p14:modId xmlns:p14="http://schemas.microsoft.com/office/powerpoint/2010/main" val="3668895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2A0BE1-2930-4C23-80D1-DBACAF76EEB8}"/>
              </a:ext>
            </a:extLst>
          </p:cNvPr>
          <p:cNvSpPr>
            <a:spLocks noGrp="1"/>
          </p:cNvSpPr>
          <p:nvPr>
            <p:ph type="body" sz="quarter" idx="14"/>
          </p:nvPr>
        </p:nvSpPr>
        <p:spPr/>
        <p:txBody>
          <a:bodyPr/>
          <a:lstStyle/>
          <a:p>
            <a:r>
              <a:rPr lang="en-US"/>
              <a:t>01/06/2019 - 31/08/2019</a:t>
            </a:r>
          </a:p>
        </p:txBody>
      </p:sp>
      <p:sp>
        <p:nvSpPr>
          <p:cNvPr id="5" name="Footer Placeholder 4">
            <a:extLst>
              <a:ext uri="{FF2B5EF4-FFF2-40B4-BE49-F238E27FC236}">
                <a16:creationId xmlns:a16="http://schemas.microsoft.com/office/drawing/2014/main" id="{A2D1A898-297F-49AF-84DB-302F8E21E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58521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1151</Words>
  <Application>Microsoft Office PowerPoint</Application>
  <PresentationFormat>On-screen Show (4:3)</PresentationFormat>
  <Paragraphs>418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Content Optimization Benchmark</vt:lpstr>
      <vt:lpstr>Instagram Posts | generasibejo</vt:lpstr>
      <vt:lpstr>Instagram Posts Table | generasibejo - 1 of 21</vt:lpstr>
      <vt:lpstr>Instagram Posts Table | generasibejo - 2 of 21</vt:lpstr>
      <vt:lpstr>Instagram Posts Table | generasibejo - 3 of 21</vt:lpstr>
      <vt:lpstr>Instagram Posts Table | generasibejo - 4 of 21</vt:lpstr>
      <vt:lpstr>Instagram Posts Table | generasibejo - 5 of 21</vt:lpstr>
      <vt:lpstr>Instagram Posts Table | generasibejo - 6 of 21</vt:lpstr>
      <vt:lpstr>Instagram Posts Table | generasibejo - 7 of 21</vt:lpstr>
      <vt:lpstr>Instagram Posts Table | generasibejo - 8 of 21</vt:lpstr>
      <vt:lpstr>Instagram Posts Table | generasibejo - 9 of 21</vt:lpstr>
      <vt:lpstr>Instagram Posts Table | generasibejo - 10 of 21</vt:lpstr>
      <vt:lpstr>Instagram Posts Table | generasibejo - 11 of 21</vt:lpstr>
      <vt:lpstr>Instagram Posts Table | generasibejo - 12 of 21</vt:lpstr>
      <vt:lpstr>Instagram Posts Table | generasibejo - 13 of 21</vt:lpstr>
      <vt:lpstr>Instagram Posts Table | generasibejo - 14 of 21</vt:lpstr>
      <vt:lpstr>Instagram Posts Table | generasibejo - 15 of 21</vt:lpstr>
      <vt:lpstr>Instagram Posts Table | generasibejo - 16 of 21</vt:lpstr>
      <vt:lpstr>Instagram Posts Table | generasibejo - 17 of 21</vt:lpstr>
      <vt:lpstr>Instagram Posts Table | generasibejo - 18 of 21</vt:lpstr>
      <vt:lpstr>Instagram Posts Table | generasibejo - 19 of 21</vt:lpstr>
      <vt:lpstr>Instagram Posts Table | generasibejo - 20 of 21</vt:lpstr>
      <vt:lpstr>Instagram Posts Table | generasibejo - 21 of 21</vt:lpstr>
      <vt:lpstr>Instagram Interaction Rate By Post Type | generasibejo</vt:lpstr>
      <vt:lpstr>Instagram Post Type Distribution Per Profile | generasibejo</vt:lpstr>
      <vt:lpstr>Instagram Hashtag Detection | generasibejo</vt:lpstr>
      <vt:lpstr>Instagram Interactions Distribution | generasibejo</vt:lpstr>
      <vt:lpstr>Instagram Total Interactions | generasibejo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2019-12-15T12:12:17Z</dcterms:created>
  <dcterms:modified xsi:type="dcterms:W3CDTF">2019-12-15T12:12:49Z</dcterms:modified>
</cp:coreProperties>
</file>