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B7B6A-0B64-4E68-A62E-742F0D50DEB6}"/>
              </a:ext>
            </a:extLst>
          </p:cNvPr>
          <p:cNvSpPr>
            <a:spLocks noGrp="1"/>
          </p:cNvSpPr>
          <p:nvPr>
            <p:ph type="title"/>
          </p:nvPr>
        </p:nvSpPr>
        <p:spPr/>
        <p:txBody>
          <a:bodyPr/>
          <a:lstStyle/>
          <a:p>
            <a:r>
              <a:rPr lang="en-US"/>
              <a:t>Twitter Own and Retweeted Tweets Table | Daihatsu Indonesia - 1 of 4</a:t>
            </a:r>
          </a:p>
        </p:txBody>
      </p:sp>
      <p:graphicFrame>
        <p:nvGraphicFramePr>
          <p:cNvPr id="5" name="Table Placeholder 4">
            <a:extLst>
              <a:ext uri="{FF2B5EF4-FFF2-40B4-BE49-F238E27FC236}">
                <a16:creationId xmlns:a16="http://schemas.microsoft.com/office/drawing/2014/main" id="{D6E9477E-AE53-4B35-B68A-A8F88D38D880}"/>
              </a:ext>
            </a:extLst>
          </p:cNvPr>
          <p:cNvGraphicFramePr>
            <a:graphicFrameLocks noGrp="1"/>
          </p:cNvGraphicFramePr>
          <p:nvPr>
            <p:ph type="tbl" sz="quarter" idx="13"/>
            <p:extLst>
              <p:ext uri="{D42A27DB-BD31-4B8C-83A1-F6EECF244321}">
                <p14:modId xmlns:p14="http://schemas.microsoft.com/office/powerpoint/2010/main" val="2911307674"/>
              </p:ext>
            </p:extLst>
          </p:nvPr>
        </p:nvGraphicFramePr>
        <p:xfrm>
          <a:off x="457200" y="1731963"/>
          <a:ext cx="8229600" cy="3474720"/>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044080130"/>
                    </a:ext>
                  </a:extLst>
                </a:gridCol>
                <a:gridCol w="411480">
                  <a:extLst>
                    <a:ext uri="{9D8B030D-6E8A-4147-A177-3AD203B41FA5}">
                      <a16:colId xmlns:a16="http://schemas.microsoft.com/office/drawing/2014/main" val="381923786"/>
                    </a:ext>
                  </a:extLst>
                </a:gridCol>
                <a:gridCol w="822960">
                  <a:extLst>
                    <a:ext uri="{9D8B030D-6E8A-4147-A177-3AD203B41FA5}">
                      <a16:colId xmlns:a16="http://schemas.microsoft.com/office/drawing/2014/main" val="1763238905"/>
                    </a:ext>
                  </a:extLst>
                </a:gridCol>
                <a:gridCol w="822960">
                  <a:extLst>
                    <a:ext uri="{9D8B030D-6E8A-4147-A177-3AD203B41FA5}">
                      <a16:colId xmlns:a16="http://schemas.microsoft.com/office/drawing/2014/main" val="1613091655"/>
                    </a:ext>
                  </a:extLst>
                </a:gridCol>
                <a:gridCol w="822960">
                  <a:extLst>
                    <a:ext uri="{9D8B030D-6E8A-4147-A177-3AD203B41FA5}">
                      <a16:colId xmlns:a16="http://schemas.microsoft.com/office/drawing/2014/main" val="1458157661"/>
                    </a:ext>
                  </a:extLst>
                </a:gridCol>
                <a:gridCol w="822960">
                  <a:extLst>
                    <a:ext uri="{9D8B030D-6E8A-4147-A177-3AD203B41FA5}">
                      <a16:colId xmlns:a16="http://schemas.microsoft.com/office/drawing/2014/main" val="4045718386"/>
                    </a:ext>
                  </a:extLst>
                </a:gridCol>
                <a:gridCol w="822960">
                  <a:extLst>
                    <a:ext uri="{9D8B030D-6E8A-4147-A177-3AD203B41FA5}">
                      <a16:colId xmlns:a16="http://schemas.microsoft.com/office/drawing/2014/main" val="1268678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4469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@DaihatsuInd - 2019-11-20 16:24:25</a:t>
                      </a:r>
                      <a:r>
                        <a:rPr kumimoji="0" lang="en-US" sz="1000" b="0" i="0" u="none" strike="noStrike" kern="1200" cap="none" spc="0" normalizeH="0" baseline="0" noProof="0">
                          <a:ln>
                            <a:noFill/>
                          </a:ln>
                          <a:solidFill>
                            <a:prstClr val="black"/>
                          </a:solidFill>
                          <a:effectLst/>
                          <a:uLnTx/>
                          <a:uFillTx/>
                          <a:latin typeface="+mn-lt"/>
                          <a:ea typeface="+mn-ea"/>
                          <a:cs typeface="+mn-cs"/>
                        </a:rPr>
                        <a:t>
 Starter berfungsi untuk menggerakkan dinamo mobil sehingga mobil bisa dihidupkan. 
Gimana kalo tiba-tiba starter dinamomu rusak? Bisa nggak kamu memperbaikinya?
Semua jawabannya ada di sini, yuk cari tau penyebab starter dinamo rusak di link berikut https://t.co/39i8L86xOx https://t.co/orTJzQKyOO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25/11/2019 01:14:28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0.0089 %</a:t>
                      </a:r>
                    </a:p>
                  </a:txBody>
                  <a:tcPr/>
                </a:tc>
                <a:extLst>
                  <a:ext uri="{0D108BD9-81ED-4DB2-BD59-A6C34878D82A}">
                    <a16:rowId xmlns:a16="http://schemas.microsoft.com/office/drawing/2014/main" val="1440047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@DaihatsuInd - 2019-11-18 15:18:04</a:t>
                      </a:r>
                      <a:r>
                        <a:rPr kumimoji="0" lang="en-US" sz="1000" b="0" i="0" u="none" strike="noStrike" kern="1200" cap="none" spc="0" normalizeH="0" baseline="0" noProof="0">
                          <a:ln>
                            <a:noFill/>
                          </a:ln>
                          <a:solidFill>
                            <a:prstClr val="black"/>
                          </a:solidFill>
                          <a:effectLst/>
                          <a:uLnTx/>
                          <a:uFillTx/>
                          <a:latin typeface="+mn-lt"/>
                          <a:ea typeface="+mn-ea"/>
                          <a:cs typeface="+mn-cs"/>
                        </a:rPr>
                        <a:t>
 Perjalanan Terios 7 Wonders kali ini berpetualang mengitari Sulawesi Tenggara.
Coba Sahabat tebak, berada di kabupaten mana Terios 7 Wonders berada saat ini? Dapatkan hadiah berupa uang elektronik senilai 50rb untuk 5 orang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25/11/2019 13:14:40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0.3966 %</a:t>
                      </a:r>
                    </a:p>
                  </a:txBody>
                  <a:tcPr/>
                </a:tc>
                <a:extLst>
                  <a:ext uri="{0D108BD9-81ED-4DB2-BD59-A6C34878D82A}">
                    <a16:rowId xmlns:a16="http://schemas.microsoft.com/office/drawing/2014/main" val="2171444982"/>
                  </a:ext>
                </a:extLst>
              </a:tr>
            </a:tbl>
          </a:graphicData>
        </a:graphic>
      </p:graphicFrame>
      <p:sp>
        <p:nvSpPr>
          <p:cNvPr id="4" name="Text Placeholder 3">
            <a:extLst>
              <a:ext uri="{FF2B5EF4-FFF2-40B4-BE49-F238E27FC236}">
                <a16:creationId xmlns:a16="http://schemas.microsoft.com/office/drawing/2014/main" id="{FA84F0F2-D397-49A6-BEBD-BF917206FA6A}"/>
              </a:ext>
            </a:extLst>
          </p:cNvPr>
          <p:cNvSpPr>
            <a:spLocks noGrp="1"/>
          </p:cNvSpPr>
          <p:nvPr>
            <p:ph type="body" sz="quarter" idx="14"/>
          </p:nvPr>
        </p:nvSpPr>
        <p:spPr/>
        <p:txBody>
          <a:bodyPr/>
          <a:lstStyle/>
          <a:p>
            <a:r>
              <a:rPr lang="en-US"/>
              <a:t>15/11/2019 - 21/11/2019</a:t>
            </a:r>
          </a:p>
        </p:txBody>
      </p:sp>
    </p:spTree>
    <p:extLst>
      <p:ext uri="{BB962C8B-B14F-4D97-AF65-F5344CB8AC3E}">
        <p14:creationId xmlns:p14="http://schemas.microsoft.com/office/powerpoint/2010/main" val="2615690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79AC8-956F-4463-B69C-12FE6CA3B780}"/>
              </a:ext>
            </a:extLst>
          </p:cNvPr>
          <p:cNvSpPr>
            <a:spLocks noGrp="1"/>
          </p:cNvSpPr>
          <p:nvPr>
            <p:ph type="title"/>
          </p:nvPr>
        </p:nvSpPr>
        <p:spPr/>
        <p:txBody>
          <a:bodyPr/>
          <a:lstStyle/>
          <a:p>
            <a:r>
              <a:rPr lang="en-US"/>
              <a:t>Twitter Own and Retweeted Tweets Table | Daihatsu Indonesia - 2 of 4</a:t>
            </a:r>
          </a:p>
        </p:txBody>
      </p:sp>
      <p:graphicFrame>
        <p:nvGraphicFramePr>
          <p:cNvPr id="5" name="Table Placeholder 4">
            <a:extLst>
              <a:ext uri="{FF2B5EF4-FFF2-40B4-BE49-F238E27FC236}">
                <a16:creationId xmlns:a16="http://schemas.microsoft.com/office/drawing/2014/main" id="{95BC82E3-1D90-4830-86B8-146143A788B7}"/>
              </a:ext>
            </a:extLst>
          </p:cNvPr>
          <p:cNvGraphicFramePr>
            <a:graphicFrameLocks noGrp="1"/>
          </p:cNvGraphicFramePr>
          <p:nvPr>
            <p:ph type="tbl" sz="quarter" idx="13"/>
            <p:extLst>
              <p:ext uri="{D42A27DB-BD31-4B8C-83A1-F6EECF244321}">
                <p14:modId xmlns:p14="http://schemas.microsoft.com/office/powerpoint/2010/main" val="3457331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884758030"/>
                    </a:ext>
                  </a:extLst>
                </a:gridCol>
                <a:gridCol w="411480">
                  <a:extLst>
                    <a:ext uri="{9D8B030D-6E8A-4147-A177-3AD203B41FA5}">
                      <a16:colId xmlns:a16="http://schemas.microsoft.com/office/drawing/2014/main" val="768125912"/>
                    </a:ext>
                  </a:extLst>
                </a:gridCol>
                <a:gridCol w="822960">
                  <a:extLst>
                    <a:ext uri="{9D8B030D-6E8A-4147-A177-3AD203B41FA5}">
                      <a16:colId xmlns:a16="http://schemas.microsoft.com/office/drawing/2014/main" val="1830031705"/>
                    </a:ext>
                  </a:extLst>
                </a:gridCol>
                <a:gridCol w="822960">
                  <a:extLst>
                    <a:ext uri="{9D8B030D-6E8A-4147-A177-3AD203B41FA5}">
                      <a16:colId xmlns:a16="http://schemas.microsoft.com/office/drawing/2014/main" val="1372212048"/>
                    </a:ext>
                  </a:extLst>
                </a:gridCol>
                <a:gridCol w="822960">
                  <a:extLst>
                    <a:ext uri="{9D8B030D-6E8A-4147-A177-3AD203B41FA5}">
                      <a16:colId xmlns:a16="http://schemas.microsoft.com/office/drawing/2014/main" val="1358093412"/>
                    </a:ext>
                  </a:extLst>
                </a:gridCol>
                <a:gridCol w="822960">
                  <a:extLst>
                    <a:ext uri="{9D8B030D-6E8A-4147-A177-3AD203B41FA5}">
                      <a16:colId xmlns:a16="http://schemas.microsoft.com/office/drawing/2014/main" val="4221849763"/>
                    </a:ext>
                  </a:extLst>
                </a:gridCol>
                <a:gridCol w="822960">
                  <a:extLst>
                    <a:ext uri="{9D8B030D-6E8A-4147-A177-3AD203B41FA5}">
                      <a16:colId xmlns:a16="http://schemas.microsoft.com/office/drawing/2014/main" val="3485819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6245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@DaihatsuInd - 2019-11-18 10:56:49</a:t>
                      </a:r>
                      <a:r>
                        <a:rPr kumimoji="0" lang="en-US" sz="1000" b="0" i="0" u="none" strike="noStrike" kern="1200" cap="none" spc="0" normalizeH="0" baseline="0" noProof="0">
                          <a:ln>
                            <a:noFill/>
                          </a:ln>
                          <a:solidFill>
                            <a:prstClr val="black"/>
                          </a:solidFill>
                          <a:effectLst/>
                          <a:uLnTx/>
                          <a:uFillTx/>
                          <a:latin typeface="+mn-lt"/>
                          <a:ea typeface="+mn-ea"/>
                          <a:cs typeface="+mn-cs"/>
                        </a:rPr>
                        <a:t>
 Netizen butuh: 
👇🏿👇🏿👇🏿👇🏿👇🏿👇🏿👇🏿👇🏿👇🏿👇🏿👇🏿
👉🏿👇🏾👇🏾👇🏾👇🏾👇🏾👇🏾👇🏾👇🏾👇🏾👈🏿
👉🏿👉🏾👇🏽👇🏽👇🏽👇🏽👇🏽👇🏽👇🏽👈🏾👈🏿
👉🏿👉🏾👉🏽👇🏼👇🏼👇🏼👇🏼👇🏼👈🏽👈🏾👈🏿
👉🏿👉🏾👉🏽👉🏼👇🏻👇🏻👇🏻👈🏼👈🏽👈🏾👈🏿
👉🏿👉🏾 👉🏽     KUIS      👈🏽👈🏾👈🏿
👉🏿👉🏾👉🏽👉🏼👆🏻👆🏻👆🏻👈🏼👈🏽👈🏾👈🏿
👉🏿👉🏾👉🏽👆🏼👆🏼👆🏼👆🏼👆🏼👈🏽👈🏾👈🏿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23/11/2019 13:14:44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extLst>
                  <a:ext uri="{0D108BD9-81ED-4DB2-BD59-A6C34878D82A}">
                    <a16:rowId xmlns:a16="http://schemas.microsoft.com/office/drawing/2014/main" val="882710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@DaihatsuInd - 2019-11-17 12:00:00</a:t>
                      </a:r>
                      <a:r>
                        <a:rPr kumimoji="0" lang="en-US" sz="1000" b="0" i="0" u="none" strike="noStrike" kern="1200" cap="none" spc="0" normalizeH="0" baseline="0" noProof="0">
                          <a:ln>
                            <a:noFill/>
                          </a:ln>
                          <a:solidFill>
                            <a:prstClr val="black"/>
                          </a:solidFill>
                          <a:effectLst/>
                          <a:uLnTx/>
                          <a:uFillTx/>
                          <a:latin typeface="+mn-lt"/>
                          <a:ea typeface="+mn-ea"/>
                          <a:cs typeface="+mn-cs"/>
                        </a:rPr>
                        <a:t>
 Daihastu Genuine Oil mendukung konsumsi bahan bakar dan akselerasi lebih baik. Dapatkan di bengkel terdekat dan ikuti program #AsliSejoli.
Yuk cari tau informasi selengkapnya apa aja, daftar sekarang di https://t.co/HuiaFdIiW2
#AsliSejoli
#DaihatsuSahabatku https://t.co/Nygk6QjtZl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23/11/2019 01:14:37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extLst>
                  <a:ext uri="{0D108BD9-81ED-4DB2-BD59-A6C34878D82A}">
                    <a16:rowId xmlns:a16="http://schemas.microsoft.com/office/drawing/2014/main" val="3645556668"/>
                  </a:ext>
                </a:extLst>
              </a:tr>
            </a:tbl>
          </a:graphicData>
        </a:graphic>
      </p:graphicFrame>
      <p:sp>
        <p:nvSpPr>
          <p:cNvPr id="4" name="Text Placeholder 3">
            <a:extLst>
              <a:ext uri="{FF2B5EF4-FFF2-40B4-BE49-F238E27FC236}">
                <a16:creationId xmlns:a16="http://schemas.microsoft.com/office/drawing/2014/main" id="{A4BAE2C9-E863-4D6F-AC2B-1291D23C9545}"/>
              </a:ext>
            </a:extLst>
          </p:cNvPr>
          <p:cNvSpPr>
            <a:spLocks noGrp="1"/>
          </p:cNvSpPr>
          <p:nvPr>
            <p:ph type="body" sz="quarter" idx="14"/>
          </p:nvPr>
        </p:nvSpPr>
        <p:spPr/>
        <p:txBody>
          <a:bodyPr/>
          <a:lstStyle/>
          <a:p>
            <a:r>
              <a:rPr lang="en-US"/>
              <a:t>15/11/2019 - 21/11/2019</a:t>
            </a:r>
          </a:p>
        </p:txBody>
      </p:sp>
    </p:spTree>
    <p:extLst>
      <p:ext uri="{BB962C8B-B14F-4D97-AF65-F5344CB8AC3E}">
        <p14:creationId xmlns:p14="http://schemas.microsoft.com/office/powerpoint/2010/main" val="2157468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EDA3-F583-44F2-924D-378FF161C4A7}"/>
              </a:ext>
            </a:extLst>
          </p:cNvPr>
          <p:cNvSpPr>
            <a:spLocks noGrp="1"/>
          </p:cNvSpPr>
          <p:nvPr>
            <p:ph type="title"/>
          </p:nvPr>
        </p:nvSpPr>
        <p:spPr/>
        <p:txBody>
          <a:bodyPr/>
          <a:lstStyle/>
          <a:p>
            <a:r>
              <a:rPr lang="en-US"/>
              <a:t>Twitter Own and Retweeted Tweets Table | Daihatsu Indonesia - 3 of 4</a:t>
            </a:r>
          </a:p>
        </p:txBody>
      </p:sp>
      <p:graphicFrame>
        <p:nvGraphicFramePr>
          <p:cNvPr id="5" name="Table Placeholder 4">
            <a:extLst>
              <a:ext uri="{FF2B5EF4-FFF2-40B4-BE49-F238E27FC236}">
                <a16:creationId xmlns:a16="http://schemas.microsoft.com/office/drawing/2014/main" id="{CFD45F6C-F946-49AD-B14B-968A67717C8A}"/>
              </a:ext>
            </a:extLst>
          </p:cNvPr>
          <p:cNvGraphicFramePr>
            <a:graphicFrameLocks noGrp="1"/>
          </p:cNvGraphicFramePr>
          <p:nvPr>
            <p:ph type="tbl" sz="quarter" idx="13"/>
            <p:extLst>
              <p:ext uri="{D42A27DB-BD31-4B8C-83A1-F6EECF244321}">
                <p14:modId xmlns:p14="http://schemas.microsoft.com/office/powerpoint/2010/main" val="1791587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54115287"/>
                    </a:ext>
                  </a:extLst>
                </a:gridCol>
                <a:gridCol w="411480">
                  <a:extLst>
                    <a:ext uri="{9D8B030D-6E8A-4147-A177-3AD203B41FA5}">
                      <a16:colId xmlns:a16="http://schemas.microsoft.com/office/drawing/2014/main" val="418330553"/>
                    </a:ext>
                  </a:extLst>
                </a:gridCol>
                <a:gridCol w="822960">
                  <a:extLst>
                    <a:ext uri="{9D8B030D-6E8A-4147-A177-3AD203B41FA5}">
                      <a16:colId xmlns:a16="http://schemas.microsoft.com/office/drawing/2014/main" val="1931311069"/>
                    </a:ext>
                  </a:extLst>
                </a:gridCol>
                <a:gridCol w="822960">
                  <a:extLst>
                    <a:ext uri="{9D8B030D-6E8A-4147-A177-3AD203B41FA5}">
                      <a16:colId xmlns:a16="http://schemas.microsoft.com/office/drawing/2014/main" val="3584063984"/>
                    </a:ext>
                  </a:extLst>
                </a:gridCol>
                <a:gridCol w="822960">
                  <a:extLst>
                    <a:ext uri="{9D8B030D-6E8A-4147-A177-3AD203B41FA5}">
                      <a16:colId xmlns:a16="http://schemas.microsoft.com/office/drawing/2014/main" val="2371836961"/>
                    </a:ext>
                  </a:extLst>
                </a:gridCol>
                <a:gridCol w="822960">
                  <a:extLst>
                    <a:ext uri="{9D8B030D-6E8A-4147-A177-3AD203B41FA5}">
                      <a16:colId xmlns:a16="http://schemas.microsoft.com/office/drawing/2014/main" val="101099437"/>
                    </a:ext>
                  </a:extLst>
                </a:gridCol>
                <a:gridCol w="822960">
                  <a:extLst>
                    <a:ext uri="{9D8B030D-6E8A-4147-A177-3AD203B41FA5}">
                      <a16:colId xmlns:a16="http://schemas.microsoft.com/office/drawing/2014/main" val="2997499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57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@DaihatsuInd - 2019-11-16 10:00:00</a:t>
                      </a:r>
                      <a:r>
                        <a:rPr kumimoji="0" lang="en-US" sz="1000" b="0" i="0" u="none" strike="noStrike" kern="1200" cap="none" spc="0" normalizeH="0" baseline="0" noProof="0">
                          <a:ln>
                            <a:noFill/>
                          </a:ln>
                          <a:solidFill>
                            <a:prstClr val="black"/>
                          </a:solidFill>
                          <a:effectLst/>
                          <a:uLnTx/>
                          <a:uFillTx/>
                          <a:latin typeface="+mn-lt"/>
                          <a:ea typeface="+mn-ea"/>
                          <a:cs typeface="+mn-cs"/>
                        </a:rPr>
                        <a:t>
 Banyak sekali tempat di Jakarta yang bisa kamu eksplor jika ingin melakukan rekreasi dengan cara yang anti mainstream. Mau tau di mana saja rekomendasi tempatnya? Yuk cek dulu artikel berikut ini https://t.co/oAf8wljbGn
#DaihatsuVacation
#DaihatsuSahabatku https://t.co/VJm3Iyhdnf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23/11/2019 01:14:37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extLst>
                  <a:ext uri="{0D108BD9-81ED-4DB2-BD59-A6C34878D82A}">
                    <a16:rowId xmlns:a16="http://schemas.microsoft.com/office/drawing/2014/main" val="195954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@DaihatsuInd - 2019-11-15 15:47:19</a:t>
                      </a:r>
                      <a:r>
                        <a:rPr kumimoji="0" lang="en-US" sz="1000" b="0" i="0" u="none" strike="noStrike" kern="1200" cap="none" spc="0" normalizeH="0" baseline="0" noProof="0">
                          <a:ln>
                            <a:noFill/>
                          </a:ln>
                          <a:solidFill>
                            <a:prstClr val="black"/>
                          </a:solidFill>
                          <a:effectLst/>
                          <a:uLnTx/>
                          <a:uFillTx/>
                          <a:latin typeface="+mn-lt"/>
                          <a:ea typeface="+mn-ea"/>
                          <a:cs typeface="+mn-cs"/>
                        </a:rPr>
                        <a:t>
 Sahabat yang belum beruntung di kuis sebelumnya, mau nggak kalo mimin ngadain kuis lagiii?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23/11/2019 01:14:37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extLst>
                  <a:ext uri="{0D108BD9-81ED-4DB2-BD59-A6C34878D82A}">
                    <a16:rowId xmlns:a16="http://schemas.microsoft.com/office/drawing/2014/main" val="3106662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@DaihatsuInd - 2019-11-15 15:45:46</a:t>
                      </a:r>
                      <a:r>
                        <a:rPr kumimoji="0" lang="en-US" sz="1000" b="0" i="0" u="none" strike="noStrike" kern="1200" cap="none" spc="0" normalizeH="0" baseline="0" noProof="0">
                          <a:ln>
                            <a:noFill/>
                          </a:ln>
                          <a:solidFill>
                            <a:prstClr val="black"/>
                          </a:solidFill>
                          <a:effectLst/>
                          <a:uLnTx/>
                          <a:uFillTx/>
                          <a:latin typeface="+mn-lt"/>
                          <a:ea typeface="+mn-ea"/>
                          <a:cs typeface="+mn-cs"/>
                        </a:rPr>
                        <a:t>
 Selamat bagi @JulianSabrita @yanita_asn @itsAriani @Ayuuuk8 @satriahn kamu berhak mendapatkan uang elektronik masing-masing 100rb.
Tetap semangat bagi yang belum beruntung! 
#DaihatsuSahabatku https://t.co/MPqmXUfZQR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25/11/2019 01:14:28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0.0218 %</a:t>
                      </a:r>
                    </a:p>
                  </a:txBody>
                  <a:tcPr/>
                </a:tc>
                <a:extLst>
                  <a:ext uri="{0D108BD9-81ED-4DB2-BD59-A6C34878D82A}">
                    <a16:rowId xmlns:a16="http://schemas.microsoft.com/office/drawing/2014/main" val="2537425938"/>
                  </a:ext>
                </a:extLst>
              </a:tr>
            </a:tbl>
          </a:graphicData>
        </a:graphic>
      </p:graphicFrame>
      <p:sp>
        <p:nvSpPr>
          <p:cNvPr id="4" name="Text Placeholder 3">
            <a:extLst>
              <a:ext uri="{FF2B5EF4-FFF2-40B4-BE49-F238E27FC236}">
                <a16:creationId xmlns:a16="http://schemas.microsoft.com/office/drawing/2014/main" id="{94DA9710-0289-4F1F-953A-A4732263806F}"/>
              </a:ext>
            </a:extLst>
          </p:cNvPr>
          <p:cNvSpPr>
            <a:spLocks noGrp="1"/>
          </p:cNvSpPr>
          <p:nvPr>
            <p:ph type="body" sz="quarter" idx="14"/>
          </p:nvPr>
        </p:nvSpPr>
        <p:spPr/>
        <p:txBody>
          <a:bodyPr/>
          <a:lstStyle/>
          <a:p>
            <a:r>
              <a:rPr lang="en-US"/>
              <a:t>15/11/2019 - 21/11/2019</a:t>
            </a:r>
          </a:p>
        </p:txBody>
      </p:sp>
    </p:spTree>
    <p:extLst>
      <p:ext uri="{BB962C8B-B14F-4D97-AF65-F5344CB8AC3E}">
        <p14:creationId xmlns:p14="http://schemas.microsoft.com/office/powerpoint/2010/main" val="1763390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DAE60-693C-4E1B-8EFB-E407AC91CA08}"/>
              </a:ext>
            </a:extLst>
          </p:cNvPr>
          <p:cNvSpPr>
            <a:spLocks noGrp="1"/>
          </p:cNvSpPr>
          <p:nvPr>
            <p:ph type="title"/>
          </p:nvPr>
        </p:nvSpPr>
        <p:spPr/>
        <p:txBody>
          <a:bodyPr/>
          <a:lstStyle/>
          <a:p>
            <a:r>
              <a:rPr lang="en-US"/>
              <a:t>Twitter Own and Retweeted Tweets Table | Daihatsu Indonesia - 4 of 4</a:t>
            </a:r>
          </a:p>
        </p:txBody>
      </p:sp>
      <p:graphicFrame>
        <p:nvGraphicFramePr>
          <p:cNvPr id="5" name="Table Placeholder 4">
            <a:extLst>
              <a:ext uri="{FF2B5EF4-FFF2-40B4-BE49-F238E27FC236}">
                <a16:creationId xmlns:a16="http://schemas.microsoft.com/office/drawing/2014/main" id="{DC9AE3C7-C245-4B56-BEED-27AA78B5A20F}"/>
              </a:ext>
            </a:extLst>
          </p:cNvPr>
          <p:cNvGraphicFramePr>
            <a:graphicFrameLocks noGrp="1"/>
          </p:cNvGraphicFramePr>
          <p:nvPr>
            <p:ph type="tbl" sz="quarter" idx="13"/>
            <p:extLst>
              <p:ext uri="{D42A27DB-BD31-4B8C-83A1-F6EECF244321}">
                <p14:modId xmlns:p14="http://schemas.microsoft.com/office/powerpoint/2010/main" val="4083750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915703671"/>
                    </a:ext>
                  </a:extLst>
                </a:gridCol>
                <a:gridCol w="411480">
                  <a:extLst>
                    <a:ext uri="{9D8B030D-6E8A-4147-A177-3AD203B41FA5}">
                      <a16:colId xmlns:a16="http://schemas.microsoft.com/office/drawing/2014/main" val="682808229"/>
                    </a:ext>
                  </a:extLst>
                </a:gridCol>
                <a:gridCol w="822960">
                  <a:extLst>
                    <a:ext uri="{9D8B030D-6E8A-4147-A177-3AD203B41FA5}">
                      <a16:colId xmlns:a16="http://schemas.microsoft.com/office/drawing/2014/main" val="707440420"/>
                    </a:ext>
                  </a:extLst>
                </a:gridCol>
                <a:gridCol w="822960">
                  <a:extLst>
                    <a:ext uri="{9D8B030D-6E8A-4147-A177-3AD203B41FA5}">
                      <a16:colId xmlns:a16="http://schemas.microsoft.com/office/drawing/2014/main" val="2819740929"/>
                    </a:ext>
                  </a:extLst>
                </a:gridCol>
                <a:gridCol w="822960">
                  <a:extLst>
                    <a:ext uri="{9D8B030D-6E8A-4147-A177-3AD203B41FA5}">
                      <a16:colId xmlns:a16="http://schemas.microsoft.com/office/drawing/2014/main" val="1362507955"/>
                    </a:ext>
                  </a:extLst>
                </a:gridCol>
                <a:gridCol w="822960">
                  <a:extLst>
                    <a:ext uri="{9D8B030D-6E8A-4147-A177-3AD203B41FA5}">
                      <a16:colId xmlns:a16="http://schemas.microsoft.com/office/drawing/2014/main" val="2854338964"/>
                    </a:ext>
                  </a:extLst>
                </a:gridCol>
                <a:gridCol w="822960">
                  <a:extLst>
                    <a:ext uri="{9D8B030D-6E8A-4147-A177-3AD203B41FA5}">
                      <a16:colId xmlns:a16="http://schemas.microsoft.com/office/drawing/2014/main" val="2078502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1984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@DaihatsuInd - 2019-11-15 10:00:00</a:t>
                      </a:r>
                      <a:r>
                        <a:rPr kumimoji="0" lang="en-US" sz="1000" b="0" i="0" u="none" strike="noStrike" kern="1200" cap="none" spc="0" normalizeH="0" baseline="0" noProof="0">
                          <a:ln>
                            <a:noFill/>
                          </a:ln>
                          <a:solidFill>
                            <a:prstClr val="black"/>
                          </a:solidFill>
                          <a:effectLst/>
                          <a:uLnTx/>
                          <a:uFillTx/>
                          <a:latin typeface="+mn-lt"/>
                          <a:ea typeface="+mn-ea"/>
                          <a:cs typeface="+mn-cs"/>
                        </a:rPr>
                        <a:t>
 Selain mementingkan kenyamanan, #AllNewSirion juga dilengkapi dengan warna-warna yang keren banget, Sahabat!
Dari 5 warna keren Daihatsu Sirion, warna apa yang cocok sama kepribadianmu, #SahabatMuda?
#DaihatsuSahabatku https://t.co/Z31fDiV7h9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25/11/2019 13:14:40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extLst>
                  <a:ext uri="{0D108BD9-81ED-4DB2-BD59-A6C34878D82A}">
                    <a16:rowId xmlns:a16="http://schemas.microsoft.com/office/drawing/2014/main" val="13823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@DaihatsuInd - 2019-11-15 09:16:07</a:t>
                      </a:r>
                      <a:r>
                        <a:rPr kumimoji="0" lang="en-US" sz="1000" b="0" i="0" u="none" strike="noStrike" kern="1200" cap="none" spc="0" normalizeH="0" baseline="0" noProof="0">
                          <a:ln>
                            <a:noFill/>
                          </a:ln>
                          <a:solidFill>
                            <a:prstClr val="black"/>
                          </a:solidFill>
                          <a:effectLst/>
                          <a:uLnTx/>
                          <a:uFillTx/>
                          <a:latin typeface="+mn-lt"/>
                          <a:ea typeface="+mn-ea"/>
                          <a:cs typeface="+mn-cs"/>
                        </a:rPr>
                        <a:t>
 Ekspedisi Terios 7 Wonders - Exotic Borneo Life kembali diselenggarakan selama 3 hari di Pontianak bulan Juni kemarin.
Kali ini, 7 Wonders akan menjelajahi Kolaka, Sulawesi. Mau tau seperti apa keseruannya? Yuk intip keseruannya di bawah ini.
#Terios7Wonders
#SahabatPetualang https://t.co/Zb7SwAhgps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19/11/2019 01:14:58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extLst>
                  <a:ext uri="{0D108BD9-81ED-4DB2-BD59-A6C34878D82A}">
                    <a16:rowId xmlns:a16="http://schemas.microsoft.com/office/drawing/2014/main" val="2877490468"/>
                  </a:ext>
                </a:extLst>
              </a:tr>
            </a:tbl>
          </a:graphicData>
        </a:graphic>
      </p:graphicFrame>
      <p:sp>
        <p:nvSpPr>
          <p:cNvPr id="4" name="Text Placeholder 3">
            <a:extLst>
              <a:ext uri="{FF2B5EF4-FFF2-40B4-BE49-F238E27FC236}">
                <a16:creationId xmlns:a16="http://schemas.microsoft.com/office/drawing/2014/main" id="{F9242897-6543-4732-B4D3-D1C95267FEDD}"/>
              </a:ext>
            </a:extLst>
          </p:cNvPr>
          <p:cNvSpPr>
            <a:spLocks noGrp="1"/>
          </p:cNvSpPr>
          <p:nvPr>
            <p:ph type="body" sz="quarter" idx="14"/>
          </p:nvPr>
        </p:nvSpPr>
        <p:spPr/>
        <p:txBody>
          <a:bodyPr/>
          <a:lstStyle/>
          <a:p>
            <a:r>
              <a:rPr lang="en-US"/>
              <a:t>15/11/2019 - 21/11/2019</a:t>
            </a:r>
          </a:p>
        </p:txBody>
      </p:sp>
    </p:spTree>
    <p:extLst>
      <p:ext uri="{BB962C8B-B14F-4D97-AF65-F5344CB8AC3E}">
        <p14:creationId xmlns:p14="http://schemas.microsoft.com/office/powerpoint/2010/main" val="38006635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221</Words>
  <Application>Microsoft Office PowerPoint</Application>
  <PresentationFormat>On-screen Show (4:3)</PresentationFormat>
  <Paragraphs>99</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Twitter Own and Retweeted Tweets Table | Daihatsu Indonesia - 1 of 4</vt:lpstr>
      <vt:lpstr>Twitter Own and Retweeted Tweets Table | Daihatsu Indonesia - 2 of 4</vt:lpstr>
      <vt:lpstr>Twitter Own and Retweeted Tweets Table | Daihatsu Indonesia - 3 of 4</vt:lpstr>
      <vt:lpstr>Twitter Own and Retweeted Tweets Table | Daihatsu Indonesia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Daihatsu Indonesia - 1 of 4</dc:title>
  <dc:creator>Frederik Peiniger</dc:creator>
  <cp:lastModifiedBy>Frederik Peiniger</cp:lastModifiedBy>
  <cp:revision>1</cp:revision>
  <dcterms:created xsi:type="dcterms:W3CDTF">2019-11-25T08:20:39Z</dcterms:created>
  <dcterms:modified xsi:type="dcterms:W3CDTF">2019-11-25T08:21:20Z</dcterms:modified>
</cp:coreProperties>
</file>