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E0CC-604E-4B77-8F69-743F17D2D215}"/>
              </a:ext>
            </a:extLst>
          </p:cNvPr>
          <p:cNvSpPr>
            <a:spLocks noGrp="1"/>
          </p:cNvSpPr>
          <p:nvPr>
            <p:ph type="title"/>
          </p:nvPr>
        </p:nvSpPr>
        <p:spPr/>
        <p:txBody>
          <a:bodyPr/>
          <a:lstStyle/>
          <a:p>
            <a:r>
              <a:rPr lang="en-US"/>
              <a:t>Instagram Posts Table | mitsubishimotorsid - 1 of 7</a:t>
            </a:r>
          </a:p>
        </p:txBody>
      </p:sp>
      <p:graphicFrame>
        <p:nvGraphicFramePr>
          <p:cNvPr id="5" name="Table Placeholder 4">
            <a:extLst>
              <a:ext uri="{FF2B5EF4-FFF2-40B4-BE49-F238E27FC236}">
                <a16:creationId xmlns:a16="http://schemas.microsoft.com/office/drawing/2014/main" id="{89BEFD73-60FF-48C6-8236-231E7BA2CC0E}"/>
              </a:ext>
            </a:extLst>
          </p:cNvPr>
          <p:cNvGraphicFramePr>
            <a:graphicFrameLocks noGrp="1"/>
          </p:cNvGraphicFramePr>
          <p:nvPr>
            <p:ph type="tbl" sz="quarter" idx="13"/>
            <p:extLst>
              <p:ext uri="{D42A27DB-BD31-4B8C-83A1-F6EECF244321}">
                <p14:modId xmlns:p14="http://schemas.microsoft.com/office/powerpoint/2010/main" val="1331240821"/>
              </p:ext>
            </p:extLst>
          </p:nvPr>
        </p:nvGraphicFramePr>
        <p:xfrm>
          <a:off x="457200" y="1731963"/>
          <a:ext cx="8229600" cy="41452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87654762"/>
                    </a:ext>
                  </a:extLst>
                </a:gridCol>
                <a:gridCol w="1810512">
                  <a:extLst>
                    <a:ext uri="{9D8B030D-6E8A-4147-A177-3AD203B41FA5}">
                      <a16:colId xmlns:a16="http://schemas.microsoft.com/office/drawing/2014/main" val="3316672321"/>
                    </a:ext>
                  </a:extLst>
                </a:gridCol>
                <a:gridCol w="822960">
                  <a:extLst>
                    <a:ext uri="{9D8B030D-6E8A-4147-A177-3AD203B41FA5}">
                      <a16:colId xmlns:a16="http://schemas.microsoft.com/office/drawing/2014/main" val="3158272807"/>
                    </a:ext>
                  </a:extLst>
                </a:gridCol>
                <a:gridCol w="822960">
                  <a:extLst>
                    <a:ext uri="{9D8B030D-6E8A-4147-A177-3AD203B41FA5}">
                      <a16:colId xmlns:a16="http://schemas.microsoft.com/office/drawing/2014/main" val="3870195285"/>
                    </a:ext>
                  </a:extLst>
                </a:gridCol>
                <a:gridCol w="822960">
                  <a:extLst>
                    <a:ext uri="{9D8B030D-6E8A-4147-A177-3AD203B41FA5}">
                      <a16:colId xmlns:a16="http://schemas.microsoft.com/office/drawing/2014/main" val="1975459769"/>
                    </a:ext>
                  </a:extLst>
                </a:gridCol>
                <a:gridCol w="822960">
                  <a:extLst>
                    <a:ext uri="{9D8B030D-6E8A-4147-A177-3AD203B41FA5}">
                      <a16:colId xmlns:a16="http://schemas.microsoft.com/office/drawing/2014/main" val="36732206"/>
                    </a:ext>
                  </a:extLst>
                </a:gridCol>
                <a:gridCol w="822960">
                  <a:extLst>
                    <a:ext uri="{9D8B030D-6E8A-4147-A177-3AD203B41FA5}">
                      <a16:colId xmlns:a16="http://schemas.microsoft.com/office/drawing/2014/main" val="773963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904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- 2019-08-29 20:31:24</a:t>
                      </a:r>
                      <a:r>
                        <a:rPr kumimoji="0" lang="en-US" sz="1000" b="0" i="0" u="none" strike="noStrike" kern="1200" cap="none" spc="0" normalizeH="0" baseline="0" noProof="0">
                          <a:ln>
                            <a:noFill/>
                          </a:ln>
                          <a:solidFill>
                            <a:prstClr val="black"/>
                          </a:solidFill>
                          <a:effectLst/>
                          <a:uLnTx/>
                          <a:uFillTx/>
                          <a:latin typeface="+mn-lt"/>
                          <a:ea typeface="+mn-ea"/>
                          <a:cs typeface="+mn-cs"/>
                        </a:rPr>
                        <a:t>
 Mitsubishi Motors Auto Show kini hadir serentak di Trans Studio Mall (Bandung) tanggal 28 Agustus - 1 September 2019, Mall Boemi Kedaton (Lampung) dan Duta Mall (Banjarmasin) tanggal 29 Agustus - 1 September 2019. Lihat langsung line up terbaru Mitsubishi Eclipse Cross dan New Triton pada event ini.
.
Anda juga bisa dapatkan berbagai promo spesial untuk setiap pembelian mobil Mitsubishi di event ini mulai dari promo Bunga 0%, Emas 3 gram, smart package silver dan hadiah menarik lainnya.
.
Jangan lewatkan juga kesempatan untuk test drive mobil Mitsubishi favorit Anda di event ini. Syarat dan ketentuan berlaku.
#MitsubishiMotors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https://www.instagram.com/p/B1v-knlAxv1/media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64268834"/>
                  </a:ext>
                </a:extLst>
              </a:tr>
            </a:tbl>
          </a:graphicData>
        </a:graphic>
      </p:graphicFrame>
      <p:sp>
        <p:nvSpPr>
          <p:cNvPr id="4" name="Text Placeholder 3">
            <a:extLst>
              <a:ext uri="{FF2B5EF4-FFF2-40B4-BE49-F238E27FC236}">
                <a16:creationId xmlns:a16="http://schemas.microsoft.com/office/drawing/2014/main" id="{847917C7-1F27-4732-A33E-7129D8783567}"/>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249276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B875-1E33-4891-AEB2-AC31ACCF2936}"/>
              </a:ext>
            </a:extLst>
          </p:cNvPr>
          <p:cNvSpPr>
            <a:spLocks noGrp="1"/>
          </p:cNvSpPr>
          <p:nvPr>
            <p:ph type="title"/>
          </p:nvPr>
        </p:nvSpPr>
        <p:spPr/>
        <p:txBody>
          <a:bodyPr/>
          <a:lstStyle/>
          <a:p>
            <a:r>
              <a:rPr lang="en-US"/>
              <a:t>Instagram Posts Table | mitsubishimotorsid - 2 of 7</a:t>
            </a:r>
          </a:p>
        </p:txBody>
      </p:sp>
      <p:graphicFrame>
        <p:nvGraphicFramePr>
          <p:cNvPr id="5" name="Table Placeholder 4">
            <a:extLst>
              <a:ext uri="{FF2B5EF4-FFF2-40B4-BE49-F238E27FC236}">
                <a16:creationId xmlns:a16="http://schemas.microsoft.com/office/drawing/2014/main" id="{D7882853-4170-48BD-B35F-A833EEEF011A}"/>
              </a:ext>
            </a:extLst>
          </p:cNvPr>
          <p:cNvGraphicFramePr>
            <a:graphicFrameLocks noGrp="1"/>
          </p:cNvGraphicFramePr>
          <p:nvPr>
            <p:ph type="tbl" sz="quarter" idx="13"/>
            <p:extLst>
              <p:ext uri="{D42A27DB-BD31-4B8C-83A1-F6EECF244321}">
                <p14:modId xmlns:p14="http://schemas.microsoft.com/office/powerpoint/2010/main" val="296923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80627515"/>
                    </a:ext>
                  </a:extLst>
                </a:gridCol>
                <a:gridCol w="1810512">
                  <a:extLst>
                    <a:ext uri="{9D8B030D-6E8A-4147-A177-3AD203B41FA5}">
                      <a16:colId xmlns:a16="http://schemas.microsoft.com/office/drawing/2014/main" val="1438347455"/>
                    </a:ext>
                  </a:extLst>
                </a:gridCol>
                <a:gridCol w="822960">
                  <a:extLst>
                    <a:ext uri="{9D8B030D-6E8A-4147-A177-3AD203B41FA5}">
                      <a16:colId xmlns:a16="http://schemas.microsoft.com/office/drawing/2014/main" val="1274317128"/>
                    </a:ext>
                  </a:extLst>
                </a:gridCol>
                <a:gridCol w="822960">
                  <a:extLst>
                    <a:ext uri="{9D8B030D-6E8A-4147-A177-3AD203B41FA5}">
                      <a16:colId xmlns:a16="http://schemas.microsoft.com/office/drawing/2014/main" val="1676380976"/>
                    </a:ext>
                  </a:extLst>
                </a:gridCol>
                <a:gridCol w="822960">
                  <a:extLst>
                    <a:ext uri="{9D8B030D-6E8A-4147-A177-3AD203B41FA5}">
                      <a16:colId xmlns:a16="http://schemas.microsoft.com/office/drawing/2014/main" val="2563474489"/>
                    </a:ext>
                  </a:extLst>
                </a:gridCol>
                <a:gridCol w="822960">
                  <a:extLst>
                    <a:ext uri="{9D8B030D-6E8A-4147-A177-3AD203B41FA5}">
                      <a16:colId xmlns:a16="http://schemas.microsoft.com/office/drawing/2014/main" val="65399300"/>
                    </a:ext>
                  </a:extLst>
                </a:gridCol>
                <a:gridCol w="822960">
                  <a:extLst>
                    <a:ext uri="{9D8B030D-6E8A-4147-A177-3AD203B41FA5}">
                      <a16:colId xmlns:a16="http://schemas.microsoft.com/office/drawing/2014/main" val="108368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023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- 2019-08-29 20:10:22</a:t>
                      </a:r>
                      <a:r>
                        <a:rPr kumimoji="0" lang="en-US" sz="1000" b="0" i="0" u="none" strike="noStrike" kern="1200" cap="none" spc="0" normalizeH="0" baseline="0" noProof="0">
                          <a:ln>
                            <a:noFill/>
                          </a:ln>
                          <a:solidFill>
                            <a:prstClr val="black"/>
                          </a:solidFill>
                          <a:effectLst/>
                          <a:uLnTx/>
                          <a:uFillTx/>
                          <a:latin typeface="+mn-lt"/>
                          <a:ea typeface="+mn-ea"/>
                          <a:cs typeface="+mn-cs"/>
                        </a:rPr>
                        <a:t>
 Mitsubishi Motors Indonesia resmi membuka  dealer baru di Indramayu (Jawa Barat) dengan layanan 3S (Sales, Service, Spare Parts). Serta fasilitas Mitsubishi Bodi &amp; Cat baru berlokasi di Pekanbaru (Sumatera) yang mengahdirkan layanan perbaikan dengan mekanik dan peralatan berkualitas.
Mitsubishi Family dapat melihat dan melakukan test drive kendaraan penumpang Mitsubishi favorit Anda di dealer baru ini. Untuk informasi mengenai lokasi dealer Mitsubishi Motors di kota Anda kunjungi bit.ly/caridealermitsubishi atau hubungi 0804 1 300 300.
#MitsubishiMotors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https://www.instagram.com/p/B1v8MELgVh_/media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160804"/>
                  </a:ext>
                </a:extLst>
              </a:tr>
            </a:tbl>
          </a:graphicData>
        </a:graphic>
      </p:graphicFrame>
      <p:sp>
        <p:nvSpPr>
          <p:cNvPr id="4" name="Text Placeholder 3">
            <a:extLst>
              <a:ext uri="{FF2B5EF4-FFF2-40B4-BE49-F238E27FC236}">
                <a16:creationId xmlns:a16="http://schemas.microsoft.com/office/drawing/2014/main" id="{F43165D5-B92F-4EDE-B63A-51DAECEC6C88}"/>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2230653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DFDF-CE61-494A-9F35-9588DC7B2FFA}"/>
              </a:ext>
            </a:extLst>
          </p:cNvPr>
          <p:cNvSpPr>
            <a:spLocks noGrp="1"/>
          </p:cNvSpPr>
          <p:nvPr>
            <p:ph type="title"/>
          </p:nvPr>
        </p:nvSpPr>
        <p:spPr/>
        <p:txBody>
          <a:bodyPr/>
          <a:lstStyle/>
          <a:p>
            <a:r>
              <a:rPr lang="en-US"/>
              <a:t>Instagram Posts Table | mitsubishimotorsid - 3 of 7</a:t>
            </a:r>
          </a:p>
        </p:txBody>
      </p:sp>
      <p:graphicFrame>
        <p:nvGraphicFramePr>
          <p:cNvPr id="5" name="Table Placeholder 4">
            <a:extLst>
              <a:ext uri="{FF2B5EF4-FFF2-40B4-BE49-F238E27FC236}">
                <a16:creationId xmlns:a16="http://schemas.microsoft.com/office/drawing/2014/main" id="{85BCAD01-7D6A-4969-A0A1-605428921342}"/>
              </a:ext>
            </a:extLst>
          </p:cNvPr>
          <p:cNvGraphicFramePr>
            <a:graphicFrameLocks noGrp="1"/>
          </p:cNvGraphicFramePr>
          <p:nvPr>
            <p:ph type="tbl" sz="quarter" idx="13"/>
            <p:extLst>
              <p:ext uri="{D42A27DB-BD31-4B8C-83A1-F6EECF244321}">
                <p14:modId xmlns:p14="http://schemas.microsoft.com/office/powerpoint/2010/main" val="16509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5411001"/>
                    </a:ext>
                  </a:extLst>
                </a:gridCol>
                <a:gridCol w="1810512">
                  <a:extLst>
                    <a:ext uri="{9D8B030D-6E8A-4147-A177-3AD203B41FA5}">
                      <a16:colId xmlns:a16="http://schemas.microsoft.com/office/drawing/2014/main" val="3280138187"/>
                    </a:ext>
                  </a:extLst>
                </a:gridCol>
                <a:gridCol w="822960">
                  <a:extLst>
                    <a:ext uri="{9D8B030D-6E8A-4147-A177-3AD203B41FA5}">
                      <a16:colId xmlns:a16="http://schemas.microsoft.com/office/drawing/2014/main" val="1743595156"/>
                    </a:ext>
                  </a:extLst>
                </a:gridCol>
                <a:gridCol w="822960">
                  <a:extLst>
                    <a:ext uri="{9D8B030D-6E8A-4147-A177-3AD203B41FA5}">
                      <a16:colId xmlns:a16="http://schemas.microsoft.com/office/drawing/2014/main" val="2450229876"/>
                    </a:ext>
                  </a:extLst>
                </a:gridCol>
                <a:gridCol w="822960">
                  <a:extLst>
                    <a:ext uri="{9D8B030D-6E8A-4147-A177-3AD203B41FA5}">
                      <a16:colId xmlns:a16="http://schemas.microsoft.com/office/drawing/2014/main" val="3185722633"/>
                    </a:ext>
                  </a:extLst>
                </a:gridCol>
                <a:gridCol w="822960">
                  <a:extLst>
                    <a:ext uri="{9D8B030D-6E8A-4147-A177-3AD203B41FA5}">
                      <a16:colId xmlns:a16="http://schemas.microsoft.com/office/drawing/2014/main" val="3841395928"/>
                    </a:ext>
                  </a:extLst>
                </a:gridCol>
                <a:gridCol w="822960">
                  <a:extLst>
                    <a:ext uri="{9D8B030D-6E8A-4147-A177-3AD203B41FA5}">
                      <a16:colId xmlns:a16="http://schemas.microsoft.com/office/drawing/2014/main" val="16396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666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- 2019-08-28 20:01:03</a:t>
                      </a:r>
                      <a:r>
                        <a:rPr kumimoji="0" lang="en-US" sz="1000" b="0" i="0" u="none" strike="noStrike" kern="1200" cap="none" spc="0" normalizeH="0" baseline="0" noProof="0">
                          <a:ln>
                            <a:noFill/>
                          </a:ln>
                          <a:solidFill>
                            <a:prstClr val="black"/>
                          </a:solidFill>
                          <a:effectLst/>
                          <a:uLnTx/>
                          <a:uFillTx/>
                          <a:latin typeface="+mn-lt"/>
                          <a:ea typeface="+mn-ea"/>
                          <a:cs typeface="+mn-cs"/>
                        </a:rPr>
                        <a:t>
 Tidak perlu lagi berpikir panjang untuk hidup yang lebih baik, mulailah dari sekarang atau tidak sama sekali. START NOW bersama Outlander PHEV untuk masa depan yang lebih baik
#MitsubishiMotors #OutlanderPHEV #iStartNow #PHEVStartNow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https://www.instagram.com/p/B1tWU34HYs3/media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421148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- 2019-08-27 20:58:00</a:t>
                      </a:r>
                      <a:r>
                        <a:rPr kumimoji="0" lang="en-US" sz="1000" b="0" i="0" u="none" strike="noStrike" kern="1200" cap="none" spc="0" normalizeH="0" baseline="0" noProof="0">
                          <a:ln>
                            <a:noFill/>
                          </a:ln>
                          <a:solidFill>
                            <a:prstClr val="black"/>
                          </a:solidFill>
                          <a:effectLst/>
                          <a:uLnTx/>
                          <a:uFillTx/>
                          <a:latin typeface="+mn-lt"/>
                          <a:ea typeface="+mn-ea"/>
                          <a:cs typeface="+mn-cs"/>
                        </a:rPr>
                        <a:t>
 Black is mysterious yet sexy color, do you agree Mitsubishi Family?
#MitsubishiMotors #EclipseCross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https://www.instagram.com/p/B1q4DKKAOUr/media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9792107"/>
                  </a:ext>
                </a:extLst>
              </a:tr>
            </a:tbl>
          </a:graphicData>
        </a:graphic>
      </p:graphicFrame>
      <p:sp>
        <p:nvSpPr>
          <p:cNvPr id="4" name="Text Placeholder 3">
            <a:extLst>
              <a:ext uri="{FF2B5EF4-FFF2-40B4-BE49-F238E27FC236}">
                <a16:creationId xmlns:a16="http://schemas.microsoft.com/office/drawing/2014/main" id="{11D60950-4F21-4681-B477-C12AF6871640}"/>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257400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A559-31BD-4C90-88CD-01307B00B965}"/>
              </a:ext>
            </a:extLst>
          </p:cNvPr>
          <p:cNvSpPr>
            <a:spLocks noGrp="1"/>
          </p:cNvSpPr>
          <p:nvPr>
            <p:ph type="title"/>
          </p:nvPr>
        </p:nvSpPr>
        <p:spPr/>
        <p:txBody>
          <a:bodyPr/>
          <a:lstStyle/>
          <a:p>
            <a:r>
              <a:rPr lang="en-US"/>
              <a:t>Instagram Posts Table | mitsubishimotorsid - 4 of 7</a:t>
            </a:r>
          </a:p>
        </p:txBody>
      </p:sp>
      <p:graphicFrame>
        <p:nvGraphicFramePr>
          <p:cNvPr id="5" name="Table Placeholder 4">
            <a:extLst>
              <a:ext uri="{FF2B5EF4-FFF2-40B4-BE49-F238E27FC236}">
                <a16:creationId xmlns:a16="http://schemas.microsoft.com/office/drawing/2014/main" id="{D73C58A1-852B-494B-B312-9B39887CAE5D}"/>
              </a:ext>
            </a:extLst>
          </p:cNvPr>
          <p:cNvGraphicFramePr>
            <a:graphicFrameLocks noGrp="1"/>
          </p:cNvGraphicFramePr>
          <p:nvPr>
            <p:ph type="tbl" sz="quarter" idx="13"/>
            <p:extLst>
              <p:ext uri="{D42A27DB-BD31-4B8C-83A1-F6EECF244321}">
                <p14:modId xmlns:p14="http://schemas.microsoft.com/office/powerpoint/2010/main" val="3027767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6148494"/>
                    </a:ext>
                  </a:extLst>
                </a:gridCol>
                <a:gridCol w="1810512">
                  <a:extLst>
                    <a:ext uri="{9D8B030D-6E8A-4147-A177-3AD203B41FA5}">
                      <a16:colId xmlns:a16="http://schemas.microsoft.com/office/drawing/2014/main" val="1972015637"/>
                    </a:ext>
                  </a:extLst>
                </a:gridCol>
                <a:gridCol w="822960">
                  <a:extLst>
                    <a:ext uri="{9D8B030D-6E8A-4147-A177-3AD203B41FA5}">
                      <a16:colId xmlns:a16="http://schemas.microsoft.com/office/drawing/2014/main" val="544090552"/>
                    </a:ext>
                  </a:extLst>
                </a:gridCol>
                <a:gridCol w="822960">
                  <a:extLst>
                    <a:ext uri="{9D8B030D-6E8A-4147-A177-3AD203B41FA5}">
                      <a16:colId xmlns:a16="http://schemas.microsoft.com/office/drawing/2014/main" val="2851241422"/>
                    </a:ext>
                  </a:extLst>
                </a:gridCol>
                <a:gridCol w="822960">
                  <a:extLst>
                    <a:ext uri="{9D8B030D-6E8A-4147-A177-3AD203B41FA5}">
                      <a16:colId xmlns:a16="http://schemas.microsoft.com/office/drawing/2014/main" val="1558956938"/>
                    </a:ext>
                  </a:extLst>
                </a:gridCol>
                <a:gridCol w="822960">
                  <a:extLst>
                    <a:ext uri="{9D8B030D-6E8A-4147-A177-3AD203B41FA5}">
                      <a16:colId xmlns:a16="http://schemas.microsoft.com/office/drawing/2014/main" val="264823823"/>
                    </a:ext>
                  </a:extLst>
                </a:gridCol>
                <a:gridCol w="822960">
                  <a:extLst>
                    <a:ext uri="{9D8B030D-6E8A-4147-A177-3AD203B41FA5}">
                      <a16:colId xmlns:a16="http://schemas.microsoft.com/office/drawing/2014/main" val="3713818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040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- 2019-08-26 20:32:37</a:t>
                      </a:r>
                      <a:r>
                        <a:rPr kumimoji="0" lang="en-US" sz="1000" b="0" i="0" u="none" strike="noStrike" kern="1200" cap="none" spc="0" normalizeH="0" baseline="0" noProof="0">
                          <a:ln>
                            <a:noFill/>
                          </a:ln>
                          <a:solidFill>
                            <a:prstClr val="black"/>
                          </a:solidFill>
                          <a:effectLst/>
                          <a:uLnTx/>
                          <a:uFillTx/>
                          <a:latin typeface="+mn-lt"/>
                          <a:ea typeface="+mn-ea"/>
                          <a:cs typeface="+mn-cs"/>
                        </a:rPr>
                        <a:t>
 Menikmati sunrise bersama keluarga dengan ditemani Mitsubishi Mirage, menjadi momen berharga bagi delshiro
Selamat, delshiro Foto kamu terpilih sebagai Mitsubishi Photo of The Week! Silahkan kirimkan data diri kamu (Nama, Alamat Lengkap, No. HP) melalui direct message.
Ayo ikutan, share foto terbaik bersama Mitsubishi Motors di akun pribadimu dengan hashtag #MitsubishiPOTW untuk mendapatkan merchandise menarik Mitsubishi Motors setiap minggunya
#MitsubishiMotors #iLoveMyMitsubishi #MitsubishiPOTW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https://www.instagram.com/p/B1oQWT4gMLm/media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0659189"/>
                  </a:ext>
                </a:extLst>
              </a:tr>
            </a:tbl>
          </a:graphicData>
        </a:graphic>
      </p:graphicFrame>
      <p:sp>
        <p:nvSpPr>
          <p:cNvPr id="4" name="Text Placeholder 3">
            <a:extLst>
              <a:ext uri="{FF2B5EF4-FFF2-40B4-BE49-F238E27FC236}">
                <a16:creationId xmlns:a16="http://schemas.microsoft.com/office/drawing/2014/main" id="{408F7DB8-1DB2-4AB9-A49F-0B303FB2886C}"/>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328850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B7E28-FC99-4655-BFD8-0F673189979E}"/>
              </a:ext>
            </a:extLst>
          </p:cNvPr>
          <p:cNvSpPr>
            <a:spLocks noGrp="1"/>
          </p:cNvSpPr>
          <p:nvPr>
            <p:ph type="title"/>
          </p:nvPr>
        </p:nvSpPr>
        <p:spPr/>
        <p:txBody>
          <a:bodyPr/>
          <a:lstStyle/>
          <a:p>
            <a:r>
              <a:rPr lang="en-US"/>
              <a:t>Instagram Posts Table | mitsubishimotorsid - 5 of 7</a:t>
            </a:r>
          </a:p>
        </p:txBody>
      </p:sp>
      <p:graphicFrame>
        <p:nvGraphicFramePr>
          <p:cNvPr id="5" name="Table Placeholder 4">
            <a:extLst>
              <a:ext uri="{FF2B5EF4-FFF2-40B4-BE49-F238E27FC236}">
                <a16:creationId xmlns:a16="http://schemas.microsoft.com/office/drawing/2014/main" id="{08768F65-D69C-4378-918B-21E49CF1A4D6}"/>
              </a:ext>
            </a:extLst>
          </p:cNvPr>
          <p:cNvGraphicFramePr>
            <a:graphicFrameLocks noGrp="1"/>
          </p:cNvGraphicFramePr>
          <p:nvPr>
            <p:ph type="tbl" sz="quarter" idx="13"/>
            <p:extLst>
              <p:ext uri="{D42A27DB-BD31-4B8C-83A1-F6EECF244321}">
                <p14:modId xmlns:p14="http://schemas.microsoft.com/office/powerpoint/2010/main" val="115397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9136446"/>
                    </a:ext>
                  </a:extLst>
                </a:gridCol>
                <a:gridCol w="1810512">
                  <a:extLst>
                    <a:ext uri="{9D8B030D-6E8A-4147-A177-3AD203B41FA5}">
                      <a16:colId xmlns:a16="http://schemas.microsoft.com/office/drawing/2014/main" val="3496636242"/>
                    </a:ext>
                  </a:extLst>
                </a:gridCol>
                <a:gridCol w="822960">
                  <a:extLst>
                    <a:ext uri="{9D8B030D-6E8A-4147-A177-3AD203B41FA5}">
                      <a16:colId xmlns:a16="http://schemas.microsoft.com/office/drawing/2014/main" val="3630791515"/>
                    </a:ext>
                  </a:extLst>
                </a:gridCol>
                <a:gridCol w="822960">
                  <a:extLst>
                    <a:ext uri="{9D8B030D-6E8A-4147-A177-3AD203B41FA5}">
                      <a16:colId xmlns:a16="http://schemas.microsoft.com/office/drawing/2014/main" val="2402549508"/>
                    </a:ext>
                  </a:extLst>
                </a:gridCol>
                <a:gridCol w="822960">
                  <a:extLst>
                    <a:ext uri="{9D8B030D-6E8A-4147-A177-3AD203B41FA5}">
                      <a16:colId xmlns:a16="http://schemas.microsoft.com/office/drawing/2014/main" val="1182166423"/>
                    </a:ext>
                  </a:extLst>
                </a:gridCol>
                <a:gridCol w="822960">
                  <a:extLst>
                    <a:ext uri="{9D8B030D-6E8A-4147-A177-3AD203B41FA5}">
                      <a16:colId xmlns:a16="http://schemas.microsoft.com/office/drawing/2014/main" val="3143487300"/>
                    </a:ext>
                  </a:extLst>
                </a:gridCol>
                <a:gridCol w="822960">
                  <a:extLst>
                    <a:ext uri="{9D8B030D-6E8A-4147-A177-3AD203B41FA5}">
                      <a16:colId xmlns:a16="http://schemas.microsoft.com/office/drawing/2014/main" val="194519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535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- 2019-08-25 17:10:16</a:t>
                      </a:r>
                      <a:r>
                        <a:rPr kumimoji="0" lang="en-US" sz="1000" b="0" i="0" u="none" strike="noStrike" kern="1200" cap="none" spc="0" normalizeH="0" baseline="0" noProof="0">
                          <a:ln>
                            <a:noFill/>
                          </a:ln>
                          <a:solidFill>
                            <a:prstClr val="black"/>
                          </a:solidFill>
                          <a:effectLst/>
                          <a:uLnTx/>
                          <a:uFillTx/>
                          <a:latin typeface="+mn-lt"/>
                          <a:ea typeface="+mn-ea"/>
                          <a:cs typeface="+mn-cs"/>
                        </a:rPr>
                        <a:t>
 Kebebasan tentukan arah tujuan untuk dapat terus meraih ambisi. Mitsubishi Family apa ambisi Anda yang sudah tercapai di tahun ini?
#DriveYourAmbition #MitsubishiMotors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https://www.instagram.com/p/B1lUWoLAw-B/media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022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- 2019-08-25 01:08:13</a:t>
                      </a:r>
                      <a:r>
                        <a:rPr kumimoji="0" lang="en-US" sz="1000" b="0" i="0" u="none" strike="noStrike" kern="1200" cap="none" spc="0" normalizeH="0" baseline="0" noProof="0">
                          <a:ln>
                            <a:noFill/>
                          </a:ln>
                          <a:solidFill>
                            <a:prstClr val="black"/>
                          </a:solidFill>
                          <a:effectLst/>
                          <a:uLnTx/>
                          <a:uFillTx/>
                          <a:latin typeface="+mn-lt"/>
                          <a:ea typeface="+mn-ea"/>
                          <a:cs typeface="+mn-cs"/>
                        </a:rPr>
                        <a:t>
 Inilah salah satu pemenang #MitsubishiPOTW asal Yogyakarta. Keluarga Mabruri juga menceritakan tentang berkendara dengan Mitsubishi Pajero Sport. Ayo Mitsubishi Family, share foto terbaik kalian bersama Mitsubishi Motors di akun pribadimu dan jangan lupa berikan hastag #MitsubishiPOTW untuk mendapatkan merchandise menarik Mitsubishi Motors setiap minggunya.
#MitsubishiMotors #iLoveMyMitsubishi #MitsubishiPOTW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https://www.instagram.com/p/B1jlRgXAiGM/media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0598653"/>
                  </a:ext>
                </a:extLst>
              </a:tr>
            </a:tbl>
          </a:graphicData>
        </a:graphic>
      </p:graphicFrame>
      <p:sp>
        <p:nvSpPr>
          <p:cNvPr id="4" name="Text Placeholder 3">
            <a:extLst>
              <a:ext uri="{FF2B5EF4-FFF2-40B4-BE49-F238E27FC236}">
                <a16:creationId xmlns:a16="http://schemas.microsoft.com/office/drawing/2014/main" id="{DEF0DCDC-79FA-472F-ADA7-D0431C318D31}"/>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363479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FAD53-E565-4B00-8329-B6D186EED2F2}"/>
              </a:ext>
            </a:extLst>
          </p:cNvPr>
          <p:cNvSpPr>
            <a:spLocks noGrp="1"/>
          </p:cNvSpPr>
          <p:nvPr>
            <p:ph type="title"/>
          </p:nvPr>
        </p:nvSpPr>
        <p:spPr/>
        <p:txBody>
          <a:bodyPr/>
          <a:lstStyle/>
          <a:p>
            <a:r>
              <a:rPr lang="en-US"/>
              <a:t>Instagram Posts Table | mitsubishimotorsid - 6 of 7</a:t>
            </a:r>
          </a:p>
        </p:txBody>
      </p:sp>
      <p:graphicFrame>
        <p:nvGraphicFramePr>
          <p:cNvPr id="5" name="Table Placeholder 4">
            <a:extLst>
              <a:ext uri="{FF2B5EF4-FFF2-40B4-BE49-F238E27FC236}">
                <a16:creationId xmlns:a16="http://schemas.microsoft.com/office/drawing/2014/main" id="{5A7235DA-7DB9-4699-88CF-99DC5CD6E53D}"/>
              </a:ext>
            </a:extLst>
          </p:cNvPr>
          <p:cNvGraphicFramePr>
            <a:graphicFrameLocks noGrp="1"/>
          </p:cNvGraphicFramePr>
          <p:nvPr>
            <p:ph type="tbl" sz="quarter" idx="13"/>
            <p:extLst>
              <p:ext uri="{D42A27DB-BD31-4B8C-83A1-F6EECF244321}">
                <p14:modId xmlns:p14="http://schemas.microsoft.com/office/powerpoint/2010/main" val="158822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9180469"/>
                    </a:ext>
                  </a:extLst>
                </a:gridCol>
                <a:gridCol w="1810512">
                  <a:extLst>
                    <a:ext uri="{9D8B030D-6E8A-4147-A177-3AD203B41FA5}">
                      <a16:colId xmlns:a16="http://schemas.microsoft.com/office/drawing/2014/main" val="460509534"/>
                    </a:ext>
                  </a:extLst>
                </a:gridCol>
                <a:gridCol w="822960">
                  <a:extLst>
                    <a:ext uri="{9D8B030D-6E8A-4147-A177-3AD203B41FA5}">
                      <a16:colId xmlns:a16="http://schemas.microsoft.com/office/drawing/2014/main" val="4112912789"/>
                    </a:ext>
                  </a:extLst>
                </a:gridCol>
                <a:gridCol w="822960">
                  <a:extLst>
                    <a:ext uri="{9D8B030D-6E8A-4147-A177-3AD203B41FA5}">
                      <a16:colId xmlns:a16="http://schemas.microsoft.com/office/drawing/2014/main" val="2360910950"/>
                    </a:ext>
                  </a:extLst>
                </a:gridCol>
                <a:gridCol w="822960">
                  <a:extLst>
                    <a:ext uri="{9D8B030D-6E8A-4147-A177-3AD203B41FA5}">
                      <a16:colId xmlns:a16="http://schemas.microsoft.com/office/drawing/2014/main" val="2538997677"/>
                    </a:ext>
                  </a:extLst>
                </a:gridCol>
                <a:gridCol w="822960">
                  <a:extLst>
                    <a:ext uri="{9D8B030D-6E8A-4147-A177-3AD203B41FA5}">
                      <a16:colId xmlns:a16="http://schemas.microsoft.com/office/drawing/2014/main" val="4239914720"/>
                    </a:ext>
                  </a:extLst>
                </a:gridCol>
                <a:gridCol w="822960">
                  <a:extLst>
                    <a:ext uri="{9D8B030D-6E8A-4147-A177-3AD203B41FA5}">
                      <a16:colId xmlns:a16="http://schemas.microsoft.com/office/drawing/2014/main" val="4257346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371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- 2019-08-23 19:00:39</a:t>
                      </a:r>
                      <a:r>
                        <a:rPr kumimoji="0" lang="en-US" sz="1000" b="0" i="0" u="none" strike="noStrike" kern="1200" cap="none" spc="0" normalizeH="0" baseline="0" noProof="0">
                          <a:ln>
                            <a:noFill/>
                          </a:ln>
                          <a:solidFill>
                            <a:prstClr val="black"/>
                          </a:solidFill>
                          <a:effectLst/>
                          <a:uLnTx/>
                          <a:uFillTx/>
                          <a:latin typeface="+mn-lt"/>
                          <a:ea typeface="+mn-ea"/>
                          <a:cs typeface="+mn-cs"/>
                        </a:rPr>
                        <a:t>
 Mitsubishi Xpander memiliki beragam fitur keselamatan, antara lain ESS (Emergency Stop signal System). Fitur ini berfungsi mengaktifkan lampu hazard secara otomatis saat menginjak rem di situasi darurat atau mendadak untuk memperingatkan kendaraan di belakang agar tidak terjadi benturan.
#MitsubishiMotors #Xpander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https://www.instagram.com/p/B1gXcE_n_aI/media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7872797"/>
                  </a:ext>
                </a:extLst>
              </a:tr>
            </a:tbl>
          </a:graphicData>
        </a:graphic>
      </p:graphicFrame>
      <p:sp>
        <p:nvSpPr>
          <p:cNvPr id="4" name="Text Placeholder 3">
            <a:extLst>
              <a:ext uri="{FF2B5EF4-FFF2-40B4-BE49-F238E27FC236}">
                <a16:creationId xmlns:a16="http://schemas.microsoft.com/office/drawing/2014/main" id="{6A81C5CE-C799-4584-A2D9-1616CE85D672}"/>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308959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FA43-AF65-47A4-A6B1-D00B0B0A5E8C}"/>
              </a:ext>
            </a:extLst>
          </p:cNvPr>
          <p:cNvSpPr>
            <a:spLocks noGrp="1"/>
          </p:cNvSpPr>
          <p:nvPr>
            <p:ph type="title"/>
          </p:nvPr>
        </p:nvSpPr>
        <p:spPr/>
        <p:txBody>
          <a:bodyPr/>
          <a:lstStyle/>
          <a:p>
            <a:r>
              <a:rPr lang="en-US"/>
              <a:t>Instagram Posts Table | mitsubishimotorsid - 7 of 7</a:t>
            </a:r>
          </a:p>
        </p:txBody>
      </p:sp>
      <p:graphicFrame>
        <p:nvGraphicFramePr>
          <p:cNvPr id="5" name="Table Placeholder 4">
            <a:extLst>
              <a:ext uri="{FF2B5EF4-FFF2-40B4-BE49-F238E27FC236}">
                <a16:creationId xmlns:a16="http://schemas.microsoft.com/office/drawing/2014/main" id="{12E6E368-43F1-48E0-A68C-5266A7BEA042}"/>
              </a:ext>
            </a:extLst>
          </p:cNvPr>
          <p:cNvGraphicFramePr>
            <a:graphicFrameLocks noGrp="1"/>
          </p:cNvGraphicFramePr>
          <p:nvPr>
            <p:ph type="tbl" sz="quarter" idx="13"/>
            <p:extLst>
              <p:ext uri="{D42A27DB-BD31-4B8C-83A1-F6EECF244321}">
                <p14:modId xmlns:p14="http://schemas.microsoft.com/office/powerpoint/2010/main" val="366888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79980702"/>
                    </a:ext>
                  </a:extLst>
                </a:gridCol>
                <a:gridCol w="1810512">
                  <a:extLst>
                    <a:ext uri="{9D8B030D-6E8A-4147-A177-3AD203B41FA5}">
                      <a16:colId xmlns:a16="http://schemas.microsoft.com/office/drawing/2014/main" val="3412742161"/>
                    </a:ext>
                  </a:extLst>
                </a:gridCol>
                <a:gridCol w="822960">
                  <a:extLst>
                    <a:ext uri="{9D8B030D-6E8A-4147-A177-3AD203B41FA5}">
                      <a16:colId xmlns:a16="http://schemas.microsoft.com/office/drawing/2014/main" val="2316095399"/>
                    </a:ext>
                  </a:extLst>
                </a:gridCol>
                <a:gridCol w="822960">
                  <a:extLst>
                    <a:ext uri="{9D8B030D-6E8A-4147-A177-3AD203B41FA5}">
                      <a16:colId xmlns:a16="http://schemas.microsoft.com/office/drawing/2014/main" val="2353330120"/>
                    </a:ext>
                  </a:extLst>
                </a:gridCol>
                <a:gridCol w="822960">
                  <a:extLst>
                    <a:ext uri="{9D8B030D-6E8A-4147-A177-3AD203B41FA5}">
                      <a16:colId xmlns:a16="http://schemas.microsoft.com/office/drawing/2014/main" val="202492329"/>
                    </a:ext>
                  </a:extLst>
                </a:gridCol>
                <a:gridCol w="822960">
                  <a:extLst>
                    <a:ext uri="{9D8B030D-6E8A-4147-A177-3AD203B41FA5}">
                      <a16:colId xmlns:a16="http://schemas.microsoft.com/office/drawing/2014/main" val="4290713728"/>
                    </a:ext>
                  </a:extLst>
                </a:gridCol>
                <a:gridCol w="822960">
                  <a:extLst>
                    <a:ext uri="{9D8B030D-6E8A-4147-A177-3AD203B41FA5}">
                      <a16:colId xmlns:a16="http://schemas.microsoft.com/office/drawing/2014/main" val="1147032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440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mitsubishimotorsid - 2019-08-23 11:23:19</a:t>
                      </a:r>
                      <a:r>
                        <a:rPr kumimoji="0" lang="en-US" sz="1000" b="0" i="0" u="none" strike="noStrike" kern="1200" cap="none" spc="0" normalizeH="0" baseline="0" noProof="0">
                          <a:ln>
                            <a:noFill/>
                          </a:ln>
                          <a:solidFill>
                            <a:prstClr val="black"/>
                          </a:solidFill>
                          <a:effectLst/>
                          <a:uLnTx/>
                          <a:uFillTx/>
                          <a:latin typeface="+mn-lt"/>
                          <a:ea typeface="+mn-ea"/>
                          <a:cs typeface="+mn-cs"/>
                        </a:rPr>
                        <a:t>
 Mitsubishi Motors Auto Show kini hadir di SKA Mall (Pekanbaru), Ayani Megamall (Pontianak) dan Jambi Town Square (Jambi) serentak pada tanggal 22-25 Agustus 2019. Lihat langsung line up terbaru Mitsubishi  Eclipse Cross dan New Triton pada event ini.
.
Anda juga bisa dapatkan berbagai promo spesial untuk setiap pembelian mobil Mitsubishi Motors di event ini mulai dari promo Bunga 0%, Emas 3 gram, smart package silver dan hadiah menarik lainnya.
.
Jangan lewatkan juga kesempatan untuk test drive mobil Mitsubishi favorit Anda di event ini. Syarat dan ketentuan berlaku.
#MitsubishiMotors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https://www.instagram.com/p/B1fjEeEgvZb/media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02/09/2019 11:07:21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4380663"/>
                  </a:ext>
                </a:extLst>
              </a:tr>
            </a:tbl>
          </a:graphicData>
        </a:graphic>
      </p:graphicFrame>
      <p:sp>
        <p:nvSpPr>
          <p:cNvPr id="4" name="Text Placeholder 3">
            <a:extLst>
              <a:ext uri="{FF2B5EF4-FFF2-40B4-BE49-F238E27FC236}">
                <a16:creationId xmlns:a16="http://schemas.microsoft.com/office/drawing/2014/main" id="{F9933367-5D15-489F-8AF3-B53E62C0FB6A}"/>
              </a:ext>
            </a:extLst>
          </p:cNvPr>
          <p:cNvSpPr>
            <a:spLocks noGrp="1"/>
          </p:cNvSpPr>
          <p:nvPr>
            <p:ph type="body" sz="quarter" idx="14"/>
          </p:nvPr>
        </p:nvSpPr>
        <p:spPr/>
        <p:txBody>
          <a:bodyPr/>
          <a:lstStyle/>
          <a:p>
            <a:r>
              <a:rPr lang="en-US"/>
              <a:t>23/08/2019 - 29/08/2019</a:t>
            </a:r>
          </a:p>
        </p:txBody>
      </p:sp>
    </p:spTree>
    <p:extLst>
      <p:ext uri="{BB962C8B-B14F-4D97-AF65-F5344CB8AC3E}">
        <p14:creationId xmlns:p14="http://schemas.microsoft.com/office/powerpoint/2010/main" val="34292688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359</Words>
  <Application>Microsoft Office PowerPoint</Application>
  <PresentationFormat>On-screen Show (4:3)</PresentationFormat>
  <Paragraphs>125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mitsubishimotorsid - 1 of 7</vt:lpstr>
      <vt:lpstr>Instagram Posts Table | mitsubishimotorsid - 2 of 7</vt:lpstr>
      <vt:lpstr>Instagram Posts Table | mitsubishimotorsid - 3 of 7</vt:lpstr>
      <vt:lpstr>Instagram Posts Table | mitsubishimotorsid - 4 of 7</vt:lpstr>
      <vt:lpstr>Instagram Posts Table | mitsubishimotorsid - 5 of 7</vt:lpstr>
      <vt:lpstr>Instagram Posts Table | mitsubishimotorsid - 6 of 7</vt:lpstr>
      <vt:lpstr>Instagram Posts Table | mitsubishimotorsid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mitsubishimotorsid - 1 of 7</dc:title>
  <dc:creator>Frederik Peiniger</dc:creator>
  <cp:lastModifiedBy>Frederik Peiniger</cp:lastModifiedBy>
  <cp:revision>1</cp:revision>
  <dcterms:created xsi:type="dcterms:W3CDTF">2019-09-02T11:42:36Z</dcterms:created>
  <dcterms:modified xsi:type="dcterms:W3CDTF">2019-09-02T11:43:05Z</dcterms:modified>
</cp:coreProperties>
</file>