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0B2C8-F607-492A-A0FA-9F0FC2E1527F}"/>
              </a:ext>
            </a:extLst>
          </p:cNvPr>
          <p:cNvSpPr>
            <a:spLocks noGrp="1"/>
          </p:cNvSpPr>
          <p:nvPr>
            <p:ph type="title"/>
          </p:nvPr>
        </p:nvSpPr>
        <p:spPr/>
        <p:txBody>
          <a:bodyPr/>
          <a:lstStyle/>
          <a:p>
            <a:r>
              <a:rPr lang="en-US"/>
              <a:t>Instagram Posts Table | SATU Indonesia - 1 of 25</a:t>
            </a:r>
          </a:p>
        </p:txBody>
      </p:sp>
      <p:graphicFrame>
        <p:nvGraphicFramePr>
          <p:cNvPr id="5" name="Table Placeholder 4">
            <a:extLst>
              <a:ext uri="{FF2B5EF4-FFF2-40B4-BE49-F238E27FC236}">
                <a16:creationId xmlns:a16="http://schemas.microsoft.com/office/drawing/2014/main" id="{284C5969-77EC-453A-BBC5-748E26B8FDEC}"/>
              </a:ext>
            </a:extLst>
          </p:cNvPr>
          <p:cNvGraphicFramePr>
            <a:graphicFrameLocks noGrp="1"/>
          </p:cNvGraphicFramePr>
          <p:nvPr>
            <p:ph type="tbl" sz="quarter" idx="13"/>
            <p:extLst>
              <p:ext uri="{D42A27DB-BD31-4B8C-83A1-F6EECF244321}">
                <p14:modId xmlns:p14="http://schemas.microsoft.com/office/powerpoint/2010/main" val="3409151942"/>
              </p:ext>
            </p:extLst>
          </p:nvPr>
        </p:nvGraphicFramePr>
        <p:xfrm>
          <a:off x="457200" y="1731963"/>
          <a:ext cx="8229600" cy="429768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8596742"/>
                    </a:ext>
                  </a:extLst>
                </a:gridCol>
                <a:gridCol w="658368">
                  <a:extLst>
                    <a:ext uri="{9D8B030D-6E8A-4147-A177-3AD203B41FA5}">
                      <a16:colId xmlns:a16="http://schemas.microsoft.com/office/drawing/2014/main" val="3101252059"/>
                    </a:ext>
                  </a:extLst>
                </a:gridCol>
                <a:gridCol w="658368">
                  <a:extLst>
                    <a:ext uri="{9D8B030D-6E8A-4147-A177-3AD203B41FA5}">
                      <a16:colId xmlns:a16="http://schemas.microsoft.com/office/drawing/2014/main" val="2346180847"/>
                    </a:ext>
                  </a:extLst>
                </a:gridCol>
                <a:gridCol w="658368">
                  <a:extLst>
                    <a:ext uri="{9D8B030D-6E8A-4147-A177-3AD203B41FA5}">
                      <a16:colId xmlns:a16="http://schemas.microsoft.com/office/drawing/2014/main" val="3508941490"/>
                    </a:ext>
                  </a:extLst>
                </a:gridCol>
                <a:gridCol w="658368">
                  <a:extLst>
                    <a:ext uri="{9D8B030D-6E8A-4147-A177-3AD203B41FA5}">
                      <a16:colId xmlns:a16="http://schemas.microsoft.com/office/drawing/2014/main" val="4065310271"/>
                    </a:ext>
                  </a:extLst>
                </a:gridCol>
                <a:gridCol w="658368">
                  <a:extLst>
                    <a:ext uri="{9D8B030D-6E8A-4147-A177-3AD203B41FA5}">
                      <a16:colId xmlns:a16="http://schemas.microsoft.com/office/drawing/2014/main" val="2139790052"/>
                    </a:ext>
                  </a:extLst>
                </a:gridCol>
                <a:gridCol w="658368">
                  <a:extLst>
                    <a:ext uri="{9D8B030D-6E8A-4147-A177-3AD203B41FA5}">
                      <a16:colId xmlns:a16="http://schemas.microsoft.com/office/drawing/2014/main" val="3545791685"/>
                    </a:ext>
                  </a:extLst>
                </a:gridCol>
                <a:gridCol w="658368">
                  <a:extLst>
                    <a:ext uri="{9D8B030D-6E8A-4147-A177-3AD203B41FA5}">
                      <a16:colId xmlns:a16="http://schemas.microsoft.com/office/drawing/2014/main" val="2485102533"/>
                    </a:ext>
                  </a:extLst>
                </a:gridCol>
                <a:gridCol w="658368">
                  <a:extLst>
                    <a:ext uri="{9D8B030D-6E8A-4147-A177-3AD203B41FA5}">
                      <a16:colId xmlns:a16="http://schemas.microsoft.com/office/drawing/2014/main" val="3638798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0762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- 2018-04-30 23:22:52 </a:t>
                      </a:r>
                      <a:r>
                        <a:rPr kumimoji="0" lang="en-US" sz="1000" b="0" i="0" u="none" strike="noStrike" kern="1200" cap="none" spc="0" normalizeH="0" baseline="0" noProof="0">
                          <a:ln>
                            <a:noFill/>
                          </a:ln>
                          <a:solidFill>
                            <a:prstClr val="black"/>
                          </a:solidFill>
                          <a:effectLst/>
                          <a:uLnTx/>
                          <a:uFillTx/>
                          <a:latin typeface="+mn-lt"/>
                          <a:ea typeface="+mn-ea"/>
                          <a:cs typeface="+mn-cs"/>
                        </a:rPr>
                        <a:t>
 Satu lagi sosok inspiratif dari Kampung Berseri Astra Rawajati, Ninik Nuryanto. Terhitung sejak tahun 2008, Ninik aktif menggerakkan dan membina lebih dari 80 perempuan di kampungnya untuk giat mengolah limbah rumah tangga agar memberi manfaat serta memiliki nilai jual.
.
Di tangan Ninik dan para perempuan di KBA Rawajati, limbah rumah tangga disulap menjadi kompos, dijual ke bank sampah, hingga didaur ulang menjadi kerajinan unik bernilai ekonomi. Berkat hal ini, limbah rumah tangga semakin berkurang dan KBA Rawajati berhasil menjadi salah satu kampung hijau percontohan skala nasional.
.
Ninik dan masyarakat KBA Rawajati hanya segelintir orang-orang yang berusaha menginspirasi serta membangun bangsa mulai dari hal terkecil yang bisa mereka jangkau, yakni lingkungan tinggal mereka sendiri. Kalau Ninik dan KBA Rawajati bisa, kenapa kita tidak?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extLst>
                  <a:ext uri="{0D108BD9-81ED-4DB2-BD59-A6C34878D82A}">
                    <a16:rowId xmlns:a16="http://schemas.microsoft.com/office/drawing/2014/main" val="928038949"/>
                  </a:ext>
                </a:extLst>
              </a:tr>
            </a:tbl>
          </a:graphicData>
        </a:graphic>
      </p:graphicFrame>
      <p:sp>
        <p:nvSpPr>
          <p:cNvPr id="4" name="Text Placeholder 3">
            <a:extLst>
              <a:ext uri="{FF2B5EF4-FFF2-40B4-BE49-F238E27FC236}">
                <a16:creationId xmlns:a16="http://schemas.microsoft.com/office/drawing/2014/main" id="{28BFD1E8-3EAF-4BDA-ACF6-87A9CE40F10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90694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044C5-EF29-46D1-B227-7F0E3CCB3E28}"/>
              </a:ext>
            </a:extLst>
          </p:cNvPr>
          <p:cNvSpPr>
            <a:spLocks noGrp="1"/>
          </p:cNvSpPr>
          <p:nvPr>
            <p:ph type="title"/>
          </p:nvPr>
        </p:nvSpPr>
        <p:spPr/>
        <p:txBody>
          <a:bodyPr/>
          <a:lstStyle/>
          <a:p>
            <a:r>
              <a:rPr lang="en-US"/>
              <a:t>Instagram Posts Table | SATU Indonesia - 2 of 25</a:t>
            </a:r>
          </a:p>
        </p:txBody>
      </p:sp>
      <p:graphicFrame>
        <p:nvGraphicFramePr>
          <p:cNvPr id="5" name="Table Placeholder 4">
            <a:extLst>
              <a:ext uri="{FF2B5EF4-FFF2-40B4-BE49-F238E27FC236}">
                <a16:creationId xmlns:a16="http://schemas.microsoft.com/office/drawing/2014/main" id="{F4365577-6529-4754-8ABD-8B785C33E281}"/>
              </a:ext>
            </a:extLst>
          </p:cNvPr>
          <p:cNvGraphicFramePr>
            <a:graphicFrameLocks noGrp="1"/>
          </p:cNvGraphicFramePr>
          <p:nvPr>
            <p:ph type="tbl" sz="quarter" idx="13"/>
            <p:extLst>
              <p:ext uri="{D42A27DB-BD31-4B8C-83A1-F6EECF244321}">
                <p14:modId xmlns:p14="http://schemas.microsoft.com/office/powerpoint/2010/main" val="749072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7954611"/>
                    </a:ext>
                  </a:extLst>
                </a:gridCol>
                <a:gridCol w="658368">
                  <a:extLst>
                    <a:ext uri="{9D8B030D-6E8A-4147-A177-3AD203B41FA5}">
                      <a16:colId xmlns:a16="http://schemas.microsoft.com/office/drawing/2014/main" val="2013346581"/>
                    </a:ext>
                  </a:extLst>
                </a:gridCol>
                <a:gridCol w="658368">
                  <a:extLst>
                    <a:ext uri="{9D8B030D-6E8A-4147-A177-3AD203B41FA5}">
                      <a16:colId xmlns:a16="http://schemas.microsoft.com/office/drawing/2014/main" val="4054052722"/>
                    </a:ext>
                  </a:extLst>
                </a:gridCol>
                <a:gridCol w="658368">
                  <a:extLst>
                    <a:ext uri="{9D8B030D-6E8A-4147-A177-3AD203B41FA5}">
                      <a16:colId xmlns:a16="http://schemas.microsoft.com/office/drawing/2014/main" val="4138925938"/>
                    </a:ext>
                  </a:extLst>
                </a:gridCol>
                <a:gridCol w="658368">
                  <a:extLst>
                    <a:ext uri="{9D8B030D-6E8A-4147-A177-3AD203B41FA5}">
                      <a16:colId xmlns:a16="http://schemas.microsoft.com/office/drawing/2014/main" val="2787925683"/>
                    </a:ext>
                  </a:extLst>
                </a:gridCol>
                <a:gridCol w="658368">
                  <a:extLst>
                    <a:ext uri="{9D8B030D-6E8A-4147-A177-3AD203B41FA5}">
                      <a16:colId xmlns:a16="http://schemas.microsoft.com/office/drawing/2014/main" val="2887854524"/>
                    </a:ext>
                  </a:extLst>
                </a:gridCol>
                <a:gridCol w="658368">
                  <a:extLst>
                    <a:ext uri="{9D8B030D-6E8A-4147-A177-3AD203B41FA5}">
                      <a16:colId xmlns:a16="http://schemas.microsoft.com/office/drawing/2014/main" val="780671042"/>
                    </a:ext>
                  </a:extLst>
                </a:gridCol>
                <a:gridCol w="658368">
                  <a:extLst>
                    <a:ext uri="{9D8B030D-6E8A-4147-A177-3AD203B41FA5}">
                      <a16:colId xmlns:a16="http://schemas.microsoft.com/office/drawing/2014/main" val="3119018183"/>
                    </a:ext>
                  </a:extLst>
                </a:gridCol>
                <a:gridCol w="658368">
                  <a:extLst>
                    <a:ext uri="{9D8B030D-6E8A-4147-A177-3AD203B41FA5}">
                      <a16:colId xmlns:a16="http://schemas.microsoft.com/office/drawing/2014/main" val="1888622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62125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- 2018-04-28 14:38:00 </a:t>
                      </a:r>
                      <a:r>
                        <a:rPr kumimoji="0" lang="en-US" sz="1000" b="0" i="0" u="none" strike="noStrike" kern="1200" cap="none" spc="0" normalizeH="0" baseline="0" noProof="0">
                          <a:ln>
                            <a:noFill/>
                          </a:ln>
                          <a:solidFill>
                            <a:prstClr val="black"/>
                          </a:solidFill>
                          <a:effectLst/>
                          <a:uLnTx/>
                          <a:uFillTx/>
                          <a:latin typeface="+mn-lt"/>
                          <a:ea typeface="+mn-ea"/>
                          <a:cs typeface="+mn-cs"/>
                        </a:rPr>
                        <a:t>
 “Mempelajari alam artinya mempelajari watak dan karakter manusia”.
.
Begitu ungkapan yang disampaikan Prof. Emil Salim, tokoh lingkungan hidup, lewat sambutannya dalam Festival Kampung Berseri Astra (KBA) di Cibinong Science Center-Botanical Garden Lembaga Ilmu Pengetahuan Indonesia (LIPI), Cibinong, Bogor, Jawa Barat.
.
Beliau menyampaikan pesan mengenai pentingnya konservasi alam dan lingkungan yang sejalan dengan tema Festival KBA yang pertama di tahun ini dalam rangka memperingati Hari Bumi.
.
Acara ini juga turut dihadiri oleh Staf Ahli Bidang Infrastruktur Kementerian Riset Teknologi &amp; Pendidikan Tinggi RI Hari Purwanto, Deputi Bidang Jasa Ilmiah LIPI Mego Pinandito, Head of Environment &amp; Social Responsibility Astra International Riza Deliansyah, dan Head of Corporate Communications Astra International Boy Kelana Soebroto
.
Segudang kegiatan edukasi dan kompetisi bertema lingkungan, hingga ragam booth KBA dari berbagai daerah beserta kegiatannya turut meramaikan rangkaian Festival KBA ini.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extLst>
                  <a:ext uri="{0D108BD9-81ED-4DB2-BD59-A6C34878D82A}">
                    <a16:rowId xmlns:a16="http://schemas.microsoft.com/office/drawing/2014/main" val="4004122041"/>
                  </a:ext>
                </a:extLst>
              </a:tr>
            </a:tbl>
          </a:graphicData>
        </a:graphic>
      </p:graphicFrame>
      <p:sp>
        <p:nvSpPr>
          <p:cNvPr id="4" name="Text Placeholder 3">
            <a:extLst>
              <a:ext uri="{FF2B5EF4-FFF2-40B4-BE49-F238E27FC236}">
                <a16:creationId xmlns:a16="http://schemas.microsoft.com/office/drawing/2014/main" id="{6FC4C5D0-111D-46EC-A2F4-2842675C8D6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8871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43B2-84C3-4FC8-B50A-D871B955E382}"/>
              </a:ext>
            </a:extLst>
          </p:cNvPr>
          <p:cNvSpPr>
            <a:spLocks noGrp="1"/>
          </p:cNvSpPr>
          <p:nvPr>
            <p:ph type="title"/>
          </p:nvPr>
        </p:nvSpPr>
        <p:spPr/>
        <p:txBody>
          <a:bodyPr/>
          <a:lstStyle/>
          <a:p>
            <a:r>
              <a:rPr lang="en-US"/>
              <a:t>Instagram Posts Table | SATU Indonesia - 3 of 25</a:t>
            </a:r>
          </a:p>
        </p:txBody>
      </p:sp>
      <p:graphicFrame>
        <p:nvGraphicFramePr>
          <p:cNvPr id="5" name="Table Placeholder 4">
            <a:extLst>
              <a:ext uri="{FF2B5EF4-FFF2-40B4-BE49-F238E27FC236}">
                <a16:creationId xmlns:a16="http://schemas.microsoft.com/office/drawing/2014/main" id="{BBD328E1-9B43-4A35-BCF8-DBFFA48D1C09}"/>
              </a:ext>
            </a:extLst>
          </p:cNvPr>
          <p:cNvGraphicFramePr>
            <a:graphicFrameLocks noGrp="1"/>
          </p:cNvGraphicFramePr>
          <p:nvPr>
            <p:ph type="tbl" sz="quarter" idx="13"/>
            <p:extLst>
              <p:ext uri="{D42A27DB-BD31-4B8C-83A1-F6EECF244321}">
                <p14:modId xmlns:p14="http://schemas.microsoft.com/office/powerpoint/2010/main" val="3097025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6918209"/>
                    </a:ext>
                  </a:extLst>
                </a:gridCol>
                <a:gridCol w="658368">
                  <a:extLst>
                    <a:ext uri="{9D8B030D-6E8A-4147-A177-3AD203B41FA5}">
                      <a16:colId xmlns:a16="http://schemas.microsoft.com/office/drawing/2014/main" val="3346841909"/>
                    </a:ext>
                  </a:extLst>
                </a:gridCol>
                <a:gridCol w="658368">
                  <a:extLst>
                    <a:ext uri="{9D8B030D-6E8A-4147-A177-3AD203B41FA5}">
                      <a16:colId xmlns:a16="http://schemas.microsoft.com/office/drawing/2014/main" val="674175888"/>
                    </a:ext>
                  </a:extLst>
                </a:gridCol>
                <a:gridCol w="658368">
                  <a:extLst>
                    <a:ext uri="{9D8B030D-6E8A-4147-A177-3AD203B41FA5}">
                      <a16:colId xmlns:a16="http://schemas.microsoft.com/office/drawing/2014/main" val="1847182822"/>
                    </a:ext>
                  </a:extLst>
                </a:gridCol>
                <a:gridCol w="658368">
                  <a:extLst>
                    <a:ext uri="{9D8B030D-6E8A-4147-A177-3AD203B41FA5}">
                      <a16:colId xmlns:a16="http://schemas.microsoft.com/office/drawing/2014/main" val="3783508235"/>
                    </a:ext>
                  </a:extLst>
                </a:gridCol>
                <a:gridCol w="658368">
                  <a:extLst>
                    <a:ext uri="{9D8B030D-6E8A-4147-A177-3AD203B41FA5}">
                      <a16:colId xmlns:a16="http://schemas.microsoft.com/office/drawing/2014/main" val="3398042623"/>
                    </a:ext>
                  </a:extLst>
                </a:gridCol>
                <a:gridCol w="658368">
                  <a:extLst>
                    <a:ext uri="{9D8B030D-6E8A-4147-A177-3AD203B41FA5}">
                      <a16:colId xmlns:a16="http://schemas.microsoft.com/office/drawing/2014/main" val="818110618"/>
                    </a:ext>
                  </a:extLst>
                </a:gridCol>
                <a:gridCol w="658368">
                  <a:extLst>
                    <a:ext uri="{9D8B030D-6E8A-4147-A177-3AD203B41FA5}">
                      <a16:colId xmlns:a16="http://schemas.microsoft.com/office/drawing/2014/main" val="1636983157"/>
                    </a:ext>
                  </a:extLst>
                </a:gridCol>
                <a:gridCol w="658368">
                  <a:extLst>
                    <a:ext uri="{9D8B030D-6E8A-4147-A177-3AD203B41FA5}">
                      <a16:colId xmlns:a16="http://schemas.microsoft.com/office/drawing/2014/main" val="910112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4848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- 2018-04-28 11:54:55 </a:t>
                      </a:r>
                      <a:r>
                        <a:rPr kumimoji="0" lang="en-US" sz="1000" b="0" i="0" u="none" strike="noStrike" kern="1200" cap="none" spc="0" normalizeH="0" baseline="0" noProof="0">
                          <a:ln>
                            <a:noFill/>
                          </a:ln>
                          <a:solidFill>
                            <a:prstClr val="black"/>
                          </a:solidFill>
                          <a:effectLst/>
                          <a:uLnTx/>
                          <a:uFillTx/>
                          <a:latin typeface="+mn-lt"/>
                          <a:ea typeface="+mn-ea"/>
                          <a:cs typeface="+mn-cs"/>
                        </a:rPr>
                        <a:t>
 Hal-hal besar selalu dimulai dari satu langkah kecil. Masih dalam perayaan peringatan Hari Bumi, Astra bersama lebih dari 1.400 guru dan siswa Sekolah Adiwiyata dan SMK Kultur Jaringan membuktikan bahwa kegiatan mengeksplorasi alam dan lingkungan bisa jadi hal yang menyenangkan melalui Festival Kampung Berseri Astra (KBA) di Cibinong Science Center Botanical Garden LIPI. Yuk intip keseruan kegiatannya melalui foto-foto ini!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3240</a:t>
                      </a:r>
                    </a:p>
                  </a:txBody>
                  <a:tcPr/>
                </a:tc>
                <a:extLst>
                  <a:ext uri="{0D108BD9-81ED-4DB2-BD59-A6C34878D82A}">
                    <a16:rowId xmlns:a16="http://schemas.microsoft.com/office/drawing/2014/main" val="2492858558"/>
                  </a:ext>
                </a:extLst>
              </a:tr>
            </a:tbl>
          </a:graphicData>
        </a:graphic>
      </p:graphicFrame>
      <p:sp>
        <p:nvSpPr>
          <p:cNvPr id="4" name="Text Placeholder 3">
            <a:extLst>
              <a:ext uri="{FF2B5EF4-FFF2-40B4-BE49-F238E27FC236}">
                <a16:creationId xmlns:a16="http://schemas.microsoft.com/office/drawing/2014/main" id="{5F1284BD-3FE4-4C6B-9B3B-6940D42160D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31791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02B48-9DEB-477D-8E84-B05D0CF681D4}"/>
              </a:ext>
            </a:extLst>
          </p:cNvPr>
          <p:cNvSpPr>
            <a:spLocks noGrp="1"/>
          </p:cNvSpPr>
          <p:nvPr>
            <p:ph type="title"/>
          </p:nvPr>
        </p:nvSpPr>
        <p:spPr/>
        <p:txBody>
          <a:bodyPr/>
          <a:lstStyle/>
          <a:p>
            <a:r>
              <a:rPr lang="en-US"/>
              <a:t>Instagram Posts Table | SATU Indonesia - 4 of 25</a:t>
            </a:r>
          </a:p>
        </p:txBody>
      </p:sp>
      <p:graphicFrame>
        <p:nvGraphicFramePr>
          <p:cNvPr id="5" name="Table Placeholder 4">
            <a:extLst>
              <a:ext uri="{FF2B5EF4-FFF2-40B4-BE49-F238E27FC236}">
                <a16:creationId xmlns:a16="http://schemas.microsoft.com/office/drawing/2014/main" id="{0FFDB4BB-7F96-406F-A11E-7661C029735F}"/>
              </a:ext>
            </a:extLst>
          </p:cNvPr>
          <p:cNvGraphicFramePr>
            <a:graphicFrameLocks noGrp="1"/>
          </p:cNvGraphicFramePr>
          <p:nvPr>
            <p:ph type="tbl" sz="quarter" idx="13"/>
            <p:extLst>
              <p:ext uri="{D42A27DB-BD31-4B8C-83A1-F6EECF244321}">
                <p14:modId xmlns:p14="http://schemas.microsoft.com/office/powerpoint/2010/main" val="3264539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5457278"/>
                    </a:ext>
                  </a:extLst>
                </a:gridCol>
                <a:gridCol w="658368">
                  <a:extLst>
                    <a:ext uri="{9D8B030D-6E8A-4147-A177-3AD203B41FA5}">
                      <a16:colId xmlns:a16="http://schemas.microsoft.com/office/drawing/2014/main" val="1996827823"/>
                    </a:ext>
                  </a:extLst>
                </a:gridCol>
                <a:gridCol w="658368">
                  <a:extLst>
                    <a:ext uri="{9D8B030D-6E8A-4147-A177-3AD203B41FA5}">
                      <a16:colId xmlns:a16="http://schemas.microsoft.com/office/drawing/2014/main" val="376234636"/>
                    </a:ext>
                  </a:extLst>
                </a:gridCol>
                <a:gridCol w="658368">
                  <a:extLst>
                    <a:ext uri="{9D8B030D-6E8A-4147-A177-3AD203B41FA5}">
                      <a16:colId xmlns:a16="http://schemas.microsoft.com/office/drawing/2014/main" val="735669747"/>
                    </a:ext>
                  </a:extLst>
                </a:gridCol>
                <a:gridCol w="658368">
                  <a:extLst>
                    <a:ext uri="{9D8B030D-6E8A-4147-A177-3AD203B41FA5}">
                      <a16:colId xmlns:a16="http://schemas.microsoft.com/office/drawing/2014/main" val="210930566"/>
                    </a:ext>
                  </a:extLst>
                </a:gridCol>
                <a:gridCol w="658368">
                  <a:extLst>
                    <a:ext uri="{9D8B030D-6E8A-4147-A177-3AD203B41FA5}">
                      <a16:colId xmlns:a16="http://schemas.microsoft.com/office/drawing/2014/main" val="3477184004"/>
                    </a:ext>
                  </a:extLst>
                </a:gridCol>
                <a:gridCol w="658368">
                  <a:extLst>
                    <a:ext uri="{9D8B030D-6E8A-4147-A177-3AD203B41FA5}">
                      <a16:colId xmlns:a16="http://schemas.microsoft.com/office/drawing/2014/main" val="3196824734"/>
                    </a:ext>
                  </a:extLst>
                </a:gridCol>
                <a:gridCol w="658368">
                  <a:extLst>
                    <a:ext uri="{9D8B030D-6E8A-4147-A177-3AD203B41FA5}">
                      <a16:colId xmlns:a16="http://schemas.microsoft.com/office/drawing/2014/main" val="2779303623"/>
                    </a:ext>
                  </a:extLst>
                </a:gridCol>
                <a:gridCol w="658368">
                  <a:extLst>
                    <a:ext uri="{9D8B030D-6E8A-4147-A177-3AD203B41FA5}">
                      <a16:colId xmlns:a16="http://schemas.microsoft.com/office/drawing/2014/main" val="1744785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38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- 2018-04-27 15:01:41 </a:t>
                      </a:r>
                      <a:r>
                        <a:rPr kumimoji="0" lang="en-US" sz="1000" b="0" i="0" u="none" strike="noStrike" kern="1200" cap="none" spc="0" normalizeH="0" baseline="0" noProof="0">
                          <a:ln>
                            <a:noFill/>
                          </a:ln>
                          <a:solidFill>
                            <a:prstClr val="black"/>
                          </a:solidFill>
                          <a:effectLst/>
                          <a:uLnTx/>
                          <a:uFillTx/>
                          <a:latin typeface="+mn-lt"/>
                          <a:ea typeface="+mn-ea"/>
                          <a:cs typeface="+mn-cs"/>
                        </a:rPr>
                        <a:t>
 #Repost @gnfi with @repostapp
・・・
Mahariah, Kartini Masa Kini Pejuang Lingkungan Hidup dari Pulau Pramuka
.
Mahariah Sandri, wanita sederhana berumur 47 tahun yang ternyata sosok luar biasa dalam pemulihan kualitas lingkungan pesisir di Pulau Pramuka, Kepulauan Seribu, Jakarta.
.
Program yang sampai saat ini terus dilakukan dan dikembangkan adalah persemaian dan penanaman mangrove, bank sampah, pemberdayaan ibu rumah tangga untuk membangun ketahanan pangan melalui Forum Rumah Hijau dan pengolah sampah kemasan plastik menjadi produk fungsional melalui Rumah Daur Ulang, pembuatan kompos, pembuatan lubang biopori, serta edukasi konservasi alam dengan sasaran utama pelajar tingkat dasar dan menengah. 
Atas jasanya, sosok ibu ini dinobatkan sebagai penerima Kalpataru tingkat Nasional Tahun 2017 untuk kategori Pengabdi Lingkungan dari Presiden RI Joko Widodo | @satu_indonesia
.
.
#KitaSATUIndonesia #indonesia #kartinimasakini #GoodNews #news #beritabaik #woman #inspirasi #kartini #GoodNewsFromIndonesia #GNFI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extLst>
                  <a:ext uri="{0D108BD9-81ED-4DB2-BD59-A6C34878D82A}">
                    <a16:rowId xmlns:a16="http://schemas.microsoft.com/office/drawing/2014/main" val="2454746286"/>
                  </a:ext>
                </a:extLst>
              </a:tr>
            </a:tbl>
          </a:graphicData>
        </a:graphic>
      </p:graphicFrame>
      <p:sp>
        <p:nvSpPr>
          <p:cNvPr id="4" name="Text Placeholder 3">
            <a:extLst>
              <a:ext uri="{FF2B5EF4-FFF2-40B4-BE49-F238E27FC236}">
                <a16:creationId xmlns:a16="http://schemas.microsoft.com/office/drawing/2014/main" id="{63E91B6F-3AF9-4409-82A7-BBFDDA7FDEC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54208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0C6B9-70E0-45DC-811C-25AC3E660081}"/>
              </a:ext>
            </a:extLst>
          </p:cNvPr>
          <p:cNvSpPr>
            <a:spLocks noGrp="1"/>
          </p:cNvSpPr>
          <p:nvPr>
            <p:ph type="title"/>
          </p:nvPr>
        </p:nvSpPr>
        <p:spPr/>
        <p:txBody>
          <a:bodyPr/>
          <a:lstStyle/>
          <a:p>
            <a:r>
              <a:rPr lang="en-US"/>
              <a:t>Instagram Posts Table | SATU Indonesia - 5 of 25</a:t>
            </a:r>
          </a:p>
        </p:txBody>
      </p:sp>
      <p:graphicFrame>
        <p:nvGraphicFramePr>
          <p:cNvPr id="5" name="Table Placeholder 4">
            <a:extLst>
              <a:ext uri="{FF2B5EF4-FFF2-40B4-BE49-F238E27FC236}">
                <a16:creationId xmlns:a16="http://schemas.microsoft.com/office/drawing/2014/main" id="{EE44873F-72EF-4561-9D6D-15A91CDD3320}"/>
              </a:ext>
            </a:extLst>
          </p:cNvPr>
          <p:cNvGraphicFramePr>
            <a:graphicFrameLocks noGrp="1"/>
          </p:cNvGraphicFramePr>
          <p:nvPr>
            <p:ph type="tbl" sz="quarter" idx="13"/>
            <p:extLst>
              <p:ext uri="{D42A27DB-BD31-4B8C-83A1-F6EECF244321}">
                <p14:modId xmlns:p14="http://schemas.microsoft.com/office/powerpoint/2010/main" val="1133686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41991795"/>
                    </a:ext>
                  </a:extLst>
                </a:gridCol>
                <a:gridCol w="658368">
                  <a:extLst>
                    <a:ext uri="{9D8B030D-6E8A-4147-A177-3AD203B41FA5}">
                      <a16:colId xmlns:a16="http://schemas.microsoft.com/office/drawing/2014/main" val="3579762972"/>
                    </a:ext>
                  </a:extLst>
                </a:gridCol>
                <a:gridCol w="658368">
                  <a:extLst>
                    <a:ext uri="{9D8B030D-6E8A-4147-A177-3AD203B41FA5}">
                      <a16:colId xmlns:a16="http://schemas.microsoft.com/office/drawing/2014/main" val="2645989353"/>
                    </a:ext>
                  </a:extLst>
                </a:gridCol>
                <a:gridCol w="658368">
                  <a:extLst>
                    <a:ext uri="{9D8B030D-6E8A-4147-A177-3AD203B41FA5}">
                      <a16:colId xmlns:a16="http://schemas.microsoft.com/office/drawing/2014/main" val="2929568450"/>
                    </a:ext>
                  </a:extLst>
                </a:gridCol>
                <a:gridCol w="658368">
                  <a:extLst>
                    <a:ext uri="{9D8B030D-6E8A-4147-A177-3AD203B41FA5}">
                      <a16:colId xmlns:a16="http://schemas.microsoft.com/office/drawing/2014/main" val="2378643908"/>
                    </a:ext>
                  </a:extLst>
                </a:gridCol>
                <a:gridCol w="658368">
                  <a:extLst>
                    <a:ext uri="{9D8B030D-6E8A-4147-A177-3AD203B41FA5}">
                      <a16:colId xmlns:a16="http://schemas.microsoft.com/office/drawing/2014/main" val="1493541347"/>
                    </a:ext>
                  </a:extLst>
                </a:gridCol>
                <a:gridCol w="658368">
                  <a:extLst>
                    <a:ext uri="{9D8B030D-6E8A-4147-A177-3AD203B41FA5}">
                      <a16:colId xmlns:a16="http://schemas.microsoft.com/office/drawing/2014/main" val="4027877181"/>
                    </a:ext>
                  </a:extLst>
                </a:gridCol>
                <a:gridCol w="658368">
                  <a:extLst>
                    <a:ext uri="{9D8B030D-6E8A-4147-A177-3AD203B41FA5}">
                      <a16:colId xmlns:a16="http://schemas.microsoft.com/office/drawing/2014/main" val="3960227869"/>
                    </a:ext>
                  </a:extLst>
                </a:gridCol>
                <a:gridCol w="658368">
                  <a:extLst>
                    <a:ext uri="{9D8B030D-6E8A-4147-A177-3AD203B41FA5}">
                      <a16:colId xmlns:a16="http://schemas.microsoft.com/office/drawing/2014/main" val="3490273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89239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- 2018-04-26 12:57:18 </a:t>
                      </a:r>
                      <a:r>
                        <a:rPr kumimoji="0" lang="en-US" sz="1000" b="0" i="0" u="none" strike="noStrike" kern="1200" cap="none" spc="0" normalizeH="0" baseline="0" noProof="0">
                          <a:ln>
                            <a:noFill/>
                          </a:ln>
                          <a:solidFill>
                            <a:prstClr val="black"/>
                          </a:solidFill>
                          <a:effectLst/>
                          <a:uLnTx/>
                          <a:uFillTx/>
                          <a:latin typeface="+mn-lt"/>
                          <a:ea typeface="+mn-ea"/>
                          <a:cs typeface="+mn-cs"/>
                        </a:rPr>
                        <a:t>
 Apa yang ada di benak kalian ketika mendengar kata Jakarta? Sesak? Pengap? Hal tersebut tidak berlaku di Rawajati, salah satu Kampung Berseri Astra yang saat ini menjadi kampung hijau skala nasional.
.
Di balik pencapaian KBA Rawajati, ada sosok Silvi Ermita dan warga kampung setempat yang berdedikasi tinggi membuat KBA Rawajati senantiasa berseri.
.
Fokus Silvi dan warga setempat pada aktivitas penghijauan seperti menginisiasi bank sampah, aktivitas menanam tanaman hidroponik, buah serta toga sudah sepatutnya dicontoh untuk keberlangsungan lingkungan tinggal yang asri dan kondusif.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extLst>
                  <a:ext uri="{0D108BD9-81ED-4DB2-BD59-A6C34878D82A}">
                    <a16:rowId xmlns:a16="http://schemas.microsoft.com/office/drawing/2014/main" val="1834456377"/>
                  </a:ext>
                </a:extLst>
              </a:tr>
            </a:tbl>
          </a:graphicData>
        </a:graphic>
      </p:graphicFrame>
      <p:sp>
        <p:nvSpPr>
          <p:cNvPr id="4" name="Text Placeholder 3">
            <a:extLst>
              <a:ext uri="{FF2B5EF4-FFF2-40B4-BE49-F238E27FC236}">
                <a16:creationId xmlns:a16="http://schemas.microsoft.com/office/drawing/2014/main" id="{67631D30-8189-46A1-9BE4-8A8DE548C6B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89273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FED3-961D-4E3E-9290-9919EC379166}"/>
              </a:ext>
            </a:extLst>
          </p:cNvPr>
          <p:cNvSpPr>
            <a:spLocks noGrp="1"/>
          </p:cNvSpPr>
          <p:nvPr>
            <p:ph type="title"/>
          </p:nvPr>
        </p:nvSpPr>
        <p:spPr/>
        <p:txBody>
          <a:bodyPr/>
          <a:lstStyle/>
          <a:p>
            <a:r>
              <a:rPr lang="en-US"/>
              <a:t>Instagram Posts Table | SATU Indonesia - 6 of 25</a:t>
            </a:r>
          </a:p>
        </p:txBody>
      </p:sp>
      <p:graphicFrame>
        <p:nvGraphicFramePr>
          <p:cNvPr id="5" name="Table Placeholder 4">
            <a:extLst>
              <a:ext uri="{FF2B5EF4-FFF2-40B4-BE49-F238E27FC236}">
                <a16:creationId xmlns:a16="http://schemas.microsoft.com/office/drawing/2014/main" id="{E1789F91-5E68-4CF5-A081-AC98BCA91545}"/>
              </a:ext>
            </a:extLst>
          </p:cNvPr>
          <p:cNvGraphicFramePr>
            <a:graphicFrameLocks noGrp="1"/>
          </p:cNvGraphicFramePr>
          <p:nvPr>
            <p:ph type="tbl" sz="quarter" idx="13"/>
            <p:extLst>
              <p:ext uri="{D42A27DB-BD31-4B8C-83A1-F6EECF244321}">
                <p14:modId xmlns:p14="http://schemas.microsoft.com/office/powerpoint/2010/main" val="2823920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35564926"/>
                    </a:ext>
                  </a:extLst>
                </a:gridCol>
                <a:gridCol w="658368">
                  <a:extLst>
                    <a:ext uri="{9D8B030D-6E8A-4147-A177-3AD203B41FA5}">
                      <a16:colId xmlns:a16="http://schemas.microsoft.com/office/drawing/2014/main" val="3440924783"/>
                    </a:ext>
                  </a:extLst>
                </a:gridCol>
                <a:gridCol w="658368">
                  <a:extLst>
                    <a:ext uri="{9D8B030D-6E8A-4147-A177-3AD203B41FA5}">
                      <a16:colId xmlns:a16="http://schemas.microsoft.com/office/drawing/2014/main" val="1397993299"/>
                    </a:ext>
                  </a:extLst>
                </a:gridCol>
                <a:gridCol w="658368">
                  <a:extLst>
                    <a:ext uri="{9D8B030D-6E8A-4147-A177-3AD203B41FA5}">
                      <a16:colId xmlns:a16="http://schemas.microsoft.com/office/drawing/2014/main" val="3837164953"/>
                    </a:ext>
                  </a:extLst>
                </a:gridCol>
                <a:gridCol w="658368">
                  <a:extLst>
                    <a:ext uri="{9D8B030D-6E8A-4147-A177-3AD203B41FA5}">
                      <a16:colId xmlns:a16="http://schemas.microsoft.com/office/drawing/2014/main" val="1134277432"/>
                    </a:ext>
                  </a:extLst>
                </a:gridCol>
                <a:gridCol w="658368">
                  <a:extLst>
                    <a:ext uri="{9D8B030D-6E8A-4147-A177-3AD203B41FA5}">
                      <a16:colId xmlns:a16="http://schemas.microsoft.com/office/drawing/2014/main" val="574164916"/>
                    </a:ext>
                  </a:extLst>
                </a:gridCol>
                <a:gridCol w="658368">
                  <a:extLst>
                    <a:ext uri="{9D8B030D-6E8A-4147-A177-3AD203B41FA5}">
                      <a16:colId xmlns:a16="http://schemas.microsoft.com/office/drawing/2014/main" val="911899479"/>
                    </a:ext>
                  </a:extLst>
                </a:gridCol>
                <a:gridCol w="658368">
                  <a:extLst>
                    <a:ext uri="{9D8B030D-6E8A-4147-A177-3AD203B41FA5}">
                      <a16:colId xmlns:a16="http://schemas.microsoft.com/office/drawing/2014/main" val="2782175820"/>
                    </a:ext>
                  </a:extLst>
                </a:gridCol>
                <a:gridCol w="658368">
                  <a:extLst>
                    <a:ext uri="{9D8B030D-6E8A-4147-A177-3AD203B41FA5}">
                      <a16:colId xmlns:a16="http://schemas.microsoft.com/office/drawing/2014/main" val="1510186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5971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- 2018-04-25 13:10:51 </a:t>
                      </a:r>
                      <a:r>
                        <a:rPr kumimoji="0" lang="en-US" sz="1000" b="0" i="0" u="none" strike="noStrike" kern="1200" cap="none" spc="0" normalizeH="0" baseline="0" noProof="0">
                          <a:ln>
                            <a:noFill/>
                          </a:ln>
                          <a:solidFill>
                            <a:prstClr val="black"/>
                          </a:solidFill>
                          <a:effectLst/>
                          <a:uLnTx/>
                          <a:uFillTx/>
                          <a:latin typeface="+mn-lt"/>
                          <a:ea typeface="+mn-ea"/>
                          <a:cs typeface="+mn-cs"/>
                        </a:rPr>
                        <a:t>
 Seiring berkembangnya zaman, sampah bisa diolah dengan berbagai metode. Salah satunya menggunakan metode Ecobrick.
.
Apa itu Ecobrick? Ecobrick adalah botol plastik yang diisi dengan sampah plastik, yang kemudian dapat digunakan untuk bahan bangunan dan kebutuhan lainnya. Menariknya, metode ini sudah dipraktekkan oleh masyarakat di Kampung Berseri Astra Pulau Pramuka.
.
Jika masyarakat KBA Pulau Pramuka sudah berupaya menjaga lingkungan, apakah kamu juga sudah ikut menjaga lingkungan?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extLst>
                  <a:ext uri="{0D108BD9-81ED-4DB2-BD59-A6C34878D82A}">
                    <a16:rowId xmlns:a16="http://schemas.microsoft.com/office/drawing/2014/main" val="399469809"/>
                  </a:ext>
                </a:extLst>
              </a:tr>
            </a:tbl>
          </a:graphicData>
        </a:graphic>
      </p:graphicFrame>
      <p:sp>
        <p:nvSpPr>
          <p:cNvPr id="4" name="Text Placeholder 3">
            <a:extLst>
              <a:ext uri="{FF2B5EF4-FFF2-40B4-BE49-F238E27FC236}">
                <a16:creationId xmlns:a16="http://schemas.microsoft.com/office/drawing/2014/main" id="{F037DE2F-A660-4696-9675-2A9CFB5DB66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24308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7CBE4-E3D5-4C66-84C7-6C03EE671E98}"/>
              </a:ext>
            </a:extLst>
          </p:cNvPr>
          <p:cNvSpPr>
            <a:spLocks noGrp="1"/>
          </p:cNvSpPr>
          <p:nvPr>
            <p:ph type="title"/>
          </p:nvPr>
        </p:nvSpPr>
        <p:spPr/>
        <p:txBody>
          <a:bodyPr/>
          <a:lstStyle/>
          <a:p>
            <a:r>
              <a:rPr lang="en-US"/>
              <a:t>Instagram Posts Table | SATU Indonesia - 7 of 25</a:t>
            </a:r>
          </a:p>
        </p:txBody>
      </p:sp>
      <p:graphicFrame>
        <p:nvGraphicFramePr>
          <p:cNvPr id="5" name="Table Placeholder 4">
            <a:extLst>
              <a:ext uri="{FF2B5EF4-FFF2-40B4-BE49-F238E27FC236}">
                <a16:creationId xmlns:a16="http://schemas.microsoft.com/office/drawing/2014/main" id="{260D83FD-8F50-4321-A6D6-A574CB20A0A6}"/>
              </a:ext>
            </a:extLst>
          </p:cNvPr>
          <p:cNvGraphicFramePr>
            <a:graphicFrameLocks noGrp="1"/>
          </p:cNvGraphicFramePr>
          <p:nvPr>
            <p:ph type="tbl" sz="quarter" idx="13"/>
            <p:extLst>
              <p:ext uri="{D42A27DB-BD31-4B8C-83A1-F6EECF244321}">
                <p14:modId xmlns:p14="http://schemas.microsoft.com/office/powerpoint/2010/main" val="3873470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43628059"/>
                    </a:ext>
                  </a:extLst>
                </a:gridCol>
                <a:gridCol w="658368">
                  <a:extLst>
                    <a:ext uri="{9D8B030D-6E8A-4147-A177-3AD203B41FA5}">
                      <a16:colId xmlns:a16="http://schemas.microsoft.com/office/drawing/2014/main" val="2993492614"/>
                    </a:ext>
                  </a:extLst>
                </a:gridCol>
                <a:gridCol w="658368">
                  <a:extLst>
                    <a:ext uri="{9D8B030D-6E8A-4147-A177-3AD203B41FA5}">
                      <a16:colId xmlns:a16="http://schemas.microsoft.com/office/drawing/2014/main" val="3934167004"/>
                    </a:ext>
                  </a:extLst>
                </a:gridCol>
                <a:gridCol w="658368">
                  <a:extLst>
                    <a:ext uri="{9D8B030D-6E8A-4147-A177-3AD203B41FA5}">
                      <a16:colId xmlns:a16="http://schemas.microsoft.com/office/drawing/2014/main" val="3976260995"/>
                    </a:ext>
                  </a:extLst>
                </a:gridCol>
                <a:gridCol w="658368">
                  <a:extLst>
                    <a:ext uri="{9D8B030D-6E8A-4147-A177-3AD203B41FA5}">
                      <a16:colId xmlns:a16="http://schemas.microsoft.com/office/drawing/2014/main" val="3599378518"/>
                    </a:ext>
                  </a:extLst>
                </a:gridCol>
                <a:gridCol w="658368">
                  <a:extLst>
                    <a:ext uri="{9D8B030D-6E8A-4147-A177-3AD203B41FA5}">
                      <a16:colId xmlns:a16="http://schemas.microsoft.com/office/drawing/2014/main" val="2800063207"/>
                    </a:ext>
                  </a:extLst>
                </a:gridCol>
                <a:gridCol w="658368">
                  <a:extLst>
                    <a:ext uri="{9D8B030D-6E8A-4147-A177-3AD203B41FA5}">
                      <a16:colId xmlns:a16="http://schemas.microsoft.com/office/drawing/2014/main" val="1190433755"/>
                    </a:ext>
                  </a:extLst>
                </a:gridCol>
                <a:gridCol w="658368">
                  <a:extLst>
                    <a:ext uri="{9D8B030D-6E8A-4147-A177-3AD203B41FA5}">
                      <a16:colId xmlns:a16="http://schemas.microsoft.com/office/drawing/2014/main" val="1075603211"/>
                    </a:ext>
                  </a:extLst>
                </a:gridCol>
                <a:gridCol w="658368">
                  <a:extLst>
                    <a:ext uri="{9D8B030D-6E8A-4147-A177-3AD203B41FA5}">
                      <a16:colId xmlns:a16="http://schemas.microsoft.com/office/drawing/2014/main" val="351373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2861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- 2018-04-24 12:55:29 </a:t>
                      </a:r>
                      <a:r>
                        <a:rPr kumimoji="0" lang="en-US" sz="1000" b="0" i="0" u="none" strike="noStrike" kern="1200" cap="none" spc="0" normalizeH="0" baseline="0" noProof="0">
                          <a:ln>
                            <a:noFill/>
                          </a:ln>
                          <a:solidFill>
                            <a:prstClr val="black"/>
                          </a:solidFill>
                          <a:effectLst/>
                          <a:uLnTx/>
                          <a:uFillTx/>
                          <a:latin typeface="+mn-lt"/>
                          <a:ea typeface="+mn-ea"/>
                          <a:cs typeface="+mn-cs"/>
                        </a:rPr>
                        <a:t>
 Bisakah kamu bayangkan jika sampah plastik yang terbawa ke laut mampu merusak ekosistem terumbu karang dan menyebabkan matinya benih mangrove dan makhluk hidup di laut?
.
Tentu kita sedih melihat hal itu terjadi, mengingat bumi kita semakin lama terasa sesak karena rusaknya lingkungan.
.
Mahariah, hadir sebagai penggerak masyarakat di Kepulauan Seribu, khususnya di Kampung Berseri Astra yang terletak di Pulau Pramuka, untuk menyadarkan masyarakat akan pentingnya menjaga lingkungan sekitar dengan cara mengolah sampah organik dan anorganik. Mahariah juga bekerja sama dengan sekelompok penyelam bernama Divers Clean Action yang turut mengajak para penyelam untuk menyelam sambil memungut sampah di laut.
.
Seperti apa lengkapnya? Nantikan video singkat mengenai Mahariah dalam rangka merayakan Hari Bumi yang jatuh pada 22 April lalu.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extLst>
                  <a:ext uri="{0D108BD9-81ED-4DB2-BD59-A6C34878D82A}">
                    <a16:rowId xmlns:a16="http://schemas.microsoft.com/office/drawing/2014/main" val="3107480666"/>
                  </a:ext>
                </a:extLst>
              </a:tr>
            </a:tbl>
          </a:graphicData>
        </a:graphic>
      </p:graphicFrame>
      <p:sp>
        <p:nvSpPr>
          <p:cNvPr id="4" name="Text Placeholder 3">
            <a:extLst>
              <a:ext uri="{FF2B5EF4-FFF2-40B4-BE49-F238E27FC236}">
                <a16:creationId xmlns:a16="http://schemas.microsoft.com/office/drawing/2014/main" id="{A648888D-8A85-47EA-8D18-D96F7EB3478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81633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7FC33-3DF0-4AAC-96B1-87214910826A}"/>
              </a:ext>
            </a:extLst>
          </p:cNvPr>
          <p:cNvSpPr>
            <a:spLocks noGrp="1"/>
          </p:cNvSpPr>
          <p:nvPr>
            <p:ph type="title"/>
          </p:nvPr>
        </p:nvSpPr>
        <p:spPr/>
        <p:txBody>
          <a:bodyPr/>
          <a:lstStyle/>
          <a:p>
            <a:r>
              <a:rPr lang="en-US"/>
              <a:t>Instagram Posts Table | SATU Indonesia - 8 of 25</a:t>
            </a:r>
          </a:p>
        </p:txBody>
      </p:sp>
      <p:graphicFrame>
        <p:nvGraphicFramePr>
          <p:cNvPr id="5" name="Table Placeholder 4">
            <a:extLst>
              <a:ext uri="{FF2B5EF4-FFF2-40B4-BE49-F238E27FC236}">
                <a16:creationId xmlns:a16="http://schemas.microsoft.com/office/drawing/2014/main" id="{F6284994-E601-45BB-BFA2-6D3666D33B1F}"/>
              </a:ext>
            </a:extLst>
          </p:cNvPr>
          <p:cNvGraphicFramePr>
            <a:graphicFrameLocks noGrp="1"/>
          </p:cNvGraphicFramePr>
          <p:nvPr>
            <p:ph type="tbl" sz="quarter" idx="13"/>
            <p:extLst>
              <p:ext uri="{D42A27DB-BD31-4B8C-83A1-F6EECF244321}">
                <p14:modId xmlns:p14="http://schemas.microsoft.com/office/powerpoint/2010/main" val="197492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49358387"/>
                    </a:ext>
                  </a:extLst>
                </a:gridCol>
                <a:gridCol w="658368">
                  <a:extLst>
                    <a:ext uri="{9D8B030D-6E8A-4147-A177-3AD203B41FA5}">
                      <a16:colId xmlns:a16="http://schemas.microsoft.com/office/drawing/2014/main" val="646408463"/>
                    </a:ext>
                  </a:extLst>
                </a:gridCol>
                <a:gridCol w="658368">
                  <a:extLst>
                    <a:ext uri="{9D8B030D-6E8A-4147-A177-3AD203B41FA5}">
                      <a16:colId xmlns:a16="http://schemas.microsoft.com/office/drawing/2014/main" val="490780641"/>
                    </a:ext>
                  </a:extLst>
                </a:gridCol>
                <a:gridCol w="658368">
                  <a:extLst>
                    <a:ext uri="{9D8B030D-6E8A-4147-A177-3AD203B41FA5}">
                      <a16:colId xmlns:a16="http://schemas.microsoft.com/office/drawing/2014/main" val="3316931129"/>
                    </a:ext>
                  </a:extLst>
                </a:gridCol>
                <a:gridCol w="658368">
                  <a:extLst>
                    <a:ext uri="{9D8B030D-6E8A-4147-A177-3AD203B41FA5}">
                      <a16:colId xmlns:a16="http://schemas.microsoft.com/office/drawing/2014/main" val="2753133996"/>
                    </a:ext>
                  </a:extLst>
                </a:gridCol>
                <a:gridCol w="658368">
                  <a:extLst>
                    <a:ext uri="{9D8B030D-6E8A-4147-A177-3AD203B41FA5}">
                      <a16:colId xmlns:a16="http://schemas.microsoft.com/office/drawing/2014/main" val="3543201057"/>
                    </a:ext>
                  </a:extLst>
                </a:gridCol>
                <a:gridCol w="658368">
                  <a:extLst>
                    <a:ext uri="{9D8B030D-6E8A-4147-A177-3AD203B41FA5}">
                      <a16:colId xmlns:a16="http://schemas.microsoft.com/office/drawing/2014/main" val="704171190"/>
                    </a:ext>
                  </a:extLst>
                </a:gridCol>
                <a:gridCol w="658368">
                  <a:extLst>
                    <a:ext uri="{9D8B030D-6E8A-4147-A177-3AD203B41FA5}">
                      <a16:colId xmlns:a16="http://schemas.microsoft.com/office/drawing/2014/main" val="4168646791"/>
                    </a:ext>
                  </a:extLst>
                </a:gridCol>
                <a:gridCol w="658368">
                  <a:extLst>
                    <a:ext uri="{9D8B030D-6E8A-4147-A177-3AD203B41FA5}">
                      <a16:colId xmlns:a16="http://schemas.microsoft.com/office/drawing/2014/main" val="3588222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1360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- 2018-04-23 15:14:08 </a:t>
                      </a:r>
                      <a:r>
                        <a:rPr kumimoji="0" lang="en-US" sz="1000" b="0" i="0" u="none" strike="noStrike" kern="1200" cap="none" spc="0" normalizeH="0" baseline="0" noProof="0">
                          <a:ln>
                            <a:noFill/>
                          </a:ln>
                          <a:solidFill>
                            <a:prstClr val="black"/>
                          </a:solidFill>
                          <a:effectLst/>
                          <a:uLnTx/>
                          <a:uFillTx/>
                          <a:latin typeface="+mn-lt"/>
                          <a:ea typeface="+mn-ea"/>
                          <a:cs typeface="+mn-cs"/>
                        </a:rPr>
                        <a:t>
 Ada yang sudah pernah mengunjungi Kepulauan Seribu?
.
Ternyata selain menyajikan keindahan alam bahari, di Kepulauan Seribu ada pulau yang juga menjadi kampung percontohan dan dibina Astra melalui program Kampung Berseri Astra loh!
.
Yuk tonton keseruan Kevin Hendrawan @ykhendrawan saat mengeksplorasi tempat tersembunyi satu ini beserta potensi alam dan kearifan lokal masyarakatnya di kanal Youtube Kevin Hendrawan!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extLst>
                  <a:ext uri="{0D108BD9-81ED-4DB2-BD59-A6C34878D82A}">
                    <a16:rowId xmlns:a16="http://schemas.microsoft.com/office/drawing/2014/main" val="2096408788"/>
                  </a:ext>
                </a:extLst>
              </a:tr>
            </a:tbl>
          </a:graphicData>
        </a:graphic>
      </p:graphicFrame>
      <p:sp>
        <p:nvSpPr>
          <p:cNvPr id="4" name="Text Placeholder 3">
            <a:extLst>
              <a:ext uri="{FF2B5EF4-FFF2-40B4-BE49-F238E27FC236}">
                <a16:creationId xmlns:a16="http://schemas.microsoft.com/office/drawing/2014/main" id="{13957B67-2DCB-4A53-BF94-C4587F3DEE2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08422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E836-8D9E-4DEC-AE81-03B285378DD5}"/>
              </a:ext>
            </a:extLst>
          </p:cNvPr>
          <p:cNvSpPr>
            <a:spLocks noGrp="1"/>
          </p:cNvSpPr>
          <p:nvPr>
            <p:ph type="title"/>
          </p:nvPr>
        </p:nvSpPr>
        <p:spPr/>
        <p:txBody>
          <a:bodyPr/>
          <a:lstStyle/>
          <a:p>
            <a:r>
              <a:rPr lang="en-US"/>
              <a:t>Instagram Posts Table | SATU Indonesia - 9 of 25</a:t>
            </a:r>
          </a:p>
        </p:txBody>
      </p:sp>
      <p:graphicFrame>
        <p:nvGraphicFramePr>
          <p:cNvPr id="5" name="Table Placeholder 4">
            <a:extLst>
              <a:ext uri="{FF2B5EF4-FFF2-40B4-BE49-F238E27FC236}">
                <a16:creationId xmlns:a16="http://schemas.microsoft.com/office/drawing/2014/main" id="{C6CE0111-D9B2-43F8-9C43-5FC6BA6D3D8C}"/>
              </a:ext>
            </a:extLst>
          </p:cNvPr>
          <p:cNvGraphicFramePr>
            <a:graphicFrameLocks noGrp="1"/>
          </p:cNvGraphicFramePr>
          <p:nvPr>
            <p:ph type="tbl" sz="quarter" idx="13"/>
            <p:extLst>
              <p:ext uri="{D42A27DB-BD31-4B8C-83A1-F6EECF244321}">
                <p14:modId xmlns:p14="http://schemas.microsoft.com/office/powerpoint/2010/main" val="840885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02260227"/>
                    </a:ext>
                  </a:extLst>
                </a:gridCol>
                <a:gridCol w="658368">
                  <a:extLst>
                    <a:ext uri="{9D8B030D-6E8A-4147-A177-3AD203B41FA5}">
                      <a16:colId xmlns:a16="http://schemas.microsoft.com/office/drawing/2014/main" val="3512048260"/>
                    </a:ext>
                  </a:extLst>
                </a:gridCol>
                <a:gridCol w="658368">
                  <a:extLst>
                    <a:ext uri="{9D8B030D-6E8A-4147-A177-3AD203B41FA5}">
                      <a16:colId xmlns:a16="http://schemas.microsoft.com/office/drawing/2014/main" val="3616083067"/>
                    </a:ext>
                  </a:extLst>
                </a:gridCol>
                <a:gridCol w="658368">
                  <a:extLst>
                    <a:ext uri="{9D8B030D-6E8A-4147-A177-3AD203B41FA5}">
                      <a16:colId xmlns:a16="http://schemas.microsoft.com/office/drawing/2014/main" val="541374250"/>
                    </a:ext>
                  </a:extLst>
                </a:gridCol>
                <a:gridCol w="658368">
                  <a:extLst>
                    <a:ext uri="{9D8B030D-6E8A-4147-A177-3AD203B41FA5}">
                      <a16:colId xmlns:a16="http://schemas.microsoft.com/office/drawing/2014/main" val="2760520411"/>
                    </a:ext>
                  </a:extLst>
                </a:gridCol>
                <a:gridCol w="658368">
                  <a:extLst>
                    <a:ext uri="{9D8B030D-6E8A-4147-A177-3AD203B41FA5}">
                      <a16:colId xmlns:a16="http://schemas.microsoft.com/office/drawing/2014/main" val="92676174"/>
                    </a:ext>
                  </a:extLst>
                </a:gridCol>
                <a:gridCol w="658368">
                  <a:extLst>
                    <a:ext uri="{9D8B030D-6E8A-4147-A177-3AD203B41FA5}">
                      <a16:colId xmlns:a16="http://schemas.microsoft.com/office/drawing/2014/main" val="973338743"/>
                    </a:ext>
                  </a:extLst>
                </a:gridCol>
                <a:gridCol w="658368">
                  <a:extLst>
                    <a:ext uri="{9D8B030D-6E8A-4147-A177-3AD203B41FA5}">
                      <a16:colId xmlns:a16="http://schemas.microsoft.com/office/drawing/2014/main" val="1396397655"/>
                    </a:ext>
                  </a:extLst>
                </a:gridCol>
                <a:gridCol w="658368">
                  <a:extLst>
                    <a:ext uri="{9D8B030D-6E8A-4147-A177-3AD203B41FA5}">
                      <a16:colId xmlns:a16="http://schemas.microsoft.com/office/drawing/2014/main" val="368969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55565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- 2018-04-22 10:32:24 </a:t>
                      </a:r>
                      <a:r>
                        <a:rPr kumimoji="0" lang="en-US" sz="1000" b="0" i="0" u="none" strike="noStrike" kern="1200" cap="none" spc="0" normalizeH="0" baseline="0" noProof="0">
                          <a:ln>
                            <a:noFill/>
                          </a:ln>
                          <a:solidFill>
                            <a:prstClr val="black"/>
                          </a:solidFill>
                          <a:effectLst/>
                          <a:uLnTx/>
                          <a:uFillTx/>
                          <a:latin typeface="+mn-lt"/>
                          <a:ea typeface="+mn-ea"/>
                          <a:cs typeface="+mn-cs"/>
                        </a:rPr>
                        <a:t>
 Olahraga memang lebih seru dilakukan bersama-sama, kawan. Seperti halnya fun bike yang diikuti 2.600 pesepeda di Astra Cycling Tour kali ini yang berlokasi di Astra Biz Center BSD.
.
Selain bersepeda bersama, insan Astra yang tergabung dalam komunitas pesepeda @astracyclingteam bersama Korlantas Polri mengajak masyarakat untuk tertib berlalu lintas melalui gerakan Ayo Aman Berlalu Lintas, sekaligus Astra juga mendukung program Kepolisian Republik Indonesia (Polri) dalam mengimbau masyarakat untuk bijak bermedia sosial.
.
Yuk, intip kemeriahan para pesepeda yang sudah berpartisipasi di Astra Cycling Tour hari ini.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a:t>
                      </a:r>
                    </a:p>
                  </a:txBody>
                  <a:tcPr/>
                </a:tc>
                <a:extLst>
                  <a:ext uri="{0D108BD9-81ED-4DB2-BD59-A6C34878D82A}">
                    <a16:rowId xmlns:a16="http://schemas.microsoft.com/office/drawing/2014/main" val="397734626"/>
                  </a:ext>
                </a:extLst>
              </a:tr>
            </a:tbl>
          </a:graphicData>
        </a:graphic>
      </p:graphicFrame>
      <p:sp>
        <p:nvSpPr>
          <p:cNvPr id="4" name="Text Placeholder 3">
            <a:extLst>
              <a:ext uri="{FF2B5EF4-FFF2-40B4-BE49-F238E27FC236}">
                <a16:creationId xmlns:a16="http://schemas.microsoft.com/office/drawing/2014/main" id="{C3841384-A741-4F9B-BDED-48F74BF2F78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56858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A7E28-727B-4A39-91D2-349C38A50DC2}"/>
              </a:ext>
            </a:extLst>
          </p:cNvPr>
          <p:cNvSpPr>
            <a:spLocks noGrp="1"/>
          </p:cNvSpPr>
          <p:nvPr>
            <p:ph type="title"/>
          </p:nvPr>
        </p:nvSpPr>
        <p:spPr/>
        <p:txBody>
          <a:bodyPr/>
          <a:lstStyle/>
          <a:p>
            <a:r>
              <a:rPr lang="en-US"/>
              <a:t>Instagram Posts Table | SATU Indonesia - 10 of 25</a:t>
            </a:r>
          </a:p>
        </p:txBody>
      </p:sp>
      <p:graphicFrame>
        <p:nvGraphicFramePr>
          <p:cNvPr id="5" name="Table Placeholder 4">
            <a:extLst>
              <a:ext uri="{FF2B5EF4-FFF2-40B4-BE49-F238E27FC236}">
                <a16:creationId xmlns:a16="http://schemas.microsoft.com/office/drawing/2014/main" id="{9107EF0B-1BA1-4534-B34F-1FC4601040BF}"/>
              </a:ext>
            </a:extLst>
          </p:cNvPr>
          <p:cNvGraphicFramePr>
            <a:graphicFrameLocks noGrp="1"/>
          </p:cNvGraphicFramePr>
          <p:nvPr>
            <p:ph type="tbl" sz="quarter" idx="13"/>
            <p:extLst>
              <p:ext uri="{D42A27DB-BD31-4B8C-83A1-F6EECF244321}">
                <p14:modId xmlns:p14="http://schemas.microsoft.com/office/powerpoint/2010/main" val="189263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40695889"/>
                    </a:ext>
                  </a:extLst>
                </a:gridCol>
                <a:gridCol w="658368">
                  <a:extLst>
                    <a:ext uri="{9D8B030D-6E8A-4147-A177-3AD203B41FA5}">
                      <a16:colId xmlns:a16="http://schemas.microsoft.com/office/drawing/2014/main" val="1118041094"/>
                    </a:ext>
                  </a:extLst>
                </a:gridCol>
                <a:gridCol w="658368">
                  <a:extLst>
                    <a:ext uri="{9D8B030D-6E8A-4147-A177-3AD203B41FA5}">
                      <a16:colId xmlns:a16="http://schemas.microsoft.com/office/drawing/2014/main" val="1447837057"/>
                    </a:ext>
                  </a:extLst>
                </a:gridCol>
                <a:gridCol w="658368">
                  <a:extLst>
                    <a:ext uri="{9D8B030D-6E8A-4147-A177-3AD203B41FA5}">
                      <a16:colId xmlns:a16="http://schemas.microsoft.com/office/drawing/2014/main" val="1834314395"/>
                    </a:ext>
                  </a:extLst>
                </a:gridCol>
                <a:gridCol w="658368">
                  <a:extLst>
                    <a:ext uri="{9D8B030D-6E8A-4147-A177-3AD203B41FA5}">
                      <a16:colId xmlns:a16="http://schemas.microsoft.com/office/drawing/2014/main" val="3127056935"/>
                    </a:ext>
                  </a:extLst>
                </a:gridCol>
                <a:gridCol w="658368">
                  <a:extLst>
                    <a:ext uri="{9D8B030D-6E8A-4147-A177-3AD203B41FA5}">
                      <a16:colId xmlns:a16="http://schemas.microsoft.com/office/drawing/2014/main" val="1886633633"/>
                    </a:ext>
                  </a:extLst>
                </a:gridCol>
                <a:gridCol w="658368">
                  <a:extLst>
                    <a:ext uri="{9D8B030D-6E8A-4147-A177-3AD203B41FA5}">
                      <a16:colId xmlns:a16="http://schemas.microsoft.com/office/drawing/2014/main" val="3778247894"/>
                    </a:ext>
                  </a:extLst>
                </a:gridCol>
                <a:gridCol w="658368">
                  <a:extLst>
                    <a:ext uri="{9D8B030D-6E8A-4147-A177-3AD203B41FA5}">
                      <a16:colId xmlns:a16="http://schemas.microsoft.com/office/drawing/2014/main" val="3606592146"/>
                    </a:ext>
                  </a:extLst>
                </a:gridCol>
                <a:gridCol w="658368">
                  <a:extLst>
                    <a:ext uri="{9D8B030D-6E8A-4147-A177-3AD203B41FA5}">
                      <a16:colId xmlns:a16="http://schemas.microsoft.com/office/drawing/2014/main" val="420237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0536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- 2018-04-21 22:21:54 </a:t>
                      </a:r>
                      <a:r>
                        <a:rPr kumimoji="0" lang="en-US" sz="1000" b="0" i="0" u="none" strike="noStrike" kern="1200" cap="none" spc="0" normalizeH="0" baseline="0" noProof="0">
                          <a:ln>
                            <a:noFill/>
                          </a:ln>
                          <a:solidFill>
                            <a:prstClr val="black"/>
                          </a:solidFill>
                          <a:effectLst/>
                          <a:uLnTx/>
                          <a:uFillTx/>
                          <a:latin typeface="+mn-lt"/>
                          <a:ea typeface="+mn-ea"/>
                          <a:cs typeface="+mn-cs"/>
                        </a:rPr>
                        <a:t>
 Selamat Hari Bumi!
.
Menyambut Hari Bumi, kami mempersembahkan Kampung Berseri Astra yang berfokus pada pengembangan terpadu bidang Lingkungan Hidup, Kewirausahaan, Kesehatan, dan Pendidikan.
.
Saat ini 72 Kampung Berseri Astra telah tersebar di 34 provinsi dan tengah dalam pengembangan baik dalam jumlah maupun konsep untuk menuju Desa Sejahtera.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extLst>
                  <a:ext uri="{0D108BD9-81ED-4DB2-BD59-A6C34878D82A}">
                    <a16:rowId xmlns:a16="http://schemas.microsoft.com/office/drawing/2014/main" val="1612005114"/>
                  </a:ext>
                </a:extLst>
              </a:tr>
            </a:tbl>
          </a:graphicData>
        </a:graphic>
      </p:graphicFrame>
      <p:sp>
        <p:nvSpPr>
          <p:cNvPr id="4" name="Text Placeholder 3">
            <a:extLst>
              <a:ext uri="{FF2B5EF4-FFF2-40B4-BE49-F238E27FC236}">
                <a16:creationId xmlns:a16="http://schemas.microsoft.com/office/drawing/2014/main" id="{6E9C3E17-DD41-4485-B93B-BC59AFB30EB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06896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51B8F-B6D3-49A2-8B02-A76F44A4DA2D}"/>
              </a:ext>
            </a:extLst>
          </p:cNvPr>
          <p:cNvSpPr>
            <a:spLocks noGrp="1"/>
          </p:cNvSpPr>
          <p:nvPr>
            <p:ph type="title"/>
          </p:nvPr>
        </p:nvSpPr>
        <p:spPr/>
        <p:txBody>
          <a:bodyPr/>
          <a:lstStyle/>
          <a:p>
            <a:r>
              <a:rPr lang="en-US"/>
              <a:t>Instagram Posts Table | SATU Indonesia - 11 of 25</a:t>
            </a:r>
          </a:p>
        </p:txBody>
      </p:sp>
      <p:graphicFrame>
        <p:nvGraphicFramePr>
          <p:cNvPr id="5" name="Table Placeholder 4">
            <a:extLst>
              <a:ext uri="{FF2B5EF4-FFF2-40B4-BE49-F238E27FC236}">
                <a16:creationId xmlns:a16="http://schemas.microsoft.com/office/drawing/2014/main" id="{FF9D4505-A6E7-40BD-9968-EDEF191B88E2}"/>
              </a:ext>
            </a:extLst>
          </p:cNvPr>
          <p:cNvGraphicFramePr>
            <a:graphicFrameLocks noGrp="1"/>
          </p:cNvGraphicFramePr>
          <p:nvPr>
            <p:ph type="tbl" sz="quarter" idx="13"/>
            <p:extLst>
              <p:ext uri="{D42A27DB-BD31-4B8C-83A1-F6EECF244321}">
                <p14:modId xmlns:p14="http://schemas.microsoft.com/office/powerpoint/2010/main" val="7695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53143185"/>
                    </a:ext>
                  </a:extLst>
                </a:gridCol>
                <a:gridCol w="658368">
                  <a:extLst>
                    <a:ext uri="{9D8B030D-6E8A-4147-A177-3AD203B41FA5}">
                      <a16:colId xmlns:a16="http://schemas.microsoft.com/office/drawing/2014/main" val="3508156485"/>
                    </a:ext>
                  </a:extLst>
                </a:gridCol>
                <a:gridCol w="658368">
                  <a:extLst>
                    <a:ext uri="{9D8B030D-6E8A-4147-A177-3AD203B41FA5}">
                      <a16:colId xmlns:a16="http://schemas.microsoft.com/office/drawing/2014/main" val="1929004937"/>
                    </a:ext>
                  </a:extLst>
                </a:gridCol>
                <a:gridCol w="658368">
                  <a:extLst>
                    <a:ext uri="{9D8B030D-6E8A-4147-A177-3AD203B41FA5}">
                      <a16:colId xmlns:a16="http://schemas.microsoft.com/office/drawing/2014/main" val="1740288122"/>
                    </a:ext>
                  </a:extLst>
                </a:gridCol>
                <a:gridCol w="658368">
                  <a:extLst>
                    <a:ext uri="{9D8B030D-6E8A-4147-A177-3AD203B41FA5}">
                      <a16:colId xmlns:a16="http://schemas.microsoft.com/office/drawing/2014/main" val="3584105606"/>
                    </a:ext>
                  </a:extLst>
                </a:gridCol>
                <a:gridCol w="658368">
                  <a:extLst>
                    <a:ext uri="{9D8B030D-6E8A-4147-A177-3AD203B41FA5}">
                      <a16:colId xmlns:a16="http://schemas.microsoft.com/office/drawing/2014/main" val="1211436066"/>
                    </a:ext>
                  </a:extLst>
                </a:gridCol>
                <a:gridCol w="658368">
                  <a:extLst>
                    <a:ext uri="{9D8B030D-6E8A-4147-A177-3AD203B41FA5}">
                      <a16:colId xmlns:a16="http://schemas.microsoft.com/office/drawing/2014/main" val="2615353470"/>
                    </a:ext>
                  </a:extLst>
                </a:gridCol>
                <a:gridCol w="658368">
                  <a:extLst>
                    <a:ext uri="{9D8B030D-6E8A-4147-A177-3AD203B41FA5}">
                      <a16:colId xmlns:a16="http://schemas.microsoft.com/office/drawing/2014/main" val="699858288"/>
                    </a:ext>
                  </a:extLst>
                </a:gridCol>
                <a:gridCol w="658368">
                  <a:extLst>
                    <a:ext uri="{9D8B030D-6E8A-4147-A177-3AD203B41FA5}">
                      <a16:colId xmlns:a16="http://schemas.microsoft.com/office/drawing/2014/main" val="9679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957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- 2018-04-21 14:01:14 </a:t>
                      </a:r>
                      <a:r>
                        <a:rPr kumimoji="0" lang="en-US" sz="1000" b="0" i="0" u="none" strike="noStrike" kern="1200" cap="none" spc="0" normalizeH="0" baseline="0" noProof="0">
                          <a:ln>
                            <a:noFill/>
                          </a:ln>
                          <a:solidFill>
                            <a:prstClr val="black"/>
                          </a:solidFill>
                          <a:effectLst/>
                          <a:uLnTx/>
                          <a:uFillTx/>
                          <a:latin typeface="+mn-lt"/>
                          <a:ea typeface="+mn-ea"/>
                          <a:cs typeface="+mn-cs"/>
                        </a:rPr>
                        <a:t>
 Sejatinya, wanita dan laki-laki itu sama saja, karena keduanya sama-sama mampu memberi kontribusi pada kemajuan keluarga, komunitas, dan negara.
.
Lebih hebatnya lagi, ketika wanita dan laki-laki berkolaborasi maka akan tercipta kehidupan bangsa yang lebih maju lagi.
.
Oleh karena itu, sejak tahun 2010 Astra terus menerus berkomitmen menemukan sosok-sosok wanita hebat yang mampu berkolaborasi dengan siapa saja untuk membangun Indonesia menjadi lebih baik lagi. 
Inilah sosok-sosok wanita hebat yang berjuang bagi sekitar dan bagi bangsanya.
.
Geser foto-foto berikut dan temukan kisahnya di www.satu-indonesia.com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extLst>
                  <a:ext uri="{0D108BD9-81ED-4DB2-BD59-A6C34878D82A}">
                    <a16:rowId xmlns:a16="http://schemas.microsoft.com/office/drawing/2014/main" val="1589597971"/>
                  </a:ext>
                </a:extLst>
              </a:tr>
            </a:tbl>
          </a:graphicData>
        </a:graphic>
      </p:graphicFrame>
      <p:sp>
        <p:nvSpPr>
          <p:cNvPr id="4" name="Text Placeholder 3">
            <a:extLst>
              <a:ext uri="{FF2B5EF4-FFF2-40B4-BE49-F238E27FC236}">
                <a16:creationId xmlns:a16="http://schemas.microsoft.com/office/drawing/2014/main" id="{4303DAED-1567-4B4B-9808-D86E5AB46B5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96033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A254E-77F1-4867-8BD2-0617851A64D6}"/>
              </a:ext>
            </a:extLst>
          </p:cNvPr>
          <p:cNvSpPr>
            <a:spLocks noGrp="1"/>
          </p:cNvSpPr>
          <p:nvPr>
            <p:ph type="title"/>
          </p:nvPr>
        </p:nvSpPr>
        <p:spPr/>
        <p:txBody>
          <a:bodyPr/>
          <a:lstStyle/>
          <a:p>
            <a:r>
              <a:rPr lang="en-US"/>
              <a:t>Instagram Posts Table | SATU Indonesia - 12 of 25</a:t>
            </a:r>
          </a:p>
        </p:txBody>
      </p:sp>
      <p:graphicFrame>
        <p:nvGraphicFramePr>
          <p:cNvPr id="5" name="Table Placeholder 4">
            <a:extLst>
              <a:ext uri="{FF2B5EF4-FFF2-40B4-BE49-F238E27FC236}">
                <a16:creationId xmlns:a16="http://schemas.microsoft.com/office/drawing/2014/main" id="{0402D1A4-84C5-491B-B555-6F85E40AA736}"/>
              </a:ext>
            </a:extLst>
          </p:cNvPr>
          <p:cNvGraphicFramePr>
            <a:graphicFrameLocks noGrp="1"/>
          </p:cNvGraphicFramePr>
          <p:nvPr>
            <p:ph type="tbl" sz="quarter" idx="13"/>
            <p:extLst>
              <p:ext uri="{D42A27DB-BD31-4B8C-83A1-F6EECF244321}">
                <p14:modId xmlns:p14="http://schemas.microsoft.com/office/powerpoint/2010/main" val="279000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33710337"/>
                    </a:ext>
                  </a:extLst>
                </a:gridCol>
                <a:gridCol w="658368">
                  <a:extLst>
                    <a:ext uri="{9D8B030D-6E8A-4147-A177-3AD203B41FA5}">
                      <a16:colId xmlns:a16="http://schemas.microsoft.com/office/drawing/2014/main" val="2281872023"/>
                    </a:ext>
                  </a:extLst>
                </a:gridCol>
                <a:gridCol w="658368">
                  <a:extLst>
                    <a:ext uri="{9D8B030D-6E8A-4147-A177-3AD203B41FA5}">
                      <a16:colId xmlns:a16="http://schemas.microsoft.com/office/drawing/2014/main" val="3837016058"/>
                    </a:ext>
                  </a:extLst>
                </a:gridCol>
                <a:gridCol w="658368">
                  <a:extLst>
                    <a:ext uri="{9D8B030D-6E8A-4147-A177-3AD203B41FA5}">
                      <a16:colId xmlns:a16="http://schemas.microsoft.com/office/drawing/2014/main" val="4177335048"/>
                    </a:ext>
                  </a:extLst>
                </a:gridCol>
                <a:gridCol w="658368">
                  <a:extLst>
                    <a:ext uri="{9D8B030D-6E8A-4147-A177-3AD203B41FA5}">
                      <a16:colId xmlns:a16="http://schemas.microsoft.com/office/drawing/2014/main" val="1600989935"/>
                    </a:ext>
                  </a:extLst>
                </a:gridCol>
                <a:gridCol w="658368">
                  <a:extLst>
                    <a:ext uri="{9D8B030D-6E8A-4147-A177-3AD203B41FA5}">
                      <a16:colId xmlns:a16="http://schemas.microsoft.com/office/drawing/2014/main" val="3215493392"/>
                    </a:ext>
                  </a:extLst>
                </a:gridCol>
                <a:gridCol w="658368">
                  <a:extLst>
                    <a:ext uri="{9D8B030D-6E8A-4147-A177-3AD203B41FA5}">
                      <a16:colId xmlns:a16="http://schemas.microsoft.com/office/drawing/2014/main" val="595549727"/>
                    </a:ext>
                  </a:extLst>
                </a:gridCol>
                <a:gridCol w="658368">
                  <a:extLst>
                    <a:ext uri="{9D8B030D-6E8A-4147-A177-3AD203B41FA5}">
                      <a16:colId xmlns:a16="http://schemas.microsoft.com/office/drawing/2014/main" val="3365430830"/>
                    </a:ext>
                  </a:extLst>
                </a:gridCol>
                <a:gridCol w="658368">
                  <a:extLst>
                    <a:ext uri="{9D8B030D-6E8A-4147-A177-3AD203B41FA5}">
                      <a16:colId xmlns:a16="http://schemas.microsoft.com/office/drawing/2014/main" val="987738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4232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- 2018-04-21 02:14:57 </a:t>
                      </a:r>
                      <a:r>
                        <a:rPr kumimoji="0" lang="en-US" sz="1000" b="0" i="0" u="none" strike="noStrike" kern="1200" cap="none" spc="0" normalizeH="0" baseline="0" noProof="0">
                          <a:ln>
                            <a:noFill/>
                          </a:ln>
                          <a:solidFill>
                            <a:prstClr val="black"/>
                          </a:solidFill>
                          <a:effectLst/>
                          <a:uLnTx/>
                          <a:uFillTx/>
                          <a:latin typeface="+mn-lt"/>
                          <a:ea typeface="+mn-ea"/>
                          <a:cs typeface="+mn-cs"/>
                        </a:rPr>
                        <a:t>
 Kartini adalah bukti bahwa meski harus menempuh jalan yang sangat berliku dalam hidup, tetap harus kita jalani dengan sepenuh hati.
.
Ya benar, apapun mimpimu, bulatkan tekad dan keberanian untuk mewujudkannya. Selamat Hari Kartini untuk perempuan hebat Indonesia.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extLst>
                  <a:ext uri="{0D108BD9-81ED-4DB2-BD59-A6C34878D82A}">
                    <a16:rowId xmlns:a16="http://schemas.microsoft.com/office/drawing/2014/main" val="1582233255"/>
                  </a:ext>
                </a:extLst>
              </a:tr>
            </a:tbl>
          </a:graphicData>
        </a:graphic>
      </p:graphicFrame>
      <p:sp>
        <p:nvSpPr>
          <p:cNvPr id="4" name="Text Placeholder 3">
            <a:extLst>
              <a:ext uri="{FF2B5EF4-FFF2-40B4-BE49-F238E27FC236}">
                <a16:creationId xmlns:a16="http://schemas.microsoft.com/office/drawing/2014/main" id="{26F34448-3FC2-490A-AB24-41FDBC10F50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46412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8D6C9-39ED-4AFE-B7AA-50DD78BC7AA5}"/>
              </a:ext>
            </a:extLst>
          </p:cNvPr>
          <p:cNvSpPr>
            <a:spLocks noGrp="1"/>
          </p:cNvSpPr>
          <p:nvPr>
            <p:ph type="title"/>
          </p:nvPr>
        </p:nvSpPr>
        <p:spPr/>
        <p:txBody>
          <a:bodyPr/>
          <a:lstStyle/>
          <a:p>
            <a:r>
              <a:rPr lang="en-US"/>
              <a:t>Instagram Posts Table | SATU Indonesia - 13 of 25</a:t>
            </a:r>
          </a:p>
        </p:txBody>
      </p:sp>
      <p:graphicFrame>
        <p:nvGraphicFramePr>
          <p:cNvPr id="5" name="Table Placeholder 4">
            <a:extLst>
              <a:ext uri="{FF2B5EF4-FFF2-40B4-BE49-F238E27FC236}">
                <a16:creationId xmlns:a16="http://schemas.microsoft.com/office/drawing/2014/main" id="{50C1BA4F-F8FA-4E24-8A07-8F15FF5A7557}"/>
              </a:ext>
            </a:extLst>
          </p:cNvPr>
          <p:cNvGraphicFramePr>
            <a:graphicFrameLocks noGrp="1"/>
          </p:cNvGraphicFramePr>
          <p:nvPr>
            <p:ph type="tbl" sz="quarter" idx="13"/>
            <p:extLst>
              <p:ext uri="{D42A27DB-BD31-4B8C-83A1-F6EECF244321}">
                <p14:modId xmlns:p14="http://schemas.microsoft.com/office/powerpoint/2010/main" val="137126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03777929"/>
                    </a:ext>
                  </a:extLst>
                </a:gridCol>
                <a:gridCol w="658368">
                  <a:extLst>
                    <a:ext uri="{9D8B030D-6E8A-4147-A177-3AD203B41FA5}">
                      <a16:colId xmlns:a16="http://schemas.microsoft.com/office/drawing/2014/main" val="3354168602"/>
                    </a:ext>
                  </a:extLst>
                </a:gridCol>
                <a:gridCol w="658368">
                  <a:extLst>
                    <a:ext uri="{9D8B030D-6E8A-4147-A177-3AD203B41FA5}">
                      <a16:colId xmlns:a16="http://schemas.microsoft.com/office/drawing/2014/main" val="2124624243"/>
                    </a:ext>
                  </a:extLst>
                </a:gridCol>
                <a:gridCol w="658368">
                  <a:extLst>
                    <a:ext uri="{9D8B030D-6E8A-4147-A177-3AD203B41FA5}">
                      <a16:colId xmlns:a16="http://schemas.microsoft.com/office/drawing/2014/main" val="1872558665"/>
                    </a:ext>
                  </a:extLst>
                </a:gridCol>
                <a:gridCol w="658368">
                  <a:extLst>
                    <a:ext uri="{9D8B030D-6E8A-4147-A177-3AD203B41FA5}">
                      <a16:colId xmlns:a16="http://schemas.microsoft.com/office/drawing/2014/main" val="438215297"/>
                    </a:ext>
                  </a:extLst>
                </a:gridCol>
                <a:gridCol w="658368">
                  <a:extLst>
                    <a:ext uri="{9D8B030D-6E8A-4147-A177-3AD203B41FA5}">
                      <a16:colId xmlns:a16="http://schemas.microsoft.com/office/drawing/2014/main" val="1898063743"/>
                    </a:ext>
                  </a:extLst>
                </a:gridCol>
                <a:gridCol w="658368">
                  <a:extLst>
                    <a:ext uri="{9D8B030D-6E8A-4147-A177-3AD203B41FA5}">
                      <a16:colId xmlns:a16="http://schemas.microsoft.com/office/drawing/2014/main" val="1575506903"/>
                    </a:ext>
                  </a:extLst>
                </a:gridCol>
                <a:gridCol w="658368">
                  <a:extLst>
                    <a:ext uri="{9D8B030D-6E8A-4147-A177-3AD203B41FA5}">
                      <a16:colId xmlns:a16="http://schemas.microsoft.com/office/drawing/2014/main" val="3470190486"/>
                    </a:ext>
                  </a:extLst>
                </a:gridCol>
                <a:gridCol w="658368">
                  <a:extLst>
                    <a:ext uri="{9D8B030D-6E8A-4147-A177-3AD203B41FA5}">
                      <a16:colId xmlns:a16="http://schemas.microsoft.com/office/drawing/2014/main" val="1097481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5104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- 2018-04-20 14:58:28 </a:t>
                      </a:r>
                      <a:r>
                        <a:rPr kumimoji="0" lang="en-US" sz="1000" b="0" i="0" u="none" strike="noStrike" kern="1200" cap="none" spc="0" normalizeH="0" baseline="0" noProof="0">
                          <a:ln>
                            <a:noFill/>
                          </a:ln>
                          <a:solidFill>
                            <a:prstClr val="black"/>
                          </a:solidFill>
                          <a:effectLst/>
                          <a:uLnTx/>
                          <a:uFillTx/>
                          <a:latin typeface="+mn-lt"/>
                          <a:ea typeface="+mn-ea"/>
                          <a:cs typeface="+mn-cs"/>
                        </a:rPr>
                        <a:t>
 Bisnis tidak selalu membutuhkan modal yang besar. Muhammad Aripin pemuda berusia 29 tahun ini memulai bisnis mengolah sampah dengan modal yang kecil namun bisa menjadi barang bernilai ekonomis.
.
Dalam bisnis ini Aripin tidak sendiri, ia juga melibatkan anak jalanan, anak-anak korban penyalahgunaan narkoba, dan anak-anak yang putus sekolah. Ia pun berusaha memberikan pelatihan terhadap anak-anak tersebut melalui Yayasan Rumah Kreatif agar kelak menjadi orang sukses.
.
Mengenal sosok seperti Muhammad Aripin penerima apresiasi SATU Indonesia Awards 2016 ini? Daftarkan sosok inspiratif yang kamu kenal di SATU Indonesia Awards 2018 www.satu-indonesia.com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extLst>
                  <a:ext uri="{0D108BD9-81ED-4DB2-BD59-A6C34878D82A}">
                    <a16:rowId xmlns:a16="http://schemas.microsoft.com/office/drawing/2014/main" val="1316207224"/>
                  </a:ext>
                </a:extLst>
              </a:tr>
            </a:tbl>
          </a:graphicData>
        </a:graphic>
      </p:graphicFrame>
      <p:sp>
        <p:nvSpPr>
          <p:cNvPr id="4" name="Text Placeholder 3">
            <a:extLst>
              <a:ext uri="{FF2B5EF4-FFF2-40B4-BE49-F238E27FC236}">
                <a16:creationId xmlns:a16="http://schemas.microsoft.com/office/drawing/2014/main" id="{D1437BF3-5E85-49AF-9BF0-F2DC8F966A1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28281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14CB9-23E2-4709-A0E3-F12BF6CF4683}"/>
              </a:ext>
            </a:extLst>
          </p:cNvPr>
          <p:cNvSpPr>
            <a:spLocks noGrp="1"/>
          </p:cNvSpPr>
          <p:nvPr>
            <p:ph type="title"/>
          </p:nvPr>
        </p:nvSpPr>
        <p:spPr/>
        <p:txBody>
          <a:bodyPr/>
          <a:lstStyle/>
          <a:p>
            <a:r>
              <a:rPr lang="en-US"/>
              <a:t>Instagram Posts Table | SATU Indonesia - 14 of 25</a:t>
            </a:r>
          </a:p>
        </p:txBody>
      </p:sp>
      <p:graphicFrame>
        <p:nvGraphicFramePr>
          <p:cNvPr id="5" name="Table Placeholder 4">
            <a:extLst>
              <a:ext uri="{FF2B5EF4-FFF2-40B4-BE49-F238E27FC236}">
                <a16:creationId xmlns:a16="http://schemas.microsoft.com/office/drawing/2014/main" id="{33B06835-E315-4977-89FE-E53B232EA2FA}"/>
              </a:ext>
            </a:extLst>
          </p:cNvPr>
          <p:cNvGraphicFramePr>
            <a:graphicFrameLocks noGrp="1"/>
          </p:cNvGraphicFramePr>
          <p:nvPr>
            <p:ph type="tbl" sz="quarter" idx="13"/>
            <p:extLst>
              <p:ext uri="{D42A27DB-BD31-4B8C-83A1-F6EECF244321}">
                <p14:modId xmlns:p14="http://schemas.microsoft.com/office/powerpoint/2010/main" val="180484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30825891"/>
                    </a:ext>
                  </a:extLst>
                </a:gridCol>
                <a:gridCol w="658368">
                  <a:extLst>
                    <a:ext uri="{9D8B030D-6E8A-4147-A177-3AD203B41FA5}">
                      <a16:colId xmlns:a16="http://schemas.microsoft.com/office/drawing/2014/main" val="1008727204"/>
                    </a:ext>
                  </a:extLst>
                </a:gridCol>
                <a:gridCol w="658368">
                  <a:extLst>
                    <a:ext uri="{9D8B030D-6E8A-4147-A177-3AD203B41FA5}">
                      <a16:colId xmlns:a16="http://schemas.microsoft.com/office/drawing/2014/main" val="974812813"/>
                    </a:ext>
                  </a:extLst>
                </a:gridCol>
                <a:gridCol w="658368">
                  <a:extLst>
                    <a:ext uri="{9D8B030D-6E8A-4147-A177-3AD203B41FA5}">
                      <a16:colId xmlns:a16="http://schemas.microsoft.com/office/drawing/2014/main" val="4070190884"/>
                    </a:ext>
                  </a:extLst>
                </a:gridCol>
                <a:gridCol w="658368">
                  <a:extLst>
                    <a:ext uri="{9D8B030D-6E8A-4147-A177-3AD203B41FA5}">
                      <a16:colId xmlns:a16="http://schemas.microsoft.com/office/drawing/2014/main" val="943255929"/>
                    </a:ext>
                  </a:extLst>
                </a:gridCol>
                <a:gridCol w="658368">
                  <a:extLst>
                    <a:ext uri="{9D8B030D-6E8A-4147-A177-3AD203B41FA5}">
                      <a16:colId xmlns:a16="http://schemas.microsoft.com/office/drawing/2014/main" val="1361256793"/>
                    </a:ext>
                  </a:extLst>
                </a:gridCol>
                <a:gridCol w="658368">
                  <a:extLst>
                    <a:ext uri="{9D8B030D-6E8A-4147-A177-3AD203B41FA5}">
                      <a16:colId xmlns:a16="http://schemas.microsoft.com/office/drawing/2014/main" val="2261352098"/>
                    </a:ext>
                  </a:extLst>
                </a:gridCol>
                <a:gridCol w="658368">
                  <a:extLst>
                    <a:ext uri="{9D8B030D-6E8A-4147-A177-3AD203B41FA5}">
                      <a16:colId xmlns:a16="http://schemas.microsoft.com/office/drawing/2014/main" val="670070930"/>
                    </a:ext>
                  </a:extLst>
                </a:gridCol>
                <a:gridCol w="658368">
                  <a:extLst>
                    <a:ext uri="{9D8B030D-6E8A-4147-A177-3AD203B41FA5}">
                      <a16:colId xmlns:a16="http://schemas.microsoft.com/office/drawing/2014/main" val="1701418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2551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- 2018-04-19 11:25:16 </a:t>
                      </a:r>
                      <a:r>
                        <a:rPr kumimoji="0" lang="en-US" sz="1000" b="0" i="0" u="none" strike="noStrike" kern="1200" cap="none" spc="0" normalizeH="0" baseline="0" noProof="0">
                          <a:ln>
                            <a:noFill/>
                          </a:ln>
                          <a:solidFill>
                            <a:prstClr val="black"/>
                          </a:solidFill>
                          <a:effectLst/>
                          <a:uLnTx/>
                          <a:uFillTx/>
                          <a:latin typeface="+mn-lt"/>
                          <a:ea typeface="+mn-ea"/>
                          <a:cs typeface="+mn-cs"/>
                        </a:rPr>
                        <a:t>
 Sudah mampir ke pembukaan #IIMS2018 hari ini, kawan?
.
Presiden RI @jokowi hari ini mampir dan melihat langsung pre-prototype Alat Mekanis Multiguna Pedesaan (AMMDes) Kiat Mahesa Wintor (KMW) karya PT Kiat Mahesa Wintor Indonesia, perusahaan patungan antara PT Velasto Indonesia (anak perusahaan PT Astra Otoparts Tbk) dan PT Kiat Inovasi Indonesia.
.
“Kiat Mahesa Wintor merupakan wujud kontribusi Astra untuk bangsa dan memiliki kandungan komponen lokal sebesar 68%,” tutur Presiden Direktur Astra International Prijono Sugiarto.
.
Ingin tahu lengkapnya? Cek di www.astra.co.id ya :)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extLst>
                  <a:ext uri="{0D108BD9-81ED-4DB2-BD59-A6C34878D82A}">
                    <a16:rowId xmlns:a16="http://schemas.microsoft.com/office/drawing/2014/main" val="1073020364"/>
                  </a:ext>
                </a:extLst>
              </a:tr>
            </a:tbl>
          </a:graphicData>
        </a:graphic>
      </p:graphicFrame>
      <p:sp>
        <p:nvSpPr>
          <p:cNvPr id="4" name="Text Placeholder 3">
            <a:extLst>
              <a:ext uri="{FF2B5EF4-FFF2-40B4-BE49-F238E27FC236}">
                <a16:creationId xmlns:a16="http://schemas.microsoft.com/office/drawing/2014/main" id="{35727885-6ECE-44F7-8F5A-23DA0029E30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10268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00B1-B12D-4CBF-8AD4-F375140043DB}"/>
              </a:ext>
            </a:extLst>
          </p:cNvPr>
          <p:cNvSpPr>
            <a:spLocks noGrp="1"/>
          </p:cNvSpPr>
          <p:nvPr>
            <p:ph type="title"/>
          </p:nvPr>
        </p:nvSpPr>
        <p:spPr/>
        <p:txBody>
          <a:bodyPr/>
          <a:lstStyle/>
          <a:p>
            <a:r>
              <a:rPr lang="en-US"/>
              <a:t>Instagram Posts Table | SATU Indonesia - 15 of 25</a:t>
            </a:r>
          </a:p>
        </p:txBody>
      </p:sp>
      <p:graphicFrame>
        <p:nvGraphicFramePr>
          <p:cNvPr id="5" name="Table Placeholder 4">
            <a:extLst>
              <a:ext uri="{FF2B5EF4-FFF2-40B4-BE49-F238E27FC236}">
                <a16:creationId xmlns:a16="http://schemas.microsoft.com/office/drawing/2014/main" id="{B3F2A110-9C9E-4C2D-B1F0-D33ED45A7AA9}"/>
              </a:ext>
            </a:extLst>
          </p:cNvPr>
          <p:cNvGraphicFramePr>
            <a:graphicFrameLocks noGrp="1"/>
          </p:cNvGraphicFramePr>
          <p:nvPr>
            <p:ph type="tbl" sz="quarter" idx="13"/>
            <p:extLst>
              <p:ext uri="{D42A27DB-BD31-4B8C-83A1-F6EECF244321}">
                <p14:modId xmlns:p14="http://schemas.microsoft.com/office/powerpoint/2010/main" val="1755628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89600035"/>
                    </a:ext>
                  </a:extLst>
                </a:gridCol>
                <a:gridCol w="658368">
                  <a:extLst>
                    <a:ext uri="{9D8B030D-6E8A-4147-A177-3AD203B41FA5}">
                      <a16:colId xmlns:a16="http://schemas.microsoft.com/office/drawing/2014/main" val="306281156"/>
                    </a:ext>
                  </a:extLst>
                </a:gridCol>
                <a:gridCol w="658368">
                  <a:extLst>
                    <a:ext uri="{9D8B030D-6E8A-4147-A177-3AD203B41FA5}">
                      <a16:colId xmlns:a16="http://schemas.microsoft.com/office/drawing/2014/main" val="1223425036"/>
                    </a:ext>
                  </a:extLst>
                </a:gridCol>
                <a:gridCol w="658368">
                  <a:extLst>
                    <a:ext uri="{9D8B030D-6E8A-4147-A177-3AD203B41FA5}">
                      <a16:colId xmlns:a16="http://schemas.microsoft.com/office/drawing/2014/main" val="1341728992"/>
                    </a:ext>
                  </a:extLst>
                </a:gridCol>
                <a:gridCol w="658368">
                  <a:extLst>
                    <a:ext uri="{9D8B030D-6E8A-4147-A177-3AD203B41FA5}">
                      <a16:colId xmlns:a16="http://schemas.microsoft.com/office/drawing/2014/main" val="424233961"/>
                    </a:ext>
                  </a:extLst>
                </a:gridCol>
                <a:gridCol w="658368">
                  <a:extLst>
                    <a:ext uri="{9D8B030D-6E8A-4147-A177-3AD203B41FA5}">
                      <a16:colId xmlns:a16="http://schemas.microsoft.com/office/drawing/2014/main" val="1829501229"/>
                    </a:ext>
                  </a:extLst>
                </a:gridCol>
                <a:gridCol w="658368">
                  <a:extLst>
                    <a:ext uri="{9D8B030D-6E8A-4147-A177-3AD203B41FA5}">
                      <a16:colId xmlns:a16="http://schemas.microsoft.com/office/drawing/2014/main" val="4087099369"/>
                    </a:ext>
                  </a:extLst>
                </a:gridCol>
                <a:gridCol w="658368">
                  <a:extLst>
                    <a:ext uri="{9D8B030D-6E8A-4147-A177-3AD203B41FA5}">
                      <a16:colId xmlns:a16="http://schemas.microsoft.com/office/drawing/2014/main" val="1783852776"/>
                    </a:ext>
                  </a:extLst>
                </a:gridCol>
                <a:gridCol w="658368">
                  <a:extLst>
                    <a:ext uri="{9D8B030D-6E8A-4147-A177-3AD203B41FA5}">
                      <a16:colId xmlns:a16="http://schemas.microsoft.com/office/drawing/2014/main" val="3328419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2441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- 2018-04-15 13:17:34 </a:t>
                      </a:r>
                      <a:r>
                        <a:rPr kumimoji="0" lang="en-US" sz="1000" b="0" i="0" u="none" strike="noStrike" kern="1200" cap="none" spc="0" normalizeH="0" baseline="0" noProof="0">
                          <a:ln>
                            <a:noFill/>
                          </a:ln>
                          <a:solidFill>
                            <a:prstClr val="black"/>
                          </a:solidFill>
                          <a:effectLst/>
                          <a:uLnTx/>
                          <a:uFillTx/>
                          <a:latin typeface="+mn-lt"/>
                          <a:ea typeface="+mn-ea"/>
                          <a:cs typeface="+mn-cs"/>
                        </a:rPr>
                        <a:t>
 Memang benar, filosofi perusahaan yang berbunyi "Menjadi Milik yang Bermanfaat bagi Bangsa dan Negara" melekat dalam diri Insan Astra.
.
Hal itu tergambar dalam antusiasme Insan Astra saat mengikuti Astra Employee Voluntary Program (AEVP) yang merupakan program kesukarelawaan Insan Astra untuk ikut membantu masyarakat di Kampung Berseri Astra.
.
Menyambut Hari Bumi, AEVP kali ini diadakan di Pulau Pramuka, Kepulauan Seribu, tempat di mana lokasi KBA Pramuka berada, dan dalam kegiatan ini banyak hal yang dilakukan Insan Astra, salah satunya ikut serta dalam pembuatan Ecobrick, yaitu pemanfaatan botol air mineral dan sampah plastik untuk diubah menjadi barang bermanfaat.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a:t>
                      </a:r>
                    </a:p>
                  </a:txBody>
                  <a:tcPr/>
                </a:tc>
                <a:extLst>
                  <a:ext uri="{0D108BD9-81ED-4DB2-BD59-A6C34878D82A}">
                    <a16:rowId xmlns:a16="http://schemas.microsoft.com/office/drawing/2014/main" val="3109092847"/>
                  </a:ext>
                </a:extLst>
              </a:tr>
            </a:tbl>
          </a:graphicData>
        </a:graphic>
      </p:graphicFrame>
      <p:sp>
        <p:nvSpPr>
          <p:cNvPr id="4" name="Text Placeholder 3">
            <a:extLst>
              <a:ext uri="{FF2B5EF4-FFF2-40B4-BE49-F238E27FC236}">
                <a16:creationId xmlns:a16="http://schemas.microsoft.com/office/drawing/2014/main" id="{7F29466E-17C5-40D1-963F-0E5C99EBD08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32532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12DC6-232D-49DE-A8BB-AE8E779DFD07}"/>
              </a:ext>
            </a:extLst>
          </p:cNvPr>
          <p:cNvSpPr>
            <a:spLocks noGrp="1"/>
          </p:cNvSpPr>
          <p:nvPr>
            <p:ph type="title"/>
          </p:nvPr>
        </p:nvSpPr>
        <p:spPr/>
        <p:txBody>
          <a:bodyPr/>
          <a:lstStyle/>
          <a:p>
            <a:r>
              <a:rPr lang="en-US"/>
              <a:t>Instagram Posts Table | SATU Indonesia - 16 of 25</a:t>
            </a:r>
          </a:p>
        </p:txBody>
      </p:sp>
      <p:graphicFrame>
        <p:nvGraphicFramePr>
          <p:cNvPr id="5" name="Table Placeholder 4">
            <a:extLst>
              <a:ext uri="{FF2B5EF4-FFF2-40B4-BE49-F238E27FC236}">
                <a16:creationId xmlns:a16="http://schemas.microsoft.com/office/drawing/2014/main" id="{D465385D-8BEC-4558-9A56-BC40D8D1185A}"/>
              </a:ext>
            </a:extLst>
          </p:cNvPr>
          <p:cNvGraphicFramePr>
            <a:graphicFrameLocks noGrp="1"/>
          </p:cNvGraphicFramePr>
          <p:nvPr>
            <p:ph type="tbl" sz="quarter" idx="13"/>
            <p:extLst>
              <p:ext uri="{D42A27DB-BD31-4B8C-83A1-F6EECF244321}">
                <p14:modId xmlns:p14="http://schemas.microsoft.com/office/powerpoint/2010/main" val="1807807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96894474"/>
                    </a:ext>
                  </a:extLst>
                </a:gridCol>
                <a:gridCol w="658368">
                  <a:extLst>
                    <a:ext uri="{9D8B030D-6E8A-4147-A177-3AD203B41FA5}">
                      <a16:colId xmlns:a16="http://schemas.microsoft.com/office/drawing/2014/main" val="1330467717"/>
                    </a:ext>
                  </a:extLst>
                </a:gridCol>
                <a:gridCol w="658368">
                  <a:extLst>
                    <a:ext uri="{9D8B030D-6E8A-4147-A177-3AD203B41FA5}">
                      <a16:colId xmlns:a16="http://schemas.microsoft.com/office/drawing/2014/main" val="104704751"/>
                    </a:ext>
                  </a:extLst>
                </a:gridCol>
                <a:gridCol w="658368">
                  <a:extLst>
                    <a:ext uri="{9D8B030D-6E8A-4147-A177-3AD203B41FA5}">
                      <a16:colId xmlns:a16="http://schemas.microsoft.com/office/drawing/2014/main" val="180638771"/>
                    </a:ext>
                  </a:extLst>
                </a:gridCol>
                <a:gridCol w="658368">
                  <a:extLst>
                    <a:ext uri="{9D8B030D-6E8A-4147-A177-3AD203B41FA5}">
                      <a16:colId xmlns:a16="http://schemas.microsoft.com/office/drawing/2014/main" val="2196441913"/>
                    </a:ext>
                  </a:extLst>
                </a:gridCol>
                <a:gridCol w="658368">
                  <a:extLst>
                    <a:ext uri="{9D8B030D-6E8A-4147-A177-3AD203B41FA5}">
                      <a16:colId xmlns:a16="http://schemas.microsoft.com/office/drawing/2014/main" val="3475827501"/>
                    </a:ext>
                  </a:extLst>
                </a:gridCol>
                <a:gridCol w="658368">
                  <a:extLst>
                    <a:ext uri="{9D8B030D-6E8A-4147-A177-3AD203B41FA5}">
                      <a16:colId xmlns:a16="http://schemas.microsoft.com/office/drawing/2014/main" val="1857380122"/>
                    </a:ext>
                  </a:extLst>
                </a:gridCol>
                <a:gridCol w="658368">
                  <a:extLst>
                    <a:ext uri="{9D8B030D-6E8A-4147-A177-3AD203B41FA5}">
                      <a16:colId xmlns:a16="http://schemas.microsoft.com/office/drawing/2014/main" val="1902901360"/>
                    </a:ext>
                  </a:extLst>
                </a:gridCol>
                <a:gridCol w="658368">
                  <a:extLst>
                    <a:ext uri="{9D8B030D-6E8A-4147-A177-3AD203B41FA5}">
                      <a16:colId xmlns:a16="http://schemas.microsoft.com/office/drawing/2014/main" val="1552518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28902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- 2018-04-13 13:14:15 </a:t>
                      </a:r>
                      <a:r>
                        <a:rPr kumimoji="0" lang="en-US" sz="1000" b="0" i="0" u="none" strike="noStrike" kern="1200" cap="none" spc="0" normalizeH="0" baseline="0" noProof="0">
                          <a:ln>
                            <a:noFill/>
                          </a:ln>
                          <a:solidFill>
                            <a:prstClr val="black"/>
                          </a:solidFill>
                          <a:effectLst/>
                          <a:uLnTx/>
                          <a:uFillTx/>
                          <a:latin typeface="+mn-lt"/>
                          <a:ea typeface="+mn-ea"/>
                          <a:cs typeface="+mn-cs"/>
                        </a:rPr>
                        <a:t>
 Kamu memiliki usaha atau kegiatan yang bermanfaat bagi sekitar dan telah berjalan minimal 1 tahun?
.
Daftarkan dirimu dalam #SATUIndonesiaAwards2018 karena pendaftaran sudah dibuka hingga 22 Agustus 2018!
.
Ekspresikan karyamu dan teruskan perjuangan pemuda-pemudi bangsa yang telah berkarya bagi negeri. Kamu pun berkesempatan jadi bagian dari keluarga besar penerima apresiasi SATU Indonesia Awards yang telah Astra temukan dari 2010 hingga 2017.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extLst>
                  <a:ext uri="{0D108BD9-81ED-4DB2-BD59-A6C34878D82A}">
                    <a16:rowId xmlns:a16="http://schemas.microsoft.com/office/drawing/2014/main" val="4091992523"/>
                  </a:ext>
                </a:extLst>
              </a:tr>
            </a:tbl>
          </a:graphicData>
        </a:graphic>
      </p:graphicFrame>
      <p:sp>
        <p:nvSpPr>
          <p:cNvPr id="4" name="Text Placeholder 3">
            <a:extLst>
              <a:ext uri="{FF2B5EF4-FFF2-40B4-BE49-F238E27FC236}">
                <a16:creationId xmlns:a16="http://schemas.microsoft.com/office/drawing/2014/main" id="{480D5AE7-7BF1-479C-97B3-1E7EA568BB4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28084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44B13-92BD-4ED6-A223-16C02BDD6F70}"/>
              </a:ext>
            </a:extLst>
          </p:cNvPr>
          <p:cNvSpPr>
            <a:spLocks noGrp="1"/>
          </p:cNvSpPr>
          <p:nvPr>
            <p:ph type="title"/>
          </p:nvPr>
        </p:nvSpPr>
        <p:spPr/>
        <p:txBody>
          <a:bodyPr/>
          <a:lstStyle/>
          <a:p>
            <a:r>
              <a:rPr lang="en-US"/>
              <a:t>Instagram Posts Table | SATU Indonesia - 17 of 25</a:t>
            </a:r>
          </a:p>
        </p:txBody>
      </p:sp>
      <p:graphicFrame>
        <p:nvGraphicFramePr>
          <p:cNvPr id="5" name="Table Placeholder 4">
            <a:extLst>
              <a:ext uri="{FF2B5EF4-FFF2-40B4-BE49-F238E27FC236}">
                <a16:creationId xmlns:a16="http://schemas.microsoft.com/office/drawing/2014/main" id="{F65F359A-03ED-4C1F-98D6-8602A52131CB}"/>
              </a:ext>
            </a:extLst>
          </p:cNvPr>
          <p:cNvGraphicFramePr>
            <a:graphicFrameLocks noGrp="1"/>
          </p:cNvGraphicFramePr>
          <p:nvPr>
            <p:ph type="tbl" sz="quarter" idx="13"/>
            <p:extLst>
              <p:ext uri="{D42A27DB-BD31-4B8C-83A1-F6EECF244321}">
                <p14:modId xmlns:p14="http://schemas.microsoft.com/office/powerpoint/2010/main" val="1770535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71607000"/>
                    </a:ext>
                  </a:extLst>
                </a:gridCol>
                <a:gridCol w="658368">
                  <a:extLst>
                    <a:ext uri="{9D8B030D-6E8A-4147-A177-3AD203B41FA5}">
                      <a16:colId xmlns:a16="http://schemas.microsoft.com/office/drawing/2014/main" val="3815934898"/>
                    </a:ext>
                  </a:extLst>
                </a:gridCol>
                <a:gridCol w="658368">
                  <a:extLst>
                    <a:ext uri="{9D8B030D-6E8A-4147-A177-3AD203B41FA5}">
                      <a16:colId xmlns:a16="http://schemas.microsoft.com/office/drawing/2014/main" val="590129937"/>
                    </a:ext>
                  </a:extLst>
                </a:gridCol>
                <a:gridCol w="658368">
                  <a:extLst>
                    <a:ext uri="{9D8B030D-6E8A-4147-A177-3AD203B41FA5}">
                      <a16:colId xmlns:a16="http://schemas.microsoft.com/office/drawing/2014/main" val="1036994123"/>
                    </a:ext>
                  </a:extLst>
                </a:gridCol>
                <a:gridCol w="658368">
                  <a:extLst>
                    <a:ext uri="{9D8B030D-6E8A-4147-A177-3AD203B41FA5}">
                      <a16:colId xmlns:a16="http://schemas.microsoft.com/office/drawing/2014/main" val="4234960141"/>
                    </a:ext>
                  </a:extLst>
                </a:gridCol>
                <a:gridCol w="658368">
                  <a:extLst>
                    <a:ext uri="{9D8B030D-6E8A-4147-A177-3AD203B41FA5}">
                      <a16:colId xmlns:a16="http://schemas.microsoft.com/office/drawing/2014/main" val="1124335473"/>
                    </a:ext>
                  </a:extLst>
                </a:gridCol>
                <a:gridCol w="658368">
                  <a:extLst>
                    <a:ext uri="{9D8B030D-6E8A-4147-A177-3AD203B41FA5}">
                      <a16:colId xmlns:a16="http://schemas.microsoft.com/office/drawing/2014/main" val="802177050"/>
                    </a:ext>
                  </a:extLst>
                </a:gridCol>
                <a:gridCol w="658368">
                  <a:extLst>
                    <a:ext uri="{9D8B030D-6E8A-4147-A177-3AD203B41FA5}">
                      <a16:colId xmlns:a16="http://schemas.microsoft.com/office/drawing/2014/main" val="738746324"/>
                    </a:ext>
                  </a:extLst>
                </a:gridCol>
                <a:gridCol w="658368">
                  <a:extLst>
                    <a:ext uri="{9D8B030D-6E8A-4147-A177-3AD203B41FA5}">
                      <a16:colId xmlns:a16="http://schemas.microsoft.com/office/drawing/2014/main" val="2121060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0440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- 2018-04-12 13:34:37 </a:t>
                      </a:r>
                      <a:r>
                        <a:rPr kumimoji="0" lang="en-US" sz="1000" b="0" i="0" u="none" strike="noStrike" kern="1200" cap="none" spc="0" normalizeH="0" baseline="0" noProof="0">
                          <a:ln>
                            <a:noFill/>
                          </a:ln>
                          <a:solidFill>
                            <a:prstClr val="black"/>
                          </a:solidFill>
                          <a:effectLst/>
                          <a:uLnTx/>
                          <a:uFillTx/>
                          <a:latin typeface="+mn-lt"/>
                          <a:ea typeface="+mn-ea"/>
                          <a:cs typeface="+mn-cs"/>
                        </a:rPr>
                        <a:t>
 Investasi dari pohon? Bisa loh dengan gaharu.
.
Keprihatinan menyaksikan desa tempat tinggalnya di Nusa Tenggara Barat yang begitu kering dan tandus, membuat Maharani bekerja keras mengajak masyarakat menanam pohon gaharu.
.
Pohon gaharu merupakan pohon liar yang mempunyai nilai ekonomi tinggi. Lapisan kayu pohon gaharu ini bisa dijual dengan harga Rp 5-40 juta per kilogram.
.
Namun ketidakpercayaan warga akan nilai ekonomi pohon gaharu ini menjadi tantangan tersendiri bagi Maharani. Bagaimana kisah lengkap penerima apresiasi SATU Indonesia Awards 2014 ini?
.
Cari tahu di www.satu-indonesia.com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extLst>
                  <a:ext uri="{0D108BD9-81ED-4DB2-BD59-A6C34878D82A}">
                    <a16:rowId xmlns:a16="http://schemas.microsoft.com/office/drawing/2014/main" val="2508524423"/>
                  </a:ext>
                </a:extLst>
              </a:tr>
            </a:tbl>
          </a:graphicData>
        </a:graphic>
      </p:graphicFrame>
      <p:sp>
        <p:nvSpPr>
          <p:cNvPr id="4" name="Text Placeholder 3">
            <a:extLst>
              <a:ext uri="{FF2B5EF4-FFF2-40B4-BE49-F238E27FC236}">
                <a16:creationId xmlns:a16="http://schemas.microsoft.com/office/drawing/2014/main" id="{2B95FEE7-1413-4FA7-A823-E66C83AA6BF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30755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CB1E-039F-474C-BD79-0328020DCAC8}"/>
              </a:ext>
            </a:extLst>
          </p:cNvPr>
          <p:cNvSpPr>
            <a:spLocks noGrp="1"/>
          </p:cNvSpPr>
          <p:nvPr>
            <p:ph type="title"/>
          </p:nvPr>
        </p:nvSpPr>
        <p:spPr/>
        <p:txBody>
          <a:bodyPr/>
          <a:lstStyle/>
          <a:p>
            <a:r>
              <a:rPr lang="en-US"/>
              <a:t>Instagram Posts Table | SATU Indonesia - 18 of 25</a:t>
            </a:r>
          </a:p>
        </p:txBody>
      </p:sp>
      <p:graphicFrame>
        <p:nvGraphicFramePr>
          <p:cNvPr id="5" name="Table Placeholder 4">
            <a:extLst>
              <a:ext uri="{FF2B5EF4-FFF2-40B4-BE49-F238E27FC236}">
                <a16:creationId xmlns:a16="http://schemas.microsoft.com/office/drawing/2014/main" id="{F471B789-E8C3-4856-B353-04A635627E2B}"/>
              </a:ext>
            </a:extLst>
          </p:cNvPr>
          <p:cNvGraphicFramePr>
            <a:graphicFrameLocks noGrp="1"/>
          </p:cNvGraphicFramePr>
          <p:nvPr>
            <p:ph type="tbl" sz="quarter" idx="13"/>
            <p:extLst>
              <p:ext uri="{D42A27DB-BD31-4B8C-83A1-F6EECF244321}">
                <p14:modId xmlns:p14="http://schemas.microsoft.com/office/powerpoint/2010/main" val="2184919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74398199"/>
                    </a:ext>
                  </a:extLst>
                </a:gridCol>
                <a:gridCol w="658368">
                  <a:extLst>
                    <a:ext uri="{9D8B030D-6E8A-4147-A177-3AD203B41FA5}">
                      <a16:colId xmlns:a16="http://schemas.microsoft.com/office/drawing/2014/main" val="3079576860"/>
                    </a:ext>
                  </a:extLst>
                </a:gridCol>
                <a:gridCol w="658368">
                  <a:extLst>
                    <a:ext uri="{9D8B030D-6E8A-4147-A177-3AD203B41FA5}">
                      <a16:colId xmlns:a16="http://schemas.microsoft.com/office/drawing/2014/main" val="2263902017"/>
                    </a:ext>
                  </a:extLst>
                </a:gridCol>
                <a:gridCol w="658368">
                  <a:extLst>
                    <a:ext uri="{9D8B030D-6E8A-4147-A177-3AD203B41FA5}">
                      <a16:colId xmlns:a16="http://schemas.microsoft.com/office/drawing/2014/main" val="434537084"/>
                    </a:ext>
                  </a:extLst>
                </a:gridCol>
                <a:gridCol w="658368">
                  <a:extLst>
                    <a:ext uri="{9D8B030D-6E8A-4147-A177-3AD203B41FA5}">
                      <a16:colId xmlns:a16="http://schemas.microsoft.com/office/drawing/2014/main" val="3026164072"/>
                    </a:ext>
                  </a:extLst>
                </a:gridCol>
                <a:gridCol w="658368">
                  <a:extLst>
                    <a:ext uri="{9D8B030D-6E8A-4147-A177-3AD203B41FA5}">
                      <a16:colId xmlns:a16="http://schemas.microsoft.com/office/drawing/2014/main" val="915896218"/>
                    </a:ext>
                  </a:extLst>
                </a:gridCol>
                <a:gridCol w="658368">
                  <a:extLst>
                    <a:ext uri="{9D8B030D-6E8A-4147-A177-3AD203B41FA5}">
                      <a16:colId xmlns:a16="http://schemas.microsoft.com/office/drawing/2014/main" val="3994786211"/>
                    </a:ext>
                  </a:extLst>
                </a:gridCol>
                <a:gridCol w="658368">
                  <a:extLst>
                    <a:ext uri="{9D8B030D-6E8A-4147-A177-3AD203B41FA5}">
                      <a16:colId xmlns:a16="http://schemas.microsoft.com/office/drawing/2014/main" val="706909240"/>
                    </a:ext>
                  </a:extLst>
                </a:gridCol>
                <a:gridCol w="658368">
                  <a:extLst>
                    <a:ext uri="{9D8B030D-6E8A-4147-A177-3AD203B41FA5}">
                      <a16:colId xmlns:a16="http://schemas.microsoft.com/office/drawing/2014/main" val="3307218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60921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- 2018-04-11 15:18:53 </a:t>
                      </a:r>
                      <a:r>
                        <a:rPr kumimoji="0" lang="en-US" sz="1000" b="0" i="0" u="none" strike="noStrike" kern="1200" cap="none" spc="0" normalizeH="0" baseline="0" noProof="0">
                          <a:ln>
                            <a:noFill/>
                          </a:ln>
                          <a:solidFill>
                            <a:prstClr val="black"/>
                          </a:solidFill>
                          <a:effectLst/>
                          <a:uLnTx/>
                          <a:uFillTx/>
                          <a:latin typeface="+mn-lt"/>
                          <a:ea typeface="+mn-ea"/>
                          <a:cs typeface="+mn-cs"/>
                        </a:rPr>
                        <a:t>
 Bisakah kamu hidup tanpa air?
.
Tidak bisa dipungkiri bahwa air bersih adalah kebutuhan utama kita sehari-hari. Mulai dari minum, memasak, mencuci, dan lain sebagainya. Bisakah kamu bayangkan jika ketersediaan air bersih terbatas dan berkurang drastis dikarenakan bencana alam?
.
Untuk memperkuat Palang Merah Indonesia @palangmerah_indonesia saat kondisi tanggap darurat dalam membantu korban bencana, Astra International ikut serta mengulurkan tangan dalam bentuk bantuan 10 unit truk tangki bersih yang diserahkan kepada PMI pada 6 April 2018.
.
Presiden Direktur PT Astra International Tbk Prijono Sugiarto menyerahkan langsung donasi secara simbolis tersebut kepada Pelaksana Harian (Plh) Ketua Umum PMI Ginandjar Kartasasmita yang disaksikan Ketua Umum PMI Jusuf Kalla.
.
Prijono Sugiarto juga berharap dengan adanya bantuan ini dapat semakin mendukung kinerja PMI bagi masyarakat Indonesia.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extLst>
                  <a:ext uri="{0D108BD9-81ED-4DB2-BD59-A6C34878D82A}">
                    <a16:rowId xmlns:a16="http://schemas.microsoft.com/office/drawing/2014/main" val="2713745846"/>
                  </a:ext>
                </a:extLst>
              </a:tr>
            </a:tbl>
          </a:graphicData>
        </a:graphic>
      </p:graphicFrame>
      <p:sp>
        <p:nvSpPr>
          <p:cNvPr id="4" name="Text Placeholder 3">
            <a:extLst>
              <a:ext uri="{FF2B5EF4-FFF2-40B4-BE49-F238E27FC236}">
                <a16:creationId xmlns:a16="http://schemas.microsoft.com/office/drawing/2014/main" id="{1C00F74A-2F21-4D3E-8470-C17A8ED35C9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44965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1F887-6EB6-4B44-8D44-DAC156235223}"/>
              </a:ext>
            </a:extLst>
          </p:cNvPr>
          <p:cNvSpPr>
            <a:spLocks noGrp="1"/>
          </p:cNvSpPr>
          <p:nvPr>
            <p:ph type="title"/>
          </p:nvPr>
        </p:nvSpPr>
        <p:spPr/>
        <p:txBody>
          <a:bodyPr/>
          <a:lstStyle/>
          <a:p>
            <a:r>
              <a:rPr lang="en-US"/>
              <a:t>Instagram Posts Table | SATU Indonesia - 19 of 25</a:t>
            </a:r>
          </a:p>
        </p:txBody>
      </p:sp>
      <p:graphicFrame>
        <p:nvGraphicFramePr>
          <p:cNvPr id="5" name="Table Placeholder 4">
            <a:extLst>
              <a:ext uri="{FF2B5EF4-FFF2-40B4-BE49-F238E27FC236}">
                <a16:creationId xmlns:a16="http://schemas.microsoft.com/office/drawing/2014/main" id="{97D72F1D-6A3F-43BD-87A1-3020343C49F9}"/>
              </a:ext>
            </a:extLst>
          </p:cNvPr>
          <p:cNvGraphicFramePr>
            <a:graphicFrameLocks noGrp="1"/>
          </p:cNvGraphicFramePr>
          <p:nvPr>
            <p:ph type="tbl" sz="quarter" idx="13"/>
            <p:extLst>
              <p:ext uri="{D42A27DB-BD31-4B8C-83A1-F6EECF244321}">
                <p14:modId xmlns:p14="http://schemas.microsoft.com/office/powerpoint/2010/main" val="2385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82118503"/>
                    </a:ext>
                  </a:extLst>
                </a:gridCol>
                <a:gridCol w="658368">
                  <a:extLst>
                    <a:ext uri="{9D8B030D-6E8A-4147-A177-3AD203B41FA5}">
                      <a16:colId xmlns:a16="http://schemas.microsoft.com/office/drawing/2014/main" val="810692361"/>
                    </a:ext>
                  </a:extLst>
                </a:gridCol>
                <a:gridCol w="658368">
                  <a:extLst>
                    <a:ext uri="{9D8B030D-6E8A-4147-A177-3AD203B41FA5}">
                      <a16:colId xmlns:a16="http://schemas.microsoft.com/office/drawing/2014/main" val="4077694418"/>
                    </a:ext>
                  </a:extLst>
                </a:gridCol>
                <a:gridCol w="658368">
                  <a:extLst>
                    <a:ext uri="{9D8B030D-6E8A-4147-A177-3AD203B41FA5}">
                      <a16:colId xmlns:a16="http://schemas.microsoft.com/office/drawing/2014/main" val="455433395"/>
                    </a:ext>
                  </a:extLst>
                </a:gridCol>
                <a:gridCol w="658368">
                  <a:extLst>
                    <a:ext uri="{9D8B030D-6E8A-4147-A177-3AD203B41FA5}">
                      <a16:colId xmlns:a16="http://schemas.microsoft.com/office/drawing/2014/main" val="618003611"/>
                    </a:ext>
                  </a:extLst>
                </a:gridCol>
                <a:gridCol w="658368">
                  <a:extLst>
                    <a:ext uri="{9D8B030D-6E8A-4147-A177-3AD203B41FA5}">
                      <a16:colId xmlns:a16="http://schemas.microsoft.com/office/drawing/2014/main" val="1654694752"/>
                    </a:ext>
                  </a:extLst>
                </a:gridCol>
                <a:gridCol w="658368">
                  <a:extLst>
                    <a:ext uri="{9D8B030D-6E8A-4147-A177-3AD203B41FA5}">
                      <a16:colId xmlns:a16="http://schemas.microsoft.com/office/drawing/2014/main" val="1829963706"/>
                    </a:ext>
                  </a:extLst>
                </a:gridCol>
                <a:gridCol w="658368">
                  <a:extLst>
                    <a:ext uri="{9D8B030D-6E8A-4147-A177-3AD203B41FA5}">
                      <a16:colId xmlns:a16="http://schemas.microsoft.com/office/drawing/2014/main" val="1424803894"/>
                    </a:ext>
                  </a:extLst>
                </a:gridCol>
                <a:gridCol w="658368">
                  <a:extLst>
                    <a:ext uri="{9D8B030D-6E8A-4147-A177-3AD203B41FA5}">
                      <a16:colId xmlns:a16="http://schemas.microsoft.com/office/drawing/2014/main" val="175463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9382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- 2018-04-11 09:44:42 </a:t>
                      </a:r>
                      <a:r>
                        <a:rPr kumimoji="0" lang="en-US" sz="1000" b="0" i="0" u="none" strike="noStrike" kern="1200" cap="none" spc="0" normalizeH="0" baseline="0" noProof="0">
                          <a:ln>
                            <a:noFill/>
                          </a:ln>
                          <a:solidFill>
                            <a:prstClr val="black"/>
                          </a:solidFill>
                          <a:effectLst/>
                          <a:uLnTx/>
                          <a:uFillTx/>
                          <a:latin typeface="+mn-lt"/>
                          <a:ea typeface="+mn-ea"/>
                          <a:cs typeface="+mn-cs"/>
                        </a:rPr>
                        <a:t>
 Untuk mengurangi dampak lingkungan yang makin parah dikarenakan penangkapan ikan menggunakan setrum, Randi, Akri dan Rego yang merupakan bagian dari PPILAR berinisiatif menyosialisasikan kembali alat penangkap ikan tradisional yang terbuat dari bambu dan ramah lingkungan, yang bernama bubu.
.
Selain ramah lingkungan, ikan hasil tangkapan juga masih dalam keadaan hidup dan segar sehingga meningkatkan nilai jual ikan tersebut.
.
Beri komentarmu kalau sudah pernah mencoba bubu ini.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a:t>
                      </a:r>
                    </a:p>
                  </a:txBody>
                  <a:tcPr/>
                </a:tc>
                <a:extLst>
                  <a:ext uri="{0D108BD9-81ED-4DB2-BD59-A6C34878D82A}">
                    <a16:rowId xmlns:a16="http://schemas.microsoft.com/office/drawing/2014/main" val="1810092131"/>
                  </a:ext>
                </a:extLst>
              </a:tr>
            </a:tbl>
          </a:graphicData>
        </a:graphic>
      </p:graphicFrame>
      <p:sp>
        <p:nvSpPr>
          <p:cNvPr id="4" name="Text Placeholder 3">
            <a:extLst>
              <a:ext uri="{FF2B5EF4-FFF2-40B4-BE49-F238E27FC236}">
                <a16:creationId xmlns:a16="http://schemas.microsoft.com/office/drawing/2014/main" id="{908EA022-E8EC-4866-96B0-90B61E78B9C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90464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EA789-C64C-44CA-9A67-C68F29A53A5E}"/>
              </a:ext>
            </a:extLst>
          </p:cNvPr>
          <p:cNvSpPr>
            <a:spLocks noGrp="1"/>
          </p:cNvSpPr>
          <p:nvPr>
            <p:ph type="title"/>
          </p:nvPr>
        </p:nvSpPr>
        <p:spPr/>
        <p:txBody>
          <a:bodyPr/>
          <a:lstStyle/>
          <a:p>
            <a:r>
              <a:rPr lang="en-US"/>
              <a:t>Instagram Posts Table | SATU Indonesia - 20 of 25</a:t>
            </a:r>
          </a:p>
        </p:txBody>
      </p:sp>
      <p:graphicFrame>
        <p:nvGraphicFramePr>
          <p:cNvPr id="5" name="Table Placeholder 4">
            <a:extLst>
              <a:ext uri="{FF2B5EF4-FFF2-40B4-BE49-F238E27FC236}">
                <a16:creationId xmlns:a16="http://schemas.microsoft.com/office/drawing/2014/main" id="{AD51D3E1-5DE2-4144-B718-22FACB2BB7F9}"/>
              </a:ext>
            </a:extLst>
          </p:cNvPr>
          <p:cNvGraphicFramePr>
            <a:graphicFrameLocks noGrp="1"/>
          </p:cNvGraphicFramePr>
          <p:nvPr>
            <p:ph type="tbl" sz="quarter" idx="13"/>
            <p:extLst>
              <p:ext uri="{D42A27DB-BD31-4B8C-83A1-F6EECF244321}">
                <p14:modId xmlns:p14="http://schemas.microsoft.com/office/powerpoint/2010/main" val="243615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0340409"/>
                    </a:ext>
                  </a:extLst>
                </a:gridCol>
                <a:gridCol w="658368">
                  <a:extLst>
                    <a:ext uri="{9D8B030D-6E8A-4147-A177-3AD203B41FA5}">
                      <a16:colId xmlns:a16="http://schemas.microsoft.com/office/drawing/2014/main" val="3495486053"/>
                    </a:ext>
                  </a:extLst>
                </a:gridCol>
                <a:gridCol w="658368">
                  <a:extLst>
                    <a:ext uri="{9D8B030D-6E8A-4147-A177-3AD203B41FA5}">
                      <a16:colId xmlns:a16="http://schemas.microsoft.com/office/drawing/2014/main" val="1378136985"/>
                    </a:ext>
                  </a:extLst>
                </a:gridCol>
                <a:gridCol w="658368">
                  <a:extLst>
                    <a:ext uri="{9D8B030D-6E8A-4147-A177-3AD203B41FA5}">
                      <a16:colId xmlns:a16="http://schemas.microsoft.com/office/drawing/2014/main" val="4293124951"/>
                    </a:ext>
                  </a:extLst>
                </a:gridCol>
                <a:gridCol w="658368">
                  <a:extLst>
                    <a:ext uri="{9D8B030D-6E8A-4147-A177-3AD203B41FA5}">
                      <a16:colId xmlns:a16="http://schemas.microsoft.com/office/drawing/2014/main" val="1508332441"/>
                    </a:ext>
                  </a:extLst>
                </a:gridCol>
                <a:gridCol w="658368">
                  <a:extLst>
                    <a:ext uri="{9D8B030D-6E8A-4147-A177-3AD203B41FA5}">
                      <a16:colId xmlns:a16="http://schemas.microsoft.com/office/drawing/2014/main" val="4257261443"/>
                    </a:ext>
                  </a:extLst>
                </a:gridCol>
                <a:gridCol w="658368">
                  <a:extLst>
                    <a:ext uri="{9D8B030D-6E8A-4147-A177-3AD203B41FA5}">
                      <a16:colId xmlns:a16="http://schemas.microsoft.com/office/drawing/2014/main" val="365931761"/>
                    </a:ext>
                  </a:extLst>
                </a:gridCol>
                <a:gridCol w="658368">
                  <a:extLst>
                    <a:ext uri="{9D8B030D-6E8A-4147-A177-3AD203B41FA5}">
                      <a16:colId xmlns:a16="http://schemas.microsoft.com/office/drawing/2014/main" val="619295586"/>
                    </a:ext>
                  </a:extLst>
                </a:gridCol>
                <a:gridCol w="658368">
                  <a:extLst>
                    <a:ext uri="{9D8B030D-6E8A-4147-A177-3AD203B41FA5}">
                      <a16:colId xmlns:a16="http://schemas.microsoft.com/office/drawing/2014/main" val="1014001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28020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- 2018-04-10 15:47:00 </a:t>
                      </a:r>
                      <a:r>
                        <a:rPr kumimoji="0" lang="en-US" sz="1000" b="0" i="0" u="none" strike="noStrike" kern="1200" cap="none" spc="0" normalizeH="0" baseline="0" noProof="0">
                          <a:ln>
                            <a:noFill/>
                          </a:ln>
                          <a:solidFill>
                            <a:prstClr val="black"/>
                          </a:solidFill>
                          <a:effectLst/>
                          <a:uLnTx/>
                          <a:uFillTx/>
                          <a:latin typeface="+mn-lt"/>
                          <a:ea typeface="+mn-ea"/>
                          <a:cs typeface="+mn-cs"/>
                        </a:rPr>
                        <a:t>
 Sang Pencipta dengan segala kuasanya menciptakan seluruh sumber daya alam yang berguna untuk memenuhi kebutuhan makhluk hidup di dunia. Sebagai contoh, daerah Sulawesi Tengah yang kaya akan pohon kelapa.
.
Namun, pengetahuan akan teknologi yang kurang membuat masyarakat Sulawesi Tengah belum memanfaatkan kekayaan alam tersebut secara optimal.
.
Bambang Sardi, seorang dosen dari Universitas Tadulako, berinisiatif mengembangkan metode anaerob yang dapat membantu masyarakat dalam mengolah minyak kelapa murni atau Virgin Coconut Oil (VCO).
.
Menariknya metode ini membuat minyak kelapa murni atau VCO yang diolah memiliki kandungan protein yang lebih banyak.
.
Pernahkah kamu mencoba metode ini?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extLst>
                  <a:ext uri="{0D108BD9-81ED-4DB2-BD59-A6C34878D82A}">
                    <a16:rowId xmlns:a16="http://schemas.microsoft.com/office/drawing/2014/main" val="1761189104"/>
                  </a:ext>
                </a:extLst>
              </a:tr>
            </a:tbl>
          </a:graphicData>
        </a:graphic>
      </p:graphicFrame>
      <p:sp>
        <p:nvSpPr>
          <p:cNvPr id="4" name="Text Placeholder 3">
            <a:extLst>
              <a:ext uri="{FF2B5EF4-FFF2-40B4-BE49-F238E27FC236}">
                <a16:creationId xmlns:a16="http://schemas.microsoft.com/office/drawing/2014/main" id="{A558D247-D4E9-4B11-85BC-BEBFAE2BB09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29961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50E02-D94F-496E-BA24-6CDDF206AFA8}"/>
              </a:ext>
            </a:extLst>
          </p:cNvPr>
          <p:cNvSpPr>
            <a:spLocks noGrp="1"/>
          </p:cNvSpPr>
          <p:nvPr>
            <p:ph type="title"/>
          </p:nvPr>
        </p:nvSpPr>
        <p:spPr/>
        <p:txBody>
          <a:bodyPr/>
          <a:lstStyle/>
          <a:p>
            <a:r>
              <a:rPr lang="en-US"/>
              <a:t>Instagram Posts Table | SATU Indonesia - 21 of 25</a:t>
            </a:r>
          </a:p>
        </p:txBody>
      </p:sp>
      <p:graphicFrame>
        <p:nvGraphicFramePr>
          <p:cNvPr id="5" name="Table Placeholder 4">
            <a:extLst>
              <a:ext uri="{FF2B5EF4-FFF2-40B4-BE49-F238E27FC236}">
                <a16:creationId xmlns:a16="http://schemas.microsoft.com/office/drawing/2014/main" id="{693FCC79-716D-427D-82C9-44075DC2F978}"/>
              </a:ext>
            </a:extLst>
          </p:cNvPr>
          <p:cNvGraphicFramePr>
            <a:graphicFrameLocks noGrp="1"/>
          </p:cNvGraphicFramePr>
          <p:nvPr>
            <p:ph type="tbl" sz="quarter" idx="13"/>
            <p:extLst>
              <p:ext uri="{D42A27DB-BD31-4B8C-83A1-F6EECF244321}">
                <p14:modId xmlns:p14="http://schemas.microsoft.com/office/powerpoint/2010/main" val="329057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42735817"/>
                    </a:ext>
                  </a:extLst>
                </a:gridCol>
                <a:gridCol w="658368">
                  <a:extLst>
                    <a:ext uri="{9D8B030D-6E8A-4147-A177-3AD203B41FA5}">
                      <a16:colId xmlns:a16="http://schemas.microsoft.com/office/drawing/2014/main" val="49362626"/>
                    </a:ext>
                  </a:extLst>
                </a:gridCol>
                <a:gridCol w="658368">
                  <a:extLst>
                    <a:ext uri="{9D8B030D-6E8A-4147-A177-3AD203B41FA5}">
                      <a16:colId xmlns:a16="http://schemas.microsoft.com/office/drawing/2014/main" val="2564118082"/>
                    </a:ext>
                  </a:extLst>
                </a:gridCol>
                <a:gridCol w="658368">
                  <a:extLst>
                    <a:ext uri="{9D8B030D-6E8A-4147-A177-3AD203B41FA5}">
                      <a16:colId xmlns:a16="http://schemas.microsoft.com/office/drawing/2014/main" val="4188045198"/>
                    </a:ext>
                  </a:extLst>
                </a:gridCol>
                <a:gridCol w="658368">
                  <a:extLst>
                    <a:ext uri="{9D8B030D-6E8A-4147-A177-3AD203B41FA5}">
                      <a16:colId xmlns:a16="http://schemas.microsoft.com/office/drawing/2014/main" val="1923497940"/>
                    </a:ext>
                  </a:extLst>
                </a:gridCol>
                <a:gridCol w="658368">
                  <a:extLst>
                    <a:ext uri="{9D8B030D-6E8A-4147-A177-3AD203B41FA5}">
                      <a16:colId xmlns:a16="http://schemas.microsoft.com/office/drawing/2014/main" val="1422526259"/>
                    </a:ext>
                  </a:extLst>
                </a:gridCol>
                <a:gridCol w="658368">
                  <a:extLst>
                    <a:ext uri="{9D8B030D-6E8A-4147-A177-3AD203B41FA5}">
                      <a16:colId xmlns:a16="http://schemas.microsoft.com/office/drawing/2014/main" val="2616590602"/>
                    </a:ext>
                  </a:extLst>
                </a:gridCol>
                <a:gridCol w="658368">
                  <a:extLst>
                    <a:ext uri="{9D8B030D-6E8A-4147-A177-3AD203B41FA5}">
                      <a16:colId xmlns:a16="http://schemas.microsoft.com/office/drawing/2014/main" val="322327565"/>
                    </a:ext>
                  </a:extLst>
                </a:gridCol>
                <a:gridCol w="658368">
                  <a:extLst>
                    <a:ext uri="{9D8B030D-6E8A-4147-A177-3AD203B41FA5}">
                      <a16:colId xmlns:a16="http://schemas.microsoft.com/office/drawing/2014/main" val="2315627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32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- 2018-04-09 13:04:24 </a:t>
                      </a:r>
                      <a:r>
                        <a:rPr kumimoji="0" lang="en-US" sz="1000" b="0" i="0" u="none" strike="noStrike" kern="1200" cap="none" spc="0" normalizeH="0" baseline="0" noProof="0">
                          <a:ln>
                            <a:noFill/>
                          </a:ln>
                          <a:solidFill>
                            <a:prstClr val="black"/>
                          </a:solidFill>
                          <a:effectLst/>
                          <a:uLnTx/>
                          <a:uFillTx/>
                          <a:latin typeface="+mn-lt"/>
                          <a:ea typeface="+mn-ea"/>
                          <a:cs typeface="+mn-cs"/>
                        </a:rPr>
                        <a:t>
 Pergi ke kampus naik taksi
Jangan lupa bawa air lemon.
.
Teruslah gali inspirasi
Dengan baca buku Astra on Becoming Pride of The Nation.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extLst>
                  <a:ext uri="{0D108BD9-81ED-4DB2-BD59-A6C34878D82A}">
                    <a16:rowId xmlns:a16="http://schemas.microsoft.com/office/drawing/2014/main" val="841696042"/>
                  </a:ext>
                </a:extLst>
              </a:tr>
            </a:tbl>
          </a:graphicData>
        </a:graphic>
      </p:graphicFrame>
      <p:sp>
        <p:nvSpPr>
          <p:cNvPr id="4" name="Text Placeholder 3">
            <a:extLst>
              <a:ext uri="{FF2B5EF4-FFF2-40B4-BE49-F238E27FC236}">
                <a16:creationId xmlns:a16="http://schemas.microsoft.com/office/drawing/2014/main" id="{55528FEE-62BD-4B6C-88A8-26A0B85025B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61429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98225-F4EF-4D20-BC22-24EFB3CF3EFD}"/>
              </a:ext>
            </a:extLst>
          </p:cNvPr>
          <p:cNvSpPr>
            <a:spLocks noGrp="1"/>
          </p:cNvSpPr>
          <p:nvPr>
            <p:ph type="title"/>
          </p:nvPr>
        </p:nvSpPr>
        <p:spPr/>
        <p:txBody>
          <a:bodyPr/>
          <a:lstStyle/>
          <a:p>
            <a:r>
              <a:rPr lang="en-US"/>
              <a:t>Instagram Posts Table | SATU Indonesia - 22 of 25</a:t>
            </a:r>
          </a:p>
        </p:txBody>
      </p:sp>
      <p:graphicFrame>
        <p:nvGraphicFramePr>
          <p:cNvPr id="5" name="Table Placeholder 4">
            <a:extLst>
              <a:ext uri="{FF2B5EF4-FFF2-40B4-BE49-F238E27FC236}">
                <a16:creationId xmlns:a16="http://schemas.microsoft.com/office/drawing/2014/main" id="{5B177ED4-C9CC-4694-A0A6-7D28E2E7C332}"/>
              </a:ext>
            </a:extLst>
          </p:cNvPr>
          <p:cNvGraphicFramePr>
            <a:graphicFrameLocks noGrp="1"/>
          </p:cNvGraphicFramePr>
          <p:nvPr>
            <p:ph type="tbl" sz="quarter" idx="13"/>
            <p:extLst>
              <p:ext uri="{D42A27DB-BD31-4B8C-83A1-F6EECF244321}">
                <p14:modId xmlns:p14="http://schemas.microsoft.com/office/powerpoint/2010/main" val="88002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04672197"/>
                    </a:ext>
                  </a:extLst>
                </a:gridCol>
                <a:gridCol w="658368">
                  <a:extLst>
                    <a:ext uri="{9D8B030D-6E8A-4147-A177-3AD203B41FA5}">
                      <a16:colId xmlns:a16="http://schemas.microsoft.com/office/drawing/2014/main" val="2903206603"/>
                    </a:ext>
                  </a:extLst>
                </a:gridCol>
                <a:gridCol w="658368">
                  <a:extLst>
                    <a:ext uri="{9D8B030D-6E8A-4147-A177-3AD203B41FA5}">
                      <a16:colId xmlns:a16="http://schemas.microsoft.com/office/drawing/2014/main" val="1552924092"/>
                    </a:ext>
                  </a:extLst>
                </a:gridCol>
                <a:gridCol w="658368">
                  <a:extLst>
                    <a:ext uri="{9D8B030D-6E8A-4147-A177-3AD203B41FA5}">
                      <a16:colId xmlns:a16="http://schemas.microsoft.com/office/drawing/2014/main" val="3475653208"/>
                    </a:ext>
                  </a:extLst>
                </a:gridCol>
                <a:gridCol w="658368">
                  <a:extLst>
                    <a:ext uri="{9D8B030D-6E8A-4147-A177-3AD203B41FA5}">
                      <a16:colId xmlns:a16="http://schemas.microsoft.com/office/drawing/2014/main" val="1852766638"/>
                    </a:ext>
                  </a:extLst>
                </a:gridCol>
                <a:gridCol w="658368">
                  <a:extLst>
                    <a:ext uri="{9D8B030D-6E8A-4147-A177-3AD203B41FA5}">
                      <a16:colId xmlns:a16="http://schemas.microsoft.com/office/drawing/2014/main" val="453488033"/>
                    </a:ext>
                  </a:extLst>
                </a:gridCol>
                <a:gridCol w="658368">
                  <a:extLst>
                    <a:ext uri="{9D8B030D-6E8A-4147-A177-3AD203B41FA5}">
                      <a16:colId xmlns:a16="http://schemas.microsoft.com/office/drawing/2014/main" val="521516383"/>
                    </a:ext>
                  </a:extLst>
                </a:gridCol>
                <a:gridCol w="658368">
                  <a:extLst>
                    <a:ext uri="{9D8B030D-6E8A-4147-A177-3AD203B41FA5}">
                      <a16:colId xmlns:a16="http://schemas.microsoft.com/office/drawing/2014/main" val="1779998554"/>
                    </a:ext>
                  </a:extLst>
                </a:gridCol>
                <a:gridCol w="658368">
                  <a:extLst>
                    <a:ext uri="{9D8B030D-6E8A-4147-A177-3AD203B41FA5}">
                      <a16:colId xmlns:a16="http://schemas.microsoft.com/office/drawing/2014/main" val="3008749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22785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- 2018-04-08 13:13:58 </a:t>
                      </a:r>
                      <a:r>
                        <a:rPr kumimoji="0" lang="en-US" sz="1000" b="0" i="0" u="none" strike="noStrike" kern="1200" cap="none" spc="0" normalizeH="0" baseline="0" noProof="0">
                          <a:ln>
                            <a:noFill/>
                          </a:ln>
                          <a:solidFill>
                            <a:prstClr val="black"/>
                          </a:solidFill>
                          <a:effectLst/>
                          <a:uLnTx/>
                          <a:uFillTx/>
                          <a:latin typeface="+mn-lt"/>
                          <a:ea typeface="+mn-ea"/>
                          <a:cs typeface="+mn-cs"/>
                        </a:rPr>
                        <a:t>
 Zaman telah berkembang sangat pesat, perdagangan manusia atau human trafficking masih saja terjadi. Setiap tahunnya ada  sektiar17.000 hingga 19.000 orang yang diperdagangkan. Mirisnya, ada 266 kasus perdagangan manusia yang terjadi di Indonesia hingga Agustus 2016.
.
Fakta ini mengetuk nurani Ronaldus Asto Dadut @ronald.asto dan teman-temannya mendirikan Jaringan Relawan untuk Kemanusiaan Sumba (J-RUK Sumba @jruk.sumba) yang bertujuan mengedukasi masyarakat mengenai bahaya perdagangan manusia.
.
Asto pun berharap J-RUK Sumba juga mampu membantu menangani depresi para korban perdagangan manusia.
.
Ayo kita dukung terus sosok-sosok pemuda seperti ini yang telah menorehkan usaha terbaiknya bagi kemajuan Indonesia.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a:t>
                      </a:r>
                    </a:p>
                  </a:txBody>
                  <a:tcPr/>
                </a:tc>
                <a:extLst>
                  <a:ext uri="{0D108BD9-81ED-4DB2-BD59-A6C34878D82A}">
                    <a16:rowId xmlns:a16="http://schemas.microsoft.com/office/drawing/2014/main" val="3468484633"/>
                  </a:ext>
                </a:extLst>
              </a:tr>
            </a:tbl>
          </a:graphicData>
        </a:graphic>
      </p:graphicFrame>
      <p:sp>
        <p:nvSpPr>
          <p:cNvPr id="4" name="Text Placeholder 3">
            <a:extLst>
              <a:ext uri="{FF2B5EF4-FFF2-40B4-BE49-F238E27FC236}">
                <a16:creationId xmlns:a16="http://schemas.microsoft.com/office/drawing/2014/main" id="{9EAAB84B-C2DF-4737-A046-73A204C54C8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9676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42F4D-DFB4-4D37-9D31-DB57316A1CE1}"/>
              </a:ext>
            </a:extLst>
          </p:cNvPr>
          <p:cNvSpPr>
            <a:spLocks noGrp="1"/>
          </p:cNvSpPr>
          <p:nvPr>
            <p:ph type="title"/>
          </p:nvPr>
        </p:nvSpPr>
        <p:spPr/>
        <p:txBody>
          <a:bodyPr/>
          <a:lstStyle/>
          <a:p>
            <a:r>
              <a:rPr lang="en-US"/>
              <a:t>Instagram Posts Table | SATU Indonesia - 23 of 25</a:t>
            </a:r>
          </a:p>
        </p:txBody>
      </p:sp>
      <p:graphicFrame>
        <p:nvGraphicFramePr>
          <p:cNvPr id="5" name="Table Placeholder 4">
            <a:extLst>
              <a:ext uri="{FF2B5EF4-FFF2-40B4-BE49-F238E27FC236}">
                <a16:creationId xmlns:a16="http://schemas.microsoft.com/office/drawing/2014/main" id="{DF85D8D8-93BA-433E-B5ED-B8149BEB6865}"/>
              </a:ext>
            </a:extLst>
          </p:cNvPr>
          <p:cNvGraphicFramePr>
            <a:graphicFrameLocks noGrp="1"/>
          </p:cNvGraphicFramePr>
          <p:nvPr>
            <p:ph type="tbl" sz="quarter" idx="13"/>
            <p:extLst>
              <p:ext uri="{D42A27DB-BD31-4B8C-83A1-F6EECF244321}">
                <p14:modId xmlns:p14="http://schemas.microsoft.com/office/powerpoint/2010/main" val="3436145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81524605"/>
                    </a:ext>
                  </a:extLst>
                </a:gridCol>
                <a:gridCol w="658368">
                  <a:extLst>
                    <a:ext uri="{9D8B030D-6E8A-4147-A177-3AD203B41FA5}">
                      <a16:colId xmlns:a16="http://schemas.microsoft.com/office/drawing/2014/main" val="2394943369"/>
                    </a:ext>
                  </a:extLst>
                </a:gridCol>
                <a:gridCol w="658368">
                  <a:extLst>
                    <a:ext uri="{9D8B030D-6E8A-4147-A177-3AD203B41FA5}">
                      <a16:colId xmlns:a16="http://schemas.microsoft.com/office/drawing/2014/main" val="3568428099"/>
                    </a:ext>
                  </a:extLst>
                </a:gridCol>
                <a:gridCol w="658368">
                  <a:extLst>
                    <a:ext uri="{9D8B030D-6E8A-4147-A177-3AD203B41FA5}">
                      <a16:colId xmlns:a16="http://schemas.microsoft.com/office/drawing/2014/main" val="3647930873"/>
                    </a:ext>
                  </a:extLst>
                </a:gridCol>
                <a:gridCol w="658368">
                  <a:extLst>
                    <a:ext uri="{9D8B030D-6E8A-4147-A177-3AD203B41FA5}">
                      <a16:colId xmlns:a16="http://schemas.microsoft.com/office/drawing/2014/main" val="1380316892"/>
                    </a:ext>
                  </a:extLst>
                </a:gridCol>
                <a:gridCol w="658368">
                  <a:extLst>
                    <a:ext uri="{9D8B030D-6E8A-4147-A177-3AD203B41FA5}">
                      <a16:colId xmlns:a16="http://schemas.microsoft.com/office/drawing/2014/main" val="673941321"/>
                    </a:ext>
                  </a:extLst>
                </a:gridCol>
                <a:gridCol w="658368">
                  <a:extLst>
                    <a:ext uri="{9D8B030D-6E8A-4147-A177-3AD203B41FA5}">
                      <a16:colId xmlns:a16="http://schemas.microsoft.com/office/drawing/2014/main" val="2702825555"/>
                    </a:ext>
                  </a:extLst>
                </a:gridCol>
                <a:gridCol w="658368">
                  <a:extLst>
                    <a:ext uri="{9D8B030D-6E8A-4147-A177-3AD203B41FA5}">
                      <a16:colId xmlns:a16="http://schemas.microsoft.com/office/drawing/2014/main" val="1717983877"/>
                    </a:ext>
                  </a:extLst>
                </a:gridCol>
                <a:gridCol w="658368">
                  <a:extLst>
                    <a:ext uri="{9D8B030D-6E8A-4147-A177-3AD203B41FA5}">
                      <a16:colId xmlns:a16="http://schemas.microsoft.com/office/drawing/2014/main" val="1628523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2178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- 2018-04-04 13:26:44 </a:t>
                      </a:r>
                      <a:r>
                        <a:rPr kumimoji="0" lang="en-US" sz="1000" b="0" i="0" u="none" strike="noStrike" kern="1200" cap="none" spc="0" normalizeH="0" baseline="0" noProof="0">
                          <a:ln>
                            <a:noFill/>
                          </a:ln>
                          <a:solidFill>
                            <a:prstClr val="black"/>
                          </a:solidFill>
                          <a:effectLst/>
                          <a:uLnTx/>
                          <a:uFillTx/>
                          <a:latin typeface="+mn-lt"/>
                          <a:ea typeface="+mn-ea"/>
                          <a:cs typeface="+mn-cs"/>
                        </a:rPr>
                        <a:t>
 Bagaimana jadinya jika warisan budaya semakin lama semakin terancam dikarenakan perkembangan jaman? Pasti miris rasanya.
.
Itulah yang di rasakan Anjani, seorang wanita muda yang bertekad untuk melestarikan kembali Batik Bantengan yang hampir di telan perkembangan jaman. Melestarikan batik ini bukan hal yang mudah, banyak rintangan yang harus Anjani hadapai. Salah satunya adalah sulit menemukan pembatik yang konsisten.
.
Lalu, bagaimana Anjani mengatasi hal tersebut? Simak di www.satu-indonesia.com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extLst>
                  <a:ext uri="{0D108BD9-81ED-4DB2-BD59-A6C34878D82A}">
                    <a16:rowId xmlns:a16="http://schemas.microsoft.com/office/drawing/2014/main" val="2305851104"/>
                  </a:ext>
                </a:extLst>
              </a:tr>
            </a:tbl>
          </a:graphicData>
        </a:graphic>
      </p:graphicFrame>
      <p:sp>
        <p:nvSpPr>
          <p:cNvPr id="4" name="Text Placeholder 3">
            <a:extLst>
              <a:ext uri="{FF2B5EF4-FFF2-40B4-BE49-F238E27FC236}">
                <a16:creationId xmlns:a16="http://schemas.microsoft.com/office/drawing/2014/main" id="{0AF16CB8-AEC6-4A0A-A482-CC7AA220757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58419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B6C99-827F-46E2-A67D-DE3052B8108A}"/>
              </a:ext>
            </a:extLst>
          </p:cNvPr>
          <p:cNvSpPr>
            <a:spLocks noGrp="1"/>
          </p:cNvSpPr>
          <p:nvPr>
            <p:ph type="title"/>
          </p:nvPr>
        </p:nvSpPr>
        <p:spPr/>
        <p:txBody>
          <a:bodyPr/>
          <a:lstStyle/>
          <a:p>
            <a:r>
              <a:rPr lang="en-US"/>
              <a:t>Instagram Posts Table | SATU Indonesia - 24 of 25</a:t>
            </a:r>
          </a:p>
        </p:txBody>
      </p:sp>
      <p:graphicFrame>
        <p:nvGraphicFramePr>
          <p:cNvPr id="5" name="Table Placeholder 4">
            <a:extLst>
              <a:ext uri="{FF2B5EF4-FFF2-40B4-BE49-F238E27FC236}">
                <a16:creationId xmlns:a16="http://schemas.microsoft.com/office/drawing/2014/main" id="{716787D0-7D59-48B2-8F76-57381718F7E5}"/>
              </a:ext>
            </a:extLst>
          </p:cNvPr>
          <p:cNvGraphicFramePr>
            <a:graphicFrameLocks noGrp="1"/>
          </p:cNvGraphicFramePr>
          <p:nvPr>
            <p:ph type="tbl" sz="quarter" idx="13"/>
            <p:extLst>
              <p:ext uri="{D42A27DB-BD31-4B8C-83A1-F6EECF244321}">
                <p14:modId xmlns:p14="http://schemas.microsoft.com/office/powerpoint/2010/main" val="1115787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53236172"/>
                    </a:ext>
                  </a:extLst>
                </a:gridCol>
                <a:gridCol w="658368">
                  <a:extLst>
                    <a:ext uri="{9D8B030D-6E8A-4147-A177-3AD203B41FA5}">
                      <a16:colId xmlns:a16="http://schemas.microsoft.com/office/drawing/2014/main" val="1372766657"/>
                    </a:ext>
                  </a:extLst>
                </a:gridCol>
                <a:gridCol w="658368">
                  <a:extLst>
                    <a:ext uri="{9D8B030D-6E8A-4147-A177-3AD203B41FA5}">
                      <a16:colId xmlns:a16="http://schemas.microsoft.com/office/drawing/2014/main" val="3337008729"/>
                    </a:ext>
                  </a:extLst>
                </a:gridCol>
                <a:gridCol w="658368">
                  <a:extLst>
                    <a:ext uri="{9D8B030D-6E8A-4147-A177-3AD203B41FA5}">
                      <a16:colId xmlns:a16="http://schemas.microsoft.com/office/drawing/2014/main" val="130857205"/>
                    </a:ext>
                  </a:extLst>
                </a:gridCol>
                <a:gridCol w="658368">
                  <a:extLst>
                    <a:ext uri="{9D8B030D-6E8A-4147-A177-3AD203B41FA5}">
                      <a16:colId xmlns:a16="http://schemas.microsoft.com/office/drawing/2014/main" val="2031996502"/>
                    </a:ext>
                  </a:extLst>
                </a:gridCol>
                <a:gridCol w="658368">
                  <a:extLst>
                    <a:ext uri="{9D8B030D-6E8A-4147-A177-3AD203B41FA5}">
                      <a16:colId xmlns:a16="http://schemas.microsoft.com/office/drawing/2014/main" val="4147491161"/>
                    </a:ext>
                  </a:extLst>
                </a:gridCol>
                <a:gridCol w="658368">
                  <a:extLst>
                    <a:ext uri="{9D8B030D-6E8A-4147-A177-3AD203B41FA5}">
                      <a16:colId xmlns:a16="http://schemas.microsoft.com/office/drawing/2014/main" val="3254899025"/>
                    </a:ext>
                  </a:extLst>
                </a:gridCol>
                <a:gridCol w="658368">
                  <a:extLst>
                    <a:ext uri="{9D8B030D-6E8A-4147-A177-3AD203B41FA5}">
                      <a16:colId xmlns:a16="http://schemas.microsoft.com/office/drawing/2014/main" val="2668702349"/>
                    </a:ext>
                  </a:extLst>
                </a:gridCol>
                <a:gridCol w="658368">
                  <a:extLst>
                    <a:ext uri="{9D8B030D-6E8A-4147-A177-3AD203B41FA5}">
                      <a16:colId xmlns:a16="http://schemas.microsoft.com/office/drawing/2014/main" val="373384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5888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- 2018-04-03 13:10:42 </a:t>
                      </a:r>
                      <a:r>
                        <a:rPr kumimoji="0" lang="en-US" sz="1000" b="0" i="0" u="none" strike="noStrike" kern="1200" cap="none" spc="0" normalizeH="0" baseline="0" noProof="0">
                          <a:ln>
                            <a:noFill/>
                          </a:ln>
                          <a:solidFill>
                            <a:prstClr val="black"/>
                          </a:solidFill>
                          <a:effectLst/>
                          <a:uLnTx/>
                          <a:uFillTx/>
                          <a:latin typeface="+mn-lt"/>
                          <a:ea typeface="+mn-ea"/>
                          <a:cs typeface="+mn-cs"/>
                        </a:rPr>
                        <a:t>
 Pernah mendengar tentang rumah Griya Schizophren?
.
Ini merupakan sebuah yayasan yang didirikan Triana Rahmawati untuk 'merangkul' para penderita gangguan jiwa dan menghilangkan stigma negatif mengenai penderita gangguan jiwa yang ada di tengah-tengah masyarakat. Karena sejatinya, penderita gangguan jiwa hanyalah seseorang yang sedang sakit dan butuh dirangkul agar bisa sembuh seperti semula.
.
Cari tahu selengkapnya tentang rumah Griya Schizophren www.satu-indonesia.com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extLst>
                  <a:ext uri="{0D108BD9-81ED-4DB2-BD59-A6C34878D82A}">
                    <a16:rowId xmlns:a16="http://schemas.microsoft.com/office/drawing/2014/main" val="2877139928"/>
                  </a:ext>
                </a:extLst>
              </a:tr>
            </a:tbl>
          </a:graphicData>
        </a:graphic>
      </p:graphicFrame>
      <p:sp>
        <p:nvSpPr>
          <p:cNvPr id="4" name="Text Placeholder 3">
            <a:extLst>
              <a:ext uri="{FF2B5EF4-FFF2-40B4-BE49-F238E27FC236}">
                <a16:creationId xmlns:a16="http://schemas.microsoft.com/office/drawing/2014/main" id="{0F9FD521-FD3D-4A68-B1FE-A0D9E5B08F3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32074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AC5F3-B626-4B29-947B-B59805C6E989}"/>
              </a:ext>
            </a:extLst>
          </p:cNvPr>
          <p:cNvSpPr>
            <a:spLocks noGrp="1"/>
          </p:cNvSpPr>
          <p:nvPr>
            <p:ph type="title"/>
          </p:nvPr>
        </p:nvSpPr>
        <p:spPr/>
        <p:txBody>
          <a:bodyPr/>
          <a:lstStyle/>
          <a:p>
            <a:r>
              <a:rPr lang="en-US"/>
              <a:t>Instagram Posts Table | SATU Indonesia - 25 of 25</a:t>
            </a:r>
          </a:p>
        </p:txBody>
      </p:sp>
      <p:graphicFrame>
        <p:nvGraphicFramePr>
          <p:cNvPr id="5" name="Table Placeholder 4">
            <a:extLst>
              <a:ext uri="{FF2B5EF4-FFF2-40B4-BE49-F238E27FC236}">
                <a16:creationId xmlns:a16="http://schemas.microsoft.com/office/drawing/2014/main" id="{538A2B47-4CC9-4869-9970-B6284DA524D5}"/>
              </a:ext>
            </a:extLst>
          </p:cNvPr>
          <p:cNvGraphicFramePr>
            <a:graphicFrameLocks noGrp="1"/>
          </p:cNvGraphicFramePr>
          <p:nvPr>
            <p:ph type="tbl" sz="quarter" idx="13"/>
            <p:extLst>
              <p:ext uri="{D42A27DB-BD31-4B8C-83A1-F6EECF244321}">
                <p14:modId xmlns:p14="http://schemas.microsoft.com/office/powerpoint/2010/main" val="2708649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60581510"/>
                    </a:ext>
                  </a:extLst>
                </a:gridCol>
                <a:gridCol w="658368">
                  <a:extLst>
                    <a:ext uri="{9D8B030D-6E8A-4147-A177-3AD203B41FA5}">
                      <a16:colId xmlns:a16="http://schemas.microsoft.com/office/drawing/2014/main" val="1521264510"/>
                    </a:ext>
                  </a:extLst>
                </a:gridCol>
                <a:gridCol w="658368">
                  <a:extLst>
                    <a:ext uri="{9D8B030D-6E8A-4147-A177-3AD203B41FA5}">
                      <a16:colId xmlns:a16="http://schemas.microsoft.com/office/drawing/2014/main" val="3113504019"/>
                    </a:ext>
                  </a:extLst>
                </a:gridCol>
                <a:gridCol w="658368">
                  <a:extLst>
                    <a:ext uri="{9D8B030D-6E8A-4147-A177-3AD203B41FA5}">
                      <a16:colId xmlns:a16="http://schemas.microsoft.com/office/drawing/2014/main" val="2046469881"/>
                    </a:ext>
                  </a:extLst>
                </a:gridCol>
                <a:gridCol w="658368">
                  <a:extLst>
                    <a:ext uri="{9D8B030D-6E8A-4147-A177-3AD203B41FA5}">
                      <a16:colId xmlns:a16="http://schemas.microsoft.com/office/drawing/2014/main" val="949520859"/>
                    </a:ext>
                  </a:extLst>
                </a:gridCol>
                <a:gridCol w="658368">
                  <a:extLst>
                    <a:ext uri="{9D8B030D-6E8A-4147-A177-3AD203B41FA5}">
                      <a16:colId xmlns:a16="http://schemas.microsoft.com/office/drawing/2014/main" val="2710602890"/>
                    </a:ext>
                  </a:extLst>
                </a:gridCol>
                <a:gridCol w="658368">
                  <a:extLst>
                    <a:ext uri="{9D8B030D-6E8A-4147-A177-3AD203B41FA5}">
                      <a16:colId xmlns:a16="http://schemas.microsoft.com/office/drawing/2014/main" val="1079189579"/>
                    </a:ext>
                  </a:extLst>
                </a:gridCol>
                <a:gridCol w="658368">
                  <a:extLst>
                    <a:ext uri="{9D8B030D-6E8A-4147-A177-3AD203B41FA5}">
                      <a16:colId xmlns:a16="http://schemas.microsoft.com/office/drawing/2014/main" val="3266285701"/>
                    </a:ext>
                  </a:extLst>
                </a:gridCol>
                <a:gridCol w="658368">
                  <a:extLst>
                    <a:ext uri="{9D8B030D-6E8A-4147-A177-3AD203B41FA5}">
                      <a16:colId xmlns:a16="http://schemas.microsoft.com/office/drawing/2014/main" val="379247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8264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satu_indonesia - 2018-04-02 10:03:36 </a:t>
                      </a:r>
                      <a:r>
                        <a:rPr kumimoji="0" lang="en-US" sz="1000" b="0" i="0" u="none" strike="noStrike" kern="1200" cap="none" spc="0" normalizeH="0" baseline="0" noProof="0">
                          <a:ln>
                            <a:noFill/>
                          </a:ln>
                          <a:solidFill>
                            <a:prstClr val="black"/>
                          </a:solidFill>
                          <a:effectLst/>
                          <a:uLnTx/>
                          <a:uFillTx/>
                          <a:latin typeface="+mn-lt"/>
                          <a:ea typeface="+mn-ea"/>
                          <a:cs typeface="+mn-cs"/>
                        </a:rPr>
                        <a:t>
 Sempitnya lapangan pekerjaan menjadi satu dari sekian alasan menjamurnya para pembalak liar yang menyebabkan kerusakan alam.
.
Kondisi tersebut memotivasi Ritno Kurniawan @ritnokurniawan untuk meminimalisasi pembalak liar dengan cara 'menjual' potensi wisata di Bukit Barisan, Padang Pariaman dan mempekerjakan mantan pembalak liar sebagai pemandu wisata di Air Terjun Nyarai.
.
Nah, kira-kira di daerah kamu, adakah sosok seperti Ritno yang peduli terhadap lingkungan sekitar?
.
#KitaSATUIndonesia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extLst>
                  <a:ext uri="{0D108BD9-81ED-4DB2-BD59-A6C34878D82A}">
                    <a16:rowId xmlns:a16="http://schemas.microsoft.com/office/drawing/2014/main" val="317585473"/>
                  </a:ext>
                </a:extLst>
              </a:tr>
            </a:tbl>
          </a:graphicData>
        </a:graphic>
      </p:graphicFrame>
      <p:sp>
        <p:nvSpPr>
          <p:cNvPr id="4" name="Text Placeholder 3">
            <a:extLst>
              <a:ext uri="{FF2B5EF4-FFF2-40B4-BE49-F238E27FC236}">
                <a16:creationId xmlns:a16="http://schemas.microsoft.com/office/drawing/2014/main" id="{166A607C-75D1-4963-A31B-6AE291C8E69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083230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975</Words>
  <Application>Microsoft Office PowerPoint</Application>
  <PresentationFormat>On-screen Show (4:3)</PresentationFormat>
  <Paragraphs>500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 SATU Indonesia - 1 of 25</vt:lpstr>
      <vt:lpstr>Instagram Posts Table | SATU Indonesia - 2 of 25</vt:lpstr>
      <vt:lpstr>Instagram Posts Table | SATU Indonesia - 3 of 25</vt:lpstr>
      <vt:lpstr>Instagram Posts Table | SATU Indonesia - 4 of 25</vt:lpstr>
      <vt:lpstr>Instagram Posts Table | SATU Indonesia - 5 of 25</vt:lpstr>
      <vt:lpstr>Instagram Posts Table | SATU Indonesia - 6 of 25</vt:lpstr>
      <vt:lpstr>Instagram Posts Table | SATU Indonesia - 7 of 25</vt:lpstr>
      <vt:lpstr>Instagram Posts Table | SATU Indonesia - 8 of 25</vt:lpstr>
      <vt:lpstr>Instagram Posts Table | SATU Indonesia - 9 of 25</vt:lpstr>
      <vt:lpstr>Instagram Posts Table | SATU Indonesia - 10 of 25</vt:lpstr>
      <vt:lpstr>Instagram Posts Table | SATU Indonesia - 11 of 25</vt:lpstr>
      <vt:lpstr>Instagram Posts Table | SATU Indonesia - 12 of 25</vt:lpstr>
      <vt:lpstr>Instagram Posts Table | SATU Indonesia - 13 of 25</vt:lpstr>
      <vt:lpstr>Instagram Posts Table | SATU Indonesia - 14 of 25</vt:lpstr>
      <vt:lpstr>Instagram Posts Table | SATU Indonesia - 15 of 25</vt:lpstr>
      <vt:lpstr>Instagram Posts Table | SATU Indonesia - 16 of 25</vt:lpstr>
      <vt:lpstr>Instagram Posts Table | SATU Indonesia - 17 of 25</vt:lpstr>
      <vt:lpstr>Instagram Posts Table | SATU Indonesia - 18 of 25</vt:lpstr>
      <vt:lpstr>Instagram Posts Table | SATU Indonesia - 19 of 25</vt:lpstr>
      <vt:lpstr>Instagram Posts Table | SATU Indonesia - 20 of 25</vt:lpstr>
      <vt:lpstr>Instagram Posts Table | SATU Indonesia - 21 of 25</vt:lpstr>
      <vt:lpstr>Instagram Posts Table | SATU Indonesia - 22 of 25</vt:lpstr>
      <vt:lpstr>Instagram Posts Table | SATU Indonesia - 23 of 25</vt:lpstr>
      <vt:lpstr>Instagram Posts Table | SATU Indonesia - 24 of 25</vt:lpstr>
      <vt:lpstr>Instagram Posts Table | SATU Indonesia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SATU Indonesia - 1 of 25</dc:title>
  <dc:creator>Administrator</dc:creator>
  <cp:lastModifiedBy>Administrator</cp:lastModifiedBy>
  <cp:revision>1</cp:revision>
  <dcterms:created xsi:type="dcterms:W3CDTF">2018-05-02T04:53:16Z</dcterms:created>
  <dcterms:modified xsi:type="dcterms:W3CDTF">2018-05-02T04:56:07Z</dcterms:modified>
</cp:coreProperties>
</file>