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claudiocetinagomez (Claudio Cetina Gómez)</c:v>
                </c:pt>
              </c:strCache>
            </c:strRef>
          </c:tx>
          <c:spPr>
            <a:ln w="28575" cap="rnd">
              <a:solidFill>
                <a:schemeClr val="accent1"/>
              </a:solidFill>
              <a:round/>
            </a:ln>
            <a:effectLst/>
          </c:spPr>
          <c:marker>
            <c:symbol val="none"/>
          </c:marker>
          <c:cat>
            <c:numRef>
              <c:f>Sheet1!$A$2:$A$9</c:f>
              <c:numCache>
                <c:formatCode>m/d/yyyy</c:formatCode>
                <c:ptCount val="8"/>
                <c:pt idx="0">
                  <c:v>43157</c:v>
                </c:pt>
                <c:pt idx="1">
                  <c:v>43158</c:v>
                </c:pt>
                <c:pt idx="2">
                  <c:v>43159</c:v>
                </c:pt>
                <c:pt idx="3">
                  <c:v>43160</c:v>
                </c:pt>
                <c:pt idx="4">
                  <c:v>43161</c:v>
                </c:pt>
                <c:pt idx="5">
                  <c:v>43162</c:v>
                </c:pt>
                <c:pt idx="6">
                  <c:v>43163</c:v>
                </c:pt>
                <c:pt idx="7">
                  <c:v>43164</c:v>
                </c:pt>
              </c:numCache>
            </c:numRef>
          </c:cat>
          <c:val>
            <c:numRef>
              <c:f>Sheet1!$B$2:$B$9</c:f>
              <c:numCache>
                <c:formatCode>General</c:formatCode>
                <c:ptCount val="8"/>
                <c:pt idx="0">
                  <c:v>2492</c:v>
                </c:pt>
                <c:pt idx="1">
                  <c:v>2501</c:v>
                </c:pt>
                <c:pt idx="2">
                  <c:v>2511</c:v>
                </c:pt>
                <c:pt idx="3">
                  <c:v>2521</c:v>
                </c:pt>
                <c:pt idx="4">
                  <c:v>2531</c:v>
                </c:pt>
                <c:pt idx="5">
                  <c:v>2537</c:v>
                </c:pt>
                <c:pt idx="6">
                  <c:v>2543</c:v>
                </c:pt>
                <c:pt idx="7">
                  <c:v>2551</c:v>
                </c:pt>
              </c:numCache>
            </c:numRef>
          </c:val>
          <c:smooth val="0"/>
          <c:extLst>
            <c:ext xmlns:c16="http://schemas.microsoft.com/office/drawing/2014/chart" uri="{C3380CC4-5D6E-409C-BE32-E72D297353CC}">
              <c16:uniqueId val="{00000000-A73E-43FF-A160-BF7A670E67D7}"/>
            </c:ext>
          </c:extLst>
        </c:ser>
        <c:dLbls>
          <c:showLegendKey val="0"/>
          <c:showVal val="0"/>
          <c:showCatName val="0"/>
          <c:showSerName val="0"/>
          <c:showPercent val="0"/>
          <c:showBubbleSize val="0"/>
        </c:dLbls>
        <c:smooth val="0"/>
        <c:axId val="280813680"/>
        <c:axId val="280814008"/>
      </c:lineChart>
      <c:dateAx>
        <c:axId val="280813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14008"/>
        <c:crosses val="autoZero"/>
        <c:auto val="1"/>
        <c:lblOffset val="100"/>
        <c:baseTimeUnit val="days"/>
      </c:dateAx>
      <c:valAx>
        <c:axId val="28081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81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claudiocetinagomez (Claudio Cetina Gómez)</c:v>
                </c:pt>
              </c:strCache>
            </c:strRef>
          </c:tx>
          <c:spPr>
            <a:ln w="28575" cap="rnd">
              <a:solidFill>
                <a:schemeClr val="accent1"/>
              </a:solidFill>
              <a:round/>
            </a:ln>
            <a:effectLst/>
          </c:spPr>
          <c:marker>
            <c:symbol val="none"/>
          </c:marker>
          <c:cat>
            <c:numRef>
              <c:f>Sheet1!$A$2:$A$9</c:f>
              <c:numCache>
                <c:formatCode>m/d/yyyy</c:formatCode>
                <c:ptCount val="8"/>
                <c:pt idx="0">
                  <c:v>43157</c:v>
                </c:pt>
                <c:pt idx="1">
                  <c:v>43158</c:v>
                </c:pt>
                <c:pt idx="2">
                  <c:v>43159</c:v>
                </c:pt>
                <c:pt idx="3">
                  <c:v>43160</c:v>
                </c:pt>
                <c:pt idx="4">
                  <c:v>43161</c:v>
                </c:pt>
                <c:pt idx="5">
                  <c:v>43162</c:v>
                </c:pt>
                <c:pt idx="6">
                  <c:v>43163</c:v>
                </c:pt>
                <c:pt idx="7">
                  <c:v>43164</c:v>
                </c:pt>
              </c:numCache>
            </c:numRef>
          </c:cat>
          <c:val>
            <c:numRef>
              <c:f>Sheet1!$B$2:$B$9</c:f>
              <c:numCache>
                <c:formatCode>General</c:formatCode>
                <c:ptCount val="8"/>
                <c:pt idx="0">
                  <c:v>0.32206119162641</c:v>
                </c:pt>
                <c:pt idx="1">
                  <c:v>0.36115569823435001</c:v>
                </c:pt>
                <c:pt idx="2">
                  <c:v>0.39984006397441002</c:v>
                </c:pt>
                <c:pt idx="3">
                  <c:v>0.39824771007567</c:v>
                </c:pt>
                <c:pt idx="4">
                  <c:v>0.39666798889330002</c:v>
                </c:pt>
                <c:pt idx="5">
                  <c:v>0.23706045041486001</c:v>
                </c:pt>
                <c:pt idx="6">
                  <c:v>0.23649980291683001</c:v>
                </c:pt>
                <c:pt idx="7">
                  <c:v>0.31458906802989001</c:v>
                </c:pt>
              </c:numCache>
            </c:numRef>
          </c:val>
          <c:smooth val="0"/>
          <c:extLst>
            <c:ext xmlns:c16="http://schemas.microsoft.com/office/drawing/2014/chart" uri="{C3380CC4-5D6E-409C-BE32-E72D297353CC}">
              <c16:uniqueId val="{00000000-63D4-4AAF-B58C-E676F2358210}"/>
            </c:ext>
          </c:extLst>
        </c:ser>
        <c:dLbls>
          <c:showLegendKey val="0"/>
          <c:showVal val="0"/>
          <c:showCatName val="0"/>
          <c:showSerName val="0"/>
          <c:showPercent val="0"/>
          <c:showBubbleSize val="0"/>
        </c:dLbls>
        <c:smooth val="0"/>
        <c:axId val="281227688"/>
        <c:axId val="281228016"/>
      </c:lineChart>
      <c:dateAx>
        <c:axId val="281227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28016"/>
        <c:crosses val="autoZero"/>
        <c:auto val="1"/>
        <c:lblOffset val="100"/>
        <c:baseTimeUnit val="days"/>
      </c:dateAx>
      <c:valAx>
        <c:axId val="28122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227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claudiocetinagomez (Claudio Cetina Gómez)</c:v>
                </c:pt>
              </c:strCache>
            </c:strRef>
          </c:tx>
          <c:spPr>
            <a:ln w="28575" cap="rnd">
              <a:solidFill>
                <a:schemeClr val="accent1"/>
              </a:solidFill>
              <a:round/>
            </a:ln>
            <a:effectLst/>
          </c:spPr>
          <c:marker>
            <c:symbol val="none"/>
          </c:marker>
          <c:cat>
            <c:numRef>
              <c:f>Sheet1!$A$2:$A$9</c:f>
              <c:numCache>
                <c:formatCode>m/d/yyyy</c:formatCode>
                <c:ptCount val="8"/>
                <c:pt idx="0">
                  <c:v>43157</c:v>
                </c:pt>
                <c:pt idx="1">
                  <c:v>43158</c:v>
                </c:pt>
                <c:pt idx="2">
                  <c:v>43159</c:v>
                </c:pt>
                <c:pt idx="3">
                  <c:v>43160</c:v>
                </c:pt>
                <c:pt idx="4">
                  <c:v>43161</c:v>
                </c:pt>
                <c:pt idx="5">
                  <c:v>43162</c:v>
                </c:pt>
                <c:pt idx="6">
                  <c:v>43163</c:v>
                </c:pt>
                <c:pt idx="7">
                  <c:v>43164</c:v>
                </c:pt>
              </c:numCache>
            </c:numRef>
          </c:cat>
          <c:val>
            <c:numRef>
              <c:f>Sheet1!$B$2:$B$9</c:f>
              <c:numCache>
                <c:formatCode>General</c:formatCode>
                <c:ptCount val="8"/>
                <c:pt idx="0">
                  <c:v>10.450200000000001</c:v>
                </c:pt>
                <c:pt idx="1">
                  <c:v>15.929</c:v>
                </c:pt>
                <c:pt idx="2">
                  <c:v>20.151599999999998</c:v>
                </c:pt>
                <c:pt idx="3">
                  <c:v>10.790900000000001</c:v>
                </c:pt>
                <c:pt idx="4">
                  <c:v>9.0854999999999997</c:v>
                </c:pt>
                <c:pt idx="5">
                  <c:v>9.8263999999999996</c:v>
                </c:pt>
                <c:pt idx="6">
                  <c:v>10.177199999999999</c:v>
                </c:pt>
                <c:pt idx="7">
                  <c:v>0</c:v>
                </c:pt>
              </c:numCache>
            </c:numRef>
          </c:val>
          <c:smooth val="0"/>
          <c:extLst>
            <c:ext xmlns:c16="http://schemas.microsoft.com/office/drawing/2014/chart" uri="{C3380CC4-5D6E-409C-BE32-E72D297353CC}">
              <c16:uniqueId val="{00000000-C003-4148-9184-BFFBC10DD7C9}"/>
            </c:ext>
          </c:extLst>
        </c:ser>
        <c:dLbls>
          <c:showLegendKey val="0"/>
          <c:showVal val="0"/>
          <c:showCatName val="0"/>
          <c:showSerName val="0"/>
          <c:showPercent val="0"/>
          <c:showBubbleSize val="0"/>
        </c:dLbls>
        <c:smooth val="0"/>
        <c:axId val="353965400"/>
        <c:axId val="353967040"/>
      </c:lineChart>
      <c:dateAx>
        <c:axId val="35396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67040"/>
        <c:crosses val="autoZero"/>
        <c:auto val="1"/>
        <c:lblOffset val="100"/>
        <c:baseTimeUnit val="days"/>
      </c:dateAx>
      <c:valAx>
        <c:axId val="35396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396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claudiocetinagomez (Claudio Cetina Gómez)</c:v>
                </c:pt>
              </c:strCache>
            </c:strRef>
          </c:tx>
          <c:spPr>
            <a:ln w="28575" cap="rnd">
              <a:solidFill>
                <a:schemeClr val="accent1"/>
              </a:solidFill>
              <a:round/>
            </a:ln>
            <a:effectLst/>
          </c:spPr>
          <c:marker>
            <c:symbol val="none"/>
          </c:marker>
          <c:cat>
            <c:numRef>
              <c:f>Sheet1!$A$2:$A$9</c:f>
              <c:numCache>
                <c:formatCode>m/d/yyyy</c:formatCode>
                <c:ptCount val="8"/>
                <c:pt idx="0">
                  <c:v>43157</c:v>
                </c:pt>
                <c:pt idx="1">
                  <c:v>43158</c:v>
                </c:pt>
                <c:pt idx="2">
                  <c:v>43159</c:v>
                </c:pt>
                <c:pt idx="3">
                  <c:v>43160</c:v>
                </c:pt>
                <c:pt idx="4">
                  <c:v>43161</c:v>
                </c:pt>
                <c:pt idx="5">
                  <c:v>43162</c:v>
                </c:pt>
                <c:pt idx="6">
                  <c:v>43163</c:v>
                </c:pt>
                <c:pt idx="7">
                  <c:v>43164</c:v>
                </c:pt>
              </c:numCache>
            </c:numRef>
          </c:cat>
          <c:val>
            <c:numRef>
              <c:f>Sheet1!$B$2:$B$9</c:f>
              <c:numCache>
                <c:formatCode>General</c:formatCode>
                <c:ptCount val="8"/>
                <c:pt idx="0">
                  <c:v>260</c:v>
                </c:pt>
                <c:pt idx="1">
                  <c:v>397</c:v>
                </c:pt>
                <c:pt idx="2">
                  <c:v>505</c:v>
                </c:pt>
                <c:pt idx="3">
                  <c:v>271</c:v>
                </c:pt>
                <c:pt idx="4">
                  <c:v>229</c:v>
                </c:pt>
                <c:pt idx="5">
                  <c:v>249</c:v>
                </c:pt>
                <c:pt idx="6">
                  <c:v>258</c:v>
                </c:pt>
                <c:pt idx="7">
                  <c:v>0</c:v>
                </c:pt>
              </c:numCache>
            </c:numRef>
          </c:val>
          <c:smooth val="0"/>
          <c:extLst>
            <c:ext xmlns:c16="http://schemas.microsoft.com/office/drawing/2014/chart" uri="{C3380CC4-5D6E-409C-BE32-E72D297353CC}">
              <c16:uniqueId val="{00000000-CD66-48CD-86AA-057FA6FF7FA6}"/>
            </c:ext>
          </c:extLst>
        </c:ser>
        <c:dLbls>
          <c:showLegendKey val="0"/>
          <c:showVal val="0"/>
          <c:showCatName val="0"/>
          <c:showSerName val="0"/>
          <c:showPercent val="0"/>
          <c:showBubbleSize val="0"/>
        </c:dLbls>
        <c:smooth val="0"/>
        <c:axId val="374285160"/>
        <c:axId val="374285816"/>
      </c:lineChart>
      <c:dateAx>
        <c:axId val="37428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5816"/>
        <c:crosses val="autoZero"/>
        <c:auto val="1"/>
        <c:lblOffset val="100"/>
        <c:baseTimeUnit val="days"/>
      </c:dateAx>
      <c:valAx>
        <c:axId val="37428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428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194A-60D1-41D5-A6A4-7EA35B67C7F8}"/>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08ADF83B-E4D6-4AC2-8734-D304CD943408}"/>
              </a:ext>
            </a:extLst>
          </p:cNvPr>
          <p:cNvSpPr>
            <a:spLocks noGrp="1"/>
          </p:cNvSpPr>
          <p:nvPr>
            <p:ph type="subTitle" idx="1"/>
          </p:nvPr>
        </p:nvSpPr>
        <p:spPr/>
        <p:txBody>
          <a:bodyPr/>
          <a:lstStyle/>
          <a:p>
            <a:r>
              <a:rPr lang="en-US"/>
              <a:t>Smash-Hosting</a:t>
            </a:r>
          </a:p>
        </p:txBody>
      </p:sp>
    </p:spTree>
    <p:extLst>
      <p:ext uri="{BB962C8B-B14F-4D97-AF65-F5344CB8AC3E}">
        <p14:creationId xmlns:p14="http://schemas.microsoft.com/office/powerpoint/2010/main" val="2206847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AAD74-91A8-44EC-B510-3E8EB2D32D06}"/>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64EA31A-6B9B-44DD-B1B6-743066E4F1ED}"/>
              </a:ext>
            </a:extLst>
          </p:cNvPr>
          <p:cNvGraphicFramePr>
            <a:graphicFrameLocks noGrp="1"/>
          </p:cNvGraphicFramePr>
          <p:nvPr>
            <p:ph type="chart" sz="quarter" idx="13"/>
            <p:extLst>
              <p:ext uri="{D42A27DB-BD31-4B8C-83A1-F6EECF244321}">
                <p14:modId xmlns:p14="http://schemas.microsoft.com/office/powerpoint/2010/main" val="1347018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5C4195-A23B-4733-8B4E-C47933D05FD7}"/>
              </a:ext>
            </a:extLst>
          </p:cNvPr>
          <p:cNvSpPr>
            <a:spLocks noGrp="1"/>
          </p:cNvSpPr>
          <p:nvPr>
            <p:ph type="body" sz="quarter" idx="14"/>
          </p:nvPr>
        </p:nvSpPr>
        <p:spPr/>
        <p:txBody>
          <a:bodyPr/>
          <a:lstStyle/>
          <a:p>
            <a:r>
              <a:rPr lang="en-US"/>
              <a:t>02/26/2018 - 03/05/2018</a:t>
            </a:r>
          </a:p>
        </p:txBody>
      </p:sp>
      <p:sp>
        <p:nvSpPr>
          <p:cNvPr id="5" name="Footer Placeholder 4">
            <a:extLst>
              <a:ext uri="{FF2B5EF4-FFF2-40B4-BE49-F238E27FC236}">
                <a16:creationId xmlns:a16="http://schemas.microsoft.com/office/drawing/2014/main" id="{137141E1-E2B4-45BE-A3C3-FCF9C33FEF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38028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1355D-810A-4BE3-9A9A-A296CE7DC271}"/>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59370991-672A-4720-99B2-EB401D1F7D2D}"/>
              </a:ext>
            </a:extLst>
          </p:cNvPr>
          <p:cNvGraphicFramePr>
            <a:graphicFrameLocks noGrp="1"/>
          </p:cNvGraphicFramePr>
          <p:nvPr>
            <p:ph type="tbl" sz="quarter" idx="13"/>
            <p:extLst>
              <p:ext uri="{D42A27DB-BD31-4B8C-83A1-F6EECF244321}">
                <p14:modId xmlns:p14="http://schemas.microsoft.com/office/powerpoint/2010/main" val="3552082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18182559"/>
                    </a:ext>
                  </a:extLst>
                </a:gridCol>
                <a:gridCol w="699516">
                  <a:extLst>
                    <a:ext uri="{9D8B030D-6E8A-4147-A177-3AD203B41FA5}">
                      <a16:colId xmlns:a16="http://schemas.microsoft.com/office/drawing/2014/main" val="509680203"/>
                    </a:ext>
                  </a:extLst>
                </a:gridCol>
                <a:gridCol w="699516">
                  <a:extLst>
                    <a:ext uri="{9D8B030D-6E8A-4147-A177-3AD203B41FA5}">
                      <a16:colId xmlns:a16="http://schemas.microsoft.com/office/drawing/2014/main" val="3328376663"/>
                    </a:ext>
                  </a:extLst>
                </a:gridCol>
                <a:gridCol w="658368">
                  <a:extLst>
                    <a:ext uri="{9D8B030D-6E8A-4147-A177-3AD203B41FA5}">
                      <a16:colId xmlns:a16="http://schemas.microsoft.com/office/drawing/2014/main" val="2200809874"/>
                    </a:ext>
                  </a:extLst>
                </a:gridCol>
                <a:gridCol w="658368">
                  <a:extLst>
                    <a:ext uri="{9D8B030D-6E8A-4147-A177-3AD203B41FA5}">
                      <a16:colId xmlns:a16="http://schemas.microsoft.com/office/drawing/2014/main" val="75233981"/>
                    </a:ext>
                  </a:extLst>
                </a:gridCol>
                <a:gridCol w="658368">
                  <a:extLst>
                    <a:ext uri="{9D8B030D-6E8A-4147-A177-3AD203B41FA5}">
                      <a16:colId xmlns:a16="http://schemas.microsoft.com/office/drawing/2014/main" val="2667069664"/>
                    </a:ext>
                  </a:extLst>
                </a:gridCol>
                <a:gridCol w="699516">
                  <a:extLst>
                    <a:ext uri="{9D8B030D-6E8A-4147-A177-3AD203B41FA5}">
                      <a16:colId xmlns:a16="http://schemas.microsoft.com/office/drawing/2014/main" val="1158021164"/>
                    </a:ext>
                  </a:extLst>
                </a:gridCol>
                <a:gridCol w="699516">
                  <a:extLst>
                    <a:ext uri="{9D8B030D-6E8A-4147-A177-3AD203B41FA5}">
                      <a16:colId xmlns:a16="http://schemas.microsoft.com/office/drawing/2014/main" val="2777738244"/>
                    </a:ext>
                  </a:extLst>
                </a:gridCol>
                <a:gridCol w="699516">
                  <a:extLst>
                    <a:ext uri="{9D8B030D-6E8A-4147-A177-3AD203B41FA5}">
                      <a16:colId xmlns:a16="http://schemas.microsoft.com/office/drawing/2014/main" val="1385973246"/>
                    </a:ext>
                  </a:extLst>
                </a:gridCol>
                <a:gridCol w="658368">
                  <a:extLst>
                    <a:ext uri="{9D8B030D-6E8A-4147-A177-3AD203B41FA5}">
                      <a16:colId xmlns:a16="http://schemas.microsoft.com/office/drawing/2014/main" val="28240599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966383437"/>
                  </a:ext>
                </a:extLst>
              </a:tr>
              <a:tr h="370840">
                <a:tc>
                  <a:txBody>
                    <a:bodyPr/>
                    <a:lstStyle/>
                    <a:p>
                      <a:r>
                        <a:rPr lang="en-US" sz="1000"/>
                        <a:t>claudiocetinagomez (Claudio Cetina Gómez)</a:t>
                      </a:r>
                    </a:p>
                  </a:txBody>
                  <a:tcPr/>
                </a:tc>
                <a:tc>
                  <a:txBody>
                    <a:bodyPr/>
                    <a:lstStyle/>
                    <a:p>
                      <a:r>
                        <a:rPr lang="en-US" sz="1000"/>
                        <a:t>2551</a:t>
                      </a:r>
                    </a:p>
                  </a:txBody>
                  <a:tcPr/>
                </a:tc>
                <a:tc>
                  <a:txBody>
                    <a:bodyPr/>
                    <a:lstStyle/>
                    <a:p>
                      <a:r>
                        <a:rPr lang="en-US" sz="1000"/>
                        <a:t>67</a:t>
                      </a:r>
                    </a:p>
                  </a:txBody>
                  <a:tcPr/>
                </a:tc>
                <a:tc>
                  <a:txBody>
                    <a:bodyPr/>
                    <a:lstStyle/>
                    <a:p>
                      <a:r>
                        <a:rPr lang="en-US" sz="1000"/>
                        <a:t>16</a:t>
                      </a:r>
                    </a:p>
                  </a:txBody>
                  <a:tcPr/>
                </a:tc>
                <a:tc>
                  <a:txBody>
                    <a:bodyPr/>
                    <a:lstStyle/>
                    <a:p>
                      <a:r>
                        <a:rPr lang="en-US" sz="1000"/>
                        <a:t>0</a:t>
                      </a:r>
                    </a:p>
                  </a:txBody>
                  <a:tcPr/>
                </a:tc>
                <a:tc>
                  <a:txBody>
                    <a:bodyPr/>
                    <a:lstStyle/>
                    <a:p>
                      <a:r>
                        <a:rPr lang="en-US" sz="1000"/>
                        <a:t>0</a:t>
                      </a:r>
                    </a:p>
                  </a:txBody>
                  <a:tcPr/>
                </a:tc>
                <a:tc>
                  <a:txBody>
                    <a:bodyPr/>
                    <a:lstStyle/>
                    <a:p>
                      <a:r>
                        <a:rPr lang="en-US" sz="1000"/>
                        <a:t>16</a:t>
                      </a:r>
                    </a:p>
                  </a:txBody>
                  <a:tcPr/>
                </a:tc>
                <a:tc>
                  <a:txBody>
                    <a:bodyPr/>
                    <a:lstStyle/>
                    <a:p>
                      <a:r>
                        <a:rPr lang="en-US" sz="1000"/>
                        <a:t>4669</a:t>
                      </a:r>
                    </a:p>
                  </a:txBody>
                  <a:tcPr/>
                </a:tc>
                <a:tc>
                  <a:txBody>
                    <a:bodyPr/>
                    <a:lstStyle/>
                    <a:p>
                      <a:r>
                        <a:rPr lang="en-US" sz="1000"/>
                        <a:t>75</a:t>
                      </a:r>
                    </a:p>
                  </a:txBody>
                  <a:tcPr/>
                </a:tc>
                <a:tc>
                  <a:txBody>
                    <a:bodyPr/>
                    <a:lstStyle/>
                    <a:p>
                      <a:r>
                        <a:rPr lang="en-US" sz="1000"/>
                        <a:t>11.7799%</a:t>
                      </a:r>
                    </a:p>
                  </a:txBody>
                  <a:tcPr/>
                </a:tc>
                <a:extLst>
                  <a:ext uri="{0D108BD9-81ED-4DB2-BD59-A6C34878D82A}">
                    <a16:rowId xmlns:a16="http://schemas.microsoft.com/office/drawing/2014/main" val="2869422131"/>
                  </a:ext>
                </a:extLst>
              </a:tr>
            </a:tbl>
          </a:graphicData>
        </a:graphic>
      </p:graphicFrame>
      <p:sp>
        <p:nvSpPr>
          <p:cNvPr id="4" name="Text Placeholder 3">
            <a:extLst>
              <a:ext uri="{FF2B5EF4-FFF2-40B4-BE49-F238E27FC236}">
                <a16:creationId xmlns:a16="http://schemas.microsoft.com/office/drawing/2014/main" id="{52B97A30-2342-49B2-B327-5851B2A3C874}"/>
              </a:ext>
            </a:extLst>
          </p:cNvPr>
          <p:cNvSpPr>
            <a:spLocks noGrp="1"/>
          </p:cNvSpPr>
          <p:nvPr>
            <p:ph type="body" sz="quarter" idx="14"/>
          </p:nvPr>
        </p:nvSpPr>
        <p:spPr/>
        <p:txBody>
          <a:bodyPr/>
          <a:lstStyle/>
          <a:p>
            <a:r>
              <a:rPr lang="en-US"/>
              <a:t>02/26/2018 - 03/05/2018</a:t>
            </a:r>
          </a:p>
        </p:txBody>
      </p:sp>
    </p:spTree>
    <p:extLst>
      <p:ext uri="{BB962C8B-B14F-4D97-AF65-F5344CB8AC3E}">
        <p14:creationId xmlns:p14="http://schemas.microsoft.com/office/powerpoint/2010/main" val="588213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89359-AF3C-4435-A7A1-23B479000EB3}"/>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53696D7C-4170-4EC9-AD77-54F0E5CE6530}"/>
              </a:ext>
            </a:extLst>
          </p:cNvPr>
          <p:cNvGraphicFramePr>
            <a:graphicFrameLocks noGrp="1"/>
          </p:cNvGraphicFramePr>
          <p:nvPr>
            <p:ph type="chart" sz="quarter" idx="13"/>
            <p:extLst>
              <p:ext uri="{D42A27DB-BD31-4B8C-83A1-F6EECF244321}">
                <p14:modId xmlns:p14="http://schemas.microsoft.com/office/powerpoint/2010/main" val="14666735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D37F04-F594-44EF-A885-320E0F3FAFE0}"/>
              </a:ext>
            </a:extLst>
          </p:cNvPr>
          <p:cNvSpPr>
            <a:spLocks noGrp="1"/>
          </p:cNvSpPr>
          <p:nvPr>
            <p:ph type="body" sz="quarter" idx="14"/>
          </p:nvPr>
        </p:nvSpPr>
        <p:spPr/>
        <p:txBody>
          <a:bodyPr/>
          <a:lstStyle/>
          <a:p>
            <a:r>
              <a:rPr lang="en-US"/>
              <a:t>02/26/2018 - 03/05/2018</a:t>
            </a:r>
          </a:p>
        </p:txBody>
      </p:sp>
      <p:sp>
        <p:nvSpPr>
          <p:cNvPr id="5" name="Footer Placeholder 4">
            <a:extLst>
              <a:ext uri="{FF2B5EF4-FFF2-40B4-BE49-F238E27FC236}">
                <a16:creationId xmlns:a16="http://schemas.microsoft.com/office/drawing/2014/main" id="{4A56FC99-ED4D-4BB8-A983-B9251FE979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8763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F4233-32BA-47A4-AD34-B133C7320EDD}"/>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3BB02135-61F3-4FD8-A3D6-E846021B1A21}"/>
              </a:ext>
            </a:extLst>
          </p:cNvPr>
          <p:cNvGraphicFramePr>
            <a:graphicFrameLocks noGrp="1"/>
          </p:cNvGraphicFramePr>
          <p:nvPr>
            <p:ph type="chart" sz="quarter" idx="13"/>
            <p:extLst>
              <p:ext uri="{D42A27DB-BD31-4B8C-83A1-F6EECF244321}">
                <p14:modId xmlns:p14="http://schemas.microsoft.com/office/powerpoint/2010/main" val="517183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F0AEF9-DF9A-4793-8B96-8C0140CC0F93}"/>
              </a:ext>
            </a:extLst>
          </p:cNvPr>
          <p:cNvSpPr>
            <a:spLocks noGrp="1"/>
          </p:cNvSpPr>
          <p:nvPr>
            <p:ph type="body" sz="quarter" idx="14"/>
          </p:nvPr>
        </p:nvSpPr>
        <p:spPr/>
        <p:txBody>
          <a:bodyPr/>
          <a:lstStyle/>
          <a:p>
            <a:r>
              <a:rPr lang="en-US"/>
              <a:t>02/26/2018 - 04/05/2018</a:t>
            </a:r>
          </a:p>
        </p:txBody>
      </p:sp>
      <p:sp>
        <p:nvSpPr>
          <p:cNvPr id="5" name="Footer Placeholder 4">
            <a:extLst>
              <a:ext uri="{FF2B5EF4-FFF2-40B4-BE49-F238E27FC236}">
                <a16:creationId xmlns:a16="http://schemas.microsoft.com/office/drawing/2014/main" id="{403F9AE5-7AE2-4953-8526-ACF9E99B96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5596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736A5-A738-471F-A0DD-A903A6D7C933}"/>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764843C0-86B2-4F16-B09E-DB1F08A58AD0}"/>
              </a:ext>
            </a:extLst>
          </p:cNvPr>
          <p:cNvGraphicFramePr>
            <a:graphicFrameLocks noGrp="1"/>
          </p:cNvGraphicFramePr>
          <p:nvPr>
            <p:ph type="tbl" sz="quarter" idx="13"/>
            <p:extLst>
              <p:ext uri="{D42A27DB-BD31-4B8C-83A1-F6EECF244321}">
                <p14:modId xmlns:p14="http://schemas.microsoft.com/office/powerpoint/2010/main" val="1669001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449130834"/>
                    </a:ext>
                  </a:extLst>
                </a:gridCol>
                <a:gridCol w="987552">
                  <a:extLst>
                    <a:ext uri="{9D8B030D-6E8A-4147-A177-3AD203B41FA5}">
                      <a16:colId xmlns:a16="http://schemas.microsoft.com/office/drawing/2014/main" val="631734883"/>
                    </a:ext>
                  </a:extLst>
                </a:gridCol>
                <a:gridCol w="987552">
                  <a:extLst>
                    <a:ext uri="{9D8B030D-6E8A-4147-A177-3AD203B41FA5}">
                      <a16:colId xmlns:a16="http://schemas.microsoft.com/office/drawing/2014/main" val="2285666804"/>
                    </a:ext>
                  </a:extLst>
                </a:gridCol>
                <a:gridCol w="987552">
                  <a:extLst>
                    <a:ext uri="{9D8B030D-6E8A-4147-A177-3AD203B41FA5}">
                      <a16:colId xmlns:a16="http://schemas.microsoft.com/office/drawing/2014/main" val="1023311538"/>
                    </a:ext>
                  </a:extLst>
                </a:gridCol>
                <a:gridCol w="987552">
                  <a:extLst>
                    <a:ext uri="{9D8B030D-6E8A-4147-A177-3AD203B41FA5}">
                      <a16:colId xmlns:a16="http://schemas.microsoft.com/office/drawing/2014/main" val="2751507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3556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- 2018-03-04 19:13:11</a:t>
                      </a:r>
                      <a:r>
                        <a:rPr kumimoji="0" lang="es-ES" sz="1000" b="0" i="0" u="none" strike="noStrike" kern="1200" cap="none" spc="0" normalizeH="0" baseline="0" noProof="0">
                          <a:ln>
                            <a:noFill/>
                          </a:ln>
                          <a:solidFill>
                            <a:prstClr val="black"/>
                          </a:solidFill>
                          <a:effectLst/>
                          <a:uLnTx/>
                          <a:uFillTx/>
                          <a:latin typeface="+mn-lt"/>
                          <a:ea typeface="+mn-ea"/>
                          <a:cs typeface="+mn-cs"/>
                        </a:rPr>
                        <a:t>
Deseo que todos estén disfrutando el día de la familia con las personas que más quieren. ¡Felicidades a todos los Campechanos!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3250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- 2018-03-04 10:00:10</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505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- 2018-03-03 21:00:06</a:t>
                      </a:r>
                      <a:r>
                        <a:rPr kumimoji="0" lang="es-ES" sz="1000" b="0" i="0" u="none" strike="noStrike" kern="1200" cap="none" spc="0" normalizeH="0" baseline="0" noProof="0">
                          <a:ln>
                            <a:noFill/>
                          </a:ln>
                          <a:solidFill>
                            <a:prstClr val="black"/>
                          </a:solidFill>
                          <a:effectLst/>
                          <a:uLnTx/>
                          <a:uFillTx/>
                          <a:latin typeface="+mn-lt"/>
                          <a:ea typeface="+mn-ea"/>
                          <a:cs typeface="+mn-cs"/>
                        </a:rPr>
                        <a:t>
Todas las ideas son importantes para mejorar nuestra querida ciudad. Por eso me vas a ver caminando el municipio y saludándote en la plaza, en el parque y en tu colonia. Quiero que todos participemos para que mejoremos a Campeche y la hagamos un lugar todavía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86554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- 2018-03-03 10:00:16</a:t>
                      </a:r>
                      <a:r>
                        <a:rPr kumimoji="0" lang="es-ES" sz="1000" b="0" i="0" u="none" strike="noStrike" kern="1200" cap="none" spc="0" normalizeH="0" baseline="0" noProof="0">
                          <a:ln>
                            <a:noFill/>
                          </a:ln>
                          <a:solidFill>
                            <a:prstClr val="black"/>
                          </a:solidFill>
                          <a:effectLst/>
                          <a:uLnTx/>
                          <a:uFillTx/>
                          <a:latin typeface="+mn-lt"/>
                          <a:ea typeface="+mn-ea"/>
                          <a:cs typeface="+mn-cs"/>
                        </a:rPr>
                        <a:t>
Fui al Centro ecoturístico Ich Ha Lol</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Xaan. Está tan bonito que dan ganas de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mostrarlo a todo el mundo para que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vengan a visitarnos. Hay que aprovechar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al máximo la riqueza natural que 
tenemos en Campeche.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16610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- 2018-03-03 09:00:15</a:t>
                      </a:r>
                      <a:r>
                        <a:rPr kumimoji="0" lang="es-ES" sz="1000" b="0" i="0" u="none" strike="noStrike" kern="1200" cap="none" spc="0" normalizeH="0" baseline="0" noProof="0">
                          <a:ln>
                            <a:noFill/>
                          </a:ln>
                          <a:solidFill>
                            <a:prstClr val="black"/>
                          </a:solidFill>
                          <a:effectLst/>
                          <a:uLnTx/>
                          <a:uFillTx/>
                          <a:latin typeface="+mn-lt"/>
                          <a:ea typeface="+mn-ea"/>
                          <a:cs typeface="+mn-cs"/>
                        </a:rPr>
                        <a:t>
Hace unos días tuve la oportunidad de platicar con Ana Sofía Toraya, una gran presentadora quien ha anunciado su retiro. Le deseo mucho éxito en sus nuevos proyectos.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3479297"/>
                  </a:ext>
                </a:extLst>
              </a:tr>
            </a:tbl>
          </a:graphicData>
        </a:graphic>
      </p:graphicFrame>
      <p:sp>
        <p:nvSpPr>
          <p:cNvPr id="4" name="Text Placeholder 3">
            <a:extLst>
              <a:ext uri="{FF2B5EF4-FFF2-40B4-BE49-F238E27FC236}">
                <a16:creationId xmlns:a16="http://schemas.microsoft.com/office/drawing/2014/main" id="{4C0E336F-DC97-43ED-82ED-E3F73A6EE8BF}"/>
              </a:ext>
            </a:extLst>
          </p:cNvPr>
          <p:cNvSpPr>
            <a:spLocks noGrp="1"/>
          </p:cNvSpPr>
          <p:nvPr>
            <p:ph type="body" sz="quarter" idx="14"/>
          </p:nvPr>
        </p:nvSpPr>
        <p:spPr/>
        <p:txBody>
          <a:bodyPr/>
          <a:lstStyle/>
          <a:p>
            <a:r>
              <a:rPr lang="en-US"/>
              <a:t>02/26/2018 - 03/05/2018</a:t>
            </a:r>
          </a:p>
        </p:txBody>
      </p:sp>
    </p:spTree>
    <p:extLst>
      <p:ext uri="{BB962C8B-B14F-4D97-AF65-F5344CB8AC3E}">
        <p14:creationId xmlns:p14="http://schemas.microsoft.com/office/powerpoint/2010/main" val="31439657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36831-58A6-42A2-B598-8144098A9750}"/>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4A9BDE9A-E0F5-4C33-8053-340B2D8A2DF8}"/>
              </a:ext>
            </a:extLst>
          </p:cNvPr>
          <p:cNvGraphicFramePr>
            <a:graphicFrameLocks noGrp="1"/>
          </p:cNvGraphicFramePr>
          <p:nvPr>
            <p:ph type="tbl" sz="quarter" idx="13"/>
            <p:extLst>
              <p:ext uri="{D42A27DB-BD31-4B8C-83A1-F6EECF244321}">
                <p14:modId xmlns:p14="http://schemas.microsoft.com/office/powerpoint/2010/main" val="3499507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16064984"/>
                    </a:ext>
                  </a:extLst>
                </a:gridCol>
                <a:gridCol w="987552">
                  <a:extLst>
                    <a:ext uri="{9D8B030D-6E8A-4147-A177-3AD203B41FA5}">
                      <a16:colId xmlns:a16="http://schemas.microsoft.com/office/drawing/2014/main" val="1958665375"/>
                    </a:ext>
                  </a:extLst>
                </a:gridCol>
                <a:gridCol w="987552">
                  <a:extLst>
                    <a:ext uri="{9D8B030D-6E8A-4147-A177-3AD203B41FA5}">
                      <a16:colId xmlns:a16="http://schemas.microsoft.com/office/drawing/2014/main" val="594480610"/>
                    </a:ext>
                  </a:extLst>
                </a:gridCol>
                <a:gridCol w="987552">
                  <a:extLst>
                    <a:ext uri="{9D8B030D-6E8A-4147-A177-3AD203B41FA5}">
                      <a16:colId xmlns:a16="http://schemas.microsoft.com/office/drawing/2014/main" val="415478714"/>
                    </a:ext>
                  </a:extLst>
                </a:gridCol>
                <a:gridCol w="987552">
                  <a:extLst>
                    <a:ext uri="{9D8B030D-6E8A-4147-A177-3AD203B41FA5}">
                      <a16:colId xmlns:a16="http://schemas.microsoft.com/office/drawing/2014/main" val="366350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68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- 2018-03-02 21:00:08</a:t>
                      </a:r>
                      <a:r>
                        <a:rPr kumimoji="0" lang="es-ES" sz="1000" b="0" i="0" u="none" strike="noStrike" kern="1200" cap="none" spc="0" normalizeH="0" baseline="0" noProof="0">
                          <a:ln>
                            <a:noFill/>
                          </a:ln>
                          <a:solidFill>
                            <a:prstClr val="black"/>
                          </a:solidFill>
                          <a:effectLst/>
                          <a:uLnTx/>
                          <a:uFillTx/>
                          <a:latin typeface="+mn-lt"/>
                          <a:ea typeface="+mn-ea"/>
                          <a:cs typeface="+mn-cs"/>
                        </a:rPr>
                        <a:t>
Gracias a todos los que me están saludando en las colonias de nuestra gran ciudad. Es bien importante que todos participemos en las soluciones de los retos que Campeche debe enfrentar para ser una de las mejores ciudades de México.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0331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- 2018-03-02 09:00:24</a:t>
                      </a:r>
                      <a:r>
                        <a:rPr kumimoji="0" lang="es-ES" sz="1000" b="0" i="0" u="none" strike="noStrike" kern="1200" cap="none" spc="0" normalizeH="0" baseline="0" noProof="0">
                          <a:ln>
                            <a:noFill/>
                          </a:ln>
                          <a:solidFill>
                            <a:prstClr val="black"/>
                          </a:solidFill>
                          <a:effectLst/>
                          <a:uLnTx/>
                          <a:uFillTx/>
                          <a:latin typeface="+mn-lt"/>
                          <a:ea typeface="+mn-ea"/>
                          <a:cs typeface="+mn-cs"/>
                        </a:rPr>
                        <a:t>
Los trabajadores del parque Industrial Bicentenario me comentaron que es importante seguir innovando y fortalecer el trabajo que hacen todos los días para mover a la economía de Campeche. Gracias por sus ideas y entusiasmo.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2367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- 2018-03-01 17:00:12</a:t>
                      </a:r>
                      <a:r>
                        <a:rPr kumimoji="0" lang="es-ES" sz="1000" b="0" i="0" u="none" strike="noStrike" kern="1200" cap="none" spc="0" normalizeH="0" baseline="0" noProof="0">
                          <a:ln>
                            <a:noFill/>
                          </a:ln>
                          <a:solidFill>
                            <a:prstClr val="black"/>
                          </a:solidFill>
                          <a:effectLst/>
                          <a:uLnTx/>
                          <a:uFillTx/>
                          <a:latin typeface="+mn-lt"/>
                          <a:ea typeface="+mn-ea"/>
                          <a:cs typeface="+mn-cs"/>
                        </a:rPr>
                        <a:t>
Nos sumamos a la colecta nacional 2018 en apoyo a la Cruz Roja Mexicana. 
Recuerda que en cualquier emergencia los voluntarios acudirán a prestarte los primeros auxilios. 
Se respira solidaridad y fraternidad en todos los rincones. 
Siempre los continuaré apoyando y exhorto a los Campechanos a hacerlo.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762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- 2018-03-01 09:00:29</a:t>
                      </a:r>
                      <a:r>
                        <a:rPr kumimoji="0" lang="es-ES" sz="1000" b="0" i="0" u="none" strike="noStrike" kern="1200" cap="none" spc="0" normalizeH="0" baseline="0" noProof="0">
                          <a:ln>
                            <a:noFill/>
                          </a:ln>
                          <a:solidFill>
                            <a:prstClr val="black"/>
                          </a:solidFill>
                          <a:effectLst/>
                          <a:uLnTx/>
                          <a:uFillTx/>
                          <a:latin typeface="+mn-lt"/>
                          <a:ea typeface="+mn-ea"/>
                          <a:cs typeface="+mn-cs"/>
                        </a:rPr>
                        <a:t>
En el parque Industrial Bicentenario platiqué con empresarios que están invirtiendo para que Campeche tenga empleos que mejoren la calidad de vida de los ciudadanos.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5424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- 2018-02-28 17:00:13</a:t>
                      </a:r>
                      <a:r>
                        <a:rPr kumimoji="0" lang="es-ES" sz="1000" b="0" i="0" u="none" strike="noStrike" kern="1200" cap="none" spc="0" normalizeH="0" baseline="0" noProof="0">
                          <a:ln>
                            <a:noFill/>
                          </a:ln>
                          <a:solidFill>
                            <a:prstClr val="black"/>
                          </a:solidFill>
                          <a:effectLst/>
                          <a:uLnTx/>
                          <a:uFillTx/>
                          <a:latin typeface="+mn-lt"/>
                          <a:ea typeface="+mn-ea"/>
                          <a:cs typeface="+mn-cs"/>
                        </a:rPr>
                        <a:t>
Mi familia es mi mayor motivación, le agradezco a mi esposa Kathy y a nuestros hijos por todo el cariño y apoyo que me han brindado en estos días.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7727425"/>
                  </a:ext>
                </a:extLst>
              </a:tr>
            </a:tbl>
          </a:graphicData>
        </a:graphic>
      </p:graphicFrame>
      <p:sp>
        <p:nvSpPr>
          <p:cNvPr id="4" name="Text Placeholder 3">
            <a:extLst>
              <a:ext uri="{FF2B5EF4-FFF2-40B4-BE49-F238E27FC236}">
                <a16:creationId xmlns:a16="http://schemas.microsoft.com/office/drawing/2014/main" id="{BA1D2634-89C4-4171-AFBB-2F0B982004A4}"/>
              </a:ext>
            </a:extLst>
          </p:cNvPr>
          <p:cNvSpPr>
            <a:spLocks noGrp="1"/>
          </p:cNvSpPr>
          <p:nvPr>
            <p:ph type="body" sz="quarter" idx="14"/>
          </p:nvPr>
        </p:nvSpPr>
        <p:spPr/>
        <p:txBody>
          <a:bodyPr/>
          <a:lstStyle/>
          <a:p>
            <a:r>
              <a:rPr lang="en-US"/>
              <a:t>02/26/2018 - 03/05/2018</a:t>
            </a:r>
          </a:p>
        </p:txBody>
      </p:sp>
    </p:spTree>
    <p:extLst>
      <p:ext uri="{BB962C8B-B14F-4D97-AF65-F5344CB8AC3E}">
        <p14:creationId xmlns:p14="http://schemas.microsoft.com/office/powerpoint/2010/main" val="1060175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4FAE85-F536-4CA8-AAD2-DE0163D9A9B9}"/>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70081572-2CFE-48E3-8ED9-909516661B0B}"/>
              </a:ext>
            </a:extLst>
          </p:cNvPr>
          <p:cNvGraphicFramePr>
            <a:graphicFrameLocks noGrp="1"/>
          </p:cNvGraphicFramePr>
          <p:nvPr>
            <p:ph type="tbl" sz="quarter" idx="13"/>
            <p:extLst>
              <p:ext uri="{D42A27DB-BD31-4B8C-83A1-F6EECF244321}">
                <p14:modId xmlns:p14="http://schemas.microsoft.com/office/powerpoint/2010/main" val="114477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01143606"/>
                    </a:ext>
                  </a:extLst>
                </a:gridCol>
                <a:gridCol w="987552">
                  <a:extLst>
                    <a:ext uri="{9D8B030D-6E8A-4147-A177-3AD203B41FA5}">
                      <a16:colId xmlns:a16="http://schemas.microsoft.com/office/drawing/2014/main" val="3201722364"/>
                    </a:ext>
                  </a:extLst>
                </a:gridCol>
                <a:gridCol w="987552">
                  <a:extLst>
                    <a:ext uri="{9D8B030D-6E8A-4147-A177-3AD203B41FA5}">
                      <a16:colId xmlns:a16="http://schemas.microsoft.com/office/drawing/2014/main" val="2435885188"/>
                    </a:ext>
                  </a:extLst>
                </a:gridCol>
                <a:gridCol w="987552">
                  <a:extLst>
                    <a:ext uri="{9D8B030D-6E8A-4147-A177-3AD203B41FA5}">
                      <a16:colId xmlns:a16="http://schemas.microsoft.com/office/drawing/2014/main" val="400533726"/>
                    </a:ext>
                  </a:extLst>
                </a:gridCol>
                <a:gridCol w="987552">
                  <a:extLst>
                    <a:ext uri="{9D8B030D-6E8A-4147-A177-3AD203B41FA5}">
                      <a16:colId xmlns:a16="http://schemas.microsoft.com/office/drawing/2014/main" val="70689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157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- 2018-02-27 21:00:09</a:t>
                      </a:r>
                      <a:r>
                        <a:rPr kumimoji="0" lang="es-ES" sz="1000" b="0" i="0" u="none" strike="noStrike" kern="1200" cap="none" spc="0" normalizeH="0" baseline="0" noProof="0">
                          <a:ln>
                            <a:noFill/>
                          </a:ln>
                          <a:solidFill>
                            <a:prstClr val="black"/>
                          </a:solidFill>
                          <a:effectLst/>
                          <a:uLnTx/>
                          <a:uFillTx/>
                          <a:latin typeface="+mn-lt"/>
                          <a:ea typeface="+mn-ea"/>
                          <a:cs typeface="+mn-cs"/>
                        </a:rPr>
                        <a:t>
Hacer deporte es mantener la buena salud y fomentar la convivencia. Un Campeche sano es un Campeche feliz.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035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- 2018-02-27 15:30:07</a:t>
                      </a:r>
                      <a:r>
                        <a:rPr kumimoji="0" lang="es-ES" sz="1000" b="0" i="0" u="none" strike="noStrike" kern="1200" cap="none" spc="0" normalizeH="0" baseline="0" noProof="0">
                          <a:ln>
                            <a:noFill/>
                          </a:ln>
                          <a:solidFill>
                            <a:prstClr val="black"/>
                          </a:solidFill>
                          <a:effectLst/>
                          <a:uLnTx/>
                          <a:uFillTx/>
                          <a:latin typeface="+mn-lt"/>
                          <a:ea typeface="+mn-ea"/>
                          <a:cs typeface="+mn-cs"/>
                        </a:rPr>
                        <a:t>
¿Se acuerdan del experimento del frijolito? Hoy le tocó a Diego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06313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- 2018-02-27 09:54:02</a:t>
                      </a:r>
                      <a:r>
                        <a:rPr kumimoji="0" lang="es-ES" sz="1000" b="0" i="0" u="none" strike="noStrike" kern="1200" cap="none" spc="0" normalizeH="0" baseline="0" noProof="0">
                          <a:ln>
                            <a:noFill/>
                          </a:ln>
                          <a:solidFill>
                            <a:prstClr val="black"/>
                          </a:solidFill>
                          <a:effectLst/>
                          <a:uLnTx/>
                          <a:uFillTx/>
                          <a:latin typeface="+mn-lt"/>
                          <a:ea typeface="+mn-ea"/>
                          <a:cs typeface="+mn-cs"/>
                        </a:rPr>
                        <a:t>
8 años de grandes momentos y vamos por muchos más ☺. Gracias por la familia tan bonita que hemos formado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3487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- 2018-02-26 21:00:21</a:t>
                      </a:r>
                      <a:r>
                        <a:rPr kumimoji="0" lang="es-ES" sz="1000" b="0" i="0" u="none" strike="noStrike" kern="1200" cap="none" spc="0" normalizeH="0" baseline="0" noProof="0">
                          <a:ln>
                            <a:noFill/>
                          </a:ln>
                          <a:solidFill>
                            <a:prstClr val="black"/>
                          </a:solidFill>
                          <a:effectLst/>
                          <a:uLnTx/>
                          <a:uFillTx/>
                          <a:latin typeface="+mn-lt"/>
                          <a:ea typeface="+mn-ea"/>
                          <a:cs typeface="+mn-cs"/>
                        </a:rPr>
                        <a:t>
LOS CAMPECHANOS QUEREMOS QUE LAS COSAS VAYAN CADA DÍA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0079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- 2018-02-26 17:00:41</a:t>
                      </a:r>
                      <a:r>
                        <a:rPr kumimoji="0" lang="es-ES" sz="1000" b="0" i="0" u="none" strike="noStrike" kern="1200" cap="none" spc="0" normalizeH="0" baseline="0" noProof="0">
                          <a:ln>
                            <a:noFill/>
                          </a:ln>
                          <a:solidFill>
                            <a:prstClr val="black"/>
                          </a:solidFill>
                          <a:effectLst/>
                          <a:uLnTx/>
                          <a:uFillTx/>
                          <a:latin typeface="+mn-lt"/>
                          <a:ea typeface="+mn-ea"/>
                          <a:cs typeface="+mn-cs"/>
                        </a:rPr>
                        <a:t>
Campeche brilla por su gente de carácter y voluntad inquebrantables que trabajan y colaboran para construir un mejor futuro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0158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claudiocetinagomez (Claudio Cetina Gómez) - 2018-02-26 09:00:59</a:t>
                      </a:r>
                      <a:r>
                        <a:rPr kumimoji="0" lang="es-ES" sz="1000" b="0" i="0" u="none" strike="noStrike" kern="1200" cap="none" spc="0" normalizeH="0" baseline="0" noProof="0">
                          <a:ln>
                            <a:noFill/>
                          </a:ln>
                          <a:solidFill>
                            <a:prstClr val="black"/>
                          </a:solidFill>
                          <a:effectLst/>
                          <a:uLnTx/>
                          <a:uFillTx/>
                          <a:latin typeface="+mn-lt"/>
                          <a:ea typeface="+mn-ea"/>
                          <a:cs typeface="+mn-cs"/>
                        </a:rPr>
                        <a:t>
Dialogar es conocer y aprender para tomar las mejores decisiones en beneficio de todos los campechanos.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17255268"/>
                  </a:ext>
                </a:extLst>
              </a:tr>
            </a:tbl>
          </a:graphicData>
        </a:graphic>
      </p:graphicFrame>
      <p:sp>
        <p:nvSpPr>
          <p:cNvPr id="4" name="Text Placeholder 3">
            <a:extLst>
              <a:ext uri="{FF2B5EF4-FFF2-40B4-BE49-F238E27FC236}">
                <a16:creationId xmlns:a16="http://schemas.microsoft.com/office/drawing/2014/main" id="{B79DBF4D-25E0-4F73-947D-1CA8C3289963}"/>
              </a:ext>
            </a:extLst>
          </p:cNvPr>
          <p:cNvSpPr>
            <a:spLocks noGrp="1"/>
          </p:cNvSpPr>
          <p:nvPr>
            <p:ph type="body" sz="quarter" idx="14"/>
          </p:nvPr>
        </p:nvSpPr>
        <p:spPr/>
        <p:txBody>
          <a:bodyPr/>
          <a:lstStyle/>
          <a:p>
            <a:r>
              <a:rPr lang="en-US"/>
              <a:t>02/26/2018 - 03/05/2018</a:t>
            </a:r>
          </a:p>
        </p:txBody>
      </p:sp>
    </p:spTree>
    <p:extLst>
      <p:ext uri="{BB962C8B-B14F-4D97-AF65-F5344CB8AC3E}">
        <p14:creationId xmlns:p14="http://schemas.microsoft.com/office/powerpoint/2010/main" val="3302818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F8FDB-2B84-4DC3-A648-DF1EF802B400}"/>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74CE57B6-85C5-4CA5-A670-4C05E12DD960}"/>
              </a:ext>
            </a:extLst>
          </p:cNvPr>
          <p:cNvGraphicFramePr>
            <a:graphicFrameLocks noGrp="1"/>
          </p:cNvGraphicFramePr>
          <p:nvPr>
            <p:ph type="chart" sz="quarter" idx="13"/>
            <p:extLst>
              <p:ext uri="{D42A27DB-BD31-4B8C-83A1-F6EECF244321}">
                <p14:modId xmlns:p14="http://schemas.microsoft.com/office/powerpoint/2010/main" val="2450454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31182-99FC-444A-A184-68EF925FC6B4}"/>
              </a:ext>
            </a:extLst>
          </p:cNvPr>
          <p:cNvSpPr>
            <a:spLocks noGrp="1"/>
          </p:cNvSpPr>
          <p:nvPr>
            <p:ph type="body" sz="quarter" idx="14"/>
          </p:nvPr>
        </p:nvSpPr>
        <p:spPr/>
        <p:txBody>
          <a:bodyPr/>
          <a:lstStyle/>
          <a:p>
            <a:r>
              <a:rPr lang="en-US"/>
              <a:t>02/26/2018 - 03/05/2018</a:t>
            </a:r>
          </a:p>
        </p:txBody>
      </p:sp>
      <p:sp>
        <p:nvSpPr>
          <p:cNvPr id="5" name="Footer Placeholder 4">
            <a:extLst>
              <a:ext uri="{FF2B5EF4-FFF2-40B4-BE49-F238E27FC236}">
                <a16:creationId xmlns:a16="http://schemas.microsoft.com/office/drawing/2014/main" id="{E00C0EA9-9B16-4539-A0ED-B10048714E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48218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343</Words>
  <Application>Microsoft Office PowerPoint</Application>
  <PresentationFormat>On-screen Show (4:3)</PresentationFormat>
  <Paragraphs>141</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Overview</vt:lpstr>
      <vt:lpstr>Instagram Followers Total</vt:lpstr>
      <vt:lpstr>Instagram Key Metrics Table</vt:lpstr>
      <vt:lpstr>Instagram Followers Change Rate</vt:lpstr>
      <vt:lpstr>Instagram Interaction Rate</vt:lpstr>
      <vt:lpstr>Instagram Posts Table - 1 of 3</vt:lpstr>
      <vt:lpstr>Instagram Posts Table - 2 of 3</vt:lpstr>
      <vt:lpstr>Instagram Posts Table - 3 of 3</vt:lpstr>
      <vt:lpstr>Instagram Average Interactions Per Post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2018-03-06T00:47:56Z</dcterms:created>
  <dcterms:modified xsi:type="dcterms:W3CDTF">2018-03-06T00:48:13Z</dcterms:modified>
</cp:coreProperties>
</file>