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@claudiocetinag</c:v>
                </c:pt>
              </c:strCache>
            </c:strRef>
          </c:tx>
          <c:spPr>
            <a:ln w="28575" cap="rnd">
              <a:solidFill>
                <a:schemeClr val="accent1"/>
              </a:solidFill>
              <a:round/>
            </a:ln>
            <a:effectLst/>
          </c:spPr>
          <c:marker>
            <c:symbol val="none"/>
          </c:marker>
          <c:cat>
            <c:numRef>
              <c:f>Sheet1!$A$2:$A$9</c:f>
              <c:numCache>
                <c:formatCode>m/d/yyyy</c:formatCode>
                <c:ptCount val="8"/>
                <c:pt idx="0">
                  <c:v>43156</c:v>
                </c:pt>
                <c:pt idx="1">
                  <c:v>43157</c:v>
                </c:pt>
                <c:pt idx="2">
                  <c:v>43158</c:v>
                </c:pt>
                <c:pt idx="3">
                  <c:v>43159</c:v>
                </c:pt>
                <c:pt idx="4">
                  <c:v>43160</c:v>
                </c:pt>
                <c:pt idx="5">
                  <c:v>43161</c:v>
                </c:pt>
                <c:pt idx="6">
                  <c:v>43162</c:v>
                </c:pt>
                <c:pt idx="7">
                  <c:v>43163</c:v>
                </c:pt>
              </c:numCache>
            </c:numRef>
          </c:cat>
          <c:val>
            <c:numRef>
              <c:f>Sheet1!$B$2:$B$9</c:f>
              <c:numCache>
                <c:formatCode>General</c:formatCode>
                <c:ptCount val="8"/>
                <c:pt idx="0">
                  <c:v>2546</c:v>
                </c:pt>
                <c:pt idx="1">
                  <c:v>2550</c:v>
                </c:pt>
                <c:pt idx="2">
                  <c:v>2555</c:v>
                </c:pt>
                <c:pt idx="3">
                  <c:v>2564</c:v>
                </c:pt>
                <c:pt idx="4">
                  <c:v>2571</c:v>
                </c:pt>
                <c:pt idx="5">
                  <c:v>2581</c:v>
                </c:pt>
                <c:pt idx="6">
                  <c:v>2584</c:v>
                </c:pt>
                <c:pt idx="7">
                  <c:v>2585</c:v>
                </c:pt>
              </c:numCache>
            </c:numRef>
          </c:val>
          <c:smooth val="0"/>
          <c:extLst>
            <c:ext xmlns:c16="http://schemas.microsoft.com/office/drawing/2014/chart" uri="{C3380CC4-5D6E-409C-BE32-E72D297353CC}">
              <c16:uniqueId val="{00000000-162A-451D-98B0-E8BCEF268297}"/>
            </c:ext>
          </c:extLst>
        </c:ser>
        <c:dLbls>
          <c:showLegendKey val="0"/>
          <c:showVal val="0"/>
          <c:showCatName val="0"/>
          <c:showSerName val="0"/>
          <c:showPercent val="0"/>
          <c:showBubbleSize val="0"/>
        </c:dLbls>
        <c:smooth val="0"/>
        <c:axId val="280324768"/>
        <c:axId val="280325424"/>
      </c:lineChart>
      <c:dateAx>
        <c:axId val="28032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25424"/>
        <c:crosses val="autoZero"/>
        <c:auto val="1"/>
        <c:lblOffset val="100"/>
        <c:baseTimeUnit val="days"/>
      </c:dateAx>
      <c:valAx>
        <c:axId val="28032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2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@claudiocetinag</c:v>
                </c:pt>
              </c:strCache>
            </c:strRef>
          </c:tx>
          <c:spPr>
            <a:ln w="28575" cap="rnd">
              <a:solidFill>
                <a:schemeClr val="accent1"/>
              </a:solidFill>
              <a:round/>
            </a:ln>
            <a:effectLst/>
          </c:spPr>
          <c:marker>
            <c:symbol val="none"/>
          </c:marker>
          <c:cat>
            <c:numRef>
              <c:f>Sheet1!$A$2:$A$9</c:f>
              <c:numCache>
                <c:formatCode>m/d/yyyy</c:formatCode>
                <c:ptCount val="8"/>
                <c:pt idx="0">
                  <c:v>43156</c:v>
                </c:pt>
                <c:pt idx="1">
                  <c:v>43157</c:v>
                </c:pt>
                <c:pt idx="2">
                  <c:v>43158</c:v>
                </c:pt>
                <c:pt idx="3">
                  <c:v>43159</c:v>
                </c:pt>
                <c:pt idx="4">
                  <c:v>43160</c:v>
                </c:pt>
                <c:pt idx="5">
                  <c:v>43161</c:v>
                </c:pt>
                <c:pt idx="6">
                  <c:v>43162</c:v>
                </c:pt>
                <c:pt idx="7">
                  <c:v>43163</c:v>
                </c:pt>
              </c:numCache>
            </c:numRef>
          </c:cat>
          <c:val>
            <c:numRef>
              <c:f>Sheet1!$B$2:$B$9</c:f>
              <c:numCache>
                <c:formatCode>General</c:formatCode>
                <c:ptCount val="8"/>
                <c:pt idx="0">
                  <c:v>0.19677292404565</c:v>
                </c:pt>
                <c:pt idx="1">
                  <c:v>0.15710919088767</c:v>
                </c:pt>
                <c:pt idx="2">
                  <c:v>0.19607843137254999</c:v>
                </c:pt>
                <c:pt idx="3">
                  <c:v>0.35225048923678998</c:v>
                </c:pt>
                <c:pt idx="4">
                  <c:v>0.27301092043682001</c:v>
                </c:pt>
                <c:pt idx="5">
                  <c:v>0.38895371450797001</c:v>
                </c:pt>
                <c:pt idx="6">
                  <c:v>0.11623401782255</c:v>
                </c:pt>
                <c:pt idx="7">
                  <c:v>3.8699690402476998E-2</c:v>
                </c:pt>
              </c:numCache>
            </c:numRef>
          </c:val>
          <c:smooth val="0"/>
          <c:extLst>
            <c:ext xmlns:c16="http://schemas.microsoft.com/office/drawing/2014/chart" uri="{C3380CC4-5D6E-409C-BE32-E72D297353CC}">
              <c16:uniqueId val="{00000000-0655-4873-BC8D-1E29241DBE1B}"/>
            </c:ext>
          </c:extLst>
        </c:ser>
        <c:dLbls>
          <c:showLegendKey val="0"/>
          <c:showVal val="0"/>
          <c:showCatName val="0"/>
          <c:showSerName val="0"/>
          <c:showPercent val="0"/>
          <c:showBubbleSize val="0"/>
        </c:dLbls>
        <c:smooth val="0"/>
        <c:axId val="363950368"/>
        <c:axId val="363953320"/>
      </c:lineChart>
      <c:dateAx>
        <c:axId val="36395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53320"/>
        <c:crosses val="autoZero"/>
        <c:auto val="1"/>
        <c:lblOffset val="100"/>
        <c:baseTimeUnit val="days"/>
      </c:dateAx>
      <c:valAx>
        <c:axId val="36395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5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@claudiocetinag</c:v>
                </c:pt>
              </c:strCache>
            </c:strRef>
          </c:tx>
          <c:spPr>
            <a:ln w="28575" cap="rnd">
              <a:solidFill>
                <a:schemeClr val="accent1"/>
              </a:solidFill>
              <a:round/>
            </a:ln>
            <a:effectLst/>
          </c:spPr>
          <c:marker>
            <c:symbol val="none"/>
          </c:marker>
          <c:cat>
            <c:numRef>
              <c:f>Sheet1!$A$2:$A$9</c:f>
              <c:numCache>
                <c:formatCode>m/d/yyyy</c:formatCode>
                <c:ptCount val="8"/>
                <c:pt idx="0">
                  <c:v>43156</c:v>
                </c:pt>
                <c:pt idx="1">
                  <c:v>43157</c:v>
                </c:pt>
                <c:pt idx="2">
                  <c:v>43158</c:v>
                </c:pt>
                <c:pt idx="3">
                  <c:v>43159</c:v>
                </c:pt>
                <c:pt idx="4">
                  <c:v>43160</c:v>
                </c:pt>
                <c:pt idx="5">
                  <c:v>43161</c:v>
                </c:pt>
                <c:pt idx="6">
                  <c:v>43162</c:v>
                </c:pt>
                <c:pt idx="7">
                  <c:v>43163</c:v>
                </c:pt>
              </c:numCache>
            </c:numRef>
          </c:cat>
          <c:val>
            <c:numRef>
              <c:f>Sheet1!$B$2:$B$9</c:f>
              <c:numCache>
                <c:formatCode>General</c:formatCode>
                <c:ptCount val="8"/>
                <c:pt idx="0">
                  <c:v>4.2207366627342999</c:v>
                </c:pt>
                <c:pt idx="1">
                  <c:v>4.3956043956044004</c:v>
                </c:pt>
                <c:pt idx="2">
                  <c:v>5.1985370950887999</c:v>
                </c:pt>
                <c:pt idx="3">
                  <c:v>5.0214927706135004</c:v>
                </c:pt>
                <c:pt idx="4">
                  <c:v>3.4086482275029</c:v>
                </c:pt>
                <c:pt idx="5">
                  <c:v>4.2313664596273002</c:v>
                </c:pt>
                <c:pt idx="6">
                  <c:v>3.4598502452879001</c:v>
                </c:pt>
                <c:pt idx="7">
                  <c:v>1.5092879256966001</c:v>
                </c:pt>
              </c:numCache>
            </c:numRef>
          </c:val>
          <c:smooth val="0"/>
          <c:extLst>
            <c:ext xmlns:c16="http://schemas.microsoft.com/office/drawing/2014/chart" uri="{C3380CC4-5D6E-409C-BE32-E72D297353CC}">
              <c16:uniqueId val="{00000000-9954-4787-BD41-D98F577031E5}"/>
            </c:ext>
          </c:extLst>
        </c:ser>
        <c:dLbls>
          <c:showLegendKey val="0"/>
          <c:showVal val="0"/>
          <c:showCatName val="0"/>
          <c:showSerName val="0"/>
          <c:showPercent val="0"/>
          <c:showBubbleSize val="0"/>
        </c:dLbls>
        <c:smooth val="0"/>
        <c:axId val="364529192"/>
        <c:axId val="364523944"/>
      </c:lineChart>
      <c:dateAx>
        <c:axId val="36452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23944"/>
        <c:crosses val="autoZero"/>
        <c:auto val="1"/>
        <c:lblOffset val="100"/>
        <c:baseTimeUnit val="days"/>
      </c:dateAx>
      <c:valAx>
        <c:axId val="36452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2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E3F37-BEE5-401B-8B1B-7E68D102ABD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23305968-B1BA-482B-AA67-720AC3010F87}"/>
              </a:ext>
            </a:extLst>
          </p:cNvPr>
          <p:cNvSpPr>
            <a:spLocks noGrp="1"/>
          </p:cNvSpPr>
          <p:nvPr>
            <p:ph type="subTitle" idx="1"/>
          </p:nvPr>
        </p:nvSpPr>
        <p:spPr/>
        <p:txBody>
          <a:bodyPr/>
          <a:lstStyle/>
          <a:p>
            <a:r>
              <a:rPr lang="en-US"/>
              <a:t>Smash-Hosting</a:t>
            </a:r>
          </a:p>
        </p:txBody>
      </p:sp>
    </p:spTree>
    <p:extLst>
      <p:ext uri="{BB962C8B-B14F-4D97-AF65-F5344CB8AC3E}">
        <p14:creationId xmlns:p14="http://schemas.microsoft.com/office/powerpoint/2010/main" val="989153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5D2A9-0799-49EE-BC48-265065089DCC}"/>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72FB040C-80EC-4E95-8A9E-515749F70B76}"/>
              </a:ext>
            </a:extLst>
          </p:cNvPr>
          <p:cNvGraphicFramePr>
            <a:graphicFrameLocks noGrp="1"/>
          </p:cNvGraphicFramePr>
          <p:nvPr>
            <p:ph type="chart" sz="quarter" idx="13"/>
            <p:extLst>
              <p:ext uri="{D42A27DB-BD31-4B8C-83A1-F6EECF244321}">
                <p14:modId xmlns:p14="http://schemas.microsoft.com/office/powerpoint/2010/main" val="3824875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83778-A397-4F57-A926-9EB62F0203BB}"/>
              </a:ext>
            </a:extLst>
          </p:cNvPr>
          <p:cNvSpPr>
            <a:spLocks noGrp="1"/>
          </p:cNvSpPr>
          <p:nvPr>
            <p:ph type="body" sz="quarter" idx="14"/>
          </p:nvPr>
        </p:nvSpPr>
        <p:spPr/>
        <p:txBody>
          <a:bodyPr/>
          <a:lstStyle/>
          <a:p>
            <a:r>
              <a:rPr lang="en-US"/>
              <a:t>02/25/2018 - 03/04/2018</a:t>
            </a:r>
          </a:p>
        </p:txBody>
      </p:sp>
      <p:sp>
        <p:nvSpPr>
          <p:cNvPr id="5" name="Footer Placeholder 4">
            <a:extLst>
              <a:ext uri="{FF2B5EF4-FFF2-40B4-BE49-F238E27FC236}">
                <a16:creationId xmlns:a16="http://schemas.microsoft.com/office/drawing/2014/main" id="{DE0AA233-9484-4DA6-B561-5186EB024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1362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593C1-8126-49F8-ADCF-949800CA29A5}"/>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88E3F960-5415-481F-80C2-7A09E13278AE}"/>
              </a:ext>
            </a:extLst>
          </p:cNvPr>
          <p:cNvGraphicFramePr>
            <a:graphicFrameLocks noGrp="1"/>
          </p:cNvGraphicFramePr>
          <p:nvPr>
            <p:ph type="tbl" sz="quarter" idx="13"/>
            <p:extLst>
              <p:ext uri="{D42A27DB-BD31-4B8C-83A1-F6EECF244321}">
                <p14:modId xmlns:p14="http://schemas.microsoft.com/office/powerpoint/2010/main" val="1895434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79759463"/>
                    </a:ext>
                  </a:extLst>
                </a:gridCol>
                <a:gridCol w="493776">
                  <a:extLst>
                    <a:ext uri="{9D8B030D-6E8A-4147-A177-3AD203B41FA5}">
                      <a16:colId xmlns:a16="http://schemas.microsoft.com/office/drawing/2014/main" val="4184247028"/>
                    </a:ext>
                  </a:extLst>
                </a:gridCol>
                <a:gridCol w="493776">
                  <a:extLst>
                    <a:ext uri="{9D8B030D-6E8A-4147-A177-3AD203B41FA5}">
                      <a16:colId xmlns:a16="http://schemas.microsoft.com/office/drawing/2014/main" val="2210293899"/>
                    </a:ext>
                  </a:extLst>
                </a:gridCol>
                <a:gridCol w="493776">
                  <a:extLst>
                    <a:ext uri="{9D8B030D-6E8A-4147-A177-3AD203B41FA5}">
                      <a16:colId xmlns:a16="http://schemas.microsoft.com/office/drawing/2014/main" val="1131720699"/>
                    </a:ext>
                  </a:extLst>
                </a:gridCol>
                <a:gridCol w="493776">
                  <a:extLst>
                    <a:ext uri="{9D8B030D-6E8A-4147-A177-3AD203B41FA5}">
                      <a16:colId xmlns:a16="http://schemas.microsoft.com/office/drawing/2014/main" val="1415465645"/>
                    </a:ext>
                  </a:extLst>
                </a:gridCol>
                <a:gridCol w="493776">
                  <a:extLst>
                    <a:ext uri="{9D8B030D-6E8A-4147-A177-3AD203B41FA5}">
                      <a16:colId xmlns:a16="http://schemas.microsoft.com/office/drawing/2014/main" val="2369715856"/>
                    </a:ext>
                  </a:extLst>
                </a:gridCol>
                <a:gridCol w="493776">
                  <a:extLst>
                    <a:ext uri="{9D8B030D-6E8A-4147-A177-3AD203B41FA5}">
                      <a16:colId xmlns:a16="http://schemas.microsoft.com/office/drawing/2014/main" val="3654227600"/>
                    </a:ext>
                  </a:extLst>
                </a:gridCol>
                <a:gridCol w="493776">
                  <a:extLst>
                    <a:ext uri="{9D8B030D-6E8A-4147-A177-3AD203B41FA5}">
                      <a16:colId xmlns:a16="http://schemas.microsoft.com/office/drawing/2014/main" val="379644929"/>
                    </a:ext>
                  </a:extLst>
                </a:gridCol>
                <a:gridCol w="493776">
                  <a:extLst>
                    <a:ext uri="{9D8B030D-6E8A-4147-A177-3AD203B41FA5}">
                      <a16:colId xmlns:a16="http://schemas.microsoft.com/office/drawing/2014/main" val="1489692514"/>
                    </a:ext>
                  </a:extLst>
                </a:gridCol>
                <a:gridCol w="493776">
                  <a:extLst>
                    <a:ext uri="{9D8B030D-6E8A-4147-A177-3AD203B41FA5}">
                      <a16:colId xmlns:a16="http://schemas.microsoft.com/office/drawing/2014/main" val="1374483684"/>
                    </a:ext>
                  </a:extLst>
                </a:gridCol>
                <a:gridCol w="493776">
                  <a:extLst>
                    <a:ext uri="{9D8B030D-6E8A-4147-A177-3AD203B41FA5}">
                      <a16:colId xmlns:a16="http://schemas.microsoft.com/office/drawing/2014/main" val="1785248921"/>
                    </a:ext>
                  </a:extLst>
                </a:gridCol>
                <a:gridCol w="493776">
                  <a:extLst>
                    <a:ext uri="{9D8B030D-6E8A-4147-A177-3AD203B41FA5}">
                      <a16:colId xmlns:a16="http://schemas.microsoft.com/office/drawing/2014/main" val="3727994279"/>
                    </a:ext>
                  </a:extLst>
                </a:gridCol>
                <a:gridCol w="493776">
                  <a:extLst>
                    <a:ext uri="{9D8B030D-6E8A-4147-A177-3AD203B41FA5}">
                      <a16:colId xmlns:a16="http://schemas.microsoft.com/office/drawing/2014/main" val="970331137"/>
                    </a:ext>
                  </a:extLst>
                </a:gridCol>
                <a:gridCol w="493776">
                  <a:extLst>
                    <a:ext uri="{9D8B030D-6E8A-4147-A177-3AD203B41FA5}">
                      <a16:colId xmlns:a16="http://schemas.microsoft.com/office/drawing/2014/main" val="11092053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32472954"/>
                  </a:ext>
                </a:extLst>
              </a:tr>
              <a:tr h="370840">
                <a:tc>
                  <a:txBody>
                    <a:bodyPr/>
                    <a:lstStyle/>
                    <a:p>
                      <a:r>
                        <a:rPr lang="en-US" sz="1000"/>
                        <a:t>@claudiocetinag</a:t>
                      </a:r>
                    </a:p>
                  </a:txBody>
                  <a:tcPr/>
                </a:tc>
                <a:tc>
                  <a:txBody>
                    <a:bodyPr/>
                    <a:lstStyle/>
                    <a:p>
                      <a:r>
                        <a:rPr lang="en-US" sz="1000"/>
                        <a:t>2585</a:t>
                      </a:r>
                    </a:p>
                  </a:txBody>
                  <a:tcPr/>
                </a:tc>
                <a:tc>
                  <a:txBody>
                    <a:bodyPr/>
                    <a:lstStyle/>
                    <a:p>
                      <a:r>
                        <a:rPr lang="en-US" sz="1000"/>
                        <a:t>44</a:t>
                      </a:r>
                    </a:p>
                  </a:txBody>
                  <a:tcPr/>
                </a:tc>
                <a:tc>
                  <a:txBody>
                    <a:bodyPr/>
                    <a:lstStyle/>
                    <a:p>
                      <a:r>
                        <a:rPr lang="en-US" sz="1000"/>
                        <a:t>20</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859</a:t>
                      </a:r>
                    </a:p>
                  </a:txBody>
                  <a:tcPr/>
                </a:tc>
                <a:tc>
                  <a:txBody>
                    <a:bodyPr/>
                    <a:lstStyle/>
                    <a:p>
                      <a:r>
                        <a:rPr lang="en-US" sz="1000"/>
                        <a:t>859</a:t>
                      </a:r>
                    </a:p>
                  </a:txBody>
                  <a:tcPr/>
                </a:tc>
                <a:tc>
                  <a:txBody>
                    <a:bodyPr/>
                    <a:lstStyle/>
                    <a:p>
                      <a:r>
                        <a:rPr lang="en-US" sz="1000"/>
                        <a:t>1184</a:t>
                      </a:r>
                    </a:p>
                  </a:txBody>
                  <a:tcPr/>
                </a:tc>
                <a:tc>
                  <a:txBody>
                    <a:bodyPr/>
                    <a:lstStyle/>
                    <a:p>
                      <a:r>
                        <a:rPr lang="en-US" sz="1000"/>
                        <a:t>9</a:t>
                      </a:r>
                    </a:p>
                  </a:txBody>
                  <a:tcPr/>
                </a:tc>
                <a:tc>
                  <a:txBody>
                    <a:bodyPr/>
                    <a:lstStyle/>
                    <a:p>
                      <a:r>
                        <a:rPr lang="en-US" sz="1000"/>
                        <a:t>24</a:t>
                      </a:r>
                    </a:p>
                  </a:txBody>
                  <a:tcPr/>
                </a:tc>
                <a:tc>
                  <a:txBody>
                    <a:bodyPr/>
                    <a:lstStyle/>
                    <a:p>
                      <a:r>
                        <a:rPr lang="en-US" sz="1000"/>
                        <a:t>4.0031%</a:t>
                      </a:r>
                    </a:p>
                  </a:txBody>
                  <a:tcPr/>
                </a:tc>
                <a:tc>
                  <a:txBody>
                    <a:bodyPr/>
                    <a:lstStyle/>
                    <a:p>
                      <a:r>
                        <a:rPr lang="en-US" sz="1000"/>
                        <a:t>0.0%</a:t>
                      </a:r>
                    </a:p>
                  </a:txBody>
                  <a:tcPr/>
                </a:tc>
                <a:extLst>
                  <a:ext uri="{0D108BD9-81ED-4DB2-BD59-A6C34878D82A}">
                    <a16:rowId xmlns:a16="http://schemas.microsoft.com/office/drawing/2014/main" val="2656422535"/>
                  </a:ext>
                </a:extLst>
              </a:tr>
            </a:tbl>
          </a:graphicData>
        </a:graphic>
      </p:graphicFrame>
      <p:sp>
        <p:nvSpPr>
          <p:cNvPr id="4" name="Text Placeholder 3">
            <a:extLst>
              <a:ext uri="{FF2B5EF4-FFF2-40B4-BE49-F238E27FC236}">
                <a16:creationId xmlns:a16="http://schemas.microsoft.com/office/drawing/2014/main" id="{1409396C-12E1-4492-A981-12B79FBA171F}"/>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505406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37E96-0D48-4FB3-BBB5-B49687ED9445}"/>
              </a:ext>
            </a:extLst>
          </p:cNvPr>
          <p:cNvSpPr>
            <a:spLocks noGrp="1"/>
          </p:cNvSpPr>
          <p:nvPr>
            <p:ph type="title"/>
          </p:nvPr>
        </p:nvSpPr>
        <p:spPr/>
        <p:txBody>
          <a:bodyPr/>
          <a:lstStyle/>
          <a:p>
            <a:r>
              <a:rPr lang="en-US"/>
              <a:t>Twitter Followers Change Rate</a:t>
            </a:r>
          </a:p>
        </p:txBody>
      </p:sp>
      <p:graphicFrame>
        <p:nvGraphicFramePr>
          <p:cNvPr id="6" name="Chart Placeholder 5">
            <a:extLst>
              <a:ext uri="{FF2B5EF4-FFF2-40B4-BE49-F238E27FC236}">
                <a16:creationId xmlns:a16="http://schemas.microsoft.com/office/drawing/2014/main" id="{26FEDBC5-CE93-41E8-9109-A4B5899ED72A}"/>
              </a:ext>
            </a:extLst>
          </p:cNvPr>
          <p:cNvGraphicFramePr>
            <a:graphicFrameLocks noGrp="1"/>
          </p:cNvGraphicFramePr>
          <p:nvPr>
            <p:ph type="chart" sz="quarter" idx="13"/>
            <p:extLst>
              <p:ext uri="{D42A27DB-BD31-4B8C-83A1-F6EECF244321}">
                <p14:modId xmlns:p14="http://schemas.microsoft.com/office/powerpoint/2010/main" val="3962691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735880-BA27-49A8-9DAB-D50950ABDEE3}"/>
              </a:ext>
            </a:extLst>
          </p:cNvPr>
          <p:cNvSpPr>
            <a:spLocks noGrp="1"/>
          </p:cNvSpPr>
          <p:nvPr>
            <p:ph type="body" sz="quarter" idx="14"/>
          </p:nvPr>
        </p:nvSpPr>
        <p:spPr/>
        <p:txBody>
          <a:bodyPr/>
          <a:lstStyle/>
          <a:p>
            <a:r>
              <a:rPr lang="en-US"/>
              <a:t>02/25/2018 - 03/04/2018</a:t>
            </a:r>
          </a:p>
        </p:txBody>
      </p:sp>
      <p:sp>
        <p:nvSpPr>
          <p:cNvPr id="5" name="Footer Placeholder 4">
            <a:extLst>
              <a:ext uri="{FF2B5EF4-FFF2-40B4-BE49-F238E27FC236}">
                <a16:creationId xmlns:a16="http://schemas.microsoft.com/office/drawing/2014/main" id="{CF391D96-926C-4F30-8C4B-88CA1B7ADD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2103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80CB8-ADDC-4F38-B1ED-C47F806D5B34}"/>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3E62DE89-96F7-48CD-846F-C75DCC0BA4CF}"/>
              </a:ext>
            </a:extLst>
          </p:cNvPr>
          <p:cNvGraphicFramePr>
            <a:graphicFrameLocks noGrp="1"/>
          </p:cNvGraphicFramePr>
          <p:nvPr>
            <p:ph type="chart" sz="quarter" idx="13"/>
            <p:extLst>
              <p:ext uri="{D42A27DB-BD31-4B8C-83A1-F6EECF244321}">
                <p14:modId xmlns:p14="http://schemas.microsoft.com/office/powerpoint/2010/main" val="4017427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25B87E-B316-46F8-BA9A-5EFB33C975FB}"/>
              </a:ext>
            </a:extLst>
          </p:cNvPr>
          <p:cNvSpPr>
            <a:spLocks noGrp="1"/>
          </p:cNvSpPr>
          <p:nvPr>
            <p:ph type="body" sz="quarter" idx="14"/>
          </p:nvPr>
        </p:nvSpPr>
        <p:spPr/>
        <p:txBody>
          <a:bodyPr/>
          <a:lstStyle/>
          <a:p>
            <a:r>
              <a:rPr lang="en-US"/>
              <a:t>02/25/2018 - 03/04/2018</a:t>
            </a:r>
          </a:p>
        </p:txBody>
      </p:sp>
      <p:sp>
        <p:nvSpPr>
          <p:cNvPr id="5" name="Footer Placeholder 4">
            <a:extLst>
              <a:ext uri="{FF2B5EF4-FFF2-40B4-BE49-F238E27FC236}">
                <a16:creationId xmlns:a16="http://schemas.microsoft.com/office/drawing/2014/main" id="{7C7D5B40-DF42-4FCF-B705-2D6BD7631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612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ADC65-60D5-441B-A127-F5F4A7A75A82}"/>
              </a:ext>
            </a:extLst>
          </p:cNvPr>
          <p:cNvSpPr>
            <a:spLocks noGrp="1"/>
          </p:cNvSpPr>
          <p:nvPr>
            <p:ph type="title"/>
          </p:nvPr>
        </p:nvSpPr>
        <p:spPr/>
        <p:txBody>
          <a:bodyPr/>
          <a:lstStyle/>
          <a:p>
            <a:r>
              <a:rPr lang="en-US"/>
              <a:t>Twitter Own and Retweeted Tweets Table - 1 of 4</a:t>
            </a:r>
          </a:p>
        </p:txBody>
      </p:sp>
      <p:graphicFrame>
        <p:nvGraphicFramePr>
          <p:cNvPr id="5" name="Table Placeholder 4">
            <a:extLst>
              <a:ext uri="{FF2B5EF4-FFF2-40B4-BE49-F238E27FC236}">
                <a16:creationId xmlns:a16="http://schemas.microsoft.com/office/drawing/2014/main" id="{1C6CEDC5-7C4A-4E19-A369-923E5A8FD04A}"/>
              </a:ext>
            </a:extLst>
          </p:cNvPr>
          <p:cNvGraphicFramePr>
            <a:graphicFrameLocks noGrp="1"/>
          </p:cNvGraphicFramePr>
          <p:nvPr>
            <p:ph type="tbl" sz="quarter" idx="13"/>
            <p:extLst>
              <p:ext uri="{D42A27DB-BD31-4B8C-83A1-F6EECF244321}">
                <p14:modId xmlns:p14="http://schemas.microsoft.com/office/powerpoint/2010/main" val="2140833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36119903"/>
                    </a:ext>
                  </a:extLst>
                </a:gridCol>
                <a:gridCol w="822960">
                  <a:extLst>
                    <a:ext uri="{9D8B030D-6E8A-4147-A177-3AD203B41FA5}">
                      <a16:colId xmlns:a16="http://schemas.microsoft.com/office/drawing/2014/main" val="1804779813"/>
                    </a:ext>
                  </a:extLst>
                </a:gridCol>
                <a:gridCol w="822960">
                  <a:extLst>
                    <a:ext uri="{9D8B030D-6E8A-4147-A177-3AD203B41FA5}">
                      <a16:colId xmlns:a16="http://schemas.microsoft.com/office/drawing/2014/main" val="225482992"/>
                    </a:ext>
                  </a:extLst>
                </a:gridCol>
                <a:gridCol w="822960">
                  <a:extLst>
                    <a:ext uri="{9D8B030D-6E8A-4147-A177-3AD203B41FA5}">
                      <a16:colId xmlns:a16="http://schemas.microsoft.com/office/drawing/2014/main" val="915160007"/>
                    </a:ext>
                  </a:extLst>
                </a:gridCol>
                <a:gridCol w="822960">
                  <a:extLst>
                    <a:ext uri="{9D8B030D-6E8A-4147-A177-3AD203B41FA5}">
                      <a16:colId xmlns:a16="http://schemas.microsoft.com/office/drawing/2014/main" val="1693856114"/>
                    </a:ext>
                  </a:extLst>
                </a:gridCol>
                <a:gridCol w="822960">
                  <a:extLst>
                    <a:ext uri="{9D8B030D-6E8A-4147-A177-3AD203B41FA5}">
                      <a16:colId xmlns:a16="http://schemas.microsoft.com/office/drawing/2014/main" val="333028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0683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- 2018-03-04 19:22:52</a:t>
                      </a:r>
                      <a:r>
                        <a:rPr kumimoji="0" lang="es-ES" sz="1000" b="0" i="0" u="none" strike="noStrike" kern="1200" cap="none" spc="0" normalizeH="0" baseline="0" noProof="0">
                          <a:ln>
                            <a:noFill/>
                          </a:ln>
                          <a:solidFill>
                            <a:prstClr val="black"/>
                          </a:solidFill>
                          <a:effectLst/>
                          <a:uLnTx/>
                          <a:uFillTx/>
                          <a:latin typeface="+mn-lt"/>
                          <a:ea typeface="+mn-ea"/>
                          <a:cs typeface="+mn-cs"/>
                        </a:rPr>
                        <a:t>
Deseo que todos estén disfrutando el día de la familia con las personas que más quieren. ¡Felicidades a todos los Campechanos! https://t.co/ApLvESXBdB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0.8897%</a:t>
                      </a:r>
                    </a:p>
                  </a:txBody>
                  <a:tcPr/>
                </a:tc>
                <a:extLst>
                  <a:ext uri="{0D108BD9-81ED-4DB2-BD59-A6C34878D82A}">
                    <a16:rowId xmlns:a16="http://schemas.microsoft.com/office/drawing/2014/main" val="137403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@claudiocetinag - 2018-03-04 10:00:11</a:t>
                      </a:r>
                      <a:r>
                        <a:rPr kumimoji="0" lang="pl-PL" sz="1000" b="0" i="0" u="none" strike="noStrike" kern="1200" cap="none" spc="0" normalizeH="0" baseline="0" noProof="0">
                          <a:ln>
                            <a:noFill/>
                          </a:ln>
                          <a:solidFill>
                            <a:prstClr val="black"/>
                          </a:solidFill>
                          <a:effectLst/>
                          <a:uLnTx/>
                          <a:uFillTx/>
                          <a:latin typeface="+mn-lt"/>
                          <a:ea typeface="+mn-ea"/>
                          <a:cs typeface="+mn-cs"/>
                        </a:rPr>
                        <a:t>
❤️ https://t.co/1sR2FfM5pm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2.1277%</a:t>
                      </a:r>
                    </a:p>
                  </a:txBody>
                  <a:tcPr/>
                </a:tc>
                <a:extLst>
                  <a:ext uri="{0D108BD9-81ED-4DB2-BD59-A6C34878D82A}">
                    <a16:rowId xmlns:a16="http://schemas.microsoft.com/office/drawing/2014/main" val="173913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- 2018-03-03 21:01:33</a:t>
                      </a:r>
                      <a:r>
                        <a:rPr kumimoji="0" lang="es-ES" sz="1000" b="0" i="0" u="none" strike="noStrike" kern="1200" cap="none" spc="0" normalizeH="0" baseline="0" noProof="0">
                          <a:ln>
                            <a:noFill/>
                          </a:ln>
                          <a:solidFill>
                            <a:prstClr val="black"/>
                          </a:solidFill>
                          <a:effectLst/>
                          <a:uLnTx/>
                          <a:uFillTx/>
                          <a:latin typeface="+mn-lt"/>
                          <a:ea typeface="+mn-ea"/>
                          <a:cs typeface="+mn-cs"/>
                        </a:rPr>
                        <a:t>
Todas las ideas son importantes para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mejorar nuestra querida ciudad. Por eso me vas a ver caminando el municipio y saludándote en la plaza, en el parque y en tu colonia. Quiero que todos participemos para que mejoremos a Campeche y la hagamos un lugar todavía mejor. https://t.co/3FYtTnZBzD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2.7477%</a:t>
                      </a:r>
                    </a:p>
                  </a:txBody>
                  <a:tcPr/>
                </a:tc>
                <a:extLst>
                  <a:ext uri="{0D108BD9-81ED-4DB2-BD59-A6C34878D82A}">
                    <a16:rowId xmlns:a16="http://schemas.microsoft.com/office/drawing/2014/main" val="221741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- 2018-03-03 10:00:16</a:t>
                      </a:r>
                      <a:r>
                        <a:rPr kumimoji="0" lang="es-ES" sz="1000" b="0" i="0" u="none" strike="noStrike" kern="1200" cap="none" spc="0" normalizeH="0" baseline="0" noProof="0">
                          <a:ln>
                            <a:noFill/>
                          </a:ln>
                          <a:solidFill>
                            <a:prstClr val="black"/>
                          </a:solidFill>
                          <a:effectLst/>
                          <a:uLnTx/>
                          <a:uFillTx/>
                          <a:latin typeface="+mn-lt"/>
                          <a:ea typeface="+mn-ea"/>
                          <a:cs typeface="+mn-cs"/>
                        </a:rPr>
                        <a:t>
Fui al Centro ecoturístico Ich Ha Lol</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Xaan. Está tan bonito que dan ganas de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mostrarlo a todo el mundo para que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vengan a visitarnos. Hay que aprovechar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al máximo la riqueza natural que 
tenemos en Campeche. https://t.co/u6WDztRkgt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5.3019%</a:t>
                      </a:r>
                    </a:p>
                  </a:txBody>
                  <a:tcPr/>
                </a:tc>
                <a:extLst>
                  <a:ext uri="{0D108BD9-81ED-4DB2-BD59-A6C34878D82A}">
                    <a16:rowId xmlns:a16="http://schemas.microsoft.com/office/drawing/2014/main" val="346676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- 2018-03-03 09:00:16</a:t>
                      </a:r>
                      <a:r>
                        <a:rPr kumimoji="0" lang="es-ES" sz="1000" b="0" i="0" u="none" strike="noStrike" kern="1200" cap="none" spc="0" normalizeH="0" baseline="0" noProof="0">
                          <a:ln>
                            <a:noFill/>
                          </a:ln>
                          <a:solidFill>
                            <a:prstClr val="black"/>
                          </a:solidFill>
                          <a:effectLst/>
                          <a:uLnTx/>
                          <a:uFillTx/>
                          <a:latin typeface="+mn-lt"/>
                          <a:ea typeface="+mn-ea"/>
                          <a:cs typeface="+mn-cs"/>
                        </a:rPr>
                        <a:t>
Hace unos días tuve la oportunidad de platicar con @AnaSofiaTorayaT, una gran presentadora quien ha anunciado su retiro. Le deseo mucho éxito en sus nuevos proyectos. https://t.co/amIIOIEnOj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2.3220%</a:t>
                      </a:r>
                    </a:p>
                  </a:txBody>
                  <a:tcPr/>
                </a:tc>
                <a:extLst>
                  <a:ext uri="{0D108BD9-81ED-4DB2-BD59-A6C34878D82A}">
                    <a16:rowId xmlns:a16="http://schemas.microsoft.com/office/drawing/2014/main" val="2598546112"/>
                  </a:ext>
                </a:extLst>
              </a:tr>
            </a:tbl>
          </a:graphicData>
        </a:graphic>
      </p:graphicFrame>
      <p:sp>
        <p:nvSpPr>
          <p:cNvPr id="4" name="Text Placeholder 3">
            <a:extLst>
              <a:ext uri="{FF2B5EF4-FFF2-40B4-BE49-F238E27FC236}">
                <a16:creationId xmlns:a16="http://schemas.microsoft.com/office/drawing/2014/main" id="{4C4B2CAE-30D1-496E-A639-0B9D7A6FEB29}"/>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3390747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9D241-ABAF-4F34-9C70-A984193CB0FF}"/>
              </a:ext>
            </a:extLst>
          </p:cNvPr>
          <p:cNvSpPr>
            <a:spLocks noGrp="1"/>
          </p:cNvSpPr>
          <p:nvPr>
            <p:ph type="title"/>
          </p:nvPr>
        </p:nvSpPr>
        <p:spPr/>
        <p:txBody>
          <a:bodyPr/>
          <a:lstStyle/>
          <a:p>
            <a:r>
              <a:rPr lang="en-US"/>
              <a:t>Twitter Own and Retweeted Tweets Table - 2 of 4</a:t>
            </a:r>
          </a:p>
        </p:txBody>
      </p:sp>
      <p:graphicFrame>
        <p:nvGraphicFramePr>
          <p:cNvPr id="5" name="Table Placeholder 4">
            <a:extLst>
              <a:ext uri="{FF2B5EF4-FFF2-40B4-BE49-F238E27FC236}">
                <a16:creationId xmlns:a16="http://schemas.microsoft.com/office/drawing/2014/main" id="{4BD38584-A8D0-49D6-8863-C582E1677D4A}"/>
              </a:ext>
            </a:extLst>
          </p:cNvPr>
          <p:cNvGraphicFramePr>
            <a:graphicFrameLocks noGrp="1"/>
          </p:cNvGraphicFramePr>
          <p:nvPr>
            <p:ph type="tbl" sz="quarter" idx="13"/>
            <p:extLst>
              <p:ext uri="{D42A27DB-BD31-4B8C-83A1-F6EECF244321}">
                <p14:modId xmlns:p14="http://schemas.microsoft.com/office/powerpoint/2010/main" val="1876214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91912151"/>
                    </a:ext>
                  </a:extLst>
                </a:gridCol>
                <a:gridCol w="822960">
                  <a:extLst>
                    <a:ext uri="{9D8B030D-6E8A-4147-A177-3AD203B41FA5}">
                      <a16:colId xmlns:a16="http://schemas.microsoft.com/office/drawing/2014/main" val="642373142"/>
                    </a:ext>
                  </a:extLst>
                </a:gridCol>
                <a:gridCol w="822960">
                  <a:extLst>
                    <a:ext uri="{9D8B030D-6E8A-4147-A177-3AD203B41FA5}">
                      <a16:colId xmlns:a16="http://schemas.microsoft.com/office/drawing/2014/main" val="3743044162"/>
                    </a:ext>
                  </a:extLst>
                </a:gridCol>
                <a:gridCol w="822960">
                  <a:extLst>
                    <a:ext uri="{9D8B030D-6E8A-4147-A177-3AD203B41FA5}">
                      <a16:colId xmlns:a16="http://schemas.microsoft.com/office/drawing/2014/main" val="2440575222"/>
                    </a:ext>
                  </a:extLst>
                </a:gridCol>
                <a:gridCol w="822960">
                  <a:extLst>
                    <a:ext uri="{9D8B030D-6E8A-4147-A177-3AD203B41FA5}">
                      <a16:colId xmlns:a16="http://schemas.microsoft.com/office/drawing/2014/main" val="622065513"/>
                    </a:ext>
                  </a:extLst>
                </a:gridCol>
                <a:gridCol w="822960">
                  <a:extLst>
                    <a:ext uri="{9D8B030D-6E8A-4147-A177-3AD203B41FA5}">
                      <a16:colId xmlns:a16="http://schemas.microsoft.com/office/drawing/2014/main" val="423084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3624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- 2018-03-02 21:00:08</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me están saludando en las colonias de nuestra gran ciudad. Es bien importante que todos participemos en las soluciones de los retos que Campeche debe enfrentar para ser una de las mejores ciudades de México. https://t.co/3qezioCKUC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4.8043%</a:t>
                      </a:r>
                    </a:p>
                  </a:txBody>
                  <a:tcPr/>
                </a:tc>
                <a:extLst>
                  <a:ext uri="{0D108BD9-81ED-4DB2-BD59-A6C34878D82A}">
                    <a16:rowId xmlns:a16="http://schemas.microsoft.com/office/drawing/2014/main" val="360054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- 2018-03-02 09:00:24</a:t>
                      </a:r>
                      <a:r>
                        <a:rPr kumimoji="0" lang="es-ES" sz="1000" b="0" i="0" u="none" strike="noStrike" kern="1200" cap="none" spc="0" normalizeH="0" baseline="0" noProof="0">
                          <a:ln>
                            <a:noFill/>
                          </a:ln>
                          <a:solidFill>
                            <a:prstClr val="black"/>
                          </a:solidFill>
                          <a:effectLst/>
                          <a:uLnTx/>
                          <a:uFillTx/>
                          <a:latin typeface="+mn-lt"/>
                          <a:ea typeface="+mn-ea"/>
                          <a:cs typeface="+mn-cs"/>
                        </a:rPr>
                        <a:t>
Los trabajadores del parque Industrial Bicentenario me comentaron que es importante seguir innovando y fortalecer el trabajo que hacen todos los días para mover a la economía de Campeche. Gracias por sus ideas y entusiasmo. https://t.co/SrzR7bIETD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3.6420%</a:t>
                      </a:r>
                    </a:p>
                  </a:txBody>
                  <a:tcPr/>
                </a:tc>
                <a:extLst>
                  <a:ext uri="{0D108BD9-81ED-4DB2-BD59-A6C34878D82A}">
                    <a16:rowId xmlns:a16="http://schemas.microsoft.com/office/drawing/2014/main" val="189903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- 2018-03-01 17:14:51</a:t>
                      </a:r>
                      <a:r>
                        <a:rPr kumimoji="0" lang="es-ES" sz="1000" b="0" i="0" u="none" strike="noStrike" kern="1200" cap="none" spc="0" normalizeH="0" baseline="0" noProof="0">
                          <a:ln>
                            <a:noFill/>
                          </a:ln>
                          <a:solidFill>
                            <a:prstClr val="black"/>
                          </a:solidFill>
                          <a:effectLst/>
                          <a:uLnTx/>
                          <a:uFillTx/>
                          <a:latin typeface="+mn-lt"/>
                          <a:ea typeface="+mn-ea"/>
                          <a:cs typeface="+mn-cs"/>
                        </a:rPr>
                        <a:t>
Nos sumamos a la colecta nacional 2018 en apoyo a la Cruz Roja Mexicana. 
Recuerda que en cualquier emergencia los voluntarios acudirán a prestarte los primeros auxilios. 
Se respira solidaridad y fraternidad en todos los rincones. 
Siempre los continuaré apoyando. https://t.co/SXVCfcFWWw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3.6173%</a:t>
                      </a:r>
                    </a:p>
                  </a:txBody>
                  <a:tcPr/>
                </a:tc>
                <a:extLst>
                  <a:ext uri="{0D108BD9-81ED-4DB2-BD59-A6C34878D82A}">
                    <a16:rowId xmlns:a16="http://schemas.microsoft.com/office/drawing/2014/main" val="320212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- 2018-03-01 09:00:29</a:t>
                      </a:r>
                      <a:r>
                        <a:rPr kumimoji="0" lang="es-ES" sz="1000" b="0" i="0" u="none" strike="noStrike" kern="1200" cap="none" spc="0" normalizeH="0" baseline="0" noProof="0">
                          <a:ln>
                            <a:noFill/>
                          </a:ln>
                          <a:solidFill>
                            <a:prstClr val="black"/>
                          </a:solidFill>
                          <a:effectLst/>
                          <a:uLnTx/>
                          <a:uFillTx/>
                          <a:latin typeface="+mn-lt"/>
                          <a:ea typeface="+mn-ea"/>
                          <a:cs typeface="+mn-cs"/>
                        </a:rPr>
                        <a:t>
En el parque Industrial Bicentenario platiqué con empresarios que están invirtiendo para que Campeche tenga empleos que mejoren la calidad de vida de los ciudadanos. https://t.co/xvfIY8OGEF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3.1894%</a:t>
                      </a:r>
                    </a:p>
                  </a:txBody>
                  <a:tcPr/>
                </a:tc>
                <a:extLst>
                  <a:ext uri="{0D108BD9-81ED-4DB2-BD59-A6C34878D82A}">
                    <a16:rowId xmlns:a16="http://schemas.microsoft.com/office/drawing/2014/main" val="2076285446"/>
                  </a:ext>
                </a:extLst>
              </a:tr>
            </a:tbl>
          </a:graphicData>
        </a:graphic>
      </p:graphicFrame>
      <p:sp>
        <p:nvSpPr>
          <p:cNvPr id="4" name="Text Placeholder 3">
            <a:extLst>
              <a:ext uri="{FF2B5EF4-FFF2-40B4-BE49-F238E27FC236}">
                <a16:creationId xmlns:a16="http://schemas.microsoft.com/office/drawing/2014/main" id="{D3B1F164-708F-4D2E-A6AA-9B7C6F6EAEDC}"/>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2213569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71D51-A15B-4C79-B71B-1CA8D2FBC783}"/>
              </a:ext>
            </a:extLst>
          </p:cNvPr>
          <p:cNvSpPr>
            <a:spLocks noGrp="1"/>
          </p:cNvSpPr>
          <p:nvPr>
            <p:ph type="title"/>
          </p:nvPr>
        </p:nvSpPr>
        <p:spPr/>
        <p:txBody>
          <a:bodyPr/>
          <a:lstStyle/>
          <a:p>
            <a:r>
              <a:rPr lang="en-US"/>
              <a:t>Twitter Own and Retweeted Tweets Table - 3 of 4</a:t>
            </a:r>
          </a:p>
        </p:txBody>
      </p:sp>
      <p:graphicFrame>
        <p:nvGraphicFramePr>
          <p:cNvPr id="5" name="Table Placeholder 4">
            <a:extLst>
              <a:ext uri="{FF2B5EF4-FFF2-40B4-BE49-F238E27FC236}">
                <a16:creationId xmlns:a16="http://schemas.microsoft.com/office/drawing/2014/main" id="{665A85D0-E873-4ABD-9895-E81EF1B4136B}"/>
              </a:ext>
            </a:extLst>
          </p:cNvPr>
          <p:cNvGraphicFramePr>
            <a:graphicFrameLocks noGrp="1"/>
          </p:cNvGraphicFramePr>
          <p:nvPr>
            <p:ph type="tbl" sz="quarter" idx="13"/>
            <p:extLst>
              <p:ext uri="{D42A27DB-BD31-4B8C-83A1-F6EECF244321}">
                <p14:modId xmlns:p14="http://schemas.microsoft.com/office/powerpoint/2010/main" val="119457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6156688"/>
                    </a:ext>
                  </a:extLst>
                </a:gridCol>
                <a:gridCol w="822960">
                  <a:extLst>
                    <a:ext uri="{9D8B030D-6E8A-4147-A177-3AD203B41FA5}">
                      <a16:colId xmlns:a16="http://schemas.microsoft.com/office/drawing/2014/main" val="349174973"/>
                    </a:ext>
                  </a:extLst>
                </a:gridCol>
                <a:gridCol w="822960">
                  <a:extLst>
                    <a:ext uri="{9D8B030D-6E8A-4147-A177-3AD203B41FA5}">
                      <a16:colId xmlns:a16="http://schemas.microsoft.com/office/drawing/2014/main" val="885916710"/>
                    </a:ext>
                  </a:extLst>
                </a:gridCol>
                <a:gridCol w="822960">
                  <a:extLst>
                    <a:ext uri="{9D8B030D-6E8A-4147-A177-3AD203B41FA5}">
                      <a16:colId xmlns:a16="http://schemas.microsoft.com/office/drawing/2014/main" val="460650061"/>
                    </a:ext>
                  </a:extLst>
                </a:gridCol>
                <a:gridCol w="822960">
                  <a:extLst>
                    <a:ext uri="{9D8B030D-6E8A-4147-A177-3AD203B41FA5}">
                      <a16:colId xmlns:a16="http://schemas.microsoft.com/office/drawing/2014/main" val="3805424585"/>
                    </a:ext>
                  </a:extLst>
                </a:gridCol>
                <a:gridCol w="822960">
                  <a:extLst>
                    <a:ext uri="{9D8B030D-6E8A-4147-A177-3AD203B41FA5}">
                      <a16:colId xmlns:a16="http://schemas.microsoft.com/office/drawing/2014/main" val="253165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4247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- 2018-02-28 17:00:13</a:t>
                      </a:r>
                      <a:r>
                        <a:rPr kumimoji="0" lang="es-ES" sz="1000" b="0" i="0" u="none" strike="noStrike" kern="1200" cap="none" spc="0" normalizeH="0" baseline="0" noProof="0">
                          <a:ln>
                            <a:noFill/>
                          </a:ln>
                          <a:solidFill>
                            <a:prstClr val="black"/>
                          </a:solidFill>
                          <a:effectLst/>
                          <a:uLnTx/>
                          <a:uFillTx/>
                          <a:latin typeface="+mn-lt"/>
                          <a:ea typeface="+mn-ea"/>
                          <a:cs typeface="+mn-cs"/>
                        </a:rPr>
                        <a:t>
Mi familia es mi mayor motivación, le agradezco a mi esposa Kathy y a nuestros hijos por todo el cariño y apoyo que me han brindado en estos días. https://t.co/DFzQAWGmII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6.2793%</a:t>
                      </a:r>
                    </a:p>
                  </a:txBody>
                  <a:tcPr/>
                </a:tc>
                <a:extLst>
                  <a:ext uri="{0D108BD9-81ED-4DB2-BD59-A6C34878D82A}">
                    <a16:rowId xmlns:a16="http://schemas.microsoft.com/office/drawing/2014/main" val="1101026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@claudiocetinag - 2018-02-28 09:01:19</a:t>
                      </a:r>
                      <a:r>
                        <a:rPr kumimoji="0" lang="en-US" sz="1000" b="0" i="0" u="none" strike="noStrike" kern="1200" cap="none" spc="0" normalizeH="0" baseline="0" noProof="0">
                          <a:ln>
                            <a:noFill/>
                          </a:ln>
                          <a:solidFill>
                            <a:prstClr val="black"/>
                          </a:solidFill>
                          <a:effectLst/>
                          <a:uLnTx/>
                          <a:uFillTx/>
                          <a:latin typeface="+mn-lt"/>
                          <a:ea typeface="+mn-ea"/>
                          <a:cs typeface="+mn-cs"/>
                        </a:rPr>
                        <a:t>
https://t.co/NF7Hg9Fr9Y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3.7441%</a:t>
                      </a:r>
                    </a:p>
                  </a:txBody>
                  <a:tcPr/>
                </a:tc>
                <a:extLst>
                  <a:ext uri="{0D108BD9-81ED-4DB2-BD59-A6C34878D82A}">
                    <a16:rowId xmlns:a16="http://schemas.microsoft.com/office/drawing/2014/main" val="2782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- 2018-02-27 21:00:21</a:t>
                      </a:r>
                      <a:r>
                        <a:rPr kumimoji="0" lang="es-ES" sz="1000" b="0" i="0" u="none" strike="noStrike" kern="1200" cap="none" spc="0" normalizeH="0" baseline="0" noProof="0">
                          <a:ln>
                            <a:noFill/>
                          </a:ln>
                          <a:solidFill>
                            <a:prstClr val="black"/>
                          </a:solidFill>
                          <a:effectLst/>
                          <a:uLnTx/>
                          <a:uFillTx/>
                          <a:latin typeface="+mn-lt"/>
                          <a:ea typeface="+mn-ea"/>
                          <a:cs typeface="+mn-cs"/>
                        </a:rPr>
                        <a:t>
Hacer deporte es mantener la buena salud y fomentar la convivencia. Un Campeche sano es un Campeche feliz. https://t.co/BGZUAIRp6y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5.0098%</a:t>
                      </a:r>
                    </a:p>
                  </a:txBody>
                  <a:tcPr/>
                </a:tc>
                <a:extLst>
                  <a:ext uri="{0D108BD9-81ED-4DB2-BD59-A6C34878D82A}">
                    <a16:rowId xmlns:a16="http://schemas.microsoft.com/office/drawing/2014/main" val="348679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- 2018-02-27 15:34:59</a:t>
                      </a:r>
                      <a:r>
                        <a:rPr kumimoji="0" lang="es-ES" sz="1000" b="0" i="0" u="none" strike="noStrike" kern="1200" cap="none" spc="0" normalizeH="0" baseline="0" noProof="0">
                          <a:ln>
                            <a:noFill/>
                          </a:ln>
                          <a:solidFill>
                            <a:prstClr val="black"/>
                          </a:solidFill>
                          <a:effectLst/>
                          <a:uLnTx/>
                          <a:uFillTx/>
                          <a:latin typeface="+mn-lt"/>
                          <a:ea typeface="+mn-ea"/>
                          <a:cs typeface="+mn-cs"/>
                        </a:rPr>
                        <a:t>
¿Se acuerdan del experimento del frijolito? Hoy le tocó a Diego 😀. https://t.co/qd4GcpwfOr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3.0528%</a:t>
                      </a:r>
                    </a:p>
                  </a:txBody>
                  <a:tcPr/>
                </a:tc>
                <a:extLst>
                  <a:ext uri="{0D108BD9-81ED-4DB2-BD59-A6C34878D82A}">
                    <a16:rowId xmlns:a16="http://schemas.microsoft.com/office/drawing/2014/main" val="302050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- 2018-02-27 09:53:31</a:t>
                      </a:r>
                      <a:r>
                        <a:rPr kumimoji="0" lang="es-ES" sz="1000" b="0" i="0" u="none" strike="noStrike" kern="1200" cap="none" spc="0" normalizeH="0" baseline="0" noProof="0">
                          <a:ln>
                            <a:noFill/>
                          </a:ln>
                          <a:solidFill>
                            <a:prstClr val="black"/>
                          </a:solidFill>
                          <a:effectLst/>
                          <a:uLnTx/>
                          <a:uFillTx/>
                          <a:latin typeface="+mn-lt"/>
                          <a:ea typeface="+mn-ea"/>
                          <a:cs typeface="+mn-cs"/>
                        </a:rPr>
                        <a:t>
8 años de grandes momentos y vamos por muchos más ☺. Gracias por la familia tan bonita que hemos formado ❤. https://t.co/s4PczsiwGC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7.5147%</a:t>
                      </a:r>
                    </a:p>
                  </a:txBody>
                  <a:tcPr/>
                </a:tc>
                <a:extLst>
                  <a:ext uri="{0D108BD9-81ED-4DB2-BD59-A6C34878D82A}">
                    <a16:rowId xmlns:a16="http://schemas.microsoft.com/office/drawing/2014/main" val="62122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- 2018-02-26 21:00:24</a:t>
                      </a:r>
                      <a:r>
                        <a:rPr kumimoji="0" lang="es-ES" sz="1000" b="0" i="0" u="none" strike="noStrike" kern="1200" cap="none" spc="0" normalizeH="0" baseline="0" noProof="0">
                          <a:ln>
                            <a:noFill/>
                          </a:ln>
                          <a:solidFill>
                            <a:prstClr val="black"/>
                          </a:solidFill>
                          <a:effectLst/>
                          <a:uLnTx/>
                          <a:uFillTx/>
                          <a:latin typeface="+mn-lt"/>
                          <a:ea typeface="+mn-ea"/>
                          <a:cs typeface="+mn-cs"/>
                        </a:rPr>
                        <a:t>
LOS CAMPECHANOS QUEREMOS QUE LAS COSAS VAYAN CADA DÍA MEJOR. https://t.co/gsMyxkmnNW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4.3529%</a:t>
                      </a:r>
                    </a:p>
                  </a:txBody>
                  <a:tcPr/>
                </a:tc>
                <a:extLst>
                  <a:ext uri="{0D108BD9-81ED-4DB2-BD59-A6C34878D82A}">
                    <a16:rowId xmlns:a16="http://schemas.microsoft.com/office/drawing/2014/main" val="244207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- 2018-02-26 17:00:40</a:t>
                      </a:r>
                      <a:r>
                        <a:rPr kumimoji="0" lang="es-ES" sz="1000" b="0" i="0" u="none" strike="noStrike" kern="1200" cap="none" spc="0" normalizeH="0" baseline="0" noProof="0">
                          <a:ln>
                            <a:noFill/>
                          </a:ln>
                          <a:solidFill>
                            <a:prstClr val="black"/>
                          </a:solidFill>
                          <a:effectLst/>
                          <a:uLnTx/>
                          <a:uFillTx/>
                          <a:latin typeface="+mn-lt"/>
                          <a:ea typeface="+mn-ea"/>
                          <a:cs typeface="+mn-cs"/>
                        </a:rPr>
                        <a:t>
Campeche brilla por su gente de carácter y voluntad inquebrantables que trabajan y colaboran para construir un mejor futuro para todos. https://t.co/ERx9PQ1ds6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5.0196%</a:t>
                      </a:r>
                    </a:p>
                  </a:txBody>
                  <a:tcPr/>
                </a:tc>
                <a:extLst>
                  <a:ext uri="{0D108BD9-81ED-4DB2-BD59-A6C34878D82A}">
                    <a16:rowId xmlns:a16="http://schemas.microsoft.com/office/drawing/2014/main" val="3164442602"/>
                  </a:ext>
                </a:extLst>
              </a:tr>
            </a:tbl>
          </a:graphicData>
        </a:graphic>
      </p:graphicFrame>
      <p:sp>
        <p:nvSpPr>
          <p:cNvPr id="4" name="Text Placeholder 3">
            <a:extLst>
              <a:ext uri="{FF2B5EF4-FFF2-40B4-BE49-F238E27FC236}">
                <a16:creationId xmlns:a16="http://schemas.microsoft.com/office/drawing/2014/main" id="{445B108F-275A-4FD9-A68A-22FE91D1346C}"/>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457188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6036-85F7-4ACC-9FF5-D501E52A3579}"/>
              </a:ext>
            </a:extLst>
          </p:cNvPr>
          <p:cNvSpPr>
            <a:spLocks noGrp="1"/>
          </p:cNvSpPr>
          <p:nvPr>
            <p:ph type="title"/>
          </p:nvPr>
        </p:nvSpPr>
        <p:spPr/>
        <p:txBody>
          <a:bodyPr/>
          <a:lstStyle/>
          <a:p>
            <a:r>
              <a:rPr lang="en-US"/>
              <a:t>Twitter Own and Retweeted Tweets Table - 4 of 4</a:t>
            </a:r>
          </a:p>
        </p:txBody>
      </p:sp>
      <p:graphicFrame>
        <p:nvGraphicFramePr>
          <p:cNvPr id="5" name="Table Placeholder 4">
            <a:extLst>
              <a:ext uri="{FF2B5EF4-FFF2-40B4-BE49-F238E27FC236}">
                <a16:creationId xmlns:a16="http://schemas.microsoft.com/office/drawing/2014/main" id="{6F6D510F-8DDE-4EFD-A34A-4B7FC7C3DF29}"/>
              </a:ext>
            </a:extLst>
          </p:cNvPr>
          <p:cNvGraphicFramePr>
            <a:graphicFrameLocks noGrp="1"/>
          </p:cNvGraphicFramePr>
          <p:nvPr>
            <p:ph type="tbl" sz="quarter" idx="13"/>
            <p:extLst>
              <p:ext uri="{D42A27DB-BD31-4B8C-83A1-F6EECF244321}">
                <p14:modId xmlns:p14="http://schemas.microsoft.com/office/powerpoint/2010/main" val="1849464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9477984"/>
                    </a:ext>
                  </a:extLst>
                </a:gridCol>
                <a:gridCol w="822960">
                  <a:extLst>
                    <a:ext uri="{9D8B030D-6E8A-4147-A177-3AD203B41FA5}">
                      <a16:colId xmlns:a16="http://schemas.microsoft.com/office/drawing/2014/main" val="1897381284"/>
                    </a:ext>
                  </a:extLst>
                </a:gridCol>
                <a:gridCol w="822960">
                  <a:extLst>
                    <a:ext uri="{9D8B030D-6E8A-4147-A177-3AD203B41FA5}">
                      <a16:colId xmlns:a16="http://schemas.microsoft.com/office/drawing/2014/main" val="508699842"/>
                    </a:ext>
                  </a:extLst>
                </a:gridCol>
                <a:gridCol w="822960">
                  <a:extLst>
                    <a:ext uri="{9D8B030D-6E8A-4147-A177-3AD203B41FA5}">
                      <a16:colId xmlns:a16="http://schemas.microsoft.com/office/drawing/2014/main" val="2652261123"/>
                    </a:ext>
                  </a:extLst>
                </a:gridCol>
                <a:gridCol w="822960">
                  <a:extLst>
                    <a:ext uri="{9D8B030D-6E8A-4147-A177-3AD203B41FA5}">
                      <a16:colId xmlns:a16="http://schemas.microsoft.com/office/drawing/2014/main" val="221511559"/>
                    </a:ext>
                  </a:extLst>
                </a:gridCol>
                <a:gridCol w="822960">
                  <a:extLst>
                    <a:ext uri="{9D8B030D-6E8A-4147-A177-3AD203B41FA5}">
                      <a16:colId xmlns:a16="http://schemas.microsoft.com/office/drawing/2014/main" val="249371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0346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- 2018-02-26 09:00:59</a:t>
                      </a:r>
                      <a:r>
                        <a:rPr kumimoji="0" lang="es-ES" sz="1000" b="0" i="0" u="none" strike="noStrike" kern="1200" cap="none" spc="0" normalizeH="0" baseline="0" noProof="0">
                          <a:ln>
                            <a:noFill/>
                          </a:ln>
                          <a:solidFill>
                            <a:prstClr val="black"/>
                          </a:solidFill>
                          <a:effectLst/>
                          <a:uLnTx/>
                          <a:uFillTx/>
                          <a:latin typeface="+mn-lt"/>
                          <a:ea typeface="+mn-ea"/>
                          <a:cs typeface="+mn-cs"/>
                        </a:rPr>
                        <a:t>
Dialogar es conocer y aprender para tomar las mejores decisiones en beneficio de todos los campechanos. https://t.co/9qQtXho6zW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3.8039%</a:t>
                      </a:r>
                    </a:p>
                  </a:txBody>
                  <a:tcPr/>
                </a:tc>
                <a:extLst>
                  <a:ext uri="{0D108BD9-81ED-4DB2-BD59-A6C34878D82A}">
                    <a16:rowId xmlns:a16="http://schemas.microsoft.com/office/drawing/2014/main" val="37784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- 2018-02-25 21:00:17</a:t>
                      </a:r>
                      <a:r>
                        <a:rPr kumimoji="0" lang="es-ES" sz="1000" b="0" i="0" u="none" strike="noStrike" kern="1200" cap="none" spc="0" normalizeH="0" baseline="0" noProof="0">
                          <a:ln>
                            <a:noFill/>
                          </a:ln>
                          <a:solidFill>
                            <a:prstClr val="black"/>
                          </a:solidFill>
                          <a:effectLst/>
                          <a:uLnTx/>
                          <a:uFillTx/>
                          <a:latin typeface="+mn-lt"/>
                          <a:ea typeface="+mn-ea"/>
                          <a:cs typeface="+mn-cs"/>
                        </a:rPr>
                        <a:t>
Campeche es un lugar de gente buena y trabajadora. Agradezco a los chavos que tienen la confianza de compartir sus puntos de vista conmigo y juntos mejorar el municipio. https://t.co/j00M9o2gDi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4.8311%</a:t>
                      </a:r>
                    </a:p>
                  </a:txBody>
                  <a:tcPr/>
                </a:tc>
                <a:extLst>
                  <a:ext uri="{0D108BD9-81ED-4DB2-BD59-A6C34878D82A}">
                    <a16:rowId xmlns:a16="http://schemas.microsoft.com/office/drawing/2014/main" val="91116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 - 2018-02-25 14:02:15</a:t>
                      </a:r>
                      <a:r>
                        <a:rPr kumimoji="0" lang="es-ES" sz="1000" b="0" i="0" u="none" strike="noStrike" kern="1200" cap="none" spc="0" normalizeH="0" baseline="0" noProof="0">
                          <a:ln>
                            <a:noFill/>
                          </a:ln>
                          <a:solidFill>
                            <a:prstClr val="black"/>
                          </a:solidFill>
                          <a:effectLst/>
                          <a:uLnTx/>
                          <a:uFillTx/>
                          <a:latin typeface="+mn-lt"/>
                          <a:ea typeface="+mn-ea"/>
                          <a:cs typeface="+mn-cs"/>
                        </a:rPr>
                        <a:t>
Con esfuerzo y trabajo Campeche será cada día mejor, somos parte de un municipio con un gran potencial. ¡Vamos por un mejor Campeche! https://t.co/tBExwd1bGO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4.2027%</a:t>
                      </a:r>
                    </a:p>
                  </a:txBody>
                  <a:tcPr/>
                </a:tc>
                <a:extLst>
                  <a:ext uri="{0D108BD9-81ED-4DB2-BD59-A6C34878D82A}">
                    <a16:rowId xmlns:a16="http://schemas.microsoft.com/office/drawing/2014/main" val="214306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@claudiocetinag - 2018-02-25 10:00:38</a:t>
                      </a:r>
                      <a:r>
                        <a:rPr kumimoji="0" lang="en-US" sz="1000" b="0" i="0" u="none" strike="noStrike" kern="1200" cap="none" spc="0" normalizeH="0" baseline="0" noProof="0">
                          <a:ln>
                            <a:noFill/>
                          </a:ln>
                          <a:solidFill>
                            <a:prstClr val="black"/>
                          </a:solidFill>
                          <a:effectLst/>
                          <a:uLnTx/>
                          <a:uFillTx/>
                          <a:latin typeface="+mn-lt"/>
                          <a:ea typeface="+mn-ea"/>
                          <a:cs typeface="+mn-cs"/>
                        </a:rPr>
                        <a:t>
https://t.co/r3UtnuFgay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3.6135%</a:t>
                      </a:r>
                    </a:p>
                  </a:txBody>
                  <a:tcPr/>
                </a:tc>
                <a:extLst>
                  <a:ext uri="{0D108BD9-81ED-4DB2-BD59-A6C34878D82A}">
                    <a16:rowId xmlns:a16="http://schemas.microsoft.com/office/drawing/2014/main" val="3988804074"/>
                  </a:ext>
                </a:extLst>
              </a:tr>
            </a:tbl>
          </a:graphicData>
        </a:graphic>
      </p:graphicFrame>
      <p:sp>
        <p:nvSpPr>
          <p:cNvPr id="4" name="Text Placeholder 3">
            <a:extLst>
              <a:ext uri="{FF2B5EF4-FFF2-40B4-BE49-F238E27FC236}">
                <a16:creationId xmlns:a16="http://schemas.microsoft.com/office/drawing/2014/main" id="{2F112A6D-86A7-413F-8D8E-C546816C00FD}"/>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24269562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387</Words>
  <Application>Microsoft Office PowerPoint</Application>
  <PresentationFormat>On-screen Show (4:3)</PresentationFormat>
  <Paragraphs>198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Overview</vt:lpstr>
      <vt:lpstr>Twitter Followers Total</vt:lpstr>
      <vt:lpstr>Twitter Key Metrics Table</vt:lpstr>
      <vt:lpstr>Twitter Followers Change Rate</vt:lpstr>
      <vt:lpstr>Twitter Interaction Rate</vt:lpstr>
      <vt:lpstr>Twitter Own and Retweeted Tweets Table - 1 of 4</vt:lpstr>
      <vt:lpstr>Twitter Own and Retweeted Tweets Table - 2 of 4</vt:lpstr>
      <vt:lpstr>Twitter Own and Retweeted Tweets Table - 3 of 4</vt:lpstr>
      <vt:lpstr>Twitter Own and Retweeted Tweets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2018-03-06T00:15:59Z</dcterms:created>
  <dcterms:modified xsi:type="dcterms:W3CDTF">2018-03-06T00:16:23Z</dcterms:modified>
</cp:coreProperties>
</file>