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Cetina Gómez</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13161</c:v>
                </c:pt>
                <c:pt idx="1">
                  <c:v>13194</c:v>
                </c:pt>
                <c:pt idx="2">
                  <c:v>13232</c:v>
                </c:pt>
                <c:pt idx="3">
                  <c:v>13263</c:v>
                </c:pt>
                <c:pt idx="4">
                  <c:v>13306</c:v>
                </c:pt>
                <c:pt idx="5">
                  <c:v>13331</c:v>
                </c:pt>
                <c:pt idx="6">
                  <c:v>13415</c:v>
                </c:pt>
                <c:pt idx="7">
                  <c:v>13436</c:v>
                </c:pt>
              </c:numCache>
            </c:numRef>
          </c:val>
          <c:smooth val="0"/>
          <c:extLst>
            <c:ext xmlns:c16="http://schemas.microsoft.com/office/drawing/2014/chart" uri="{C3380CC4-5D6E-409C-BE32-E72D297353CC}">
              <c16:uniqueId val="{00000000-C19F-49EE-A0FA-D37D31CC6AE3}"/>
            </c:ext>
          </c:extLst>
        </c:ser>
        <c:dLbls>
          <c:showLegendKey val="0"/>
          <c:showVal val="0"/>
          <c:showCatName val="0"/>
          <c:showSerName val="0"/>
          <c:showPercent val="0"/>
          <c:showBubbleSize val="0"/>
        </c:dLbls>
        <c:smooth val="0"/>
        <c:axId val="275135024"/>
        <c:axId val="275133384"/>
      </c:lineChart>
      <c:dateAx>
        <c:axId val="27513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33384"/>
        <c:crosses val="autoZero"/>
        <c:auto val="1"/>
        <c:lblOffset val="100"/>
        <c:baseTimeUnit val="days"/>
      </c:dateAx>
      <c:valAx>
        <c:axId val="27513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3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Cetina Gómez</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2.8837610743024999</c:v>
                </c:pt>
                <c:pt idx="1">
                  <c:v>3.0128253775517999</c:v>
                </c:pt>
                <c:pt idx="2">
                  <c:v>4.7528948762581997</c:v>
                </c:pt>
                <c:pt idx="3">
                  <c:v>4.1518834453083997</c:v>
                </c:pt>
                <c:pt idx="4">
                  <c:v>2.6084010840107998</c:v>
                </c:pt>
                <c:pt idx="5">
                  <c:v>2.7706862892326001</c:v>
                </c:pt>
                <c:pt idx="6">
                  <c:v>2.5573917595153999</c:v>
                </c:pt>
                <c:pt idx="7">
                  <c:v>2.4953445065177</c:v>
                </c:pt>
              </c:numCache>
            </c:numRef>
          </c:val>
          <c:smooth val="0"/>
          <c:extLst>
            <c:ext xmlns:c16="http://schemas.microsoft.com/office/drawing/2014/chart" uri="{C3380CC4-5D6E-409C-BE32-E72D297353CC}">
              <c16:uniqueId val="{00000000-D8B1-4BA4-B882-5B37CAC0DA95}"/>
            </c:ext>
          </c:extLst>
        </c:ser>
        <c:dLbls>
          <c:showLegendKey val="0"/>
          <c:showVal val="0"/>
          <c:showCatName val="0"/>
          <c:showSerName val="0"/>
          <c:showPercent val="0"/>
          <c:showBubbleSize val="0"/>
        </c:dLbls>
        <c:smooth val="0"/>
        <c:axId val="319918024"/>
        <c:axId val="319912120"/>
      </c:lineChart>
      <c:dateAx>
        <c:axId val="31991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12120"/>
        <c:crosses val="autoZero"/>
        <c:auto val="1"/>
        <c:lblOffset val="100"/>
        <c:baseTimeUnit val="days"/>
      </c:dateAx>
      <c:valAx>
        <c:axId val="31991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1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Cetina Gómez</c:v>
                </c:pt>
              </c:strCache>
            </c:strRef>
          </c:tx>
          <c:spPr>
            <a:ln w="28575" cap="rnd">
              <a:solidFill>
                <a:schemeClr val="accent1"/>
              </a:solidFill>
              <a:round/>
            </a:ln>
            <a:effectLst/>
          </c:spPr>
          <c:marker>
            <c:symbol val="none"/>
          </c:marker>
          <c:cat>
            <c:numRef>
              <c:f>Sheet1!$A$2:$A$9</c:f>
              <c:numCache>
                <c:formatCode>m/d/yyyy</c:formatCode>
                <c:ptCount val="8"/>
                <c:pt idx="0">
                  <c:v>43156</c:v>
                </c:pt>
                <c:pt idx="1">
                  <c:v>43157</c:v>
                </c:pt>
                <c:pt idx="2">
                  <c:v>43158</c:v>
                </c:pt>
                <c:pt idx="3">
                  <c:v>43159</c:v>
                </c:pt>
                <c:pt idx="4">
                  <c:v>43160</c:v>
                </c:pt>
                <c:pt idx="5">
                  <c:v>43161</c:v>
                </c:pt>
                <c:pt idx="6">
                  <c:v>43162</c:v>
                </c:pt>
                <c:pt idx="7">
                  <c:v>43163</c:v>
                </c:pt>
              </c:numCache>
            </c:numRef>
          </c:cat>
          <c:val>
            <c:numRef>
              <c:f>Sheet1!$B$2:$B$9</c:f>
              <c:numCache>
                <c:formatCode>General</c:formatCode>
                <c:ptCount val="8"/>
                <c:pt idx="0">
                  <c:v>0.45031292932376998</c:v>
                </c:pt>
                <c:pt idx="1">
                  <c:v>0.25074082516525997</c:v>
                </c:pt>
                <c:pt idx="2">
                  <c:v>0.28800970137941001</c:v>
                </c:pt>
                <c:pt idx="3">
                  <c:v>0.23428053204353</c:v>
                </c:pt>
                <c:pt idx="4">
                  <c:v>0.32421020885169</c:v>
                </c:pt>
                <c:pt idx="5">
                  <c:v>0.18788516458740001</c:v>
                </c:pt>
                <c:pt idx="6">
                  <c:v>0.63011026929712999</c:v>
                </c:pt>
                <c:pt idx="7">
                  <c:v>0.1565411852404</c:v>
                </c:pt>
              </c:numCache>
            </c:numRef>
          </c:val>
          <c:smooth val="0"/>
          <c:extLst>
            <c:ext xmlns:c16="http://schemas.microsoft.com/office/drawing/2014/chart" uri="{C3380CC4-5D6E-409C-BE32-E72D297353CC}">
              <c16:uniqueId val="{00000000-035B-4217-B039-9C1B6184F2CE}"/>
            </c:ext>
          </c:extLst>
        </c:ser>
        <c:dLbls>
          <c:showLegendKey val="0"/>
          <c:showVal val="0"/>
          <c:showCatName val="0"/>
          <c:showSerName val="0"/>
          <c:showPercent val="0"/>
          <c:showBubbleSize val="0"/>
        </c:dLbls>
        <c:smooth val="0"/>
        <c:axId val="322029792"/>
        <c:axId val="322030448"/>
      </c:lineChart>
      <c:dateAx>
        <c:axId val="32202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30448"/>
        <c:crosses val="autoZero"/>
        <c:auto val="1"/>
        <c:lblOffset val="100"/>
        <c:baseTimeUnit val="days"/>
      </c:dateAx>
      <c:valAx>
        <c:axId val="32203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Claudio Cetina Gómez</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FE0-4E56-8C6C-2B5A03E03454}"/>
            </c:ext>
          </c:extLst>
        </c:ser>
        <c:dLbls>
          <c:showLegendKey val="0"/>
          <c:showVal val="0"/>
          <c:showCatName val="0"/>
          <c:showSerName val="0"/>
          <c:showPercent val="0"/>
          <c:showBubbleSize val="0"/>
        </c:dLbls>
        <c:axId val="387858200"/>
        <c:axId val="387852952"/>
      </c:radarChart>
      <c:catAx>
        <c:axId val="38785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52952"/>
        <c:crosses val="autoZero"/>
        <c:auto val="1"/>
        <c:lblAlgn val="ctr"/>
        <c:lblOffset val="100"/>
        <c:noMultiLvlLbl val="0"/>
      </c:catAx>
      <c:valAx>
        <c:axId val="38785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5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7976-A0E4-4E3E-A74C-69C4D4760A1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3E44D7A2-4116-4526-9A2D-AA5D90031CBA}"/>
              </a:ext>
            </a:extLst>
          </p:cNvPr>
          <p:cNvSpPr>
            <a:spLocks noGrp="1"/>
          </p:cNvSpPr>
          <p:nvPr>
            <p:ph type="subTitle" idx="1"/>
          </p:nvPr>
        </p:nvSpPr>
        <p:spPr/>
        <p:txBody>
          <a:bodyPr/>
          <a:lstStyle/>
          <a:p>
            <a:r>
              <a:rPr lang="en-US"/>
              <a:t>Smash-Hosting</a:t>
            </a:r>
          </a:p>
        </p:txBody>
      </p:sp>
    </p:spTree>
    <p:extLst>
      <p:ext uri="{BB962C8B-B14F-4D97-AF65-F5344CB8AC3E}">
        <p14:creationId xmlns:p14="http://schemas.microsoft.com/office/powerpoint/2010/main" val="2314810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7B38-806A-4745-B5D2-29EEECD7619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F0F18F8-65B1-4E64-99B9-253F0CD1506C}"/>
              </a:ext>
            </a:extLst>
          </p:cNvPr>
          <p:cNvGraphicFramePr>
            <a:graphicFrameLocks noGrp="1"/>
          </p:cNvGraphicFramePr>
          <p:nvPr>
            <p:ph type="chart" sz="quarter" idx="13"/>
            <p:extLst>
              <p:ext uri="{D42A27DB-BD31-4B8C-83A1-F6EECF244321}">
                <p14:modId xmlns:p14="http://schemas.microsoft.com/office/powerpoint/2010/main" val="703263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71A82D-E93E-4F75-B93A-ADFCA39D8B0F}"/>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906838C9-3D08-45D1-9116-6F26EC4B5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40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35E4-DD72-47A1-BFF7-91B99371E49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650160A-2020-481E-AEAD-CDD88146243E}"/>
              </a:ext>
            </a:extLst>
          </p:cNvPr>
          <p:cNvGraphicFramePr>
            <a:graphicFrameLocks noGrp="1"/>
          </p:cNvGraphicFramePr>
          <p:nvPr>
            <p:ph type="tbl" sz="quarter" idx="13"/>
            <p:extLst>
              <p:ext uri="{D42A27DB-BD31-4B8C-83A1-F6EECF244321}">
                <p14:modId xmlns:p14="http://schemas.microsoft.com/office/powerpoint/2010/main" val="2854212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91463499"/>
                    </a:ext>
                  </a:extLst>
                </a:gridCol>
                <a:gridCol w="740664">
                  <a:extLst>
                    <a:ext uri="{9D8B030D-6E8A-4147-A177-3AD203B41FA5}">
                      <a16:colId xmlns:a16="http://schemas.microsoft.com/office/drawing/2014/main" val="1356801346"/>
                    </a:ext>
                  </a:extLst>
                </a:gridCol>
                <a:gridCol w="740664">
                  <a:extLst>
                    <a:ext uri="{9D8B030D-6E8A-4147-A177-3AD203B41FA5}">
                      <a16:colId xmlns:a16="http://schemas.microsoft.com/office/drawing/2014/main" val="1856736304"/>
                    </a:ext>
                  </a:extLst>
                </a:gridCol>
                <a:gridCol w="740664">
                  <a:extLst>
                    <a:ext uri="{9D8B030D-6E8A-4147-A177-3AD203B41FA5}">
                      <a16:colId xmlns:a16="http://schemas.microsoft.com/office/drawing/2014/main" val="3714952257"/>
                    </a:ext>
                  </a:extLst>
                </a:gridCol>
                <a:gridCol w="740664">
                  <a:extLst>
                    <a:ext uri="{9D8B030D-6E8A-4147-A177-3AD203B41FA5}">
                      <a16:colId xmlns:a16="http://schemas.microsoft.com/office/drawing/2014/main" val="2272647134"/>
                    </a:ext>
                  </a:extLst>
                </a:gridCol>
                <a:gridCol w="740664">
                  <a:extLst>
                    <a:ext uri="{9D8B030D-6E8A-4147-A177-3AD203B41FA5}">
                      <a16:colId xmlns:a16="http://schemas.microsoft.com/office/drawing/2014/main" val="4082835900"/>
                    </a:ext>
                  </a:extLst>
                </a:gridCol>
                <a:gridCol w="740664">
                  <a:extLst>
                    <a:ext uri="{9D8B030D-6E8A-4147-A177-3AD203B41FA5}">
                      <a16:colId xmlns:a16="http://schemas.microsoft.com/office/drawing/2014/main" val="4021403224"/>
                    </a:ext>
                  </a:extLst>
                </a:gridCol>
                <a:gridCol w="740664">
                  <a:extLst>
                    <a:ext uri="{9D8B030D-6E8A-4147-A177-3AD203B41FA5}">
                      <a16:colId xmlns:a16="http://schemas.microsoft.com/office/drawing/2014/main" val="928327778"/>
                    </a:ext>
                  </a:extLst>
                </a:gridCol>
                <a:gridCol w="740664">
                  <a:extLst>
                    <a:ext uri="{9D8B030D-6E8A-4147-A177-3AD203B41FA5}">
                      <a16:colId xmlns:a16="http://schemas.microsoft.com/office/drawing/2014/main" val="1581236079"/>
                    </a:ext>
                  </a:extLst>
                </a:gridCol>
                <a:gridCol w="740664">
                  <a:extLst>
                    <a:ext uri="{9D8B030D-6E8A-4147-A177-3AD203B41FA5}">
                      <a16:colId xmlns:a16="http://schemas.microsoft.com/office/drawing/2014/main" val="1715152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6110648"/>
                  </a:ext>
                </a:extLst>
              </a:tr>
              <a:tr h="370840">
                <a:tc>
                  <a:txBody>
                    <a:bodyPr/>
                    <a:lstStyle/>
                    <a:p>
                      <a:r>
                        <a:rPr lang="en-US" sz="1000"/>
                        <a:t>Claudio Cetina Gómez</a:t>
                      </a:r>
                    </a:p>
                  </a:txBody>
                  <a:tcPr/>
                </a:tc>
                <a:tc>
                  <a:txBody>
                    <a:bodyPr/>
                    <a:lstStyle/>
                    <a:p>
                      <a:r>
                        <a:rPr lang="en-US" sz="1000"/>
                        <a:t>13436</a:t>
                      </a:r>
                    </a:p>
                  </a:txBody>
                  <a:tcPr/>
                </a:tc>
                <a:tc>
                  <a:txBody>
                    <a:bodyPr/>
                    <a:lstStyle/>
                    <a:p>
                      <a:r>
                        <a:rPr lang="en-US" sz="1000"/>
                        <a:t>334</a:t>
                      </a:r>
                    </a:p>
                  </a:txBody>
                  <a:tcPr/>
                </a:tc>
                <a:tc>
                  <a:txBody>
                    <a:bodyPr/>
                    <a:lstStyle/>
                    <a:p>
                      <a:r>
                        <a:rPr lang="en-US" sz="1000"/>
                        <a:t>20</a:t>
                      </a:r>
                    </a:p>
                  </a:txBody>
                  <a:tcPr/>
                </a:tc>
                <a:tc>
                  <a:txBody>
                    <a:bodyPr/>
                    <a:lstStyle/>
                    <a:p>
                      <a:r>
                        <a:rPr lang="en-US" sz="1000"/>
                        <a:t>5801</a:t>
                      </a:r>
                    </a:p>
                  </a:txBody>
                  <a:tcPr/>
                </a:tc>
                <a:tc>
                  <a:txBody>
                    <a:bodyPr/>
                    <a:lstStyle/>
                    <a:p>
                      <a:r>
                        <a:rPr lang="en-US" sz="1000"/>
                        <a:t>381</a:t>
                      </a:r>
                    </a:p>
                  </a:txBody>
                  <a:tcPr/>
                </a:tc>
                <a:tc>
                  <a:txBody>
                    <a:bodyPr/>
                    <a:lstStyle/>
                    <a:p>
                      <a:r>
                        <a:rPr lang="en-US" sz="1000"/>
                        <a:t>2256</a:t>
                      </a:r>
                    </a:p>
                  </a:txBody>
                  <a:tcPr/>
                </a:tc>
                <a:tc>
                  <a:txBody>
                    <a:bodyPr/>
                    <a:lstStyle/>
                    <a:p>
                      <a:r>
                        <a:rPr lang="en-US" sz="1000"/>
                        <a:t>0</a:t>
                      </a:r>
                    </a:p>
                  </a:txBody>
                  <a:tcPr/>
                </a:tc>
                <a:tc>
                  <a:txBody>
                    <a:bodyPr/>
                    <a:lstStyle/>
                    <a:p>
                      <a:r>
                        <a:rPr lang="en-US" sz="1000"/>
                        <a:t>3.1796%</a:t>
                      </a:r>
                    </a:p>
                  </a:txBody>
                  <a:tcPr/>
                </a:tc>
                <a:tc>
                  <a:txBody>
                    <a:bodyPr/>
                    <a:lstStyle/>
                    <a:p>
                      <a:r>
                        <a:rPr lang="en-US" sz="1000"/>
                        <a:t>0.0%</a:t>
                      </a:r>
                    </a:p>
                  </a:txBody>
                  <a:tcPr/>
                </a:tc>
                <a:extLst>
                  <a:ext uri="{0D108BD9-81ED-4DB2-BD59-A6C34878D82A}">
                    <a16:rowId xmlns:a16="http://schemas.microsoft.com/office/drawing/2014/main" val="3852252086"/>
                  </a:ext>
                </a:extLst>
              </a:tr>
            </a:tbl>
          </a:graphicData>
        </a:graphic>
      </p:graphicFrame>
      <p:sp>
        <p:nvSpPr>
          <p:cNvPr id="4" name="Text Placeholder 3">
            <a:extLst>
              <a:ext uri="{FF2B5EF4-FFF2-40B4-BE49-F238E27FC236}">
                <a16:creationId xmlns:a16="http://schemas.microsoft.com/office/drawing/2014/main" id="{A3F68ED0-7AA8-4420-B909-92A3B974B1B2}"/>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1676992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D192-D40F-48E0-B56E-AFC93C0674D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791A5BC-C000-43F5-90CA-CC01FB4F6978}"/>
              </a:ext>
            </a:extLst>
          </p:cNvPr>
          <p:cNvGraphicFramePr>
            <a:graphicFrameLocks noGrp="1"/>
          </p:cNvGraphicFramePr>
          <p:nvPr>
            <p:ph type="chart" sz="quarter" idx="13"/>
            <p:extLst>
              <p:ext uri="{D42A27DB-BD31-4B8C-83A1-F6EECF244321}">
                <p14:modId xmlns:p14="http://schemas.microsoft.com/office/powerpoint/2010/main" val="3893990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D86C2-6B7D-4821-9461-4C63093B520D}"/>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E9D813F9-EF1F-4325-B64A-7843E3C2E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18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33D1-DDDB-4E09-9153-3F6B555A10A4}"/>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11A1653-B019-4A86-9C35-EEA00A8CFE74}"/>
              </a:ext>
            </a:extLst>
          </p:cNvPr>
          <p:cNvGraphicFramePr>
            <a:graphicFrameLocks noGrp="1"/>
          </p:cNvGraphicFramePr>
          <p:nvPr>
            <p:ph type="chart" sz="quarter" idx="13"/>
            <p:extLst>
              <p:ext uri="{D42A27DB-BD31-4B8C-83A1-F6EECF244321}">
                <p14:modId xmlns:p14="http://schemas.microsoft.com/office/powerpoint/2010/main" val="2535404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D0D78-D372-4E1F-9595-D413F84669B7}"/>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0611337C-785E-45BC-9ED3-154703493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919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31F4-61BB-4EE5-A663-CF142BFA3217}"/>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0A56F3EA-35CD-4EBE-AD8B-8C69044D1857}"/>
              </a:ext>
            </a:extLst>
          </p:cNvPr>
          <p:cNvGraphicFramePr>
            <a:graphicFrameLocks noGrp="1"/>
          </p:cNvGraphicFramePr>
          <p:nvPr>
            <p:ph type="tbl" sz="quarter" idx="13"/>
            <p:extLst>
              <p:ext uri="{D42A27DB-BD31-4B8C-83A1-F6EECF244321}">
                <p14:modId xmlns:p14="http://schemas.microsoft.com/office/powerpoint/2010/main" val="3985814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3434980"/>
                    </a:ext>
                  </a:extLst>
                </a:gridCol>
                <a:gridCol w="658368">
                  <a:extLst>
                    <a:ext uri="{9D8B030D-6E8A-4147-A177-3AD203B41FA5}">
                      <a16:colId xmlns:a16="http://schemas.microsoft.com/office/drawing/2014/main" val="3553206513"/>
                    </a:ext>
                  </a:extLst>
                </a:gridCol>
                <a:gridCol w="658368">
                  <a:extLst>
                    <a:ext uri="{9D8B030D-6E8A-4147-A177-3AD203B41FA5}">
                      <a16:colId xmlns:a16="http://schemas.microsoft.com/office/drawing/2014/main" val="2670481205"/>
                    </a:ext>
                  </a:extLst>
                </a:gridCol>
                <a:gridCol w="658368">
                  <a:extLst>
                    <a:ext uri="{9D8B030D-6E8A-4147-A177-3AD203B41FA5}">
                      <a16:colId xmlns:a16="http://schemas.microsoft.com/office/drawing/2014/main" val="1465026627"/>
                    </a:ext>
                  </a:extLst>
                </a:gridCol>
                <a:gridCol w="658368">
                  <a:extLst>
                    <a:ext uri="{9D8B030D-6E8A-4147-A177-3AD203B41FA5}">
                      <a16:colId xmlns:a16="http://schemas.microsoft.com/office/drawing/2014/main" val="3431995606"/>
                    </a:ext>
                  </a:extLst>
                </a:gridCol>
                <a:gridCol w="658368">
                  <a:extLst>
                    <a:ext uri="{9D8B030D-6E8A-4147-A177-3AD203B41FA5}">
                      <a16:colId xmlns:a16="http://schemas.microsoft.com/office/drawing/2014/main" val="3513232997"/>
                    </a:ext>
                  </a:extLst>
                </a:gridCol>
                <a:gridCol w="658368">
                  <a:extLst>
                    <a:ext uri="{9D8B030D-6E8A-4147-A177-3AD203B41FA5}">
                      <a16:colId xmlns:a16="http://schemas.microsoft.com/office/drawing/2014/main" val="279257904"/>
                    </a:ext>
                  </a:extLst>
                </a:gridCol>
                <a:gridCol w="658368">
                  <a:extLst>
                    <a:ext uri="{9D8B030D-6E8A-4147-A177-3AD203B41FA5}">
                      <a16:colId xmlns:a16="http://schemas.microsoft.com/office/drawing/2014/main" val="91503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700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- 2018-03-04 19:22:53</a:t>
                      </a:r>
                      <a:r>
                        <a:rPr kumimoji="0" lang="es-ES" sz="1000" b="0" i="0" u="none" strike="noStrike" kern="1200" cap="none" spc="0" normalizeH="0" baseline="0" noProof="0">
                          <a:ln>
                            <a:noFill/>
                          </a:ln>
                          <a:solidFill>
                            <a:prstClr val="black"/>
                          </a:solidFill>
                          <a:effectLst/>
                          <a:uLnTx/>
                          <a:uFillTx/>
                          <a:latin typeface="+mn-lt"/>
                          <a:ea typeface="+mn-ea"/>
                          <a:cs typeface="+mn-cs"/>
                        </a:rPr>
                        <a:t>
Deseo que todos estén disfrutando el día de la familia con las personas que más quieren. ¡Felicidades a todos los Campechanos!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814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 Cetina Gómez - 2018-03-04 10:00:12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308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- 2018-03-03 21:00:05</a:t>
                      </a:r>
                      <a:r>
                        <a:rPr kumimoji="0" lang="es-ES" sz="1000" b="0" i="0" u="none" strike="noStrike" kern="1200" cap="none" spc="0" normalizeH="0" baseline="0" noProof="0">
                          <a:ln>
                            <a:noFill/>
                          </a:ln>
                          <a:solidFill>
                            <a:prstClr val="black"/>
                          </a:solidFill>
                          <a:effectLst/>
                          <a:uLnTx/>
                          <a:uFillTx/>
                          <a:latin typeface="+mn-lt"/>
                          <a:ea typeface="+mn-ea"/>
                          <a:cs typeface="+mn-cs"/>
                        </a:rPr>
                        <a:t>
Todas las ideas son importantes para mejorar nuestra querida ciudad. Por eso me vas a ver caminando el municipio y saludándote en la plaza, en el parque y en tu colonia. Quiero que todos participemos para que mejoremos a Campeche y la hagamos un lugar todavía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550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- 2018-03-03 10:00:15</a:t>
                      </a:r>
                      <a:r>
                        <a:rPr kumimoji="0" lang="es-ES" sz="1000" b="0" i="0" u="none" strike="noStrike" kern="1200" cap="none" spc="0" normalizeH="0" baseline="0" noProof="0">
                          <a:ln>
                            <a:noFill/>
                          </a:ln>
                          <a:solidFill>
                            <a:prstClr val="black"/>
                          </a:solidFill>
                          <a:effectLst/>
                          <a:uLnTx/>
                          <a:uFillTx/>
                          <a:latin typeface="+mn-lt"/>
                          <a:ea typeface="+mn-ea"/>
                          <a:cs typeface="+mn-cs"/>
                        </a:rPr>
                        <a:t>
Fui al Centro ecoturístico Ich Ha LolXaan. Está tan bonito que dan ganas de mostrarlo a todo el mundo para que vengan a visitarnos. Hay que aprovechar al máximo la riqueza natural que 
tenemos en Campeche.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37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- 2018-03-03 09:00:15</a:t>
                      </a:r>
                      <a:r>
                        <a:rPr kumimoji="0" lang="es-ES" sz="1000" b="0" i="0" u="none" strike="noStrike" kern="1200" cap="none" spc="0" normalizeH="0" baseline="0" noProof="0">
                          <a:ln>
                            <a:noFill/>
                          </a:ln>
                          <a:solidFill>
                            <a:prstClr val="black"/>
                          </a:solidFill>
                          <a:effectLst/>
                          <a:uLnTx/>
                          <a:uFillTx/>
                          <a:latin typeface="+mn-lt"/>
                          <a:ea typeface="+mn-ea"/>
                          <a:cs typeface="+mn-cs"/>
                        </a:rPr>
                        <a:t>
Hace unos días tuve la oportunidad de platicar con Ana Sofía Toraya, una gran presentadora quien ha anunciado su retiro. Le deseo mucho éxito en sus nuevos proyectos.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6649310"/>
                  </a:ext>
                </a:extLst>
              </a:tr>
            </a:tbl>
          </a:graphicData>
        </a:graphic>
      </p:graphicFrame>
      <p:sp>
        <p:nvSpPr>
          <p:cNvPr id="4" name="Text Placeholder 3">
            <a:extLst>
              <a:ext uri="{FF2B5EF4-FFF2-40B4-BE49-F238E27FC236}">
                <a16:creationId xmlns:a16="http://schemas.microsoft.com/office/drawing/2014/main" id="{BD78BD51-50E5-4A04-8C3E-567F54230B63}"/>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84010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645D5-2830-476E-9826-762F05432614}"/>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75741F49-3632-4825-B31E-41FD513BCE7B}"/>
              </a:ext>
            </a:extLst>
          </p:cNvPr>
          <p:cNvGraphicFramePr>
            <a:graphicFrameLocks noGrp="1"/>
          </p:cNvGraphicFramePr>
          <p:nvPr>
            <p:ph type="tbl" sz="quarter" idx="13"/>
            <p:extLst>
              <p:ext uri="{D42A27DB-BD31-4B8C-83A1-F6EECF244321}">
                <p14:modId xmlns:p14="http://schemas.microsoft.com/office/powerpoint/2010/main" val="226596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8019439"/>
                    </a:ext>
                  </a:extLst>
                </a:gridCol>
                <a:gridCol w="658368">
                  <a:extLst>
                    <a:ext uri="{9D8B030D-6E8A-4147-A177-3AD203B41FA5}">
                      <a16:colId xmlns:a16="http://schemas.microsoft.com/office/drawing/2014/main" val="700019913"/>
                    </a:ext>
                  </a:extLst>
                </a:gridCol>
                <a:gridCol w="658368">
                  <a:extLst>
                    <a:ext uri="{9D8B030D-6E8A-4147-A177-3AD203B41FA5}">
                      <a16:colId xmlns:a16="http://schemas.microsoft.com/office/drawing/2014/main" val="1337945004"/>
                    </a:ext>
                  </a:extLst>
                </a:gridCol>
                <a:gridCol w="658368">
                  <a:extLst>
                    <a:ext uri="{9D8B030D-6E8A-4147-A177-3AD203B41FA5}">
                      <a16:colId xmlns:a16="http://schemas.microsoft.com/office/drawing/2014/main" val="4199609098"/>
                    </a:ext>
                  </a:extLst>
                </a:gridCol>
                <a:gridCol w="658368">
                  <a:extLst>
                    <a:ext uri="{9D8B030D-6E8A-4147-A177-3AD203B41FA5}">
                      <a16:colId xmlns:a16="http://schemas.microsoft.com/office/drawing/2014/main" val="3670584411"/>
                    </a:ext>
                  </a:extLst>
                </a:gridCol>
                <a:gridCol w="658368">
                  <a:extLst>
                    <a:ext uri="{9D8B030D-6E8A-4147-A177-3AD203B41FA5}">
                      <a16:colId xmlns:a16="http://schemas.microsoft.com/office/drawing/2014/main" val="1365991515"/>
                    </a:ext>
                  </a:extLst>
                </a:gridCol>
                <a:gridCol w="658368">
                  <a:extLst>
                    <a:ext uri="{9D8B030D-6E8A-4147-A177-3AD203B41FA5}">
                      <a16:colId xmlns:a16="http://schemas.microsoft.com/office/drawing/2014/main" val="2596928621"/>
                    </a:ext>
                  </a:extLst>
                </a:gridCol>
                <a:gridCol w="658368">
                  <a:extLst>
                    <a:ext uri="{9D8B030D-6E8A-4147-A177-3AD203B41FA5}">
                      <a16:colId xmlns:a16="http://schemas.microsoft.com/office/drawing/2014/main" val="3333439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340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- 2018-03-02 21:00:08</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me están saludando en las colonias de nuestra gran ciudad. Es bien importante que todos participemos en las soluciones de los retos que Campeche debe enfrentar para ser una de las mejores ciudades de México.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376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- 2018-03-02 09:00:22</a:t>
                      </a:r>
                      <a:r>
                        <a:rPr kumimoji="0" lang="es-ES" sz="1000" b="0" i="0" u="none" strike="noStrike" kern="1200" cap="none" spc="0" normalizeH="0" baseline="0" noProof="0">
                          <a:ln>
                            <a:noFill/>
                          </a:ln>
                          <a:solidFill>
                            <a:prstClr val="black"/>
                          </a:solidFill>
                          <a:effectLst/>
                          <a:uLnTx/>
                          <a:uFillTx/>
                          <a:latin typeface="+mn-lt"/>
                          <a:ea typeface="+mn-ea"/>
                          <a:cs typeface="+mn-cs"/>
                        </a:rPr>
                        <a:t>
Los trabajadores del parque Industrial Bicentenario me comentaron que es importante seguir innovando y fortalecer el trabajo que hacen todos los días para mover a la economía de Campeche. Gracias por sus ideas y entusiasmo.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639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- 2018-03-01 17:00:12</a:t>
                      </a:r>
                      <a:r>
                        <a:rPr kumimoji="0" lang="es-ES" sz="1000" b="0" i="0" u="none" strike="noStrike" kern="1200" cap="none" spc="0" normalizeH="0" baseline="0" noProof="0">
                          <a:ln>
                            <a:noFill/>
                          </a:ln>
                          <a:solidFill>
                            <a:prstClr val="black"/>
                          </a:solidFill>
                          <a:effectLst/>
                          <a:uLnTx/>
                          <a:uFillTx/>
                          <a:latin typeface="+mn-lt"/>
                          <a:ea typeface="+mn-ea"/>
                          <a:cs typeface="+mn-cs"/>
                        </a:rPr>
                        <a:t>
Nos sumamos a la colecta nacional 2018 en apoyo a la Cruz Roja Mexicana. 
Recuerda que en cualquier emergencia los voluntarios acudirán a prestarte los primeros auxilios. 
Se respira solidaridad y fraternidad en todos los rincones. 
Siempre los continuaré apoyando y exhorto a los Campechanos a hacerlo.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436029"/>
                  </a:ext>
                </a:extLst>
              </a:tr>
            </a:tbl>
          </a:graphicData>
        </a:graphic>
      </p:graphicFrame>
      <p:sp>
        <p:nvSpPr>
          <p:cNvPr id="4" name="Text Placeholder 3">
            <a:extLst>
              <a:ext uri="{FF2B5EF4-FFF2-40B4-BE49-F238E27FC236}">
                <a16:creationId xmlns:a16="http://schemas.microsoft.com/office/drawing/2014/main" id="{D59BFFF7-1C06-4B0C-AF97-DB6ADA1FD78C}"/>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66881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C2417-09FB-4E4D-BAED-EE1E452F14D8}"/>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7A9C8F01-CB51-4D5B-9DCB-D1E2D2F28F9B}"/>
              </a:ext>
            </a:extLst>
          </p:cNvPr>
          <p:cNvGraphicFramePr>
            <a:graphicFrameLocks noGrp="1"/>
          </p:cNvGraphicFramePr>
          <p:nvPr>
            <p:ph type="tbl" sz="quarter" idx="13"/>
            <p:extLst>
              <p:ext uri="{D42A27DB-BD31-4B8C-83A1-F6EECF244321}">
                <p14:modId xmlns:p14="http://schemas.microsoft.com/office/powerpoint/2010/main" val="15940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2133647"/>
                    </a:ext>
                  </a:extLst>
                </a:gridCol>
                <a:gridCol w="658368">
                  <a:extLst>
                    <a:ext uri="{9D8B030D-6E8A-4147-A177-3AD203B41FA5}">
                      <a16:colId xmlns:a16="http://schemas.microsoft.com/office/drawing/2014/main" val="3380799063"/>
                    </a:ext>
                  </a:extLst>
                </a:gridCol>
                <a:gridCol w="658368">
                  <a:extLst>
                    <a:ext uri="{9D8B030D-6E8A-4147-A177-3AD203B41FA5}">
                      <a16:colId xmlns:a16="http://schemas.microsoft.com/office/drawing/2014/main" val="211109890"/>
                    </a:ext>
                  </a:extLst>
                </a:gridCol>
                <a:gridCol w="658368">
                  <a:extLst>
                    <a:ext uri="{9D8B030D-6E8A-4147-A177-3AD203B41FA5}">
                      <a16:colId xmlns:a16="http://schemas.microsoft.com/office/drawing/2014/main" val="344358333"/>
                    </a:ext>
                  </a:extLst>
                </a:gridCol>
                <a:gridCol w="658368">
                  <a:extLst>
                    <a:ext uri="{9D8B030D-6E8A-4147-A177-3AD203B41FA5}">
                      <a16:colId xmlns:a16="http://schemas.microsoft.com/office/drawing/2014/main" val="2492288465"/>
                    </a:ext>
                  </a:extLst>
                </a:gridCol>
                <a:gridCol w="658368">
                  <a:extLst>
                    <a:ext uri="{9D8B030D-6E8A-4147-A177-3AD203B41FA5}">
                      <a16:colId xmlns:a16="http://schemas.microsoft.com/office/drawing/2014/main" val="3093643037"/>
                    </a:ext>
                  </a:extLst>
                </a:gridCol>
                <a:gridCol w="658368">
                  <a:extLst>
                    <a:ext uri="{9D8B030D-6E8A-4147-A177-3AD203B41FA5}">
                      <a16:colId xmlns:a16="http://schemas.microsoft.com/office/drawing/2014/main" val="686859623"/>
                    </a:ext>
                  </a:extLst>
                </a:gridCol>
                <a:gridCol w="658368">
                  <a:extLst>
                    <a:ext uri="{9D8B030D-6E8A-4147-A177-3AD203B41FA5}">
                      <a16:colId xmlns:a16="http://schemas.microsoft.com/office/drawing/2014/main" val="402067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51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- 2018-03-01 09:00:28</a:t>
                      </a:r>
                      <a:r>
                        <a:rPr kumimoji="0" lang="es-ES" sz="1000" b="0" i="0" u="none" strike="noStrike" kern="1200" cap="none" spc="0" normalizeH="0" baseline="0" noProof="0">
                          <a:ln>
                            <a:noFill/>
                          </a:ln>
                          <a:solidFill>
                            <a:prstClr val="black"/>
                          </a:solidFill>
                          <a:effectLst/>
                          <a:uLnTx/>
                          <a:uFillTx/>
                          <a:latin typeface="+mn-lt"/>
                          <a:ea typeface="+mn-ea"/>
                          <a:cs typeface="+mn-cs"/>
                        </a:rPr>
                        <a:t>
En el parque Industrial Bicentenario platiqué con empresarios que están invirtiendo para que Campeche tenga empleos que mejoren la calidad de vida de los ciudadanos.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75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- 2018-02-28 17:00:13</a:t>
                      </a:r>
                      <a:r>
                        <a:rPr kumimoji="0" lang="es-ES" sz="1000" b="0" i="0" u="none" strike="noStrike" kern="1200" cap="none" spc="0" normalizeH="0" baseline="0" noProof="0">
                          <a:ln>
                            <a:noFill/>
                          </a:ln>
                          <a:solidFill>
                            <a:prstClr val="black"/>
                          </a:solidFill>
                          <a:effectLst/>
                          <a:uLnTx/>
                          <a:uFillTx/>
                          <a:latin typeface="+mn-lt"/>
                          <a:ea typeface="+mn-ea"/>
                          <a:cs typeface="+mn-cs"/>
                        </a:rPr>
                        <a:t>
Mi familia es mi mayor motivación, le agradezco a mi esposa Kathy y a nuestros hijos por todo el cariño y apoyo que me han brindado en estos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103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 Cetina Gómez - 2018-02-28 09:01:18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076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- 2018-02-27 21:00:20</a:t>
                      </a:r>
                      <a:r>
                        <a:rPr kumimoji="0" lang="es-ES" sz="1000" b="0" i="0" u="none" strike="noStrike" kern="1200" cap="none" spc="0" normalizeH="0" baseline="0" noProof="0">
                          <a:ln>
                            <a:noFill/>
                          </a:ln>
                          <a:solidFill>
                            <a:prstClr val="black"/>
                          </a:solidFill>
                          <a:effectLst/>
                          <a:uLnTx/>
                          <a:uFillTx/>
                          <a:latin typeface="+mn-lt"/>
                          <a:ea typeface="+mn-ea"/>
                          <a:cs typeface="+mn-cs"/>
                        </a:rPr>
                        <a:t>
Hacer deporte es mantener la buena salud y fomentar la convivencia. Un Campeche sano es un Campeche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756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- 2018-02-27 15:34:39</a:t>
                      </a:r>
                      <a:r>
                        <a:rPr kumimoji="0" lang="es-ES" sz="1000" b="0" i="0" u="none" strike="noStrike" kern="1200" cap="none" spc="0" normalizeH="0" baseline="0" noProof="0">
                          <a:ln>
                            <a:noFill/>
                          </a:ln>
                          <a:solidFill>
                            <a:prstClr val="black"/>
                          </a:solidFill>
                          <a:effectLst/>
                          <a:uLnTx/>
                          <a:uFillTx/>
                          <a:latin typeface="+mn-lt"/>
                          <a:ea typeface="+mn-ea"/>
                          <a:cs typeface="+mn-cs"/>
                        </a:rPr>
                        <a:t>
¿Se acuerdan del experimento del frijolito? Hoy le tocó a Diego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95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- 2018-02-27 09:53:31</a:t>
                      </a:r>
                      <a:r>
                        <a:rPr kumimoji="0" lang="es-ES" sz="1000" b="0" i="0" u="none" strike="noStrike" kern="1200" cap="none" spc="0" normalizeH="0" baseline="0" noProof="0">
                          <a:ln>
                            <a:noFill/>
                          </a:ln>
                          <a:solidFill>
                            <a:prstClr val="black"/>
                          </a:solidFill>
                          <a:effectLst/>
                          <a:uLnTx/>
                          <a:uFillTx/>
                          <a:latin typeface="+mn-lt"/>
                          <a:ea typeface="+mn-ea"/>
                          <a:cs typeface="+mn-cs"/>
                        </a:rPr>
                        <a:t>
8 años de grandes momentos y vamos por muchos más ☺. Gracias por la familia tan bonita que hemos formado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20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- 2018-02-26 21:00:21</a:t>
                      </a:r>
                      <a:r>
                        <a:rPr kumimoji="0" lang="es-ES" sz="1000" b="0" i="0" u="none" strike="noStrike" kern="1200" cap="none" spc="0" normalizeH="0" baseline="0" noProof="0">
                          <a:ln>
                            <a:noFill/>
                          </a:ln>
                          <a:solidFill>
                            <a:prstClr val="black"/>
                          </a:solidFill>
                          <a:effectLst/>
                          <a:uLnTx/>
                          <a:uFillTx/>
                          <a:latin typeface="+mn-lt"/>
                          <a:ea typeface="+mn-ea"/>
                          <a:cs typeface="+mn-cs"/>
                        </a:rPr>
                        <a:t>
LOS CAMPECHANOS QUEREMOS QUE LAS COSAS VAYAN CADA DÍA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424629"/>
                  </a:ext>
                </a:extLst>
              </a:tr>
            </a:tbl>
          </a:graphicData>
        </a:graphic>
      </p:graphicFrame>
      <p:sp>
        <p:nvSpPr>
          <p:cNvPr id="4" name="Text Placeholder 3">
            <a:extLst>
              <a:ext uri="{FF2B5EF4-FFF2-40B4-BE49-F238E27FC236}">
                <a16:creationId xmlns:a16="http://schemas.microsoft.com/office/drawing/2014/main" id="{CC9E9958-CA96-4B2C-8A67-D32FBCCBA1B9}"/>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94746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1EAC8-7432-456A-9E41-1B5C3CEAFCDD}"/>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2485890A-9F75-4ED9-A438-6BD7EE9D5BC1}"/>
              </a:ext>
            </a:extLst>
          </p:cNvPr>
          <p:cNvGraphicFramePr>
            <a:graphicFrameLocks noGrp="1"/>
          </p:cNvGraphicFramePr>
          <p:nvPr>
            <p:ph type="tbl" sz="quarter" idx="13"/>
            <p:extLst>
              <p:ext uri="{D42A27DB-BD31-4B8C-83A1-F6EECF244321}">
                <p14:modId xmlns:p14="http://schemas.microsoft.com/office/powerpoint/2010/main" val="2783310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7127331"/>
                    </a:ext>
                  </a:extLst>
                </a:gridCol>
                <a:gridCol w="658368">
                  <a:extLst>
                    <a:ext uri="{9D8B030D-6E8A-4147-A177-3AD203B41FA5}">
                      <a16:colId xmlns:a16="http://schemas.microsoft.com/office/drawing/2014/main" val="3742327017"/>
                    </a:ext>
                  </a:extLst>
                </a:gridCol>
                <a:gridCol w="658368">
                  <a:extLst>
                    <a:ext uri="{9D8B030D-6E8A-4147-A177-3AD203B41FA5}">
                      <a16:colId xmlns:a16="http://schemas.microsoft.com/office/drawing/2014/main" val="3214544948"/>
                    </a:ext>
                  </a:extLst>
                </a:gridCol>
                <a:gridCol w="658368">
                  <a:extLst>
                    <a:ext uri="{9D8B030D-6E8A-4147-A177-3AD203B41FA5}">
                      <a16:colId xmlns:a16="http://schemas.microsoft.com/office/drawing/2014/main" val="3813646190"/>
                    </a:ext>
                  </a:extLst>
                </a:gridCol>
                <a:gridCol w="658368">
                  <a:extLst>
                    <a:ext uri="{9D8B030D-6E8A-4147-A177-3AD203B41FA5}">
                      <a16:colId xmlns:a16="http://schemas.microsoft.com/office/drawing/2014/main" val="3355179856"/>
                    </a:ext>
                  </a:extLst>
                </a:gridCol>
                <a:gridCol w="658368">
                  <a:extLst>
                    <a:ext uri="{9D8B030D-6E8A-4147-A177-3AD203B41FA5}">
                      <a16:colId xmlns:a16="http://schemas.microsoft.com/office/drawing/2014/main" val="3424891040"/>
                    </a:ext>
                  </a:extLst>
                </a:gridCol>
                <a:gridCol w="658368">
                  <a:extLst>
                    <a:ext uri="{9D8B030D-6E8A-4147-A177-3AD203B41FA5}">
                      <a16:colId xmlns:a16="http://schemas.microsoft.com/office/drawing/2014/main" val="2713081132"/>
                    </a:ext>
                  </a:extLst>
                </a:gridCol>
                <a:gridCol w="658368">
                  <a:extLst>
                    <a:ext uri="{9D8B030D-6E8A-4147-A177-3AD203B41FA5}">
                      <a16:colId xmlns:a16="http://schemas.microsoft.com/office/drawing/2014/main" val="413345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576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- 2018-02-26 17:00:39</a:t>
                      </a:r>
                      <a:r>
                        <a:rPr kumimoji="0" lang="es-ES" sz="1000" b="0" i="0" u="none" strike="noStrike" kern="1200" cap="none" spc="0" normalizeH="0" baseline="0" noProof="0">
                          <a:ln>
                            <a:noFill/>
                          </a:ln>
                          <a:solidFill>
                            <a:prstClr val="black"/>
                          </a:solidFill>
                          <a:effectLst/>
                          <a:uLnTx/>
                          <a:uFillTx/>
                          <a:latin typeface="+mn-lt"/>
                          <a:ea typeface="+mn-ea"/>
                          <a:cs typeface="+mn-cs"/>
                        </a:rPr>
                        <a:t>
Campeche brilla por su gente de carácter y voluntad inquebrantables que trabajan y colaboran para construir un mejor futuro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384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- 2018-02-26 09:00:58</a:t>
                      </a:r>
                      <a:r>
                        <a:rPr kumimoji="0" lang="es-ES" sz="1000" b="0" i="0" u="none" strike="noStrike" kern="1200" cap="none" spc="0" normalizeH="0" baseline="0" noProof="0">
                          <a:ln>
                            <a:noFill/>
                          </a:ln>
                          <a:solidFill>
                            <a:prstClr val="black"/>
                          </a:solidFill>
                          <a:effectLst/>
                          <a:uLnTx/>
                          <a:uFillTx/>
                          <a:latin typeface="+mn-lt"/>
                          <a:ea typeface="+mn-ea"/>
                          <a:cs typeface="+mn-cs"/>
                        </a:rPr>
                        <a:t>
Dialogar es conocer y aprender para tomar las mejores decisiones en beneficio de todos los campechanos.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86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- 2018-02-25 21:00:14</a:t>
                      </a:r>
                      <a:r>
                        <a:rPr kumimoji="0" lang="es-ES" sz="1000" b="0" i="0" u="none" strike="noStrike" kern="1200" cap="none" spc="0" normalizeH="0" baseline="0" noProof="0">
                          <a:ln>
                            <a:noFill/>
                          </a:ln>
                          <a:solidFill>
                            <a:prstClr val="black"/>
                          </a:solidFill>
                          <a:effectLst/>
                          <a:uLnTx/>
                          <a:uFillTx/>
                          <a:latin typeface="+mn-lt"/>
                          <a:ea typeface="+mn-ea"/>
                          <a:cs typeface="+mn-cs"/>
                        </a:rPr>
                        <a:t>
Campeche es un lugar de gente buena y trabajadora. Agradezco a los chavos que tienen la confianza de compartir sus puntos de vista conmigo y juntos mejorar el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213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Cetina Gómez - 2018-02-25 14:00:12</a:t>
                      </a:r>
                      <a:r>
                        <a:rPr kumimoji="0" lang="es-ES" sz="1000" b="0" i="0" u="none" strike="noStrike" kern="1200" cap="none" spc="0" normalizeH="0" baseline="0" noProof="0">
                          <a:ln>
                            <a:noFill/>
                          </a:ln>
                          <a:solidFill>
                            <a:prstClr val="black"/>
                          </a:solidFill>
                          <a:effectLst/>
                          <a:uLnTx/>
                          <a:uFillTx/>
                          <a:latin typeface="+mn-lt"/>
                          <a:ea typeface="+mn-ea"/>
                          <a:cs typeface="+mn-cs"/>
                        </a:rPr>
                        <a:t>
Con esfuerzo y trabajo Campeche será cada día mejor, somos parte de un municipio con un gran potencial. ¡Vamos por un mejor Campeche!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759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Claudio Cetina Gómez - 2018-02-25 10:00:37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558781"/>
                  </a:ext>
                </a:extLst>
              </a:tr>
            </a:tbl>
          </a:graphicData>
        </a:graphic>
      </p:graphicFrame>
      <p:sp>
        <p:nvSpPr>
          <p:cNvPr id="4" name="Text Placeholder 3">
            <a:extLst>
              <a:ext uri="{FF2B5EF4-FFF2-40B4-BE49-F238E27FC236}">
                <a16:creationId xmlns:a16="http://schemas.microsoft.com/office/drawing/2014/main" id="{0718A5F9-5891-460E-ADD7-52082F73B30C}"/>
              </a:ext>
            </a:extLst>
          </p:cNvPr>
          <p:cNvSpPr>
            <a:spLocks noGrp="1"/>
          </p:cNvSpPr>
          <p:nvPr>
            <p:ph type="body" sz="quarter" idx="14"/>
          </p:nvPr>
        </p:nvSpPr>
        <p:spPr/>
        <p:txBody>
          <a:bodyPr/>
          <a:lstStyle/>
          <a:p>
            <a:r>
              <a:rPr lang="en-US"/>
              <a:t>02/25/2018 - 03/04/2018</a:t>
            </a:r>
          </a:p>
        </p:txBody>
      </p:sp>
    </p:spTree>
    <p:extLst>
      <p:ext uri="{BB962C8B-B14F-4D97-AF65-F5344CB8AC3E}">
        <p14:creationId xmlns:p14="http://schemas.microsoft.com/office/powerpoint/2010/main" val="3822361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ED36F-1D40-4BEA-B940-CB15A958724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01EF3F5D-4ECF-4B3D-9719-B1D12851FD7E}"/>
              </a:ext>
            </a:extLst>
          </p:cNvPr>
          <p:cNvGraphicFramePr>
            <a:graphicFrameLocks noGrp="1"/>
          </p:cNvGraphicFramePr>
          <p:nvPr>
            <p:ph type="chart" sz="quarter" idx="13"/>
            <p:extLst>
              <p:ext uri="{D42A27DB-BD31-4B8C-83A1-F6EECF244321}">
                <p14:modId xmlns:p14="http://schemas.microsoft.com/office/powerpoint/2010/main" val="1321184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22F01-A60D-4355-A097-E7017EE9F0ED}"/>
              </a:ext>
            </a:extLst>
          </p:cNvPr>
          <p:cNvSpPr>
            <a:spLocks noGrp="1"/>
          </p:cNvSpPr>
          <p:nvPr>
            <p:ph type="body" sz="quarter" idx="14"/>
          </p:nvPr>
        </p:nvSpPr>
        <p:spPr/>
        <p:txBody>
          <a:bodyPr/>
          <a:lstStyle/>
          <a:p>
            <a:r>
              <a:rPr lang="en-US"/>
              <a:t>02/25/2018 - 03/04/2018</a:t>
            </a:r>
          </a:p>
        </p:txBody>
      </p:sp>
      <p:sp>
        <p:nvSpPr>
          <p:cNvPr id="5" name="Footer Placeholder 4">
            <a:extLst>
              <a:ext uri="{FF2B5EF4-FFF2-40B4-BE49-F238E27FC236}">
                <a16:creationId xmlns:a16="http://schemas.microsoft.com/office/drawing/2014/main" id="{969501EF-1B67-48E7-908D-F82994227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487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460</Words>
  <Application>Microsoft Office PowerPoint</Application>
  <PresentationFormat>On-screen Show (4:3)</PresentationFormat>
  <Paragraphs>236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Overview</vt:lpstr>
      <vt:lpstr>Facebook Fans Total</vt:lpstr>
      <vt:lpstr>Facebook Key Metrics Table</vt:lpstr>
      <vt:lpstr>Facebook Interaction Rate</vt:lpstr>
      <vt:lpstr>Facebook Fans Change Rate</vt:lpstr>
      <vt:lpstr>Facebook Own Posts Table - 1 of 4</vt:lpstr>
      <vt:lpstr>Facebook Own Posts Table - 2 of 4</vt:lpstr>
      <vt:lpstr>Facebook Own Posts Table - 3 of 4</vt:lpstr>
      <vt:lpstr>Facebook Own Posts Table - 4 of 4</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2018-03-05T23:57:21Z</dcterms:created>
  <dcterms:modified xsi:type="dcterms:W3CDTF">2018-03-05T23:57:50Z</dcterms:modified>
</cp:coreProperties>
</file>