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57A69-AEE4-4CC8-9A93-F86D8DB59A68}"/>
              </a:ext>
            </a:extLst>
          </p:cNvPr>
          <p:cNvSpPr>
            <a:spLocks noGrp="1"/>
          </p:cNvSpPr>
          <p:nvPr>
            <p:ph type="title"/>
          </p:nvPr>
        </p:nvSpPr>
        <p:spPr/>
        <p:txBody>
          <a:bodyPr/>
          <a:lstStyle/>
          <a:p>
            <a:r>
              <a:rPr lang="en-US"/>
              <a:t>Facebook User Posts Table | Facebook_new - 1 of 5</a:t>
            </a:r>
          </a:p>
        </p:txBody>
      </p:sp>
      <p:graphicFrame>
        <p:nvGraphicFramePr>
          <p:cNvPr id="5" name="Table Placeholder 4">
            <a:extLst>
              <a:ext uri="{FF2B5EF4-FFF2-40B4-BE49-F238E27FC236}">
                <a16:creationId xmlns:a16="http://schemas.microsoft.com/office/drawing/2014/main" id="{A03F7840-B8DC-4F2E-92E4-015E5E23F030}"/>
              </a:ext>
            </a:extLst>
          </p:cNvPr>
          <p:cNvGraphicFramePr>
            <a:graphicFrameLocks noGrp="1"/>
          </p:cNvGraphicFramePr>
          <p:nvPr>
            <p:ph type="tbl" sz="quarter" idx="13"/>
            <p:extLst>
              <p:ext uri="{D42A27DB-BD31-4B8C-83A1-F6EECF244321}">
                <p14:modId xmlns:p14="http://schemas.microsoft.com/office/powerpoint/2010/main" val="2530599790"/>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78808221"/>
                    </a:ext>
                  </a:extLst>
                </a:gridCol>
                <a:gridCol w="822960">
                  <a:extLst>
                    <a:ext uri="{9D8B030D-6E8A-4147-A177-3AD203B41FA5}">
                      <a16:colId xmlns:a16="http://schemas.microsoft.com/office/drawing/2014/main" val="544280982"/>
                    </a:ext>
                  </a:extLst>
                </a:gridCol>
                <a:gridCol w="822960">
                  <a:extLst>
                    <a:ext uri="{9D8B030D-6E8A-4147-A177-3AD203B41FA5}">
                      <a16:colId xmlns:a16="http://schemas.microsoft.com/office/drawing/2014/main" val="2160453348"/>
                    </a:ext>
                  </a:extLst>
                </a:gridCol>
                <a:gridCol w="822960">
                  <a:extLst>
                    <a:ext uri="{9D8B030D-6E8A-4147-A177-3AD203B41FA5}">
                      <a16:colId xmlns:a16="http://schemas.microsoft.com/office/drawing/2014/main" val="649422747"/>
                    </a:ext>
                  </a:extLst>
                </a:gridCol>
                <a:gridCol w="822960">
                  <a:extLst>
                    <a:ext uri="{9D8B030D-6E8A-4147-A177-3AD203B41FA5}">
                      <a16:colId xmlns:a16="http://schemas.microsoft.com/office/drawing/2014/main" val="2512361148"/>
                    </a:ext>
                  </a:extLst>
                </a:gridCol>
                <a:gridCol w="822960">
                  <a:extLst>
                    <a:ext uri="{9D8B030D-6E8A-4147-A177-3AD203B41FA5}">
                      <a16:colId xmlns:a16="http://schemas.microsoft.com/office/drawing/2014/main" val="372589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4007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Southwest Airlines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23:58:21 </a:t>
                      </a:r>
                      <a:r>
                        <a:rPr kumimoji="0" lang="en-US" sz="1000" b="0" i="0" u="none" strike="noStrike" kern="1200" cap="none" spc="0" normalizeH="0" baseline="0" noProof="0">
                          <a:ln>
                            <a:noFill/>
                          </a:ln>
                          <a:solidFill>
                            <a:prstClr val="black"/>
                          </a:solidFill>
                          <a:effectLst/>
                          <a:uLnTx/>
                          <a:uFillTx/>
                          <a:latin typeface="+mn-lt"/>
                          <a:ea typeface="+mn-ea"/>
                          <a:cs typeface="+mn-cs"/>
                        </a:rPr>
                        <a:t>
 So happy to hear SWA's partnership with SeaWorld will be coming to an 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986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23:54:55 </a:t>
                      </a:r>
                      <a:r>
                        <a:rPr kumimoji="0" lang="en-US" sz="1000" b="0" i="0" u="none" strike="noStrike" kern="1200" cap="none" spc="0" normalizeH="0" baseline="0" noProof="0">
                          <a:ln>
                            <a:noFill/>
                          </a:ln>
                          <a:solidFill>
                            <a:prstClr val="black"/>
                          </a:solidFill>
                          <a:effectLst/>
                          <a:uLnTx/>
                          <a:uFillTx/>
                          <a:latin typeface="+mn-lt"/>
                          <a:ea typeface="+mn-ea"/>
                          <a:cs typeface="+mn-cs"/>
                        </a:rPr>
                        <a:t>
 If you move overseas; I will no longer be a customer of yours... I will gladly go to CVS or anywhere but your store.  I am 62 yrs old and as a little girl used to drink sodas at your soda fountain after a trip to the doctor..... It's a sad day that YOU, OF ALL CORPS would move after WE, YOUR CUSTOMERS ARE THE ONES THAT MADE YOUR STORE A MAJOR CORP!!! I did the tile work in your kitchen Kathy, when I worked at nuhaus.... I'm ashamed!!!!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786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Verizon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23:54:42 </a:t>
                      </a:r>
                      <a:r>
                        <a:rPr kumimoji="0" lang="en-US" sz="1000" b="0" i="0" u="none" strike="noStrike" kern="1200" cap="none" spc="0" normalizeH="0" baseline="0" noProof="0">
                          <a:ln>
                            <a:noFill/>
                          </a:ln>
                          <a:solidFill>
                            <a:prstClr val="black"/>
                          </a:solidFill>
                          <a:effectLst/>
                          <a:uLnTx/>
                          <a:uFillTx/>
                          <a:latin typeface="+mn-lt"/>
                          <a:ea typeface="+mn-ea"/>
                          <a:cs typeface="+mn-cs"/>
                        </a:rPr>
                        <a:t>
 I am an account manager and suspended service on one line, now Verizon is saying im back to being an account member. That makes no sense. There were 2 lines to this account, my number I used is the one I suspended and I am now using the other line but Im not allowed to view the bill, only pay it.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08/01/2014 00:15:36</a:t>
                      </a:r>
                    </a:p>
                  </a:txBody>
                  <a:tcPr/>
                </a:tc>
                <a:extLst>
                  <a:ext uri="{0D108BD9-81ED-4DB2-BD59-A6C34878D82A}">
                    <a16:rowId xmlns:a16="http://schemas.microsoft.com/office/drawing/2014/main" val="377109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Western Union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23:54:08 </a:t>
                      </a:r>
                      <a:r>
                        <a:rPr kumimoji="0" lang="en-US" sz="1000" b="0" i="0" u="none" strike="noStrike" kern="1200" cap="none" spc="0" normalizeH="0" baseline="0" noProof="0">
                          <a:ln>
                            <a:noFill/>
                          </a:ln>
                          <a:solidFill>
                            <a:prstClr val="black"/>
                          </a:solidFill>
                          <a:effectLst/>
                          <a:uLnTx/>
                          <a:uFillTx/>
                          <a:latin typeface="+mn-lt"/>
                          <a:ea typeface="+mn-ea"/>
                          <a:cs typeface="+mn-cs"/>
                        </a:rPr>
                        <a:t>
 Will u help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08/01/2014 01:12:40</a:t>
                      </a:r>
                    </a:p>
                  </a:txBody>
                  <a:tcPr/>
                </a:tc>
                <a:extLst>
                  <a:ext uri="{0D108BD9-81ED-4DB2-BD59-A6C34878D82A}">
                    <a16:rowId xmlns:a16="http://schemas.microsoft.com/office/drawing/2014/main" val="142727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23:54:06 </a:t>
                      </a:r>
                      <a:r>
                        <a:rPr kumimoji="0" lang="en-US" sz="1000" b="0" i="0" u="none" strike="noStrike" kern="1200" cap="none" spc="0" normalizeH="0" baseline="0" noProof="0">
                          <a:ln>
                            <a:noFill/>
                          </a:ln>
                          <a:solidFill>
                            <a:prstClr val="black"/>
                          </a:solidFill>
                          <a:effectLst/>
                          <a:uLnTx/>
                          <a:uFillTx/>
                          <a:latin typeface="+mn-lt"/>
                          <a:ea typeface="+mn-ea"/>
                          <a:cs typeface="+mn-cs"/>
                        </a:rPr>
                        <a:t>
 Tell us, please, why you are moving your headquarters to Switzerland.  I am giving you an opportunity to explain.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26579"/>
                  </a:ext>
                </a:extLst>
              </a:tr>
            </a:tbl>
          </a:graphicData>
        </a:graphic>
      </p:graphicFrame>
      <p:sp>
        <p:nvSpPr>
          <p:cNvPr id="4" name="Text Placeholder 3">
            <a:extLst>
              <a:ext uri="{FF2B5EF4-FFF2-40B4-BE49-F238E27FC236}">
                <a16:creationId xmlns:a16="http://schemas.microsoft.com/office/drawing/2014/main" id="{566B0946-6D9B-4ABD-A65E-EB0925B0750B}"/>
              </a:ext>
            </a:extLst>
          </p:cNvPr>
          <p:cNvSpPr>
            <a:spLocks noGrp="1"/>
          </p:cNvSpPr>
          <p:nvPr>
            <p:ph type="body" sz="quarter" idx="14"/>
          </p:nvPr>
        </p:nvSpPr>
        <p:spPr/>
        <p:txBody>
          <a:bodyPr/>
          <a:lstStyle/>
          <a:p>
            <a:r>
              <a:rPr lang="en-US"/>
              <a:t>07/01/2014 - 07/31/2014</a:t>
            </a:r>
          </a:p>
        </p:txBody>
      </p:sp>
    </p:spTree>
    <p:extLst>
      <p:ext uri="{BB962C8B-B14F-4D97-AF65-F5344CB8AC3E}">
        <p14:creationId xmlns:p14="http://schemas.microsoft.com/office/powerpoint/2010/main" val="906230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EA25-B72B-4954-995C-2A2A6372B887}"/>
              </a:ext>
            </a:extLst>
          </p:cNvPr>
          <p:cNvSpPr>
            <a:spLocks noGrp="1"/>
          </p:cNvSpPr>
          <p:nvPr>
            <p:ph type="title"/>
          </p:nvPr>
        </p:nvSpPr>
        <p:spPr/>
        <p:txBody>
          <a:bodyPr/>
          <a:lstStyle/>
          <a:p>
            <a:r>
              <a:rPr lang="en-US"/>
              <a:t>Facebook User Posts Table | Facebook_new - 2 of 5</a:t>
            </a:r>
          </a:p>
        </p:txBody>
      </p:sp>
      <p:graphicFrame>
        <p:nvGraphicFramePr>
          <p:cNvPr id="5" name="Table Placeholder 4">
            <a:extLst>
              <a:ext uri="{FF2B5EF4-FFF2-40B4-BE49-F238E27FC236}">
                <a16:creationId xmlns:a16="http://schemas.microsoft.com/office/drawing/2014/main" id="{9086BC1A-2F9B-4602-9A79-947FB11ECEE0}"/>
              </a:ext>
            </a:extLst>
          </p:cNvPr>
          <p:cNvGraphicFramePr>
            <a:graphicFrameLocks noGrp="1"/>
          </p:cNvGraphicFramePr>
          <p:nvPr>
            <p:ph type="tbl" sz="quarter" idx="13"/>
            <p:extLst>
              <p:ext uri="{D42A27DB-BD31-4B8C-83A1-F6EECF244321}">
                <p14:modId xmlns:p14="http://schemas.microsoft.com/office/powerpoint/2010/main" val="62010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8223966"/>
                    </a:ext>
                  </a:extLst>
                </a:gridCol>
                <a:gridCol w="822960">
                  <a:extLst>
                    <a:ext uri="{9D8B030D-6E8A-4147-A177-3AD203B41FA5}">
                      <a16:colId xmlns:a16="http://schemas.microsoft.com/office/drawing/2014/main" val="1884590531"/>
                    </a:ext>
                  </a:extLst>
                </a:gridCol>
                <a:gridCol w="822960">
                  <a:extLst>
                    <a:ext uri="{9D8B030D-6E8A-4147-A177-3AD203B41FA5}">
                      <a16:colId xmlns:a16="http://schemas.microsoft.com/office/drawing/2014/main" val="206844298"/>
                    </a:ext>
                  </a:extLst>
                </a:gridCol>
                <a:gridCol w="822960">
                  <a:extLst>
                    <a:ext uri="{9D8B030D-6E8A-4147-A177-3AD203B41FA5}">
                      <a16:colId xmlns:a16="http://schemas.microsoft.com/office/drawing/2014/main" val="3176899932"/>
                    </a:ext>
                  </a:extLst>
                </a:gridCol>
                <a:gridCol w="822960">
                  <a:extLst>
                    <a:ext uri="{9D8B030D-6E8A-4147-A177-3AD203B41FA5}">
                      <a16:colId xmlns:a16="http://schemas.microsoft.com/office/drawing/2014/main" val="4172133396"/>
                    </a:ext>
                  </a:extLst>
                </a:gridCol>
                <a:gridCol w="822960">
                  <a:extLst>
                    <a:ext uri="{9D8B030D-6E8A-4147-A177-3AD203B41FA5}">
                      <a16:colId xmlns:a16="http://schemas.microsoft.com/office/drawing/2014/main" val="16474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461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Verizon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23:53:50 </a:t>
                      </a:r>
                      <a:r>
                        <a:rPr kumimoji="0" lang="en-US" sz="1000" b="0" i="0" u="none" strike="noStrike" kern="1200" cap="none" spc="0" normalizeH="0" baseline="0" noProof="0">
                          <a:ln>
                            <a:noFill/>
                          </a:ln>
                          <a:solidFill>
                            <a:prstClr val="black"/>
                          </a:solidFill>
                          <a:effectLst/>
                          <a:uLnTx/>
                          <a:uFillTx/>
                          <a:latin typeface="+mn-lt"/>
                          <a:ea typeface="+mn-ea"/>
                          <a:cs typeface="+mn-cs"/>
                        </a:rPr>
                        <a:t>
 Wow now it's not my phone processor it's the apps really Verizon you don't think that they looked at that. You guys are the freaking worse customer service I have ever dealt with. I will be going into a store and I am pretty sure that you don't want me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08/01/2014 10:14:21</a:t>
                      </a:r>
                    </a:p>
                  </a:txBody>
                  <a:tcPr/>
                </a:tc>
                <a:extLst>
                  <a:ext uri="{0D108BD9-81ED-4DB2-BD59-A6C34878D82A}">
                    <a16:rowId xmlns:a16="http://schemas.microsoft.com/office/drawing/2014/main" val="130336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23:53:19 </a:t>
                      </a:r>
                      <a:r>
                        <a:rPr kumimoji="0" lang="en-US" sz="1000" b="0" i="0" u="none" strike="noStrike" kern="1200" cap="none" spc="0" normalizeH="0" baseline="0" noProof="0">
                          <a:ln>
                            <a:noFill/>
                          </a:ln>
                          <a:solidFill>
                            <a:prstClr val="black"/>
                          </a:solidFill>
                          <a:effectLst/>
                          <a:uLnTx/>
                          <a:uFillTx/>
                          <a:latin typeface="+mn-lt"/>
                          <a:ea typeface="+mn-ea"/>
                          <a:cs typeface="+mn-cs"/>
                        </a:rPr>
                        <a:t>
 Walgreen's...if the story is true...if your "monopoly...one on every corner" isn't making you enough money being based in the US and you feel like moving your headquarters to Switzerland or any other country, you will lose my business and I will be sharing with all my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816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Walmart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Micah Buhl - 2014-07-31 23:52:14 </a:t>
                      </a:r>
                      <a:r>
                        <a:rPr kumimoji="0" lang="en-US" sz="1000" b="0" i="0" u="none" strike="noStrike" kern="1200" cap="none" spc="0" normalizeH="0" baseline="0" noProof="0">
                          <a:ln>
                            <a:noFill/>
                          </a:ln>
                          <a:solidFill>
                            <a:prstClr val="black"/>
                          </a:solidFill>
                          <a:effectLst/>
                          <a:uLnTx/>
                          <a:uFillTx/>
                          <a:latin typeface="+mn-lt"/>
                          <a:ea typeface="+mn-ea"/>
                          <a:cs typeface="+mn-cs"/>
                        </a:rPr>
                        <a:t>
 I was wondering if walmart stores let customers with disabilities use their 3 wheeler bicycles into the stores.  They have baskets like handicapped electric scooters for shopping use and do not see any difference between 3-wheeler bike vs. handicapped electric scooter.    It have brakes to slow and stop, etc just like handicapped electric scooter does.  In my local walmart, they won't let have 3 wheeler bike inside.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08/01/2014 03:40:15</a:t>
                      </a:r>
                    </a:p>
                  </a:txBody>
                  <a:tcPr/>
                </a:tc>
                <a:extLst>
                  <a:ext uri="{0D108BD9-81ED-4DB2-BD59-A6C34878D82A}">
                    <a16:rowId xmlns:a16="http://schemas.microsoft.com/office/drawing/2014/main" val="251139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23:51:30 </a:t>
                      </a:r>
                      <a:r>
                        <a:rPr kumimoji="0" lang="en-US" sz="1000" b="0" i="0" u="none" strike="noStrike" kern="1200" cap="none" spc="0" normalizeH="0" baseline="0" noProof="0">
                          <a:ln>
                            <a:noFill/>
                          </a:ln>
                          <a:solidFill>
                            <a:prstClr val="black"/>
                          </a:solidFill>
                          <a:effectLst/>
                          <a:uLnTx/>
                          <a:uFillTx/>
                          <a:latin typeface="+mn-lt"/>
                          <a:ea typeface="+mn-ea"/>
                          <a:cs typeface="+mn-cs"/>
                        </a:rPr>
                        <a:t>
 If you decide to move your home out of the US my family will boycott your business, it is that simple. Avoiding taxes owed is unamerican and I will not do business with a company who is more concerned with avoiding taxes than in supporting our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3964210"/>
                  </a:ext>
                </a:extLst>
              </a:tr>
            </a:tbl>
          </a:graphicData>
        </a:graphic>
      </p:graphicFrame>
      <p:sp>
        <p:nvSpPr>
          <p:cNvPr id="4" name="Text Placeholder 3">
            <a:extLst>
              <a:ext uri="{FF2B5EF4-FFF2-40B4-BE49-F238E27FC236}">
                <a16:creationId xmlns:a16="http://schemas.microsoft.com/office/drawing/2014/main" id="{44BFD2B8-EA54-4E87-9181-A8AB9B5125A8}"/>
              </a:ext>
            </a:extLst>
          </p:cNvPr>
          <p:cNvSpPr>
            <a:spLocks noGrp="1"/>
          </p:cNvSpPr>
          <p:nvPr>
            <p:ph type="body" sz="quarter" idx="14"/>
          </p:nvPr>
        </p:nvSpPr>
        <p:spPr/>
        <p:txBody>
          <a:bodyPr/>
          <a:lstStyle/>
          <a:p>
            <a:r>
              <a:rPr lang="en-US"/>
              <a:t>07/01/2014 - 07/31/2014</a:t>
            </a:r>
          </a:p>
        </p:txBody>
      </p:sp>
    </p:spTree>
    <p:extLst>
      <p:ext uri="{BB962C8B-B14F-4D97-AF65-F5344CB8AC3E}">
        <p14:creationId xmlns:p14="http://schemas.microsoft.com/office/powerpoint/2010/main" val="3448161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07561-0B6C-401A-93FC-CAF818639B40}"/>
              </a:ext>
            </a:extLst>
          </p:cNvPr>
          <p:cNvSpPr>
            <a:spLocks noGrp="1"/>
          </p:cNvSpPr>
          <p:nvPr>
            <p:ph type="title"/>
          </p:nvPr>
        </p:nvSpPr>
        <p:spPr/>
        <p:txBody>
          <a:bodyPr/>
          <a:lstStyle/>
          <a:p>
            <a:r>
              <a:rPr lang="en-US"/>
              <a:t>Facebook User Posts Table | Facebook_new - 3 of 5</a:t>
            </a:r>
          </a:p>
        </p:txBody>
      </p:sp>
      <p:graphicFrame>
        <p:nvGraphicFramePr>
          <p:cNvPr id="5" name="Table Placeholder 4">
            <a:extLst>
              <a:ext uri="{FF2B5EF4-FFF2-40B4-BE49-F238E27FC236}">
                <a16:creationId xmlns:a16="http://schemas.microsoft.com/office/drawing/2014/main" id="{89A3FEFD-B311-4B61-8477-E20C5A2BDFC2}"/>
              </a:ext>
            </a:extLst>
          </p:cNvPr>
          <p:cNvGraphicFramePr>
            <a:graphicFrameLocks noGrp="1"/>
          </p:cNvGraphicFramePr>
          <p:nvPr>
            <p:ph type="tbl" sz="quarter" idx="13"/>
            <p:extLst>
              <p:ext uri="{D42A27DB-BD31-4B8C-83A1-F6EECF244321}">
                <p14:modId xmlns:p14="http://schemas.microsoft.com/office/powerpoint/2010/main" val="293070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94093735"/>
                    </a:ext>
                  </a:extLst>
                </a:gridCol>
                <a:gridCol w="822960">
                  <a:extLst>
                    <a:ext uri="{9D8B030D-6E8A-4147-A177-3AD203B41FA5}">
                      <a16:colId xmlns:a16="http://schemas.microsoft.com/office/drawing/2014/main" val="2704687575"/>
                    </a:ext>
                  </a:extLst>
                </a:gridCol>
                <a:gridCol w="822960">
                  <a:extLst>
                    <a:ext uri="{9D8B030D-6E8A-4147-A177-3AD203B41FA5}">
                      <a16:colId xmlns:a16="http://schemas.microsoft.com/office/drawing/2014/main" val="1547336513"/>
                    </a:ext>
                  </a:extLst>
                </a:gridCol>
                <a:gridCol w="822960">
                  <a:extLst>
                    <a:ext uri="{9D8B030D-6E8A-4147-A177-3AD203B41FA5}">
                      <a16:colId xmlns:a16="http://schemas.microsoft.com/office/drawing/2014/main" val="968029926"/>
                    </a:ext>
                  </a:extLst>
                </a:gridCol>
                <a:gridCol w="822960">
                  <a:extLst>
                    <a:ext uri="{9D8B030D-6E8A-4147-A177-3AD203B41FA5}">
                      <a16:colId xmlns:a16="http://schemas.microsoft.com/office/drawing/2014/main" val="2202500378"/>
                    </a:ext>
                  </a:extLst>
                </a:gridCol>
                <a:gridCol w="822960">
                  <a:extLst>
                    <a:ext uri="{9D8B030D-6E8A-4147-A177-3AD203B41FA5}">
                      <a16:colId xmlns:a16="http://schemas.microsoft.com/office/drawing/2014/main" val="70868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2623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Verizon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23:49:46 </a:t>
                      </a:r>
                      <a:r>
                        <a:rPr kumimoji="0" lang="en-US" sz="1000" b="0" i="0" u="none" strike="noStrike" kern="1200" cap="none" spc="0" normalizeH="0" baseline="0" noProof="0">
                          <a:ln>
                            <a:noFill/>
                          </a:ln>
                          <a:solidFill>
                            <a:prstClr val="black"/>
                          </a:solidFill>
                          <a:effectLst/>
                          <a:uLnTx/>
                          <a:uFillTx/>
                          <a:latin typeface="+mn-lt"/>
                          <a:ea typeface="+mn-ea"/>
                          <a:cs typeface="+mn-cs"/>
                        </a:rPr>
                        <a:t>
 Great coverage area, but the customer service is absolutely atrocious. All I needed to do was change my auto pay information. The machine that picked up was not functioning properly and looping me through the same menus again and again. When I finally got to the right spot, I entered all of my information and then it told me I have exceeded the number of times I can change my info and hung up on me. I had not changed any info on my account in over two years. I called a few different numbers to customer service, but there was no option to speak to a real person about my issue. If you are to use Verizon as a carrier, then make sure you don't run into any problems because you will not receive help with them. All you will get is an automated system that will hang up on you a multitude of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566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Walmart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Ariela Radomishelsky - 2014-07-31 23:49:35 </a:t>
                      </a:r>
                      <a:r>
                        <a:rPr kumimoji="0" lang="en-US" sz="1000" b="0" i="0" u="none" strike="noStrike" kern="1200" cap="none" spc="0" normalizeH="0" baseline="0" noProof="0">
                          <a:ln>
                            <a:noFill/>
                          </a:ln>
                          <a:solidFill>
                            <a:prstClr val="black"/>
                          </a:solidFill>
                          <a:effectLst/>
                          <a:uLnTx/>
                          <a:uFillTx/>
                          <a:latin typeface="+mn-lt"/>
                          <a:ea typeface="+mn-ea"/>
                          <a:cs typeface="+mn-cs"/>
                        </a:rPr>
                        <a:t>
 I'll really miss you when I move. I'm so sorry you're going to have to live on without me. I hope all our special moments never fade from our memories.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485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Southwest Airlines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23:49:27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ending your partnership with SeaWorld. I look forward to booking my ticket with you guys this 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469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23:48:49 </a:t>
                      </a:r>
                      <a:r>
                        <a:rPr kumimoji="0" lang="en-US" sz="1000" b="0" i="0" u="none" strike="noStrike" kern="1200" cap="none" spc="0" normalizeH="0" baseline="0" noProof="0">
                          <a:ln>
                            <a:noFill/>
                          </a:ln>
                          <a:solidFill>
                            <a:prstClr val="black"/>
                          </a:solidFill>
                          <a:effectLst/>
                          <a:uLnTx/>
                          <a:uFillTx/>
                          <a:latin typeface="+mn-lt"/>
                          <a:ea typeface="+mn-ea"/>
                          <a:cs typeface="+mn-cs"/>
                        </a:rPr>
                        <a:t>
 Disgusting!   You didn't mind American taxes when the Medicaid and Medicare dollars bought your medicines.   I will never set foot in your stores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5058950"/>
                  </a:ext>
                </a:extLst>
              </a:tr>
            </a:tbl>
          </a:graphicData>
        </a:graphic>
      </p:graphicFrame>
      <p:sp>
        <p:nvSpPr>
          <p:cNvPr id="4" name="Text Placeholder 3">
            <a:extLst>
              <a:ext uri="{FF2B5EF4-FFF2-40B4-BE49-F238E27FC236}">
                <a16:creationId xmlns:a16="http://schemas.microsoft.com/office/drawing/2014/main" id="{379F8635-18ED-48E8-82FF-B61DF99D05A9}"/>
              </a:ext>
            </a:extLst>
          </p:cNvPr>
          <p:cNvSpPr>
            <a:spLocks noGrp="1"/>
          </p:cNvSpPr>
          <p:nvPr>
            <p:ph type="body" sz="quarter" idx="14"/>
          </p:nvPr>
        </p:nvSpPr>
        <p:spPr/>
        <p:txBody>
          <a:bodyPr/>
          <a:lstStyle/>
          <a:p>
            <a:r>
              <a:rPr lang="en-US"/>
              <a:t>07/01/2014 - 07/31/2014</a:t>
            </a:r>
          </a:p>
        </p:txBody>
      </p:sp>
    </p:spTree>
    <p:extLst>
      <p:ext uri="{BB962C8B-B14F-4D97-AF65-F5344CB8AC3E}">
        <p14:creationId xmlns:p14="http://schemas.microsoft.com/office/powerpoint/2010/main" val="146423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1767-41F5-453D-97AB-ED3268CC1010}"/>
              </a:ext>
            </a:extLst>
          </p:cNvPr>
          <p:cNvSpPr>
            <a:spLocks noGrp="1"/>
          </p:cNvSpPr>
          <p:nvPr>
            <p:ph type="title"/>
          </p:nvPr>
        </p:nvSpPr>
        <p:spPr/>
        <p:txBody>
          <a:bodyPr/>
          <a:lstStyle/>
          <a:p>
            <a:r>
              <a:rPr lang="en-US"/>
              <a:t>Facebook User Posts Table | Facebook_new - 4 of 5</a:t>
            </a:r>
          </a:p>
        </p:txBody>
      </p:sp>
      <p:graphicFrame>
        <p:nvGraphicFramePr>
          <p:cNvPr id="5" name="Table Placeholder 4">
            <a:extLst>
              <a:ext uri="{FF2B5EF4-FFF2-40B4-BE49-F238E27FC236}">
                <a16:creationId xmlns:a16="http://schemas.microsoft.com/office/drawing/2014/main" id="{808F75AB-05F4-41AD-96A4-7DB251D0B378}"/>
              </a:ext>
            </a:extLst>
          </p:cNvPr>
          <p:cNvGraphicFramePr>
            <a:graphicFrameLocks noGrp="1"/>
          </p:cNvGraphicFramePr>
          <p:nvPr>
            <p:ph type="tbl" sz="quarter" idx="13"/>
            <p:extLst>
              <p:ext uri="{D42A27DB-BD31-4B8C-83A1-F6EECF244321}">
                <p14:modId xmlns:p14="http://schemas.microsoft.com/office/powerpoint/2010/main" val="1011744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68747229"/>
                    </a:ext>
                  </a:extLst>
                </a:gridCol>
                <a:gridCol w="822960">
                  <a:extLst>
                    <a:ext uri="{9D8B030D-6E8A-4147-A177-3AD203B41FA5}">
                      <a16:colId xmlns:a16="http://schemas.microsoft.com/office/drawing/2014/main" val="3619757697"/>
                    </a:ext>
                  </a:extLst>
                </a:gridCol>
                <a:gridCol w="822960">
                  <a:extLst>
                    <a:ext uri="{9D8B030D-6E8A-4147-A177-3AD203B41FA5}">
                      <a16:colId xmlns:a16="http://schemas.microsoft.com/office/drawing/2014/main" val="1226759592"/>
                    </a:ext>
                  </a:extLst>
                </a:gridCol>
                <a:gridCol w="822960">
                  <a:extLst>
                    <a:ext uri="{9D8B030D-6E8A-4147-A177-3AD203B41FA5}">
                      <a16:colId xmlns:a16="http://schemas.microsoft.com/office/drawing/2014/main" val="133193711"/>
                    </a:ext>
                  </a:extLst>
                </a:gridCol>
                <a:gridCol w="822960">
                  <a:extLst>
                    <a:ext uri="{9D8B030D-6E8A-4147-A177-3AD203B41FA5}">
                      <a16:colId xmlns:a16="http://schemas.microsoft.com/office/drawing/2014/main" val="1326836651"/>
                    </a:ext>
                  </a:extLst>
                </a:gridCol>
                <a:gridCol w="822960">
                  <a:extLst>
                    <a:ext uri="{9D8B030D-6E8A-4147-A177-3AD203B41FA5}">
                      <a16:colId xmlns:a16="http://schemas.microsoft.com/office/drawing/2014/main" val="1735849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6706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23:48:42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481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23:47:34 </a:t>
                      </a:r>
                      <a:r>
                        <a:rPr kumimoji="0" lang="en-US" sz="1000" b="0" i="0" u="none" strike="noStrike" kern="1200" cap="none" spc="0" normalizeH="0" baseline="0" noProof="0">
                          <a:ln>
                            <a:noFill/>
                          </a:ln>
                          <a:solidFill>
                            <a:prstClr val="black"/>
                          </a:solidFill>
                          <a:effectLst/>
                          <a:uLnTx/>
                          <a:uFillTx/>
                          <a:latin typeface="+mn-lt"/>
                          <a:ea typeface="+mn-ea"/>
                          <a:cs typeface="+mn-cs"/>
                        </a:rPr>
                        <a:t>
 sending jobs to Switzerland? sending business to an American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54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23:46:47 </a:t>
                      </a:r>
                      <a:r>
                        <a:rPr kumimoji="0" lang="en-US" sz="1000" b="0" i="0" u="none" strike="noStrike" kern="1200" cap="none" spc="0" normalizeH="0" baseline="0" noProof="0">
                          <a:ln>
                            <a:noFill/>
                          </a:ln>
                          <a:solidFill>
                            <a:prstClr val="black"/>
                          </a:solidFill>
                          <a:effectLst/>
                          <a:uLnTx/>
                          <a:uFillTx/>
                          <a:latin typeface="+mn-lt"/>
                          <a:ea typeface="+mn-ea"/>
                          <a:cs typeface="+mn-cs"/>
                        </a:rPr>
                        <a:t>
 I get my prescriptions from you people, but since you've decided to move bag and baggage to Switzerland to avoid taxes on income you earned here, I'm boycotting you! WalMart, here I come! And as flight attendants say when you leave the plane (like when you debark in Switzerland), Buh-Bye!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304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Western Union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23:44:40 </a:t>
                      </a:r>
                      <a:r>
                        <a:rPr kumimoji="0" lang="en-US" sz="1000" b="0" i="0" u="none" strike="noStrike" kern="1200" cap="none" spc="0" normalizeH="0" baseline="0" noProof="0">
                          <a:ln>
                            <a:noFill/>
                          </a:ln>
                          <a:solidFill>
                            <a:prstClr val="black"/>
                          </a:solidFill>
                          <a:effectLst/>
                          <a:uLnTx/>
                          <a:uFillTx/>
                          <a:latin typeface="+mn-lt"/>
                          <a:ea typeface="+mn-ea"/>
                          <a:cs typeface="+mn-cs"/>
                        </a:rPr>
                        <a:t>
 I have been on the phone now for 7 hours and 43 minutes trying to add a middle name to a receiver so she can pick up a transfer.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08/01/2014 06:50:33</a:t>
                      </a:r>
                    </a:p>
                  </a:txBody>
                  <a:tcPr/>
                </a:tc>
                <a:extLst>
                  <a:ext uri="{0D108BD9-81ED-4DB2-BD59-A6C34878D82A}">
                    <a16:rowId xmlns:a16="http://schemas.microsoft.com/office/drawing/2014/main" val="278748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23:44:34 </a:t>
                      </a:r>
                      <a:r>
                        <a:rPr kumimoji="0" lang="en-US" sz="1000" b="0" i="0" u="none" strike="noStrike" kern="1200" cap="none" spc="0" normalizeH="0" baseline="0" noProof="0">
                          <a:ln>
                            <a:noFill/>
                          </a:ln>
                          <a:solidFill>
                            <a:prstClr val="black"/>
                          </a:solidFill>
                          <a:effectLst/>
                          <a:uLnTx/>
                          <a:uFillTx/>
                          <a:latin typeface="+mn-lt"/>
                          <a:ea typeface="+mn-ea"/>
                          <a:cs typeface="+mn-cs"/>
                        </a:rPr>
                        <a:t>
 Walgreens, should be ashamed moving their corporate office to Switzerland, thereby costing the taxpayer millions. Well, that will means taking my business elsewhere.  If they have no loyalty towards their clients, then their clients can have no loyalty towards them.  It's all about the $$$$$$$$$$$$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27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Southwest Airlines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23:43:59 </a:t>
                      </a:r>
                      <a:r>
                        <a:rPr kumimoji="0" lang="en-US" sz="1000" b="0" i="0" u="none" strike="noStrike" kern="1200" cap="none" spc="0" normalizeH="0" baseline="0" noProof="0">
                          <a:ln>
                            <a:noFill/>
                          </a:ln>
                          <a:solidFill>
                            <a:prstClr val="black"/>
                          </a:solidFill>
                          <a:effectLst/>
                          <a:uLnTx/>
                          <a:uFillTx/>
                          <a:latin typeface="+mn-lt"/>
                          <a:ea typeface="+mn-ea"/>
                          <a:cs typeface="+mn-cs"/>
                        </a:rPr>
                        <a:t>
 I'm so happy you're cutting ties with Sea World. I've missed flying with you guys. Now, I can book a flight again. Well Done Southwest!! See you soon :D And Thank you for doing the right thing!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8695638"/>
                  </a:ext>
                </a:extLst>
              </a:tr>
            </a:tbl>
          </a:graphicData>
        </a:graphic>
      </p:graphicFrame>
      <p:sp>
        <p:nvSpPr>
          <p:cNvPr id="4" name="Text Placeholder 3">
            <a:extLst>
              <a:ext uri="{FF2B5EF4-FFF2-40B4-BE49-F238E27FC236}">
                <a16:creationId xmlns:a16="http://schemas.microsoft.com/office/drawing/2014/main" id="{7DF774C5-B0AD-4CD1-B107-37EE078458BE}"/>
              </a:ext>
            </a:extLst>
          </p:cNvPr>
          <p:cNvSpPr>
            <a:spLocks noGrp="1"/>
          </p:cNvSpPr>
          <p:nvPr>
            <p:ph type="body" sz="quarter" idx="14"/>
          </p:nvPr>
        </p:nvSpPr>
        <p:spPr/>
        <p:txBody>
          <a:bodyPr/>
          <a:lstStyle/>
          <a:p>
            <a:r>
              <a:rPr lang="en-US"/>
              <a:t>07/01/2014 - 07/31/2014</a:t>
            </a:r>
          </a:p>
        </p:txBody>
      </p:sp>
    </p:spTree>
    <p:extLst>
      <p:ext uri="{BB962C8B-B14F-4D97-AF65-F5344CB8AC3E}">
        <p14:creationId xmlns:p14="http://schemas.microsoft.com/office/powerpoint/2010/main" val="2632007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E085-44D8-4B9A-8337-F0C639675282}"/>
              </a:ext>
            </a:extLst>
          </p:cNvPr>
          <p:cNvSpPr>
            <a:spLocks noGrp="1"/>
          </p:cNvSpPr>
          <p:nvPr>
            <p:ph type="title"/>
          </p:nvPr>
        </p:nvSpPr>
        <p:spPr/>
        <p:txBody>
          <a:bodyPr/>
          <a:lstStyle/>
          <a:p>
            <a:r>
              <a:rPr lang="en-US"/>
              <a:t>Facebook User Posts Table | Facebook_new - 5 of 5</a:t>
            </a:r>
          </a:p>
        </p:txBody>
      </p:sp>
      <p:graphicFrame>
        <p:nvGraphicFramePr>
          <p:cNvPr id="5" name="Table Placeholder 4">
            <a:extLst>
              <a:ext uri="{FF2B5EF4-FFF2-40B4-BE49-F238E27FC236}">
                <a16:creationId xmlns:a16="http://schemas.microsoft.com/office/drawing/2014/main" id="{958511C8-EFFE-4726-92C6-78DE92BD8BE6}"/>
              </a:ext>
            </a:extLst>
          </p:cNvPr>
          <p:cNvGraphicFramePr>
            <a:graphicFrameLocks noGrp="1"/>
          </p:cNvGraphicFramePr>
          <p:nvPr>
            <p:ph type="tbl" sz="quarter" idx="13"/>
            <p:extLst>
              <p:ext uri="{D42A27DB-BD31-4B8C-83A1-F6EECF244321}">
                <p14:modId xmlns:p14="http://schemas.microsoft.com/office/powerpoint/2010/main" val="253995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04165001"/>
                    </a:ext>
                  </a:extLst>
                </a:gridCol>
                <a:gridCol w="822960">
                  <a:extLst>
                    <a:ext uri="{9D8B030D-6E8A-4147-A177-3AD203B41FA5}">
                      <a16:colId xmlns:a16="http://schemas.microsoft.com/office/drawing/2014/main" val="2876756175"/>
                    </a:ext>
                  </a:extLst>
                </a:gridCol>
                <a:gridCol w="822960">
                  <a:extLst>
                    <a:ext uri="{9D8B030D-6E8A-4147-A177-3AD203B41FA5}">
                      <a16:colId xmlns:a16="http://schemas.microsoft.com/office/drawing/2014/main" val="150661064"/>
                    </a:ext>
                  </a:extLst>
                </a:gridCol>
                <a:gridCol w="822960">
                  <a:extLst>
                    <a:ext uri="{9D8B030D-6E8A-4147-A177-3AD203B41FA5}">
                      <a16:colId xmlns:a16="http://schemas.microsoft.com/office/drawing/2014/main" val="3111216102"/>
                    </a:ext>
                  </a:extLst>
                </a:gridCol>
                <a:gridCol w="822960">
                  <a:extLst>
                    <a:ext uri="{9D8B030D-6E8A-4147-A177-3AD203B41FA5}">
                      <a16:colId xmlns:a16="http://schemas.microsoft.com/office/drawing/2014/main" val="3723690103"/>
                    </a:ext>
                  </a:extLst>
                </a:gridCol>
                <a:gridCol w="822960">
                  <a:extLst>
                    <a:ext uri="{9D8B030D-6E8A-4147-A177-3AD203B41FA5}">
                      <a16:colId xmlns:a16="http://schemas.microsoft.com/office/drawing/2014/main" val="380586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1831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Starbucks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Ricardo Renteria - 2014-07-31 23:42:23 </a:t>
                      </a:r>
                      <a:r>
                        <a:rPr kumimoji="0" lang="en-US" sz="1000" b="0" i="0" u="none" strike="noStrike" kern="1200" cap="none" spc="0" normalizeH="0" baseline="0" noProof="0">
                          <a:ln>
                            <a:noFill/>
                          </a:ln>
                          <a:solidFill>
                            <a:prstClr val="black"/>
                          </a:solidFill>
                          <a:effectLst/>
                          <a:uLnTx/>
                          <a:uFillTx/>
                          <a:latin typeface="+mn-lt"/>
                          <a:ea typeface="+mn-ea"/>
                          <a:cs typeface="+mn-cs"/>
                        </a:rPr>
                        <a:t>
 Is this what you call a Venti size coffee? about a inch less in Product, I'm tired of this,no more visits from me to you Place in 375 and Zaragoza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943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Target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Daniel L. Navarro - 2014-07-31 23:40:16 </a:t>
                      </a:r>
                      <a:r>
                        <a:rPr kumimoji="0" lang="en-US" sz="1000" b="0" i="0" u="none" strike="noStrike" kern="1200" cap="none" spc="0" normalizeH="0" baseline="0" noProof="0">
                          <a:ln>
                            <a:noFill/>
                          </a:ln>
                          <a:solidFill>
                            <a:prstClr val="black"/>
                          </a:solidFill>
                          <a:effectLst/>
                          <a:uLnTx/>
                          <a:uFillTx/>
                          <a:latin typeface="+mn-lt"/>
                          <a:ea typeface="+mn-ea"/>
                          <a:cs typeface="+mn-cs"/>
                        </a:rPr>
                        <a:t>
 when will the pick up be available? are you giving any type of compensation?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07/31/2014 23:55:06</a:t>
                      </a:r>
                    </a:p>
                  </a:txBody>
                  <a:tcPr/>
                </a:tc>
                <a:extLst>
                  <a:ext uri="{0D108BD9-81ED-4DB2-BD59-A6C34878D82A}">
                    <a16:rowId xmlns:a16="http://schemas.microsoft.com/office/drawing/2014/main" val="134601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23:37:11 </a:t>
                      </a:r>
                      <a:r>
                        <a:rPr kumimoji="0" lang="en-US" sz="1000" b="0" i="0" u="none" strike="noStrike" kern="1200" cap="none" spc="0" normalizeH="0" baseline="0" noProof="0">
                          <a:ln>
                            <a:noFill/>
                          </a:ln>
                          <a:solidFill>
                            <a:prstClr val="black"/>
                          </a:solidFill>
                          <a:effectLst/>
                          <a:uLnTx/>
                          <a:uFillTx/>
                          <a:latin typeface="+mn-lt"/>
                          <a:ea typeface="+mn-ea"/>
                          <a:cs typeface="+mn-cs"/>
                        </a:rPr>
                        <a:t>
 Move headquarters out of country to steal tax money and see how many Americans boycott and protest at your stores. How dare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894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Staples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23:37:07 </a:t>
                      </a:r>
                      <a:r>
                        <a:rPr kumimoji="0" lang="en-US" sz="1000" b="0" i="0" u="none" strike="noStrike" kern="1200" cap="none" spc="0" normalizeH="0" baseline="0" noProof="0">
                          <a:ln>
                            <a:noFill/>
                          </a:ln>
                          <a:solidFill>
                            <a:prstClr val="black"/>
                          </a:solidFill>
                          <a:effectLst/>
                          <a:uLnTx/>
                          <a:uFillTx/>
                          <a:latin typeface="+mn-lt"/>
                          <a:ea typeface="+mn-ea"/>
                          <a:cs typeface="+mn-cs"/>
                        </a:rPr>
                        <a:t>
 I used to recycle all my ink toners with Staples.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430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Walgreens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23:37:03 </a:t>
                      </a:r>
                      <a:r>
                        <a:rPr kumimoji="0" lang="en-US" sz="1000" b="0" i="0" u="none" strike="noStrike" kern="1200" cap="none" spc="0" normalizeH="0" baseline="0" noProof="0">
                          <a:ln>
                            <a:noFill/>
                          </a:ln>
                          <a:solidFill>
                            <a:prstClr val="black"/>
                          </a:solidFill>
                          <a:effectLst/>
                          <a:uLnTx/>
                          <a:uFillTx/>
                          <a:latin typeface="+mn-lt"/>
                          <a:ea typeface="+mn-ea"/>
                          <a:cs typeface="+mn-cs"/>
                        </a:rPr>
                        <a:t>
 So ""We believe in working, not waiting; in laughing, not weeping; in boosting, not knocking and in the pleasure of selling products." - Charles Walgreen -  but you don't believe in paying taxes?!?!  Well I no longer believe in shopping at Walgreens!!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94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Staples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Unknown - 2014-07-31 23:35:53 </a:t>
                      </a:r>
                      <a:r>
                        <a:rPr kumimoji="0" lang="en-US" sz="1000" b="0" i="0" u="none" strike="noStrike" kern="1200" cap="none" spc="0" normalizeH="0" baseline="0" noProof="0">
                          <a:ln>
                            <a:noFill/>
                          </a:ln>
                          <a:solidFill>
                            <a:prstClr val="black"/>
                          </a:solidFill>
                          <a:effectLst/>
                          <a:uLnTx/>
                          <a:uFillTx/>
                          <a:latin typeface="+mn-lt"/>
                          <a:ea typeface="+mn-ea"/>
                          <a:cs typeface="+mn-cs"/>
                        </a:rPr>
                        <a:t>
 cool!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1766049"/>
                  </a:ext>
                </a:extLst>
              </a:tr>
            </a:tbl>
          </a:graphicData>
        </a:graphic>
      </p:graphicFrame>
      <p:sp>
        <p:nvSpPr>
          <p:cNvPr id="4" name="Text Placeholder 3">
            <a:extLst>
              <a:ext uri="{FF2B5EF4-FFF2-40B4-BE49-F238E27FC236}">
                <a16:creationId xmlns:a16="http://schemas.microsoft.com/office/drawing/2014/main" id="{4AE7801A-D3E4-485E-AC60-F47E71CD2486}"/>
              </a:ext>
            </a:extLst>
          </p:cNvPr>
          <p:cNvSpPr>
            <a:spLocks noGrp="1"/>
          </p:cNvSpPr>
          <p:nvPr>
            <p:ph type="body" sz="quarter" idx="14"/>
          </p:nvPr>
        </p:nvSpPr>
        <p:spPr/>
        <p:txBody>
          <a:bodyPr/>
          <a:lstStyle/>
          <a:p>
            <a:r>
              <a:rPr lang="en-US"/>
              <a:t>07/01/2014 - 07/31/2014</a:t>
            </a:r>
          </a:p>
        </p:txBody>
      </p:sp>
    </p:spTree>
    <p:extLst>
      <p:ext uri="{BB962C8B-B14F-4D97-AF65-F5344CB8AC3E}">
        <p14:creationId xmlns:p14="http://schemas.microsoft.com/office/powerpoint/2010/main" val="2140251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584</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User Posts Table | Facebook_new - 1 of 5</vt:lpstr>
      <vt:lpstr>Facebook User Posts Table | Facebook_new - 2 of 5</vt:lpstr>
      <vt:lpstr>Facebook User Posts Table | Facebook_new - 3 of 5</vt:lpstr>
      <vt:lpstr>Facebook User Posts Table | Facebook_new - 4 of 5</vt:lpstr>
      <vt:lpstr>Facebook User Posts Table | Facebook_new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Facebook_new - 1 of 5</dc:title>
  <dc:creator>Administrator</dc:creator>
  <cp:lastModifiedBy>Administrator</cp:lastModifiedBy>
  <cp:revision>1</cp:revision>
  <dcterms:created xsi:type="dcterms:W3CDTF">2018-06-08T18:21:59Z</dcterms:created>
  <dcterms:modified xsi:type="dcterms:W3CDTF">2018-06-08T18:23:37Z</dcterms:modified>
</cp:coreProperties>
</file>