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DCC6-5A06-4E8C-ABC7-CF1345C63A2A}"/>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7CB9DF6B-C8D9-4B00-AC95-3C7E81D24F02}"/>
              </a:ext>
            </a:extLst>
          </p:cNvPr>
          <p:cNvGraphicFramePr>
            <a:graphicFrameLocks noGrp="1"/>
          </p:cNvGraphicFramePr>
          <p:nvPr>
            <p:ph type="tbl" sz="quarter" idx="13"/>
            <p:extLst>
              <p:ext uri="{D42A27DB-BD31-4B8C-83A1-F6EECF244321}">
                <p14:modId xmlns:p14="http://schemas.microsoft.com/office/powerpoint/2010/main" val="58313588"/>
              </p:ext>
            </p:extLst>
          </p:nvPr>
        </p:nvGraphicFramePr>
        <p:xfrm>
          <a:off x="457200" y="1731963"/>
          <a:ext cx="8229600" cy="20421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4835365"/>
                    </a:ext>
                  </a:extLst>
                </a:gridCol>
                <a:gridCol w="822960">
                  <a:extLst>
                    <a:ext uri="{9D8B030D-6E8A-4147-A177-3AD203B41FA5}">
                      <a16:colId xmlns:a16="http://schemas.microsoft.com/office/drawing/2014/main" val="3654496283"/>
                    </a:ext>
                  </a:extLst>
                </a:gridCol>
                <a:gridCol w="822960">
                  <a:extLst>
                    <a:ext uri="{9D8B030D-6E8A-4147-A177-3AD203B41FA5}">
                      <a16:colId xmlns:a16="http://schemas.microsoft.com/office/drawing/2014/main" val="1092793331"/>
                    </a:ext>
                  </a:extLst>
                </a:gridCol>
                <a:gridCol w="822960">
                  <a:extLst>
                    <a:ext uri="{9D8B030D-6E8A-4147-A177-3AD203B41FA5}">
                      <a16:colId xmlns:a16="http://schemas.microsoft.com/office/drawing/2014/main" val="4070613703"/>
                    </a:ext>
                  </a:extLst>
                </a:gridCol>
                <a:gridCol w="822960">
                  <a:extLst>
                    <a:ext uri="{9D8B030D-6E8A-4147-A177-3AD203B41FA5}">
                      <a16:colId xmlns:a16="http://schemas.microsoft.com/office/drawing/2014/main" val="1760753959"/>
                    </a:ext>
                  </a:extLst>
                </a:gridCol>
                <a:gridCol w="822960">
                  <a:extLst>
                    <a:ext uri="{9D8B030D-6E8A-4147-A177-3AD203B41FA5}">
                      <a16:colId xmlns:a16="http://schemas.microsoft.com/office/drawing/2014/main" val="975080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2872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Brian Brazelton - 2016-02-29 23:57:50</a:t>
                      </a:r>
                      <a:r>
                        <a:rPr kumimoji="0" lang="en-US" sz="1000" b="0" i="0" u="none" strike="noStrike" kern="1200" cap="none" spc="0" normalizeH="0" baseline="0" noProof="0">
                          <a:ln>
                            <a:noFill/>
                          </a:ln>
                          <a:solidFill>
                            <a:prstClr val="black"/>
                          </a:solidFill>
                          <a:effectLst/>
                          <a:uLnTx/>
                          <a:uFillTx/>
                          <a:latin typeface="+mn-lt"/>
                          <a:ea typeface="+mn-ea"/>
                          <a:cs typeface="+mn-cs"/>
                        </a:rPr>
                        <a:t>
Thanks for helping your customers in a timely manner. 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00:23:43</a:t>
                      </a:r>
                    </a:p>
                  </a:txBody>
                  <a:tcPr/>
                </a:tc>
                <a:extLst>
                  <a:ext uri="{0D108BD9-81ED-4DB2-BD59-A6C34878D82A}">
                    <a16:rowId xmlns:a16="http://schemas.microsoft.com/office/drawing/2014/main" val="341937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Dell</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Tony Pascale - 2016-02-29 23:57:41</a:t>
                      </a:r>
                      <a:r>
                        <a:rPr kumimoji="0" lang="en-US" sz="1000" b="0" i="0" u="none" strike="noStrike" kern="1200" cap="none" spc="0" normalizeH="0" baseline="0" noProof="0">
                          <a:ln>
                            <a:noFill/>
                          </a:ln>
                          <a:solidFill>
                            <a:prstClr val="black"/>
                          </a:solidFill>
                          <a:effectLst/>
                          <a:uLnTx/>
                          <a:uFillTx/>
                          <a:latin typeface="+mn-lt"/>
                          <a:ea typeface="+mn-ea"/>
                          <a:cs typeface="+mn-cs"/>
                        </a:rPr>
                        <a:t>
i have a dell studio 1737 with a T6400 Core 2. can i upgrade it with a T6600 or a T6670?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00:47:00</a:t>
                      </a:r>
                    </a:p>
                  </a:txBody>
                  <a:tcPr/>
                </a:tc>
                <a:extLst>
                  <a:ext uri="{0D108BD9-81ED-4DB2-BD59-A6C34878D82A}">
                    <a16:rowId xmlns:a16="http://schemas.microsoft.com/office/drawing/2014/main" val="412342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Ford Motor Company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Max Equus - 2016-02-29 23:47:49</a:t>
                      </a:r>
                      <a:r>
                        <a:rPr kumimoji="0" lang="en-US" sz="1000" b="0" i="0" u="none" strike="noStrike" kern="1200" cap="none" spc="0" normalizeH="0" baseline="0" noProof="0">
                          <a:ln>
                            <a:noFill/>
                          </a:ln>
                          <a:solidFill>
                            <a:prstClr val="black"/>
                          </a:solidFill>
                          <a:effectLst/>
                          <a:uLnTx/>
                          <a:uFillTx/>
                          <a:latin typeface="+mn-lt"/>
                          <a:ea typeface="+mn-ea"/>
                          <a:cs typeface="+mn-cs"/>
                        </a:rPr>
                        <a:t>
To the Mustang design / engineering / manufacture team: You have hit the nail on the head. DO NOT change the current Mustang without asking me. This is the best Mustang since 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0591760"/>
                  </a:ext>
                </a:extLst>
              </a:tr>
            </a:tbl>
          </a:graphicData>
        </a:graphic>
      </p:graphicFrame>
      <p:sp>
        <p:nvSpPr>
          <p:cNvPr id="4" name="Text Placeholder 3">
            <a:extLst>
              <a:ext uri="{FF2B5EF4-FFF2-40B4-BE49-F238E27FC236}">
                <a16:creationId xmlns:a16="http://schemas.microsoft.com/office/drawing/2014/main" id="{7DC59D72-BD17-471F-8A52-BEC00AE12DAA}"/>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2033566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75EF6-6764-41D0-AAF4-5175FAB8ACF3}"/>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9F0A815E-724D-4464-A74B-66936DB55F7C}"/>
              </a:ext>
            </a:extLst>
          </p:cNvPr>
          <p:cNvGraphicFramePr>
            <a:graphicFrameLocks noGrp="1"/>
          </p:cNvGraphicFramePr>
          <p:nvPr>
            <p:ph type="tbl" sz="quarter" idx="13"/>
            <p:extLst>
              <p:ext uri="{D42A27DB-BD31-4B8C-83A1-F6EECF244321}">
                <p14:modId xmlns:p14="http://schemas.microsoft.com/office/powerpoint/2010/main" val="51283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0604503"/>
                    </a:ext>
                  </a:extLst>
                </a:gridCol>
                <a:gridCol w="822960">
                  <a:extLst>
                    <a:ext uri="{9D8B030D-6E8A-4147-A177-3AD203B41FA5}">
                      <a16:colId xmlns:a16="http://schemas.microsoft.com/office/drawing/2014/main" val="3690713622"/>
                    </a:ext>
                  </a:extLst>
                </a:gridCol>
                <a:gridCol w="822960">
                  <a:extLst>
                    <a:ext uri="{9D8B030D-6E8A-4147-A177-3AD203B41FA5}">
                      <a16:colId xmlns:a16="http://schemas.microsoft.com/office/drawing/2014/main" val="1718366956"/>
                    </a:ext>
                  </a:extLst>
                </a:gridCol>
                <a:gridCol w="822960">
                  <a:extLst>
                    <a:ext uri="{9D8B030D-6E8A-4147-A177-3AD203B41FA5}">
                      <a16:colId xmlns:a16="http://schemas.microsoft.com/office/drawing/2014/main" val="1573006199"/>
                    </a:ext>
                  </a:extLst>
                </a:gridCol>
                <a:gridCol w="822960">
                  <a:extLst>
                    <a:ext uri="{9D8B030D-6E8A-4147-A177-3AD203B41FA5}">
                      <a16:colId xmlns:a16="http://schemas.microsoft.com/office/drawing/2014/main" val="2321091459"/>
                    </a:ext>
                  </a:extLst>
                </a:gridCol>
                <a:gridCol w="822960">
                  <a:extLst>
                    <a:ext uri="{9D8B030D-6E8A-4147-A177-3AD203B41FA5}">
                      <a16:colId xmlns:a16="http://schemas.microsoft.com/office/drawing/2014/main" val="4203465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9074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Lance Leong - 2016-02-29 23:47:14</a:t>
                      </a:r>
                      <a:r>
                        <a:rPr kumimoji="0" lang="en-US" sz="1000" b="0" i="0" u="none" strike="noStrike" kern="1200" cap="none" spc="0" normalizeH="0" baseline="0" noProof="0">
                          <a:ln>
                            <a:noFill/>
                          </a:ln>
                          <a:solidFill>
                            <a:prstClr val="black"/>
                          </a:solidFill>
                          <a:effectLst/>
                          <a:uLnTx/>
                          <a:uFillTx/>
                          <a:latin typeface="+mn-lt"/>
                          <a:ea typeface="+mn-ea"/>
                          <a:cs typeface="+mn-cs"/>
                        </a:rPr>
                        <a:t>
Thank you AT&amp;T
I have been a loyal customer for over 15 years. I live in an area where I only get reception on one half of my house. I never complained even though at&amp;t brags about their great reception/service. I recently  started a career where I need to have stable cellular signal 24/7. So I ask you for a microcell which you force me pay for..fine...the loyal customer pays for it...guess what...it stops working for after a month. I try calling customer service because the website specifies that Customer service is available till 10pm local time. I call the number and what do you know....no customer service...it is unavailable.  Okay. So I do research through your forums...solution says to deactivate my microcell and reactivate it...what does it say....it can take up to 90 minutes?!?! And I need to add all my numbers back onto the microcell. That's really awesome that I have to spend my entire night trying to fix this wonderful piece of machinery that you forced me to pay for because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00:03:06</a:t>
                      </a:r>
                    </a:p>
                  </a:txBody>
                  <a:tcPr/>
                </a:tc>
                <a:extLst>
                  <a:ext uri="{0D108BD9-81ED-4DB2-BD59-A6C34878D82A}">
                    <a16:rowId xmlns:a16="http://schemas.microsoft.com/office/drawing/2014/main" val="413443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CenturyLink</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Andy Thrapp - 2016-02-29 23:46:22</a:t>
                      </a:r>
                      <a:r>
                        <a:rPr kumimoji="0" lang="en-US" sz="1000" b="0" i="0" u="none" strike="noStrike" kern="1200" cap="none" spc="0" normalizeH="0" baseline="0" noProof="0">
                          <a:ln>
                            <a:noFill/>
                          </a:ln>
                          <a:solidFill>
                            <a:prstClr val="black"/>
                          </a:solidFill>
                          <a:effectLst/>
                          <a:uLnTx/>
                          <a:uFillTx/>
                          <a:latin typeface="+mn-lt"/>
                          <a:ea typeface="+mn-ea"/>
                          <a:cs typeface="+mn-cs"/>
                        </a:rPr>
                        <a:t>
Centurylink, why I am only getting 35 Mbps when I pay for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7253778"/>
                  </a:ext>
                </a:extLst>
              </a:tr>
            </a:tbl>
          </a:graphicData>
        </a:graphic>
      </p:graphicFrame>
      <p:sp>
        <p:nvSpPr>
          <p:cNvPr id="4" name="Text Placeholder 3">
            <a:extLst>
              <a:ext uri="{FF2B5EF4-FFF2-40B4-BE49-F238E27FC236}">
                <a16:creationId xmlns:a16="http://schemas.microsoft.com/office/drawing/2014/main" id="{8C645D7A-5BA7-4D9A-B0B5-3228F3AB4D60}"/>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406219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150CC-3574-4E01-90DC-E665A1D286F9}"/>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59AF3FA6-1B40-4BE8-A2AE-15D86EA026E7}"/>
              </a:ext>
            </a:extLst>
          </p:cNvPr>
          <p:cNvGraphicFramePr>
            <a:graphicFrameLocks noGrp="1"/>
          </p:cNvGraphicFramePr>
          <p:nvPr>
            <p:ph type="tbl" sz="quarter" idx="13"/>
            <p:extLst>
              <p:ext uri="{D42A27DB-BD31-4B8C-83A1-F6EECF244321}">
                <p14:modId xmlns:p14="http://schemas.microsoft.com/office/powerpoint/2010/main" val="372352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91820317"/>
                    </a:ext>
                  </a:extLst>
                </a:gridCol>
                <a:gridCol w="822960">
                  <a:extLst>
                    <a:ext uri="{9D8B030D-6E8A-4147-A177-3AD203B41FA5}">
                      <a16:colId xmlns:a16="http://schemas.microsoft.com/office/drawing/2014/main" val="3906526302"/>
                    </a:ext>
                  </a:extLst>
                </a:gridCol>
                <a:gridCol w="822960">
                  <a:extLst>
                    <a:ext uri="{9D8B030D-6E8A-4147-A177-3AD203B41FA5}">
                      <a16:colId xmlns:a16="http://schemas.microsoft.com/office/drawing/2014/main" val="2544231271"/>
                    </a:ext>
                  </a:extLst>
                </a:gridCol>
                <a:gridCol w="822960">
                  <a:extLst>
                    <a:ext uri="{9D8B030D-6E8A-4147-A177-3AD203B41FA5}">
                      <a16:colId xmlns:a16="http://schemas.microsoft.com/office/drawing/2014/main" val="1827018577"/>
                    </a:ext>
                  </a:extLst>
                </a:gridCol>
                <a:gridCol w="822960">
                  <a:extLst>
                    <a:ext uri="{9D8B030D-6E8A-4147-A177-3AD203B41FA5}">
                      <a16:colId xmlns:a16="http://schemas.microsoft.com/office/drawing/2014/main" val="3410349325"/>
                    </a:ext>
                  </a:extLst>
                </a:gridCol>
                <a:gridCol w="822960">
                  <a:extLst>
                    <a:ext uri="{9D8B030D-6E8A-4147-A177-3AD203B41FA5}">
                      <a16:colId xmlns:a16="http://schemas.microsoft.com/office/drawing/2014/main" val="360228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0472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HP</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Kristine Whitbey - 2016-02-29 23:40:29</a:t>
                      </a:r>
                      <a:r>
                        <a:rPr kumimoji="0" lang="en-US" sz="1000" b="0" i="0" u="none" strike="noStrike" kern="1200" cap="none" spc="0" normalizeH="0" baseline="0" noProof="0">
                          <a:ln>
                            <a:noFill/>
                          </a:ln>
                          <a:solidFill>
                            <a:prstClr val="black"/>
                          </a:solidFill>
                          <a:effectLst/>
                          <a:uLnTx/>
                          <a:uFillTx/>
                          <a:latin typeface="+mn-lt"/>
                          <a:ea typeface="+mn-ea"/>
                          <a:cs typeface="+mn-cs"/>
                        </a:rPr>
                        <a:t>
I have an HP 15 F004DX Notebook.  It is EXTREMELY slow.  Like I can not even watch a 3 minute music video or youtube. Skyping is impossible and super choppy. We just do not do it.  I have the standard 4 gb of ram that came with this machine.  Clearly I need more.  If I upgrade my sticks of RAM, what is the most I can put in?  I need this thing to work and load pages!  It has been like this since day one...Will I have to upgrade my graphics card also?  I can not even stand this anymore!  I feel like my 386 running windows 3.1 and dial up was faster!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08:42:11</a:t>
                      </a:r>
                    </a:p>
                  </a:txBody>
                  <a:tcPr/>
                </a:tc>
                <a:extLst>
                  <a:ext uri="{0D108BD9-81ED-4DB2-BD59-A6C34878D82A}">
                    <a16:rowId xmlns:a16="http://schemas.microsoft.com/office/drawing/2014/main" val="3127904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Carnival Cruise Line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Sam Alex - 2016-02-29 23:40:11</a:t>
                      </a:r>
                      <a:r>
                        <a:rPr kumimoji="0" lang="en-US" sz="1000" b="0" i="0" u="none" strike="noStrike" kern="1200" cap="none" spc="0" normalizeH="0" baseline="0" noProof="0">
                          <a:ln>
                            <a:noFill/>
                          </a:ln>
                          <a:solidFill>
                            <a:prstClr val="black"/>
                          </a:solidFill>
                          <a:effectLst/>
                          <a:uLnTx/>
                          <a:uFillTx/>
                          <a:latin typeface="+mn-lt"/>
                          <a:ea typeface="+mn-ea"/>
                          <a:cs typeface="+mn-cs"/>
                        </a:rPr>
                        <a:t>
We live in Trinidad and Tobago. IN August 2016, my wife and I want to  cruise from London to Europe. Please let us know the best way to approach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02/29/2016 23:55:11</a:t>
                      </a:r>
                    </a:p>
                  </a:txBody>
                  <a:tcPr/>
                </a:tc>
                <a:extLst>
                  <a:ext uri="{0D108BD9-81ED-4DB2-BD59-A6C34878D82A}">
                    <a16:rowId xmlns:a16="http://schemas.microsoft.com/office/drawing/2014/main" val="160270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CenturyLink</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Kelli Knornschild - 2016-02-29 23:39:34</a:t>
                      </a:r>
                      <a:r>
                        <a:rPr kumimoji="0" lang="en-US" sz="1000" b="0" i="0" u="none" strike="noStrike" kern="1200" cap="none" spc="0" normalizeH="0" baseline="0" noProof="0">
                          <a:ln>
                            <a:noFill/>
                          </a:ln>
                          <a:solidFill>
                            <a:prstClr val="black"/>
                          </a:solidFill>
                          <a:effectLst/>
                          <a:uLnTx/>
                          <a:uFillTx/>
                          <a:latin typeface="+mn-lt"/>
                          <a:ea typeface="+mn-ea"/>
                          <a:cs typeface="+mn-cs"/>
                        </a:rPr>
                        <a:t>
I private messaged you, AGAIN. We are NOT getting the service we are paying for, our internet is not consistent. We had a service call set up for our phone issues, and NO ONE showed up, but, now, the phone seems to work. Your junction box where we live has been wide open for over a week, (we called, but they did not seem too concerned). This is becoming so ridiculous, have been with you guys for over 10 years. I totally want to unbundle, and just pay you for internet, IF IT WILL WORK!??? So mad right now, I can't even stand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9778086"/>
                  </a:ext>
                </a:extLst>
              </a:tr>
            </a:tbl>
          </a:graphicData>
        </a:graphic>
      </p:graphicFrame>
      <p:sp>
        <p:nvSpPr>
          <p:cNvPr id="4" name="Text Placeholder 3">
            <a:extLst>
              <a:ext uri="{FF2B5EF4-FFF2-40B4-BE49-F238E27FC236}">
                <a16:creationId xmlns:a16="http://schemas.microsoft.com/office/drawing/2014/main" id="{3C89C617-B7AA-426F-88AF-FCF0E9DEF420}"/>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1535727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545F-B6C1-4A0E-BBD7-64DD8A618BE9}"/>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CCB9CE6B-6FD0-4F75-94D9-031853FE0299}"/>
              </a:ext>
            </a:extLst>
          </p:cNvPr>
          <p:cNvGraphicFramePr>
            <a:graphicFrameLocks noGrp="1"/>
          </p:cNvGraphicFramePr>
          <p:nvPr>
            <p:ph type="tbl" sz="quarter" idx="13"/>
            <p:extLst>
              <p:ext uri="{D42A27DB-BD31-4B8C-83A1-F6EECF244321}">
                <p14:modId xmlns:p14="http://schemas.microsoft.com/office/powerpoint/2010/main" val="3870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15748965"/>
                    </a:ext>
                  </a:extLst>
                </a:gridCol>
                <a:gridCol w="822960">
                  <a:extLst>
                    <a:ext uri="{9D8B030D-6E8A-4147-A177-3AD203B41FA5}">
                      <a16:colId xmlns:a16="http://schemas.microsoft.com/office/drawing/2014/main" val="2348084796"/>
                    </a:ext>
                  </a:extLst>
                </a:gridCol>
                <a:gridCol w="822960">
                  <a:extLst>
                    <a:ext uri="{9D8B030D-6E8A-4147-A177-3AD203B41FA5}">
                      <a16:colId xmlns:a16="http://schemas.microsoft.com/office/drawing/2014/main" val="1281714375"/>
                    </a:ext>
                  </a:extLst>
                </a:gridCol>
                <a:gridCol w="822960">
                  <a:extLst>
                    <a:ext uri="{9D8B030D-6E8A-4147-A177-3AD203B41FA5}">
                      <a16:colId xmlns:a16="http://schemas.microsoft.com/office/drawing/2014/main" val="2684739130"/>
                    </a:ext>
                  </a:extLst>
                </a:gridCol>
                <a:gridCol w="822960">
                  <a:extLst>
                    <a:ext uri="{9D8B030D-6E8A-4147-A177-3AD203B41FA5}">
                      <a16:colId xmlns:a16="http://schemas.microsoft.com/office/drawing/2014/main" val="1141386476"/>
                    </a:ext>
                  </a:extLst>
                </a:gridCol>
                <a:gridCol w="822960">
                  <a:extLst>
                    <a:ext uri="{9D8B030D-6E8A-4147-A177-3AD203B41FA5}">
                      <a16:colId xmlns:a16="http://schemas.microsoft.com/office/drawing/2014/main" val="1496977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8509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CVS Pharmacy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Nazar Hamad - 2016-02-29 23:37:54</a:t>
                      </a:r>
                      <a:r>
                        <a:rPr kumimoji="0" lang="en-US" sz="1000" b="0" i="0" u="none" strike="noStrike" kern="1200" cap="none" spc="0" normalizeH="0" baseline="0" noProof="0">
                          <a:ln>
                            <a:noFill/>
                          </a:ln>
                          <a:solidFill>
                            <a:prstClr val="black"/>
                          </a:solidFill>
                          <a:effectLst/>
                          <a:uLnTx/>
                          <a:uFillTx/>
                          <a:latin typeface="+mn-lt"/>
                          <a:ea typeface="+mn-ea"/>
                          <a:cs typeface="+mn-cs"/>
                        </a:rPr>
                        <a:t>
Dear Messrs,
My friends purchased Newtons Fig Cookies from your branch located on 1990 K street in the District of Colombia , that was in the the 20th of February 2015, and they were both visiting the US, they returned back ate from the cookies both suffered from severe stomach pain after being hospitalized they checked the cookies which was the only common thing they ate together they came to know that it was expired since 8 months prior to the date of purchasing ,how come a very big company like this place expired items to the public and causes damage we have all the relevant documents and evidence and we even approached the company one of your employees called Lindsey Mccall replied back to our lawyer as if we are not serious about our complaint, we are writing on your page here to let the public know that expired items are placed for us in public which is against all the laws, trade customs, unfair competition laws, and the consumers regulations.
Regards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919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Macy's</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Yoana Andrade - 2016-02-29 23:36:52</a:t>
                      </a:r>
                      <a:r>
                        <a:rPr kumimoji="0" lang="en-US" sz="1000" b="0" i="0" u="none" strike="noStrike" kern="1200" cap="none" spc="0" normalizeH="0" baseline="0" noProof="0">
                          <a:ln>
                            <a:noFill/>
                          </a:ln>
                          <a:solidFill>
                            <a:prstClr val="black"/>
                          </a:solidFill>
                          <a:effectLst/>
                          <a:uLnTx/>
                          <a:uFillTx/>
                          <a:latin typeface="+mn-lt"/>
                          <a:ea typeface="+mn-ea"/>
                          <a:cs typeface="+mn-cs"/>
                        </a:rPr>
                        <a:t>
I wrote to you 2 weeks ago and yet still waiting for a response after you asked for my contact information to get my issues resolved. Do you ask your customers to direct message you just so that you can continue to ignore them? #unfuckingbelievable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8049625"/>
                  </a:ext>
                </a:extLst>
              </a:tr>
            </a:tbl>
          </a:graphicData>
        </a:graphic>
      </p:graphicFrame>
      <p:sp>
        <p:nvSpPr>
          <p:cNvPr id="4" name="Text Placeholder 3">
            <a:extLst>
              <a:ext uri="{FF2B5EF4-FFF2-40B4-BE49-F238E27FC236}">
                <a16:creationId xmlns:a16="http://schemas.microsoft.com/office/drawing/2014/main" id="{D551A273-279B-4862-B68E-EC97BCF23EB1}"/>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1558224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5FE00-8F86-4B17-A7BC-B5E25BF475C8}"/>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FF38D5D3-0055-4599-8E95-3F61CA054E67}"/>
              </a:ext>
            </a:extLst>
          </p:cNvPr>
          <p:cNvGraphicFramePr>
            <a:graphicFrameLocks noGrp="1"/>
          </p:cNvGraphicFramePr>
          <p:nvPr>
            <p:ph type="tbl" sz="quarter" idx="13"/>
            <p:extLst>
              <p:ext uri="{D42A27DB-BD31-4B8C-83A1-F6EECF244321}">
                <p14:modId xmlns:p14="http://schemas.microsoft.com/office/powerpoint/2010/main" val="2544770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5585217"/>
                    </a:ext>
                  </a:extLst>
                </a:gridCol>
                <a:gridCol w="822960">
                  <a:extLst>
                    <a:ext uri="{9D8B030D-6E8A-4147-A177-3AD203B41FA5}">
                      <a16:colId xmlns:a16="http://schemas.microsoft.com/office/drawing/2014/main" val="3052962973"/>
                    </a:ext>
                  </a:extLst>
                </a:gridCol>
                <a:gridCol w="822960">
                  <a:extLst>
                    <a:ext uri="{9D8B030D-6E8A-4147-A177-3AD203B41FA5}">
                      <a16:colId xmlns:a16="http://schemas.microsoft.com/office/drawing/2014/main" val="2622168044"/>
                    </a:ext>
                  </a:extLst>
                </a:gridCol>
                <a:gridCol w="822960">
                  <a:extLst>
                    <a:ext uri="{9D8B030D-6E8A-4147-A177-3AD203B41FA5}">
                      <a16:colId xmlns:a16="http://schemas.microsoft.com/office/drawing/2014/main" val="4053573382"/>
                    </a:ext>
                  </a:extLst>
                </a:gridCol>
                <a:gridCol w="822960">
                  <a:extLst>
                    <a:ext uri="{9D8B030D-6E8A-4147-A177-3AD203B41FA5}">
                      <a16:colId xmlns:a16="http://schemas.microsoft.com/office/drawing/2014/main" val="1094284785"/>
                    </a:ext>
                  </a:extLst>
                </a:gridCol>
                <a:gridCol w="822960">
                  <a:extLst>
                    <a:ext uri="{9D8B030D-6E8A-4147-A177-3AD203B41FA5}">
                      <a16:colId xmlns:a16="http://schemas.microsoft.com/office/drawing/2014/main" val="345451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9679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 of America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Anthoné T. Gerenis - 2016-02-29 23:32:31</a:t>
                      </a:r>
                      <a:r>
                        <a:rPr kumimoji="0" lang="en-US" sz="1000" b="0" i="0" u="none" strike="noStrike" kern="1200" cap="none" spc="0" normalizeH="0" baseline="0" noProof="0">
                          <a:ln>
                            <a:noFill/>
                          </a:ln>
                          <a:solidFill>
                            <a:prstClr val="black"/>
                          </a:solidFill>
                          <a:effectLst/>
                          <a:uLnTx/>
                          <a:uFillTx/>
                          <a:latin typeface="+mn-lt"/>
                          <a:ea typeface="+mn-ea"/>
                          <a:cs typeface="+mn-cs"/>
                        </a:rPr>
                        <a:t>
Thank you Bank of America for your dedication to customer service and rectifying an issue I had within 24 hours! I appreciate you reaching out to me and working with me! It is much appreciated!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08:44:14</a:t>
                      </a:r>
                    </a:p>
                  </a:txBody>
                  <a:tcPr/>
                </a:tc>
                <a:extLst>
                  <a:ext uri="{0D108BD9-81ED-4DB2-BD59-A6C34878D82A}">
                    <a16:rowId xmlns:a16="http://schemas.microsoft.com/office/drawing/2014/main" val="174471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Doug Kcco Colvin - 2016-02-29 23:31:03</a:t>
                      </a:r>
                      <a:r>
                        <a:rPr kumimoji="0" lang="en-US" sz="1000" b="0" i="0" u="none" strike="noStrike" kern="1200" cap="none" spc="0" normalizeH="0" baseline="0" noProof="0">
                          <a:ln>
                            <a:noFill/>
                          </a:ln>
                          <a:solidFill>
                            <a:prstClr val="black"/>
                          </a:solidFill>
                          <a:effectLst/>
                          <a:uLnTx/>
                          <a:uFillTx/>
                          <a:latin typeface="+mn-lt"/>
                          <a:ea typeface="+mn-ea"/>
                          <a:cs typeface="+mn-cs"/>
                        </a:rPr>
                        <a:t>
AT&amp;T ....I am so sad 😞 why you no talk to me ? I just want someone to talk to 📞 ! I just need someone with AT&amp;T in the name to respond and help me 👬 !! AT&amp;T the power is yours to turn this 😞 into this 😆🎈🎈🎊🎊🎉🎉🎉🎉 only you have the 🔑 to my happiness !!! So here is a 🎟 I invite you to drop me a 📩 and let's be friends and get this done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088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Safeway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Akil Dickens - 2016-02-29 23:29:10</a:t>
                      </a:r>
                      <a:r>
                        <a:rPr kumimoji="0" lang="en-US" sz="1000" b="0" i="0" u="none" strike="noStrike" kern="1200" cap="none" spc="0" normalizeH="0" baseline="0" noProof="0">
                          <a:ln>
                            <a:noFill/>
                          </a:ln>
                          <a:solidFill>
                            <a:prstClr val="black"/>
                          </a:solidFill>
                          <a:effectLst/>
                          <a:uLnTx/>
                          <a:uFillTx/>
                          <a:latin typeface="+mn-lt"/>
                          <a:ea typeface="+mn-ea"/>
                          <a:cs typeface="+mn-cs"/>
                        </a:rPr>
                        <a:t>
The Upper Marlboro, MD location refused to honor the 12-pack soda special for 99 cents even after showing the manager the post on this page- Disappointed Customer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14:21:00</a:t>
                      </a:r>
                    </a:p>
                  </a:txBody>
                  <a:tcPr/>
                </a:tc>
                <a:extLst>
                  <a:ext uri="{0D108BD9-81ED-4DB2-BD59-A6C34878D82A}">
                    <a16:rowId xmlns:a16="http://schemas.microsoft.com/office/drawing/2014/main" val="36804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Safeway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Rick Bartalini - 2016-02-29 23:29:08</a:t>
                      </a:r>
                      <a:r>
                        <a:rPr kumimoji="0" lang="en-US" sz="1000" b="0" i="0" u="none" strike="noStrike" kern="1200" cap="none" spc="0" normalizeH="0" baseline="0" noProof="0">
                          <a:ln>
                            <a:noFill/>
                          </a:ln>
                          <a:solidFill>
                            <a:prstClr val="black"/>
                          </a:solidFill>
                          <a:effectLst/>
                          <a:uLnTx/>
                          <a:uFillTx/>
                          <a:latin typeface="+mn-lt"/>
                          <a:ea typeface="+mn-ea"/>
                          <a:cs typeface="+mn-cs"/>
                        </a:rPr>
                        <a:t>
Guerneville California store always one register open. Long lines. Always dirty.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14:19:21</a:t>
                      </a:r>
                    </a:p>
                  </a:txBody>
                  <a:tcPr/>
                </a:tc>
                <a:extLst>
                  <a:ext uri="{0D108BD9-81ED-4DB2-BD59-A6C34878D82A}">
                    <a16:rowId xmlns:a16="http://schemas.microsoft.com/office/drawing/2014/main" val="203420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CVS Pharmacy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Natasha Mountjoy - 2016-02-29 23:27:07</a:t>
                      </a:r>
                      <a:r>
                        <a:rPr kumimoji="0" lang="en-US" sz="1000" b="0" i="0" u="none" strike="noStrike" kern="1200" cap="none" spc="0" normalizeH="0" baseline="0" noProof="0">
                          <a:ln>
                            <a:noFill/>
                          </a:ln>
                          <a:solidFill>
                            <a:prstClr val="black"/>
                          </a:solidFill>
                          <a:effectLst/>
                          <a:uLnTx/>
                          <a:uFillTx/>
                          <a:latin typeface="+mn-lt"/>
                          <a:ea typeface="+mn-ea"/>
                          <a:cs typeface="+mn-cs"/>
                        </a:rPr>
                        <a:t>
Are you proud of this? 
https://www.facebook.com/groups/706722169366591/permalink/1006185879420217/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38121883"/>
                  </a:ext>
                </a:extLst>
              </a:tr>
            </a:tbl>
          </a:graphicData>
        </a:graphic>
      </p:graphicFrame>
      <p:sp>
        <p:nvSpPr>
          <p:cNvPr id="4" name="Text Placeholder 3">
            <a:extLst>
              <a:ext uri="{FF2B5EF4-FFF2-40B4-BE49-F238E27FC236}">
                <a16:creationId xmlns:a16="http://schemas.microsoft.com/office/drawing/2014/main" id="{1B703129-AC98-4E41-BD5F-56116D98BC31}"/>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187321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A355-A253-4236-846C-6597BFB16C51}"/>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1C19AFAC-DEE1-4DE6-AC8C-0B5446D3560E}"/>
              </a:ext>
            </a:extLst>
          </p:cNvPr>
          <p:cNvGraphicFramePr>
            <a:graphicFrameLocks noGrp="1"/>
          </p:cNvGraphicFramePr>
          <p:nvPr>
            <p:ph type="tbl" sz="quarter" idx="13"/>
            <p:extLst>
              <p:ext uri="{D42A27DB-BD31-4B8C-83A1-F6EECF244321}">
                <p14:modId xmlns:p14="http://schemas.microsoft.com/office/powerpoint/2010/main" val="9546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21510570"/>
                    </a:ext>
                  </a:extLst>
                </a:gridCol>
                <a:gridCol w="822960">
                  <a:extLst>
                    <a:ext uri="{9D8B030D-6E8A-4147-A177-3AD203B41FA5}">
                      <a16:colId xmlns:a16="http://schemas.microsoft.com/office/drawing/2014/main" val="3850753863"/>
                    </a:ext>
                  </a:extLst>
                </a:gridCol>
                <a:gridCol w="822960">
                  <a:extLst>
                    <a:ext uri="{9D8B030D-6E8A-4147-A177-3AD203B41FA5}">
                      <a16:colId xmlns:a16="http://schemas.microsoft.com/office/drawing/2014/main" val="19380226"/>
                    </a:ext>
                  </a:extLst>
                </a:gridCol>
                <a:gridCol w="822960">
                  <a:extLst>
                    <a:ext uri="{9D8B030D-6E8A-4147-A177-3AD203B41FA5}">
                      <a16:colId xmlns:a16="http://schemas.microsoft.com/office/drawing/2014/main" val="2203014421"/>
                    </a:ext>
                  </a:extLst>
                </a:gridCol>
                <a:gridCol w="822960">
                  <a:extLst>
                    <a:ext uri="{9D8B030D-6E8A-4147-A177-3AD203B41FA5}">
                      <a16:colId xmlns:a16="http://schemas.microsoft.com/office/drawing/2014/main" val="2293482737"/>
                    </a:ext>
                  </a:extLst>
                </a:gridCol>
                <a:gridCol w="822960">
                  <a:extLst>
                    <a:ext uri="{9D8B030D-6E8A-4147-A177-3AD203B41FA5}">
                      <a16:colId xmlns:a16="http://schemas.microsoft.com/office/drawing/2014/main" val="2127307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084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Tina Eckles - 2016-02-29 23:26:23</a:t>
                      </a:r>
                      <a:r>
                        <a:rPr kumimoji="0" lang="en-US" sz="1000" b="0" i="0" u="none" strike="noStrike" kern="1200" cap="none" spc="0" normalizeH="0" baseline="0" noProof="0">
                          <a:ln>
                            <a:noFill/>
                          </a:ln>
                          <a:solidFill>
                            <a:prstClr val="black"/>
                          </a:solidFill>
                          <a:effectLst/>
                          <a:uLnTx/>
                          <a:uFillTx/>
                          <a:latin typeface="+mn-lt"/>
                          <a:ea typeface="+mn-ea"/>
                          <a:cs typeface="+mn-cs"/>
                        </a:rPr>
                        <a:t>
COSTCO..THE MANAGER, GREG, AT THE 431 STORE IS A THIEF, A LIAR, AND USES HIS POWER ABUSIVELY .  I WONT GO BACK IN YOUR STORE UNTIL HE IS GONE.   YOUR CDS IS HORRIBLE. THERE IS THE WOMAN, GALE, THAT IS THE HEAD OF IT, AND SHE IS MEAN, CRUEL, A REAL PSYCHO.  SHE HARASSES THE VENDORS AND CAUSES ALL SORTS OF PROBLEMS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130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Safeway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Stefan Chombo Murray - 2016-02-29 23:25:06</a:t>
                      </a:r>
                      <a:r>
                        <a:rPr kumimoji="0" lang="en-US" sz="1000" b="0" i="0" u="none" strike="noStrike" kern="1200" cap="none" spc="0" normalizeH="0" baseline="0" noProof="0">
                          <a:ln>
                            <a:noFill/>
                          </a:ln>
                          <a:solidFill>
                            <a:prstClr val="black"/>
                          </a:solidFill>
                          <a:effectLst/>
                          <a:uLnTx/>
                          <a:uFillTx/>
                          <a:latin typeface="+mn-lt"/>
                          <a:ea typeface="+mn-ea"/>
                          <a:cs typeface="+mn-cs"/>
                        </a:rPr>
                        <a:t>
Please do something about your Othello store in Seattle. Hands down one of the worst grocery stores I have ever shopped at. Long lines, horrible customer service and very unhappy employees.  Store has potential to be a huge revenue maker with the gentrification of the neighborhood.. Competition is about to kick you in the butt with an empty lot next to you and the many apartment buildings going up,in the neighborhood,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12:12:29</a:t>
                      </a:r>
                    </a:p>
                  </a:txBody>
                  <a:tcPr/>
                </a:tc>
                <a:extLst>
                  <a:ext uri="{0D108BD9-81ED-4DB2-BD59-A6C34878D82A}">
                    <a16:rowId xmlns:a16="http://schemas.microsoft.com/office/drawing/2014/main" val="120302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Kayla White - 2016-02-29 23:22:26</a:t>
                      </a:r>
                      <a:r>
                        <a:rPr kumimoji="0" lang="en-US" sz="1000" b="0" i="0" u="none" strike="noStrike" kern="1200" cap="none" spc="0" normalizeH="0" baseline="0" noProof="0">
                          <a:ln>
                            <a:noFill/>
                          </a:ln>
                          <a:solidFill>
                            <a:prstClr val="black"/>
                          </a:solidFill>
                          <a:effectLst/>
                          <a:uLnTx/>
                          <a:uFillTx/>
                          <a:latin typeface="+mn-lt"/>
                          <a:ea typeface="+mn-ea"/>
                          <a:cs typeface="+mn-cs"/>
                        </a:rPr>
                        <a:t>
I heard that you guys are no longer doing regular 2 year contracts and are instead forcing everyone onto Next. If that's true I will be leaving AT&amp;T in November when my contract is up after being a customer for 9 years. I have no desire to lease a phone and end up paying twice as much to not even actually own the phone. That's so stupid. Just let me buy my phone at the discounted price and keep it forever like I have been. And don't try to tell me it won't cost more, because it will, I've already ran the numbers. You must think your customers are a bunch of idiots to just go along with this.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3820070"/>
                  </a:ext>
                </a:extLst>
              </a:tr>
            </a:tbl>
          </a:graphicData>
        </a:graphic>
      </p:graphicFrame>
      <p:sp>
        <p:nvSpPr>
          <p:cNvPr id="4" name="Text Placeholder 3">
            <a:extLst>
              <a:ext uri="{FF2B5EF4-FFF2-40B4-BE49-F238E27FC236}">
                <a16:creationId xmlns:a16="http://schemas.microsoft.com/office/drawing/2014/main" id="{E6B4911B-3F70-4777-872D-A12E215D7F2F}"/>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2249764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A6AC0-F04E-4FEB-89E2-3A64A46AE0BB}"/>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3CF1AC56-65F9-4E3E-B0CD-B6390FB57BB2}"/>
              </a:ext>
            </a:extLst>
          </p:cNvPr>
          <p:cNvGraphicFramePr>
            <a:graphicFrameLocks noGrp="1"/>
          </p:cNvGraphicFramePr>
          <p:nvPr>
            <p:ph type="tbl" sz="quarter" idx="13"/>
            <p:extLst>
              <p:ext uri="{D42A27DB-BD31-4B8C-83A1-F6EECF244321}">
                <p14:modId xmlns:p14="http://schemas.microsoft.com/office/powerpoint/2010/main" val="51956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7152906"/>
                    </a:ext>
                  </a:extLst>
                </a:gridCol>
                <a:gridCol w="822960">
                  <a:extLst>
                    <a:ext uri="{9D8B030D-6E8A-4147-A177-3AD203B41FA5}">
                      <a16:colId xmlns:a16="http://schemas.microsoft.com/office/drawing/2014/main" val="2036796022"/>
                    </a:ext>
                  </a:extLst>
                </a:gridCol>
                <a:gridCol w="822960">
                  <a:extLst>
                    <a:ext uri="{9D8B030D-6E8A-4147-A177-3AD203B41FA5}">
                      <a16:colId xmlns:a16="http://schemas.microsoft.com/office/drawing/2014/main" val="601149469"/>
                    </a:ext>
                  </a:extLst>
                </a:gridCol>
                <a:gridCol w="822960">
                  <a:extLst>
                    <a:ext uri="{9D8B030D-6E8A-4147-A177-3AD203B41FA5}">
                      <a16:colId xmlns:a16="http://schemas.microsoft.com/office/drawing/2014/main" val="3981957761"/>
                    </a:ext>
                  </a:extLst>
                </a:gridCol>
                <a:gridCol w="822960">
                  <a:extLst>
                    <a:ext uri="{9D8B030D-6E8A-4147-A177-3AD203B41FA5}">
                      <a16:colId xmlns:a16="http://schemas.microsoft.com/office/drawing/2014/main" val="861168638"/>
                    </a:ext>
                  </a:extLst>
                </a:gridCol>
                <a:gridCol w="822960">
                  <a:extLst>
                    <a:ext uri="{9D8B030D-6E8A-4147-A177-3AD203B41FA5}">
                      <a16:colId xmlns:a16="http://schemas.microsoft.com/office/drawing/2014/main" val="290952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23928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Safeway</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Shiva Kasravi - 2016-02-29 23:19:57</a:t>
                      </a:r>
                      <a:r>
                        <a:rPr kumimoji="0" lang="en-US" sz="1000" b="0" i="0" u="none" strike="noStrike" kern="1200" cap="none" spc="0" normalizeH="0" baseline="0" noProof="0">
                          <a:ln>
                            <a:noFill/>
                          </a:ln>
                          <a:solidFill>
                            <a:prstClr val="black"/>
                          </a:solidFill>
                          <a:effectLst/>
                          <a:uLnTx/>
                          <a:uFillTx/>
                          <a:latin typeface="+mn-lt"/>
                          <a:ea typeface="+mn-ea"/>
                          <a:cs typeface="+mn-cs"/>
                        </a:rPr>
                        <a:t>
I don't know what event or information has prompted people to recently leave you comments about your chicken, but coincidentally I came here to ask the same. I increasingly don't feel good supporting poor and cruel farming practices and would love to be able to get cruelty free chicken and eggs where I already shop. I hope you guys can work on it...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89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Bob York - 2016-02-29 23:19:10</a:t>
                      </a:r>
                      <a:r>
                        <a:rPr kumimoji="0" lang="en-US" sz="1000" b="0" i="0" u="none" strike="noStrike" kern="1200" cap="none" spc="0" normalizeH="0" baseline="0" noProof="0">
                          <a:ln>
                            <a:noFill/>
                          </a:ln>
                          <a:solidFill>
                            <a:prstClr val="black"/>
                          </a:solidFill>
                          <a:effectLst/>
                          <a:uLnTx/>
                          <a:uFillTx/>
                          <a:latin typeface="+mn-lt"/>
                          <a:ea typeface="+mn-ea"/>
                          <a:cs typeface="+mn-cs"/>
                        </a:rPr>
                        <a:t>
There was an automobile accident at JFK &amp; Randoph due about a block north on the east side.  She hit the AT&amp;T pedestal on October 13th, 2015.  AT&amp;T has not picked up the idle pedestal.  When will be the pedestal box be removed?  It is located at the back of my property.  Judy York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00:01:37</a:t>
                      </a:r>
                    </a:p>
                  </a:txBody>
                  <a:tcPr/>
                </a:tc>
                <a:extLst>
                  <a:ext uri="{0D108BD9-81ED-4DB2-BD59-A6C34878D82A}">
                    <a16:rowId xmlns:a16="http://schemas.microsoft.com/office/drawing/2014/main" val="280760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Francie Dennis - 2016-02-29 23:18:56</a:t>
                      </a:r>
                      <a:r>
                        <a:rPr kumimoji="0" lang="en-US" sz="1000" b="0" i="0" u="none" strike="noStrike" kern="1200" cap="none" spc="0" normalizeH="0" baseline="0" noProof="0">
                          <a:ln>
                            <a:noFill/>
                          </a:ln>
                          <a:solidFill>
                            <a:prstClr val="black"/>
                          </a:solidFill>
                          <a:effectLst/>
                          <a:uLnTx/>
                          <a:uFillTx/>
                          <a:latin typeface="+mn-lt"/>
                          <a:ea typeface="+mn-ea"/>
                          <a:cs typeface="+mn-cs"/>
                        </a:rPr>
                        <a:t>
Dear AT&amp;T...  I don't like Direct TV.  I don't want Direct TV.  I have an AT&amp;T phone because I like AT&amp;T BUT if you don't stop trying to sell me Direct TV I will have to change to Verizon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886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Carnival Cruise Line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Zachary M Bourque - 2016-02-29 23:18:28</a:t>
                      </a:r>
                      <a:r>
                        <a:rPr kumimoji="0" lang="en-US" sz="1000" b="0" i="0" u="none" strike="noStrike" kern="1200" cap="none" spc="0" normalizeH="0" baseline="0" noProof="0">
                          <a:ln>
                            <a:noFill/>
                          </a:ln>
                          <a:solidFill>
                            <a:prstClr val="black"/>
                          </a:solidFill>
                          <a:effectLst/>
                          <a:uLnTx/>
                          <a:uFillTx/>
                          <a:latin typeface="+mn-lt"/>
                          <a:ea typeface="+mn-ea"/>
                          <a:cs typeface="+mn-cs"/>
                        </a:rPr>
                        <a:t>
Carnival! I need your help I was given a few of these as a souvenir but my friends want one, is there anyway at all to purchase a box or two?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9217270"/>
                  </a:ext>
                </a:extLst>
              </a:tr>
            </a:tbl>
          </a:graphicData>
        </a:graphic>
      </p:graphicFrame>
      <p:sp>
        <p:nvSpPr>
          <p:cNvPr id="4" name="Text Placeholder 3">
            <a:extLst>
              <a:ext uri="{FF2B5EF4-FFF2-40B4-BE49-F238E27FC236}">
                <a16:creationId xmlns:a16="http://schemas.microsoft.com/office/drawing/2014/main" id="{780A36B6-8575-498F-8780-570369E0F557}"/>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841738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7268-0B92-45AE-83D4-0E875E3676D2}"/>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F0A3992C-4CC9-4935-BDE1-570EB93174A7}"/>
              </a:ext>
            </a:extLst>
          </p:cNvPr>
          <p:cNvGraphicFramePr>
            <a:graphicFrameLocks noGrp="1"/>
          </p:cNvGraphicFramePr>
          <p:nvPr>
            <p:ph type="tbl" sz="quarter" idx="13"/>
            <p:extLst>
              <p:ext uri="{D42A27DB-BD31-4B8C-83A1-F6EECF244321}">
                <p14:modId xmlns:p14="http://schemas.microsoft.com/office/powerpoint/2010/main" val="219161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5111410"/>
                    </a:ext>
                  </a:extLst>
                </a:gridCol>
                <a:gridCol w="822960">
                  <a:extLst>
                    <a:ext uri="{9D8B030D-6E8A-4147-A177-3AD203B41FA5}">
                      <a16:colId xmlns:a16="http://schemas.microsoft.com/office/drawing/2014/main" val="3579954926"/>
                    </a:ext>
                  </a:extLst>
                </a:gridCol>
                <a:gridCol w="822960">
                  <a:extLst>
                    <a:ext uri="{9D8B030D-6E8A-4147-A177-3AD203B41FA5}">
                      <a16:colId xmlns:a16="http://schemas.microsoft.com/office/drawing/2014/main" val="3067384167"/>
                    </a:ext>
                  </a:extLst>
                </a:gridCol>
                <a:gridCol w="822960">
                  <a:extLst>
                    <a:ext uri="{9D8B030D-6E8A-4147-A177-3AD203B41FA5}">
                      <a16:colId xmlns:a16="http://schemas.microsoft.com/office/drawing/2014/main" val="637492173"/>
                    </a:ext>
                  </a:extLst>
                </a:gridCol>
                <a:gridCol w="822960">
                  <a:extLst>
                    <a:ext uri="{9D8B030D-6E8A-4147-A177-3AD203B41FA5}">
                      <a16:colId xmlns:a16="http://schemas.microsoft.com/office/drawing/2014/main" val="826569796"/>
                    </a:ext>
                  </a:extLst>
                </a:gridCol>
                <a:gridCol w="822960">
                  <a:extLst>
                    <a:ext uri="{9D8B030D-6E8A-4147-A177-3AD203B41FA5}">
                      <a16:colId xmlns:a16="http://schemas.microsoft.com/office/drawing/2014/main" val="258862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2291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Costco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Elizabeth Feather - 2016-02-29 23:17:23</a:t>
                      </a:r>
                      <a:r>
                        <a:rPr kumimoji="0" lang="en-US" sz="1000" b="0" i="0" u="none" strike="noStrike" kern="1200" cap="none" spc="0" normalizeH="0" baseline="0" noProof="0">
                          <a:ln>
                            <a:noFill/>
                          </a:ln>
                          <a:solidFill>
                            <a:prstClr val="black"/>
                          </a:solidFill>
                          <a:effectLst/>
                          <a:uLnTx/>
                          <a:uFillTx/>
                          <a:latin typeface="+mn-lt"/>
                          <a:ea typeface="+mn-ea"/>
                          <a:cs typeface="+mn-cs"/>
                        </a:rPr>
                        <a:t>
I love shopping at Costco but I just about dread checking out every time now because I get hounded and pushed to upgrade to executive membership. I did upgrade last year but didn't spend enough to even cover the membership so went back down since we're on a tight budget. Even if I tell them that they still push! It makes for a bad experience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10:55:01</a:t>
                      </a:r>
                    </a:p>
                  </a:txBody>
                  <a:tcPr/>
                </a:tc>
                <a:extLst>
                  <a:ext uri="{0D108BD9-81ED-4DB2-BD59-A6C34878D82A}">
                    <a16:rowId xmlns:a16="http://schemas.microsoft.com/office/drawing/2014/main" val="2916634951"/>
                  </a:ext>
                </a:extLst>
              </a:tr>
            </a:tbl>
          </a:graphicData>
        </a:graphic>
      </p:graphicFrame>
      <p:sp>
        <p:nvSpPr>
          <p:cNvPr id="4" name="Text Placeholder 3">
            <a:extLst>
              <a:ext uri="{FF2B5EF4-FFF2-40B4-BE49-F238E27FC236}">
                <a16:creationId xmlns:a16="http://schemas.microsoft.com/office/drawing/2014/main" id="{45F1B734-8139-4FB4-9CBE-CAB2D3BDB345}"/>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4011501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2D9EA-950B-4ADF-9F32-F2437197FF8F}"/>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DF2ABE9F-DD9F-4956-8815-35A53CD00EE7}"/>
              </a:ext>
            </a:extLst>
          </p:cNvPr>
          <p:cNvGraphicFramePr>
            <a:graphicFrameLocks noGrp="1"/>
          </p:cNvGraphicFramePr>
          <p:nvPr>
            <p:ph type="tbl" sz="quarter" idx="13"/>
            <p:extLst>
              <p:ext uri="{D42A27DB-BD31-4B8C-83A1-F6EECF244321}">
                <p14:modId xmlns:p14="http://schemas.microsoft.com/office/powerpoint/2010/main" val="10351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88603662"/>
                    </a:ext>
                  </a:extLst>
                </a:gridCol>
                <a:gridCol w="822960">
                  <a:extLst>
                    <a:ext uri="{9D8B030D-6E8A-4147-A177-3AD203B41FA5}">
                      <a16:colId xmlns:a16="http://schemas.microsoft.com/office/drawing/2014/main" val="1186135349"/>
                    </a:ext>
                  </a:extLst>
                </a:gridCol>
                <a:gridCol w="822960">
                  <a:extLst>
                    <a:ext uri="{9D8B030D-6E8A-4147-A177-3AD203B41FA5}">
                      <a16:colId xmlns:a16="http://schemas.microsoft.com/office/drawing/2014/main" val="1387134636"/>
                    </a:ext>
                  </a:extLst>
                </a:gridCol>
                <a:gridCol w="822960">
                  <a:extLst>
                    <a:ext uri="{9D8B030D-6E8A-4147-A177-3AD203B41FA5}">
                      <a16:colId xmlns:a16="http://schemas.microsoft.com/office/drawing/2014/main" val="449409648"/>
                    </a:ext>
                  </a:extLst>
                </a:gridCol>
                <a:gridCol w="822960">
                  <a:extLst>
                    <a:ext uri="{9D8B030D-6E8A-4147-A177-3AD203B41FA5}">
                      <a16:colId xmlns:a16="http://schemas.microsoft.com/office/drawing/2014/main" val="4288779384"/>
                    </a:ext>
                  </a:extLst>
                </a:gridCol>
                <a:gridCol w="822960">
                  <a:extLst>
                    <a:ext uri="{9D8B030D-6E8A-4147-A177-3AD203B41FA5}">
                      <a16:colId xmlns:a16="http://schemas.microsoft.com/office/drawing/2014/main" val="4019512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827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AT&amp;T</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Dwayne Fudge - 2016-02-29 23:17:02</a:t>
                      </a:r>
                      <a:r>
                        <a:rPr kumimoji="0" lang="en-US" sz="1000" b="0" i="0" u="none" strike="noStrike" kern="1200" cap="none" spc="0" normalizeH="0" baseline="0" noProof="0">
                          <a:ln>
                            <a:noFill/>
                          </a:ln>
                          <a:solidFill>
                            <a:prstClr val="black"/>
                          </a:solidFill>
                          <a:effectLst/>
                          <a:uLnTx/>
                          <a:uFillTx/>
                          <a:latin typeface="+mn-lt"/>
                          <a:ea typeface="+mn-ea"/>
                          <a:cs typeface="+mn-cs"/>
                        </a:rPr>
                        <a:t>
Had the worst experience this weekend.
My DSL internet went down Friday night.
I scheduled an appointment for Saturday between 4PM and 8PM.
Tech was suppose to call prior to showing up to my home.
Never received a call from the tech,
Tech never showed up.
No one bothered to call me, informing me the tech wouldn't be showing up.
So basically there scheduling appointments without making sure a tech is available to do the job. So I got screwed over. Not the first time.
The problem was taken care of finally thanks a tech named Aaron, who had to travel over an hour to get here. 
I have two questions. 
How would you react if you scheduled an appointment with a company, and they never showed up to do the job?
I live in Sonoma County with over 500,000 people. The town I live in has 180,000 people. Why are tech having to travel from out of the area? 
Just to let you know I’ve had my home phone with ATT for over 30 years. My monthly bill keeps getting higher and higher, but your service is 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02/29/2016 23:22:24</a:t>
                      </a:r>
                    </a:p>
                  </a:txBody>
                  <a:tcPr/>
                </a:tc>
                <a:extLst>
                  <a:ext uri="{0D108BD9-81ED-4DB2-BD59-A6C34878D82A}">
                    <a16:rowId xmlns:a16="http://schemas.microsoft.com/office/drawing/2014/main" val="365303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CenturyLink</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Catherine Leshinski - 2016-02-29 23:16:25</a:t>
                      </a:r>
                      <a:r>
                        <a:rPr kumimoji="0" lang="en-US" sz="1000" b="0" i="0" u="none" strike="noStrike" kern="1200" cap="none" spc="0" normalizeH="0" baseline="0" noProof="0">
                          <a:ln>
                            <a:noFill/>
                          </a:ln>
                          <a:solidFill>
                            <a:prstClr val="black"/>
                          </a:solidFill>
                          <a:effectLst/>
                          <a:uLnTx/>
                          <a:uFillTx/>
                          <a:latin typeface="+mn-lt"/>
                          <a:ea typeface="+mn-ea"/>
                          <a:cs typeface="+mn-cs"/>
                        </a:rPr>
                        <a:t>
Why is Prism TV being extremely slow and my DVR is not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03/01/2016 12:10:51</a:t>
                      </a:r>
                    </a:p>
                  </a:txBody>
                  <a:tcPr/>
                </a:tc>
                <a:extLst>
                  <a:ext uri="{0D108BD9-81ED-4DB2-BD59-A6C34878D82A}">
                    <a16:rowId xmlns:a16="http://schemas.microsoft.com/office/drawing/2014/main" val="820964946"/>
                  </a:ext>
                </a:extLst>
              </a:tr>
            </a:tbl>
          </a:graphicData>
        </a:graphic>
      </p:graphicFrame>
      <p:sp>
        <p:nvSpPr>
          <p:cNvPr id="4" name="Text Placeholder 3">
            <a:extLst>
              <a:ext uri="{FF2B5EF4-FFF2-40B4-BE49-F238E27FC236}">
                <a16:creationId xmlns:a16="http://schemas.microsoft.com/office/drawing/2014/main" id="{FC8FD70F-50FB-4C04-98CC-78FBE8351FD5}"/>
              </a:ext>
            </a:extLst>
          </p:cNvPr>
          <p:cNvSpPr>
            <a:spLocks noGrp="1"/>
          </p:cNvSpPr>
          <p:nvPr>
            <p:ph type="body" sz="quarter" idx="14"/>
          </p:nvPr>
        </p:nvSpPr>
        <p:spPr/>
        <p:txBody>
          <a:bodyPr/>
          <a:lstStyle/>
          <a:p>
            <a:r>
              <a:rPr lang="en-US"/>
              <a:t>02/01/2016 - 02/29/2016</a:t>
            </a:r>
          </a:p>
        </p:txBody>
      </p:sp>
    </p:spTree>
    <p:extLst>
      <p:ext uri="{BB962C8B-B14F-4D97-AF65-F5344CB8AC3E}">
        <p14:creationId xmlns:p14="http://schemas.microsoft.com/office/powerpoint/2010/main" val="8404073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651</Words>
  <Application>Microsoft Office PowerPoint</Application>
  <PresentationFormat>On-screen Show (4:3)</PresentationFormat>
  <Paragraphs>222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9</dc:title>
  <dc:creator>Administrator</dc:creator>
  <cp:lastModifiedBy>Administrator</cp:lastModifiedBy>
  <cp:revision>1</cp:revision>
  <dcterms:created xsi:type="dcterms:W3CDTF">2018-04-11T21:49:24Z</dcterms:created>
  <dcterms:modified xsi:type="dcterms:W3CDTF">2018-04-11T21:50:52Z</dcterms:modified>
</cp:coreProperties>
</file>