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D25D9-65A5-49FE-B0C8-996834526EE1}"/>
              </a:ext>
            </a:extLst>
          </p:cNvPr>
          <p:cNvSpPr>
            <a:spLocks noGrp="1"/>
          </p:cNvSpPr>
          <p:nvPr>
            <p:ph type="title"/>
          </p:nvPr>
        </p:nvSpPr>
        <p:spPr/>
        <p:txBody>
          <a:bodyPr/>
          <a:lstStyle/>
          <a:p>
            <a:r>
              <a:rPr lang="en-US"/>
              <a:t>Facebook User Posts Table - 1 of 9</a:t>
            </a:r>
          </a:p>
        </p:txBody>
      </p:sp>
      <p:graphicFrame>
        <p:nvGraphicFramePr>
          <p:cNvPr id="5" name="Table Placeholder 4">
            <a:extLst>
              <a:ext uri="{FF2B5EF4-FFF2-40B4-BE49-F238E27FC236}">
                <a16:creationId xmlns:a16="http://schemas.microsoft.com/office/drawing/2014/main" id="{A77AD292-4962-4758-B5FD-B8C44907EC2E}"/>
              </a:ext>
            </a:extLst>
          </p:cNvPr>
          <p:cNvGraphicFramePr>
            <a:graphicFrameLocks noGrp="1"/>
          </p:cNvGraphicFramePr>
          <p:nvPr>
            <p:ph type="tbl" sz="quarter" idx="13"/>
            <p:extLst>
              <p:ext uri="{D42A27DB-BD31-4B8C-83A1-F6EECF244321}">
                <p14:modId xmlns:p14="http://schemas.microsoft.com/office/powerpoint/2010/main" val="2931782108"/>
              </p:ext>
            </p:extLst>
          </p:nvPr>
        </p:nvGraphicFramePr>
        <p:xfrm>
          <a:off x="457200" y="1731963"/>
          <a:ext cx="8229600" cy="40233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3185389"/>
                    </a:ext>
                  </a:extLst>
                </a:gridCol>
                <a:gridCol w="822960">
                  <a:extLst>
                    <a:ext uri="{9D8B030D-6E8A-4147-A177-3AD203B41FA5}">
                      <a16:colId xmlns:a16="http://schemas.microsoft.com/office/drawing/2014/main" val="854169376"/>
                    </a:ext>
                  </a:extLst>
                </a:gridCol>
                <a:gridCol w="822960">
                  <a:extLst>
                    <a:ext uri="{9D8B030D-6E8A-4147-A177-3AD203B41FA5}">
                      <a16:colId xmlns:a16="http://schemas.microsoft.com/office/drawing/2014/main" val="173674660"/>
                    </a:ext>
                  </a:extLst>
                </a:gridCol>
                <a:gridCol w="822960">
                  <a:extLst>
                    <a:ext uri="{9D8B030D-6E8A-4147-A177-3AD203B41FA5}">
                      <a16:colId xmlns:a16="http://schemas.microsoft.com/office/drawing/2014/main" val="2327864048"/>
                    </a:ext>
                  </a:extLst>
                </a:gridCol>
                <a:gridCol w="822960">
                  <a:extLst>
                    <a:ext uri="{9D8B030D-6E8A-4147-A177-3AD203B41FA5}">
                      <a16:colId xmlns:a16="http://schemas.microsoft.com/office/drawing/2014/main" val="2128380321"/>
                    </a:ext>
                  </a:extLst>
                </a:gridCol>
                <a:gridCol w="822960">
                  <a:extLst>
                    <a:ext uri="{9D8B030D-6E8A-4147-A177-3AD203B41FA5}">
                      <a16:colId xmlns:a16="http://schemas.microsoft.com/office/drawing/2014/main" val="4568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936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Microsoft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Robin Beller Jackson - 2015-11-30 23:59:05</a:t>
                      </a:r>
                      <a:r>
                        <a:rPr kumimoji="0" lang="en-US" sz="1000" b="0" i="0" u="none" strike="noStrike" kern="1200" cap="none" spc="0" normalizeH="0" baseline="0" noProof="0">
                          <a:ln>
                            <a:noFill/>
                          </a:ln>
                          <a:solidFill>
                            <a:prstClr val="black"/>
                          </a:solidFill>
                          <a:effectLst/>
                          <a:uLnTx/>
                          <a:uFillTx/>
                          <a:latin typeface="+mn-lt"/>
                          <a:ea typeface="+mn-ea"/>
                          <a:cs typeface="+mn-cs"/>
                        </a:rPr>
                        <a:t>
I tried all day to purchase the HP Pavilion 17-g192nr that was on sale . It was out of stock at Midnight last night before Cyber Monday even began and has been out of stock all day. Late tonight it finally came available. I quickly placed my order and got an order number. But by the time I put in my address and credit card number it would not let me place my order. Says it's now sold out. So that means it was taken out of my cart and sold to someone else in the one minute it took me to put in my info. 
And the sales and support people on the phone are worthless- no one knows anything or can offer any help. I am not one to usually complain, but if you get an order number, shouldn't you have an order?? This is my first time to try and buy from Microsoft, and definitely my last. And I will let others know of the poor customer service and what I feel is bait-and-switch. Very disappointed!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154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Leslie Tauzer - 2015-11-30 23:57:57</a:t>
                      </a:r>
                      <a:r>
                        <a:rPr kumimoji="0" lang="en-US" sz="1000" b="0" i="0" u="none" strike="noStrike" kern="1200" cap="none" spc="0" normalizeH="0" baseline="0" noProof="0">
                          <a:ln>
                            <a:noFill/>
                          </a:ln>
                          <a:solidFill>
                            <a:prstClr val="black"/>
                          </a:solidFill>
                          <a:effectLst/>
                          <a:uLnTx/>
                          <a:uFillTx/>
                          <a:latin typeface="+mn-lt"/>
                          <a:ea typeface="+mn-ea"/>
                          <a:cs typeface="+mn-cs"/>
                        </a:rPr>
                        <a:t>
I have tried for the past hour to make a purchase online and the payment section is not working and I have been on hold for over 30 minutes to place the order since the payment section is not working.  I won't be able to get the cyber Monday deals because your website is not set up to handle a massive sale.  #disappointed #shoppingonlineneveragain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7751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HP</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Dinesh Agarwal - 2015-11-30 23:57:10</a:t>
                      </a:r>
                      <a:r>
                        <a:rPr kumimoji="0" lang="en-US" sz="1000" b="0" i="0" u="none" strike="noStrike" kern="1200" cap="none" spc="0" normalizeH="0" baseline="0" noProof="0">
                          <a:ln>
                            <a:noFill/>
                          </a:ln>
                          <a:solidFill>
                            <a:prstClr val="black"/>
                          </a:solidFill>
                          <a:effectLst/>
                          <a:uLnTx/>
                          <a:uFillTx/>
                          <a:latin typeface="+mn-lt"/>
                          <a:ea typeface="+mn-ea"/>
                          <a:cs typeface="+mn-cs"/>
                        </a:rPr>
                        <a:t>
i want to buy hp 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12/01/2015 13:07:34</a:t>
                      </a:r>
                    </a:p>
                  </a:txBody>
                  <a:tcPr/>
                </a:tc>
                <a:extLst>
                  <a:ext uri="{0D108BD9-81ED-4DB2-BD59-A6C34878D82A}">
                    <a16:rowId xmlns:a16="http://schemas.microsoft.com/office/drawing/2014/main" val="1356971222"/>
                  </a:ext>
                </a:extLst>
              </a:tr>
            </a:tbl>
          </a:graphicData>
        </a:graphic>
      </p:graphicFrame>
      <p:sp>
        <p:nvSpPr>
          <p:cNvPr id="4" name="Text Placeholder 3">
            <a:extLst>
              <a:ext uri="{FF2B5EF4-FFF2-40B4-BE49-F238E27FC236}">
                <a16:creationId xmlns:a16="http://schemas.microsoft.com/office/drawing/2014/main" id="{8364A362-1712-49EF-BDD5-B02725BEC675}"/>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1709680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53B7-23A0-4492-938D-3C7A878A8322}"/>
              </a:ext>
            </a:extLst>
          </p:cNvPr>
          <p:cNvSpPr>
            <a:spLocks noGrp="1"/>
          </p:cNvSpPr>
          <p:nvPr>
            <p:ph type="title"/>
          </p:nvPr>
        </p:nvSpPr>
        <p:spPr/>
        <p:txBody>
          <a:bodyPr/>
          <a:lstStyle/>
          <a:p>
            <a:r>
              <a:rPr lang="en-US"/>
              <a:t>Facebook User Posts Table - 2 of 9</a:t>
            </a:r>
          </a:p>
        </p:txBody>
      </p:sp>
      <p:graphicFrame>
        <p:nvGraphicFramePr>
          <p:cNvPr id="5" name="Table Placeholder 4">
            <a:extLst>
              <a:ext uri="{FF2B5EF4-FFF2-40B4-BE49-F238E27FC236}">
                <a16:creationId xmlns:a16="http://schemas.microsoft.com/office/drawing/2014/main" id="{FD0C8FAB-8FFB-4675-946B-641019A54FB1}"/>
              </a:ext>
            </a:extLst>
          </p:cNvPr>
          <p:cNvGraphicFramePr>
            <a:graphicFrameLocks noGrp="1"/>
          </p:cNvGraphicFramePr>
          <p:nvPr>
            <p:ph type="tbl" sz="quarter" idx="13"/>
            <p:extLst>
              <p:ext uri="{D42A27DB-BD31-4B8C-83A1-F6EECF244321}">
                <p14:modId xmlns:p14="http://schemas.microsoft.com/office/powerpoint/2010/main" val="705372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49330576"/>
                    </a:ext>
                  </a:extLst>
                </a:gridCol>
                <a:gridCol w="822960">
                  <a:extLst>
                    <a:ext uri="{9D8B030D-6E8A-4147-A177-3AD203B41FA5}">
                      <a16:colId xmlns:a16="http://schemas.microsoft.com/office/drawing/2014/main" val="786130354"/>
                    </a:ext>
                  </a:extLst>
                </a:gridCol>
                <a:gridCol w="822960">
                  <a:extLst>
                    <a:ext uri="{9D8B030D-6E8A-4147-A177-3AD203B41FA5}">
                      <a16:colId xmlns:a16="http://schemas.microsoft.com/office/drawing/2014/main" val="2965313349"/>
                    </a:ext>
                  </a:extLst>
                </a:gridCol>
                <a:gridCol w="822960">
                  <a:extLst>
                    <a:ext uri="{9D8B030D-6E8A-4147-A177-3AD203B41FA5}">
                      <a16:colId xmlns:a16="http://schemas.microsoft.com/office/drawing/2014/main" val="1474715686"/>
                    </a:ext>
                  </a:extLst>
                </a:gridCol>
                <a:gridCol w="822960">
                  <a:extLst>
                    <a:ext uri="{9D8B030D-6E8A-4147-A177-3AD203B41FA5}">
                      <a16:colId xmlns:a16="http://schemas.microsoft.com/office/drawing/2014/main" val="3312334910"/>
                    </a:ext>
                  </a:extLst>
                </a:gridCol>
                <a:gridCol w="822960">
                  <a:extLst>
                    <a:ext uri="{9D8B030D-6E8A-4147-A177-3AD203B41FA5}">
                      <a16:colId xmlns:a16="http://schemas.microsoft.com/office/drawing/2014/main" val="570326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177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Giovanna Corona - 2015-11-30 23:57:05</a:t>
                      </a:r>
                      <a:r>
                        <a:rPr kumimoji="0" lang="en-US" sz="1000" b="0" i="0" u="none" strike="noStrike" kern="1200" cap="none" spc="0" normalizeH="0" baseline="0" noProof="0">
                          <a:ln>
                            <a:noFill/>
                          </a:ln>
                          <a:solidFill>
                            <a:prstClr val="black"/>
                          </a:solidFill>
                          <a:effectLst/>
                          <a:uLnTx/>
                          <a:uFillTx/>
                          <a:latin typeface="+mn-lt"/>
                          <a:ea typeface="+mn-ea"/>
                          <a:cs typeface="+mn-cs"/>
                        </a:rPr>
                        <a:t>
I am currently trying to check out online and I can't! It says site unavailable, looks like macy's will be loosing out a 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015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Nicole Shouse - 2015-11-30 23:56:44</a:t>
                      </a:r>
                      <a:r>
                        <a:rPr kumimoji="0" lang="en-US" sz="1000" b="0" i="0" u="none" strike="noStrike" kern="1200" cap="none" spc="0" normalizeH="0" baseline="0" noProof="0">
                          <a:ln>
                            <a:noFill/>
                          </a:ln>
                          <a:solidFill>
                            <a:prstClr val="black"/>
                          </a:solidFill>
                          <a:effectLst/>
                          <a:uLnTx/>
                          <a:uFillTx/>
                          <a:latin typeface="+mn-lt"/>
                          <a:ea typeface="+mn-ea"/>
                          <a:cs typeface="+mn-cs"/>
                        </a:rPr>
                        <a:t>
What is wrong with your website? I can only get as far as my cart and get a loading message... Finally loads then I try to put in your promo code and another loading message that never loads. Very frustrating. I can't get through to customer service. I will have to give up. Sorry my husband will not be getting the Xmas blazer he wanted.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026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Wanda Bussey - 2015-11-30 23:56:01</a:t>
                      </a:r>
                      <a:r>
                        <a:rPr kumimoji="0" lang="en-US" sz="1000" b="0" i="0" u="none" strike="noStrike" kern="1200" cap="none" spc="0" normalizeH="0" baseline="0" noProof="0">
                          <a:ln>
                            <a:noFill/>
                          </a:ln>
                          <a:solidFill>
                            <a:prstClr val="black"/>
                          </a:solidFill>
                          <a:effectLst/>
                          <a:uLnTx/>
                          <a:uFillTx/>
                          <a:latin typeface="+mn-lt"/>
                          <a:ea typeface="+mn-ea"/>
                          <a:cs typeface="+mn-cs"/>
                        </a:rPr>
                        <a:t>
I would like to know why after being promised twice that someone would call me within 24 hours (weeks ago) it still hasn't happened??!! Because you don't care about customers!! You don't care that people go without internet through no fault of their own!! You did it and you won't even call me to talk about it. Oh you will send a message on here for others to see "We truly want to help you" "We apologize and want to be of service". No you don't!!! You don't care and you won't fix it. You found someone that records all conversations with you. Someone that calls you out on your lies. Someone that will not give you access to my bank account and you choose to cancel my account and ignore me.  Wow what an upstanding company you are.....NOT!!!!!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594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Christine Harrison Genung - 2015-11-30 23:55:54</a:t>
                      </a:r>
                      <a:r>
                        <a:rPr kumimoji="0" lang="en-US" sz="1000" b="0" i="0" u="none" strike="noStrike" kern="1200" cap="none" spc="0" normalizeH="0" baseline="0" noProof="0">
                          <a:ln>
                            <a:noFill/>
                          </a:ln>
                          <a:solidFill>
                            <a:prstClr val="black"/>
                          </a:solidFill>
                          <a:effectLst/>
                          <a:uLnTx/>
                          <a:uFillTx/>
                          <a:latin typeface="+mn-lt"/>
                          <a:ea typeface="+mn-ea"/>
                          <a:cs typeface="+mn-cs"/>
                        </a:rPr>
                        <a:t>
Why does the Macy's website not display or work correctly on an iPad?  Good thing I have a PC or you would not get my business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2530567"/>
                  </a:ext>
                </a:extLst>
              </a:tr>
            </a:tbl>
          </a:graphicData>
        </a:graphic>
      </p:graphicFrame>
      <p:sp>
        <p:nvSpPr>
          <p:cNvPr id="4" name="Text Placeholder 3">
            <a:extLst>
              <a:ext uri="{FF2B5EF4-FFF2-40B4-BE49-F238E27FC236}">
                <a16:creationId xmlns:a16="http://schemas.microsoft.com/office/drawing/2014/main" id="{BC813760-FC46-4B5A-8229-BCA4423366EB}"/>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410284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EC8D2-A71C-492B-B656-63A30BB0C445}"/>
              </a:ext>
            </a:extLst>
          </p:cNvPr>
          <p:cNvSpPr>
            <a:spLocks noGrp="1"/>
          </p:cNvSpPr>
          <p:nvPr>
            <p:ph type="title"/>
          </p:nvPr>
        </p:nvSpPr>
        <p:spPr/>
        <p:txBody>
          <a:bodyPr/>
          <a:lstStyle/>
          <a:p>
            <a:r>
              <a:rPr lang="en-US"/>
              <a:t>Facebook User Posts Table - 3 of 9</a:t>
            </a:r>
          </a:p>
        </p:txBody>
      </p:sp>
      <p:graphicFrame>
        <p:nvGraphicFramePr>
          <p:cNvPr id="5" name="Table Placeholder 4">
            <a:extLst>
              <a:ext uri="{FF2B5EF4-FFF2-40B4-BE49-F238E27FC236}">
                <a16:creationId xmlns:a16="http://schemas.microsoft.com/office/drawing/2014/main" id="{52987BE5-D996-489E-9E66-DE6C7A0B8F25}"/>
              </a:ext>
            </a:extLst>
          </p:cNvPr>
          <p:cNvGraphicFramePr>
            <a:graphicFrameLocks noGrp="1"/>
          </p:cNvGraphicFramePr>
          <p:nvPr>
            <p:ph type="tbl" sz="quarter" idx="13"/>
            <p:extLst>
              <p:ext uri="{D42A27DB-BD31-4B8C-83A1-F6EECF244321}">
                <p14:modId xmlns:p14="http://schemas.microsoft.com/office/powerpoint/2010/main" val="334739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8256896"/>
                    </a:ext>
                  </a:extLst>
                </a:gridCol>
                <a:gridCol w="822960">
                  <a:extLst>
                    <a:ext uri="{9D8B030D-6E8A-4147-A177-3AD203B41FA5}">
                      <a16:colId xmlns:a16="http://schemas.microsoft.com/office/drawing/2014/main" val="694942843"/>
                    </a:ext>
                  </a:extLst>
                </a:gridCol>
                <a:gridCol w="822960">
                  <a:extLst>
                    <a:ext uri="{9D8B030D-6E8A-4147-A177-3AD203B41FA5}">
                      <a16:colId xmlns:a16="http://schemas.microsoft.com/office/drawing/2014/main" val="3932662590"/>
                    </a:ext>
                  </a:extLst>
                </a:gridCol>
                <a:gridCol w="822960">
                  <a:extLst>
                    <a:ext uri="{9D8B030D-6E8A-4147-A177-3AD203B41FA5}">
                      <a16:colId xmlns:a16="http://schemas.microsoft.com/office/drawing/2014/main" val="249006714"/>
                    </a:ext>
                  </a:extLst>
                </a:gridCol>
                <a:gridCol w="822960">
                  <a:extLst>
                    <a:ext uri="{9D8B030D-6E8A-4147-A177-3AD203B41FA5}">
                      <a16:colId xmlns:a16="http://schemas.microsoft.com/office/drawing/2014/main" val="3157182208"/>
                    </a:ext>
                  </a:extLst>
                </a:gridCol>
                <a:gridCol w="822960">
                  <a:extLst>
                    <a:ext uri="{9D8B030D-6E8A-4147-A177-3AD203B41FA5}">
                      <a16:colId xmlns:a16="http://schemas.microsoft.com/office/drawing/2014/main" val="278193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0291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Tj Herman - 2015-11-30 23:55:30</a:t>
                      </a:r>
                      <a:r>
                        <a:rPr kumimoji="0" lang="en-US" sz="1000" b="0" i="0" u="none" strike="noStrike" kern="1200" cap="none" spc="0" normalizeH="0" baseline="0" noProof="0">
                          <a:ln>
                            <a:noFill/>
                          </a:ln>
                          <a:solidFill>
                            <a:prstClr val="black"/>
                          </a:solidFill>
                          <a:effectLst/>
                          <a:uLnTx/>
                          <a:uFillTx/>
                          <a:latin typeface="+mn-lt"/>
                          <a:ea typeface="+mn-ea"/>
                          <a:cs typeface="+mn-cs"/>
                        </a:rPr>
                        <a:t>
I have had ATT service for my cell phone for seven years, my internet for two years, and my cable for a few months, and today I had scheduled a technician to come out and install a landline to my home. Of course, like anything with ATT, I needed to wait 2 weeks to have someone come and install something because, well let's face it, ATT is the worst with scheduling technicians. I was told during that time that the install employee would arrive between 8am and 8pm (seriously a 12 hour window?). Around 11am I decided it was time to call and see if they had an update. Well to my excitement, I got the pleasure of waiting for 3 hours and being transferred to 9 different associates with ATT until someone was finally competent enough to transfer to the correct individual. 3 and a half hours later, I finally got a very rude associate who did not have an update, but assured me someone would arrive. It is now 9pm and what do you know, they never showed. Crazy right? I mean God forbid we live in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12/01/2015 00:07:24</a:t>
                      </a:r>
                    </a:p>
                  </a:txBody>
                  <a:tcPr/>
                </a:tc>
                <a:extLst>
                  <a:ext uri="{0D108BD9-81ED-4DB2-BD59-A6C34878D82A}">
                    <a16:rowId xmlns:a16="http://schemas.microsoft.com/office/drawing/2014/main" val="268147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Mis Newman - 2015-11-30 23:55:19</a:t>
                      </a:r>
                      <a:r>
                        <a:rPr kumimoji="0" lang="en-US" sz="1000" b="0" i="0" u="none" strike="noStrike" kern="1200" cap="none" spc="0" normalizeH="0" baseline="0" noProof="0">
                          <a:ln>
                            <a:noFill/>
                          </a:ln>
                          <a:solidFill>
                            <a:prstClr val="black"/>
                          </a:solidFill>
                          <a:effectLst/>
                          <a:uLnTx/>
                          <a:uFillTx/>
                          <a:latin typeface="+mn-lt"/>
                          <a:ea typeface="+mn-ea"/>
                          <a:cs typeface="+mn-cs"/>
                        </a:rPr>
                        <a:t>
I can't order any of my items in my cart due to technical difficulties....this is so frustrating!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540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Minal Bendre - 2015-11-30 23:55:03</a:t>
                      </a:r>
                      <a:r>
                        <a:rPr kumimoji="0" lang="en-US" sz="1000" b="0" i="0" u="none" strike="noStrike" kern="1200" cap="none" spc="0" normalizeH="0" baseline="0" noProof="0">
                          <a:ln>
                            <a:noFill/>
                          </a:ln>
                          <a:solidFill>
                            <a:prstClr val="black"/>
                          </a:solidFill>
                          <a:effectLst/>
                          <a:uLnTx/>
                          <a:uFillTx/>
                          <a:latin typeface="+mn-lt"/>
                          <a:ea typeface="+mn-ea"/>
                          <a:cs typeface="+mn-cs"/>
                        </a:rPr>
                        <a:t>
Macy's site is down. Not able to place my 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4348245"/>
                  </a:ext>
                </a:extLst>
              </a:tr>
            </a:tbl>
          </a:graphicData>
        </a:graphic>
      </p:graphicFrame>
      <p:sp>
        <p:nvSpPr>
          <p:cNvPr id="4" name="Text Placeholder 3">
            <a:extLst>
              <a:ext uri="{FF2B5EF4-FFF2-40B4-BE49-F238E27FC236}">
                <a16:creationId xmlns:a16="http://schemas.microsoft.com/office/drawing/2014/main" id="{A8523134-5822-479C-B324-B5D4F6CBBC0B}"/>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1510804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5A468-B054-4071-95E8-08A60AE16A15}"/>
              </a:ext>
            </a:extLst>
          </p:cNvPr>
          <p:cNvSpPr>
            <a:spLocks noGrp="1"/>
          </p:cNvSpPr>
          <p:nvPr>
            <p:ph type="title"/>
          </p:nvPr>
        </p:nvSpPr>
        <p:spPr/>
        <p:txBody>
          <a:bodyPr/>
          <a:lstStyle/>
          <a:p>
            <a:r>
              <a:rPr lang="en-US"/>
              <a:t>Facebook User Posts Table - 4 of 9</a:t>
            </a:r>
          </a:p>
        </p:txBody>
      </p:sp>
      <p:graphicFrame>
        <p:nvGraphicFramePr>
          <p:cNvPr id="5" name="Table Placeholder 4">
            <a:extLst>
              <a:ext uri="{FF2B5EF4-FFF2-40B4-BE49-F238E27FC236}">
                <a16:creationId xmlns:a16="http://schemas.microsoft.com/office/drawing/2014/main" id="{A99F6730-9C2B-48CA-A4AA-7A20D02DB184}"/>
              </a:ext>
            </a:extLst>
          </p:cNvPr>
          <p:cNvGraphicFramePr>
            <a:graphicFrameLocks noGrp="1"/>
          </p:cNvGraphicFramePr>
          <p:nvPr>
            <p:ph type="tbl" sz="quarter" idx="13"/>
            <p:extLst>
              <p:ext uri="{D42A27DB-BD31-4B8C-83A1-F6EECF244321}">
                <p14:modId xmlns:p14="http://schemas.microsoft.com/office/powerpoint/2010/main" val="1247563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03843765"/>
                    </a:ext>
                  </a:extLst>
                </a:gridCol>
                <a:gridCol w="822960">
                  <a:extLst>
                    <a:ext uri="{9D8B030D-6E8A-4147-A177-3AD203B41FA5}">
                      <a16:colId xmlns:a16="http://schemas.microsoft.com/office/drawing/2014/main" val="812133762"/>
                    </a:ext>
                  </a:extLst>
                </a:gridCol>
                <a:gridCol w="822960">
                  <a:extLst>
                    <a:ext uri="{9D8B030D-6E8A-4147-A177-3AD203B41FA5}">
                      <a16:colId xmlns:a16="http://schemas.microsoft.com/office/drawing/2014/main" val="3880712812"/>
                    </a:ext>
                  </a:extLst>
                </a:gridCol>
                <a:gridCol w="822960">
                  <a:extLst>
                    <a:ext uri="{9D8B030D-6E8A-4147-A177-3AD203B41FA5}">
                      <a16:colId xmlns:a16="http://schemas.microsoft.com/office/drawing/2014/main" val="3152474724"/>
                    </a:ext>
                  </a:extLst>
                </a:gridCol>
                <a:gridCol w="822960">
                  <a:extLst>
                    <a:ext uri="{9D8B030D-6E8A-4147-A177-3AD203B41FA5}">
                      <a16:colId xmlns:a16="http://schemas.microsoft.com/office/drawing/2014/main" val="2886378042"/>
                    </a:ext>
                  </a:extLst>
                </a:gridCol>
                <a:gridCol w="822960">
                  <a:extLst>
                    <a:ext uri="{9D8B030D-6E8A-4147-A177-3AD203B41FA5}">
                      <a16:colId xmlns:a16="http://schemas.microsoft.com/office/drawing/2014/main" val="403007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3392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Dollar General</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Joyce Henderly-Brackbill - 2015-11-30 23:54:58</a:t>
                      </a:r>
                      <a:r>
                        <a:rPr kumimoji="0" lang="en-US" sz="1000" b="0" i="0" u="none" strike="noStrike" kern="1200" cap="none" spc="0" normalizeH="0" baseline="0" noProof="0">
                          <a:ln>
                            <a:noFill/>
                          </a:ln>
                          <a:solidFill>
                            <a:prstClr val="black"/>
                          </a:solidFill>
                          <a:effectLst/>
                          <a:uLnTx/>
                          <a:uFillTx/>
                          <a:latin typeface="+mn-lt"/>
                          <a:ea typeface="+mn-ea"/>
                          <a:cs typeface="+mn-cs"/>
                        </a:rPr>
                        <a:t>
I love this store! Especially as a pet owner. I go to a nearby one on West Fair Ave. (Lancaster, OH). Always get treated well there. One satisfied customer.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0532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American Airlines</a:t>
                      </a:r>
                      <a:r>
                        <a:rPr kumimoji="0" lang="pt-BR" sz="1000" b="0" i="0" u="none" strike="noStrike" kern="1200" cap="none" spc="0" normalizeH="0" baseline="0" noProof="0">
                          <a:ln>
                            <a:noFill/>
                          </a:ln>
                          <a:solidFill>
                            <a:prstClr val="black"/>
                          </a:solidFill>
                          <a:effectLst/>
                          <a:uLnTx/>
                          <a:uFillTx/>
                          <a:latin typeface="+mn-lt"/>
                          <a:ea typeface="+mn-ea"/>
                          <a:cs typeface="+mn-cs"/>
                        </a:rPr>
                        <a:t> got a post by </a:t>
                      </a:r>
                      <a:r>
                        <a:rPr kumimoji="0" lang="pt-BR" sz="1000" b="1" i="0" u="none" strike="noStrike" kern="1200" cap="none" spc="0" normalizeH="0" baseline="0" noProof="0">
                          <a:ln>
                            <a:noFill/>
                          </a:ln>
                          <a:solidFill>
                            <a:prstClr val="black"/>
                          </a:solidFill>
                          <a:effectLst/>
                          <a:uLnTx/>
                          <a:uFillTx/>
                          <a:latin typeface="+mn-lt"/>
                          <a:ea typeface="+mn-ea"/>
                          <a:cs typeface="+mn-cs"/>
                        </a:rPr>
                        <a:t>Marcel Gomes de Carvalho - 2015-11-30 23:54:33</a:t>
                      </a:r>
                      <a:r>
                        <a:rPr kumimoji="0" lang="pt-BR" sz="1000" b="0" i="0" u="none" strike="noStrike" kern="1200" cap="none" spc="0" normalizeH="0" baseline="0" noProof="0">
                          <a:ln>
                            <a:noFill/>
                          </a:ln>
                          <a:solidFill>
                            <a:prstClr val="black"/>
                          </a:solidFill>
                          <a:effectLst/>
                          <a:uLnTx/>
                          <a:uFillTx/>
                          <a:latin typeface="+mn-lt"/>
                          <a:ea typeface="+mn-ea"/>
                          <a:cs typeface="+mn-cs"/>
                        </a:rPr>
                        <a:t>
Cheguei de Atlanta via MIAMI voos AA139/AA961 dia 29/11 as 23:40h sem 3 bagagens.
Hoje dia 1/dez as 00:47 estou aguardando chegar 1 das malas. As outras 2 ainda estão em MIAMI. Então, na velocidade do atendimento da American, lá por sexta-feira terei recebido minhas 3 bagagens.  
NOTA ZERO para o setor de BAGAGENS da AMERICAN.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6216847"/>
                  </a:ext>
                </a:extLst>
              </a:tr>
            </a:tbl>
          </a:graphicData>
        </a:graphic>
      </p:graphicFrame>
      <p:sp>
        <p:nvSpPr>
          <p:cNvPr id="4" name="Text Placeholder 3">
            <a:extLst>
              <a:ext uri="{FF2B5EF4-FFF2-40B4-BE49-F238E27FC236}">
                <a16:creationId xmlns:a16="http://schemas.microsoft.com/office/drawing/2014/main" id="{E17EC7D1-C861-4742-97DD-C8331301635A}"/>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1119358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047C-591A-492F-92B7-0318EC43A61C}"/>
              </a:ext>
            </a:extLst>
          </p:cNvPr>
          <p:cNvSpPr>
            <a:spLocks noGrp="1"/>
          </p:cNvSpPr>
          <p:nvPr>
            <p:ph type="title"/>
          </p:nvPr>
        </p:nvSpPr>
        <p:spPr/>
        <p:txBody>
          <a:bodyPr/>
          <a:lstStyle/>
          <a:p>
            <a:r>
              <a:rPr lang="en-US"/>
              <a:t>Facebook User Posts Table - 5 of 9</a:t>
            </a:r>
          </a:p>
        </p:txBody>
      </p:sp>
      <p:graphicFrame>
        <p:nvGraphicFramePr>
          <p:cNvPr id="5" name="Table Placeholder 4">
            <a:extLst>
              <a:ext uri="{FF2B5EF4-FFF2-40B4-BE49-F238E27FC236}">
                <a16:creationId xmlns:a16="http://schemas.microsoft.com/office/drawing/2014/main" id="{B8760477-7128-40E4-A5CE-AA51EA84F772}"/>
              </a:ext>
            </a:extLst>
          </p:cNvPr>
          <p:cNvGraphicFramePr>
            <a:graphicFrameLocks noGrp="1"/>
          </p:cNvGraphicFramePr>
          <p:nvPr>
            <p:ph type="tbl" sz="quarter" idx="13"/>
            <p:extLst>
              <p:ext uri="{D42A27DB-BD31-4B8C-83A1-F6EECF244321}">
                <p14:modId xmlns:p14="http://schemas.microsoft.com/office/powerpoint/2010/main" val="3432448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1201103"/>
                    </a:ext>
                  </a:extLst>
                </a:gridCol>
                <a:gridCol w="822960">
                  <a:extLst>
                    <a:ext uri="{9D8B030D-6E8A-4147-A177-3AD203B41FA5}">
                      <a16:colId xmlns:a16="http://schemas.microsoft.com/office/drawing/2014/main" val="3089712785"/>
                    </a:ext>
                  </a:extLst>
                </a:gridCol>
                <a:gridCol w="822960">
                  <a:extLst>
                    <a:ext uri="{9D8B030D-6E8A-4147-A177-3AD203B41FA5}">
                      <a16:colId xmlns:a16="http://schemas.microsoft.com/office/drawing/2014/main" val="1149043243"/>
                    </a:ext>
                  </a:extLst>
                </a:gridCol>
                <a:gridCol w="822960">
                  <a:extLst>
                    <a:ext uri="{9D8B030D-6E8A-4147-A177-3AD203B41FA5}">
                      <a16:colId xmlns:a16="http://schemas.microsoft.com/office/drawing/2014/main" val="1130779671"/>
                    </a:ext>
                  </a:extLst>
                </a:gridCol>
                <a:gridCol w="822960">
                  <a:extLst>
                    <a:ext uri="{9D8B030D-6E8A-4147-A177-3AD203B41FA5}">
                      <a16:colId xmlns:a16="http://schemas.microsoft.com/office/drawing/2014/main" val="1134399311"/>
                    </a:ext>
                  </a:extLst>
                </a:gridCol>
                <a:gridCol w="822960">
                  <a:extLst>
                    <a:ext uri="{9D8B030D-6E8A-4147-A177-3AD203B41FA5}">
                      <a16:colId xmlns:a16="http://schemas.microsoft.com/office/drawing/2014/main" val="225732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4781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Jeff Martinelli - 2015-11-30 23:54:03</a:t>
                      </a:r>
                      <a:r>
                        <a:rPr kumimoji="0" lang="en-US" sz="1000" b="0" i="0" u="none" strike="noStrike" kern="1200" cap="none" spc="0" normalizeH="0" baseline="0" noProof="0">
                          <a:ln>
                            <a:noFill/>
                          </a:ln>
                          <a:solidFill>
                            <a:prstClr val="black"/>
                          </a:solidFill>
                          <a:effectLst/>
                          <a:uLnTx/>
                          <a:uFillTx/>
                          <a:latin typeface="+mn-lt"/>
                          <a:ea typeface="+mn-ea"/>
                          <a:cs typeface="+mn-cs"/>
                        </a:rPr>
                        <a:t>
As a long time customer who has had a wedding registry, countless times Christmas shopping and just overall a consistent and loyal customer I am utterly disappointed in how you have handled "cyber Monday". Not only was my wife's order inexplicably canceled hours after the order was placed, but our inquires, lasting over the last two hours have gone mostly unanswered and the two times we did get through, I was rudely hung up on and my wife's call was broken up with no chance of retrieving the conversation to reach a satisfactory conclusion.  
One with a reputation such as yours must hold your operations to a higher standard. As a loyal customer, my expectation is you will honor all of your promises from today for another day, perhaps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454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Tara Williams - 2015-11-30 23:53:57</a:t>
                      </a:r>
                      <a:r>
                        <a:rPr kumimoji="0" lang="en-US" sz="1000" b="0" i="0" u="none" strike="noStrike" kern="1200" cap="none" spc="0" normalizeH="0" baseline="0" noProof="0">
                          <a:ln>
                            <a:noFill/>
                          </a:ln>
                          <a:solidFill>
                            <a:prstClr val="black"/>
                          </a:solidFill>
                          <a:effectLst/>
                          <a:uLnTx/>
                          <a:uFillTx/>
                          <a:latin typeface="+mn-lt"/>
                          <a:ea typeface="+mn-ea"/>
                          <a:cs typeface="+mn-cs"/>
                        </a:rPr>
                        <a:t>
I feel that it is sad that customers get star passes as rewards for using their Macy's charge card but there are too many exclusions that I couldn't use either coupon. It's happened so often I'm starting to believe it's a scam. Macy's you should really value your customers more, especially the ones that shop here so often they would obtain a charge card with you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810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Krystyna Kowalik - 2015-11-30 23:52:58</a:t>
                      </a:r>
                      <a:r>
                        <a:rPr kumimoji="0" lang="en-US" sz="1000" b="0" i="0" u="none" strike="noStrike" kern="1200" cap="none" spc="0" normalizeH="0" baseline="0" noProof="0">
                          <a:ln>
                            <a:noFill/>
                          </a:ln>
                          <a:solidFill>
                            <a:prstClr val="black"/>
                          </a:solidFill>
                          <a:effectLst/>
                          <a:uLnTx/>
                          <a:uFillTx/>
                          <a:latin typeface="+mn-lt"/>
                          <a:ea typeface="+mn-ea"/>
                          <a:cs typeface="+mn-cs"/>
                        </a:rPr>
                        <a:t>
Also have been trying to place an online order since 2pm. Page doesn't load, or I'm not able to enter shipping and payment info. Called customer service and am still waiting. I'm giving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7507571"/>
                  </a:ext>
                </a:extLst>
              </a:tr>
            </a:tbl>
          </a:graphicData>
        </a:graphic>
      </p:graphicFrame>
      <p:sp>
        <p:nvSpPr>
          <p:cNvPr id="4" name="Text Placeholder 3">
            <a:extLst>
              <a:ext uri="{FF2B5EF4-FFF2-40B4-BE49-F238E27FC236}">
                <a16:creationId xmlns:a16="http://schemas.microsoft.com/office/drawing/2014/main" id="{16380474-A89C-49E4-884B-10736D66C58C}"/>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3235508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36DA7-1F50-4AE0-9B5D-D43504A2A833}"/>
              </a:ext>
            </a:extLst>
          </p:cNvPr>
          <p:cNvSpPr>
            <a:spLocks noGrp="1"/>
          </p:cNvSpPr>
          <p:nvPr>
            <p:ph type="title"/>
          </p:nvPr>
        </p:nvSpPr>
        <p:spPr/>
        <p:txBody>
          <a:bodyPr/>
          <a:lstStyle/>
          <a:p>
            <a:r>
              <a:rPr lang="en-US"/>
              <a:t>Facebook User Posts Table - 6 of 9</a:t>
            </a:r>
          </a:p>
        </p:txBody>
      </p:sp>
      <p:graphicFrame>
        <p:nvGraphicFramePr>
          <p:cNvPr id="5" name="Table Placeholder 4">
            <a:extLst>
              <a:ext uri="{FF2B5EF4-FFF2-40B4-BE49-F238E27FC236}">
                <a16:creationId xmlns:a16="http://schemas.microsoft.com/office/drawing/2014/main" id="{BB5EA48A-8621-4E80-944B-ABBD75938017}"/>
              </a:ext>
            </a:extLst>
          </p:cNvPr>
          <p:cNvGraphicFramePr>
            <a:graphicFrameLocks noGrp="1"/>
          </p:cNvGraphicFramePr>
          <p:nvPr>
            <p:ph type="tbl" sz="quarter" idx="13"/>
            <p:extLst>
              <p:ext uri="{D42A27DB-BD31-4B8C-83A1-F6EECF244321}">
                <p14:modId xmlns:p14="http://schemas.microsoft.com/office/powerpoint/2010/main" val="382463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24586128"/>
                    </a:ext>
                  </a:extLst>
                </a:gridCol>
                <a:gridCol w="822960">
                  <a:extLst>
                    <a:ext uri="{9D8B030D-6E8A-4147-A177-3AD203B41FA5}">
                      <a16:colId xmlns:a16="http://schemas.microsoft.com/office/drawing/2014/main" val="108674155"/>
                    </a:ext>
                  </a:extLst>
                </a:gridCol>
                <a:gridCol w="822960">
                  <a:extLst>
                    <a:ext uri="{9D8B030D-6E8A-4147-A177-3AD203B41FA5}">
                      <a16:colId xmlns:a16="http://schemas.microsoft.com/office/drawing/2014/main" val="2165940942"/>
                    </a:ext>
                  </a:extLst>
                </a:gridCol>
                <a:gridCol w="822960">
                  <a:extLst>
                    <a:ext uri="{9D8B030D-6E8A-4147-A177-3AD203B41FA5}">
                      <a16:colId xmlns:a16="http://schemas.microsoft.com/office/drawing/2014/main" val="175024333"/>
                    </a:ext>
                  </a:extLst>
                </a:gridCol>
                <a:gridCol w="822960">
                  <a:extLst>
                    <a:ext uri="{9D8B030D-6E8A-4147-A177-3AD203B41FA5}">
                      <a16:colId xmlns:a16="http://schemas.microsoft.com/office/drawing/2014/main" val="3202678801"/>
                    </a:ext>
                  </a:extLst>
                </a:gridCol>
                <a:gridCol w="822960">
                  <a:extLst>
                    <a:ext uri="{9D8B030D-6E8A-4147-A177-3AD203B41FA5}">
                      <a16:colId xmlns:a16="http://schemas.microsoft.com/office/drawing/2014/main" val="1700942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9966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Jackie Sollogub - 2015-11-30 23:52:12</a:t>
                      </a:r>
                      <a:r>
                        <a:rPr kumimoji="0" lang="en-US" sz="1000" b="0" i="0" u="none" strike="noStrike" kern="1200" cap="none" spc="0" normalizeH="0" baseline="0" noProof="0">
                          <a:ln>
                            <a:noFill/>
                          </a:ln>
                          <a:solidFill>
                            <a:prstClr val="black"/>
                          </a:solidFill>
                          <a:effectLst/>
                          <a:uLnTx/>
                          <a:uFillTx/>
                          <a:latin typeface="+mn-lt"/>
                          <a:ea typeface="+mn-ea"/>
                          <a:cs typeface="+mn-cs"/>
                        </a:rPr>
                        <a:t>
Worst "cyber" experience ever! I'm beyond frustrated. I've wasted HOURS of my evening. I placed items in my "shopping bag" and spent hours trying to purchase them and the site continued to crash again and again and again. So I called your "customer service" and wait 30 MINUTES for someone to pick-up. When she finally picks up she says all of my items are sold out. HUH?? Everything states "in stock".  She offers no assistance so I ask to speak to a manger and she forgets to tell me she's putting me on-hold, so for another 15 minutes I hear voices talking in the background and keep saying "hello" repeatedly but no answer back. As I'm about to hang-up she comes back on and asks me again is there anything I can do for you? I asked one more time to speak with a manger and she transfers me to a line that just continues to ring and ring and ring. Obliviously that's where you send customers that you don't really want to help.  Wow.....I use to like Macy's.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886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Sara Izadi - 2015-11-30 23:51:59</a:t>
                      </a:r>
                      <a:r>
                        <a:rPr kumimoji="0" lang="en-US" sz="1000" b="0" i="0" u="none" strike="noStrike" kern="1200" cap="none" spc="0" normalizeH="0" baseline="0" noProof="0">
                          <a:ln>
                            <a:noFill/>
                          </a:ln>
                          <a:solidFill>
                            <a:prstClr val="black"/>
                          </a:solidFill>
                          <a:effectLst/>
                          <a:uLnTx/>
                          <a:uFillTx/>
                          <a:latin typeface="+mn-lt"/>
                          <a:ea typeface="+mn-ea"/>
                          <a:cs typeface="+mn-cs"/>
                        </a:rPr>
                        <a:t>
Had a terrible experience with your site today and waited over 50 mins to talk to a customer service representative. I finally gave up and hung up. Disappointing for a such a large seemingly reputable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4172901"/>
                  </a:ext>
                </a:extLst>
              </a:tr>
            </a:tbl>
          </a:graphicData>
        </a:graphic>
      </p:graphicFrame>
      <p:sp>
        <p:nvSpPr>
          <p:cNvPr id="4" name="Text Placeholder 3">
            <a:extLst>
              <a:ext uri="{FF2B5EF4-FFF2-40B4-BE49-F238E27FC236}">
                <a16:creationId xmlns:a16="http://schemas.microsoft.com/office/drawing/2014/main" id="{1E9A7459-AC3B-4B7F-BFBF-C23168FF8CB2}"/>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2998560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5E97-9213-45B8-9DBD-E0F093780D41}"/>
              </a:ext>
            </a:extLst>
          </p:cNvPr>
          <p:cNvSpPr>
            <a:spLocks noGrp="1"/>
          </p:cNvSpPr>
          <p:nvPr>
            <p:ph type="title"/>
          </p:nvPr>
        </p:nvSpPr>
        <p:spPr/>
        <p:txBody>
          <a:bodyPr/>
          <a:lstStyle/>
          <a:p>
            <a:r>
              <a:rPr lang="en-US"/>
              <a:t>Facebook User Posts Table - 7 of 9</a:t>
            </a:r>
          </a:p>
        </p:txBody>
      </p:sp>
      <p:graphicFrame>
        <p:nvGraphicFramePr>
          <p:cNvPr id="5" name="Table Placeholder 4">
            <a:extLst>
              <a:ext uri="{FF2B5EF4-FFF2-40B4-BE49-F238E27FC236}">
                <a16:creationId xmlns:a16="http://schemas.microsoft.com/office/drawing/2014/main" id="{61EE600F-8915-4A18-A6A5-F79A30F4B73B}"/>
              </a:ext>
            </a:extLst>
          </p:cNvPr>
          <p:cNvGraphicFramePr>
            <a:graphicFrameLocks noGrp="1"/>
          </p:cNvGraphicFramePr>
          <p:nvPr>
            <p:ph type="tbl" sz="quarter" idx="13"/>
            <p:extLst>
              <p:ext uri="{D42A27DB-BD31-4B8C-83A1-F6EECF244321}">
                <p14:modId xmlns:p14="http://schemas.microsoft.com/office/powerpoint/2010/main" val="4072624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59246116"/>
                    </a:ext>
                  </a:extLst>
                </a:gridCol>
                <a:gridCol w="822960">
                  <a:extLst>
                    <a:ext uri="{9D8B030D-6E8A-4147-A177-3AD203B41FA5}">
                      <a16:colId xmlns:a16="http://schemas.microsoft.com/office/drawing/2014/main" val="1550534329"/>
                    </a:ext>
                  </a:extLst>
                </a:gridCol>
                <a:gridCol w="822960">
                  <a:extLst>
                    <a:ext uri="{9D8B030D-6E8A-4147-A177-3AD203B41FA5}">
                      <a16:colId xmlns:a16="http://schemas.microsoft.com/office/drawing/2014/main" val="2312882652"/>
                    </a:ext>
                  </a:extLst>
                </a:gridCol>
                <a:gridCol w="822960">
                  <a:extLst>
                    <a:ext uri="{9D8B030D-6E8A-4147-A177-3AD203B41FA5}">
                      <a16:colId xmlns:a16="http://schemas.microsoft.com/office/drawing/2014/main" val="2572664725"/>
                    </a:ext>
                  </a:extLst>
                </a:gridCol>
                <a:gridCol w="822960">
                  <a:extLst>
                    <a:ext uri="{9D8B030D-6E8A-4147-A177-3AD203B41FA5}">
                      <a16:colId xmlns:a16="http://schemas.microsoft.com/office/drawing/2014/main" val="1195493147"/>
                    </a:ext>
                  </a:extLst>
                </a:gridCol>
                <a:gridCol w="822960">
                  <a:extLst>
                    <a:ext uri="{9D8B030D-6E8A-4147-A177-3AD203B41FA5}">
                      <a16:colId xmlns:a16="http://schemas.microsoft.com/office/drawing/2014/main" val="2688477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4528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Justin Kolacz - 2015-11-30 23:51:49</a:t>
                      </a:r>
                      <a:r>
                        <a:rPr kumimoji="0" lang="en-US" sz="1000" b="0" i="0" u="none" strike="noStrike" kern="1200" cap="none" spc="0" normalizeH="0" baseline="0" noProof="0">
                          <a:ln>
                            <a:noFill/>
                          </a:ln>
                          <a:solidFill>
                            <a:prstClr val="black"/>
                          </a:solidFill>
                          <a:effectLst/>
                          <a:uLnTx/>
                          <a:uFillTx/>
                          <a:latin typeface="+mn-lt"/>
                          <a:ea typeface="+mn-ea"/>
                          <a:cs typeface="+mn-cs"/>
                        </a:rPr>
                        <a:t>
so this is my story that I'm dealing with At&amp;t and hope you can share what kind of company this is after a online chat I had on sunday morning around 11. I updated my contract month and a half ago with At&amp;t. my house burned down and found my phone the next day in the wreckage under burned up blankets. the case was burned but the phone was un touched, it was a otterbox by the way and what a great case. in a online chat I asked for a contact info to send a e-mail instead Camilio asked if she can help. I said ok and told her my story of my house burning down and I own nothing now and need some help from this company. I have been a 15 year customer and family to join me, so I have been loyal. she said hold on to see what she could do and asked if my phone worked. I said it did but wont charge for some reason and tried different cords. she said she could get my phone fixed, free of cost and said I am a important customer. I teared up with such happiness that finally something was looking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252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Lisa Marie Wong - 2015-11-30 23:50:32</a:t>
                      </a:r>
                      <a:r>
                        <a:rPr kumimoji="0" lang="en-US" sz="1000" b="0" i="0" u="none" strike="noStrike" kern="1200" cap="none" spc="0" normalizeH="0" baseline="0" noProof="0">
                          <a:ln>
                            <a:noFill/>
                          </a:ln>
                          <a:solidFill>
                            <a:prstClr val="black"/>
                          </a:solidFill>
                          <a:effectLst/>
                          <a:uLnTx/>
                          <a:uFillTx/>
                          <a:latin typeface="+mn-lt"/>
                          <a:ea typeface="+mn-ea"/>
                          <a:cs typeface="+mn-cs"/>
                        </a:rPr>
                        <a:t>
Having so much trouble with your site tonight...very frustrating. Keep getting error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7669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MetroPCS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Letty Pena Villalon - 2015-11-30 23:49:13</a:t>
                      </a:r>
                      <a:r>
                        <a:rPr kumimoji="0" lang="en-US" sz="1000" b="0" i="0" u="none" strike="noStrike" kern="1200" cap="none" spc="0" normalizeH="0" baseline="0" noProof="0">
                          <a:ln>
                            <a:noFill/>
                          </a:ln>
                          <a:solidFill>
                            <a:prstClr val="black"/>
                          </a:solidFill>
                          <a:effectLst/>
                          <a:uLnTx/>
                          <a:uFillTx/>
                          <a:latin typeface="+mn-lt"/>
                          <a:ea typeface="+mn-ea"/>
                          <a:cs typeface="+mn-cs"/>
                        </a:rPr>
                        <a:t>
I upgraded to a G stylo after a metro representative said it was better than my zte max.and truly i say your phone is bad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12/01/2015 09:39:22</a:t>
                      </a:r>
                    </a:p>
                  </a:txBody>
                  <a:tcPr/>
                </a:tc>
                <a:extLst>
                  <a:ext uri="{0D108BD9-81ED-4DB2-BD59-A6C34878D82A}">
                    <a16:rowId xmlns:a16="http://schemas.microsoft.com/office/drawing/2014/main" val="145515463"/>
                  </a:ext>
                </a:extLst>
              </a:tr>
            </a:tbl>
          </a:graphicData>
        </a:graphic>
      </p:graphicFrame>
      <p:sp>
        <p:nvSpPr>
          <p:cNvPr id="4" name="Text Placeholder 3">
            <a:extLst>
              <a:ext uri="{FF2B5EF4-FFF2-40B4-BE49-F238E27FC236}">
                <a16:creationId xmlns:a16="http://schemas.microsoft.com/office/drawing/2014/main" id="{D0036624-8823-4201-B70F-EB61B50F190E}"/>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839417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DDAC7-E71C-4E62-AB16-AD41720C97F3}"/>
              </a:ext>
            </a:extLst>
          </p:cNvPr>
          <p:cNvSpPr>
            <a:spLocks noGrp="1"/>
          </p:cNvSpPr>
          <p:nvPr>
            <p:ph type="title"/>
          </p:nvPr>
        </p:nvSpPr>
        <p:spPr/>
        <p:txBody>
          <a:bodyPr/>
          <a:lstStyle/>
          <a:p>
            <a:r>
              <a:rPr lang="en-US"/>
              <a:t>Facebook User Posts Table - 8 of 9</a:t>
            </a:r>
          </a:p>
        </p:txBody>
      </p:sp>
      <p:graphicFrame>
        <p:nvGraphicFramePr>
          <p:cNvPr id="5" name="Table Placeholder 4">
            <a:extLst>
              <a:ext uri="{FF2B5EF4-FFF2-40B4-BE49-F238E27FC236}">
                <a16:creationId xmlns:a16="http://schemas.microsoft.com/office/drawing/2014/main" id="{3800458E-C5D2-4D83-A2B7-F0D4CA5B3602}"/>
              </a:ext>
            </a:extLst>
          </p:cNvPr>
          <p:cNvGraphicFramePr>
            <a:graphicFrameLocks noGrp="1"/>
          </p:cNvGraphicFramePr>
          <p:nvPr>
            <p:ph type="tbl" sz="quarter" idx="13"/>
            <p:extLst>
              <p:ext uri="{D42A27DB-BD31-4B8C-83A1-F6EECF244321}">
                <p14:modId xmlns:p14="http://schemas.microsoft.com/office/powerpoint/2010/main" val="2318064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1854635"/>
                    </a:ext>
                  </a:extLst>
                </a:gridCol>
                <a:gridCol w="822960">
                  <a:extLst>
                    <a:ext uri="{9D8B030D-6E8A-4147-A177-3AD203B41FA5}">
                      <a16:colId xmlns:a16="http://schemas.microsoft.com/office/drawing/2014/main" val="2873226170"/>
                    </a:ext>
                  </a:extLst>
                </a:gridCol>
                <a:gridCol w="822960">
                  <a:extLst>
                    <a:ext uri="{9D8B030D-6E8A-4147-A177-3AD203B41FA5}">
                      <a16:colId xmlns:a16="http://schemas.microsoft.com/office/drawing/2014/main" val="2646675192"/>
                    </a:ext>
                  </a:extLst>
                </a:gridCol>
                <a:gridCol w="822960">
                  <a:extLst>
                    <a:ext uri="{9D8B030D-6E8A-4147-A177-3AD203B41FA5}">
                      <a16:colId xmlns:a16="http://schemas.microsoft.com/office/drawing/2014/main" val="270419124"/>
                    </a:ext>
                  </a:extLst>
                </a:gridCol>
                <a:gridCol w="822960">
                  <a:extLst>
                    <a:ext uri="{9D8B030D-6E8A-4147-A177-3AD203B41FA5}">
                      <a16:colId xmlns:a16="http://schemas.microsoft.com/office/drawing/2014/main" val="3836137174"/>
                    </a:ext>
                  </a:extLst>
                </a:gridCol>
                <a:gridCol w="822960">
                  <a:extLst>
                    <a:ext uri="{9D8B030D-6E8A-4147-A177-3AD203B41FA5}">
                      <a16:colId xmlns:a16="http://schemas.microsoft.com/office/drawing/2014/main" val="3178619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763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Airlines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Kay Harris - 2015-11-30 23:48:42</a:t>
                      </a:r>
                      <a:r>
                        <a:rPr kumimoji="0" lang="en-US" sz="1000" b="0" i="0" u="none" strike="noStrike" kern="1200" cap="none" spc="0" normalizeH="0" baseline="0" noProof="0">
                          <a:ln>
                            <a:noFill/>
                          </a:ln>
                          <a:solidFill>
                            <a:prstClr val="black"/>
                          </a:solidFill>
                          <a:effectLst/>
                          <a:uLnTx/>
                          <a:uFillTx/>
                          <a:latin typeface="+mn-lt"/>
                          <a:ea typeface="+mn-ea"/>
                          <a:cs typeface="+mn-cs"/>
                        </a:rPr>
                        <a:t>
I still believe in you American Airlines - I believe you will keep your word and send the replacement check you advised me to apply for when you lost my luggage for a month while I traveled to a family wedding in the Czech Republic and then worked an event without my uniform in Israel.  I still believe you will send it!!!!!!!!!!!  Kay Harris. SEA/PHL/CDG/TLV/PHL/PHX/SEA September 9th - October 4th 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12/01/2015 11:56:16</a:t>
                      </a:r>
                    </a:p>
                  </a:txBody>
                  <a:tcPr/>
                </a:tc>
                <a:extLst>
                  <a:ext uri="{0D108BD9-81ED-4DB2-BD59-A6C34878D82A}">
                    <a16:rowId xmlns:a16="http://schemas.microsoft.com/office/drawing/2014/main" val="308151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GameStop</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Orlando Damacio - 2015-11-30 23:48:26</a:t>
                      </a:r>
                      <a:r>
                        <a:rPr kumimoji="0" lang="en-US" sz="1000" b="0" i="0" u="none" strike="noStrike" kern="1200" cap="none" spc="0" normalizeH="0" baseline="0" noProof="0">
                          <a:ln>
                            <a:noFill/>
                          </a:ln>
                          <a:solidFill>
                            <a:prstClr val="black"/>
                          </a:solidFill>
                          <a:effectLst/>
                          <a:uLnTx/>
                          <a:uFillTx/>
                          <a:latin typeface="+mn-lt"/>
                          <a:ea typeface="+mn-ea"/>
                          <a:cs typeface="+mn-cs"/>
                        </a:rPr>
                        <a:t>
I Need To Upgrade.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18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Ryan Grimes - 2015-11-30 23:46:23</a:t>
                      </a:r>
                      <a:r>
                        <a:rPr kumimoji="0" lang="en-US" sz="1000" b="0" i="0" u="none" strike="noStrike" kern="1200" cap="none" spc="0" normalizeH="0" baseline="0" noProof="0">
                          <a:ln>
                            <a:noFill/>
                          </a:ln>
                          <a:solidFill>
                            <a:prstClr val="black"/>
                          </a:solidFill>
                          <a:effectLst/>
                          <a:uLnTx/>
                          <a:uFillTx/>
                          <a:latin typeface="+mn-lt"/>
                          <a:ea typeface="+mn-ea"/>
                          <a:cs typeface="+mn-cs"/>
                        </a:rPr>
                        <a:t>
Beyond frustrated trying to make an order tonight, the website crashes repeatedly, finally get to make the order and the shopping cart won't load completely, and can't enter any info to finalize the purchase.  After 2 hours I moved on to calling customer service, said 10 min wait time but been 45 min's so far and still sitting here waiting.  My deal is based on a cyber Monday deal Macy's advertised, but at this rate the deadline will pass before I can every complete purchase.  I know I'm just at home online and not in store but I do have better things to do with my time than this.....cmon Macy's.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885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Ford Motor Company</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Tazia Kallenbach Stagg - 2015-11-30 23:46:01</a:t>
                      </a:r>
                      <a:r>
                        <a:rPr kumimoji="0" lang="en-US" sz="1000" b="0" i="0" u="none" strike="noStrike" kern="1200" cap="none" spc="0" normalizeH="0" baseline="0" noProof="0">
                          <a:ln>
                            <a:noFill/>
                          </a:ln>
                          <a:solidFill>
                            <a:prstClr val="black"/>
                          </a:solidFill>
                          <a:effectLst/>
                          <a:uLnTx/>
                          <a:uFillTx/>
                          <a:latin typeface="+mn-lt"/>
                          <a:ea typeface="+mn-ea"/>
                          <a:cs typeface="+mn-cs"/>
                        </a:rPr>
                        <a:t>
The commercials that defy mother nature are creepy, etc.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3526354"/>
                  </a:ext>
                </a:extLst>
              </a:tr>
            </a:tbl>
          </a:graphicData>
        </a:graphic>
      </p:graphicFrame>
      <p:sp>
        <p:nvSpPr>
          <p:cNvPr id="4" name="Text Placeholder 3">
            <a:extLst>
              <a:ext uri="{FF2B5EF4-FFF2-40B4-BE49-F238E27FC236}">
                <a16:creationId xmlns:a16="http://schemas.microsoft.com/office/drawing/2014/main" id="{BFA11520-5D9D-4850-8F35-3531B1627582}"/>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177541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5E55E-D2C5-40D6-A43E-DD649F78CE7D}"/>
              </a:ext>
            </a:extLst>
          </p:cNvPr>
          <p:cNvSpPr>
            <a:spLocks noGrp="1"/>
          </p:cNvSpPr>
          <p:nvPr>
            <p:ph type="title"/>
          </p:nvPr>
        </p:nvSpPr>
        <p:spPr/>
        <p:txBody>
          <a:bodyPr/>
          <a:lstStyle/>
          <a:p>
            <a:r>
              <a:rPr lang="en-US"/>
              <a:t>Facebook User Posts Table - 9 of 9</a:t>
            </a:r>
          </a:p>
        </p:txBody>
      </p:sp>
      <p:graphicFrame>
        <p:nvGraphicFramePr>
          <p:cNvPr id="5" name="Table Placeholder 4">
            <a:extLst>
              <a:ext uri="{FF2B5EF4-FFF2-40B4-BE49-F238E27FC236}">
                <a16:creationId xmlns:a16="http://schemas.microsoft.com/office/drawing/2014/main" id="{CEEAAD4F-6E4F-4390-A24F-CF9C7413D152}"/>
              </a:ext>
            </a:extLst>
          </p:cNvPr>
          <p:cNvGraphicFramePr>
            <a:graphicFrameLocks noGrp="1"/>
          </p:cNvGraphicFramePr>
          <p:nvPr>
            <p:ph type="tbl" sz="quarter" idx="13"/>
            <p:extLst>
              <p:ext uri="{D42A27DB-BD31-4B8C-83A1-F6EECF244321}">
                <p14:modId xmlns:p14="http://schemas.microsoft.com/office/powerpoint/2010/main" val="389376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07348692"/>
                    </a:ext>
                  </a:extLst>
                </a:gridCol>
                <a:gridCol w="822960">
                  <a:extLst>
                    <a:ext uri="{9D8B030D-6E8A-4147-A177-3AD203B41FA5}">
                      <a16:colId xmlns:a16="http://schemas.microsoft.com/office/drawing/2014/main" val="3592566672"/>
                    </a:ext>
                  </a:extLst>
                </a:gridCol>
                <a:gridCol w="822960">
                  <a:extLst>
                    <a:ext uri="{9D8B030D-6E8A-4147-A177-3AD203B41FA5}">
                      <a16:colId xmlns:a16="http://schemas.microsoft.com/office/drawing/2014/main" val="3125279024"/>
                    </a:ext>
                  </a:extLst>
                </a:gridCol>
                <a:gridCol w="822960">
                  <a:extLst>
                    <a:ext uri="{9D8B030D-6E8A-4147-A177-3AD203B41FA5}">
                      <a16:colId xmlns:a16="http://schemas.microsoft.com/office/drawing/2014/main" val="2367586307"/>
                    </a:ext>
                  </a:extLst>
                </a:gridCol>
                <a:gridCol w="822960">
                  <a:extLst>
                    <a:ext uri="{9D8B030D-6E8A-4147-A177-3AD203B41FA5}">
                      <a16:colId xmlns:a16="http://schemas.microsoft.com/office/drawing/2014/main" val="982602376"/>
                    </a:ext>
                  </a:extLst>
                </a:gridCol>
                <a:gridCol w="822960">
                  <a:extLst>
                    <a:ext uri="{9D8B030D-6E8A-4147-A177-3AD203B41FA5}">
                      <a16:colId xmlns:a16="http://schemas.microsoft.com/office/drawing/2014/main" val="2822515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0605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Cynthia Kayton Lyerly - 2015-11-30 23:45:36</a:t>
                      </a:r>
                      <a:r>
                        <a:rPr kumimoji="0" lang="en-US" sz="1000" b="0" i="0" u="none" strike="noStrike" kern="1200" cap="none" spc="0" normalizeH="0" baseline="0" noProof="0">
                          <a:ln>
                            <a:noFill/>
                          </a:ln>
                          <a:solidFill>
                            <a:prstClr val="black"/>
                          </a:solidFill>
                          <a:effectLst/>
                          <a:uLnTx/>
                          <a:uFillTx/>
                          <a:latin typeface="+mn-lt"/>
                          <a:ea typeface="+mn-ea"/>
                          <a:cs typeface="+mn-cs"/>
                        </a:rPr>
                        <a:t>
Website not working right. My shopping cart is frozen. Been on hold with customer service for 45 minutes. About to hang up. No email address to send this to. Not happy, Macy's. #cybermonday #macys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240159"/>
                  </a:ext>
                </a:extLst>
              </a:tr>
            </a:tbl>
          </a:graphicData>
        </a:graphic>
      </p:graphicFrame>
      <p:sp>
        <p:nvSpPr>
          <p:cNvPr id="4" name="Text Placeholder 3">
            <a:extLst>
              <a:ext uri="{FF2B5EF4-FFF2-40B4-BE49-F238E27FC236}">
                <a16:creationId xmlns:a16="http://schemas.microsoft.com/office/drawing/2014/main" id="{2EB57933-4A1D-4B76-A3D5-B137138CD70A}"/>
              </a:ext>
            </a:extLst>
          </p:cNvPr>
          <p:cNvSpPr>
            <a:spLocks noGrp="1"/>
          </p:cNvSpPr>
          <p:nvPr>
            <p:ph type="body" sz="quarter" idx="14"/>
          </p:nvPr>
        </p:nvSpPr>
        <p:spPr/>
        <p:txBody>
          <a:bodyPr/>
          <a:lstStyle/>
          <a:p>
            <a:r>
              <a:rPr lang="en-US"/>
              <a:t>11/01/2015 - 11/30/2015</a:t>
            </a:r>
          </a:p>
        </p:txBody>
      </p:sp>
    </p:spTree>
    <p:extLst>
      <p:ext uri="{BB962C8B-B14F-4D97-AF65-F5344CB8AC3E}">
        <p14:creationId xmlns:p14="http://schemas.microsoft.com/office/powerpoint/2010/main" val="39288896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624</Words>
  <Application>Microsoft Office PowerPoint</Application>
  <PresentationFormat>On-screen Show (4:3)</PresentationFormat>
  <Paragraphs>222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User Posts Table - 1 of 9</vt:lpstr>
      <vt:lpstr>Facebook User Posts Table - 2 of 9</vt:lpstr>
      <vt:lpstr>Facebook User Posts Table - 3 of 9</vt:lpstr>
      <vt:lpstr>Facebook User Posts Table - 4 of 9</vt:lpstr>
      <vt:lpstr>Facebook User Posts Table - 5 of 9</vt:lpstr>
      <vt:lpstr>Facebook User Posts Table - 6 of 9</vt:lpstr>
      <vt:lpstr>Facebook User Posts Table - 7 of 9</vt:lpstr>
      <vt:lpstr>Facebook User Posts Table - 8 of 9</vt:lpstr>
      <vt:lpstr>Facebook User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9</dc:title>
  <dc:creator>Administrator</dc:creator>
  <cp:lastModifiedBy>Administrator</cp:lastModifiedBy>
  <cp:revision>1</cp:revision>
  <dcterms:created xsi:type="dcterms:W3CDTF">2018-04-11T21:44:32Z</dcterms:created>
  <dcterms:modified xsi:type="dcterms:W3CDTF">2018-04-11T21:45:59Z</dcterms:modified>
</cp:coreProperties>
</file>