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34</c:v>
                </c:pt>
                <c:pt idx="1">
                  <c:v>70</c:v>
                </c:pt>
                <c:pt idx="2">
                  <c:v>101</c:v>
                </c:pt>
                <c:pt idx="3">
                  <c:v>44</c:v>
                </c:pt>
                <c:pt idx="4">
                  <c:v>36</c:v>
                </c:pt>
                <c:pt idx="5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15-461E-B2BC-8E434EA79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25512"/>
        <c:axId val="332725840"/>
      </c:lineChart>
      <c:dateAx>
        <c:axId val="33272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25840"/>
        <c:crosses val="autoZero"/>
        <c:auto val="1"/>
        <c:lblOffset val="100"/>
        <c:baseTimeUnit val="months"/>
      </c:dateAx>
      <c:valAx>
        <c:axId val="33272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2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33</c:v>
                </c:pt>
                <c:pt idx="2">
                  <c:v>58</c:v>
                </c:pt>
                <c:pt idx="3">
                  <c:v>22</c:v>
                </c:pt>
                <c:pt idx="4">
                  <c:v>14</c:v>
                </c:pt>
                <c:pt idx="5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59-4C95-B328-8CDBEFA6F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04408"/>
        <c:axId val="167307360"/>
      </c:lineChart>
      <c:dateAx>
        <c:axId val="16730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7360"/>
        <c:crosses val="autoZero"/>
        <c:auto val="1"/>
        <c:lblOffset val="100"/>
        <c:baseTimeUnit val="months"/>
      </c:dateAx>
      <c:valAx>
        <c:axId val="16730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64-40EA-B580-55B439B7A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04080"/>
        <c:axId val="335011104"/>
      </c:lineChart>
      <c:dateAx>
        <c:axId val="16730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11104"/>
        <c:crosses val="autoZero"/>
        <c:auto val="1"/>
        <c:lblOffset val="100"/>
        <c:baseTimeUnit val="months"/>
      </c:dateAx>
      <c:valAx>
        <c:axId val="33501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33</c:v>
                </c:pt>
                <c:pt idx="2">
                  <c:v>39</c:v>
                </c:pt>
                <c:pt idx="3">
                  <c:v>19</c:v>
                </c:pt>
                <c:pt idx="4">
                  <c:v>19</c:v>
                </c:pt>
                <c:pt idx="5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F-48BB-A9E5-CB9CC343A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44536"/>
        <c:axId val="333143224"/>
      </c:lineChart>
      <c:dateAx>
        <c:axId val="33314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3224"/>
        <c:crosses val="autoZero"/>
        <c:auto val="1"/>
        <c:lblOffset val="100"/>
        <c:baseTimeUnit val="months"/>
      </c:dateAx>
      <c:valAx>
        <c:axId val="33314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@SamsungMobileUS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445</c:v>
                </c:pt>
                <c:pt idx="1">
                  <c:v>964</c:v>
                </c:pt>
                <c:pt idx="2">
                  <c:v>843</c:v>
                </c:pt>
                <c:pt idx="3">
                  <c:v>458</c:v>
                </c:pt>
                <c:pt idx="4">
                  <c:v>731</c:v>
                </c:pt>
                <c:pt idx="5">
                  <c:v>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E1-4560-978E-269CF36C71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36</c:v>
                </c:pt>
                <c:pt idx="2">
                  <c:v>22</c:v>
                </c:pt>
                <c:pt idx="3">
                  <c:v>21</c:v>
                </c:pt>
                <c:pt idx="4">
                  <c:v>17</c:v>
                </c:pt>
                <c:pt idx="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E1-4560-978E-269CF36C7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43552"/>
        <c:axId val="333147160"/>
      </c:lineChart>
      <c:dateAx>
        <c:axId val="33314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7160"/>
        <c:crosses val="autoZero"/>
        <c:auto val="1"/>
        <c:lblOffset val="100"/>
        <c:baseTimeUnit val="months"/>
      </c:dateAx>
      <c:valAx>
        <c:axId val="33314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@SamsungMobileUS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</c:v>
                </c:pt>
                <c:pt idx="1">
                  <c:v>140</c:v>
                </c:pt>
                <c:pt idx="2">
                  <c:v>96</c:v>
                </c:pt>
                <c:pt idx="3">
                  <c:v>50</c:v>
                </c:pt>
                <c:pt idx="4">
                  <c:v>57</c:v>
                </c:pt>
                <c:pt idx="5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1B-4BCD-842C-BA3FDF06A6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1B-4BCD-842C-BA3FDF06A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10120"/>
        <c:axId val="335010776"/>
      </c:lineChart>
      <c:dateAx>
        <c:axId val="33501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10776"/>
        <c:crosses val="autoZero"/>
        <c:auto val="1"/>
        <c:lblOffset val="100"/>
        <c:baseTimeUnit val="months"/>
      </c:dateAx>
      <c:valAx>
        <c:axId val="33501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1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@SamsungMobileUS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384</c:v>
                </c:pt>
                <c:pt idx="1">
                  <c:v>760</c:v>
                </c:pt>
                <c:pt idx="2">
                  <c:v>715</c:v>
                </c:pt>
                <c:pt idx="3">
                  <c:v>383</c:v>
                </c:pt>
                <c:pt idx="4">
                  <c:v>577</c:v>
                </c:pt>
                <c:pt idx="5">
                  <c:v>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A-4D36-86BD-3C68D58554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18</c:v>
                </c:pt>
                <c:pt idx="1">
                  <c:v>24</c:v>
                </c:pt>
                <c:pt idx="2">
                  <c:v>16</c:v>
                </c:pt>
                <c:pt idx="3">
                  <c:v>15</c:v>
                </c:pt>
                <c:pt idx="4">
                  <c:v>12</c:v>
                </c:pt>
                <c:pt idx="5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A-4D36-86BD-3C68D5855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48800"/>
        <c:axId val="167304736"/>
      </c:lineChart>
      <c:dateAx>
        <c:axId val="33314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4736"/>
        <c:crosses val="autoZero"/>
        <c:auto val="1"/>
        <c:lblOffset val="100"/>
        <c:baseTimeUnit val="months"/>
      </c:dateAx>
      <c:valAx>
        <c:axId val="16730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@SamsungMobileUS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</c:v>
                </c:pt>
                <c:pt idx="1">
                  <c:v>63</c:v>
                </c:pt>
                <c:pt idx="2">
                  <c:v>31</c:v>
                </c:pt>
                <c:pt idx="3">
                  <c:v>24</c:v>
                </c:pt>
                <c:pt idx="4">
                  <c:v>96</c:v>
                </c:pt>
                <c:pt idx="5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F1-4A73-B4E8-0590B10178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F1-4A73-B4E8-0590B1017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98088"/>
        <c:axId val="275599072"/>
      </c:lineChart>
      <c:dateAx>
        <c:axId val="27559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99072"/>
        <c:crosses val="autoZero"/>
        <c:auto val="1"/>
        <c:lblOffset val="100"/>
        <c:baseTimeUnit val="months"/>
      </c:dateAx>
      <c:valAx>
        <c:axId val="27559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9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444E5-807D-4FF0-A101-54145D2542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Averages for Samsung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55E7E-194D-4CFD-9A87-6658D09AD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Samsung Electronics America</a:t>
            </a:r>
          </a:p>
        </p:txBody>
      </p:sp>
    </p:spTree>
    <p:extLst>
      <p:ext uri="{BB962C8B-B14F-4D97-AF65-F5344CB8AC3E}">
        <p14:creationId xmlns:p14="http://schemas.microsoft.com/office/powerpoint/2010/main" val="171039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51DB-E0ED-4F18-9EAB-78472D58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0153D-65A1-4724-9A1F-F0F6E67DE9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929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C1DC8-AA36-43AE-9E15-C6623323D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34575-9F32-41FE-9724-8CE494A1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453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954A8-2DE2-4B73-B4FF-C84532FB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745ED-DCB9-4D68-A7C0-0A421AAEA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92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83724-C7D7-4F4E-B0AA-8AA29916A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6B6FB-6816-452C-86EC-725B79C38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1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43AA1-0FEA-4EC0-85A3-1ECB7368C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A1431-66E1-4442-9AB5-6378330411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570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F52E2-09BC-4E29-911B-794CF525A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2DDAF-CF30-4DB6-AC38-E21129C87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0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035B-2DC9-4D82-A713-514EEC2D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D9DE2-D914-429F-A79E-EE23FA0F3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940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B1E0B-E6E8-4BD5-B572-322AFB58D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F0024-C692-4FFE-BAE8-67DCCF89F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77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556D6-A936-4CE3-A415-8AA703D0D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287E0-D1B3-4324-B645-3A878949F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4858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1B197-DDF9-4E18-9415-5351D125B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A96F7-2195-4712-89FF-C47E73D8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4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574F-60CD-42F6-8FB6-B92577EC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1D0D9-5903-4526-984C-CEA909678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706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4D056-2458-43F9-96E8-F0DE8C59C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3F316-99EA-4174-9A2D-B65F69FB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9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99860-55AF-4C94-91BE-8659C4DB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94CEAE-D9F4-4056-87B8-A653C20F4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46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A516E-4218-4C28-A367-53BB7AB27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2C61-6DE6-4972-A3CB-065EA83F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1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9A2C-7AF3-4450-9C8B-B3536738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Replies Per Own Tweet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CE00D-095A-49F0-95E8-10639EA6E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970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B88E4-D535-442E-82A2-429A60B1B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63CEF-F268-4639-94BE-4EE92084A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03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Averages for Samsung</vt:lpstr>
      <vt:lpstr>Facebook Average Interactions Per Post | Samsung only</vt:lpstr>
      <vt:lpstr>Facebook Average Comments Per Post | Samsung only</vt:lpstr>
      <vt:lpstr>Facebook Average Shares Per Post | Samsung only</vt:lpstr>
      <vt:lpstr>Facebook Average Reactions Per Post | Samsung only</vt:lpstr>
      <vt:lpstr>Twitter Average Interactions Per Own Tweet | Samsung only</vt:lpstr>
      <vt:lpstr>Twitter Average Retweets Per Own Tweet | Samsung only</vt:lpstr>
      <vt:lpstr>Twitter Average Likes Per Own Tweet | Samsung only</vt:lpstr>
      <vt:lpstr>Twitter Average Replies Per Own Tweet | Samsung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Averages for Samsung</dc:title>
  <dc:creator>Administrator</dc:creator>
  <cp:lastModifiedBy>Administrator</cp:lastModifiedBy>
  <cp:revision>1</cp:revision>
  <dcterms:created xsi:type="dcterms:W3CDTF">2018-06-12T15:22:41Z</dcterms:created>
  <dcterms:modified xsi:type="dcterms:W3CDTF">2018-06-12T15:23:00Z</dcterms:modified>
</cp:coreProperties>
</file>