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7" r:id="rId11"/>
    <p:sldId id="268" r:id="rId12"/>
    <p:sldId id="269" r:id="rId13"/>
    <p:sldId id="270" r:id="rId14"/>
    <p:sldId id="271" r:id="rId15"/>
    <p:sldId id="272" r:id="rId16"/>
    <p:sldId id="273" r:id="rId17"/>
    <p:sldId id="274" r:id="rId18"/>
    <p:sldId id="275" r:id="rId19"/>
    <p:sldId id="276" r:id="rId20"/>
    <p:sldId id="277" r:id="rId21"/>
    <p:sldId id="278" r:id="rId22"/>
    <p:sldId id="279" r:id="rId23"/>
    <p:sldId id="280" r:id="rId24"/>
    <p:sldId id="281" r:id="rId25"/>
    <p:sldId id="282" r:id="rId26"/>
    <p:sldId id="283" r:id="rId27"/>
    <p:sldId id="284" r:id="rId28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29"/>
      <p:bold r:id="rId30"/>
      <p:italic r:id="rId31"/>
      <p:boldItalic r:id="rId32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17" autoAdjust="0"/>
    <p:restoredTop sz="94692" autoAdjust="0"/>
  </p:normalViewPr>
  <p:slideViewPr>
    <p:cSldViewPr snapToGrid="0">
      <p:cViewPr varScale="1">
        <p:scale>
          <a:sx n="113" d="100"/>
          <a:sy n="113" d="100"/>
        </p:scale>
        <p:origin x="2040" y="102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4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font" Target="fonts/font3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font" Target="fonts/font2.fntdata"/><Relationship Id="rId35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6.xlsx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131976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319-4C68-BC05-738B2ECDBC3D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111128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319-4C68-BC05-738B2ECDBC3D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144441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0319-4C68-BC05-738B2ECDBC3D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62822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0319-4C68-BC05-738B2ECDBC3D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86581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0319-4C68-BC05-738B2ECDBC3D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171841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0319-4C68-BC05-738B2ECDBC3D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99566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0319-4C68-BC05-738B2ECDBC3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436105128"/>
        <c:axId val="436107424"/>
      </c:barChart>
      <c:dateAx>
        <c:axId val="43610512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07424"/>
        <c:crosses val="autoZero"/>
        <c:auto val="1"/>
        <c:lblOffset val="100"/>
        <c:baseTimeUnit val="days"/>
      </c:dateAx>
      <c:valAx>
        <c:axId val="4361074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36105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46-47B4-ABC6-6C831A5AFBB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D746-47B4-ABC6-6C831A5AFBB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D746-47B4-ABC6-6C831A5AFBB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D746-47B4-ABC6-6C831A5AFBB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58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D746-47B4-ABC6-6C831A5AFBB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D746-47B4-ABC6-6C831A5AFBB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D746-47B4-ABC6-6C831A5AFBB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3820088"/>
        <c:axId val="423824352"/>
      </c:barChart>
      <c:dateAx>
        <c:axId val="423820088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24352"/>
        <c:crosses val="autoZero"/>
        <c:auto val="1"/>
        <c:lblOffset val="100"/>
        <c:baseTimeUnit val="days"/>
      </c:dateAx>
      <c:valAx>
        <c:axId val="423824352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200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Link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0</c:v>
                </c:pt>
                <c:pt idx="1">
                  <c:v>2</c:v>
                </c:pt>
                <c:pt idx="2">
                  <c:v>1</c:v>
                </c:pt>
                <c:pt idx="3">
                  <c:v>2</c:v>
                </c:pt>
                <c:pt idx="4">
                  <c:v>0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00F-4D00-8BAB-D3C6E95E3B4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Photo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103</c:v>
                </c:pt>
                <c:pt idx="1">
                  <c:v>65</c:v>
                </c:pt>
                <c:pt idx="2">
                  <c:v>132</c:v>
                </c:pt>
                <c:pt idx="3">
                  <c:v>36</c:v>
                </c:pt>
                <c:pt idx="4">
                  <c:v>56</c:v>
                </c:pt>
                <c:pt idx="5">
                  <c:v>119</c:v>
                </c:pt>
                <c:pt idx="6">
                  <c:v>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00F-4D00-8BAB-D3C6E95E3B4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Status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4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00F-4D00-8BAB-D3C6E95E3B4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Video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22</c:v>
                </c:pt>
                <c:pt idx="1">
                  <c:v>15</c:v>
                </c:pt>
                <c:pt idx="2">
                  <c:v>35</c:v>
                </c:pt>
                <c:pt idx="3">
                  <c:v>10</c:v>
                </c:pt>
                <c:pt idx="4">
                  <c:v>2</c:v>
                </c:pt>
                <c:pt idx="5">
                  <c:v>4</c:v>
                </c:pt>
                <c:pt idx="6">
                  <c:v>17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0F-4D00-8BAB-D3C6E95E3B4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Live Video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1</c:v>
                </c:pt>
                <c:pt idx="1">
                  <c:v>0</c:v>
                </c:pt>
                <c:pt idx="2">
                  <c:v>8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200F-4D00-8BAB-D3C6E95E3B4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YouTube Video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200F-4D00-8BAB-D3C6E95E3B4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423797128"/>
        <c:axId val="423799752"/>
      </c:barChart>
      <c:catAx>
        <c:axId val="423797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99752"/>
        <c:crosses val="autoZero"/>
        <c:auto val="1"/>
        <c:lblAlgn val="ctr"/>
        <c:lblOffset val="100"/>
        <c:noMultiLvlLbl val="0"/>
      </c:catAx>
      <c:valAx>
        <c:axId val="423799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7971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El Tesoro Parque Comercial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Sheet1!$B$2</c:f>
              <c:numCache>
                <c:formatCode>General</c:formatCode>
                <c:ptCount val="1"/>
                <c:pt idx="0">
                  <c:v>1.4131029870878E-2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EBD-40B4-B095-4AE85096F52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Unicentro Medellín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Sheet1!$C$2</c:f>
              <c:numCache>
                <c:formatCode>General</c:formatCode>
                <c:ptCount val="1"/>
                <c:pt idx="0">
                  <c:v>4.3443502430850003E-2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EBD-40B4-B095-4AE85096F52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Centro Comercial Los Molinos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Sheet1!$D$2</c:f>
              <c:numCache>
                <c:formatCode>General</c:formatCode>
                <c:ptCount val="1"/>
                <c:pt idx="0">
                  <c:v>1.3398860232563E-2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EBD-40B4-B095-4AE85096F52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Centro Comercial Sandiego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Sheet1!$E$2</c:f>
              <c:numCache>
                <c:formatCode>General</c:formatCode>
                <c:ptCount val="1"/>
                <c:pt idx="0">
                  <c:v>7.6014454685832997E-2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EBD-40B4-B095-4AE85096F52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Centro Comercial Oviedo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Sheet1!$F$2</c:f>
              <c:numCache>
                <c:formatCode>General</c:formatCode>
                <c:ptCount val="1"/>
                <c:pt idx="0">
                  <c:v>1.405671666159E-2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EBD-40B4-B095-4AE85096F52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Centro Comercial Santafé Medellín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Sheet1!$G$2</c:f>
              <c:numCache>
                <c:formatCode>General</c:formatCode>
                <c:ptCount val="1"/>
                <c:pt idx="0">
                  <c:v>0.11954224603598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EBD-40B4-B095-4AE85096F52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Centro Comercial Premium Plaza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</c:f>
              <c:numCache>
                <c:formatCode>m/d/yyyy</c:formatCode>
                <c:ptCount val="1"/>
                <c:pt idx="0">
                  <c:v>43282</c:v>
                </c:pt>
              </c:numCache>
            </c:numRef>
          </c:cat>
          <c:val>
            <c:numRef>
              <c:f>Sheet1!$H$2</c:f>
              <c:numCache>
                <c:formatCode>General</c:formatCode>
                <c:ptCount val="1"/>
                <c:pt idx="0">
                  <c:v>0.22570163267750001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EBD-40B4-B095-4AE85096F52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82"/>
        <c:axId val="423801064"/>
        <c:axId val="423801720"/>
      </c:barChart>
      <c:dateAx>
        <c:axId val="423801064"/>
        <c:scaling>
          <c:orientation val="minMax"/>
        </c:scaling>
        <c:delete val="0"/>
        <c:axPos val="l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01720"/>
        <c:crosses val="autoZero"/>
        <c:auto val="1"/>
        <c:lblOffset val="100"/>
        <c:baseTimeUnit val="days"/>
      </c:dateAx>
      <c:valAx>
        <c:axId val="42380172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423801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Organic Posts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127</c:v>
                </c:pt>
                <c:pt idx="1">
                  <c:v>67</c:v>
                </c:pt>
                <c:pt idx="2">
                  <c:v>169</c:v>
                </c:pt>
                <c:pt idx="3">
                  <c:v>29</c:v>
                </c:pt>
                <c:pt idx="4">
                  <c:v>51</c:v>
                </c:pt>
                <c:pt idx="5">
                  <c:v>97</c:v>
                </c:pt>
                <c:pt idx="6">
                  <c:v>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6C9-4F19-B86E-A707D7F5C9DB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Sponsored Posts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</c:v>
                </c:pt>
                <c:pt idx="1">
                  <c:v>19</c:v>
                </c:pt>
                <c:pt idx="2">
                  <c:v>10</c:v>
                </c:pt>
                <c:pt idx="3">
                  <c:v>19</c:v>
                </c:pt>
                <c:pt idx="4">
                  <c:v>7</c:v>
                </c:pt>
                <c:pt idx="5">
                  <c:v>27</c:v>
                </c:pt>
                <c:pt idx="6">
                  <c:v>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6C9-4F19-B86E-A707D7F5C9DB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Not yet tagged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6C9-4F19-B86E-A707D7F5C9D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4063512"/>
        <c:axId val="504056296"/>
      </c:barChart>
      <c:catAx>
        <c:axId val="5040635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056296"/>
        <c:crosses val="autoZero"/>
        <c:auto val="1"/>
        <c:lblAlgn val="ctr"/>
        <c:lblOffset val="100"/>
        <c:noMultiLvlLbl val="0"/>
      </c:catAx>
      <c:valAx>
        <c:axId val="504056296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0635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1823</c:v>
                </c:pt>
                <c:pt idx="1">
                  <c:v>3261</c:v>
                </c:pt>
                <c:pt idx="2">
                  <c:v>2738</c:v>
                </c:pt>
                <c:pt idx="3">
                  <c:v>1910</c:v>
                </c:pt>
                <c:pt idx="4">
                  <c:v>560</c:v>
                </c:pt>
                <c:pt idx="5">
                  <c:v>19506</c:v>
                </c:pt>
                <c:pt idx="6">
                  <c:v>15171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B4C-4AAB-8109-74D4B4BCE5F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Love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Sheet1!$C$2:$C$8</c:f>
              <c:numCache>
                <c:formatCode>General</c:formatCode>
                <c:ptCount val="7"/>
                <c:pt idx="0">
                  <c:v>135</c:v>
                </c:pt>
                <c:pt idx="1">
                  <c:v>371</c:v>
                </c:pt>
                <c:pt idx="2">
                  <c:v>204</c:v>
                </c:pt>
                <c:pt idx="3">
                  <c:v>132</c:v>
                </c:pt>
                <c:pt idx="4">
                  <c:v>32</c:v>
                </c:pt>
                <c:pt idx="5">
                  <c:v>3043</c:v>
                </c:pt>
                <c:pt idx="6">
                  <c:v>800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7B4C-4AAB-8109-74D4B4BCE5F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Haha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Sheet1!$D$2:$D$8</c:f>
              <c:numCache>
                <c:formatCode>General</c:formatCode>
                <c:ptCount val="7"/>
                <c:pt idx="0">
                  <c:v>2</c:v>
                </c:pt>
                <c:pt idx="1">
                  <c:v>7</c:v>
                </c:pt>
                <c:pt idx="2">
                  <c:v>6</c:v>
                </c:pt>
                <c:pt idx="3">
                  <c:v>0</c:v>
                </c:pt>
                <c:pt idx="4">
                  <c:v>7</c:v>
                </c:pt>
                <c:pt idx="5">
                  <c:v>36</c:v>
                </c:pt>
                <c:pt idx="6">
                  <c:v>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7B4C-4AAB-8109-74D4B4BCE5F3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Wow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Sheet1!$E$2:$E$8</c:f>
              <c:numCache>
                <c:formatCode>General</c:formatCode>
                <c:ptCount val="7"/>
                <c:pt idx="0">
                  <c:v>6</c:v>
                </c:pt>
                <c:pt idx="1">
                  <c:v>17</c:v>
                </c:pt>
                <c:pt idx="2">
                  <c:v>38</c:v>
                </c:pt>
                <c:pt idx="3">
                  <c:v>5</c:v>
                </c:pt>
                <c:pt idx="4">
                  <c:v>0</c:v>
                </c:pt>
                <c:pt idx="5">
                  <c:v>166</c:v>
                </c:pt>
                <c:pt idx="6">
                  <c:v>91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7B4C-4AAB-8109-74D4B4BCE5F3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Sad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Sheet1!$F$2:$F$8</c:f>
              <c:numCache>
                <c:formatCode>General</c:formatCode>
                <c:ptCount val="7"/>
                <c:pt idx="0">
                  <c:v>7</c:v>
                </c:pt>
                <c:pt idx="1">
                  <c:v>6</c:v>
                </c:pt>
                <c:pt idx="2">
                  <c:v>2</c:v>
                </c:pt>
                <c:pt idx="3">
                  <c:v>0</c:v>
                </c:pt>
                <c:pt idx="4">
                  <c:v>0</c:v>
                </c:pt>
                <c:pt idx="5">
                  <c:v>10</c:v>
                </c:pt>
                <c:pt idx="6">
                  <c:v>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B4C-4AAB-8109-74D4B4BCE5F3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Angry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Sheet1!$G$2:$G$8</c:f>
              <c:numCache>
                <c:formatCode>General</c:formatCode>
                <c:ptCount val="7"/>
                <c:pt idx="0">
                  <c:v>3</c:v>
                </c:pt>
                <c:pt idx="1">
                  <c:v>0</c:v>
                </c:pt>
                <c:pt idx="2">
                  <c:v>4</c:v>
                </c:pt>
                <c:pt idx="3">
                  <c:v>1</c:v>
                </c:pt>
                <c:pt idx="4">
                  <c:v>0</c:v>
                </c:pt>
                <c:pt idx="5">
                  <c:v>4</c:v>
                </c:pt>
                <c:pt idx="6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7B4C-4AAB-8109-74D4B4BCE5F3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Comment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Sheet1!$H$2:$H$8</c:f>
              <c:numCache>
                <c:formatCode>General</c:formatCode>
                <c:ptCount val="7"/>
                <c:pt idx="0">
                  <c:v>74</c:v>
                </c:pt>
                <c:pt idx="1">
                  <c:v>150</c:v>
                </c:pt>
                <c:pt idx="2">
                  <c:v>263</c:v>
                </c:pt>
                <c:pt idx="3">
                  <c:v>87</c:v>
                </c:pt>
                <c:pt idx="4">
                  <c:v>58</c:v>
                </c:pt>
                <c:pt idx="5">
                  <c:v>472</c:v>
                </c:pt>
                <c:pt idx="6">
                  <c:v>357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7B4C-4AAB-8109-74D4B4BCE5F3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Share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El Tesoro Parque Comercial</c:v>
                </c:pt>
                <c:pt idx="1">
                  <c:v>Unicentro Medellín</c:v>
                </c:pt>
                <c:pt idx="2">
                  <c:v>Centro Comercial Los Molinos</c:v>
                </c:pt>
                <c:pt idx="3">
                  <c:v>Centro Comercial Sandiego</c:v>
                </c:pt>
                <c:pt idx="4">
                  <c:v>Centro Comercial Oviedo</c:v>
                </c:pt>
                <c:pt idx="5">
                  <c:v>Centro Comercial Santafé Medellín</c:v>
                </c:pt>
                <c:pt idx="6">
                  <c:v>Centro Comercial Premium Plaza</c:v>
                </c:pt>
              </c:strCache>
            </c:strRef>
          </c:cat>
          <c:val>
            <c:numRef>
              <c:f>Sheet1!$I$2:$I$8</c:f>
              <c:numCache>
                <c:formatCode>General</c:formatCode>
                <c:ptCount val="7"/>
                <c:pt idx="0">
                  <c:v>337</c:v>
                </c:pt>
                <c:pt idx="1">
                  <c:v>343</c:v>
                </c:pt>
                <c:pt idx="2">
                  <c:v>202</c:v>
                </c:pt>
                <c:pt idx="3">
                  <c:v>157</c:v>
                </c:pt>
                <c:pt idx="4">
                  <c:v>49</c:v>
                </c:pt>
                <c:pt idx="5">
                  <c:v>2181</c:v>
                </c:pt>
                <c:pt idx="6">
                  <c:v>1124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7B4C-4AAB-8109-74D4B4BCE5F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4058920"/>
        <c:axId val="504067120"/>
      </c:barChart>
      <c:catAx>
        <c:axId val="5040589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067120"/>
        <c:crosses val="autoZero"/>
        <c:auto val="1"/>
        <c:lblAlgn val="ctr"/>
        <c:lblOffset val="100"/>
        <c:noMultiLvlLbl val="0"/>
      </c:catAx>
      <c:valAx>
        <c:axId val="504067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0589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unicentro_med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3780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474-43B8-91FA-318722C4B79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unicentro_med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100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474-43B8-91FA-318722C4B79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504085488"/>
        <c:axId val="504077944"/>
      </c:barChart>
      <c:catAx>
        <c:axId val="5040854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077944"/>
        <c:crosses val="autoZero"/>
        <c:auto val="1"/>
        <c:lblAlgn val="ctr"/>
        <c:lblOffset val="100"/>
        <c:noMultiLvlLbl val="0"/>
      </c:catAx>
      <c:valAx>
        <c:axId val="5040779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040854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16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8/3/2018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7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DDFAE1-1A2A-4D58-8B07-3E5DDE8C134C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Unicentro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C947A7A0-C6B1-4F4A-ACBE-97AA403F623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Feeling company sas</a:t>
            </a:r>
          </a:p>
        </p:txBody>
      </p:sp>
    </p:spTree>
    <p:extLst>
      <p:ext uri="{BB962C8B-B14F-4D97-AF65-F5344CB8AC3E}">
        <p14:creationId xmlns:p14="http://schemas.microsoft.com/office/powerpoint/2010/main" val="369135471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45C12CC-39AE-4696-A6B0-8E69D6C3047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- 1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924D6-A852-4753-9661-1307496430E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326557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960957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55894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7852556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2734481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695466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0315288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61403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37447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3583273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316599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700701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16631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558242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087709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37802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0745358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691243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8029158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541257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4921055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5595359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981411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8816260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089082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128061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643014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 Tesoro Parque Comercial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3448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Unicentro 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111128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-167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3662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0477992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D4FE57-EEA4-4DD9-BF47-CBC743F784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2857994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18699A6-BEFB-41DF-A9DB-DFC08D91662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- 2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C537A960-3C08-47C0-B42C-02A939C54B4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3014025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2789962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0383957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7056095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41142630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701166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0205137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965658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5961942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01799260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889792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8068779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9291192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0770979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2242217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0085536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7691971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340856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278409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5284958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5973451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578579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160382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3415441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862735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718003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2010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Los Molinos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144441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3457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0.0134 %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975284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Sandiego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62822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2048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2292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0.0760 %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477856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496E0B7-3D52-431E-8192-5EB40A9226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824801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178DEC-5F91-4933-A675-3D1A3010AC3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- 3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A8F173F-A067-4FB6-BD1C-6F9D2FED494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1187486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10236056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215691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7548390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7071431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4100528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02543908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4085038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5231191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3531767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9473929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190227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8268678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3311946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8329659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13188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7491548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18062513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1330354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6138396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838293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46749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9719205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2948749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05960533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0071732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582976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Oviedo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86581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-28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0.0141 %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31244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Santafé Medellín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171841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22765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19506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3043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25418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0.1195 %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348778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3807DD0-DB11-4BD2-AC74-7CCA7AC85C8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7416972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26632C-ACC8-495C-A612-FD6C5D216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Table | UNICENTRO - 4 of 4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35E2566-815F-46F7-9CBF-1218EEEC0686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0050927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21715">
                  <a:extLst>
                    <a:ext uri="{9D8B030D-6E8A-4147-A177-3AD203B41FA5}">
                      <a16:colId xmlns:a16="http://schemas.microsoft.com/office/drawing/2014/main" val="84806294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627938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199472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94658093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5051093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8919270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3987904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11611711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91533853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792469057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28571766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43796070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324715274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12507930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535584329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31254344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22474350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426056087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617838854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7209411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864864196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805589235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2471363942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1025621043"/>
                    </a:ext>
                  </a:extLst>
                </a:gridCol>
                <a:gridCol w="304495">
                  <a:extLst>
                    <a:ext uri="{9D8B030D-6E8A-4147-A177-3AD203B41FA5}">
                      <a16:colId xmlns:a16="http://schemas.microsoft.com/office/drawing/2014/main" val="65363266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Global Fans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Status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User Questions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Response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7685164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Centro Comercial Premium Plaza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99566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16159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15171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17640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0.2257 %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1118332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292714E-632C-4016-BFF3-54F15A09065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41532589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546E080-4930-475D-994D-311BEEB313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Fans Total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D2176D8-BCA3-4745-A1BE-9FFA86EF2AD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7257707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924D482-F0EA-44DD-B0DC-2811332ACA5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22F31CF-D9EC-4EE0-BE77-01B4B209FB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819794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C3E62-B863-497E-9CD8-3DCB6A7295B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653BC1B-B81D-4E1A-B1B2-63A7450E04E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27503107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98AAC4A-18B1-4AAA-B090-0E4438DFC27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346BD58-1363-42E8-AC70-650C5156A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6743964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436155A-1832-4D8A-B654-19B592252F5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Post Type Distribution Per Profile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7C317796-58F3-48E5-8FD0-FD17F2EFDE7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41471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E6B3FF2-7DA6-4524-88BB-A7E5D271D01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854D10F-E825-4A25-99B7-BC8E6D42B7F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65759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4EF87B8-2C1E-4678-8BAE-9165124684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4450D1-5C34-4328-AE4B-C42F42F12EB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0344933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6BA179F-7F39-40C2-A54A-0FFDB9F789E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D002FCE-AAB0-4BB8-A8DE-8FA73A39D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2247014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C21A1B1-4A11-421C-B0B8-DC1E690332A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90E2C53-419D-4FBE-B798-4B3668EF06D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62782354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09280997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7979621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440846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720613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178936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004185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826809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7299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700415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2537157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40650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235780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33830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37718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601476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8158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009452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241089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20409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- 2018-07-31 23:28:37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¡Solo hoy en mic!
30% de descuento en referencias seleccionadas. Visítanos y descúbrelo.
*Válido solo el 30 y 31 de julio de 2018. No aplica en outlet ni compras online.”
*El Centro Comercial NO es anunciante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590895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- 2018-07-31 23:21:00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Nos vestimos de feria, nos vestimos de flores. #Esoquetegusta #FeriadelasFlores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0.7583 %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616341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60020F7-80F9-4BC5-A63B-3A0FD3F10AC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0898106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19471E-6A17-46CA-B7FD-7D3CF5544E0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D55A35B-83C7-4EE0-BA49-1DE25E0B86C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221280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64055242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4675837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8024674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0007794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423752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094914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2554413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189452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356605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36101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3367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18919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887156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0602224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874914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87417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0459505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1096235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819896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- 2018-07-31 23:00:01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¡Nos inspiramos en la vida y eso nos llevó a nuevas alturas! Momentos del workshop realizado con @meliarbelaez   🌺🌼😍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8461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- 2018-07-31 22:09:00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Asegúrale a tu minino largos ratos de entretenimiento con este  divertido accesorio. Recuerda que en Pa4Patas en el local 4188, encuentras  este y cientos más de juguetes para tu peludo favorito ¡Visítalos!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7186017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1E16089-68E9-45BA-A868-00B2C15F4BB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6702870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1E53A1F-8F19-4629-8B8C-C2CC88ED4A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E4E8CD04-407C-4B28-B753-D113B6887F7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2757952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7259923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5701876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8183078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6906724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227035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9888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07418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840138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86301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73643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647251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4813845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2536503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3698244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3042562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802510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054864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367763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98159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Oviedo - 2018-07-31 22:01:17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¡¡¡MAÑANA TALLER DE JARDINERÍA GRATIS!!! 
Visita nuestra casita de #OviedoVerde y descubre todo lo que @jabalinas tiene para ti. 
Programación de nuestros talleres de jardinería:
Miércoles 1 de agosto: El secreto de las aromáticas - Ingreso gratuito
Miércoles 8 de agosto: El secreto de las plantas purificadoras de aire
Valor: .000 
Miércoles 15 de agosto: El secreto de los bonsai
Valor: .000 
Viernes 17 de agosto: El secreto de las suculentas
Valor: .000 
Todos los talleres incluyen materiales, guantes y refrigerio / Lugar: Rotonda 3er Nivel / Hora: 6:00 p.m.
Inscripción: 3186083503 / Cupos limitados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0668389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2196B2-3BE8-4DC3-81E8-5202AB7AB3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75871822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C7ED02-8CA4-486F-B78C-66BFF6C12AE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- 4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215DB8E-3118-45B1-9CDB-4718AC881D7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8646310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0581005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69921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4919010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652967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82949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400230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054387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5012231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822109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35739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873750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3321889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443144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356507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52330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172325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035872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26669622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7355067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- 2018-07-31 21:56:11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Adelanta en Ciatrán el proceso de ingreso al curso pedagógico por comparendos, reservando tu curso para el día y la hora que desees! Agéndate en www.ciatran.com.co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152127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Oviedo - 2018-07-31 21:21:29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Llegó el momento de ser modelo por un día. ¡Te esperamos con @wearmdl el 1 de agosto en Diesel *Aplica para niños entre 2 y 14 años. Consulta más aquí &gt;&gt; http://bit.ly/2NMP4mL &lt;&lt;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33775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E54E884-43D0-48C6-859B-61923E0B447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071418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E0E34F-4BB3-4D6D-B089-C87E335CB7D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- 5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311E4C7-7EC7-4016-B60D-BF11314C267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933969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6726914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0595803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408484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712530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440430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032473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1828810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733077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46349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141197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867759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67105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56196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03005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1172593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49845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747458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00494976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789283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- 2018-07-31 21:15:00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Zara ya puedes encontrar prendas como esta para armar un outfit único.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98751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- 2018-07-31 21:01:43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A partir de este sábado visita nuestro Mercadillo San Alejito donde encontrarás de todo un poquito.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992372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- 2018-07-31 21:00:45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Todos los elementos de una verdadera #FeriadeLasFlores en un solo lugar. El talento hecho caricatura lo encuentras en el #BazardeLasArtesanías de El Tesoro hasta el 20 de agosto. 
#ElTesoroEmociona.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0.0061 %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97526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81DF108-8149-4F1F-A0DC-E32E7ABE8D1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5586338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D7B2654-08C9-47AA-BDED-00D825CB0C1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- 6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1538A00-3F4D-471C-A971-20BBF991A5F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56079710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314347830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9422722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816180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4357025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918528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49671613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97602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1802120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257645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610721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162441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32692656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6161576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52585967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387370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419513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8491714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3651765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367265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- 2018-07-31 21:00:01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¡Únete a nuestra campaña! Verifica las noticias antes de compartirlas para que disfrutemos de entretenimiento confiable.
@AceColombia
#OjoAlDato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0.0018 %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7945364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- 2018-07-31 20:53:19 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027079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B7ABCE-AEA1-4062-A49B-741D57B4FC0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8313483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5E8842-DAE3-4489-8CB3-48FABE28F3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- 7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7AA1DDA-BE00-44AF-9AE6-8564D4407E8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46727121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53433203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11491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398464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60018108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42831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845109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696329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438058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5219765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323857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62729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2814237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553434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1572415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549329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762842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194005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97529163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076055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- 2018-07-31 19:50:36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¡40% dcto. en NAFNAF pagando con Tarjeta Éxito!
Válido solo este 30 y 31 de julio de 2018. Ver términos y condiciones en https://www.nafnaf.com.co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0.0007 %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0120135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- 2018-07-31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¡¡Celebra un Aniversario Deli Repostería con sabor a chocolate!! ¡¡Tienen premios que te sorprenderán!!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0.0097 %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401810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C0F1F6B-38EA-4EA5-843F-233B43E028C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62159733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CD4F26-3861-4C9E-A573-F2F04D7595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- 8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F9D1A04-3106-4FD5-95ED-8CB2D8F85D2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558145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160681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7913088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7460560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42212124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9968457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052989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84764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1754912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76170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2090477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495307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40403160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172514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924013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7673686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5786276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815982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94959558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505441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- 2018-07-31 19:00:00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¡VISITA @Cinemark Colombia de el Tesoro Y GANA! #Acumula8 compras entre boletas y/o combos y redime 1 entrada en agosto GRATIS. *Aplica únicamente para clientes Elite Gold*                                                                                                                                                                                                            T&amp;C -&gt; https://goo.gl/ee8dGX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0.0023 %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Video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342587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Sandiego - 2018-07-31 18:45:00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¡Abre tus sentidos y conoce en un viaje cultural lo mejor de Japón que te trae Sandiego!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0.9869 %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Yes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709939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B75F11F-BDE0-4691-910B-5A4B3E03494B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595509682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68FAC0-C5AD-4B49-8109-A8EBC9AD67F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- 9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384A1BA1-53F6-445C-8EE5-5184D3659D9D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48428745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88980163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5839158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95156617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4715947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7166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32786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1933899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1291513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701418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63115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85322290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937158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75042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202352490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892263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1172231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789281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92545628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915373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- 2018-07-31 18:15:00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30% de descuento en referencias seleccionadas. Visita MIC y descúbrelo 🤩
*Válido solo el 30 y 31 de julio de 2018. No aplica en outlet ni compras online.”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0.0042 %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790069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- 2018-07-31 17:30:00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¿Ya sabes qué hacer en esta #FeriadelasFlores? Conoce nuestra programación y disfruta en familia de todo #esoquetegusta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0.2421 %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Link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6028334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1E6650F-167F-4404-9225-D1584D3ABCD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95593548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622ADC5-D485-4C34-B589-97B0A952238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- 10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70CE1AAA-DB89-4040-92E1-F978E6004E9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6204057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27034169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1418808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732727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42867691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773928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09500294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9234623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8975066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8814754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3031254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3186508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5869473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791885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5335146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00533668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2759904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2991029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15652029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8683373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Los Molinos - 2018-07-31 17:26:07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Con el #denim tendrás prendas llenas de versatilidad para que tengas opciones para destacarte en cada ocasión. #FestivalDelDenim Los Molinos.
Stop Jeans Local 1052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0.0055 %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298432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BE74F7-DA56-42C7-A3BB-1A3D6DC973D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241668677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DDC6B0-8492-4BC4-BF9A-B3182017EA6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- 11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1D4CC7C-DD96-4BD7-A459-C85E21A565F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89978224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7391274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2100012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566856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65218014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88967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45437193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39234728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9432728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7435723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8264559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0113462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55242407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4305151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79181308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7436987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7521090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24263670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10147527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39643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- 2018-07-31 16:59:00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Pasa las mejores tardes de la #FeriadeLasFlores, sumergiéndote, jugando y brincando en la #PlazadeLaDiversión. Una piscina de pelotas de 135 m2 con un tobogán de 4 metros de altura a la que grandes y chicos pueden ingresar. 
Hasta el 20 de agosto en nuestro Parque Comercial.
https://eltesoro.com.co/agenda/mercado-de-las-flores/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0.0409 %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905393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6D2C0F7-308E-4A62-9C52-CFA62EE696D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83235781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EDF79B-B1D3-4972-AFD0-FB41FB21FB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- 12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D6C45F4-A075-45E7-8F60-30891506D5A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40472302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426418786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388256459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265799632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184825591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084921294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65769325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4033142927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2707892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05043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03335723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91550754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227786106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5480844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816472036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2935227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775591890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6406471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874017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7151145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- 2018-07-31 16:00:01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¡No te lo vas a creer!🏖 Descuentos del 60% - 50% - 40% y 30% en prendas seleccionadas hasta el 20 de agosto.
👙¿Qué esperas para visitar Estivo? 👙
🌴 Encuéntralos en el Local 3649 de El Tesoro.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95281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Unicentro Medellín - 2018-07-31 15:00:01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Disfruta de los mejores conciertos de feria en nuestra Ciudadela Comercial. 
Te esperamos para vivir un #MomentoÚnico.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0.0117 %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656704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A396FC9-966E-4AE0-AEE5-45977862C2E4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103628111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BA0DBE7-2B2A-4D35-AE14-C828E0F512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Own Posts Table  | UNICENTRO - 13 of 13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1649030-6780-4A65-80EB-17AEE0EBD21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971413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86584">
                  <a:extLst>
                    <a:ext uri="{9D8B030D-6E8A-4147-A177-3AD203B41FA5}">
                      <a16:colId xmlns:a16="http://schemas.microsoft.com/office/drawing/2014/main" val="1585988924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38116825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511499283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45323772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63111175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97315056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555468345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60399327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2733075398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864300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821849631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935606352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3509709898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207737147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8402992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889530849"/>
                    </a:ext>
                  </a:extLst>
                </a:gridCol>
                <a:gridCol w="329184">
                  <a:extLst>
                    <a:ext uri="{9D8B030D-6E8A-4147-A177-3AD203B41FA5}">
                      <a16:colId xmlns:a16="http://schemas.microsoft.com/office/drawing/2014/main" val="1176304305"/>
                    </a:ext>
                  </a:extLst>
                </a:gridCol>
                <a:gridCol w="370332">
                  <a:extLst>
                    <a:ext uri="{9D8B030D-6E8A-4147-A177-3AD203B41FA5}">
                      <a16:colId xmlns:a16="http://schemas.microsoft.com/office/drawing/2014/main" val="3717202758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Total Interactions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Negative Reactions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Love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Wow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Haha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Angry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Thankful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Shared Post?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Spherical Content?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Sponsored?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55656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Premium Plaza - 2018-07-31 14:30:36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No dejes pasar esta excelente opción que te da Claro. Visítalos en el local 3428.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0.0020 %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1121347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El Tesoro Parque Comercial - 2018-07-31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En ZARA también encuentras prendas para caballero, descubre lo que tiene para ti.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0.0015 %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Unlikely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955659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Centro Comercial Santafé Medellín - 2018-07-31 14:00:01 </a:t>
                      </a: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 
 ¡Guaaaaaauuuu! Tuvimos una visita de pelos, gracias @longzoi por la foto, siempre eres bienvenido. #SantaféMedellín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0.2066 %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Photo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Highly Likely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7010204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E527A17-4C04-4428-AD65-FB59898C7F5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332295605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B0A0326-FE41-4289-B000-DC46CE7D5A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Sponsored Posts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23667B1B-D596-4520-9396-5550428C777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7415592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75F4A0D-8E6B-4759-960D-A33E848EFB6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1270EB-D448-4580-A0FD-A035A972A9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27577311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91078B7-F2B0-4030-878F-1914CF5A8B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147F16ED-10A9-47B9-BF46-BB5D01AFB9A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78837209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AF612AD-F649-4020-8920-CFABCF8E9F2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F6E7EC-79B5-453C-868C-1E7F1CF6E27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643834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66F57E-5E78-41BD-BB19-A8E2AF7948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UNICENTRO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37E7315-3F67-47D1-A71B-B721980BF10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42691372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818877942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59308215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8745047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998740338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84202762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6426714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284480815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415032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0535703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83565058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6954270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unicentro_med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026489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7FB96168-78FC-48B4-9137-B2A37F73CF7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091420423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23ADC0-DC3C-4B6F-982B-FEDDF21EB3F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Key Metrics Table | UNICENTRO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DB18879-FB09-4DB2-925A-D8CFF5F8AC57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8383417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2477145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419115081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41616085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89990303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773260196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803397510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2956499267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1000000093"/>
                    </a:ext>
                  </a:extLst>
                </a:gridCol>
                <a:gridCol w="699516">
                  <a:extLst>
                    <a:ext uri="{9D8B030D-6E8A-4147-A177-3AD203B41FA5}">
                      <a16:colId xmlns:a16="http://schemas.microsoft.com/office/drawing/2014/main" val="3651120889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4366932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24660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unicentro_med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26422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3780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0.2223 %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36410898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1DE468E-AE6C-4C8A-B8C8-62843C923EA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</p:spTree>
    <p:extLst>
      <p:ext uri="{BB962C8B-B14F-4D97-AF65-F5344CB8AC3E}">
        <p14:creationId xmlns:p14="http://schemas.microsoft.com/office/powerpoint/2010/main" val="175394331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6D1D8FB-1A3B-4269-9FDD-E307DE1F58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 | UNICENTRO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874BEA09-59E4-4C14-85D6-A6FCBB94ADC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34823224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AF6F4-A2CF-46A4-8385-2852B6415D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07/01/2018 - 07/31/2018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01FD9B0-7BD0-4D1C-BFA5-4E9232E98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703486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1712</Words>
  <Application>Microsoft Office PowerPoint</Application>
  <PresentationFormat>On-screen Show (4:3)</PresentationFormat>
  <Paragraphs>1060</Paragraphs>
  <Slides>27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27</vt:i4>
      </vt:variant>
    </vt:vector>
  </HeadingPairs>
  <TitlesOfParts>
    <vt:vector size="30" baseType="lpstr">
      <vt:lpstr>Calibri</vt:lpstr>
      <vt:lpstr>Arial</vt:lpstr>
      <vt:lpstr>quintly_template</vt:lpstr>
      <vt:lpstr>Unicentro</vt:lpstr>
      <vt:lpstr>Facebook Key Metrics Table | UNICENTRO - 1 of 4</vt:lpstr>
      <vt:lpstr>Facebook Key Metrics Table | UNICENTRO - 2 of 4</vt:lpstr>
      <vt:lpstr>Facebook Key Metrics Table | UNICENTRO - 3 of 4</vt:lpstr>
      <vt:lpstr>Facebook Key Metrics Table | UNICENTRO - 4 of 4</vt:lpstr>
      <vt:lpstr>Facebook Fans Total | UNICENTRO</vt:lpstr>
      <vt:lpstr>Facebook Own Posts | UNICENTRO</vt:lpstr>
      <vt:lpstr>Facebook Post Type Distribution Per Profile | UNICENTRO</vt:lpstr>
      <vt:lpstr>Facebook Interaction Rate | UNICENTRO</vt:lpstr>
      <vt:lpstr>Facebook Own Posts Table  | UNICENTRO - 1 of 13</vt:lpstr>
      <vt:lpstr>Facebook Own Posts Table  | UNICENTRO - 2 of 13</vt:lpstr>
      <vt:lpstr>Facebook Own Posts Table  | UNICENTRO - 3 of 13</vt:lpstr>
      <vt:lpstr>Facebook Own Posts Table  | UNICENTRO - 4 of 13</vt:lpstr>
      <vt:lpstr>Facebook Own Posts Table  | UNICENTRO - 5 of 13</vt:lpstr>
      <vt:lpstr>Facebook Own Posts Table  | UNICENTRO - 6 of 13</vt:lpstr>
      <vt:lpstr>Facebook Own Posts Table  | UNICENTRO - 7 of 13</vt:lpstr>
      <vt:lpstr>Facebook Own Posts Table  | UNICENTRO - 8 of 13</vt:lpstr>
      <vt:lpstr>Facebook Own Posts Table  | UNICENTRO - 9 of 13</vt:lpstr>
      <vt:lpstr>Facebook Own Posts Table  | UNICENTRO - 10 of 13</vt:lpstr>
      <vt:lpstr>Facebook Own Posts Table  | UNICENTRO - 11 of 13</vt:lpstr>
      <vt:lpstr>Facebook Own Posts Table  | UNICENTRO - 12 of 13</vt:lpstr>
      <vt:lpstr>Facebook Own Posts Table  | UNICENTRO - 13 of 13</vt:lpstr>
      <vt:lpstr>Facebook Sponsored Posts Distribution | UNICENTRO</vt:lpstr>
      <vt:lpstr>Facebook Interactions Distribution | UNICENTRO</vt:lpstr>
      <vt:lpstr>Instagram Key Metrics Table | UNICENTRO</vt:lpstr>
      <vt:lpstr>Instagram Key Metrics Table | UNICENTRO</vt:lpstr>
      <vt:lpstr>Instagram Interactions Distribution | UNICENTRO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Unicentro</dc:title>
  <dc:creator>Administrator</dc:creator>
  <cp:lastModifiedBy>Administrator</cp:lastModifiedBy>
  <cp:revision>1</cp:revision>
  <dcterms:created xsi:type="dcterms:W3CDTF">2018-08-03T02:28:34Z</dcterms:created>
  <dcterms:modified xsi:type="dcterms:W3CDTF">2018-08-03T02:29:58Z</dcterms:modified>
</cp:coreProperties>
</file>