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El Tesoro Parque Comercial</c:v>
                </c:pt>
              </c:strCache>
            </c:strRef>
          </c:tx>
          <c:spPr>
            <a:solidFill>
              <a:schemeClr val="accent1"/>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131757</c:v>
                </c:pt>
                <c:pt idx="1">
                  <c:v>131754</c:v>
                </c:pt>
                <c:pt idx="2">
                  <c:v>131744</c:v>
                </c:pt>
                <c:pt idx="3">
                  <c:v>131746</c:v>
                </c:pt>
                <c:pt idx="4">
                  <c:v>131758</c:v>
                </c:pt>
                <c:pt idx="5">
                  <c:v>131777</c:v>
                </c:pt>
                <c:pt idx="6">
                  <c:v>131790</c:v>
                </c:pt>
                <c:pt idx="7">
                  <c:v>131797</c:v>
                </c:pt>
                <c:pt idx="8">
                  <c:v>131797</c:v>
                </c:pt>
                <c:pt idx="9">
                  <c:v>131800</c:v>
                </c:pt>
                <c:pt idx="10">
                  <c:v>131796</c:v>
                </c:pt>
                <c:pt idx="11">
                  <c:v>131784</c:v>
                </c:pt>
                <c:pt idx="12">
                  <c:v>131782</c:v>
                </c:pt>
                <c:pt idx="13">
                  <c:v>131782</c:v>
                </c:pt>
                <c:pt idx="14">
                  <c:v>131779</c:v>
                </c:pt>
                <c:pt idx="15">
                  <c:v>131772</c:v>
                </c:pt>
                <c:pt idx="16">
                  <c:v>131769</c:v>
                </c:pt>
                <c:pt idx="17">
                  <c:v>131775</c:v>
                </c:pt>
                <c:pt idx="18">
                  <c:v>131772</c:v>
                </c:pt>
                <c:pt idx="19">
                  <c:v>131773</c:v>
                </c:pt>
                <c:pt idx="20">
                  <c:v>131766</c:v>
                </c:pt>
                <c:pt idx="21">
                  <c:v>131773</c:v>
                </c:pt>
                <c:pt idx="22">
                  <c:v>131779</c:v>
                </c:pt>
                <c:pt idx="23">
                  <c:v>131778</c:v>
                </c:pt>
                <c:pt idx="24">
                  <c:v>131781</c:v>
                </c:pt>
                <c:pt idx="25">
                  <c:v>131785</c:v>
                </c:pt>
                <c:pt idx="26">
                  <c:v>131789</c:v>
                </c:pt>
                <c:pt idx="27">
                  <c:v>131815</c:v>
                </c:pt>
                <c:pt idx="28">
                  <c:v>131841</c:v>
                </c:pt>
                <c:pt idx="29">
                  <c:v>131868</c:v>
                </c:pt>
                <c:pt idx="30">
                  <c:v>131895</c:v>
                </c:pt>
              </c:numCache>
            </c:numRef>
          </c:val>
          <c:extLst>
            <c:ext xmlns:c16="http://schemas.microsoft.com/office/drawing/2014/chart" uri="{C3380CC4-5D6E-409C-BE32-E72D297353CC}">
              <c16:uniqueId val="{00000000-1B71-4286-8C9C-CFE487EB1A44}"/>
            </c:ext>
          </c:extLst>
        </c:ser>
        <c:ser>
          <c:idx val="1"/>
          <c:order val="1"/>
          <c:tx>
            <c:strRef>
              <c:f>Sheet1!$C$1</c:f>
              <c:strCache>
                <c:ptCount val="1"/>
                <c:pt idx="0">
                  <c:v>Unicentro Medellín</c:v>
                </c:pt>
              </c:strCache>
            </c:strRef>
          </c:tx>
          <c:spPr>
            <a:solidFill>
              <a:schemeClr val="accent2"/>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111360</c:v>
                </c:pt>
                <c:pt idx="1">
                  <c:v>111351</c:v>
                </c:pt>
                <c:pt idx="2">
                  <c:v>111338</c:v>
                </c:pt>
                <c:pt idx="3">
                  <c:v>111339</c:v>
                </c:pt>
                <c:pt idx="4">
                  <c:v>111334</c:v>
                </c:pt>
                <c:pt idx="5">
                  <c:v>111330</c:v>
                </c:pt>
                <c:pt idx="6">
                  <c:v>111324</c:v>
                </c:pt>
                <c:pt idx="7">
                  <c:v>111334</c:v>
                </c:pt>
                <c:pt idx="8">
                  <c:v>111339</c:v>
                </c:pt>
                <c:pt idx="9">
                  <c:v>111333</c:v>
                </c:pt>
                <c:pt idx="10">
                  <c:v>111338</c:v>
                </c:pt>
                <c:pt idx="11">
                  <c:v>111333</c:v>
                </c:pt>
                <c:pt idx="12">
                  <c:v>111324</c:v>
                </c:pt>
                <c:pt idx="13">
                  <c:v>111325</c:v>
                </c:pt>
                <c:pt idx="14">
                  <c:v>111316</c:v>
                </c:pt>
                <c:pt idx="15">
                  <c:v>111319</c:v>
                </c:pt>
                <c:pt idx="16">
                  <c:v>111321</c:v>
                </c:pt>
                <c:pt idx="17">
                  <c:v>111320</c:v>
                </c:pt>
                <c:pt idx="18">
                  <c:v>111327</c:v>
                </c:pt>
                <c:pt idx="19">
                  <c:v>111326</c:v>
                </c:pt>
                <c:pt idx="20">
                  <c:v>111326</c:v>
                </c:pt>
                <c:pt idx="21">
                  <c:v>111328</c:v>
                </c:pt>
                <c:pt idx="22">
                  <c:v>111353</c:v>
                </c:pt>
                <c:pt idx="23">
                  <c:v>111365</c:v>
                </c:pt>
                <c:pt idx="24">
                  <c:v>111377</c:v>
                </c:pt>
                <c:pt idx="25">
                  <c:v>111398</c:v>
                </c:pt>
                <c:pt idx="26">
                  <c:v>111392</c:v>
                </c:pt>
                <c:pt idx="27">
                  <c:v>111390</c:v>
                </c:pt>
                <c:pt idx="28">
                  <c:v>111399</c:v>
                </c:pt>
                <c:pt idx="29">
                  <c:v>111412</c:v>
                </c:pt>
                <c:pt idx="30">
                  <c:v>111414</c:v>
                </c:pt>
              </c:numCache>
            </c:numRef>
          </c:val>
          <c:extLst>
            <c:ext xmlns:c16="http://schemas.microsoft.com/office/drawing/2014/chart" uri="{C3380CC4-5D6E-409C-BE32-E72D297353CC}">
              <c16:uniqueId val="{00000001-1B71-4286-8C9C-CFE487EB1A44}"/>
            </c:ext>
          </c:extLst>
        </c:ser>
        <c:ser>
          <c:idx val="2"/>
          <c:order val="2"/>
          <c:tx>
            <c:strRef>
              <c:f>Sheet1!$D$1</c:f>
              <c:strCache>
                <c:ptCount val="1"/>
                <c:pt idx="0">
                  <c:v>Centro Comercial Los Molinos</c:v>
                </c:pt>
              </c:strCache>
            </c:strRef>
          </c:tx>
          <c:spPr>
            <a:solidFill>
              <a:schemeClr val="accent3"/>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142295</c:v>
                </c:pt>
                <c:pt idx="1">
                  <c:v>142324</c:v>
                </c:pt>
                <c:pt idx="2">
                  <c:v>142346</c:v>
                </c:pt>
                <c:pt idx="3">
                  <c:v>142368</c:v>
                </c:pt>
                <c:pt idx="4">
                  <c:v>142390</c:v>
                </c:pt>
                <c:pt idx="5">
                  <c:v>142409</c:v>
                </c:pt>
                <c:pt idx="6">
                  <c:v>142442</c:v>
                </c:pt>
                <c:pt idx="7">
                  <c:v>142484</c:v>
                </c:pt>
                <c:pt idx="8">
                  <c:v>142544</c:v>
                </c:pt>
                <c:pt idx="9">
                  <c:v>142569</c:v>
                </c:pt>
                <c:pt idx="10">
                  <c:v>142604</c:v>
                </c:pt>
                <c:pt idx="11">
                  <c:v>142637</c:v>
                </c:pt>
                <c:pt idx="12">
                  <c:v>142664</c:v>
                </c:pt>
                <c:pt idx="13">
                  <c:v>142710</c:v>
                </c:pt>
                <c:pt idx="14">
                  <c:v>142737</c:v>
                </c:pt>
                <c:pt idx="15">
                  <c:v>142771</c:v>
                </c:pt>
                <c:pt idx="16">
                  <c:v>142783</c:v>
                </c:pt>
                <c:pt idx="17">
                  <c:v>142811</c:v>
                </c:pt>
                <c:pt idx="18">
                  <c:v>142847</c:v>
                </c:pt>
                <c:pt idx="19">
                  <c:v>142877</c:v>
                </c:pt>
                <c:pt idx="20">
                  <c:v>142892</c:v>
                </c:pt>
                <c:pt idx="21">
                  <c:v>142912</c:v>
                </c:pt>
                <c:pt idx="22">
                  <c:v>142920</c:v>
                </c:pt>
                <c:pt idx="23">
                  <c:v>142918</c:v>
                </c:pt>
                <c:pt idx="24">
                  <c:v>142926</c:v>
                </c:pt>
                <c:pt idx="25">
                  <c:v>142929</c:v>
                </c:pt>
                <c:pt idx="26">
                  <c:v>142911</c:v>
                </c:pt>
                <c:pt idx="27">
                  <c:v>142914</c:v>
                </c:pt>
                <c:pt idx="28">
                  <c:v>142920</c:v>
                </c:pt>
                <c:pt idx="29">
                  <c:v>142984</c:v>
                </c:pt>
                <c:pt idx="30">
                  <c:v>143061</c:v>
                </c:pt>
              </c:numCache>
            </c:numRef>
          </c:val>
          <c:extLst>
            <c:ext xmlns:c16="http://schemas.microsoft.com/office/drawing/2014/chart" uri="{C3380CC4-5D6E-409C-BE32-E72D297353CC}">
              <c16:uniqueId val="{00000002-1B71-4286-8C9C-CFE487EB1A44}"/>
            </c:ext>
          </c:extLst>
        </c:ser>
        <c:ser>
          <c:idx val="3"/>
          <c:order val="3"/>
          <c:tx>
            <c:strRef>
              <c:f>Sheet1!$E$1</c:f>
              <c:strCache>
                <c:ptCount val="1"/>
                <c:pt idx="0">
                  <c:v>Centro Comercial Sandiego</c:v>
                </c:pt>
              </c:strCache>
            </c:strRef>
          </c:tx>
          <c:spPr>
            <a:solidFill>
              <a:schemeClr val="accent4"/>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Sheet1!$E$2:$E$32</c:f>
              <c:numCache>
                <c:formatCode>General</c:formatCode>
                <c:ptCount val="31"/>
                <c:pt idx="0">
                  <c:v>62809</c:v>
                </c:pt>
                <c:pt idx="1">
                  <c:v>62810</c:v>
                </c:pt>
                <c:pt idx="2">
                  <c:v>62800</c:v>
                </c:pt>
                <c:pt idx="3">
                  <c:v>62796</c:v>
                </c:pt>
                <c:pt idx="4">
                  <c:v>62790</c:v>
                </c:pt>
                <c:pt idx="5">
                  <c:v>62787</c:v>
                </c:pt>
                <c:pt idx="6">
                  <c:v>62784</c:v>
                </c:pt>
                <c:pt idx="7">
                  <c:v>62784</c:v>
                </c:pt>
                <c:pt idx="8">
                  <c:v>62789</c:v>
                </c:pt>
                <c:pt idx="9">
                  <c:v>62785</c:v>
                </c:pt>
                <c:pt idx="10">
                  <c:v>62782</c:v>
                </c:pt>
                <c:pt idx="11">
                  <c:v>62777</c:v>
                </c:pt>
                <c:pt idx="12">
                  <c:v>62773</c:v>
                </c:pt>
                <c:pt idx="13">
                  <c:v>62782</c:v>
                </c:pt>
                <c:pt idx="14">
                  <c:v>62788</c:v>
                </c:pt>
                <c:pt idx="15">
                  <c:v>62789</c:v>
                </c:pt>
                <c:pt idx="16">
                  <c:v>62786</c:v>
                </c:pt>
                <c:pt idx="17">
                  <c:v>62784</c:v>
                </c:pt>
                <c:pt idx="18">
                  <c:v>62777</c:v>
                </c:pt>
                <c:pt idx="19">
                  <c:v>62775</c:v>
                </c:pt>
                <c:pt idx="20">
                  <c:v>62775</c:v>
                </c:pt>
                <c:pt idx="21">
                  <c:v>62788</c:v>
                </c:pt>
                <c:pt idx="22">
                  <c:v>62797</c:v>
                </c:pt>
                <c:pt idx="23">
                  <c:v>62799</c:v>
                </c:pt>
                <c:pt idx="24">
                  <c:v>62799</c:v>
                </c:pt>
                <c:pt idx="25">
                  <c:v>62800</c:v>
                </c:pt>
                <c:pt idx="26">
                  <c:v>62804</c:v>
                </c:pt>
                <c:pt idx="27">
                  <c:v>62809</c:v>
                </c:pt>
                <c:pt idx="28">
                  <c:v>62811</c:v>
                </c:pt>
                <c:pt idx="29">
                  <c:v>62812</c:v>
                </c:pt>
                <c:pt idx="30">
                  <c:v>62806</c:v>
                </c:pt>
              </c:numCache>
            </c:numRef>
          </c:val>
          <c:extLst>
            <c:ext xmlns:c16="http://schemas.microsoft.com/office/drawing/2014/chart" uri="{C3380CC4-5D6E-409C-BE32-E72D297353CC}">
              <c16:uniqueId val="{00000003-1B71-4286-8C9C-CFE487EB1A44}"/>
            </c:ext>
          </c:extLst>
        </c:ser>
        <c:ser>
          <c:idx val="4"/>
          <c:order val="4"/>
          <c:tx>
            <c:strRef>
              <c:f>Sheet1!$F$1</c:f>
              <c:strCache>
                <c:ptCount val="1"/>
                <c:pt idx="0">
                  <c:v>Centro Comercial Oviedo</c:v>
                </c:pt>
              </c:strCache>
            </c:strRef>
          </c:tx>
          <c:spPr>
            <a:solidFill>
              <a:schemeClr val="accent5"/>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Sheet1!$F$2:$F$32</c:f>
              <c:numCache>
                <c:formatCode>General</c:formatCode>
                <c:ptCount val="31"/>
                <c:pt idx="0">
                  <c:v>86482</c:v>
                </c:pt>
                <c:pt idx="1">
                  <c:v>86516</c:v>
                </c:pt>
                <c:pt idx="2">
                  <c:v>86531</c:v>
                </c:pt>
                <c:pt idx="3">
                  <c:v>86551</c:v>
                </c:pt>
                <c:pt idx="4">
                  <c:v>86583</c:v>
                </c:pt>
                <c:pt idx="5">
                  <c:v>86624</c:v>
                </c:pt>
                <c:pt idx="6">
                  <c:v>86644</c:v>
                </c:pt>
                <c:pt idx="7">
                  <c:v>86659</c:v>
                </c:pt>
                <c:pt idx="8">
                  <c:v>86666</c:v>
                </c:pt>
                <c:pt idx="9">
                  <c:v>86668</c:v>
                </c:pt>
                <c:pt idx="10">
                  <c:v>86677</c:v>
                </c:pt>
                <c:pt idx="11">
                  <c:v>86679</c:v>
                </c:pt>
                <c:pt idx="12">
                  <c:v>86678</c:v>
                </c:pt>
                <c:pt idx="13">
                  <c:v>86680</c:v>
                </c:pt>
                <c:pt idx="14">
                  <c:v>86677</c:v>
                </c:pt>
                <c:pt idx="15">
                  <c:v>86663</c:v>
                </c:pt>
                <c:pt idx="16">
                  <c:v>86654</c:v>
                </c:pt>
                <c:pt idx="17">
                  <c:v>86653</c:v>
                </c:pt>
                <c:pt idx="18">
                  <c:v>86650</c:v>
                </c:pt>
                <c:pt idx="19">
                  <c:v>86658</c:v>
                </c:pt>
                <c:pt idx="20">
                  <c:v>86653</c:v>
                </c:pt>
                <c:pt idx="21">
                  <c:v>86644</c:v>
                </c:pt>
                <c:pt idx="22">
                  <c:v>86643</c:v>
                </c:pt>
                <c:pt idx="23">
                  <c:v>86647</c:v>
                </c:pt>
                <c:pt idx="24">
                  <c:v>86636</c:v>
                </c:pt>
                <c:pt idx="25">
                  <c:v>86635</c:v>
                </c:pt>
                <c:pt idx="26">
                  <c:v>86633</c:v>
                </c:pt>
                <c:pt idx="27">
                  <c:v>86628</c:v>
                </c:pt>
                <c:pt idx="28">
                  <c:v>86629</c:v>
                </c:pt>
                <c:pt idx="29">
                  <c:v>86631</c:v>
                </c:pt>
                <c:pt idx="30">
                  <c:v>86630</c:v>
                </c:pt>
              </c:numCache>
            </c:numRef>
          </c:val>
          <c:extLst>
            <c:ext xmlns:c16="http://schemas.microsoft.com/office/drawing/2014/chart" uri="{C3380CC4-5D6E-409C-BE32-E72D297353CC}">
              <c16:uniqueId val="{00000004-1B71-4286-8C9C-CFE487EB1A44}"/>
            </c:ext>
          </c:extLst>
        </c:ser>
        <c:ser>
          <c:idx val="5"/>
          <c:order val="5"/>
          <c:tx>
            <c:strRef>
              <c:f>Sheet1!$G$1</c:f>
              <c:strCache>
                <c:ptCount val="1"/>
                <c:pt idx="0">
                  <c:v>Centro Comercial Santafé Medellín</c:v>
                </c:pt>
              </c:strCache>
            </c:strRef>
          </c:tx>
          <c:spPr>
            <a:solidFill>
              <a:schemeClr val="accent6"/>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Sheet1!$G$2:$G$32</c:f>
              <c:numCache>
                <c:formatCode>General</c:formatCode>
                <c:ptCount val="31"/>
                <c:pt idx="0">
                  <c:v>170467</c:v>
                </c:pt>
                <c:pt idx="1">
                  <c:v>170486</c:v>
                </c:pt>
                <c:pt idx="2">
                  <c:v>170478</c:v>
                </c:pt>
                <c:pt idx="3">
                  <c:v>170484</c:v>
                </c:pt>
                <c:pt idx="4">
                  <c:v>170499</c:v>
                </c:pt>
                <c:pt idx="5">
                  <c:v>170528</c:v>
                </c:pt>
                <c:pt idx="6">
                  <c:v>170541</c:v>
                </c:pt>
                <c:pt idx="7">
                  <c:v>170550</c:v>
                </c:pt>
                <c:pt idx="8">
                  <c:v>170566</c:v>
                </c:pt>
                <c:pt idx="9">
                  <c:v>170586</c:v>
                </c:pt>
                <c:pt idx="10">
                  <c:v>170593</c:v>
                </c:pt>
                <c:pt idx="11">
                  <c:v>170615</c:v>
                </c:pt>
                <c:pt idx="12">
                  <c:v>170628</c:v>
                </c:pt>
                <c:pt idx="13">
                  <c:v>170652</c:v>
                </c:pt>
                <c:pt idx="14">
                  <c:v>170681</c:v>
                </c:pt>
                <c:pt idx="15">
                  <c:v>170699</c:v>
                </c:pt>
                <c:pt idx="16">
                  <c:v>170717</c:v>
                </c:pt>
                <c:pt idx="17">
                  <c:v>170723</c:v>
                </c:pt>
                <c:pt idx="18">
                  <c:v>170747</c:v>
                </c:pt>
                <c:pt idx="19">
                  <c:v>170787</c:v>
                </c:pt>
                <c:pt idx="20">
                  <c:v>170828</c:v>
                </c:pt>
                <c:pt idx="21">
                  <c:v>170843</c:v>
                </c:pt>
                <c:pt idx="22">
                  <c:v>170860</c:v>
                </c:pt>
                <c:pt idx="23">
                  <c:v>170869</c:v>
                </c:pt>
                <c:pt idx="24">
                  <c:v>170885</c:v>
                </c:pt>
                <c:pt idx="25">
                  <c:v>170895</c:v>
                </c:pt>
                <c:pt idx="26">
                  <c:v>170912</c:v>
                </c:pt>
                <c:pt idx="27">
                  <c:v>170922</c:v>
                </c:pt>
                <c:pt idx="28">
                  <c:v>170943</c:v>
                </c:pt>
                <c:pt idx="29">
                  <c:v>170969</c:v>
                </c:pt>
                <c:pt idx="30">
                  <c:v>170982</c:v>
                </c:pt>
              </c:numCache>
            </c:numRef>
          </c:val>
          <c:extLst>
            <c:ext xmlns:c16="http://schemas.microsoft.com/office/drawing/2014/chart" uri="{C3380CC4-5D6E-409C-BE32-E72D297353CC}">
              <c16:uniqueId val="{00000005-1B71-4286-8C9C-CFE487EB1A44}"/>
            </c:ext>
          </c:extLst>
        </c:ser>
        <c:ser>
          <c:idx val="6"/>
          <c:order val="6"/>
          <c:tx>
            <c:strRef>
              <c:f>Sheet1!$H$1</c:f>
              <c:strCache>
                <c:ptCount val="1"/>
                <c:pt idx="0">
                  <c:v>Centro Comercial Premium Plaza</c:v>
                </c:pt>
              </c:strCache>
            </c:strRef>
          </c:tx>
          <c:spPr>
            <a:solidFill>
              <a:schemeClr val="accent1">
                <a:lumMod val="60000"/>
              </a:schemeClr>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Sheet1!$H$2:$H$32</c:f>
              <c:numCache>
                <c:formatCode>General</c:formatCode>
                <c:ptCount val="31"/>
                <c:pt idx="0">
                  <c:v>96999</c:v>
                </c:pt>
                <c:pt idx="1">
                  <c:v>97017</c:v>
                </c:pt>
                <c:pt idx="2">
                  <c:v>97028</c:v>
                </c:pt>
                <c:pt idx="3">
                  <c:v>97040</c:v>
                </c:pt>
                <c:pt idx="4">
                  <c:v>97075</c:v>
                </c:pt>
                <c:pt idx="5">
                  <c:v>97103</c:v>
                </c:pt>
                <c:pt idx="6">
                  <c:v>97121</c:v>
                </c:pt>
                <c:pt idx="7">
                  <c:v>97137</c:v>
                </c:pt>
                <c:pt idx="8">
                  <c:v>97157</c:v>
                </c:pt>
                <c:pt idx="9">
                  <c:v>97172</c:v>
                </c:pt>
                <c:pt idx="10">
                  <c:v>97175</c:v>
                </c:pt>
                <c:pt idx="11">
                  <c:v>97185</c:v>
                </c:pt>
                <c:pt idx="12">
                  <c:v>97193</c:v>
                </c:pt>
                <c:pt idx="13">
                  <c:v>97229</c:v>
                </c:pt>
                <c:pt idx="14">
                  <c:v>97236</c:v>
                </c:pt>
                <c:pt idx="15">
                  <c:v>97243</c:v>
                </c:pt>
                <c:pt idx="16">
                  <c:v>97260</c:v>
                </c:pt>
                <c:pt idx="17">
                  <c:v>97272</c:v>
                </c:pt>
                <c:pt idx="18">
                  <c:v>97291</c:v>
                </c:pt>
                <c:pt idx="19">
                  <c:v>97307</c:v>
                </c:pt>
                <c:pt idx="20">
                  <c:v>97321</c:v>
                </c:pt>
                <c:pt idx="21">
                  <c:v>97332</c:v>
                </c:pt>
                <c:pt idx="22">
                  <c:v>97331</c:v>
                </c:pt>
                <c:pt idx="23">
                  <c:v>97335</c:v>
                </c:pt>
                <c:pt idx="24">
                  <c:v>97335</c:v>
                </c:pt>
                <c:pt idx="25">
                  <c:v>97350</c:v>
                </c:pt>
                <c:pt idx="26">
                  <c:v>97351</c:v>
                </c:pt>
                <c:pt idx="27">
                  <c:v>97341</c:v>
                </c:pt>
                <c:pt idx="28">
                  <c:v>97348</c:v>
                </c:pt>
                <c:pt idx="29">
                  <c:v>97355</c:v>
                </c:pt>
                <c:pt idx="30">
                  <c:v>97351</c:v>
                </c:pt>
              </c:numCache>
            </c:numRef>
          </c:val>
          <c:extLst>
            <c:ext xmlns:c16="http://schemas.microsoft.com/office/drawing/2014/chart" uri="{C3380CC4-5D6E-409C-BE32-E72D297353CC}">
              <c16:uniqueId val="{00000006-1B71-4286-8C9C-CFE487EB1A44}"/>
            </c:ext>
          </c:extLst>
        </c:ser>
        <c:dLbls>
          <c:showLegendKey val="0"/>
          <c:showVal val="0"/>
          <c:showCatName val="0"/>
          <c:showSerName val="0"/>
          <c:showPercent val="0"/>
          <c:showBubbleSize val="0"/>
        </c:dLbls>
        <c:gapWidth val="219"/>
        <c:overlap val="-27"/>
        <c:axId val="429236336"/>
        <c:axId val="429237320"/>
      </c:barChart>
      <c:dateAx>
        <c:axId val="429236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237320"/>
        <c:crosses val="autoZero"/>
        <c:auto val="1"/>
        <c:lblOffset val="100"/>
        <c:baseTimeUnit val="days"/>
      </c:dateAx>
      <c:valAx>
        <c:axId val="429237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236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El Tesoro Parque Comercial</c:v>
                </c:pt>
              </c:strCache>
            </c:strRef>
          </c:tx>
          <c:spPr>
            <a:solidFill>
              <a:schemeClr val="accent1"/>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3</c:v>
                </c:pt>
                <c:pt idx="1">
                  <c:v>3</c:v>
                </c:pt>
                <c:pt idx="2">
                  <c:v>5</c:v>
                </c:pt>
                <c:pt idx="3">
                  <c:v>5</c:v>
                </c:pt>
                <c:pt idx="4">
                  <c:v>6</c:v>
                </c:pt>
                <c:pt idx="5">
                  <c:v>2</c:v>
                </c:pt>
                <c:pt idx="6">
                  <c:v>3</c:v>
                </c:pt>
                <c:pt idx="7">
                  <c:v>2</c:v>
                </c:pt>
                <c:pt idx="8">
                  <c:v>6</c:v>
                </c:pt>
                <c:pt idx="9">
                  <c:v>6</c:v>
                </c:pt>
                <c:pt idx="10">
                  <c:v>8</c:v>
                </c:pt>
                <c:pt idx="11">
                  <c:v>4</c:v>
                </c:pt>
                <c:pt idx="12">
                  <c:v>5</c:v>
                </c:pt>
                <c:pt idx="13">
                  <c:v>1</c:v>
                </c:pt>
                <c:pt idx="14">
                  <c:v>3</c:v>
                </c:pt>
                <c:pt idx="15">
                  <c:v>6</c:v>
                </c:pt>
                <c:pt idx="16">
                  <c:v>6</c:v>
                </c:pt>
                <c:pt idx="17">
                  <c:v>8</c:v>
                </c:pt>
                <c:pt idx="18">
                  <c:v>5</c:v>
                </c:pt>
                <c:pt idx="19">
                  <c:v>3</c:v>
                </c:pt>
                <c:pt idx="20">
                  <c:v>4</c:v>
                </c:pt>
                <c:pt idx="21">
                  <c:v>3</c:v>
                </c:pt>
                <c:pt idx="22">
                  <c:v>3</c:v>
                </c:pt>
                <c:pt idx="23">
                  <c:v>4</c:v>
                </c:pt>
                <c:pt idx="24">
                  <c:v>4</c:v>
                </c:pt>
                <c:pt idx="25">
                  <c:v>5</c:v>
                </c:pt>
                <c:pt idx="26">
                  <c:v>3</c:v>
                </c:pt>
                <c:pt idx="27">
                  <c:v>4</c:v>
                </c:pt>
                <c:pt idx="28">
                  <c:v>3</c:v>
                </c:pt>
                <c:pt idx="29">
                  <c:v>3</c:v>
                </c:pt>
                <c:pt idx="30">
                  <c:v>6</c:v>
                </c:pt>
              </c:numCache>
            </c:numRef>
          </c:val>
          <c:extLst>
            <c:ext xmlns:c16="http://schemas.microsoft.com/office/drawing/2014/chart" uri="{C3380CC4-5D6E-409C-BE32-E72D297353CC}">
              <c16:uniqueId val="{00000000-DC27-4BAA-A6FD-DFFFDCF25EB9}"/>
            </c:ext>
          </c:extLst>
        </c:ser>
        <c:ser>
          <c:idx val="1"/>
          <c:order val="1"/>
          <c:tx>
            <c:strRef>
              <c:f>Sheet1!$C$1</c:f>
              <c:strCache>
                <c:ptCount val="1"/>
                <c:pt idx="0">
                  <c:v>Unicentro Medellín</c:v>
                </c:pt>
              </c:strCache>
            </c:strRef>
          </c:tx>
          <c:spPr>
            <a:solidFill>
              <a:schemeClr val="accent2"/>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1</c:v>
                </c:pt>
                <c:pt idx="1">
                  <c:v>5</c:v>
                </c:pt>
                <c:pt idx="2">
                  <c:v>3</c:v>
                </c:pt>
                <c:pt idx="3">
                  <c:v>4</c:v>
                </c:pt>
                <c:pt idx="4">
                  <c:v>5</c:v>
                </c:pt>
                <c:pt idx="5">
                  <c:v>1</c:v>
                </c:pt>
                <c:pt idx="6">
                  <c:v>2</c:v>
                </c:pt>
                <c:pt idx="7">
                  <c:v>3</c:v>
                </c:pt>
                <c:pt idx="8">
                  <c:v>3</c:v>
                </c:pt>
                <c:pt idx="9">
                  <c:v>4</c:v>
                </c:pt>
                <c:pt idx="10">
                  <c:v>3</c:v>
                </c:pt>
                <c:pt idx="11">
                  <c:v>4</c:v>
                </c:pt>
                <c:pt idx="12">
                  <c:v>1</c:v>
                </c:pt>
                <c:pt idx="13">
                  <c:v>1</c:v>
                </c:pt>
                <c:pt idx="14">
                  <c:v>3</c:v>
                </c:pt>
                <c:pt idx="15">
                  <c:v>1</c:v>
                </c:pt>
                <c:pt idx="16">
                  <c:v>2</c:v>
                </c:pt>
                <c:pt idx="17">
                  <c:v>1</c:v>
                </c:pt>
                <c:pt idx="18">
                  <c:v>3</c:v>
                </c:pt>
                <c:pt idx="19">
                  <c:v>2</c:v>
                </c:pt>
                <c:pt idx="20">
                  <c:v>2</c:v>
                </c:pt>
                <c:pt idx="21">
                  <c:v>7</c:v>
                </c:pt>
                <c:pt idx="22">
                  <c:v>1</c:v>
                </c:pt>
                <c:pt idx="23">
                  <c:v>5</c:v>
                </c:pt>
                <c:pt idx="24">
                  <c:v>2</c:v>
                </c:pt>
                <c:pt idx="25">
                  <c:v>5</c:v>
                </c:pt>
                <c:pt idx="26">
                  <c:v>6</c:v>
                </c:pt>
                <c:pt idx="27">
                  <c:v>1</c:v>
                </c:pt>
                <c:pt idx="28">
                  <c:v>1</c:v>
                </c:pt>
                <c:pt idx="29">
                  <c:v>1</c:v>
                </c:pt>
                <c:pt idx="30">
                  <c:v>1</c:v>
                </c:pt>
              </c:numCache>
            </c:numRef>
          </c:val>
          <c:extLst>
            <c:ext xmlns:c16="http://schemas.microsoft.com/office/drawing/2014/chart" uri="{C3380CC4-5D6E-409C-BE32-E72D297353CC}">
              <c16:uniqueId val="{00000001-DC27-4BAA-A6FD-DFFFDCF25EB9}"/>
            </c:ext>
          </c:extLst>
        </c:ser>
        <c:ser>
          <c:idx val="2"/>
          <c:order val="2"/>
          <c:tx>
            <c:strRef>
              <c:f>Sheet1!$D$1</c:f>
              <c:strCache>
                <c:ptCount val="1"/>
                <c:pt idx="0">
                  <c:v>Centro Comercial Los Molinos</c:v>
                </c:pt>
              </c:strCache>
            </c:strRef>
          </c:tx>
          <c:spPr>
            <a:solidFill>
              <a:schemeClr val="accent3"/>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1</c:v>
                </c:pt>
                <c:pt idx="1">
                  <c:v>3</c:v>
                </c:pt>
                <c:pt idx="2">
                  <c:v>5</c:v>
                </c:pt>
                <c:pt idx="3">
                  <c:v>5</c:v>
                </c:pt>
                <c:pt idx="4">
                  <c:v>15</c:v>
                </c:pt>
                <c:pt idx="5">
                  <c:v>11</c:v>
                </c:pt>
                <c:pt idx="6">
                  <c:v>6</c:v>
                </c:pt>
                <c:pt idx="7">
                  <c:v>6</c:v>
                </c:pt>
                <c:pt idx="8">
                  <c:v>10</c:v>
                </c:pt>
                <c:pt idx="9">
                  <c:v>9</c:v>
                </c:pt>
                <c:pt idx="10">
                  <c:v>10</c:v>
                </c:pt>
                <c:pt idx="11">
                  <c:v>5</c:v>
                </c:pt>
                <c:pt idx="12">
                  <c:v>3</c:v>
                </c:pt>
                <c:pt idx="13">
                  <c:v>2</c:v>
                </c:pt>
                <c:pt idx="14">
                  <c:v>7</c:v>
                </c:pt>
                <c:pt idx="15">
                  <c:v>5</c:v>
                </c:pt>
                <c:pt idx="16">
                  <c:v>10</c:v>
                </c:pt>
                <c:pt idx="17">
                  <c:v>6</c:v>
                </c:pt>
                <c:pt idx="18">
                  <c:v>8</c:v>
                </c:pt>
                <c:pt idx="19">
                  <c:v>0</c:v>
                </c:pt>
                <c:pt idx="20">
                  <c:v>2</c:v>
                </c:pt>
                <c:pt idx="21">
                  <c:v>0</c:v>
                </c:pt>
                <c:pt idx="22">
                  <c:v>9</c:v>
                </c:pt>
                <c:pt idx="23">
                  <c:v>4</c:v>
                </c:pt>
                <c:pt idx="24">
                  <c:v>10</c:v>
                </c:pt>
                <c:pt idx="25">
                  <c:v>16</c:v>
                </c:pt>
                <c:pt idx="26">
                  <c:v>5</c:v>
                </c:pt>
                <c:pt idx="27">
                  <c:v>4</c:v>
                </c:pt>
                <c:pt idx="28">
                  <c:v>5</c:v>
                </c:pt>
                <c:pt idx="29">
                  <c:v>3</c:v>
                </c:pt>
                <c:pt idx="30">
                  <c:v>5</c:v>
                </c:pt>
              </c:numCache>
            </c:numRef>
          </c:val>
          <c:extLst>
            <c:ext xmlns:c16="http://schemas.microsoft.com/office/drawing/2014/chart" uri="{C3380CC4-5D6E-409C-BE32-E72D297353CC}">
              <c16:uniqueId val="{00000002-DC27-4BAA-A6FD-DFFFDCF25EB9}"/>
            </c:ext>
          </c:extLst>
        </c:ser>
        <c:ser>
          <c:idx val="3"/>
          <c:order val="3"/>
          <c:tx>
            <c:strRef>
              <c:f>Sheet1!$E$1</c:f>
              <c:strCache>
                <c:ptCount val="1"/>
                <c:pt idx="0">
                  <c:v>Centro Comercial Sandiego</c:v>
                </c:pt>
              </c:strCache>
            </c:strRef>
          </c:tx>
          <c:spPr>
            <a:solidFill>
              <a:schemeClr val="accent4"/>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Sheet1!$E$2:$E$32</c:f>
              <c:numCache>
                <c:formatCode>General</c:formatCode>
                <c:ptCount val="31"/>
                <c:pt idx="0">
                  <c:v>1</c:v>
                </c:pt>
                <c:pt idx="1">
                  <c:v>3</c:v>
                </c:pt>
                <c:pt idx="2">
                  <c:v>1</c:v>
                </c:pt>
                <c:pt idx="3">
                  <c:v>1</c:v>
                </c:pt>
                <c:pt idx="4">
                  <c:v>1</c:v>
                </c:pt>
                <c:pt idx="5">
                  <c:v>1</c:v>
                </c:pt>
                <c:pt idx="6">
                  <c:v>2</c:v>
                </c:pt>
                <c:pt idx="7">
                  <c:v>2</c:v>
                </c:pt>
                <c:pt idx="8">
                  <c:v>2</c:v>
                </c:pt>
                <c:pt idx="9">
                  <c:v>2</c:v>
                </c:pt>
                <c:pt idx="10">
                  <c:v>1</c:v>
                </c:pt>
                <c:pt idx="11">
                  <c:v>3</c:v>
                </c:pt>
                <c:pt idx="12">
                  <c:v>1</c:v>
                </c:pt>
                <c:pt idx="13">
                  <c:v>0</c:v>
                </c:pt>
                <c:pt idx="14">
                  <c:v>1</c:v>
                </c:pt>
                <c:pt idx="15">
                  <c:v>1</c:v>
                </c:pt>
                <c:pt idx="16">
                  <c:v>5</c:v>
                </c:pt>
                <c:pt idx="17">
                  <c:v>1</c:v>
                </c:pt>
                <c:pt idx="18">
                  <c:v>1</c:v>
                </c:pt>
                <c:pt idx="19">
                  <c:v>1</c:v>
                </c:pt>
                <c:pt idx="20">
                  <c:v>1</c:v>
                </c:pt>
                <c:pt idx="21">
                  <c:v>1</c:v>
                </c:pt>
                <c:pt idx="22">
                  <c:v>2</c:v>
                </c:pt>
                <c:pt idx="23">
                  <c:v>2</c:v>
                </c:pt>
                <c:pt idx="24">
                  <c:v>1</c:v>
                </c:pt>
                <c:pt idx="25">
                  <c:v>0</c:v>
                </c:pt>
                <c:pt idx="26">
                  <c:v>1</c:v>
                </c:pt>
                <c:pt idx="27">
                  <c:v>1</c:v>
                </c:pt>
                <c:pt idx="28">
                  <c:v>2</c:v>
                </c:pt>
                <c:pt idx="29">
                  <c:v>1</c:v>
                </c:pt>
                <c:pt idx="30">
                  <c:v>2</c:v>
                </c:pt>
              </c:numCache>
            </c:numRef>
          </c:val>
          <c:extLst>
            <c:ext xmlns:c16="http://schemas.microsoft.com/office/drawing/2014/chart" uri="{C3380CC4-5D6E-409C-BE32-E72D297353CC}">
              <c16:uniqueId val="{00000003-DC27-4BAA-A6FD-DFFFDCF25EB9}"/>
            </c:ext>
          </c:extLst>
        </c:ser>
        <c:ser>
          <c:idx val="4"/>
          <c:order val="4"/>
          <c:tx>
            <c:strRef>
              <c:f>Sheet1!$F$1</c:f>
              <c:strCache>
                <c:ptCount val="1"/>
                <c:pt idx="0">
                  <c:v>Centro Comercial Oviedo</c:v>
                </c:pt>
              </c:strCache>
            </c:strRef>
          </c:tx>
          <c:spPr>
            <a:solidFill>
              <a:schemeClr val="accent5"/>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Sheet1!$F$2:$F$32</c:f>
              <c:numCache>
                <c:formatCode>General</c:formatCode>
                <c:ptCount val="31"/>
                <c:pt idx="0">
                  <c:v>1</c:v>
                </c:pt>
                <c:pt idx="1">
                  <c:v>1</c:v>
                </c:pt>
                <c:pt idx="2">
                  <c:v>2</c:v>
                </c:pt>
                <c:pt idx="3">
                  <c:v>3</c:v>
                </c:pt>
                <c:pt idx="4">
                  <c:v>2</c:v>
                </c:pt>
                <c:pt idx="5">
                  <c:v>2</c:v>
                </c:pt>
                <c:pt idx="6">
                  <c:v>2</c:v>
                </c:pt>
                <c:pt idx="7">
                  <c:v>2</c:v>
                </c:pt>
                <c:pt idx="8">
                  <c:v>1</c:v>
                </c:pt>
                <c:pt idx="9">
                  <c:v>2</c:v>
                </c:pt>
                <c:pt idx="10">
                  <c:v>3</c:v>
                </c:pt>
                <c:pt idx="11">
                  <c:v>1</c:v>
                </c:pt>
                <c:pt idx="12">
                  <c:v>2</c:v>
                </c:pt>
                <c:pt idx="13">
                  <c:v>1</c:v>
                </c:pt>
                <c:pt idx="14">
                  <c:v>2</c:v>
                </c:pt>
                <c:pt idx="15">
                  <c:v>3</c:v>
                </c:pt>
                <c:pt idx="16">
                  <c:v>2</c:v>
                </c:pt>
                <c:pt idx="17">
                  <c:v>2</c:v>
                </c:pt>
                <c:pt idx="18">
                  <c:v>3</c:v>
                </c:pt>
                <c:pt idx="19">
                  <c:v>0</c:v>
                </c:pt>
                <c:pt idx="20">
                  <c:v>2</c:v>
                </c:pt>
                <c:pt idx="21">
                  <c:v>2</c:v>
                </c:pt>
                <c:pt idx="22">
                  <c:v>2</c:v>
                </c:pt>
                <c:pt idx="23">
                  <c:v>1</c:v>
                </c:pt>
                <c:pt idx="24">
                  <c:v>0</c:v>
                </c:pt>
                <c:pt idx="25">
                  <c:v>2</c:v>
                </c:pt>
                <c:pt idx="26">
                  <c:v>1</c:v>
                </c:pt>
                <c:pt idx="27">
                  <c:v>2</c:v>
                </c:pt>
                <c:pt idx="28">
                  <c:v>1</c:v>
                </c:pt>
                <c:pt idx="29">
                  <c:v>1</c:v>
                </c:pt>
                <c:pt idx="30">
                  <c:v>1</c:v>
                </c:pt>
              </c:numCache>
            </c:numRef>
          </c:val>
          <c:extLst>
            <c:ext xmlns:c16="http://schemas.microsoft.com/office/drawing/2014/chart" uri="{C3380CC4-5D6E-409C-BE32-E72D297353CC}">
              <c16:uniqueId val="{00000004-DC27-4BAA-A6FD-DFFFDCF25EB9}"/>
            </c:ext>
          </c:extLst>
        </c:ser>
        <c:ser>
          <c:idx val="5"/>
          <c:order val="5"/>
          <c:tx>
            <c:strRef>
              <c:f>Sheet1!$G$1</c:f>
              <c:strCache>
                <c:ptCount val="1"/>
                <c:pt idx="0">
                  <c:v>Centro Comercial Santafé Medellín</c:v>
                </c:pt>
              </c:strCache>
            </c:strRef>
          </c:tx>
          <c:spPr>
            <a:solidFill>
              <a:schemeClr val="accent6"/>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Sheet1!$G$2:$G$32</c:f>
              <c:numCache>
                <c:formatCode>General</c:formatCode>
                <c:ptCount val="31"/>
                <c:pt idx="0">
                  <c:v>4</c:v>
                </c:pt>
                <c:pt idx="1">
                  <c:v>2</c:v>
                </c:pt>
                <c:pt idx="2">
                  <c:v>5</c:v>
                </c:pt>
                <c:pt idx="3">
                  <c:v>3</c:v>
                </c:pt>
                <c:pt idx="4">
                  <c:v>4</c:v>
                </c:pt>
                <c:pt idx="5">
                  <c:v>3</c:v>
                </c:pt>
                <c:pt idx="6">
                  <c:v>3</c:v>
                </c:pt>
                <c:pt idx="7">
                  <c:v>4</c:v>
                </c:pt>
                <c:pt idx="8">
                  <c:v>2</c:v>
                </c:pt>
                <c:pt idx="9">
                  <c:v>3</c:v>
                </c:pt>
                <c:pt idx="10">
                  <c:v>5</c:v>
                </c:pt>
                <c:pt idx="11">
                  <c:v>5</c:v>
                </c:pt>
                <c:pt idx="12">
                  <c:v>3</c:v>
                </c:pt>
                <c:pt idx="13">
                  <c:v>3</c:v>
                </c:pt>
                <c:pt idx="14">
                  <c:v>3</c:v>
                </c:pt>
                <c:pt idx="15">
                  <c:v>3</c:v>
                </c:pt>
                <c:pt idx="16">
                  <c:v>4</c:v>
                </c:pt>
                <c:pt idx="17">
                  <c:v>4</c:v>
                </c:pt>
                <c:pt idx="18">
                  <c:v>3</c:v>
                </c:pt>
                <c:pt idx="19">
                  <c:v>0</c:v>
                </c:pt>
                <c:pt idx="20">
                  <c:v>3</c:v>
                </c:pt>
                <c:pt idx="21">
                  <c:v>4</c:v>
                </c:pt>
                <c:pt idx="22">
                  <c:v>2</c:v>
                </c:pt>
                <c:pt idx="23">
                  <c:v>4</c:v>
                </c:pt>
                <c:pt idx="24">
                  <c:v>5</c:v>
                </c:pt>
                <c:pt idx="25">
                  <c:v>4</c:v>
                </c:pt>
                <c:pt idx="26">
                  <c:v>3</c:v>
                </c:pt>
                <c:pt idx="27">
                  <c:v>3</c:v>
                </c:pt>
                <c:pt idx="28">
                  <c:v>3</c:v>
                </c:pt>
                <c:pt idx="29">
                  <c:v>3</c:v>
                </c:pt>
                <c:pt idx="30">
                  <c:v>4</c:v>
                </c:pt>
              </c:numCache>
            </c:numRef>
          </c:val>
          <c:extLst>
            <c:ext xmlns:c16="http://schemas.microsoft.com/office/drawing/2014/chart" uri="{C3380CC4-5D6E-409C-BE32-E72D297353CC}">
              <c16:uniqueId val="{00000005-DC27-4BAA-A6FD-DFFFDCF25EB9}"/>
            </c:ext>
          </c:extLst>
        </c:ser>
        <c:ser>
          <c:idx val="6"/>
          <c:order val="6"/>
          <c:tx>
            <c:strRef>
              <c:f>Sheet1!$H$1</c:f>
              <c:strCache>
                <c:ptCount val="1"/>
                <c:pt idx="0">
                  <c:v>Centro Comercial Premium Plaza</c:v>
                </c:pt>
              </c:strCache>
            </c:strRef>
          </c:tx>
          <c:spPr>
            <a:solidFill>
              <a:schemeClr val="accent1">
                <a:lumMod val="60000"/>
              </a:schemeClr>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Sheet1!$H$2:$H$32</c:f>
              <c:numCache>
                <c:formatCode>General</c:formatCode>
                <c:ptCount val="31"/>
                <c:pt idx="0">
                  <c:v>1</c:v>
                </c:pt>
                <c:pt idx="1">
                  <c:v>2</c:v>
                </c:pt>
                <c:pt idx="2">
                  <c:v>4</c:v>
                </c:pt>
                <c:pt idx="3">
                  <c:v>3</c:v>
                </c:pt>
                <c:pt idx="4">
                  <c:v>2</c:v>
                </c:pt>
                <c:pt idx="5">
                  <c:v>1</c:v>
                </c:pt>
                <c:pt idx="6">
                  <c:v>3</c:v>
                </c:pt>
                <c:pt idx="7">
                  <c:v>3</c:v>
                </c:pt>
                <c:pt idx="8">
                  <c:v>3</c:v>
                </c:pt>
                <c:pt idx="9">
                  <c:v>3</c:v>
                </c:pt>
                <c:pt idx="10">
                  <c:v>3</c:v>
                </c:pt>
                <c:pt idx="11">
                  <c:v>19</c:v>
                </c:pt>
                <c:pt idx="12">
                  <c:v>4</c:v>
                </c:pt>
                <c:pt idx="13">
                  <c:v>1</c:v>
                </c:pt>
                <c:pt idx="14">
                  <c:v>3</c:v>
                </c:pt>
                <c:pt idx="15">
                  <c:v>2</c:v>
                </c:pt>
                <c:pt idx="16">
                  <c:v>3</c:v>
                </c:pt>
                <c:pt idx="17">
                  <c:v>3</c:v>
                </c:pt>
                <c:pt idx="18">
                  <c:v>10</c:v>
                </c:pt>
                <c:pt idx="19">
                  <c:v>1</c:v>
                </c:pt>
                <c:pt idx="20">
                  <c:v>2</c:v>
                </c:pt>
                <c:pt idx="21">
                  <c:v>3</c:v>
                </c:pt>
                <c:pt idx="22">
                  <c:v>1</c:v>
                </c:pt>
                <c:pt idx="23">
                  <c:v>3</c:v>
                </c:pt>
                <c:pt idx="24">
                  <c:v>2</c:v>
                </c:pt>
                <c:pt idx="25">
                  <c:v>1</c:v>
                </c:pt>
                <c:pt idx="26">
                  <c:v>0</c:v>
                </c:pt>
                <c:pt idx="27">
                  <c:v>1</c:v>
                </c:pt>
                <c:pt idx="28">
                  <c:v>2</c:v>
                </c:pt>
                <c:pt idx="29">
                  <c:v>2</c:v>
                </c:pt>
                <c:pt idx="30">
                  <c:v>2</c:v>
                </c:pt>
              </c:numCache>
            </c:numRef>
          </c:val>
          <c:extLst>
            <c:ext xmlns:c16="http://schemas.microsoft.com/office/drawing/2014/chart" uri="{C3380CC4-5D6E-409C-BE32-E72D297353CC}">
              <c16:uniqueId val="{00000006-DC27-4BAA-A6FD-DFFFDCF25EB9}"/>
            </c:ext>
          </c:extLst>
        </c:ser>
        <c:dLbls>
          <c:showLegendKey val="0"/>
          <c:showVal val="0"/>
          <c:showCatName val="0"/>
          <c:showSerName val="0"/>
          <c:showPercent val="0"/>
          <c:showBubbleSize val="0"/>
        </c:dLbls>
        <c:gapWidth val="182"/>
        <c:axId val="438716984"/>
        <c:axId val="438713704"/>
      </c:barChart>
      <c:dateAx>
        <c:axId val="43871698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713704"/>
        <c:crosses val="autoZero"/>
        <c:auto val="1"/>
        <c:lblOffset val="100"/>
        <c:baseTimeUnit val="days"/>
      </c:dateAx>
      <c:valAx>
        <c:axId val="4387137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716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Sheet1!$A$2:$A$8</c:f>
              <c:strCache>
                <c:ptCount val="7"/>
                <c:pt idx="0">
                  <c:v>El Tesoro Parque Comercial</c:v>
                </c:pt>
                <c:pt idx="1">
                  <c:v>Unicentro Medellín</c:v>
                </c:pt>
                <c:pt idx="2">
                  <c:v>Centro Comercial Los Molinos</c:v>
                </c:pt>
                <c:pt idx="3">
                  <c:v>Centro Comercial Sandiego</c:v>
                </c:pt>
                <c:pt idx="4">
                  <c:v>Centro Comercial Oviedo</c:v>
                </c:pt>
                <c:pt idx="5">
                  <c:v>Centro Comercial Santafé Medellín</c:v>
                </c:pt>
                <c:pt idx="6">
                  <c:v>Centro Comercial Premium Plaza</c:v>
                </c:pt>
              </c:strCache>
            </c:strRef>
          </c:cat>
          <c:val>
            <c:numRef>
              <c:f>Sheet1!$B$2:$B$8</c:f>
              <c:numCache>
                <c:formatCode>General</c:formatCode>
                <c:ptCount val="7"/>
                <c:pt idx="0">
                  <c:v>0</c:v>
                </c:pt>
                <c:pt idx="1">
                  <c:v>2</c:v>
                </c:pt>
                <c:pt idx="2">
                  <c:v>2</c:v>
                </c:pt>
                <c:pt idx="3">
                  <c:v>4</c:v>
                </c:pt>
                <c:pt idx="4">
                  <c:v>0</c:v>
                </c:pt>
                <c:pt idx="5">
                  <c:v>0</c:v>
                </c:pt>
                <c:pt idx="6">
                  <c:v>0</c:v>
                </c:pt>
              </c:numCache>
            </c:numRef>
          </c:val>
          <c:extLst>
            <c:ext xmlns:c16="http://schemas.microsoft.com/office/drawing/2014/chart" uri="{C3380CC4-5D6E-409C-BE32-E72D297353CC}">
              <c16:uniqueId val="{00000000-1E92-4930-AC8E-33B0524433A8}"/>
            </c:ext>
          </c:extLst>
        </c:ser>
        <c:ser>
          <c:idx val="1"/>
          <c:order val="1"/>
          <c:tx>
            <c:strRef>
              <c:f>Sheet1!$C$1</c:f>
              <c:strCache>
                <c:ptCount val="1"/>
                <c:pt idx="0">
                  <c:v>Live Video</c:v>
                </c:pt>
              </c:strCache>
            </c:strRef>
          </c:tx>
          <c:spPr>
            <a:solidFill>
              <a:schemeClr val="accent2"/>
            </a:solidFill>
            <a:ln>
              <a:noFill/>
            </a:ln>
            <a:effectLst/>
          </c:spPr>
          <c:invertIfNegative val="0"/>
          <c:cat>
            <c:strRef>
              <c:f>Sheet1!$A$2:$A$8</c:f>
              <c:strCache>
                <c:ptCount val="7"/>
                <c:pt idx="0">
                  <c:v>El Tesoro Parque Comercial</c:v>
                </c:pt>
                <c:pt idx="1">
                  <c:v>Unicentro Medellín</c:v>
                </c:pt>
                <c:pt idx="2">
                  <c:v>Centro Comercial Los Molinos</c:v>
                </c:pt>
                <c:pt idx="3">
                  <c:v>Centro Comercial Sandiego</c:v>
                </c:pt>
                <c:pt idx="4">
                  <c:v>Centro Comercial Oviedo</c:v>
                </c:pt>
                <c:pt idx="5">
                  <c:v>Centro Comercial Santafé Medellín</c:v>
                </c:pt>
                <c:pt idx="6">
                  <c:v>Centro Comercial Premium Plaza</c:v>
                </c:pt>
              </c:strCache>
            </c:strRef>
          </c:cat>
          <c:val>
            <c:numRef>
              <c:f>Sheet1!$C$2:$C$8</c:f>
              <c:numCache>
                <c:formatCode>General</c:formatCode>
                <c:ptCount val="7"/>
                <c:pt idx="0">
                  <c:v>0</c:v>
                </c:pt>
                <c:pt idx="1">
                  <c:v>1</c:v>
                </c:pt>
                <c:pt idx="2">
                  <c:v>27</c:v>
                </c:pt>
                <c:pt idx="3">
                  <c:v>0</c:v>
                </c:pt>
                <c:pt idx="4">
                  <c:v>0</c:v>
                </c:pt>
                <c:pt idx="5">
                  <c:v>0</c:v>
                </c:pt>
                <c:pt idx="6">
                  <c:v>1</c:v>
                </c:pt>
              </c:numCache>
            </c:numRef>
          </c:val>
          <c:extLst>
            <c:ext xmlns:c16="http://schemas.microsoft.com/office/drawing/2014/chart" uri="{C3380CC4-5D6E-409C-BE32-E72D297353CC}">
              <c16:uniqueId val="{00000001-1E92-4930-AC8E-33B0524433A8}"/>
            </c:ext>
          </c:extLst>
        </c:ser>
        <c:ser>
          <c:idx val="2"/>
          <c:order val="2"/>
          <c:tx>
            <c:strRef>
              <c:f>Sheet1!$D$1</c:f>
              <c:strCache>
                <c:ptCount val="1"/>
                <c:pt idx="0">
                  <c:v>Photo</c:v>
                </c:pt>
              </c:strCache>
            </c:strRef>
          </c:tx>
          <c:spPr>
            <a:solidFill>
              <a:schemeClr val="accent3"/>
            </a:solidFill>
            <a:ln>
              <a:noFill/>
            </a:ln>
            <a:effectLst/>
          </c:spPr>
          <c:invertIfNegative val="0"/>
          <c:cat>
            <c:strRef>
              <c:f>Sheet1!$A$2:$A$8</c:f>
              <c:strCache>
                <c:ptCount val="7"/>
                <c:pt idx="0">
                  <c:v>El Tesoro Parque Comercial</c:v>
                </c:pt>
                <c:pt idx="1">
                  <c:v>Unicentro Medellín</c:v>
                </c:pt>
                <c:pt idx="2">
                  <c:v>Centro Comercial Los Molinos</c:v>
                </c:pt>
                <c:pt idx="3">
                  <c:v>Centro Comercial Sandiego</c:v>
                </c:pt>
                <c:pt idx="4">
                  <c:v>Centro Comercial Oviedo</c:v>
                </c:pt>
                <c:pt idx="5">
                  <c:v>Centro Comercial Santafé Medellín</c:v>
                </c:pt>
                <c:pt idx="6">
                  <c:v>Centro Comercial Premium Plaza</c:v>
                </c:pt>
              </c:strCache>
            </c:strRef>
          </c:cat>
          <c:val>
            <c:numRef>
              <c:f>Sheet1!$D$2:$D$8</c:f>
              <c:numCache>
                <c:formatCode>General</c:formatCode>
                <c:ptCount val="7"/>
                <c:pt idx="0">
                  <c:v>125</c:v>
                </c:pt>
                <c:pt idx="1">
                  <c:v>61</c:v>
                </c:pt>
                <c:pt idx="2">
                  <c:v>143</c:v>
                </c:pt>
                <c:pt idx="3">
                  <c:v>36</c:v>
                </c:pt>
                <c:pt idx="4">
                  <c:v>52</c:v>
                </c:pt>
                <c:pt idx="5">
                  <c:v>95</c:v>
                </c:pt>
                <c:pt idx="6">
                  <c:v>43</c:v>
                </c:pt>
              </c:numCache>
            </c:numRef>
          </c:val>
          <c:extLst>
            <c:ext xmlns:c16="http://schemas.microsoft.com/office/drawing/2014/chart" uri="{C3380CC4-5D6E-409C-BE32-E72D297353CC}">
              <c16:uniqueId val="{00000002-1E92-4930-AC8E-33B0524433A8}"/>
            </c:ext>
          </c:extLst>
        </c:ser>
        <c:ser>
          <c:idx val="3"/>
          <c:order val="3"/>
          <c:tx>
            <c:strRef>
              <c:f>Sheet1!$E$1</c:f>
              <c:strCache>
                <c:ptCount val="1"/>
                <c:pt idx="0">
                  <c:v>Status</c:v>
                </c:pt>
              </c:strCache>
            </c:strRef>
          </c:tx>
          <c:spPr>
            <a:solidFill>
              <a:schemeClr val="accent4"/>
            </a:solidFill>
            <a:ln>
              <a:noFill/>
            </a:ln>
            <a:effectLst/>
          </c:spPr>
          <c:invertIfNegative val="0"/>
          <c:cat>
            <c:strRef>
              <c:f>Sheet1!$A$2:$A$8</c:f>
              <c:strCache>
                <c:ptCount val="7"/>
                <c:pt idx="0">
                  <c:v>El Tesoro Parque Comercial</c:v>
                </c:pt>
                <c:pt idx="1">
                  <c:v>Unicentro Medellín</c:v>
                </c:pt>
                <c:pt idx="2">
                  <c:v>Centro Comercial Los Molinos</c:v>
                </c:pt>
                <c:pt idx="3">
                  <c:v>Centro Comercial Sandiego</c:v>
                </c:pt>
                <c:pt idx="4">
                  <c:v>Centro Comercial Oviedo</c:v>
                </c:pt>
                <c:pt idx="5">
                  <c:v>Centro Comercial Santafé Medellín</c:v>
                </c:pt>
                <c:pt idx="6">
                  <c:v>Centro Comercial Premium Plaza</c:v>
                </c:pt>
              </c:strCache>
            </c:strRef>
          </c:cat>
          <c:val>
            <c:numRef>
              <c:f>Sheet1!$E$2:$E$8</c:f>
              <c:numCache>
                <c:formatCode>General</c:formatCode>
                <c:ptCount val="7"/>
                <c:pt idx="0">
                  <c:v>0</c:v>
                </c:pt>
                <c:pt idx="1">
                  <c:v>3</c:v>
                </c:pt>
                <c:pt idx="2">
                  <c:v>2</c:v>
                </c:pt>
                <c:pt idx="3">
                  <c:v>2</c:v>
                </c:pt>
                <c:pt idx="4">
                  <c:v>0</c:v>
                </c:pt>
                <c:pt idx="5">
                  <c:v>0</c:v>
                </c:pt>
                <c:pt idx="6">
                  <c:v>0</c:v>
                </c:pt>
              </c:numCache>
            </c:numRef>
          </c:val>
          <c:extLst>
            <c:ext xmlns:c16="http://schemas.microsoft.com/office/drawing/2014/chart" uri="{C3380CC4-5D6E-409C-BE32-E72D297353CC}">
              <c16:uniqueId val="{00000003-1E92-4930-AC8E-33B0524433A8}"/>
            </c:ext>
          </c:extLst>
        </c:ser>
        <c:ser>
          <c:idx val="4"/>
          <c:order val="4"/>
          <c:tx>
            <c:strRef>
              <c:f>Sheet1!$F$1</c:f>
              <c:strCache>
                <c:ptCount val="1"/>
                <c:pt idx="0">
                  <c:v>Video</c:v>
                </c:pt>
              </c:strCache>
            </c:strRef>
          </c:tx>
          <c:spPr>
            <a:solidFill>
              <a:schemeClr val="accent5"/>
            </a:solidFill>
            <a:ln>
              <a:noFill/>
            </a:ln>
            <a:effectLst/>
          </c:spPr>
          <c:invertIfNegative val="0"/>
          <c:cat>
            <c:strRef>
              <c:f>Sheet1!$A$2:$A$8</c:f>
              <c:strCache>
                <c:ptCount val="7"/>
                <c:pt idx="0">
                  <c:v>El Tesoro Parque Comercial</c:v>
                </c:pt>
                <c:pt idx="1">
                  <c:v>Unicentro Medellín</c:v>
                </c:pt>
                <c:pt idx="2">
                  <c:v>Centro Comercial Los Molinos</c:v>
                </c:pt>
                <c:pt idx="3">
                  <c:v>Centro Comercial Sandiego</c:v>
                </c:pt>
                <c:pt idx="4">
                  <c:v>Centro Comercial Oviedo</c:v>
                </c:pt>
                <c:pt idx="5">
                  <c:v>Centro Comercial Santafé Medellín</c:v>
                </c:pt>
                <c:pt idx="6">
                  <c:v>Centro Comercial Premium Plaza</c:v>
                </c:pt>
              </c:strCache>
            </c:strRef>
          </c:cat>
          <c:val>
            <c:numRef>
              <c:f>Sheet1!$F$2:$F$8</c:f>
              <c:numCache>
                <c:formatCode>General</c:formatCode>
                <c:ptCount val="7"/>
                <c:pt idx="0">
                  <c:v>7</c:v>
                </c:pt>
                <c:pt idx="1">
                  <c:v>16</c:v>
                </c:pt>
                <c:pt idx="2">
                  <c:v>15</c:v>
                </c:pt>
                <c:pt idx="3">
                  <c:v>3</c:v>
                </c:pt>
                <c:pt idx="4">
                  <c:v>0</c:v>
                </c:pt>
                <c:pt idx="5">
                  <c:v>9</c:v>
                </c:pt>
                <c:pt idx="6">
                  <c:v>49</c:v>
                </c:pt>
              </c:numCache>
            </c:numRef>
          </c:val>
          <c:extLst>
            <c:ext xmlns:c16="http://schemas.microsoft.com/office/drawing/2014/chart" uri="{C3380CC4-5D6E-409C-BE32-E72D297353CC}">
              <c16:uniqueId val="{00000004-1E92-4930-AC8E-33B0524433A8}"/>
            </c:ext>
          </c:extLst>
        </c:ser>
        <c:ser>
          <c:idx val="5"/>
          <c:order val="5"/>
          <c:tx>
            <c:strRef>
              <c:f>Sheet1!$G$1</c:f>
              <c:strCache>
                <c:ptCount val="1"/>
                <c:pt idx="0">
                  <c:v>YouTube Video</c:v>
                </c:pt>
              </c:strCache>
            </c:strRef>
          </c:tx>
          <c:spPr>
            <a:solidFill>
              <a:schemeClr val="accent6"/>
            </a:solidFill>
            <a:ln>
              <a:noFill/>
            </a:ln>
            <a:effectLst/>
          </c:spPr>
          <c:invertIfNegative val="0"/>
          <c:cat>
            <c:strRef>
              <c:f>Sheet1!$A$2:$A$8</c:f>
              <c:strCache>
                <c:ptCount val="7"/>
                <c:pt idx="0">
                  <c:v>El Tesoro Parque Comercial</c:v>
                </c:pt>
                <c:pt idx="1">
                  <c:v>Unicentro Medellín</c:v>
                </c:pt>
                <c:pt idx="2">
                  <c:v>Centro Comercial Los Molinos</c:v>
                </c:pt>
                <c:pt idx="3">
                  <c:v>Centro Comercial Sandiego</c:v>
                </c:pt>
                <c:pt idx="4">
                  <c:v>Centro Comercial Oviedo</c:v>
                </c:pt>
                <c:pt idx="5">
                  <c:v>Centro Comercial Santafé Medellín</c:v>
                </c:pt>
                <c:pt idx="6">
                  <c:v>Centro Comercial Premium Plaza</c:v>
                </c:pt>
              </c:strCache>
            </c:strRef>
          </c:cat>
          <c:val>
            <c:numRef>
              <c:f>Sheet1!$G$2:$G$8</c:f>
              <c:numCache>
                <c:formatCode>General</c:formatCode>
                <c:ptCount val="7"/>
                <c:pt idx="0">
                  <c:v>0</c:v>
                </c:pt>
                <c:pt idx="1">
                  <c:v>1</c:v>
                </c:pt>
                <c:pt idx="2">
                  <c:v>1</c:v>
                </c:pt>
                <c:pt idx="3">
                  <c:v>0</c:v>
                </c:pt>
                <c:pt idx="4">
                  <c:v>0</c:v>
                </c:pt>
                <c:pt idx="5">
                  <c:v>0</c:v>
                </c:pt>
                <c:pt idx="6">
                  <c:v>0</c:v>
                </c:pt>
              </c:numCache>
            </c:numRef>
          </c:val>
          <c:extLst>
            <c:ext xmlns:c16="http://schemas.microsoft.com/office/drawing/2014/chart" uri="{C3380CC4-5D6E-409C-BE32-E72D297353CC}">
              <c16:uniqueId val="{00000005-1E92-4930-AC8E-33B0524433A8}"/>
            </c:ext>
          </c:extLst>
        </c:ser>
        <c:dLbls>
          <c:showLegendKey val="0"/>
          <c:showVal val="0"/>
          <c:showCatName val="0"/>
          <c:showSerName val="0"/>
          <c:showPercent val="0"/>
          <c:showBubbleSize val="0"/>
        </c:dLbls>
        <c:gapWidth val="150"/>
        <c:overlap val="100"/>
        <c:axId val="438722560"/>
        <c:axId val="438730432"/>
      </c:barChart>
      <c:catAx>
        <c:axId val="43872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730432"/>
        <c:crosses val="autoZero"/>
        <c:auto val="1"/>
        <c:lblAlgn val="ctr"/>
        <c:lblOffset val="100"/>
        <c:noMultiLvlLbl val="0"/>
      </c:catAx>
      <c:valAx>
        <c:axId val="4387304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72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El Tesoro Parque Comercial</c:v>
                </c:pt>
              </c:strCache>
            </c:strRef>
          </c:tx>
          <c:spPr>
            <a:solidFill>
              <a:schemeClr val="accent1"/>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3.2889327413254E-3</c:v>
                </c:pt>
                <c:pt idx="1">
                  <c:v>2.5299482625579998E-3</c:v>
                </c:pt>
                <c:pt idx="2">
                  <c:v>9.5636399517263996E-3</c:v>
                </c:pt>
                <c:pt idx="3">
                  <c:v>1.8217010133212001E-3</c:v>
                </c:pt>
                <c:pt idx="4">
                  <c:v>2.1505049891715998E-3</c:v>
                </c:pt>
                <c:pt idx="5">
                  <c:v>2.6562037535953998E-3</c:v>
                </c:pt>
                <c:pt idx="6">
                  <c:v>4.2999982294124996E-3</c:v>
                </c:pt>
                <c:pt idx="7">
                  <c:v>7.5876564005675998E-4</c:v>
                </c:pt>
                <c:pt idx="8">
                  <c:v>2.2762278352314999E-3</c:v>
                </c:pt>
                <c:pt idx="9">
                  <c:v>2.0232982796905999E-3</c:v>
                </c:pt>
                <c:pt idx="10">
                  <c:v>9.5790527929103999E-3</c:v>
                </c:pt>
                <c:pt idx="11">
                  <c:v>2.2763487366264999E-3</c:v>
                </c:pt>
                <c:pt idx="12">
                  <c:v>1.3658817905193E-3</c:v>
                </c:pt>
                <c:pt idx="13">
                  <c:v>1.5176579502511999E-3</c:v>
                </c:pt>
                <c:pt idx="14">
                  <c:v>7.5884049172864E-4</c:v>
                </c:pt>
                <c:pt idx="15">
                  <c:v>1.7706949977866E-3</c:v>
                </c:pt>
                <c:pt idx="16">
                  <c:v>2.0237282133009999E-3</c:v>
                </c:pt>
                <c:pt idx="17">
                  <c:v>2.3715205051148998E-3</c:v>
                </c:pt>
                <c:pt idx="18">
                  <c:v>1.5177616051846999E-3</c:v>
                </c:pt>
                <c:pt idx="19">
                  <c:v>1.7454390917646001E-2</c:v>
                </c:pt>
                <c:pt idx="20">
                  <c:v>2.6561634375307998E-3</c:v>
                </c:pt>
                <c:pt idx="21">
                  <c:v>2.0237435714521002E-3</c:v>
                </c:pt>
                <c:pt idx="22">
                  <c:v>1.5177270519669999E-3</c:v>
                </c:pt>
                <c:pt idx="23">
                  <c:v>2.6559820303844002E-3</c:v>
                </c:pt>
                <c:pt idx="24">
                  <c:v>2.2765387504837999E-3</c:v>
                </c:pt>
                <c:pt idx="25">
                  <c:v>5.3724683760423997E-2</c:v>
                </c:pt>
                <c:pt idx="26">
                  <c:v>1.5176003702944999E-3</c:v>
                </c:pt>
                <c:pt idx="27">
                  <c:v>2.2761414849546998E-3</c:v>
                </c:pt>
                <c:pt idx="28">
                  <c:v>2.5285472990058001E-3</c:v>
                </c:pt>
                <c:pt idx="29">
                  <c:v>1.5168292201980999E-3</c:v>
                </c:pt>
                <c:pt idx="30">
                  <c:v>1.8956483496485E-3</c:v>
                </c:pt>
              </c:numCache>
            </c:numRef>
          </c:val>
          <c:extLst>
            <c:ext xmlns:c16="http://schemas.microsoft.com/office/drawing/2014/chart" uri="{C3380CC4-5D6E-409C-BE32-E72D297353CC}">
              <c16:uniqueId val="{00000000-706D-433A-A8CE-F39FB911D144}"/>
            </c:ext>
          </c:extLst>
        </c:ser>
        <c:ser>
          <c:idx val="1"/>
          <c:order val="1"/>
          <c:tx>
            <c:strRef>
              <c:f>Sheet1!$C$1</c:f>
              <c:strCache>
                <c:ptCount val="1"/>
                <c:pt idx="0">
                  <c:v>Unicentro Medellín</c:v>
                </c:pt>
              </c:strCache>
            </c:strRef>
          </c:tx>
          <c:spPr>
            <a:solidFill>
              <a:schemeClr val="accent2"/>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2.7837893659246001E-2</c:v>
                </c:pt>
                <c:pt idx="1">
                  <c:v>1.7062547707781001E-2</c:v>
                </c:pt>
                <c:pt idx="2">
                  <c:v>0.61012118599415999</c:v>
                </c:pt>
                <c:pt idx="3">
                  <c:v>1.1451615800534999E-2</c:v>
                </c:pt>
                <c:pt idx="4">
                  <c:v>9.5207300423942008E-3</c:v>
                </c:pt>
                <c:pt idx="5">
                  <c:v>1.2575000898214001E-2</c:v>
                </c:pt>
                <c:pt idx="6">
                  <c:v>2.1108985241675E-2</c:v>
                </c:pt>
                <c:pt idx="7">
                  <c:v>0.1128786449772</c:v>
                </c:pt>
                <c:pt idx="8">
                  <c:v>1.0478790927162999E-2</c:v>
                </c:pt>
                <c:pt idx="9">
                  <c:v>0.17065459509952</c:v>
                </c:pt>
                <c:pt idx="10">
                  <c:v>1.2574662055957E-2</c:v>
                </c:pt>
                <c:pt idx="11">
                  <c:v>2.2903848744779E-2</c:v>
                </c:pt>
                <c:pt idx="12">
                  <c:v>8.0842196033342993E-3</c:v>
                </c:pt>
                <c:pt idx="13">
                  <c:v>1.4372462362113999E-2</c:v>
                </c:pt>
                <c:pt idx="14">
                  <c:v>2.2158342316445E-2</c:v>
                </c:pt>
                <c:pt idx="15">
                  <c:v>0.31890906150901999</c:v>
                </c:pt>
                <c:pt idx="16">
                  <c:v>9.8814229249011998E-3</c:v>
                </c:pt>
                <c:pt idx="17">
                  <c:v>9.8814229249011998E-3</c:v>
                </c:pt>
                <c:pt idx="18">
                  <c:v>8.3840116897076992E-3</c:v>
                </c:pt>
                <c:pt idx="19">
                  <c:v>2.3803963135296001E-2</c:v>
                </c:pt>
                <c:pt idx="20">
                  <c:v>1.1677415877693E-2</c:v>
                </c:pt>
                <c:pt idx="21">
                  <c:v>0.24355534339634999</c:v>
                </c:pt>
                <c:pt idx="22">
                  <c:v>9.8796479252738992E-3</c:v>
                </c:pt>
                <c:pt idx="23">
                  <c:v>1.2212753347282E-2</c:v>
                </c:pt>
                <c:pt idx="24">
                  <c:v>5.8363487802030999E-3</c:v>
                </c:pt>
                <c:pt idx="25">
                  <c:v>7.7208291811431996E-3</c:v>
                </c:pt>
                <c:pt idx="26">
                  <c:v>2.9025838981402999E-2</c:v>
                </c:pt>
                <c:pt idx="27">
                  <c:v>8.0796473682793E-3</c:v>
                </c:pt>
                <c:pt idx="28">
                  <c:v>8.9771441908899994E-3</c:v>
                </c:pt>
                <c:pt idx="29">
                  <c:v>6.2833804586868002E-3</c:v>
                </c:pt>
                <c:pt idx="30">
                  <c:v>8.9756132587759004E-3</c:v>
                </c:pt>
              </c:numCache>
            </c:numRef>
          </c:val>
          <c:extLst>
            <c:ext xmlns:c16="http://schemas.microsoft.com/office/drawing/2014/chart" uri="{C3380CC4-5D6E-409C-BE32-E72D297353CC}">
              <c16:uniqueId val="{00000001-706D-433A-A8CE-F39FB911D144}"/>
            </c:ext>
          </c:extLst>
        </c:ser>
        <c:ser>
          <c:idx val="2"/>
          <c:order val="2"/>
          <c:tx>
            <c:strRef>
              <c:f>Sheet1!$D$1</c:f>
              <c:strCache>
                <c:ptCount val="1"/>
                <c:pt idx="0">
                  <c:v>Centro Comercial Los Molinos</c:v>
                </c:pt>
              </c:strCache>
            </c:strRef>
          </c:tx>
          <c:spPr>
            <a:solidFill>
              <a:schemeClr val="accent3"/>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7.0287405199861996E-4</c:v>
                </c:pt>
                <c:pt idx="1">
                  <c:v>4.9188737184577003E-3</c:v>
                </c:pt>
                <c:pt idx="2">
                  <c:v>3.7938665823585002E-2</c:v>
                </c:pt>
                <c:pt idx="3">
                  <c:v>1.0396397788658E-2</c:v>
                </c:pt>
                <c:pt idx="4">
                  <c:v>7.5292002331804997E-2</c:v>
                </c:pt>
                <c:pt idx="5">
                  <c:v>2.4004254371040999E-2</c:v>
                </c:pt>
                <c:pt idx="6">
                  <c:v>1.0297817564799999E-2</c:v>
                </c:pt>
                <c:pt idx="7">
                  <c:v>9.4761446831808996E-3</c:v>
                </c:pt>
                <c:pt idx="8">
                  <c:v>4.4206183252171998E-3</c:v>
                </c:pt>
                <c:pt idx="9">
                  <c:v>1.7614910008075E-2</c:v>
                </c:pt>
                <c:pt idx="10">
                  <c:v>7.7847755039064E-3</c:v>
                </c:pt>
                <c:pt idx="11">
                  <c:v>2.1876314682372999E-2</c:v>
                </c:pt>
                <c:pt idx="12">
                  <c:v>4.2060988433227997E-3</c:v>
                </c:pt>
                <c:pt idx="13">
                  <c:v>3.5041734706035003E-4</c:v>
                </c:pt>
                <c:pt idx="14">
                  <c:v>1.9718515686229E-2</c:v>
                </c:pt>
                <c:pt idx="15">
                  <c:v>8.9664737940792997E-3</c:v>
                </c:pt>
                <c:pt idx="16">
                  <c:v>1.2256876107496E-2</c:v>
                </c:pt>
                <c:pt idx="17">
                  <c:v>1.3889180678398999E-2</c:v>
                </c:pt>
                <c:pt idx="18">
                  <c:v>2.1266689537839001E-2</c:v>
                </c:pt>
                <c:pt idx="19">
                  <c:v>0</c:v>
                </c:pt>
                <c:pt idx="20">
                  <c:v>1.2597631645251E-2</c:v>
                </c:pt>
                <c:pt idx="21">
                  <c:v>0</c:v>
                </c:pt>
                <c:pt idx="22">
                  <c:v>1.8814470660310001E-2</c:v>
                </c:pt>
                <c:pt idx="23">
                  <c:v>6.2972732806694997E-3</c:v>
                </c:pt>
                <c:pt idx="24">
                  <c:v>9.7255845845985994E-3</c:v>
                </c:pt>
                <c:pt idx="25">
                  <c:v>1.9284319967536E-2</c:v>
                </c:pt>
                <c:pt idx="26">
                  <c:v>2.2670025188917E-2</c:v>
                </c:pt>
                <c:pt idx="27">
                  <c:v>1.2595163457232E-2</c:v>
                </c:pt>
                <c:pt idx="28">
                  <c:v>3.9183582079108997E-3</c:v>
                </c:pt>
                <c:pt idx="29">
                  <c:v>2.5649635308822001E-3</c:v>
                </c:pt>
                <c:pt idx="30">
                  <c:v>1.3844023996308E-2</c:v>
                </c:pt>
              </c:numCache>
            </c:numRef>
          </c:val>
          <c:extLst>
            <c:ext xmlns:c16="http://schemas.microsoft.com/office/drawing/2014/chart" uri="{C3380CC4-5D6E-409C-BE32-E72D297353CC}">
              <c16:uniqueId val="{00000002-706D-433A-A8CE-F39FB911D144}"/>
            </c:ext>
          </c:extLst>
        </c:ser>
        <c:ser>
          <c:idx val="3"/>
          <c:order val="3"/>
          <c:tx>
            <c:strRef>
              <c:f>Sheet1!$E$1</c:f>
              <c:strCache>
                <c:ptCount val="1"/>
                <c:pt idx="0">
                  <c:v>Centro Comercial Sandiego</c:v>
                </c:pt>
              </c:strCache>
            </c:strRef>
          </c:tx>
          <c:spPr>
            <a:solidFill>
              <a:schemeClr val="accent4"/>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Sheet1!$E$2:$E$32</c:f>
              <c:numCache>
                <c:formatCode>General</c:formatCode>
                <c:ptCount val="31"/>
                <c:pt idx="0">
                  <c:v>6.3689196720005999E-3</c:v>
                </c:pt>
                <c:pt idx="1">
                  <c:v>4.9886693520568001E-2</c:v>
                </c:pt>
                <c:pt idx="2">
                  <c:v>3.1844598360003E-3</c:v>
                </c:pt>
                <c:pt idx="3">
                  <c:v>0.11465333290868999</c:v>
                </c:pt>
                <c:pt idx="4">
                  <c:v>1.5925341996719002E-2</c:v>
                </c:pt>
                <c:pt idx="5">
                  <c:v>7.9633050901446005E-3</c:v>
                </c:pt>
                <c:pt idx="6">
                  <c:v>0.27395078442303</c:v>
                </c:pt>
                <c:pt idx="7">
                  <c:v>0.44517711518858</c:v>
                </c:pt>
                <c:pt idx="8">
                  <c:v>6.1319402414551E-2</c:v>
                </c:pt>
                <c:pt idx="9">
                  <c:v>7.1670887285585003E-3</c:v>
                </c:pt>
                <c:pt idx="10">
                  <c:v>6.3711514263414997E-3</c:v>
                </c:pt>
                <c:pt idx="11">
                  <c:v>2.1769487673690999E-2</c:v>
                </c:pt>
                <c:pt idx="12">
                  <c:v>6.3719633612106998E-3</c:v>
                </c:pt>
                <c:pt idx="13">
                  <c:v>0</c:v>
                </c:pt>
                <c:pt idx="14">
                  <c:v>9.5564227124312999E-3</c:v>
                </c:pt>
                <c:pt idx="15">
                  <c:v>0.11467159329807999</c:v>
                </c:pt>
                <c:pt idx="16">
                  <c:v>0.15289789287590999</c:v>
                </c:pt>
                <c:pt idx="17">
                  <c:v>0.11467707254918</c:v>
                </c:pt>
                <c:pt idx="18">
                  <c:v>9.5571838165021007E-3</c:v>
                </c:pt>
                <c:pt idx="19">
                  <c:v>1.9115585574105001E-2</c:v>
                </c:pt>
                <c:pt idx="20">
                  <c:v>0.11469534050179001</c:v>
                </c:pt>
                <c:pt idx="21">
                  <c:v>1.5928385976649001E-2</c:v>
                </c:pt>
                <c:pt idx="22">
                  <c:v>6.2906102688240997E-2</c:v>
                </c:pt>
                <c:pt idx="23">
                  <c:v>4.7772222045288004E-3</c:v>
                </c:pt>
                <c:pt idx="24">
                  <c:v>4.7771461329001999E-3</c:v>
                </c:pt>
                <c:pt idx="25">
                  <c:v>0</c:v>
                </c:pt>
                <c:pt idx="26">
                  <c:v>7.9615298875831998E-3</c:v>
                </c:pt>
                <c:pt idx="27">
                  <c:v>0.11463872878387001</c:v>
                </c:pt>
                <c:pt idx="28">
                  <c:v>6.5276229899698002E-2</c:v>
                </c:pt>
                <c:pt idx="29">
                  <c:v>0.114629603095</c:v>
                </c:pt>
                <c:pt idx="30">
                  <c:v>8.7567068413762009E-3</c:v>
                </c:pt>
              </c:numCache>
            </c:numRef>
          </c:val>
          <c:extLst>
            <c:ext xmlns:c16="http://schemas.microsoft.com/office/drawing/2014/chart" uri="{C3380CC4-5D6E-409C-BE32-E72D297353CC}">
              <c16:uniqueId val="{00000003-706D-433A-A8CE-F39FB911D144}"/>
            </c:ext>
          </c:extLst>
        </c:ser>
        <c:ser>
          <c:idx val="4"/>
          <c:order val="4"/>
          <c:tx>
            <c:strRef>
              <c:f>Sheet1!$F$1</c:f>
              <c:strCache>
                <c:ptCount val="1"/>
                <c:pt idx="0">
                  <c:v>Centro Comercial Oviedo</c:v>
                </c:pt>
              </c:strCache>
            </c:strRef>
          </c:tx>
          <c:spPr>
            <a:solidFill>
              <a:schemeClr val="accent5"/>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Sheet1!$F$2:$F$32</c:f>
              <c:numCache>
                <c:formatCode>General</c:formatCode>
                <c:ptCount val="31"/>
                <c:pt idx="0">
                  <c:v>1.2721174973979E-2</c:v>
                </c:pt>
                <c:pt idx="1">
                  <c:v>1.1560827292801E-3</c:v>
                </c:pt>
                <c:pt idx="2">
                  <c:v>0.14389237543774</c:v>
                </c:pt>
                <c:pt idx="3">
                  <c:v>0.15984716300174001</c:v>
                </c:pt>
                <c:pt idx="4">
                  <c:v>8.6638095348112003E-3</c:v>
                </c:pt>
                <c:pt idx="5">
                  <c:v>6.9281664607462002E-3</c:v>
                </c:pt>
                <c:pt idx="6">
                  <c:v>4.6171249163146001E-2</c:v>
                </c:pt>
                <c:pt idx="7">
                  <c:v>4.7893273014737003E-2</c:v>
                </c:pt>
                <c:pt idx="8">
                  <c:v>8.7697029840067997E-2</c:v>
                </c:pt>
                <c:pt idx="9">
                  <c:v>2.8846042899835001E-3</c:v>
                </c:pt>
                <c:pt idx="10">
                  <c:v>2.9998153959756E-2</c:v>
                </c:pt>
                <c:pt idx="11">
                  <c:v>0</c:v>
                </c:pt>
                <c:pt idx="12">
                  <c:v>2.3073905720021001E-3</c:v>
                </c:pt>
                <c:pt idx="13">
                  <c:v>0</c:v>
                </c:pt>
                <c:pt idx="14">
                  <c:v>0</c:v>
                </c:pt>
                <c:pt idx="15">
                  <c:v>1.1538017768547E-3</c:v>
                </c:pt>
                <c:pt idx="16">
                  <c:v>2.3079231000023002E-3</c:v>
                </c:pt>
                <c:pt idx="17">
                  <c:v>4.3853069137826002E-2</c:v>
                </c:pt>
                <c:pt idx="18">
                  <c:v>3.0774793905051999E-3</c:v>
                </c:pt>
                <c:pt idx="19">
                  <c:v>0</c:v>
                </c:pt>
                <c:pt idx="20">
                  <c:v>0</c:v>
                </c:pt>
                <c:pt idx="21">
                  <c:v>5.1934262764288001E-3</c:v>
                </c:pt>
                <c:pt idx="22">
                  <c:v>2.308322657341E-3</c:v>
                </c:pt>
                <c:pt idx="23">
                  <c:v>1.1541346875180001E-2</c:v>
                </c:pt>
                <c:pt idx="24">
                  <c:v>0</c:v>
                </c:pt>
                <c:pt idx="25">
                  <c:v>6.9256074334853E-3</c:v>
                </c:pt>
                <c:pt idx="26">
                  <c:v>1.5005655978022E-2</c:v>
                </c:pt>
                <c:pt idx="27">
                  <c:v>4.0401708415099E-3</c:v>
                </c:pt>
                <c:pt idx="28">
                  <c:v>2.3087223530497999E-3</c:v>
                </c:pt>
                <c:pt idx="29">
                  <c:v>3.9247373888952997E-2</c:v>
                </c:pt>
                <c:pt idx="30">
                  <c:v>6.9260071568741002E-3</c:v>
                </c:pt>
              </c:numCache>
            </c:numRef>
          </c:val>
          <c:extLst>
            <c:ext xmlns:c16="http://schemas.microsoft.com/office/drawing/2014/chart" uri="{C3380CC4-5D6E-409C-BE32-E72D297353CC}">
              <c16:uniqueId val="{00000004-706D-433A-A8CE-F39FB911D144}"/>
            </c:ext>
          </c:extLst>
        </c:ser>
        <c:ser>
          <c:idx val="5"/>
          <c:order val="5"/>
          <c:tx>
            <c:strRef>
              <c:f>Sheet1!$G$1</c:f>
              <c:strCache>
                <c:ptCount val="1"/>
                <c:pt idx="0">
                  <c:v>Centro Comercial Santafé Medellín</c:v>
                </c:pt>
              </c:strCache>
            </c:strRef>
          </c:tx>
          <c:spPr>
            <a:solidFill>
              <a:schemeClr val="accent6"/>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Sheet1!$G$2:$G$32</c:f>
              <c:numCache>
                <c:formatCode>General</c:formatCode>
                <c:ptCount val="31"/>
                <c:pt idx="0">
                  <c:v>4.5173477888463001E-2</c:v>
                </c:pt>
                <c:pt idx="1">
                  <c:v>3.2262605880007001E-3</c:v>
                </c:pt>
                <c:pt idx="2">
                  <c:v>4.7512347344588E-2</c:v>
                </c:pt>
                <c:pt idx="3">
                  <c:v>0.19630731088313</c:v>
                </c:pt>
                <c:pt idx="4">
                  <c:v>5.8947393117524997E-2</c:v>
                </c:pt>
                <c:pt idx="5">
                  <c:v>4.1248076881724001E-2</c:v>
                </c:pt>
                <c:pt idx="6">
                  <c:v>1.5637155445053E-3</c:v>
                </c:pt>
                <c:pt idx="7">
                  <c:v>0.12841185610836001</c:v>
                </c:pt>
                <c:pt idx="8">
                  <c:v>3.2247094829910999E-3</c:v>
                </c:pt>
                <c:pt idx="9">
                  <c:v>2.9312447237595002E-3</c:v>
                </c:pt>
                <c:pt idx="10">
                  <c:v>0.10375815556689</c:v>
                </c:pt>
                <c:pt idx="11">
                  <c:v>2.0867037115191001E-2</c:v>
                </c:pt>
                <c:pt idx="12">
                  <c:v>5.0794841588471997E-3</c:v>
                </c:pt>
                <c:pt idx="13">
                  <c:v>8.5364900765745003E-2</c:v>
                </c:pt>
                <c:pt idx="14">
                  <c:v>0.56953347474014004</c:v>
                </c:pt>
                <c:pt idx="15">
                  <c:v>1.1717148046166E-3</c:v>
                </c:pt>
                <c:pt idx="16">
                  <c:v>0.11935585912787</c:v>
                </c:pt>
                <c:pt idx="17">
                  <c:v>0.32231138706654</c:v>
                </c:pt>
                <c:pt idx="18">
                  <c:v>0.14603527884343001</c:v>
                </c:pt>
                <c:pt idx="19">
                  <c:v>0</c:v>
                </c:pt>
                <c:pt idx="20">
                  <c:v>0.10577240198977</c:v>
                </c:pt>
                <c:pt idx="21">
                  <c:v>9.2194222495390003E-3</c:v>
                </c:pt>
                <c:pt idx="22">
                  <c:v>0.10594026373858</c:v>
                </c:pt>
                <c:pt idx="23">
                  <c:v>5.2234525704653999E-2</c:v>
                </c:pt>
                <c:pt idx="24">
                  <c:v>3.3942543466938002E-3</c:v>
                </c:pt>
                <c:pt idx="25">
                  <c:v>3.2769617882849003E-2</c:v>
                </c:pt>
                <c:pt idx="26">
                  <c:v>0.1183907440673</c:v>
                </c:pt>
                <c:pt idx="27">
                  <c:v>3.5104758450008001E-3</c:v>
                </c:pt>
                <c:pt idx="28">
                  <c:v>0.14840209362008</c:v>
                </c:pt>
                <c:pt idx="29">
                  <c:v>0.11094472651832001</c:v>
                </c:pt>
                <c:pt idx="30">
                  <c:v>6.1412487205732003E-3</c:v>
                </c:pt>
              </c:numCache>
            </c:numRef>
          </c:val>
          <c:extLst>
            <c:ext xmlns:c16="http://schemas.microsoft.com/office/drawing/2014/chart" uri="{C3380CC4-5D6E-409C-BE32-E72D297353CC}">
              <c16:uniqueId val="{00000005-706D-433A-A8CE-F39FB911D144}"/>
            </c:ext>
          </c:extLst>
        </c:ser>
        <c:ser>
          <c:idx val="6"/>
          <c:order val="6"/>
          <c:tx>
            <c:strRef>
              <c:f>Sheet1!$H$1</c:f>
              <c:strCache>
                <c:ptCount val="1"/>
                <c:pt idx="0">
                  <c:v>Centro Comercial Premium Plaza</c:v>
                </c:pt>
              </c:strCache>
            </c:strRef>
          </c:tx>
          <c:spPr>
            <a:solidFill>
              <a:schemeClr val="accent1">
                <a:lumMod val="60000"/>
              </a:schemeClr>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Sheet1!$H$2:$H$32</c:f>
              <c:numCache>
                <c:formatCode>General</c:formatCode>
                <c:ptCount val="31"/>
                <c:pt idx="0">
                  <c:v>3.0930386011216999E-3</c:v>
                </c:pt>
                <c:pt idx="1">
                  <c:v>4.6903348177470001E-2</c:v>
                </c:pt>
                <c:pt idx="2">
                  <c:v>0.37774937643008999</c:v>
                </c:pt>
                <c:pt idx="3">
                  <c:v>7.9010106423177996E-3</c:v>
                </c:pt>
                <c:pt idx="4">
                  <c:v>0.16691222683578</c:v>
                </c:pt>
                <c:pt idx="5">
                  <c:v>3.0899483978617998E-3</c:v>
                </c:pt>
                <c:pt idx="6">
                  <c:v>8.2379108658043997E-3</c:v>
                </c:pt>
                <c:pt idx="7">
                  <c:v>2.6768524333618E-2</c:v>
                </c:pt>
                <c:pt idx="8">
                  <c:v>0.20381483730840999</c:v>
                </c:pt>
                <c:pt idx="9">
                  <c:v>5.4890014134179002E-2</c:v>
                </c:pt>
                <c:pt idx="10">
                  <c:v>4.8024314024129001E-3</c:v>
                </c:pt>
                <c:pt idx="11">
                  <c:v>1.1210883764256999E-2</c:v>
                </c:pt>
                <c:pt idx="12">
                  <c:v>3.2925536840588999E-2</c:v>
                </c:pt>
                <c:pt idx="13">
                  <c:v>0.77871845778769999</c:v>
                </c:pt>
                <c:pt idx="14">
                  <c:v>0.17929625363391999</c:v>
                </c:pt>
                <c:pt idx="15">
                  <c:v>4.1135758286283998E-3</c:v>
                </c:pt>
                <c:pt idx="16">
                  <c:v>1.9537074168903001E-2</c:v>
                </c:pt>
                <c:pt idx="17">
                  <c:v>3.8382716810945003E-2</c:v>
                </c:pt>
                <c:pt idx="18">
                  <c:v>6.8872647279529997E-3</c:v>
                </c:pt>
                <c:pt idx="19">
                  <c:v>6.1665587518885002E-3</c:v>
                </c:pt>
                <c:pt idx="20">
                  <c:v>0.12433976611793</c:v>
                </c:pt>
                <c:pt idx="21">
                  <c:v>3.7674071334141998E-3</c:v>
                </c:pt>
                <c:pt idx="22">
                  <c:v>3.0822656707524001E-3</c:v>
                </c:pt>
                <c:pt idx="23">
                  <c:v>0.11472642029596</c:v>
                </c:pt>
                <c:pt idx="24">
                  <c:v>6.6779678430163997E-2</c:v>
                </c:pt>
                <c:pt idx="25">
                  <c:v>5.1365289392039997E-3</c:v>
                </c:pt>
                <c:pt idx="26">
                  <c:v>0</c:v>
                </c:pt>
                <c:pt idx="27">
                  <c:v>3.2872434409221003E-2</c:v>
                </c:pt>
                <c:pt idx="28">
                  <c:v>0.4812828731098</c:v>
                </c:pt>
                <c:pt idx="29">
                  <c:v>5.0846935316535002E-2</c:v>
                </c:pt>
                <c:pt idx="30">
                  <c:v>6.5226546690907994E-2</c:v>
                </c:pt>
              </c:numCache>
            </c:numRef>
          </c:val>
          <c:extLst>
            <c:ext xmlns:c16="http://schemas.microsoft.com/office/drawing/2014/chart" uri="{C3380CC4-5D6E-409C-BE32-E72D297353CC}">
              <c16:uniqueId val="{00000006-706D-433A-A8CE-F39FB911D144}"/>
            </c:ext>
          </c:extLst>
        </c:ser>
        <c:dLbls>
          <c:showLegendKey val="0"/>
          <c:showVal val="0"/>
          <c:showCatName val="0"/>
          <c:showSerName val="0"/>
          <c:showPercent val="0"/>
          <c:showBubbleSize val="0"/>
        </c:dLbls>
        <c:gapWidth val="182"/>
        <c:axId val="438729120"/>
        <c:axId val="438721904"/>
      </c:barChart>
      <c:dateAx>
        <c:axId val="43872912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721904"/>
        <c:crosses val="autoZero"/>
        <c:auto val="1"/>
        <c:lblOffset val="100"/>
        <c:baseTimeUnit val="days"/>
      </c:dateAx>
      <c:valAx>
        <c:axId val="4387219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729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Sheet1!$A$2:$A$8</c:f>
              <c:strCache>
                <c:ptCount val="7"/>
                <c:pt idx="0">
                  <c:v>El Tesoro Parque Comercial</c:v>
                </c:pt>
                <c:pt idx="1">
                  <c:v>Unicentro Medellín</c:v>
                </c:pt>
                <c:pt idx="2">
                  <c:v>Centro Comercial Los Molinos</c:v>
                </c:pt>
                <c:pt idx="3">
                  <c:v>Centro Comercial Sandiego</c:v>
                </c:pt>
                <c:pt idx="4">
                  <c:v>Centro Comercial Oviedo</c:v>
                </c:pt>
                <c:pt idx="5">
                  <c:v>Centro Comercial Santafé Medellín</c:v>
                </c:pt>
                <c:pt idx="6">
                  <c:v>Centro Comercial Premium Plaza</c:v>
                </c:pt>
              </c:strCache>
            </c:strRef>
          </c:cat>
          <c:val>
            <c:numRef>
              <c:f>Sheet1!$B$2:$B$8</c:f>
              <c:numCache>
                <c:formatCode>General</c:formatCode>
                <c:ptCount val="7"/>
                <c:pt idx="0">
                  <c:v>132</c:v>
                </c:pt>
                <c:pt idx="1">
                  <c:v>56</c:v>
                </c:pt>
                <c:pt idx="2">
                  <c:v>179</c:v>
                </c:pt>
                <c:pt idx="3">
                  <c:v>31</c:v>
                </c:pt>
                <c:pt idx="4">
                  <c:v>44</c:v>
                </c:pt>
                <c:pt idx="5">
                  <c:v>89</c:v>
                </c:pt>
                <c:pt idx="6">
                  <c:v>69</c:v>
                </c:pt>
              </c:numCache>
            </c:numRef>
          </c:val>
          <c:extLst>
            <c:ext xmlns:c16="http://schemas.microsoft.com/office/drawing/2014/chart" uri="{C3380CC4-5D6E-409C-BE32-E72D297353CC}">
              <c16:uniqueId val="{00000000-9BB4-4678-99C4-51D562CA0FD6}"/>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Sheet1!$A$2:$A$8</c:f>
              <c:strCache>
                <c:ptCount val="7"/>
                <c:pt idx="0">
                  <c:v>El Tesoro Parque Comercial</c:v>
                </c:pt>
                <c:pt idx="1">
                  <c:v>Unicentro Medellín</c:v>
                </c:pt>
                <c:pt idx="2">
                  <c:v>Centro Comercial Los Molinos</c:v>
                </c:pt>
                <c:pt idx="3">
                  <c:v>Centro Comercial Sandiego</c:v>
                </c:pt>
                <c:pt idx="4">
                  <c:v>Centro Comercial Oviedo</c:v>
                </c:pt>
                <c:pt idx="5">
                  <c:v>Centro Comercial Santafé Medellín</c:v>
                </c:pt>
                <c:pt idx="6">
                  <c:v>Centro Comercial Premium Plaza</c:v>
                </c:pt>
              </c:strCache>
            </c:strRef>
          </c:cat>
          <c:val>
            <c:numRef>
              <c:f>Sheet1!$C$2:$C$8</c:f>
              <c:numCache>
                <c:formatCode>General</c:formatCode>
                <c:ptCount val="7"/>
                <c:pt idx="0">
                  <c:v>0</c:v>
                </c:pt>
                <c:pt idx="1">
                  <c:v>28</c:v>
                </c:pt>
                <c:pt idx="2">
                  <c:v>11</c:v>
                </c:pt>
                <c:pt idx="3">
                  <c:v>14</c:v>
                </c:pt>
                <c:pt idx="4">
                  <c:v>8</c:v>
                </c:pt>
                <c:pt idx="5">
                  <c:v>15</c:v>
                </c:pt>
                <c:pt idx="6">
                  <c:v>24</c:v>
                </c:pt>
              </c:numCache>
            </c:numRef>
          </c:val>
          <c:extLst>
            <c:ext xmlns:c16="http://schemas.microsoft.com/office/drawing/2014/chart" uri="{C3380CC4-5D6E-409C-BE32-E72D297353CC}">
              <c16:uniqueId val="{00000001-9BB4-4678-99C4-51D562CA0FD6}"/>
            </c:ext>
          </c:extLst>
        </c:ser>
        <c:ser>
          <c:idx val="2"/>
          <c:order val="2"/>
          <c:tx>
            <c:strRef>
              <c:f>Sheet1!$D$1</c:f>
              <c:strCache>
                <c:ptCount val="1"/>
                <c:pt idx="0">
                  <c:v>Not yet tagged</c:v>
                </c:pt>
              </c:strCache>
            </c:strRef>
          </c:tx>
          <c:spPr>
            <a:solidFill>
              <a:schemeClr val="accent3"/>
            </a:solidFill>
            <a:ln>
              <a:noFill/>
            </a:ln>
            <a:effectLst/>
          </c:spPr>
          <c:invertIfNegative val="0"/>
          <c:cat>
            <c:strRef>
              <c:f>Sheet1!$A$2:$A$8</c:f>
              <c:strCache>
                <c:ptCount val="7"/>
                <c:pt idx="0">
                  <c:v>El Tesoro Parque Comercial</c:v>
                </c:pt>
                <c:pt idx="1">
                  <c:v>Unicentro Medellín</c:v>
                </c:pt>
                <c:pt idx="2">
                  <c:v>Centro Comercial Los Molinos</c:v>
                </c:pt>
                <c:pt idx="3">
                  <c:v>Centro Comercial Sandiego</c:v>
                </c:pt>
                <c:pt idx="4">
                  <c:v>Centro Comercial Oviedo</c:v>
                </c:pt>
                <c:pt idx="5">
                  <c:v>Centro Comercial Santafé Medellín</c:v>
                </c:pt>
                <c:pt idx="6">
                  <c:v>Centro Comercial Premium Plaza</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9BB4-4678-99C4-51D562CA0FD6}"/>
            </c:ext>
          </c:extLst>
        </c:ser>
        <c:dLbls>
          <c:showLegendKey val="0"/>
          <c:showVal val="0"/>
          <c:showCatName val="0"/>
          <c:showSerName val="0"/>
          <c:showPercent val="0"/>
          <c:showBubbleSize val="0"/>
        </c:dLbls>
        <c:gapWidth val="150"/>
        <c:overlap val="100"/>
        <c:axId val="493031216"/>
        <c:axId val="493029576"/>
      </c:barChart>
      <c:catAx>
        <c:axId val="493031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029576"/>
        <c:crosses val="autoZero"/>
        <c:auto val="1"/>
        <c:lblAlgn val="ctr"/>
        <c:lblOffset val="100"/>
        <c:noMultiLvlLbl val="0"/>
      </c:catAx>
      <c:valAx>
        <c:axId val="493029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031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Sheet1!$A$2:$A$8</c:f>
              <c:strCache>
                <c:ptCount val="7"/>
                <c:pt idx="0">
                  <c:v>El Tesoro Parque Comercial</c:v>
                </c:pt>
                <c:pt idx="1">
                  <c:v>Unicentro Medellín</c:v>
                </c:pt>
                <c:pt idx="2">
                  <c:v>Centro Comercial Los Molinos</c:v>
                </c:pt>
                <c:pt idx="3">
                  <c:v>Centro Comercial Sandiego</c:v>
                </c:pt>
                <c:pt idx="4">
                  <c:v>Centro Comercial Oviedo</c:v>
                </c:pt>
                <c:pt idx="5">
                  <c:v>Centro Comercial Santafé Medellín</c:v>
                </c:pt>
                <c:pt idx="6">
                  <c:v>Centro Comercial Premium Plaza</c:v>
                </c:pt>
              </c:strCache>
            </c:strRef>
          </c:cat>
          <c:val>
            <c:numRef>
              <c:f>Sheet1!$B$2:$B$8</c:f>
              <c:numCache>
                <c:formatCode>General</c:formatCode>
                <c:ptCount val="7"/>
                <c:pt idx="0">
                  <c:v>727</c:v>
                </c:pt>
                <c:pt idx="1">
                  <c:v>5565</c:v>
                </c:pt>
                <c:pt idx="2">
                  <c:v>4004</c:v>
                </c:pt>
                <c:pt idx="3">
                  <c:v>1968</c:v>
                </c:pt>
                <c:pt idx="4">
                  <c:v>1016</c:v>
                </c:pt>
                <c:pt idx="5">
                  <c:v>12490</c:v>
                </c:pt>
                <c:pt idx="6">
                  <c:v>5467</c:v>
                </c:pt>
              </c:numCache>
            </c:numRef>
          </c:val>
          <c:extLst>
            <c:ext xmlns:c16="http://schemas.microsoft.com/office/drawing/2014/chart" uri="{C3380CC4-5D6E-409C-BE32-E72D297353CC}">
              <c16:uniqueId val="{00000000-4711-494F-835D-DD84DC4D01A6}"/>
            </c:ext>
          </c:extLst>
        </c:ser>
        <c:ser>
          <c:idx val="1"/>
          <c:order val="1"/>
          <c:tx>
            <c:strRef>
              <c:f>Sheet1!$C$1</c:f>
              <c:strCache>
                <c:ptCount val="1"/>
                <c:pt idx="0">
                  <c:v>Love</c:v>
                </c:pt>
              </c:strCache>
            </c:strRef>
          </c:tx>
          <c:spPr>
            <a:solidFill>
              <a:schemeClr val="accent2"/>
            </a:solidFill>
            <a:ln>
              <a:noFill/>
            </a:ln>
            <a:effectLst/>
          </c:spPr>
          <c:invertIfNegative val="0"/>
          <c:cat>
            <c:strRef>
              <c:f>Sheet1!$A$2:$A$8</c:f>
              <c:strCache>
                <c:ptCount val="7"/>
                <c:pt idx="0">
                  <c:v>El Tesoro Parque Comercial</c:v>
                </c:pt>
                <c:pt idx="1">
                  <c:v>Unicentro Medellín</c:v>
                </c:pt>
                <c:pt idx="2">
                  <c:v>Centro Comercial Los Molinos</c:v>
                </c:pt>
                <c:pt idx="3">
                  <c:v>Centro Comercial Sandiego</c:v>
                </c:pt>
                <c:pt idx="4">
                  <c:v>Centro Comercial Oviedo</c:v>
                </c:pt>
                <c:pt idx="5">
                  <c:v>Centro Comercial Santafé Medellín</c:v>
                </c:pt>
                <c:pt idx="6">
                  <c:v>Centro Comercial Premium Plaza</c:v>
                </c:pt>
              </c:strCache>
            </c:strRef>
          </c:cat>
          <c:val>
            <c:numRef>
              <c:f>Sheet1!$C$2:$C$8</c:f>
              <c:numCache>
                <c:formatCode>General</c:formatCode>
                <c:ptCount val="7"/>
                <c:pt idx="0">
                  <c:v>36</c:v>
                </c:pt>
                <c:pt idx="1">
                  <c:v>531</c:v>
                </c:pt>
                <c:pt idx="2">
                  <c:v>260</c:v>
                </c:pt>
                <c:pt idx="3">
                  <c:v>102</c:v>
                </c:pt>
                <c:pt idx="4">
                  <c:v>43</c:v>
                </c:pt>
                <c:pt idx="5">
                  <c:v>1455</c:v>
                </c:pt>
                <c:pt idx="6">
                  <c:v>344</c:v>
                </c:pt>
              </c:numCache>
            </c:numRef>
          </c:val>
          <c:extLst>
            <c:ext xmlns:c16="http://schemas.microsoft.com/office/drawing/2014/chart" uri="{C3380CC4-5D6E-409C-BE32-E72D297353CC}">
              <c16:uniqueId val="{00000001-4711-494F-835D-DD84DC4D01A6}"/>
            </c:ext>
          </c:extLst>
        </c:ser>
        <c:ser>
          <c:idx val="2"/>
          <c:order val="2"/>
          <c:tx>
            <c:strRef>
              <c:f>Sheet1!$D$1</c:f>
              <c:strCache>
                <c:ptCount val="1"/>
                <c:pt idx="0">
                  <c:v>Haha</c:v>
                </c:pt>
              </c:strCache>
            </c:strRef>
          </c:tx>
          <c:spPr>
            <a:solidFill>
              <a:schemeClr val="accent3"/>
            </a:solidFill>
            <a:ln>
              <a:noFill/>
            </a:ln>
            <a:effectLst/>
          </c:spPr>
          <c:invertIfNegative val="0"/>
          <c:cat>
            <c:strRef>
              <c:f>Sheet1!$A$2:$A$8</c:f>
              <c:strCache>
                <c:ptCount val="7"/>
                <c:pt idx="0">
                  <c:v>El Tesoro Parque Comercial</c:v>
                </c:pt>
                <c:pt idx="1">
                  <c:v>Unicentro Medellín</c:v>
                </c:pt>
                <c:pt idx="2">
                  <c:v>Centro Comercial Los Molinos</c:v>
                </c:pt>
                <c:pt idx="3">
                  <c:v>Centro Comercial Sandiego</c:v>
                </c:pt>
                <c:pt idx="4">
                  <c:v>Centro Comercial Oviedo</c:v>
                </c:pt>
                <c:pt idx="5">
                  <c:v>Centro Comercial Santafé Medellín</c:v>
                </c:pt>
                <c:pt idx="6">
                  <c:v>Centro Comercial Premium Plaza</c:v>
                </c:pt>
              </c:strCache>
            </c:strRef>
          </c:cat>
          <c:val>
            <c:numRef>
              <c:f>Sheet1!$D$2:$D$8</c:f>
              <c:numCache>
                <c:formatCode>General</c:formatCode>
                <c:ptCount val="7"/>
                <c:pt idx="0">
                  <c:v>0</c:v>
                </c:pt>
                <c:pt idx="1">
                  <c:v>42</c:v>
                </c:pt>
                <c:pt idx="2">
                  <c:v>11</c:v>
                </c:pt>
                <c:pt idx="3">
                  <c:v>1</c:v>
                </c:pt>
                <c:pt idx="4">
                  <c:v>6</c:v>
                </c:pt>
                <c:pt idx="5">
                  <c:v>75</c:v>
                </c:pt>
                <c:pt idx="6">
                  <c:v>26</c:v>
                </c:pt>
              </c:numCache>
            </c:numRef>
          </c:val>
          <c:extLst>
            <c:ext xmlns:c16="http://schemas.microsoft.com/office/drawing/2014/chart" uri="{C3380CC4-5D6E-409C-BE32-E72D297353CC}">
              <c16:uniqueId val="{00000002-4711-494F-835D-DD84DC4D01A6}"/>
            </c:ext>
          </c:extLst>
        </c:ser>
        <c:ser>
          <c:idx val="3"/>
          <c:order val="3"/>
          <c:tx>
            <c:strRef>
              <c:f>Sheet1!$E$1</c:f>
              <c:strCache>
                <c:ptCount val="1"/>
                <c:pt idx="0">
                  <c:v>Wow</c:v>
                </c:pt>
              </c:strCache>
            </c:strRef>
          </c:tx>
          <c:spPr>
            <a:solidFill>
              <a:schemeClr val="accent4"/>
            </a:solidFill>
            <a:ln>
              <a:noFill/>
            </a:ln>
            <a:effectLst/>
          </c:spPr>
          <c:invertIfNegative val="0"/>
          <c:cat>
            <c:strRef>
              <c:f>Sheet1!$A$2:$A$8</c:f>
              <c:strCache>
                <c:ptCount val="7"/>
                <c:pt idx="0">
                  <c:v>El Tesoro Parque Comercial</c:v>
                </c:pt>
                <c:pt idx="1">
                  <c:v>Unicentro Medellín</c:v>
                </c:pt>
                <c:pt idx="2">
                  <c:v>Centro Comercial Los Molinos</c:v>
                </c:pt>
                <c:pt idx="3">
                  <c:v>Centro Comercial Sandiego</c:v>
                </c:pt>
                <c:pt idx="4">
                  <c:v>Centro Comercial Oviedo</c:v>
                </c:pt>
                <c:pt idx="5">
                  <c:v>Centro Comercial Santafé Medellín</c:v>
                </c:pt>
                <c:pt idx="6">
                  <c:v>Centro Comercial Premium Plaza</c:v>
                </c:pt>
              </c:strCache>
            </c:strRef>
          </c:cat>
          <c:val>
            <c:numRef>
              <c:f>Sheet1!$E$2:$E$8</c:f>
              <c:numCache>
                <c:formatCode>General</c:formatCode>
                <c:ptCount val="7"/>
                <c:pt idx="0">
                  <c:v>2</c:v>
                </c:pt>
                <c:pt idx="1">
                  <c:v>35</c:v>
                </c:pt>
                <c:pt idx="2">
                  <c:v>17</c:v>
                </c:pt>
                <c:pt idx="3">
                  <c:v>3</c:v>
                </c:pt>
                <c:pt idx="4">
                  <c:v>6</c:v>
                </c:pt>
                <c:pt idx="5">
                  <c:v>25</c:v>
                </c:pt>
                <c:pt idx="6">
                  <c:v>13</c:v>
                </c:pt>
              </c:numCache>
            </c:numRef>
          </c:val>
          <c:extLst>
            <c:ext xmlns:c16="http://schemas.microsoft.com/office/drawing/2014/chart" uri="{C3380CC4-5D6E-409C-BE32-E72D297353CC}">
              <c16:uniqueId val="{00000003-4711-494F-835D-DD84DC4D01A6}"/>
            </c:ext>
          </c:extLst>
        </c:ser>
        <c:ser>
          <c:idx val="4"/>
          <c:order val="4"/>
          <c:tx>
            <c:strRef>
              <c:f>Sheet1!$F$1</c:f>
              <c:strCache>
                <c:ptCount val="1"/>
                <c:pt idx="0">
                  <c:v>Sad</c:v>
                </c:pt>
              </c:strCache>
            </c:strRef>
          </c:tx>
          <c:spPr>
            <a:solidFill>
              <a:schemeClr val="accent5"/>
            </a:solidFill>
            <a:ln>
              <a:noFill/>
            </a:ln>
            <a:effectLst/>
          </c:spPr>
          <c:invertIfNegative val="0"/>
          <c:cat>
            <c:strRef>
              <c:f>Sheet1!$A$2:$A$8</c:f>
              <c:strCache>
                <c:ptCount val="7"/>
                <c:pt idx="0">
                  <c:v>El Tesoro Parque Comercial</c:v>
                </c:pt>
                <c:pt idx="1">
                  <c:v>Unicentro Medellín</c:v>
                </c:pt>
                <c:pt idx="2">
                  <c:v>Centro Comercial Los Molinos</c:v>
                </c:pt>
                <c:pt idx="3">
                  <c:v>Centro Comercial Sandiego</c:v>
                </c:pt>
                <c:pt idx="4">
                  <c:v>Centro Comercial Oviedo</c:v>
                </c:pt>
                <c:pt idx="5">
                  <c:v>Centro Comercial Santafé Medellín</c:v>
                </c:pt>
                <c:pt idx="6">
                  <c:v>Centro Comercial Premium Plaza</c:v>
                </c:pt>
              </c:strCache>
            </c:strRef>
          </c:cat>
          <c:val>
            <c:numRef>
              <c:f>Sheet1!$F$2:$F$8</c:f>
              <c:numCache>
                <c:formatCode>General</c:formatCode>
                <c:ptCount val="7"/>
                <c:pt idx="0">
                  <c:v>0</c:v>
                </c:pt>
                <c:pt idx="1">
                  <c:v>2</c:v>
                </c:pt>
                <c:pt idx="2">
                  <c:v>0</c:v>
                </c:pt>
                <c:pt idx="3">
                  <c:v>2</c:v>
                </c:pt>
                <c:pt idx="4">
                  <c:v>0</c:v>
                </c:pt>
                <c:pt idx="5">
                  <c:v>8</c:v>
                </c:pt>
                <c:pt idx="6">
                  <c:v>3</c:v>
                </c:pt>
              </c:numCache>
            </c:numRef>
          </c:val>
          <c:extLst>
            <c:ext xmlns:c16="http://schemas.microsoft.com/office/drawing/2014/chart" uri="{C3380CC4-5D6E-409C-BE32-E72D297353CC}">
              <c16:uniqueId val="{00000004-4711-494F-835D-DD84DC4D01A6}"/>
            </c:ext>
          </c:extLst>
        </c:ser>
        <c:ser>
          <c:idx val="5"/>
          <c:order val="5"/>
          <c:tx>
            <c:strRef>
              <c:f>Sheet1!$G$1</c:f>
              <c:strCache>
                <c:ptCount val="1"/>
                <c:pt idx="0">
                  <c:v>Angry</c:v>
                </c:pt>
              </c:strCache>
            </c:strRef>
          </c:tx>
          <c:spPr>
            <a:solidFill>
              <a:schemeClr val="accent6"/>
            </a:solidFill>
            <a:ln>
              <a:noFill/>
            </a:ln>
            <a:effectLst/>
          </c:spPr>
          <c:invertIfNegative val="0"/>
          <c:cat>
            <c:strRef>
              <c:f>Sheet1!$A$2:$A$8</c:f>
              <c:strCache>
                <c:ptCount val="7"/>
                <c:pt idx="0">
                  <c:v>El Tesoro Parque Comercial</c:v>
                </c:pt>
                <c:pt idx="1">
                  <c:v>Unicentro Medellín</c:v>
                </c:pt>
                <c:pt idx="2">
                  <c:v>Centro Comercial Los Molinos</c:v>
                </c:pt>
                <c:pt idx="3">
                  <c:v>Centro Comercial Sandiego</c:v>
                </c:pt>
                <c:pt idx="4">
                  <c:v>Centro Comercial Oviedo</c:v>
                </c:pt>
                <c:pt idx="5">
                  <c:v>Centro Comercial Santafé Medellín</c:v>
                </c:pt>
                <c:pt idx="6">
                  <c:v>Centro Comercial Premium Plaza</c:v>
                </c:pt>
              </c:strCache>
            </c:strRef>
          </c:cat>
          <c:val>
            <c:numRef>
              <c:f>Sheet1!$G$2:$G$8</c:f>
              <c:numCache>
                <c:formatCode>General</c:formatCode>
                <c:ptCount val="7"/>
                <c:pt idx="0">
                  <c:v>0</c:v>
                </c:pt>
                <c:pt idx="1">
                  <c:v>4</c:v>
                </c:pt>
                <c:pt idx="2">
                  <c:v>2</c:v>
                </c:pt>
                <c:pt idx="3">
                  <c:v>0</c:v>
                </c:pt>
                <c:pt idx="4">
                  <c:v>0</c:v>
                </c:pt>
                <c:pt idx="5">
                  <c:v>4</c:v>
                </c:pt>
                <c:pt idx="6">
                  <c:v>2</c:v>
                </c:pt>
              </c:numCache>
            </c:numRef>
          </c:val>
          <c:extLst>
            <c:ext xmlns:c16="http://schemas.microsoft.com/office/drawing/2014/chart" uri="{C3380CC4-5D6E-409C-BE32-E72D297353CC}">
              <c16:uniqueId val="{00000005-4711-494F-835D-DD84DC4D01A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Sheet1!$A$2:$A$8</c:f>
              <c:strCache>
                <c:ptCount val="7"/>
                <c:pt idx="0">
                  <c:v>El Tesoro Parque Comercial</c:v>
                </c:pt>
                <c:pt idx="1">
                  <c:v>Unicentro Medellín</c:v>
                </c:pt>
                <c:pt idx="2">
                  <c:v>Centro Comercial Los Molinos</c:v>
                </c:pt>
                <c:pt idx="3">
                  <c:v>Centro Comercial Sandiego</c:v>
                </c:pt>
                <c:pt idx="4">
                  <c:v>Centro Comercial Oviedo</c:v>
                </c:pt>
                <c:pt idx="5">
                  <c:v>Centro Comercial Santafé Medellín</c:v>
                </c:pt>
                <c:pt idx="6">
                  <c:v>Centro Comercial Premium Plaza</c:v>
                </c:pt>
              </c:strCache>
            </c:strRef>
          </c:cat>
          <c:val>
            <c:numRef>
              <c:f>Sheet1!$H$2:$H$8</c:f>
              <c:numCache>
                <c:formatCode>General</c:formatCode>
                <c:ptCount val="7"/>
                <c:pt idx="0">
                  <c:v>45</c:v>
                </c:pt>
                <c:pt idx="1">
                  <c:v>86</c:v>
                </c:pt>
                <c:pt idx="2">
                  <c:v>448</c:v>
                </c:pt>
                <c:pt idx="3">
                  <c:v>130</c:v>
                </c:pt>
                <c:pt idx="4">
                  <c:v>59</c:v>
                </c:pt>
                <c:pt idx="5">
                  <c:v>396</c:v>
                </c:pt>
                <c:pt idx="6">
                  <c:v>178</c:v>
                </c:pt>
              </c:numCache>
            </c:numRef>
          </c:val>
          <c:extLst>
            <c:ext xmlns:c16="http://schemas.microsoft.com/office/drawing/2014/chart" uri="{C3380CC4-5D6E-409C-BE32-E72D297353CC}">
              <c16:uniqueId val="{00000006-4711-494F-835D-DD84DC4D01A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Sheet1!$A$2:$A$8</c:f>
              <c:strCache>
                <c:ptCount val="7"/>
                <c:pt idx="0">
                  <c:v>El Tesoro Parque Comercial</c:v>
                </c:pt>
                <c:pt idx="1">
                  <c:v>Unicentro Medellín</c:v>
                </c:pt>
                <c:pt idx="2">
                  <c:v>Centro Comercial Los Molinos</c:v>
                </c:pt>
                <c:pt idx="3">
                  <c:v>Centro Comercial Sandiego</c:v>
                </c:pt>
                <c:pt idx="4">
                  <c:v>Centro Comercial Oviedo</c:v>
                </c:pt>
                <c:pt idx="5">
                  <c:v>Centro Comercial Santafé Medellín</c:v>
                </c:pt>
                <c:pt idx="6">
                  <c:v>Centro Comercial Premium Plaza</c:v>
                </c:pt>
              </c:strCache>
            </c:strRef>
          </c:cat>
          <c:val>
            <c:numRef>
              <c:f>Sheet1!$I$2:$I$8</c:f>
              <c:numCache>
                <c:formatCode>General</c:formatCode>
                <c:ptCount val="7"/>
                <c:pt idx="0">
                  <c:v>83</c:v>
                </c:pt>
                <c:pt idx="1">
                  <c:v>237</c:v>
                </c:pt>
                <c:pt idx="2">
                  <c:v>416</c:v>
                </c:pt>
                <c:pt idx="3">
                  <c:v>79</c:v>
                </c:pt>
                <c:pt idx="4">
                  <c:v>87</c:v>
                </c:pt>
                <c:pt idx="5">
                  <c:v>584</c:v>
                </c:pt>
                <c:pt idx="6">
                  <c:v>533</c:v>
                </c:pt>
              </c:numCache>
            </c:numRef>
          </c:val>
          <c:extLst>
            <c:ext xmlns:c16="http://schemas.microsoft.com/office/drawing/2014/chart" uri="{C3380CC4-5D6E-409C-BE32-E72D297353CC}">
              <c16:uniqueId val="{00000007-4711-494F-835D-DD84DC4D01A6}"/>
            </c:ext>
          </c:extLst>
        </c:ser>
        <c:dLbls>
          <c:showLegendKey val="0"/>
          <c:showVal val="0"/>
          <c:showCatName val="0"/>
          <c:showSerName val="0"/>
          <c:showPercent val="0"/>
          <c:showBubbleSize val="0"/>
        </c:dLbls>
        <c:gapWidth val="150"/>
        <c:overlap val="100"/>
        <c:axId val="493031872"/>
        <c:axId val="493036464"/>
      </c:barChart>
      <c:catAx>
        <c:axId val="493031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036464"/>
        <c:crosses val="autoZero"/>
        <c:auto val="1"/>
        <c:lblAlgn val="ctr"/>
        <c:lblOffset val="100"/>
        <c:noMultiLvlLbl val="0"/>
      </c:catAx>
      <c:valAx>
        <c:axId val="493036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031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unicentro_med</c:v>
                </c:pt>
              </c:strCache>
            </c:strRef>
          </c:cat>
          <c:val>
            <c:numRef>
              <c:f>Sheet1!$B$2</c:f>
              <c:numCache>
                <c:formatCode>General</c:formatCode>
                <c:ptCount val="1"/>
                <c:pt idx="0">
                  <c:v>3877</c:v>
                </c:pt>
              </c:numCache>
            </c:numRef>
          </c:val>
          <c:extLst>
            <c:ext xmlns:c16="http://schemas.microsoft.com/office/drawing/2014/chart" uri="{C3380CC4-5D6E-409C-BE32-E72D297353CC}">
              <c16:uniqueId val="{00000000-F469-4C63-9376-1E2B0A3F4B12}"/>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unicentro_med</c:v>
                </c:pt>
              </c:strCache>
            </c:strRef>
          </c:cat>
          <c:val>
            <c:numRef>
              <c:f>Sheet1!$C$2</c:f>
              <c:numCache>
                <c:formatCode>General</c:formatCode>
                <c:ptCount val="1"/>
                <c:pt idx="0">
                  <c:v>55</c:v>
                </c:pt>
              </c:numCache>
            </c:numRef>
          </c:val>
          <c:extLst>
            <c:ext xmlns:c16="http://schemas.microsoft.com/office/drawing/2014/chart" uri="{C3380CC4-5D6E-409C-BE32-E72D297353CC}">
              <c16:uniqueId val="{00000001-F469-4C63-9376-1E2B0A3F4B12}"/>
            </c:ext>
          </c:extLst>
        </c:ser>
        <c:dLbls>
          <c:showLegendKey val="0"/>
          <c:showVal val="0"/>
          <c:showCatName val="0"/>
          <c:showSerName val="0"/>
          <c:showPercent val="0"/>
          <c:showBubbleSize val="0"/>
        </c:dLbls>
        <c:gapWidth val="150"/>
        <c:overlap val="100"/>
        <c:axId val="493054504"/>
        <c:axId val="493054832"/>
      </c:barChart>
      <c:catAx>
        <c:axId val="493054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054832"/>
        <c:crosses val="autoZero"/>
        <c:auto val="1"/>
        <c:lblAlgn val="ctr"/>
        <c:lblOffset val="100"/>
        <c:noMultiLvlLbl val="0"/>
      </c:catAx>
      <c:valAx>
        <c:axId val="4930548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05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DAD29-21D4-45BA-BE71-75B1FCCBE6AE}"/>
              </a:ext>
            </a:extLst>
          </p:cNvPr>
          <p:cNvSpPr>
            <a:spLocks noGrp="1"/>
          </p:cNvSpPr>
          <p:nvPr>
            <p:ph type="ctrTitle"/>
          </p:nvPr>
        </p:nvSpPr>
        <p:spPr/>
        <p:txBody>
          <a:bodyPr/>
          <a:lstStyle/>
          <a:p>
            <a:r>
              <a:rPr lang="en-US"/>
              <a:t>Unicentro</a:t>
            </a:r>
          </a:p>
        </p:txBody>
      </p:sp>
      <p:sp>
        <p:nvSpPr>
          <p:cNvPr id="3" name="Subtitle 2">
            <a:extLst>
              <a:ext uri="{FF2B5EF4-FFF2-40B4-BE49-F238E27FC236}">
                <a16:creationId xmlns:a16="http://schemas.microsoft.com/office/drawing/2014/main" id="{D32C1E3B-C981-4ED7-83C0-C61564577234}"/>
              </a:ext>
            </a:extLst>
          </p:cNvPr>
          <p:cNvSpPr>
            <a:spLocks noGrp="1"/>
          </p:cNvSpPr>
          <p:nvPr>
            <p:ph type="subTitle" idx="1"/>
          </p:nvPr>
        </p:nvSpPr>
        <p:spPr/>
        <p:txBody>
          <a:bodyPr/>
          <a:lstStyle/>
          <a:p>
            <a:r>
              <a:rPr lang="en-US"/>
              <a:t>Feeling company sas</a:t>
            </a:r>
          </a:p>
        </p:txBody>
      </p:sp>
    </p:spTree>
    <p:extLst>
      <p:ext uri="{BB962C8B-B14F-4D97-AF65-F5344CB8AC3E}">
        <p14:creationId xmlns:p14="http://schemas.microsoft.com/office/powerpoint/2010/main" val="1929628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BF2B6-0BF5-4C1F-B270-CA4A64BA3F52}"/>
              </a:ext>
            </a:extLst>
          </p:cNvPr>
          <p:cNvSpPr>
            <a:spLocks noGrp="1"/>
          </p:cNvSpPr>
          <p:nvPr>
            <p:ph type="title"/>
          </p:nvPr>
        </p:nvSpPr>
        <p:spPr/>
        <p:txBody>
          <a:bodyPr/>
          <a:lstStyle/>
          <a:p>
            <a:r>
              <a:rPr lang="en-US"/>
              <a:t>Facebook Key Metrics Table | UNICENTRO - 1 of 4</a:t>
            </a:r>
          </a:p>
        </p:txBody>
      </p:sp>
      <p:graphicFrame>
        <p:nvGraphicFramePr>
          <p:cNvPr id="5" name="Table Placeholder 4">
            <a:extLst>
              <a:ext uri="{FF2B5EF4-FFF2-40B4-BE49-F238E27FC236}">
                <a16:creationId xmlns:a16="http://schemas.microsoft.com/office/drawing/2014/main" id="{EED63FD0-50E3-4DD4-8667-E9ADB999DD0F}"/>
              </a:ext>
            </a:extLst>
          </p:cNvPr>
          <p:cNvGraphicFramePr>
            <a:graphicFrameLocks noGrp="1"/>
          </p:cNvGraphicFramePr>
          <p:nvPr>
            <p:ph type="tbl" sz="quarter" idx="13"/>
            <p:extLst>
              <p:ext uri="{D42A27DB-BD31-4B8C-83A1-F6EECF244321}">
                <p14:modId xmlns:p14="http://schemas.microsoft.com/office/powerpoint/2010/main" val="3419232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117236080"/>
                    </a:ext>
                  </a:extLst>
                </a:gridCol>
                <a:gridCol w="304495">
                  <a:extLst>
                    <a:ext uri="{9D8B030D-6E8A-4147-A177-3AD203B41FA5}">
                      <a16:colId xmlns:a16="http://schemas.microsoft.com/office/drawing/2014/main" val="21315044"/>
                    </a:ext>
                  </a:extLst>
                </a:gridCol>
                <a:gridCol w="304495">
                  <a:extLst>
                    <a:ext uri="{9D8B030D-6E8A-4147-A177-3AD203B41FA5}">
                      <a16:colId xmlns:a16="http://schemas.microsoft.com/office/drawing/2014/main" val="11722883"/>
                    </a:ext>
                  </a:extLst>
                </a:gridCol>
                <a:gridCol w="304495">
                  <a:extLst>
                    <a:ext uri="{9D8B030D-6E8A-4147-A177-3AD203B41FA5}">
                      <a16:colId xmlns:a16="http://schemas.microsoft.com/office/drawing/2014/main" val="3604510981"/>
                    </a:ext>
                  </a:extLst>
                </a:gridCol>
                <a:gridCol w="304495">
                  <a:extLst>
                    <a:ext uri="{9D8B030D-6E8A-4147-A177-3AD203B41FA5}">
                      <a16:colId xmlns:a16="http://schemas.microsoft.com/office/drawing/2014/main" val="3810648662"/>
                    </a:ext>
                  </a:extLst>
                </a:gridCol>
                <a:gridCol w="304495">
                  <a:extLst>
                    <a:ext uri="{9D8B030D-6E8A-4147-A177-3AD203B41FA5}">
                      <a16:colId xmlns:a16="http://schemas.microsoft.com/office/drawing/2014/main" val="442101874"/>
                    </a:ext>
                  </a:extLst>
                </a:gridCol>
                <a:gridCol w="304495">
                  <a:extLst>
                    <a:ext uri="{9D8B030D-6E8A-4147-A177-3AD203B41FA5}">
                      <a16:colId xmlns:a16="http://schemas.microsoft.com/office/drawing/2014/main" val="3660137855"/>
                    </a:ext>
                  </a:extLst>
                </a:gridCol>
                <a:gridCol w="304495">
                  <a:extLst>
                    <a:ext uri="{9D8B030D-6E8A-4147-A177-3AD203B41FA5}">
                      <a16:colId xmlns:a16="http://schemas.microsoft.com/office/drawing/2014/main" val="3104841972"/>
                    </a:ext>
                  </a:extLst>
                </a:gridCol>
                <a:gridCol w="304495">
                  <a:extLst>
                    <a:ext uri="{9D8B030D-6E8A-4147-A177-3AD203B41FA5}">
                      <a16:colId xmlns:a16="http://schemas.microsoft.com/office/drawing/2014/main" val="2389767700"/>
                    </a:ext>
                  </a:extLst>
                </a:gridCol>
                <a:gridCol w="304495">
                  <a:extLst>
                    <a:ext uri="{9D8B030D-6E8A-4147-A177-3AD203B41FA5}">
                      <a16:colId xmlns:a16="http://schemas.microsoft.com/office/drawing/2014/main" val="3189628041"/>
                    </a:ext>
                  </a:extLst>
                </a:gridCol>
                <a:gridCol w="304495">
                  <a:extLst>
                    <a:ext uri="{9D8B030D-6E8A-4147-A177-3AD203B41FA5}">
                      <a16:colId xmlns:a16="http://schemas.microsoft.com/office/drawing/2014/main" val="3902449047"/>
                    </a:ext>
                  </a:extLst>
                </a:gridCol>
                <a:gridCol w="304495">
                  <a:extLst>
                    <a:ext uri="{9D8B030D-6E8A-4147-A177-3AD203B41FA5}">
                      <a16:colId xmlns:a16="http://schemas.microsoft.com/office/drawing/2014/main" val="3733750046"/>
                    </a:ext>
                  </a:extLst>
                </a:gridCol>
                <a:gridCol w="304495">
                  <a:extLst>
                    <a:ext uri="{9D8B030D-6E8A-4147-A177-3AD203B41FA5}">
                      <a16:colId xmlns:a16="http://schemas.microsoft.com/office/drawing/2014/main" val="3068610741"/>
                    </a:ext>
                  </a:extLst>
                </a:gridCol>
                <a:gridCol w="304495">
                  <a:extLst>
                    <a:ext uri="{9D8B030D-6E8A-4147-A177-3AD203B41FA5}">
                      <a16:colId xmlns:a16="http://schemas.microsoft.com/office/drawing/2014/main" val="789858460"/>
                    </a:ext>
                  </a:extLst>
                </a:gridCol>
                <a:gridCol w="304495">
                  <a:extLst>
                    <a:ext uri="{9D8B030D-6E8A-4147-A177-3AD203B41FA5}">
                      <a16:colId xmlns:a16="http://schemas.microsoft.com/office/drawing/2014/main" val="292675110"/>
                    </a:ext>
                  </a:extLst>
                </a:gridCol>
                <a:gridCol w="304495">
                  <a:extLst>
                    <a:ext uri="{9D8B030D-6E8A-4147-A177-3AD203B41FA5}">
                      <a16:colId xmlns:a16="http://schemas.microsoft.com/office/drawing/2014/main" val="2506333484"/>
                    </a:ext>
                  </a:extLst>
                </a:gridCol>
                <a:gridCol w="304495">
                  <a:extLst>
                    <a:ext uri="{9D8B030D-6E8A-4147-A177-3AD203B41FA5}">
                      <a16:colId xmlns:a16="http://schemas.microsoft.com/office/drawing/2014/main" val="1261316836"/>
                    </a:ext>
                  </a:extLst>
                </a:gridCol>
                <a:gridCol w="304495">
                  <a:extLst>
                    <a:ext uri="{9D8B030D-6E8A-4147-A177-3AD203B41FA5}">
                      <a16:colId xmlns:a16="http://schemas.microsoft.com/office/drawing/2014/main" val="1555526359"/>
                    </a:ext>
                  </a:extLst>
                </a:gridCol>
                <a:gridCol w="304495">
                  <a:extLst>
                    <a:ext uri="{9D8B030D-6E8A-4147-A177-3AD203B41FA5}">
                      <a16:colId xmlns:a16="http://schemas.microsoft.com/office/drawing/2014/main" val="4189591304"/>
                    </a:ext>
                  </a:extLst>
                </a:gridCol>
                <a:gridCol w="304495">
                  <a:extLst>
                    <a:ext uri="{9D8B030D-6E8A-4147-A177-3AD203B41FA5}">
                      <a16:colId xmlns:a16="http://schemas.microsoft.com/office/drawing/2014/main" val="3659273266"/>
                    </a:ext>
                  </a:extLst>
                </a:gridCol>
                <a:gridCol w="304495">
                  <a:extLst>
                    <a:ext uri="{9D8B030D-6E8A-4147-A177-3AD203B41FA5}">
                      <a16:colId xmlns:a16="http://schemas.microsoft.com/office/drawing/2014/main" val="1105026765"/>
                    </a:ext>
                  </a:extLst>
                </a:gridCol>
                <a:gridCol w="304495">
                  <a:extLst>
                    <a:ext uri="{9D8B030D-6E8A-4147-A177-3AD203B41FA5}">
                      <a16:colId xmlns:a16="http://schemas.microsoft.com/office/drawing/2014/main" val="210083157"/>
                    </a:ext>
                  </a:extLst>
                </a:gridCol>
                <a:gridCol w="304495">
                  <a:extLst>
                    <a:ext uri="{9D8B030D-6E8A-4147-A177-3AD203B41FA5}">
                      <a16:colId xmlns:a16="http://schemas.microsoft.com/office/drawing/2014/main" val="3765860449"/>
                    </a:ext>
                  </a:extLst>
                </a:gridCol>
                <a:gridCol w="304495">
                  <a:extLst>
                    <a:ext uri="{9D8B030D-6E8A-4147-A177-3AD203B41FA5}">
                      <a16:colId xmlns:a16="http://schemas.microsoft.com/office/drawing/2014/main" val="1962645227"/>
                    </a:ext>
                  </a:extLst>
                </a:gridCol>
                <a:gridCol w="304495">
                  <a:extLst>
                    <a:ext uri="{9D8B030D-6E8A-4147-A177-3AD203B41FA5}">
                      <a16:colId xmlns:a16="http://schemas.microsoft.com/office/drawing/2014/main" val="578748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139982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 Tesoro Parque Comercial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032046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Unicentro Medellín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638066258"/>
                  </a:ext>
                </a:extLst>
              </a:tr>
            </a:tbl>
          </a:graphicData>
        </a:graphic>
      </p:graphicFrame>
      <p:sp>
        <p:nvSpPr>
          <p:cNvPr id="4" name="Text Placeholder 3">
            <a:extLst>
              <a:ext uri="{FF2B5EF4-FFF2-40B4-BE49-F238E27FC236}">
                <a16:creationId xmlns:a16="http://schemas.microsoft.com/office/drawing/2014/main" id="{9F64D8B4-A67C-4B25-A900-B5C362B8784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568887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50263-9A89-4EDC-BF54-379EA8B922F6}"/>
              </a:ext>
            </a:extLst>
          </p:cNvPr>
          <p:cNvSpPr>
            <a:spLocks noGrp="1"/>
          </p:cNvSpPr>
          <p:nvPr>
            <p:ph type="title"/>
          </p:nvPr>
        </p:nvSpPr>
        <p:spPr/>
        <p:txBody>
          <a:bodyPr/>
          <a:lstStyle/>
          <a:p>
            <a:r>
              <a:rPr lang="en-US"/>
              <a:t>Facebook Key Metrics Table | UNICENTRO - 2 of 4</a:t>
            </a:r>
          </a:p>
        </p:txBody>
      </p:sp>
      <p:graphicFrame>
        <p:nvGraphicFramePr>
          <p:cNvPr id="5" name="Table Placeholder 4">
            <a:extLst>
              <a:ext uri="{FF2B5EF4-FFF2-40B4-BE49-F238E27FC236}">
                <a16:creationId xmlns:a16="http://schemas.microsoft.com/office/drawing/2014/main" id="{FBA0A1C6-6C90-4B22-A76F-891D4757BCAD}"/>
              </a:ext>
            </a:extLst>
          </p:cNvPr>
          <p:cNvGraphicFramePr>
            <a:graphicFrameLocks noGrp="1"/>
          </p:cNvGraphicFramePr>
          <p:nvPr>
            <p:ph type="tbl" sz="quarter" idx="13"/>
            <p:extLst>
              <p:ext uri="{D42A27DB-BD31-4B8C-83A1-F6EECF244321}">
                <p14:modId xmlns:p14="http://schemas.microsoft.com/office/powerpoint/2010/main" val="3256226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444613914"/>
                    </a:ext>
                  </a:extLst>
                </a:gridCol>
                <a:gridCol w="304495">
                  <a:extLst>
                    <a:ext uri="{9D8B030D-6E8A-4147-A177-3AD203B41FA5}">
                      <a16:colId xmlns:a16="http://schemas.microsoft.com/office/drawing/2014/main" val="1868030501"/>
                    </a:ext>
                  </a:extLst>
                </a:gridCol>
                <a:gridCol w="304495">
                  <a:extLst>
                    <a:ext uri="{9D8B030D-6E8A-4147-A177-3AD203B41FA5}">
                      <a16:colId xmlns:a16="http://schemas.microsoft.com/office/drawing/2014/main" val="1006510546"/>
                    </a:ext>
                  </a:extLst>
                </a:gridCol>
                <a:gridCol w="304495">
                  <a:extLst>
                    <a:ext uri="{9D8B030D-6E8A-4147-A177-3AD203B41FA5}">
                      <a16:colId xmlns:a16="http://schemas.microsoft.com/office/drawing/2014/main" val="3634572543"/>
                    </a:ext>
                  </a:extLst>
                </a:gridCol>
                <a:gridCol w="304495">
                  <a:extLst>
                    <a:ext uri="{9D8B030D-6E8A-4147-A177-3AD203B41FA5}">
                      <a16:colId xmlns:a16="http://schemas.microsoft.com/office/drawing/2014/main" val="2678258452"/>
                    </a:ext>
                  </a:extLst>
                </a:gridCol>
                <a:gridCol w="304495">
                  <a:extLst>
                    <a:ext uri="{9D8B030D-6E8A-4147-A177-3AD203B41FA5}">
                      <a16:colId xmlns:a16="http://schemas.microsoft.com/office/drawing/2014/main" val="292630568"/>
                    </a:ext>
                  </a:extLst>
                </a:gridCol>
                <a:gridCol w="304495">
                  <a:extLst>
                    <a:ext uri="{9D8B030D-6E8A-4147-A177-3AD203B41FA5}">
                      <a16:colId xmlns:a16="http://schemas.microsoft.com/office/drawing/2014/main" val="2691036848"/>
                    </a:ext>
                  </a:extLst>
                </a:gridCol>
                <a:gridCol w="304495">
                  <a:extLst>
                    <a:ext uri="{9D8B030D-6E8A-4147-A177-3AD203B41FA5}">
                      <a16:colId xmlns:a16="http://schemas.microsoft.com/office/drawing/2014/main" val="3141992467"/>
                    </a:ext>
                  </a:extLst>
                </a:gridCol>
                <a:gridCol w="304495">
                  <a:extLst>
                    <a:ext uri="{9D8B030D-6E8A-4147-A177-3AD203B41FA5}">
                      <a16:colId xmlns:a16="http://schemas.microsoft.com/office/drawing/2014/main" val="1091941784"/>
                    </a:ext>
                  </a:extLst>
                </a:gridCol>
                <a:gridCol w="304495">
                  <a:extLst>
                    <a:ext uri="{9D8B030D-6E8A-4147-A177-3AD203B41FA5}">
                      <a16:colId xmlns:a16="http://schemas.microsoft.com/office/drawing/2014/main" val="1839811985"/>
                    </a:ext>
                  </a:extLst>
                </a:gridCol>
                <a:gridCol w="304495">
                  <a:extLst>
                    <a:ext uri="{9D8B030D-6E8A-4147-A177-3AD203B41FA5}">
                      <a16:colId xmlns:a16="http://schemas.microsoft.com/office/drawing/2014/main" val="1549181954"/>
                    </a:ext>
                  </a:extLst>
                </a:gridCol>
                <a:gridCol w="304495">
                  <a:extLst>
                    <a:ext uri="{9D8B030D-6E8A-4147-A177-3AD203B41FA5}">
                      <a16:colId xmlns:a16="http://schemas.microsoft.com/office/drawing/2014/main" val="1580928637"/>
                    </a:ext>
                  </a:extLst>
                </a:gridCol>
                <a:gridCol w="304495">
                  <a:extLst>
                    <a:ext uri="{9D8B030D-6E8A-4147-A177-3AD203B41FA5}">
                      <a16:colId xmlns:a16="http://schemas.microsoft.com/office/drawing/2014/main" val="4078548686"/>
                    </a:ext>
                  </a:extLst>
                </a:gridCol>
                <a:gridCol w="304495">
                  <a:extLst>
                    <a:ext uri="{9D8B030D-6E8A-4147-A177-3AD203B41FA5}">
                      <a16:colId xmlns:a16="http://schemas.microsoft.com/office/drawing/2014/main" val="2372994005"/>
                    </a:ext>
                  </a:extLst>
                </a:gridCol>
                <a:gridCol w="304495">
                  <a:extLst>
                    <a:ext uri="{9D8B030D-6E8A-4147-A177-3AD203B41FA5}">
                      <a16:colId xmlns:a16="http://schemas.microsoft.com/office/drawing/2014/main" val="3560243404"/>
                    </a:ext>
                  </a:extLst>
                </a:gridCol>
                <a:gridCol w="304495">
                  <a:extLst>
                    <a:ext uri="{9D8B030D-6E8A-4147-A177-3AD203B41FA5}">
                      <a16:colId xmlns:a16="http://schemas.microsoft.com/office/drawing/2014/main" val="217787621"/>
                    </a:ext>
                  </a:extLst>
                </a:gridCol>
                <a:gridCol w="304495">
                  <a:extLst>
                    <a:ext uri="{9D8B030D-6E8A-4147-A177-3AD203B41FA5}">
                      <a16:colId xmlns:a16="http://schemas.microsoft.com/office/drawing/2014/main" val="3580067324"/>
                    </a:ext>
                  </a:extLst>
                </a:gridCol>
                <a:gridCol w="304495">
                  <a:extLst>
                    <a:ext uri="{9D8B030D-6E8A-4147-A177-3AD203B41FA5}">
                      <a16:colId xmlns:a16="http://schemas.microsoft.com/office/drawing/2014/main" val="1427726949"/>
                    </a:ext>
                  </a:extLst>
                </a:gridCol>
                <a:gridCol w="304495">
                  <a:extLst>
                    <a:ext uri="{9D8B030D-6E8A-4147-A177-3AD203B41FA5}">
                      <a16:colId xmlns:a16="http://schemas.microsoft.com/office/drawing/2014/main" val="968690967"/>
                    </a:ext>
                  </a:extLst>
                </a:gridCol>
                <a:gridCol w="304495">
                  <a:extLst>
                    <a:ext uri="{9D8B030D-6E8A-4147-A177-3AD203B41FA5}">
                      <a16:colId xmlns:a16="http://schemas.microsoft.com/office/drawing/2014/main" val="1109314217"/>
                    </a:ext>
                  </a:extLst>
                </a:gridCol>
                <a:gridCol w="304495">
                  <a:extLst>
                    <a:ext uri="{9D8B030D-6E8A-4147-A177-3AD203B41FA5}">
                      <a16:colId xmlns:a16="http://schemas.microsoft.com/office/drawing/2014/main" val="3296638588"/>
                    </a:ext>
                  </a:extLst>
                </a:gridCol>
                <a:gridCol w="304495">
                  <a:extLst>
                    <a:ext uri="{9D8B030D-6E8A-4147-A177-3AD203B41FA5}">
                      <a16:colId xmlns:a16="http://schemas.microsoft.com/office/drawing/2014/main" val="1945782868"/>
                    </a:ext>
                  </a:extLst>
                </a:gridCol>
                <a:gridCol w="304495">
                  <a:extLst>
                    <a:ext uri="{9D8B030D-6E8A-4147-A177-3AD203B41FA5}">
                      <a16:colId xmlns:a16="http://schemas.microsoft.com/office/drawing/2014/main" val="4201347662"/>
                    </a:ext>
                  </a:extLst>
                </a:gridCol>
                <a:gridCol w="304495">
                  <a:extLst>
                    <a:ext uri="{9D8B030D-6E8A-4147-A177-3AD203B41FA5}">
                      <a16:colId xmlns:a16="http://schemas.microsoft.com/office/drawing/2014/main" val="6280509"/>
                    </a:ext>
                  </a:extLst>
                </a:gridCol>
                <a:gridCol w="304495">
                  <a:extLst>
                    <a:ext uri="{9D8B030D-6E8A-4147-A177-3AD203B41FA5}">
                      <a16:colId xmlns:a16="http://schemas.microsoft.com/office/drawing/2014/main" val="1179144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263354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Centro Comercial Los Molinos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2742323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Centro Comercial Sandiego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1287333998"/>
                  </a:ext>
                </a:extLst>
              </a:tr>
            </a:tbl>
          </a:graphicData>
        </a:graphic>
      </p:graphicFrame>
      <p:sp>
        <p:nvSpPr>
          <p:cNvPr id="4" name="Text Placeholder 3">
            <a:extLst>
              <a:ext uri="{FF2B5EF4-FFF2-40B4-BE49-F238E27FC236}">
                <a16:creationId xmlns:a16="http://schemas.microsoft.com/office/drawing/2014/main" id="{103B41A3-BFC9-4299-86D5-61E2D7AF351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05978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C6E7B-4217-40BB-9AA0-FE2B1654E963}"/>
              </a:ext>
            </a:extLst>
          </p:cNvPr>
          <p:cNvSpPr>
            <a:spLocks noGrp="1"/>
          </p:cNvSpPr>
          <p:nvPr>
            <p:ph type="title"/>
          </p:nvPr>
        </p:nvSpPr>
        <p:spPr/>
        <p:txBody>
          <a:bodyPr/>
          <a:lstStyle/>
          <a:p>
            <a:r>
              <a:rPr lang="en-US"/>
              <a:t>Facebook Key Metrics Table | UNICENTRO - 3 of 4</a:t>
            </a:r>
          </a:p>
        </p:txBody>
      </p:sp>
      <p:graphicFrame>
        <p:nvGraphicFramePr>
          <p:cNvPr id="5" name="Table Placeholder 4">
            <a:extLst>
              <a:ext uri="{FF2B5EF4-FFF2-40B4-BE49-F238E27FC236}">
                <a16:creationId xmlns:a16="http://schemas.microsoft.com/office/drawing/2014/main" id="{BD6DD54B-134E-45FF-8417-214606B2FD30}"/>
              </a:ext>
            </a:extLst>
          </p:cNvPr>
          <p:cNvGraphicFramePr>
            <a:graphicFrameLocks noGrp="1"/>
          </p:cNvGraphicFramePr>
          <p:nvPr>
            <p:ph type="tbl" sz="quarter" idx="13"/>
            <p:extLst>
              <p:ext uri="{D42A27DB-BD31-4B8C-83A1-F6EECF244321}">
                <p14:modId xmlns:p14="http://schemas.microsoft.com/office/powerpoint/2010/main" val="1075192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990338117"/>
                    </a:ext>
                  </a:extLst>
                </a:gridCol>
                <a:gridCol w="304495">
                  <a:extLst>
                    <a:ext uri="{9D8B030D-6E8A-4147-A177-3AD203B41FA5}">
                      <a16:colId xmlns:a16="http://schemas.microsoft.com/office/drawing/2014/main" val="1250203975"/>
                    </a:ext>
                  </a:extLst>
                </a:gridCol>
                <a:gridCol w="304495">
                  <a:extLst>
                    <a:ext uri="{9D8B030D-6E8A-4147-A177-3AD203B41FA5}">
                      <a16:colId xmlns:a16="http://schemas.microsoft.com/office/drawing/2014/main" val="644244236"/>
                    </a:ext>
                  </a:extLst>
                </a:gridCol>
                <a:gridCol w="304495">
                  <a:extLst>
                    <a:ext uri="{9D8B030D-6E8A-4147-A177-3AD203B41FA5}">
                      <a16:colId xmlns:a16="http://schemas.microsoft.com/office/drawing/2014/main" val="3683606709"/>
                    </a:ext>
                  </a:extLst>
                </a:gridCol>
                <a:gridCol w="304495">
                  <a:extLst>
                    <a:ext uri="{9D8B030D-6E8A-4147-A177-3AD203B41FA5}">
                      <a16:colId xmlns:a16="http://schemas.microsoft.com/office/drawing/2014/main" val="1409844741"/>
                    </a:ext>
                  </a:extLst>
                </a:gridCol>
                <a:gridCol w="304495">
                  <a:extLst>
                    <a:ext uri="{9D8B030D-6E8A-4147-A177-3AD203B41FA5}">
                      <a16:colId xmlns:a16="http://schemas.microsoft.com/office/drawing/2014/main" val="560831519"/>
                    </a:ext>
                  </a:extLst>
                </a:gridCol>
                <a:gridCol w="304495">
                  <a:extLst>
                    <a:ext uri="{9D8B030D-6E8A-4147-A177-3AD203B41FA5}">
                      <a16:colId xmlns:a16="http://schemas.microsoft.com/office/drawing/2014/main" val="1969281419"/>
                    </a:ext>
                  </a:extLst>
                </a:gridCol>
                <a:gridCol w="304495">
                  <a:extLst>
                    <a:ext uri="{9D8B030D-6E8A-4147-A177-3AD203B41FA5}">
                      <a16:colId xmlns:a16="http://schemas.microsoft.com/office/drawing/2014/main" val="1619219657"/>
                    </a:ext>
                  </a:extLst>
                </a:gridCol>
                <a:gridCol w="304495">
                  <a:extLst>
                    <a:ext uri="{9D8B030D-6E8A-4147-A177-3AD203B41FA5}">
                      <a16:colId xmlns:a16="http://schemas.microsoft.com/office/drawing/2014/main" val="4089178170"/>
                    </a:ext>
                  </a:extLst>
                </a:gridCol>
                <a:gridCol w="304495">
                  <a:extLst>
                    <a:ext uri="{9D8B030D-6E8A-4147-A177-3AD203B41FA5}">
                      <a16:colId xmlns:a16="http://schemas.microsoft.com/office/drawing/2014/main" val="30566737"/>
                    </a:ext>
                  </a:extLst>
                </a:gridCol>
                <a:gridCol w="304495">
                  <a:extLst>
                    <a:ext uri="{9D8B030D-6E8A-4147-A177-3AD203B41FA5}">
                      <a16:colId xmlns:a16="http://schemas.microsoft.com/office/drawing/2014/main" val="1831726002"/>
                    </a:ext>
                  </a:extLst>
                </a:gridCol>
                <a:gridCol w="304495">
                  <a:extLst>
                    <a:ext uri="{9D8B030D-6E8A-4147-A177-3AD203B41FA5}">
                      <a16:colId xmlns:a16="http://schemas.microsoft.com/office/drawing/2014/main" val="1219901722"/>
                    </a:ext>
                  </a:extLst>
                </a:gridCol>
                <a:gridCol w="304495">
                  <a:extLst>
                    <a:ext uri="{9D8B030D-6E8A-4147-A177-3AD203B41FA5}">
                      <a16:colId xmlns:a16="http://schemas.microsoft.com/office/drawing/2014/main" val="1636231891"/>
                    </a:ext>
                  </a:extLst>
                </a:gridCol>
                <a:gridCol w="304495">
                  <a:extLst>
                    <a:ext uri="{9D8B030D-6E8A-4147-A177-3AD203B41FA5}">
                      <a16:colId xmlns:a16="http://schemas.microsoft.com/office/drawing/2014/main" val="772988737"/>
                    </a:ext>
                  </a:extLst>
                </a:gridCol>
                <a:gridCol w="304495">
                  <a:extLst>
                    <a:ext uri="{9D8B030D-6E8A-4147-A177-3AD203B41FA5}">
                      <a16:colId xmlns:a16="http://schemas.microsoft.com/office/drawing/2014/main" val="278572304"/>
                    </a:ext>
                  </a:extLst>
                </a:gridCol>
                <a:gridCol w="304495">
                  <a:extLst>
                    <a:ext uri="{9D8B030D-6E8A-4147-A177-3AD203B41FA5}">
                      <a16:colId xmlns:a16="http://schemas.microsoft.com/office/drawing/2014/main" val="2244014331"/>
                    </a:ext>
                  </a:extLst>
                </a:gridCol>
                <a:gridCol w="304495">
                  <a:extLst>
                    <a:ext uri="{9D8B030D-6E8A-4147-A177-3AD203B41FA5}">
                      <a16:colId xmlns:a16="http://schemas.microsoft.com/office/drawing/2014/main" val="1691663582"/>
                    </a:ext>
                  </a:extLst>
                </a:gridCol>
                <a:gridCol w="304495">
                  <a:extLst>
                    <a:ext uri="{9D8B030D-6E8A-4147-A177-3AD203B41FA5}">
                      <a16:colId xmlns:a16="http://schemas.microsoft.com/office/drawing/2014/main" val="289455489"/>
                    </a:ext>
                  </a:extLst>
                </a:gridCol>
                <a:gridCol w="304495">
                  <a:extLst>
                    <a:ext uri="{9D8B030D-6E8A-4147-A177-3AD203B41FA5}">
                      <a16:colId xmlns:a16="http://schemas.microsoft.com/office/drawing/2014/main" val="3257065889"/>
                    </a:ext>
                  </a:extLst>
                </a:gridCol>
                <a:gridCol w="304495">
                  <a:extLst>
                    <a:ext uri="{9D8B030D-6E8A-4147-A177-3AD203B41FA5}">
                      <a16:colId xmlns:a16="http://schemas.microsoft.com/office/drawing/2014/main" val="587713835"/>
                    </a:ext>
                  </a:extLst>
                </a:gridCol>
                <a:gridCol w="304495">
                  <a:extLst>
                    <a:ext uri="{9D8B030D-6E8A-4147-A177-3AD203B41FA5}">
                      <a16:colId xmlns:a16="http://schemas.microsoft.com/office/drawing/2014/main" val="3907553490"/>
                    </a:ext>
                  </a:extLst>
                </a:gridCol>
                <a:gridCol w="304495">
                  <a:extLst>
                    <a:ext uri="{9D8B030D-6E8A-4147-A177-3AD203B41FA5}">
                      <a16:colId xmlns:a16="http://schemas.microsoft.com/office/drawing/2014/main" val="3350225841"/>
                    </a:ext>
                  </a:extLst>
                </a:gridCol>
                <a:gridCol w="304495">
                  <a:extLst>
                    <a:ext uri="{9D8B030D-6E8A-4147-A177-3AD203B41FA5}">
                      <a16:colId xmlns:a16="http://schemas.microsoft.com/office/drawing/2014/main" val="592870713"/>
                    </a:ext>
                  </a:extLst>
                </a:gridCol>
                <a:gridCol w="304495">
                  <a:extLst>
                    <a:ext uri="{9D8B030D-6E8A-4147-A177-3AD203B41FA5}">
                      <a16:colId xmlns:a16="http://schemas.microsoft.com/office/drawing/2014/main" val="1067778366"/>
                    </a:ext>
                  </a:extLst>
                </a:gridCol>
                <a:gridCol w="304495">
                  <a:extLst>
                    <a:ext uri="{9D8B030D-6E8A-4147-A177-3AD203B41FA5}">
                      <a16:colId xmlns:a16="http://schemas.microsoft.com/office/drawing/2014/main" val="671282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165039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Centro Comercial Oviedo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707930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Centro Comercial Santafé Medellín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565412821"/>
                  </a:ext>
                </a:extLst>
              </a:tr>
            </a:tbl>
          </a:graphicData>
        </a:graphic>
      </p:graphicFrame>
      <p:sp>
        <p:nvSpPr>
          <p:cNvPr id="4" name="Text Placeholder 3">
            <a:extLst>
              <a:ext uri="{FF2B5EF4-FFF2-40B4-BE49-F238E27FC236}">
                <a16:creationId xmlns:a16="http://schemas.microsoft.com/office/drawing/2014/main" id="{622149EE-2891-4DC7-9605-F6EC773851D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07665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9CE7C-3CA2-4D9B-953B-55F470380251}"/>
              </a:ext>
            </a:extLst>
          </p:cNvPr>
          <p:cNvSpPr>
            <a:spLocks noGrp="1"/>
          </p:cNvSpPr>
          <p:nvPr>
            <p:ph type="title"/>
          </p:nvPr>
        </p:nvSpPr>
        <p:spPr/>
        <p:txBody>
          <a:bodyPr/>
          <a:lstStyle/>
          <a:p>
            <a:r>
              <a:rPr lang="en-US"/>
              <a:t>Facebook Key Metrics Table | UNICENTRO - 4 of 4</a:t>
            </a:r>
          </a:p>
        </p:txBody>
      </p:sp>
      <p:graphicFrame>
        <p:nvGraphicFramePr>
          <p:cNvPr id="5" name="Table Placeholder 4">
            <a:extLst>
              <a:ext uri="{FF2B5EF4-FFF2-40B4-BE49-F238E27FC236}">
                <a16:creationId xmlns:a16="http://schemas.microsoft.com/office/drawing/2014/main" id="{4E5FCF0D-4850-4543-B9C7-B6B9348C17E6}"/>
              </a:ext>
            </a:extLst>
          </p:cNvPr>
          <p:cNvGraphicFramePr>
            <a:graphicFrameLocks noGrp="1"/>
          </p:cNvGraphicFramePr>
          <p:nvPr>
            <p:ph type="tbl" sz="quarter" idx="13"/>
            <p:extLst>
              <p:ext uri="{D42A27DB-BD31-4B8C-83A1-F6EECF244321}">
                <p14:modId xmlns:p14="http://schemas.microsoft.com/office/powerpoint/2010/main" val="931427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636421717"/>
                    </a:ext>
                  </a:extLst>
                </a:gridCol>
                <a:gridCol w="304495">
                  <a:extLst>
                    <a:ext uri="{9D8B030D-6E8A-4147-A177-3AD203B41FA5}">
                      <a16:colId xmlns:a16="http://schemas.microsoft.com/office/drawing/2014/main" val="2384262494"/>
                    </a:ext>
                  </a:extLst>
                </a:gridCol>
                <a:gridCol w="304495">
                  <a:extLst>
                    <a:ext uri="{9D8B030D-6E8A-4147-A177-3AD203B41FA5}">
                      <a16:colId xmlns:a16="http://schemas.microsoft.com/office/drawing/2014/main" val="510873462"/>
                    </a:ext>
                  </a:extLst>
                </a:gridCol>
                <a:gridCol w="304495">
                  <a:extLst>
                    <a:ext uri="{9D8B030D-6E8A-4147-A177-3AD203B41FA5}">
                      <a16:colId xmlns:a16="http://schemas.microsoft.com/office/drawing/2014/main" val="1475218297"/>
                    </a:ext>
                  </a:extLst>
                </a:gridCol>
                <a:gridCol w="304495">
                  <a:extLst>
                    <a:ext uri="{9D8B030D-6E8A-4147-A177-3AD203B41FA5}">
                      <a16:colId xmlns:a16="http://schemas.microsoft.com/office/drawing/2014/main" val="2387509051"/>
                    </a:ext>
                  </a:extLst>
                </a:gridCol>
                <a:gridCol w="304495">
                  <a:extLst>
                    <a:ext uri="{9D8B030D-6E8A-4147-A177-3AD203B41FA5}">
                      <a16:colId xmlns:a16="http://schemas.microsoft.com/office/drawing/2014/main" val="832608431"/>
                    </a:ext>
                  </a:extLst>
                </a:gridCol>
                <a:gridCol w="304495">
                  <a:extLst>
                    <a:ext uri="{9D8B030D-6E8A-4147-A177-3AD203B41FA5}">
                      <a16:colId xmlns:a16="http://schemas.microsoft.com/office/drawing/2014/main" val="3035162630"/>
                    </a:ext>
                  </a:extLst>
                </a:gridCol>
                <a:gridCol w="304495">
                  <a:extLst>
                    <a:ext uri="{9D8B030D-6E8A-4147-A177-3AD203B41FA5}">
                      <a16:colId xmlns:a16="http://schemas.microsoft.com/office/drawing/2014/main" val="1526480243"/>
                    </a:ext>
                  </a:extLst>
                </a:gridCol>
                <a:gridCol w="304495">
                  <a:extLst>
                    <a:ext uri="{9D8B030D-6E8A-4147-A177-3AD203B41FA5}">
                      <a16:colId xmlns:a16="http://schemas.microsoft.com/office/drawing/2014/main" val="3230389638"/>
                    </a:ext>
                  </a:extLst>
                </a:gridCol>
                <a:gridCol w="304495">
                  <a:extLst>
                    <a:ext uri="{9D8B030D-6E8A-4147-A177-3AD203B41FA5}">
                      <a16:colId xmlns:a16="http://schemas.microsoft.com/office/drawing/2014/main" val="2044987928"/>
                    </a:ext>
                  </a:extLst>
                </a:gridCol>
                <a:gridCol w="304495">
                  <a:extLst>
                    <a:ext uri="{9D8B030D-6E8A-4147-A177-3AD203B41FA5}">
                      <a16:colId xmlns:a16="http://schemas.microsoft.com/office/drawing/2014/main" val="96431945"/>
                    </a:ext>
                  </a:extLst>
                </a:gridCol>
                <a:gridCol w="304495">
                  <a:extLst>
                    <a:ext uri="{9D8B030D-6E8A-4147-A177-3AD203B41FA5}">
                      <a16:colId xmlns:a16="http://schemas.microsoft.com/office/drawing/2014/main" val="2864233630"/>
                    </a:ext>
                  </a:extLst>
                </a:gridCol>
                <a:gridCol w="304495">
                  <a:extLst>
                    <a:ext uri="{9D8B030D-6E8A-4147-A177-3AD203B41FA5}">
                      <a16:colId xmlns:a16="http://schemas.microsoft.com/office/drawing/2014/main" val="2432793658"/>
                    </a:ext>
                  </a:extLst>
                </a:gridCol>
                <a:gridCol w="304495">
                  <a:extLst>
                    <a:ext uri="{9D8B030D-6E8A-4147-A177-3AD203B41FA5}">
                      <a16:colId xmlns:a16="http://schemas.microsoft.com/office/drawing/2014/main" val="1514534250"/>
                    </a:ext>
                  </a:extLst>
                </a:gridCol>
                <a:gridCol w="304495">
                  <a:extLst>
                    <a:ext uri="{9D8B030D-6E8A-4147-A177-3AD203B41FA5}">
                      <a16:colId xmlns:a16="http://schemas.microsoft.com/office/drawing/2014/main" val="4065865557"/>
                    </a:ext>
                  </a:extLst>
                </a:gridCol>
                <a:gridCol w="304495">
                  <a:extLst>
                    <a:ext uri="{9D8B030D-6E8A-4147-A177-3AD203B41FA5}">
                      <a16:colId xmlns:a16="http://schemas.microsoft.com/office/drawing/2014/main" val="4126967565"/>
                    </a:ext>
                  </a:extLst>
                </a:gridCol>
                <a:gridCol w="304495">
                  <a:extLst>
                    <a:ext uri="{9D8B030D-6E8A-4147-A177-3AD203B41FA5}">
                      <a16:colId xmlns:a16="http://schemas.microsoft.com/office/drawing/2014/main" val="3875347907"/>
                    </a:ext>
                  </a:extLst>
                </a:gridCol>
                <a:gridCol w="304495">
                  <a:extLst>
                    <a:ext uri="{9D8B030D-6E8A-4147-A177-3AD203B41FA5}">
                      <a16:colId xmlns:a16="http://schemas.microsoft.com/office/drawing/2014/main" val="244776734"/>
                    </a:ext>
                  </a:extLst>
                </a:gridCol>
                <a:gridCol w="304495">
                  <a:extLst>
                    <a:ext uri="{9D8B030D-6E8A-4147-A177-3AD203B41FA5}">
                      <a16:colId xmlns:a16="http://schemas.microsoft.com/office/drawing/2014/main" val="2748349738"/>
                    </a:ext>
                  </a:extLst>
                </a:gridCol>
                <a:gridCol w="304495">
                  <a:extLst>
                    <a:ext uri="{9D8B030D-6E8A-4147-A177-3AD203B41FA5}">
                      <a16:colId xmlns:a16="http://schemas.microsoft.com/office/drawing/2014/main" val="1449860465"/>
                    </a:ext>
                  </a:extLst>
                </a:gridCol>
                <a:gridCol w="304495">
                  <a:extLst>
                    <a:ext uri="{9D8B030D-6E8A-4147-A177-3AD203B41FA5}">
                      <a16:colId xmlns:a16="http://schemas.microsoft.com/office/drawing/2014/main" val="336432718"/>
                    </a:ext>
                  </a:extLst>
                </a:gridCol>
                <a:gridCol w="304495">
                  <a:extLst>
                    <a:ext uri="{9D8B030D-6E8A-4147-A177-3AD203B41FA5}">
                      <a16:colId xmlns:a16="http://schemas.microsoft.com/office/drawing/2014/main" val="3437322063"/>
                    </a:ext>
                  </a:extLst>
                </a:gridCol>
                <a:gridCol w="304495">
                  <a:extLst>
                    <a:ext uri="{9D8B030D-6E8A-4147-A177-3AD203B41FA5}">
                      <a16:colId xmlns:a16="http://schemas.microsoft.com/office/drawing/2014/main" val="1110284814"/>
                    </a:ext>
                  </a:extLst>
                </a:gridCol>
                <a:gridCol w="304495">
                  <a:extLst>
                    <a:ext uri="{9D8B030D-6E8A-4147-A177-3AD203B41FA5}">
                      <a16:colId xmlns:a16="http://schemas.microsoft.com/office/drawing/2014/main" val="4108789390"/>
                    </a:ext>
                  </a:extLst>
                </a:gridCol>
                <a:gridCol w="304495">
                  <a:extLst>
                    <a:ext uri="{9D8B030D-6E8A-4147-A177-3AD203B41FA5}">
                      <a16:colId xmlns:a16="http://schemas.microsoft.com/office/drawing/2014/main" val="2991925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944417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Centro Comercial Premium Plaza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993442232"/>
                  </a:ext>
                </a:extLst>
              </a:tr>
            </a:tbl>
          </a:graphicData>
        </a:graphic>
      </p:graphicFrame>
      <p:sp>
        <p:nvSpPr>
          <p:cNvPr id="4" name="Text Placeholder 3">
            <a:extLst>
              <a:ext uri="{FF2B5EF4-FFF2-40B4-BE49-F238E27FC236}">
                <a16:creationId xmlns:a16="http://schemas.microsoft.com/office/drawing/2014/main" id="{752E1588-E884-4B7B-AEA3-F8C50FAAC64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84420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C8323-B342-49BA-884B-58669C92732E}"/>
              </a:ext>
            </a:extLst>
          </p:cNvPr>
          <p:cNvSpPr>
            <a:spLocks noGrp="1"/>
          </p:cNvSpPr>
          <p:nvPr>
            <p:ph type="title"/>
          </p:nvPr>
        </p:nvSpPr>
        <p:spPr/>
        <p:txBody>
          <a:bodyPr/>
          <a:lstStyle/>
          <a:p>
            <a:r>
              <a:rPr lang="en-US"/>
              <a:t>Facebook Fans Total | UNICENTRO</a:t>
            </a:r>
          </a:p>
        </p:txBody>
      </p:sp>
      <p:graphicFrame>
        <p:nvGraphicFramePr>
          <p:cNvPr id="6" name="Chart Placeholder 5">
            <a:extLst>
              <a:ext uri="{FF2B5EF4-FFF2-40B4-BE49-F238E27FC236}">
                <a16:creationId xmlns:a16="http://schemas.microsoft.com/office/drawing/2014/main" id="{89AC1A62-5FA2-414A-B9A0-7D49508A39C6}"/>
              </a:ext>
            </a:extLst>
          </p:cNvPr>
          <p:cNvGraphicFramePr>
            <a:graphicFrameLocks noGrp="1"/>
          </p:cNvGraphicFramePr>
          <p:nvPr>
            <p:ph type="chart" sz="quarter" idx="13"/>
            <p:extLst>
              <p:ext uri="{D42A27DB-BD31-4B8C-83A1-F6EECF244321}">
                <p14:modId xmlns:p14="http://schemas.microsoft.com/office/powerpoint/2010/main" val="41203613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1A887A-09A8-4D57-AD0C-0B187417E98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FDF1F7F-CD95-460D-8321-DFC71E6072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3391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9557F-D757-45EB-B1E3-F690E9D279C2}"/>
              </a:ext>
            </a:extLst>
          </p:cNvPr>
          <p:cNvSpPr>
            <a:spLocks noGrp="1"/>
          </p:cNvSpPr>
          <p:nvPr>
            <p:ph type="title"/>
          </p:nvPr>
        </p:nvSpPr>
        <p:spPr/>
        <p:txBody>
          <a:bodyPr/>
          <a:lstStyle/>
          <a:p>
            <a:r>
              <a:rPr lang="en-US"/>
              <a:t>Facebook Own Posts | UNICENTRO</a:t>
            </a:r>
          </a:p>
        </p:txBody>
      </p:sp>
      <p:graphicFrame>
        <p:nvGraphicFramePr>
          <p:cNvPr id="6" name="Chart Placeholder 5">
            <a:extLst>
              <a:ext uri="{FF2B5EF4-FFF2-40B4-BE49-F238E27FC236}">
                <a16:creationId xmlns:a16="http://schemas.microsoft.com/office/drawing/2014/main" id="{27ECA877-815C-48EF-9CD7-BB48F96E05C5}"/>
              </a:ext>
            </a:extLst>
          </p:cNvPr>
          <p:cNvGraphicFramePr>
            <a:graphicFrameLocks noGrp="1"/>
          </p:cNvGraphicFramePr>
          <p:nvPr>
            <p:ph type="chart" sz="quarter" idx="13"/>
            <p:extLst>
              <p:ext uri="{D42A27DB-BD31-4B8C-83A1-F6EECF244321}">
                <p14:modId xmlns:p14="http://schemas.microsoft.com/office/powerpoint/2010/main" val="38908054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7A3A9D-BFE2-4FCA-AED5-0C5BDE1B4D9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C929960-61DD-460A-861B-206D20E85E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4593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99094-1932-41B5-B033-C3DF56B84C15}"/>
              </a:ext>
            </a:extLst>
          </p:cNvPr>
          <p:cNvSpPr>
            <a:spLocks noGrp="1"/>
          </p:cNvSpPr>
          <p:nvPr>
            <p:ph type="title"/>
          </p:nvPr>
        </p:nvSpPr>
        <p:spPr/>
        <p:txBody>
          <a:bodyPr/>
          <a:lstStyle/>
          <a:p>
            <a:r>
              <a:rPr lang="en-US"/>
              <a:t>Facebook Post Type Distribution Per Profile | UNICENTRO</a:t>
            </a:r>
          </a:p>
        </p:txBody>
      </p:sp>
      <p:graphicFrame>
        <p:nvGraphicFramePr>
          <p:cNvPr id="6" name="Chart Placeholder 5">
            <a:extLst>
              <a:ext uri="{FF2B5EF4-FFF2-40B4-BE49-F238E27FC236}">
                <a16:creationId xmlns:a16="http://schemas.microsoft.com/office/drawing/2014/main" id="{5427E270-941E-4DB8-BCA3-1E8E0F80A215}"/>
              </a:ext>
            </a:extLst>
          </p:cNvPr>
          <p:cNvGraphicFramePr>
            <a:graphicFrameLocks noGrp="1"/>
          </p:cNvGraphicFramePr>
          <p:nvPr>
            <p:ph type="chart" sz="quarter" idx="13"/>
            <p:extLst>
              <p:ext uri="{D42A27DB-BD31-4B8C-83A1-F6EECF244321}">
                <p14:modId xmlns:p14="http://schemas.microsoft.com/office/powerpoint/2010/main" val="4288860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528A02-744E-434E-A74D-79DB014733A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06A0B056-D26F-4FA0-8A27-E9ADD03DB0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2861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34277-D780-42D0-956B-27872755BBFF}"/>
              </a:ext>
            </a:extLst>
          </p:cNvPr>
          <p:cNvSpPr>
            <a:spLocks noGrp="1"/>
          </p:cNvSpPr>
          <p:nvPr>
            <p:ph type="title"/>
          </p:nvPr>
        </p:nvSpPr>
        <p:spPr/>
        <p:txBody>
          <a:bodyPr/>
          <a:lstStyle/>
          <a:p>
            <a:r>
              <a:rPr lang="en-US"/>
              <a:t>Facebook Interaction Rate | UNICENTRO</a:t>
            </a:r>
          </a:p>
        </p:txBody>
      </p:sp>
      <p:graphicFrame>
        <p:nvGraphicFramePr>
          <p:cNvPr id="6" name="Chart Placeholder 5">
            <a:extLst>
              <a:ext uri="{FF2B5EF4-FFF2-40B4-BE49-F238E27FC236}">
                <a16:creationId xmlns:a16="http://schemas.microsoft.com/office/drawing/2014/main" id="{47A51D75-C6D5-4889-A452-AD48F1AE4BF6}"/>
              </a:ext>
            </a:extLst>
          </p:cNvPr>
          <p:cNvGraphicFramePr>
            <a:graphicFrameLocks noGrp="1"/>
          </p:cNvGraphicFramePr>
          <p:nvPr>
            <p:ph type="chart" sz="quarter" idx="13"/>
            <p:extLst>
              <p:ext uri="{D42A27DB-BD31-4B8C-83A1-F6EECF244321}">
                <p14:modId xmlns:p14="http://schemas.microsoft.com/office/powerpoint/2010/main" val="1611835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87468D-CA6B-4EE0-91C7-04523944049E}"/>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A8A77D90-A8B8-4982-BFC1-BBBECEE5CB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1921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997BB-D9C5-413F-82D2-087693154D5E}"/>
              </a:ext>
            </a:extLst>
          </p:cNvPr>
          <p:cNvSpPr>
            <a:spLocks noGrp="1"/>
          </p:cNvSpPr>
          <p:nvPr>
            <p:ph type="title"/>
          </p:nvPr>
        </p:nvSpPr>
        <p:spPr/>
        <p:txBody>
          <a:bodyPr/>
          <a:lstStyle/>
          <a:p>
            <a:r>
              <a:rPr lang="en-US"/>
              <a:t>Facebook Own Posts Table | UNICENTRO - 1 of 16</a:t>
            </a:r>
          </a:p>
        </p:txBody>
      </p:sp>
      <p:graphicFrame>
        <p:nvGraphicFramePr>
          <p:cNvPr id="5" name="Table Placeholder 4">
            <a:extLst>
              <a:ext uri="{FF2B5EF4-FFF2-40B4-BE49-F238E27FC236}">
                <a16:creationId xmlns:a16="http://schemas.microsoft.com/office/drawing/2014/main" id="{BC6BE575-C52E-43C2-8809-0837525A2DEB}"/>
              </a:ext>
            </a:extLst>
          </p:cNvPr>
          <p:cNvGraphicFramePr>
            <a:graphicFrameLocks noGrp="1"/>
          </p:cNvGraphicFramePr>
          <p:nvPr>
            <p:ph type="tbl" sz="quarter" idx="13"/>
            <p:extLst>
              <p:ext uri="{D42A27DB-BD31-4B8C-83A1-F6EECF244321}">
                <p14:modId xmlns:p14="http://schemas.microsoft.com/office/powerpoint/2010/main" val="2984870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1456840"/>
                    </a:ext>
                  </a:extLst>
                </a:gridCol>
                <a:gridCol w="370332">
                  <a:extLst>
                    <a:ext uri="{9D8B030D-6E8A-4147-A177-3AD203B41FA5}">
                      <a16:colId xmlns:a16="http://schemas.microsoft.com/office/drawing/2014/main" val="2795434931"/>
                    </a:ext>
                  </a:extLst>
                </a:gridCol>
                <a:gridCol w="370332">
                  <a:extLst>
                    <a:ext uri="{9D8B030D-6E8A-4147-A177-3AD203B41FA5}">
                      <a16:colId xmlns:a16="http://schemas.microsoft.com/office/drawing/2014/main" val="801683910"/>
                    </a:ext>
                  </a:extLst>
                </a:gridCol>
                <a:gridCol w="370332">
                  <a:extLst>
                    <a:ext uri="{9D8B030D-6E8A-4147-A177-3AD203B41FA5}">
                      <a16:colId xmlns:a16="http://schemas.microsoft.com/office/drawing/2014/main" val="469440309"/>
                    </a:ext>
                  </a:extLst>
                </a:gridCol>
                <a:gridCol w="329184">
                  <a:extLst>
                    <a:ext uri="{9D8B030D-6E8A-4147-A177-3AD203B41FA5}">
                      <a16:colId xmlns:a16="http://schemas.microsoft.com/office/drawing/2014/main" val="2581175667"/>
                    </a:ext>
                  </a:extLst>
                </a:gridCol>
                <a:gridCol w="329184">
                  <a:extLst>
                    <a:ext uri="{9D8B030D-6E8A-4147-A177-3AD203B41FA5}">
                      <a16:colId xmlns:a16="http://schemas.microsoft.com/office/drawing/2014/main" val="1662630289"/>
                    </a:ext>
                  </a:extLst>
                </a:gridCol>
                <a:gridCol w="329184">
                  <a:extLst>
                    <a:ext uri="{9D8B030D-6E8A-4147-A177-3AD203B41FA5}">
                      <a16:colId xmlns:a16="http://schemas.microsoft.com/office/drawing/2014/main" val="3736632640"/>
                    </a:ext>
                  </a:extLst>
                </a:gridCol>
                <a:gridCol w="329184">
                  <a:extLst>
                    <a:ext uri="{9D8B030D-6E8A-4147-A177-3AD203B41FA5}">
                      <a16:colId xmlns:a16="http://schemas.microsoft.com/office/drawing/2014/main" val="656315638"/>
                    </a:ext>
                  </a:extLst>
                </a:gridCol>
                <a:gridCol w="329184">
                  <a:extLst>
                    <a:ext uri="{9D8B030D-6E8A-4147-A177-3AD203B41FA5}">
                      <a16:colId xmlns:a16="http://schemas.microsoft.com/office/drawing/2014/main" val="3787734289"/>
                    </a:ext>
                  </a:extLst>
                </a:gridCol>
                <a:gridCol w="329184">
                  <a:extLst>
                    <a:ext uri="{9D8B030D-6E8A-4147-A177-3AD203B41FA5}">
                      <a16:colId xmlns:a16="http://schemas.microsoft.com/office/drawing/2014/main" val="3876498840"/>
                    </a:ext>
                  </a:extLst>
                </a:gridCol>
                <a:gridCol w="329184">
                  <a:extLst>
                    <a:ext uri="{9D8B030D-6E8A-4147-A177-3AD203B41FA5}">
                      <a16:colId xmlns:a16="http://schemas.microsoft.com/office/drawing/2014/main" val="3732738628"/>
                    </a:ext>
                  </a:extLst>
                </a:gridCol>
                <a:gridCol w="329184">
                  <a:extLst>
                    <a:ext uri="{9D8B030D-6E8A-4147-A177-3AD203B41FA5}">
                      <a16:colId xmlns:a16="http://schemas.microsoft.com/office/drawing/2014/main" val="2553104402"/>
                    </a:ext>
                  </a:extLst>
                </a:gridCol>
                <a:gridCol w="329184">
                  <a:extLst>
                    <a:ext uri="{9D8B030D-6E8A-4147-A177-3AD203B41FA5}">
                      <a16:colId xmlns:a16="http://schemas.microsoft.com/office/drawing/2014/main" val="2404873011"/>
                    </a:ext>
                  </a:extLst>
                </a:gridCol>
                <a:gridCol w="370332">
                  <a:extLst>
                    <a:ext uri="{9D8B030D-6E8A-4147-A177-3AD203B41FA5}">
                      <a16:colId xmlns:a16="http://schemas.microsoft.com/office/drawing/2014/main" val="726782229"/>
                    </a:ext>
                  </a:extLst>
                </a:gridCol>
                <a:gridCol w="370332">
                  <a:extLst>
                    <a:ext uri="{9D8B030D-6E8A-4147-A177-3AD203B41FA5}">
                      <a16:colId xmlns:a16="http://schemas.microsoft.com/office/drawing/2014/main" val="3758388057"/>
                    </a:ext>
                  </a:extLst>
                </a:gridCol>
                <a:gridCol w="329184">
                  <a:extLst>
                    <a:ext uri="{9D8B030D-6E8A-4147-A177-3AD203B41FA5}">
                      <a16:colId xmlns:a16="http://schemas.microsoft.com/office/drawing/2014/main" val="152405434"/>
                    </a:ext>
                  </a:extLst>
                </a:gridCol>
                <a:gridCol w="329184">
                  <a:extLst>
                    <a:ext uri="{9D8B030D-6E8A-4147-A177-3AD203B41FA5}">
                      <a16:colId xmlns:a16="http://schemas.microsoft.com/office/drawing/2014/main" val="1867612106"/>
                    </a:ext>
                  </a:extLst>
                </a:gridCol>
                <a:gridCol w="370332">
                  <a:extLst>
                    <a:ext uri="{9D8B030D-6E8A-4147-A177-3AD203B41FA5}">
                      <a16:colId xmlns:a16="http://schemas.microsoft.com/office/drawing/2014/main" val="780284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2965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Centro Comercial Los Molinos - 2018-05-31 23:55:36 </a:t>
                      </a:r>
                      <a:r>
                        <a:rPr kumimoji="0" lang="es-ES" sz="1000" b="0" i="0" u="none" strike="noStrike" kern="1200" cap="none" spc="0" normalizeH="0" baseline="0" noProof="0">
                          <a:ln>
                            <a:noFill/>
                          </a:ln>
                          <a:solidFill>
                            <a:prstClr val="black"/>
                          </a:solidFill>
                          <a:effectLst/>
                          <a:uLnTx/>
                          <a:uFillTx/>
                          <a:latin typeface="+mn-lt"/>
                          <a:ea typeface="+mn-ea"/>
                          <a:cs typeface="+mn-cs"/>
                        </a:rPr>
                        <a:t> 
 Nuestras invitadas especiales de #MolinosMujer registraron sus facturas y están disfrutando de una clase de automaquillaje con Dani Espinosa Makeup y Make-Up Factory💄💋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7058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El Tesoro Parque Comercial - 2018-05-31 23:44:37 </a:t>
                      </a:r>
                      <a:r>
                        <a:rPr kumimoji="0" lang="es-ES" sz="1000" b="0" i="0" u="none" strike="noStrike" kern="1200" cap="none" spc="0" normalizeH="0" baseline="0" noProof="0">
                          <a:ln>
                            <a:noFill/>
                          </a:ln>
                          <a:solidFill>
                            <a:prstClr val="black"/>
                          </a:solidFill>
                          <a:effectLst/>
                          <a:uLnTx/>
                          <a:uFillTx/>
                          <a:latin typeface="+mn-lt"/>
                          <a:ea typeface="+mn-ea"/>
                          <a:cs typeface="+mn-cs"/>
                        </a:rPr>
                        <a:t> 
 Los regalos que Liliana compró en El Tesoro y dio con el corazón hoy la hacen ganadora de un Audi Q3 Attraction 2018. 
Queda uno más que sortearemos el 23 de julio. Compra el regalo para papá en El Tesoro y registra tus facturas. ¡Felicitaciones Liliana!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101785"/>
                  </a:ext>
                </a:extLst>
              </a:tr>
            </a:tbl>
          </a:graphicData>
        </a:graphic>
      </p:graphicFrame>
      <p:sp>
        <p:nvSpPr>
          <p:cNvPr id="4" name="Text Placeholder 3">
            <a:extLst>
              <a:ext uri="{FF2B5EF4-FFF2-40B4-BE49-F238E27FC236}">
                <a16:creationId xmlns:a16="http://schemas.microsoft.com/office/drawing/2014/main" id="{742CA3C6-2C02-4764-9547-1EDF9E7999F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512959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DBFB9-8DF6-4D2C-AB41-AB2181CC4AF0}"/>
              </a:ext>
            </a:extLst>
          </p:cNvPr>
          <p:cNvSpPr>
            <a:spLocks noGrp="1"/>
          </p:cNvSpPr>
          <p:nvPr>
            <p:ph type="title"/>
          </p:nvPr>
        </p:nvSpPr>
        <p:spPr/>
        <p:txBody>
          <a:bodyPr/>
          <a:lstStyle/>
          <a:p>
            <a:r>
              <a:rPr lang="en-US"/>
              <a:t>Facebook Own Posts Table | UNICENTRO - 2 of 16</a:t>
            </a:r>
          </a:p>
        </p:txBody>
      </p:sp>
      <p:graphicFrame>
        <p:nvGraphicFramePr>
          <p:cNvPr id="5" name="Table Placeholder 4">
            <a:extLst>
              <a:ext uri="{FF2B5EF4-FFF2-40B4-BE49-F238E27FC236}">
                <a16:creationId xmlns:a16="http://schemas.microsoft.com/office/drawing/2014/main" id="{F237A4C4-CF86-42B6-9986-08FD984C69CC}"/>
              </a:ext>
            </a:extLst>
          </p:cNvPr>
          <p:cNvGraphicFramePr>
            <a:graphicFrameLocks noGrp="1"/>
          </p:cNvGraphicFramePr>
          <p:nvPr>
            <p:ph type="tbl" sz="quarter" idx="13"/>
            <p:extLst>
              <p:ext uri="{D42A27DB-BD31-4B8C-83A1-F6EECF244321}">
                <p14:modId xmlns:p14="http://schemas.microsoft.com/office/powerpoint/2010/main" val="427965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66187427"/>
                    </a:ext>
                  </a:extLst>
                </a:gridCol>
                <a:gridCol w="370332">
                  <a:extLst>
                    <a:ext uri="{9D8B030D-6E8A-4147-A177-3AD203B41FA5}">
                      <a16:colId xmlns:a16="http://schemas.microsoft.com/office/drawing/2014/main" val="2940946149"/>
                    </a:ext>
                  </a:extLst>
                </a:gridCol>
                <a:gridCol w="370332">
                  <a:extLst>
                    <a:ext uri="{9D8B030D-6E8A-4147-A177-3AD203B41FA5}">
                      <a16:colId xmlns:a16="http://schemas.microsoft.com/office/drawing/2014/main" val="547888360"/>
                    </a:ext>
                  </a:extLst>
                </a:gridCol>
                <a:gridCol w="370332">
                  <a:extLst>
                    <a:ext uri="{9D8B030D-6E8A-4147-A177-3AD203B41FA5}">
                      <a16:colId xmlns:a16="http://schemas.microsoft.com/office/drawing/2014/main" val="503346412"/>
                    </a:ext>
                  </a:extLst>
                </a:gridCol>
                <a:gridCol w="329184">
                  <a:extLst>
                    <a:ext uri="{9D8B030D-6E8A-4147-A177-3AD203B41FA5}">
                      <a16:colId xmlns:a16="http://schemas.microsoft.com/office/drawing/2014/main" val="1177099005"/>
                    </a:ext>
                  </a:extLst>
                </a:gridCol>
                <a:gridCol w="329184">
                  <a:extLst>
                    <a:ext uri="{9D8B030D-6E8A-4147-A177-3AD203B41FA5}">
                      <a16:colId xmlns:a16="http://schemas.microsoft.com/office/drawing/2014/main" val="3062639900"/>
                    </a:ext>
                  </a:extLst>
                </a:gridCol>
                <a:gridCol w="329184">
                  <a:extLst>
                    <a:ext uri="{9D8B030D-6E8A-4147-A177-3AD203B41FA5}">
                      <a16:colId xmlns:a16="http://schemas.microsoft.com/office/drawing/2014/main" val="3300426235"/>
                    </a:ext>
                  </a:extLst>
                </a:gridCol>
                <a:gridCol w="329184">
                  <a:extLst>
                    <a:ext uri="{9D8B030D-6E8A-4147-A177-3AD203B41FA5}">
                      <a16:colId xmlns:a16="http://schemas.microsoft.com/office/drawing/2014/main" val="2231621838"/>
                    </a:ext>
                  </a:extLst>
                </a:gridCol>
                <a:gridCol w="329184">
                  <a:extLst>
                    <a:ext uri="{9D8B030D-6E8A-4147-A177-3AD203B41FA5}">
                      <a16:colId xmlns:a16="http://schemas.microsoft.com/office/drawing/2014/main" val="2379960394"/>
                    </a:ext>
                  </a:extLst>
                </a:gridCol>
                <a:gridCol w="329184">
                  <a:extLst>
                    <a:ext uri="{9D8B030D-6E8A-4147-A177-3AD203B41FA5}">
                      <a16:colId xmlns:a16="http://schemas.microsoft.com/office/drawing/2014/main" val="1975826844"/>
                    </a:ext>
                  </a:extLst>
                </a:gridCol>
                <a:gridCol w="329184">
                  <a:extLst>
                    <a:ext uri="{9D8B030D-6E8A-4147-A177-3AD203B41FA5}">
                      <a16:colId xmlns:a16="http://schemas.microsoft.com/office/drawing/2014/main" val="1872770139"/>
                    </a:ext>
                  </a:extLst>
                </a:gridCol>
                <a:gridCol w="329184">
                  <a:extLst>
                    <a:ext uri="{9D8B030D-6E8A-4147-A177-3AD203B41FA5}">
                      <a16:colId xmlns:a16="http://schemas.microsoft.com/office/drawing/2014/main" val="1439379581"/>
                    </a:ext>
                  </a:extLst>
                </a:gridCol>
                <a:gridCol w="329184">
                  <a:extLst>
                    <a:ext uri="{9D8B030D-6E8A-4147-A177-3AD203B41FA5}">
                      <a16:colId xmlns:a16="http://schemas.microsoft.com/office/drawing/2014/main" val="1055281181"/>
                    </a:ext>
                  </a:extLst>
                </a:gridCol>
                <a:gridCol w="370332">
                  <a:extLst>
                    <a:ext uri="{9D8B030D-6E8A-4147-A177-3AD203B41FA5}">
                      <a16:colId xmlns:a16="http://schemas.microsoft.com/office/drawing/2014/main" val="3057084015"/>
                    </a:ext>
                  </a:extLst>
                </a:gridCol>
                <a:gridCol w="370332">
                  <a:extLst>
                    <a:ext uri="{9D8B030D-6E8A-4147-A177-3AD203B41FA5}">
                      <a16:colId xmlns:a16="http://schemas.microsoft.com/office/drawing/2014/main" val="3774697259"/>
                    </a:ext>
                  </a:extLst>
                </a:gridCol>
                <a:gridCol w="329184">
                  <a:extLst>
                    <a:ext uri="{9D8B030D-6E8A-4147-A177-3AD203B41FA5}">
                      <a16:colId xmlns:a16="http://schemas.microsoft.com/office/drawing/2014/main" val="576712135"/>
                    </a:ext>
                  </a:extLst>
                </a:gridCol>
                <a:gridCol w="329184">
                  <a:extLst>
                    <a:ext uri="{9D8B030D-6E8A-4147-A177-3AD203B41FA5}">
                      <a16:colId xmlns:a16="http://schemas.microsoft.com/office/drawing/2014/main" val="1396598530"/>
                    </a:ext>
                  </a:extLst>
                </a:gridCol>
                <a:gridCol w="370332">
                  <a:extLst>
                    <a:ext uri="{9D8B030D-6E8A-4147-A177-3AD203B41FA5}">
                      <a16:colId xmlns:a16="http://schemas.microsoft.com/office/drawing/2014/main" val="996293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4882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Centro Comercial Santafé Medellín - 2018-05-31 23:22:00 </a:t>
                      </a:r>
                      <a:r>
                        <a:rPr kumimoji="0" lang="es-ES" sz="1000" b="0" i="0" u="none" strike="noStrike" kern="1200" cap="none" spc="0" normalizeH="0" baseline="0" noProof="0">
                          <a:ln>
                            <a:noFill/>
                          </a:ln>
                          <a:solidFill>
                            <a:prstClr val="black"/>
                          </a:solidFill>
                          <a:effectLst/>
                          <a:uLnTx/>
                          <a:uFillTx/>
                          <a:latin typeface="+mn-lt"/>
                          <a:ea typeface="+mn-ea"/>
                          <a:cs typeface="+mn-cs"/>
                        </a:rPr>
                        <a:t> 
 La línea seductora de NIHLO tiene una fragancia única de pomegranate con frutos rojos ¿qué esperas para probarla?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3266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Centro Comercial Premium Plaza - 2018-05-31 21:34:37 </a:t>
                      </a:r>
                      <a:r>
                        <a:rPr kumimoji="0" lang="es-ES" sz="1000" b="0" i="0" u="none" strike="noStrike" kern="1200" cap="none" spc="0" normalizeH="0" baseline="0" noProof="0">
                          <a:ln>
                            <a:noFill/>
                          </a:ln>
                          <a:solidFill>
                            <a:prstClr val="black"/>
                          </a:solidFill>
                          <a:effectLst/>
                          <a:uLnTx/>
                          <a:uFillTx/>
                          <a:latin typeface="+mn-lt"/>
                          <a:ea typeface="+mn-ea"/>
                          <a:cs typeface="+mn-cs"/>
                        </a:rPr>
                        <a:t> 
 Ven a conocer el nuevo sabor que nos trae Fuego y Madera en la Plazoleta Principal de Comidas del segundo piso y disfruta de una gran variedad de platos. #EsoQueTeGusta. #Todoenunmismolugar.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42306302"/>
                  </a:ext>
                </a:extLst>
              </a:tr>
            </a:tbl>
          </a:graphicData>
        </a:graphic>
      </p:graphicFrame>
      <p:sp>
        <p:nvSpPr>
          <p:cNvPr id="4" name="Text Placeholder 3">
            <a:extLst>
              <a:ext uri="{FF2B5EF4-FFF2-40B4-BE49-F238E27FC236}">
                <a16:creationId xmlns:a16="http://schemas.microsoft.com/office/drawing/2014/main" id="{3A893BF4-9793-4DEF-825C-9EC55C15351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919598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65C27-55E6-4C18-8A88-E0E164471FF1}"/>
              </a:ext>
            </a:extLst>
          </p:cNvPr>
          <p:cNvSpPr>
            <a:spLocks noGrp="1"/>
          </p:cNvSpPr>
          <p:nvPr>
            <p:ph type="title"/>
          </p:nvPr>
        </p:nvSpPr>
        <p:spPr/>
        <p:txBody>
          <a:bodyPr/>
          <a:lstStyle/>
          <a:p>
            <a:r>
              <a:rPr lang="en-US"/>
              <a:t>Facebook Own Posts Table | UNICENTRO - 3 of 16</a:t>
            </a:r>
          </a:p>
        </p:txBody>
      </p:sp>
      <p:graphicFrame>
        <p:nvGraphicFramePr>
          <p:cNvPr id="5" name="Table Placeholder 4">
            <a:extLst>
              <a:ext uri="{FF2B5EF4-FFF2-40B4-BE49-F238E27FC236}">
                <a16:creationId xmlns:a16="http://schemas.microsoft.com/office/drawing/2014/main" id="{4B2D315E-4A5F-4660-B165-5E254F55DF77}"/>
              </a:ext>
            </a:extLst>
          </p:cNvPr>
          <p:cNvGraphicFramePr>
            <a:graphicFrameLocks noGrp="1"/>
          </p:cNvGraphicFramePr>
          <p:nvPr>
            <p:ph type="tbl" sz="quarter" idx="13"/>
            <p:extLst>
              <p:ext uri="{D42A27DB-BD31-4B8C-83A1-F6EECF244321}">
                <p14:modId xmlns:p14="http://schemas.microsoft.com/office/powerpoint/2010/main" val="4086639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38220106"/>
                    </a:ext>
                  </a:extLst>
                </a:gridCol>
                <a:gridCol w="370332">
                  <a:extLst>
                    <a:ext uri="{9D8B030D-6E8A-4147-A177-3AD203B41FA5}">
                      <a16:colId xmlns:a16="http://schemas.microsoft.com/office/drawing/2014/main" val="2362831587"/>
                    </a:ext>
                  </a:extLst>
                </a:gridCol>
                <a:gridCol w="370332">
                  <a:extLst>
                    <a:ext uri="{9D8B030D-6E8A-4147-A177-3AD203B41FA5}">
                      <a16:colId xmlns:a16="http://schemas.microsoft.com/office/drawing/2014/main" val="3205757717"/>
                    </a:ext>
                  </a:extLst>
                </a:gridCol>
                <a:gridCol w="370332">
                  <a:extLst>
                    <a:ext uri="{9D8B030D-6E8A-4147-A177-3AD203B41FA5}">
                      <a16:colId xmlns:a16="http://schemas.microsoft.com/office/drawing/2014/main" val="997301714"/>
                    </a:ext>
                  </a:extLst>
                </a:gridCol>
                <a:gridCol w="329184">
                  <a:extLst>
                    <a:ext uri="{9D8B030D-6E8A-4147-A177-3AD203B41FA5}">
                      <a16:colId xmlns:a16="http://schemas.microsoft.com/office/drawing/2014/main" val="2604307265"/>
                    </a:ext>
                  </a:extLst>
                </a:gridCol>
                <a:gridCol w="329184">
                  <a:extLst>
                    <a:ext uri="{9D8B030D-6E8A-4147-A177-3AD203B41FA5}">
                      <a16:colId xmlns:a16="http://schemas.microsoft.com/office/drawing/2014/main" val="3415541022"/>
                    </a:ext>
                  </a:extLst>
                </a:gridCol>
                <a:gridCol w="329184">
                  <a:extLst>
                    <a:ext uri="{9D8B030D-6E8A-4147-A177-3AD203B41FA5}">
                      <a16:colId xmlns:a16="http://schemas.microsoft.com/office/drawing/2014/main" val="4057117644"/>
                    </a:ext>
                  </a:extLst>
                </a:gridCol>
                <a:gridCol w="329184">
                  <a:extLst>
                    <a:ext uri="{9D8B030D-6E8A-4147-A177-3AD203B41FA5}">
                      <a16:colId xmlns:a16="http://schemas.microsoft.com/office/drawing/2014/main" val="1254249393"/>
                    </a:ext>
                  </a:extLst>
                </a:gridCol>
                <a:gridCol w="329184">
                  <a:extLst>
                    <a:ext uri="{9D8B030D-6E8A-4147-A177-3AD203B41FA5}">
                      <a16:colId xmlns:a16="http://schemas.microsoft.com/office/drawing/2014/main" val="2212481046"/>
                    </a:ext>
                  </a:extLst>
                </a:gridCol>
                <a:gridCol w="329184">
                  <a:extLst>
                    <a:ext uri="{9D8B030D-6E8A-4147-A177-3AD203B41FA5}">
                      <a16:colId xmlns:a16="http://schemas.microsoft.com/office/drawing/2014/main" val="179801677"/>
                    </a:ext>
                  </a:extLst>
                </a:gridCol>
                <a:gridCol w="329184">
                  <a:extLst>
                    <a:ext uri="{9D8B030D-6E8A-4147-A177-3AD203B41FA5}">
                      <a16:colId xmlns:a16="http://schemas.microsoft.com/office/drawing/2014/main" val="2631705697"/>
                    </a:ext>
                  </a:extLst>
                </a:gridCol>
                <a:gridCol w="329184">
                  <a:extLst>
                    <a:ext uri="{9D8B030D-6E8A-4147-A177-3AD203B41FA5}">
                      <a16:colId xmlns:a16="http://schemas.microsoft.com/office/drawing/2014/main" val="1519115867"/>
                    </a:ext>
                  </a:extLst>
                </a:gridCol>
                <a:gridCol w="329184">
                  <a:extLst>
                    <a:ext uri="{9D8B030D-6E8A-4147-A177-3AD203B41FA5}">
                      <a16:colId xmlns:a16="http://schemas.microsoft.com/office/drawing/2014/main" val="191082501"/>
                    </a:ext>
                  </a:extLst>
                </a:gridCol>
                <a:gridCol w="370332">
                  <a:extLst>
                    <a:ext uri="{9D8B030D-6E8A-4147-A177-3AD203B41FA5}">
                      <a16:colId xmlns:a16="http://schemas.microsoft.com/office/drawing/2014/main" val="637183487"/>
                    </a:ext>
                  </a:extLst>
                </a:gridCol>
                <a:gridCol w="370332">
                  <a:extLst>
                    <a:ext uri="{9D8B030D-6E8A-4147-A177-3AD203B41FA5}">
                      <a16:colId xmlns:a16="http://schemas.microsoft.com/office/drawing/2014/main" val="1858939399"/>
                    </a:ext>
                  </a:extLst>
                </a:gridCol>
                <a:gridCol w="329184">
                  <a:extLst>
                    <a:ext uri="{9D8B030D-6E8A-4147-A177-3AD203B41FA5}">
                      <a16:colId xmlns:a16="http://schemas.microsoft.com/office/drawing/2014/main" val="1139954177"/>
                    </a:ext>
                  </a:extLst>
                </a:gridCol>
                <a:gridCol w="329184">
                  <a:extLst>
                    <a:ext uri="{9D8B030D-6E8A-4147-A177-3AD203B41FA5}">
                      <a16:colId xmlns:a16="http://schemas.microsoft.com/office/drawing/2014/main" val="3662618222"/>
                    </a:ext>
                  </a:extLst>
                </a:gridCol>
                <a:gridCol w="370332">
                  <a:extLst>
                    <a:ext uri="{9D8B030D-6E8A-4147-A177-3AD203B41FA5}">
                      <a16:colId xmlns:a16="http://schemas.microsoft.com/office/drawing/2014/main" val="4076773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7233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Unicentro Medellín - 2018-05-31 21:30:00 </a:t>
                      </a:r>
                      <a:r>
                        <a:rPr kumimoji="0" lang="es-ES" sz="1000" b="0" i="0" u="none" strike="noStrike" kern="1200" cap="none" spc="0" normalizeH="0" baseline="0" noProof="0">
                          <a:ln>
                            <a:noFill/>
                          </a:ln>
                          <a:solidFill>
                            <a:prstClr val="black"/>
                          </a:solidFill>
                          <a:effectLst/>
                          <a:uLnTx/>
                          <a:uFillTx/>
                          <a:latin typeface="+mn-lt"/>
                          <a:ea typeface="+mn-ea"/>
                          <a:cs typeface="+mn-cs"/>
                        </a:rPr>
                        <a:t> 
 Comienza el conteo regresivo para la fiesta más grande del fútbol. Mientras tanto te regalamos un #MomentoÚnico para el recuerdo, ¿Qué otro recuerdas? Cuéntanos en los comentarios.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3746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El Tesoro Parque Comercial - 2018-05-31 21:05:42 </a:t>
                      </a:r>
                      <a:r>
                        <a:rPr kumimoji="0" lang="es-ES" sz="1000" b="0" i="0" u="none" strike="noStrike" kern="1200" cap="none" spc="0" normalizeH="0" baseline="0" noProof="0">
                          <a:ln>
                            <a:noFill/>
                          </a:ln>
                          <a:solidFill>
                            <a:prstClr val="black"/>
                          </a:solidFill>
                          <a:effectLst/>
                          <a:uLnTx/>
                          <a:uFillTx/>
                          <a:latin typeface="+mn-lt"/>
                          <a:ea typeface="+mn-ea"/>
                          <a:cs typeface="+mn-cs"/>
                        </a:rPr>
                        <a:t> 
 ¡Una oferta más grande que los niños! Solo este jueves 31 de mayo de 2018 en POLITO​, aprovecha un 40% de descuento en todas tus compras pagando con tus Tarjetas Débito y Crédito de Bancolombia.
*Válido en tiendas físicas seleccionadas.
*Descuento no acumulable con otras promociones ni con bonos regalo
*Aplica en todos los productos de la tienda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6231975"/>
                  </a:ext>
                </a:extLst>
              </a:tr>
            </a:tbl>
          </a:graphicData>
        </a:graphic>
      </p:graphicFrame>
      <p:sp>
        <p:nvSpPr>
          <p:cNvPr id="4" name="Text Placeholder 3">
            <a:extLst>
              <a:ext uri="{FF2B5EF4-FFF2-40B4-BE49-F238E27FC236}">
                <a16:creationId xmlns:a16="http://schemas.microsoft.com/office/drawing/2014/main" id="{C8E41E2D-0FB1-483B-86DB-B24CA7248E6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67091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69CD0-30E8-40EC-964C-5CD06FE84B23}"/>
              </a:ext>
            </a:extLst>
          </p:cNvPr>
          <p:cNvSpPr>
            <a:spLocks noGrp="1"/>
          </p:cNvSpPr>
          <p:nvPr>
            <p:ph type="title"/>
          </p:nvPr>
        </p:nvSpPr>
        <p:spPr/>
        <p:txBody>
          <a:bodyPr/>
          <a:lstStyle/>
          <a:p>
            <a:r>
              <a:rPr lang="en-US"/>
              <a:t>Facebook Own Posts Table | UNICENTRO - 4 of 16</a:t>
            </a:r>
          </a:p>
        </p:txBody>
      </p:sp>
      <p:graphicFrame>
        <p:nvGraphicFramePr>
          <p:cNvPr id="5" name="Table Placeholder 4">
            <a:extLst>
              <a:ext uri="{FF2B5EF4-FFF2-40B4-BE49-F238E27FC236}">
                <a16:creationId xmlns:a16="http://schemas.microsoft.com/office/drawing/2014/main" id="{5207263D-462E-4ABA-AC4C-D97D8634953F}"/>
              </a:ext>
            </a:extLst>
          </p:cNvPr>
          <p:cNvGraphicFramePr>
            <a:graphicFrameLocks noGrp="1"/>
          </p:cNvGraphicFramePr>
          <p:nvPr>
            <p:ph type="tbl" sz="quarter" idx="13"/>
            <p:extLst>
              <p:ext uri="{D42A27DB-BD31-4B8C-83A1-F6EECF244321}">
                <p14:modId xmlns:p14="http://schemas.microsoft.com/office/powerpoint/2010/main" val="2602928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78740449"/>
                    </a:ext>
                  </a:extLst>
                </a:gridCol>
                <a:gridCol w="370332">
                  <a:extLst>
                    <a:ext uri="{9D8B030D-6E8A-4147-A177-3AD203B41FA5}">
                      <a16:colId xmlns:a16="http://schemas.microsoft.com/office/drawing/2014/main" val="2772795342"/>
                    </a:ext>
                  </a:extLst>
                </a:gridCol>
                <a:gridCol w="370332">
                  <a:extLst>
                    <a:ext uri="{9D8B030D-6E8A-4147-A177-3AD203B41FA5}">
                      <a16:colId xmlns:a16="http://schemas.microsoft.com/office/drawing/2014/main" val="1404889155"/>
                    </a:ext>
                  </a:extLst>
                </a:gridCol>
                <a:gridCol w="370332">
                  <a:extLst>
                    <a:ext uri="{9D8B030D-6E8A-4147-A177-3AD203B41FA5}">
                      <a16:colId xmlns:a16="http://schemas.microsoft.com/office/drawing/2014/main" val="1093006647"/>
                    </a:ext>
                  </a:extLst>
                </a:gridCol>
                <a:gridCol w="329184">
                  <a:extLst>
                    <a:ext uri="{9D8B030D-6E8A-4147-A177-3AD203B41FA5}">
                      <a16:colId xmlns:a16="http://schemas.microsoft.com/office/drawing/2014/main" val="899637782"/>
                    </a:ext>
                  </a:extLst>
                </a:gridCol>
                <a:gridCol w="329184">
                  <a:extLst>
                    <a:ext uri="{9D8B030D-6E8A-4147-A177-3AD203B41FA5}">
                      <a16:colId xmlns:a16="http://schemas.microsoft.com/office/drawing/2014/main" val="764349603"/>
                    </a:ext>
                  </a:extLst>
                </a:gridCol>
                <a:gridCol w="329184">
                  <a:extLst>
                    <a:ext uri="{9D8B030D-6E8A-4147-A177-3AD203B41FA5}">
                      <a16:colId xmlns:a16="http://schemas.microsoft.com/office/drawing/2014/main" val="624080562"/>
                    </a:ext>
                  </a:extLst>
                </a:gridCol>
                <a:gridCol w="329184">
                  <a:extLst>
                    <a:ext uri="{9D8B030D-6E8A-4147-A177-3AD203B41FA5}">
                      <a16:colId xmlns:a16="http://schemas.microsoft.com/office/drawing/2014/main" val="3463718083"/>
                    </a:ext>
                  </a:extLst>
                </a:gridCol>
                <a:gridCol w="329184">
                  <a:extLst>
                    <a:ext uri="{9D8B030D-6E8A-4147-A177-3AD203B41FA5}">
                      <a16:colId xmlns:a16="http://schemas.microsoft.com/office/drawing/2014/main" val="1679805774"/>
                    </a:ext>
                  </a:extLst>
                </a:gridCol>
                <a:gridCol w="329184">
                  <a:extLst>
                    <a:ext uri="{9D8B030D-6E8A-4147-A177-3AD203B41FA5}">
                      <a16:colId xmlns:a16="http://schemas.microsoft.com/office/drawing/2014/main" val="2108445893"/>
                    </a:ext>
                  </a:extLst>
                </a:gridCol>
                <a:gridCol w="329184">
                  <a:extLst>
                    <a:ext uri="{9D8B030D-6E8A-4147-A177-3AD203B41FA5}">
                      <a16:colId xmlns:a16="http://schemas.microsoft.com/office/drawing/2014/main" val="1450094852"/>
                    </a:ext>
                  </a:extLst>
                </a:gridCol>
                <a:gridCol w="329184">
                  <a:extLst>
                    <a:ext uri="{9D8B030D-6E8A-4147-A177-3AD203B41FA5}">
                      <a16:colId xmlns:a16="http://schemas.microsoft.com/office/drawing/2014/main" val="1409584584"/>
                    </a:ext>
                  </a:extLst>
                </a:gridCol>
                <a:gridCol w="329184">
                  <a:extLst>
                    <a:ext uri="{9D8B030D-6E8A-4147-A177-3AD203B41FA5}">
                      <a16:colId xmlns:a16="http://schemas.microsoft.com/office/drawing/2014/main" val="2000645277"/>
                    </a:ext>
                  </a:extLst>
                </a:gridCol>
                <a:gridCol w="370332">
                  <a:extLst>
                    <a:ext uri="{9D8B030D-6E8A-4147-A177-3AD203B41FA5}">
                      <a16:colId xmlns:a16="http://schemas.microsoft.com/office/drawing/2014/main" val="3314105594"/>
                    </a:ext>
                  </a:extLst>
                </a:gridCol>
                <a:gridCol w="370332">
                  <a:extLst>
                    <a:ext uri="{9D8B030D-6E8A-4147-A177-3AD203B41FA5}">
                      <a16:colId xmlns:a16="http://schemas.microsoft.com/office/drawing/2014/main" val="1899981878"/>
                    </a:ext>
                  </a:extLst>
                </a:gridCol>
                <a:gridCol w="329184">
                  <a:extLst>
                    <a:ext uri="{9D8B030D-6E8A-4147-A177-3AD203B41FA5}">
                      <a16:colId xmlns:a16="http://schemas.microsoft.com/office/drawing/2014/main" val="4087317629"/>
                    </a:ext>
                  </a:extLst>
                </a:gridCol>
                <a:gridCol w="329184">
                  <a:extLst>
                    <a:ext uri="{9D8B030D-6E8A-4147-A177-3AD203B41FA5}">
                      <a16:colId xmlns:a16="http://schemas.microsoft.com/office/drawing/2014/main" val="2483356623"/>
                    </a:ext>
                  </a:extLst>
                </a:gridCol>
                <a:gridCol w="370332">
                  <a:extLst>
                    <a:ext uri="{9D8B030D-6E8A-4147-A177-3AD203B41FA5}">
                      <a16:colId xmlns:a16="http://schemas.microsoft.com/office/drawing/2014/main" val="3360299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1795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El Tesoro Parque Comercial - 2018-05-31 21:00:01 </a:t>
                      </a:r>
                      <a:r>
                        <a:rPr kumimoji="0" lang="es-ES" sz="1000" b="0" i="0" u="none" strike="noStrike" kern="1200" cap="none" spc="0" normalizeH="0" baseline="0" noProof="0">
                          <a:ln>
                            <a:noFill/>
                          </a:ln>
                          <a:solidFill>
                            <a:prstClr val="black"/>
                          </a:solidFill>
                          <a:effectLst/>
                          <a:uLnTx/>
                          <a:uFillTx/>
                          <a:latin typeface="+mn-lt"/>
                          <a:ea typeface="+mn-ea"/>
                          <a:cs typeface="+mn-cs"/>
                        </a:rPr>
                        <a:t> 
 ¡Encuentra tu estilo ideal con Fantastic Days! Aprovecha esta oportunidad y obtén un 25% de descuento adicional por la compra de tu montura más lentes. Aplican condiciones www.gmo.com.co.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0948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Centro Comercial Sandiego - 2018-05-31 20:53:20 </a:t>
                      </a:r>
                      <a:r>
                        <a:rPr kumimoji="0" lang="es-ES" sz="1000" b="0" i="0" u="none" strike="noStrike" kern="1200" cap="none" spc="0" normalizeH="0" baseline="0" noProof="0">
                          <a:ln>
                            <a:noFill/>
                          </a:ln>
                          <a:solidFill>
                            <a:prstClr val="black"/>
                          </a:solidFill>
                          <a:effectLst/>
                          <a:uLnTx/>
                          <a:uFillTx/>
                          <a:latin typeface="+mn-lt"/>
                          <a:ea typeface="+mn-ea"/>
                          <a:cs typeface="+mn-cs"/>
                        </a:rPr>
                        <a:t> 
 ¿Ya conoces Baby Sandiego? Ven y disfruta de un momento inolvidable junto a los más pequeños ¡Los esperamos!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8062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Centro Comercial Los Molinos - 2018-05-31 20:49:09 </a:t>
                      </a:r>
                      <a:r>
                        <a:rPr kumimoji="0" lang="es-ES" sz="1000" b="0" i="0" u="none" strike="noStrike" kern="1200" cap="none" spc="0" normalizeH="0" baseline="0" noProof="0">
                          <a:ln>
                            <a:noFill/>
                          </a:ln>
                          <a:solidFill>
                            <a:prstClr val="black"/>
                          </a:solidFill>
                          <a:effectLst/>
                          <a:uLnTx/>
                          <a:uFillTx/>
                          <a:latin typeface="+mn-lt"/>
                          <a:ea typeface="+mn-ea"/>
                          <a:cs typeface="+mn-cs"/>
                        </a:rPr>
                        <a:t> 
 Un espacio para disfrutar los beneficios de esos secretos naturales que las abuelas han conservando como un tesoro.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2397845"/>
                  </a:ext>
                </a:extLst>
              </a:tr>
            </a:tbl>
          </a:graphicData>
        </a:graphic>
      </p:graphicFrame>
      <p:sp>
        <p:nvSpPr>
          <p:cNvPr id="4" name="Text Placeholder 3">
            <a:extLst>
              <a:ext uri="{FF2B5EF4-FFF2-40B4-BE49-F238E27FC236}">
                <a16:creationId xmlns:a16="http://schemas.microsoft.com/office/drawing/2014/main" id="{12D72D3F-5A67-4C44-8B62-92220E59A7D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705748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75A7E-B5A5-420D-B27C-C50B99017BCD}"/>
              </a:ext>
            </a:extLst>
          </p:cNvPr>
          <p:cNvSpPr>
            <a:spLocks noGrp="1"/>
          </p:cNvSpPr>
          <p:nvPr>
            <p:ph type="title"/>
          </p:nvPr>
        </p:nvSpPr>
        <p:spPr/>
        <p:txBody>
          <a:bodyPr/>
          <a:lstStyle/>
          <a:p>
            <a:r>
              <a:rPr lang="en-US"/>
              <a:t>Facebook Own Posts Table | UNICENTRO - 5 of 16</a:t>
            </a:r>
          </a:p>
        </p:txBody>
      </p:sp>
      <p:graphicFrame>
        <p:nvGraphicFramePr>
          <p:cNvPr id="5" name="Table Placeholder 4">
            <a:extLst>
              <a:ext uri="{FF2B5EF4-FFF2-40B4-BE49-F238E27FC236}">
                <a16:creationId xmlns:a16="http://schemas.microsoft.com/office/drawing/2014/main" id="{C4AC9A4F-9C71-4A70-A6A3-ECB4B64B666B}"/>
              </a:ext>
            </a:extLst>
          </p:cNvPr>
          <p:cNvGraphicFramePr>
            <a:graphicFrameLocks noGrp="1"/>
          </p:cNvGraphicFramePr>
          <p:nvPr>
            <p:ph type="tbl" sz="quarter" idx="13"/>
            <p:extLst>
              <p:ext uri="{D42A27DB-BD31-4B8C-83A1-F6EECF244321}">
                <p14:modId xmlns:p14="http://schemas.microsoft.com/office/powerpoint/2010/main" val="406695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40366296"/>
                    </a:ext>
                  </a:extLst>
                </a:gridCol>
                <a:gridCol w="370332">
                  <a:extLst>
                    <a:ext uri="{9D8B030D-6E8A-4147-A177-3AD203B41FA5}">
                      <a16:colId xmlns:a16="http://schemas.microsoft.com/office/drawing/2014/main" val="2493813457"/>
                    </a:ext>
                  </a:extLst>
                </a:gridCol>
                <a:gridCol w="370332">
                  <a:extLst>
                    <a:ext uri="{9D8B030D-6E8A-4147-A177-3AD203B41FA5}">
                      <a16:colId xmlns:a16="http://schemas.microsoft.com/office/drawing/2014/main" val="3790288857"/>
                    </a:ext>
                  </a:extLst>
                </a:gridCol>
                <a:gridCol w="370332">
                  <a:extLst>
                    <a:ext uri="{9D8B030D-6E8A-4147-A177-3AD203B41FA5}">
                      <a16:colId xmlns:a16="http://schemas.microsoft.com/office/drawing/2014/main" val="4016765510"/>
                    </a:ext>
                  </a:extLst>
                </a:gridCol>
                <a:gridCol w="329184">
                  <a:extLst>
                    <a:ext uri="{9D8B030D-6E8A-4147-A177-3AD203B41FA5}">
                      <a16:colId xmlns:a16="http://schemas.microsoft.com/office/drawing/2014/main" val="3059789593"/>
                    </a:ext>
                  </a:extLst>
                </a:gridCol>
                <a:gridCol w="329184">
                  <a:extLst>
                    <a:ext uri="{9D8B030D-6E8A-4147-A177-3AD203B41FA5}">
                      <a16:colId xmlns:a16="http://schemas.microsoft.com/office/drawing/2014/main" val="4223228195"/>
                    </a:ext>
                  </a:extLst>
                </a:gridCol>
                <a:gridCol w="329184">
                  <a:extLst>
                    <a:ext uri="{9D8B030D-6E8A-4147-A177-3AD203B41FA5}">
                      <a16:colId xmlns:a16="http://schemas.microsoft.com/office/drawing/2014/main" val="1887437473"/>
                    </a:ext>
                  </a:extLst>
                </a:gridCol>
                <a:gridCol w="329184">
                  <a:extLst>
                    <a:ext uri="{9D8B030D-6E8A-4147-A177-3AD203B41FA5}">
                      <a16:colId xmlns:a16="http://schemas.microsoft.com/office/drawing/2014/main" val="3310488703"/>
                    </a:ext>
                  </a:extLst>
                </a:gridCol>
                <a:gridCol w="329184">
                  <a:extLst>
                    <a:ext uri="{9D8B030D-6E8A-4147-A177-3AD203B41FA5}">
                      <a16:colId xmlns:a16="http://schemas.microsoft.com/office/drawing/2014/main" val="2222313452"/>
                    </a:ext>
                  </a:extLst>
                </a:gridCol>
                <a:gridCol w="329184">
                  <a:extLst>
                    <a:ext uri="{9D8B030D-6E8A-4147-A177-3AD203B41FA5}">
                      <a16:colId xmlns:a16="http://schemas.microsoft.com/office/drawing/2014/main" val="1548807901"/>
                    </a:ext>
                  </a:extLst>
                </a:gridCol>
                <a:gridCol w="329184">
                  <a:extLst>
                    <a:ext uri="{9D8B030D-6E8A-4147-A177-3AD203B41FA5}">
                      <a16:colId xmlns:a16="http://schemas.microsoft.com/office/drawing/2014/main" val="2137488005"/>
                    </a:ext>
                  </a:extLst>
                </a:gridCol>
                <a:gridCol w="329184">
                  <a:extLst>
                    <a:ext uri="{9D8B030D-6E8A-4147-A177-3AD203B41FA5}">
                      <a16:colId xmlns:a16="http://schemas.microsoft.com/office/drawing/2014/main" val="2279968903"/>
                    </a:ext>
                  </a:extLst>
                </a:gridCol>
                <a:gridCol w="329184">
                  <a:extLst>
                    <a:ext uri="{9D8B030D-6E8A-4147-A177-3AD203B41FA5}">
                      <a16:colId xmlns:a16="http://schemas.microsoft.com/office/drawing/2014/main" val="1434388391"/>
                    </a:ext>
                  </a:extLst>
                </a:gridCol>
                <a:gridCol w="370332">
                  <a:extLst>
                    <a:ext uri="{9D8B030D-6E8A-4147-A177-3AD203B41FA5}">
                      <a16:colId xmlns:a16="http://schemas.microsoft.com/office/drawing/2014/main" val="3571658574"/>
                    </a:ext>
                  </a:extLst>
                </a:gridCol>
                <a:gridCol w="370332">
                  <a:extLst>
                    <a:ext uri="{9D8B030D-6E8A-4147-A177-3AD203B41FA5}">
                      <a16:colId xmlns:a16="http://schemas.microsoft.com/office/drawing/2014/main" val="604515504"/>
                    </a:ext>
                  </a:extLst>
                </a:gridCol>
                <a:gridCol w="329184">
                  <a:extLst>
                    <a:ext uri="{9D8B030D-6E8A-4147-A177-3AD203B41FA5}">
                      <a16:colId xmlns:a16="http://schemas.microsoft.com/office/drawing/2014/main" val="1318283498"/>
                    </a:ext>
                  </a:extLst>
                </a:gridCol>
                <a:gridCol w="329184">
                  <a:extLst>
                    <a:ext uri="{9D8B030D-6E8A-4147-A177-3AD203B41FA5}">
                      <a16:colId xmlns:a16="http://schemas.microsoft.com/office/drawing/2014/main" val="2294325165"/>
                    </a:ext>
                  </a:extLst>
                </a:gridCol>
                <a:gridCol w="370332">
                  <a:extLst>
                    <a:ext uri="{9D8B030D-6E8A-4147-A177-3AD203B41FA5}">
                      <a16:colId xmlns:a16="http://schemas.microsoft.com/office/drawing/2014/main" val="3243532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1574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Centro Comercial Santafé Medellín - 2018-05-31 19:02:47 </a:t>
                      </a:r>
                      <a:r>
                        <a:rPr kumimoji="0" lang="es-ES" sz="1000" b="0" i="0" u="none" strike="noStrike" kern="1200" cap="none" spc="0" normalizeH="0" baseline="0" noProof="0">
                          <a:ln>
                            <a:noFill/>
                          </a:ln>
                          <a:solidFill>
                            <a:prstClr val="black"/>
                          </a:solidFill>
                          <a:effectLst/>
                          <a:uLnTx/>
                          <a:uFillTx/>
                          <a:latin typeface="+mn-lt"/>
                          <a:ea typeface="+mn-ea"/>
                          <a:cs typeface="+mn-cs"/>
                        </a:rPr>
                        <a:t> 
 Zara se reinventa para darte un nuevo concepto de tienda y las prendas que más te gustan. ¡Te esperamos a partir de hoy en su re-apertura! #SantaféMedellín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6096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Centro Comercial Santafé Medellín - 2018-05-31 17:29:55 </a:t>
                      </a:r>
                      <a:r>
                        <a:rPr kumimoji="0" lang="es-ES" sz="1000" b="0" i="0" u="none" strike="noStrike" kern="1200" cap="none" spc="0" normalizeH="0" baseline="0" noProof="0">
                          <a:ln>
                            <a:noFill/>
                          </a:ln>
                          <a:solidFill>
                            <a:prstClr val="black"/>
                          </a:solidFill>
                          <a:effectLst/>
                          <a:uLnTx/>
                          <a:uFillTx/>
                          <a:latin typeface="+mn-lt"/>
                          <a:ea typeface="+mn-ea"/>
                          <a:cs typeface="+mn-cs"/>
                        </a:rPr>
                        <a:t> 
 ¡Reapertura de Zara hoy! Ven a conocer la tienda y encuentra las últimas novedades.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65110554"/>
                  </a:ext>
                </a:extLst>
              </a:tr>
            </a:tbl>
          </a:graphicData>
        </a:graphic>
      </p:graphicFrame>
      <p:sp>
        <p:nvSpPr>
          <p:cNvPr id="4" name="Text Placeholder 3">
            <a:extLst>
              <a:ext uri="{FF2B5EF4-FFF2-40B4-BE49-F238E27FC236}">
                <a16:creationId xmlns:a16="http://schemas.microsoft.com/office/drawing/2014/main" id="{07EFCB20-7C37-49C2-86D5-E2E704AB288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515517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DE3AD-C71A-4574-A589-1A54E7EB242F}"/>
              </a:ext>
            </a:extLst>
          </p:cNvPr>
          <p:cNvSpPr>
            <a:spLocks noGrp="1"/>
          </p:cNvSpPr>
          <p:nvPr>
            <p:ph type="title"/>
          </p:nvPr>
        </p:nvSpPr>
        <p:spPr/>
        <p:txBody>
          <a:bodyPr/>
          <a:lstStyle/>
          <a:p>
            <a:r>
              <a:rPr lang="en-US"/>
              <a:t>Facebook Own Posts Table | UNICENTRO - 6 of 16</a:t>
            </a:r>
          </a:p>
        </p:txBody>
      </p:sp>
      <p:graphicFrame>
        <p:nvGraphicFramePr>
          <p:cNvPr id="5" name="Table Placeholder 4">
            <a:extLst>
              <a:ext uri="{FF2B5EF4-FFF2-40B4-BE49-F238E27FC236}">
                <a16:creationId xmlns:a16="http://schemas.microsoft.com/office/drawing/2014/main" id="{6889AFBB-4AAB-4822-961B-61AED1145F6E}"/>
              </a:ext>
            </a:extLst>
          </p:cNvPr>
          <p:cNvGraphicFramePr>
            <a:graphicFrameLocks noGrp="1"/>
          </p:cNvGraphicFramePr>
          <p:nvPr>
            <p:ph type="tbl" sz="quarter" idx="13"/>
            <p:extLst>
              <p:ext uri="{D42A27DB-BD31-4B8C-83A1-F6EECF244321}">
                <p14:modId xmlns:p14="http://schemas.microsoft.com/office/powerpoint/2010/main" val="3384103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2826784"/>
                    </a:ext>
                  </a:extLst>
                </a:gridCol>
                <a:gridCol w="370332">
                  <a:extLst>
                    <a:ext uri="{9D8B030D-6E8A-4147-A177-3AD203B41FA5}">
                      <a16:colId xmlns:a16="http://schemas.microsoft.com/office/drawing/2014/main" val="1762061447"/>
                    </a:ext>
                  </a:extLst>
                </a:gridCol>
                <a:gridCol w="370332">
                  <a:extLst>
                    <a:ext uri="{9D8B030D-6E8A-4147-A177-3AD203B41FA5}">
                      <a16:colId xmlns:a16="http://schemas.microsoft.com/office/drawing/2014/main" val="2411890465"/>
                    </a:ext>
                  </a:extLst>
                </a:gridCol>
                <a:gridCol w="370332">
                  <a:extLst>
                    <a:ext uri="{9D8B030D-6E8A-4147-A177-3AD203B41FA5}">
                      <a16:colId xmlns:a16="http://schemas.microsoft.com/office/drawing/2014/main" val="589359289"/>
                    </a:ext>
                  </a:extLst>
                </a:gridCol>
                <a:gridCol w="329184">
                  <a:extLst>
                    <a:ext uri="{9D8B030D-6E8A-4147-A177-3AD203B41FA5}">
                      <a16:colId xmlns:a16="http://schemas.microsoft.com/office/drawing/2014/main" val="4134270797"/>
                    </a:ext>
                  </a:extLst>
                </a:gridCol>
                <a:gridCol w="329184">
                  <a:extLst>
                    <a:ext uri="{9D8B030D-6E8A-4147-A177-3AD203B41FA5}">
                      <a16:colId xmlns:a16="http://schemas.microsoft.com/office/drawing/2014/main" val="3168738872"/>
                    </a:ext>
                  </a:extLst>
                </a:gridCol>
                <a:gridCol w="329184">
                  <a:extLst>
                    <a:ext uri="{9D8B030D-6E8A-4147-A177-3AD203B41FA5}">
                      <a16:colId xmlns:a16="http://schemas.microsoft.com/office/drawing/2014/main" val="4051418722"/>
                    </a:ext>
                  </a:extLst>
                </a:gridCol>
                <a:gridCol w="329184">
                  <a:extLst>
                    <a:ext uri="{9D8B030D-6E8A-4147-A177-3AD203B41FA5}">
                      <a16:colId xmlns:a16="http://schemas.microsoft.com/office/drawing/2014/main" val="547307501"/>
                    </a:ext>
                  </a:extLst>
                </a:gridCol>
                <a:gridCol w="329184">
                  <a:extLst>
                    <a:ext uri="{9D8B030D-6E8A-4147-A177-3AD203B41FA5}">
                      <a16:colId xmlns:a16="http://schemas.microsoft.com/office/drawing/2014/main" val="3021397496"/>
                    </a:ext>
                  </a:extLst>
                </a:gridCol>
                <a:gridCol w="329184">
                  <a:extLst>
                    <a:ext uri="{9D8B030D-6E8A-4147-A177-3AD203B41FA5}">
                      <a16:colId xmlns:a16="http://schemas.microsoft.com/office/drawing/2014/main" val="224178904"/>
                    </a:ext>
                  </a:extLst>
                </a:gridCol>
                <a:gridCol w="329184">
                  <a:extLst>
                    <a:ext uri="{9D8B030D-6E8A-4147-A177-3AD203B41FA5}">
                      <a16:colId xmlns:a16="http://schemas.microsoft.com/office/drawing/2014/main" val="3103791533"/>
                    </a:ext>
                  </a:extLst>
                </a:gridCol>
                <a:gridCol w="329184">
                  <a:extLst>
                    <a:ext uri="{9D8B030D-6E8A-4147-A177-3AD203B41FA5}">
                      <a16:colId xmlns:a16="http://schemas.microsoft.com/office/drawing/2014/main" val="855468834"/>
                    </a:ext>
                  </a:extLst>
                </a:gridCol>
                <a:gridCol w="329184">
                  <a:extLst>
                    <a:ext uri="{9D8B030D-6E8A-4147-A177-3AD203B41FA5}">
                      <a16:colId xmlns:a16="http://schemas.microsoft.com/office/drawing/2014/main" val="2706393968"/>
                    </a:ext>
                  </a:extLst>
                </a:gridCol>
                <a:gridCol w="370332">
                  <a:extLst>
                    <a:ext uri="{9D8B030D-6E8A-4147-A177-3AD203B41FA5}">
                      <a16:colId xmlns:a16="http://schemas.microsoft.com/office/drawing/2014/main" val="1759606578"/>
                    </a:ext>
                  </a:extLst>
                </a:gridCol>
                <a:gridCol w="370332">
                  <a:extLst>
                    <a:ext uri="{9D8B030D-6E8A-4147-A177-3AD203B41FA5}">
                      <a16:colId xmlns:a16="http://schemas.microsoft.com/office/drawing/2014/main" val="3871456264"/>
                    </a:ext>
                  </a:extLst>
                </a:gridCol>
                <a:gridCol w="329184">
                  <a:extLst>
                    <a:ext uri="{9D8B030D-6E8A-4147-A177-3AD203B41FA5}">
                      <a16:colId xmlns:a16="http://schemas.microsoft.com/office/drawing/2014/main" val="1474443858"/>
                    </a:ext>
                  </a:extLst>
                </a:gridCol>
                <a:gridCol w="329184">
                  <a:extLst>
                    <a:ext uri="{9D8B030D-6E8A-4147-A177-3AD203B41FA5}">
                      <a16:colId xmlns:a16="http://schemas.microsoft.com/office/drawing/2014/main" val="3973766086"/>
                    </a:ext>
                  </a:extLst>
                </a:gridCol>
                <a:gridCol w="370332">
                  <a:extLst>
                    <a:ext uri="{9D8B030D-6E8A-4147-A177-3AD203B41FA5}">
                      <a16:colId xmlns:a16="http://schemas.microsoft.com/office/drawing/2014/main" val="4250453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8331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El Tesoro Parque Comercial - 2018-05-31 16:59:00 </a:t>
                      </a:r>
                      <a:r>
                        <a:rPr kumimoji="0" lang="es-ES" sz="1000" b="0" i="0" u="none" strike="noStrike" kern="1200" cap="none" spc="0" normalizeH="0" baseline="0" noProof="0">
                          <a:ln>
                            <a:noFill/>
                          </a:ln>
                          <a:solidFill>
                            <a:prstClr val="black"/>
                          </a:solidFill>
                          <a:effectLst/>
                          <a:uLnTx/>
                          <a:uFillTx/>
                          <a:latin typeface="+mn-lt"/>
                          <a:ea typeface="+mn-ea"/>
                          <a:cs typeface="+mn-cs"/>
                        </a:rPr>
                        <a:t> 
 Mañana viernes en "Tin ton tardes de creación", los niños construirán su propia ballena con diferentes elementos y emplearán a su gusto los colores de diferentes vinilos y materiales para decorar. Con el apoyo de Kanguritos Educación Infantil.
Te esperamos a partir de las 4pm en el Puente Norte, piso 2 (entre Thermos y Bath &amp; Body Works).
Entrada libre.
https://eltesoro.com.co/agenda/viernes-de-manualidades/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1798851"/>
                  </a:ext>
                </a:extLst>
              </a:tr>
            </a:tbl>
          </a:graphicData>
        </a:graphic>
      </p:graphicFrame>
      <p:sp>
        <p:nvSpPr>
          <p:cNvPr id="4" name="Text Placeholder 3">
            <a:extLst>
              <a:ext uri="{FF2B5EF4-FFF2-40B4-BE49-F238E27FC236}">
                <a16:creationId xmlns:a16="http://schemas.microsoft.com/office/drawing/2014/main" id="{E0580938-C91C-4DD8-B354-6060A26574D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351271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3FE9F-3FF4-45BA-9D48-836DD42D8332}"/>
              </a:ext>
            </a:extLst>
          </p:cNvPr>
          <p:cNvSpPr>
            <a:spLocks noGrp="1"/>
          </p:cNvSpPr>
          <p:nvPr>
            <p:ph type="title"/>
          </p:nvPr>
        </p:nvSpPr>
        <p:spPr/>
        <p:txBody>
          <a:bodyPr/>
          <a:lstStyle/>
          <a:p>
            <a:r>
              <a:rPr lang="en-US"/>
              <a:t>Facebook Own Posts Table | UNICENTRO - 7 of 16</a:t>
            </a:r>
          </a:p>
        </p:txBody>
      </p:sp>
      <p:graphicFrame>
        <p:nvGraphicFramePr>
          <p:cNvPr id="5" name="Table Placeholder 4">
            <a:extLst>
              <a:ext uri="{FF2B5EF4-FFF2-40B4-BE49-F238E27FC236}">
                <a16:creationId xmlns:a16="http://schemas.microsoft.com/office/drawing/2014/main" id="{AC57126F-DF6D-42C5-B506-DCA1B7E8DE91}"/>
              </a:ext>
            </a:extLst>
          </p:cNvPr>
          <p:cNvGraphicFramePr>
            <a:graphicFrameLocks noGrp="1"/>
          </p:cNvGraphicFramePr>
          <p:nvPr>
            <p:ph type="tbl" sz="quarter" idx="13"/>
            <p:extLst>
              <p:ext uri="{D42A27DB-BD31-4B8C-83A1-F6EECF244321}">
                <p14:modId xmlns:p14="http://schemas.microsoft.com/office/powerpoint/2010/main" val="3673239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62188273"/>
                    </a:ext>
                  </a:extLst>
                </a:gridCol>
                <a:gridCol w="370332">
                  <a:extLst>
                    <a:ext uri="{9D8B030D-6E8A-4147-A177-3AD203B41FA5}">
                      <a16:colId xmlns:a16="http://schemas.microsoft.com/office/drawing/2014/main" val="2333338437"/>
                    </a:ext>
                  </a:extLst>
                </a:gridCol>
                <a:gridCol w="370332">
                  <a:extLst>
                    <a:ext uri="{9D8B030D-6E8A-4147-A177-3AD203B41FA5}">
                      <a16:colId xmlns:a16="http://schemas.microsoft.com/office/drawing/2014/main" val="1730497819"/>
                    </a:ext>
                  </a:extLst>
                </a:gridCol>
                <a:gridCol w="370332">
                  <a:extLst>
                    <a:ext uri="{9D8B030D-6E8A-4147-A177-3AD203B41FA5}">
                      <a16:colId xmlns:a16="http://schemas.microsoft.com/office/drawing/2014/main" val="801938939"/>
                    </a:ext>
                  </a:extLst>
                </a:gridCol>
                <a:gridCol w="329184">
                  <a:extLst>
                    <a:ext uri="{9D8B030D-6E8A-4147-A177-3AD203B41FA5}">
                      <a16:colId xmlns:a16="http://schemas.microsoft.com/office/drawing/2014/main" val="2695183443"/>
                    </a:ext>
                  </a:extLst>
                </a:gridCol>
                <a:gridCol w="329184">
                  <a:extLst>
                    <a:ext uri="{9D8B030D-6E8A-4147-A177-3AD203B41FA5}">
                      <a16:colId xmlns:a16="http://schemas.microsoft.com/office/drawing/2014/main" val="1977833475"/>
                    </a:ext>
                  </a:extLst>
                </a:gridCol>
                <a:gridCol w="329184">
                  <a:extLst>
                    <a:ext uri="{9D8B030D-6E8A-4147-A177-3AD203B41FA5}">
                      <a16:colId xmlns:a16="http://schemas.microsoft.com/office/drawing/2014/main" val="1271490389"/>
                    </a:ext>
                  </a:extLst>
                </a:gridCol>
                <a:gridCol w="329184">
                  <a:extLst>
                    <a:ext uri="{9D8B030D-6E8A-4147-A177-3AD203B41FA5}">
                      <a16:colId xmlns:a16="http://schemas.microsoft.com/office/drawing/2014/main" val="1395492662"/>
                    </a:ext>
                  </a:extLst>
                </a:gridCol>
                <a:gridCol w="329184">
                  <a:extLst>
                    <a:ext uri="{9D8B030D-6E8A-4147-A177-3AD203B41FA5}">
                      <a16:colId xmlns:a16="http://schemas.microsoft.com/office/drawing/2014/main" val="754647292"/>
                    </a:ext>
                  </a:extLst>
                </a:gridCol>
                <a:gridCol w="329184">
                  <a:extLst>
                    <a:ext uri="{9D8B030D-6E8A-4147-A177-3AD203B41FA5}">
                      <a16:colId xmlns:a16="http://schemas.microsoft.com/office/drawing/2014/main" val="2968944178"/>
                    </a:ext>
                  </a:extLst>
                </a:gridCol>
                <a:gridCol w="329184">
                  <a:extLst>
                    <a:ext uri="{9D8B030D-6E8A-4147-A177-3AD203B41FA5}">
                      <a16:colId xmlns:a16="http://schemas.microsoft.com/office/drawing/2014/main" val="1026191853"/>
                    </a:ext>
                  </a:extLst>
                </a:gridCol>
                <a:gridCol w="329184">
                  <a:extLst>
                    <a:ext uri="{9D8B030D-6E8A-4147-A177-3AD203B41FA5}">
                      <a16:colId xmlns:a16="http://schemas.microsoft.com/office/drawing/2014/main" val="4278049329"/>
                    </a:ext>
                  </a:extLst>
                </a:gridCol>
                <a:gridCol w="329184">
                  <a:extLst>
                    <a:ext uri="{9D8B030D-6E8A-4147-A177-3AD203B41FA5}">
                      <a16:colId xmlns:a16="http://schemas.microsoft.com/office/drawing/2014/main" val="725688022"/>
                    </a:ext>
                  </a:extLst>
                </a:gridCol>
                <a:gridCol w="370332">
                  <a:extLst>
                    <a:ext uri="{9D8B030D-6E8A-4147-A177-3AD203B41FA5}">
                      <a16:colId xmlns:a16="http://schemas.microsoft.com/office/drawing/2014/main" val="1764262174"/>
                    </a:ext>
                  </a:extLst>
                </a:gridCol>
                <a:gridCol w="370332">
                  <a:extLst>
                    <a:ext uri="{9D8B030D-6E8A-4147-A177-3AD203B41FA5}">
                      <a16:colId xmlns:a16="http://schemas.microsoft.com/office/drawing/2014/main" val="645825947"/>
                    </a:ext>
                  </a:extLst>
                </a:gridCol>
                <a:gridCol w="329184">
                  <a:extLst>
                    <a:ext uri="{9D8B030D-6E8A-4147-A177-3AD203B41FA5}">
                      <a16:colId xmlns:a16="http://schemas.microsoft.com/office/drawing/2014/main" val="3931233481"/>
                    </a:ext>
                  </a:extLst>
                </a:gridCol>
                <a:gridCol w="329184">
                  <a:extLst>
                    <a:ext uri="{9D8B030D-6E8A-4147-A177-3AD203B41FA5}">
                      <a16:colId xmlns:a16="http://schemas.microsoft.com/office/drawing/2014/main" val="800599147"/>
                    </a:ext>
                  </a:extLst>
                </a:gridCol>
                <a:gridCol w="370332">
                  <a:extLst>
                    <a:ext uri="{9D8B030D-6E8A-4147-A177-3AD203B41FA5}">
                      <a16:colId xmlns:a16="http://schemas.microsoft.com/office/drawing/2014/main" val="1293066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93761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Centro Comercial Oviedo - 2018-05-31 16:40:30 </a:t>
                      </a:r>
                      <a:r>
                        <a:rPr kumimoji="0" lang="es-ES" sz="1000" b="0" i="0" u="none" strike="noStrike" kern="1200" cap="none" spc="0" normalizeH="0" baseline="0" noProof="0">
                          <a:ln>
                            <a:noFill/>
                          </a:ln>
                          <a:solidFill>
                            <a:prstClr val="black"/>
                          </a:solidFill>
                          <a:effectLst/>
                          <a:uLnTx/>
                          <a:uFillTx/>
                          <a:latin typeface="+mn-lt"/>
                          <a:ea typeface="+mn-ea"/>
                          <a:cs typeface="+mn-cs"/>
                        </a:rPr>
                        <a:t> 
 Museo Histórico del Fútbol en #LaMejorManzanaDeMedellín
Disfruta de nuestra exhibición de camisetas originales históricas de la Selección Colombia con datos representativos y curiosos de sus participaciones en competencias anteriores. 
Desde el 1 hasta el 15 de junio en la Rotonda del Tercer Nivel
Ingreso gratuito. 
¡¡¡Te esperamos!!!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9899286"/>
                  </a:ext>
                </a:extLst>
              </a:tr>
            </a:tbl>
          </a:graphicData>
        </a:graphic>
      </p:graphicFrame>
      <p:sp>
        <p:nvSpPr>
          <p:cNvPr id="4" name="Text Placeholder 3">
            <a:extLst>
              <a:ext uri="{FF2B5EF4-FFF2-40B4-BE49-F238E27FC236}">
                <a16:creationId xmlns:a16="http://schemas.microsoft.com/office/drawing/2014/main" id="{E53F1FBB-9EB4-4EC7-B9C1-24DD4452926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365441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905CE-6E55-44D2-890A-3CCA8A3D4688}"/>
              </a:ext>
            </a:extLst>
          </p:cNvPr>
          <p:cNvSpPr>
            <a:spLocks noGrp="1"/>
          </p:cNvSpPr>
          <p:nvPr>
            <p:ph type="title"/>
          </p:nvPr>
        </p:nvSpPr>
        <p:spPr/>
        <p:txBody>
          <a:bodyPr/>
          <a:lstStyle/>
          <a:p>
            <a:r>
              <a:rPr lang="en-US"/>
              <a:t>Facebook Own Posts Table | UNICENTRO - 8 of 16</a:t>
            </a:r>
          </a:p>
        </p:txBody>
      </p:sp>
      <p:graphicFrame>
        <p:nvGraphicFramePr>
          <p:cNvPr id="5" name="Table Placeholder 4">
            <a:extLst>
              <a:ext uri="{FF2B5EF4-FFF2-40B4-BE49-F238E27FC236}">
                <a16:creationId xmlns:a16="http://schemas.microsoft.com/office/drawing/2014/main" id="{4DBA48F8-647E-432A-9CEF-0213BA9D16D3}"/>
              </a:ext>
            </a:extLst>
          </p:cNvPr>
          <p:cNvGraphicFramePr>
            <a:graphicFrameLocks noGrp="1"/>
          </p:cNvGraphicFramePr>
          <p:nvPr>
            <p:ph type="tbl" sz="quarter" idx="13"/>
            <p:extLst>
              <p:ext uri="{D42A27DB-BD31-4B8C-83A1-F6EECF244321}">
                <p14:modId xmlns:p14="http://schemas.microsoft.com/office/powerpoint/2010/main" val="2864065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17481778"/>
                    </a:ext>
                  </a:extLst>
                </a:gridCol>
                <a:gridCol w="370332">
                  <a:extLst>
                    <a:ext uri="{9D8B030D-6E8A-4147-A177-3AD203B41FA5}">
                      <a16:colId xmlns:a16="http://schemas.microsoft.com/office/drawing/2014/main" val="2585312079"/>
                    </a:ext>
                  </a:extLst>
                </a:gridCol>
                <a:gridCol w="370332">
                  <a:extLst>
                    <a:ext uri="{9D8B030D-6E8A-4147-A177-3AD203B41FA5}">
                      <a16:colId xmlns:a16="http://schemas.microsoft.com/office/drawing/2014/main" val="1088959386"/>
                    </a:ext>
                  </a:extLst>
                </a:gridCol>
                <a:gridCol w="370332">
                  <a:extLst>
                    <a:ext uri="{9D8B030D-6E8A-4147-A177-3AD203B41FA5}">
                      <a16:colId xmlns:a16="http://schemas.microsoft.com/office/drawing/2014/main" val="835863665"/>
                    </a:ext>
                  </a:extLst>
                </a:gridCol>
                <a:gridCol w="329184">
                  <a:extLst>
                    <a:ext uri="{9D8B030D-6E8A-4147-A177-3AD203B41FA5}">
                      <a16:colId xmlns:a16="http://schemas.microsoft.com/office/drawing/2014/main" val="4075938639"/>
                    </a:ext>
                  </a:extLst>
                </a:gridCol>
                <a:gridCol w="329184">
                  <a:extLst>
                    <a:ext uri="{9D8B030D-6E8A-4147-A177-3AD203B41FA5}">
                      <a16:colId xmlns:a16="http://schemas.microsoft.com/office/drawing/2014/main" val="425046372"/>
                    </a:ext>
                  </a:extLst>
                </a:gridCol>
                <a:gridCol w="329184">
                  <a:extLst>
                    <a:ext uri="{9D8B030D-6E8A-4147-A177-3AD203B41FA5}">
                      <a16:colId xmlns:a16="http://schemas.microsoft.com/office/drawing/2014/main" val="2235163966"/>
                    </a:ext>
                  </a:extLst>
                </a:gridCol>
                <a:gridCol w="329184">
                  <a:extLst>
                    <a:ext uri="{9D8B030D-6E8A-4147-A177-3AD203B41FA5}">
                      <a16:colId xmlns:a16="http://schemas.microsoft.com/office/drawing/2014/main" val="791476293"/>
                    </a:ext>
                  </a:extLst>
                </a:gridCol>
                <a:gridCol w="329184">
                  <a:extLst>
                    <a:ext uri="{9D8B030D-6E8A-4147-A177-3AD203B41FA5}">
                      <a16:colId xmlns:a16="http://schemas.microsoft.com/office/drawing/2014/main" val="2908470395"/>
                    </a:ext>
                  </a:extLst>
                </a:gridCol>
                <a:gridCol w="329184">
                  <a:extLst>
                    <a:ext uri="{9D8B030D-6E8A-4147-A177-3AD203B41FA5}">
                      <a16:colId xmlns:a16="http://schemas.microsoft.com/office/drawing/2014/main" val="406510752"/>
                    </a:ext>
                  </a:extLst>
                </a:gridCol>
                <a:gridCol w="329184">
                  <a:extLst>
                    <a:ext uri="{9D8B030D-6E8A-4147-A177-3AD203B41FA5}">
                      <a16:colId xmlns:a16="http://schemas.microsoft.com/office/drawing/2014/main" val="1721531609"/>
                    </a:ext>
                  </a:extLst>
                </a:gridCol>
                <a:gridCol w="329184">
                  <a:extLst>
                    <a:ext uri="{9D8B030D-6E8A-4147-A177-3AD203B41FA5}">
                      <a16:colId xmlns:a16="http://schemas.microsoft.com/office/drawing/2014/main" val="2462027337"/>
                    </a:ext>
                  </a:extLst>
                </a:gridCol>
                <a:gridCol w="329184">
                  <a:extLst>
                    <a:ext uri="{9D8B030D-6E8A-4147-A177-3AD203B41FA5}">
                      <a16:colId xmlns:a16="http://schemas.microsoft.com/office/drawing/2014/main" val="2124527277"/>
                    </a:ext>
                  </a:extLst>
                </a:gridCol>
                <a:gridCol w="370332">
                  <a:extLst>
                    <a:ext uri="{9D8B030D-6E8A-4147-A177-3AD203B41FA5}">
                      <a16:colId xmlns:a16="http://schemas.microsoft.com/office/drawing/2014/main" val="1869017396"/>
                    </a:ext>
                  </a:extLst>
                </a:gridCol>
                <a:gridCol w="370332">
                  <a:extLst>
                    <a:ext uri="{9D8B030D-6E8A-4147-A177-3AD203B41FA5}">
                      <a16:colId xmlns:a16="http://schemas.microsoft.com/office/drawing/2014/main" val="1785659673"/>
                    </a:ext>
                  </a:extLst>
                </a:gridCol>
                <a:gridCol w="329184">
                  <a:extLst>
                    <a:ext uri="{9D8B030D-6E8A-4147-A177-3AD203B41FA5}">
                      <a16:colId xmlns:a16="http://schemas.microsoft.com/office/drawing/2014/main" val="3661335864"/>
                    </a:ext>
                  </a:extLst>
                </a:gridCol>
                <a:gridCol w="329184">
                  <a:extLst>
                    <a:ext uri="{9D8B030D-6E8A-4147-A177-3AD203B41FA5}">
                      <a16:colId xmlns:a16="http://schemas.microsoft.com/office/drawing/2014/main" val="390090616"/>
                    </a:ext>
                  </a:extLst>
                </a:gridCol>
                <a:gridCol w="370332">
                  <a:extLst>
                    <a:ext uri="{9D8B030D-6E8A-4147-A177-3AD203B41FA5}">
                      <a16:colId xmlns:a16="http://schemas.microsoft.com/office/drawing/2014/main" val="1517018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53661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Centro Comercial Sandiego - 2018-05-31 16:35:46 </a:t>
                      </a:r>
                      <a:r>
                        <a:rPr kumimoji="0" lang="es-ES" sz="1000" b="0" i="0" u="none" strike="noStrike" kern="1200" cap="none" spc="0" normalizeH="0" baseline="0" noProof="0">
                          <a:ln>
                            <a:noFill/>
                          </a:ln>
                          <a:solidFill>
                            <a:prstClr val="black"/>
                          </a:solidFill>
                          <a:effectLst/>
                          <a:uLnTx/>
                          <a:uFillTx/>
                          <a:latin typeface="+mn-lt"/>
                          <a:ea typeface="+mn-ea"/>
                          <a:cs typeface="+mn-cs"/>
                        </a:rPr>
                        <a:t> 
 ¡Tus mejores momentos se viven al doble! Si eres cliente #FedcoPlatinum tus Fedpoints valen el doble, por compras que realices en los productos que más te gustan. Visítanos y compra en nuestras #TiendasFedco o #TiendaVirtualFedco. Consulta términos y condiciones en  
http://www.fedco.com.co/legales.aspx
*El Centro Comercial NO es anunciante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5538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El Tesoro Parque Comercial - 2018-05-31 16:00:01 </a:t>
                      </a:r>
                      <a:r>
                        <a:rPr kumimoji="0" lang="es-ES" sz="1000" b="0" i="0" u="none" strike="noStrike" kern="1200" cap="none" spc="0" normalizeH="0" baseline="0" noProof="0">
                          <a:ln>
                            <a:noFill/>
                          </a:ln>
                          <a:solidFill>
                            <a:prstClr val="black"/>
                          </a:solidFill>
                          <a:effectLst/>
                          <a:uLnTx/>
                          <a:uFillTx/>
                          <a:latin typeface="+mn-lt"/>
                          <a:ea typeface="+mn-ea"/>
                          <a:cs typeface="+mn-cs"/>
                        </a:rPr>
                        <a:t> 
 El nude, un color para una verdadera fashionista!💕 Visita MERCEDES CAMPUZANO de El Tesoro en el local 3652.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82872763"/>
                  </a:ext>
                </a:extLst>
              </a:tr>
            </a:tbl>
          </a:graphicData>
        </a:graphic>
      </p:graphicFrame>
      <p:sp>
        <p:nvSpPr>
          <p:cNvPr id="4" name="Text Placeholder 3">
            <a:extLst>
              <a:ext uri="{FF2B5EF4-FFF2-40B4-BE49-F238E27FC236}">
                <a16:creationId xmlns:a16="http://schemas.microsoft.com/office/drawing/2014/main" id="{A796DF34-4A46-4A29-BFBF-1DA099B7BBB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00659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91D44-FBB1-4CEE-B155-25660E0D332F}"/>
              </a:ext>
            </a:extLst>
          </p:cNvPr>
          <p:cNvSpPr>
            <a:spLocks noGrp="1"/>
          </p:cNvSpPr>
          <p:nvPr>
            <p:ph type="title"/>
          </p:nvPr>
        </p:nvSpPr>
        <p:spPr/>
        <p:txBody>
          <a:bodyPr/>
          <a:lstStyle/>
          <a:p>
            <a:r>
              <a:rPr lang="en-US"/>
              <a:t>Facebook Own Posts Table | UNICENTRO - 9 of 16</a:t>
            </a:r>
          </a:p>
        </p:txBody>
      </p:sp>
      <p:graphicFrame>
        <p:nvGraphicFramePr>
          <p:cNvPr id="5" name="Table Placeholder 4">
            <a:extLst>
              <a:ext uri="{FF2B5EF4-FFF2-40B4-BE49-F238E27FC236}">
                <a16:creationId xmlns:a16="http://schemas.microsoft.com/office/drawing/2014/main" id="{F9A82FE2-93CE-4021-85A5-7CE80822CA38}"/>
              </a:ext>
            </a:extLst>
          </p:cNvPr>
          <p:cNvGraphicFramePr>
            <a:graphicFrameLocks noGrp="1"/>
          </p:cNvGraphicFramePr>
          <p:nvPr>
            <p:ph type="tbl" sz="quarter" idx="13"/>
            <p:extLst>
              <p:ext uri="{D42A27DB-BD31-4B8C-83A1-F6EECF244321}">
                <p14:modId xmlns:p14="http://schemas.microsoft.com/office/powerpoint/2010/main" val="2434874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07126257"/>
                    </a:ext>
                  </a:extLst>
                </a:gridCol>
                <a:gridCol w="370332">
                  <a:extLst>
                    <a:ext uri="{9D8B030D-6E8A-4147-A177-3AD203B41FA5}">
                      <a16:colId xmlns:a16="http://schemas.microsoft.com/office/drawing/2014/main" val="945027046"/>
                    </a:ext>
                  </a:extLst>
                </a:gridCol>
                <a:gridCol w="370332">
                  <a:extLst>
                    <a:ext uri="{9D8B030D-6E8A-4147-A177-3AD203B41FA5}">
                      <a16:colId xmlns:a16="http://schemas.microsoft.com/office/drawing/2014/main" val="2533047086"/>
                    </a:ext>
                  </a:extLst>
                </a:gridCol>
                <a:gridCol w="370332">
                  <a:extLst>
                    <a:ext uri="{9D8B030D-6E8A-4147-A177-3AD203B41FA5}">
                      <a16:colId xmlns:a16="http://schemas.microsoft.com/office/drawing/2014/main" val="2146227993"/>
                    </a:ext>
                  </a:extLst>
                </a:gridCol>
                <a:gridCol w="329184">
                  <a:extLst>
                    <a:ext uri="{9D8B030D-6E8A-4147-A177-3AD203B41FA5}">
                      <a16:colId xmlns:a16="http://schemas.microsoft.com/office/drawing/2014/main" val="275028052"/>
                    </a:ext>
                  </a:extLst>
                </a:gridCol>
                <a:gridCol w="329184">
                  <a:extLst>
                    <a:ext uri="{9D8B030D-6E8A-4147-A177-3AD203B41FA5}">
                      <a16:colId xmlns:a16="http://schemas.microsoft.com/office/drawing/2014/main" val="1991735705"/>
                    </a:ext>
                  </a:extLst>
                </a:gridCol>
                <a:gridCol w="329184">
                  <a:extLst>
                    <a:ext uri="{9D8B030D-6E8A-4147-A177-3AD203B41FA5}">
                      <a16:colId xmlns:a16="http://schemas.microsoft.com/office/drawing/2014/main" val="2157476105"/>
                    </a:ext>
                  </a:extLst>
                </a:gridCol>
                <a:gridCol w="329184">
                  <a:extLst>
                    <a:ext uri="{9D8B030D-6E8A-4147-A177-3AD203B41FA5}">
                      <a16:colId xmlns:a16="http://schemas.microsoft.com/office/drawing/2014/main" val="2520443590"/>
                    </a:ext>
                  </a:extLst>
                </a:gridCol>
                <a:gridCol w="329184">
                  <a:extLst>
                    <a:ext uri="{9D8B030D-6E8A-4147-A177-3AD203B41FA5}">
                      <a16:colId xmlns:a16="http://schemas.microsoft.com/office/drawing/2014/main" val="457361874"/>
                    </a:ext>
                  </a:extLst>
                </a:gridCol>
                <a:gridCol w="329184">
                  <a:extLst>
                    <a:ext uri="{9D8B030D-6E8A-4147-A177-3AD203B41FA5}">
                      <a16:colId xmlns:a16="http://schemas.microsoft.com/office/drawing/2014/main" val="1084095468"/>
                    </a:ext>
                  </a:extLst>
                </a:gridCol>
                <a:gridCol w="329184">
                  <a:extLst>
                    <a:ext uri="{9D8B030D-6E8A-4147-A177-3AD203B41FA5}">
                      <a16:colId xmlns:a16="http://schemas.microsoft.com/office/drawing/2014/main" val="3587278163"/>
                    </a:ext>
                  </a:extLst>
                </a:gridCol>
                <a:gridCol w="329184">
                  <a:extLst>
                    <a:ext uri="{9D8B030D-6E8A-4147-A177-3AD203B41FA5}">
                      <a16:colId xmlns:a16="http://schemas.microsoft.com/office/drawing/2014/main" val="153266373"/>
                    </a:ext>
                  </a:extLst>
                </a:gridCol>
                <a:gridCol w="329184">
                  <a:extLst>
                    <a:ext uri="{9D8B030D-6E8A-4147-A177-3AD203B41FA5}">
                      <a16:colId xmlns:a16="http://schemas.microsoft.com/office/drawing/2014/main" val="1118081412"/>
                    </a:ext>
                  </a:extLst>
                </a:gridCol>
                <a:gridCol w="370332">
                  <a:extLst>
                    <a:ext uri="{9D8B030D-6E8A-4147-A177-3AD203B41FA5}">
                      <a16:colId xmlns:a16="http://schemas.microsoft.com/office/drawing/2014/main" val="4102956986"/>
                    </a:ext>
                  </a:extLst>
                </a:gridCol>
                <a:gridCol w="370332">
                  <a:extLst>
                    <a:ext uri="{9D8B030D-6E8A-4147-A177-3AD203B41FA5}">
                      <a16:colId xmlns:a16="http://schemas.microsoft.com/office/drawing/2014/main" val="1883414479"/>
                    </a:ext>
                  </a:extLst>
                </a:gridCol>
                <a:gridCol w="329184">
                  <a:extLst>
                    <a:ext uri="{9D8B030D-6E8A-4147-A177-3AD203B41FA5}">
                      <a16:colId xmlns:a16="http://schemas.microsoft.com/office/drawing/2014/main" val="3477130759"/>
                    </a:ext>
                  </a:extLst>
                </a:gridCol>
                <a:gridCol w="329184">
                  <a:extLst>
                    <a:ext uri="{9D8B030D-6E8A-4147-A177-3AD203B41FA5}">
                      <a16:colId xmlns:a16="http://schemas.microsoft.com/office/drawing/2014/main" val="3617908803"/>
                    </a:ext>
                  </a:extLst>
                </a:gridCol>
                <a:gridCol w="370332">
                  <a:extLst>
                    <a:ext uri="{9D8B030D-6E8A-4147-A177-3AD203B41FA5}">
                      <a16:colId xmlns:a16="http://schemas.microsoft.com/office/drawing/2014/main" val="3336579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18059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Centro Comercial Los Molinos - 2018-05-31 15:45:00 </a:t>
                      </a:r>
                      <a:r>
                        <a:rPr kumimoji="0" lang="es-ES" sz="1000" b="0" i="0" u="none" strike="noStrike" kern="1200" cap="none" spc="0" normalizeH="0" baseline="0" noProof="0">
                          <a:ln>
                            <a:noFill/>
                          </a:ln>
                          <a:solidFill>
                            <a:prstClr val="black"/>
                          </a:solidFill>
                          <a:effectLst/>
                          <a:uLnTx/>
                          <a:uFillTx/>
                          <a:latin typeface="+mn-lt"/>
                          <a:ea typeface="+mn-ea"/>
                          <a:cs typeface="+mn-cs"/>
                        </a:rPr>
                        <a:t> 
 ¡Una oferta más grande que los niños! Solo este jueves 31 de mayo de 2018 en todas nuestras tiendas POLITO, aprovecha un 40% de descuento en todas tus compras pagando con tus Tarjetas Débito y Crédito de Bancolombia.
*Válido en tiendas físicas seleccionadas.
*Descuento no acumulable con otras promociones ni con bonos regalo
*Aplica en todos los productos de la tienda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94419206"/>
                  </a:ext>
                </a:extLst>
              </a:tr>
            </a:tbl>
          </a:graphicData>
        </a:graphic>
      </p:graphicFrame>
      <p:sp>
        <p:nvSpPr>
          <p:cNvPr id="4" name="Text Placeholder 3">
            <a:extLst>
              <a:ext uri="{FF2B5EF4-FFF2-40B4-BE49-F238E27FC236}">
                <a16:creationId xmlns:a16="http://schemas.microsoft.com/office/drawing/2014/main" id="{08F1F886-EAF1-4277-A9C9-E90F2529B45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308333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8E7C9-E21A-4F4B-AEBD-8D748FCA9C1A}"/>
              </a:ext>
            </a:extLst>
          </p:cNvPr>
          <p:cNvSpPr>
            <a:spLocks noGrp="1"/>
          </p:cNvSpPr>
          <p:nvPr>
            <p:ph type="title"/>
          </p:nvPr>
        </p:nvSpPr>
        <p:spPr/>
        <p:txBody>
          <a:bodyPr/>
          <a:lstStyle/>
          <a:p>
            <a:r>
              <a:rPr lang="en-US"/>
              <a:t>Facebook Own Posts Table | UNICENTRO - 10 of 16</a:t>
            </a:r>
          </a:p>
        </p:txBody>
      </p:sp>
      <p:graphicFrame>
        <p:nvGraphicFramePr>
          <p:cNvPr id="5" name="Table Placeholder 4">
            <a:extLst>
              <a:ext uri="{FF2B5EF4-FFF2-40B4-BE49-F238E27FC236}">
                <a16:creationId xmlns:a16="http://schemas.microsoft.com/office/drawing/2014/main" id="{5F37730E-B271-4679-A0E4-CB698313509B}"/>
              </a:ext>
            </a:extLst>
          </p:cNvPr>
          <p:cNvGraphicFramePr>
            <a:graphicFrameLocks noGrp="1"/>
          </p:cNvGraphicFramePr>
          <p:nvPr>
            <p:ph type="tbl" sz="quarter" idx="13"/>
            <p:extLst>
              <p:ext uri="{D42A27DB-BD31-4B8C-83A1-F6EECF244321}">
                <p14:modId xmlns:p14="http://schemas.microsoft.com/office/powerpoint/2010/main" val="777100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41336746"/>
                    </a:ext>
                  </a:extLst>
                </a:gridCol>
                <a:gridCol w="370332">
                  <a:extLst>
                    <a:ext uri="{9D8B030D-6E8A-4147-A177-3AD203B41FA5}">
                      <a16:colId xmlns:a16="http://schemas.microsoft.com/office/drawing/2014/main" val="1243505210"/>
                    </a:ext>
                  </a:extLst>
                </a:gridCol>
                <a:gridCol w="370332">
                  <a:extLst>
                    <a:ext uri="{9D8B030D-6E8A-4147-A177-3AD203B41FA5}">
                      <a16:colId xmlns:a16="http://schemas.microsoft.com/office/drawing/2014/main" val="2026605813"/>
                    </a:ext>
                  </a:extLst>
                </a:gridCol>
                <a:gridCol w="370332">
                  <a:extLst>
                    <a:ext uri="{9D8B030D-6E8A-4147-A177-3AD203B41FA5}">
                      <a16:colId xmlns:a16="http://schemas.microsoft.com/office/drawing/2014/main" val="2380647318"/>
                    </a:ext>
                  </a:extLst>
                </a:gridCol>
                <a:gridCol w="329184">
                  <a:extLst>
                    <a:ext uri="{9D8B030D-6E8A-4147-A177-3AD203B41FA5}">
                      <a16:colId xmlns:a16="http://schemas.microsoft.com/office/drawing/2014/main" val="1731831905"/>
                    </a:ext>
                  </a:extLst>
                </a:gridCol>
                <a:gridCol w="329184">
                  <a:extLst>
                    <a:ext uri="{9D8B030D-6E8A-4147-A177-3AD203B41FA5}">
                      <a16:colId xmlns:a16="http://schemas.microsoft.com/office/drawing/2014/main" val="3139994491"/>
                    </a:ext>
                  </a:extLst>
                </a:gridCol>
                <a:gridCol w="329184">
                  <a:extLst>
                    <a:ext uri="{9D8B030D-6E8A-4147-A177-3AD203B41FA5}">
                      <a16:colId xmlns:a16="http://schemas.microsoft.com/office/drawing/2014/main" val="2687627875"/>
                    </a:ext>
                  </a:extLst>
                </a:gridCol>
                <a:gridCol w="329184">
                  <a:extLst>
                    <a:ext uri="{9D8B030D-6E8A-4147-A177-3AD203B41FA5}">
                      <a16:colId xmlns:a16="http://schemas.microsoft.com/office/drawing/2014/main" val="2229613852"/>
                    </a:ext>
                  </a:extLst>
                </a:gridCol>
                <a:gridCol w="329184">
                  <a:extLst>
                    <a:ext uri="{9D8B030D-6E8A-4147-A177-3AD203B41FA5}">
                      <a16:colId xmlns:a16="http://schemas.microsoft.com/office/drawing/2014/main" val="2873048342"/>
                    </a:ext>
                  </a:extLst>
                </a:gridCol>
                <a:gridCol w="329184">
                  <a:extLst>
                    <a:ext uri="{9D8B030D-6E8A-4147-A177-3AD203B41FA5}">
                      <a16:colId xmlns:a16="http://schemas.microsoft.com/office/drawing/2014/main" val="3216455324"/>
                    </a:ext>
                  </a:extLst>
                </a:gridCol>
                <a:gridCol w="329184">
                  <a:extLst>
                    <a:ext uri="{9D8B030D-6E8A-4147-A177-3AD203B41FA5}">
                      <a16:colId xmlns:a16="http://schemas.microsoft.com/office/drawing/2014/main" val="1199176258"/>
                    </a:ext>
                  </a:extLst>
                </a:gridCol>
                <a:gridCol w="329184">
                  <a:extLst>
                    <a:ext uri="{9D8B030D-6E8A-4147-A177-3AD203B41FA5}">
                      <a16:colId xmlns:a16="http://schemas.microsoft.com/office/drawing/2014/main" val="878290287"/>
                    </a:ext>
                  </a:extLst>
                </a:gridCol>
                <a:gridCol w="329184">
                  <a:extLst>
                    <a:ext uri="{9D8B030D-6E8A-4147-A177-3AD203B41FA5}">
                      <a16:colId xmlns:a16="http://schemas.microsoft.com/office/drawing/2014/main" val="1823594549"/>
                    </a:ext>
                  </a:extLst>
                </a:gridCol>
                <a:gridCol w="370332">
                  <a:extLst>
                    <a:ext uri="{9D8B030D-6E8A-4147-A177-3AD203B41FA5}">
                      <a16:colId xmlns:a16="http://schemas.microsoft.com/office/drawing/2014/main" val="160692059"/>
                    </a:ext>
                  </a:extLst>
                </a:gridCol>
                <a:gridCol w="370332">
                  <a:extLst>
                    <a:ext uri="{9D8B030D-6E8A-4147-A177-3AD203B41FA5}">
                      <a16:colId xmlns:a16="http://schemas.microsoft.com/office/drawing/2014/main" val="440081673"/>
                    </a:ext>
                  </a:extLst>
                </a:gridCol>
                <a:gridCol w="329184">
                  <a:extLst>
                    <a:ext uri="{9D8B030D-6E8A-4147-A177-3AD203B41FA5}">
                      <a16:colId xmlns:a16="http://schemas.microsoft.com/office/drawing/2014/main" val="1238394268"/>
                    </a:ext>
                  </a:extLst>
                </a:gridCol>
                <a:gridCol w="329184">
                  <a:extLst>
                    <a:ext uri="{9D8B030D-6E8A-4147-A177-3AD203B41FA5}">
                      <a16:colId xmlns:a16="http://schemas.microsoft.com/office/drawing/2014/main" val="3104224159"/>
                    </a:ext>
                  </a:extLst>
                </a:gridCol>
                <a:gridCol w="370332">
                  <a:extLst>
                    <a:ext uri="{9D8B030D-6E8A-4147-A177-3AD203B41FA5}">
                      <a16:colId xmlns:a16="http://schemas.microsoft.com/office/drawing/2014/main" val="3056976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01345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Centro Comercial Premium Plaza - 2018-05-31 15:00:01 </a:t>
                      </a:r>
                      <a:r>
                        <a:rPr kumimoji="0" lang="es-ES" sz="1000" b="0" i="0" u="none" strike="noStrike" kern="1200" cap="none" spc="0" normalizeH="0" baseline="0" noProof="0">
                          <a:ln>
                            <a:noFill/>
                          </a:ln>
                          <a:solidFill>
                            <a:prstClr val="black"/>
                          </a:solidFill>
                          <a:effectLst/>
                          <a:uLnTx/>
                          <a:uFillTx/>
                          <a:latin typeface="+mn-lt"/>
                          <a:ea typeface="+mn-ea"/>
                          <a:cs typeface="+mn-cs"/>
                        </a:rPr>
                        <a:t> 
 ¡Encuentra tu estilo ideal con Fantastic Days de GMO! Aprovecha esta oportunidad y obtén un 25% de descuento adicional por la compra de tu montura más lentes. Aplican condiciones www.gmo.com.co.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6047389"/>
                  </a:ext>
                </a:extLst>
              </a:tr>
            </a:tbl>
          </a:graphicData>
        </a:graphic>
      </p:graphicFrame>
      <p:sp>
        <p:nvSpPr>
          <p:cNvPr id="4" name="Text Placeholder 3">
            <a:extLst>
              <a:ext uri="{FF2B5EF4-FFF2-40B4-BE49-F238E27FC236}">
                <a16:creationId xmlns:a16="http://schemas.microsoft.com/office/drawing/2014/main" id="{C9B8CD43-1C73-4F79-A9AC-D6BC4311A6F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591050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20474-8577-4EAC-9FCB-548F8C12DC52}"/>
              </a:ext>
            </a:extLst>
          </p:cNvPr>
          <p:cNvSpPr>
            <a:spLocks noGrp="1"/>
          </p:cNvSpPr>
          <p:nvPr>
            <p:ph type="title"/>
          </p:nvPr>
        </p:nvSpPr>
        <p:spPr/>
        <p:txBody>
          <a:bodyPr/>
          <a:lstStyle/>
          <a:p>
            <a:r>
              <a:rPr lang="en-US"/>
              <a:t>Facebook Own Posts Table | UNICENTRO - 11 of 16</a:t>
            </a:r>
          </a:p>
        </p:txBody>
      </p:sp>
      <p:graphicFrame>
        <p:nvGraphicFramePr>
          <p:cNvPr id="5" name="Table Placeholder 4">
            <a:extLst>
              <a:ext uri="{FF2B5EF4-FFF2-40B4-BE49-F238E27FC236}">
                <a16:creationId xmlns:a16="http://schemas.microsoft.com/office/drawing/2014/main" id="{FC946037-84D7-4CBC-8712-3E8880962BAF}"/>
              </a:ext>
            </a:extLst>
          </p:cNvPr>
          <p:cNvGraphicFramePr>
            <a:graphicFrameLocks noGrp="1"/>
          </p:cNvGraphicFramePr>
          <p:nvPr>
            <p:ph type="tbl" sz="quarter" idx="13"/>
            <p:extLst>
              <p:ext uri="{D42A27DB-BD31-4B8C-83A1-F6EECF244321}">
                <p14:modId xmlns:p14="http://schemas.microsoft.com/office/powerpoint/2010/main" val="709368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54761028"/>
                    </a:ext>
                  </a:extLst>
                </a:gridCol>
                <a:gridCol w="370332">
                  <a:extLst>
                    <a:ext uri="{9D8B030D-6E8A-4147-A177-3AD203B41FA5}">
                      <a16:colId xmlns:a16="http://schemas.microsoft.com/office/drawing/2014/main" val="2496215251"/>
                    </a:ext>
                  </a:extLst>
                </a:gridCol>
                <a:gridCol w="370332">
                  <a:extLst>
                    <a:ext uri="{9D8B030D-6E8A-4147-A177-3AD203B41FA5}">
                      <a16:colId xmlns:a16="http://schemas.microsoft.com/office/drawing/2014/main" val="1152444378"/>
                    </a:ext>
                  </a:extLst>
                </a:gridCol>
                <a:gridCol w="370332">
                  <a:extLst>
                    <a:ext uri="{9D8B030D-6E8A-4147-A177-3AD203B41FA5}">
                      <a16:colId xmlns:a16="http://schemas.microsoft.com/office/drawing/2014/main" val="3485229612"/>
                    </a:ext>
                  </a:extLst>
                </a:gridCol>
                <a:gridCol w="329184">
                  <a:extLst>
                    <a:ext uri="{9D8B030D-6E8A-4147-A177-3AD203B41FA5}">
                      <a16:colId xmlns:a16="http://schemas.microsoft.com/office/drawing/2014/main" val="3058854778"/>
                    </a:ext>
                  </a:extLst>
                </a:gridCol>
                <a:gridCol w="329184">
                  <a:extLst>
                    <a:ext uri="{9D8B030D-6E8A-4147-A177-3AD203B41FA5}">
                      <a16:colId xmlns:a16="http://schemas.microsoft.com/office/drawing/2014/main" val="1165053347"/>
                    </a:ext>
                  </a:extLst>
                </a:gridCol>
                <a:gridCol w="329184">
                  <a:extLst>
                    <a:ext uri="{9D8B030D-6E8A-4147-A177-3AD203B41FA5}">
                      <a16:colId xmlns:a16="http://schemas.microsoft.com/office/drawing/2014/main" val="3113021446"/>
                    </a:ext>
                  </a:extLst>
                </a:gridCol>
                <a:gridCol w="329184">
                  <a:extLst>
                    <a:ext uri="{9D8B030D-6E8A-4147-A177-3AD203B41FA5}">
                      <a16:colId xmlns:a16="http://schemas.microsoft.com/office/drawing/2014/main" val="972564688"/>
                    </a:ext>
                  </a:extLst>
                </a:gridCol>
                <a:gridCol w="329184">
                  <a:extLst>
                    <a:ext uri="{9D8B030D-6E8A-4147-A177-3AD203B41FA5}">
                      <a16:colId xmlns:a16="http://schemas.microsoft.com/office/drawing/2014/main" val="1683280044"/>
                    </a:ext>
                  </a:extLst>
                </a:gridCol>
                <a:gridCol w="329184">
                  <a:extLst>
                    <a:ext uri="{9D8B030D-6E8A-4147-A177-3AD203B41FA5}">
                      <a16:colId xmlns:a16="http://schemas.microsoft.com/office/drawing/2014/main" val="4153691773"/>
                    </a:ext>
                  </a:extLst>
                </a:gridCol>
                <a:gridCol w="329184">
                  <a:extLst>
                    <a:ext uri="{9D8B030D-6E8A-4147-A177-3AD203B41FA5}">
                      <a16:colId xmlns:a16="http://schemas.microsoft.com/office/drawing/2014/main" val="767173687"/>
                    </a:ext>
                  </a:extLst>
                </a:gridCol>
                <a:gridCol w="329184">
                  <a:extLst>
                    <a:ext uri="{9D8B030D-6E8A-4147-A177-3AD203B41FA5}">
                      <a16:colId xmlns:a16="http://schemas.microsoft.com/office/drawing/2014/main" val="872940975"/>
                    </a:ext>
                  </a:extLst>
                </a:gridCol>
                <a:gridCol w="329184">
                  <a:extLst>
                    <a:ext uri="{9D8B030D-6E8A-4147-A177-3AD203B41FA5}">
                      <a16:colId xmlns:a16="http://schemas.microsoft.com/office/drawing/2014/main" val="3325912429"/>
                    </a:ext>
                  </a:extLst>
                </a:gridCol>
                <a:gridCol w="370332">
                  <a:extLst>
                    <a:ext uri="{9D8B030D-6E8A-4147-A177-3AD203B41FA5}">
                      <a16:colId xmlns:a16="http://schemas.microsoft.com/office/drawing/2014/main" val="4180420253"/>
                    </a:ext>
                  </a:extLst>
                </a:gridCol>
                <a:gridCol w="370332">
                  <a:extLst>
                    <a:ext uri="{9D8B030D-6E8A-4147-A177-3AD203B41FA5}">
                      <a16:colId xmlns:a16="http://schemas.microsoft.com/office/drawing/2014/main" val="2710871019"/>
                    </a:ext>
                  </a:extLst>
                </a:gridCol>
                <a:gridCol w="329184">
                  <a:extLst>
                    <a:ext uri="{9D8B030D-6E8A-4147-A177-3AD203B41FA5}">
                      <a16:colId xmlns:a16="http://schemas.microsoft.com/office/drawing/2014/main" val="2061366194"/>
                    </a:ext>
                  </a:extLst>
                </a:gridCol>
                <a:gridCol w="329184">
                  <a:extLst>
                    <a:ext uri="{9D8B030D-6E8A-4147-A177-3AD203B41FA5}">
                      <a16:colId xmlns:a16="http://schemas.microsoft.com/office/drawing/2014/main" val="3129434138"/>
                    </a:ext>
                  </a:extLst>
                </a:gridCol>
                <a:gridCol w="370332">
                  <a:extLst>
                    <a:ext uri="{9D8B030D-6E8A-4147-A177-3AD203B41FA5}">
                      <a16:colId xmlns:a16="http://schemas.microsoft.com/office/drawing/2014/main" val="3342489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0329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El Tesoro Parque Comercial - 2018-05-31 14:00:01 </a:t>
                      </a:r>
                      <a:r>
                        <a:rPr kumimoji="0" lang="es-ES" sz="1000" b="0" i="0" u="none" strike="noStrike" kern="1200" cap="none" spc="0" normalizeH="0" baseline="0" noProof="0">
                          <a:ln>
                            <a:noFill/>
                          </a:ln>
                          <a:solidFill>
                            <a:prstClr val="black"/>
                          </a:solidFill>
                          <a:effectLst/>
                          <a:uLnTx/>
                          <a:uFillTx/>
                          <a:latin typeface="+mn-lt"/>
                          <a:ea typeface="+mn-ea"/>
                          <a:cs typeface="+mn-cs"/>
                        </a:rPr>
                        <a:t> 
 ¡Una oferta más grande que los niños! Solo este jueves 31 de mayo de 2018 en POLITO, aprovecha un 40% de descuento en todas tus compras pagando con tus Tarjetas Débito y Crédito de Bancolombia.
*Válido en tiendas físicas seleccionadas.
*Descuento no acumulable con otras promociones ni con bonos regalo
*Aplica en todos los productos de la tienda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909145"/>
                  </a:ext>
                </a:extLst>
              </a:tr>
            </a:tbl>
          </a:graphicData>
        </a:graphic>
      </p:graphicFrame>
      <p:sp>
        <p:nvSpPr>
          <p:cNvPr id="4" name="Text Placeholder 3">
            <a:extLst>
              <a:ext uri="{FF2B5EF4-FFF2-40B4-BE49-F238E27FC236}">
                <a16:creationId xmlns:a16="http://schemas.microsoft.com/office/drawing/2014/main" id="{BF7FE0E4-69A4-402F-8DBD-6588AB0D5CA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132084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C9E14-8294-429C-B2CC-0896863F4178}"/>
              </a:ext>
            </a:extLst>
          </p:cNvPr>
          <p:cNvSpPr>
            <a:spLocks noGrp="1"/>
          </p:cNvSpPr>
          <p:nvPr>
            <p:ph type="title"/>
          </p:nvPr>
        </p:nvSpPr>
        <p:spPr/>
        <p:txBody>
          <a:bodyPr/>
          <a:lstStyle/>
          <a:p>
            <a:r>
              <a:rPr lang="en-US"/>
              <a:t>Facebook Own Posts Table | UNICENTRO - 12 of 16</a:t>
            </a:r>
          </a:p>
        </p:txBody>
      </p:sp>
      <p:graphicFrame>
        <p:nvGraphicFramePr>
          <p:cNvPr id="5" name="Table Placeholder 4">
            <a:extLst>
              <a:ext uri="{FF2B5EF4-FFF2-40B4-BE49-F238E27FC236}">
                <a16:creationId xmlns:a16="http://schemas.microsoft.com/office/drawing/2014/main" id="{46CACE4A-C808-4EBE-AC1C-91EFD1D5FE92}"/>
              </a:ext>
            </a:extLst>
          </p:cNvPr>
          <p:cNvGraphicFramePr>
            <a:graphicFrameLocks noGrp="1"/>
          </p:cNvGraphicFramePr>
          <p:nvPr>
            <p:ph type="tbl" sz="quarter" idx="13"/>
            <p:extLst>
              <p:ext uri="{D42A27DB-BD31-4B8C-83A1-F6EECF244321}">
                <p14:modId xmlns:p14="http://schemas.microsoft.com/office/powerpoint/2010/main" val="3050130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48465800"/>
                    </a:ext>
                  </a:extLst>
                </a:gridCol>
                <a:gridCol w="370332">
                  <a:extLst>
                    <a:ext uri="{9D8B030D-6E8A-4147-A177-3AD203B41FA5}">
                      <a16:colId xmlns:a16="http://schemas.microsoft.com/office/drawing/2014/main" val="1560674398"/>
                    </a:ext>
                  </a:extLst>
                </a:gridCol>
                <a:gridCol w="370332">
                  <a:extLst>
                    <a:ext uri="{9D8B030D-6E8A-4147-A177-3AD203B41FA5}">
                      <a16:colId xmlns:a16="http://schemas.microsoft.com/office/drawing/2014/main" val="2830680530"/>
                    </a:ext>
                  </a:extLst>
                </a:gridCol>
                <a:gridCol w="370332">
                  <a:extLst>
                    <a:ext uri="{9D8B030D-6E8A-4147-A177-3AD203B41FA5}">
                      <a16:colId xmlns:a16="http://schemas.microsoft.com/office/drawing/2014/main" val="4132483467"/>
                    </a:ext>
                  </a:extLst>
                </a:gridCol>
                <a:gridCol w="329184">
                  <a:extLst>
                    <a:ext uri="{9D8B030D-6E8A-4147-A177-3AD203B41FA5}">
                      <a16:colId xmlns:a16="http://schemas.microsoft.com/office/drawing/2014/main" val="1886419226"/>
                    </a:ext>
                  </a:extLst>
                </a:gridCol>
                <a:gridCol w="329184">
                  <a:extLst>
                    <a:ext uri="{9D8B030D-6E8A-4147-A177-3AD203B41FA5}">
                      <a16:colId xmlns:a16="http://schemas.microsoft.com/office/drawing/2014/main" val="3226999877"/>
                    </a:ext>
                  </a:extLst>
                </a:gridCol>
                <a:gridCol w="329184">
                  <a:extLst>
                    <a:ext uri="{9D8B030D-6E8A-4147-A177-3AD203B41FA5}">
                      <a16:colId xmlns:a16="http://schemas.microsoft.com/office/drawing/2014/main" val="2736078946"/>
                    </a:ext>
                  </a:extLst>
                </a:gridCol>
                <a:gridCol w="329184">
                  <a:extLst>
                    <a:ext uri="{9D8B030D-6E8A-4147-A177-3AD203B41FA5}">
                      <a16:colId xmlns:a16="http://schemas.microsoft.com/office/drawing/2014/main" val="2704500867"/>
                    </a:ext>
                  </a:extLst>
                </a:gridCol>
                <a:gridCol w="329184">
                  <a:extLst>
                    <a:ext uri="{9D8B030D-6E8A-4147-A177-3AD203B41FA5}">
                      <a16:colId xmlns:a16="http://schemas.microsoft.com/office/drawing/2014/main" val="3310879614"/>
                    </a:ext>
                  </a:extLst>
                </a:gridCol>
                <a:gridCol w="329184">
                  <a:extLst>
                    <a:ext uri="{9D8B030D-6E8A-4147-A177-3AD203B41FA5}">
                      <a16:colId xmlns:a16="http://schemas.microsoft.com/office/drawing/2014/main" val="3714530775"/>
                    </a:ext>
                  </a:extLst>
                </a:gridCol>
                <a:gridCol w="329184">
                  <a:extLst>
                    <a:ext uri="{9D8B030D-6E8A-4147-A177-3AD203B41FA5}">
                      <a16:colId xmlns:a16="http://schemas.microsoft.com/office/drawing/2014/main" val="3185661675"/>
                    </a:ext>
                  </a:extLst>
                </a:gridCol>
                <a:gridCol w="329184">
                  <a:extLst>
                    <a:ext uri="{9D8B030D-6E8A-4147-A177-3AD203B41FA5}">
                      <a16:colId xmlns:a16="http://schemas.microsoft.com/office/drawing/2014/main" val="2048458597"/>
                    </a:ext>
                  </a:extLst>
                </a:gridCol>
                <a:gridCol w="329184">
                  <a:extLst>
                    <a:ext uri="{9D8B030D-6E8A-4147-A177-3AD203B41FA5}">
                      <a16:colId xmlns:a16="http://schemas.microsoft.com/office/drawing/2014/main" val="4174857300"/>
                    </a:ext>
                  </a:extLst>
                </a:gridCol>
                <a:gridCol w="370332">
                  <a:extLst>
                    <a:ext uri="{9D8B030D-6E8A-4147-A177-3AD203B41FA5}">
                      <a16:colId xmlns:a16="http://schemas.microsoft.com/office/drawing/2014/main" val="1227007246"/>
                    </a:ext>
                  </a:extLst>
                </a:gridCol>
                <a:gridCol w="370332">
                  <a:extLst>
                    <a:ext uri="{9D8B030D-6E8A-4147-A177-3AD203B41FA5}">
                      <a16:colId xmlns:a16="http://schemas.microsoft.com/office/drawing/2014/main" val="671239371"/>
                    </a:ext>
                  </a:extLst>
                </a:gridCol>
                <a:gridCol w="329184">
                  <a:extLst>
                    <a:ext uri="{9D8B030D-6E8A-4147-A177-3AD203B41FA5}">
                      <a16:colId xmlns:a16="http://schemas.microsoft.com/office/drawing/2014/main" val="361951434"/>
                    </a:ext>
                  </a:extLst>
                </a:gridCol>
                <a:gridCol w="329184">
                  <a:extLst>
                    <a:ext uri="{9D8B030D-6E8A-4147-A177-3AD203B41FA5}">
                      <a16:colId xmlns:a16="http://schemas.microsoft.com/office/drawing/2014/main" val="335777628"/>
                    </a:ext>
                  </a:extLst>
                </a:gridCol>
                <a:gridCol w="370332">
                  <a:extLst>
                    <a:ext uri="{9D8B030D-6E8A-4147-A177-3AD203B41FA5}">
                      <a16:colId xmlns:a16="http://schemas.microsoft.com/office/drawing/2014/main" val="181705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92223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Centro Comercial Santafé Medellín - 2018-05-31 14:00:01 </a:t>
                      </a:r>
                      <a:r>
                        <a:rPr kumimoji="0" lang="es-ES" sz="1000" b="0" i="0" u="none" strike="noStrike" kern="1200" cap="none" spc="0" normalizeH="0" baseline="0" noProof="0">
                          <a:ln>
                            <a:noFill/>
                          </a:ln>
                          <a:solidFill>
                            <a:prstClr val="black"/>
                          </a:solidFill>
                          <a:effectLst/>
                          <a:uLnTx/>
                          <a:uFillTx/>
                          <a:latin typeface="+mn-lt"/>
                          <a:ea typeface="+mn-ea"/>
                          <a:cs typeface="+mn-cs"/>
                        </a:rPr>
                        <a:t> 
 Recuerda que el martes aprenderemos sobre: "Un color para cada ocasión" con TINTO VERDE. Inscríbete llamando al número 4600737 ext.106. 
Entrada libre 
Descubre más: http://bit.ly/2rAqHOK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0508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Centro Comercial Los Molinos - 2018-05-31 01:06:27 </a:t>
                      </a:r>
                      <a:r>
                        <a:rPr kumimoji="0" lang="es-ES" sz="1000" b="0" i="0" u="none" strike="noStrike" kern="1200" cap="none" spc="0" normalizeH="0" baseline="0" noProof="0">
                          <a:ln>
                            <a:noFill/>
                          </a:ln>
                          <a:solidFill>
                            <a:prstClr val="black"/>
                          </a:solidFill>
                          <a:effectLst/>
                          <a:uLnTx/>
                          <a:uFillTx/>
                          <a:latin typeface="+mn-lt"/>
                          <a:ea typeface="+mn-ea"/>
                          <a:cs typeface="+mn-cs"/>
                        </a:rPr>
                        <a:t> 
 Ellas registraron sus compras y pudieron disfrutar una tarde aprendiendo a resaltar su belleza a través del maquillaje con Juana Arveláez de ByJuana y los productos de Make-Up Factory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7461773"/>
                  </a:ext>
                </a:extLst>
              </a:tr>
            </a:tbl>
          </a:graphicData>
        </a:graphic>
      </p:graphicFrame>
      <p:sp>
        <p:nvSpPr>
          <p:cNvPr id="4" name="Text Placeholder 3">
            <a:extLst>
              <a:ext uri="{FF2B5EF4-FFF2-40B4-BE49-F238E27FC236}">
                <a16:creationId xmlns:a16="http://schemas.microsoft.com/office/drawing/2014/main" id="{615E8626-D227-4721-A041-6493DD80FBB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2438700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D4938-2D03-4675-9DD7-00F0D25CB064}"/>
              </a:ext>
            </a:extLst>
          </p:cNvPr>
          <p:cNvSpPr>
            <a:spLocks noGrp="1"/>
          </p:cNvSpPr>
          <p:nvPr>
            <p:ph type="title"/>
          </p:nvPr>
        </p:nvSpPr>
        <p:spPr/>
        <p:txBody>
          <a:bodyPr/>
          <a:lstStyle/>
          <a:p>
            <a:r>
              <a:rPr lang="en-US"/>
              <a:t>Facebook Own Posts Table | UNICENTRO - 13 of 16</a:t>
            </a:r>
          </a:p>
        </p:txBody>
      </p:sp>
      <p:graphicFrame>
        <p:nvGraphicFramePr>
          <p:cNvPr id="5" name="Table Placeholder 4">
            <a:extLst>
              <a:ext uri="{FF2B5EF4-FFF2-40B4-BE49-F238E27FC236}">
                <a16:creationId xmlns:a16="http://schemas.microsoft.com/office/drawing/2014/main" id="{13444FF6-50EC-466D-B451-CF8E5691A7B4}"/>
              </a:ext>
            </a:extLst>
          </p:cNvPr>
          <p:cNvGraphicFramePr>
            <a:graphicFrameLocks noGrp="1"/>
          </p:cNvGraphicFramePr>
          <p:nvPr>
            <p:ph type="tbl" sz="quarter" idx="13"/>
            <p:extLst>
              <p:ext uri="{D42A27DB-BD31-4B8C-83A1-F6EECF244321}">
                <p14:modId xmlns:p14="http://schemas.microsoft.com/office/powerpoint/2010/main" val="4208433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82095150"/>
                    </a:ext>
                  </a:extLst>
                </a:gridCol>
                <a:gridCol w="370332">
                  <a:extLst>
                    <a:ext uri="{9D8B030D-6E8A-4147-A177-3AD203B41FA5}">
                      <a16:colId xmlns:a16="http://schemas.microsoft.com/office/drawing/2014/main" val="3563725474"/>
                    </a:ext>
                  </a:extLst>
                </a:gridCol>
                <a:gridCol w="370332">
                  <a:extLst>
                    <a:ext uri="{9D8B030D-6E8A-4147-A177-3AD203B41FA5}">
                      <a16:colId xmlns:a16="http://schemas.microsoft.com/office/drawing/2014/main" val="3588196759"/>
                    </a:ext>
                  </a:extLst>
                </a:gridCol>
                <a:gridCol w="370332">
                  <a:extLst>
                    <a:ext uri="{9D8B030D-6E8A-4147-A177-3AD203B41FA5}">
                      <a16:colId xmlns:a16="http://schemas.microsoft.com/office/drawing/2014/main" val="1114813445"/>
                    </a:ext>
                  </a:extLst>
                </a:gridCol>
                <a:gridCol w="329184">
                  <a:extLst>
                    <a:ext uri="{9D8B030D-6E8A-4147-A177-3AD203B41FA5}">
                      <a16:colId xmlns:a16="http://schemas.microsoft.com/office/drawing/2014/main" val="2042256181"/>
                    </a:ext>
                  </a:extLst>
                </a:gridCol>
                <a:gridCol w="329184">
                  <a:extLst>
                    <a:ext uri="{9D8B030D-6E8A-4147-A177-3AD203B41FA5}">
                      <a16:colId xmlns:a16="http://schemas.microsoft.com/office/drawing/2014/main" val="1356259989"/>
                    </a:ext>
                  </a:extLst>
                </a:gridCol>
                <a:gridCol w="329184">
                  <a:extLst>
                    <a:ext uri="{9D8B030D-6E8A-4147-A177-3AD203B41FA5}">
                      <a16:colId xmlns:a16="http://schemas.microsoft.com/office/drawing/2014/main" val="3958988683"/>
                    </a:ext>
                  </a:extLst>
                </a:gridCol>
                <a:gridCol w="329184">
                  <a:extLst>
                    <a:ext uri="{9D8B030D-6E8A-4147-A177-3AD203B41FA5}">
                      <a16:colId xmlns:a16="http://schemas.microsoft.com/office/drawing/2014/main" val="309058352"/>
                    </a:ext>
                  </a:extLst>
                </a:gridCol>
                <a:gridCol w="329184">
                  <a:extLst>
                    <a:ext uri="{9D8B030D-6E8A-4147-A177-3AD203B41FA5}">
                      <a16:colId xmlns:a16="http://schemas.microsoft.com/office/drawing/2014/main" val="3706446453"/>
                    </a:ext>
                  </a:extLst>
                </a:gridCol>
                <a:gridCol w="329184">
                  <a:extLst>
                    <a:ext uri="{9D8B030D-6E8A-4147-A177-3AD203B41FA5}">
                      <a16:colId xmlns:a16="http://schemas.microsoft.com/office/drawing/2014/main" val="654621168"/>
                    </a:ext>
                  </a:extLst>
                </a:gridCol>
                <a:gridCol w="329184">
                  <a:extLst>
                    <a:ext uri="{9D8B030D-6E8A-4147-A177-3AD203B41FA5}">
                      <a16:colId xmlns:a16="http://schemas.microsoft.com/office/drawing/2014/main" val="986076385"/>
                    </a:ext>
                  </a:extLst>
                </a:gridCol>
                <a:gridCol w="329184">
                  <a:extLst>
                    <a:ext uri="{9D8B030D-6E8A-4147-A177-3AD203B41FA5}">
                      <a16:colId xmlns:a16="http://schemas.microsoft.com/office/drawing/2014/main" val="3148667959"/>
                    </a:ext>
                  </a:extLst>
                </a:gridCol>
                <a:gridCol w="329184">
                  <a:extLst>
                    <a:ext uri="{9D8B030D-6E8A-4147-A177-3AD203B41FA5}">
                      <a16:colId xmlns:a16="http://schemas.microsoft.com/office/drawing/2014/main" val="1104974771"/>
                    </a:ext>
                  </a:extLst>
                </a:gridCol>
                <a:gridCol w="370332">
                  <a:extLst>
                    <a:ext uri="{9D8B030D-6E8A-4147-A177-3AD203B41FA5}">
                      <a16:colId xmlns:a16="http://schemas.microsoft.com/office/drawing/2014/main" val="2749069373"/>
                    </a:ext>
                  </a:extLst>
                </a:gridCol>
                <a:gridCol w="370332">
                  <a:extLst>
                    <a:ext uri="{9D8B030D-6E8A-4147-A177-3AD203B41FA5}">
                      <a16:colId xmlns:a16="http://schemas.microsoft.com/office/drawing/2014/main" val="492399753"/>
                    </a:ext>
                  </a:extLst>
                </a:gridCol>
                <a:gridCol w="329184">
                  <a:extLst>
                    <a:ext uri="{9D8B030D-6E8A-4147-A177-3AD203B41FA5}">
                      <a16:colId xmlns:a16="http://schemas.microsoft.com/office/drawing/2014/main" val="1477415371"/>
                    </a:ext>
                  </a:extLst>
                </a:gridCol>
                <a:gridCol w="329184">
                  <a:extLst>
                    <a:ext uri="{9D8B030D-6E8A-4147-A177-3AD203B41FA5}">
                      <a16:colId xmlns:a16="http://schemas.microsoft.com/office/drawing/2014/main" val="3916018900"/>
                    </a:ext>
                  </a:extLst>
                </a:gridCol>
                <a:gridCol w="370332">
                  <a:extLst>
                    <a:ext uri="{9D8B030D-6E8A-4147-A177-3AD203B41FA5}">
                      <a16:colId xmlns:a16="http://schemas.microsoft.com/office/drawing/2014/main" val="3212169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4855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Centro Comercial Los Molinos - 2018-05-31 00:57:16 </a:t>
                      </a:r>
                      <a:r>
                        <a:rPr kumimoji="0" lang="es-ES" sz="1000" b="0" i="0" u="none" strike="noStrike" kern="1200" cap="none" spc="0" normalizeH="0" baseline="0" noProof="0">
                          <a:ln>
                            <a:noFill/>
                          </a:ln>
                          <a:solidFill>
                            <a:prstClr val="black"/>
                          </a:solidFill>
                          <a:effectLst/>
                          <a:uLnTx/>
                          <a:uFillTx/>
                          <a:latin typeface="+mn-lt"/>
                          <a:ea typeface="+mn-ea"/>
                          <a:cs typeface="+mn-cs"/>
                        </a:rPr>
                        <a:t> 
 Hoy nos acompañó Juana Arveláez, maquilladora profesional y creadora de la marca ByJuana, realizando el taller de automaquillaje. Gracias a ella por compartir sus conocimientos para que sentirse bella por dentro y por fuera #MolinosMujer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0575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Centro Comercial Santafé Medellín - 2018-05-30 23:20:26 </a:t>
                      </a:r>
                      <a:r>
                        <a:rPr kumimoji="0" lang="es-ES" sz="1000" b="0" i="0" u="none" strike="noStrike" kern="1200" cap="none" spc="0" normalizeH="0" baseline="0" noProof="0">
                          <a:ln>
                            <a:noFill/>
                          </a:ln>
                          <a:solidFill>
                            <a:prstClr val="black"/>
                          </a:solidFill>
                          <a:effectLst/>
                          <a:uLnTx/>
                          <a:uFillTx/>
                          <a:latin typeface="+mn-lt"/>
                          <a:ea typeface="+mn-ea"/>
                          <a:cs typeface="+mn-cs"/>
                        </a:rPr>
                        <a:t> 
 Así vivimos nuestras "Tardes de Santafé" el pasado jueves con Merce Villegas. Prográmate para el proximo evento el 7 de junio para hablar sobre: "el camino hacia la vida amable".  ¡Te esperamos a las 6:30 p.m.!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5515200"/>
                  </a:ext>
                </a:extLst>
              </a:tr>
            </a:tbl>
          </a:graphicData>
        </a:graphic>
      </p:graphicFrame>
      <p:sp>
        <p:nvSpPr>
          <p:cNvPr id="4" name="Text Placeholder 3">
            <a:extLst>
              <a:ext uri="{FF2B5EF4-FFF2-40B4-BE49-F238E27FC236}">
                <a16:creationId xmlns:a16="http://schemas.microsoft.com/office/drawing/2014/main" id="{F14B816F-4484-4191-BC7A-990071652C1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5329056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251AE-0A77-491E-8A78-29233E02275B}"/>
              </a:ext>
            </a:extLst>
          </p:cNvPr>
          <p:cNvSpPr>
            <a:spLocks noGrp="1"/>
          </p:cNvSpPr>
          <p:nvPr>
            <p:ph type="title"/>
          </p:nvPr>
        </p:nvSpPr>
        <p:spPr/>
        <p:txBody>
          <a:bodyPr/>
          <a:lstStyle/>
          <a:p>
            <a:r>
              <a:rPr lang="en-US"/>
              <a:t>Facebook Own Posts Table | UNICENTRO - 14 of 16</a:t>
            </a:r>
          </a:p>
        </p:txBody>
      </p:sp>
      <p:graphicFrame>
        <p:nvGraphicFramePr>
          <p:cNvPr id="5" name="Table Placeholder 4">
            <a:extLst>
              <a:ext uri="{FF2B5EF4-FFF2-40B4-BE49-F238E27FC236}">
                <a16:creationId xmlns:a16="http://schemas.microsoft.com/office/drawing/2014/main" id="{EA7C4F1B-6597-4590-A7CF-48BB1A4DC301}"/>
              </a:ext>
            </a:extLst>
          </p:cNvPr>
          <p:cNvGraphicFramePr>
            <a:graphicFrameLocks noGrp="1"/>
          </p:cNvGraphicFramePr>
          <p:nvPr>
            <p:ph type="tbl" sz="quarter" idx="13"/>
            <p:extLst>
              <p:ext uri="{D42A27DB-BD31-4B8C-83A1-F6EECF244321}">
                <p14:modId xmlns:p14="http://schemas.microsoft.com/office/powerpoint/2010/main" val="3792532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99691931"/>
                    </a:ext>
                  </a:extLst>
                </a:gridCol>
                <a:gridCol w="370332">
                  <a:extLst>
                    <a:ext uri="{9D8B030D-6E8A-4147-A177-3AD203B41FA5}">
                      <a16:colId xmlns:a16="http://schemas.microsoft.com/office/drawing/2014/main" val="3451877544"/>
                    </a:ext>
                  </a:extLst>
                </a:gridCol>
                <a:gridCol w="370332">
                  <a:extLst>
                    <a:ext uri="{9D8B030D-6E8A-4147-A177-3AD203B41FA5}">
                      <a16:colId xmlns:a16="http://schemas.microsoft.com/office/drawing/2014/main" val="2117252767"/>
                    </a:ext>
                  </a:extLst>
                </a:gridCol>
                <a:gridCol w="370332">
                  <a:extLst>
                    <a:ext uri="{9D8B030D-6E8A-4147-A177-3AD203B41FA5}">
                      <a16:colId xmlns:a16="http://schemas.microsoft.com/office/drawing/2014/main" val="3428453536"/>
                    </a:ext>
                  </a:extLst>
                </a:gridCol>
                <a:gridCol w="329184">
                  <a:extLst>
                    <a:ext uri="{9D8B030D-6E8A-4147-A177-3AD203B41FA5}">
                      <a16:colId xmlns:a16="http://schemas.microsoft.com/office/drawing/2014/main" val="1358642660"/>
                    </a:ext>
                  </a:extLst>
                </a:gridCol>
                <a:gridCol w="329184">
                  <a:extLst>
                    <a:ext uri="{9D8B030D-6E8A-4147-A177-3AD203B41FA5}">
                      <a16:colId xmlns:a16="http://schemas.microsoft.com/office/drawing/2014/main" val="927108560"/>
                    </a:ext>
                  </a:extLst>
                </a:gridCol>
                <a:gridCol w="329184">
                  <a:extLst>
                    <a:ext uri="{9D8B030D-6E8A-4147-A177-3AD203B41FA5}">
                      <a16:colId xmlns:a16="http://schemas.microsoft.com/office/drawing/2014/main" val="3895313547"/>
                    </a:ext>
                  </a:extLst>
                </a:gridCol>
                <a:gridCol w="329184">
                  <a:extLst>
                    <a:ext uri="{9D8B030D-6E8A-4147-A177-3AD203B41FA5}">
                      <a16:colId xmlns:a16="http://schemas.microsoft.com/office/drawing/2014/main" val="736899988"/>
                    </a:ext>
                  </a:extLst>
                </a:gridCol>
                <a:gridCol w="329184">
                  <a:extLst>
                    <a:ext uri="{9D8B030D-6E8A-4147-A177-3AD203B41FA5}">
                      <a16:colId xmlns:a16="http://schemas.microsoft.com/office/drawing/2014/main" val="783368701"/>
                    </a:ext>
                  </a:extLst>
                </a:gridCol>
                <a:gridCol w="329184">
                  <a:extLst>
                    <a:ext uri="{9D8B030D-6E8A-4147-A177-3AD203B41FA5}">
                      <a16:colId xmlns:a16="http://schemas.microsoft.com/office/drawing/2014/main" val="3999285856"/>
                    </a:ext>
                  </a:extLst>
                </a:gridCol>
                <a:gridCol w="329184">
                  <a:extLst>
                    <a:ext uri="{9D8B030D-6E8A-4147-A177-3AD203B41FA5}">
                      <a16:colId xmlns:a16="http://schemas.microsoft.com/office/drawing/2014/main" val="1866669805"/>
                    </a:ext>
                  </a:extLst>
                </a:gridCol>
                <a:gridCol w="329184">
                  <a:extLst>
                    <a:ext uri="{9D8B030D-6E8A-4147-A177-3AD203B41FA5}">
                      <a16:colId xmlns:a16="http://schemas.microsoft.com/office/drawing/2014/main" val="658058661"/>
                    </a:ext>
                  </a:extLst>
                </a:gridCol>
                <a:gridCol w="329184">
                  <a:extLst>
                    <a:ext uri="{9D8B030D-6E8A-4147-A177-3AD203B41FA5}">
                      <a16:colId xmlns:a16="http://schemas.microsoft.com/office/drawing/2014/main" val="1708915096"/>
                    </a:ext>
                  </a:extLst>
                </a:gridCol>
                <a:gridCol w="370332">
                  <a:extLst>
                    <a:ext uri="{9D8B030D-6E8A-4147-A177-3AD203B41FA5}">
                      <a16:colId xmlns:a16="http://schemas.microsoft.com/office/drawing/2014/main" val="4215921837"/>
                    </a:ext>
                  </a:extLst>
                </a:gridCol>
                <a:gridCol w="370332">
                  <a:extLst>
                    <a:ext uri="{9D8B030D-6E8A-4147-A177-3AD203B41FA5}">
                      <a16:colId xmlns:a16="http://schemas.microsoft.com/office/drawing/2014/main" val="4155318010"/>
                    </a:ext>
                  </a:extLst>
                </a:gridCol>
                <a:gridCol w="329184">
                  <a:extLst>
                    <a:ext uri="{9D8B030D-6E8A-4147-A177-3AD203B41FA5}">
                      <a16:colId xmlns:a16="http://schemas.microsoft.com/office/drawing/2014/main" val="19240177"/>
                    </a:ext>
                  </a:extLst>
                </a:gridCol>
                <a:gridCol w="329184">
                  <a:extLst>
                    <a:ext uri="{9D8B030D-6E8A-4147-A177-3AD203B41FA5}">
                      <a16:colId xmlns:a16="http://schemas.microsoft.com/office/drawing/2014/main" val="2179103710"/>
                    </a:ext>
                  </a:extLst>
                </a:gridCol>
                <a:gridCol w="370332">
                  <a:extLst>
                    <a:ext uri="{9D8B030D-6E8A-4147-A177-3AD203B41FA5}">
                      <a16:colId xmlns:a16="http://schemas.microsoft.com/office/drawing/2014/main" val="150228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5240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Centro Comercial Los Molinos - 2018-05-30 21:58:33 </a:t>
                      </a:r>
                      <a:r>
                        <a:rPr kumimoji="0" lang="es-ES" sz="1000" b="0" i="0" u="none" strike="noStrike" kern="1200" cap="none" spc="0" normalizeH="0" baseline="0" noProof="0">
                          <a:ln>
                            <a:noFill/>
                          </a:ln>
                          <a:solidFill>
                            <a:prstClr val="black"/>
                          </a:solidFill>
                          <a:effectLst/>
                          <a:uLnTx/>
                          <a:uFillTx/>
                          <a:latin typeface="+mn-lt"/>
                          <a:ea typeface="+mn-ea"/>
                          <a:cs typeface="+mn-cs"/>
                        </a:rPr>
                        <a:t> 
 Nueva Tarjeta de Crédito Exprés Banco Popular Los Molinos con:
- Aprobación en 45 minutos.
- Obsequio de bienvenida.
- Sorteo de un crucero por el Caribe (aplica términos y condiciones).
- Hasta 60% de descuento en marcas aliadas, ¡y muchos beneficios más!
Adquiérala en el Piso 2, Local 2197
¡Los Molinos te acerca a tus sueños!
Más información ingresa a https://www.losmolinos.com.co/tarjeta-expres-banco-popular…/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8255483"/>
                  </a:ext>
                </a:extLst>
              </a:tr>
            </a:tbl>
          </a:graphicData>
        </a:graphic>
      </p:graphicFrame>
      <p:sp>
        <p:nvSpPr>
          <p:cNvPr id="4" name="Text Placeholder 3">
            <a:extLst>
              <a:ext uri="{FF2B5EF4-FFF2-40B4-BE49-F238E27FC236}">
                <a16:creationId xmlns:a16="http://schemas.microsoft.com/office/drawing/2014/main" id="{67286B10-46D4-4CF5-BED8-3792CAC8EB7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7545814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B1F48-4DB2-47C4-8E54-330F298E44EC}"/>
              </a:ext>
            </a:extLst>
          </p:cNvPr>
          <p:cNvSpPr>
            <a:spLocks noGrp="1"/>
          </p:cNvSpPr>
          <p:nvPr>
            <p:ph type="title"/>
          </p:nvPr>
        </p:nvSpPr>
        <p:spPr/>
        <p:txBody>
          <a:bodyPr/>
          <a:lstStyle/>
          <a:p>
            <a:r>
              <a:rPr lang="en-US"/>
              <a:t>Facebook Own Posts Table | UNICENTRO - 15 of 16</a:t>
            </a:r>
          </a:p>
        </p:txBody>
      </p:sp>
      <p:graphicFrame>
        <p:nvGraphicFramePr>
          <p:cNvPr id="5" name="Table Placeholder 4">
            <a:extLst>
              <a:ext uri="{FF2B5EF4-FFF2-40B4-BE49-F238E27FC236}">
                <a16:creationId xmlns:a16="http://schemas.microsoft.com/office/drawing/2014/main" id="{93F19A8E-F045-43D4-8574-F7E74BA04D5B}"/>
              </a:ext>
            </a:extLst>
          </p:cNvPr>
          <p:cNvGraphicFramePr>
            <a:graphicFrameLocks noGrp="1"/>
          </p:cNvGraphicFramePr>
          <p:nvPr>
            <p:ph type="tbl" sz="quarter" idx="13"/>
            <p:extLst>
              <p:ext uri="{D42A27DB-BD31-4B8C-83A1-F6EECF244321}">
                <p14:modId xmlns:p14="http://schemas.microsoft.com/office/powerpoint/2010/main" val="2320081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11051898"/>
                    </a:ext>
                  </a:extLst>
                </a:gridCol>
                <a:gridCol w="370332">
                  <a:extLst>
                    <a:ext uri="{9D8B030D-6E8A-4147-A177-3AD203B41FA5}">
                      <a16:colId xmlns:a16="http://schemas.microsoft.com/office/drawing/2014/main" val="2184336776"/>
                    </a:ext>
                  </a:extLst>
                </a:gridCol>
                <a:gridCol w="370332">
                  <a:extLst>
                    <a:ext uri="{9D8B030D-6E8A-4147-A177-3AD203B41FA5}">
                      <a16:colId xmlns:a16="http://schemas.microsoft.com/office/drawing/2014/main" val="1819804613"/>
                    </a:ext>
                  </a:extLst>
                </a:gridCol>
                <a:gridCol w="370332">
                  <a:extLst>
                    <a:ext uri="{9D8B030D-6E8A-4147-A177-3AD203B41FA5}">
                      <a16:colId xmlns:a16="http://schemas.microsoft.com/office/drawing/2014/main" val="3751543294"/>
                    </a:ext>
                  </a:extLst>
                </a:gridCol>
                <a:gridCol w="329184">
                  <a:extLst>
                    <a:ext uri="{9D8B030D-6E8A-4147-A177-3AD203B41FA5}">
                      <a16:colId xmlns:a16="http://schemas.microsoft.com/office/drawing/2014/main" val="2979737016"/>
                    </a:ext>
                  </a:extLst>
                </a:gridCol>
                <a:gridCol w="329184">
                  <a:extLst>
                    <a:ext uri="{9D8B030D-6E8A-4147-A177-3AD203B41FA5}">
                      <a16:colId xmlns:a16="http://schemas.microsoft.com/office/drawing/2014/main" val="560062307"/>
                    </a:ext>
                  </a:extLst>
                </a:gridCol>
                <a:gridCol w="329184">
                  <a:extLst>
                    <a:ext uri="{9D8B030D-6E8A-4147-A177-3AD203B41FA5}">
                      <a16:colId xmlns:a16="http://schemas.microsoft.com/office/drawing/2014/main" val="3374915700"/>
                    </a:ext>
                  </a:extLst>
                </a:gridCol>
                <a:gridCol w="329184">
                  <a:extLst>
                    <a:ext uri="{9D8B030D-6E8A-4147-A177-3AD203B41FA5}">
                      <a16:colId xmlns:a16="http://schemas.microsoft.com/office/drawing/2014/main" val="1176866355"/>
                    </a:ext>
                  </a:extLst>
                </a:gridCol>
                <a:gridCol w="329184">
                  <a:extLst>
                    <a:ext uri="{9D8B030D-6E8A-4147-A177-3AD203B41FA5}">
                      <a16:colId xmlns:a16="http://schemas.microsoft.com/office/drawing/2014/main" val="700101296"/>
                    </a:ext>
                  </a:extLst>
                </a:gridCol>
                <a:gridCol w="329184">
                  <a:extLst>
                    <a:ext uri="{9D8B030D-6E8A-4147-A177-3AD203B41FA5}">
                      <a16:colId xmlns:a16="http://schemas.microsoft.com/office/drawing/2014/main" val="3264021304"/>
                    </a:ext>
                  </a:extLst>
                </a:gridCol>
                <a:gridCol w="329184">
                  <a:extLst>
                    <a:ext uri="{9D8B030D-6E8A-4147-A177-3AD203B41FA5}">
                      <a16:colId xmlns:a16="http://schemas.microsoft.com/office/drawing/2014/main" val="3800405129"/>
                    </a:ext>
                  </a:extLst>
                </a:gridCol>
                <a:gridCol w="329184">
                  <a:extLst>
                    <a:ext uri="{9D8B030D-6E8A-4147-A177-3AD203B41FA5}">
                      <a16:colId xmlns:a16="http://schemas.microsoft.com/office/drawing/2014/main" val="1809503820"/>
                    </a:ext>
                  </a:extLst>
                </a:gridCol>
                <a:gridCol w="329184">
                  <a:extLst>
                    <a:ext uri="{9D8B030D-6E8A-4147-A177-3AD203B41FA5}">
                      <a16:colId xmlns:a16="http://schemas.microsoft.com/office/drawing/2014/main" val="3804082706"/>
                    </a:ext>
                  </a:extLst>
                </a:gridCol>
                <a:gridCol w="370332">
                  <a:extLst>
                    <a:ext uri="{9D8B030D-6E8A-4147-A177-3AD203B41FA5}">
                      <a16:colId xmlns:a16="http://schemas.microsoft.com/office/drawing/2014/main" val="3578850296"/>
                    </a:ext>
                  </a:extLst>
                </a:gridCol>
                <a:gridCol w="370332">
                  <a:extLst>
                    <a:ext uri="{9D8B030D-6E8A-4147-A177-3AD203B41FA5}">
                      <a16:colId xmlns:a16="http://schemas.microsoft.com/office/drawing/2014/main" val="118399822"/>
                    </a:ext>
                  </a:extLst>
                </a:gridCol>
                <a:gridCol w="329184">
                  <a:extLst>
                    <a:ext uri="{9D8B030D-6E8A-4147-A177-3AD203B41FA5}">
                      <a16:colId xmlns:a16="http://schemas.microsoft.com/office/drawing/2014/main" val="878852173"/>
                    </a:ext>
                  </a:extLst>
                </a:gridCol>
                <a:gridCol w="329184">
                  <a:extLst>
                    <a:ext uri="{9D8B030D-6E8A-4147-A177-3AD203B41FA5}">
                      <a16:colId xmlns:a16="http://schemas.microsoft.com/office/drawing/2014/main" val="2984144402"/>
                    </a:ext>
                  </a:extLst>
                </a:gridCol>
                <a:gridCol w="370332">
                  <a:extLst>
                    <a:ext uri="{9D8B030D-6E8A-4147-A177-3AD203B41FA5}">
                      <a16:colId xmlns:a16="http://schemas.microsoft.com/office/drawing/2014/main" val="1891977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9652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Centro Comercial Sandiego - 2018-05-30 21:51:19 </a:t>
                      </a:r>
                      <a:r>
                        <a:rPr kumimoji="0" lang="es-ES" sz="1000" b="0" i="0" u="none" strike="noStrike" kern="1200" cap="none" spc="0" normalizeH="0" baseline="0" noProof="0">
                          <a:ln>
                            <a:noFill/>
                          </a:ln>
                          <a:solidFill>
                            <a:prstClr val="black"/>
                          </a:solidFill>
                          <a:effectLst/>
                          <a:uLnTx/>
                          <a:uFillTx/>
                          <a:latin typeface="+mn-lt"/>
                          <a:ea typeface="+mn-ea"/>
                          <a:cs typeface="+mn-cs"/>
                        </a:rPr>
                        <a:t> 
 En Bosi celebramos la temporada mundialista con un Balón Originale, exclusivo para ti. 
Términos y condiciones:
No acumulable con otras promociones / Válido hasta agotar existencias / Los .900 no pueden ser pagados con nota crédito y/o vales (sí pueden ser pagados con puntos Originales).
*El Centro Comercial NO es anunciante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83169888"/>
                  </a:ext>
                </a:extLst>
              </a:tr>
            </a:tbl>
          </a:graphicData>
        </a:graphic>
      </p:graphicFrame>
      <p:sp>
        <p:nvSpPr>
          <p:cNvPr id="4" name="Text Placeholder 3">
            <a:extLst>
              <a:ext uri="{FF2B5EF4-FFF2-40B4-BE49-F238E27FC236}">
                <a16:creationId xmlns:a16="http://schemas.microsoft.com/office/drawing/2014/main" id="{553DC829-EDE7-4514-A26B-5697AFBD89E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671087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8A6E2-4167-4765-8883-AC37CB757A8C}"/>
              </a:ext>
            </a:extLst>
          </p:cNvPr>
          <p:cNvSpPr>
            <a:spLocks noGrp="1"/>
          </p:cNvSpPr>
          <p:nvPr>
            <p:ph type="title"/>
          </p:nvPr>
        </p:nvSpPr>
        <p:spPr/>
        <p:txBody>
          <a:bodyPr/>
          <a:lstStyle/>
          <a:p>
            <a:r>
              <a:rPr lang="en-US"/>
              <a:t>Facebook Own Posts Table | UNICENTRO - 16 of 16</a:t>
            </a:r>
          </a:p>
        </p:txBody>
      </p:sp>
      <p:graphicFrame>
        <p:nvGraphicFramePr>
          <p:cNvPr id="5" name="Table Placeholder 4">
            <a:extLst>
              <a:ext uri="{FF2B5EF4-FFF2-40B4-BE49-F238E27FC236}">
                <a16:creationId xmlns:a16="http://schemas.microsoft.com/office/drawing/2014/main" id="{601B626C-76C6-4BEC-92F5-89230BBFADC0}"/>
              </a:ext>
            </a:extLst>
          </p:cNvPr>
          <p:cNvGraphicFramePr>
            <a:graphicFrameLocks noGrp="1"/>
          </p:cNvGraphicFramePr>
          <p:nvPr>
            <p:ph type="tbl" sz="quarter" idx="13"/>
            <p:extLst>
              <p:ext uri="{D42A27DB-BD31-4B8C-83A1-F6EECF244321}">
                <p14:modId xmlns:p14="http://schemas.microsoft.com/office/powerpoint/2010/main" val="2230363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76755847"/>
                    </a:ext>
                  </a:extLst>
                </a:gridCol>
                <a:gridCol w="370332">
                  <a:extLst>
                    <a:ext uri="{9D8B030D-6E8A-4147-A177-3AD203B41FA5}">
                      <a16:colId xmlns:a16="http://schemas.microsoft.com/office/drawing/2014/main" val="1797449777"/>
                    </a:ext>
                  </a:extLst>
                </a:gridCol>
                <a:gridCol w="370332">
                  <a:extLst>
                    <a:ext uri="{9D8B030D-6E8A-4147-A177-3AD203B41FA5}">
                      <a16:colId xmlns:a16="http://schemas.microsoft.com/office/drawing/2014/main" val="2008043451"/>
                    </a:ext>
                  </a:extLst>
                </a:gridCol>
                <a:gridCol w="370332">
                  <a:extLst>
                    <a:ext uri="{9D8B030D-6E8A-4147-A177-3AD203B41FA5}">
                      <a16:colId xmlns:a16="http://schemas.microsoft.com/office/drawing/2014/main" val="3695963118"/>
                    </a:ext>
                  </a:extLst>
                </a:gridCol>
                <a:gridCol w="329184">
                  <a:extLst>
                    <a:ext uri="{9D8B030D-6E8A-4147-A177-3AD203B41FA5}">
                      <a16:colId xmlns:a16="http://schemas.microsoft.com/office/drawing/2014/main" val="2909739584"/>
                    </a:ext>
                  </a:extLst>
                </a:gridCol>
                <a:gridCol w="329184">
                  <a:extLst>
                    <a:ext uri="{9D8B030D-6E8A-4147-A177-3AD203B41FA5}">
                      <a16:colId xmlns:a16="http://schemas.microsoft.com/office/drawing/2014/main" val="1631515088"/>
                    </a:ext>
                  </a:extLst>
                </a:gridCol>
                <a:gridCol w="329184">
                  <a:extLst>
                    <a:ext uri="{9D8B030D-6E8A-4147-A177-3AD203B41FA5}">
                      <a16:colId xmlns:a16="http://schemas.microsoft.com/office/drawing/2014/main" val="2254675070"/>
                    </a:ext>
                  </a:extLst>
                </a:gridCol>
                <a:gridCol w="329184">
                  <a:extLst>
                    <a:ext uri="{9D8B030D-6E8A-4147-A177-3AD203B41FA5}">
                      <a16:colId xmlns:a16="http://schemas.microsoft.com/office/drawing/2014/main" val="3746916159"/>
                    </a:ext>
                  </a:extLst>
                </a:gridCol>
                <a:gridCol w="329184">
                  <a:extLst>
                    <a:ext uri="{9D8B030D-6E8A-4147-A177-3AD203B41FA5}">
                      <a16:colId xmlns:a16="http://schemas.microsoft.com/office/drawing/2014/main" val="3427191826"/>
                    </a:ext>
                  </a:extLst>
                </a:gridCol>
                <a:gridCol w="329184">
                  <a:extLst>
                    <a:ext uri="{9D8B030D-6E8A-4147-A177-3AD203B41FA5}">
                      <a16:colId xmlns:a16="http://schemas.microsoft.com/office/drawing/2014/main" val="1391277912"/>
                    </a:ext>
                  </a:extLst>
                </a:gridCol>
                <a:gridCol w="329184">
                  <a:extLst>
                    <a:ext uri="{9D8B030D-6E8A-4147-A177-3AD203B41FA5}">
                      <a16:colId xmlns:a16="http://schemas.microsoft.com/office/drawing/2014/main" val="2321419166"/>
                    </a:ext>
                  </a:extLst>
                </a:gridCol>
                <a:gridCol w="329184">
                  <a:extLst>
                    <a:ext uri="{9D8B030D-6E8A-4147-A177-3AD203B41FA5}">
                      <a16:colId xmlns:a16="http://schemas.microsoft.com/office/drawing/2014/main" val="1954958810"/>
                    </a:ext>
                  </a:extLst>
                </a:gridCol>
                <a:gridCol w="329184">
                  <a:extLst>
                    <a:ext uri="{9D8B030D-6E8A-4147-A177-3AD203B41FA5}">
                      <a16:colId xmlns:a16="http://schemas.microsoft.com/office/drawing/2014/main" val="4259232669"/>
                    </a:ext>
                  </a:extLst>
                </a:gridCol>
                <a:gridCol w="370332">
                  <a:extLst>
                    <a:ext uri="{9D8B030D-6E8A-4147-A177-3AD203B41FA5}">
                      <a16:colId xmlns:a16="http://schemas.microsoft.com/office/drawing/2014/main" val="1848710055"/>
                    </a:ext>
                  </a:extLst>
                </a:gridCol>
                <a:gridCol w="370332">
                  <a:extLst>
                    <a:ext uri="{9D8B030D-6E8A-4147-A177-3AD203B41FA5}">
                      <a16:colId xmlns:a16="http://schemas.microsoft.com/office/drawing/2014/main" val="2996982535"/>
                    </a:ext>
                  </a:extLst>
                </a:gridCol>
                <a:gridCol w="329184">
                  <a:extLst>
                    <a:ext uri="{9D8B030D-6E8A-4147-A177-3AD203B41FA5}">
                      <a16:colId xmlns:a16="http://schemas.microsoft.com/office/drawing/2014/main" val="3152816689"/>
                    </a:ext>
                  </a:extLst>
                </a:gridCol>
                <a:gridCol w="329184">
                  <a:extLst>
                    <a:ext uri="{9D8B030D-6E8A-4147-A177-3AD203B41FA5}">
                      <a16:colId xmlns:a16="http://schemas.microsoft.com/office/drawing/2014/main" val="3127257217"/>
                    </a:ext>
                  </a:extLst>
                </a:gridCol>
                <a:gridCol w="370332">
                  <a:extLst>
                    <a:ext uri="{9D8B030D-6E8A-4147-A177-3AD203B41FA5}">
                      <a16:colId xmlns:a16="http://schemas.microsoft.com/office/drawing/2014/main" val="2009666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4528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Unicentro Medellín - 2018-05-30 21:00:01 </a:t>
                      </a:r>
                      <a:r>
                        <a:rPr kumimoji="0" lang="es-ES" sz="1000" b="0" i="0" u="none" strike="noStrike" kern="1200" cap="none" spc="0" normalizeH="0" baseline="0" noProof="0">
                          <a:ln>
                            <a:noFill/>
                          </a:ln>
                          <a:solidFill>
                            <a:prstClr val="black"/>
                          </a:solidFill>
                          <a:effectLst/>
                          <a:uLnTx/>
                          <a:uFillTx/>
                          <a:latin typeface="+mn-lt"/>
                          <a:ea typeface="+mn-ea"/>
                          <a:cs typeface="+mn-cs"/>
                        </a:rPr>
                        <a:t> 
 ¿Ya registraste tus facturas para jugar la #Unipolla? Recuerda que debes llenar tu tarjetón y registrarlo en www.unicentromedellin.com.co/unipolla. En nuestros puntos de información podemos ayudarte a hacerlo. Recuerda que tienes plazo hasta el 14 de junio.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5083786"/>
                  </a:ext>
                </a:extLst>
              </a:tr>
            </a:tbl>
          </a:graphicData>
        </a:graphic>
      </p:graphicFrame>
      <p:sp>
        <p:nvSpPr>
          <p:cNvPr id="4" name="Text Placeholder 3">
            <a:extLst>
              <a:ext uri="{FF2B5EF4-FFF2-40B4-BE49-F238E27FC236}">
                <a16:creationId xmlns:a16="http://schemas.microsoft.com/office/drawing/2014/main" id="{1B646423-E30E-4734-96EB-A8DA7782A87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798700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961D9-D499-4795-A81B-BE804F082871}"/>
              </a:ext>
            </a:extLst>
          </p:cNvPr>
          <p:cNvSpPr>
            <a:spLocks noGrp="1"/>
          </p:cNvSpPr>
          <p:nvPr>
            <p:ph type="title"/>
          </p:nvPr>
        </p:nvSpPr>
        <p:spPr/>
        <p:txBody>
          <a:bodyPr/>
          <a:lstStyle/>
          <a:p>
            <a:r>
              <a:rPr lang="en-US"/>
              <a:t>Facebook Sponsored Posts Distribution | UNICENTRO</a:t>
            </a:r>
          </a:p>
        </p:txBody>
      </p:sp>
      <p:graphicFrame>
        <p:nvGraphicFramePr>
          <p:cNvPr id="6" name="Chart Placeholder 5">
            <a:extLst>
              <a:ext uri="{FF2B5EF4-FFF2-40B4-BE49-F238E27FC236}">
                <a16:creationId xmlns:a16="http://schemas.microsoft.com/office/drawing/2014/main" id="{C155F7BA-FD27-4FC6-B142-08175E9D4E31}"/>
              </a:ext>
            </a:extLst>
          </p:cNvPr>
          <p:cNvGraphicFramePr>
            <a:graphicFrameLocks noGrp="1"/>
          </p:cNvGraphicFramePr>
          <p:nvPr>
            <p:ph type="chart" sz="quarter" idx="13"/>
            <p:extLst>
              <p:ext uri="{D42A27DB-BD31-4B8C-83A1-F6EECF244321}">
                <p14:modId xmlns:p14="http://schemas.microsoft.com/office/powerpoint/2010/main" val="629157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E9BBFD-3520-4678-A6FB-BCE6C4F4965C}"/>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B4BC0CC-0452-4DD7-8E4C-63804B70B9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45164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E3B85-3CA6-4771-9701-24017343E55D}"/>
              </a:ext>
            </a:extLst>
          </p:cNvPr>
          <p:cNvSpPr>
            <a:spLocks noGrp="1"/>
          </p:cNvSpPr>
          <p:nvPr>
            <p:ph type="title"/>
          </p:nvPr>
        </p:nvSpPr>
        <p:spPr/>
        <p:txBody>
          <a:bodyPr/>
          <a:lstStyle/>
          <a:p>
            <a:r>
              <a:rPr lang="en-US"/>
              <a:t>Facebook Interactions Distribution | UNICENTRO</a:t>
            </a:r>
          </a:p>
        </p:txBody>
      </p:sp>
      <p:graphicFrame>
        <p:nvGraphicFramePr>
          <p:cNvPr id="6" name="Chart Placeholder 5">
            <a:extLst>
              <a:ext uri="{FF2B5EF4-FFF2-40B4-BE49-F238E27FC236}">
                <a16:creationId xmlns:a16="http://schemas.microsoft.com/office/drawing/2014/main" id="{CFDE9EDE-E3EA-4456-B902-D9A2A8DD59FF}"/>
              </a:ext>
            </a:extLst>
          </p:cNvPr>
          <p:cNvGraphicFramePr>
            <a:graphicFrameLocks noGrp="1"/>
          </p:cNvGraphicFramePr>
          <p:nvPr>
            <p:ph type="chart" sz="quarter" idx="13"/>
            <p:extLst>
              <p:ext uri="{D42A27DB-BD31-4B8C-83A1-F6EECF244321}">
                <p14:modId xmlns:p14="http://schemas.microsoft.com/office/powerpoint/2010/main" val="265052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9BBB20-B545-4F85-8535-FED706B95ADB}"/>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8E7AE8A1-5BE5-4491-BA37-9EFCF7F019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00083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15E73-D6ED-4F94-8D0B-83B7F844E55F}"/>
              </a:ext>
            </a:extLst>
          </p:cNvPr>
          <p:cNvSpPr>
            <a:spLocks noGrp="1"/>
          </p:cNvSpPr>
          <p:nvPr>
            <p:ph type="title"/>
          </p:nvPr>
        </p:nvSpPr>
        <p:spPr/>
        <p:txBody>
          <a:bodyPr/>
          <a:lstStyle/>
          <a:p>
            <a:r>
              <a:rPr lang="en-US"/>
              <a:t>Instagram Key Metrics Table | UNICENTRO</a:t>
            </a:r>
          </a:p>
        </p:txBody>
      </p:sp>
      <p:graphicFrame>
        <p:nvGraphicFramePr>
          <p:cNvPr id="5" name="Table Placeholder 4">
            <a:extLst>
              <a:ext uri="{FF2B5EF4-FFF2-40B4-BE49-F238E27FC236}">
                <a16:creationId xmlns:a16="http://schemas.microsoft.com/office/drawing/2014/main" id="{CDF218C6-B70D-44CC-BBAE-87F99CEEDC70}"/>
              </a:ext>
            </a:extLst>
          </p:cNvPr>
          <p:cNvGraphicFramePr>
            <a:graphicFrameLocks noGrp="1"/>
          </p:cNvGraphicFramePr>
          <p:nvPr>
            <p:ph type="tbl" sz="quarter" idx="13"/>
            <p:extLst>
              <p:ext uri="{D42A27DB-BD31-4B8C-83A1-F6EECF244321}">
                <p14:modId xmlns:p14="http://schemas.microsoft.com/office/powerpoint/2010/main" val="568061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08255910"/>
                    </a:ext>
                  </a:extLst>
                </a:gridCol>
                <a:gridCol w="699516">
                  <a:extLst>
                    <a:ext uri="{9D8B030D-6E8A-4147-A177-3AD203B41FA5}">
                      <a16:colId xmlns:a16="http://schemas.microsoft.com/office/drawing/2014/main" val="1088801980"/>
                    </a:ext>
                  </a:extLst>
                </a:gridCol>
                <a:gridCol w="699516">
                  <a:extLst>
                    <a:ext uri="{9D8B030D-6E8A-4147-A177-3AD203B41FA5}">
                      <a16:colId xmlns:a16="http://schemas.microsoft.com/office/drawing/2014/main" val="88338844"/>
                    </a:ext>
                  </a:extLst>
                </a:gridCol>
                <a:gridCol w="658368">
                  <a:extLst>
                    <a:ext uri="{9D8B030D-6E8A-4147-A177-3AD203B41FA5}">
                      <a16:colId xmlns:a16="http://schemas.microsoft.com/office/drawing/2014/main" val="2443154682"/>
                    </a:ext>
                  </a:extLst>
                </a:gridCol>
                <a:gridCol w="658368">
                  <a:extLst>
                    <a:ext uri="{9D8B030D-6E8A-4147-A177-3AD203B41FA5}">
                      <a16:colId xmlns:a16="http://schemas.microsoft.com/office/drawing/2014/main" val="4245784448"/>
                    </a:ext>
                  </a:extLst>
                </a:gridCol>
                <a:gridCol w="658368">
                  <a:extLst>
                    <a:ext uri="{9D8B030D-6E8A-4147-A177-3AD203B41FA5}">
                      <a16:colId xmlns:a16="http://schemas.microsoft.com/office/drawing/2014/main" val="1492465816"/>
                    </a:ext>
                  </a:extLst>
                </a:gridCol>
                <a:gridCol w="699516">
                  <a:extLst>
                    <a:ext uri="{9D8B030D-6E8A-4147-A177-3AD203B41FA5}">
                      <a16:colId xmlns:a16="http://schemas.microsoft.com/office/drawing/2014/main" val="515114687"/>
                    </a:ext>
                  </a:extLst>
                </a:gridCol>
                <a:gridCol w="699516">
                  <a:extLst>
                    <a:ext uri="{9D8B030D-6E8A-4147-A177-3AD203B41FA5}">
                      <a16:colId xmlns:a16="http://schemas.microsoft.com/office/drawing/2014/main" val="3217822879"/>
                    </a:ext>
                  </a:extLst>
                </a:gridCol>
                <a:gridCol w="699516">
                  <a:extLst>
                    <a:ext uri="{9D8B030D-6E8A-4147-A177-3AD203B41FA5}">
                      <a16:colId xmlns:a16="http://schemas.microsoft.com/office/drawing/2014/main" val="3228108459"/>
                    </a:ext>
                  </a:extLst>
                </a:gridCol>
                <a:gridCol w="658368">
                  <a:extLst>
                    <a:ext uri="{9D8B030D-6E8A-4147-A177-3AD203B41FA5}">
                      <a16:colId xmlns:a16="http://schemas.microsoft.com/office/drawing/2014/main" val="219548392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055617287"/>
                  </a:ext>
                </a:extLst>
              </a:tr>
              <a:tr h="370840">
                <a:tc>
                  <a:txBody>
                    <a:bodyPr/>
                    <a:lstStyle/>
                    <a:p>
                      <a:r>
                        <a:rPr lang="en-US" sz="1000"/>
                        <a:t>unicentro_med</a:t>
                      </a:r>
                    </a:p>
                  </a:txBody>
                  <a:tcPr/>
                </a:tc>
                <a:tc>
                  <a:txBody>
                    <a:bodyPr/>
                    <a:lstStyle/>
                    <a:p>
                      <a:r>
                        <a:rPr lang="en-US" sz="1000"/>
                        <a:t>23969</a:t>
                      </a:r>
                    </a:p>
                  </a:txBody>
                  <a:tcPr/>
                </a:tc>
                <a:tc>
                  <a:txBody>
                    <a:bodyPr/>
                    <a:lstStyle/>
                    <a:p>
                      <a:r>
                        <a:rPr lang="en-US" sz="1000"/>
                        <a:t>1063</a:t>
                      </a:r>
                    </a:p>
                  </a:txBody>
                  <a:tcPr/>
                </a:tc>
                <a:tc>
                  <a:txBody>
                    <a:bodyPr/>
                    <a:lstStyle/>
                    <a:p>
                      <a:r>
                        <a:rPr lang="en-US" sz="1000"/>
                        <a:t>34</a:t>
                      </a:r>
                    </a:p>
                  </a:txBody>
                  <a:tcPr/>
                </a:tc>
                <a:tc>
                  <a:txBody>
                    <a:bodyPr/>
                    <a:lstStyle/>
                    <a:p>
                      <a:r>
                        <a:rPr lang="en-US" sz="1000"/>
                        <a:t>29</a:t>
                      </a:r>
                    </a:p>
                  </a:txBody>
                  <a:tcPr/>
                </a:tc>
                <a:tc>
                  <a:txBody>
                    <a:bodyPr/>
                    <a:lstStyle/>
                    <a:p>
                      <a:r>
                        <a:rPr lang="en-US" sz="1000"/>
                        <a:t>13</a:t>
                      </a:r>
                    </a:p>
                  </a:txBody>
                  <a:tcPr/>
                </a:tc>
                <a:tc>
                  <a:txBody>
                    <a:bodyPr/>
                    <a:lstStyle/>
                    <a:p>
                      <a:r>
                        <a:rPr lang="en-US" sz="1000"/>
                        <a:t>76</a:t>
                      </a:r>
                    </a:p>
                  </a:txBody>
                  <a:tcPr/>
                </a:tc>
                <a:tc>
                  <a:txBody>
                    <a:bodyPr/>
                    <a:lstStyle/>
                    <a:p>
                      <a:r>
                        <a:rPr lang="en-US" sz="1000"/>
                        <a:t>3877</a:t>
                      </a:r>
                    </a:p>
                  </a:txBody>
                  <a:tcPr/>
                </a:tc>
                <a:tc>
                  <a:txBody>
                    <a:bodyPr/>
                    <a:lstStyle/>
                    <a:p>
                      <a:r>
                        <a:rPr lang="en-US" sz="1000"/>
                        <a:t>55</a:t>
                      </a:r>
                    </a:p>
                  </a:txBody>
                  <a:tcPr/>
                </a:tc>
                <a:tc>
                  <a:txBody>
                    <a:bodyPr/>
                    <a:lstStyle/>
                    <a:p>
                      <a:r>
                        <a:rPr lang="en-US" sz="1000"/>
                        <a:t>0.2207 %</a:t>
                      </a:r>
                    </a:p>
                  </a:txBody>
                  <a:tcPr/>
                </a:tc>
                <a:extLst>
                  <a:ext uri="{0D108BD9-81ED-4DB2-BD59-A6C34878D82A}">
                    <a16:rowId xmlns:a16="http://schemas.microsoft.com/office/drawing/2014/main" val="2869038486"/>
                  </a:ext>
                </a:extLst>
              </a:tr>
            </a:tbl>
          </a:graphicData>
        </a:graphic>
      </p:graphicFrame>
      <p:sp>
        <p:nvSpPr>
          <p:cNvPr id="4" name="Text Placeholder 3">
            <a:extLst>
              <a:ext uri="{FF2B5EF4-FFF2-40B4-BE49-F238E27FC236}">
                <a16:creationId xmlns:a16="http://schemas.microsoft.com/office/drawing/2014/main" id="{B0B64DBA-9678-4B0E-925C-5143A0A64E2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6999062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34B28-7291-4C05-AC42-9BCD79B62378}"/>
              </a:ext>
            </a:extLst>
          </p:cNvPr>
          <p:cNvSpPr>
            <a:spLocks noGrp="1"/>
          </p:cNvSpPr>
          <p:nvPr>
            <p:ph type="title"/>
          </p:nvPr>
        </p:nvSpPr>
        <p:spPr/>
        <p:txBody>
          <a:bodyPr/>
          <a:lstStyle/>
          <a:p>
            <a:r>
              <a:rPr lang="en-US"/>
              <a:t>Instagram Key Metrics Table | UNICENTRO</a:t>
            </a:r>
          </a:p>
        </p:txBody>
      </p:sp>
      <p:graphicFrame>
        <p:nvGraphicFramePr>
          <p:cNvPr id="5" name="Table Placeholder 4">
            <a:extLst>
              <a:ext uri="{FF2B5EF4-FFF2-40B4-BE49-F238E27FC236}">
                <a16:creationId xmlns:a16="http://schemas.microsoft.com/office/drawing/2014/main" id="{3FB88217-CE68-4686-928C-95BC0F9F789D}"/>
              </a:ext>
            </a:extLst>
          </p:cNvPr>
          <p:cNvGraphicFramePr>
            <a:graphicFrameLocks noGrp="1"/>
          </p:cNvGraphicFramePr>
          <p:nvPr>
            <p:ph type="tbl" sz="quarter" idx="13"/>
            <p:extLst>
              <p:ext uri="{D42A27DB-BD31-4B8C-83A1-F6EECF244321}">
                <p14:modId xmlns:p14="http://schemas.microsoft.com/office/powerpoint/2010/main" val="4147907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69474453"/>
                    </a:ext>
                  </a:extLst>
                </a:gridCol>
                <a:gridCol w="699516">
                  <a:extLst>
                    <a:ext uri="{9D8B030D-6E8A-4147-A177-3AD203B41FA5}">
                      <a16:colId xmlns:a16="http://schemas.microsoft.com/office/drawing/2014/main" val="85016282"/>
                    </a:ext>
                  </a:extLst>
                </a:gridCol>
                <a:gridCol w="699516">
                  <a:extLst>
                    <a:ext uri="{9D8B030D-6E8A-4147-A177-3AD203B41FA5}">
                      <a16:colId xmlns:a16="http://schemas.microsoft.com/office/drawing/2014/main" val="1693166528"/>
                    </a:ext>
                  </a:extLst>
                </a:gridCol>
                <a:gridCol w="658368">
                  <a:extLst>
                    <a:ext uri="{9D8B030D-6E8A-4147-A177-3AD203B41FA5}">
                      <a16:colId xmlns:a16="http://schemas.microsoft.com/office/drawing/2014/main" val="4123519275"/>
                    </a:ext>
                  </a:extLst>
                </a:gridCol>
                <a:gridCol w="658368">
                  <a:extLst>
                    <a:ext uri="{9D8B030D-6E8A-4147-A177-3AD203B41FA5}">
                      <a16:colId xmlns:a16="http://schemas.microsoft.com/office/drawing/2014/main" val="3577367999"/>
                    </a:ext>
                  </a:extLst>
                </a:gridCol>
                <a:gridCol w="658368">
                  <a:extLst>
                    <a:ext uri="{9D8B030D-6E8A-4147-A177-3AD203B41FA5}">
                      <a16:colId xmlns:a16="http://schemas.microsoft.com/office/drawing/2014/main" val="307555397"/>
                    </a:ext>
                  </a:extLst>
                </a:gridCol>
                <a:gridCol w="699516">
                  <a:extLst>
                    <a:ext uri="{9D8B030D-6E8A-4147-A177-3AD203B41FA5}">
                      <a16:colId xmlns:a16="http://schemas.microsoft.com/office/drawing/2014/main" val="410925617"/>
                    </a:ext>
                  </a:extLst>
                </a:gridCol>
                <a:gridCol w="699516">
                  <a:extLst>
                    <a:ext uri="{9D8B030D-6E8A-4147-A177-3AD203B41FA5}">
                      <a16:colId xmlns:a16="http://schemas.microsoft.com/office/drawing/2014/main" val="1479933431"/>
                    </a:ext>
                  </a:extLst>
                </a:gridCol>
                <a:gridCol w="699516">
                  <a:extLst>
                    <a:ext uri="{9D8B030D-6E8A-4147-A177-3AD203B41FA5}">
                      <a16:colId xmlns:a16="http://schemas.microsoft.com/office/drawing/2014/main" val="3395648289"/>
                    </a:ext>
                  </a:extLst>
                </a:gridCol>
                <a:gridCol w="658368">
                  <a:extLst>
                    <a:ext uri="{9D8B030D-6E8A-4147-A177-3AD203B41FA5}">
                      <a16:colId xmlns:a16="http://schemas.microsoft.com/office/drawing/2014/main" val="105572986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259218693"/>
                  </a:ext>
                </a:extLst>
              </a:tr>
              <a:tr h="370840">
                <a:tc>
                  <a:txBody>
                    <a:bodyPr/>
                    <a:lstStyle/>
                    <a:p>
                      <a:r>
                        <a:rPr lang="en-US" sz="1000"/>
                        <a:t>unicentro_med</a:t>
                      </a:r>
                    </a:p>
                  </a:txBody>
                  <a:tcPr/>
                </a:tc>
                <a:tc>
                  <a:txBody>
                    <a:bodyPr/>
                    <a:lstStyle/>
                    <a:p>
                      <a:r>
                        <a:rPr lang="en-US" sz="1000"/>
                        <a:t>23969</a:t>
                      </a:r>
                    </a:p>
                  </a:txBody>
                  <a:tcPr/>
                </a:tc>
                <a:tc>
                  <a:txBody>
                    <a:bodyPr/>
                    <a:lstStyle/>
                    <a:p>
                      <a:r>
                        <a:rPr lang="en-US" sz="1000"/>
                        <a:t>1063</a:t>
                      </a:r>
                    </a:p>
                  </a:txBody>
                  <a:tcPr/>
                </a:tc>
                <a:tc>
                  <a:txBody>
                    <a:bodyPr/>
                    <a:lstStyle/>
                    <a:p>
                      <a:r>
                        <a:rPr lang="en-US" sz="1000"/>
                        <a:t>34</a:t>
                      </a:r>
                    </a:p>
                  </a:txBody>
                  <a:tcPr/>
                </a:tc>
                <a:tc>
                  <a:txBody>
                    <a:bodyPr/>
                    <a:lstStyle/>
                    <a:p>
                      <a:r>
                        <a:rPr lang="en-US" sz="1000"/>
                        <a:t>29</a:t>
                      </a:r>
                    </a:p>
                  </a:txBody>
                  <a:tcPr/>
                </a:tc>
                <a:tc>
                  <a:txBody>
                    <a:bodyPr/>
                    <a:lstStyle/>
                    <a:p>
                      <a:r>
                        <a:rPr lang="en-US" sz="1000"/>
                        <a:t>13</a:t>
                      </a:r>
                    </a:p>
                  </a:txBody>
                  <a:tcPr/>
                </a:tc>
                <a:tc>
                  <a:txBody>
                    <a:bodyPr/>
                    <a:lstStyle/>
                    <a:p>
                      <a:r>
                        <a:rPr lang="en-US" sz="1000"/>
                        <a:t>76</a:t>
                      </a:r>
                    </a:p>
                  </a:txBody>
                  <a:tcPr/>
                </a:tc>
                <a:tc>
                  <a:txBody>
                    <a:bodyPr/>
                    <a:lstStyle/>
                    <a:p>
                      <a:r>
                        <a:rPr lang="en-US" sz="1000"/>
                        <a:t>3877</a:t>
                      </a:r>
                    </a:p>
                  </a:txBody>
                  <a:tcPr/>
                </a:tc>
                <a:tc>
                  <a:txBody>
                    <a:bodyPr/>
                    <a:lstStyle/>
                    <a:p>
                      <a:r>
                        <a:rPr lang="en-US" sz="1000"/>
                        <a:t>55</a:t>
                      </a:r>
                    </a:p>
                  </a:txBody>
                  <a:tcPr/>
                </a:tc>
                <a:tc>
                  <a:txBody>
                    <a:bodyPr/>
                    <a:lstStyle/>
                    <a:p>
                      <a:r>
                        <a:rPr lang="en-US" sz="1000"/>
                        <a:t>0.2207 %</a:t>
                      </a:r>
                    </a:p>
                  </a:txBody>
                  <a:tcPr/>
                </a:tc>
                <a:extLst>
                  <a:ext uri="{0D108BD9-81ED-4DB2-BD59-A6C34878D82A}">
                    <a16:rowId xmlns:a16="http://schemas.microsoft.com/office/drawing/2014/main" val="2089211646"/>
                  </a:ext>
                </a:extLst>
              </a:tr>
            </a:tbl>
          </a:graphicData>
        </a:graphic>
      </p:graphicFrame>
      <p:sp>
        <p:nvSpPr>
          <p:cNvPr id="4" name="Text Placeholder 3">
            <a:extLst>
              <a:ext uri="{FF2B5EF4-FFF2-40B4-BE49-F238E27FC236}">
                <a16:creationId xmlns:a16="http://schemas.microsoft.com/office/drawing/2014/main" id="{7556D56B-5940-4801-819A-680E7EFFCB3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5363427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528C4-C682-43E4-9297-F4381C44EFBB}"/>
              </a:ext>
            </a:extLst>
          </p:cNvPr>
          <p:cNvSpPr>
            <a:spLocks noGrp="1"/>
          </p:cNvSpPr>
          <p:nvPr>
            <p:ph type="title"/>
          </p:nvPr>
        </p:nvSpPr>
        <p:spPr/>
        <p:txBody>
          <a:bodyPr/>
          <a:lstStyle/>
          <a:p>
            <a:r>
              <a:rPr lang="en-US"/>
              <a:t>Instagram Interactions Distribution | UNICENTRO</a:t>
            </a:r>
          </a:p>
        </p:txBody>
      </p:sp>
      <p:graphicFrame>
        <p:nvGraphicFramePr>
          <p:cNvPr id="6" name="Chart Placeholder 5">
            <a:extLst>
              <a:ext uri="{FF2B5EF4-FFF2-40B4-BE49-F238E27FC236}">
                <a16:creationId xmlns:a16="http://schemas.microsoft.com/office/drawing/2014/main" id="{FB6C3746-B74A-412D-9901-BFAD7C656F03}"/>
              </a:ext>
            </a:extLst>
          </p:cNvPr>
          <p:cNvGraphicFramePr>
            <a:graphicFrameLocks noGrp="1"/>
          </p:cNvGraphicFramePr>
          <p:nvPr>
            <p:ph type="chart" sz="quarter" idx="13"/>
            <p:extLst>
              <p:ext uri="{D42A27DB-BD31-4B8C-83A1-F6EECF244321}">
                <p14:modId xmlns:p14="http://schemas.microsoft.com/office/powerpoint/2010/main" val="40561851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24E633-F530-4787-ADB2-0816FFF4788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CBD92F5-46BE-4AA7-9B4D-49C4DA657A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54034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1822</Words>
  <Application>Microsoft Office PowerPoint</Application>
  <PresentationFormat>On-screen Show (4:3)</PresentationFormat>
  <Paragraphs>1120</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Calibri</vt:lpstr>
      <vt:lpstr>Arial</vt:lpstr>
      <vt:lpstr>quintly_template</vt:lpstr>
      <vt:lpstr>Unicentro</vt:lpstr>
      <vt:lpstr>Facebook Key Metrics Table | UNICENTRO - 1 of 4</vt:lpstr>
      <vt:lpstr>Facebook Key Metrics Table | UNICENTRO - 2 of 4</vt:lpstr>
      <vt:lpstr>Facebook Key Metrics Table | UNICENTRO - 3 of 4</vt:lpstr>
      <vt:lpstr>Facebook Key Metrics Table | UNICENTRO - 4 of 4</vt:lpstr>
      <vt:lpstr>Facebook Fans Total | UNICENTRO</vt:lpstr>
      <vt:lpstr>Facebook Own Posts | UNICENTRO</vt:lpstr>
      <vt:lpstr>Facebook Post Type Distribution Per Profile | UNICENTRO</vt:lpstr>
      <vt:lpstr>Facebook Interaction Rate | UNICENTRO</vt:lpstr>
      <vt:lpstr>Facebook Own Posts Table | UNICENTRO - 1 of 16</vt:lpstr>
      <vt:lpstr>Facebook Own Posts Table | UNICENTRO - 2 of 16</vt:lpstr>
      <vt:lpstr>Facebook Own Posts Table | UNICENTRO - 3 of 16</vt:lpstr>
      <vt:lpstr>Facebook Own Posts Table | UNICENTRO - 4 of 16</vt:lpstr>
      <vt:lpstr>Facebook Own Posts Table | UNICENTRO - 5 of 16</vt:lpstr>
      <vt:lpstr>Facebook Own Posts Table | UNICENTRO - 6 of 16</vt:lpstr>
      <vt:lpstr>Facebook Own Posts Table | UNICENTRO - 7 of 16</vt:lpstr>
      <vt:lpstr>Facebook Own Posts Table | UNICENTRO - 8 of 16</vt:lpstr>
      <vt:lpstr>Facebook Own Posts Table | UNICENTRO - 9 of 16</vt:lpstr>
      <vt:lpstr>Facebook Own Posts Table | UNICENTRO - 10 of 16</vt:lpstr>
      <vt:lpstr>Facebook Own Posts Table | UNICENTRO - 11 of 16</vt:lpstr>
      <vt:lpstr>Facebook Own Posts Table | UNICENTRO - 12 of 16</vt:lpstr>
      <vt:lpstr>Facebook Own Posts Table | UNICENTRO - 13 of 16</vt:lpstr>
      <vt:lpstr>Facebook Own Posts Table | UNICENTRO - 14 of 16</vt:lpstr>
      <vt:lpstr>Facebook Own Posts Table | UNICENTRO - 15 of 16</vt:lpstr>
      <vt:lpstr>Facebook Own Posts Table | UNICENTRO - 16 of 16</vt:lpstr>
      <vt:lpstr>Facebook Sponsored Posts Distribution | UNICENTRO</vt:lpstr>
      <vt:lpstr>Facebook Interactions Distribution | UNICENTRO</vt:lpstr>
      <vt:lpstr>Instagram Key Metrics Table | UNICENTRO</vt:lpstr>
      <vt:lpstr>Instagram Key Metrics Table | UNICENTRO</vt:lpstr>
      <vt:lpstr>Instagram Interactions Distribution | UNICENTRO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Unicentro</dc:title>
  <dc:creator>Administrator</dc:creator>
  <cp:lastModifiedBy>Administrator</cp:lastModifiedBy>
  <cp:revision>1</cp:revision>
  <dcterms:created xsi:type="dcterms:W3CDTF">2018-06-08T19:57:43Z</dcterms:created>
  <dcterms:modified xsi:type="dcterms:W3CDTF">2018-06-08T19:59:07Z</dcterms:modified>
</cp:coreProperties>
</file>