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2DF27-57F9-4F3A-85B4-C97810E57158}"/>
              </a:ext>
            </a:extLst>
          </p:cNvPr>
          <p:cNvSpPr>
            <a:spLocks noGrp="1"/>
          </p:cNvSpPr>
          <p:nvPr>
            <p:ph type="title"/>
          </p:nvPr>
        </p:nvSpPr>
        <p:spPr/>
        <p:txBody>
          <a:bodyPr/>
          <a:lstStyle/>
          <a:p>
            <a:r>
              <a:rPr lang="en-US"/>
              <a:t>Facebook Copy of Posts Table | DAK - 1 of 16</a:t>
            </a:r>
          </a:p>
        </p:txBody>
      </p:sp>
      <p:graphicFrame>
        <p:nvGraphicFramePr>
          <p:cNvPr id="5" name="Table Placeholder 4">
            <a:extLst>
              <a:ext uri="{FF2B5EF4-FFF2-40B4-BE49-F238E27FC236}">
                <a16:creationId xmlns:a16="http://schemas.microsoft.com/office/drawing/2014/main" id="{D4EB0EF8-A872-4FA4-AC45-C6642D377395}"/>
              </a:ext>
            </a:extLst>
          </p:cNvPr>
          <p:cNvGraphicFramePr>
            <a:graphicFrameLocks noGrp="1"/>
          </p:cNvGraphicFramePr>
          <p:nvPr>
            <p:ph type="tbl" sz="quarter" idx="13"/>
            <p:extLst>
              <p:ext uri="{D42A27DB-BD31-4B8C-83A1-F6EECF244321}">
                <p14:modId xmlns:p14="http://schemas.microsoft.com/office/powerpoint/2010/main" val="862108420"/>
              </p:ext>
            </p:extLst>
          </p:nvPr>
        </p:nvGraphicFramePr>
        <p:xfrm>
          <a:off x="457200" y="1731963"/>
          <a:ext cx="7982712" cy="370840"/>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52291326"/>
                    </a:ext>
                  </a:extLst>
                </a:gridCol>
                <a:gridCol w="905256">
                  <a:extLst>
                    <a:ext uri="{9D8B030D-6E8A-4147-A177-3AD203B41FA5}">
                      <a16:colId xmlns:a16="http://schemas.microsoft.com/office/drawing/2014/main" val="17323570"/>
                    </a:ext>
                  </a:extLst>
                </a:gridCol>
                <a:gridCol w="905256">
                  <a:extLst>
                    <a:ext uri="{9D8B030D-6E8A-4147-A177-3AD203B41FA5}">
                      <a16:colId xmlns:a16="http://schemas.microsoft.com/office/drawing/2014/main" val="1985172555"/>
                    </a:ext>
                  </a:extLst>
                </a:gridCol>
                <a:gridCol w="905256">
                  <a:extLst>
                    <a:ext uri="{9D8B030D-6E8A-4147-A177-3AD203B41FA5}">
                      <a16:colId xmlns:a16="http://schemas.microsoft.com/office/drawing/2014/main" val="3108055864"/>
                    </a:ext>
                  </a:extLst>
                </a:gridCol>
                <a:gridCol w="905256">
                  <a:extLst>
                    <a:ext uri="{9D8B030D-6E8A-4147-A177-3AD203B41FA5}">
                      <a16:colId xmlns:a16="http://schemas.microsoft.com/office/drawing/2014/main" val="4064504758"/>
                    </a:ext>
                  </a:extLst>
                </a:gridCol>
                <a:gridCol w="905256">
                  <a:extLst>
                    <a:ext uri="{9D8B030D-6E8A-4147-A177-3AD203B41FA5}">
                      <a16:colId xmlns:a16="http://schemas.microsoft.com/office/drawing/2014/main" val="4226825526"/>
                    </a:ext>
                  </a:extLst>
                </a:gridCol>
                <a:gridCol w="905256">
                  <a:extLst>
                    <a:ext uri="{9D8B030D-6E8A-4147-A177-3AD203B41FA5}">
                      <a16:colId xmlns:a16="http://schemas.microsoft.com/office/drawing/2014/main" val="423015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0266449"/>
                  </a:ext>
                </a:extLst>
              </a:tr>
            </a:tbl>
          </a:graphicData>
        </a:graphic>
      </p:graphicFrame>
      <p:sp>
        <p:nvSpPr>
          <p:cNvPr id="4" name="Text Placeholder 3">
            <a:extLst>
              <a:ext uri="{FF2B5EF4-FFF2-40B4-BE49-F238E27FC236}">
                <a16:creationId xmlns:a16="http://schemas.microsoft.com/office/drawing/2014/main" id="{4FC9C766-7A1A-4D13-98E6-7F42E998CC9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148711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E741C-CA1B-4644-8113-0380BB2DAE41}"/>
              </a:ext>
            </a:extLst>
          </p:cNvPr>
          <p:cNvSpPr>
            <a:spLocks noGrp="1"/>
          </p:cNvSpPr>
          <p:nvPr>
            <p:ph type="title"/>
          </p:nvPr>
        </p:nvSpPr>
        <p:spPr/>
        <p:txBody>
          <a:bodyPr/>
          <a:lstStyle/>
          <a:p>
            <a:r>
              <a:rPr lang="en-US"/>
              <a:t>Facebook Copy of Posts Table | DAK - 2 of 16</a:t>
            </a:r>
          </a:p>
        </p:txBody>
      </p:sp>
      <p:graphicFrame>
        <p:nvGraphicFramePr>
          <p:cNvPr id="5" name="Table Placeholder 4">
            <a:extLst>
              <a:ext uri="{FF2B5EF4-FFF2-40B4-BE49-F238E27FC236}">
                <a16:creationId xmlns:a16="http://schemas.microsoft.com/office/drawing/2014/main" id="{FADCC554-34B7-40F6-A0AB-A35005C567FC}"/>
              </a:ext>
            </a:extLst>
          </p:cNvPr>
          <p:cNvGraphicFramePr>
            <a:graphicFrameLocks noGrp="1"/>
          </p:cNvGraphicFramePr>
          <p:nvPr>
            <p:ph type="tbl" sz="quarter" idx="13"/>
            <p:extLst>
              <p:ext uri="{D42A27DB-BD31-4B8C-83A1-F6EECF244321}">
                <p14:modId xmlns:p14="http://schemas.microsoft.com/office/powerpoint/2010/main" val="856302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60205084"/>
                    </a:ext>
                  </a:extLst>
                </a:gridCol>
                <a:gridCol w="905256">
                  <a:extLst>
                    <a:ext uri="{9D8B030D-6E8A-4147-A177-3AD203B41FA5}">
                      <a16:colId xmlns:a16="http://schemas.microsoft.com/office/drawing/2014/main" val="3324942637"/>
                    </a:ext>
                  </a:extLst>
                </a:gridCol>
                <a:gridCol w="905256">
                  <a:extLst>
                    <a:ext uri="{9D8B030D-6E8A-4147-A177-3AD203B41FA5}">
                      <a16:colId xmlns:a16="http://schemas.microsoft.com/office/drawing/2014/main" val="3525773679"/>
                    </a:ext>
                  </a:extLst>
                </a:gridCol>
                <a:gridCol w="905256">
                  <a:extLst>
                    <a:ext uri="{9D8B030D-6E8A-4147-A177-3AD203B41FA5}">
                      <a16:colId xmlns:a16="http://schemas.microsoft.com/office/drawing/2014/main" val="456768133"/>
                    </a:ext>
                  </a:extLst>
                </a:gridCol>
                <a:gridCol w="905256">
                  <a:extLst>
                    <a:ext uri="{9D8B030D-6E8A-4147-A177-3AD203B41FA5}">
                      <a16:colId xmlns:a16="http://schemas.microsoft.com/office/drawing/2014/main" val="110165015"/>
                    </a:ext>
                  </a:extLst>
                </a:gridCol>
                <a:gridCol w="905256">
                  <a:extLst>
                    <a:ext uri="{9D8B030D-6E8A-4147-A177-3AD203B41FA5}">
                      <a16:colId xmlns:a16="http://schemas.microsoft.com/office/drawing/2014/main" val="35729904"/>
                    </a:ext>
                  </a:extLst>
                </a:gridCol>
                <a:gridCol w="905256">
                  <a:extLst>
                    <a:ext uri="{9D8B030D-6E8A-4147-A177-3AD203B41FA5}">
                      <a16:colId xmlns:a16="http://schemas.microsoft.com/office/drawing/2014/main" val="3649391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3167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IKK classic - 2021-05-31 12:00:14</a:t>
                      </a:r>
                      <a:r>
                        <a:rPr kumimoji="0" lang="de-DE" sz="1000" b="0" i="0" u="none" strike="noStrike" kern="1200" cap="none" spc="0" normalizeH="0" baseline="0" noProof="0">
                          <a:ln>
                            <a:noFill/>
                          </a:ln>
                          <a:solidFill>
                            <a:prstClr val="black"/>
                          </a:solidFill>
                          <a:effectLst/>
                          <a:uLnTx/>
                          <a:uFillTx/>
                          <a:latin typeface="+mn-lt"/>
                          <a:ea typeface="+mn-ea"/>
                          <a:cs typeface="+mn-cs"/>
                        </a:rPr>
                        <a:t>
 Apfel, Zimt oder Vanille – der süße kalte Rauch lädt vor allem immer mehr junge Leute zum geselligen Shisha-Rauchen ein. Aber auch die Wasserpfeife ist alles andere als unschädlich.
Das Shisha-Rauchen ist im Gegensatz zur Zigarette zwar keine tägliche Angewohnheit, jedoch sieht man: bei einer gelegentlichen Sitzung ist die Schadstoffbelastung auf einmal wesentlich höher, als bei einer durchschnittlichen "Zigaretten-Sitzung".
🚫 Der Rauch der Wasserpfeife enthält neben Nikotin mindestens 82 schädliche Stoffe, wie krebserregende Stoffe, giftige Metalle und Kohlenmonoxid.
💧 Die vermeintliche Filterung durch das Wasser ist nichts mehr als ein Mythos.
💨 Der kühle Qualm wird tiefer inhaliert als Zigaretten-Qualm.
🚬 Das Rauchvolumen einer durchschnittlichen Shisha-Sitzung entspricht 10 bis 100 Zigaretten.
💊 Folgen können eine Beeinträchtigung der Lungenfunktion, eine Kohlenmonoxid-Vergiftung, erhöhter Blutdruck, Herzrasen, erhöhtes Risiko für Lungenkrebs und Herzerkrankungen sowie akute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457966"/>
                  </a:ext>
                </a:extLst>
              </a:tr>
            </a:tbl>
          </a:graphicData>
        </a:graphic>
      </p:graphicFrame>
      <p:sp>
        <p:nvSpPr>
          <p:cNvPr id="4" name="Text Placeholder 3">
            <a:extLst>
              <a:ext uri="{FF2B5EF4-FFF2-40B4-BE49-F238E27FC236}">
                <a16:creationId xmlns:a16="http://schemas.microsoft.com/office/drawing/2014/main" id="{70F9A512-0CB0-4EF6-AD7E-7DF7CDC371F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957752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36CD8-EF64-4B5E-85DB-7D50BF85B5A5}"/>
              </a:ext>
            </a:extLst>
          </p:cNvPr>
          <p:cNvSpPr>
            <a:spLocks noGrp="1"/>
          </p:cNvSpPr>
          <p:nvPr>
            <p:ph type="title"/>
          </p:nvPr>
        </p:nvSpPr>
        <p:spPr/>
        <p:txBody>
          <a:bodyPr/>
          <a:lstStyle/>
          <a:p>
            <a:r>
              <a:rPr lang="en-US"/>
              <a:t>Facebook Copy of Posts Table | DAK - 3 of 16</a:t>
            </a:r>
          </a:p>
        </p:txBody>
      </p:sp>
      <p:graphicFrame>
        <p:nvGraphicFramePr>
          <p:cNvPr id="5" name="Table Placeholder 4">
            <a:extLst>
              <a:ext uri="{FF2B5EF4-FFF2-40B4-BE49-F238E27FC236}">
                <a16:creationId xmlns:a16="http://schemas.microsoft.com/office/drawing/2014/main" id="{D8D9FED8-9736-4839-9037-769A5D662536}"/>
              </a:ext>
            </a:extLst>
          </p:cNvPr>
          <p:cNvGraphicFramePr>
            <a:graphicFrameLocks noGrp="1"/>
          </p:cNvGraphicFramePr>
          <p:nvPr>
            <p:ph type="tbl" sz="quarter" idx="13"/>
            <p:extLst>
              <p:ext uri="{D42A27DB-BD31-4B8C-83A1-F6EECF244321}">
                <p14:modId xmlns:p14="http://schemas.microsoft.com/office/powerpoint/2010/main" val="1780180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56631975"/>
                    </a:ext>
                  </a:extLst>
                </a:gridCol>
                <a:gridCol w="905256">
                  <a:extLst>
                    <a:ext uri="{9D8B030D-6E8A-4147-A177-3AD203B41FA5}">
                      <a16:colId xmlns:a16="http://schemas.microsoft.com/office/drawing/2014/main" val="886856157"/>
                    </a:ext>
                  </a:extLst>
                </a:gridCol>
                <a:gridCol w="905256">
                  <a:extLst>
                    <a:ext uri="{9D8B030D-6E8A-4147-A177-3AD203B41FA5}">
                      <a16:colId xmlns:a16="http://schemas.microsoft.com/office/drawing/2014/main" val="3394343679"/>
                    </a:ext>
                  </a:extLst>
                </a:gridCol>
                <a:gridCol w="905256">
                  <a:extLst>
                    <a:ext uri="{9D8B030D-6E8A-4147-A177-3AD203B41FA5}">
                      <a16:colId xmlns:a16="http://schemas.microsoft.com/office/drawing/2014/main" val="2216571718"/>
                    </a:ext>
                  </a:extLst>
                </a:gridCol>
                <a:gridCol w="905256">
                  <a:extLst>
                    <a:ext uri="{9D8B030D-6E8A-4147-A177-3AD203B41FA5}">
                      <a16:colId xmlns:a16="http://schemas.microsoft.com/office/drawing/2014/main" val="657847078"/>
                    </a:ext>
                  </a:extLst>
                </a:gridCol>
                <a:gridCol w="905256">
                  <a:extLst>
                    <a:ext uri="{9D8B030D-6E8A-4147-A177-3AD203B41FA5}">
                      <a16:colId xmlns:a16="http://schemas.microsoft.com/office/drawing/2014/main" val="2482346782"/>
                    </a:ext>
                  </a:extLst>
                </a:gridCol>
                <a:gridCol w="905256">
                  <a:extLst>
                    <a:ext uri="{9D8B030D-6E8A-4147-A177-3AD203B41FA5}">
                      <a16:colId xmlns:a16="http://schemas.microsoft.com/office/drawing/2014/main" val="2132188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6472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KKH Kaufmännische Krankenkasse - 2021-05-31 11:20:25</a:t>
                      </a:r>
                      <a:r>
                        <a:rPr kumimoji="0" lang="de-DE" sz="1000" b="0" i="0" u="none" strike="noStrike" kern="1200" cap="none" spc="0" normalizeH="0" baseline="0" noProof="0">
                          <a:ln>
                            <a:noFill/>
                          </a:ln>
                          <a:solidFill>
                            <a:prstClr val="black"/>
                          </a:solidFill>
                          <a:effectLst/>
                          <a:uLnTx/>
                          <a:uFillTx/>
                          <a:latin typeface="+mn-lt"/>
                          <a:ea typeface="+mn-ea"/>
                          <a:cs typeface="+mn-cs"/>
                        </a:rPr>
                        <a:t>
 Du möchtest aufhören zu rauchen? 🚭
Die Bundesinitiative „Deine Chance" bietet Unterstützung dabei – mit Ersparnisrechner, Rauchstopp-Hotline und einem 21-tägigen Ausstiegsprogramm. 💪 
Zusätzlich kannst du unsere kostenlosen Online-Coaches in Anspruch nehmen und einen Zuschuss für Präventionskurse erhalten . 👏
Alle Infos dazu findest du unter
👉 kkh.de/rauchfrei-leben
Habt ihr schon mal versucht, das Rauchen aufzugeben oder es bereits erfolgreich geschafft?
#rauchen #rauchenaufhören #rauchfrei #raucherentwöhnung #nichtraucherwerden #rauchstopp #initiativerauchfrei #weltnichtrauchertag #weltnichtrauchertag2021 #nichtrauchen #worldnotobaccoday #notobaccoday #notobaccoyday2021 #nosmoke #quitsmoking #gesundheit #gesundleben #zigarette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03:06:06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79735847"/>
                  </a:ext>
                </a:extLst>
              </a:tr>
            </a:tbl>
          </a:graphicData>
        </a:graphic>
      </p:graphicFrame>
      <p:sp>
        <p:nvSpPr>
          <p:cNvPr id="4" name="Text Placeholder 3">
            <a:extLst>
              <a:ext uri="{FF2B5EF4-FFF2-40B4-BE49-F238E27FC236}">
                <a16:creationId xmlns:a16="http://schemas.microsoft.com/office/drawing/2014/main" id="{525BFBBB-E817-46F3-8BCD-03708D156BF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711243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5D10C-CA66-49E2-9A3D-CD37C0A7011C}"/>
              </a:ext>
            </a:extLst>
          </p:cNvPr>
          <p:cNvSpPr>
            <a:spLocks noGrp="1"/>
          </p:cNvSpPr>
          <p:nvPr>
            <p:ph type="title"/>
          </p:nvPr>
        </p:nvSpPr>
        <p:spPr/>
        <p:txBody>
          <a:bodyPr/>
          <a:lstStyle/>
          <a:p>
            <a:r>
              <a:rPr lang="en-US"/>
              <a:t>Facebook Copy of Posts Table | DAK - 4 of 16</a:t>
            </a:r>
          </a:p>
        </p:txBody>
      </p:sp>
      <p:graphicFrame>
        <p:nvGraphicFramePr>
          <p:cNvPr id="5" name="Table Placeholder 4">
            <a:extLst>
              <a:ext uri="{FF2B5EF4-FFF2-40B4-BE49-F238E27FC236}">
                <a16:creationId xmlns:a16="http://schemas.microsoft.com/office/drawing/2014/main" id="{30A0D652-2EC2-4389-8D27-50E2CED71120}"/>
              </a:ext>
            </a:extLst>
          </p:cNvPr>
          <p:cNvGraphicFramePr>
            <a:graphicFrameLocks noGrp="1"/>
          </p:cNvGraphicFramePr>
          <p:nvPr>
            <p:ph type="tbl" sz="quarter" idx="13"/>
            <p:extLst>
              <p:ext uri="{D42A27DB-BD31-4B8C-83A1-F6EECF244321}">
                <p14:modId xmlns:p14="http://schemas.microsoft.com/office/powerpoint/2010/main" val="275858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77327528"/>
                    </a:ext>
                  </a:extLst>
                </a:gridCol>
                <a:gridCol w="905256">
                  <a:extLst>
                    <a:ext uri="{9D8B030D-6E8A-4147-A177-3AD203B41FA5}">
                      <a16:colId xmlns:a16="http://schemas.microsoft.com/office/drawing/2014/main" val="586848"/>
                    </a:ext>
                  </a:extLst>
                </a:gridCol>
                <a:gridCol w="905256">
                  <a:extLst>
                    <a:ext uri="{9D8B030D-6E8A-4147-A177-3AD203B41FA5}">
                      <a16:colId xmlns:a16="http://schemas.microsoft.com/office/drawing/2014/main" val="7487108"/>
                    </a:ext>
                  </a:extLst>
                </a:gridCol>
                <a:gridCol w="905256">
                  <a:extLst>
                    <a:ext uri="{9D8B030D-6E8A-4147-A177-3AD203B41FA5}">
                      <a16:colId xmlns:a16="http://schemas.microsoft.com/office/drawing/2014/main" val="748338134"/>
                    </a:ext>
                  </a:extLst>
                </a:gridCol>
                <a:gridCol w="905256">
                  <a:extLst>
                    <a:ext uri="{9D8B030D-6E8A-4147-A177-3AD203B41FA5}">
                      <a16:colId xmlns:a16="http://schemas.microsoft.com/office/drawing/2014/main" val="644722901"/>
                    </a:ext>
                  </a:extLst>
                </a:gridCol>
                <a:gridCol w="905256">
                  <a:extLst>
                    <a:ext uri="{9D8B030D-6E8A-4147-A177-3AD203B41FA5}">
                      <a16:colId xmlns:a16="http://schemas.microsoft.com/office/drawing/2014/main" val="3760863426"/>
                    </a:ext>
                  </a:extLst>
                </a:gridCol>
                <a:gridCol w="905256">
                  <a:extLst>
                    <a:ext uri="{9D8B030D-6E8A-4147-A177-3AD203B41FA5}">
                      <a16:colId xmlns:a16="http://schemas.microsoft.com/office/drawing/2014/main" val="3903020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156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AOK PLUS Sachsen/Thüringen - 2021-05-31 10:30:10</a:t>
                      </a:r>
                      <a:r>
                        <a:rPr kumimoji="0" lang="de-DE" sz="1000" b="0" i="0" u="none" strike="noStrike" kern="1200" cap="none" spc="0" normalizeH="0" baseline="0" noProof="0">
                          <a:ln>
                            <a:noFill/>
                          </a:ln>
                          <a:solidFill>
                            <a:prstClr val="black"/>
                          </a:solidFill>
                          <a:effectLst/>
                          <a:uLnTx/>
                          <a:uFillTx/>
                          <a:latin typeface="+mn-lt"/>
                          <a:ea typeface="+mn-ea"/>
                          <a:cs typeface="+mn-cs"/>
                        </a:rPr>
                        <a:t>
 Heute ist Weltnichtrauchertag 🚭
Eine gute Gelegenheit, sich mit dem Mythos „Sooo gefährlich sind die Fluppen doch nicht.“ auseinanderzusetzen. Oft spielen Raucher:innen die Gefahren ihres Lasters nämlich herunter. 
Mehr zu diesem Thema und Folgeerkrankungen des Rauchens findet ihr hier: https://bit.ly/3bzvCbq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46748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BARMER - 2021-05-31 10:12:45</a:t>
                      </a:r>
                      <a:r>
                        <a:rPr kumimoji="0" lang="de-DE" sz="1000" b="0" i="0" u="none" strike="noStrike" kern="1200" cap="none" spc="0" normalizeH="0" baseline="0" noProof="0">
                          <a:ln>
                            <a:noFill/>
                          </a:ln>
                          <a:solidFill>
                            <a:prstClr val="black"/>
                          </a:solidFill>
                          <a:effectLst/>
                          <a:uLnTx/>
                          <a:uFillTx/>
                          <a:latin typeface="+mn-lt"/>
                          <a:ea typeface="+mn-ea"/>
                          <a:cs typeface="+mn-cs"/>
                        </a:rPr>
                        <a:t>
 Nichtraucher schützen die Umwelt. Wieso zeigt euch Visa Vie in diesem Video. Welcher Fakt hat euch am meisten geschockt? Lasst es uns wissen.
Mehr Infos zur Umwelt und Rauchen findet ihr hier: bit.ly/Rauchen_und_Umwelt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13151187"/>
                  </a:ext>
                </a:extLst>
              </a:tr>
            </a:tbl>
          </a:graphicData>
        </a:graphic>
      </p:graphicFrame>
      <p:sp>
        <p:nvSpPr>
          <p:cNvPr id="4" name="Text Placeholder 3">
            <a:extLst>
              <a:ext uri="{FF2B5EF4-FFF2-40B4-BE49-F238E27FC236}">
                <a16:creationId xmlns:a16="http://schemas.microsoft.com/office/drawing/2014/main" id="{CD48AE2F-405C-4D70-B3A9-E69B682EB12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843369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04CFB-899C-4C6B-A26D-F298C8AD0D44}"/>
              </a:ext>
            </a:extLst>
          </p:cNvPr>
          <p:cNvSpPr>
            <a:spLocks noGrp="1"/>
          </p:cNvSpPr>
          <p:nvPr>
            <p:ph type="title"/>
          </p:nvPr>
        </p:nvSpPr>
        <p:spPr/>
        <p:txBody>
          <a:bodyPr/>
          <a:lstStyle/>
          <a:p>
            <a:r>
              <a:rPr lang="en-US"/>
              <a:t>Facebook Copy of Posts Table | DAK - 5 of 16</a:t>
            </a:r>
          </a:p>
        </p:txBody>
      </p:sp>
      <p:graphicFrame>
        <p:nvGraphicFramePr>
          <p:cNvPr id="5" name="Table Placeholder 4">
            <a:extLst>
              <a:ext uri="{FF2B5EF4-FFF2-40B4-BE49-F238E27FC236}">
                <a16:creationId xmlns:a16="http://schemas.microsoft.com/office/drawing/2014/main" id="{077050C3-562E-43C1-A145-6EDE6F7BF02D}"/>
              </a:ext>
            </a:extLst>
          </p:cNvPr>
          <p:cNvGraphicFramePr>
            <a:graphicFrameLocks noGrp="1"/>
          </p:cNvGraphicFramePr>
          <p:nvPr>
            <p:ph type="tbl" sz="quarter" idx="13"/>
            <p:extLst>
              <p:ext uri="{D42A27DB-BD31-4B8C-83A1-F6EECF244321}">
                <p14:modId xmlns:p14="http://schemas.microsoft.com/office/powerpoint/2010/main" val="1610277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6689001"/>
                    </a:ext>
                  </a:extLst>
                </a:gridCol>
                <a:gridCol w="905256">
                  <a:extLst>
                    <a:ext uri="{9D8B030D-6E8A-4147-A177-3AD203B41FA5}">
                      <a16:colId xmlns:a16="http://schemas.microsoft.com/office/drawing/2014/main" val="797387176"/>
                    </a:ext>
                  </a:extLst>
                </a:gridCol>
                <a:gridCol w="905256">
                  <a:extLst>
                    <a:ext uri="{9D8B030D-6E8A-4147-A177-3AD203B41FA5}">
                      <a16:colId xmlns:a16="http://schemas.microsoft.com/office/drawing/2014/main" val="138020951"/>
                    </a:ext>
                  </a:extLst>
                </a:gridCol>
                <a:gridCol w="905256">
                  <a:extLst>
                    <a:ext uri="{9D8B030D-6E8A-4147-A177-3AD203B41FA5}">
                      <a16:colId xmlns:a16="http://schemas.microsoft.com/office/drawing/2014/main" val="3062635637"/>
                    </a:ext>
                  </a:extLst>
                </a:gridCol>
                <a:gridCol w="905256">
                  <a:extLst>
                    <a:ext uri="{9D8B030D-6E8A-4147-A177-3AD203B41FA5}">
                      <a16:colId xmlns:a16="http://schemas.microsoft.com/office/drawing/2014/main" val="2689252329"/>
                    </a:ext>
                  </a:extLst>
                </a:gridCol>
                <a:gridCol w="905256">
                  <a:extLst>
                    <a:ext uri="{9D8B030D-6E8A-4147-A177-3AD203B41FA5}">
                      <a16:colId xmlns:a16="http://schemas.microsoft.com/office/drawing/2014/main" val="1628426847"/>
                    </a:ext>
                  </a:extLst>
                </a:gridCol>
                <a:gridCol w="905256">
                  <a:extLst>
                    <a:ext uri="{9D8B030D-6E8A-4147-A177-3AD203B41FA5}">
                      <a16:colId xmlns:a16="http://schemas.microsoft.com/office/drawing/2014/main" val="2266308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3155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 Techniker (TK) - 2021-05-31 10:00:05</a:t>
                      </a:r>
                      <a:r>
                        <a:rPr kumimoji="0" lang="de-DE" sz="1000" b="0" i="0" u="none" strike="noStrike" kern="1200" cap="none" spc="0" normalizeH="0" baseline="0" noProof="0">
                          <a:ln>
                            <a:noFill/>
                          </a:ln>
                          <a:solidFill>
                            <a:prstClr val="black"/>
                          </a:solidFill>
                          <a:effectLst/>
                          <a:uLnTx/>
                          <a:uFillTx/>
                          <a:latin typeface="+mn-lt"/>
                          <a:ea typeface="+mn-ea"/>
                          <a:cs typeface="+mn-cs"/>
                        </a:rPr>
                        <a:t>
 Mit Elektro-Boost Richtung Horizont! 😎⚡🚀 Wer schon einmal E-Bike gefahren ist, weiß, warum diese Fahrradgattung so beliebt ist. In unserem Artikel sprechen wir über die Vor- und Nachteile, die Pedelecs mit sich bringen. 🚲 👇 #TKBikefreiheit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52531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DAK-Gesundheit - 2021-05-31 07:50:52</a:t>
                      </a:r>
                      <a:r>
                        <a:rPr kumimoji="0" lang="de-DE" sz="1000" b="0" i="0" u="none" strike="noStrike" kern="1200" cap="none" spc="0" normalizeH="0" baseline="0" noProof="0">
                          <a:ln>
                            <a:noFill/>
                          </a:ln>
                          <a:solidFill>
                            <a:prstClr val="black"/>
                          </a:solidFill>
                          <a:effectLst/>
                          <a:uLnTx/>
                          <a:uFillTx/>
                          <a:latin typeface="+mn-lt"/>
                          <a:ea typeface="+mn-ea"/>
                          <a:cs typeface="+mn-cs"/>
                        </a:rPr>
                        <a:t>
 Wann hast du das letzte Mal deine Brüste nach Knoten abgetastet? Nimm es dir diese Woche fest vor und mache auch gleich einen Vorsorge-Termin bei deiner Gynäkologin. ❤️ 💡👉 Brustkrebs ist die häufigste Krebserkrankung bei Frauen in Deutschland. So unterstützt die DAK-Gesundheit bei der Brustkrebsvorsorge.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2102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IKK classic - 2021-05-30 10:00:55</a:t>
                      </a:r>
                      <a:r>
                        <a:rPr kumimoji="0" lang="de-DE" sz="1000" b="0" i="0" u="none" strike="noStrike" kern="1200" cap="none" spc="0" normalizeH="0" baseline="0" noProof="0">
                          <a:ln>
                            <a:noFill/>
                          </a:ln>
                          <a:solidFill>
                            <a:prstClr val="black"/>
                          </a:solidFill>
                          <a:effectLst/>
                          <a:uLnTx/>
                          <a:uFillTx/>
                          <a:latin typeface="+mn-lt"/>
                          <a:ea typeface="+mn-ea"/>
                          <a:cs typeface="+mn-cs"/>
                        </a:rPr>
                        <a:t>
 Etwa 2,8 Mio. Menschen sind weltweit an Multipler Sklerose erkrankt. Zum heutigen Welt-MS-Tag – unter dem Motto #StayConnected. Wir bleiben in Verbindung – haben wir mit einer Betroffenen über ihr Leben mit der Krankheit gesprochen.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24506645"/>
                  </a:ext>
                </a:extLst>
              </a:tr>
            </a:tbl>
          </a:graphicData>
        </a:graphic>
      </p:graphicFrame>
      <p:sp>
        <p:nvSpPr>
          <p:cNvPr id="4" name="Text Placeholder 3">
            <a:extLst>
              <a:ext uri="{FF2B5EF4-FFF2-40B4-BE49-F238E27FC236}">
                <a16:creationId xmlns:a16="http://schemas.microsoft.com/office/drawing/2014/main" id="{C9FCEFEB-F1A7-4C0B-BD8B-1BDC18D0577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157861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D7B26-B094-4B4B-9D48-728188B68F20}"/>
              </a:ext>
            </a:extLst>
          </p:cNvPr>
          <p:cNvSpPr>
            <a:spLocks noGrp="1"/>
          </p:cNvSpPr>
          <p:nvPr>
            <p:ph type="title"/>
          </p:nvPr>
        </p:nvSpPr>
        <p:spPr/>
        <p:txBody>
          <a:bodyPr/>
          <a:lstStyle/>
          <a:p>
            <a:r>
              <a:rPr lang="en-US"/>
              <a:t>Facebook Copy of Posts Table | DAK - 6 of 16</a:t>
            </a:r>
          </a:p>
        </p:txBody>
      </p:sp>
      <p:graphicFrame>
        <p:nvGraphicFramePr>
          <p:cNvPr id="5" name="Table Placeholder 4">
            <a:extLst>
              <a:ext uri="{FF2B5EF4-FFF2-40B4-BE49-F238E27FC236}">
                <a16:creationId xmlns:a16="http://schemas.microsoft.com/office/drawing/2014/main" id="{49D43073-CAE9-4E41-A56B-97CA2E96F266}"/>
              </a:ext>
            </a:extLst>
          </p:cNvPr>
          <p:cNvGraphicFramePr>
            <a:graphicFrameLocks noGrp="1"/>
          </p:cNvGraphicFramePr>
          <p:nvPr>
            <p:ph type="tbl" sz="quarter" idx="13"/>
            <p:extLst>
              <p:ext uri="{D42A27DB-BD31-4B8C-83A1-F6EECF244321}">
                <p14:modId xmlns:p14="http://schemas.microsoft.com/office/powerpoint/2010/main" val="3433236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18913259"/>
                    </a:ext>
                  </a:extLst>
                </a:gridCol>
                <a:gridCol w="905256">
                  <a:extLst>
                    <a:ext uri="{9D8B030D-6E8A-4147-A177-3AD203B41FA5}">
                      <a16:colId xmlns:a16="http://schemas.microsoft.com/office/drawing/2014/main" val="258054966"/>
                    </a:ext>
                  </a:extLst>
                </a:gridCol>
                <a:gridCol w="905256">
                  <a:extLst>
                    <a:ext uri="{9D8B030D-6E8A-4147-A177-3AD203B41FA5}">
                      <a16:colId xmlns:a16="http://schemas.microsoft.com/office/drawing/2014/main" val="317240787"/>
                    </a:ext>
                  </a:extLst>
                </a:gridCol>
                <a:gridCol w="905256">
                  <a:extLst>
                    <a:ext uri="{9D8B030D-6E8A-4147-A177-3AD203B41FA5}">
                      <a16:colId xmlns:a16="http://schemas.microsoft.com/office/drawing/2014/main" val="1759109146"/>
                    </a:ext>
                  </a:extLst>
                </a:gridCol>
                <a:gridCol w="905256">
                  <a:extLst>
                    <a:ext uri="{9D8B030D-6E8A-4147-A177-3AD203B41FA5}">
                      <a16:colId xmlns:a16="http://schemas.microsoft.com/office/drawing/2014/main" val="1755490426"/>
                    </a:ext>
                  </a:extLst>
                </a:gridCol>
                <a:gridCol w="905256">
                  <a:extLst>
                    <a:ext uri="{9D8B030D-6E8A-4147-A177-3AD203B41FA5}">
                      <a16:colId xmlns:a16="http://schemas.microsoft.com/office/drawing/2014/main" val="291664175"/>
                    </a:ext>
                  </a:extLst>
                </a:gridCol>
                <a:gridCol w="905256">
                  <a:extLst>
                    <a:ext uri="{9D8B030D-6E8A-4147-A177-3AD203B41FA5}">
                      <a16:colId xmlns:a16="http://schemas.microsoft.com/office/drawing/2014/main" val="1247177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969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KKH Kaufmännische Krankenkasse - 2021-05-30 09:25:02</a:t>
                      </a:r>
                      <a:r>
                        <a:rPr kumimoji="0" lang="de-DE" sz="1000" b="0" i="0" u="none" strike="noStrike" kern="1200" cap="none" spc="0" normalizeH="0" baseline="0" noProof="0">
                          <a:ln>
                            <a:noFill/>
                          </a:ln>
                          <a:solidFill>
                            <a:prstClr val="black"/>
                          </a:solidFill>
                          <a:effectLst/>
                          <a:uLnTx/>
                          <a:uFillTx/>
                          <a:latin typeface="+mn-lt"/>
                          <a:ea typeface="+mn-ea"/>
                          <a:cs typeface="+mn-cs"/>
                        </a:rPr>
                        <a:t>
 Unter dem Motto #StayConnected macht der Welt-MS-Tag heute auf die Herausforderungen durch Multiple Sklerose aufmerksam – und lädt Betroffene dazu ein, trotz Pandemie in Verbindung zu bleiben. 💬👫
❓ Die Diagnose #MS bringt erstmal viele Fragen mit sich: 
Wie gehe ich damit um? Was erwartet mich? Was hilft bei der Krankheitsverarbeitung?
📍 Diesen Fragen geht auch unser Online-Seminar am 22.06.2021 nach. Anmeldung unter 
👉 kkh.de/online-pflegeseminare 
#WeltMSTag #MSTag2021 #WeltMSTag2021 #MS #MultipleSklerose #LebenmitMS #mutiplesclerosis #MSverbindet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7895901"/>
                  </a:ext>
                </a:extLst>
              </a:tr>
            </a:tbl>
          </a:graphicData>
        </a:graphic>
      </p:graphicFrame>
      <p:sp>
        <p:nvSpPr>
          <p:cNvPr id="4" name="Text Placeholder 3">
            <a:extLst>
              <a:ext uri="{FF2B5EF4-FFF2-40B4-BE49-F238E27FC236}">
                <a16:creationId xmlns:a16="http://schemas.microsoft.com/office/drawing/2014/main" id="{8AFE741D-4E0E-4C08-9137-757E3E47192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359894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4D377-B859-4874-9756-F54253F0E1ED}"/>
              </a:ext>
            </a:extLst>
          </p:cNvPr>
          <p:cNvSpPr>
            <a:spLocks noGrp="1"/>
          </p:cNvSpPr>
          <p:nvPr>
            <p:ph type="title"/>
          </p:nvPr>
        </p:nvSpPr>
        <p:spPr/>
        <p:txBody>
          <a:bodyPr/>
          <a:lstStyle/>
          <a:p>
            <a:r>
              <a:rPr lang="en-US"/>
              <a:t>Facebook Copy of Posts Table | DAK - 7 of 16</a:t>
            </a:r>
          </a:p>
        </p:txBody>
      </p:sp>
      <p:graphicFrame>
        <p:nvGraphicFramePr>
          <p:cNvPr id="5" name="Table Placeholder 4">
            <a:extLst>
              <a:ext uri="{FF2B5EF4-FFF2-40B4-BE49-F238E27FC236}">
                <a16:creationId xmlns:a16="http://schemas.microsoft.com/office/drawing/2014/main" id="{5A2E8A83-D452-414B-BEFF-ED764C845361}"/>
              </a:ext>
            </a:extLst>
          </p:cNvPr>
          <p:cNvGraphicFramePr>
            <a:graphicFrameLocks noGrp="1"/>
          </p:cNvGraphicFramePr>
          <p:nvPr>
            <p:ph type="tbl" sz="quarter" idx="13"/>
            <p:extLst>
              <p:ext uri="{D42A27DB-BD31-4B8C-83A1-F6EECF244321}">
                <p14:modId xmlns:p14="http://schemas.microsoft.com/office/powerpoint/2010/main" val="958250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45764086"/>
                    </a:ext>
                  </a:extLst>
                </a:gridCol>
                <a:gridCol w="905256">
                  <a:extLst>
                    <a:ext uri="{9D8B030D-6E8A-4147-A177-3AD203B41FA5}">
                      <a16:colId xmlns:a16="http://schemas.microsoft.com/office/drawing/2014/main" val="2486880531"/>
                    </a:ext>
                  </a:extLst>
                </a:gridCol>
                <a:gridCol w="905256">
                  <a:extLst>
                    <a:ext uri="{9D8B030D-6E8A-4147-A177-3AD203B41FA5}">
                      <a16:colId xmlns:a16="http://schemas.microsoft.com/office/drawing/2014/main" val="2907572504"/>
                    </a:ext>
                  </a:extLst>
                </a:gridCol>
                <a:gridCol w="905256">
                  <a:extLst>
                    <a:ext uri="{9D8B030D-6E8A-4147-A177-3AD203B41FA5}">
                      <a16:colId xmlns:a16="http://schemas.microsoft.com/office/drawing/2014/main" val="205561006"/>
                    </a:ext>
                  </a:extLst>
                </a:gridCol>
                <a:gridCol w="905256">
                  <a:extLst>
                    <a:ext uri="{9D8B030D-6E8A-4147-A177-3AD203B41FA5}">
                      <a16:colId xmlns:a16="http://schemas.microsoft.com/office/drawing/2014/main" val="1266353128"/>
                    </a:ext>
                  </a:extLst>
                </a:gridCol>
                <a:gridCol w="905256">
                  <a:extLst>
                    <a:ext uri="{9D8B030D-6E8A-4147-A177-3AD203B41FA5}">
                      <a16:colId xmlns:a16="http://schemas.microsoft.com/office/drawing/2014/main" val="2060333525"/>
                    </a:ext>
                  </a:extLst>
                </a:gridCol>
                <a:gridCol w="905256">
                  <a:extLst>
                    <a:ext uri="{9D8B030D-6E8A-4147-A177-3AD203B41FA5}">
                      <a16:colId xmlns:a16="http://schemas.microsoft.com/office/drawing/2014/main" val="397391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8210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DAK-Gesundheit - 2021-05-30 09:00:44</a:t>
                      </a:r>
                      <a:r>
                        <a:rPr kumimoji="0" lang="de-DE" sz="1000" b="0" i="0" u="none" strike="noStrike" kern="1200" cap="none" spc="0" normalizeH="0" baseline="0" noProof="0">
                          <a:ln>
                            <a:noFill/>
                          </a:ln>
                          <a:solidFill>
                            <a:prstClr val="black"/>
                          </a:solidFill>
                          <a:effectLst/>
                          <a:uLnTx/>
                          <a:uFillTx/>
                          <a:latin typeface="+mn-lt"/>
                          <a:ea typeface="+mn-ea"/>
                          <a:cs typeface="+mn-cs"/>
                        </a:rPr>
                        <a:t>
 Hast du schon einmal einen Persönlichkeitstest gemacht? Das BIG5-Modell gehört zu den bekanntesten Tests. René Träder erklärt, was dahinter steckt: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17559126"/>
                  </a:ext>
                </a:extLst>
              </a:tr>
            </a:tbl>
          </a:graphicData>
        </a:graphic>
      </p:graphicFrame>
      <p:sp>
        <p:nvSpPr>
          <p:cNvPr id="4" name="Text Placeholder 3">
            <a:extLst>
              <a:ext uri="{FF2B5EF4-FFF2-40B4-BE49-F238E27FC236}">
                <a16:creationId xmlns:a16="http://schemas.microsoft.com/office/drawing/2014/main" id="{93DB1C57-6C34-4942-859C-565F61EDF30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880233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DA2BA-C008-4581-93B9-039F1CFA8A21}"/>
              </a:ext>
            </a:extLst>
          </p:cNvPr>
          <p:cNvSpPr>
            <a:spLocks noGrp="1"/>
          </p:cNvSpPr>
          <p:nvPr>
            <p:ph type="title"/>
          </p:nvPr>
        </p:nvSpPr>
        <p:spPr/>
        <p:txBody>
          <a:bodyPr/>
          <a:lstStyle/>
          <a:p>
            <a:r>
              <a:rPr lang="en-US"/>
              <a:t>Facebook Copy of Posts Table | DAK - 8 of 16</a:t>
            </a:r>
          </a:p>
        </p:txBody>
      </p:sp>
      <p:graphicFrame>
        <p:nvGraphicFramePr>
          <p:cNvPr id="5" name="Table Placeholder 4">
            <a:extLst>
              <a:ext uri="{FF2B5EF4-FFF2-40B4-BE49-F238E27FC236}">
                <a16:creationId xmlns:a16="http://schemas.microsoft.com/office/drawing/2014/main" id="{D5C38FE4-3040-49E3-B00B-91435C342B6E}"/>
              </a:ext>
            </a:extLst>
          </p:cNvPr>
          <p:cNvGraphicFramePr>
            <a:graphicFrameLocks noGrp="1"/>
          </p:cNvGraphicFramePr>
          <p:nvPr>
            <p:ph type="tbl" sz="quarter" idx="13"/>
            <p:extLst>
              <p:ext uri="{D42A27DB-BD31-4B8C-83A1-F6EECF244321}">
                <p14:modId xmlns:p14="http://schemas.microsoft.com/office/powerpoint/2010/main" val="3676096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08655239"/>
                    </a:ext>
                  </a:extLst>
                </a:gridCol>
                <a:gridCol w="905256">
                  <a:extLst>
                    <a:ext uri="{9D8B030D-6E8A-4147-A177-3AD203B41FA5}">
                      <a16:colId xmlns:a16="http://schemas.microsoft.com/office/drawing/2014/main" val="1240583844"/>
                    </a:ext>
                  </a:extLst>
                </a:gridCol>
                <a:gridCol w="905256">
                  <a:extLst>
                    <a:ext uri="{9D8B030D-6E8A-4147-A177-3AD203B41FA5}">
                      <a16:colId xmlns:a16="http://schemas.microsoft.com/office/drawing/2014/main" val="3974156093"/>
                    </a:ext>
                  </a:extLst>
                </a:gridCol>
                <a:gridCol w="905256">
                  <a:extLst>
                    <a:ext uri="{9D8B030D-6E8A-4147-A177-3AD203B41FA5}">
                      <a16:colId xmlns:a16="http://schemas.microsoft.com/office/drawing/2014/main" val="3668299409"/>
                    </a:ext>
                  </a:extLst>
                </a:gridCol>
                <a:gridCol w="905256">
                  <a:extLst>
                    <a:ext uri="{9D8B030D-6E8A-4147-A177-3AD203B41FA5}">
                      <a16:colId xmlns:a16="http://schemas.microsoft.com/office/drawing/2014/main" val="3934374138"/>
                    </a:ext>
                  </a:extLst>
                </a:gridCol>
                <a:gridCol w="905256">
                  <a:extLst>
                    <a:ext uri="{9D8B030D-6E8A-4147-A177-3AD203B41FA5}">
                      <a16:colId xmlns:a16="http://schemas.microsoft.com/office/drawing/2014/main" val="210796260"/>
                    </a:ext>
                  </a:extLst>
                </a:gridCol>
                <a:gridCol w="905256">
                  <a:extLst>
                    <a:ext uri="{9D8B030D-6E8A-4147-A177-3AD203B41FA5}">
                      <a16:colId xmlns:a16="http://schemas.microsoft.com/office/drawing/2014/main" val="3234249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1910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IKK classic - 2021-05-29 15:42:36</a:t>
                      </a:r>
                      <a:r>
                        <a:rPr kumimoji="0" lang="de-DE" sz="1000" b="0" i="0" u="none" strike="noStrike" kern="1200" cap="none" spc="0" normalizeH="0" baseline="0" noProof="0">
                          <a:ln>
                            <a:noFill/>
                          </a:ln>
                          <a:solidFill>
                            <a:prstClr val="black"/>
                          </a:solidFill>
                          <a:effectLst/>
                          <a:uLnTx/>
                          <a:uFillTx/>
                          <a:latin typeface="+mn-lt"/>
                          <a:ea typeface="+mn-ea"/>
                          <a:cs typeface="+mn-cs"/>
                        </a:rPr>
                        <a:t>
 Welcher Ausruf ist zum Karneval in dieser Stadt der richtige: "Alaaf" oder "Helau"? 🎉 Schreibe es in die Kommentare! 💬
Unsere Tipps:
🍺 Wer hier ein Kölsch anstatt eines Alt trinkt, der muss schnell laufen können!
⚽ Benannt nach der römischen Glücks- und Schicksalsgöttin musste der Fußballverein dieser Stadt letztes Jahr zwar in die zweite Bundesliga absteigen, die Fans bleiben jedoch treu.
🍎 Wenn‘s freitags mal eine süße Abwechslung geben soll, empfehlen wir dir lecker "Rievkooche" aus dem nächstgelegenen Brauhaus.
Übrigens: Unsere Regionaldirektionen halten dich online über aktuelle Angebote in deiner Region auf dem Laufenden. 
➡️ https://www.facebook.com/IKKCLASSIC/locations/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7246770"/>
                  </a:ext>
                </a:extLst>
              </a:tr>
            </a:tbl>
          </a:graphicData>
        </a:graphic>
      </p:graphicFrame>
      <p:sp>
        <p:nvSpPr>
          <p:cNvPr id="4" name="Text Placeholder 3">
            <a:extLst>
              <a:ext uri="{FF2B5EF4-FFF2-40B4-BE49-F238E27FC236}">
                <a16:creationId xmlns:a16="http://schemas.microsoft.com/office/drawing/2014/main" id="{237E8536-C9E2-4FBA-BF00-E659DA8CD0C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019997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383E-B428-4420-9778-664DE3B3B54A}"/>
              </a:ext>
            </a:extLst>
          </p:cNvPr>
          <p:cNvSpPr>
            <a:spLocks noGrp="1"/>
          </p:cNvSpPr>
          <p:nvPr>
            <p:ph type="title"/>
          </p:nvPr>
        </p:nvSpPr>
        <p:spPr/>
        <p:txBody>
          <a:bodyPr/>
          <a:lstStyle/>
          <a:p>
            <a:r>
              <a:rPr lang="en-US"/>
              <a:t>Facebook Copy of Posts Table | DAK - 9 of 16</a:t>
            </a:r>
          </a:p>
        </p:txBody>
      </p:sp>
      <p:graphicFrame>
        <p:nvGraphicFramePr>
          <p:cNvPr id="5" name="Table Placeholder 4">
            <a:extLst>
              <a:ext uri="{FF2B5EF4-FFF2-40B4-BE49-F238E27FC236}">
                <a16:creationId xmlns:a16="http://schemas.microsoft.com/office/drawing/2014/main" id="{96B5D94E-88E9-4FA8-8E8E-79D6A17A3EC2}"/>
              </a:ext>
            </a:extLst>
          </p:cNvPr>
          <p:cNvGraphicFramePr>
            <a:graphicFrameLocks noGrp="1"/>
          </p:cNvGraphicFramePr>
          <p:nvPr>
            <p:ph type="tbl" sz="quarter" idx="13"/>
            <p:extLst>
              <p:ext uri="{D42A27DB-BD31-4B8C-83A1-F6EECF244321}">
                <p14:modId xmlns:p14="http://schemas.microsoft.com/office/powerpoint/2010/main" val="845468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38699007"/>
                    </a:ext>
                  </a:extLst>
                </a:gridCol>
                <a:gridCol w="905256">
                  <a:extLst>
                    <a:ext uri="{9D8B030D-6E8A-4147-A177-3AD203B41FA5}">
                      <a16:colId xmlns:a16="http://schemas.microsoft.com/office/drawing/2014/main" val="119685160"/>
                    </a:ext>
                  </a:extLst>
                </a:gridCol>
                <a:gridCol w="905256">
                  <a:extLst>
                    <a:ext uri="{9D8B030D-6E8A-4147-A177-3AD203B41FA5}">
                      <a16:colId xmlns:a16="http://schemas.microsoft.com/office/drawing/2014/main" val="1259842438"/>
                    </a:ext>
                  </a:extLst>
                </a:gridCol>
                <a:gridCol w="905256">
                  <a:extLst>
                    <a:ext uri="{9D8B030D-6E8A-4147-A177-3AD203B41FA5}">
                      <a16:colId xmlns:a16="http://schemas.microsoft.com/office/drawing/2014/main" val="2755761671"/>
                    </a:ext>
                  </a:extLst>
                </a:gridCol>
                <a:gridCol w="905256">
                  <a:extLst>
                    <a:ext uri="{9D8B030D-6E8A-4147-A177-3AD203B41FA5}">
                      <a16:colId xmlns:a16="http://schemas.microsoft.com/office/drawing/2014/main" val="1153964683"/>
                    </a:ext>
                  </a:extLst>
                </a:gridCol>
                <a:gridCol w="905256">
                  <a:extLst>
                    <a:ext uri="{9D8B030D-6E8A-4147-A177-3AD203B41FA5}">
                      <a16:colId xmlns:a16="http://schemas.microsoft.com/office/drawing/2014/main" val="3506934618"/>
                    </a:ext>
                  </a:extLst>
                </a:gridCol>
                <a:gridCol w="905256">
                  <a:extLst>
                    <a:ext uri="{9D8B030D-6E8A-4147-A177-3AD203B41FA5}">
                      <a16:colId xmlns:a16="http://schemas.microsoft.com/office/drawing/2014/main" val="2864257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1821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DAK-Gesundheit - 2021-05-29 15:05:02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05/29/2021 15:17:47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4799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AOK PLUS Sachsen/Thüringen - 2021-05-29 10:30:05</a:t>
                      </a:r>
                      <a:r>
                        <a:rPr kumimoji="0" lang="de-DE" sz="1000" b="0" i="0" u="none" strike="noStrike" kern="1200" cap="none" spc="0" normalizeH="0" baseline="0" noProof="0">
                          <a:ln>
                            <a:noFill/>
                          </a:ln>
                          <a:solidFill>
                            <a:prstClr val="black"/>
                          </a:solidFill>
                          <a:effectLst/>
                          <a:uLnTx/>
                          <a:uFillTx/>
                          <a:latin typeface="+mn-lt"/>
                          <a:ea typeface="+mn-ea"/>
                          <a:cs typeface="+mn-cs"/>
                        </a:rPr>
                        <a:t>
 Baden gehen, ohne rot zu werden! 🥵
Wenn die Ärmel kürzer werden, dann ist er da, der Sommer. Für die Haut mit Hitze, UV-Strahlen, aber auch Salz- und Chlorwasser ein echter Härtetest. Wasser reflektiert die Sonne so stark, dass ohne ausreichend Schutz ein Sonnenbrand quasi vorprogrammiert ist. Beim nächsten Ausflug an den See oder ans Meer also am besten ein schattiges Plätzchen suchen oder einen Sonnenschirm einpacken und unbedingt an die Sonnencreme denken! Wer wie oft cremen muss, hängt übrigens vom Hauttyp und dem gewählten Lichtschutzfaktor ab.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635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 Techniker (TK) - 2021-05-29 10:00:04</a:t>
                      </a:r>
                      <a:r>
                        <a:rPr kumimoji="0" lang="de-DE" sz="1000" b="0" i="0" u="none" strike="noStrike" kern="1200" cap="none" spc="0" normalizeH="0" baseline="0" noProof="0">
                          <a:ln>
                            <a:noFill/>
                          </a:ln>
                          <a:solidFill>
                            <a:prstClr val="black"/>
                          </a:solidFill>
                          <a:effectLst/>
                          <a:uLnTx/>
                          <a:uFillTx/>
                          <a:latin typeface="+mn-lt"/>
                          <a:ea typeface="+mn-ea"/>
                          <a:cs typeface="+mn-cs"/>
                        </a:rPr>
                        <a:t>
 Immer weniger Grundschüler bestehen die Fahrradprüfung, aber woran liegt das? 🤔🚲 Polizeiverkehrslehrer Torsten Fischer nennt die Ursachen und mögliche Lösungen. 👮 #TKBikefreiheit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52971787"/>
                  </a:ext>
                </a:extLst>
              </a:tr>
            </a:tbl>
          </a:graphicData>
        </a:graphic>
      </p:graphicFrame>
      <p:sp>
        <p:nvSpPr>
          <p:cNvPr id="4" name="Text Placeholder 3">
            <a:extLst>
              <a:ext uri="{FF2B5EF4-FFF2-40B4-BE49-F238E27FC236}">
                <a16:creationId xmlns:a16="http://schemas.microsoft.com/office/drawing/2014/main" id="{2FACF706-6369-4200-BAE7-5C5FA71BD71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666872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CB083-7FAE-4BA2-A951-CB8A64151645}"/>
              </a:ext>
            </a:extLst>
          </p:cNvPr>
          <p:cNvSpPr>
            <a:spLocks noGrp="1"/>
          </p:cNvSpPr>
          <p:nvPr>
            <p:ph type="title"/>
          </p:nvPr>
        </p:nvSpPr>
        <p:spPr/>
        <p:txBody>
          <a:bodyPr/>
          <a:lstStyle/>
          <a:p>
            <a:r>
              <a:rPr lang="en-US"/>
              <a:t>Facebook Copy of Posts Table | DAK - 10 of 16</a:t>
            </a:r>
          </a:p>
        </p:txBody>
      </p:sp>
      <p:graphicFrame>
        <p:nvGraphicFramePr>
          <p:cNvPr id="5" name="Table Placeholder 4">
            <a:extLst>
              <a:ext uri="{FF2B5EF4-FFF2-40B4-BE49-F238E27FC236}">
                <a16:creationId xmlns:a16="http://schemas.microsoft.com/office/drawing/2014/main" id="{DF6A4BD6-94D9-4101-AA53-9783E0571B01}"/>
              </a:ext>
            </a:extLst>
          </p:cNvPr>
          <p:cNvGraphicFramePr>
            <a:graphicFrameLocks noGrp="1"/>
          </p:cNvGraphicFramePr>
          <p:nvPr>
            <p:ph type="tbl" sz="quarter" idx="13"/>
            <p:extLst>
              <p:ext uri="{D42A27DB-BD31-4B8C-83A1-F6EECF244321}">
                <p14:modId xmlns:p14="http://schemas.microsoft.com/office/powerpoint/2010/main" val="1157739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72766570"/>
                    </a:ext>
                  </a:extLst>
                </a:gridCol>
                <a:gridCol w="905256">
                  <a:extLst>
                    <a:ext uri="{9D8B030D-6E8A-4147-A177-3AD203B41FA5}">
                      <a16:colId xmlns:a16="http://schemas.microsoft.com/office/drawing/2014/main" val="2876308595"/>
                    </a:ext>
                  </a:extLst>
                </a:gridCol>
                <a:gridCol w="905256">
                  <a:extLst>
                    <a:ext uri="{9D8B030D-6E8A-4147-A177-3AD203B41FA5}">
                      <a16:colId xmlns:a16="http://schemas.microsoft.com/office/drawing/2014/main" val="2617601307"/>
                    </a:ext>
                  </a:extLst>
                </a:gridCol>
                <a:gridCol w="905256">
                  <a:extLst>
                    <a:ext uri="{9D8B030D-6E8A-4147-A177-3AD203B41FA5}">
                      <a16:colId xmlns:a16="http://schemas.microsoft.com/office/drawing/2014/main" val="3808391933"/>
                    </a:ext>
                  </a:extLst>
                </a:gridCol>
                <a:gridCol w="905256">
                  <a:extLst>
                    <a:ext uri="{9D8B030D-6E8A-4147-A177-3AD203B41FA5}">
                      <a16:colId xmlns:a16="http://schemas.microsoft.com/office/drawing/2014/main" val="440620359"/>
                    </a:ext>
                  </a:extLst>
                </a:gridCol>
                <a:gridCol w="905256">
                  <a:extLst>
                    <a:ext uri="{9D8B030D-6E8A-4147-A177-3AD203B41FA5}">
                      <a16:colId xmlns:a16="http://schemas.microsoft.com/office/drawing/2014/main" val="4179395191"/>
                    </a:ext>
                  </a:extLst>
                </a:gridCol>
                <a:gridCol w="905256">
                  <a:extLst>
                    <a:ext uri="{9D8B030D-6E8A-4147-A177-3AD203B41FA5}">
                      <a16:colId xmlns:a16="http://schemas.microsoft.com/office/drawing/2014/main" val="2411440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3524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IKK classic - 2021-05-28 17:00:32</a:t>
                      </a:r>
                      <a:r>
                        <a:rPr kumimoji="0" lang="de-DE" sz="1000" b="0" i="0" u="none" strike="noStrike" kern="1200" cap="none" spc="0" normalizeH="0" baseline="0" noProof="0">
                          <a:ln>
                            <a:noFill/>
                          </a:ln>
                          <a:solidFill>
                            <a:prstClr val="black"/>
                          </a:solidFill>
                          <a:effectLst/>
                          <a:uLnTx/>
                          <a:uFillTx/>
                          <a:latin typeface="+mn-lt"/>
                          <a:ea typeface="+mn-ea"/>
                          <a:cs typeface="+mn-cs"/>
                        </a:rPr>
                        <a:t>
 Was ist dein Traumberuf? 👩‍🍳👨‍🚒👩‍✈️🦸‍♀️
Ist es ein Job, in dem eher das andere Geschlecht dominiert, siehst du dich vielleicht Vorurteilen und veralteten Rollenbildern gegenübergestellt.
So ging es auch Lulu während ihrer Ausbildung zur Klemptnerin-Spenglerin. Inzwischen arbeitet sie erfolgreich als Gesellin und möchte auch andere Frauen dazu ermutigen, ihre Träume zu verwirklichen – egal in welcher Branche. 💪
Außerdem hat Ausbildungs-Expertin Sarah wieder einige Tipps zum Thema Frauen im Handwerk sowie Schwangerschaft während der Ausbildung für dich parat.
🎧 Mehr dazu erzählt sie in unserer neuen Folge von "Ausbildung? Machen wir." ➡️ https://www.ikk-classic.de/podcast
💬 Du hast Fragen rund um das Thema Ausbildung? Dann schreibe sie in die Kommentare oder schicke uns eine Text- oder Sprachnachricht. Unsere Moderatoren Lucas und Marco helfen dir gerne weiter.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00861041"/>
                  </a:ext>
                </a:extLst>
              </a:tr>
            </a:tbl>
          </a:graphicData>
        </a:graphic>
      </p:graphicFrame>
      <p:sp>
        <p:nvSpPr>
          <p:cNvPr id="4" name="Text Placeholder 3">
            <a:extLst>
              <a:ext uri="{FF2B5EF4-FFF2-40B4-BE49-F238E27FC236}">
                <a16:creationId xmlns:a16="http://schemas.microsoft.com/office/drawing/2014/main" id="{B732816A-F458-4A6B-9E91-BA84ED30676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9486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42E05-04DD-4F53-B4B0-B0C0676B22AA}"/>
              </a:ext>
            </a:extLst>
          </p:cNvPr>
          <p:cNvSpPr>
            <a:spLocks noGrp="1"/>
          </p:cNvSpPr>
          <p:nvPr>
            <p:ph type="title"/>
          </p:nvPr>
        </p:nvSpPr>
        <p:spPr/>
        <p:txBody>
          <a:bodyPr/>
          <a:lstStyle/>
          <a:p>
            <a:r>
              <a:rPr lang="en-US"/>
              <a:t>Facebook Copy of Posts Table | DAK - 11 of 16</a:t>
            </a:r>
          </a:p>
        </p:txBody>
      </p:sp>
      <p:graphicFrame>
        <p:nvGraphicFramePr>
          <p:cNvPr id="5" name="Table Placeholder 4">
            <a:extLst>
              <a:ext uri="{FF2B5EF4-FFF2-40B4-BE49-F238E27FC236}">
                <a16:creationId xmlns:a16="http://schemas.microsoft.com/office/drawing/2014/main" id="{A02567D6-BBB7-4970-9D73-3064C5DF20E6}"/>
              </a:ext>
            </a:extLst>
          </p:cNvPr>
          <p:cNvGraphicFramePr>
            <a:graphicFrameLocks noGrp="1"/>
          </p:cNvGraphicFramePr>
          <p:nvPr>
            <p:ph type="tbl" sz="quarter" idx="13"/>
            <p:extLst>
              <p:ext uri="{D42A27DB-BD31-4B8C-83A1-F6EECF244321}">
                <p14:modId xmlns:p14="http://schemas.microsoft.com/office/powerpoint/2010/main" val="3980473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18116802"/>
                    </a:ext>
                  </a:extLst>
                </a:gridCol>
                <a:gridCol w="905256">
                  <a:extLst>
                    <a:ext uri="{9D8B030D-6E8A-4147-A177-3AD203B41FA5}">
                      <a16:colId xmlns:a16="http://schemas.microsoft.com/office/drawing/2014/main" val="2694408808"/>
                    </a:ext>
                  </a:extLst>
                </a:gridCol>
                <a:gridCol w="905256">
                  <a:extLst>
                    <a:ext uri="{9D8B030D-6E8A-4147-A177-3AD203B41FA5}">
                      <a16:colId xmlns:a16="http://schemas.microsoft.com/office/drawing/2014/main" val="737773837"/>
                    </a:ext>
                  </a:extLst>
                </a:gridCol>
                <a:gridCol w="905256">
                  <a:extLst>
                    <a:ext uri="{9D8B030D-6E8A-4147-A177-3AD203B41FA5}">
                      <a16:colId xmlns:a16="http://schemas.microsoft.com/office/drawing/2014/main" val="2170304761"/>
                    </a:ext>
                  </a:extLst>
                </a:gridCol>
                <a:gridCol w="905256">
                  <a:extLst>
                    <a:ext uri="{9D8B030D-6E8A-4147-A177-3AD203B41FA5}">
                      <a16:colId xmlns:a16="http://schemas.microsoft.com/office/drawing/2014/main" val="3628635913"/>
                    </a:ext>
                  </a:extLst>
                </a:gridCol>
                <a:gridCol w="905256">
                  <a:extLst>
                    <a:ext uri="{9D8B030D-6E8A-4147-A177-3AD203B41FA5}">
                      <a16:colId xmlns:a16="http://schemas.microsoft.com/office/drawing/2014/main" val="328939595"/>
                    </a:ext>
                  </a:extLst>
                </a:gridCol>
                <a:gridCol w="905256">
                  <a:extLst>
                    <a:ext uri="{9D8B030D-6E8A-4147-A177-3AD203B41FA5}">
                      <a16:colId xmlns:a16="http://schemas.microsoft.com/office/drawing/2014/main" val="3097744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3305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 Techniker (TK) - 2021-05-28 16:09:01</a:t>
                      </a:r>
                      <a:r>
                        <a:rPr kumimoji="0" lang="de-DE" sz="1000" b="0" i="0" u="none" strike="noStrike" kern="1200" cap="none" spc="0" normalizeH="0" baseline="0" noProof="0">
                          <a:ln>
                            <a:noFill/>
                          </a:ln>
                          <a:solidFill>
                            <a:prstClr val="black"/>
                          </a:solidFill>
                          <a:effectLst/>
                          <a:uLnTx/>
                          <a:uFillTx/>
                          <a:latin typeface="+mn-lt"/>
                          <a:ea typeface="+mn-ea"/>
                          <a:cs typeface="+mn-cs"/>
                        </a:rPr>
                        <a:t>
 Grüner Spargel ist herrlich leicht und bekömmlich. Zusammen mit Kräutern und goldgelben Gouda erhälst du einen edlen Salatmix. 🥗😋 Probier's einfach mal aus!
Rezept 👉 https://www.tk.de/techniker-2074092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7723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DAK-Gesundheit - 2021-05-28 12:20:03</a:t>
                      </a:r>
                      <a:r>
                        <a:rPr kumimoji="0" lang="de-DE" sz="1000" b="0" i="0" u="none" strike="noStrike" kern="1200" cap="none" spc="0" normalizeH="0" baseline="0" noProof="0">
                          <a:ln>
                            <a:noFill/>
                          </a:ln>
                          <a:solidFill>
                            <a:prstClr val="black"/>
                          </a:solidFill>
                          <a:effectLst/>
                          <a:uLnTx/>
                          <a:uFillTx/>
                          <a:latin typeface="+mn-lt"/>
                          <a:ea typeface="+mn-ea"/>
                          <a:cs typeface="+mn-cs"/>
                        </a:rPr>
                        <a:t>
 Butter 🧈 oder Margarine? Für die einen ist die Wahl reine Geschmackssache, andere bringen bei dieser Frage Gesundheitsaspekte ins Spiel. Wir haben uns in dieser Folge #mahlZeit beide Streichfette genauer angeschaut.
💡👉 Mit dem DAK Ernährungs-Coaching lernst du alles, was für eine gute Ernährung wichtig ist. Probiere es aus! Für mehr Infos unten klicken.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54088265"/>
                  </a:ext>
                </a:extLst>
              </a:tr>
            </a:tbl>
          </a:graphicData>
        </a:graphic>
      </p:graphicFrame>
      <p:sp>
        <p:nvSpPr>
          <p:cNvPr id="4" name="Text Placeholder 3">
            <a:extLst>
              <a:ext uri="{FF2B5EF4-FFF2-40B4-BE49-F238E27FC236}">
                <a16:creationId xmlns:a16="http://schemas.microsoft.com/office/drawing/2014/main" id="{7C611E34-C51F-4B5C-B72C-E285D2C79D5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167249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282C1-F26F-4D27-B10C-2DAB0AFA0F28}"/>
              </a:ext>
            </a:extLst>
          </p:cNvPr>
          <p:cNvSpPr>
            <a:spLocks noGrp="1"/>
          </p:cNvSpPr>
          <p:nvPr>
            <p:ph type="title"/>
          </p:nvPr>
        </p:nvSpPr>
        <p:spPr/>
        <p:txBody>
          <a:bodyPr/>
          <a:lstStyle/>
          <a:p>
            <a:r>
              <a:rPr lang="en-US"/>
              <a:t>Facebook Copy of Posts Table | DAK - 12 of 16</a:t>
            </a:r>
          </a:p>
        </p:txBody>
      </p:sp>
      <p:graphicFrame>
        <p:nvGraphicFramePr>
          <p:cNvPr id="5" name="Table Placeholder 4">
            <a:extLst>
              <a:ext uri="{FF2B5EF4-FFF2-40B4-BE49-F238E27FC236}">
                <a16:creationId xmlns:a16="http://schemas.microsoft.com/office/drawing/2014/main" id="{EB15E673-33A2-416E-B336-1644895BA52B}"/>
              </a:ext>
            </a:extLst>
          </p:cNvPr>
          <p:cNvGraphicFramePr>
            <a:graphicFrameLocks noGrp="1"/>
          </p:cNvGraphicFramePr>
          <p:nvPr>
            <p:ph type="tbl" sz="quarter" idx="13"/>
            <p:extLst>
              <p:ext uri="{D42A27DB-BD31-4B8C-83A1-F6EECF244321}">
                <p14:modId xmlns:p14="http://schemas.microsoft.com/office/powerpoint/2010/main" val="4137756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79239879"/>
                    </a:ext>
                  </a:extLst>
                </a:gridCol>
                <a:gridCol w="905256">
                  <a:extLst>
                    <a:ext uri="{9D8B030D-6E8A-4147-A177-3AD203B41FA5}">
                      <a16:colId xmlns:a16="http://schemas.microsoft.com/office/drawing/2014/main" val="2449938751"/>
                    </a:ext>
                  </a:extLst>
                </a:gridCol>
                <a:gridCol w="905256">
                  <a:extLst>
                    <a:ext uri="{9D8B030D-6E8A-4147-A177-3AD203B41FA5}">
                      <a16:colId xmlns:a16="http://schemas.microsoft.com/office/drawing/2014/main" val="949676"/>
                    </a:ext>
                  </a:extLst>
                </a:gridCol>
                <a:gridCol w="905256">
                  <a:extLst>
                    <a:ext uri="{9D8B030D-6E8A-4147-A177-3AD203B41FA5}">
                      <a16:colId xmlns:a16="http://schemas.microsoft.com/office/drawing/2014/main" val="3966336353"/>
                    </a:ext>
                  </a:extLst>
                </a:gridCol>
                <a:gridCol w="905256">
                  <a:extLst>
                    <a:ext uri="{9D8B030D-6E8A-4147-A177-3AD203B41FA5}">
                      <a16:colId xmlns:a16="http://schemas.microsoft.com/office/drawing/2014/main" val="2927023903"/>
                    </a:ext>
                  </a:extLst>
                </a:gridCol>
                <a:gridCol w="905256">
                  <a:extLst>
                    <a:ext uri="{9D8B030D-6E8A-4147-A177-3AD203B41FA5}">
                      <a16:colId xmlns:a16="http://schemas.microsoft.com/office/drawing/2014/main" val="161861024"/>
                    </a:ext>
                  </a:extLst>
                </a:gridCol>
                <a:gridCol w="905256">
                  <a:extLst>
                    <a:ext uri="{9D8B030D-6E8A-4147-A177-3AD203B41FA5}">
                      <a16:colId xmlns:a16="http://schemas.microsoft.com/office/drawing/2014/main" val="4076614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5072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KKH Kaufmännische Krankenkasse - 2021-05-28 12:05:03</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Infused Water? 🍹 
Das Trendgetränk ist nicht nur gesund und lecker, sondern auch ganz einfach zubereitet. Die perfekte Erfrischung für das sonnige Wochenende! 🌞
📍 Und so geht's:
Wasser mit eurer Lieblingszutat mischen und für einige Stunden im Kühlschrank ziehen lassen. Fertig ist das aromatisierte Sommergetränk, ganz ohne Zucker oder Zusätze. Ob Früchte, Gemüse oder Kräuter – die Möglichkeiten sind dabei schier endlos. 🍋
Drei einfache Rezepte zum nachmachen findet ihr auf unserer Website:
👉 kkh.de/infused-water
Welche Kombination würdet ihr als erstes ausprobieren?
#infusedwater #detoxwater #erfrischungsgetränk #trendgetränk #trendrezept #sommergetränk #sommerdrink #gesundheit #rezepte #gesunderezepte #sommerrezept #einfacherezepte #zuckerfrei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0698774"/>
                  </a:ext>
                </a:extLst>
              </a:tr>
            </a:tbl>
          </a:graphicData>
        </a:graphic>
      </p:graphicFrame>
      <p:sp>
        <p:nvSpPr>
          <p:cNvPr id="4" name="Text Placeholder 3">
            <a:extLst>
              <a:ext uri="{FF2B5EF4-FFF2-40B4-BE49-F238E27FC236}">
                <a16:creationId xmlns:a16="http://schemas.microsoft.com/office/drawing/2014/main" id="{4A626EB2-624A-4BC8-ADE5-7BC57CA9843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965019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818FE-8A26-4140-8652-1173DB7637E9}"/>
              </a:ext>
            </a:extLst>
          </p:cNvPr>
          <p:cNvSpPr>
            <a:spLocks noGrp="1"/>
          </p:cNvSpPr>
          <p:nvPr>
            <p:ph type="title"/>
          </p:nvPr>
        </p:nvSpPr>
        <p:spPr/>
        <p:txBody>
          <a:bodyPr/>
          <a:lstStyle/>
          <a:p>
            <a:r>
              <a:rPr lang="en-US"/>
              <a:t>Facebook Copy of Posts Table | DAK - 13 of 16</a:t>
            </a:r>
          </a:p>
        </p:txBody>
      </p:sp>
      <p:graphicFrame>
        <p:nvGraphicFramePr>
          <p:cNvPr id="5" name="Table Placeholder 4">
            <a:extLst>
              <a:ext uri="{FF2B5EF4-FFF2-40B4-BE49-F238E27FC236}">
                <a16:creationId xmlns:a16="http://schemas.microsoft.com/office/drawing/2014/main" id="{3DE63617-49D9-4FA5-90AA-7BB9C79A6C4B}"/>
              </a:ext>
            </a:extLst>
          </p:cNvPr>
          <p:cNvGraphicFramePr>
            <a:graphicFrameLocks noGrp="1"/>
          </p:cNvGraphicFramePr>
          <p:nvPr>
            <p:ph type="tbl" sz="quarter" idx="13"/>
            <p:extLst>
              <p:ext uri="{D42A27DB-BD31-4B8C-83A1-F6EECF244321}">
                <p14:modId xmlns:p14="http://schemas.microsoft.com/office/powerpoint/2010/main" val="2063018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95814607"/>
                    </a:ext>
                  </a:extLst>
                </a:gridCol>
                <a:gridCol w="905256">
                  <a:extLst>
                    <a:ext uri="{9D8B030D-6E8A-4147-A177-3AD203B41FA5}">
                      <a16:colId xmlns:a16="http://schemas.microsoft.com/office/drawing/2014/main" val="1428432371"/>
                    </a:ext>
                  </a:extLst>
                </a:gridCol>
                <a:gridCol w="905256">
                  <a:extLst>
                    <a:ext uri="{9D8B030D-6E8A-4147-A177-3AD203B41FA5}">
                      <a16:colId xmlns:a16="http://schemas.microsoft.com/office/drawing/2014/main" val="3385287644"/>
                    </a:ext>
                  </a:extLst>
                </a:gridCol>
                <a:gridCol w="905256">
                  <a:extLst>
                    <a:ext uri="{9D8B030D-6E8A-4147-A177-3AD203B41FA5}">
                      <a16:colId xmlns:a16="http://schemas.microsoft.com/office/drawing/2014/main" val="3863118188"/>
                    </a:ext>
                  </a:extLst>
                </a:gridCol>
                <a:gridCol w="905256">
                  <a:extLst>
                    <a:ext uri="{9D8B030D-6E8A-4147-A177-3AD203B41FA5}">
                      <a16:colId xmlns:a16="http://schemas.microsoft.com/office/drawing/2014/main" val="770832193"/>
                    </a:ext>
                  </a:extLst>
                </a:gridCol>
                <a:gridCol w="905256">
                  <a:extLst>
                    <a:ext uri="{9D8B030D-6E8A-4147-A177-3AD203B41FA5}">
                      <a16:colId xmlns:a16="http://schemas.microsoft.com/office/drawing/2014/main" val="1714283139"/>
                    </a:ext>
                  </a:extLst>
                </a:gridCol>
                <a:gridCol w="905256">
                  <a:extLst>
                    <a:ext uri="{9D8B030D-6E8A-4147-A177-3AD203B41FA5}">
                      <a16:colId xmlns:a16="http://schemas.microsoft.com/office/drawing/2014/main" val="317721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6155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AOK PLUS Sachsen/Thüringen - 2021-05-28 10:30:07</a:t>
                      </a:r>
                      <a:r>
                        <a:rPr kumimoji="0" lang="de-DE" sz="1000" b="0" i="0" u="none" strike="noStrike" kern="1200" cap="none" spc="0" normalizeH="0" baseline="0" noProof="0">
                          <a:ln>
                            <a:noFill/>
                          </a:ln>
                          <a:solidFill>
                            <a:prstClr val="black"/>
                          </a:solidFill>
                          <a:effectLst/>
                          <a:uLnTx/>
                          <a:uFillTx/>
                          <a:latin typeface="+mn-lt"/>
                          <a:ea typeface="+mn-ea"/>
                          <a:cs typeface="+mn-cs"/>
                        </a:rPr>
                        <a:t>
 Hoffnung geben für Blutkrebspatienten! 🩸
Ihr könnt zum Lebensretter werden für Menschen, die dringend eine Stammzellentransplantation benötigen. Dazu müsst ihr euch nur als potenzieller Spender bei der DKMS Deutschland registrieren. Als Teil der Datenbank erhöht ihr die Chance, dass Patienten einen passenden Match finden. 
Und so einfach gehts:
1️⃣ Bestellt online euer Registrierungsset unter https://www.dkms.de/registrieren
2️⃣ Macht mit den Stäbchen einen Wangenabstrich und schickt ihn an die DKMS zurück.
3️⃣ Eure Probe wird analysiert und ihr seid erfolgreich als möglicher Spender registriert. 
Mehr rund um die Themen Erste Hilfe, Blutspende oder Organspende erfahrt ihr hier 👉🏻 http://bit.ly/AOKPLUS-Lebensretter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1339206"/>
                  </a:ext>
                </a:extLst>
              </a:tr>
            </a:tbl>
          </a:graphicData>
        </a:graphic>
      </p:graphicFrame>
      <p:sp>
        <p:nvSpPr>
          <p:cNvPr id="4" name="Text Placeholder 3">
            <a:extLst>
              <a:ext uri="{FF2B5EF4-FFF2-40B4-BE49-F238E27FC236}">
                <a16:creationId xmlns:a16="http://schemas.microsoft.com/office/drawing/2014/main" id="{9F2935EE-0F71-49C8-8592-982C3BB7C26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005245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04F9E-FE92-40F1-A546-5333EDCCB87F}"/>
              </a:ext>
            </a:extLst>
          </p:cNvPr>
          <p:cNvSpPr>
            <a:spLocks noGrp="1"/>
          </p:cNvSpPr>
          <p:nvPr>
            <p:ph type="title"/>
          </p:nvPr>
        </p:nvSpPr>
        <p:spPr/>
        <p:txBody>
          <a:bodyPr/>
          <a:lstStyle/>
          <a:p>
            <a:r>
              <a:rPr lang="en-US"/>
              <a:t>Facebook Copy of Posts Table | DAK - 14 of 16</a:t>
            </a:r>
          </a:p>
        </p:txBody>
      </p:sp>
      <p:graphicFrame>
        <p:nvGraphicFramePr>
          <p:cNvPr id="5" name="Table Placeholder 4">
            <a:extLst>
              <a:ext uri="{FF2B5EF4-FFF2-40B4-BE49-F238E27FC236}">
                <a16:creationId xmlns:a16="http://schemas.microsoft.com/office/drawing/2014/main" id="{E414653F-0A13-408C-9DF6-C8F21EA3E43E}"/>
              </a:ext>
            </a:extLst>
          </p:cNvPr>
          <p:cNvGraphicFramePr>
            <a:graphicFrameLocks noGrp="1"/>
          </p:cNvGraphicFramePr>
          <p:nvPr>
            <p:ph type="tbl" sz="quarter" idx="13"/>
            <p:extLst>
              <p:ext uri="{D42A27DB-BD31-4B8C-83A1-F6EECF244321}">
                <p14:modId xmlns:p14="http://schemas.microsoft.com/office/powerpoint/2010/main" val="2161389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45245868"/>
                    </a:ext>
                  </a:extLst>
                </a:gridCol>
                <a:gridCol w="905256">
                  <a:extLst>
                    <a:ext uri="{9D8B030D-6E8A-4147-A177-3AD203B41FA5}">
                      <a16:colId xmlns:a16="http://schemas.microsoft.com/office/drawing/2014/main" val="1943458494"/>
                    </a:ext>
                  </a:extLst>
                </a:gridCol>
                <a:gridCol w="905256">
                  <a:extLst>
                    <a:ext uri="{9D8B030D-6E8A-4147-A177-3AD203B41FA5}">
                      <a16:colId xmlns:a16="http://schemas.microsoft.com/office/drawing/2014/main" val="2041978268"/>
                    </a:ext>
                  </a:extLst>
                </a:gridCol>
                <a:gridCol w="905256">
                  <a:extLst>
                    <a:ext uri="{9D8B030D-6E8A-4147-A177-3AD203B41FA5}">
                      <a16:colId xmlns:a16="http://schemas.microsoft.com/office/drawing/2014/main" val="614600146"/>
                    </a:ext>
                  </a:extLst>
                </a:gridCol>
                <a:gridCol w="905256">
                  <a:extLst>
                    <a:ext uri="{9D8B030D-6E8A-4147-A177-3AD203B41FA5}">
                      <a16:colId xmlns:a16="http://schemas.microsoft.com/office/drawing/2014/main" val="790143710"/>
                    </a:ext>
                  </a:extLst>
                </a:gridCol>
                <a:gridCol w="905256">
                  <a:extLst>
                    <a:ext uri="{9D8B030D-6E8A-4147-A177-3AD203B41FA5}">
                      <a16:colId xmlns:a16="http://schemas.microsoft.com/office/drawing/2014/main" val="2105172645"/>
                    </a:ext>
                  </a:extLst>
                </a:gridCol>
                <a:gridCol w="905256">
                  <a:extLst>
                    <a:ext uri="{9D8B030D-6E8A-4147-A177-3AD203B41FA5}">
                      <a16:colId xmlns:a16="http://schemas.microsoft.com/office/drawing/2014/main" val="964049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6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IKK classic - 2021-05-28 08:02:21</a:t>
                      </a:r>
                      <a:r>
                        <a:rPr kumimoji="0" lang="de-DE" sz="1000" b="0" i="0" u="none" strike="noStrike" kern="1200" cap="none" spc="0" normalizeH="0" baseline="0" noProof="0">
                          <a:ln>
                            <a:noFill/>
                          </a:ln>
                          <a:solidFill>
                            <a:prstClr val="black"/>
                          </a:solidFill>
                          <a:effectLst/>
                          <a:uLnTx/>
                          <a:uFillTx/>
                          <a:latin typeface="+mn-lt"/>
                          <a:ea typeface="+mn-ea"/>
                          <a:cs typeface="+mn-cs"/>
                        </a:rPr>
                        <a:t>
 Jetzt noch kostenlos anmelden und Platz sichern: Im Online-Seminar erhalten Sie Tipps, wie Sie Ihr Team erfolgreich und gesund führen –  und so die Arbeitsperformance auf ein Top-Level steigern. 
➡️ http://di-ri.co/maH3e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133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DAK-Gesundheit - 2021-05-28 06:00:10</a:t>
                      </a:r>
                      <a:r>
                        <a:rPr kumimoji="0" lang="de-DE" sz="1000" b="0" i="0" u="none" strike="noStrike" kern="1200" cap="none" spc="0" normalizeH="0" baseline="0" noProof="0">
                          <a:ln>
                            <a:noFill/>
                          </a:ln>
                          <a:solidFill>
                            <a:prstClr val="black"/>
                          </a:solidFill>
                          <a:effectLst/>
                          <a:uLnTx/>
                          <a:uFillTx/>
                          <a:latin typeface="+mn-lt"/>
                          <a:ea typeface="+mn-ea"/>
                          <a:cs typeface="+mn-cs"/>
                        </a:rPr>
                        <a:t>
 Butter 🧈 oder Margarine? Für die einen ist die Wahl reine Geschmackssache, andere bringen bei dieser Frage Gesundheitsaspekte ins Spiel. Wir haben uns in dieser Folge #mahlZeit beide Streichfette genauer angeschaut.
💡👉 Mit dem DAK Ernährungs-Coaching lernst du alles, was für eine gute Ernährung wichtig ist. Probiere es aus! Für mehr Infos unten klicken.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05/28/2021 09:17:00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35834418"/>
                  </a:ext>
                </a:extLst>
              </a:tr>
            </a:tbl>
          </a:graphicData>
        </a:graphic>
      </p:graphicFrame>
      <p:sp>
        <p:nvSpPr>
          <p:cNvPr id="4" name="Text Placeholder 3">
            <a:extLst>
              <a:ext uri="{FF2B5EF4-FFF2-40B4-BE49-F238E27FC236}">
                <a16:creationId xmlns:a16="http://schemas.microsoft.com/office/drawing/2014/main" id="{29626CC7-169B-4259-AC1F-A533CCE3422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076990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1D91F-41DF-4737-9792-489272B193B6}"/>
              </a:ext>
            </a:extLst>
          </p:cNvPr>
          <p:cNvSpPr>
            <a:spLocks noGrp="1"/>
          </p:cNvSpPr>
          <p:nvPr>
            <p:ph type="title"/>
          </p:nvPr>
        </p:nvSpPr>
        <p:spPr/>
        <p:txBody>
          <a:bodyPr/>
          <a:lstStyle/>
          <a:p>
            <a:r>
              <a:rPr lang="en-US"/>
              <a:t>Facebook Copy of Posts Table | DAK - 15 of 16</a:t>
            </a:r>
          </a:p>
        </p:txBody>
      </p:sp>
      <p:graphicFrame>
        <p:nvGraphicFramePr>
          <p:cNvPr id="5" name="Table Placeholder 4">
            <a:extLst>
              <a:ext uri="{FF2B5EF4-FFF2-40B4-BE49-F238E27FC236}">
                <a16:creationId xmlns:a16="http://schemas.microsoft.com/office/drawing/2014/main" id="{7170BF5A-735F-4B42-B797-BAE2390B5617}"/>
              </a:ext>
            </a:extLst>
          </p:cNvPr>
          <p:cNvGraphicFramePr>
            <a:graphicFrameLocks noGrp="1"/>
          </p:cNvGraphicFramePr>
          <p:nvPr>
            <p:ph type="tbl" sz="quarter" idx="13"/>
            <p:extLst>
              <p:ext uri="{D42A27DB-BD31-4B8C-83A1-F6EECF244321}">
                <p14:modId xmlns:p14="http://schemas.microsoft.com/office/powerpoint/2010/main" val="414792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96306033"/>
                    </a:ext>
                  </a:extLst>
                </a:gridCol>
                <a:gridCol w="905256">
                  <a:extLst>
                    <a:ext uri="{9D8B030D-6E8A-4147-A177-3AD203B41FA5}">
                      <a16:colId xmlns:a16="http://schemas.microsoft.com/office/drawing/2014/main" val="1954996757"/>
                    </a:ext>
                  </a:extLst>
                </a:gridCol>
                <a:gridCol w="905256">
                  <a:extLst>
                    <a:ext uri="{9D8B030D-6E8A-4147-A177-3AD203B41FA5}">
                      <a16:colId xmlns:a16="http://schemas.microsoft.com/office/drawing/2014/main" val="1710749030"/>
                    </a:ext>
                  </a:extLst>
                </a:gridCol>
                <a:gridCol w="905256">
                  <a:extLst>
                    <a:ext uri="{9D8B030D-6E8A-4147-A177-3AD203B41FA5}">
                      <a16:colId xmlns:a16="http://schemas.microsoft.com/office/drawing/2014/main" val="772161462"/>
                    </a:ext>
                  </a:extLst>
                </a:gridCol>
                <a:gridCol w="905256">
                  <a:extLst>
                    <a:ext uri="{9D8B030D-6E8A-4147-A177-3AD203B41FA5}">
                      <a16:colId xmlns:a16="http://schemas.microsoft.com/office/drawing/2014/main" val="147580143"/>
                    </a:ext>
                  </a:extLst>
                </a:gridCol>
                <a:gridCol w="905256">
                  <a:extLst>
                    <a:ext uri="{9D8B030D-6E8A-4147-A177-3AD203B41FA5}">
                      <a16:colId xmlns:a16="http://schemas.microsoft.com/office/drawing/2014/main" val="400692600"/>
                    </a:ext>
                  </a:extLst>
                </a:gridCol>
                <a:gridCol w="905256">
                  <a:extLst>
                    <a:ext uri="{9D8B030D-6E8A-4147-A177-3AD203B41FA5}">
                      <a16:colId xmlns:a16="http://schemas.microsoft.com/office/drawing/2014/main" val="1652142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1915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IKK classic - 2021-05-27 17:30:00</a:t>
                      </a:r>
                      <a:r>
                        <a:rPr kumimoji="0" lang="de-DE" sz="1000" b="0" i="0" u="none" strike="noStrike" kern="1200" cap="none" spc="0" normalizeH="0" baseline="0" noProof="0">
                          <a:ln>
                            <a:noFill/>
                          </a:ln>
                          <a:solidFill>
                            <a:prstClr val="black"/>
                          </a:solidFill>
                          <a:effectLst/>
                          <a:uLnTx/>
                          <a:uFillTx/>
                          <a:latin typeface="+mn-lt"/>
                          <a:ea typeface="+mn-ea"/>
                          <a:cs typeface="+mn-cs"/>
                        </a:rPr>
                        <a:t>
 👀 In Deutschland leiden Schätzungen zufolge rund sieben Millionen Menschen an einer altersbedingten Makuladegeneration. Eine Heilung gibt es bislang nicht. Früh erkannt, lässt sich das Fortschreiten des Sehverlusts jedoch aufhalten.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06507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KNAPPSCHAFT - 2021-05-27 16:44:34</a:t>
                      </a:r>
                      <a:r>
                        <a:rPr kumimoji="0" lang="de-DE" sz="1000" b="0" i="0" u="none" strike="noStrike" kern="1200" cap="none" spc="0" normalizeH="0" baseline="0" noProof="0">
                          <a:ln>
                            <a:noFill/>
                          </a:ln>
                          <a:solidFill>
                            <a:prstClr val="black"/>
                          </a:solidFill>
                          <a:effectLst/>
                          <a:uLnTx/>
                          <a:uFillTx/>
                          <a:latin typeface="+mn-lt"/>
                          <a:ea typeface="+mn-ea"/>
                          <a:cs typeface="+mn-cs"/>
                        </a:rPr>
                        <a:t>
 Heute ist Tag der ☀️🧴 Sonnencreme. Und auch, wenn sich die Sonne gerade noch rar macht, gilt: Trag jeden Tag Sonnencreme auf. Denn sobald du raus gehst, wirken die UV-Strahlen auf deine Haut ein – auch bei bewölktem Wetter.
Erfahr in unseren Mythen-Check rund ums Sonnenbaden mehr zum Schutz deiner Haut. https://blog.knappschaft.de/sonnenbaden-mythen-check 
[Bildbeschreibung: Verschiedene Personen tragen Sonnencreme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09:24:04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35973774"/>
                  </a:ext>
                </a:extLst>
              </a:tr>
            </a:tbl>
          </a:graphicData>
        </a:graphic>
      </p:graphicFrame>
      <p:sp>
        <p:nvSpPr>
          <p:cNvPr id="4" name="Text Placeholder 3">
            <a:extLst>
              <a:ext uri="{FF2B5EF4-FFF2-40B4-BE49-F238E27FC236}">
                <a16:creationId xmlns:a16="http://schemas.microsoft.com/office/drawing/2014/main" id="{A26D59DE-A60D-4215-BA9D-D613EBF4AD2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521632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C4CE5-EEE5-4037-B35F-8413A09296E8}"/>
              </a:ext>
            </a:extLst>
          </p:cNvPr>
          <p:cNvSpPr>
            <a:spLocks noGrp="1"/>
          </p:cNvSpPr>
          <p:nvPr>
            <p:ph type="title"/>
          </p:nvPr>
        </p:nvSpPr>
        <p:spPr/>
        <p:txBody>
          <a:bodyPr/>
          <a:lstStyle/>
          <a:p>
            <a:r>
              <a:rPr lang="en-US"/>
              <a:t>Facebook Copy of Posts Table | DAK - 16 of 16</a:t>
            </a:r>
          </a:p>
        </p:txBody>
      </p:sp>
      <p:graphicFrame>
        <p:nvGraphicFramePr>
          <p:cNvPr id="5" name="Table Placeholder 4">
            <a:extLst>
              <a:ext uri="{FF2B5EF4-FFF2-40B4-BE49-F238E27FC236}">
                <a16:creationId xmlns:a16="http://schemas.microsoft.com/office/drawing/2014/main" id="{EBE8053B-9318-4F3B-A52C-D1918299DE1D}"/>
              </a:ext>
            </a:extLst>
          </p:cNvPr>
          <p:cNvGraphicFramePr>
            <a:graphicFrameLocks noGrp="1"/>
          </p:cNvGraphicFramePr>
          <p:nvPr>
            <p:ph type="tbl" sz="quarter" idx="13"/>
            <p:extLst>
              <p:ext uri="{D42A27DB-BD31-4B8C-83A1-F6EECF244321}">
                <p14:modId xmlns:p14="http://schemas.microsoft.com/office/powerpoint/2010/main" val="82975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91330939"/>
                    </a:ext>
                  </a:extLst>
                </a:gridCol>
                <a:gridCol w="905256">
                  <a:extLst>
                    <a:ext uri="{9D8B030D-6E8A-4147-A177-3AD203B41FA5}">
                      <a16:colId xmlns:a16="http://schemas.microsoft.com/office/drawing/2014/main" val="2639310879"/>
                    </a:ext>
                  </a:extLst>
                </a:gridCol>
                <a:gridCol w="905256">
                  <a:extLst>
                    <a:ext uri="{9D8B030D-6E8A-4147-A177-3AD203B41FA5}">
                      <a16:colId xmlns:a16="http://schemas.microsoft.com/office/drawing/2014/main" val="1835076970"/>
                    </a:ext>
                  </a:extLst>
                </a:gridCol>
                <a:gridCol w="905256">
                  <a:extLst>
                    <a:ext uri="{9D8B030D-6E8A-4147-A177-3AD203B41FA5}">
                      <a16:colId xmlns:a16="http://schemas.microsoft.com/office/drawing/2014/main" val="737100735"/>
                    </a:ext>
                  </a:extLst>
                </a:gridCol>
                <a:gridCol w="905256">
                  <a:extLst>
                    <a:ext uri="{9D8B030D-6E8A-4147-A177-3AD203B41FA5}">
                      <a16:colId xmlns:a16="http://schemas.microsoft.com/office/drawing/2014/main" val="2414337837"/>
                    </a:ext>
                  </a:extLst>
                </a:gridCol>
                <a:gridCol w="905256">
                  <a:extLst>
                    <a:ext uri="{9D8B030D-6E8A-4147-A177-3AD203B41FA5}">
                      <a16:colId xmlns:a16="http://schemas.microsoft.com/office/drawing/2014/main" val="1387204492"/>
                    </a:ext>
                  </a:extLst>
                </a:gridCol>
                <a:gridCol w="905256">
                  <a:extLst>
                    <a:ext uri="{9D8B030D-6E8A-4147-A177-3AD203B41FA5}">
                      <a16:colId xmlns:a16="http://schemas.microsoft.com/office/drawing/2014/main" val="614959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620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BARMER - 2021-05-27 16:28:28</a:t>
                      </a:r>
                      <a:r>
                        <a:rPr kumimoji="0" lang="de-DE" sz="1000" b="0" i="0" u="none" strike="noStrike" kern="1200" cap="none" spc="0" normalizeH="0" baseline="0" noProof="0">
                          <a:ln>
                            <a:noFill/>
                          </a:ln>
                          <a:solidFill>
                            <a:prstClr val="black"/>
                          </a:solidFill>
                          <a:effectLst/>
                          <a:uLnTx/>
                          <a:uFillTx/>
                          <a:latin typeface="+mn-lt"/>
                          <a:ea typeface="+mn-ea"/>
                          <a:cs typeface="+mn-cs"/>
                        </a:rPr>
                        <a:t>
 In vielen Teilen Deutschlands hat die Außengastronomie seit kurzem unter besonderen Auflagen geöffnet. Nutzt ihr die Gelegenheit direkt oder wartet ihr lieber noch?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8569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 Techniker (TK) - 2021-05-27 15:25:42</a:t>
                      </a:r>
                      <a:r>
                        <a:rPr kumimoji="0" lang="de-DE" sz="1000" b="0" i="0" u="none" strike="noStrike" kern="1200" cap="none" spc="0" normalizeH="0" baseline="0" noProof="0">
                          <a:ln>
                            <a:noFill/>
                          </a:ln>
                          <a:solidFill>
                            <a:prstClr val="black"/>
                          </a:solidFill>
                          <a:effectLst/>
                          <a:uLnTx/>
                          <a:uFillTx/>
                          <a:latin typeface="+mn-lt"/>
                          <a:ea typeface="+mn-ea"/>
                          <a:cs typeface="+mn-cs"/>
                        </a:rPr>
                        <a:t>
 Mach' dein Smartphone zur Hebamme: mit dem TK-Hebammentelefon. Exklusiv für unsere Versicherten: www.tk.de/techniker/2084302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21967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DAK-Gesundheit - 2021-05-27 11:00:47</a:t>
                      </a:r>
                      <a:r>
                        <a:rPr kumimoji="0" lang="de-DE" sz="1000" b="0" i="0" u="none" strike="noStrike" kern="1200" cap="none" spc="0" normalizeH="0" baseline="0" noProof="0">
                          <a:ln>
                            <a:noFill/>
                          </a:ln>
                          <a:solidFill>
                            <a:prstClr val="black"/>
                          </a:solidFill>
                          <a:effectLst/>
                          <a:uLnTx/>
                          <a:uFillTx/>
                          <a:latin typeface="+mn-lt"/>
                          <a:ea typeface="+mn-ea"/>
                          <a:cs typeface="+mn-cs"/>
                        </a:rPr>
                        <a:t>
 Was, wenn weder die Hebamme noch die Arztpraxis erreichbar ist? 👉 Versicherte der DAK-Gesundheit haben Anspruch auf drei exklusive Beratungen mit den Hebammen von Kinderheldin. Und das täglich in der Zeit von 7 bis 22 Uhr  – auch an Sonn- und Feiertagen. Mehr Infos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15:23:28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74188417"/>
                  </a:ext>
                </a:extLst>
              </a:tr>
            </a:tbl>
          </a:graphicData>
        </a:graphic>
      </p:graphicFrame>
      <p:sp>
        <p:nvSpPr>
          <p:cNvPr id="4" name="Text Placeholder 3">
            <a:extLst>
              <a:ext uri="{FF2B5EF4-FFF2-40B4-BE49-F238E27FC236}">
                <a16:creationId xmlns:a16="http://schemas.microsoft.com/office/drawing/2014/main" id="{F29C8FA5-2323-4690-B6BC-37AAD942629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454786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692</Words>
  <Application>Microsoft Office PowerPoint</Application>
  <PresentationFormat>On-screen Show (4:3)</PresentationFormat>
  <Paragraphs>319</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Facebook Copy of Posts Table | DAK - 1 of 16</vt:lpstr>
      <vt:lpstr>Facebook Copy of Posts Table | DAK - 2 of 16</vt:lpstr>
      <vt:lpstr>Facebook Copy of Posts Table | DAK - 3 of 16</vt:lpstr>
      <vt:lpstr>Facebook Copy of Posts Table | DAK - 4 of 16</vt:lpstr>
      <vt:lpstr>Facebook Copy of Posts Table | DAK - 5 of 16</vt:lpstr>
      <vt:lpstr>Facebook Copy of Posts Table | DAK - 6 of 16</vt:lpstr>
      <vt:lpstr>Facebook Copy of Posts Table | DAK - 7 of 16</vt:lpstr>
      <vt:lpstr>Facebook Copy of Posts Table | DAK - 8 of 16</vt:lpstr>
      <vt:lpstr>Facebook Copy of Posts Table | DAK - 9 of 16</vt:lpstr>
      <vt:lpstr>Facebook Copy of Posts Table | DAK - 10 of 16</vt:lpstr>
      <vt:lpstr>Facebook Copy of Posts Table | DAK - 11 of 16</vt:lpstr>
      <vt:lpstr>Facebook Copy of Posts Table | DAK - 12 of 16</vt:lpstr>
      <vt:lpstr>Facebook Copy of Posts Table | DAK - 13 of 16</vt:lpstr>
      <vt:lpstr>Facebook Copy of Posts Table | DAK - 14 of 16</vt:lpstr>
      <vt:lpstr>Facebook Copy of Posts Table | DAK - 15 of 16</vt:lpstr>
      <vt:lpstr>Facebook Copy of Posts Table | DAK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Copy of Posts Table | DAK - 1 of 16</dc:title>
  <dc:creator>Frederik Peiniger</dc:creator>
  <cp:lastModifiedBy>Frederik Peiniger</cp:lastModifiedBy>
  <cp:revision>1</cp:revision>
  <dcterms:created xsi:type="dcterms:W3CDTF">2021-06-01T12:12:35Z</dcterms:created>
  <dcterms:modified xsi:type="dcterms:W3CDTF">2021-06-01T12:14:52Z</dcterms:modified>
</cp:coreProperties>
</file>