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00F4B-5F09-4146-918D-720B2FD74FAA}"/>
              </a:ext>
            </a:extLst>
          </p:cNvPr>
          <p:cNvSpPr>
            <a:spLocks noGrp="1"/>
          </p:cNvSpPr>
          <p:nvPr>
            <p:ph type="title"/>
          </p:nvPr>
        </p:nvSpPr>
        <p:spPr/>
        <p:txBody>
          <a:bodyPr/>
          <a:lstStyle/>
          <a:p>
            <a:r>
              <a:rPr lang="en-US"/>
              <a:t>Instagram Posts Table | DAK - 1 of 24</a:t>
            </a:r>
          </a:p>
        </p:txBody>
      </p:sp>
      <p:graphicFrame>
        <p:nvGraphicFramePr>
          <p:cNvPr id="5" name="Table Placeholder 4">
            <a:extLst>
              <a:ext uri="{FF2B5EF4-FFF2-40B4-BE49-F238E27FC236}">
                <a16:creationId xmlns:a16="http://schemas.microsoft.com/office/drawing/2014/main" id="{08C508EE-A48F-4CAF-A5AA-CE35EBF8D25B}"/>
              </a:ext>
            </a:extLst>
          </p:cNvPr>
          <p:cNvGraphicFramePr>
            <a:graphicFrameLocks noGrp="1"/>
          </p:cNvGraphicFramePr>
          <p:nvPr>
            <p:ph type="tbl" sz="quarter" idx="13"/>
            <p:extLst>
              <p:ext uri="{D42A27DB-BD31-4B8C-83A1-F6EECF244321}">
                <p14:modId xmlns:p14="http://schemas.microsoft.com/office/powerpoint/2010/main" val="2689710194"/>
              </p:ext>
            </p:extLst>
          </p:nvPr>
        </p:nvGraphicFramePr>
        <p:xfrm>
          <a:off x="457200" y="1731963"/>
          <a:ext cx="8229600" cy="39624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48685678"/>
                    </a:ext>
                  </a:extLst>
                </a:gridCol>
                <a:gridCol w="1810512">
                  <a:extLst>
                    <a:ext uri="{9D8B030D-6E8A-4147-A177-3AD203B41FA5}">
                      <a16:colId xmlns:a16="http://schemas.microsoft.com/office/drawing/2014/main" val="5712286"/>
                    </a:ext>
                  </a:extLst>
                </a:gridCol>
                <a:gridCol w="822960">
                  <a:extLst>
                    <a:ext uri="{9D8B030D-6E8A-4147-A177-3AD203B41FA5}">
                      <a16:colId xmlns:a16="http://schemas.microsoft.com/office/drawing/2014/main" val="2461758687"/>
                    </a:ext>
                  </a:extLst>
                </a:gridCol>
                <a:gridCol w="822960">
                  <a:extLst>
                    <a:ext uri="{9D8B030D-6E8A-4147-A177-3AD203B41FA5}">
                      <a16:colId xmlns:a16="http://schemas.microsoft.com/office/drawing/2014/main" val="3884858503"/>
                    </a:ext>
                  </a:extLst>
                </a:gridCol>
                <a:gridCol w="822960">
                  <a:extLst>
                    <a:ext uri="{9D8B030D-6E8A-4147-A177-3AD203B41FA5}">
                      <a16:colId xmlns:a16="http://schemas.microsoft.com/office/drawing/2014/main" val="2764552648"/>
                    </a:ext>
                  </a:extLst>
                </a:gridCol>
                <a:gridCol w="822960">
                  <a:extLst>
                    <a:ext uri="{9D8B030D-6E8A-4147-A177-3AD203B41FA5}">
                      <a16:colId xmlns:a16="http://schemas.microsoft.com/office/drawing/2014/main" val="736972586"/>
                    </a:ext>
                  </a:extLst>
                </a:gridCol>
                <a:gridCol w="822960">
                  <a:extLst>
                    <a:ext uri="{9D8B030D-6E8A-4147-A177-3AD203B41FA5}">
                      <a16:colId xmlns:a16="http://schemas.microsoft.com/office/drawing/2014/main" val="611624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1381376"/>
                  </a:ext>
                </a:extLst>
              </a:tr>
            </a:tbl>
          </a:graphicData>
        </a:graphic>
      </p:graphicFrame>
      <p:sp>
        <p:nvSpPr>
          <p:cNvPr id="4" name="Text Placeholder 3">
            <a:extLst>
              <a:ext uri="{FF2B5EF4-FFF2-40B4-BE49-F238E27FC236}">
                <a16:creationId xmlns:a16="http://schemas.microsoft.com/office/drawing/2014/main" id="{7B933655-C34A-4E96-AECB-254B6DDC6F91}"/>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590768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E53F7-2B8B-476F-925F-31F971F64839}"/>
              </a:ext>
            </a:extLst>
          </p:cNvPr>
          <p:cNvSpPr>
            <a:spLocks noGrp="1"/>
          </p:cNvSpPr>
          <p:nvPr>
            <p:ph type="title"/>
          </p:nvPr>
        </p:nvSpPr>
        <p:spPr/>
        <p:txBody>
          <a:bodyPr/>
          <a:lstStyle/>
          <a:p>
            <a:r>
              <a:rPr lang="en-US"/>
              <a:t>Instagram Posts Table | DAK - 2 of 24</a:t>
            </a:r>
          </a:p>
        </p:txBody>
      </p:sp>
      <p:graphicFrame>
        <p:nvGraphicFramePr>
          <p:cNvPr id="5" name="Table Placeholder 4">
            <a:extLst>
              <a:ext uri="{FF2B5EF4-FFF2-40B4-BE49-F238E27FC236}">
                <a16:creationId xmlns:a16="http://schemas.microsoft.com/office/drawing/2014/main" id="{F57EFE76-294B-4CF5-973C-A301AE8B0199}"/>
              </a:ext>
            </a:extLst>
          </p:cNvPr>
          <p:cNvGraphicFramePr>
            <a:graphicFrameLocks noGrp="1"/>
          </p:cNvGraphicFramePr>
          <p:nvPr>
            <p:ph type="tbl" sz="quarter" idx="13"/>
            <p:extLst>
              <p:ext uri="{D42A27DB-BD31-4B8C-83A1-F6EECF244321}">
                <p14:modId xmlns:p14="http://schemas.microsoft.com/office/powerpoint/2010/main" val="653183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9699564"/>
                    </a:ext>
                  </a:extLst>
                </a:gridCol>
                <a:gridCol w="1810512">
                  <a:extLst>
                    <a:ext uri="{9D8B030D-6E8A-4147-A177-3AD203B41FA5}">
                      <a16:colId xmlns:a16="http://schemas.microsoft.com/office/drawing/2014/main" val="3190468424"/>
                    </a:ext>
                  </a:extLst>
                </a:gridCol>
                <a:gridCol w="822960">
                  <a:extLst>
                    <a:ext uri="{9D8B030D-6E8A-4147-A177-3AD203B41FA5}">
                      <a16:colId xmlns:a16="http://schemas.microsoft.com/office/drawing/2014/main" val="1541993211"/>
                    </a:ext>
                  </a:extLst>
                </a:gridCol>
                <a:gridCol w="822960">
                  <a:extLst>
                    <a:ext uri="{9D8B030D-6E8A-4147-A177-3AD203B41FA5}">
                      <a16:colId xmlns:a16="http://schemas.microsoft.com/office/drawing/2014/main" val="4020463382"/>
                    </a:ext>
                  </a:extLst>
                </a:gridCol>
                <a:gridCol w="822960">
                  <a:extLst>
                    <a:ext uri="{9D8B030D-6E8A-4147-A177-3AD203B41FA5}">
                      <a16:colId xmlns:a16="http://schemas.microsoft.com/office/drawing/2014/main" val="1981775568"/>
                    </a:ext>
                  </a:extLst>
                </a:gridCol>
                <a:gridCol w="822960">
                  <a:extLst>
                    <a:ext uri="{9D8B030D-6E8A-4147-A177-3AD203B41FA5}">
                      <a16:colId xmlns:a16="http://schemas.microsoft.com/office/drawing/2014/main" val="508338367"/>
                    </a:ext>
                  </a:extLst>
                </a:gridCol>
                <a:gridCol w="822960">
                  <a:extLst>
                    <a:ext uri="{9D8B030D-6E8A-4147-A177-3AD203B41FA5}">
                      <a16:colId xmlns:a16="http://schemas.microsoft.com/office/drawing/2014/main" val="21594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6899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aoknordost - 2019-07-31 16:39:28</a:t>
                      </a:r>
                      <a:r>
                        <a:rPr kumimoji="0" lang="de-DE" sz="1000" b="0" i="0" u="none" strike="noStrike" kern="1200" cap="none" spc="0" normalizeH="0" baseline="0" noProof="0">
                          <a:ln>
                            <a:noFill/>
                          </a:ln>
                          <a:solidFill>
                            <a:prstClr val="black"/>
                          </a:solidFill>
                          <a:effectLst/>
                          <a:uLnTx/>
                          <a:uFillTx/>
                          <a:latin typeface="+mn-lt"/>
                          <a:ea typeface="+mn-ea"/>
                          <a:cs typeface="+mn-cs"/>
                        </a:rPr>
                        <a:t>
 Von Apfel- bis Schokoladenminze: über 2.000 Minzsorten soll es geben.🌱 Dank ätherischer Öle kann das Kraut Bauchkrämpfe und Spannungskopfschmerzen lindern. In der Erkältungszeit kann man mit Minze wunderbar inhalieren. Mal abgesehen von ihrer Heilwirkung: in Salat, Joghurt-Dip, Tee und Wasser erfrischt die grüne Pflanze immer.💚
.
Wer eine Abkühlung bei diesem Wetter braucht, schneidet eine Bio-Limette auf und gibt diese zusammen mit frischer Minze und Gurkenscheiben in eine Karaffe.🥒 Mit Mineralwasser aufgießen, im Kühlschrank ziehen lassen und genießen. Das geht übrigens auch in Kombination mit 🍏, 🍓, 🍊, 🥝, 🍋,... 🤗
.
.
.
#erfrischung #erfrischungsgetränk #minze #pfefferminze #rezepte #getränkerezept #nosugaradded #sugarfree #zuckerfrei #getränke #detoxwasser #detoxwater #aoknordost #sommer2019 #genugtrinken #wassertrinken #wassermitgeschmack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https://www.instagram.com/p/B0lbVN2izKE/media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06:04:07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30299016"/>
                  </a:ext>
                </a:extLst>
              </a:tr>
            </a:tbl>
          </a:graphicData>
        </a:graphic>
      </p:graphicFrame>
      <p:sp>
        <p:nvSpPr>
          <p:cNvPr id="4" name="Text Placeholder 3">
            <a:extLst>
              <a:ext uri="{FF2B5EF4-FFF2-40B4-BE49-F238E27FC236}">
                <a16:creationId xmlns:a16="http://schemas.microsoft.com/office/drawing/2014/main" id="{03821FE1-CF67-43CF-9432-CFACB75E324C}"/>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346454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DE104-15AA-4BEC-9E2E-79E2DE98D918}"/>
              </a:ext>
            </a:extLst>
          </p:cNvPr>
          <p:cNvSpPr>
            <a:spLocks noGrp="1"/>
          </p:cNvSpPr>
          <p:nvPr>
            <p:ph type="title"/>
          </p:nvPr>
        </p:nvSpPr>
        <p:spPr/>
        <p:txBody>
          <a:bodyPr/>
          <a:lstStyle/>
          <a:p>
            <a:r>
              <a:rPr lang="en-US"/>
              <a:t>Instagram Posts Table | DAK - 3 of 24</a:t>
            </a:r>
          </a:p>
        </p:txBody>
      </p:sp>
      <p:graphicFrame>
        <p:nvGraphicFramePr>
          <p:cNvPr id="5" name="Table Placeholder 4">
            <a:extLst>
              <a:ext uri="{FF2B5EF4-FFF2-40B4-BE49-F238E27FC236}">
                <a16:creationId xmlns:a16="http://schemas.microsoft.com/office/drawing/2014/main" id="{C16212D3-CB48-46F2-A4B1-3C613621F955}"/>
              </a:ext>
            </a:extLst>
          </p:cNvPr>
          <p:cNvGraphicFramePr>
            <a:graphicFrameLocks noGrp="1"/>
          </p:cNvGraphicFramePr>
          <p:nvPr>
            <p:ph type="tbl" sz="quarter" idx="13"/>
            <p:extLst>
              <p:ext uri="{D42A27DB-BD31-4B8C-83A1-F6EECF244321}">
                <p14:modId xmlns:p14="http://schemas.microsoft.com/office/powerpoint/2010/main" val="1532460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62983879"/>
                    </a:ext>
                  </a:extLst>
                </a:gridCol>
                <a:gridCol w="1810512">
                  <a:extLst>
                    <a:ext uri="{9D8B030D-6E8A-4147-A177-3AD203B41FA5}">
                      <a16:colId xmlns:a16="http://schemas.microsoft.com/office/drawing/2014/main" val="307248753"/>
                    </a:ext>
                  </a:extLst>
                </a:gridCol>
                <a:gridCol w="822960">
                  <a:extLst>
                    <a:ext uri="{9D8B030D-6E8A-4147-A177-3AD203B41FA5}">
                      <a16:colId xmlns:a16="http://schemas.microsoft.com/office/drawing/2014/main" val="2053210909"/>
                    </a:ext>
                  </a:extLst>
                </a:gridCol>
                <a:gridCol w="822960">
                  <a:extLst>
                    <a:ext uri="{9D8B030D-6E8A-4147-A177-3AD203B41FA5}">
                      <a16:colId xmlns:a16="http://schemas.microsoft.com/office/drawing/2014/main" val="723258997"/>
                    </a:ext>
                  </a:extLst>
                </a:gridCol>
                <a:gridCol w="822960">
                  <a:extLst>
                    <a:ext uri="{9D8B030D-6E8A-4147-A177-3AD203B41FA5}">
                      <a16:colId xmlns:a16="http://schemas.microsoft.com/office/drawing/2014/main" val="576567737"/>
                    </a:ext>
                  </a:extLst>
                </a:gridCol>
                <a:gridCol w="822960">
                  <a:extLst>
                    <a:ext uri="{9D8B030D-6E8A-4147-A177-3AD203B41FA5}">
                      <a16:colId xmlns:a16="http://schemas.microsoft.com/office/drawing/2014/main" val="2689748075"/>
                    </a:ext>
                  </a:extLst>
                </a:gridCol>
                <a:gridCol w="822960">
                  <a:extLst>
                    <a:ext uri="{9D8B030D-6E8A-4147-A177-3AD203B41FA5}">
                      <a16:colId xmlns:a16="http://schemas.microsoft.com/office/drawing/2014/main" val="2250556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177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die_knappschaft - 2019-07-31 14:05:04</a:t>
                      </a:r>
                      <a:r>
                        <a:rPr kumimoji="0" lang="de-DE" sz="1000" b="0" i="0" u="none" strike="noStrike" kern="1200" cap="none" spc="0" normalizeH="0" baseline="0" noProof="0">
                          <a:ln>
                            <a:noFill/>
                          </a:ln>
                          <a:solidFill>
                            <a:prstClr val="black"/>
                          </a:solidFill>
                          <a:effectLst/>
                          <a:uLnTx/>
                          <a:uFillTx/>
                          <a:latin typeface="+mn-lt"/>
                          <a:ea typeface="+mn-ea"/>
                          <a:cs typeface="+mn-cs"/>
                        </a:rPr>
                        <a:t>
 Was du für deine nächste Fahrradtour alles beachten musst? 🚲 Wir verraten es dir. Klick einfach auf den Link in der Bio. 🤓
#knappschaft #fürmeinegesundheit #lifehacks #fahrradtour #tipps #fahrradliebe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https://www.instagram.com/p/B0lJqbEDgPI/media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06:03:37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03212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barmer - 2019-07-31 10:09:08</a:t>
                      </a:r>
                      <a:r>
                        <a:rPr kumimoji="0" lang="en-US" sz="1000" b="0" i="0" u="none" strike="noStrike" kern="1200" cap="none" spc="0" normalizeH="0" baseline="0" noProof="0">
                          <a:ln>
                            <a:noFill/>
                          </a:ln>
                          <a:solidFill>
                            <a:prstClr val="black"/>
                          </a:solidFill>
                          <a:effectLst/>
                          <a:uLnTx/>
                          <a:uFillTx/>
                          <a:latin typeface="+mn-lt"/>
                          <a:ea typeface="+mn-ea"/>
                          <a:cs typeface="+mn-cs"/>
                        </a:rPr>
                        <a:t>
 Happy, glücklich, sorgenlos, vergnügt, freudig... Lachen tut so gut. Diese Emotionen auch! Worüber habt ihr euch zuletzt sehr gefreut?
___________________
#barmer #leben #lachen #freude #behappy #behappydontworry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https://www.instagram.com/p/B0kuqW1COQx/media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06:05:38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47033031"/>
                  </a:ext>
                </a:extLst>
              </a:tr>
            </a:tbl>
          </a:graphicData>
        </a:graphic>
      </p:graphicFrame>
      <p:sp>
        <p:nvSpPr>
          <p:cNvPr id="4" name="Text Placeholder 3">
            <a:extLst>
              <a:ext uri="{FF2B5EF4-FFF2-40B4-BE49-F238E27FC236}">
                <a16:creationId xmlns:a16="http://schemas.microsoft.com/office/drawing/2014/main" id="{1A1104D6-5BD6-43E4-8498-4A8B5D36A7DC}"/>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942046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A8CD7-E255-43AD-9932-2BFD127C0271}"/>
              </a:ext>
            </a:extLst>
          </p:cNvPr>
          <p:cNvSpPr>
            <a:spLocks noGrp="1"/>
          </p:cNvSpPr>
          <p:nvPr>
            <p:ph type="title"/>
          </p:nvPr>
        </p:nvSpPr>
        <p:spPr/>
        <p:txBody>
          <a:bodyPr/>
          <a:lstStyle/>
          <a:p>
            <a:r>
              <a:rPr lang="en-US"/>
              <a:t>Instagram Posts Table | DAK - 4 of 24</a:t>
            </a:r>
          </a:p>
        </p:txBody>
      </p:sp>
      <p:graphicFrame>
        <p:nvGraphicFramePr>
          <p:cNvPr id="5" name="Table Placeholder 4">
            <a:extLst>
              <a:ext uri="{FF2B5EF4-FFF2-40B4-BE49-F238E27FC236}">
                <a16:creationId xmlns:a16="http://schemas.microsoft.com/office/drawing/2014/main" id="{024ABBB0-2B0E-44CC-844E-8CFC2B1D6BA1}"/>
              </a:ext>
            </a:extLst>
          </p:cNvPr>
          <p:cNvGraphicFramePr>
            <a:graphicFrameLocks noGrp="1"/>
          </p:cNvGraphicFramePr>
          <p:nvPr>
            <p:ph type="tbl" sz="quarter" idx="13"/>
            <p:extLst>
              <p:ext uri="{D42A27DB-BD31-4B8C-83A1-F6EECF244321}">
                <p14:modId xmlns:p14="http://schemas.microsoft.com/office/powerpoint/2010/main" val="3150311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50113785"/>
                    </a:ext>
                  </a:extLst>
                </a:gridCol>
                <a:gridCol w="1810512">
                  <a:extLst>
                    <a:ext uri="{9D8B030D-6E8A-4147-A177-3AD203B41FA5}">
                      <a16:colId xmlns:a16="http://schemas.microsoft.com/office/drawing/2014/main" val="2287889661"/>
                    </a:ext>
                  </a:extLst>
                </a:gridCol>
                <a:gridCol w="822960">
                  <a:extLst>
                    <a:ext uri="{9D8B030D-6E8A-4147-A177-3AD203B41FA5}">
                      <a16:colId xmlns:a16="http://schemas.microsoft.com/office/drawing/2014/main" val="1496051491"/>
                    </a:ext>
                  </a:extLst>
                </a:gridCol>
                <a:gridCol w="822960">
                  <a:extLst>
                    <a:ext uri="{9D8B030D-6E8A-4147-A177-3AD203B41FA5}">
                      <a16:colId xmlns:a16="http://schemas.microsoft.com/office/drawing/2014/main" val="2237744470"/>
                    </a:ext>
                  </a:extLst>
                </a:gridCol>
                <a:gridCol w="822960">
                  <a:extLst>
                    <a:ext uri="{9D8B030D-6E8A-4147-A177-3AD203B41FA5}">
                      <a16:colId xmlns:a16="http://schemas.microsoft.com/office/drawing/2014/main" val="3699209057"/>
                    </a:ext>
                  </a:extLst>
                </a:gridCol>
                <a:gridCol w="822960">
                  <a:extLst>
                    <a:ext uri="{9D8B030D-6E8A-4147-A177-3AD203B41FA5}">
                      <a16:colId xmlns:a16="http://schemas.microsoft.com/office/drawing/2014/main" val="2722339693"/>
                    </a:ext>
                  </a:extLst>
                </a:gridCol>
                <a:gridCol w="822960">
                  <a:extLst>
                    <a:ext uri="{9D8B030D-6E8A-4147-A177-3AD203B41FA5}">
                      <a16:colId xmlns:a16="http://schemas.microsoft.com/office/drawing/2014/main" val="681505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1224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dakgesundheit - 2019-07-31 07:59:35</a:t>
                      </a:r>
                      <a:r>
                        <a:rPr kumimoji="0" lang="de-DE" sz="1000" b="0" i="0" u="none" strike="noStrike" kern="1200" cap="none" spc="0" normalizeH="0" baseline="0" noProof="0">
                          <a:ln>
                            <a:noFill/>
                          </a:ln>
                          <a:solidFill>
                            <a:prstClr val="black"/>
                          </a:solidFill>
                          <a:effectLst/>
                          <a:uLnTx/>
                          <a:uFillTx/>
                          <a:latin typeface="+mn-lt"/>
                          <a:ea typeface="+mn-ea"/>
                          <a:cs typeface="+mn-cs"/>
                        </a:rPr>
                        <a:t>
 Brustschwimmen ist ein ausgezeichnetes Fitnesstraining. Doch bei 90 Prozent der Deutschen hapert es an der Technik. Die Folgen: Verspannungen und Schmerzen. Schwimmtrainer Christian Stehr zeigt patricheizmann diesen #fitwoch, wie's richtig geht. Den ganzen Clip gibt's auf www.dak.de/fitwoch.
#swiming #swim #swimcoach #dakgesundheit #gesundleben #einlebenlang #healthylife #healthylifestyle #gesundheit #schwimmen #schwimmtraining #patricheizmann #fitness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https://www.instagram.com/p/B0kfiHZDVPH/media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06:05:21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7116260"/>
                  </a:ext>
                </a:extLst>
              </a:tr>
            </a:tbl>
          </a:graphicData>
        </a:graphic>
      </p:graphicFrame>
      <p:sp>
        <p:nvSpPr>
          <p:cNvPr id="4" name="Text Placeholder 3">
            <a:extLst>
              <a:ext uri="{FF2B5EF4-FFF2-40B4-BE49-F238E27FC236}">
                <a16:creationId xmlns:a16="http://schemas.microsoft.com/office/drawing/2014/main" id="{BB2143C4-C178-4B95-B205-2F398248DF65}"/>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226738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67E39-3427-4EAA-9016-F2AA84BAED3F}"/>
              </a:ext>
            </a:extLst>
          </p:cNvPr>
          <p:cNvSpPr>
            <a:spLocks noGrp="1"/>
          </p:cNvSpPr>
          <p:nvPr>
            <p:ph type="title"/>
          </p:nvPr>
        </p:nvSpPr>
        <p:spPr/>
        <p:txBody>
          <a:bodyPr/>
          <a:lstStyle/>
          <a:p>
            <a:r>
              <a:rPr lang="en-US"/>
              <a:t>Instagram Posts Table | DAK - 5 of 24</a:t>
            </a:r>
          </a:p>
        </p:txBody>
      </p:sp>
      <p:graphicFrame>
        <p:nvGraphicFramePr>
          <p:cNvPr id="5" name="Table Placeholder 4">
            <a:extLst>
              <a:ext uri="{FF2B5EF4-FFF2-40B4-BE49-F238E27FC236}">
                <a16:creationId xmlns:a16="http://schemas.microsoft.com/office/drawing/2014/main" id="{6480B2B9-378F-43C2-8B1F-EADEAC0C2E5E}"/>
              </a:ext>
            </a:extLst>
          </p:cNvPr>
          <p:cNvGraphicFramePr>
            <a:graphicFrameLocks noGrp="1"/>
          </p:cNvGraphicFramePr>
          <p:nvPr>
            <p:ph type="tbl" sz="quarter" idx="13"/>
            <p:extLst>
              <p:ext uri="{D42A27DB-BD31-4B8C-83A1-F6EECF244321}">
                <p14:modId xmlns:p14="http://schemas.microsoft.com/office/powerpoint/2010/main" val="2524779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82353856"/>
                    </a:ext>
                  </a:extLst>
                </a:gridCol>
                <a:gridCol w="1810512">
                  <a:extLst>
                    <a:ext uri="{9D8B030D-6E8A-4147-A177-3AD203B41FA5}">
                      <a16:colId xmlns:a16="http://schemas.microsoft.com/office/drawing/2014/main" val="3205196071"/>
                    </a:ext>
                  </a:extLst>
                </a:gridCol>
                <a:gridCol w="822960">
                  <a:extLst>
                    <a:ext uri="{9D8B030D-6E8A-4147-A177-3AD203B41FA5}">
                      <a16:colId xmlns:a16="http://schemas.microsoft.com/office/drawing/2014/main" val="31842134"/>
                    </a:ext>
                  </a:extLst>
                </a:gridCol>
                <a:gridCol w="822960">
                  <a:extLst>
                    <a:ext uri="{9D8B030D-6E8A-4147-A177-3AD203B41FA5}">
                      <a16:colId xmlns:a16="http://schemas.microsoft.com/office/drawing/2014/main" val="1125521224"/>
                    </a:ext>
                  </a:extLst>
                </a:gridCol>
                <a:gridCol w="822960">
                  <a:extLst>
                    <a:ext uri="{9D8B030D-6E8A-4147-A177-3AD203B41FA5}">
                      <a16:colId xmlns:a16="http://schemas.microsoft.com/office/drawing/2014/main" val="3448255319"/>
                    </a:ext>
                  </a:extLst>
                </a:gridCol>
                <a:gridCol w="822960">
                  <a:extLst>
                    <a:ext uri="{9D8B030D-6E8A-4147-A177-3AD203B41FA5}">
                      <a16:colId xmlns:a16="http://schemas.microsoft.com/office/drawing/2014/main" val="1295404537"/>
                    </a:ext>
                  </a:extLst>
                </a:gridCol>
                <a:gridCol w="822960">
                  <a:extLst>
                    <a:ext uri="{9D8B030D-6E8A-4147-A177-3AD203B41FA5}">
                      <a16:colId xmlns:a16="http://schemas.microsoft.com/office/drawing/2014/main" val="853537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884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die_techniker - 2019-07-30 18:37:41</a:t>
                      </a:r>
                      <a:r>
                        <a:rPr kumimoji="0" lang="en-US" sz="1000" b="0" i="0" u="none" strike="noStrike" kern="1200" cap="none" spc="0" normalizeH="0" baseline="0" noProof="0">
                          <a:ln>
                            <a:noFill/>
                          </a:ln>
                          <a:solidFill>
                            <a:prstClr val="black"/>
                          </a:solidFill>
                          <a:effectLst/>
                          <a:uLnTx/>
                          <a:uFillTx/>
                          <a:latin typeface="+mn-lt"/>
                          <a:ea typeface="+mn-ea"/>
                          <a:cs typeface="+mn-cs"/>
                        </a:rPr>
                        <a:t>
 Ohne Plan auf Entdeckertour –
aber im Notfall den Überblick behalten. 
TK-Safe: alle relevanten Gesundheitsdaten auf Deinem Smartphone. 
Mehr zum TK-Safe: 👉 Link in Bio 👈
#dietechniker #tksafe #wanderlust #reiselust #traveltheworld #reisefieber
#amendederweltaufdersicherenseite 
#urlaub #abenteuerreise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https://www.instagram.com/p/B0jEEMllm2O/media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06:06:03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03592826"/>
                  </a:ext>
                </a:extLst>
              </a:tr>
            </a:tbl>
          </a:graphicData>
        </a:graphic>
      </p:graphicFrame>
      <p:sp>
        <p:nvSpPr>
          <p:cNvPr id="4" name="Text Placeholder 3">
            <a:extLst>
              <a:ext uri="{FF2B5EF4-FFF2-40B4-BE49-F238E27FC236}">
                <a16:creationId xmlns:a16="http://schemas.microsoft.com/office/drawing/2014/main" id="{9A1943BE-E8FC-421B-919A-91B5AC913A3C}"/>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990813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B97CC-CB03-4911-A72A-3129EDAE5857}"/>
              </a:ext>
            </a:extLst>
          </p:cNvPr>
          <p:cNvSpPr>
            <a:spLocks noGrp="1"/>
          </p:cNvSpPr>
          <p:nvPr>
            <p:ph type="title"/>
          </p:nvPr>
        </p:nvSpPr>
        <p:spPr/>
        <p:txBody>
          <a:bodyPr/>
          <a:lstStyle/>
          <a:p>
            <a:r>
              <a:rPr lang="en-US"/>
              <a:t>Instagram Posts Table | DAK - 6 of 24</a:t>
            </a:r>
          </a:p>
        </p:txBody>
      </p:sp>
      <p:graphicFrame>
        <p:nvGraphicFramePr>
          <p:cNvPr id="5" name="Table Placeholder 4">
            <a:extLst>
              <a:ext uri="{FF2B5EF4-FFF2-40B4-BE49-F238E27FC236}">
                <a16:creationId xmlns:a16="http://schemas.microsoft.com/office/drawing/2014/main" id="{53285771-6032-41E9-A1A5-EFA5ECEDAD22}"/>
              </a:ext>
            </a:extLst>
          </p:cNvPr>
          <p:cNvGraphicFramePr>
            <a:graphicFrameLocks noGrp="1"/>
          </p:cNvGraphicFramePr>
          <p:nvPr>
            <p:ph type="tbl" sz="quarter" idx="13"/>
            <p:extLst>
              <p:ext uri="{D42A27DB-BD31-4B8C-83A1-F6EECF244321}">
                <p14:modId xmlns:p14="http://schemas.microsoft.com/office/powerpoint/2010/main" val="2207473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04136899"/>
                    </a:ext>
                  </a:extLst>
                </a:gridCol>
                <a:gridCol w="1810512">
                  <a:extLst>
                    <a:ext uri="{9D8B030D-6E8A-4147-A177-3AD203B41FA5}">
                      <a16:colId xmlns:a16="http://schemas.microsoft.com/office/drawing/2014/main" val="1288173214"/>
                    </a:ext>
                  </a:extLst>
                </a:gridCol>
                <a:gridCol w="822960">
                  <a:extLst>
                    <a:ext uri="{9D8B030D-6E8A-4147-A177-3AD203B41FA5}">
                      <a16:colId xmlns:a16="http://schemas.microsoft.com/office/drawing/2014/main" val="1132090964"/>
                    </a:ext>
                  </a:extLst>
                </a:gridCol>
                <a:gridCol w="822960">
                  <a:extLst>
                    <a:ext uri="{9D8B030D-6E8A-4147-A177-3AD203B41FA5}">
                      <a16:colId xmlns:a16="http://schemas.microsoft.com/office/drawing/2014/main" val="1191412236"/>
                    </a:ext>
                  </a:extLst>
                </a:gridCol>
                <a:gridCol w="822960">
                  <a:extLst>
                    <a:ext uri="{9D8B030D-6E8A-4147-A177-3AD203B41FA5}">
                      <a16:colId xmlns:a16="http://schemas.microsoft.com/office/drawing/2014/main" val="4162384268"/>
                    </a:ext>
                  </a:extLst>
                </a:gridCol>
                <a:gridCol w="822960">
                  <a:extLst>
                    <a:ext uri="{9D8B030D-6E8A-4147-A177-3AD203B41FA5}">
                      <a16:colId xmlns:a16="http://schemas.microsoft.com/office/drawing/2014/main" val="3468855654"/>
                    </a:ext>
                  </a:extLst>
                </a:gridCol>
                <a:gridCol w="822960">
                  <a:extLst>
                    <a:ext uri="{9D8B030D-6E8A-4147-A177-3AD203B41FA5}">
                      <a16:colId xmlns:a16="http://schemas.microsoft.com/office/drawing/2014/main" val="3416242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6896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aoknordost - 2019-07-30 16:22:17</a:t>
                      </a:r>
                      <a:r>
                        <a:rPr kumimoji="0" lang="en-US" sz="1000" b="0" i="0" u="none" strike="noStrike" kern="1200" cap="none" spc="0" normalizeH="0" baseline="0" noProof="0">
                          <a:ln>
                            <a:noFill/>
                          </a:ln>
                          <a:solidFill>
                            <a:prstClr val="black"/>
                          </a:solidFill>
                          <a:effectLst/>
                          <a:uLnTx/>
                          <a:uFillTx/>
                          <a:latin typeface="+mn-lt"/>
                          <a:ea typeface="+mn-ea"/>
                          <a:cs typeface="+mn-cs"/>
                        </a:rPr>
                        <a:t>
 Clean Eating? 🥬🥦🍏 Klingt super, aber wie funktioniert das?
.
Die "Geheimzutaten" sind vollwertige, frische und naturbelassene Lebensmittel. Anders als Blitz-Diäten führt Clean Eating auf Dauer zum Wunschgewicht und einem vitalen Körper.💪🏼 Im Link in der Bio findest du eine passende Liste für deinen nächsten Einkauf🔝
.
.
.
#cleaneating #cleaneatingforlife #noaddedsugar #natürlichelebensmittel #gesundessen #gesundesessen #kochenohnezusatzstoffe #aoknordost #grünelebensmittel #eatgreen #healthylifestyle #nosugar #gesundeernährung #natürlicheinhaltsstoffe #cleaneats #eatclean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https://www.instagram.com/p/B0i0kfRJlfq/media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06:04:07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78927546"/>
                  </a:ext>
                </a:extLst>
              </a:tr>
            </a:tbl>
          </a:graphicData>
        </a:graphic>
      </p:graphicFrame>
      <p:sp>
        <p:nvSpPr>
          <p:cNvPr id="4" name="Text Placeholder 3">
            <a:extLst>
              <a:ext uri="{FF2B5EF4-FFF2-40B4-BE49-F238E27FC236}">
                <a16:creationId xmlns:a16="http://schemas.microsoft.com/office/drawing/2014/main" id="{645401F0-3E93-4858-8F97-C254D157AD17}"/>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405697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DDD15-448D-4046-B395-395FFBE93B76}"/>
              </a:ext>
            </a:extLst>
          </p:cNvPr>
          <p:cNvSpPr>
            <a:spLocks noGrp="1"/>
          </p:cNvSpPr>
          <p:nvPr>
            <p:ph type="title"/>
          </p:nvPr>
        </p:nvSpPr>
        <p:spPr/>
        <p:txBody>
          <a:bodyPr/>
          <a:lstStyle/>
          <a:p>
            <a:r>
              <a:rPr lang="en-US"/>
              <a:t>Instagram Posts Table | DAK - 7 of 24</a:t>
            </a:r>
          </a:p>
        </p:txBody>
      </p:sp>
      <p:graphicFrame>
        <p:nvGraphicFramePr>
          <p:cNvPr id="5" name="Table Placeholder 4">
            <a:extLst>
              <a:ext uri="{FF2B5EF4-FFF2-40B4-BE49-F238E27FC236}">
                <a16:creationId xmlns:a16="http://schemas.microsoft.com/office/drawing/2014/main" id="{C049ABE2-DB69-41DC-8120-8BC570BDA836}"/>
              </a:ext>
            </a:extLst>
          </p:cNvPr>
          <p:cNvGraphicFramePr>
            <a:graphicFrameLocks noGrp="1"/>
          </p:cNvGraphicFramePr>
          <p:nvPr>
            <p:ph type="tbl" sz="quarter" idx="13"/>
            <p:extLst>
              <p:ext uri="{D42A27DB-BD31-4B8C-83A1-F6EECF244321}">
                <p14:modId xmlns:p14="http://schemas.microsoft.com/office/powerpoint/2010/main" val="291053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70691411"/>
                    </a:ext>
                  </a:extLst>
                </a:gridCol>
                <a:gridCol w="1810512">
                  <a:extLst>
                    <a:ext uri="{9D8B030D-6E8A-4147-A177-3AD203B41FA5}">
                      <a16:colId xmlns:a16="http://schemas.microsoft.com/office/drawing/2014/main" val="1765231326"/>
                    </a:ext>
                  </a:extLst>
                </a:gridCol>
                <a:gridCol w="822960">
                  <a:extLst>
                    <a:ext uri="{9D8B030D-6E8A-4147-A177-3AD203B41FA5}">
                      <a16:colId xmlns:a16="http://schemas.microsoft.com/office/drawing/2014/main" val="1917588976"/>
                    </a:ext>
                  </a:extLst>
                </a:gridCol>
                <a:gridCol w="822960">
                  <a:extLst>
                    <a:ext uri="{9D8B030D-6E8A-4147-A177-3AD203B41FA5}">
                      <a16:colId xmlns:a16="http://schemas.microsoft.com/office/drawing/2014/main" val="2887642043"/>
                    </a:ext>
                  </a:extLst>
                </a:gridCol>
                <a:gridCol w="822960">
                  <a:extLst>
                    <a:ext uri="{9D8B030D-6E8A-4147-A177-3AD203B41FA5}">
                      <a16:colId xmlns:a16="http://schemas.microsoft.com/office/drawing/2014/main" val="1486911706"/>
                    </a:ext>
                  </a:extLst>
                </a:gridCol>
                <a:gridCol w="822960">
                  <a:extLst>
                    <a:ext uri="{9D8B030D-6E8A-4147-A177-3AD203B41FA5}">
                      <a16:colId xmlns:a16="http://schemas.microsoft.com/office/drawing/2014/main" val="1832653479"/>
                    </a:ext>
                  </a:extLst>
                </a:gridCol>
                <a:gridCol w="822960">
                  <a:extLst>
                    <a:ext uri="{9D8B030D-6E8A-4147-A177-3AD203B41FA5}">
                      <a16:colId xmlns:a16="http://schemas.microsoft.com/office/drawing/2014/main" val="996890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1628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die_knappschaft - 2019-07-30 15:35:04</a:t>
                      </a:r>
                      <a:r>
                        <a:rPr kumimoji="0" lang="de-DE" sz="1000" b="0" i="0" u="none" strike="noStrike" kern="1200" cap="none" spc="0" normalizeH="0" baseline="0" noProof="0">
                          <a:ln>
                            <a:noFill/>
                          </a:ln>
                          <a:solidFill>
                            <a:prstClr val="black"/>
                          </a:solidFill>
                          <a:effectLst/>
                          <a:uLnTx/>
                          <a:uFillTx/>
                          <a:latin typeface="+mn-lt"/>
                          <a:ea typeface="+mn-ea"/>
                          <a:cs typeface="+mn-cs"/>
                        </a:rPr>
                        <a:t>
 Wenn dank strahlendem Sonnenschein und sommerlichen Temperaturen die Vitamin D-Produktion auf Hochtouren läuft, darf natürlich die Abkühlung nicht zu kurz kommen! 💦
Worauf wartest du also noch...? Schnapp dir deine Badesachen und fahr zum nächsten Badesee, der Erfrischung und Spaß verspricht. Wichtig: Eincremen nicht vergessen! 😉
#knappschaft #fürmeinegesundheit #vitaminsee #badespaß #see #abkühlung #hallosommer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https://www.instagram.com/p/B0ivKrgjUQ_/media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06:03:37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64826720"/>
                  </a:ext>
                </a:extLst>
              </a:tr>
            </a:tbl>
          </a:graphicData>
        </a:graphic>
      </p:graphicFrame>
      <p:sp>
        <p:nvSpPr>
          <p:cNvPr id="4" name="Text Placeholder 3">
            <a:extLst>
              <a:ext uri="{FF2B5EF4-FFF2-40B4-BE49-F238E27FC236}">
                <a16:creationId xmlns:a16="http://schemas.microsoft.com/office/drawing/2014/main" id="{F75CD109-D44A-4CC9-85C7-BDE5CC0C3941}"/>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891511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5A565-DBEC-4A3B-91F4-6358EF365715}"/>
              </a:ext>
            </a:extLst>
          </p:cNvPr>
          <p:cNvSpPr>
            <a:spLocks noGrp="1"/>
          </p:cNvSpPr>
          <p:nvPr>
            <p:ph type="title"/>
          </p:nvPr>
        </p:nvSpPr>
        <p:spPr/>
        <p:txBody>
          <a:bodyPr/>
          <a:lstStyle/>
          <a:p>
            <a:r>
              <a:rPr lang="en-US"/>
              <a:t>Instagram Posts Table | DAK - 8 of 24</a:t>
            </a:r>
          </a:p>
        </p:txBody>
      </p:sp>
      <p:graphicFrame>
        <p:nvGraphicFramePr>
          <p:cNvPr id="5" name="Table Placeholder 4">
            <a:extLst>
              <a:ext uri="{FF2B5EF4-FFF2-40B4-BE49-F238E27FC236}">
                <a16:creationId xmlns:a16="http://schemas.microsoft.com/office/drawing/2014/main" id="{7E569292-D054-4EAF-970E-1C70A87A40B9}"/>
              </a:ext>
            </a:extLst>
          </p:cNvPr>
          <p:cNvGraphicFramePr>
            <a:graphicFrameLocks noGrp="1"/>
          </p:cNvGraphicFramePr>
          <p:nvPr>
            <p:ph type="tbl" sz="quarter" idx="13"/>
            <p:extLst>
              <p:ext uri="{D42A27DB-BD31-4B8C-83A1-F6EECF244321}">
                <p14:modId xmlns:p14="http://schemas.microsoft.com/office/powerpoint/2010/main" val="3696029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80531271"/>
                    </a:ext>
                  </a:extLst>
                </a:gridCol>
                <a:gridCol w="1810512">
                  <a:extLst>
                    <a:ext uri="{9D8B030D-6E8A-4147-A177-3AD203B41FA5}">
                      <a16:colId xmlns:a16="http://schemas.microsoft.com/office/drawing/2014/main" val="3922120270"/>
                    </a:ext>
                  </a:extLst>
                </a:gridCol>
                <a:gridCol w="822960">
                  <a:extLst>
                    <a:ext uri="{9D8B030D-6E8A-4147-A177-3AD203B41FA5}">
                      <a16:colId xmlns:a16="http://schemas.microsoft.com/office/drawing/2014/main" val="797370872"/>
                    </a:ext>
                  </a:extLst>
                </a:gridCol>
                <a:gridCol w="822960">
                  <a:extLst>
                    <a:ext uri="{9D8B030D-6E8A-4147-A177-3AD203B41FA5}">
                      <a16:colId xmlns:a16="http://schemas.microsoft.com/office/drawing/2014/main" val="3721704165"/>
                    </a:ext>
                  </a:extLst>
                </a:gridCol>
                <a:gridCol w="822960">
                  <a:extLst>
                    <a:ext uri="{9D8B030D-6E8A-4147-A177-3AD203B41FA5}">
                      <a16:colId xmlns:a16="http://schemas.microsoft.com/office/drawing/2014/main" val="3580501021"/>
                    </a:ext>
                  </a:extLst>
                </a:gridCol>
                <a:gridCol w="822960">
                  <a:extLst>
                    <a:ext uri="{9D8B030D-6E8A-4147-A177-3AD203B41FA5}">
                      <a16:colId xmlns:a16="http://schemas.microsoft.com/office/drawing/2014/main" val="2412916488"/>
                    </a:ext>
                  </a:extLst>
                </a:gridCol>
                <a:gridCol w="822960">
                  <a:extLst>
                    <a:ext uri="{9D8B030D-6E8A-4147-A177-3AD203B41FA5}">
                      <a16:colId xmlns:a16="http://schemas.microsoft.com/office/drawing/2014/main" val="882273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3088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dakgesundheit - 2019-07-30 12:55:16</a:t>
                      </a:r>
                      <a:r>
                        <a:rPr kumimoji="0" lang="de-DE" sz="1000" b="0" i="0" u="none" strike="noStrike" kern="1200" cap="none" spc="0" normalizeH="0" baseline="0" noProof="0">
                          <a:ln>
                            <a:noFill/>
                          </a:ln>
                          <a:solidFill>
                            <a:prstClr val="black"/>
                          </a:solidFill>
                          <a:effectLst/>
                          <a:uLnTx/>
                          <a:uFillTx/>
                          <a:latin typeface="+mn-lt"/>
                          <a:ea typeface="+mn-ea"/>
                          <a:cs typeface="+mn-cs"/>
                        </a:rPr>
                        <a:t>
 Darfst du als pflegender Angehöriger auch mal entspannen? Auf jeden Fall! Sich regelmäßig – und ohne schlechtes Gewissen – Auszeiten zu nehmen von den Anforderungen des Pflegealltags ist sogar ausgesprochen wichtig. Sophie Rosentreter hat sich dazu mit der</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Expertin Sandra Manz, Dialogtrainerin und Gesprächstherapeutin, ausgetauscht.💡👉 rosentretersophie gibt jeden Monat hilfreiche Tipps zu den Themen Pflege und  Demenz. Schaut einmal rein: dak.de/pflegeleicht #pflege #pflegeleicht #carer #selbstpflege #pflegeexperten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https://www.instagram.com/p/B0ic0UJDWNy/media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06:05:21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19392618"/>
                  </a:ext>
                </a:extLst>
              </a:tr>
            </a:tbl>
          </a:graphicData>
        </a:graphic>
      </p:graphicFrame>
      <p:sp>
        <p:nvSpPr>
          <p:cNvPr id="4" name="Text Placeholder 3">
            <a:extLst>
              <a:ext uri="{FF2B5EF4-FFF2-40B4-BE49-F238E27FC236}">
                <a16:creationId xmlns:a16="http://schemas.microsoft.com/office/drawing/2014/main" id="{2FEB34A4-1D02-45C1-80D0-FEB728B66FC7}"/>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184004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AAB8E-B27E-4592-86FD-441785612816}"/>
              </a:ext>
            </a:extLst>
          </p:cNvPr>
          <p:cNvSpPr>
            <a:spLocks noGrp="1"/>
          </p:cNvSpPr>
          <p:nvPr>
            <p:ph type="title"/>
          </p:nvPr>
        </p:nvSpPr>
        <p:spPr/>
        <p:txBody>
          <a:bodyPr/>
          <a:lstStyle/>
          <a:p>
            <a:r>
              <a:rPr lang="en-US"/>
              <a:t>Instagram Posts Table | DAK - 9 of 24</a:t>
            </a:r>
          </a:p>
        </p:txBody>
      </p:sp>
      <p:graphicFrame>
        <p:nvGraphicFramePr>
          <p:cNvPr id="5" name="Table Placeholder 4">
            <a:extLst>
              <a:ext uri="{FF2B5EF4-FFF2-40B4-BE49-F238E27FC236}">
                <a16:creationId xmlns:a16="http://schemas.microsoft.com/office/drawing/2014/main" id="{61A3CE8B-E574-4292-91CE-7E868CC56BB2}"/>
              </a:ext>
            </a:extLst>
          </p:cNvPr>
          <p:cNvGraphicFramePr>
            <a:graphicFrameLocks noGrp="1"/>
          </p:cNvGraphicFramePr>
          <p:nvPr>
            <p:ph type="tbl" sz="quarter" idx="13"/>
            <p:extLst>
              <p:ext uri="{D42A27DB-BD31-4B8C-83A1-F6EECF244321}">
                <p14:modId xmlns:p14="http://schemas.microsoft.com/office/powerpoint/2010/main" val="2432357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42766985"/>
                    </a:ext>
                  </a:extLst>
                </a:gridCol>
                <a:gridCol w="1810512">
                  <a:extLst>
                    <a:ext uri="{9D8B030D-6E8A-4147-A177-3AD203B41FA5}">
                      <a16:colId xmlns:a16="http://schemas.microsoft.com/office/drawing/2014/main" val="3408222388"/>
                    </a:ext>
                  </a:extLst>
                </a:gridCol>
                <a:gridCol w="822960">
                  <a:extLst>
                    <a:ext uri="{9D8B030D-6E8A-4147-A177-3AD203B41FA5}">
                      <a16:colId xmlns:a16="http://schemas.microsoft.com/office/drawing/2014/main" val="3284901630"/>
                    </a:ext>
                  </a:extLst>
                </a:gridCol>
                <a:gridCol w="822960">
                  <a:extLst>
                    <a:ext uri="{9D8B030D-6E8A-4147-A177-3AD203B41FA5}">
                      <a16:colId xmlns:a16="http://schemas.microsoft.com/office/drawing/2014/main" val="2055708633"/>
                    </a:ext>
                  </a:extLst>
                </a:gridCol>
                <a:gridCol w="822960">
                  <a:extLst>
                    <a:ext uri="{9D8B030D-6E8A-4147-A177-3AD203B41FA5}">
                      <a16:colId xmlns:a16="http://schemas.microsoft.com/office/drawing/2014/main" val="102418397"/>
                    </a:ext>
                  </a:extLst>
                </a:gridCol>
                <a:gridCol w="822960">
                  <a:extLst>
                    <a:ext uri="{9D8B030D-6E8A-4147-A177-3AD203B41FA5}">
                      <a16:colId xmlns:a16="http://schemas.microsoft.com/office/drawing/2014/main" val="2254307272"/>
                    </a:ext>
                  </a:extLst>
                </a:gridCol>
                <a:gridCol w="822960">
                  <a:extLst>
                    <a:ext uri="{9D8B030D-6E8A-4147-A177-3AD203B41FA5}">
                      <a16:colId xmlns:a16="http://schemas.microsoft.com/office/drawing/2014/main" val="2751902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9785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die_techniker - 2019-07-30 09:42:06</a:t>
                      </a:r>
                      <a:r>
                        <a:rPr kumimoji="0" lang="de-DE" sz="1000" b="0" i="0" u="none" strike="noStrike" kern="1200" cap="none" spc="0" normalizeH="0" baseline="0" noProof="0">
                          <a:ln>
                            <a:noFill/>
                          </a:ln>
                          <a:solidFill>
                            <a:prstClr val="black"/>
                          </a:solidFill>
                          <a:effectLst/>
                          <a:uLnTx/>
                          <a:uFillTx/>
                          <a:latin typeface="+mn-lt"/>
                          <a:ea typeface="+mn-ea"/>
                          <a:cs typeface="+mn-cs"/>
                        </a:rPr>
                        <a:t>
 Reichtum, schnelles Auto oder Erfolg machen vielleicht zeitweise glücklich, aber was wirklich zählt sind #Freundschaften! 🥰 Sie helfen glücklich und gesund zu leben.
Wer macht Euch so richtig glücklich? 
#tagderfreundschaft #freundschaft #friendship #liebe #glück #dietechniker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https://www.instagram.com/p/B0iGxemlwyP/media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06:06:03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98413464"/>
                  </a:ext>
                </a:extLst>
              </a:tr>
            </a:tbl>
          </a:graphicData>
        </a:graphic>
      </p:graphicFrame>
      <p:sp>
        <p:nvSpPr>
          <p:cNvPr id="4" name="Text Placeholder 3">
            <a:extLst>
              <a:ext uri="{FF2B5EF4-FFF2-40B4-BE49-F238E27FC236}">
                <a16:creationId xmlns:a16="http://schemas.microsoft.com/office/drawing/2014/main" id="{613B0E7C-251C-4BBD-A386-DDB15B1069DE}"/>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129783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A1C85-FCFB-417F-9331-4A004D275476}"/>
              </a:ext>
            </a:extLst>
          </p:cNvPr>
          <p:cNvSpPr>
            <a:spLocks noGrp="1"/>
          </p:cNvSpPr>
          <p:nvPr>
            <p:ph type="title"/>
          </p:nvPr>
        </p:nvSpPr>
        <p:spPr/>
        <p:txBody>
          <a:bodyPr/>
          <a:lstStyle/>
          <a:p>
            <a:r>
              <a:rPr lang="en-US"/>
              <a:t>Instagram Posts Table | DAK - 10 of 24</a:t>
            </a:r>
          </a:p>
        </p:txBody>
      </p:sp>
      <p:graphicFrame>
        <p:nvGraphicFramePr>
          <p:cNvPr id="5" name="Table Placeholder 4">
            <a:extLst>
              <a:ext uri="{FF2B5EF4-FFF2-40B4-BE49-F238E27FC236}">
                <a16:creationId xmlns:a16="http://schemas.microsoft.com/office/drawing/2014/main" id="{2012568E-57C6-4A16-AD94-B5F69DDBF180}"/>
              </a:ext>
            </a:extLst>
          </p:cNvPr>
          <p:cNvGraphicFramePr>
            <a:graphicFrameLocks noGrp="1"/>
          </p:cNvGraphicFramePr>
          <p:nvPr>
            <p:ph type="tbl" sz="quarter" idx="13"/>
            <p:extLst>
              <p:ext uri="{D42A27DB-BD31-4B8C-83A1-F6EECF244321}">
                <p14:modId xmlns:p14="http://schemas.microsoft.com/office/powerpoint/2010/main" val="1179078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47096225"/>
                    </a:ext>
                  </a:extLst>
                </a:gridCol>
                <a:gridCol w="1810512">
                  <a:extLst>
                    <a:ext uri="{9D8B030D-6E8A-4147-A177-3AD203B41FA5}">
                      <a16:colId xmlns:a16="http://schemas.microsoft.com/office/drawing/2014/main" val="1127222358"/>
                    </a:ext>
                  </a:extLst>
                </a:gridCol>
                <a:gridCol w="822960">
                  <a:extLst>
                    <a:ext uri="{9D8B030D-6E8A-4147-A177-3AD203B41FA5}">
                      <a16:colId xmlns:a16="http://schemas.microsoft.com/office/drawing/2014/main" val="2449304240"/>
                    </a:ext>
                  </a:extLst>
                </a:gridCol>
                <a:gridCol w="822960">
                  <a:extLst>
                    <a:ext uri="{9D8B030D-6E8A-4147-A177-3AD203B41FA5}">
                      <a16:colId xmlns:a16="http://schemas.microsoft.com/office/drawing/2014/main" val="2050106921"/>
                    </a:ext>
                  </a:extLst>
                </a:gridCol>
                <a:gridCol w="822960">
                  <a:extLst>
                    <a:ext uri="{9D8B030D-6E8A-4147-A177-3AD203B41FA5}">
                      <a16:colId xmlns:a16="http://schemas.microsoft.com/office/drawing/2014/main" val="3433931331"/>
                    </a:ext>
                  </a:extLst>
                </a:gridCol>
                <a:gridCol w="822960">
                  <a:extLst>
                    <a:ext uri="{9D8B030D-6E8A-4147-A177-3AD203B41FA5}">
                      <a16:colId xmlns:a16="http://schemas.microsoft.com/office/drawing/2014/main" val="3889997728"/>
                    </a:ext>
                  </a:extLst>
                </a:gridCol>
                <a:gridCol w="822960">
                  <a:extLst>
                    <a:ext uri="{9D8B030D-6E8A-4147-A177-3AD203B41FA5}">
                      <a16:colId xmlns:a16="http://schemas.microsoft.com/office/drawing/2014/main" val="2848259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1968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dakgesundheit - 2019-07-30 08:39:10</a:t>
                      </a:r>
                      <a:r>
                        <a:rPr kumimoji="0" lang="de-DE" sz="1000" b="0" i="0" u="none" strike="noStrike" kern="1200" cap="none" spc="0" normalizeH="0" baseline="0" noProof="0">
                          <a:ln>
                            <a:noFill/>
                          </a:ln>
                          <a:solidFill>
                            <a:prstClr val="black"/>
                          </a:solidFill>
                          <a:effectLst/>
                          <a:uLnTx/>
                          <a:uFillTx/>
                          <a:latin typeface="+mn-lt"/>
                          <a:ea typeface="+mn-ea"/>
                          <a:cs typeface="+mn-cs"/>
                        </a:rPr>
                        <a:t>
 Als Mama leidest du unter akutem Schlafmangel? Die schlechte Nachricht zuerst: Bis zu sechs Jahre kann es dauern, bis sich dein Schlafverhalten wieder normalisiert hat. Die gute Nachricht: Sogenanntes Powernapping zwischendurch gibt dir die notwendig Kraft für deinen Alltag. Wähle für deinen Powernap eine entspannte Liegeposition, am besten auf dem Bett. Der Raum sollte dunkel sein, verwende alternativ eine Schlafmaske. Lass dich nach 20 Minuten vom Wecker wecken, strecke danach ausgiebig deinen Körper und wasche dir das 
Gesicht mit kaltem Wasser. Ganz wichtig: Denke in dieser Zeit bewusst weder an den Haushalt noch daran, was du alles zu erledigen hast. Konzentriere dich ganz auf dich selbst. 💡👉 Wer über einen längeren Zeitraum nur sehr schwer in den Schlaf findet oder nachts lange wach liegt, leidet unter Schlafstörungen. Was dann hilft, erfährst du auf dak.de. #mama #schlafmangel #powernapping #schlaf #naptime #baby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https://www.instagram.com/p/B0h_kdxly9r/media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06:05:21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92172036"/>
                  </a:ext>
                </a:extLst>
              </a:tr>
            </a:tbl>
          </a:graphicData>
        </a:graphic>
      </p:graphicFrame>
      <p:sp>
        <p:nvSpPr>
          <p:cNvPr id="4" name="Text Placeholder 3">
            <a:extLst>
              <a:ext uri="{FF2B5EF4-FFF2-40B4-BE49-F238E27FC236}">
                <a16:creationId xmlns:a16="http://schemas.microsoft.com/office/drawing/2014/main" id="{69847616-0344-4EF6-BDD0-2532FB15BFA8}"/>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40223175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EA7F4-D599-4C1D-BA4A-54694F9D9325}"/>
              </a:ext>
            </a:extLst>
          </p:cNvPr>
          <p:cNvSpPr>
            <a:spLocks noGrp="1"/>
          </p:cNvSpPr>
          <p:nvPr>
            <p:ph type="title"/>
          </p:nvPr>
        </p:nvSpPr>
        <p:spPr/>
        <p:txBody>
          <a:bodyPr/>
          <a:lstStyle/>
          <a:p>
            <a:r>
              <a:rPr lang="en-US"/>
              <a:t>Instagram Posts Table | DAK - 11 of 24</a:t>
            </a:r>
          </a:p>
        </p:txBody>
      </p:sp>
      <p:graphicFrame>
        <p:nvGraphicFramePr>
          <p:cNvPr id="5" name="Table Placeholder 4">
            <a:extLst>
              <a:ext uri="{FF2B5EF4-FFF2-40B4-BE49-F238E27FC236}">
                <a16:creationId xmlns:a16="http://schemas.microsoft.com/office/drawing/2014/main" id="{56C38430-33E0-43F9-B89D-A1F1D49F5183}"/>
              </a:ext>
            </a:extLst>
          </p:cNvPr>
          <p:cNvGraphicFramePr>
            <a:graphicFrameLocks noGrp="1"/>
          </p:cNvGraphicFramePr>
          <p:nvPr>
            <p:ph type="tbl" sz="quarter" idx="13"/>
            <p:extLst>
              <p:ext uri="{D42A27DB-BD31-4B8C-83A1-F6EECF244321}">
                <p14:modId xmlns:p14="http://schemas.microsoft.com/office/powerpoint/2010/main" val="1204936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90435843"/>
                    </a:ext>
                  </a:extLst>
                </a:gridCol>
                <a:gridCol w="1810512">
                  <a:extLst>
                    <a:ext uri="{9D8B030D-6E8A-4147-A177-3AD203B41FA5}">
                      <a16:colId xmlns:a16="http://schemas.microsoft.com/office/drawing/2014/main" val="3793194147"/>
                    </a:ext>
                  </a:extLst>
                </a:gridCol>
                <a:gridCol w="822960">
                  <a:extLst>
                    <a:ext uri="{9D8B030D-6E8A-4147-A177-3AD203B41FA5}">
                      <a16:colId xmlns:a16="http://schemas.microsoft.com/office/drawing/2014/main" val="56893954"/>
                    </a:ext>
                  </a:extLst>
                </a:gridCol>
                <a:gridCol w="822960">
                  <a:extLst>
                    <a:ext uri="{9D8B030D-6E8A-4147-A177-3AD203B41FA5}">
                      <a16:colId xmlns:a16="http://schemas.microsoft.com/office/drawing/2014/main" val="378635857"/>
                    </a:ext>
                  </a:extLst>
                </a:gridCol>
                <a:gridCol w="822960">
                  <a:extLst>
                    <a:ext uri="{9D8B030D-6E8A-4147-A177-3AD203B41FA5}">
                      <a16:colId xmlns:a16="http://schemas.microsoft.com/office/drawing/2014/main" val="374297739"/>
                    </a:ext>
                  </a:extLst>
                </a:gridCol>
                <a:gridCol w="822960">
                  <a:extLst>
                    <a:ext uri="{9D8B030D-6E8A-4147-A177-3AD203B41FA5}">
                      <a16:colId xmlns:a16="http://schemas.microsoft.com/office/drawing/2014/main" val="158181768"/>
                    </a:ext>
                  </a:extLst>
                </a:gridCol>
                <a:gridCol w="822960">
                  <a:extLst>
                    <a:ext uri="{9D8B030D-6E8A-4147-A177-3AD203B41FA5}">
                      <a16:colId xmlns:a16="http://schemas.microsoft.com/office/drawing/2014/main" val="4192178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8311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ikkclassic - 2019-07-29 17:56:37</a:t>
                      </a:r>
                      <a:r>
                        <a:rPr kumimoji="0" lang="de-DE" sz="1000" b="0" i="0" u="none" strike="noStrike" kern="1200" cap="none" spc="0" normalizeH="0" baseline="0" noProof="0">
                          <a:ln>
                            <a:noFill/>
                          </a:ln>
                          <a:solidFill>
                            <a:prstClr val="black"/>
                          </a:solidFill>
                          <a:effectLst/>
                          <a:uLnTx/>
                          <a:uFillTx/>
                          <a:latin typeface="+mn-lt"/>
                          <a:ea typeface="+mn-ea"/>
                          <a:cs typeface="+mn-cs"/>
                        </a:rPr>
                        <a:t>
 Der Schulranzen ist für jedes Kind ein wichtiger und ständiger Begleiter durch die Schulzeit und wird mit Stolz ins Klassenzimmer getragen. Doch wie schwer darf der Schulranzen sein? Wie wird er geschickt gepackt? Wie kann Gewicht eingespartwerden? Was ist das richtige Modell für deinen ABC-Schützen und wie wird er korrekt getragen. 
Auf unserem Schulstarterportal beantworten wir die wichtigsten Fragen rund um das Thema Schulranzen. Mehr Infos findest du unter dem Link in der Bio!
.
.
.
.
.
 #ikkclassic #aktionschulstart #schule#schulstarter #kinder #schüler #schülerinnen#nachwuchs #schulranzen #ranzen #abcschütze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https://www.instagram.com/p/B0gakjXoTPm/media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06:03:35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91951074"/>
                  </a:ext>
                </a:extLst>
              </a:tr>
            </a:tbl>
          </a:graphicData>
        </a:graphic>
      </p:graphicFrame>
      <p:sp>
        <p:nvSpPr>
          <p:cNvPr id="4" name="Text Placeholder 3">
            <a:extLst>
              <a:ext uri="{FF2B5EF4-FFF2-40B4-BE49-F238E27FC236}">
                <a16:creationId xmlns:a16="http://schemas.microsoft.com/office/drawing/2014/main" id="{248575C0-E5A7-4EE0-AA3B-521E8ED39092}"/>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483313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85701-70E2-449C-8B8B-C65FAB58E8DE}"/>
              </a:ext>
            </a:extLst>
          </p:cNvPr>
          <p:cNvSpPr>
            <a:spLocks noGrp="1"/>
          </p:cNvSpPr>
          <p:nvPr>
            <p:ph type="title"/>
          </p:nvPr>
        </p:nvSpPr>
        <p:spPr/>
        <p:txBody>
          <a:bodyPr/>
          <a:lstStyle/>
          <a:p>
            <a:r>
              <a:rPr lang="en-US"/>
              <a:t>Instagram Posts Table | DAK - 12 of 24</a:t>
            </a:r>
          </a:p>
        </p:txBody>
      </p:sp>
      <p:graphicFrame>
        <p:nvGraphicFramePr>
          <p:cNvPr id="5" name="Table Placeholder 4">
            <a:extLst>
              <a:ext uri="{FF2B5EF4-FFF2-40B4-BE49-F238E27FC236}">
                <a16:creationId xmlns:a16="http://schemas.microsoft.com/office/drawing/2014/main" id="{41B7F49C-6180-4D30-9BE5-A786DC95853B}"/>
              </a:ext>
            </a:extLst>
          </p:cNvPr>
          <p:cNvGraphicFramePr>
            <a:graphicFrameLocks noGrp="1"/>
          </p:cNvGraphicFramePr>
          <p:nvPr>
            <p:ph type="tbl" sz="quarter" idx="13"/>
            <p:extLst>
              <p:ext uri="{D42A27DB-BD31-4B8C-83A1-F6EECF244321}">
                <p14:modId xmlns:p14="http://schemas.microsoft.com/office/powerpoint/2010/main" val="4131342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4103257"/>
                    </a:ext>
                  </a:extLst>
                </a:gridCol>
                <a:gridCol w="1810512">
                  <a:extLst>
                    <a:ext uri="{9D8B030D-6E8A-4147-A177-3AD203B41FA5}">
                      <a16:colId xmlns:a16="http://schemas.microsoft.com/office/drawing/2014/main" val="1586932110"/>
                    </a:ext>
                  </a:extLst>
                </a:gridCol>
                <a:gridCol w="822960">
                  <a:extLst>
                    <a:ext uri="{9D8B030D-6E8A-4147-A177-3AD203B41FA5}">
                      <a16:colId xmlns:a16="http://schemas.microsoft.com/office/drawing/2014/main" val="685120488"/>
                    </a:ext>
                  </a:extLst>
                </a:gridCol>
                <a:gridCol w="822960">
                  <a:extLst>
                    <a:ext uri="{9D8B030D-6E8A-4147-A177-3AD203B41FA5}">
                      <a16:colId xmlns:a16="http://schemas.microsoft.com/office/drawing/2014/main" val="3540730437"/>
                    </a:ext>
                  </a:extLst>
                </a:gridCol>
                <a:gridCol w="822960">
                  <a:extLst>
                    <a:ext uri="{9D8B030D-6E8A-4147-A177-3AD203B41FA5}">
                      <a16:colId xmlns:a16="http://schemas.microsoft.com/office/drawing/2014/main" val="3009034373"/>
                    </a:ext>
                  </a:extLst>
                </a:gridCol>
                <a:gridCol w="822960">
                  <a:extLst>
                    <a:ext uri="{9D8B030D-6E8A-4147-A177-3AD203B41FA5}">
                      <a16:colId xmlns:a16="http://schemas.microsoft.com/office/drawing/2014/main" val="3738502110"/>
                    </a:ext>
                  </a:extLst>
                </a:gridCol>
                <a:gridCol w="822960">
                  <a:extLst>
                    <a:ext uri="{9D8B030D-6E8A-4147-A177-3AD203B41FA5}">
                      <a16:colId xmlns:a16="http://schemas.microsoft.com/office/drawing/2014/main" val="290491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0516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aoknordost - 2019-07-29 15:46:16</a:t>
                      </a:r>
                      <a:r>
                        <a:rPr kumimoji="0" lang="en-US" sz="1000" b="0" i="0" u="none" strike="noStrike" kern="1200" cap="none" spc="0" normalizeH="0" baseline="0" noProof="0">
                          <a:ln>
                            <a:noFill/>
                          </a:ln>
                          <a:solidFill>
                            <a:prstClr val="black"/>
                          </a:solidFill>
                          <a:effectLst/>
                          <a:uLnTx/>
                          <a:uFillTx/>
                          <a:latin typeface="+mn-lt"/>
                          <a:ea typeface="+mn-ea"/>
                          <a:cs typeface="+mn-cs"/>
                        </a:rPr>
                        <a:t>
 Heute hat barbarasofie_ wieder Spaß am Essen und Kochen.🍳🍜 Wie sie es aus ihrer Essstörung geschafft hat, siehst du im Link in der Bio🔝
.
.
.
#essstörungen #barbarasofie #aoknordost #magersuchtrecovery #magersucht #essverhalten #gesundessen #gesundheit #essverhaltensstörung #magersuchtanfang #anaroxia #anorexie #essstörungrecovery #edrecovery #essstörungskampf #youarestrong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https://www.instagram.com/p/B0gLpyfinGw/media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06:04:07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17062310"/>
                  </a:ext>
                </a:extLst>
              </a:tr>
            </a:tbl>
          </a:graphicData>
        </a:graphic>
      </p:graphicFrame>
      <p:sp>
        <p:nvSpPr>
          <p:cNvPr id="4" name="Text Placeholder 3">
            <a:extLst>
              <a:ext uri="{FF2B5EF4-FFF2-40B4-BE49-F238E27FC236}">
                <a16:creationId xmlns:a16="http://schemas.microsoft.com/office/drawing/2014/main" id="{B2C83F20-624B-4E27-981B-843616D8FFB0}"/>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335274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BC5DB-6AC2-4CE0-8E60-9CE10E602676}"/>
              </a:ext>
            </a:extLst>
          </p:cNvPr>
          <p:cNvSpPr>
            <a:spLocks noGrp="1"/>
          </p:cNvSpPr>
          <p:nvPr>
            <p:ph type="title"/>
          </p:nvPr>
        </p:nvSpPr>
        <p:spPr/>
        <p:txBody>
          <a:bodyPr/>
          <a:lstStyle/>
          <a:p>
            <a:r>
              <a:rPr lang="en-US"/>
              <a:t>Instagram Posts Table | DAK - 13 of 24</a:t>
            </a:r>
          </a:p>
        </p:txBody>
      </p:sp>
      <p:graphicFrame>
        <p:nvGraphicFramePr>
          <p:cNvPr id="5" name="Table Placeholder 4">
            <a:extLst>
              <a:ext uri="{FF2B5EF4-FFF2-40B4-BE49-F238E27FC236}">
                <a16:creationId xmlns:a16="http://schemas.microsoft.com/office/drawing/2014/main" id="{A9312C35-0286-42EE-A13D-5F502AD13554}"/>
              </a:ext>
            </a:extLst>
          </p:cNvPr>
          <p:cNvGraphicFramePr>
            <a:graphicFrameLocks noGrp="1"/>
          </p:cNvGraphicFramePr>
          <p:nvPr>
            <p:ph type="tbl" sz="quarter" idx="13"/>
            <p:extLst>
              <p:ext uri="{D42A27DB-BD31-4B8C-83A1-F6EECF244321}">
                <p14:modId xmlns:p14="http://schemas.microsoft.com/office/powerpoint/2010/main" val="4261295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00921248"/>
                    </a:ext>
                  </a:extLst>
                </a:gridCol>
                <a:gridCol w="1810512">
                  <a:extLst>
                    <a:ext uri="{9D8B030D-6E8A-4147-A177-3AD203B41FA5}">
                      <a16:colId xmlns:a16="http://schemas.microsoft.com/office/drawing/2014/main" val="1213106988"/>
                    </a:ext>
                  </a:extLst>
                </a:gridCol>
                <a:gridCol w="822960">
                  <a:extLst>
                    <a:ext uri="{9D8B030D-6E8A-4147-A177-3AD203B41FA5}">
                      <a16:colId xmlns:a16="http://schemas.microsoft.com/office/drawing/2014/main" val="257177711"/>
                    </a:ext>
                  </a:extLst>
                </a:gridCol>
                <a:gridCol w="822960">
                  <a:extLst>
                    <a:ext uri="{9D8B030D-6E8A-4147-A177-3AD203B41FA5}">
                      <a16:colId xmlns:a16="http://schemas.microsoft.com/office/drawing/2014/main" val="3734607162"/>
                    </a:ext>
                  </a:extLst>
                </a:gridCol>
                <a:gridCol w="822960">
                  <a:extLst>
                    <a:ext uri="{9D8B030D-6E8A-4147-A177-3AD203B41FA5}">
                      <a16:colId xmlns:a16="http://schemas.microsoft.com/office/drawing/2014/main" val="1699192215"/>
                    </a:ext>
                  </a:extLst>
                </a:gridCol>
                <a:gridCol w="822960">
                  <a:extLst>
                    <a:ext uri="{9D8B030D-6E8A-4147-A177-3AD203B41FA5}">
                      <a16:colId xmlns:a16="http://schemas.microsoft.com/office/drawing/2014/main" val="2355766516"/>
                    </a:ext>
                  </a:extLst>
                </a:gridCol>
                <a:gridCol w="822960">
                  <a:extLst>
                    <a:ext uri="{9D8B030D-6E8A-4147-A177-3AD203B41FA5}">
                      <a16:colId xmlns:a16="http://schemas.microsoft.com/office/drawing/2014/main" val="3484600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7191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die_techniker - 2019-07-29 12:13:08</a:t>
                      </a:r>
                      <a:r>
                        <a:rPr kumimoji="0" lang="en-US" sz="1000" b="0" i="0" u="none" strike="noStrike" kern="1200" cap="none" spc="0" normalizeH="0" baseline="0" noProof="0">
                          <a:ln>
                            <a:noFill/>
                          </a:ln>
                          <a:solidFill>
                            <a:prstClr val="black"/>
                          </a:solidFill>
                          <a:effectLst/>
                          <a:uLnTx/>
                          <a:uFillTx/>
                          <a:latin typeface="+mn-lt"/>
                          <a:ea typeface="+mn-ea"/>
                          <a:cs typeface="+mn-cs"/>
                        </a:rPr>
                        <a:t>
 Die Welt gemeinsam entdecken –
und ganz nebenbei Gutes tun. 🧸 🧸 🧸 🧸 🧸
Unterwegs mit Teddy Tom. Mit der Techniker und Envivas. Mehr zur Aktion: 👉 Link in Bio 👈
#dietechniker #reisenundhelfen #auslandsreisekrankenversicherung 
#amendederweltaufdersicherenseite #wanderlust #reiselust #reisefieber #fernreise #urlaub #abenteuerreise #traveltheworld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https://www.instagram.com/p/B0fzQybiHxJ/media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06:06:03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15715997"/>
                  </a:ext>
                </a:extLst>
              </a:tr>
            </a:tbl>
          </a:graphicData>
        </a:graphic>
      </p:graphicFrame>
      <p:sp>
        <p:nvSpPr>
          <p:cNvPr id="4" name="Text Placeholder 3">
            <a:extLst>
              <a:ext uri="{FF2B5EF4-FFF2-40B4-BE49-F238E27FC236}">
                <a16:creationId xmlns:a16="http://schemas.microsoft.com/office/drawing/2014/main" id="{701B83FC-81F6-42CD-9ACF-D5F9FF36DF02}"/>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833206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CE494-7845-4917-9126-8EE997ED1818}"/>
              </a:ext>
            </a:extLst>
          </p:cNvPr>
          <p:cNvSpPr>
            <a:spLocks noGrp="1"/>
          </p:cNvSpPr>
          <p:nvPr>
            <p:ph type="title"/>
          </p:nvPr>
        </p:nvSpPr>
        <p:spPr/>
        <p:txBody>
          <a:bodyPr/>
          <a:lstStyle/>
          <a:p>
            <a:r>
              <a:rPr lang="en-US"/>
              <a:t>Instagram Posts Table | DAK - 14 of 24</a:t>
            </a:r>
          </a:p>
        </p:txBody>
      </p:sp>
      <p:graphicFrame>
        <p:nvGraphicFramePr>
          <p:cNvPr id="5" name="Table Placeholder 4">
            <a:extLst>
              <a:ext uri="{FF2B5EF4-FFF2-40B4-BE49-F238E27FC236}">
                <a16:creationId xmlns:a16="http://schemas.microsoft.com/office/drawing/2014/main" id="{D8FDE7EC-2C5A-4ACB-A593-3FC0A35D00EE}"/>
              </a:ext>
            </a:extLst>
          </p:cNvPr>
          <p:cNvGraphicFramePr>
            <a:graphicFrameLocks noGrp="1"/>
          </p:cNvGraphicFramePr>
          <p:nvPr>
            <p:ph type="tbl" sz="quarter" idx="13"/>
            <p:extLst>
              <p:ext uri="{D42A27DB-BD31-4B8C-83A1-F6EECF244321}">
                <p14:modId xmlns:p14="http://schemas.microsoft.com/office/powerpoint/2010/main" val="4073305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78979819"/>
                    </a:ext>
                  </a:extLst>
                </a:gridCol>
                <a:gridCol w="1810512">
                  <a:extLst>
                    <a:ext uri="{9D8B030D-6E8A-4147-A177-3AD203B41FA5}">
                      <a16:colId xmlns:a16="http://schemas.microsoft.com/office/drawing/2014/main" val="2434299819"/>
                    </a:ext>
                  </a:extLst>
                </a:gridCol>
                <a:gridCol w="822960">
                  <a:extLst>
                    <a:ext uri="{9D8B030D-6E8A-4147-A177-3AD203B41FA5}">
                      <a16:colId xmlns:a16="http://schemas.microsoft.com/office/drawing/2014/main" val="242700562"/>
                    </a:ext>
                  </a:extLst>
                </a:gridCol>
                <a:gridCol w="822960">
                  <a:extLst>
                    <a:ext uri="{9D8B030D-6E8A-4147-A177-3AD203B41FA5}">
                      <a16:colId xmlns:a16="http://schemas.microsoft.com/office/drawing/2014/main" val="504611733"/>
                    </a:ext>
                  </a:extLst>
                </a:gridCol>
                <a:gridCol w="822960">
                  <a:extLst>
                    <a:ext uri="{9D8B030D-6E8A-4147-A177-3AD203B41FA5}">
                      <a16:colId xmlns:a16="http://schemas.microsoft.com/office/drawing/2014/main" val="1635272266"/>
                    </a:ext>
                  </a:extLst>
                </a:gridCol>
                <a:gridCol w="822960">
                  <a:extLst>
                    <a:ext uri="{9D8B030D-6E8A-4147-A177-3AD203B41FA5}">
                      <a16:colId xmlns:a16="http://schemas.microsoft.com/office/drawing/2014/main" val="163973390"/>
                    </a:ext>
                  </a:extLst>
                </a:gridCol>
                <a:gridCol w="822960">
                  <a:extLst>
                    <a:ext uri="{9D8B030D-6E8A-4147-A177-3AD203B41FA5}">
                      <a16:colId xmlns:a16="http://schemas.microsoft.com/office/drawing/2014/main" val="3092379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3713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die_knappschaft - 2019-07-29 10:10:07</a:t>
                      </a:r>
                      <a:r>
                        <a:rPr kumimoji="0" lang="de-DE" sz="1000" b="0" i="0" u="none" strike="noStrike" kern="1200" cap="none" spc="0" normalizeH="0" baseline="0" noProof="0">
                          <a:ln>
                            <a:noFill/>
                          </a:ln>
                          <a:solidFill>
                            <a:prstClr val="black"/>
                          </a:solidFill>
                          <a:effectLst/>
                          <a:uLnTx/>
                          <a:uFillTx/>
                          <a:latin typeface="+mn-lt"/>
                          <a:ea typeface="+mn-ea"/>
                          <a:cs typeface="+mn-cs"/>
                        </a:rPr>
                        <a:t>
 Wandern ist Ausdauersport – das heißt, dass du dabei über einen langen Zeitraum einen erhöhten Energiebedarf hast. ☝️ Vor einer Wanderung isst du am besten leichte und einfach verdauliche Lebensmittel, die Energie spenden, also kohlenhydratreich sind. Dazu zählen Nudeln, Reis, Kartoffeln, Gemüse, Haferflocken und Müsli mit Joghurt. Auch Vollkornprodukte helfen dir, deine Energiespeicher aufzufüllen.
Auf der Wanderung decken Snacks, die nicht lange im Magen verbleiben, deinen Energiebedarf. Nüsse, Trockenfrüchte, frisches Obst und Gemüse, Bananen, Müsliriegel und Traubenzucker kurbeln deine Leistung an. Und sind leicht zu transportieren! 😉
Wie bei allen sportlichen Aktivitäten gilt – neben der richtigen Ernährung – immer ausreichend Wasser trinken! Vor allem im Sommer schützt ein guter Flüssigkeitshaushalt vor dem Überhitzen.
#knappschaft #fürmeinegesundheit #wandern #ernährung #gepäck #vorbereitungistalles #wanderlust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https://www.instagram.com/p/B0flL2SjpTW/media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06:03:37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47159309"/>
                  </a:ext>
                </a:extLst>
              </a:tr>
            </a:tbl>
          </a:graphicData>
        </a:graphic>
      </p:graphicFrame>
      <p:sp>
        <p:nvSpPr>
          <p:cNvPr id="4" name="Text Placeholder 3">
            <a:extLst>
              <a:ext uri="{FF2B5EF4-FFF2-40B4-BE49-F238E27FC236}">
                <a16:creationId xmlns:a16="http://schemas.microsoft.com/office/drawing/2014/main" id="{5B4597AB-CB9E-4550-9701-47A206ED8327}"/>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5471986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5B79B-3850-46E9-B0F5-FC60413A052E}"/>
              </a:ext>
            </a:extLst>
          </p:cNvPr>
          <p:cNvSpPr>
            <a:spLocks noGrp="1"/>
          </p:cNvSpPr>
          <p:nvPr>
            <p:ph type="title"/>
          </p:nvPr>
        </p:nvSpPr>
        <p:spPr/>
        <p:txBody>
          <a:bodyPr/>
          <a:lstStyle/>
          <a:p>
            <a:r>
              <a:rPr lang="en-US"/>
              <a:t>Instagram Posts Table | DAK - 15 of 24</a:t>
            </a:r>
          </a:p>
        </p:txBody>
      </p:sp>
      <p:graphicFrame>
        <p:nvGraphicFramePr>
          <p:cNvPr id="5" name="Table Placeholder 4">
            <a:extLst>
              <a:ext uri="{FF2B5EF4-FFF2-40B4-BE49-F238E27FC236}">
                <a16:creationId xmlns:a16="http://schemas.microsoft.com/office/drawing/2014/main" id="{09A9F69C-C2D2-4EC7-BE32-4B93FE3C1DEA}"/>
              </a:ext>
            </a:extLst>
          </p:cNvPr>
          <p:cNvGraphicFramePr>
            <a:graphicFrameLocks noGrp="1"/>
          </p:cNvGraphicFramePr>
          <p:nvPr>
            <p:ph type="tbl" sz="quarter" idx="13"/>
            <p:extLst>
              <p:ext uri="{D42A27DB-BD31-4B8C-83A1-F6EECF244321}">
                <p14:modId xmlns:p14="http://schemas.microsoft.com/office/powerpoint/2010/main" val="2405576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3302730"/>
                    </a:ext>
                  </a:extLst>
                </a:gridCol>
                <a:gridCol w="1810512">
                  <a:extLst>
                    <a:ext uri="{9D8B030D-6E8A-4147-A177-3AD203B41FA5}">
                      <a16:colId xmlns:a16="http://schemas.microsoft.com/office/drawing/2014/main" val="1221433717"/>
                    </a:ext>
                  </a:extLst>
                </a:gridCol>
                <a:gridCol w="822960">
                  <a:extLst>
                    <a:ext uri="{9D8B030D-6E8A-4147-A177-3AD203B41FA5}">
                      <a16:colId xmlns:a16="http://schemas.microsoft.com/office/drawing/2014/main" val="4197023619"/>
                    </a:ext>
                  </a:extLst>
                </a:gridCol>
                <a:gridCol w="822960">
                  <a:extLst>
                    <a:ext uri="{9D8B030D-6E8A-4147-A177-3AD203B41FA5}">
                      <a16:colId xmlns:a16="http://schemas.microsoft.com/office/drawing/2014/main" val="2607763485"/>
                    </a:ext>
                  </a:extLst>
                </a:gridCol>
                <a:gridCol w="822960">
                  <a:extLst>
                    <a:ext uri="{9D8B030D-6E8A-4147-A177-3AD203B41FA5}">
                      <a16:colId xmlns:a16="http://schemas.microsoft.com/office/drawing/2014/main" val="3163314055"/>
                    </a:ext>
                  </a:extLst>
                </a:gridCol>
                <a:gridCol w="822960">
                  <a:extLst>
                    <a:ext uri="{9D8B030D-6E8A-4147-A177-3AD203B41FA5}">
                      <a16:colId xmlns:a16="http://schemas.microsoft.com/office/drawing/2014/main" val="386317091"/>
                    </a:ext>
                  </a:extLst>
                </a:gridCol>
                <a:gridCol w="822960">
                  <a:extLst>
                    <a:ext uri="{9D8B030D-6E8A-4147-A177-3AD203B41FA5}">
                      <a16:colId xmlns:a16="http://schemas.microsoft.com/office/drawing/2014/main" val="162149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4853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barmer - 2019-07-29 10:09:55</a:t>
                      </a:r>
                      <a:r>
                        <a:rPr kumimoji="0" lang="de-DE" sz="1000" b="0" i="0" u="none" strike="noStrike" kern="1200" cap="none" spc="0" normalizeH="0" baseline="0" noProof="0">
                          <a:ln>
                            <a:noFill/>
                          </a:ln>
                          <a:solidFill>
                            <a:prstClr val="black"/>
                          </a:solidFill>
                          <a:effectLst/>
                          <a:uLnTx/>
                          <a:uFillTx/>
                          <a:latin typeface="+mn-lt"/>
                          <a:ea typeface="+mn-ea"/>
                          <a:cs typeface="+mn-cs"/>
                        </a:rPr>
                        <a:t>
 Nicht alles muss perfekt sein und das ist auch gut so! Happiness zählt - für jeden von uns. ——————————
#barmer #meinmotto #meinleben #lebensmotto #lebenseinstellung #haltungzeigen #selbstliebe #positivity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https://www.instagram.com/p/B0flKTuC3Ga/media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06:05:38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39510775"/>
                  </a:ext>
                </a:extLst>
              </a:tr>
            </a:tbl>
          </a:graphicData>
        </a:graphic>
      </p:graphicFrame>
      <p:sp>
        <p:nvSpPr>
          <p:cNvPr id="4" name="Text Placeholder 3">
            <a:extLst>
              <a:ext uri="{FF2B5EF4-FFF2-40B4-BE49-F238E27FC236}">
                <a16:creationId xmlns:a16="http://schemas.microsoft.com/office/drawing/2014/main" id="{F52B5789-C92F-497C-BF5C-39C5ED0E8A8C}"/>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697870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E833D-3984-4381-BCD1-F8046DF4ACB2}"/>
              </a:ext>
            </a:extLst>
          </p:cNvPr>
          <p:cNvSpPr>
            <a:spLocks noGrp="1"/>
          </p:cNvSpPr>
          <p:nvPr>
            <p:ph type="title"/>
          </p:nvPr>
        </p:nvSpPr>
        <p:spPr/>
        <p:txBody>
          <a:bodyPr/>
          <a:lstStyle/>
          <a:p>
            <a:r>
              <a:rPr lang="en-US"/>
              <a:t>Instagram Posts Table | DAK - 16 of 24</a:t>
            </a:r>
          </a:p>
        </p:txBody>
      </p:sp>
      <p:graphicFrame>
        <p:nvGraphicFramePr>
          <p:cNvPr id="5" name="Table Placeholder 4">
            <a:extLst>
              <a:ext uri="{FF2B5EF4-FFF2-40B4-BE49-F238E27FC236}">
                <a16:creationId xmlns:a16="http://schemas.microsoft.com/office/drawing/2014/main" id="{BB93D851-7123-438D-810E-C3AA5D8AD904}"/>
              </a:ext>
            </a:extLst>
          </p:cNvPr>
          <p:cNvGraphicFramePr>
            <a:graphicFrameLocks noGrp="1"/>
          </p:cNvGraphicFramePr>
          <p:nvPr>
            <p:ph type="tbl" sz="quarter" idx="13"/>
            <p:extLst>
              <p:ext uri="{D42A27DB-BD31-4B8C-83A1-F6EECF244321}">
                <p14:modId xmlns:p14="http://schemas.microsoft.com/office/powerpoint/2010/main" val="251635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9084209"/>
                    </a:ext>
                  </a:extLst>
                </a:gridCol>
                <a:gridCol w="1810512">
                  <a:extLst>
                    <a:ext uri="{9D8B030D-6E8A-4147-A177-3AD203B41FA5}">
                      <a16:colId xmlns:a16="http://schemas.microsoft.com/office/drawing/2014/main" val="2700419471"/>
                    </a:ext>
                  </a:extLst>
                </a:gridCol>
                <a:gridCol w="822960">
                  <a:extLst>
                    <a:ext uri="{9D8B030D-6E8A-4147-A177-3AD203B41FA5}">
                      <a16:colId xmlns:a16="http://schemas.microsoft.com/office/drawing/2014/main" val="2877335536"/>
                    </a:ext>
                  </a:extLst>
                </a:gridCol>
                <a:gridCol w="822960">
                  <a:extLst>
                    <a:ext uri="{9D8B030D-6E8A-4147-A177-3AD203B41FA5}">
                      <a16:colId xmlns:a16="http://schemas.microsoft.com/office/drawing/2014/main" val="3930583258"/>
                    </a:ext>
                  </a:extLst>
                </a:gridCol>
                <a:gridCol w="822960">
                  <a:extLst>
                    <a:ext uri="{9D8B030D-6E8A-4147-A177-3AD203B41FA5}">
                      <a16:colId xmlns:a16="http://schemas.microsoft.com/office/drawing/2014/main" val="3146470936"/>
                    </a:ext>
                  </a:extLst>
                </a:gridCol>
                <a:gridCol w="822960">
                  <a:extLst>
                    <a:ext uri="{9D8B030D-6E8A-4147-A177-3AD203B41FA5}">
                      <a16:colId xmlns:a16="http://schemas.microsoft.com/office/drawing/2014/main" val="964718283"/>
                    </a:ext>
                  </a:extLst>
                </a:gridCol>
                <a:gridCol w="822960">
                  <a:extLst>
                    <a:ext uri="{9D8B030D-6E8A-4147-A177-3AD203B41FA5}">
                      <a16:colId xmlns:a16="http://schemas.microsoft.com/office/drawing/2014/main" val="892034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7593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dakgesundheit - 2019-07-29 08:00:05</a:t>
                      </a:r>
                      <a:r>
                        <a:rPr kumimoji="0" lang="de-DE" sz="1000" b="0" i="0" u="none" strike="noStrike" kern="1200" cap="none" spc="0" normalizeH="0" baseline="0" noProof="0">
                          <a:ln>
                            <a:noFill/>
                          </a:ln>
                          <a:solidFill>
                            <a:prstClr val="black"/>
                          </a:solidFill>
                          <a:effectLst/>
                          <a:uLnTx/>
                          <a:uFillTx/>
                          <a:latin typeface="+mn-lt"/>
                          <a:ea typeface="+mn-ea"/>
                          <a:cs typeface="+mn-cs"/>
                        </a:rPr>
                        <a:t>
 Ein Leben ohne Smartphone? Kaum vorstellbar. Schon Jugendliche zwischen zwölf und 17 Jahren verbringen durchschnittlich 2,5 Stunden am Tag mit sozialen Medien. Das kann zu gesundheitlichen Problemen wie Depressionen oder Sucht führen. Deine Challenge für diese Woche: Mach an einem Tag eine digitale Diät. Die leichtere Variante: Du reduzierst den Konsum um die Hälfte. Oder aber: Du wagst den vollständigen Verzicht. Viel Spass beim Wiederentdecken der Offline-Welt! 💡👉 Ihr versucht es wirklich, aber es fällt sooo schwer? Tipps für Digital Detox findet ihr hier: gesundes-miteinander.de/digital-detox #digitaldetox #detox #achtsamkeit #ruhe #gelassenheit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https://www.instagram.com/p/B0fWTbNCBAI/media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06:05:21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75305764"/>
                  </a:ext>
                </a:extLst>
              </a:tr>
            </a:tbl>
          </a:graphicData>
        </a:graphic>
      </p:graphicFrame>
      <p:sp>
        <p:nvSpPr>
          <p:cNvPr id="4" name="Text Placeholder 3">
            <a:extLst>
              <a:ext uri="{FF2B5EF4-FFF2-40B4-BE49-F238E27FC236}">
                <a16:creationId xmlns:a16="http://schemas.microsoft.com/office/drawing/2014/main" id="{01198ACA-1331-4EE3-A105-4D79C347950B}"/>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733927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B1045-A07D-451B-9861-FCA66227AED3}"/>
              </a:ext>
            </a:extLst>
          </p:cNvPr>
          <p:cNvSpPr>
            <a:spLocks noGrp="1"/>
          </p:cNvSpPr>
          <p:nvPr>
            <p:ph type="title"/>
          </p:nvPr>
        </p:nvSpPr>
        <p:spPr/>
        <p:txBody>
          <a:bodyPr/>
          <a:lstStyle/>
          <a:p>
            <a:r>
              <a:rPr lang="en-US"/>
              <a:t>Instagram Posts Table | DAK - 17 of 24</a:t>
            </a:r>
          </a:p>
        </p:txBody>
      </p:sp>
      <p:graphicFrame>
        <p:nvGraphicFramePr>
          <p:cNvPr id="5" name="Table Placeholder 4">
            <a:extLst>
              <a:ext uri="{FF2B5EF4-FFF2-40B4-BE49-F238E27FC236}">
                <a16:creationId xmlns:a16="http://schemas.microsoft.com/office/drawing/2014/main" id="{A049802D-D3E6-41F6-917A-A7A897960AE6}"/>
              </a:ext>
            </a:extLst>
          </p:cNvPr>
          <p:cNvGraphicFramePr>
            <a:graphicFrameLocks noGrp="1"/>
          </p:cNvGraphicFramePr>
          <p:nvPr>
            <p:ph type="tbl" sz="quarter" idx="13"/>
            <p:extLst>
              <p:ext uri="{D42A27DB-BD31-4B8C-83A1-F6EECF244321}">
                <p14:modId xmlns:p14="http://schemas.microsoft.com/office/powerpoint/2010/main" val="1828519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86295598"/>
                    </a:ext>
                  </a:extLst>
                </a:gridCol>
                <a:gridCol w="1810512">
                  <a:extLst>
                    <a:ext uri="{9D8B030D-6E8A-4147-A177-3AD203B41FA5}">
                      <a16:colId xmlns:a16="http://schemas.microsoft.com/office/drawing/2014/main" val="2900621119"/>
                    </a:ext>
                  </a:extLst>
                </a:gridCol>
                <a:gridCol w="822960">
                  <a:extLst>
                    <a:ext uri="{9D8B030D-6E8A-4147-A177-3AD203B41FA5}">
                      <a16:colId xmlns:a16="http://schemas.microsoft.com/office/drawing/2014/main" val="2827368045"/>
                    </a:ext>
                  </a:extLst>
                </a:gridCol>
                <a:gridCol w="822960">
                  <a:extLst>
                    <a:ext uri="{9D8B030D-6E8A-4147-A177-3AD203B41FA5}">
                      <a16:colId xmlns:a16="http://schemas.microsoft.com/office/drawing/2014/main" val="3547929643"/>
                    </a:ext>
                  </a:extLst>
                </a:gridCol>
                <a:gridCol w="822960">
                  <a:extLst>
                    <a:ext uri="{9D8B030D-6E8A-4147-A177-3AD203B41FA5}">
                      <a16:colId xmlns:a16="http://schemas.microsoft.com/office/drawing/2014/main" val="884795054"/>
                    </a:ext>
                  </a:extLst>
                </a:gridCol>
                <a:gridCol w="822960">
                  <a:extLst>
                    <a:ext uri="{9D8B030D-6E8A-4147-A177-3AD203B41FA5}">
                      <a16:colId xmlns:a16="http://schemas.microsoft.com/office/drawing/2014/main" val="847842517"/>
                    </a:ext>
                  </a:extLst>
                </a:gridCol>
                <a:gridCol w="822960">
                  <a:extLst>
                    <a:ext uri="{9D8B030D-6E8A-4147-A177-3AD203B41FA5}">
                      <a16:colId xmlns:a16="http://schemas.microsoft.com/office/drawing/2014/main" val="248609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1851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dakgesundheit - 2019-07-27 09:38:34</a:t>
                      </a:r>
                      <a:r>
                        <a:rPr kumimoji="0" lang="de-DE" sz="1000" b="0" i="0" u="none" strike="noStrike" kern="1200" cap="none" spc="0" normalizeH="0" baseline="0" noProof="0">
                          <a:ln>
                            <a:noFill/>
                          </a:ln>
                          <a:solidFill>
                            <a:prstClr val="black"/>
                          </a:solidFill>
                          <a:effectLst/>
                          <a:uLnTx/>
                          <a:uFillTx/>
                          <a:latin typeface="+mn-lt"/>
                          <a:ea typeface="+mn-ea"/>
                          <a:cs typeface="+mn-cs"/>
                        </a:rPr>
                        <a:t>
 Die Diagnose: HIV-positiv. Jörg Beißel erlebte diesen Schock. Seine Scham und die Furcht vor einer Stigmatisierung verunsicherten ihn so sehr, dass er sich erst nach zwei sehr aufreibenden Jahren traut, anderen Menschen von seiner Erkrankung zu erzählen. Heute setzt er sich unter dem Motto #positivarbeiten gemeinsam mit der deutscheaidshilfe</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gegen die Diskriminierung von HIV-infizierten Menschen im Job ein. renetraeder hat Jörg Beißel und dessen Chef zu einem sehr emotinalen Interview getroffen. #podcast #hiv #aids #psychology #podcaster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https://www.instagram.com/p/B0aX7jKDkL9/media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06:05:21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12541045"/>
                  </a:ext>
                </a:extLst>
              </a:tr>
            </a:tbl>
          </a:graphicData>
        </a:graphic>
      </p:graphicFrame>
      <p:sp>
        <p:nvSpPr>
          <p:cNvPr id="4" name="Text Placeholder 3">
            <a:extLst>
              <a:ext uri="{FF2B5EF4-FFF2-40B4-BE49-F238E27FC236}">
                <a16:creationId xmlns:a16="http://schemas.microsoft.com/office/drawing/2014/main" id="{D3DD0DB4-7D29-4D5D-9AF7-44F6CBC903C2}"/>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197986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FF8E4-3738-436E-AC9F-7FF99F3CD40E}"/>
              </a:ext>
            </a:extLst>
          </p:cNvPr>
          <p:cNvSpPr>
            <a:spLocks noGrp="1"/>
          </p:cNvSpPr>
          <p:nvPr>
            <p:ph type="title"/>
          </p:nvPr>
        </p:nvSpPr>
        <p:spPr/>
        <p:txBody>
          <a:bodyPr/>
          <a:lstStyle/>
          <a:p>
            <a:r>
              <a:rPr lang="en-US"/>
              <a:t>Instagram Posts Table | DAK - 18 of 24</a:t>
            </a:r>
          </a:p>
        </p:txBody>
      </p:sp>
      <p:graphicFrame>
        <p:nvGraphicFramePr>
          <p:cNvPr id="5" name="Table Placeholder 4">
            <a:extLst>
              <a:ext uri="{FF2B5EF4-FFF2-40B4-BE49-F238E27FC236}">
                <a16:creationId xmlns:a16="http://schemas.microsoft.com/office/drawing/2014/main" id="{3AFA629D-4D3E-4E89-B488-77716924FB10}"/>
              </a:ext>
            </a:extLst>
          </p:cNvPr>
          <p:cNvGraphicFramePr>
            <a:graphicFrameLocks noGrp="1"/>
          </p:cNvGraphicFramePr>
          <p:nvPr>
            <p:ph type="tbl" sz="quarter" idx="13"/>
            <p:extLst>
              <p:ext uri="{D42A27DB-BD31-4B8C-83A1-F6EECF244321}">
                <p14:modId xmlns:p14="http://schemas.microsoft.com/office/powerpoint/2010/main" val="1008242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757724"/>
                    </a:ext>
                  </a:extLst>
                </a:gridCol>
                <a:gridCol w="1810512">
                  <a:extLst>
                    <a:ext uri="{9D8B030D-6E8A-4147-A177-3AD203B41FA5}">
                      <a16:colId xmlns:a16="http://schemas.microsoft.com/office/drawing/2014/main" val="892084930"/>
                    </a:ext>
                  </a:extLst>
                </a:gridCol>
                <a:gridCol w="822960">
                  <a:extLst>
                    <a:ext uri="{9D8B030D-6E8A-4147-A177-3AD203B41FA5}">
                      <a16:colId xmlns:a16="http://schemas.microsoft.com/office/drawing/2014/main" val="157247261"/>
                    </a:ext>
                  </a:extLst>
                </a:gridCol>
                <a:gridCol w="822960">
                  <a:extLst>
                    <a:ext uri="{9D8B030D-6E8A-4147-A177-3AD203B41FA5}">
                      <a16:colId xmlns:a16="http://schemas.microsoft.com/office/drawing/2014/main" val="3135738959"/>
                    </a:ext>
                  </a:extLst>
                </a:gridCol>
                <a:gridCol w="822960">
                  <a:extLst>
                    <a:ext uri="{9D8B030D-6E8A-4147-A177-3AD203B41FA5}">
                      <a16:colId xmlns:a16="http://schemas.microsoft.com/office/drawing/2014/main" val="1933542172"/>
                    </a:ext>
                  </a:extLst>
                </a:gridCol>
                <a:gridCol w="822960">
                  <a:extLst>
                    <a:ext uri="{9D8B030D-6E8A-4147-A177-3AD203B41FA5}">
                      <a16:colId xmlns:a16="http://schemas.microsoft.com/office/drawing/2014/main" val="781398672"/>
                    </a:ext>
                  </a:extLst>
                </a:gridCol>
                <a:gridCol w="822960">
                  <a:extLst>
                    <a:ext uri="{9D8B030D-6E8A-4147-A177-3AD203B41FA5}">
                      <a16:colId xmlns:a16="http://schemas.microsoft.com/office/drawing/2014/main" val="2338293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7626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aoknordost - 2019-07-26 21:17:47</a:t>
                      </a:r>
                      <a:r>
                        <a:rPr kumimoji="0" lang="en-US" sz="1000" b="0" i="0" u="none" strike="noStrike" kern="1200" cap="none" spc="0" normalizeH="0" baseline="0" noProof="0">
                          <a:ln>
                            <a:noFill/>
                          </a:ln>
                          <a:solidFill>
                            <a:prstClr val="black"/>
                          </a:solidFill>
                          <a:effectLst/>
                          <a:uLnTx/>
                          <a:uFillTx/>
                          <a:latin typeface="+mn-lt"/>
                          <a:ea typeface="+mn-ea"/>
                          <a:cs typeface="+mn-cs"/>
                        </a:rPr>
                        <a:t>
 🌴🏔🌊 Backpacking – das ultimative Gefühl von Freiheit.🎒Was es beim Rucksack-Reisen in die Ferne zu beachten gibt, wie viel du maximal tragen solltest 💪🏼 und was du auf keinen Fall vergessen darfst, verraten wir dir im Link in der Bio🔝
.
.
.
#backpacking #reisen #backpacker #backpackers #reisenmachtglücklich #aoknordost #dieweltsehen #weltentdecker #reisenfuerweltentdecker #globewanderer #reisenmitrucksack #travellist #weltentdecken #travel #rucksackreisen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https://www.instagram.com/p/B0ZDNTmi2eU/media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06:04:07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34510586"/>
                  </a:ext>
                </a:extLst>
              </a:tr>
            </a:tbl>
          </a:graphicData>
        </a:graphic>
      </p:graphicFrame>
      <p:sp>
        <p:nvSpPr>
          <p:cNvPr id="4" name="Text Placeholder 3">
            <a:extLst>
              <a:ext uri="{FF2B5EF4-FFF2-40B4-BE49-F238E27FC236}">
                <a16:creationId xmlns:a16="http://schemas.microsoft.com/office/drawing/2014/main" id="{9A1887AC-D8CD-4BFA-A23C-A5C95C1F9DA9}"/>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010321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FDAE7-37BA-44E0-B66F-260CE3269D18}"/>
              </a:ext>
            </a:extLst>
          </p:cNvPr>
          <p:cNvSpPr>
            <a:spLocks noGrp="1"/>
          </p:cNvSpPr>
          <p:nvPr>
            <p:ph type="title"/>
          </p:nvPr>
        </p:nvSpPr>
        <p:spPr/>
        <p:txBody>
          <a:bodyPr/>
          <a:lstStyle/>
          <a:p>
            <a:r>
              <a:rPr lang="en-US"/>
              <a:t>Instagram Posts Table | DAK - 19 of 24</a:t>
            </a:r>
          </a:p>
        </p:txBody>
      </p:sp>
      <p:graphicFrame>
        <p:nvGraphicFramePr>
          <p:cNvPr id="5" name="Table Placeholder 4">
            <a:extLst>
              <a:ext uri="{FF2B5EF4-FFF2-40B4-BE49-F238E27FC236}">
                <a16:creationId xmlns:a16="http://schemas.microsoft.com/office/drawing/2014/main" id="{5763DD0D-748D-4BD3-9E49-B406DBA52F4A}"/>
              </a:ext>
            </a:extLst>
          </p:cNvPr>
          <p:cNvGraphicFramePr>
            <a:graphicFrameLocks noGrp="1"/>
          </p:cNvGraphicFramePr>
          <p:nvPr>
            <p:ph type="tbl" sz="quarter" idx="13"/>
            <p:extLst>
              <p:ext uri="{D42A27DB-BD31-4B8C-83A1-F6EECF244321}">
                <p14:modId xmlns:p14="http://schemas.microsoft.com/office/powerpoint/2010/main" val="349635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93714679"/>
                    </a:ext>
                  </a:extLst>
                </a:gridCol>
                <a:gridCol w="1810512">
                  <a:extLst>
                    <a:ext uri="{9D8B030D-6E8A-4147-A177-3AD203B41FA5}">
                      <a16:colId xmlns:a16="http://schemas.microsoft.com/office/drawing/2014/main" val="4165794157"/>
                    </a:ext>
                  </a:extLst>
                </a:gridCol>
                <a:gridCol w="822960">
                  <a:extLst>
                    <a:ext uri="{9D8B030D-6E8A-4147-A177-3AD203B41FA5}">
                      <a16:colId xmlns:a16="http://schemas.microsoft.com/office/drawing/2014/main" val="484088828"/>
                    </a:ext>
                  </a:extLst>
                </a:gridCol>
                <a:gridCol w="822960">
                  <a:extLst>
                    <a:ext uri="{9D8B030D-6E8A-4147-A177-3AD203B41FA5}">
                      <a16:colId xmlns:a16="http://schemas.microsoft.com/office/drawing/2014/main" val="1894068971"/>
                    </a:ext>
                  </a:extLst>
                </a:gridCol>
                <a:gridCol w="822960">
                  <a:extLst>
                    <a:ext uri="{9D8B030D-6E8A-4147-A177-3AD203B41FA5}">
                      <a16:colId xmlns:a16="http://schemas.microsoft.com/office/drawing/2014/main" val="1799732928"/>
                    </a:ext>
                  </a:extLst>
                </a:gridCol>
                <a:gridCol w="822960">
                  <a:extLst>
                    <a:ext uri="{9D8B030D-6E8A-4147-A177-3AD203B41FA5}">
                      <a16:colId xmlns:a16="http://schemas.microsoft.com/office/drawing/2014/main" val="3005340591"/>
                    </a:ext>
                  </a:extLst>
                </a:gridCol>
                <a:gridCol w="822960">
                  <a:extLst>
                    <a:ext uri="{9D8B030D-6E8A-4147-A177-3AD203B41FA5}">
                      <a16:colId xmlns:a16="http://schemas.microsoft.com/office/drawing/2014/main" val="1374645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9815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barmer - 2019-07-26 09:42:34</a:t>
                      </a:r>
                      <a:r>
                        <a:rPr kumimoji="0" lang="en-US" sz="1000" b="0" i="0" u="none" strike="noStrike" kern="1200" cap="none" spc="0" normalizeH="0" baseline="0" noProof="0">
                          <a:ln>
                            <a:noFill/>
                          </a:ln>
                          <a:solidFill>
                            <a:prstClr val="black"/>
                          </a:solidFill>
                          <a:effectLst/>
                          <a:uLnTx/>
                          <a:uFillTx/>
                          <a:latin typeface="+mn-lt"/>
                          <a:ea typeface="+mn-ea"/>
                          <a:cs typeface="+mn-cs"/>
                        </a:rPr>
                        <a:t>
 So bleiben das Getränk und die Umwelt gesund – durch reusable Kaffee- und Teebecher. Wer hat immer einen dabei?
_____________________
#barmer #zerowaste #wiederverwendbar #reusable #coffeetogo #kaffeebecher #fridaysforfuture #kaffee #togo #fff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https://www.instagram.com/p/B0XzpVFCz6O/media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06:05:38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578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die_knappschaft - 2019-07-26 08:20:04</a:t>
                      </a:r>
                      <a:r>
                        <a:rPr kumimoji="0" lang="de-DE" sz="1000" b="0" i="0" u="none" strike="noStrike" kern="1200" cap="none" spc="0" normalizeH="0" baseline="0" noProof="0">
                          <a:ln>
                            <a:noFill/>
                          </a:ln>
                          <a:solidFill>
                            <a:prstClr val="black"/>
                          </a:solidFill>
                          <a:effectLst/>
                          <a:uLnTx/>
                          <a:uFillTx/>
                          <a:latin typeface="+mn-lt"/>
                          <a:ea typeface="+mn-ea"/>
                          <a:cs typeface="+mn-cs"/>
                        </a:rPr>
                        <a:t>
 Schließlich soll dein Kind sein Interesse auf Dauer bewahren. 😉
#knappschaft #fürmeinegesundheit #aktivekindheit #bewegung #kind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https://www.instagram.com/p/B0XqNL9jZgU/media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06:03:37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16332480"/>
                  </a:ext>
                </a:extLst>
              </a:tr>
            </a:tbl>
          </a:graphicData>
        </a:graphic>
      </p:graphicFrame>
      <p:sp>
        <p:nvSpPr>
          <p:cNvPr id="4" name="Text Placeholder 3">
            <a:extLst>
              <a:ext uri="{FF2B5EF4-FFF2-40B4-BE49-F238E27FC236}">
                <a16:creationId xmlns:a16="http://schemas.microsoft.com/office/drawing/2014/main" id="{9607BC44-EFFC-42B2-980E-BBA69420058B}"/>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0252738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EA34E-53D5-44BD-9C3F-9B358436784C}"/>
              </a:ext>
            </a:extLst>
          </p:cNvPr>
          <p:cNvSpPr>
            <a:spLocks noGrp="1"/>
          </p:cNvSpPr>
          <p:nvPr>
            <p:ph type="title"/>
          </p:nvPr>
        </p:nvSpPr>
        <p:spPr/>
        <p:txBody>
          <a:bodyPr/>
          <a:lstStyle/>
          <a:p>
            <a:r>
              <a:rPr lang="en-US"/>
              <a:t>Instagram Posts Table | DAK - 20 of 24</a:t>
            </a:r>
          </a:p>
        </p:txBody>
      </p:sp>
      <p:graphicFrame>
        <p:nvGraphicFramePr>
          <p:cNvPr id="5" name="Table Placeholder 4">
            <a:extLst>
              <a:ext uri="{FF2B5EF4-FFF2-40B4-BE49-F238E27FC236}">
                <a16:creationId xmlns:a16="http://schemas.microsoft.com/office/drawing/2014/main" id="{23ABCD2B-253E-4480-8E56-5E4705811457}"/>
              </a:ext>
            </a:extLst>
          </p:cNvPr>
          <p:cNvGraphicFramePr>
            <a:graphicFrameLocks noGrp="1"/>
          </p:cNvGraphicFramePr>
          <p:nvPr>
            <p:ph type="tbl" sz="quarter" idx="13"/>
            <p:extLst>
              <p:ext uri="{D42A27DB-BD31-4B8C-83A1-F6EECF244321}">
                <p14:modId xmlns:p14="http://schemas.microsoft.com/office/powerpoint/2010/main" val="2918943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56574560"/>
                    </a:ext>
                  </a:extLst>
                </a:gridCol>
                <a:gridCol w="1810512">
                  <a:extLst>
                    <a:ext uri="{9D8B030D-6E8A-4147-A177-3AD203B41FA5}">
                      <a16:colId xmlns:a16="http://schemas.microsoft.com/office/drawing/2014/main" val="89860531"/>
                    </a:ext>
                  </a:extLst>
                </a:gridCol>
                <a:gridCol w="822960">
                  <a:extLst>
                    <a:ext uri="{9D8B030D-6E8A-4147-A177-3AD203B41FA5}">
                      <a16:colId xmlns:a16="http://schemas.microsoft.com/office/drawing/2014/main" val="4059795479"/>
                    </a:ext>
                  </a:extLst>
                </a:gridCol>
                <a:gridCol w="822960">
                  <a:extLst>
                    <a:ext uri="{9D8B030D-6E8A-4147-A177-3AD203B41FA5}">
                      <a16:colId xmlns:a16="http://schemas.microsoft.com/office/drawing/2014/main" val="1976780082"/>
                    </a:ext>
                  </a:extLst>
                </a:gridCol>
                <a:gridCol w="822960">
                  <a:extLst>
                    <a:ext uri="{9D8B030D-6E8A-4147-A177-3AD203B41FA5}">
                      <a16:colId xmlns:a16="http://schemas.microsoft.com/office/drawing/2014/main" val="3136785730"/>
                    </a:ext>
                  </a:extLst>
                </a:gridCol>
                <a:gridCol w="822960">
                  <a:extLst>
                    <a:ext uri="{9D8B030D-6E8A-4147-A177-3AD203B41FA5}">
                      <a16:colId xmlns:a16="http://schemas.microsoft.com/office/drawing/2014/main" val="2248189268"/>
                    </a:ext>
                  </a:extLst>
                </a:gridCol>
                <a:gridCol w="822960">
                  <a:extLst>
                    <a:ext uri="{9D8B030D-6E8A-4147-A177-3AD203B41FA5}">
                      <a16:colId xmlns:a16="http://schemas.microsoft.com/office/drawing/2014/main" val="332280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7449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aoknordost - 2019-07-25 16:20:22</a:t>
                      </a:r>
                      <a:r>
                        <a:rPr kumimoji="0" lang="de-DE" sz="1000" b="0" i="0" u="none" strike="noStrike" kern="1200" cap="none" spc="0" normalizeH="0" baseline="0" noProof="0">
                          <a:ln>
                            <a:noFill/>
                          </a:ln>
                          <a:solidFill>
                            <a:prstClr val="black"/>
                          </a:solidFill>
                          <a:effectLst/>
                          <a:uLnTx/>
                          <a:uFillTx/>
                          <a:latin typeface="+mn-lt"/>
                          <a:ea typeface="+mn-ea"/>
                          <a:cs typeface="+mn-cs"/>
                        </a:rPr>
                        <a:t>
 Alle Schwangeren aufgepasst 🥳 Die App AOK Schwanger wurde um meine Rezepte erweitert.😊🙌🏼
.
Ab sofort erwarten dich 40 einfache und super leckere Gerichte.😋 Für jeden Geschmack ist etwas dabei: Salate, Suppen, Vegetarisches, Fleisch, Süßes,... 🍜🥗🥩🥞 Die Rezepte sind auf den erhöhten Nährstoffbedarf während der Schwangerschaft abgestimmt.
.
Heute stelle ich dir eins der Rezepte vor:
.
Bananen-Hafer-Pancakes mit Blaubeeren 🥞🍌
.
Du brauchst für 4 Portionen:
-2 Bananen
-2 Eier
-100 g Haferflocken
-125 g Blaubeeren für den Teig und weitere Beeren als Topping
-2 EL gemahlene Mandeln
-1 TL Zimt
-Kokosöl
-Mandelmus
.
Bananen 🍌 und Eier 🥚 verquirlen. Haferflocken, Zimt und Blaubeeren dazugeben und vorsichtig umrühren. Eine beschichtete Pfanne mit Kokosöl leicht fetten und etwa 2 EL Teig bei geringer Hitze anbraten. Wenn der Teig Bläschen schlägt, das Ganze vorsichtig wenden. Getoppt werden die Pancakes mit weiteren Beeren und Mandelmus.🤤
.
Ladet euch die AOK Schwanger App im App-...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https://www.instagram.com/p/B0V8YHSiXeM/media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06:04:07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60081917"/>
                  </a:ext>
                </a:extLst>
              </a:tr>
            </a:tbl>
          </a:graphicData>
        </a:graphic>
      </p:graphicFrame>
      <p:sp>
        <p:nvSpPr>
          <p:cNvPr id="4" name="Text Placeholder 3">
            <a:extLst>
              <a:ext uri="{FF2B5EF4-FFF2-40B4-BE49-F238E27FC236}">
                <a16:creationId xmlns:a16="http://schemas.microsoft.com/office/drawing/2014/main" id="{0F2FC9CA-7C38-4225-B43B-5CB18BBA9D00}"/>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6547525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92D12-83FD-4FC1-918C-095671CDE8E3}"/>
              </a:ext>
            </a:extLst>
          </p:cNvPr>
          <p:cNvSpPr>
            <a:spLocks noGrp="1"/>
          </p:cNvSpPr>
          <p:nvPr>
            <p:ph type="title"/>
          </p:nvPr>
        </p:nvSpPr>
        <p:spPr/>
        <p:txBody>
          <a:bodyPr/>
          <a:lstStyle/>
          <a:p>
            <a:r>
              <a:rPr lang="en-US"/>
              <a:t>Instagram Posts Table | DAK - 21 of 24</a:t>
            </a:r>
          </a:p>
        </p:txBody>
      </p:sp>
      <p:graphicFrame>
        <p:nvGraphicFramePr>
          <p:cNvPr id="5" name="Table Placeholder 4">
            <a:extLst>
              <a:ext uri="{FF2B5EF4-FFF2-40B4-BE49-F238E27FC236}">
                <a16:creationId xmlns:a16="http://schemas.microsoft.com/office/drawing/2014/main" id="{78AFDB11-42C9-4A5F-9DD4-650FF3152BFD}"/>
              </a:ext>
            </a:extLst>
          </p:cNvPr>
          <p:cNvGraphicFramePr>
            <a:graphicFrameLocks noGrp="1"/>
          </p:cNvGraphicFramePr>
          <p:nvPr>
            <p:ph type="tbl" sz="quarter" idx="13"/>
            <p:extLst>
              <p:ext uri="{D42A27DB-BD31-4B8C-83A1-F6EECF244321}">
                <p14:modId xmlns:p14="http://schemas.microsoft.com/office/powerpoint/2010/main" val="3569288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81419284"/>
                    </a:ext>
                  </a:extLst>
                </a:gridCol>
                <a:gridCol w="1810512">
                  <a:extLst>
                    <a:ext uri="{9D8B030D-6E8A-4147-A177-3AD203B41FA5}">
                      <a16:colId xmlns:a16="http://schemas.microsoft.com/office/drawing/2014/main" val="2644620370"/>
                    </a:ext>
                  </a:extLst>
                </a:gridCol>
                <a:gridCol w="822960">
                  <a:extLst>
                    <a:ext uri="{9D8B030D-6E8A-4147-A177-3AD203B41FA5}">
                      <a16:colId xmlns:a16="http://schemas.microsoft.com/office/drawing/2014/main" val="3168722625"/>
                    </a:ext>
                  </a:extLst>
                </a:gridCol>
                <a:gridCol w="822960">
                  <a:extLst>
                    <a:ext uri="{9D8B030D-6E8A-4147-A177-3AD203B41FA5}">
                      <a16:colId xmlns:a16="http://schemas.microsoft.com/office/drawing/2014/main" val="722258071"/>
                    </a:ext>
                  </a:extLst>
                </a:gridCol>
                <a:gridCol w="822960">
                  <a:extLst>
                    <a:ext uri="{9D8B030D-6E8A-4147-A177-3AD203B41FA5}">
                      <a16:colId xmlns:a16="http://schemas.microsoft.com/office/drawing/2014/main" val="2572926670"/>
                    </a:ext>
                  </a:extLst>
                </a:gridCol>
                <a:gridCol w="822960">
                  <a:extLst>
                    <a:ext uri="{9D8B030D-6E8A-4147-A177-3AD203B41FA5}">
                      <a16:colId xmlns:a16="http://schemas.microsoft.com/office/drawing/2014/main" val="3471734612"/>
                    </a:ext>
                  </a:extLst>
                </a:gridCol>
                <a:gridCol w="822960">
                  <a:extLst>
                    <a:ext uri="{9D8B030D-6E8A-4147-A177-3AD203B41FA5}">
                      <a16:colId xmlns:a16="http://schemas.microsoft.com/office/drawing/2014/main" val="2070500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4663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kaufmaennischekrankenkasse - 2019-07-25 14:32:48</a:t>
                      </a:r>
                      <a:r>
                        <a:rPr kumimoji="0" lang="de-DE" sz="1000" b="0" i="0" u="none" strike="noStrike" kern="1200" cap="none" spc="0" normalizeH="0" baseline="0" noProof="0">
                          <a:ln>
                            <a:noFill/>
                          </a:ln>
                          <a:solidFill>
                            <a:prstClr val="black"/>
                          </a:solidFill>
                          <a:effectLst/>
                          <a:uLnTx/>
                          <a:uFillTx/>
                          <a:latin typeface="+mn-lt"/>
                          <a:ea typeface="+mn-ea"/>
                          <a:cs typeface="+mn-cs"/>
                        </a:rPr>
                        <a:t>
 Bei diesen #Temperaturen besonders wichtig – trinken, trinken, trinken! Aber auch die richtige Ernährung kann die heißen Tage angenehmer machen. 🍉
Ein fetter Braten etwa belastet nur noch zusätzlich, weil er aufwendig verdaut werden muss. Gut geeignet sind dagegen Gemüse und Obst. Diverse Sorten liefern außer Vitaminen und Mineralstoffen auch Wasser.
Wer sich mittags zurückhält, aber dafür abends reichlich und fettreich isst, schläft schlechter. Leichte Speisen wie Fisch oder Reis mit Gemüse bereiten dagegen in der Regel keine Probleme.
Während der heißen Jahreszeit lieber mehrere kleine Portionen über den Tag verteilt essen als eine große Mahlzeit.
.
.
.
#hitzetipps #sommertipps #ernährung #sommer #summer #gesundeernährung #hitze #gesundheit #sommerurlaub #sommerliebe #sommerferien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https://www.instagram.com/p/B0VwEQZAx_B/media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06:03:11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8646546"/>
                  </a:ext>
                </a:extLst>
              </a:tr>
            </a:tbl>
          </a:graphicData>
        </a:graphic>
      </p:graphicFrame>
      <p:sp>
        <p:nvSpPr>
          <p:cNvPr id="4" name="Text Placeholder 3">
            <a:extLst>
              <a:ext uri="{FF2B5EF4-FFF2-40B4-BE49-F238E27FC236}">
                <a16:creationId xmlns:a16="http://schemas.microsoft.com/office/drawing/2014/main" id="{352443FE-56CF-46DF-95D2-77F90C3FB6A8}"/>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2274874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01013-5138-46AB-BF74-866AF4B8A215}"/>
              </a:ext>
            </a:extLst>
          </p:cNvPr>
          <p:cNvSpPr>
            <a:spLocks noGrp="1"/>
          </p:cNvSpPr>
          <p:nvPr>
            <p:ph type="title"/>
          </p:nvPr>
        </p:nvSpPr>
        <p:spPr/>
        <p:txBody>
          <a:bodyPr/>
          <a:lstStyle/>
          <a:p>
            <a:r>
              <a:rPr lang="en-US"/>
              <a:t>Instagram Posts Table | DAK - 22 of 24</a:t>
            </a:r>
          </a:p>
        </p:txBody>
      </p:sp>
      <p:graphicFrame>
        <p:nvGraphicFramePr>
          <p:cNvPr id="5" name="Table Placeholder 4">
            <a:extLst>
              <a:ext uri="{FF2B5EF4-FFF2-40B4-BE49-F238E27FC236}">
                <a16:creationId xmlns:a16="http://schemas.microsoft.com/office/drawing/2014/main" id="{5B98000B-732C-4299-95AC-821EAAE904DE}"/>
              </a:ext>
            </a:extLst>
          </p:cNvPr>
          <p:cNvGraphicFramePr>
            <a:graphicFrameLocks noGrp="1"/>
          </p:cNvGraphicFramePr>
          <p:nvPr>
            <p:ph type="tbl" sz="quarter" idx="13"/>
            <p:extLst>
              <p:ext uri="{D42A27DB-BD31-4B8C-83A1-F6EECF244321}">
                <p14:modId xmlns:p14="http://schemas.microsoft.com/office/powerpoint/2010/main" val="656367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9533146"/>
                    </a:ext>
                  </a:extLst>
                </a:gridCol>
                <a:gridCol w="1810512">
                  <a:extLst>
                    <a:ext uri="{9D8B030D-6E8A-4147-A177-3AD203B41FA5}">
                      <a16:colId xmlns:a16="http://schemas.microsoft.com/office/drawing/2014/main" val="2595501950"/>
                    </a:ext>
                  </a:extLst>
                </a:gridCol>
                <a:gridCol w="822960">
                  <a:extLst>
                    <a:ext uri="{9D8B030D-6E8A-4147-A177-3AD203B41FA5}">
                      <a16:colId xmlns:a16="http://schemas.microsoft.com/office/drawing/2014/main" val="4084506346"/>
                    </a:ext>
                  </a:extLst>
                </a:gridCol>
                <a:gridCol w="822960">
                  <a:extLst>
                    <a:ext uri="{9D8B030D-6E8A-4147-A177-3AD203B41FA5}">
                      <a16:colId xmlns:a16="http://schemas.microsoft.com/office/drawing/2014/main" val="1957338330"/>
                    </a:ext>
                  </a:extLst>
                </a:gridCol>
                <a:gridCol w="822960">
                  <a:extLst>
                    <a:ext uri="{9D8B030D-6E8A-4147-A177-3AD203B41FA5}">
                      <a16:colId xmlns:a16="http://schemas.microsoft.com/office/drawing/2014/main" val="2642098679"/>
                    </a:ext>
                  </a:extLst>
                </a:gridCol>
                <a:gridCol w="822960">
                  <a:extLst>
                    <a:ext uri="{9D8B030D-6E8A-4147-A177-3AD203B41FA5}">
                      <a16:colId xmlns:a16="http://schemas.microsoft.com/office/drawing/2014/main" val="2708456963"/>
                    </a:ext>
                  </a:extLst>
                </a:gridCol>
                <a:gridCol w="822960">
                  <a:extLst>
                    <a:ext uri="{9D8B030D-6E8A-4147-A177-3AD203B41FA5}">
                      <a16:colId xmlns:a16="http://schemas.microsoft.com/office/drawing/2014/main" val="998825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3966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die_knappschaft - 2019-07-25 11:05:07</a:t>
                      </a:r>
                      <a:r>
                        <a:rPr kumimoji="0" lang="de-DE" sz="1000" b="0" i="0" u="none" strike="noStrike" kern="1200" cap="none" spc="0" normalizeH="0" baseline="0" noProof="0">
                          <a:ln>
                            <a:noFill/>
                          </a:ln>
                          <a:solidFill>
                            <a:prstClr val="black"/>
                          </a:solidFill>
                          <a:effectLst/>
                          <a:uLnTx/>
                          <a:uFillTx/>
                          <a:latin typeface="+mn-lt"/>
                          <a:ea typeface="+mn-ea"/>
                          <a:cs typeface="+mn-cs"/>
                        </a:rPr>
                        <a:t>
 Warum nicht die aktuelle Umweltbewegung als Motivation für mehr Bewegung des eigenen Körpers nutzen? Mit Plogging geht genau das! 💪
Erfunden in Schweden, trifft man sich beim gemeinsamen Plogging in Gruppen, um zu joggen. 🏃🏃‍♀️ Dabei sind alle Teilnehmer mit Mülltüten ausgestattet, um auf der Route herumliegende Abfälle und Plastik einzusammeln. So tut man gleichzeitig etwas für seine Gesundheit und für die Umwelt. Besonders in urbanen Räumen und beliebten Waldwegen lohnen sich diese Aktionen. 
Plogging trainiert unter anderem:
Kondition | Koordination 
Darauf solltest du als Anfänger achten:
-	Such dir eine motivierte Gruppe – gemeinsam bewegt man mehr!
-	Trag outdoor-geeignete Trainingskleidung.
-	Sammel Müll möglichst rückenschonend vom Boden auf.
#knappschaft #fürmeinegesundheit #plogging #umweltliebe #trashtagchallenge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https://www.instagram.com/p/B0VYTIwj6Jr/media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06:03:37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87629583"/>
                  </a:ext>
                </a:extLst>
              </a:tr>
            </a:tbl>
          </a:graphicData>
        </a:graphic>
      </p:graphicFrame>
      <p:sp>
        <p:nvSpPr>
          <p:cNvPr id="4" name="Text Placeholder 3">
            <a:extLst>
              <a:ext uri="{FF2B5EF4-FFF2-40B4-BE49-F238E27FC236}">
                <a16:creationId xmlns:a16="http://schemas.microsoft.com/office/drawing/2014/main" id="{14A38A63-C0DE-4FB4-AEF0-63DA264B3608}"/>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683802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EB137-B260-44AE-BB9B-C51FD3A2872F}"/>
              </a:ext>
            </a:extLst>
          </p:cNvPr>
          <p:cNvSpPr>
            <a:spLocks noGrp="1"/>
          </p:cNvSpPr>
          <p:nvPr>
            <p:ph type="title"/>
          </p:nvPr>
        </p:nvSpPr>
        <p:spPr/>
        <p:txBody>
          <a:bodyPr/>
          <a:lstStyle/>
          <a:p>
            <a:r>
              <a:rPr lang="en-US"/>
              <a:t>Instagram Posts Table | DAK - 23 of 24</a:t>
            </a:r>
          </a:p>
        </p:txBody>
      </p:sp>
      <p:graphicFrame>
        <p:nvGraphicFramePr>
          <p:cNvPr id="5" name="Table Placeholder 4">
            <a:extLst>
              <a:ext uri="{FF2B5EF4-FFF2-40B4-BE49-F238E27FC236}">
                <a16:creationId xmlns:a16="http://schemas.microsoft.com/office/drawing/2014/main" id="{A7A19E15-46CF-448F-95AA-5CE2D4165F34}"/>
              </a:ext>
            </a:extLst>
          </p:cNvPr>
          <p:cNvGraphicFramePr>
            <a:graphicFrameLocks noGrp="1"/>
          </p:cNvGraphicFramePr>
          <p:nvPr>
            <p:ph type="tbl" sz="quarter" idx="13"/>
            <p:extLst>
              <p:ext uri="{D42A27DB-BD31-4B8C-83A1-F6EECF244321}">
                <p14:modId xmlns:p14="http://schemas.microsoft.com/office/powerpoint/2010/main" val="431842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72562323"/>
                    </a:ext>
                  </a:extLst>
                </a:gridCol>
                <a:gridCol w="1810512">
                  <a:extLst>
                    <a:ext uri="{9D8B030D-6E8A-4147-A177-3AD203B41FA5}">
                      <a16:colId xmlns:a16="http://schemas.microsoft.com/office/drawing/2014/main" val="333907735"/>
                    </a:ext>
                  </a:extLst>
                </a:gridCol>
                <a:gridCol w="822960">
                  <a:extLst>
                    <a:ext uri="{9D8B030D-6E8A-4147-A177-3AD203B41FA5}">
                      <a16:colId xmlns:a16="http://schemas.microsoft.com/office/drawing/2014/main" val="660228922"/>
                    </a:ext>
                  </a:extLst>
                </a:gridCol>
                <a:gridCol w="822960">
                  <a:extLst>
                    <a:ext uri="{9D8B030D-6E8A-4147-A177-3AD203B41FA5}">
                      <a16:colId xmlns:a16="http://schemas.microsoft.com/office/drawing/2014/main" val="1442417583"/>
                    </a:ext>
                  </a:extLst>
                </a:gridCol>
                <a:gridCol w="822960">
                  <a:extLst>
                    <a:ext uri="{9D8B030D-6E8A-4147-A177-3AD203B41FA5}">
                      <a16:colId xmlns:a16="http://schemas.microsoft.com/office/drawing/2014/main" val="3064844580"/>
                    </a:ext>
                  </a:extLst>
                </a:gridCol>
                <a:gridCol w="822960">
                  <a:extLst>
                    <a:ext uri="{9D8B030D-6E8A-4147-A177-3AD203B41FA5}">
                      <a16:colId xmlns:a16="http://schemas.microsoft.com/office/drawing/2014/main" val="2133900933"/>
                    </a:ext>
                  </a:extLst>
                </a:gridCol>
                <a:gridCol w="822960">
                  <a:extLst>
                    <a:ext uri="{9D8B030D-6E8A-4147-A177-3AD203B41FA5}">
                      <a16:colId xmlns:a16="http://schemas.microsoft.com/office/drawing/2014/main" val="331584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3199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dakgesundheit - 2019-07-25 08:41:41</a:t>
                      </a:r>
                      <a:r>
                        <a:rPr kumimoji="0" lang="de-DE" sz="1000" b="0" i="0" u="none" strike="noStrike" kern="1200" cap="none" spc="0" normalizeH="0" baseline="0" noProof="0">
                          <a:ln>
                            <a:noFill/>
                          </a:ln>
                          <a:solidFill>
                            <a:prstClr val="black"/>
                          </a:solidFill>
                          <a:effectLst/>
                          <a:uLnTx/>
                          <a:uFillTx/>
                          <a:latin typeface="+mn-lt"/>
                          <a:ea typeface="+mn-ea"/>
                          <a:cs typeface="+mn-cs"/>
                        </a:rPr>
                        <a:t>
 Die Hitzewelle bringt Deutschland ins Schwitzen – euch auch? Schweiß ist lästig und stinkt, so die allgemeine Meinung. Dabei sollten wir nicht vergessen: Jeder Mensch schwitzt – und das ist auch gut so! Denn unser Organismus reguliert über das Schwitzen die Körpertemperatur. Doch was passiert eigentlich beim Schwitzen und müffelt Schweiß wirklich? Erfahrt es in unserem Video. 💡👉 Die Hitze kann einem ganz schön zu schaffen machen. Mit diesen Tipps bewahrt ihr einen kühlen Kopf: magazin.dak.de/hitzetipps 
#dakgesundheit #gesundleben #gesunderlebensstil #health #gesundheit #gemeinsamgesund</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#einlebenlang #hitze #sommer #warm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https://www.instagram.com/p/B0VHzbrjvjI/media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06:05:21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53359623"/>
                  </a:ext>
                </a:extLst>
              </a:tr>
            </a:tbl>
          </a:graphicData>
        </a:graphic>
      </p:graphicFrame>
      <p:sp>
        <p:nvSpPr>
          <p:cNvPr id="4" name="Text Placeholder 3">
            <a:extLst>
              <a:ext uri="{FF2B5EF4-FFF2-40B4-BE49-F238E27FC236}">
                <a16:creationId xmlns:a16="http://schemas.microsoft.com/office/drawing/2014/main" id="{46A4AE1E-65B0-4479-B464-C544869C1D37}"/>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5084614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8DE67-D75E-47A8-A857-911341B540BA}"/>
              </a:ext>
            </a:extLst>
          </p:cNvPr>
          <p:cNvSpPr>
            <a:spLocks noGrp="1"/>
          </p:cNvSpPr>
          <p:nvPr>
            <p:ph type="title"/>
          </p:nvPr>
        </p:nvSpPr>
        <p:spPr/>
        <p:txBody>
          <a:bodyPr/>
          <a:lstStyle/>
          <a:p>
            <a:r>
              <a:rPr lang="en-US"/>
              <a:t>Instagram Posts Table | DAK - 24 of 24</a:t>
            </a:r>
          </a:p>
        </p:txBody>
      </p:sp>
      <p:graphicFrame>
        <p:nvGraphicFramePr>
          <p:cNvPr id="5" name="Table Placeholder 4">
            <a:extLst>
              <a:ext uri="{FF2B5EF4-FFF2-40B4-BE49-F238E27FC236}">
                <a16:creationId xmlns:a16="http://schemas.microsoft.com/office/drawing/2014/main" id="{BF1E9452-D141-4272-ABD1-E3B5D7AE2832}"/>
              </a:ext>
            </a:extLst>
          </p:cNvPr>
          <p:cNvGraphicFramePr>
            <a:graphicFrameLocks noGrp="1"/>
          </p:cNvGraphicFramePr>
          <p:nvPr>
            <p:ph type="tbl" sz="quarter" idx="13"/>
            <p:extLst>
              <p:ext uri="{D42A27DB-BD31-4B8C-83A1-F6EECF244321}">
                <p14:modId xmlns:p14="http://schemas.microsoft.com/office/powerpoint/2010/main" val="1271279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76942550"/>
                    </a:ext>
                  </a:extLst>
                </a:gridCol>
                <a:gridCol w="1810512">
                  <a:extLst>
                    <a:ext uri="{9D8B030D-6E8A-4147-A177-3AD203B41FA5}">
                      <a16:colId xmlns:a16="http://schemas.microsoft.com/office/drawing/2014/main" val="3984835352"/>
                    </a:ext>
                  </a:extLst>
                </a:gridCol>
                <a:gridCol w="822960">
                  <a:extLst>
                    <a:ext uri="{9D8B030D-6E8A-4147-A177-3AD203B41FA5}">
                      <a16:colId xmlns:a16="http://schemas.microsoft.com/office/drawing/2014/main" val="1441116153"/>
                    </a:ext>
                  </a:extLst>
                </a:gridCol>
                <a:gridCol w="822960">
                  <a:extLst>
                    <a:ext uri="{9D8B030D-6E8A-4147-A177-3AD203B41FA5}">
                      <a16:colId xmlns:a16="http://schemas.microsoft.com/office/drawing/2014/main" val="3301882498"/>
                    </a:ext>
                  </a:extLst>
                </a:gridCol>
                <a:gridCol w="822960">
                  <a:extLst>
                    <a:ext uri="{9D8B030D-6E8A-4147-A177-3AD203B41FA5}">
                      <a16:colId xmlns:a16="http://schemas.microsoft.com/office/drawing/2014/main" val="2249210213"/>
                    </a:ext>
                  </a:extLst>
                </a:gridCol>
                <a:gridCol w="822960">
                  <a:extLst>
                    <a:ext uri="{9D8B030D-6E8A-4147-A177-3AD203B41FA5}">
                      <a16:colId xmlns:a16="http://schemas.microsoft.com/office/drawing/2014/main" val="2264846103"/>
                    </a:ext>
                  </a:extLst>
                </a:gridCol>
                <a:gridCol w="822960">
                  <a:extLst>
                    <a:ext uri="{9D8B030D-6E8A-4147-A177-3AD203B41FA5}">
                      <a16:colId xmlns:a16="http://schemas.microsoft.com/office/drawing/2014/main" val="2317002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2130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aoknordost - 2019-07-24 16:10:46</a:t>
                      </a:r>
                      <a:r>
                        <a:rPr kumimoji="0" lang="en-US" sz="1000" b="0" i="0" u="none" strike="noStrike" kern="1200" cap="none" spc="0" normalizeH="0" baseline="0" noProof="0">
                          <a:ln>
                            <a:noFill/>
                          </a:ln>
                          <a:solidFill>
                            <a:prstClr val="black"/>
                          </a:solidFill>
                          <a:effectLst/>
                          <a:uLnTx/>
                          <a:uFillTx/>
                          <a:latin typeface="+mn-lt"/>
                          <a:ea typeface="+mn-ea"/>
                          <a:cs typeface="+mn-cs"/>
                        </a:rPr>
                        <a:t>
 Aufgepasst☝🏼🤗 Hier haben wir das Food-Video zu den leckeren Sommerrollen! Die Falttechnik ist einfacher, als man denkt.🥳 Das ausführliche Rezept findest du in einem der Posts auf unserer Timeline. Willst du in Zukunft weitere Food-Videos sehen?🤤
.
.
.
#chili #sommerrollen #sommerrolle #asiatischeküche #asiatisch #food #foodie #veggie #summer #healthy #health #leichteküche #healthyfood #recipes #recipe #cooking #aoknordost #gesunderezepte #gesundeernährung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https://www.instagram.com/p/B0TV0jun0oy/media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06:04:07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51487479"/>
                  </a:ext>
                </a:extLst>
              </a:tr>
            </a:tbl>
          </a:graphicData>
        </a:graphic>
      </p:graphicFrame>
      <p:sp>
        <p:nvSpPr>
          <p:cNvPr id="4" name="Text Placeholder 3">
            <a:extLst>
              <a:ext uri="{FF2B5EF4-FFF2-40B4-BE49-F238E27FC236}">
                <a16:creationId xmlns:a16="http://schemas.microsoft.com/office/drawing/2014/main" id="{A83C30E3-73F1-41CB-B39A-63C78EA384C9}"/>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841557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1100</Words>
  <Application>Microsoft Office PowerPoint</Application>
  <PresentationFormat>On-screen Show (4:3)</PresentationFormat>
  <Paragraphs>394</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Instagram Posts Table | DAK - 1 of 24</vt:lpstr>
      <vt:lpstr>Instagram Posts Table | DAK - 2 of 24</vt:lpstr>
      <vt:lpstr>Instagram Posts Table | DAK - 3 of 24</vt:lpstr>
      <vt:lpstr>Instagram Posts Table | DAK - 4 of 24</vt:lpstr>
      <vt:lpstr>Instagram Posts Table | DAK - 5 of 24</vt:lpstr>
      <vt:lpstr>Instagram Posts Table | DAK - 6 of 24</vt:lpstr>
      <vt:lpstr>Instagram Posts Table | DAK - 7 of 24</vt:lpstr>
      <vt:lpstr>Instagram Posts Table | DAK - 8 of 24</vt:lpstr>
      <vt:lpstr>Instagram Posts Table | DAK - 9 of 24</vt:lpstr>
      <vt:lpstr>Instagram Posts Table | DAK - 10 of 24</vt:lpstr>
      <vt:lpstr>Instagram Posts Table | DAK - 11 of 24</vt:lpstr>
      <vt:lpstr>Instagram Posts Table | DAK - 12 of 24</vt:lpstr>
      <vt:lpstr>Instagram Posts Table | DAK - 13 of 24</vt:lpstr>
      <vt:lpstr>Instagram Posts Table | DAK - 14 of 24</vt:lpstr>
      <vt:lpstr>Instagram Posts Table | DAK - 15 of 24</vt:lpstr>
      <vt:lpstr>Instagram Posts Table | DAK - 16 of 24</vt:lpstr>
      <vt:lpstr>Instagram Posts Table | DAK - 17 of 24</vt:lpstr>
      <vt:lpstr>Instagram Posts Table | DAK - 18 of 24</vt:lpstr>
      <vt:lpstr>Instagram Posts Table | DAK - 19 of 24</vt:lpstr>
      <vt:lpstr>Instagram Posts Table | DAK - 20 of 24</vt:lpstr>
      <vt:lpstr>Instagram Posts Table | DAK - 21 of 24</vt:lpstr>
      <vt:lpstr>Instagram Posts Table | DAK - 22 of 24</vt:lpstr>
      <vt:lpstr>Instagram Posts Table | DAK - 23 of 24</vt:lpstr>
      <vt:lpstr>Instagram Posts Table | DAK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DAK - 1 of 24</dc:title>
  <dc:creator>Frederik Peiniger</dc:creator>
  <cp:lastModifiedBy>Frederik Peiniger</cp:lastModifiedBy>
  <cp:revision>1</cp:revision>
  <dcterms:created xsi:type="dcterms:W3CDTF">2019-08-05T12:05:30Z</dcterms:created>
  <dcterms:modified xsi:type="dcterms:W3CDTF">2019-08-05T12:07:48Z</dcterms:modified>
</cp:coreProperties>
</file>