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92" autoAdjust="0"/>
  </p:normalViewPr>
  <p:slideViewPr>
    <p:cSldViewPr snapToGrid="0">
      <p:cViewPr varScale="1">
        <p:scale>
          <a:sx n="98" d="100"/>
          <a:sy n="98" d="100"/>
        </p:scale>
        <p:origin x="978"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0FE12-4580-475F-9F5A-4CD6EC7AC6BD}"/>
              </a:ext>
            </a:extLst>
          </p:cNvPr>
          <p:cNvSpPr>
            <a:spLocks noGrp="1"/>
          </p:cNvSpPr>
          <p:nvPr>
            <p:ph type="title"/>
          </p:nvPr>
        </p:nvSpPr>
        <p:spPr/>
        <p:txBody>
          <a:bodyPr/>
          <a:lstStyle/>
          <a:p>
            <a:r>
              <a:rPr lang="en-US"/>
              <a:t>Facebook Own Posts Table | DAK-Gesundheit - 1 of 25</a:t>
            </a:r>
          </a:p>
        </p:txBody>
      </p:sp>
      <p:graphicFrame>
        <p:nvGraphicFramePr>
          <p:cNvPr id="5" name="Table Placeholder 4">
            <a:extLst>
              <a:ext uri="{FF2B5EF4-FFF2-40B4-BE49-F238E27FC236}">
                <a16:creationId xmlns:a16="http://schemas.microsoft.com/office/drawing/2014/main" id="{FBB4DB41-6C35-4D9E-A03A-AE682AD5A976}"/>
              </a:ext>
            </a:extLst>
          </p:cNvPr>
          <p:cNvGraphicFramePr>
            <a:graphicFrameLocks noGrp="1"/>
          </p:cNvGraphicFramePr>
          <p:nvPr>
            <p:ph type="tbl" sz="quarter" idx="13"/>
            <p:extLst>
              <p:ext uri="{D42A27DB-BD31-4B8C-83A1-F6EECF244321}">
                <p14:modId xmlns:p14="http://schemas.microsoft.com/office/powerpoint/2010/main" val="132622121"/>
              </p:ext>
            </p:extLst>
          </p:nvPr>
        </p:nvGraphicFramePr>
        <p:xfrm>
          <a:off x="457200" y="1731963"/>
          <a:ext cx="8229600" cy="41452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8209601"/>
                    </a:ext>
                  </a:extLst>
                </a:gridCol>
                <a:gridCol w="905256">
                  <a:extLst>
                    <a:ext uri="{9D8B030D-6E8A-4147-A177-3AD203B41FA5}">
                      <a16:colId xmlns:a16="http://schemas.microsoft.com/office/drawing/2014/main" val="1343381652"/>
                    </a:ext>
                  </a:extLst>
                </a:gridCol>
                <a:gridCol w="329184">
                  <a:extLst>
                    <a:ext uri="{9D8B030D-6E8A-4147-A177-3AD203B41FA5}">
                      <a16:colId xmlns:a16="http://schemas.microsoft.com/office/drawing/2014/main" val="520485567"/>
                    </a:ext>
                  </a:extLst>
                </a:gridCol>
                <a:gridCol w="329184">
                  <a:extLst>
                    <a:ext uri="{9D8B030D-6E8A-4147-A177-3AD203B41FA5}">
                      <a16:colId xmlns:a16="http://schemas.microsoft.com/office/drawing/2014/main" val="3388431822"/>
                    </a:ext>
                  </a:extLst>
                </a:gridCol>
                <a:gridCol w="329184">
                  <a:extLst>
                    <a:ext uri="{9D8B030D-6E8A-4147-A177-3AD203B41FA5}">
                      <a16:colId xmlns:a16="http://schemas.microsoft.com/office/drawing/2014/main" val="3165472106"/>
                    </a:ext>
                  </a:extLst>
                </a:gridCol>
                <a:gridCol w="329184">
                  <a:extLst>
                    <a:ext uri="{9D8B030D-6E8A-4147-A177-3AD203B41FA5}">
                      <a16:colId xmlns:a16="http://schemas.microsoft.com/office/drawing/2014/main" val="2264014527"/>
                    </a:ext>
                  </a:extLst>
                </a:gridCol>
                <a:gridCol w="329184">
                  <a:extLst>
                    <a:ext uri="{9D8B030D-6E8A-4147-A177-3AD203B41FA5}">
                      <a16:colId xmlns:a16="http://schemas.microsoft.com/office/drawing/2014/main" val="4115621697"/>
                    </a:ext>
                  </a:extLst>
                </a:gridCol>
                <a:gridCol w="329184">
                  <a:extLst>
                    <a:ext uri="{9D8B030D-6E8A-4147-A177-3AD203B41FA5}">
                      <a16:colId xmlns:a16="http://schemas.microsoft.com/office/drawing/2014/main" val="1577196197"/>
                    </a:ext>
                  </a:extLst>
                </a:gridCol>
                <a:gridCol w="329184">
                  <a:extLst>
                    <a:ext uri="{9D8B030D-6E8A-4147-A177-3AD203B41FA5}">
                      <a16:colId xmlns:a16="http://schemas.microsoft.com/office/drawing/2014/main" val="252692816"/>
                    </a:ext>
                  </a:extLst>
                </a:gridCol>
                <a:gridCol w="329184">
                  <a:extLst>
                    <a:ext uri="{9D8B030D-6E8A-4147-A177-3AD203B41FA5}">
                      <a16:colId xmlns:a16="http://schemas.microsoft.com/office/drawing/2014/main" val="659082305"/>
                    </a:ext>
                  </a:extLst>
                </a:gridCol>
                <a:gridCol w="329184">
                  <a:extLst>
                    <a:ext uri="{9D8B030D-6E8A-4147-A177-3AD203B41FA5}">
                      <a16:colId xmlns:a16="http://schemas.microsoft.com/office/drawing/2014/main" val="2200674532"/>
                    </a:ext>
                  </a:extLst>
                </a:gridCol>
                <a:gridCol w="329184">
                  <a:extLst>
                    <a:ext uri="{9D8B030D-6E8A-4147-A177-3AD203B41FA5}">
                      <a16:colId xmlns:a16="http://schemas.microsoft.com/office/drawing/2014/main" val="2549403313"/>
                    </a:ext>
                  </a:extLst>
                </a:gridCol>
                <a:gridCol w="329184">
                  <a:extLst>
                    <a:ext uri="{9D8B030D-6E8A-4147-A177-3AD203B41FA5}">
                      <a16:colId xmlns:a16="http://schemas.microsoft.com/office/drawing/2014/main" val="216238037"/>
                    </a:ext>
                  </a:extLst>
                </a:gridCol>
                <a:gridCol w="329184">
                  <a:extLst>
                    <a:ext uri="{9D8B030D-6E8A-4147-A177-3AD203B41FA5}">
                      <a16:colId xmlns:a16="http://schemas.microsoft.com/office/drawing/2014/main" val="3445239235"/>
                    </a:ext>
                  </a:extLst>
                </a:gridCol>
                <a:gridCol w="329184">
                  <a:extLst>
                    <a:ext uri="{9D8B030D-6E8A-4147-A177-3AD203B41FA5}">
                      <a16:colId xmlns:a16="http://schemas.microsoft.com/office/drawing/2014/main" val="2536472891"/>
                    </a:ext>
                  </a:extLst>
                </a:gridCol>
                <a:gridCol w="329184">
                  <a:extLst>
                    <a:ext uri="{9D8B030D-6E8A-4147-A177-3AD203B41FA5}">
                      <a16:colId xmlns:a16="http://schemas.microsoft.com/office/drawing/2014/main" val="1923910850"/>
                    </a:ext>
                  </a:extLst>
                </a:gridCol>
                <a:gridCol w="329184">
                  <a:extLst>
                    <a:ext uri="{9D8B030D-6E8A-4147-A177-3AD203B41FA5}">
                      <a16:colId xmlns:a16="http://schemas.microsoft.com/office/drawing/2014/main" val="1432868096"/>
                    </a:ext>
                  </a:extLst>
                </a:gridCol>
                <a:gridCol w="329184">
                  <a:extLst>
                    <a:ext uri="{9D8B030D-6E8A-4147-A177-3AD203B41FA5}">
                      <a16:colId xmlns:a16="http://schemas.microsoft.com/office/drawing/2014/main" val="82796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825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DAK-Gesundheit - 2019-01-06 14:00:01 </a:t>
                      </a:r>
                      <a:r>
                        <a:rPr kumimoji="0" lang="en-US" sz="1000" b="0" i="0" u="none" strike="noStrike" kern="1200" cap="none" spc="0" normalizeH="0" baseline="0" noProof="0">
                          <a:ln>
                            <a:noFill/>
                          </a:ln>
                          <a:solidFill>
                            <a:prstClr val="black"/>
                          </a:solidFill>
                          <a:effectLst/>
                          <a:uLnTx/>
                          <a:uFillTx/>
                          <a:latin typeface="+mn-lt"/>
                          <a:ea typeface="+mn-ea"/>
                          <a:cs typeface="+mn-cs"/>
                        </a:rPr>
                        <a:t> 
 Jill Deimel - MindStyle hat auf seinem Weg auch einige Tiefschläge erlebt. Doch durch die ehrlichen Worte und die Unterstützung seines Umfelds hat er es gepackt. In unserem Podcast erzählt er René Träder, wie wichtig es ist, dass man Hilfe bekommt und auch annimmt.
Verfügbar u. a. auf 
iTunes: bit.ly/Podcast_Itunes 
Spotify: bit.ly/Podcast_Jill_Spotify_ 
Soundcloud: bit.ly/Podcast_Jill_Soundcloud
Podcast.de: bit.ly/Podcast_Jill_Podcast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https://scontent.xx.fbcdn.net/v/t1.0-9/p720x720/48901029_2445928558770279_8675833663042093056_o.jpg?_nc_cat=102&amp;_nc_ht=scontent.xx&amp;oh=b3ad09cc86cd26cabc8ec4865ed7a33d&amp;oe=5C923E15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82976415"/>
                  </a:ext>
                </a:extLst>
              </a:tr>
            </a:tbl>
          </a:graphicData>
        </a:graphic>
      </p:graphicFrame>
      <p:sp>
        <p:nvSpPr>
          <p:cNvPr id="4" name="Text Placeholder 3">
            <a:extLst>
              <a:ext uri="{FF2B5EF4-FFF2-40B4-BE49-F238E27FC236}">
                <a16:creationId xmlns:a16="http://schemas.microsoft.com/office/drawing/2014/main" id="{0C45C45F-1F3C-4766-94B9-781A440DBDEF}"/>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033449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75E89-8690-4F86-8393-3DA38B928E9A}"/>
              </a:ext>
            </a:extLst>
          </p:cNvPr>
          <p:cNvSpPr>
            <a:spLocks noGrp="1"/>
          </p:cNvSpPr>
          <p:nvPr>
            <p:ph type="title"/>
          </p:nvPr>
        </p:nvSpPr>
        <p:spPr/>
        <p:txBody>
          <a:bodyPr/>
          <a:lstStyle/>
          <a:p>
            <a:r>
              <a:rPr lang="en-US"/>
              <a:t>Facebook Own Posts Table | DAK-Gesundheit - 2 of 25</a:t>
            </a:r>
          </a:p>
        </p:txBody>
      </p:sp>
      <p:graphicFrame>
        <p:nvGraphicFramePr>
          <p:cNvPr id="5" name="Table Placeholder 4">
            <a:extLst>
              <a:ext uri="{FF2B5EF4-FFF2-40B4-BE49-F238E27FC236}">
                <a16:creationId xmlns:a16="http://schemas.microsoft.com/office/drawing/2014/main" id="{9277C210-F5CD-48AC-AF7A-DC988CC9C98F}"/>
              </a:ext>
            </a:extLst>
          </p:cNvPr>
          <p:cNvGraphicFramePr>
            <a:graphicFrameLocks noGrp="1"/>
          </p:cNvGraphicFramePr>
          <p:nvPr>
            <p:ph type="tbl" sz="quarter" idx="13"/>
            <p:extLst>
              <p:ext uri="{D42A27DB-BD31-4B8C-83A1-F6EECF244321}">
                <p14:modId xmlns:p14="http://schemas.microsoft.com/office/powerpoint/2010/main" val="3626518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0783729"/>
                    </a:ext>
                  </a:extLst>
                </a:gridCol>
                <a:gridCol w="905256">
                  <a:extLst>
                    <a:ext uri="{9D8B030D-6E8A-4147-A177-3AD203B41FA5}">
                      <a16:colId xmlns:a16="http://schemas.microsoft.com/office/drawing/2014/main" val="3963197439"/>
                    </a:ext>
                  </a:extLst>
                </a:gridCol>
                <a:gridCol w="329184">
                  <a:extLst>
                    <a:ext uri="{9D8B030D-6E8A-4147-A177-3AD203B41FA5}">
                      <a16:colId xmlns:a16="http://schemas.microsoft.com/office/drawing/2014/main" val="2135666746"/>
                    </a:ext>
                  </a:extLst>
                </a:gridCol>
                <a:gridCol w="329184">
                  <a:extLst>
                    <a:ext uri="{9D8B030D-6E8A-4147-A177-3AD203B41FA5}">
                      <a16:colId xmlns:a16="http://schemas.microsoft.com/office/drawing/2014/main" val="817499509"/>
                    </a:ext>
                  </a:extLst>
                </a:gridCol>
                <a:gridCol w="329184">
                  <a:extLst>
                    <a:ext uri="{9D8B030D-6E8A-4147-A177-3AD203B41FA5}">
                      <a16:colId xmlns:a16="http://schemas.microsoft.com/office/drawing/2014/main" val="2640222113"/>
                    </a:ext>
                  </a:extLst>
                </a:gridCol>
                <a:gridCol w="329184">
                  <a:extLst>
                    <a:ext uri="{9D8B030D-6E8A-4147-A177-3AD203B41FA5}">
                      <a16:colId xmlns:a16="http://schemas.microsoft.com/office/drawing/2014/main" val="845059729"/>
                    </a:ext>
                  </a:extLst>
                </a:gridCol>
                <a:gridCol w="329184">
                  <a:extLst>
                    <a:ext uri="{9D8B030D-6E8A-4147-A177-3AD203B41FA5}">
                      <a16:colId xmlns:a16="http://schemas.microsoft.com/office/drawing/2014/main" val="4248094673"/>
                    </a:ext>
                  </a:extLst>
                </a:gridCol>
                <a:gridCol w="329184">
                  <a:extLst>
                    <a:ext uri="{9D8B030D-6E8A-4147-A177-3AD203B41FA5}">
                      <a16:colId xmlns:a16="http://schemas.microsoft.com/office/drawing/2014/main" val="733678750"/>
                    </a:ext>
                  </a:extLst>
                </a:gridCol>
                <a:gridCol w="329184">
                  <a:extLst>
                    <a:ext uri="{9D8B030D-6E8A-4147-A177-3AD203B41FA5}">
                      <a16:colId xmlns:a16="http://schemas.microsoft.com/office/drawing/2014/main" val="1287026686"/>
                    </a:ext>
                  </a:extLst>
                </a:gridCol>
                <a:gridCol w="329184">
                  <a:extLst>
                    <a:ext uri="{9D8B030D-6E8A-4147-A177-3AD203B41FA5}">
                      <a16:colId xmlns:a16="http://schemas.microsoft.com/office/drawing/2014/main" val="1300328669"/>
                    </a:ext>
                  </a:extLst>
                </a:gridCol>
                <a:gridCol w="329184">
                  <a:extLst>
                    <a:ext uri="{9D8B030D-6E8A-4147-A177-3AD203B41FA5}">
                      <a16:colId xmlns:a16="http://schemas.microsoft.com/office/drawing/2014/main" val="1399158400"/>
                    </a:ext>
                  </a:extLst>
                </a:gridCol>
                <a:gridCol w="329184">
                  <a:extLst>
                    <a:ext uri="{9D8B030D-6E8A-4147-A177-3AD203B41FA5}">
                      <a16:colId xmlns:a16="http://schemas.microsoft.com/office/drawing/2014/main" val="2751297314"/>
                    </a:ext>
                  </a:extLst>
                </a:gridCol>
                <a:gridCol w="329184">
                  <a:extLst>
                    <a:ext uri="{9D8B030D-6E8A-4147-A177-3AD203B41FA5}">
                      <a16:colId xmlns:a16="http://schemas.microsoft.com/office/drawing/2014/main" val="1802376612"/>
                    </a:ext>
                  </a:extLst>
                </a:gridCol>
                <a:gridCol w="329184">
                  <a:extLst>
                    <a:ext uri="{9D8B030D-6E8A-4147-A177-3AD203B41FA5}">
                      <a16:colId xmlns:a16="http://schemas.microsoft.com/office/drawing/2014/main" val="3184095349"/>
                    </a:ext>
                  </a:extLst>
                </a:gridCol>
                <a:gridCol w="329184">
                  <a:extLst>
                    <a:ext uri="{9D8B030D-6E8A-4147-A177-3AD203B41FA5}">
                      <a16:colId xmlns:a16="http://schemas.microsoft.com/office/drawing/2014/main" val="813819808"/>
                    </a:ext>
                  </a:extLst>
                </a:gridCol>
                <a:gridCol w="329184">
                  <a:extLst>
                    <a:ext uri="{9D8B030D-6E8A-4147-A177-3AD203B41FA5}">
                      <a16:colId xmlns:a16="http://schemas.microsoft.com/office/drawing/2014/main" val="2740361776"/>
                    </a:ext>
                  </a:extLst>
                </a:gridCol>
                <a:gridCol w="329184">
                  <a:extLst>
                    <a:ext uri="{9D8B030D-6E8A-4147-A177-3AD203B41FA5}">
                      <a16:colId xmlns:a16="http://schemas.microsoft.com/office/drawing/2014/main" val="2070965456"/>
                    </a:ext>
                  </a:extLst>
                </a:gridCol>
                <a:gridCol w="329184">
                  <a:extLst>
                    <a:ext uri="{9D8B030D-6E8A-4147-A177-3AD203B41FA5}">
                      <a16:colId xmlns:a16="http://schemas.microsoft.com/office/drawing/2014/main" val="570278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898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- 2019-01-06 08:20:00 </a:t>
                      </a:r>
                      <a:r>
                        <a:rPr kumimoji="0" lang="de-DE" sz="1000" b="0" i="0" u="none" strike="noStrike" kern="1200" cap="none" spc="0" normalizeH="0" baseline="0" noProof="0">
                          <a:ln>
                            <a:noFill/>
                          </a:ln>
                          <a:solidFill>
                            <a:prstClr val="black"/>
                          </a:solidFill>
                          <a:effectLst/>
                          <a:uLnTx/>
                          <a:uFillTx/>
                          <a:latin typeface="+mn-lt"/>
                          <a:ea typeface="+mn-ea"/>
                          <a:cs typeface="+mn-cs"/>
                        </a:rPr>
                        <a:t> 
 Ihr wollt innerlich wie äußerlich mal wieder ruhig werden? @Sara Lyn zeigt euch, wie ihr mit Yoga euer Selbstvertrauen steigern könnt.
Yoga ist genau das Richtige für euch? Wir bezuschussen zertifizierte Yoga-Kurse: bit.ly/yoga-dak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https://scontent.xx.fbcdn.net/v/t1.0-9/p720x720/48921825_2445924295437372_5392838031520563200_n.png?_nc_cat=105&amp;_nc_ht=scontent.xx&amp;oh=f06d0704ea716ef61cc5cad309f1b46c&amp;oe=5CD817DC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58580485"/>
                  </a:ext>
                </a:extLst>
              </a:tr>
            </a:tbl>
          </a:graphicData>
        </a:graphic>
      </p:graphicFrame>
      <p:sp>
        <p:nvSpPr>
          <p:cNvPr id="4" name="Text Placeholder 3">
            <a:extLst>
              <a:ext uri="{FF2B5EF4-FFF2-40B4-BE49-F238E27FC236}">
                <a16:creationId xmlns:a16="http://schemas.microsoft.com/office/drawing/2014/main" id="{D6556495-061B-48DE-A20B-53F987497D01}"/>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462241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53092-A92F-48EB-B389-7D9F57D31A64}"/>
              </a:ext>
            </a:extLst>
          </p:cNvPr>
          <p:cNvSpPr>
            <a:spLocks noGrp="1"/>
          </p:cNvSpPr>
          <p:nvPr>
            <p:ph type="title"/>
          </p:nvPr>
        </p:nvSpPr>
        <p:spPr/>
        <p:txBody>
          <a:bodyPr/>
          <a:lstStyle/>
          <a:p>
            <a:r>
              <a:rPr lang="en-US"/>
              <a:t>Facebook Own Posts Table | DAK-Gesundheit - 3 of 25</a:t>
            </a:r>
          </a:p>
        </p:txBody>
      </p:sp>
      <p:graphicFrame>
        <p:nvGraphicFramePr>
          <p:cNvPr id="5" name="Table Placeholder 4">
            <a:extLst>
              <a:ext uri="{FF2B5EF4-FFF2-40B4-BE49-F238E27FC236}">
                <a16:creationId xmlns:a16="http://schemas.microsoft.com/office/drawing/2014/main" id="{BB420179-DE87-4FB7-A07B-4DADEA642C4A}"/>
              </a:ext>
            </a:extLst>
          </p:cNvPr>
          <p:cNvGraphicFramePr>
            <a:graphicFrameLocks noGrp="1"/>
          </p:cNvGraphicFramePr>
          <p:nvPr>
            <p:ph type="tbl" sz="quarter" idx="13"/>
            <p:extLst>
              <p:ext uri="{D42A27DB-BD31-4B8C-83A1-F6EECF244321}">
                <p14:modId xmlns:p14="http://schemas.microsoft.com/office/powerpoint/2010/main" val="1532486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063471"/>
                    </a:ext>
                  </a:extLst>
                </a:gridCol>
                <a:gridCol w="905256">
                  <a:extLst>
                    <a:ext uri="{9D8B030D-6E8A-4147-A177-3AD203B41FA5}">
                      <a16:colId xmlns:a16="http://schemas.microsoft.com/office/drawing/2014/main" val="32795295"/>
                    </a:ext>
                  </a:extLst>
                </a:gridCol>
                <a:gridCol w="329184">
                  <a:extLst>
                    <a:ext uri="{9D8B030D-6E8A-4147-A177-3AD203B41FA5}">
                      <a16:colId xmlns:a16="http://schemas.microsoft.com/office/drawing/2014/main" val="4053016950"/>
                    </a:ext>
                  </a:extLst>
                </a:gridCol>
                <a:gridCol w="329184">
                  <a:extLst>
                    <a:ext uri="{9D8B030D-6E8A-4147-A177-3AD203B41FA5}">
                      <a16:colId xmlns:a16="http://schemas.microsoft.com/office/drawing/2014/main" val="1540036664"/>
                    </a:ext>
                  </a:extLst>
                </a:gridCol>
                <a:gridCol w="329184">
                  <a:extLst>
                    <a:ext uri="{9D8B030D-6E8A-4147-A177-3AD203B41FA5}">
                      <a16:colId xmlns:a16="http://schemas.microsoft.com/office/drawing/2014/main" val="2904214511"/>
                    </a:ext>
                  </a:extLst>
                </a:gridCol>
                <a:gridCol w="329184">
                  <a:extLst>
                    <a:ext uri="{9D8B030D-6E8A-4147-A177-3AD203B41FA5}">
                      <a16:colId xmlns:a16="http://schemas.microsoft.com/office/drawing/2014/main" val="1212765880"/>
                    </a:ext>
                  </a:extLst>
                </a:gridCol>
                <a:gridCol w="329184">
                  <a:extLst>
                    <a:ext uri="{9D8B030D-6E8A-4147-A177-3AD203B41FA5}">
                      <a16:colId xmlns:a16="http://schemas.microsoft.com/office/drawing/2014/main" val="2242410774"/>
                    </a:ext>
                  </a:extLst>
                </a:gridCol>
                <a:gridCol w="329184">
                  <a:extLst>
                    <a:ext uri="{9D8B030D-6E8A-4147-A177-3AD203B41FA5}">
                      <a16:colId xmlns:a16="http://schemas.microsoft.com/office/drawing/2014/main" val="563657351"/>
                    </a:ext>
                  </a:extLst>
                </a:gridCol>
                <a:gridCol w="329184">
                  <a:extLst>
                    <a:ext uri="{9D8B030D-6E8A-4147-A177-3AD203B41FA5}">
                      <a16:colId xmlns:a16="http://schemas.microsoft.com/office/drawing/2014/main" val="3155215265"/>
                    </a:ext>
                  </a:extLst>
                </a:gridCol>
                <a:gridCol w="329184">
                  <a:extLst>
                    <a:ext uri="{9D8B030D-6E8A-4147-A177-3AD203B41FA5}">
                      <a16:colId xmlns:a16="http://schemas.microsoft.com/office/drawing/2014/main" val="1603288231"/>
                    </a:ext>
                  </a:extLst>
                </a:gridCol>
                <a:gridCol w="329184">
                  <a:extLst>
                    <a:ext uri="{9D8B030D-6E8A-4147-A177-3AD203B41FA5}">
                      <a16:colId xmlns:a16="http://schemas.microsoft.com/office/drawing/2014/main" val="760701220"/>
                    </a:ext>
                  </a:extLst>
                </a:gridCol>
                <a:gridCol w="329184">
                  <a:extLst>
                    <a:ext uri="{9D8B030D-6E8A-4147-A177-3AD203B41FA5}">
                      <a16:colId xmlns:a16="http://schemas.microsoft.com/office/drawing/2014/main" val="1572718246"/>
                    </a:ext>
                  </a:extLst>
                </a:gridCol>
                <a:gridCol w="329184">
                  <a:extLst>
                    <a:ext uri="{9D8B030D-6E8A-4147-A177-3AD203B41FA5}">
                      <a16:colId xmlns:a16="http://schemas.microsoft.com/office/drawing/2014/main" val="2173147314"/>
                    </a:ext>
                  </a:extLst>
                </a:gridCol>
                <a:gridCol w="329184">
                  <a:extLst>
                    <a:ext uri="{9D8B030D-6E8A-4147-A177-3AD203B41FA5}">
                      <a16:colId xmlns:a16="http://schemas.microsoft.com/office/drawing/2014/main" val="3084877295"/>
                    </a:ext>
                  </a:extLst>
                </a:gridCol>
                <a:gridCol w="329184">
                  <a:extLst>
                    <a:ext uri="{9D8B030D-6E8A-4147-A177-3AD203B41FA5}">
                      <a16:colId xmlns:a16="http://schemas.microsoft.com/office/drawing/2014/main" val="405372708"/>
                    </a:ext>
                  </a:extLst>
                </a:gridCol>
                <a:gridCol w="329184">
                  <a:extLst>
                    <a:ext uri="{9D8B030D-6E8A-4147-A177-3AD203B41FA5}">
                      <a16:colId xmlns:a16="http://schemas.microsoft.com/office/drawing/2014/main" val="1634867686"/>
                    </a:ext>
                  </a:extLst>
                </a:gridCol>
                <a:gridCol w="329184">
                  <a:extLst>
                    <a:ext uri="{9D8B030D-6E8A-4147-A177-3AD203B41FA5}">
                      <a16:colId xmlns:a16="http://schemas.microsoft.com/office/drawing/2014/main" val="1279666311"/>
                    </a:ext>
                  </a:extLst>
                </a:gridCol>
                <a:gridCol w="329184">
                  <a:extLst>
                    <a:ext uri="{9D8B030D-6E8A-4147-A177-3AD203B41FA5}">
                      <a16:colId xmlns:a16="http://schemas.microsoft.com/office/drawing/2014/main" val="2923757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933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- 2019-01-05 07:50:00 </a:t>
                      </a:r>
                      <a:r>
                        <a:rPr kumimoji="0" lang="de-DE" sz="1000" b="0" i="0" u="none" strike="noStrike" kern="1200" cap="none" spc="0" normalizeH="0" baseline="0" noProof="0">
                          <a:ln>
                            <a:noFill/>
                          </a:ln>
                          <a:solidFill>
                            <a:prstClr val="black"/>
                          </a:solidFill>
                          <a:effectLst/>
                          <a:uLnTx/>
                          <a:uFillTx/>
                          <a:latin typeface="+mn-lt"/>
                          <a:ea typeface="+mn-ea"/>
                          <a:cs typeface="+mn-cs"/>
                        </a:rPr>
                        <a:t> 
 Ihr möchtet seelisch und körperlich in Einklang kommen? Ihr habt regelmäßig mit depressiven Stimmungen zu kämpfen? Wir haben maßgeschneiderte Programme, die euch helfen können. 🙆‍♀🙏 Ganz ohne Bürokratie. Informiert euch hier: bit.ly/dak-depressionen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https://scontent.xx.fbcdn.net/v/t1.0-9/p720x720/49048636_2445921655437636_2438438467936452608_o.jpg?_nc_cat=110&amp;_nc_ht=scontent.xx&amp;oh=3f802b7a10594c810c5925af8aebcdb3&amp;oe=5C92633F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41330315"/>
                  </a:ext>
                </a:extLst>
              </a:tr>
            </a:tbl>
          </a:graphicData>
        </a:graphic>
      </p:graphicFrame>
      <p:sp>
        <p:nvSpPr>
          <p:cNvPr id="4" name="Text Placeholder 3">
            <a:extLst>
              <a:ext uri="{FF2B5EF4-FFF2-40B4-BE49-F238E27FC236}">
                <a16:creationId xmlns:a16="http://schemas.microsoft.com/office/drawing/2014/main" id="{B8EEA601-0D56-49E2-AFB9-2CC7FBADFB11}"/>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4236463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F776-EA84-435F-A59C-F58636CC6B7A}"/>
              </a:ext>
            </a:extLst>
          </p:cNvPr>
          <p:cNvSpPr>
            <a:spLocks noGrp="1"/>
          </p:cNvSpPr>
          <p:nvPr>
            <p:ph type="title"/>
          </p:nvPr>
        </p:nvSpPr>
        <p:spPr/>
        <p:txBody>
          <a:bodyPr/>
          <a:lstStyle/>
          <a:p>
            <a:r>
              <a:rPr lang="en-US"/>
              <a:t>Facebook Own Posts Table | DAK-Gesundheit - 4 of 25</a:t>
            </a:r>
          </a:p>
        </p:txBody>
      </p:sp>
      <p:graphicFrame>
        <p:nvGraphicFramePr>
          <p:cNvPr id="5" name="Table Placeholder 4">
            <a:extLst>
              <a:ext uri="{FF2B5EF4-FFF2-40B4-BE49-F238E27FC236}">
                <a16:creationId xmlns:a16="http://schemas.microsoft.com/office/drawing/2014/main" id="{669E85CF-62EC-476F-9657-CE4054F2FD84}"/>
              </a:ext>
            </a:extLst>
          </p:cNvPr>
          <p:cNvGraphicFramePr>
            <a:graphicFrameLocks noGrp="1"/>
          </p:cNvGraphicFramePr>
          <p:nvPr>
            <p:ph type="tbl" sz="quarter" idx="13"/>
            <p:extLst>
              <p:ext uri="{D42A27DB-BD31-4B8C-83A1-F6EECF244321}">
                <p14:modId xmlns:p14="http://schemas.microsoft.com/office/powerpoint/2010/main" val="83935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9663310"/>
                    </a:ext>
                  </a:extLst>
                </a:gridCol>
                <a:gridCol w="905256">
                  <a:extLst>
                    <a:ext uri="{9D8B030D-6E8A-4147-A177-3AD203B41FA5}">
                      <a16:colId xmlns:a16="http://schemas.microsoft.com/office/drawing/2014/main" val="4270235194"/>
                    </a:ext>
                  </a:extLst>
                </a:gridCol>
                <a:gridCol w="329184">
                  <a:extLst>
                    <a:ext uri="{9D8B030D-6E8A-4147-A177-3AD203B41FA5}">
                      <a16:colId xmlns:a16="http://schemas.microsoft.com/office/drawing/2014/main" val="437153278"/>
                    </a:ext>
                  </a:extLst>
                </a:gridCol>
                <a:gridCol w="329184">
                  <a:extLst>
                    <a:ext uri="{9D8B030D-6E8A-4147-A177-3AD203B41FA5}">
                      <a16:colId xmlns:a16="http://schemas.microsoft.com/office/drawing/2014/main" val="1118901891"/>
                    </a:ext>
                  </a:extLst>
                </a:gridCol>
                <a:gridCol w="329184">
                  <a:extLst>
                    <a:ext uri="{9D8B030D-6E8A-4147-A177-3AD203B41FA5}">
                      <a16:colId xmlns:a16="http://schemas.microsoft.com/office/drawing/2014/main" val="3284914372"/>
                    </a:ext>
                  </a:extLst>
                </a:gridCol>
                <a:gridCol w="329184">
                  <a:extLst>
                    <a:ext uri="{9D8B030D-6E8A-4147-A177-3AD203B41FA5}">
                      <a16:colId xmlns:a16="http://schemas.microsoft.com/office/drawing/2014/main" val="605600630"/>
                    </a:ext>
                  </a:extLst>
                </a:gridCol>
                <a:gridCol w="329184">
                  <a:extLst>
                    <a:ext uri="{9D8B030D-6E8A-4147-A177-3AD203B41FA5}">
                      <a16:colId xmlns:a16="http://schemas.microsoft.com/office/drawing/2014/main" val="1139827850"/>
                    </a:ext>
                  </a:extLst>
                </a:gridCol>
                <a:gridCol w="329184">
                  <a:extLst>
                    <a:ext uri="{9D8B030D-6E8A-4147-A177-3AD203B41FA5}">
                      <a16:colId xmlns:a16="http://schemas.microsoft.com/office/drawing/2014/main" val="2592262196"/>
                    </a:ext>
                  </a:extLst>
                </a:gridCol>
                <a:gridCol w="329184">
                  <a:extLst>
                    <a:ext uri="{9D8B030D-6E8A-4147-A177-3AD203B41FA5}">
                      <a16:colId xmlns:a16="http://schemas.microsoft.com/office/drawing/2014/main" val="3844975032"/>
                    </a:ext>
                  </a:extLst>
                </a:gridCol>
                <a:gridCol w="329184">
                  <a:extLst>
                    <a:ext uri="{9D8B030D-6E8A-4147-A177-3AD203B41FA5}">
                      <a16:colId xmlns:a16="http://schemas.microsoft.com/office/drawing/2014/main" val="1448656974"/>
                    </a:ext>
                  </a:extLst>
                </a:gridCol>
                <a:gridCol w="329184">
                  <a:extLst>
                    <a:ext uri="{9D8B030D-6E8A-4147-A177-3AD203B41FA5}">
                      <a16:colId xmlns:a16="http://schemas.microsoft.com/office/drawing/2014/main" val="2751742109"/>
                    </a:ext>
                  </a:extLst>
                </a:gridCol>
                <a:gridCol w="329184">
                  <a:extLst>
                    <a:ext uri="{9D8B030D-6E8A-4147-A177-3AD203B41FA5}">
                      <a16:colId xmlns:a16="http://schemas.microsoft.com/office/drawing/2014/main" val="4026514302"/>
                    </a:ext>
                  </a:extLst>
                </a:gridCol>
                <a:gridCol w="329184">
                  <a:extLst>
                    <a:ext uri="{9D8B030D-6E8A-4147-A177-3AD203B41FA5}">
                      <a16:colId xmlns:a16="http://schemas.microsoft.com/office/drawing/2014/main" val="2723156592"/>
                    </a:ext>
                  </a:extLst>
                </a:gridCol>
                <a:gridCol w="329184">
                  <a:extLst>
                    <a:ext uri="{9D8B030D-6E8A-4147-A177-3AD203B41FA5}">
                      <a16:colId xmlns:a16="http://schemas.microsoft.com/office/drawing/2014/main" val="3428395613"/>
                    </a:ext>
                  </a:extLst>
                </a:gridCol>
                <a:gridCol w="329184">
                  <a:extLst>
                    <a:ext uri="{9D8B030D-6E8A-4147-A177-3AD203B41FA5}">
                      <a16:colId xmlns:a16="http://schemas.microsoft.com/office/drawing/2014/main" val="3606738719"/>
                    </a:ext>
                  </a:extLst>
                </a:gridCol>
                <a:gridCol w="329184">
                  <a:extLst>
                    <a:ext uri="{9D8B030D-6E8A-4147-A177-3AD203B41FA5}">
                      <a16:colId xmlns:a16="http://schemas.microsoft.com/office/drawing/2014/main" val="3354980146"/>
                    </a:ext>
                  </a:extLst>
                </a:gridCol>
                <a:gridCol w="329184">
                  <a:extLst>
                    <a:ext uri="{9D8B030D-6E8A-4147-A177-3AD203B41FA5}">
                      <a16:colId xmlns:a16="http://schemas.microsoft.com/office/drawing/2014/main" val="3752958584"/>
                    </a:ext>
                  </a:extLst>
                </a:gridCol>
                <a:gridCol w="329184">
                  <a:extLst>
                    <a:ext uri="{9D8B030D-6E8A-4147-A177-3AD203B41FA5}">
                      <a16:colId xmlns:a16="http://schemas.microsoft.com/office/drawing/2014/main" val="2445324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94733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DAK-Gesundheit - 2019-01-04 14:00:01 </a:t>
                      </a:r>
                      <a:r>
                        <a:rPr kumimoji="0" lang="en-US" sz="1000" b="0" i="0" u="none" strike="noStrike" kern="1200" cap="none" spc="0" normalizeH="0" baseline="0" noProof="0">
                          <a:ln>
                            <a:noFill/>
                          </a:ln>
                          <a:solidFill>
                            <a:prstClr val="black"/>
                          </a:solidFill>
                          <a:effectLst/>
                          <a:uLnTx/>
                          <a:uFillTx/>
                          <a:latin typeface="+mn-lt"/>
                          <a:ea typeface="+mn-ea"/>
                          <a:cs typeface="+mn-cs"/>
                        </a:rPr>
                        <a:t> 
 Früher fand Jill Deimel - MindStyle seinen Charakter zwar toll, aber sein Aussehen passte für ihn nicht. Heute mag er sein Gesamtpaket - innerlich wie äußerlich! Im Podcast spricht René Träder mit ihm darüber, wie er zum Mann wurde und gelernt hat, sich endlich selbst zu lieben.
Verfügbar u. a. auf 
iTunes: bit.ly/Podcast_Itunes 
Spotify: bit.ly/Podcast_Jill_Spotify_ 
Soundcloud: bit.ly/Podcast_Jill_Soundcloud
Podcast.de: bit.ly/Podcast_Jill_Podcast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https://scontent.xx.fbcdn.net/v/t1.0-9/p720x720/49200033_2445917202104748_8202000458491887616_o.jpg?_nc_cat=106&amp;_nc_ht=scontent.xx&amp;oh=da2ea0cd536fc8f2e4d0a9ad413c8896&amp;oe=5CD4AB18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72110216"/>
                  </a:ext>
                </a:extLst>
              </a:tr>
            </a:tbl>
          </a:graphicData>
        </a:graphic>
      </p:graphicFrame>
      <p:sp>
        <p:nvSpPr>
          <p:cNvPr id="4" name="Text Placeholder 3">
            <a:extLst>
              <a:ext uri="{FF2B5EF4-FFF2-40B4-BE49-F238E27FC236}">
                <a16:creationId xmlns:a16="http://schemas.microsoft.com/office/drawing/2014/main" id="{DF9862AD-E75A-46FA-BA44-6D62AC074B08}"/>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523874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F9F27-1C33-4A1C-BC26-5A1A3B215E85}"/>
              </a:ext>
            </a:extLst>
          </p:cNvPr>
          <p:cNvSpPr>
            <a:spLocks noGrp="1"/>
          </p:cNvSpPr>
          <p:nvPr>
            <p:ph type="title"/>
          </p:nvPr>
        </p:nvSpPr>
        <p:spPr/>
        <p:txBody>
          <a:bodyPr/>
          <a:lstStyle/>
          <a:p>
            <a:r>
              <a:rPr lang="en-US"/>
              <a:t>Facebook Own Posts Table | DAK-Gesundheit - 5 of 25</a:t>
            </a:r>
          </a:p>
        </p:txBody>
      </p:sp>
      <p:graphicFrame>
        <p:nvGraphicFramePr>
          <p:cNvPr id="5" name="Table Placeholder 4">
            <a:extLst>
              <a:ext uri="{FF2B5EF4-FFF2-40B4-BE49-F238E27FC236}">
                <a16:creationId xmlns:a16="http://schemas.microsoft.com/office/drawing/2014/main" id="{3A768EE9-32F7-4150-83C7-E48BA0536C11}"/>
              </a:ext>
            </a:extLst>
          </p:cNvPr>
          <p:cNvGraphicFramePr>
            <a:graphicFrameLocks noGrp="1"/>
          </p:cNvGraphicFramePr>
          <p:nvPr>
            <p:ph type="tbl" sz="quarter" idx="13"/>
            <p:extLst>
              <p:ext uri="{D42A27DB-BD31-4B8C-83A1-F6EECF244321}">
                <p14:modId xmlns:p14="http://schemas.microsoft.com/office/powerpoint/2010/main" val="2801088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0740371"/>
                    </a:ext>
                  </a:extLst>
                </a:gridCol>
                <a:gridCol w="905256">
                  <a:extLst>
                    <a:ext uri="{9D8B030D-6E8A-4147-A177-3AD203B41FA5}">
                      <a16:colId xmlns:a16="http://schemas.microsoft.com/office/drawing/2014/main" val="3616264427"/>
                    </a:ext>
                  </a:extLst>
                </a:gridCol>
                <a:gridCol w="329184">
                  <a:extLst>
                    <a:ext uri="{9D8B030D-6E8A-4147-A177-3AD203B41FA5}">
                      <a16:colId xmlns:a16="http://schemas.microsoft.com/office/drawing/2014/main" val="914640474"/>
                    </a:ext>
                  </a:extLst>
                </a:gridCol>
                <a:gridCol w="329184">
                  <a:extLst>
                    <a:ext uri="{9D8B030D-6E8A-4147-A177-3AD203B41FA5}">
                      <a16:colId xmlns:a16="http://schemas.microsoft.com/office/drawing/2014/main" val="3796644767"/>
                    </a:ext>
                  </a:extLst>
                </a:gridCol>
                <a:gridCol w="329184">
                  <a:extLst>
                    <a:ext uri="{9D8B030D-6E8A-4147-A177-3AD203B41FA5}">
                      <a16:colId xmlns:a16="http://schemas.microsoft.com/office/drawing/2014/main" val="558423943"/>
                    </a:ext>
                  </a:extLst>
                </a:gridCol>
                <a:gridCol w="329184">
                  <a:extLst>
                    <a:ext uri="{9D8B030D-6E8A-4147-A177-3AD203B41FA5}">
                      <a16:colId xmlns:a16="http://schemas.microsoft.com/office/drawing/2014/main" val="1076042860"/>
                    </a:ext>
                  </a:extLst>
                </a:gridCol>
                <a:gridCol w="329184">
                  <a:extLst>
                    <a:ext uri="{9D8B030D-6E8A-4147-A177-3AD203B41FA5}">
                      <a16:colId xmlns:a16="http://schemas.microsoft.com/office/drawing/2014/main" val="4043239078"/>
                    </a:ext>
                  </a:extLst>
                </a:gridCol>
                <a:gridCol w="329184">
                  <a:extLst>
                    <a:ext uri="{9D8B030D-6E8A-4147-A177-3AD203B41FA5}">
                      <a16:colId xmlns:a16="http://schemas.microsoft.com/office/drawing/2014/main" val="2383933836"/>
                    </a:ext>
                  </a:extLst>
                </a:gridCol>
                <a:gridCol w="329184">
                  <a:extLst>
                    <a:ext uri="{9D8B030D-6E8A-4147-A177-3AD203B41FA5}">
                      <a16:colId xmlns:a16="http://schemas.microsoft.com/office/drawing/2014/main" val="974071535"/>
                    </a:ext>
                  </a:extLst>
                </a:gridCol>
                <a:gridCol w="329184">
                  <a:extLst>
                    <a:ext uri="{9D8B030D-6E8A-4147-A177-3AD203B41FA5}">
                      <a16:colId xmlns:a16="http://schemas.microsoft.com/office/drawing/2014/main" val="137234961"/>
                    </a:ext>
                  </a:extLst>
                </a:gridCol>
                <a:gridCol w="329184">
                  <a:extLst>
                    <a:ext uri="{9D8B030D-6E8A-4147-A177-3AD203B41FA5}">
                      <a16:colId xmlns:a16="http://schemas.microsoft.com/office/drawing/2014/main" val="2464553673"/>
                    </a:ext>
                  </a:extLst>
                </a:gridCol>
                <a:gridCol w="329184">
                  <a:extLst>
                    <a:ext uri="{9D8B030D-6E8A-4147-A177-3AD203B41FA5}">
                      <a16:colId xmlns:a16="http://schemas.microsoft.com/office/drawing/2014/main" val="528773657"/>
                    </a:ext>
                  </a:extLst>
                </a:gridCol>
                <a:gridCol w="329184">
                  <a:extLst>
                    <a:ext uri="{9D8B030D-6E8A-4147-A177-3AD203B41FA5}">
                      <a16:colId xmlns:a16="http://schemas.microsoft.com/office/drawing/2014/main" val="3898431570"/>
                    </a:ext>
                  </a:extLst>
                </a:gridCol>
                <a:gridCol w="329184">
                  <a:extLst>
                    <a:ext uri="{9D8B030D-6E8A-4147-A177-3AD203B41FA5}">
                      <a16:colId xmlns:a16="http://schemas.microsoft.com/office/drawing/2014/main" val="3913147732"/>
                    </a:ext>
                  </a:extLst>
                </a:gridCol>
                <a:gridCol w="329184">
                  <a:extLst>
                    <a:ext uri="{9D8B030D-6E8A-4147-A177-3AD203B41FA5}">
                      <a16:colId xmlns:a16="http://schemas.microsoft.com/office/drawing/2014/main" val="93282937"/>
                    </a:ext>
                  </a:extLst>
                </a:gridCol>
                <a:gridCol w="329184">
                  <a:extLst>
                    <a:ext uri="{9D8B030D-6E8A-4147-A177-3AD203B41FA5}">
                      <a16:colId xmlns:a16="http://schemas.microsoft.com/office/drawing/2014/main" val="633479956"/>
                    </a:ext>
                  </a:extLst>
                </a:gridCol>
                <a:gridCol w="329184">
                  <a:extLst>
                    <a:ext uri="{9D8B030D-6E8A-4147-A177-3AD203B41FA5}">
                      <a16:colId xmlns:a16="http://schemas.microsoft.com/office/drawing/2014/main" val="600553928"/>
                    </a:ext>
                  </a:extLst>
                </a:gridCol>
                <a:gridCol w="329184">
                  <a:extLst>
                    <a:ext uri="{9D8B030D-6E8A-4147-A177-3AD203B41FA5}">
                      <a16:colId xmlns:a16="http://schemas.microsoft.com/office/drawing/2014/main" val="217726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220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- 2019-01-04 07:50:00 </a:t>
                      </a:r>
                      <a:r>
                        <a:rPr kumimoji="0" lang="de-DE" sz="1000" b="0" i="0" u="none" strike="noStrike" kern="1200" cap="none" spc="0" normalizeH="0" baseline="0" noProof="0">
                          <a:ln>
                            <a:noFill/>
                          </a:ln>
                          <a:solidFill>
                            <a:prstClr val="black"/>
                          </a:solidFill>
                          <a:effectLst/>
                          <a:uLnTx/>
                          <a:uFillTx/>
                          <a:latin typeface="+mn-lt"/>
                          <a:ea typeface="+mn-ea"/>
                          <a:cs typeface="+mn-cs"/>
                        </a:rPr>
                        <a:t> 
 Mentale Stärke ist, wenn wir einen vermeintlichen Makel zu unserem Alleinstellungsmerkmal machen. Was wir von selbstbewussten Menschen lernen können, haben wir uns genauer angeschaut: bit.ly/gesundes-miteinander-mental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https://scontent.xx.fbcdn.net/v/t1.0-9/p720x720/48427342_2445912995438502_8829582552957190144_o.jpg?_nc_cat=106&amp;_nc_ht=scontent.xx&amp;oh=25dda60e2f35df18ee5a259e8c8eb5bd&amp;oe=5C8BE277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6353626"/>
                  </a:ext>
                </a:extLst>
              </a:tr>
            </a:tbl>
          </a:graphicData>
        </a:graphic>
      </p:graphicFrame>
      <p:sp>
        <p:nvSpPr>
          <p:cNvPr id="4" name="Text Placeholder 3">
            <a:extLst>
              <a:ext uri="{FF2B5EF4-FFF2-40B4-BE49-F238E27FC236}">
                <a16:creationId xmlns:a16="http://schemas.microsoft.com/office/drawing/2014/main" id="{5D1205FF-249C-4122-AEA3-23BB7FB70E8C}"/>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2548255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F48D8-2017-43C6-9CC8-0FB67E276CAF}"/>
              </a:ext>
            </a:extLst>
          </p:cNvPr>
          <p:cNvSpPr>
            <a:spLocks noGrp="1"/>
          </p:cNvSpPr>
          <p:nvPr>
            <p:ph type="title"/>
          </p:nvPr>
        </p:nvSpPr>
        <p:spPr/>
        <p:txBody>
          <a:bodyPr/>
          <a:lstStyle/>
          <a:p>
            <a:r>
              <a:rPr lang="en-US"/>
              <a:t>Facebook Own Posts Table | DAK-Gesundheit - 6 of 25</a:t>
            </a:r>
          </a:p>
        </p:txBody>
      </p:sp>
      <p:graphicFrame>
        <p:nvGraphicFramePr>
          <p:cNvPr id="5" name="Table Placeholder 4">
            <a:extLst>
              <a:ext uri="{FF2B5EF4-FFF2-40B4-BE49-F238E27FC236}">
                <a16:creationId xmlns:a16="http://schemas.microsoft.com/office/drawing/2014/main" id="{D1934CC1-A490-4116-914A-FAFBD19E518A}"/>
              </a:ext>
            </a:extLst>
          </p:cNvPr>
          <p:cNvGraphicFramePr>
            <a:graphicFrameLocks noGrp="1"/>
          </p:cNvGraphicFramePr>
          <p:nvPr>
            <p:ph type="tbl" sz="quarter" idx="13"/>
            <p:extLst>
              <p:ext uri="{D42A27DB-BD31-4B8C-83A1-F6EECF244321}">
                <p14:modId xmlns:p14="http://schemas.microsoft.com/office/powerpoint/2010/main" val="1684686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657310"/>
                    </a:ext>
                  </a:extLst>
                </a:gridCol>
                <a:gridCol w="905256">
                  <a:extLst>
                    <a:ext uri="{9D8B030D-6E8A-4147-A177-3AD203B41FA5}">
                      <a16:colId xmlns:a16="http://schemas.microsoft.com/office/drawing/2014/main" val="2594542154"/>
                    </a:ext>
                  </a:extLst>
                </a:gridCol>
                <a:gridCol w="329184">
                  <a:extLst>
                    <a:ext uri="{9D8B030D-6E8A-4147-A177-3AD203B41FA5}">
                      <a16:colId xmlns:a16="http://schemas.microsoft.com/office/drawing/2014/main" val="3533720952"/>
                    </a:ext>
                  </a:extLst>
                </a:gridCol>
                <a:gridCol w="329184">
                  <a:extLst>
                    <a:ext uri="{9D8B030D-6E8A-4147-A177-3AD203B41FA5}">
                      <a16:colId xmlns:a16="http://schemas.microsoft.com/office/drawing/2014/main" val="2918038451"/>
                    </a:ext>
                  </a:extLst>
                </a:gridCol>
                <a:gridCol w="329184">
                  <a:extLst>
                    <a:ext uri="{9D8B030D-6E8A-4147-A177-3AD203B41FA5}">
                      <a16:colId xmlns:a16="http://schemas.microsoft.com/office/drawing/2014/main" val="1131978819"/>
                    </a:ext>
                  </a:extLst>
                </a:gridCol>
                <a:gridCol w="329184">
                  <a:extLst>
                    <a:ext uri="{9D8B030D-6E8A-4147-A177-3AD203B41FA5}">
                      <a16:colId xmlns:a16="http://schemas.microsoft.com/office/drawing/2014/main" val="549633444"/>
                    </a:ext>
                  </a:extLst>
                </a:gridCol>
                <a:gridCol w="329184">
                  <a:extLst>
                    <a:ext uri="{9D8B030D-6E8A-4147-A177-3AD203B41FA5}">
                      <a16:colId xmlns:a16="http://schemas.microsoft.com/office/drawing/2014/main" val="1203544892"/>
                    </a:ext>
                  </a:extLst>
                </a:gridCol>
                <a:gridCol w="329184">
                  <a:extLst>
                    <a:ext uri="{9D8B030D-6E8A-4147-A177-3AD203B41FA5}">
                      <a16:colId xmlns:a16="http://schemas.microsoft.com/office/drawing/2014/main" val="228628952"/>
                    </a:ext>
                  </a:extLst>
                </a:gridCol>
                <a:gridCol w="329184">
                  <a:extLst>
                    <a:ext uri="{9D8B030D-6E8A-4147-A177-3AD203B41FA5}">
                      <a16:colId xmlns:a16="http://schemas.microsoft.com/office/drawing/2014/main" val="830212990"/>
                    </a:ext>
                  </a:extLst>
                </a:gridCol>
                <a:gridCol w="329184">
                  <a:extLst>
                    <a:ext uri="{9D8B030D-6E8A-4147-A177-3AD203B41FA5}">
                      <a16:colId xmlns:a16="http://schemas.microsoft.com/office/drawing/2014/main" val="1372973955"/>
                    </a:ext>
                  </a:extLst>
                </a:gridCol>
                <a:gridCol w="329184">
                  <a:extLst>
                    <a:ext uri="{9D8B030D-6E8A-4147-A177-3AD203B41FA5}">
                      <a16:colId xmlns:a16="http://schemas.microsoft.com/office/drawing/2014/main" val="3577518293"/>
                    </a:ext>
                  </a:extLst>
                </a:gridCol>
                <a:gridCol w="329184">
                  <a:extLst>
                    <a:ext uri="{9D8B030D-6E8A-4147-A177-3AD203B41FA5}">
                      <a16:colId xmlns:a16="http://schemas.microsoft.com/office/drawing/2014/main" val="4207678681"/>
                    </a:ext>
                  </a:extLst>
                </a:gridCol>
                <a:gridCol w="329184">
                  <a:extLst>
                    <a:ext uri="{9D8B030D-6E8A-4147-A177-3AD203B41FA5}">
                      <a16:colId xmlns:a16="http://schemas.microsoft.com/office/drawing/2014/main" val="377794289"/>
                    </a:ext>
                  </a:extLst>
                </a:gridCol>
                <a:gridCol w="329184">
                  <a:extLst>
                    <a:ext uri="{9D8B030D-6E8A-4147-A177-3AD203B41FA5}">
                      <a16:colId xmlns:a16="http://schemas.microsoft.com/office/drawing/2014/main" val="2052504267"/>
                    </a:ext>
                  </a:extLst>
                </a:gridCol>
                <a:gridCol w="329184">
                  <a:extLst>
                    <a:ext uri="{9D8B030D-6E8A-4147-A177-3AD203B41FA5}">
                      <a16:colId xmlns:a16="http://schemas.microsoft.com/office/drawing/2014/main" val="3240055041"/>
                    </a:ext>
                  </a:extLst>
                </a:gridCol>
                <a:gridCol w="329184">
                  <a:extLst>
                    <a:ext uri="{9D8B030D-6E8A-4147-A177-3AD203B41FA5}">
                      <a16:colId xmlns:a16="http://schemas.microsoft.com/office/drawing/2014/main" val="4203304133"/>
                    </a:ext>
                  </a:extLst>
                </a:gridCol>
                <a:gridCol w="329184">
                  <a:extLst>
                    <a:ext uri="{9D8B030D-6E8A-4147-A177-3AD203B41FA5}">
                      <a16:colId xmlns:a16="http://schemas.microsoft.com/office/drawing/2014/main" val="3058833185"/>
                    </a:ext>
                  </a:extLst>
                </a:gridCol>
                <a:gridCol w="329184">
                  <a:extLst>
                    <a:ext uri="{9D8B030D-6E8A-4147-A177-3AD203B41FA5}">
                      <a16:colId xmlns:a16="http://schemas.microsoft.com/office/drawing/2014/main" val="3165253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8197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- 2019-01-03 07:50:00 </a:t>
                      </a:r>
                      <a:r>
                        <a:rPr kumimoji="0" lang="de-DE" sz="1000" b="0" i="0" u="none" strike="noStrike" kern="1200" cap="none" spc="0" normalizeH="0" baseline="0" noProof="0">
                          <a:ln>
                            <a:noFill/>
                          </a:ln>
                          <a:solidFill>
                            <a:prstClr val="black"/>
                          </a:solidFill>
                          <a:effectLst/>
                          <a:uLnTx/>
                          <a:uFillTx/>
                          <a:latin typeface="+mn-lt"/>
                          <a:ea typeface="+mn-ea"/>
                          <a:cs typeface="+mn-cs"/>
                        </a:rPr>
                        <a:t> 
 Positive Selbstreflexion kann uns helfen, unsere Stärken zu finden. Das steigert nicht nur das Selbstwertgefühl, sondern macht auch glücklich. Wir haben euch ein paar Tipps notiert: bit.ly/gesundes-miteinander-vergleichen
Haben wir was vergessen? Was hilft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https://scontent.xx.fbcdn.net/v/t1.0-9/p720x720/48963679_2445908792105589_7979903456188039168_o.jpg?_nc_cat=103&amp;_nc_ht=scontent.xx&amp;oh=15e5479fd264b0b319c70534d7b9450f&amp;oe=5C8C05DD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8582963"/>
                  </a:ext>
                </a:extLst>
              </a:tr>
            </a:tbl>
          </a:graphicData>
        </a:graphic>
      </p:graphicFrame>
      <p:sp>
        <p:nvSpPr>
          <p:cNvPr id="4" name="Text Placeholder 3">
            <a:extLst>
              <a:ext uri="{FF2B5EF4-FFF2-40B4-BE49-F238E27FC236}">
                <a16:creationId xmlns:a16="http://schemas.microsoft.com/office/drawing/2014/main" id="{1E38A1FC-A478-4771-AA0E-958B18891CF6}"/>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3571186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2DF15-554C-447A-A302-C450F45E4E79}"/>
              </a:ext>
            </a:extLst>
          </p:cNvPr>
          <p:cNvSpPr>
            <a:spLocks noGrp="1"/>
          </p:cNvSpPr>
          <p:nvPr>
            <p:ph type="title"/>
          </p:nvPr>
        </p:nvSpPr>
        <p:spPr/>
        <p:txBody>
          <a:bodyPr/>
          <a:lstStyle/>
          <a:p>
            <a:r>
              <a:rPr lang="en-US"/>
              <a:t>Facebook Own Posts Table | DAK-Gesundheit - 7 of 25</a:t>
            </a:r>
          </a:p>
        </p:txBody>
      </p:sp>
      <p:graphicFrame>
        <p:nvGraphicFramePr>
          <p:cNvPr id="5" name="Table Placeholder 4">
            <a:extLst>
              <a:ext uri="{FF2B5EF4-FFF2-40B4-BE49-F238E27FC236}">
                <a16:creationId xmlns:a16="http://schemas.microsoft.com/office/drawing/2014/main" id="{38F65942-9AC4-4B54-BD5D-D454262D483A}"/>
              </a:ext>
            </a:extLst>
          </p:cNvPr>
          <p:cNvGraphicFramePr>
            <a:graphicFrameLocks noGrp="1"/>
          </p:cNvGraphicFramePr>
          <p:nvPr>
            <p:ph type="tbl" sz="quarter" idx="13"/>
            <p:extLst>
              <p:ext uri="{D42A27DB-BD31-4B8C-83A1-F6EECF244321}">
                <p14:modId xmlns:p14="http://schemas.microsoft.com/office/powerpoint/2010/main" val="890391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8748018"/>
                    </a:ext>
                  </a:extLst>
                </a:gridCol>
                <a:gridCol w="905256">
                  <a:extLst>
                    <a:ext uri="{9D8B030D-6E8A-4147-A177-3AD203B41FA5}">
                      <a16:colId xmlns:a16="http://schemas.microsoft.com/office/drawing/2014/main" val="3145384709"/>
                    </a:ext>
                  </a:extLst>
                </a:gridCol>
                <a:gridCol w="329184">
                  <a:extLst>
                    <a:ext uri="{9D8B030D-6E8A-4147-A177-3AD203B41FA5}">
                      <a16:colId xmlns:a16="http://schemas.microsoft.com/office/drawing/2014/main" val="2234619447"/>
                    </a:ext>
                  </a:extLst>
                </a:gridCol>
                <a:gridCol w="329184">
                  <a:extLst>
                    <a:ext uri="{9D8B030D-6E8A-4147-A177-3AD203B41FA5}">
                      <a16:colId xmlns:a16="http://schemas.microsoft.com/office/drawing/2014/main" val="739052556"/>
                    </a:ext>
                  </a:extLst>
                </a:gridCol>
                <a:gridCol w="329184">
                  <a:extLst>
                    <a:ext uri="{9D8B030D-6E8A-4147-A177-3AD203B41FA5}">
                      <a16:colId xmlns:a16="http://schemas.microsoft.com/office/drawing/2014/main" val="1979660276"/>
                    </a:ext>
                  </a:extLst>
                </a:gridCol>
                <a:gridCol w="329184">
                  <a:extLst>
                    <a:ext uri="{9D8B030D-6E8A-4147-A177-3AD203B41FA5}">
                      <a16:colId xmlns:a16="http://schemas.microsoft.com/office/drawing/2014/main" val="1534716751"/>
                    </a:ext>
                  </a:extLst>
                </a:gridCol>
                <a:gridCol w="329184">
                  <a:extLst>
                    <a:ext uri="{9D8B030D-6E8A-4147-A177-3AD203B41FA5}">
                      <a16:colId xmlns:a16="http://schemas.microsoft.com/office/drawing/2014/main" val="1039956712"/>
                    </a:ext>
                  </a:extLst>
                </a:gridCol>
                <a:gridCol w="329184">
                  <a:extLst>
                    <a:ext uri="{9D8B030D-6E8A-4147-A177-3AD203B41FA5}">
                      <a16:colId xmlns:a16="http://schemas.microsoft.com/office/drawing/2014/main" val="1953246168"/>
                    </a:ext>
                  </a:extLst>
                </a:gridCol>
                <a:gridCol w="329184">
                  <a:extLst>
                    <a:ext uri="{9D8B030D-6E8A-4147-A177-3AD203B41FA5}">
                      <a16:colId xmlns:a16="http://schemas.microsoft.com/office/drawing/2014/main" val="3810033939"/>
                    </a:ext>
                  </a:extLst>
                </a:gridCol>
                <a:gridCol w="329184">
                  <a:extLst>
                    <a:ext uri="{9D8B030D-6E8A-4147-A177-3AD203B41FA5}">
                      <a16:colId xmlns:a16="http://schemas.microsoft.com/office/drawing/2014/main" val="4029825522"/>
                    </a:ext>
                  </a:extLst>
                </a:gridCol>
                <a:gridCol w="329184">
                  <a:extLst>
                    <a:ext uri="{9D8B030D-6E8A-4147-A177-3AD203B41FA5}">
                      <a16:colId xmlns:a16="http://schemas.microsoft.com/office/drawing/2014/main" val="2785476393"/>
                    </a:ext>
                  </a:extLst>
                </a:gridCol>
                <a:gridCol w="329184">
                  <a:extLst>
                    <a:ext uri="{9D8B030D-6E8A-4147-A177-3AD203B41FA5}">
                      <a16:colId xmlns:a16="http://schemas.microsoft.com/office/drawing/2014/main" val="2786104765"/>
                    </a:ext>
                  </a:extLst>
                </a:gridCol>
                <a:gridCol w="329184">
                  <a:extLst>
                    <a:ext uri="{9D8B030D-6E8A-4147-A177-3AD203B41FA5}">
                      <a16:colId xmlns:a16="http://schemas.microsoft.com/office/drawing/2014/main" val="2125333491"/>
                    </a:ext>
                  </a:extLst>
                </a:gridCol>
                <a:gridCol w="329184">
                  <a:extLst>
                    <a:ext uri="{9D8B030D-6E8A-4147-A177-3AD203B41FA5}">
                      <a16:colId xmlns:a16="http://schemas.microsoft.com/office/drawing/2014/main" val="3717995685"/>
                    </a:ext>
                  </a:extLst>
                </a:gridCol>
                <a:gridCol w="329184">
                  <a:extLst>
                    <a:ext uri="{9D8B030D-6E8A-4147-A177-3AD203B41FA5}">
                      <a16:colId xmlns:a16="http://schemas.microsoft.com/office/drawing/2014/main" val="1156839343"/>
                    </a:ext>
                  </a:extLst>
                </a:gridCol>
                <a:gridCol w="329184">
                  <a:extLst>
                    <a:ext uri="{9D8B030D-6E8A-4147-A177-3AD203B41FA5}">
                      <a16:colId xmlns:a16="http://schemas.microsoft.com/office/drawing/2014/main" val="2888708030"/>
                    </a:ext>
                  </a:extLst>
                </a:gridCol>
                <a:gridCol w="329184">
                  <a:extLst>
                    <a:ext uri="{9D8B030D-6E8A-4147-A177-3AD203B41FA5}">
                      <a16:colId xmlns:a16="http://schemas.microsoft.com/office/drawing/2014/main" val="1293790922"/>
                    </a:ext>
                  </a:extLst>
                </a:gridCol>
                <a:gridCol w="329184">
                  <a:extLst>
                    <a:ext uri="{9D8B030D-6E8A-4147-A177-3AD203B41FA5}">
                      <a16:colId xmlns:a16="http://schemas.microsoft.com/office/drawing/2014/main" val="1434496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233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DAK-Gesundheit - 2019-01-02 18:00:00 </a:t>
                      </a:r>
                      <a:r>
                        <a:rPr kumimoji="0" lang="en-US" sz="1000" b="0" i="0" u="none" strike="noStrike" kern="1200" cap="none" spc="0" normalizeH="0" baseline="0" noProof="0">
                          <a:ln>
                            <a:noFill/>
                          </a:ln>
                          <a:solidFill>
                            <a:prstClr val="black"/>
                          </a:solidFill>
                          <a:effectLst/>
                          <a:uLnTx/>
                          <a:uFillTx/>
                          <a:latin typeface="+mn-lt"/>
                          <a:ea typeface="+mn-ea"/>
                          <a:cs typeface="+mn-cs"/>
                        </a:rPr>
                        <a:t> 
 Vor seiner Geschlechtsangleichung hat sich Jill Deimel - MindStyle selbst als Fehler betrachtet. In unserem Podcast spricht René Träder mit ihm über seinen Weg und was es für die Gesundheit bedeutet, wenn man mit sich und seinem Aussehen nicht im Reinen ist.
Verfügbar u. a. auf 
iTunes: bit.ly/Podcast_Itunes 
Spotify: bit.ly/Podcast_Jill_Spotify_ 
Soundcloud: bit.ly/Podcast_Jill_Soundcloud
Podcast.de: bit.ly/Podcast_Jill_Podcast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https://scontent.xx.fbcdn.net/v/t1.0-9/p720x720/49450583_2445899958773139_946550928784228352_o.jpg?_nc_cat=101&amp;_nc_ht=scontent.xx&amp;oh=cf8217530e3990330403964749329b2c&amp;oe=5CD6C67E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72262205"/>
                  </a:ext>
                </a:extLst>
              </a:tr>
            </a:tbl>
          </a:graphicData>
        </a:graphic>
      </p:graphicFrame>
      <p:sp>
        <p:nvSpPr>
          <p:cNvPr id="4" name="Text Placeholder 3">
            <a:extLst>
              <a:ext uri="{FF2B5EF4-FFF2-40B4-BE49-F238E27FC236}">
                <a16:creationId xmlns:a16="http://schemas.microsoft.com/office/drawing/2014/main" id="{BB3D52AC-7A86-4AFF-B2FF-53C85C846A6D}"/>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4234469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C7FE-7AA5-451C-9D90-D2F1911C8A86}"/>
              </a:ext>
            </a:extLst>
          </p:cNvPr>
          <p:cNvSpPr>
            <a:spLocks noGrp="1"/>
          </p:cNvSpPr>
          <p:nvPr>
            <p:ph type="title"/>
          </p:nvPr>
        </p:nvSpPr>
        <p:spPr/>
        <p:txBody>
          <a:bodyPr/>
          <a:lstStyle/>
          <a:p>
            <a:r>
              <a:rPr lang="en-US"/>
              <a:t>Facebook Own Posts Table | DAK-Gesundheit - 8 of 25</a:t>
            </a:r>
          </a:p>
        </p:txBody>
      </p:sp>
      <p:graphicFrame>
        <p:nvGraphicFramePr>
          <p:cNvPr id="5" name="Table Placeholder 4">
            <a:extLst>
              <a:ext uri="{FF2B5EF4-FFF2-40B4-BE49-F238E27FC236}">
                <a16:creationId xmlns:a16="http://schemas.microsoft.com/office/drawing/2014/main" id="{02DD2A7D-6C8B-46E2-AA6E-0BA183CD396D}"/>
              </a:ext>
            </a:extLst>
          </p:cNvPr>
          <p:cNvGraphicFramePr>
            <a:graphicFrameLocks noGrp="1"/>
          </p:cNvGraphicFramePr>
          <p:nvPr>
            <p:ph type="tbl" sz="quarter" idx="13"/>
            <p:extLst>
              <p:ext uri="{D42A27DB-BD31-4B8C-83A1-F6EECF244321}">
                <p14:modId xmlns:p14="http://schemas.microsoft.com/office/powerpoint/2010/main" val="68957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8259146"/>
                    </a:ext>
                  </a:extLst>
                </a:gridCol>
                <a:gridCol w="905256">
                  <a:extLst>
                    <a:ext uri="{9D8B030D-6E8A-4147-A177-3AD203B41FA5}">
                      <a16:colId xmlns:a16="http://schemas.microsoft.com/office/drawing/2014/main" val="1197016766"/>
                    </a:ext>
                  </a:extLst>
                </a:gridCol>
                <a:gridCol w="329184">
                  <a:extLst>
                    <a:ext uri="{9D8B030D-6E8A-4147-A177-3AD203B41FA5}">
                      <a16:colId xmlns:a16="http://schemas.microsoft.com/office/drawing/2014/main" val="455315971"/>
                    </a:ext>
                  </a:extLst>
                </a:gridCol>
                <a:gridCol w="329184">
                  <a:extLst>
                    <a:ext uri="{9D8B030D-6E8A-4147-A177-3AD203B41FA5}">
                      <a16:colId xmlns:a16="http://schemas.microsoft.com/office/drawing/2014/main" val="3198281455"/>
                    </a:ext>
                  </a:extLst>
                </a:gridCol>
                <a:gridCol w="329184">
                  <a:extLst>
                    <a:ext uri="{9D8B030D-6E8A-4147-A177-3AD203B41FA5}">
                      <a16:colId xmlns:a16="http://schemas.microsoft.com/office/drawing/2014/main" val="2813425777"/>
                    </a:ext>
                  </a:extLst>
                </a:gridCol>
                <a:gridCol w="329184">
                  <a:extLst>
                    <a:ext uri="{9D8B030D-6E8A-4147-A177-3AD203B41FA5}">
                      <a16:colId xmlns:a16="http://schemas.microsoft.com/office/drawing/2014/main" val="869294479"/>
                    </a:ext>
                  </a:extLst>
                </a:gridCol>
                <a:gridCol w="329184">
                  <a:extLst>
                    <a:ext uri="{9D8B030D-6E8A-4147-A177-3AD203B41FA5}">
                      <a16:colId xmlns:a16="http://schemas.microsoft.com/office/drawing/2014/main" val="2819531343"/>
                    </a:ext>
                  </a:extLst>
                </a:gridCol>
                <a:gridCol w="329184">
                  <a:extLst>
                    <a:ext uri="{9D8B030D-6E8A-4147-A177-3AD203B41FA5}">
                      <a16:colId xmlns:a16="http://schemas.microsoft.com/office/drawing/2014/main" val="335378316"/>
                    </a:ext>
                  </a:extLst>
                </a:gridCol>
                <a:gridCol w="329184">
                  <a:extLst>
                    <a:ext uri="{9D8B030D-6E8A-4147-A177-3AD203B41FA5}">
                      <a16:colId xmlns:a16="http://schemas.microsoft.com/office/drawing/2014/main" val="2130096404"/>
                    </a:ext>
                  </a:extLst>
                </a:gridCol>
                <a:gridCol w="329184">
                  <a:extLst>
                    <a:ext uri="{9D8B030D-6E8A-4147-A177-3AD203B41FA5}">
                      <a16:colId xmlns:a16="http://schemas.microsoft.com/office/drawing/2014/main" val="3899786591"/>
                    </a:ext>
                  </a:extLst>
                </a:gridCol>
                <a:gridCol w="329184">
                  <a:extLst>
                    <a:ext uri="{9D8B030D-6E8A-4147-A177-3AD203B41FA5}">
                      <a16:colId xmlns:a16="http://schemas.microsoft.com/office/drawing/2014/main" val="2110185837"/>
                    </a:ext>
                  </a:extLst>
                </a:gridCol>
                <a:gridCol w="329184">
                  <a:extLst>
                    <a:ext uri="{9D8B030D-6E8A-4147-A177-3AD203B41FA5}">
                      <a16:colId xmlns:a16="http://schemas.microsoft.com/office/drawing/2014/main" val="4014306277"/>
                    </a:ext>
                  </a:extLst>
                </a:gridCol>
                <a:gridCol w="329184">
                  <a:extLst>
                    <a:ext uri="{9D8B030D-6E8A-4147-A177-3AD203B41FA5}">
                      <a16:colId xmlns:a16="http://schemas.microsoft.com/office/drawing/2014/main" val="2213474489"/>
                    </a:ext>
                  </a:extLst>
                </a:gridCol>
                <a:gridCol w="329184">
                  <a:extLst>
                    <a:ext uri="{9D8B030D-6E8A-4147-A177-3AD203B41FA5}">
                      <a16:colId xmlns:a16="http://schemas.microsoft.com/office/drawing/2014/main" val="423896162"/>
                    </a:ext>
                  </a:extLst>
                </a:gridCol>
                <a:gridCol w="329184">
                  <a:extLst>
                    <a:ext uri="{9D8B030D-6E8A-4147-A177-3AD203B41FA5}">
                      <a16:colId xmlns:a16="http://schemas.microsoft.com/office/drawing/2014/main" val="3402870530"/>
                    </a:ext>
                  </a:extLst>
                </a:gridCol>
                <a:gridCol w="329184">
                  <a:extLst>
                    <a:ext uri="{9D8B030D-6E8A-4147-A177-3AD203B41FA5}">
                      <a16:colId xmlns:a16="http://schemas.microsoft.com/office/drawing/2014/main" val="3220177431"/>
                    </a:ext>
                  </a:extLst>
                </a:gridCol>
                <a:gridCol w="329184">
                  <a:extLst>
                    <a:ext uri="{9D8B030D-6E8A-4147-A177-3AD203B41FA5}">
                      <a16:colId xmlns:a16="http://schemas.microsoft.com/office/drawing/2014/main" val="2320950377"/>
                    </a:ext>
                  </a:extLst>
                </a:gridCol>
                <a:gridCol w="329184">
                  <a:extLst>
                    <a:ext uri="{9D8B030D-6E8A-4147-A177-3AD203B41FA5}">
                      <a16:colId xmlns:a16="http://schemas.microsoft.com/office/drawing/2014/main" val="1570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4455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- 2019-01-01 07:50:00 </a:t>
                      </a:r>
                      <a:r>
                        <a:rPr kumimoji="0" lang="de-DE" sz="1000" b="0" i="0" u="none" strike="noStrike" kern="1200" cap="none" spc="0" normalizeH="0" baseline="0" noProof="0">
                          <a:ln>
                            <a:noFill/>
                          </a:ln>
                          <a:solidFill>
                            <a:prstClr val="black"/>
                          </a:solidFill>
                          <a:effectLst/>
                          <a:uLnTx/>
                          <a:uFillTx/>
                          <a:latin typeface="+mn-lt"/>
                          <a:ea typeface="+mn-ea"/>
                          <a:cs typeface="+mn-cs"/>
                        </a:rPr>
                        <a:t> 
 Die Nase ist zu groß, der Bauch zu dick, die Narbe zu auffällig und die Brüste sind zu klein. Fast jeder dritte Deutsche hat etwas an seinem Körper auszusetzen. Was könnten wir im Sinne eines gesunden Miteinanders tun, damit wir uns wohler fühlen?
Zur Studie: bit.ly/dak-xxl-studie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https://scontent.xx.fbcdn.net/v/t1.0-9/p720x720/49211162_2445870238776111_2954451880580743168_o.png?_nc_cat=108&amp;_nc_ht=scontent.xx&amp;oh=ba52d8f457cca2f741dc4718b92a9e96&amp;oe=5CD898D1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70786955"/>
                  </a:ext>
                </a:extLst>
              </a:tr>
            </a:tbl>
          </a:graphicData>
        </a:graphic>
      </p:graphicFrame>
      <p:sp>
        <p:nvSpPr>
          <p:cNvPr id="4" name="Text Placeholder 3">
            <a:extLst>
              <a:ext uri="{FF2B5EF4-FFF2-40B4-BE49-F238E27FC236}">
                <a16:creationId xmlns:a16="http://schemas.microsoft.com/office/drawing/2014/main" id="{D46BA43B-0C0B-4F54-BCA3-605A6E50C86E}"/>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232513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96C39-D67A-4B9A-A608-7226E124981A}"/>
              </a:ext>
            </a:extLst>
          </p:cNvPr>
          <p:cNvSpPr>
            <a:spLocks noGrp="1"/>
          </p:cNvSpPr>
          <p:nvPr>
            <p:ph type="title"/>
          </p:nvPr>
        </p:nvSpPr>
        <p:spPr/>
        <p:txBody>
          <a:bodyPr/>
          <a:lstStyle/>
          <a:p>
            <a:r>
              <a:rPr lang="en-US"/>
              <a:t>Facebook Own Posts Table | DAK-Gesundheit - 9 of 25</a:t>
            </a:r>
          </a:p>
        </p:txBody>
      </p:sp>
      <p:graphicFrame>
        <p:nvGraphicFramePr>
          <p:cNvPr id="5" name="Table Placeholder 4">
            <a:extLst>
              <a:ext uri="{FF2B5EF4-FFF2-40B4-BE49-F238E27FC236}">
                <a16:creationId xmlns:a16="http://schemas.microsoft.com/office/drawing/2014/main" id="{580D2984-3218-436D-B4C8-C04366671941}"/>
              </a:ext>
            </a:extLst>
          </p:cNvPr>
          <p:cNvGraphicFramePr>
            <a:graphicFrameLocks noGrp="1"/>
          </p:cNvGraphicFramePr>
          <p:nvPr>
            <p:ph type="tbl" sz="quarter" idx="13"/>
            <p:extLst>
              <p:ext uri="{D42A27DB-BD31-4B8C-83A1-F6EECF244321}">
                <p14:modId xmlns:p14="http://schemas.microsoft.com/office/powerpoint/2010/main" val="2143336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4204917"/>
                    </a:ext>
                  </a:extLst>
                </a:gridCol>
                <a:gridCol w="905256">
                  <a:extLst>
                    <a:ext uri="{9D8B030D-6E8A-4147-A177-3AD203B41FA5}">
                      <a16:colId xmlns:a16="http://schemas.microsoft.com/office/drawing/2014/main" val="23936907"/>
                    </a:ext>
                  </a:extLst>
                </a:gridCol>
                <a:gridCol w="329184">
                  <a:extLst>
                    <a:ext uri="{9D8B030D-6E8A-4147-A177-3AD203B41FA5}">
                      <a16:colId xmlns:a16="http://schemas.microsoft.com/office/drawing/2014/main" val="1983651217"/>
                    </a:ext>
                  </a:extLst>
                </a:gridCol>
                <a:gridCol w="329184">
                  <a:extLst>
                    <a:ext uri="{9D8B030D-6E8A-4147-A177-3AD203B41FA5}">
                      <a16:colId xmlns:a16="http://schemas.microsoft.com/office/drawing/2014/main" val="4171140269"/>
                    </a:ext>
                  </a:extLst>
                </a:gridCol>
                <a:gridCol w="329184">
                  <a:extLst>
                    <a:ext uri="{9D8B030D-6E8A-4147-A177-3AD203B41FA5}">
                      <a16:colId xmlns:a16="http://schemas.microsoft.com/office/drawing/2014/main" val="2774453016"/>
                    </a:ext>
                  </a:extLst>
                </a:gridCol>
                <a:gridCol w="329184">
                  <a:extLst>
                    <a:ext uri="{9D8B030D-6E8A-4147-A177-3AD203B41FA5}">
                      <a16:colId xmlns:a16="http://schemas.microsoft.com/office/drawing/2014/main" val="3710796238"/>
                    </a:ext>
                  </a:extLst>
                </a:gridCol>
                <a:gridCol w="329184">
                  <a:extLst>
                    <a:ext uri="{9D8B030D-6E8A-4147-A177-3AD203B41FA5}">
                      <a16:colId xmlns:a16="http://schemas.microsoft.com/office/drawing/2014/main" val="7585611"/>
                    </a:ext>
                  </a:extLst>
                </a:gridCol>
                <a:gridCol w="329184">
                  <a:extLst>
                    <a:ext uri="{9D8B030D-6E8A-4147-A177-3AD203B41FA5}">
                      <a16:colId xmlns:a16="http://schemas.microsoft.com/office/drawing/2014/main" val="3953480764"/>
                    </a:ext>
                  </a:extLst>
                </a:gridCol>
                <a:gridCol w="329184">
                  <a:extLst>
                    <a:ext uri="{9D8B030D-6E8A-4147-A177-3AD203B41FA5}">
                      <a16:colId xmlns:a16="http://schemas.microsoft.com/office/drawing/2014/main" val="1163949362"/>
                    </a:ext>
                  </a:extLst>
                </a:gridCol>
                <a:gridCol w="329184">
                  <a:extLst>
                    <a:ext uri="{9D8B030D-6E8A-4147-A177-3AD203B41FA5}">
                      <a16:colId xmlns:a16="http://schemas.microsoft.com/office/drawing/2014/main" val="3943457384"/>
                    </a:ext>
                  </a:extLst>
                </a:gridCol>
                <a:gridCol w="329184">
                  <a:extLst>
                    <a:ext uri="{9D8B030D-6E8A-4147-A177-3AD203B41FA5}">
                      <a16:colId xmlns:a16="http://schemas.microsoft.com/office/drawing/2014/main" val="2515810933"/>
                    </a:ext>
                  </a:extLst>
                </a:gridCol>
                <a:gridCol w="329184">
                  <a:extLst>
                    <a:ext uri="{9D8B030D-6E8A-4147-A177-3AD203B41FA5}">
                      <a16:colId xmlns:a16="http://schemas.microsoft.com/office/drawing/2014/main" val="3209663221"/>
                    </a:ext>
                  </a:extLst>
                </a:gridCol>
                <a:gridCol w="329184">
                  <a:extLst>
                    <a:ext uri="{9D8B030D-6E8A-4147-A177-3AD203B41FA5}">
                      <a16:colId xmlns:a16="http://schemas.microsoft.com/office/drawing/2014/main" val="1775875617"/>
                    </a:ext>
                  </a:extLst>
                </a:gridCol>
                <a:gridCol w="329184">
                  <a:extLst>
                    <a:ext uri="{9D8B030D-6E8A-4147-A177-3AD203B41FA5}">
                      <a16:colId xmlns:a16="http://schemas.microsoft.com/office/drawing/2014/main" val="1450264928"/>
                    </a:ext>
                  </a:extLst>
                </a:gridCol>
                <a:gridCol w="329184">
                  <a:extLst>
                    <a:ext uri="{9D8B030D-6E8A-4147-A177-3AD203B41FA5}">
                      <a16:colId xmlns:a16="http://schemas.microsoft.com/office/drawing/2014/main" val="3306905039"/>
                    </a:ext>
                  </a:extLst>
                </a:gridCol>
                <a:gridCol w="329184">
                  <a:extLst>
                    <a:ext uri="{9D8B030D-6E8A-4147-A177-3AD203B41FA5}">
                      <a16:colId xmlns:a16="http://schemas.microsoft.com/office/drawing/2014/main" val="2072035231"/>
                    </a:ext>
                  </a:extLst>
                </a:gridCol>
                <a:gridCol w="329184">
                  <a:extLst>
                    <a:ext uri="{9D8B030D-6E8A-4147-A177-3AD203B41FA5}">
                      <a16:colId xmlns:a16="http://schemas.microsoft.com/office/drawing/2014/main" val="638926749"/>
                    </a:ext>
                  </a:extLst>
                </a:gridCol>
                <a:gridCol w="329184">
                  <a:extLst>
                    <a:ext uri="{9D8B030D-6E8A-4147-A177-3AD203B41FA5}">
                      <a16:colId xmlns:a16="http://schemas.microsoft.com/office/drawing/2014/main" val="1001009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917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- 2018-12-31 07:50:00 </a:t>
                      </a:r>
                      <a:r>
                        <a:rPr kumimoji="0" lang="de-DE" sz="1000" b="0" i="0" u="none" strike="noStrike" kern="1200" cap="none" spc="0" normalizeH="0" baseline="0" noProof="0">
                          <a:ln>
                            <a:noFill/>
                          </a:ln>
                          <a:solidFill>
                            <a:prstClr val="black"/>
                          </a:solidFill>
                          <a:effectLst/>
                          <a:uLnTx/>
                          <a:uFillTx/>
                          <a:latin typeface="+mn-lt"/>
                          <a:ea typeface="+mn-ea"/>
                          <a:cs typeface="+mn-cs"/>
                        </a:rPr>
                        <a:t> 
 Der Vergleich mit anderen tut uns nicht gut. Sagen wir uns lieber, was wir an uns toll finden! Das stärkt euer Selbstbewusstsein. Denn wir sind schön! Welche drei Sachen mögt ihr an euch besonders? 
Wir wünschen euch, dass ihr motiviert ins neue Jahr rutscht und wir freuen uns, euch ab dem 2. Januar wieder mit Rat und Tat zur Seite zu stehen. 
Mehr zum Thema Bodyshaming findet ihr hier: bit.ly/gesundes-miteinander-bodyshaming-stoppen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https://scontent.xx.fbcdn.net/v/t1.0-9/q83/p720x720/48393052_2445858742110594_3024355806217764864_o.jpg?_nc_cat=107&amp;_nc_ht=scontent.xx&amp;oh=7ab07035b9cdd60ca059ff976bf591b3&amp;oe=5CC80223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4416945"/>
                  </a:ext>
                </a:extLst>
              </a:tr>
            </a:tbl>
          </a:graphicData>
        </a:graphic>
      </p:graphicFrame>
      <p:sp>
        <p:nvSpPr>
          <p:cNvPr id="4" name="Text Placeholder 3">
            <a:extLst>
              <a:ext uri="{FF2B5EF4-FFF2-40B4-BE49-F238E27FC236}">
                <a16:creationId xmlns:a16="http://schemas.microsoft.com/office/drawing/2014/main" id="{E0F103A6-6BD2-43E9-837F-165E52C9A3D5}"/>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28041521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ABAC-7BAE-4DC8-B16C-00144672786F}"/>
              </a:ext>
            </a:extLst>
          </p:cNvPr>
          <p:cNvSpPr>
            <a:spLocks noGrp="1"/>
          </p:cNvSpPr>
          <p:nvPr>
            <p:ph type="title"/>
          </p:nvPr>
        </p:nvSpPr>
        <p:spPr/>
        <p:txBody>
          <a:bodyPr/>
          <a:lstStyle/>
          <a:p>
            <a:r>
              <a:rPr lang="en-US"/>
              <a:t>Facebook Own Posts Table | DAK-Gesundheit - 10 of 25</a:t>
            </a:r>
          </a:p>
        </p:txBody>
      </p:sp>
      <p:graphicFrame>
        <p:nvGraphicFramePr>
          <p:cNvPr id="5" name="Table Placeholder 4">
            <a:extLst>
              <a:ext uri="{FF2B5EF4-FFF2-40B4-BE49-F238E27FC236}">
                <a16:creationId xmlns:a16="http://schemas.microsoft.com/office/drawing/2014/main" id="{05F087BB-7804-42EC-871C-D912785DB92C}"/>
              </a:ext>
            </a:extLst>
          </p:cNvPr>
          <p:cNvGraphicFramePr>
            <a:graphicFrameLocks noGrp="1"/>
          </p:cNvGraphicFramePr>
          <p:nvPr>
            <p:ph type="tbl" sz="quarter" idx="13"/>
            <p:extLst>
              <p:ext uri="{D42A27DB-BD31-4B8C-83A1-F6EECF244321}">
                <p14:modId xmlns:p14="http://schemas.microsoft.com/office/powerpoint/2010/main" val="156328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28685"/>
                    </a:ext>
                  </a:extLst>
                </a:gridCol>
                <a:gridCol w="905256">
                  <a:extLst>
                    <a:ext uri="{9D8B030D-6E8A-4147-A177-3AD203B41FA5}">
                      <a16:colId xmlns:a16="http://schemas.microsoft.com/office/drawing/2014/main" val="698752432"/>
                    </a:ext>
                  </a:extLst>
                </a:gridCol>
                <a:gridCol w="329184">
                  <a:extLst>
                    <a:ext uri="{9D8B030D-6E8A-4147-A177-3AD203B41FA5}">
                      <a16:colId xmlns:a16="http://schemas.microsoft.com/office/drawing/2014/main" val="1721947783"/>
                    </a:ext>
                  </a:extLst>
                </a:gridCol>
                <a:gridCol w="329184">
                  <a:extLst>
                    <a:ext uri="{9D8B030D-6E8A-4147-A177-3AD203B41FA5}">
                      <a16:colId xmlns:a16="http://schemas.microsoft.com/office/drawing/2014/main" val="2278636588"/>
                    </a:ext>
                  </a:extLst>
                </a:gridCol>
                <a:gridCol w="329184">
                  <a:extLst>
                    <a:ext uri="{9D8B030D-6E8A-4147-A177-3AD203B41FA5}">
                      <a16:colId xmlns:a16="http://schemas.microsoft.com/office/drawing/2014/main" val="3441929270"/>
                    </a:ext>
                  </a:extLst>
                </a:gridCol>
                <a:gridCol w="329184">
                  <a:extLst>
                    <a:ext uri="{9D8B030D-6E8A-4147-A177-3AD203B41FA5}">
                      <a16:colId xmlns:a16="http://schemas.microsoft.com/office/drawing/2014/main" val="2397795681"/>
                    </a:ext>
                  </a:extLst>
                </a:gridCol>
                <a:gridCol w="329184">
                  <a:extLst>
                    <a:ext uri="{9D8B030D-6E8A-4147-A177-3AD203B41FA5}">
                      <a16:colId xmlns:a16="http://schemas.microsoft.com/office/drawing/2014/main" val="714871247"/>
                    </a:ext>
                  </a:extLst>
                </a:gridCol>
                <a:gridCol w="329184">
                  <a:extLst>
                    <a:ext uri="{9D8B030D-6E8A-4147-A177-3AD203B41FA5}">
                      <a16:colId xmlns:a16="http://schemas.microsoft.com/office/drawing/2014/main" val="3223981066"/>
                    </a:ext>
                  </a:extLst>
                </a:gridCol>
                <a:gridCol w="329184">
                  <a:extLst>
                    <a:ext uri="{9D8B030D-6E8A-4147-A177-3AD203B41FA5}">
                      <a16:colId xmlns:a16="http://schemas.microsoft.com/office/drawing/2014/main" val="3817069628"/>
                    </a:ext>
                  </a:extLst>
                </a:gridCol>
                <a:gridCol w="329184">
                  <a:extLst>
                    <a:ext uri="{9D8B030D-6E8A-4147-A177-3AD203B41FA5}">
                      <a16:colId xmlns:a16="http://schemas.microsoft.com/office/drawing/2014/main" val="4148050314"/>
                    </a:ext>
                  </a:extLst>
                </a:gridCol>
                <a:gridCol w="329184">
                  <a:extLst>
                    <a:ext uri="{9D8B030D-6E8A-4147-A177-3AD203B41FA5}">
                      <a16:colId xmlns:a16="http://schemas.microsoft.com/office/drawing/2014/main" val="4190551564"/>
                    </a:ext>
                  </a:extLst>
                </a:gridCol>
                <a:gridCol w="329184">
                  <a:extLst>
                    <a:ext uri="{9D8B030D-6E8A-4147-A177-3AD203B41FA5}">
                      <a16:colId xmlns:a16="http://schemas.microsoft.com/office/drawing/2014/main" val="2815928631"/>
                    </a:ext>
                  </a:extLst>
                </a:gridCol>
                <a:gridCol w="329184">
                  <a:extLst>
                    <a:ext uri="{9D8B030D-6E8A-4147-A177-3AD203B41FA5}">
                      <a16:colId xmlns:a16="http://schemas.microsoft.com/office/drawing/2014/main" val="296861888"/>
                    </a:ext>
                  </a:extLst>
                </a:gridCol>
                <a:gridCol w="329184">
                  <a:extLst>
                    <a:ext uri="{9D8B030D-6E8A-4147-A177-3AD203B41FA5}">
                      <a16:colId xmlns:a16="http://schemas.microsoft.com/office/drawing/2014/main" val="3279741676"/>
                    </a:ext>
                  </a:extLst>
                </a:gridCol>
                <a:gridCol w="329184">
                  <a:extLst>
                    <a:ext uri="{9D8B030D-6E8A-4147-A177-3AD203B41FA5}">
                      <a16:colId xmlns:a16="http://schemas.microsoft.com/office/drawing/2014/main" val="2554767524"/>
                    </a:ext>
                  </a:extLst>
                </a:gridCol>
                <a:gridCol w="329184">
                  <a:extLst>
                    <a:ext uri="{9D8B030D-6E8A-4147-A177-3AD203B41FA5}">
                      <a16:colId xmlns:a16="http://schemas.microsoft.com/office/drawing/2014/main" val="1023834261"/>
                    </a:ext>
                  </a:extLst>
                </a:gridCol>
                <a:gridCol w="329184">
                  <a:extLst>
                    <a:ext uri="{9D8B030D-6E8A-4147-A177-3AD203B41FA5}">
                      <a16:colId xmlns:a16="http://schemas.microsoft.com/office/drawing/2014/main" val="2278583385"/>
                    </a:ext>
                  </a:extLst>
                </a:gridCol>
                <a:gridCol w="329184">
                  <a:extLst>
                    <a:ext uri="{9D8B030D-6E8A-4147-A177-3AD203B41FA5}">
                      <a16:colId xmlns:a16="http://schemas.microsoft.com/office/drawing/2014/main" val="1632829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34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- 2018-12-30 17:00:01 </a:t>
                      </a:r>
                      <a:r>
                        <a:rPr kumimoji="0" lang="de-DE" sz="1000" b="0" i="0" u="none" strike="noStrike" kern="1200" cap="none" spc="0" normalizeH="0" baseline="0" noProof="0">
                          <a:ln>
                            <a:noFill/>
                          </a:ln>
                          <a:solidFill>
                            <a:prstClr val="black"/>
                          </a:solidFill>
                          <a:effectLst/>
                          <a:uLnTx/>
                          <a:uFillTx/>
                          <a:latin typeface="+mn-lt"/>
                          <a:ea typeface="+mn-ea"/>
                          <a:cs typeface="+mn-cs"/>
                        </a:rPr>
                        <a:t> 
 Andere auf ihr Aussehen zu reduzieren, ist falsch und kann Betroffene krank machen. Für ein gesundes Miteinander beschäftigen wir uns deshalb die nächsten zwei Wochen mit dem Thema Bodyshaming. Wie sind eure Erfahrungen? Wie stärkt ihr euer Selbstbewusstsein? Lasst uns gemeinsam darüber sprechen. 
Weitere Infos: bit.ly/gesundes-miteinander-bodyshaming-stoppen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https://scontent.xx.fbcdn.net/v/t15.5256-10/p720x720/48550863_668522480209742_3084136846125432832_n.jpg?_nc_cat=108&amp;_nc_ht=scontent.xx&amp;oh=8b47ea30b9ed28ec5f86c1fe7ad7a044&amp;oe=5CC213B9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60300837"/>
                  </a:ext>
                </a:extLst>
              </a:tr>
            </a:tbl>
          </a:graphicData>
        </a:graphic>
      </p:graphicFrame>
      <p:sp>
        <p:nvSpPr>
          <p:cNvPr id="4" name="Text Placeholder 3">
            <a:extLst>
              <a:ext uri="{FF2B5EF4-FFF2-40B4-BE49-F238E27FC236}">
                <a16:creationId xmlns:a16="http://schemas.microsoft.com/office/drawing/2014/main" id="{FA30DB36-20B9-4B0B-B8C6-B9B905767048}"/>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2995010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58274-9D50-4CD0-B532-F2EFB85B5F37}"/>
              </a:ext>
            </a:extLst>
          </p:cNvPr>
          <p:cNvSpPr>
            <a:spLocks noGrp="1"/>
          </p:cNvSpPr>
          <p:nvPr>
            <p:ph type="title"/>
          </p:nvPr>
        </p:nvSpPr>
        <p:spPr/>
        <p:txBody>
          <a:bodyPr/>
          <a:lstStyle/>
          <a:p>
            <a:r>
              <a:rPr lang="en-US"/>
              <a:t>Facebook Own Posts Table | DAK-Gesundheit - 11 of 25</a:t>
            </a:r>
          </a:p>
        </p:txBody>
      </p:sp>
      <p:graphicFrame>
        <p:nvGraphicFramePr>
          <p:cNvPr id="5" name="Table Placeholder 4">
            <a:extLst>
              <a:ext uri="{FF2B5EF4-FFF2-40B4-BE49-F238E27FC236}">
                <a16:creationId xmlns:a16="http://schemas.microsoft.com/office/drawing/2014/main" id="{3DD88923-9A86-4796-8A36-0447408C87BE}"/>
              </a:ext>
            </a:extLst>
          </p:cNvPr>
          <p:cNvGraphicFramePr>
            <a:graphicFrameLocks noGrp="1"/>
          </p:cNvGraphicFramePr>
          <p:nvPr>
            <p:ph type="tbl" sz="quarter" idx="13"/>
            <p:extLst>
              <p:ext uri="{D42A27DB-BD31-4B8C-83A1-F6EECF244321}">
                <p14:modId xmlns:p14="http://schemas.microsoft.com/office/powerpoint/2010/main" val="4149993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4119708"/>
                    </a:ext>
                  </a:extLst>
                </a:gridCol>
                <a:gridCol w="905256">
                  <a:extLst>
                    <a:ext uri="{9D8B030D-6E8A-4147-A177-3AD203B41FA5}">
                      <a16:colId xmlns:a16="http://schemas.microsoft.com/office/drawing/2014/main" val="2494512088"/>
                    </a:ext>
                  </a:extLst>
                </a:gridCol>
                <a:gridCol w="329184">
                  <a:extLst>
                    <a:ext uri="{9D8B030D-6E8A-4147-A177-3AD203B41FA5}">
                      <a16:colId xmlns:a16="http://schemas.microsoft.com/office/drawing/2014/main" val="3721435145"/>
                    </a:ext>
                  </a:extLst>
                </a:gridCol>
                <a:gridCol w="329184">
                  <a:extLst>
                    <a:ext uri="{9D8B030D-6E8A-4147-A177-3AD203B41FA5}">
                      <a16:colId xmlns:a16="http://schemas.microsoft.com/office/drawing/2014/main" val="1745143842"/>
                    </a:ext>
                  </a:extLst>
                </a:gridCol>
                <a:gridCol w="329184">
                  <a:extLst>
                    <a:ext uri="{9D8B030D-6E8A-4147-A177-3AD203B41FA5}">
                      <a16:colId xmlns:a16="http://schemas.microsoft.com/office/drawing/2014/main" val="3364544245"/>
                    </a:ext>
                  </a:extLst>
                </a:gridCol>
                <a:gridCol w="329184">
                  <a:extLst>
                    <a:ext uri="{9D8B030D-6E8A-4147-A177-3AD203B41FA5}">
                      <a16:colId xmlns:a16="http://schemas.microsoft.com/office/drawing/2014/main" val="536569081"/>
                    </a:ext>
                  </a:extLst>
                </a:gridCol>
                <a:gridCol w="329184">
                  <a:extLst>
                    <a:ext uri="{9D8B030D-6E8A-4147-A177-3AD203B41FA5}">
                      <a16:colId xmlns:a16="http://schemas.microsoft.com/office/drawing/2014/main" val="1913456503"/>
                    </a:ext>
                  </a:extLst>
                </a:gridCol>
                <a:gridCol w="329184">
                  <a:extLst>
                    <a:ext uri="{9D8B030D-6E8A-4147-A177-3AD203B41FA5}">
                      <a16:colId xmlns:a16="http://schemas.microsoft.com/office/drawing/2014/main" val="3135398422"/>
                    </a:ext>
                  </a:extLst>
                </a:gridCol>
                <a:gridCol w="329184">
                  <a:extLst>
                    <a:ext uri="{9D8B030D-6E8A-4147-A177-3AD203B41FA5}">
                      <a16:colId xmlns:a16="http://schemas.microsoft.com/office/drawing/2014/main" val="3491438184"/>
                    </a:ext>
                  </a:extLst>
                </a:gridCol>
                <a:gridCol w="329184">
                  <a:extLst>
                    <a:ext uri="{9D8B030D-6E8A-4147-A177-3AD203B41FA5}">
                      <a16:colId xmlns:a16="http://schemas.microsoft.com/office/drawing/2014/main" val="2527036524"/>
                    </a:ext>
                  </a:extLst>
                </a:gridCol>
                <a:gridCol w="329184">
                  <a:extLst>
                    <a:ext uri="{9D8B030D-6E8A-4147-A177-3AD203B41FA5}">
                      <a16:colId xmlns:a16="http://schemas.microsoft.com/office/drawing/2014/main" val="2209828207"/>
                    </a:ext>
                  </a:extLst>
                </a:gridCol>
                <a:gridCol w="329184">
                  <a:extLst>
                    <a:ext uri="{9D8B030D-6E8A-4147-A177-3AD203B41FA5}">
                      <a16:colId xmlns:a16="http://schemas.microsoft.com/office/drawing/2014/main" val="790954866"/>
                    </a:ext>
                  </a:extLst>
                </a:gridCol>
                <a:gridCol w="329184">
                  <a:extLst>
                    <a:ext uri="{9D8B030D-6E8A-4147-A177-3AD203B41FA5}">
                      <a16:colId xmlns:a16="http://schemas.microsoft.com/office/drawing/2014/main" val="3734551912"/>
                    </a:ext>
                  </a:extLst>
                </a:gridCol>
                <a:gridCol w="329184">
                  <a:extLst>
                    <a:ext uri="{9D8B030D-6E8A-4147-A177-3AD203B41FA5}">
                      <a16:colId xmlns:a16="http://schemas.microsoft.com/office/drawing/2014/main" val="2536676434"/>
                    </a:ext>
                  </a:extLst>
                </a:gridCol>
                <a:gridCol w="329184">
                  <a:extLst>
                    <a:ext uri="{9D8B030D-6E8A-4147-A177-3AD203B41FA5}">
                      <a16:colId xmlns:a16="http://schemas.microsoft.com/office/drawing/2014/main" val="3526756584"/>
                    </a:ext>
                  </a:extLst>
                </a:gridCol>
                <a:gridCol w="329184">
                  <a:extLst>
                    <a:ext uri="{9D8B030D-6E8A-4147-A177-3AD203B41FA5}">
                      <a16:colId xmlns:a16="http://schemas.microsoft.com/office/drawing/2014/main" val="48348583"/>
                    </a:ext>
                  </a:extLst>
                </a:gridCol>
                <a:gridCol w="329184">
                  <a:extLst>
                    <a:ext uri="{9D8B030D-6E8A-4147-A177-3AD203B41FA5}">
                      <a16:colId xmlns:a16="http://schemas.microsoft.com/office/drawing/2014/main" val="4031086389"/>
                    </a:ext>
                  </a:extLst>
                </a:gridCol>
                <a:gridCol w="329184">
                  <a:extLst>
                    <a:ext uri="{9D8B030D-6E8A-4147-A177-3AD203B41FA5}">
                      <a16:colId xmlns:a16="http://schemas.microsoft.com/office/drawing/2014/main" val="2219337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478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- 2018-12-30 09:00:00 </a:t>
                      </a:r>
                      <a:r>
                        <a:rPr kumimoji="0" lang="de-DE" sz="1000" b="0" i="0" u="none" strike="noStrike" kern="1200" cap="none" spc="0" normalizeH="0" baseline="0" noProof="0">
                          <a:ln>
                            <a:noFill/>
                          </a:ln>
                          <a:solidFill>
                            <a:prstClr val="black"/>
                          </a:solidFill>
                          <a:effectLst/>
                          <a:uLnTx/>
                          <a:uFillTx/>
                          <a:latin typeface="+mn-lt"/>
                          <a:ea typeface="+mn-ea"/>
                          <a:cs typeface="+mn-cs"/>
                        </a:rPr>
                        <a:t> 
 Ihr habt eure innere Ausgeglichenheit verloren? Yoga-Lehrerin Sara Lyn zeigt euch, wie ihr euch auf euch selbst fokussieren könnt. Solltet ihr Yoga für euch entdecken - wir bezuschussen zertifizierte Yoga-Kurse: bit.ly/yoga-dak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https://scontent.xx.fbcdn.net/v/t1.0-9/p720x720/49645534_2445837482112720_7726506295599038464_n.jpg?_nc_cat=105&amp;_nc_ht=scontent.xx&amp;oh=3573b1447a41b5261f6f36fa3070668f&amp;oe=5C8F465C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681273799"/>
                  </a:ext>
                </a:extLst>
              </a:tr>
            </a:tbl>
          </a:graphicData>
        </a:graphic>
      </p:graphicFrame>
      <p:sp>
        <p:nvSpPr>
          <p:cNvPr id="4" name="Text Placeholder 3">
            <a:extLst>
              <a:ext uri="{FF2B5EF4-FFF2-40B4-BE49-F238E27FC236}">
                <a16:creationId xmlns:a16="http://schemas.microsoft.com/office/drawing/2014/main" id="{839FB150-77AC-4C9B-86B0-07DD3212B50D}"/>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479983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3E119-4B4F-43CC-A90A-F872D4D551EC}"/>
              </a:ext>
            </a:extLst>
          </p:cNvPr>
          <p:cNvSpPr>
            <a:spLocks noGrp="1"/>
          </p:cNvSpPr>
          <p:nvPr>
            <p:ph type="title"/>
          </p:nvPr>
        </p:nvSpPr>
        <p:spPr/>
        <p:txBody>
          <a:bodyPr/>
          <a:lstStyle/>
          <a:p>
            <a:r>
              <a:rPr lang="en-US"/>
              <a:t>Facebook Own Posts Table | DAK-Gesundheit - 12 of 25</a:t>
            </a:r>
          </a:p>
        </p:txBody>
      </p:sp>
      <p:graphicFrame>
        <p:nvGraphicFramePr>
          <p:cNvPr id="5" name="Table Placeholder 4">
            <a:extLst>
              <a:ext uri="{FF2B5EF4-FFF2-40B4-BE49-F238E27FC236}">
                <a16:creationId xmlns:a16="http://schemas.microsoft.com/office/drawing/2014/main" id="{0E7893A6-A8EF-465C-B699-74239FB342BF}"/>
              </a:ext>
            </a:extLst>
          </p:cNvPr>
          <p:cNvGraphicFramePr>
            <a:graphicFrameLocks noGrp="1"/>
          </p:cNvGraphicFramePr>
          <p:nvPr>
            <p:ph type="tbl" sz="quarter" idx="13"/>
            <p:extLst>
              <p:ext uri="{D42A27DB-BD31-4B8C-83A1-F6EECF244321}">
                <p14:modId xmlns:p14="http://schemas.microsoft.com/office/powerpoint/2010/main" val="1673038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4403703"/>
                    </a:ext>
                  </a:extLst>
                </a:gridCol>
                <a:gridCol w="905256">
                  <a:extLst>
                    <a:ext uri="{9D8B030D-6E8A-4147-A177-3AD203B41FA5}">
                      <a16:colId xmlns:a16="http://schemas.microsoft.com/office/drawing/2014/main" val="983776064"/>
                    </a:ext>
                  </a:extLst>
                </a:gridCol>
                <a:gridCol w="329184">
                  <a:extLst>
                    <a:ext uri="{9D8B030D-6E8A-4147-A177-3AD203B41FA5}">
                      <a16:colId xmlns:a16="http://schemas.microsoft.com/office/drawing/2014/main" val="3977050469"/>
                    </a:ext>
                  </a:extLst>
                </a:gridCol>
                <a:gridCol w="329184">
                  <a:extLst>
                    <a:ext uri="{9D8B030D-6E8A-4147-A177-3AD203B41FA5}">
                      <a16:colId xmlns:a16="http://schemas.microsoft.com/office/drawing/2014/main" val="3341658842"/>
                    </a:ext>
                  </a:extLst>
                </a:gridCol>
                <a:gridCol w="329184">
                  <a:extLst>
                    <a:ext uri="{9D8B030D-6E8A-4147-A177-3AD203B41FA5}">
                      <a16:colId xmlns:a16="http://schemas.microsoft.com/office/drawing/2014/main" val="58423488"/>
                    </a:ext>
                  </a:extLst>
                </a:gridCol>
                <a:gridCol w="329184">
                  <a:extLst>
                    <a:ext uri="{9D8B030D-6E8A-4147-A177-3AD203B41FA5}">
                      <a16:colId xmlns:a16="http://schemas.microsoft.com/office/drawing/2014/main" val="338357278"/>
                    </a:ext>
                  </a:extLst>
                </a:gridCol>
                <a:gridCol w="329184">
                  <a:extLst>
                    <a:ext uri="{9D8B030D-6E8A-4147-A177-3AD203B41FA5}">
                      <a16:colId xmlns:a16="http://schemas.microsoft.com/office/drawing/2014/main" val="2652926809"/>
                    </a:ext>
                  </a:extLst>
                </a:gridCol>
                <a:gridCol w="329184">
                  <a:extLst>
                    <a:ext uri="{9D8B030D-6E8A-4147-A177-3AD203B41FA5}">
                      <a16:colId xmlns:a16="http://schemas.microsoft.com/office/drawing/2014/main" val="2786070425"/>
                    </a:ext>
                  </a:extLst>
                </a:gridCol>
                <a:gridCol w="329184">
                  <a:extLst>
                    <a:ext uri="{9D8B030D-6E8A-4147-A177-3AD203B41FA5}">
                      <a16:colId xmlns:a16="http://schemas.microsoft.com/office/drawing/2014/main" val="984637976"/>
                    </a:ext>
                  </a:extLst>
                </a:gridCol>
                <a:gridCol w="329184">
                  <a:extLst>
                    <a:ext uri="{9D8B030D-6E8A-4147-A177-3AD203B41FA5}">
                      <a16:colId xmlns:a16="http://schemas.microsoft.com/office/drawing/2014/main" val="744568571"/>
                    </a:ext>
                  </a:extLst>
                </a:gridCol>
                <a:gridCol w="329184">
                  <a:extLst>
                    <a:ext uri="{9D8B030D-6E8A-4147-A177-3AD203B41FA5}">
                      <a16:colId xmlns:a16="http://schemas.microsoft.com/office/drawing/2014/main" val="241438608"/>
                    </a:ext>
                  </a:extLst>
                </a:gridCol>
                <a:gridCol w="329184">
                  <a:extLst>
                    <a:ext uri="{9D8B030D-6E8A-4147-A177-3AD203B41FA5}">
                      <a16:colId xmlns:a16="http://schemas.microsoft.com/office/drawing/2014/main" val="764089806"/>
                    </a:ext>
                  </a:extLst>
                </a:gridCol>
                <a:gridCol w="329184">
                  <a:extLst>
                    <a:ext uri="{9D8B030D-6E8A-4147-A177-3AD203B41FA5}">
                      <a16:colId xmlns:a16="http://schemas.microsoft.com/office/drawing/2014/main" val="2019658498"/>
                    </a:ext>
                  </a:extLst>
                </a:gridCol>
                <a:gridCol w="329184">
                  <a:extLst>
                    <a:ext uri="{9D8B030D-6E8A-4147-A177-3AD203B41FA5}">
                      <a16:colId xmlns:a16="http://schemas.microsoft.com/office/drawing/2014/main" val="2697121801"/>
                    </a:ext>
                  </a:extLst>
                </a:gridCol>
                <a:gridCol w="329184">
                  <a:extLst>
                    <a:ext uri="{9D8B030D-6E8A-4147-A177-3AD203B41FA5}">
                      <a16:colId xmlns:a16="http://schemas.microsoft.com/office/drawing/2014/main" val="3072508822"/>
                    </a:ext>
                  </a:extLst>
                </a:gridCol>
                <a:gridCol w="329184">
                  <a:extLst>
                    <a:ext uri="{9D8B030D-6E8A-4147-A177-3AD203B41FA5}">
                      <a16:colId xmlns:a16="http://schemas.microsoft.com/office/drawing/2014/main" val="3185438019"/>
                    </a:ext>
                  </a:extLst>
                </a:gridCol>
                <a:gridCol w="329184">
                  <a:extLst>
                    <a:ext uri="{9D8B030D-6E8A-4147-A177-3AD203B41FA5}">
                      <a16:colId xmlns:a16="http://schemas.microsoft.com/office/drawing/2014/main" val="107303931"/>
                    </a:ext>
                  </a:extLst>
                </a:gridCol>
                <a:gridCol w="329184">
                  <a:extLst>
                    <a:ext uri="{9D8B030D-6E8A-4147-A177-3AD203B41FA5}">
                      <a16:colId xmlns:a16="http://schemas.microsoft.com/office/drawing/2014/main" val="2303180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0273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- 2018-12-29 08:10:00 </a:t>
                      </a:r>
                      <a:r>
                        <a:rPr kumimoji="0" lang="de-DE" sz="1000" b="0" i="0" u="none" strike="noStrike" kern="1200" cap="none" spc="0" normalizeH="0" baseline="0" noProof="0">
                          <a:ln>
                            <a:noFill/>
                          </a:ln>
                          <a:solidFill>
                            <a:prstClr val="black"/>
                          </a:solidFill>
                          <a:effectLst/>
                          <a:uLnTx/>
                          <a:uFillTx/>
                          <a:latin typeface="+mn-lt"/>
                          <a:ea typeface="+mn-ea"/>
                          <a:cs typeface="+mn-cs"/>
                        </a:rPr>
                        <a:t> 
 Viele Menschen werden gemobbt, weil sie nicht den klassischen Schönheitsidealen entsprechen. Das verunsichert viele und kann krank machen. Doch machen uns nicht erst unsere vermeintlichen Makel besonders? Was bedeutet für euch Schönheit?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https://scontent.xx.fbcdn.net/v/t1.0-9/p720x720/48429487_2445834675446334_6624069563166228480_o.jpg?_nc_cat=104&amp;_nc_ht=scontent.xx&amp;oh=67f217a55f409d906833a23c7ab8aff3&amp;oe=5CD86AEF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4418348"/>
                  </a:ext>
                </a:extLst>
              </a:tr>
            </a:tbl>
          </a:graphicData>
        </a:graphic>
      </p:graphicFrame>
      <p:sp>
        <p:nvSpPr>
          <p:cNvPr id="4" name="Text Placeholder 3">
            <a:extLst>
              <a:ext uri="{FF2B5EF4-FFF2-40B4-BE49-F238E27FC236}">
                <a16:creationId xmlns:a16="http://schemas.microsoft.com/office/drawing/2014/main" id="{47B86F4F-F918-4F30-B91D-669CE4B0DC64}"/>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178420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FCFBF-208E-4583-A310-04223EEC7EC4}"/>
              </a:ext>
            </a:extLst>
          </p:cNvPr>
          <p:cNvSpPr>
            <a:spLocks noGrp="1"/>
          </p:cNvSpPr>
          <p:nvPr>
            <p:ph type="title"/>
          </p:nvPr>
        </p:nvSpPr>
        <p:spPr/>
        <p:txBody>
          <a:bodyPr/>
          <a:lstStyle/>
          <a:p>
            <a:r>
              <a:rPr lang="en-US"/>
              <a:t>Facebook Own Posts Table | DAK-Gesundheit - 13 of 25</a:t>
            </a:r>
          </a:p>
        </p:txBody>
      </p:sp>
      <p:graphicFrame>
        <p:nvGraphicFramePr>
          <p:cNvPr id="5" name="Table Placeholder 4">
            <a:extLst>
              <a:ext uri="{FF2B5EF4-FFF2-40B4-BE49-F238E27FC236}">
                <a16:creationId xmlns:a16="http://schemas.microsoft.com/office/drawing/2014/main" id="{AE76E6A6-7948-49B6-BB6F-D7B544899A02}"/>
              </a:ext>
            </a:extLst>
          </p:cNvPr>
          <p:cNvGraphicFramePr>
            <a:graphicFrameLocks noGrp="1"/>
          </p:cNvGraphicFramePr>
          <p:nvPr>
            <p:ph type="tbl" sz="quarter" idx="13"/>
            <p:extLst>
              <p:ext uri="{D42A27DB-BD31-4B8C-83A1-F6EECF244321}">
                <p14:modId xmlns:p14="http://schemas.microsoft.com/office/powerpoint/2010/main" val="2124173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8349381"/>
                    </a:ext>
                  </a:extLst>
                </a:gridCol>
                <a:gridCol w="905256">
                  <a:extLst>
                    <a:ext uri="{9D8B030D-6E8A-4147-A177-3AD203B41FA5}">
                      <a16:colId xmlns:a16="http://schemas.microsoft.com/office/drawing/2014/main" val="1183828989"/>
                    </a:ext>
                  </a:extLst>
                </a:gridCol>
                <a:gridCol w="329184">
                  <a:extLst>
                    <a:ext uri="{9D8B030D-6E8A-4147-A177-3AD203B41FA5}">
                      <a16:colId xmlns:a16="http://schemas.microsoft.com/office/drawing/2014/main" val="2098535225"/>
                    </a:ext>
                  </a:extLst>
                </a:gridCol>
                <a:gridCol w="329184">
                  <a:extLst>
                    <a:ext uri="{9D8B030D-6E8A-4147-A177-3AD203B41FA5}">
                      <a16:colId xmlns:a16="http://schemas.microsoft.com/office/drawing/2014/main" val="828295587"/>
                    </a:ext>
                  </a:extLst>
                </a:gridCol>
                <a:gridCol w="329184">
                  <a:extLst>
                    <a:ext uri="{9D8B030D-6E8A-4147-A177-3AD203B41FA5}">
                      <a16:colId xmlns:a16="http://schemas.microsoft.com/office/drawing/2014/main" val="2531113158"/>
                    </a:ext>
                  </a:extLst>
                </a:gridCol>
                <a:gridCol w="329184">
                  <a:extLst>
                    <a:ext uri="{9D8B030D-6E8A-4147-A177-3AD203B41FA5}">
                      <a16:colId xmlns:a16="http://schemas.microsoft.com/office/drawing/2014/main" val="960116013"/>
                    </a:ext>
                  </a:extLst>
                </a:gridCol>
                <a:gridCol w="329184">
                  <a:extLst>
                    <a:ext uri="{9D8B030D-6E8A-4147-A177-3AD203B41FA5}">
                      <a16:colId xmlns:a16="http://schemas.microsoft.com/office/drawing/2014/main" val="1358637277"/>
                    </a:ext>
                  </a:extLst>
                </a:gridCol>
                <a:gridCol w="329184">
                  <a:extLst>
                    <a:ext uri="{9D8B030D-6E8A-4147-A177-3AD203B41FA5}">
                      <a16:colId xmlns:a16="http://schemas.microsoft.com/office/drawing/2014/main" val="4240093710"/>
                    </a:ext>
                  </a:extLst>
                </a:gridCol>
                <a:gridCol w="329184">
                  <a:extLst>
                    <a:ext uri="{9D8B030D-6E8A-4147-A177-3AD203B41FA5}">
                      <a16:colId xmlns:a16="http://schemas.microsoft.com/office/drawing/2014/main" val="3159129596"/>
                    </a:ext>
                  </a:extLst>
                </a:gridCol>
                <a:gridCol w="329184">
                  <a:extLst>
                    <a:ext uri="{9D8B030D-6E8A-4147-A177-3AD203B41FA5}">
                      <a16:colId xmlns:a16="http://schemas.microsoft.com/office/drawing/2014/main" val="632060191"/>
                    </a:ext>
                  </a:extLst>
                </a:gridCol>
                <a:gridCol w="329184">
                  <a:extLst>
                    <a:ext uri="{9D8B030D-6E8A-4147-A177-3AD203B41FA5}">
                      <a16:colId xmlns:a16="http://schemas.microsoft.com/office/drawing/2014/main" val="2187289055"/>
                    </a:ext>
                  </a:extLst>
                </a:gridCol>
                <a:gridCol w="329184">
                  <a:extLst>
                    <a:ext uri="{9D8B030D-6E8A-4147-A177-3AD203B41FA5}">
                      <a16:colId xmlns:a16="http://schemas.microsoft.com/office/drawing/2014/main" val="1630646246"/>
                    </a:ext>
                  </a:extLst>
                </a:gridCol>
                <a:gridCol w="329184">
                  <a:extLst>
                    <a:ext uri="{9D8B030D-6E8A-4147-A177-3AD203B41FA5}">
                      <a16:colId xmlns:a16="http://schemas.microsoft.com/office/drawing/2014/main" val="2654782970"/>
                    </a:ext>
                  </a:extLst>
                </a:gridCol>
                <a:gridCol w="329184">
                  <a:extLst>
                    <a:ext uri="{9D8B030D-6E8A-4147-A177-3AD203B41FA5}">
                      <a16:colId xmlns:a16="http://schemas.microsoft.com/office/drawing/2014/main" val="2091121401"/>
                    </a:ext>
                  </a:extLst>
                </a:gridCol>
                <a:gridCol w="329184">
                  <a:extLst>
                    <a:ext uri="{9D8B030D-6E8A-4147-A177-3AD203B41FA5}">
                      <a16:colId xmlns:a16="http://schemas.microsoft.com/office/drawing/2014/main" val="23158747"/>
                    </a:ext>
                  </a:extLst>
                </a:gridCol>
                <a:gridCol w="329184">
                  <a:extLst>
                    <a:ext uri="{9D8B030D-6E8A-4147-A177-3AD203B41FA5}">
                      <a16:colId xmlns:a16="http://schemas.microsoft.com/office/drawing/2014/main" val="3783484082"/>
                    </a:ext>
                  </a:extLst>
                </a:gridCol>
                <a:gridCol w="329184">
                  <a:extLst>
                    <a:ext uri="{9D8B030D-6E8A-4147-A177-3AD203B41FA5}">
                      <a16:colId xmlns:a16="http://schemas.microsoft.com/office/drawing/2014/main" val="1309381227"/>
                    </a:ext>
                  </a:extLst>
                </a:gridCol>
                <a:gridCol w="329184">
                  <a:extLst>
                    <a:ext uri="{9D8B030D-6E8A-4147-A177-3AD203B41FA5}">
                      <a16:colId xmlns:a16="http://schemas.microsoft.com/office/drawing/2014/main" val="122508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5358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- 2018-12-28 07:50:00 </a:t>
                      </a:r>
                      <a:r>
                        <a:rPr kumimoji="0" lang="de-DE" sz="1000" b="0" i="0" u="none" strike="noStrike" kern="1200" cap="none" spc="0" normalizeH="0" baseline="0" noProof="0">
                          <a:ln>
                            <a:noFill/>
                          </a:ln>
                          <a:solidFill>
                            <a:prstClr val="black"/>
                          </a:solidFill>
                          <a:effectLst/>
                          <a:uLnTx/>
                          <a:uFillTx/>
                          <a:latin typeface="+mn-lt"/>
                          <a:ea typeface="+mn-ea"/>
                          <a:cs typeface="+mn-cs"/>
                        </a:rPr>
                        <a:t> 
 Total verspannt? Das kennen wir alle. Progressive Muskelrelaxation kann helfen, auf einfache Weise eine tiefe Entspannung zu erreichen. Dafür bezuschussen wir euch jährlich einen passenden Kurs. 
Mehr Infos: bit.ly/dak-progressive-muskelentspannung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https://scontent.xx.fbcdn.net/v/t1.0-9/p720x720/48388289_2432217570141378_7437381479623032832_o.jpg?_nc_cat=103&amp;_nc_ht=scontent.xx&amp;oh=b2ddd2fd5fb8306b1b9488eb5221393a&amp;oe=5CD22955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7897171"/>
                  </a:ext>
                </a:extLst>
              </a:tr>
            </a:tbl>
          </a:graphicData>
        </a:graphic>
      </p:graphicFrame>
      <p:sp>
        <p:nvSpPr>
          <p:cNvPr id="4" name="Text Placeholder 3">
            <a:extLst>
              <a:ext uri="{FF2B5EF4-FFF2-40B4-BE49-F238E27FC236}">
                <a16:creationId xmlns:a16="http://schemas.microsoft.com/office/drawing/2014/main" id="{1162BF9D-9086-449F-9BF1-E33FF1136431}"/>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620739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A99A9-A548-4ED2-BE84-55117C237A73}"/>
              </a:ext>
            </a:extLst>
          </p:cNvPr>
          <p:cNvSpPr>
            <a:spLocks noGrp="1"/>
          </p:cNvSpPr>
          <p:nvPr>
            <p:ph type="title"/>
          </p:nvPr>
        </p:nvSpPr>
        <p:spPr/>
        <p:txBody>
          <a:bodyPr/>
          <a:lstStyle/>
          <a:p>
            <a:r>
              <a:rPr lang="en-US"/>
              <a:t>Facebook Own Posts Table | DAK-Gesundheit - 14 of 25</a:t>
            </a:r>
          </a:p>
        </p:txBody>
      </p:sp>
      <p:graphicFrame>
        <p:nvGraphicFramePr>
          <p:cNvPr id="5" name="Table Placeholder 4">
            <a:extLst>
              <a:ext uri="{FF2B5EF4-FFF2-40B4-BE49-F238E27FC236}">
                <a16:creationId xmlns:a16="http://schemas.microsoft.com/office/drawing/2014/main" id="{03B18AFC-0D82-49E9-8306-9473C80DA583}"/>
              </a:ext>
            </a:extLst>
          </p:cNvPr>
          <p:cNvGraphicFramePr>
            <a:graphicFrameLocks noGrp="1"/>
          </p:cNvGraphicFramePr>
          <p:nvPr>
            <p:ph type="tbl" sz="quarter" idx="13"/>
            <p:extLst>
              <p:ext uri="{D42A27DB-BD31-4B8C-83A1-F6EECF244321}">
                <p14:modId xmlns:p14="http://schemas.microsoft.com/office/powerpoint/2010/main" val="2016738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5805499"/>
                    </a:ext>
                  </a:extLst>
                </a:gridCol>
                <a:gridCol w="905256">
                  <a:extLst>
                    <a:ext uri="{9D8B030D-6E8A-4147-A177-3AD203B41FA5}">
                      <a16:colId xmlns:a16="http://schemas.microsoft.com/office/drawing/2014/main" val="1353491287"/>
                    </a:ext>
                  </a:extLst>
                </a:gridCol>
                <a:gridCol w="329184">
                  <a:extLst>
                    <a:ext uri="{9D8B030D-6E8A-4147-A177-3AD203B41FA5}">
                      <a16:colId xmlns:a16="http://schemas.microsoft.com/office/drawing/2014/main" val="1591474106"/>
                    </a:ext>
                  </a:extLst>
                </a:gridCol>
                <a:gridCol w="329184">
                  <a:extLst>
                    <a:ext uri="{9D8B030D-6E8A-4147-A177-3AD203B41FA5}">
                      <a16:colId xmlns:a16="http://schemas.microsoft.com/office/drawing/2014/main" val="2492707769"/>
                    </a:ext>
                  </a:extLst>
                </a:gridCol>
                <a:gridCol w="329184">
                  <a:extLst>
                    <a:ext uri="{9D8B030D-6E8A-4147-A177-3AD203B41FA5}">
                      <a16:colId xmlns:a16="http://schemas.microsoft.com/office/drawing/2014/main" val="2094840132"/>
                    </a:ext>
                  </a:extLst>
                </a:gridCol>
                <a:gridCol w="329184">
                  <a:extLst>
                    <a:ext uri="{9D8B030D-6E8A-4147-A177-3AD203B41FA5}">
                      <a16:colId xmlns:a16="http://schemas.microsoft.com/office/drawing/2014/main" val="2611993964"/>
                    </a:ext>
                  </a:extLst>
                </a:gridCol>
                <a:gridCol w="329184">
                  <a:extLst>
                    <a:ext uri="{9D8B030D-6E8A-4147-A177-3AD203B41FA5}">
                      <a16:colId xmlns:a16="http://schemas.microsoft.com/office/drawing/2014/main" val="3019468386"/>
                    </a:ext>
                  </a:extLst>
                </a:gridCol>
                <a:gridCol w="329184">
                  <a:extLst>
                    <a:ext uri="{9D8B030D-6E8A-4147-A177-3AD203B41FA5}">
                      <a16:colId xmlns:a16="http://schemas.microsoft.com/office/drawing/2014/main" val="1383677838"/>
                    </a:ext>
                  </a:extLst>
                </a:gridCol>
                <a:gridCol w="329184">
                  <a:extLst>
                    <a:ext uri="{9D8B030D-6E8A-4147-A177-3AD203B41FA5}">
                      <a16:colId xmlns:a16="http://schemas.microsoft.com/office/drawing/2014/main" val="703949946"/>
                    </a:ext>
                  </a:extLst>
                </a:gridCol>
                <a:gridCol w="329184">
                  <a:extLst>
                    <a:ext uri="{9D8B030D-6E8A-4147-A177-3AD203B41FA5}">
                      <a16:colId xmlns:a16="http://schemas.microsoft.com/office/drawing/2014/main" val="3802265298"/>
                    </a:ext>
                  </a:extLst>
                </a:gridCol>
                <a:gridCol w="329184">
                  <a:extLst>
                    <a:ext uri="{9D8B030D-6E8A-4147-A177-3AD203B41FA5}">
                      <a16:colId xmlns:a16="http://schemas.microsoft.com/office/drawing/2014/main" val="1053010930"/>
                    </a:ext>
                  </a:extLst>
                </a:gridCol>
                <a:gridCol w="329184">
                  <a:extLst>
                    <a:ext uri="{9D8B030D-6E8A-4147-A177-3AD203B41FA5}">
                      <a16:colId xmlns:a16="http://schemas.microsoft.com/office/drawing/2014/main" val="1859431583"/>
                    </a:ext>
                  </a:extLst>
                </a:gridCol>
                <a:gridCol w="329184">
                  <a:extLst>
                    <a:ext uri="{9D8B030D-6E8A-4147-A177-3AD203B41FA5}">
                      <a16:colId xmlns:a16="http://schemas.microsoft.com/office/drawing/2014/main" val="2171455"/>
                    </a:ext>
                  </a:extLst>
                </a:gridCol>
                <a:gridCol w="329184">
                  <a:extLst>
                    <a:ext uri="{9D8B030D-6E8A-4147-A177-3AD203B41FA5}">
                      <a16:colId xmlns:a16="http://schemas.microsoft.com/office/drawing/2014/main" val="2861030299"/>
                    </a:ext>
                  </a:extLst>
                </a:gridCol>
                <a:gridCol w="329184">
                  <a:extLst>
                    <a:ext uri="{9D8B030D-6E8A-4147-A177-3AD203B41FA5}">
                      <a16:colId xmlns:a16="http://schemas.microsoft.com/office/drawing/2014/main" val="264021800"/>
                    </a:ext>
                  </a:extLst>
                </a:gridCol>
                <a:gridCol w="329184">
                  <a:extLst>
                    <a:ext uri="{9D8B030D-6E8A-4147-A177-3AD203B41FA5}">
                      <a16:colId xmlns:a16="http://schemas.microsoft.com/office/drawing/2014/main" val="577123042"/>
                    </a:ext>
                  </a:extLst>
                </a:gridCol>
                <a:gridCol w="329184">
                  <a:extLst>
                    <a:ext uri="{9D8B030D-6E8A-4147-A177-3AD203B41FA5}">
                      <a16:colId xmlns:a16="http://schemas.microsoft.com/office/drawing/2014/main" val="2233968201"/>
                    </a:ext>
                  </a:extLst>
                </a:gridCol>
                <a:gridCol w="329184">
                  <a:extLst>
                    <a:ext uri="{9D8B030D-6E8A-4147-A177-3AD203B41FA5}">
                      <a16:colId xmlns:a16="http://schemas.microsoft.com/office/drawing/2014/main" val="3238333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2615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- 2018-12-27 07:50:00 </a:t>
                      </a:r>
                      <a:r>
                        <a:rPr kumimoji="0" lang="de-DE" sz="1000" b="0" i="0" u="none" strike="noStrike" kern="1200" cap="none" spc="0" normalizeH="0" baseline="0" noProof="0">
                          <a:ln>
                            <a:noFill/>
                          </a:ln>
                          <a:solidFill>
                            <a:prstClr val="black"/>
                          </a:solidFill>
                          <a:effectLst/>
                          <a:uLnTx/>
                          <a:uFillTx/>
                          <a:latin typeface="+mn-lt"/>
                          <a:ea typeface="+mn-ea"/>
                          <a:cs typeface="+mn-cs"/>
                        </a:rPr>
                        <a:t> 
 Was wäre, wenn wir heute mal in Erinnerungen an die letzten schönen Momente schwelgen? Das gibt uns ein gutes Gefühl für alles, was kommt.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https://scontent.xx.fbcdn.net/v/t1.0-9/p720x720/48387119_2432213640141771_5801693328684613632_o.jpg?_nc_cat=105&amp;_nc_ht=scontent.xx&amp;oh=109d26122a267c93d5e153da84ba96e7&amp;oe=5C8FC8B1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426499"/>
                  </a:ext>
                </a:extLst>
              </a:tr>
            </a:tbl>
          </a:graphicData>
        </a:graphic>
      </p:graphicFrame>
      <p:sp>
        <p:nvSpPr>
          <p:cNvPr id="4" name="Text Placeholder 3">
            <a:extLst>
              <a:ext uri="{FF2B5EF4-FFF2-40B4-BE49-F238E27FC236}">
                <a16:creationId xmlns:a16="http://schemas.microsoft.com/office/drawing/2014/main" id="{6AB9C1BC-5486-4051-B853-63061902B9E9}"/>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3685423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67B95-C28E-4E46-A178-1365684D82BA}"/>
              </a:ext>
            </a:extLst>
          </p:cNvPr>
          <p:cNvSpPr>
            <a:spLocks noGrp="1"/>
          </p:cNvSpPr>
          <p:nvPr>
            <p:ph type="title"/>
          </p:nvPr>
        </p:nvSpPr>
        <p:spPr/>
        <p:txBody>
          <a:bodyPr/>
          <a:lstStyle/>
          <a:p>
            <a:r>
              <a:rPr lang="en-US"/>
              <a:t>Facebook Own Posts Table | DAK-Gesundheit - 15 of 25</a:t>
            </a:r>
          </a:p>
        </p:txBody>
      </p:sp>
      <p:graphicFrame>
        <p:nvGraphicFramePr>
          <p:cNvPr id="5" name="Table Placeholder 4">
            <a:extLst>
              <a:ext uri="{FF2B5EF4-FFF2-40B4-BE49-F238E27FC236}">
                <a16:creationId xmlns:a16="http://schemas.microsoft.com/office/drawing/2014/main" id="{C0E4622D-6A37-46FD-8BCF-E376B254BB95}"/>
              </a:ext>
            </a:extLst>
          </p:cNvPr>
          <p:cNvGraphicFramePr>
            <a:graphicFrameLocks noGrp="1"/>
          </p:cNvGraphicFramePr>
          <p:nvPr>
            <p:ph type="tbl" sz="quarter" idx="13"/>
            <p:extLst>
              <p:ext uri="{D42A27DB-BD31-4B8C-83A1-F6EECF244321}">
                <p14:modId xmlns:p14="http://schemas.microsoft.com/office/powerpoint/2010/main" val="3347365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7719648"/>
                    </a:ext>
                  </a:extLst>
                </a:gridCol>
                <a:gridCol w="905256">
                  <a:extLst>
                    <a:ext uri="{9D8B030D-6E8A-4147-A177-3AD203B41FA5}">
                      <a16:colId xmlns:a16="http://schemas.microsoft.com/office/drawing/2014/main" val="1013371618"/>
                    </a:ext>
                  </a:extLst>
                </a:gridCol>
                <a:gridCol w="329184">
                  <a:extLst>
                    <a:ext uri="{9D8B030D-6E8A-4147-A177-3AD203B41FA5}">
                      <a16:colId xmlns:a16="http://schemas.microsoft.com/office/drawing/2014/main" val="1819966138"/>
                    </a:ext>
                  </a:extLst>
                </a:gridCol>
                <a:gridCol w="329184">
                  <a:extLst>
                    <a:ext uri="{9D8B030D-6E8A-4147-A177-3AD203B41FA5}">
                      <a16:colId xmlns:a16="http://schemas.microsoft.com/office/drawing/2014/main" val="3263962326"/>
                    </a:ext>
                  </a:extLst>
                </a:gridCol>
                <a:gridCol w="329184">
                  <a:extLst>
                    <a:ext uri="{9D8B030D-6E8A-4147-A177-3AD203B41FA5}">
                      <a16:colId xmlns:a16="http://schemas.microsoft.com/office/drawing/2014/main" val="2927651476"/>
                    </a:ext>
                  </a:extLst>
                </a:gridCol>
                <a:gridCol w="329184">
                  <a:extLst>
                    <a:ext uri="{9D8B030D-6E8A-4147-A177-3AD203B41FA5}">
                      <a16:colId xmlns:a16="http://schemas.microsoft.com/office/drawing/2014/main" val="2872724778"/>
                    </a:ext>
                  </a:extLst>
                </a:gridCol>
                <a:gridCol w="329184">
                  <a:extLst>
                    <a:ext uri="{9D8B030D-6E8A-4147-A177-3AD203B41FA5}">
                      <a16:colId xmlns:a16="http://schemas.microsoft.com/office/drawing/2014/main" val="3627394303"/>
                    </a:ext>
                  </a:extLst>
                </a:gridCol>
                <a:gridCol w="329184">
                  <a:extLst>
                    <a:ext uri="{9D8B030D-6E8A-4147-A177-3AD203B41FA5}">
                      <a16:colId xmlns:a16="http://schemas.microsoft.com/office/drawing/2014/main" val="3288929650"/>
                    </a:ext>
                  </a:extLst>
                </a:gridCol>
                <a:gridCol w="329184">
                  <a:extLst>
                    <a:ext uri="{9D8B030D-6E8A-4147-A177-3AD203B41FA5}">
                      <a16:colId xmlns:a16="http://schemas.microsoft.com/office/drawing/2014/main" val="1499167565"/>
                    </a:ext>
                  </a:extLst>
                </a:gridCol>
                <a:gridCol w="329184">
                  <a:extLst>
                    <a:ext uri="{9D8B030D-6E8A-4147-A177-3AD203B41FA5}">
                      <a16:colId xmlns:a16="http://schemas.microsoft.com/office/drawing/2014/main" val="2926849029"/>
                    </a:ext>
                  </a:extLst>
                </a:gridCol>
                <a:gridCol w="329184">
                  <a:extLst>
                    <a:ext uri="{9D8B030D-6E8A-4147-A177-3AD203B41FA5}">
                      <a16:colId xmlns:a16="http://schemas.microsoft.com/office/drawing/2014/main" val="1130416802"/>
                    </a:ext>
                  </a:extLst>
                </a:gridCol>
                <a:gridCol w="329184">
                  <a:extLst>
                    <a:ext uri="{9D8B030D-6E8A-4147-A177-3AD203B41FA5}">
                      <a16:colId xmlns:a16="http://schemas.microsoft.com/office/drawing/2014/main" val="1930606694"/>
                    </a:ext>
                  </a:extLst>
                </a:gridCol>
                <a:gridCol w="329184">
                  <a:extLst>
                    <a:ext uri="{9D8B030D-6E8A-4147-A177-3AD203B41FA5}">
                      <a16:colId xmlns:a16="http://schemas.microsoft.com/office/drawing/2014/main" val="1246416488"/>
                    </a:ext>
                  </a:extLst>
                </a:gridCol>
                <a:gridCol w="329184">
                  <a:extLst>
                    <a:ext uri="{9D8B030D-6E8A-4147-A177-3AD203B41FA5}">
                      <a16:colId xmlns:a16="http://schemas.microsoft.com/office/drawing/2014/main" val="972559057"/>
                    </a:ext>
                  </a:extLst>
                </a:gridCol>
                <a:gridCol w="329184">
                  <a:extLst>
                    <a:ext uri="{9D8B030D-6E8A-4147-A177-3AD203B41FA5}">
                      <a16:colId xmlns:a16="http://schemas.microsoft.com/office/drawing/2014/main" val="3581363377"/>
                    </a:ext>
                  </a:extLst>
                </a:gridCol>
                <a:gridCol w="329184">
                  <a:extLst>
                    <a:ext uri="{9D8B030D-6E8A-4147-A177-3AD203B41FA5}">
                      <a16:colId xmlns:a16="http://schemas.microsoft.com/office/drawing/2014/main" val="955584006"/>
                    </a:ext>
                  </a:extLst>
                </a:gridCol>
                <a:gridCol w="329184">
                  <a:extLst>
                    <a:ext uri="{9D8B030D-6E8A-4147-A177-3AD203B41FA5}">
                      <a16:colId xmlns:a16="http://schemas.microsoft.com/office/drawing/2014/main" val="625673086"/>
                    </a:ext>
                  </a:extLst>
                </a:gridCol>
                <a:gridCol w="329184">
                  <a:extLst>
                    <a:ext uri="{9D8B030D-6E8A-4147-A177-3AD203B41FA5}">
                      <a16:colId xmlns:a16="http://schemas.microsoft.com/office/drawing/2014/main" val="803765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7442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- 2018-12-26 09:10:00 </a:t>
                      </a:r>
                      <a:r>
                        <a:rPr kumimoji="0" lang="de-DE" sz="1000" b="0" i="0" u="none" strike="noStrike" kern="1200" cap="none" spc="0" normalizeH="0" baseline="0" noProof="0">
                          <a:ln>
                            <a:noFill/>
                          </a:ln>
                          <a:solidFill>
                            <a:prstClr val="black"/>
                          </a:solidFill>
                          <a:effectLst/>
                          <a:uLnTx/>
                          <a:uFillTx/>
                          <a:latin typeface="+mn-lt"/>
                          <a:ea typeface="+mn-ea"/>
                          <a:cs typeface="+mn-cs"/>
                        </a:rPr>
                        <a:t> 
 An diesem #fitwoch dreht Patric Heizmann (fast) eine Pirouette auf dem Eis. www.dak.de/fitwoch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https://scontent.xx.fbcdn.net/v/t15.5256-10/p720x720/47838485_545208519287547_2373212302850654208_n.jpg?_nc_cat=105&amp;_nc_ht=scontent.xx&amp;oh=cde2830b1c52226d0a0542f10b3d463f&amp;oe=5CD4D87B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85206253"/>
                  </a:ext>
                </a:extLst>
              </a:tr>
            </a:tbl>
          </a:graphicData>
        </a:graphic>
      </p:graphicFrame>
      <p:sp>
        <p:nvSpPr>
          <p:cNvPr id="4" name="Text Placeholder 3">
            <a:extLst>
              <a:ext uri="{FF2B5EF4-FFF2-40B4-BE49-F238E27FC236}">
                <a16:creationId xmlns:a16="http://schemas.microsoft.com/office/drawing/2014/main" id="{86975A54-241A-4B68-9CEF-E84661CA2C60}"/>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058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12201-0968-4303-AEFE-E66380893813}"/>
              </a:ext>
            </a:extLst>
          </p:cNvPr>
          <p:cNvSpPr>
            <a:spLocks noGrp="1"/>
          </p:cNvSpPr>
          <p:nvPr>
            <p:ph type="title"/>
          </p:nvPr>
        </p:nvSpPr>
        <p:spPr/>
        <p:txBody>
          <a:bodyPr/>
          <a:lstStyle/>
          <a:p>
            <a:r>
              <a:rPr lang="en-US"/>
              <a:t>Facebook Own Posts Table | DAK-Gesundheit - 16 of 25</a:t>
            </a:r>
          </a:p>
        </p:txBody>
      </p:sp>
      <p:graphicFrame>
        <p:nvGraphicFramePr>
          <p:cNvPr id="5" name="Table Placeholder 4">
            <a:extLst>
              <a:ext uri="{FF2B5EF4-FFF2-40B4-BE49-F238E27FC236}">
                <a16:creationId xmlns:a16="http://schemas.microsoft.com/office/drawing/2014/main" id="{7D62EF01-F319-420D-92B0-2F1155DB0569}"/>
              </a:ext>
            </a:extLst>
          </p:cNvPr>
          <p:cNvGraphicFramePr>
            <a:graphicFrameLocks noGrp="1"/>
          </p:cNvGraphicFramePr>
          <p:nvPr>
            <p:ph type="tbl" sz="quarter" idx="13"/>
            <p:extLst>
              <p:ext uri="{D42A27DB-BD31-4B8C-83A1-F6EECF244321}">
                <p14:modId xmlns:p14="http://schemas.microsoft.com/office/powerpoint/2010/main" val="3037515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1028398"/>
                    </a:ext>
                  </a:extLst>
                </a:gridCol>
                <a:gridCol w="905256">
                  <a:extLst>
                    <a:ext uri="{9D8B030D-6E8A-4147-A177-3AD203B41FA5}">
                      <a16:colId xmlns:a16="http://schemas.microsoft.com/office/drawing/2014/main" val="1036304947"/>
                    </a:ext>
                  </a:extLst>
                </a:gridCol>
                <a:gridCol w="329184">
                  <a:extLst>
                    <a:ext uri="{9D8B030D-6E8A-4147-A177-3AD203B41FA5}">
                      <a16:colId xmlns:a16="http://schemas.microsoft.com/office/drawing/2014/main" val="392582963"/>
                    </a:ext>
                  </a:extLst>
                </a:gridCol>
                <a:gridCol w="329184">
                  <a:extLst>
                    <a:ext uri="{9D8B030D-6E8A-4147-A177-3AD203B41FA5}">
                      <a16:colId xmlns:a16="http://schemas.microsoft.com/office/drawing/2014/main" val="1449726400"/>
                    </a:ext>
                  </a:extLst>
                </a:gridCol>
                <a:gridCol w="329184">
                  <a:extLst>
                    <a:ext uri="{9D8B030D-6E8A-4147-A177-3AD203B41FA5}">
                      <a16:colId xmlns:a16="http://schemas.microsoft.com/office/drawing/2014/main" val="1540980421"/>
                    </a:ext>
                  </a:extLst>
                </a:gridCol>
                <a:gridCol w="329184">
                  <a:extLst>
                    <a:ext uri="{9D8B030D-6E8A-4147-A177-3AD203B41FA5}">
                      <a16:colId xmlns:a16="http://schemas.microsoft.com/office/drawing/2014/main" val="510837803"/>
                    </a:ext>
                  </a:extLst>
                </a:gridCol>
                <a:gridCol w="329184">
                  <a:extLst>
                    <a:ext uri="{9D8B030D-6E8A-4147-A177-3AD203B41FA5}">
                      <a16:colId xmlns:a16="http://schemas.microsoft.com/office/drawing/2014/main" val="3716573191"/>
                    </a:ext>
                  </a:extLst>
                </a:gridCol>
                <a:gridCol w="329184">
                  <a:extLst>
                    <a:ext uri="{9D8B030D-6E8A-4147-A177-3AD203B41FA5}">
                      <a16:colId xmlns:a16="http://schemas.microsoft.com/office/drawing/2014/main" val="2112875722"/>
                    </a:ext>
                  </a:extLst>
                </a:gridCol>
                <a:gridCol w="329184">
                  <a:extLst>
                    <a:ext uri="{9D8B030D-6E8A-4147-A177-3AD203B41FA5}">
                      <a16:colId xmlns:a16="http://schemas.microsoft.com/office/drawing/2014/main" val="591083648"/>
                    </a:ext>
                  </a:extLst>
                </a:gridCol>
                <a:gridCol w="329184">
                  <a:extLst>
                    <a:ext uri="{9D8B030D-6E8A-4147-A177-3AD203B41FA5}">
                      <a16:colId xmlns:a16="http://schemas.microsoft.com/office/drawing/2014/main" val="1646199266"/>
                    </a:ext>
                  </a:extLst>
                </a:gridCol>
                <a:gridCol w="329184">
                  <a:extLst>
                    <a:ext uri="{9D8B030D-6E8A-4147-A177-3AD203B41FA5}">
                      <a16:colId xmlns:a16="http://schemas.microsoft.com/office/drawing/2014/main" val="1914838507"/>
                    </a:ext>
                  </a:extLst>
                </a:gridCol>
                <a:gridCol w="329184">
                  <a:extLst>
                    <a:ext uri="{9D8B030D-6E8A-4147-A177-3AD203B41FA5}">
                      <a16:colId xmlns:a16="http://schemas.microsoft.com/office/drawing/2014/main" val="2781014585"/>
                    </a:ext>
                  </a:extLst>
                </a:gridCol>
                <a:gridCol w="329184">
                  <a:extLst>
                    <a:ext uri="{9D8B030D-6E8A-4147-A177-3AD203B41FA5}">
                      <a16:colId xmlns:a16="http://schemas.microsoft.com/office/drawing/2014/main" val="2963532820"/>
                    </a:ext>
                  </a:extLst>
                </a:gridCol>
                <a:gridCol w="329184">
                  <a:extLst>
                    <a:ext uri="{9D8B030D-6E8A-4147-A177-3AD203B41FA5}">
                      <a16:colId xmlns:a16="http://schemas.microsoft.com/office/drawing/2014/main" val="3274869500"/>
                    </a:ext>
                  </a:extLst>
                </a:gridCol>
                <a:gridCol w="329184">
                  <a:extLst>
                    <a:ext uri="{9D8B030D-6E8A-4147-A177-3AD203B41FA5}">
                      <a16:colId xmlns:a16="http://schemas.microsoft.com/office/drawing/2014/main" val="3787662872"/>
                    </a:ext>
                  </a:extLst>
                </a:gridCol>
                <a:gridCol w="329184">
                  <a:extLst>
                    <a:ext uri="{9D8B030D-6E8A-4147-A177-3AD203B41FA5}">
                      <a16:colId xmlns:a16="http://schemas.microsoft.com/office/drawing/2014/main" val="1358112316"/>
                    </a:ext>
                  </a:extLst>
                </a:gridCol>
                <a:gridCol w="329184">
                  <a:extLst>
                    <a:ext uri="{9D8B030D-6E8A-4147-A177-3AD203B41FA5}">
                      <a16:colId xmlns:a16="http://schemas.microsoft.com/office/drawing/2014/main" val="3886317967"/>
                    </a:ext>
                  </a:extLst>
                </a:gridCol>
                <a:gridCol w="329184">
                  <a:extLst>
                    <a:ext uri="{9D8B030D-6E8A-4147-A177-3AD203B41FA5}">
                      <a16:colId xmlns:a16="http://schemas.microsoft.com/office/drawing/2014/main" val="1589759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704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- 2018-12-23 18:05:00 </a:t>
                      </a:r>
                      <a:r>
                        <a:rPr kumimoji="0" lang="de-DE" sz="1000" b="0" i="0" u="none" strike="noStrike" kern="1200" cap="none" spc="0" normalizeH="0" baseline="0" noProof="0">
                          <a:ln>
                            <a:noFill/>
                          </a:ln>
                          <a:solidFill>
                            <a:prstClr val="black"/>
                          </a:solidFill>
                          <a:effectLst/>
                          <a:uLnTx/>
                          <a:uFillTx/>
                          <a:latin typeface="+mn-lt"/>
                          <a:ea typeface="+mn-ea"/>
                          <a:cs typeface="+mn-cs"/>
                        </a:rPr>
                        <a:t> 
 Weihnachten - die Zeit der Besinnlichkeit und der Familie. ❤🧘‍♀🎄👵🎅 Wir wünschen euch frohe Weihnachtszeit mit viel Liebe, Leckereien und Lachen. 
PS: Vergesst nicht, Oma zu drücken! 😉 
Wir sind jetzt tatsächlich auch mal offline und freuen uns, euch ab dem 27. Dezember wieder mit Rat und Tat zur Seite zu stehen. 
Bis dahin haben wir ein kleines Goodie für euch: Mandalas ausmalen! Das kann eine beruhigende Wirkung haben. Oder es fehlt euch schlicht noch ein Geschenk? ;-) Probiert es aus: bit.ly/gesundes-miteinander-mandala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https://scontent.xx.fbcdn.net/v/t1.0-9/p720x720/48416038_2435204386509363_6514667563497029632_o.jpg?_nc_cat=109&amp;_nc_ht=scontent.xx&amp;oh=0e2d46242dc5e2d991b6e3030842c6e4&amp;oe=5CD3B7EE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05701053"/>
                  </a:ext>
                </a:extLst>
              </a:tr>
            </a:tbl>
          </a:graphicData>
        </a:graphic>
      </p:graphicFrame>
      <p:sp>
        <p:nvSpPr>
          <p:cNvPr id="4" name="Text Placeholder 3">
            <a:extLst>
              <a:ext uri="{FF2B5EF4-FFF2-40B4-BE49-F238E27FC236}">
                <a16:creationId xmlns:a16="http://schemas.microsoft.com/office/drawing/2014/main" id="{87D9BE98-3CBF-4D66-8C36-7BB606B3A423}"/>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471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B1289-FEAB-438B-BD80-B9DE8BC8B40D}"/>
              </a:ext>
            </a:extLst>
          </p:cNvPr>
          <p:cNvSpPr>
            <a:spLocks noGrp="1"/>
          </p:cNvSpPr>
          <p:nvPr>
            <p:ph type="title"/>
          </p:nvPr>
        </p:nvSpPr>
        <p:spPr/>
        <p:txBody>
          <a:bodyPr/>
          <a:lstStyle/>
          <a:p>
            <a:r>
              <a:rPr lang="en-US"/>
              <a:t>Facebook Own Posts Table | DAK-Gesundheit - 17 of 25</a:t>
            </a:r>
          </a:p>
        </p:txBody>
      </p:sp>
      <p:graphicFrame>
        <p:nvGraphicFramePr>
          <p:cNvPr id="5" name="Table Placeholder 4">
            <a:extLst>
              <a:ext uri="{FF2B5EF4-FFF2-40B4-BE49-F238E27FC236}">
                <a16:creationId xmlns:a16="http://schemas.microsoft.com/office/drawing/2014/main" id="{10CC64F6-04A1-4C2A-9FFE-3A560F513EC9}"/>
              </a:ext>
            </a:extLst>
          </p:cNvPr>
          <p:cNvGraphicFramePr>
            <a:graphicFrameLocks noGrp="1"/>
          </p:cNvGraphicFramePr>
          <p:nvPr>
            <p:ph type="tbl" sz="quarter" idx="13"/>
            <p:extLst>
              <p:ext uri="{D42A27DB-BD31-4B8C-83A1-F6EECF244321}">
                <p14:modId xmlns:p14="http://schemas.microsoft.com/office/powerpoint/2010/main" val="15780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3163929"/>
                    </a:ext>
                  </a:extLst>
                </a:gridCol>
                <a:gridCol w="905256">
                  <a:extLst>
                    <a:ext uri="{9D8B030D-6E8A-4147-A177-3AD203B41FA5}">
                      <a16:colId xmlns:a16="http://schemas.microsoft.com/office/drawing/2014/main" val="1315780386"/>
                    </a:ext>
                  </a:extLst>
                </a:gridCol>
                <a:gridCol w="329184">
                  <a:extLst>
                    <a:ext uri="{9D8B030D-6E8A-4147-A177-3AD203B41FA5}">
                      <a16:colId xmlns:a16="http://schemas.microsoft.com/office/drawing/2014/main" val="3148316550"/>
                    </a:ext>
                  </a:extLst>
                </a:gridCol>
                <a:gridCol w="329184">
                  <a:extLst>
                    <a:ext uri="{9D8B030D-6E8A-4147-A177-3AD203B41FA5}">
                      <a16:colId xmlns:a16="http://schemas.microsoft.com/office/drawing/2014/main" val="3657900635"/>
                    </a:ext>
                  </a:extLst>
                </a:gridCol>
                <a:gridCol w="329184">
                  <a:extLst>
                    <a:ext uri="{9D8B030D-6E8A-4147-A177-3AD203B41FA5}">
                      <a16:colId xmlns:a16="http://schemas.microsoft.com/office/drawing/2014/main" val="1966160965"/>
                    </a:ext>
                  </a:extLst>
                </a:gridCol>
                <a:gridCol w="329184">
                  <a:extLst>
                    <a:ext uri="{9D8B030D-6E8A-4147-A177-3AD203B41FA5}">
                      <a16:colId xmlns:a16="http://schemas.microsoft.com/office/drawing/2014/main" val="3273684532"/>
                    </a:ext>
                  </a:extLst>
                </a:gridCol>
                <a:gridCol w="329184">
                  <a:extLst>
                    <a:ext uri="{9D8B030D-6E8A-4147-A177-3AD203B41FA5}">
                      <a16:colId xmlns:a16="http://schemas.microsoft.com/office/drawing/2014/main" val="1821961268"/>
                    </a:ext>
                  </a:extLst>
                </a:gridCol>
                <a:gridCol w="329184">
                  <a:extLst>
                    <a:ext uri="{9D8B030D-6E8A-4147-A177-3AD203B41FA5}">
                      <a16:colId xmlns:a16="http://schemas.microsoft.com/office/drawing/2014/main" val="2736099896"/>
                    </a:ext>
                  </a:extLst>
                </a:gridCol>
                <a:gridCol w="329184">
                  <a:extLst>
                    <a:ext uri="{9D8B030D-6E8A-4147-A177-3AD203B41FA5}">
                      <a16:colId xmlns:a16="http://schemas.microsoft.com/office/drawing/2014/main" val="14971803"/>
                    </a:ext>
                  </a:extLst>
                </a:gridCol>
                <a:gridCol w="329184">
                  <a:extLst>
                    <a:ext uri="{9D8B030D-6E8A-4147-A177-3AD203B41FA5}">
                      <a16:colId xmlns:a16="http://schemas.microsoft.com/office/drawing/2014/main" val="3047865935"/>
                    </a:ext>
                  </a:extLst>
                </a:gridCol>
                <a:gridCol w="329184">
                  <a:extLst>
                    <a:ext uri="{9D8B030D-6E8A-4147-A177-3AD203B41FA5}">
                      <a16:colId xmlns:a16="http://schemas.microsoft.com/office/drawing/2014/main" val="1138029707"/>
                    </a:ext>
                  </a:extLst>
                </a:gridCol>
                <a:gridCol w="329184">
                  <a:extLst>
                    <a:ext uri="{9D8B030D-6E8A-4147-A177-3AD203B41FA5}">
                      <a16:colId xmlns:a16="http://schemas.microsoft.com/office/drawing/2014/main" val="1466237177"/>
                    </a:ext>
                  </a:extLst>
                </a:gridCol>
                <a:gridCol w="329184">
                  <a:extLst>
                    <a:ext uri="{9D8B030D-6E8A-4147-A177-3AD203B41FA5}">
                      <a16:colId xmlns:a16="http://schemas.microsoft.com/office/drawing/2014/main" val="186302744"/>
                    </a:ext>
                  </a:extLst>
                </a:gridCol>
                <a:gridCol w="329184">
                  <a:extLst>
                    <a:ext uri="{9D8B030D-6E8A-4147-A177-3AD203B41FA5}">
                      <a16:colId xmlns:a16="http://schemas.microsoft.com/office/drawing/2014/main" val="3219989832"/>
                    </a:ext>
                  </a:extLst>
                </a:gridCol>
                <a:gridCol w="329184">
                  <a:extLst>
                    <a:ext uri="{9D8B030D-6E8A-4147-A177-3AD203B41FA5}">
                      <a16:colId xmlns:a16="http://schemas.microsoft.com/office/drawing/2014/main" val="630048329"/>
                    </a:ext>
                  </a:extLst>
                </a:gridCol>
                <a:gridCol w="329184">
                  <a:extLst>
                    <a:ext uri="{9D8B030D-6E8A-4147-A177-3AD203B41FA5}">
                      <a16:colId xmlns:a16="http://schemas.microsoft.com/office/drawing/2014/main" val="951927221"/>
                    </a:ext>
                  </a:extLst>
                </a:gridCol>
                <a:gridCol w="329184">
                  <a:extLst>
                    <a:ext uri="{9D8B030D-6E8A-4147-A177-3AD203B41FA5}">
                      <a16:colId xmlns:a16="http://schemas.microsoft.com/office/drawing/2014/main" val="1774349261"/>
                    </a:ext>
                  </a:extLst>
                </a:gridCol>
                <a:gridCol w="329184">
                  <a:extLst>
                    <a:ext uri="{9D8B030D-6E8A-4147-A177-3AD203B41FA5}">
                      <a16:colId xmlns:a16="http://schemas.microsoft.com/office/drawing/2014/main" val="1117582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27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- 2018-12-23 13:10:00 </a:t>
                      </a:r>
                      <a:r>
                        <a:rPr kumimoji="0" lang="de-DE" sz="1000" b="0" i="0" u="none" strike="noStrike" kern="1200" cap="none" spc="0" normalizeH="0" baseline="0" noProof="0">
                          <a:ln>
                            <a:noFill/>
                          </a:ln>
                          <a:solidFill>
                            <a:prstClr val="black"/>
                          </a:solidFill>
                          <a:effectLst/>
                          <a:uLnTx/>
                          <a:uFillTx/>
                          <a:latin typeface="+mn-lt"/>
                          <a:ea typeface="+mn-ea"/>
                          <a:cs typeface="+mn-cs"/>
                        </a:rPr>
                        <a:t> 
 Multitasking? Schafft keiner. Vor allem nicht auf Dauer! Schalten wir lieber wieder einen Gang runter und lernen auch mal "Nein" zu sagen. Für weniger Stress. Für ein gesundes Miteinander. 
Mehr Informationen: bit.ly/Gesundes_miteinander_Stress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https://scontent.xx.fbcdn.net/v/t15.5256-10/p720x720/48238675_1941414956167320_1014582880040386560_n.jpg?_nc_cat=111&amp;_nc_ht=scontent.xx&amp;oh=ed665a9648a3c488c0fad4800f21bf18&amp;oe=5CCEFC94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08967927"/>
                  </a:ext>
                </a:extLst>
              </a:tr>
            </a:tbl>
          </a:graphicData>
        </a:graphic>
      </p:graphicFrame>
      <p:sp>
        <p:nvSpPr>
          <p:cNvPr id="4" name="Text Placeholder 3">
            <a:extLst>
              <a:ext uri="{FF2B5EF4-FFF2-40B4-BE49-F238E27FC236}">
                <a16:creationId xmlns:a16="http://schemas.microsoft.com/office/drawing/2014/main" id="{B3F245FE-81C2-4151-97CE-EDE585CCB73F}"/>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941239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D35CB-3F4D-4F18-9C64-4725FD2BD95D}"/>
              </a:ext>
            </a:extLst>
          </p:cNvPr>
          <p:cNvSpPr>
            <a:spLocks noGrp="1"/>
          </p:cNvSpPr>
          <p:nvPr>
            <p:ph type="title"/>
          </p:nvPr>
        </p:nvSpPr>
        <p:spPr/>
        <p:txBody>
          <a:bodyPr/>
          <a:lstStyle/>
          <a:p>
            <a:r>
              <a:rPr lang="en-US"/>
              <a:t>Facebook Own Posts Table | DAK-Gesundheit - 18 of 25</a:t>
            </a:r>
          </a:p>
        </p:txBody>
      </p:sp>
      <p:graphicFrame>
        <p:nvGraphicFramePr>
          <p:cNvPr id="5" name="Table Placeholder 4">
            <a:extLst>
              <a:ext uri="{FF2B5EF4-FFF2-40B4-BE49-F238E27FC236}">
                <a16:creationId xmlns:a16="http://schemas.microsoft.com/office/drawing/2014/main" id="{60B75ADB-A734-4696-9ED2-7BFBDE40A6CD}"/>
              </a:ext>
            </a:extLst>
          </p:cNvPr>
          <p:cNvGraphicFramePr>
            <a:graphicFrameLocks noGrp="1"/>
          </p:cNvGraphicFramePr>
          <p:nvPr>
            <p:ph type="tbl" sz="quarter" idx="13"/>
            <p:extLst>
              <p:ext uri="{D42A27DB-BD31-4B8C-83A1-F6EECF244321}">
                <p14:modId xmlns:p14="http://schemas.microsoft.com/office/powerpoint/2010/main" val="3110708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5407054"/>
                    </a:ext>
                  </a:extLst>
                </a:gridCol>
                <a:gridCol w="905256">
                  <a:extLst>
                    <a:ext uri="{9D8B030D-6E8A-4147-A177-3AD203B41FA5}">
                      <a16:colId xmlns:a16="http://schemas.microsoft.com/office/drawing/2014/main" val="3954896916"/>
                    </a:ext>
                  </a:extLst>
                </a:gridCol>
                <a:gridCol w="329184">
                  <a:extLst>
                    <a:ext uri="{9D8B030D-6E8A-4147-A177-3AD203B41FA5}">
                      <a16:colId xmlns:a16="http://schemas.microsoft.com/office/drawing/2014/main" val="1660822752"/>
                    </a:ext>
                  </a:extLst>
                </a:gridCol>
                <a:gridCol w="329184">
                  <a:extLst>
                    <a:ext uri="{9D8B030D-6E8A-4147-A177-3AD203B41FA5}">
                      <a16:colId xmlns:a16="http://schemas.microsoft.com/office/drawing/2014/main" val="3061414115"/>
                    </a:ext>
                  </a:extLst>
                </a:gridCol>
                <a:gridCol w="329184">
                  <a:extLst>
                    <a:ext uri="{9D8B030D-6E8A-4147-A177-3AD203B41FA5}">
                      <a16:colId xmlns:a16="http://schemas.microsoft.com/office/drawing/2014/main" val="117649128"/>
                    </a:ext>
                  </a:extLst>
                </a:gridCol>
                <a:gridCol w="329184">
                  <a:extLst>
                    <a:ext uri="{9D8B030D-6E8A-4147-A177-3AD203B41FA5}">
                      <a16:colId xmlns:a16="http://schemas.microsoft.com/office/drawing/2014/main" val="2516145251"/>
                    </a:ext>
                  </a:extLst>
                </a:gridCol>
                <a:gridCol w="329184">
                  <a:extLst>
                    <a:ext uri="{9D8B030D-6E8A-4147-A177-3AD203B41FA5}">
                      <a16:colId xmlns:a16="http://schemas.microsoft.com/office/drawing/2014/main" val="3565509117"/>
                    </a:ext>
                  </a:extLst>
                </a:gridCol>
                <a:gridCol w="329184">
                  <a:extLst>
                    <a:ext uri="{9D8B030D-6E8A-4147-A177-3AD203B41FA5}">
                      <a16:colId xmlns:a16="http://schemas.microsoft.com/office/drawing/2014/main" val="3754551899"/>
                    </a:ext>
                  </a:extLst>
                </a:gridCol>
                <a:gridCol w="329184">
                  <a:extLst>
                    <a:ext uri="{9D8B030D-6E8A-4147-A177-3AD203B41FA5}">
                      <a16:colId xmlns:a16="http://schemas.microsoft.com/office/drawing/2014/main" val="941942444"/>
                    </a:ext>
                  </a:extLst>
                </a:gridCol>
                <a:gridCol w="329184">
                  <a:extLst>
                    <a:ext uri="{9D8B030D-6E8A-4147-A177-3AD203B41FA5}">
                      <a16:colId xmlns:a16="http://schemas.microsoft.com/office/drawing/2014/main" val="1164748375"/>
                    </a:ext>
                  </a:extLst>
                </a:gridCol>
                <a:gridCol w="329184">
                  <a:extLst>
                    <a:ext uri="{9D8B030D-6E8A-4147-A177-3AD203B41FA5}">
                      <a16:colId xmlns:a16="http://schemas.microsoft.com/office/drawing/2014/main" val="2700518640"/>
                    </a:ext>
                  </a:extLst>
                </a:gridCol>
                <a:gridCol w="329184">
                  <a:extLst>
                    <a:ext uri="{9D8B030D-6E8A-4147-A177-3AD203B41FA5}">
                      <a16:colId xmlns:a16="http://schemas.microsoft.com/office/drawing/2014/main" val="502877200"/>
                    </a:ext>
                  </a:extLst>
                </a:gridCol>
                <a:gridCol w="329184">
                  <a:extLst>
                    <a:ext uri="{9D8B030D-6E8A-4147-A177-3AD203B41FA5}">
                      <a16:colId xmlns:a16="http://schemas.microsoft.com/office/drawing/2014/main" val="491515817"/>
                    </a:ext>
                  </a:extLst>
                </a:gridCol>
                <a:gridCol w="329184">
                  <a:extLst>
                    <a:ext uri="{9D8B030D-6E8A-4147-A177-3AD203B41FA5}">
                      <a16:colId xmlns:a16="http://schemas.microsoft.com/office/drawing/2014/main" val="3444023887"/>
                    </a:ext>
                  </a:extLst>
                </a:gridCol>
                <a:gridCol w="329184">
                  <a:extLst>
                    <a:ext uri="{9D8B030D-6E8A-4147-A177-3AD203B41FA5}">
                      <a16:colId xmlns:a16="http://schemas.microsoft.com/office/drawing/2014/main" val="1228640731"/>
                    </a:ext>
                  </a:extLst>
                </a:gridCol>
                <a:gridCol w="329184">
                  <a:extLst>
                    <a:ext uri="{9D8B030D-6E8A-4147-A177-3AD203B41FA5}">
                      <a16:colId xmlns:a16="http://schemas.microsoft.com/office/drawing/2014/main" val="4232951836"/>
                    </a:ext>
                  </a:extLst>
                </a:gridCol>
                <a:gridCol w="329184">
                  <a:extLst>
                    <a:ext uri="{9D8B030D-6E8A-4147-A177-3AD203B41FA5}">
                      <a16:colId xmlns:a16="http://schemas.microsoft.com/office/drawing/2014/main" val="3405664145"/>
                    </a:ext>
                  </a:extLst>
                </a:gridCol>
                <a:gridCol w="329184">
                  <a:extLst>
                    <a:ext uri="{9D8B030D-6E8A-4147-A177-3AD203B41FA5}">
                      <a16:colId xmlns:a16="http://schemas.microsoft.com/office/drawing/2014/main" val="1496182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835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- 2018-12-23 09:10:00 </a:t>
                      </a:r>
                      <a:r>
                        <a:rPr kumimoji="0" lang="de-DE" sz="1000" b="0" i="0" u="none" strike="noStrike" kern="1200" cap="none" spc="0" normalizeH="0" baseline="0" noProof="0">
                          <a:ln>
                            <a:noFill/>
                          </a:ln>
                          <a:solidFill>
                            <a:prstClr val="black"/>
                          </a:solidFill>
                          <a:effectLst/>
                          <a:uLnTx/>
                          <a:uFillTx/>
                          <a:latin typeface="+mn-lt"/>
                          <a:ea typeface="+mn-ea"/>
                          <a:cs typeface="+mn-cs"/>
                        </a:rPr>
                        <a:t> 
 Ihr seid derzeit eher unausgeglichen und unkonzentriert? Yoga-Lehrerin Sara Lyn zeigt euch, was ihr dagegen tun könnt. 
Wenn ihr mal mehr ausprobieren wollt - wir bezuschussen zertifizierte Yoga-Kurse: bit.ly/yoga-dak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https://scontent.xx.fbcdn.net/v/t1.0-9/p720x720/48372406_2430693993627069_1627599464799666176_n.png?_nc_cat=108&amp;_nc_ht=scontent.xx&amp;oh=e928c78b64ff077dc8be74f6ad83e343&amp;oe=5CC250E5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0982140"/>
                  </a:ext>
                </a:extLst>
              </a:tr>
            </a:tbl>
          </a:graphicData>
        </a:graphic>
      </p:graphicFrame>
      <p:sp>
        <p:nvSpPr>
          <p:cNvPr id="4" name="Text Placeholder 3">
            <a:extLst>
              <a:ext uri="{FF2B5EF4-FFF2-40B4-BE49-F238E27FC236}">
                <a16:creationId xmlns:a16="http://schemas.microsoft.com/office/drawing/2014/main" id="{3858EECC-FC37-4230-ADFC-BAB6221B9EE6}"/>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049611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168F3-3EFF-40F7-915E-390BC601C1F9}"/>
              </a:ext>
            </a:extLst>
          </p:cNvPr>
          <p:cNvSpPr>
            <a:spLocks noGrp="1"/>
          </p:cNvSpPr>
          <p:nvPr>
            <p:ph type="title"/>
          </p:nvPr>
        </p:nvSpPr>
        <p:spPr/>
        <p:txBody>
          <a:bodyPr/>
          <a:lstStyle/>
          <a:p>
            <a:r>
              <a:rPr lang="en-US"/>
              <a:t>Facebook Own Posts Table | DAK-Gesundheit - 19 of 25</a:t>
            </a:r>
          </a:p>
        </p:txBody>
      </p:sp>
      <p:graphicFrame>
        <p:nvGraphicFramePr>
          <p:cNvPr id="5" name="Table Placeholder 4">
            <a:extLst>
              <a:ext uri="{FF2B5EF4-FFF2-40B4-BE49-F238E27FC236}">
                <a16:creationId xmlns:a16="http://schemas.microsoft.com/office/drawing/2014/main" id="{7BBB66EE-639E-4F14-A427-6D8218BFA3DC}"/>
              </a:ext>
            </a:extLst>
          </p:cNvPr>
          <p:cNvGraphicFramePr>
            <a:graphicFrameLocks noGrp="1"/>
          </p:cNvGraphicFramePr>
          <p:nvPr>
            <p:ph type="tbl" sz="quarter" idx="13"/>
            <p:extLst>
              <p:ext uri="{D42A27DB-BD31-4B8C-83A1-F6EECF244321}">
                <p14:modId xmlns:p14="http://schemas.microsoft.com/office/powerpoint/2010/main" val="357790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621025"/>
                    </a:ext>
                  </a:extLst>
                </a:gridCol>
                <a:gridCol w="905256">
                  <a:extLst>
                    <a:ext uri="{9D8B030D-6E8A-4147-A177-3AD203B41FA5}">
                      <a16:colId xmlns:a16="http://schemas.microsoft.com/office/drawing/2014/main" val="2281637072"/>
                    </a:ext>
                  </a:extLst>
                </a:gridCol>
                <a:gridCol w="329184">
                  <a:extLst>
                    <a:ext uri="{9D8B030D-6E8A-4147-A177-3AD203B41FA5}">
                      <a16:colId xmlns:a16="http://schemas.microsoft.com/office/drawing/2014/main" val="3425510870"/>
                    </a:ext>
                  </a:extLst>
                </a:gridCol>
                <a:gridCol w="329184">
                  <a:extLst>
                    <a:ext uri="{9D8B030D-6E8A-4147-A177-3AD203B41FA5}">
                      <a16:colId xmlns:a16="http://schemas.microsoft.com/office/drawing/2014/main" val="840157763"/>
                    </a:ext>
                  </a:extLst>
                </a:gridCol>
                <a:gridCol w="329184">
                  <a:extLst>
                    <a:ext uri="{9D8B030D-6E8A-4147-A177-3AD203B41FA5}">
                      <a16:colId xmlns:a16="http://schemas.microsoft.com/office/drawing/2014/main" val="3510859896"/>
                    </a:ext>
                  </a:extLst>
                </a:gridCol>
                <a:gridCol w="329184">
                  <a:extLst>
                    <a:ext uri="{9D8B030D-6E8A-4147-A177-3AD203B41FA5}">
                      <a16:colId xmlns:a16="http://schemas.microsoft.com/office/drawing/2014/main" val="1089634263"/>
                    </a:ext>
                  </a:extLst>
                </a:gridCol>
                <a:gridCol w="329184">
                  <a:extLst>
                    <a:ext uri="{9D8B030D-6E8A-4147-A177-3AD203B41FA5}">
                      <a16:colId xmlns:a16="http://schemas.microsoft.com/office/drawing/2014/main" val="2168181642"/>
                    </a:ext>
                  </a:extLst>
                </a:gridCol>
                <a:gridCol w="329184">
                  <a:extLst>
                    <a:ext uri="{9D8B030D-6E8A-4147-A177-3AD203B41FA5}">
                      <a16:colId xmlns:a16="http://schemas.microsoft.com/office/drawing/2014/main" val="3949821099"/>
                    </a:ext>
                  </a:extLst>
                </a:gridCol>
                <a:gridCol w="329184">
                  <a:extLst>
                    <a:ext uri="{9D8B030D-6E8A-4147-A177-3AD203B41FA5}">
                      <a16:colId xmlns:a16="http://schemas.microsoft.com/office/drawing/2014/main" val="1510185789"/>
                    </a:ext>
                  </a:extLst>
                </a:gridCol>
                <a:gridCol w="329184">
                  <a:extLst>
                    <a:ext uri="{9D8B030D-6E8A-4147-A177-3AD203B41FA5}">
                      <a16:colId xmlns:a16="http://schemas.microsoft.com/office/drawing/2014/main" val="2463868897"/>
                    </a:ext>
                  </a:extLst>
                </a:gridCol>
                <a:gridCol w="329184">
                  <a:extLst>
                    <a:ext uri="{9D8B030D-6E8A-4147-A177-3AD203B41FA5}">
                      <a16:colId xmlns:a16="http://schemas.microsoft.com/office/drawing/2014/main" val="1569201717"/>
                    </a:ext>
                  </a:extLst>
                </a:gridCol>
                <a:gridCol w="329184">
                  <a:extLst>
                    <a:ext uri="{9D8B030D-6E8A-4147-A177-3AD203B41FA5}">
                      <a16:colId xmlns:a16="http://schemas.microsoft.com/office/drawing/2014/main" val="2362101734"/>
                    </a:ext>
                  </a:extLst>
                </a:gridCol>
                <a:gridCol w="329184">
                  <a:extLst>
                    <a:ext uri="{9D8B030D-6E8A-4147-A177-3AD203B41FA5}">
                      <a16:colId xmlns:a16="http://schemas.microsoft.com/office/drawing/2014/main" val="1400842521"/>
                    </a:ext>
                  </a:extLst>
                </a:gridCol>
                <a:gridCol w="329184">
                  <a:extLst>
                    <a:ext uri="{9D8B030D-6E8A-4147-A177-3AD203B41FA5}">
                      <a16:colId xmlns:a16="http://schemas.microsoft.com/office/drawing/2014/main" val="2718959827"/>
                    </a:ext>
                  </a:extLst>
                </a:gridCol>
                <a:gridCol w="329184">
                  <a:extLst>
                    <a:ext uri="{9D8B030D-6E8A-4147-A177-3AD203B41FA5}">
                      <a16:colId xmlns:a16="http://schemas.microsoft.com/office/drawing/2014/main" val="427926191"/>
                    </a:ext>
                  </a:extLst>
                </a:gridCol>
                <a:gridCol w="329184">
                  <a:extLst>
                    <a:ext uri="{9D8B030D-6E8A-4147-A177-3AD203B41FA5}">
                      <a16:colId xmlns:a16="http://schemas.microsoft.com/office/drawing/2014/main" val="2536557994"/>
                    </a:ext>
                  </a:extLst>
                </a:gridCol>
                <a:gridCol w="329184">
                  <a:extLst>
                    <a:ext uri="{9D8B030D-6E8A-4147-A177-3AD203B41FA5}">
                      <a16:colId xmlns:a16="http://schemas.microsoft.com/office/drawing/2014/main" val="1815343877"/>
                    </a:ext>
                  </a:extLst>
                </a:gridCol>
                <a:gridCol w="329184">
                  <a:extLst>
                    <a:ext uri="{9D8B030D-6E8A-4147-A177-3AD203B41FA5}">
                      <a16:colId xmlns:a16="http://schemas.microsoft.com/office/drawing/2014/main" val="4045310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153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DAK-Gesundheit - 2018-12-22 14:05:00 </a:t>
                      </a:r>
                      <a:r>
                        <a:rPr kumimoji="0" lang="en-US" sz="1000" b="0" i="0" u="none" strike="noStrike" kern="1200" cap="none" spc="0" normalizeH="0" baseline="0" noProof="0">
                          <a:ln>
                            <a:noFill/>
                          </a:ln>
                          <a:solidFill>
                            <a:prstClr val="black"/>
                          </a:solidFill>
                          <a:effectLst/>
                          <a:uLnTx/>
                          <a:uFillTx/>
                          <a:latin typeface="+mn-lt"/>
                          <a:ea typeface="+mn-ea"/>
                          <a:cs typeface="+mn-cs"/>
                        </a:rPr>
                        <a:t> 
 Das Jahr neigt sich dem Ende entgegen und unsere guten Vorsätze für 2019 stehen in den Startlöchern. René Träder lässt dafür die letzten Wochen unseres Podcasts Revue passieren und wirft einen Blick auf die kommende Zeit, seine persönlichen Ziele und unseren gemeinsamen Weg für ein gesundes Miteinander. 
Verfügbar u. a. auf 
iTunes: bit.ly/Podcast_Itunes 
Spotify: bit.ly/Podcast_Rene_Spotify_
Soundcloud: bit.ly/Podcast_Rene_Soundcloud
Podcast.de: bit.ly/Podcast_Rene_Podcast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https://scontent.xx.fbcdn.net/v/t1.0-9/p720x720/48389962_2435095069853628_2738551128810586112_o.jpg?_nc_cat=104&amp;_nc_ht=scontent.xx&amp;oh=af8158fdba423c16e0532733c66a2774&amp;oe=5C8F0ADA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60481820"/>
                  </a:ext>
                </a:extLst>
              </a:tr>
            </a:tbl>
          </a:graphicData>
        </a:graphic>
      </p:graphicFrame>
      <p:sp>
        <p:nvSpPr>
          <p:cNvPr id="4" name="Text Placeholder 3">
            <a:extLst>
              <a:ext uri="{FF2B5EF4-FFF2-40B4-BE49-F238E27FC236}">
                <a16:creationId xmlns:a16="http://schemas.microsoft.com/office/drawing/2014/main" id="{B5BDCF22-3EEF-4752-91AF-DD3F0A168401}"/>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3323264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D01D1-7992-4314-911F-D95A92145F0F}"/>
              </a:ext>
            </a:extLst>
          </p:cNvPr>
          <p:cNvSpPr>
            <a:spLocks noGrp="1"/>
          </p:cNvSpPr>
          <p:nvPr>
            <p:ph type="title"/>
          </p:nvPr>
        </p:nvSpPr>
        <p:spPr/>
        <p:txBody>
          <a:bodyPr/>
          <a:lstStyle/>
          <a:p>
            <a:r>
              <a:rPr lang="en-US"/>
              <a:t>Facebook Own Posts Table | DAK-Gesundheit - 20 of 25</a:t>
            </a:r>
          </a:p>
        </p:txBody>
      </p:sp>
      <p:graphicFrame>
        <p:nvGraphicFramePr>
          <p:cNvPr id="5" name="Table Placeholder 4">
            <a:extLst>
              <a:ext uri="{FF2B5EF4-FFF2-40B4-BE49-F238E27FC236}">
                <a16:creationId xmlns:a16="http://schemas.microsoft.com/office/drawing/2014/main" id="{C16D326D-5DD0-4091-9AF2-985D579E1C6E}"/>
              </a:ext>
            </a:extLst>
          </p:cNvPr>
          <p:cNvGraphicFramePr>
            <a:graphicFrameLocks noGrp="1"/>
          </p:cNvGraphicFramePr>
          <p:nvPr>
            <p:ph type="tbl" sz="quarter" idx="13"/>
            <p:extLst>
              <p:ext uri="{D42A27DB-BD31-4B8C-83A1-F6EECF244321}">
                <p14:modId xmlns:p14="http://schemas.microsoft.com/office/powerpoint/2010/main" val="1846225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7301301"/>
                    </a:ext>
                  </a:extLst>
                </a:gridCol>
                <a:gridCol w="905256">
                  <a:extLst>
                    <a:ext uri="{9D8B030D-6E8A-4147-A177-3AD203B41FA5}">
                      <a16:colId xmlns:a16="http://schemas.microsoft.com/office/drawing/2014/main" val="2020196270"/>
                    </a:ext>
                  </a:extLst>
                </a:gridCol>
                <a:gridCol w="329184">
                  <a:extLst>
                    <a:ext uri="{9D8B030D-6E8A-4147-A177-3AD203B41FA5}">
                      <a16:colId xmlns:a16="http://schemas.microsoft.com/office/drawing/2014/main" val="1959458778"/>
                    </a:ext>
                  </a:extLst>
                </a:gridCol>
                <a:gridCol w="329184">
                  <a:extLst>
                    <a:ext uri="{9D8B030D-6E8A-4147-A177-3AD203B41FA5}">
                      <a16:colId xmlns:a16="http://schemas.microsoft.com/office/drawing/2014/main" val="1541441413"/>
                    </a:ext>
                  </a:extLst>
                </a:gridCol>
                <a:gridCol w="329184">
                  <a:extLst>
                    <a:ext uri="{9D8B030D-6E8A-4147-A177-3AD203B41FA5}">
                      <a16:colId xmlns:a16="http://schemas.microsoft.com/office/drawing/2014/main" val="3438458764"/>
                    </a:ext>
                  </a:extLst>
                </a:gridCol>
                <a:gridCol w="329184">
                  <a:extLst>
                    <a:ext uri="{9D8B030D-6E8A-4147-A177-3AD203B41FA5}">
                      <a16:colId xmlns:a16="http://schemas.microsoft.com/office/drawing/2014/main" val="1290014972"/>
                    </a:ext>
                  </a:extLst>
                </a:gridCol>
                <a:gridCol w="329184">
                  <a:extLst>
                    <a:ext uri="{9D8B030D-6E8A-4147-A177-3AD203B41FA5}">
                      <a16:colId xmlns:a16="http://schemas.microsoft.com/office/drawing/2014/main" val="2150791704"/>
                    </a:ext>
                  </a:extLst>
                </a:gridCol>
                <a:gridCol w="329184">
                  <a:extLst>
                    <a:ext uri="{9D8B030D-6E8A-4147-A177-3AD203B41FA5}">
                      <a16:colId xmlns:a16="http://schemas.microsoft.com/office/drawing/2014/main" val="3750567746"/>
                    </a:ext>
                  </a:extLst>
                </a:gridCol>
                <a:gridCol w="329184">
                  <a:extLst>
                    <a:ext uri="{9D8B030D-6E8A-4147-A177-3AD203B41FA5}">
                      <a16:colId xmlns:a16="http://schemas.microsoft.com/office/drawing/2014/main" val="1545522782"/>
                    </a:ext>
                  </a:extLst>
                </a:gridCol>
                <a:gridCol w="329184">
                  <a:extLst>
                    <a:ext uri="{9D8B030D-6E8A-4147-A177-3AD203B41FA5}">
                      <a16:colId xmlns:a16="http://schemas.microsoft.com/office/drawing/2014/main" val="4062312017"/>
                    </a:ext>
                  </a:extLst>
                </a:gridCol>
                <a:gridCol w="329184">
                  <a:extLst>
                    <a:ext uri="{9D8B030D-6E8A-4147-A177-3AD203B41FA5}">
                      <a16:colId xmlns:a16="http://schemas.microsoft.com/office/drawing/2014/main" val="172046498"/>
                    </a:ext>
                  </a:extLst>
                </a:gridCol>
                <a:gridCol w="329184">
                  <a:extLst>
                    <a:ext uri="{9D8B030D-6E8A-4147-A177-3AD203B41FA5}">
                      <a16:colId xmlns:a16="http://schemas.microsoft.com/office/drawing/2014/main" val="2352536610"/>
                    </a:ext>
                  </a:extLst>
                </a:gridCol>
                <a:gridCol w="329184">
                  <a:extLst>
                    <a:ext uri="{9D8B030D-6E8A-4147-A177-3AD203B41FA5}">
                      <a16:colId xmlns:a16="http://schemas.microsoft.com/office/drawing/2014/main" val="3023795937"/>
                    </a:ext>
                  </a:extLst>
                </a:gridCol>
                <a:gridCol w="329184">
                  <a:extLst>
                    <a:ext uri="{9D8B030D-6E8A-4147-A177-3AD203B41FA5}">
                      <a16:colId xmlns:a16="http://schemas.microsoft.com/office/drawing/2014/main" val="4233175371"/>
                    </a:ext>
                  </a:extLst>
                </a:gridCol>
                <a:gridCol w="329184">
                  <a:extLst>
                    <a:ext uri="{9D8B030D-6E8A-4147-A177-3AD203B41FA5}">
                      <a16:colId xmlns:a16="http://schemas.microsoft.com/office/drawing/2014/main" val="2412404134"/>
                    </a:ext>
                  </a:extLst>
                </a:gridCol>
                <a:gridCol w="329184">
                  <a:extLst>
                    <a:ext uri="{9D8B030D-6E8A-4147-A177-3AD203B41FA5}">
                      <a16:colId xmlns:a16="http://schemas.microsoft.com/office/drawing/2014/main" val="1795024069"/>
                    </a:ext>
                  </a:extLst>
                </a:gridCol>
                <a:gridCol w="329184">
                  <a:extLst>
                    <a:ext uri="{9D8B030D-6E8A-4147-A177-3AD203B41FA5}">
                      <a16:colId xmlns:a16="http://schemas.microsoft.com/office/drawing/2014/main" val="2071351530"/>
                    </a:ext>
                  </a:extLst>
                </a:gridCol>
                <a:gridCol w="329184">
                  <a:extLst>
                    <a:ext uri="{9D8B030D-6E8A-4147-A177-3AD203B41FA5}">
                      <a16:colId xmlns:a16="http://schemas.microsoft.com/office/drawing/2014/main" val="398547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864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- 2018-12-22 07:50:00 </a:t>
                      </a:r>
                      <a:r>
                        <a:rPr kumimoji="0" lang="de-DE" sz="1000" b="0" i="0" u="none" strike="noStrike" kern="1200" cap="none" spc="0" normalizeH="0" baseline="0" noProof="0">
                          <a:ln>
                            <a:noFill/>
                          </a:ln>
                          <a:solidFill>
                            <a:prstClr val="black"/>
                          </a:solidFill>
                          <a:effectLst/>
                          <a:uLnTx/>
                          <a:uFillTx/>
                          <a:latin typeface="+mn-lt"/>
                          <a:ea typeface="+mn-ea"/>
                          <a:cs typeface="+mn-cs"/>
                        </a:rPr>
                        <a:t> 
 Dauerhafter Stress kann Ursache für Burn-Out, Depressionen oder Angststörungen sein. Mit unserem Online-Coaching Relax@Fit könnt ihr möglichen Erkrankungen vorbeugen. 🙏 
Die Kosten für die Teilnahme übernehmen wir in voller Höhe: bit.ly/dak-stress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https://scontent.xx.fbcdn.net/v/t1.0-9/q84/p720x720/48412989_2430686943627774_3158271310254047232_o.jpg?_nc_cat=106&amp;_nc_ht=scontent.xx&amp;oh=b758528951e04d9c1d6360767fd6b161&amp;oe=5CD2BCBA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5162374"/>
                  </a:ext>
                </a:extLst>
              </a:tr>
            </a:tbl>
          </a:graphicData>
        </a:graphic>
      </p:graphicFrame>
      <p:sp>
        <p:nvSpPr>
          <p:cNvPr id="4" name="Text Placeholder 3">
            <a:extLst>
              <a:ext uri="{FF2B5EF4-FFF2-40B4-BE49-F238E27FC236}">
                <a16:creationId xmlns:a16="http://schemas.microsoft.com/office/drawing/2014/main" id="{D2303F09-A430-44B4-A1B6-4C652CD09825}"/>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457464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03204-C40A-47BA-9E50-6E461610CC5B}"/>
              </a:ext>
            </a:extLst>
          </p:cNvPr>
          <p:cNvSpPr>
            <a:spLocks noGrp="1"/>
          </p:cNvSpPr>
          <p:nvPr>
            <p:ph type="title"/>
          </p:nvPr>
        </p:nvSpPr>
        <p:spPr/>
        <p:txBody>
          <a:bodyPr/>
          <a:lstStyle/>
          <a:p>
            <a:r>
              <a:rPr lang="en-US"/>
              <a:t>Facebook Own Posts Table | DAK-Gesundheit - 21 of 25</a:t>
            </a:r>
          </a:p>
        </p:txBody>
      </p:sp>
      <p:graphicFrame>
        <p:nvGraphicFramePr>
          <p:cNvPr id="5" name="Table Placeholder 4">
            <a:extLst>
              <a:ext uri="{FF2B5EF4-FFF2-40B4-BE49-F238E27FC236}">
                <a16:creationId xmlns:a16="http://schemas.microsoft.com/office/drawing/2014/main" id="{0E9A7A2A-3FA3-43A8-BA3C-D26BFB5FE2DF}"/>
              </a:ext>
            </a:extLst>
          </p:cNvPr>
          <p:cNvGraphicFramePr>
            <a:graphicFrameLocks noGrp="1"/>
          </p:cNvGraphicFramePr>
          <p:nvPr>
            <p:ph type="tbl" sz="quarter" idx="13"/>
            <p:extLst>
              <p:ext uri="{D42A27DB-BD31-4B8C-83A1-F6EECF244321}">
                <p14:modId xmlns:p14="http://schemas.microsoft.com/office/powerpoint/2010/main" val="307230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9044708"/>
                    </a:ext>
                  </a:extLst>
                </a:gridCol>
                <a:gridCol w="905256">
                  <a:extLst>
                    <a:ext uri="{9D8B030D-6E8A-4147-A177-3AD203B41FA5}">
                      <a16:colId xmlns:a16="http://schemas.microsoft.com/office/drawing/2014/main" val="2788058248"/>
                    </a:ext>
                  </a:extLst>
                </a:gridCol>
                <a:gridCol w="329184">
                  <a:extLst>
                    <a:ext uri="{9D8B030D-6E8A-4147-A177-3AD203B41FA5}">
                      <a16:colId xmlns:a16="http://schemas.microsoft.com/office/drawing/2014/main" val="2665182317"/>
                    </a:ext>
                  </a:extLst>
                </a:gridCol>
                <a:gridCol w="329184">
                  <a:extLst>
                    <a:ext uri="{9D8B030D-6E8A-4147-A177-3AD203B41FA5}">
                      <a16:colId xmlns:a16="http://schemas.microsoft.com/office/drawing/2014/main" val="473502071"/>
                    </a:ext>
                  </a:extLst>
                </a:gridCol>
                <a:gridCol w="329184">
                  <a:extLst>
                    <a:ext uri="{9D8B030D-6E8A-4147-A177-3AD203B41FA5}">
                      <a16:colId xmlns:a16="http://schemas.microsoft.com/office/drawing/2014/main" val="596638920"/>
                    </a:ext>
                  </a:extLst>
                </a:gridCol>
                <a:gridCol w="329184">
                  <a:extLst>
                    <a:ext uri="{9D8B030D-6E8A-4147-A177-3AD203B41FA5}">
                      <a16:colId xmlns:a16="http://schemas.microsoft.com/office/drawing/2014/main" val="3932412290"/>
                    </a:ext>
                  </a:extLst>
                </a:gridCol>
                <a:gridCol w="329184">
                  <a:extLst>
                    <a:ext uri="{9D8B030D-6E8A-4147-A177-3AD203B41FA5}">
                      <a16:colId xmlns:a16="http://schemas.microsoft.com/office/drawing/2014/main" val="1869331554"/>
                    </a:ext>
                  </a:extLst>
                </a:gridCol>
                <a:gridCol w="329184">
                  <a:extLst>
                    <a:ext uri="{9D8B030D-6E8A-4147-A177-3AD203B41FA5}">
                      <a16:colId xmlns:a16="http://schemas.microsoft.com/office/drawing/2014/main" val="2475393552"/>
                    </a:ext>
                  </a:extLst>
                </a:gridCol>
                <a:gridCol w="329184">
                  <a:extLst>
                    <a:ext uri="{9D8B030D-6E8A-4147-A177-3AD203B41FA5}">
                      <a16:colId xmlns:a16="http://schemas.microsoft.com/office/drawing/2014/main" val="2068512652"/>
                    </a:ext>
                  </a:extLst>
                </a:gridCol>
                <a:gridCol w="329184">
                  <a:extLst>
                    <a:ext uri="{9D8B030D-6E8A-4147-A177-3AD203B41FA5}">
                      <a16:colId xmlns:a16="http://schemas.microsoft.com/office/drawing/2014/main" val="2942301097"/>
                    </a:ext>
                  </a:extLst>
                </a:gridCol>
                <a:gridCol w="329184">
                  <a:extLst>
                    <a:ext uri="{9D8B030D-6E8A-4147-A177-3AD203B41FA5}">
                      <a16:colId xmlns:a16="http://schemas.microsoft.com/office/drawing/2014/main" val="2520830808"/>
                    </a:ext>
                  </a:extLst>
                </a:gridCol>
                <a:gridCol w="329184">
                  <a:extLst>
                    <a:ext uri="{9D8B030D-6E8A-4147-A177-3AD203B41FA5}">
                      <a16:colId xmlns:a16="http://schemas.microsoft.com/office/drawing/2014/main" val="982093511"/>
                    </a:ext>
                  </a:extLst>
                </a:gridCol>
                <a:gridCol w="329184">
                  <a:extLst>
                    <a:ext uri="{9D8B030D-6E8A-4147-A177-3AD203B41FA5}">
                      <a16:colId xmlns:a16="http://schemas.microsoft.com/office/drawing/2014/main" val="827030347"/>
                    </a:ext>
                  </a:extLst>
                </a:gridCol>
                <a:gridCol w="329184">
                  <a:extLst>
                    <a:ext uri="{9D8B030D-6E8A-4147-A177-3AD203B41FA5}">
                      <a16:colId xmlns:a16="http://schemas.microsoft.com/office/drawing/2014/main" val="2335216864"/>
                    </a:ext>
                  </a:extLst>
                </a:gridCol>
                <a:gridCol w="329184">
                  <a:extLst>
                    <a:ext uri="{9D8B030D-6E8A-4147-A177-3AD203B41FA5}">
                      <a16:colId xmlns:a16="http://schemas.microsoft.com/office/drawing/2014/main" val="1877343523"/>
                    </a:ext>
                  </a:extLst>
                </a:gridCol>
                <a:gridCol w="329184">
                  <a:extLst>
                    <a:ext uri="{9D8B030D-6E8A-4147-A177-3AD203B41FA5}">
                      <a16:colId xmlns:a16="http://schemas.microsoft.com/office/drawing/2014/main" val="2686359229"/>
                    </a:ext>
                  </a:extLst>
                </a:gridCol>
                <a:gridCol w="329184">
                  <a:extLst>
                    <a:ext uri="{9D8B030D-6E8A-4147-A177-3AD203B41FA5}">
                      <a16:colId xmlns:a16="http://schemas.microsoft.com/office/drawing/2014/main" val="3006362222"/>
                    </a:ext>
                  </a:extLst>
                </a:gridCol>
                <a:gridCol w="329184">
                  <a:extLst>
                    <a:ext uri="{9D8B030D-6E8A-4147-A177-3AD203B41FA5}">
                      <a16:colId xmlns:a16="http://schemas.microsoft.com/office/drawing/2014/main" val="2353111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37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DAK-Gesundheit - 2018-12-21 18:10:00 </a:t>
                      </a:r>
                      <a:r>
                        <a:rPr kumimoji="0" lang="en-US" sz="1000" b="0" i="0" u="none" strike="noStrike" kern="1200" cap="none" spc="0" normalizeH="0" baseline="0" noProof="0">
                          <a:ln>
                            <a:noFill/>
                          </a:ln>
                          <a:solidFill>
                            <a:prstClr val="black"/>
                          </a:solidFill>
                          <a:effectLst/>
                          <a:uLnTx/>
                          <a:uFillTx/>
                          <a:latin typeface="+mn-lt"/>
                          <a:ea typeface="+mn-ea"/>
                          <a:cs typeface="+mn-cs"/>
                        </a:rPr>
                        <a:t> 
 Wir denken häufig nur an das Gestern und das Morgen. Warum das Leben im Jetzt allerdings pure Stressbefreiung bedeuten kann, besprechen René Träder und Jenke von Wilmsdorff in unserer Podcast-Doppelfolge. Dort erfahrt ihr auch, was es mit den Mandalas auf sich hat. 😉 
Verfügbar u. a. auf 
iTunes: bit.ly/Podcast_Itunes 
Spotify: bit.ly/Podcast_Jenke_Spotify_ 
Soundcloud: bit.ly/Podcast_Jenke_Soundcloud 
Podcast.de: bit.ly/Podcast_Jenke_Podcast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https://scontent.xx.fbcdn.net/v/t1.0-9/p720x720/48418915_2435088179854317_8968213720631083008_o.jpg?_nc_cat=109&amp;_nc_ht=scontent.xx&amp;oh=dd9764bddb2eb4bbcb4fbbc7bbd4d653&amp;oe=5CD369B9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3653031"/>
                  </a:ext>
                </a:extLst>
              </a:tr>
            </a:tbl>
          </a:graphicData>
        </a:graphic>
      </p:graphicFrame>
      <p:sp>
        <p:nvSpPr>
          <p:cNvPr id="4" name="Text Placeholder 3">
            <a:extLst>
              <a:ext uri="{FF2B5EF4-FFF2-40B4-BE49-F238E27FC236}">
                <a16:creationId xmlns:a16="http://schemas.microsoft.com/office/drawing/2014/main" id="{F20C9E37-7309-4AD6-A292-5C9D72F41B56}"/>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128901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398F9-C097-400A-B8D1-3FE10EED9939}"/>
              </a:ext>
            </a:extLst>
          </p:cNvPr>
          <p:cNvSpPr>
            <a:spLocks noGrp="1"/>
          </p:cNvSpPr>
          <p:nvPr>
            <p:ph type="title"/>
          </p:nvPr>
        </p:nvSpPr>
        <p:spPr/>
        <p:txBody>
          <a:bodyPr/>
          <a:lstStyle/>
          <a:p>
            <a:r>
              <a:rPr lang="en-US"/>
              <a:t>Facebook Own Posts Table | DAK-Gesundheit - 22 of 25</a:t>
            </a:r>
          </a:p>
        </p:txBody>
      </p:sp>
      <p:graphicFrame>
        <p:nvGraphicFramePr>
          <p:cNvPr id="5" name="Table Placeholder 4">
            <a:extLst>
              <a:ext uri="{FF2B5EF4-FFF2-40B4-BE49-F238E27FC236}">
                <a16:creationId xmlns:a16="http://schemas.microsoft.com/office/drawing/2014/main" id="{24BEEE15-EC77-4A68-8DA4-261478FC917F}"/>
              </a:ext>
            </a:extLst>
          </p:cNvPr>
          <p:cNvGraphicFramePr>
            <a:graphicFrameLocks noGrp="1"/>
          </p:cNvGraphicFramePr>
          <p:nvPr>
            <p:ph type="tbl" sz="quarter" idx="13"/>
            <p:extLst>
              <p:ext uri="{D42A27DB-BD31-4B8C-83A1-F6EECF244321}">
                <p14:modId xmlns:p14="http://schemas.microsoft.com/office/powerpoint/2010/main" val="1395442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1847764"/>
                    </a:ext>
                  </a:extLst>
                </a:gridCol>
                <a:gridCol w="905256">
                  <a:extLst>
                    <a:ext uri="{9D8B030D-6E8A-4147-A177-3AD203B41FA5}">
                      <a16:colId xmlns:a16="http://schemas.microsoft.com/office/drawing/2014/main" val="2303029935"/>
                    </a:ext>
                  </a:extLst>
                </a:gridCol>
                <a:gridCol w="329184">
                  <a:extLst>
                    <a:ext uri="{9D8B030D-6E8A-4147-A177-3AD203B41FA5}">
                      <a16:colId xmlns:a16="http://schemas.microsoft.com/office/drawing/2014/main" val="3112368435"/>
                    </a:ext>
                  </a:extLst>
                </a:gridCol>
                <a:gridCol w="329184">
                  <a:extLst>
                    <a:ext uri="{9D8B030D-6E8A-4147-A177-3AD203B41FA5}">
                      <a16:colId xmlns:a16="http://schemas.microsoft.com/office/drawing/2014/main" val="2078433974"/>
                    </a:ext>
                  </a:extLst>
                </a:gridCol>
                <a:gridCol w="329184">
                  <a:extLst>
                    <a:ext uri="{9D8B030D-6E8A-4147-A177-3AD203B41FA5}">
                      <a16:colId xmlns:a16="http://schemas.microsoft.com/office/drawing/2014/main" val="3282531584"/>
                    </a:ext>
                  </a:extLst>
                </a:gridCol>
                <a:gridCol w="329184">
                  <a:extLst>
                    <a:ext uri="{9D8B030D-6E8A-4147-A177-3AD203B41FA5}">
                      <a16:colId xmlns:a16="http://schemas.microsoft.com/office/drawing/2014/main" val="1890975099"/>
                    </a:ext>
                  </a:extLst>
                </a:gridCol>
                <a:gridCol w="329184">
                  <a:extLst>
                    <a:ext uri="{9D8B030D-6E8A-4147-A177-3AD203B41FA5}">
                      <a16:colId xmlns:a16="http://schemas.microsoft.com/office/drawing/2014/main" val="128317258"/>
                    </a:ext>
                  </a:extLst>
                </a:gridCol>
                <a:gridCol w="329184">
                  <a:extLst>
                    <a:ext uri="{9D8B030D-6E8A-4147-A177-3AD203B41FA5}">
                      <a16:colId xmlns:a16="http://schemas.microsoft.com/office/drawing/2014/main" val="2864944743"/>
                    </a:ext>
                  </a:extLst>
                </a:gridCol>
                <a:gridCol w="329184">
                  <a:extLst>
                    <a:ext uri="{9D8B030D-6E8A-4147-A177-3AD203B41FA5}">
                      <a16:colId xmlns:a16="http://schemas.microsoft.com/office/drawing/2014/main" val="2634873730"/>
                    </a:ext>
                  </a:extLst>
                </a:gridCol>
                <a:gridCol w="329184">
                  <a:extLst>
                    <a:ext uri="{9D8B030D-6E8A-4147-A177-3AD203B41FA5}">
                      <a16:colId xmlns:a16="http://schemas.microsoft.com/office/drawing/2014/main" val="3070857241"/>
                    </a:ext>
                  </a:extLst>
                </a:gridCol>
                <a:gridCol w="329184">
                  <a:extLst>
                    <a:ext uri="{9D8B030D-6E8A-4147-A177-3AD203B41FA5}">
                      <a16:colId xmlns:a16="http://schemas.microsoft.com/office/drawing/2014/main" val="158008089"/>
                    </a:ext>
                  </a:extLst>
                </a:gridCol>
                <a:gridCol w="329184">
                  <a:extLst>
                    <a:ext uri="{9D8B030D-6E8A-4147-A177-3AD203B41FA5}">
                      <a16:colId xmlns:a16="http://schemas.microsoft.com/office/drawing/2014/main" val="3010480089"/>
                    </a:ext>
                  </a:extLst>
                </a:gridCol>
                <a:gridCol w="329184">
                  <a:extLst>
                    <a:ext uri="{9D8B030D-6E8A-4147-A177-3AD203B41FA5}">
                      <a16:colId xmlns:a16="http://schemas.microsoft.com/office/drawing/2014/main" val="3280994361"/>
                    </a:ext>
                  </a:extLst>
                </a:gridCol>
                <a:gridCol w="329184">
                  <a:extLst>
                    <a:ext uri="{9D8B030D-6E8A-4147-A177-3AD203B41FA5}">
                      <a16:colId xmlns:a16="http://schemas.microsoft.com/office/drawing/2014/main" val="1937720969"/>
                    </a:ext>
                  </a:extLst>
                </a:gridCol>
                <a:gridCol w="329184">
                  <a:extLst>
                    <a:ext uri="{9D8B030D-6E8A-4147-A177-3AD203B41FA5}">
                      <a16:colId xmlns:a16="http://schemas.microsoft.com/office/drawing/2014/main" val="720720499"/>
                    </a:ext>
                  </a:extLst>
                </a:gridCol>
                <a:gridCol w="329184">
                  <a:extLst>
                    <a:ext uri="{9D8B030D-6E8A-4147-A177-3AD203B41FA5}">
                      <a16:colId xmlns:a16="http://schemas.microsoft.com/office/drawing/2014/main" val="2765081097"/>
                    </a:ext>
                  </a:extLst>
                </a:gridCol>
                <a:gridCol w="329184">
                  <a:extLst>
                    <a:ext uri="{9D8B030D-6E8A-4147-A177-3AD203B41FA5}">
                      <a16:colId xmlns:a16="http://schemas.microsoft.com/office/drawing/2014/main" val="3012473228"/>
                    </a:ext>
                  </a:extLst>
                </a:gridCol>
                <a:gridCol w="329184">
                  <a:extLst>
                    <a:ext uri="{9D8B030D-6E8A-4147-A177-3AD203B41FA5}">
                      <a16:colId xmlns:a16="http://schemas.microsoft.com/office/drawing/2014/main" val="3295916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2193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- 2018-12-21 07:50:00 </a:t>
                      </a:r>
                      <a:r>
                        <a:rPr kumimoji="0" lang="de-DE" sz="1000" b="0" i="0" u="none" strike="noStrike" kern="1200" cap="none" spc="0" normalizeH="0" baseline="0" noProof="0">
                          <a:ln>
                            <a:noFill/>
                          </a:ln>
                          <a:solidFill>
                            <a:prstClr val="black"/>
                          </a:solidFill>
                          <a:effectLst/>
                          <a:uLnTx/>
                          <a:uFillTx/>
                          <a:latin typeface="+mn-lt"/>
                          <a:ea typeface="+mn-ea"/>
                          <a:cs typeface="+mn-cs"/>
                        </a:rPr>
                        <a:t> 
 Gelassenheit ist eine Königsdisziplin.🤴 Für weniger Druck in Stresssituationen helfen schon drei einfache Schritte: 
1. Tief ein- und ausatmen 
2. Fäuste ballen und wieder entspannen 
3. Konzentriert bis 10 zählen 
Habt ihr kleine Rituale, um dem Stress entgegen zu wirken? 
Mehr zum Thema Stressabbau lest ihr hier: bit.ly/gesundes-miteinander-stressabbau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https://scontent.xx.fbcdn.net/v/t1.0-9/p720x720/48379997_2430682576961544_7061149843506331648_o.jpg?_nc_cat=107&amp;_nc_ht=scontent.xx&amp;oh=0a8377017d19fdf416121c28ba921a2b&amp;oe=5CC48774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6363809"/>
                  </a:ext>
                </a:extLst>
              </a:tr>
            </a:tbl>
          </a:graphicData>
        </a:graphic>
      </p:graphicFrame>
      <p:sp>
        <p:nvSpPr>
          <p:cNvPr id="4" name="Text Placeholder 3">
            <a:extLst>
              <a:ext uri="{FF2B5EF4-FFF2-40B4-BE49-F238E27FC236}">
                <a16:creationId xmlns:a16="http://schemas.microsoft.com/office/drawing/2014/main" id="{695812B3-AFF0-498B-BC1D-D821EEA00366}"/>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3336864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1DA01-F4AD-46A6-9DBF-4A8EC7459E26}"/>
              </a:ext>
            </a:extLst>
          </p:cNvPr>
          <p:cNvSpPr>
            <a:spLocks noGrp="1"/>
          </p:cNvSpPr>
          <p:nvPr>
            <p:ph type="title"/>
          </p:nvPr>
        </p:nvSpPr>
        <p:spPr/>
        <p:txBody>
          <a:bodyPr/>
          <a:lstStyle/>
          <a:p>
            <a:r>
              <a:rPr lang="en-US"/>
              <a:t>Facebook Own Posts Table | DAK-Gesundheit - 23 of 25</a:t>
            </a:r>
          </a:p>
        </p:txBody>
      </p:sp>
      <p:graphicFrame>
        <p:nvGraphicFramePr>
          <p:cNvPr id="5" name="Table Placeholder 4">
            <a:extLst>
              <a:ext uri="{FF2B5EF4-FFF2-40B4-BE49-F238E27FC236}">
                <a16:creationId xmlns:a16="http://schemas.microsoft.com/office/drawing/2014/main" id="{F628F40E-9317-4640-ACE4-7CE2CC2D4C3A}"/>
              </a:ext>
            </a:extLst>
          </p:cNvPr>
          <p:cNvGraphicFramePr>
            <a:graphicFrameLocks noGrp="1"/>
          </p:cNvGraphicFramePr>
          <p:nvPr>
            <p:ph type="tbl" sz="quarter" idx="13"/>
            <p:extLst>
              <p:ext uri="{D42A27DB-BD31-4B8C-83A1-F6EECF244321}">
                <p14:modId xmlns:p14="http://schemas.microsoft.com/office/powerpoint/2010/main" val="359427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442126"/>
                    </a:ext>
                  </a:extLst>
                </a:gridCol>
                <a:gridCol w="905256">
                  <a:extLst>
                    <a:ext uri="{9D8B030D-6E8A-4147-A177-3AD203B41FA5}">
                      <a16:colId xmlns:a16="http://schemas.microsoft.com/office/drawing/2014/main" val="1535732679"/>
                    </a:ext>
                  </a:extLst>
                </a:gridCol>
                <a:gridCol w="329184">
                  <a:extLst>
                    <a:ext uri="{9D8B030D-6E8A-4147-A177-3AD203B41FA5}">
                      <a16:colId xmlns:a16="http://schemas.microsoft.com/office/drawing/2014/main" val="1163425726"/>
                    </a:ext>
                  </a:extLst>
                </a:gridCol>
                <a:gridCol w="329184">
                  <a:extLst>
                    <a:ext uri="{9D8B030D-6E8A-4147-A177-3AD203B41FA5}">
                      <a16:colId xmlns:a16="http://schemas.microsoft.com/office/drawing/2014/main" val="357102510"/>
                    </a:ext>
                  </a:extLst>
                </a:gridCol>
                <a:gridCol w="329184">
                  <a:extLst>
                    <a:ext uri="{9D8B030D-6E8A-4147-A177-3AD203B41FA5}">
                      <a16:colId xmlns:a16="http://schemas.microsoft.com/office/drawing/2014/main" val="305693476"/>
                    </a:ext>
                  </a:extLst>
                </a:gridCol>
                <a:gridCol w="329184">
                  <a:extLst>
                    <a:ext uri="{9D8B030D-6E8A-4147-A177-3AD203B41FA5}">
                      <a16:colId xmlns:a16="http://schemas.microsoft.com/office/drawing/2014/main" val="1033417301"/>
                    </a:ext>
                  </a:extLst>
                </a:gridCol>
                <a:gridCol w="329184">
                  <a:extLst>
                    <a:ext uri="{9D8B030D-6E8A-4147-A177-3AD203B41FA5}">
                      <a16:colId xmlns:a16="http://schemas.microsoft.com/office/drawing/2014/main" val="1489495644"/>
                    </a:ext>
                  </a:extLst>
                </a:gridCol>
                <a:gridCol w="329184">
                  <a:extLst>
                    <a:ext uri="{9D8B030D-6E8A-4147-A177-3AD203B41FA5}">
                      <a16:colId xmlns:a16="http://schemas.microsoft.com/office/drawing/2014/main" val="825357796"/>
                    </a:ext>
                  </a:extLst>
                </a:gridCol>
                <a:gridCol w="329184">
                  <a:extLst>
                    <a:ext uri="{9D8B030D-6E8A-4147-A177-3AD203B41FA5}">
                      <a16:colId xmlns:a16="http://schemas.microsoft.com/office/drawing/2014/main" val="1122774454"/>
                    </a:ext>
                  </a:extLst>
                </a:gridCol>
                <a:gridCol w="329184">
                  <a:extLst>
                    <a:ext uri="{9D8B030D-6E8A-4147-A177-3AD203B41FA5}">
                      <a16:colId xmlns:a16="http://schemas.microsoft.com/office/drawing/2014/main" val="3339985991"/>
                    </a:ext>
                  </a:extLst>
                </a:gridCol>
                <a:gridCol w="329184">
                  <a:extLst>
                    <a:ext uri="{9D8B030D-6E8A-4147-A177-3AD203B41FA5}">
                      <a16:colId xmlns:a16="http://schemas.microsoft.com/office/drawing/2014/main" val="3079528912"/>
                    </a:ext>
                  </a:extLst>
                </a:gridCol>
                <a:gridCol w="329184">
                  <a:extLst>
                    <a:ext uri="{9D8B030D-6E8A-4147-A177-3AD203B41FA5}">
                      <a16:colId xmlns:a16="http://schemas.microsoft.com/office/drawing/2014/main" val="3289913720"/>
                    </a:ext>
                  </a:extLst>
                </a:gridCol>
                <a:gridCol w="329184">
                  <a:extLst>
                    <a:ext uri="{9D8B030D-6E8A-4147-A177-3AD203B41FA5}">
                      <a16:colId xmlns:a16="http://schemas.microsoft.com/office/drawing/2014/main" val="303105985"/>
                    </a:ext>
                  </a:extLst>
                </a:gridCol>
                <a:gridCol w="329184">
                  <a:extLst>
                    <a:ext uri="{9D8B030D-6E8A-4147-A177-3AD203B41FA5}">
                      <a16:colId xmlns:a16="http://schemas.microsoft.com/office/drawing/2014/main" val="833429466"/>
                    </a:ext>
                  </a:extLst>
                </a:gridCol>
                <a:gridCol w="329184">
                  <a:extLst>
                    <a:ext uri="{9D8B030D-6E8A-4147-A177-3AD203B41FA5}">
                      <a16:colId xmlns:a16="http://schemas.microsoft.com/office/drawing/2014/main" val="1392035637"/>
                    </a:ext>
                  </a:extLst>
                </a:gridCol>
                <a:gridCol w="329184">
                  <a:extLst>
                    <a:ext uri="{9D8B030D-6E8A-4147-A177-3AD203B41FA5}">
                      <a16:colId xmlns:a16="http://schemas.microsoft.com/office/drawing/2014/main" val="4181832556"/>
                    </a:ext>
                  </a:extLst>
                </a:gridCol>
                <a:gridCol w="329184">
                  <a:extLst>
                    <a:ext uri="{9D8B030D-6E8A-4147-A177-3AD203B41FA5}">
                      <a16:colId xmlns:a16="http://schemas.microsoft.com/office/drawing/2014/main" val="812778401"/>
                    </a:ext>
                  </a:extLst>
                </a:gridCol>
                <a:gridCol w="329184">
                  <a:extLst>
                    <a:ext uri="{9D8B030D-6E8A-4147-A177-3AD203B41FA5}">
                      <a16:colId xmlns:a16="http://schemas.microsoft.com/office/drawing/2014/main" val="635265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980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- 2018-12-20 14:00:01 </a:t>
                      </a:r>
                      <a:r>
                        <a:rPr kumimoji="0" lang="de-DE" sz="1000" b="0" i="0" u="none" strike="noStrike" kern="1200" cap="none" spc="0" normalizeH="0" baseline="0" noProof="0">
                          <a:ln>
                            <a:noFill/>
                          </a:ln>
                          <a:solidFill>
                            <a:prstClr val="black"/>
                          </a:solidFill>
                          <a:effectLst/>
                          <a:uLnTx/>
                          <a:uFillTx/>
                          <a:latin typeface="+mn-lt"/>
                          <a:ea typeface="+mn-ea"/>
                          <a:cs typeface="+mn-cs"/>
                        </a:rPr>
                        <a:t> 
 Ursachen für Stress gibt es bekanntlich viele. Auch unsere Kinder sind immer mehr davon betroffen. Während der Weihnachtszeit tragen ein voller Terminkalender, ein erhöhter Zuckerkonsum und weniger Bewegung ebenfalls dazu bei. Nicht selten führt dies zu einer gereizten Stimmung in der Familie, wo es doch so beschaulich und schön sein kann. Wie wäre es zwischendurch mit einem (Lern-)Spaziergang an der frischen Luft - also zum Beispiel eine Kombination aus den fit4future powered by DAK-Gesundheit-Modulen Bewegung und Brainfitness? So etwas lässt sich als Ritual in der Familie ganz wunderbar in den Ferien einführen. Mehr zu den Ursachen und Auswirkungen von Stress sowie weitere konkrete Anregungen für den Alltag gibt’s in den fit4future-News: bit.ly/fit4future-aktiv-gegen-stress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https://scontent.xx.fbcdn.net/v/t1.0-9/p720x720/48392716_2430937070269428_2031016375589273600_n.png?_nc_cat=104&amp;_nc_ht=scontent.xx&amp;oh=179c3d862a2f271971f6b97330489346&amp;oe=5CCAB731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9392877"/>
                  </a:ext>
                </a:extLst>
              </a:tr>
            </a:tbl>
          </a:graphicData>
        </a:graphic>
      </p:graphicFrame>
      <p:sp>
        <p:nvSpPr>
          <p:cNvPr id="4" name="Text Placeholder 3">
            <a:extLst>
              <a:ext uri="{FF2B5EF4-FFF2-40B4-BE49-F238E27FC236}">
                <a16:creationId xmlns:a16="http://schemas.microsoft.com/office/drawing/2014/main" id="{EEB905CD-F4E1-47C8-9EAE-C0B4642EE140}"/>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2971508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44D33-D686-4C9A-93DA-7E1778704991}"/>
              </a:ext>
            </a:extLst>
          </p:cNvPr>
          <p:cNvSpPr>
            <a:spLocks noGrp="1"/>
          </p:cNvSpPr>
          <p:nvPr>
            <p:ph type="title"/>
          </p:nvPr>
        </p:nvSpPr>
        <p:spPr/>
        <p:txBody>
          <a:bodyPr/>
          <a:lstStyle/>
          <a:p>
            <a:r>
              <a:rPr lang="en-US"/>
              <a:t>Facebook Own Posts Table | DAK-Gesundheit - 24 of 25</a:t>
            </a:r>
          </a:p>
        </p:txBody>
      </p:sp>
      <p:graphicFrame>
        <p:nvGraphicFramePr>
          <p:cNvPr id="5" name="Table Placeholder 4">
            <a:extLst>
              <a:ext uri="{FF2B5EF4-FFF2-40B4-BE49-F238E27FC236}">
                <a16:creationId xmlns:a16="http://schemas.microsoft.com/office/drawing/2014/main" id="{757CC482-92B4-43A6-A354-41CB6FDEE451}"/>
              </a:ext>
            </a:extLst>
          </p:cNvPr>
          <p:cNvGraphicFramePr>
            <a:graphicFrameLocks noGrp="1"/>
          </p:cNvGraphicFramePr>
          <p:nvPr>
            <p:ph type="tbl" sz="quarter" idx="13"/>
            <p:extLst>
              <p:ext uri="{D42A27DB-BD31-4B8C-83A1-F6EECF244321}">
                <p14:modId xmlns:p14="http://schemas.microsoft.com/office/powerpoint/2010/main" val="102639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3192565"/>
                    </a:ext>
                  </a:extLst>
                </a:gridCol>
                <a:gridCol w="905256">
                  <a:extLst>
                    <a:ext uri="{9D8B030D-6E8A-4147-A177-3AD203B41FA5}">
                      <a16:colId xmlns:a16="http://schemas.microsoft.com/office/drawing/2014/main" val="1445681994"/>
                    </a:ext>
                  </a:extLst>
                </a:gridCol>
                <a:gridCol w="329184">
                  <a:extLst>
                    <a:ext uri="{9D8B030D-6E8A-4147-A177-3AD203B41FA5}">
                      <a16:colId xmlns:a16="http://schemas.microsoft.com/office/drawing/2014/main" val="4254658193"/>
                    </a:ext>
                  </a:extLst>
                </a:gridCol>
                <a:gridCol w="329184">
                  <a:extLst>
                    <a:ext uri="{9D8B030D-6E8A-4147-A177-3AD203B41FA5}">
                      <a16:colId xmlns:a16="http://schemas.microsoft.com/office/drawing/2014/main" val="930548150"/>
                    </a:ext>
                  </a:extLst>
                </a:gridCol>
                <a:gridCol w="329184">
                  <a:extLst>
                    <a:ext uri="{9D8B030D-6E8A-4147-A177-3AD203B41FA5}">
                      <a16:colId xmlns:a16="http://schemas.microsoft.com/office/drawing/2014/main" val="1585097546"/>
                    </a:ext>
                  </a:extLst>
                </a:gridCol>
                <a:gridCol w="329184">
                  <a:extLst>
                    <a:ext uri="{9D8B030D-6E8A-4147-A177-3AD203B41FA5}">
                      <a16:colId xmlns:a16="http://schemas.microsoft.com/office/drawing/2014/main" val="3024522921"/>
                    </a:ext>
                  </a:extLst>
                </a:gridCol>
                <a:gridCol w="329184">
                  <a:extLst>
                    <a:ext uri="{9D8B030D-6E8A-4147-A177-3AD203B41FA5}">
                      <a16:colId xmlns:a16="http://schemas.microsoft.com/office/drawing/2014/main" val="1480297807"/>
                    </a:ext>
                  </a:extLst>
                </a:gridCol>
                <a:gridCol w="329184">
                  <a:extLst>
                    <a:ext uri="{9D8B030D-6E8A-4147-A177-3AD203B41FA5}">
                      <a16:colId xmlns:a16="http://schemas.microsoft.com/office/drawing/2014/main" val="2236129369"/>
                    </a:ext>
                  </a:extLst>
                </a:gridCol>
                <a:gridCol w="329184">
                  <a:extLst>
                    <a:ext uri="{9D8B030D-6E8A-4147-A177-3AD203B41FA5}">
                      <a16:colId xmlns:a16="http://schemas.microsoft.com/office/drawing/2014/main" val="2871006556"/>
                    </a:ext>
                  </a:extLst>
                </a:gridCol>
                <a:gridCol w="329184">
                  <a:extLst>
                    <a:ext uri="{9D8B030D-6E8A-4147-A177-3AD203B41FA5}">
                      <a16:colId xmlns:a16="http://schemas.microsoft.com/office/drawing/2014/main" val="2045432356"/>
                    </a:ext>
                  </a:extLst>
                </a:gridCol>
                <a:gridCol w="329184">
                  <a:extLst>
                    <a:ext uri="{9D8B030D-6E8A-4147-A177-3AD203B41FA5}">
                      <a16:colId xmlns:a16="http://schemas.microsoft.com/office/drawing/2014/main" val="3885085219"/>
                    </a:ext>
                  </a:extLst>
                </a:gridCol>
                <a:gridCol w="329184">
                  <a:extLst>
                    <a:ext uri="{9D8B030D-6E8A-4147-A177-3AD203B41FA5}">
                      <a16:colId xmlns:a16="http://schemas.microsoft.com/office/drawing/2014/main" val="3370620534"/>
                    </a:ext>
                  </a:extLst>
                </a:gridCol>
                <a:gridCol w="329184">
                  <a:extLst>
                    <a:ext uri="{9D8B030D-6E8A-4147-A177-3AD203B41FA5}">
                      <a16:colId xmlns:a16="http://schemas.microsoft.com/office/drawing/2014/main" val="1684895866"/>
                    </a:ext>
                  </a:extLst>
                </a:gridCol>
                <a:gridCol w="329184">
                  <a:extLst>
                    <a:ext uri="{9D8B030D-6E8A-4147-A177-3AD203B41FA5}">
                      <a16:colId xmlns:a16="http://schemas.microsoft.com/office/drawing/2014/main" val="2193551032"/>
                    </a:ext>
                  </a:extLst>
                </a:gridCol>
                <a:gridCol w="329184">
                  <a:extLst>
                    <a:ext uri="{9D8B030D-6E8A-4147-A177-3AD203B41FA5}">
                      <a16:colId xmlns:a16="http://schemas.microsoft.com/office/drawing/2014/main" val="2825071227"/>
                    </a:ext>
                  </a:extLst>
                </a:gridCol>
                <a:gridCol w="329184">
                  <a:extLst>
                    <a:ext uri="{9D8B030D-6E8A-4147-A177-3AD203B41FA5}">
                      <a16:colId xmlns:a16="http://schemas.microsoft.com/office/drawing/2014/main" val="3680663776"/>
                    </a:ext>
                  </a:extLst>
                </a:gridCol>
                <a:gridCol w="329184">
                  <a:extLst>
                    <a:ext uri="{9D8B030D-6E8A-4147-A177-3AD203B41FA5}">
                      <a16:colId xmlns:a16="http://schemas.microsoft.com/office/drawing/2014/main" val="3231221992"/>
                    </a:ext>
                  </a:extLst>
                </a:gridCol>
                <a:gridCol w="329184">
                  <a:extLst>
                    <a:ext uri="{9D8B030D-6E8A-4147-A177-3AD203B41FA5}">
                      <a16:colId xmlns:a16="http://schemas.microsoft.com/office/drawing/2014/main" val="2014585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0134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- 2018-12-20 07:50:00 </a:t>
                      </a:r>
                      <a:r>
                        <a:rPr kumimoji="0" lang="de-DE" sz="1000" b="0" i="0" u="none" strike="noStrike" kern="1200" cap="none" spc="0" normalizeH="0" baseline="0" noProof="0">
                          <a:ln>
                            <a:noFill/>
                          </a:ln>
                          <a:solidFill>
                            <a:prstClr val="black"/>
                          </a:solidFill>
                          <a:effectLst/>
                          <a:uLnTx/>
                          <a:uFillTx/>
                          <a:latin typeface="+mn-lt"/>
                          <a:ea typeface="+mn-ea"/>
                          <a:cs typeface="+mn-cs"/>
                        </a:rPr>
                        <a:t> 
 Jung und frisch aussehen - und das für immer. Das wär's! Aber wisst ihr eigentlich, was euch am schnellsten altern lässt? 🍕☀🛌 😫 Wir haben uns das mal angeschaut: bit.ly/gesundes-miteinander-altern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https://scontent.xx.fbcdn.net/v/t1.0-9/p720x720/48994235_2430653740297761_8240257115176828928_o.jpg?_nc_cat=110&amp;_nc_ht=scontent.xx&amp;oh=a0de01ff203e10189c558a78f63b6ce2&amp;oe=5CD87AED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71569125"/>
                  </a:ext>
                </a:extLst>
              </a:tr>
            </a:tbl>
          </a:graphicData>
        </a:graphic>
      </p:graphicFrame>
      <p:sp>
        <p:nvSpPr>
          <p:cNvPr id="4" name="Text Placeholder 3">
            <a:extLst>
              <a:ext uri="{FF2B5EF4-FFF2-40B4-BE49-F238E27FC236}">
                <a16:creationId xmlns:a16="http://schemas.microsoft.com/office/drawing/2014/main" id="{688B6181-EA58-4B9F-850C-03CF9F0601ED}"/>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906561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6E51A-D951-4CE3-8DF0-D2222FAE04EE}"/>
              </a:ext>
            </a:extLst>
          </p:cNvPr>
          <p:cNvSpPr>
            <a:spLocks noGrp="1"/>
          </p:cNvSpPr>
          <p:nvPr>
            <p:ph type="title"/>
          </p:nvPr>
        </p:nvSpPr>
        <p:spPr/>
        <p:txBody>
          <a:bodyPr/>
          <a:lstStyle/>
          <a:p>
            <a:r>
              <a:rPr lang="en-US"/>
              <a:t>Facebook Own Posts Table | DAK-Gesundheit - 25 of 25</a:t>
            </a:r>
          </a:p>
        </p:txBody>
      </p:sp>
      <p:graphicFrame>
        <p:nvGraphicFramePr>
          <p:cNvPr id="5" name="Table Placeholder 4">
            <a:extLst>
              <a:ext uri="{FF2B5EF4-FFF2-40B4-BE49-F238E27FC236}">
                <a16:creationId xmlns:a16="http://schemas.microsoft.com/office/drawing/2014/main" id="{3F5B5EDA-A252-4053-AA82-C09FBA41FF4C}"/>
              </a:ext>
            </a:extLst>
          </p:cNvPr>
          <p:cNvGraphicFramePr>
            <a:graphicFrameLocks noGrp="1"/>
          </p:cNvGraphicFramePr>
          <p:nvPr>
            <p:ph type="tbl" sz="quarter" idx="13"/>
            <p:extLst>
              <p:ext uri="{D42A27DB-BD31-4B8C-83A1-F6EECF244321}">
                <p14:modId xmlns:p14="http://schemas.microsoft.com/office/powerpoint/2010/main" val="1173465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3133856"/>
                    </a:ext>
                  </a:extLst>
                </a:gridCol>
                <a:gridCol w="905256">
                  <a:extLst>
                    <a:ext uri="{9D8B030D-6E8A-4147-A177-3AD203B41FA5}">
                      <a16:colId xmlns:a16="http://schemas.microsoft.com/office/drawing/2014/main" val="3406571524"/>
                    </a:ext>
                  </a:extLst>
                </a:gridCol>
                <a:gridCol w="329184">
                  <a:extLst>
                    <a:ext uri="{9D8B030D-6E8A-4147-A177-3AD203B41FA5}">
                      <a16:colId xmlns:a16="http://schemas.microsoft.com/office/drawing/2014/main" val="3737440503"/>
                    </a:ext>
                  </a:extLst>
                </a:gridCol>
                <a:gridCol w="329184">
                  <a:extLst>
                    <a:ext uri="{9D8B030D-6E8A-4147-A177-3AD203B41FA5}">
                      <a16:colId xmlns:a16="http://schemas.microsoft.com/office/drawing/2014/main" val="1848913741"/>
                    </a:ext>
                  </a:extLst>
                </a:gridCol>
                <a:gridCol w="329184">
                  <a:extLst>
                    <a:ext uri="{9D8B030D-6E8A-4147-A177-3AD203B41FA5}">
                      <a16:colId xmlns:a16="http://schemas.microsoft.com/office/drawing/2014/main" val="1805013108"/>
                    </a:ext>
                  </a:extLst>
                </a:gridCol>
                <a:gridCol w="329184">
                  <a:extLst>
                    <a:ext uri="{9D8B030D-6E8A-4147-A177-3AD203B41FA5}">
                      <a16:colId xmlns:a16="http://schemas.microsoft.com/office/drawing/2014/main" val="1288885916"/>
                    </a:ext>
                  </a:extLst>
                </a:gridCol>
                <a:gridCol w="329184">
                  <a:extLst>
                    <a:ext uri="{9D8B030D-6E8A-4147-A177-3AD203B41FA5}">
                      <a16:colId xmlns:a16="http://schemas.microsoft.com/office/drawing/2014/main" val="1814611961"/>
                    </a:ext>
                  </a:extLst>
                </a:gridCol>
                <a:gridCol w="329184">
                  <a:extLst>
                    <a:ext uri="{9D8B030D-6E8A-4147-A177-3AD203B41FA5}">
                      <a16:colId xmlns:a16="http://schemas.microsoft.com/office/drawing/2014/main" val="2358714896"/>
                    </a:ext>
                  </a:extLst>
                </a:gridCol>
                <a:gridCol w="329184">
                  <a:extLst>
                    <a:ext uri="{9D8B030D-6E8A-4147-A177-3AD203B41FA5}">
                      <a16:colId xmlns:a16="http://schemas.microsoft.com/office/drawing/2014/main" val="910507562"/>
                    </a:ext>
                  </a:extLst>
                </a:gridCol>
                <a:gridCol w="329184">
                  <a:extLst>
                    <a:ext uri="{9D8B030D-6E8A-4147-A177-3AD203B41FA5}">
                      <a16:colId xmlns:a16="http://schemas.microsoft.com/office/drawing/2014/main" val="2872907248"/>
                    </a:ext>
                  </a:extLst>
                </a:gridCol>
                <a:gridCol w="329184">
                  <a:extLst>
                    <a:ext uri="{9D8B030D-6E8A-4147-A177-3AD203B41FA5}">
                      <a16:colId xmlns:a16="http://schemas.microsoft.com/office/drawing/2014/main" val="2449767280"/>
                    </a:ext>
                  </a:extLst>
                </a:gridCol>
                <a:gridCol w="329184">
                  <a:extLst>
                    <a:ext uri="{9D8B030D-6E8A-4147-A177-3AD203B41FA5}">
                      <a16:colId xmlns:a16="http://schemas.microsoft.com/office/drawing/2014/main" val="3018796726"/>
                    </a:ext>
                  </a:extLst>
                </a:gridCol>
                <a:gridCol w="329184">
                  <a:extLst>
                    <a:ext uri="{9D8B030D-6E8A-4147-A177-3AD203B41FA5}">
                      <a16:colId xmlns:a16="http://schemas.microsoft.com/office/drawing/2014/main" val="1283324205"/>
                    </a:ext>
                  </a:extLst>
                </a:gridCol>
                <a:gridCol w="329184">
                  <a:extLst>
                    <a:ext uri="{9D8B030D-6E8A-4147-A177-3AD203B41FA5}">
                      <a16:colId xmlns:a16="http://schemas.microsoft.com/office/drawing/2014/main" val="1676282627"/>
                    </a:ext>
                  </a:extLst>
                </a:gridCol>
                <a:gridCol w="329184">
                  <a:extLst>
                    <a:ext uri="{9D8B030D-6E8A-4147-A177-3AD203B41FA5}">
                      <a16:colId xmlns:a16="http://schemas.microsoft.com/office/drawing/2014/main" val="51481366"/>
                    </a:ext>
                  </a:extLst>
                </a:gridCol>
                <a:gridCol w="329184">
                  <a:extLst>
                    <a:ext uri="{9D8B030D-6E8A-4147-A177-3AD203B41FA5}">
                      <a16:colId xmlns:a16="http://schemas.microsoft.com/office/drawing/2014/main" val="924561596"/>
                    </a:ext>
                  </a:extLst>
                </a:gridCol>
                <a:gridCol w="329184">
                  <a:extLst>
                    <a:ext uri="{9D8B030D-6E8A-4147-A177-3AD203B41FA5}">
                      <a16:colId xmlns:a16="http://schemas.microsoft.com/office/drawing/2014/main" val="2394220133"/>
                    </a:ext>
                  </a:extLst>
                </a:gridCol>
                <a:gridCol w="329184">
                  <a:extLst>
                    <a:ext uri="{9D8B030D-6E8A-4147-A177-3AD203B41FA5}">
                      <a16:colId xmlns:a16="http://schemas.microsoft.com/office/drawing/2014/main" val="3322258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637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DAK-Gesundheit - 2018-12-19 14:10:00 </a:t>
                      </a:r>
                      <a:r>
                        <a:rPr kumimoji="0" lang="de-DE" sz="1000" b="0" i="0" u="none" strike="noStrike" kern="1200" cap="none" spc="0" normalizeH="0" baseline="0" noProof="0">
                          <a:ln>
                            <a:noFill/>
                          </a:ln>
                          <a:solidFill>
                            <a:prstClr val="black"/>
                          </a:solidFill>
                          <a:effectLst/>
                          <a:uLnTx/>
                          <a:uFillTx/>
                          <a:latin typeface="+mn-lt"/>
                          <a:ea typeface="+mn-ea"/>
                          <a:cs typeface="+mn-cs"/>
                        </a:rPr>
                        <a:t> 
 An diesem #fitwoch testet Patric Heizmann​ einen Balance-Ball. www.dak.de/fitwoch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https://scontent.xx.fbcdn.net/v/t15.5256-10/p720x720/48541560_2191172411099632_162995941618483200_n.jpg?_nc_cat=109&amp;_nc_ht=scontent.xx&amp;oh=046e104f1b6635c421a72602ed910dc3&amp;oe=5CD55CCC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0163049"/>
                  </a:ext>
                </a:extLst>
              </a:tr>
            </a:tbl>
          </a:graphicData>
        </a:graphic>
      </p:graphicFrame>
      <p:sp>
        <p:nvSpPr>
          <p:cNvPr id="4" name="Text Placeholder 3">
            <a:extLst>
              <a:ext uri="{FF2B5EF4-FFF2-40B4-BE49-F238E27FC236}">
                <a16:creationId xmlns:a16="http://schemas.microsoft.com/office/drawing/2014/main" id="{23371ACE-C382-43ED-9F73-B3D20E6E4CA9}"/>
              </a:ext>
            </a:extLst>
          </p:cNvPr>
          <p:cNvSpPr>
            <a:spLocks noGrp="1"/>
          </p:cNvSpPr>
          <p:nvPr>
            <p:ph type="body" sz="quarter" idx="14"/>
          </p:nvPr>
        </p:nvSpPr>
        <p:spPr/>
        <p:txBody>
          <a:bodyPr/>
          <a:lstStyle/>
          <a:p>
            <a:r>
              <a:rPr lang="en-US"/>
              <a:t>12/16/2018 - 01/06/2019</a:t>
            </a:r>
          </a:p>
        </p:txBody>
      </p:sp>
    </p:spTree>
    <p:extLst>
      <p:ext uri="{BB962C8B-B14F-4D97-AF65-F5344CB8AC3E}">
        <p14:creationId xmlns:p14="http://schemas.microsoft.com/office/powerpoint/2010/main" val="14447138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2555</Words>
  <Application>Microsoft Office PowerPoint</Application>
  <PresentationFormat>On-screen Show (4:3)</PresentationFormat>
  <Paragraphs>949</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Own Posts Table | DAK-Gesundheit - 1 of 25</vt:lpstr>
      <vt:lpstr>Facebook Own Posts Table | DAK-Gesundheit - 2 of 25</vt:lpstr>
      <vt:lpstr>Facebook Own Posts Table | DAK-Gesundheit - 3 of 25</vt:lpstr>
      <vt:lpstr>Facebook Own Posts Table | DAK-Gesundheit - 4 of 25</vt:lpstr>
      <vt:lpstr>Facebook Own Posts Table | DAK-Gesundheit - 5 of 25</vt:lpstr>
      <vt:lpstr>Facebook Own Posts Table | DAK-Gesundheit - 6 of 25</vt:lpstr>
      <vt:lpstr>Facebook Own Posts Table | DAK-Gesundheit - 7 of 25</vt:lpstr>
      <vt:lpstr>Facebook Own Posts Table | DAK-Gesundheit - 8 of 25</vt:lpstr>
      <vt:lpstr>Facebook Own Posts Table | DAK-Gesundheit - 9 of 25</vt:lpstr>
      <vt:lpstr>Facebook Own Posts Table | DAK-Gesundheit - 10 of 25</vt:lpstr>
      <vt:lpstr>Facebook Own Posts Table | DAK-Gesundheit - 11 of 25</vt:lpstr>
      <vt:lpstr>Facebook Own Posts Table | DAK-Gesundheit - 12 of 25</vt:lpstr>
      <vt:lpstr>Facebook Own Posts Table | DAK-Gesundheit - 13 of 25</vt:lpstr>
      <vt:lpstr>Facebook Own Posts Table | DAK-Gesundheit - 14 of 25</vt:lpstr>
      <vt:lpstr>Facebook Own Posts Table | DAK-Gesundheit - 15 of 25</vt:lpstr>
      <vt:lpstr>Facebook Own Posts Table | DAK-Gesundheit - 16 of 25</vt:lpstr>
      <vt:lpstr>Facebook Own Posts Table | DAK-Gesundheit - 17 of 25</vt:lpstr>
      <vt:lpstr>Facebook Own Posts Table | DAK-Gesundheit - 18 of 25</vt:lpstr>
      <vt:lpstr>Facebook Own Posts Table | DAK-Gesundheit - 19 of 25</vt:lpstr>
      <vt:lpstr>Facebook Own Posts Table | DAK-Gesundheit - 20 of 25</vt:lpstr>
      <vt:lpstr>Facebook Own Posts Table | DAK-Gesundheit - 21 of 25</vt:lpstr>
      <vt:lpstr>Facebook Own Posts Table | DAK-Gesundheit - 22 of 25</vt:lpstr>
      <vt:lpstr>Facebook Own Posts Table | DAK-Gesundheit - 23 of 25</vt:lpstr>
      <vt:lpstr>Facebook Own Posts Table | DAK-Gesundheit - 24 of 25</vt:lpstr>
      <vt:lpstr>Facebook Own Posts Table | DAK-Gesundheit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2019-01-07T10:43:33Z</dcterms:created>
  <dcterms:modified xsi:type="dcterms:W3CDTF">2019-01-07T10:55:20Z</dcterms:modified>
</cp:coreProperties>
</file>