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6BAE0-DB21-41F7-B89C-86553E6675AC}"/>
              </a:ext>
            </a:extLst>
          </p:cNvPr>
          <p:cNvSpPr>
            <a:spLocks noGrp="1"/>
          </p:cNvSpPr>
          <p:nvPr>
            <p:ph type="title"/>
          </p:nvPr>
        </p:nvSpPr>
        <p:spPr/>
        <p:txBody>
          <a:bodyPr/>
          <a:lstStyle/>
          <a:p>
            <a:r>
              <a:rPr lang="en-US"/>
              <a:t>Twitter Own and Retweeted Tweets Table | DAK - 1 of 6</a:t>
            </a:r>
          </a:p>
        </p:txBody>
      </p:sp>
      <p:graphicFrame>
        <p:nvGraphicFramePr>
          <p:cNvPr id="5" name="Table Placeholder 4">
            <a:extLst>
              <a:ext uri="{FF2B5EF4-FFF2-40B4-BE49-F238E27FC236}">
                <a16:creationId xmlns:a16="http://schemas.microsoft.com/office/drawing/2014/main" id="{C1E7D292-9085-454A-B6B7-FEE83C04C240}"/>
              </a:ext>
            </a:extLst>
          </p:cNvPr>
          <p:cNvGraphicFramePr>
            <a:graphicFrameLocks noGrp="1"/>
          </p:cNvGraphicFramePr>
          <p:nvPr>
            <p:ph type="tbl" sz="quarter" idx="13"/>
            <p:extLst>
              <p:ext uri="{D42A27DB-BD31-4B8C-83A1-F6EECF244321}">
                <p14:modId xmlns:p14="http://schemas.microsoft.com/office/powerpoint/2010/main" val="117559498"/>
              </p:ext>
            </p:extLst>
          </p:nvPr>
        </p:nvGraphicFramePr>
        <p:xfrm>
          <a:off x="457200" y="1731963"/>
          <a:ext cx="8229600" cy="420624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8803237"/>
                    </a:ext>
                  </a:extLst>
                </a:gridCol>
                <a:gridCol w="822960">
                  <a:extLst>
                    <a:ext uri="{9D8B030D-6E8A-4147-A177-3AD203B41FA5}">
                      <a16:colId xmlns:a16="http://schemas.microsoft.com/office/drawing/2014/main" val="990342400"/>
                    </a:ext>
                  </a:extLst>
                </a:gridCol>
                <a:gridCol w="822960">
                  <a:extLst>
                    <a:ext uri="{9D8B030D-6E8A-4147-A177-3AD203B41FA5}">
                      <a16:colId xmlns:a16="http://schemas.microsoft.com/office/drawing/2014/main" val="322152676"/>
                    </a:ext>
                  </a:extLst>
                </a:gridCol>
                <a:gridCol w="822960">
                  <a:extLst>
                    <a:ext uri="{9D8B030D-6E8A-4147-A177-3AD203B41FA5}">
                      <a16:colId xmlns:a16="http://schemas.microsoft.com/office/drawing/2014/main" val="527705507"/>
                    </a:ext>
                  </a:extLst>
                </a:gridCol>
                <a:gridCol w="822960">
                  <a:extLst>
                    <a:ext uri="{9D8B030D-6E8A-4147-A177-3AD203B41FA5}">
                      <a16:colId xmlns:a16="http://schemas.microsoft.com/office/drawing/2014/main" val="132141424"/>
                    </a:ext>
                  </a:extLst>
                </a:gridCol>
                <a:gridCol w="822960">
                  <a:extLst>
                    <a:ext uri="{9D8B030D-6E8A-4147-A177-3AD203B41FA5}">
                      <a16:colId xmlns:a16="http://schemas.microsoft.com/office/drawing/2014/main" val="3009748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245812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@DAKGesundheit - 2019-01-06 14:47:02 </a:t>
                      </a:r>
                      <a:r>
                        <a:rPr kumimoji="0" lang="de-DE" sz="1000" b="0" i="0" u="none" strike="noStrike" kern="1200" cap="none" spc="0" normalizeH="0" baseline="0" noProof="0">
                          <a:ln>
                            <a:noFill/>
                          </a:ln>
                          <a:solidFill>
                            <a:prstClr val="black"/>
                          </a:solidFill>
                          <a:effectLst/>
                          <a:uLnTx/>
                          <a:uFillTx/>
                          <a:latin typeface="+mn-lt"/>
                          <a:ea typeface="+mn-ea"/>
                          <a:cs typeface="+mn-cs"/>
                        </a:rPr>
                        <a:t>
  Heute ist #TagdesKuschelns. Und nicht nur heute gilt: Körpernähe macht nicht nur glücklich, sondern auch gesund. https://t.co/XK2o8UuoMz https://t.co/czm1IJFvVv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0.2339 %</a:t>
                      </a:r>
                    </a:p>
                  </a:txBody>
                  <a:tcPr/>
                </a:tc>
                <a:extLst>
                  <a:ext uri="{0D108BD9-81ED-4DB2-BD59-A6C34878D82A}">
                    <a16:rowId xmlns:a16="http://schemas.microsoft.com/office/drawing/2014/main" val="2020978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@DAKGesundheit - 2019-01-06 09:02:11 </a:t>
                      </a:r>
                      <a:r>
                        <a:rPr kumimoji="0" lang="de-DE" sz="1000" b="0" i="0" u="none" strike="noStrike" kern="1200" cap="none" spc="0" normalizeH="0" baseline="0" noProof="0">
                          <a:ln>
                            <a:noFill/>
                          </a:ln>
                          <a:solidFill>
                            <a:prstClr val="black"/>
                          </a:solidFill>
                          <a:effectLst/>
                          <a:uLnTx/>
                          <a:uFillTx/>
                          <a:latin typeface="+mn-lt"/>
                          <a:ea typeface="+mn-ea"/>
                          <a:cs typeface="+mn-cs"/>
                        </a:rPr>
                        <a:t>
  Nach dem Gutachten des Berliner IGES-Instituts zur Wirksamkeit kieferorthopädischer Behandlungen fordert der GKV-Spitzenverband @GKV_SV belastbare Studien zum Nutzen von Zahnspangen und kieferorthopädischen Maßnahmen. https://t.co/3XRIMAKYpG via @welt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0.3431 %</a:t>
                      </a:r>
                    </a:p>
                  </a:txBody>
                  <a:tcPr/>
                </a:tc>
                <a:extLst>
                  <a:ext uri="{0D108BD9-81ED-4DB2-BD59-A6C34878D82A}">
                    <a16:rowId xmlns:a16="http://schemas.microsoft.com/office/drawing/2014/main" val="1313568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@DAKGesundheit - 2019-01-06 08:54:00 </a:t>
                      </a:r>
                      <a:r>
                        <a:rPr kumimoji="0" lang="de-DE" sz="1000" b="0" i="0" u="none" strike="noStrike" kern="1200" cap="none" spc="0" normalizeH="0" baseline="0" noProof="0">
                          <a:ln>
                            <a:noFill/>
                          </a:ln>
                          <a:solidFill>
                            <a:prstClr val="black"/>
                          </a:solidFill>
                          <a:effectLst/>
                          <a:uLnTx/>
                          <a:uFillTx/>
                          <a:latin typeface="+mn-lt"/>
                          <a:ea typeface="+mn-ea"/>
                          <a:cs typeface="+mn-cs"/>
                        </a:rPr>
                        <a:t>
  Komasaufen nicht nur im Kreis Stade weiterhin ein Problem, Daher setzten wir auch in diesem Jahr unsere erfolgreiche Aufklärungskampagne #buntstattblau - Kunst gegen Komasaufen fort. Regionale Schirmherrin ist Niedersachsens Sozialministerin Carola Reimann https://t.co/XLP7MLrb43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0.0624 %</a:t>
                      </a:r>
                    </a:p>
                  </a:txBody>
                  <a:tcPr/>
                </a:tc>
                <a:extLst>
                  <a:ext uri="{0D108BD9-81ED-4DB2-BD59-A6C34878D82A}">
                    <a16:rowId xmlns:a16="http://schemas.microsoft.com/office/drawing/2014/main" val="2244033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@DAKGesundheit - 2019-01-05 11:01:13 </a:t>
                      </a:r>
                      <a:r>
                        <a:rPr kumimoji="0" lang="de-DE" sz="1000" b="0" i="0" u="none" strike="noStrike" kern="1200" cap="none" spc="0" normalizeH="0" baseline="0" noProof="0">
                          <a:ln>
                            <a:noFill/>
                          </a:ln>
                          <a:solidFill>
                            <a:prstClr val="black"/>
                          </a:solidFill>
                          <a:effectLst/>
                          <a:uLnTx/>
                          <a:uFillTx/>
                          <a:latin typeface="+mn-lt"/>
                          <a:ea typeface="+mn-ea"/>
                          <a:cs typeface="+mn-cs"/>
                        </a:rPr>
                        <a:t>
  RT @ReneTraeder: #Selbstliebe war für Jill Deimel lange ein Fremdwort. Im Interview für den @DAKGesundheit #Podcast haben wir über seinen 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91812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@DAKGesundheit - 2019-01-05 08:44:39 </a:t>
                      </a:r>
                      <a:r>
                        <a:rPr kumimoji="0" lang="de-DE" sz="1000" b="0" i="0" u="none" strike="noStrike" kern="1200" cap="none" spc="0" normalizeH="0" baseline="0" noProof="0">
                          <a:ln>
                            <a:noFill/>
                          </a:ln>
                          <a:solidFill>
                            <a:prstClr val="black"/>
                          </a:solidFill>
                          <a:effectLst/>
                          <a:uLnTx/>
                          <a:uFillTx/>
                          <a:latin typeface="+mn-lt"/>
                          <a:ea typeface="+mn-ea"/>
                          <a:cs typeface="+mn-cs"/>
                        </a:rPr>
                        <a:t>
  Gesunde Eltern haben gesunde Kinder. So lautet das zentrale Ergebnis unseres Kinder- und Jugendreports. In unserem Online-Magazin berichtet der Berliner Kinderarzt Jakob Maske über seine täglichen Beobachtungen in der Praxis. https://t.co/hmJp6Kap4L via @dakgesundheit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0.1403 %</a:t>
                      </a:r>
                    </a:p>
                  </a:txBody>
                  <a:tcPr/>
                </a:tc>
                <a:extLst>
                  <a:ext uri="{0D108BD9-81ED-4DB2-BD59-A6C34878D82A}">
                    <a16:rowId xmlns:a16="http://schemas.microsoft.com/office/drawing/2014/main" val="696123426"/>
                  </a:ext>
                </a:extLst>
              </a:tr>
            </a:tbl>
          </a:graphicData>
        </a:graphic>
      </p:graphicFrame>
      <p:sp>
        <p:nvSpPr>
          <p:cNvPr id="4" name="Text Placeholder 3">
            <a:extLst>
              <a:ext uri="{FF2B5EF4-FFF2-40B4-BE49-F238E27FC236}">
                <a16:creationId xmlns:a16="http://schemas.microsoft.com/office/drawing/2014/main" id="{9B9777AD-38C0-488D-88BB-AE6B3CB9D431}"/>
              </a:ext>
            </a:extLst>
          </p:cNvPr>
          <p:cNvSpPr>
            <a:spLocks noGrp="1"/>
          </p:cNvSpPr>
          <p:nvPr>
            <p:ph type="body" sz="quarter" idx="14"/>
          </p:nvPr>
        </p:nvSpPr>
        <p:spPr/>
        <p:txBody>
          <a:bodyPr/>
          <a:lstStyle/>
          <a:p>
            <a:r>
              <a:rPr lang="en-US"/>
              <a:t>12/16/2018 - 01/06/2019</a:t>
            </a:r>
          </a:p>
        </p:txBody>
      </p:sp>
    </p:spTree>
    <p:extLst>
      <p:ext uri="{BB962C8B-B14F-4D97-AF65-F5344CB8AC3E}">
        <p14:creationId xmlns:p14="http://schemas.microsoft.com/office/powerpoint/2010/main" val="27307084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27106-FC1B-48CC-90AC-36B984AC3E80}"/>
              </a:ext>
            </a:extLst>
          </p:cNvPr>
          <p:cNvSpPr>
            <a:spLocks noGrp="1"/>
          </p:cNvSpPr>
          <p:nvPr>
            <p:ph type="title"/>
          </p:nvPr>
        </p:nvSpPr>
        <p:spPr/>
        <p:txBody>
          <a:bodyPr/>
          <a:lstStyle/>
          <a:p>
            <a:r>
              <a:rPr lang="en-US"/>
              <a:t>Twitter Own and Retweeted Tweets Table | DAK - 2 of 6</a:t>
            </a:r>
          </a:p>
        </p:txBody>
      </p:sp>
      <p:graphicFrame>
        <p:nvGraphicFramePr>
          <p:cNvPr id="5" name="Table Placeholder 4">
            <a:extLst>
              <a:ext uri="{FF2B5EF4-FFF2-40B4-BE49-F238E27FC236}">
                <a16:creationId xmlns:a16="http://schemas.microsoft.com/office/drawing/2014/main" id="{B9500F01-74F0-40A7-9D30-029AF5D580F2}"/>
              </a:ext>
            </a:extLst>
          </p:cNvPr>
          <p:cNvGraphicFramePr>
            <a:graphicFrameLocks noGrp="1"/>
          </p:cNvGraphicFramePr>
          <p:nvPr>
            <p:ph type="tbl" sz="quarter" idx="13"/>
            <p:extLst>
              <p:ext uri="{D42A27DB-BD31-4B8C-83A1-F6EECF244321}">
                <p14:modId xmlns:p14="http://schemas.microsoft.com/office/powerpoint/2010/main" val="1298906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28653013"/>
                    </a:ext>
                  </a:extLst>
                </a:gridCol>
                <a:gridCol w="822960">
                  <a:extLst>
                    <a:ext uri="{9D8B030D-6E8A-4147-A177-3AD203B41FA5}">
                      <a16:colId xmlns:a16="http://schemas.microsoft.com/office/drawing/2014/main" val="818648557"/>
                    </a:ext>
                  </a:extLst>
                </a:gridCol>
                <a:gridCol w="822960">
                  <a:extLst>
                    <a:ext uri="{9D8B030D-6E8A-4147-A177-3AD203B41FA5}">
                      <a16:colId xmlns:a16="http://schemas.microsoft.com/office/drawing/2014/main" val="1538373145"/>
                    </a:ext>
                  </a:extLst>
                </a:gridCol>
                <a:gridCol w="822960">
                  <a:extLst>
                    <a:ext uri="{9D8B030D-6E8A-4147-A177-3AD203B41FA5}">
                      <a16:colId xmlns:a16="http://schemas.microsoft.com/office/drawing/2014/main" val="1715748439"/>
                    </a:ext>
                  </a:extLst>
                </a:gridCol>
                <a:gridCol w="822960">
                  <a:extLst>
                    <a:ext uri="{9D8B030D-6E8A-4147-A177-3AD203B41FA5}">
                      <a16:colId xmlns:a16="http://schemas.microsoft.com/office/drawing/2014/main" val="1537381196"/>
                    </a:ext>
                  </a:extLst>
                </a:gridCol>
                <a:gridCol w="822960">
                  <a:extLst>
                    <a:ext uri="{9D8B030D-6E8A-4147-A177-3AD203B41FA5}">
                      <a16:colId xmlns:a16="http://schemas.microsoft.com/office/drawing/2014/main" val="1544172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381770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@AOK_Politik - 2019-01-04 13:50:35 </a:t>
                      </a:r>
                      <a:r>
                        <a:rPr kumimoji="0" lang="de-DE" sz="1000" b="0" i="0" u="none" strike="noStrike" kern="1200" cap="none" spc="0" normalizeH="0" baseline="0" noProof="0">
                          <a:ln>
                            <a:noFill/>
                          </a:ln>
                          <a:solidFill>
                            <a:prstClr val="black"/>
                          </a:solidFill>
                          <a:effectLst/>
                          <a:uLnTx/>
                          <a:uFillTx/>
                          <a:latin typeface="+mn-lt"/>
                          <a:ea typeface="+mn-ea"/>
                          <a:cs typeface="+mn-cs"/>
                        </a:rPr>
                        <a:t>
  Fehlerhafte #Medizinprodukte können schlimme Folgen haben. Beim #AOK-Medienservice gibt es einige schadhafte Medizinprodukte im Überblick: https://t.co/ZynFyU45aJ #ImplantFiles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0.0765 %</a:t>
                      </a:r>
                    </a:p>
                  </a:txBody>
                  <a:tcPr/>
                </a:tc>
                <a:extLst>
                  <a:ext uri="{0D108BD9-81ED-4DB2-BD59-A6C34878D82A}">
                    <a16:rowId xmlns:a16="http://schemas.microsoft.com/office/drawing/2014/main" val="2883424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@TK_Presse - 2019-01-04 13:12:53 </a:t>
                      </a:r>
                      <a:r>
                        <a:rPr kumimoji="0" lang="de-DE" sz="1000" b="0" i="0" u="none" strike="noStrike" kern="1200" cap="none" spc="0" normalizeH="0" baseline="0" noProof="0">
                          <a:ln>
                            <a:noFill/>
                          </a:ln>
                          <a:solidFill>
                            <a:prstClr val="black"/>
                          </a:solidFill>
                          <a:effectLst/>
                          <a:uLnTx/>
                          <a:uFillTx/>
                          <a:latin typeface="+mn-lt"/>
                          <a:ea typeface="+mn-ea"/>
                          <a:cs typeface="+mn-cs"/>
                        </a:rPr>
                        <a:t>
  #Lesetipp: Wie #KI bei medizinischen Diagnosen unterstützen kann, hat @rponline aufgeschrieben: https://t.co/NdMObcXZAx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0.0381 %</a:t>
                      </a:r>
                    </a:p>
                  </a:txBody>
                  <a:tcPr/>
                </a:tc>
                <a:extLst>
                  <a:ext uri="{0D108BD9-81ED-4DB2-BD59-A6C34878D82A}">
                    <a16:rowId xmlns:a16="http://schemas.microsoft.com/office/drawing/2014/main" val="1765966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@DAKGesundheit - 2019-01-04 12:48:34 </a:t>
                      </a:r>
                      <a:r>
                        <a:rPr kumimoji="0" lang="de-DE" sz="1000" b="0" i="0" u="none" strike="noStrike" kern="1200" cap="none" spc="0" normalizeH="0" baseline="0" noProof="0">
                          <a:ln>
                            <a:noFill/>
                          </a:ln>
                          <a:solidFill>
                            <a:prstClr val="black"/>
                          </a:solidFill>
                          <a:effectLst/>
                          <a:uLnTx/>
                          <a:uFillTx/>
                          <a:latin typeface="+mn-lt"/>
                          <a:ea typeface="+mn-ea"/>
                          <a:cs typeface="+mn-cs"/>
                        </a:rPr>
                        <a:t>
  Auch im noch jungen Jahr steht die #DAKGesundheit für ein gesundes Miteinander. Respekt. Freundlichkeit. Anstand. Rücksicht. Für alle und jeden. Ein Leben lang. Denn das macht seltener traurig, weniger krank und das Leben besser. Alle Infos hier: https://t.co/6J6jKu7jOr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0.2965 %</a:t>
                      </a:r>
                    </a:p>
                  </a:txBody>
                  <a:tcPr/>
                </a:tc>
                <a:extLst>
                  <a:ext uri="{0D108BD9-81ED-4DB2-BD59-A6C34878D82A}">
                    <a16:rowId xmlns:a16="http://schemas.microsoft.com/office/drawing/2014/main" val="3457773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@BARMER_Presse - 2019-01-04 12:44:32 </a:t>
                      </a:r>
                      <a:r>
                        <a:rPr kumimoji="0" lang="de-DE" sz="1000" b="0" i="0" u="none" strike="noStrike" kern="1200" cap="none" spc="0" normalizeH="0" baseline="0" noProof="0">
                          <a:ln>
                            <a:noFill/>
                          </a:ln>
                          <a:solidFill>
                            <a:prstClr val="black"/>
                          </a:solidFill>
                          <a:effectLst/>
                          <a:uLnTx/>
                          <a:uFillTx/>
                          <a:latin typeface="+mn-lt"/>
                          <a:ea typeface="+mn-ea"/>
                          <a:cs typeface="+mn-cs"/>
                        </a:rPr>
                        <a:t>
  #Abnehmen steht für Viele ganz oben auf der Liste der Neujahrsvorsätze. Wie's geht, steht hier: 
https://t.co/l6pzBHOnvO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0.0305 %</a:t>
                      </a:r>
                    </a:p>
                  </a:txBody>
                  <a:tcPr/>
                </a:tc>
                <a:extLst>
                  <a:ext uri="{0D108BD9-81ED-4DB2-BD59-A6C34878D82A}">
                    <a16:rowId xmlns:a16="http://schemas.microsoft.com/office/drawing/2014/main" val="1407471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@TK_Presse - 2019-01-04 11:41:01 </a:t>
                      </a:r>
                      <a:r>
                        <a:rPr kumimoji="0" lang="de-DE" sz="1000" b="0" i="0" u="none" strike="noStrike" kern="1200" cap="none" spc="0" normalizeH="0" baseline="0" noProof="0">
                          <a:ln>
                            <a:noFill/>
                          </a:ln>
                          <a:solidFill>
                            <a:prstClr val="black"/>
                          </a:solidFill>
                          <a:effectLst/>
                          <a:uLnTx/>
                          <a:uFillTx/>
                          <a:latin typeface="+mn-lt"/>
                          <a:ea typeface="+mn-ea"/>
                          <a:cs typeface="+mn-cs"/>
                        </a:rPr>
                        <a:t>
  #Digitalisierung fördern ist für die Zukunft der #Pflege unabdingbar. Das gilt auch für die Pflege zuhause. https://t.co/iBbQYBXDMW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0.0381 %</a:t>
                      </a:r>
                    </a:p>
                  </a:txBody>
                  <a:tcPr/>
                </a:tc>
                <a:extLst>
                  <a:ext uri="{0D108BD9-81ED-4DB2-BD59-A6C34878D82A}">
                    <a16:rowId xmlns:a16="http://schemas.microsoft.com/office/drawing/2014/main" val="851723126"/>
                  </a:ext>
                </a:extLst>
              </a:tr>
            </a:tbl>
          </a:graphicData>
        </a:graphic>
      </p:graphicFrame>
      <p:sp>
        <p:nvSpPr>
          <p:cNvPr id="4" name="Text Placeholder 3">
            <a:extLst>
              <a:ext uri="{FF2B5EF4-FFF2-40B4-BE49-F238E27FC236}">
                <a16:creationId xmlns:a16="http://schemas.microsoft.com/office/drawing/2014/main" id="{45F5B8F1-E632-4E58-A6CB-F35497465ACC}"/>
              </a:ext>
            </a:extLst>
          </p:cNvPr>
          <p:cNvSpPr>
            <a:spLocks noGrp="1"/>
          </p:cNvSpPr>
          <p:nvPr>
            <p:ph type="body" sz="quarter" idx="14"/>
          </p:nvPr>
        </p:nvSpPr>
        <p:spPr/>
        <p:txBody>
          <a:bodyPr/>
          <a:lstStyle/>
          <a:p>
            <a:r>
              <a:rPr lang="en-US"/>
              <a:t>12/16/2018 - 01/06/2019</a:t>
            </a:r>
          </a:p>
        </p:txBody>
      </p:sp>
    </p:spTree>
    <p:extLst>
      <p:ext uri="{BB962C8B-B14F-4D97-AF65-F5344CB8AC3E}">
        <p14:creationId xmlns:p14="http://schemas.microsoft.com/office/powerpoint/2010/main" val="15892873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21486-7391-4667-9E86-86C4131BA61F}"/>
              </a:ext>
            </a:extLst>
          </p:cNvPr>
          <p:cNvSpPr>
            <a:spLocks noGrp="1"/>
          </p:cNvSpPr>
          <p:nvPr>
            <p:ph type="title"/>
          </p:nvPr>
        </p:nvSpPr>
        <p:spPr/>
        <p:txBody>
          <a:bodyPr/>
          <a:lstStyle/>
          <a:p>
            <a:r>
              <a:rPr lang="en-US"/>
              <a:t>Twitter Own and Retweeted Tweets Table | DAK - 3 of 6</a:t>
            </a:r>
          </a:p>
        </p:txBody>
      </p:sp>
      <p:graphicFrame>
        <p:nvGraphicFramePr>
          <p:cNvPr id="5" name="Table Placeholder 4">
            <a:extLst>
              <a:ext uri="{FF2B5EF4-FFF2-40B4-BE49-F238E27FC236}">
                <a16:creationId xmlns:a16="http://schemas.microsoft.com/office/drawing/2014/main" id="{823BF226-F778-43B7-860C-2732D933290C}"/>
              </a:ext>
            </a:extLst>
          </p:cNvPr>
          <p:cNvGraphicFramePr>
            <a:graphicFrameLocks noGrp="1"/>
          </p:cNvGraphicFramePr>
          <p:nvPr>
            <p:ph type="tbl" sz="quarter" idx="13"/>
            <p:extLst>
              <p:ext uri="{D42A27DB-BD31-4B8C-83A1-F6EECF244321}">
                <p14:modId xmlns:p14="http://schemas.microsoft.com/office/powerpoint/2010/main" val="3964157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7629960"/>
                    </a:ext>
                  </a:extLst>
                </a:gridCol>
                <a:gridCol w="822960">
                  <a:extLst>
                    <a:ext uri="{9D8B030D-6E8A-4147-A177-3AD203B41FA5}">
                      <a16:colId xmlns:a16="http://schemas.microsoft.com/office/drawing/2014/main" val="421810431"/>
                    </a:ext>
                  </a:extLst>
                </a:gridCol>
                <a:gridCol w="822960">
                  <a:extLst>
                    <a:ext uri="{9D8B030D-6E8A-4147-A177-3AD203B41FA5}">
                      <a16:colId xmlns:a16="http://schemas.microsoft.com/office/drawing/2014/main" val="935242126"/>
                    </a:ext>
                  </a:extLst>
                </a:gridCol>
                <a:gridCol w="822960">
                  <a:extLst>
                    <a:ext uri="{9D8B030D-6E8A-4147-A177-3AD203B41FA5}">
                      <a16:colId xmlns:a16="http://schemas.microsoft.com/office/drawing/2014/main" val="1037385951"/>
                    </a:ext>
                  </a:extLst>
                </a:gridCol>
                <a:gridCol w="822960">
                  <a:extLst>
                    <a:ext uri="{9D8B030D-6E8A-4147-A177-3AD203B41FA5}">
                      <a16:colId xmlns:a16="http://schemas.microsoft.com/office/drawing/2014/main" val="2667243316"/>
                    </a:ext>
                  </a:extLst>
                </a:gridCol>
                <a:gridCol w="822960">
                  <a:extLst>
                    <a:ext uri="{9D8B030D-6E8A-4147-A177-3AD203B41FA5}">
                      <a16:colId xmlns:a16="http://schemas.microsoft.com/office/drawing/2014/main" val="517722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772073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@TK_Presse - 2019-01-04 10:52:44 </a:t>
                      </a:r>
                      <a:r>
                        <a:rPr kumimoji="0" lang="de-DE" sz="1000" b="0" i="0" u="none" strike="noStrike" kern="1200" cap="none" spc="0" normalizeH="0" baseline="0" noProof="0">
                          <a:ln>
                            <a:noFill/>
                          </a:ln>
                          <a:solidFill>
                            <a:prstClr val="black"/>
                          </a:solidFill>
                          <a:effectLst/>
                          <a:uLnTx/>
                          <a:uFillTx/>
                          <a:latin typeface="+mn-lt"/>
                          <a:ea typeface="+mn-ea"/>
                          <a:cs typeface="+mn-cs"/>
                        </a:rPr>
                        <a:t>
  "Die App muss hohen Sicherheitsansprüchen genügen &amp;amp; gleichzeitig intuitiv bedienbar und übersichtlich sein." Gleichzeitig entscheidet allein der Patient, ob und wie er sie nutzen möchte. Matthias Hartmann von @IBMDeutschland über #TKsafe: https://t.co/FJgMmDseCy https://t.co/CcR09xEfgE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0.0381 %</a:t>
                      </a:r>
                    </a:p>
                  </a:txBody>
                  <a:tcPr/>
                </a:tc>
                <a:extLst>
                  <a:ext uri="{0D108BD9-81ED-4DB2-BD59-A6C34878D82A}">
                    <a16:rowId xmlns:a16="http://schemas.microsoft.com/office/drawing/2014/main" val="4287084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@AOK_Politik - 2019-01-04 09:54:13 </a:t>
                      </a:r>
                      <a:r>
                        <a:rPr kumimoji="0" lang="de-DE" sz="1000" b="0" i="0" u="none" strike="noStrike" kern="1200" cap="none" spc="0" normalizeH="0" baseline="0" noProof="0">
                          <a:ln>
                            <a:noFill/>
                          </a:ln>
                          <a:solidFill>
                            <a:prstClr val="black"/>
                          </a:solidFill>
                          <a:effectLst/>
                          <a:uLnTx/>
                          <a:uFillTx/>
                          <a:latin typeface="+mn-lt"/>
                          <a:ea typeface="+mn-ea"/>
                          <a:cs typeface="+mn-cs"/>
                        </a:rPr>
                        <a:t>
  Vom 14.-16. März findet der #DPT 2019 statt. Dieses Jahr ist die #AOK u.a. mit Veranstaltungen zum Thema Qualitätsmessung in der #Langzeitpflege, neuer Pflegebedürftigkeitsbegriff und Gewaltprävention in der #Pflege dabei. Tickets und Programm: https://t.co/13g5NcvKtD @pflegetag https://t.co/Evs2s6XAjV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0.1020 %</a:t>
                      </a:r>
                    </a:p>
                  </a:txBody>
                  <a:tcPr/>
                </a:tc>
                <a:extLst>
                  <a:ext uri="{0D108BD9-81ED-4DB2-BD59-A6C34878D82A}">
                    <a16:rowId xmlns:a16="http://schemas.microsoft.com/office/drawing/2014/main" val="164051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@DAKGesundheit - 2019-01-04 09:04:24 </a:t>
                      </a:r>
                      <a:r>
                        <a:rPr kumimoji="0" lang="de-DE" sz="1000" b="0" i="0" u="none" strike="noStrike" kern="1200" cap="none" spc="0" normalizeH="0" baseline="0" noProof="0">
                          <a:ln>
                            <a:noFill/>
                          </a:ln>
                          <a:solidFill>
                            <a:prstClr val="black"/>
                          </a:solidFill>
                          <a:effectLst/>
                          <a:uLnTx/>
                          <a:uFillTx/>
                          <a:latin typeface="+mn-lt"/>
                          <a:ea typeface="+mn-ea"/>
                          <a:cs typeface="+mn-cs"/>
                        </a:rPr>
                        <a:t>
  „Dry January“: Ohne Alkohol ins neue Jahr via @lzgezwitscher https://t.co/pf26kwGdwo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0.0624 %</a:t>
                      </a:r>
                    </a:p>
                  </a:txBody>
                  <a:tcPr/>
                </a:tc>
                <a:extLst>
                  <a:ext uri="{0D108BD9-81ED-4DB2-BD59-A6C34878D82A}">
                    <a16:rowId xmlns:a16="http://schemas.microsoft.com/office/drawing/2014/main" val="2102267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@DAKGesundheit - 2019-01-04 09:02:08 </a:t>
                      </a:r>
                      <a:r>
                        <a:rPr kumimoji="0" lang="de-DE" sz="1000" b="0" i="0" u="none" strike="noStrike" kern="1200" cap="none" spc="0" normalizeH="0" baseline="0" noProof="0">
                          <a:ln>
                            <a:noFill/>
                          </a:ln>
                          <a:solidFill>
                            <a:prstClr val="black"/>
                          </a:solidFill>
                          <a:effectLst/>
                          <a:uLnTx/>
                          <a:uFillTx/>
                          <a:latin typeface="+mn-lt"/>
                          <a:ea typeface="+mn-ea"/>
                          <a:cs typeface="+mn-cs"/>
                        </a:rPr>
                        <a:t>
  Telefon-Hotline der #DAKGesundheit hilft auch Geraern beim Durchhalten guter Vorsätze https://t.co/TkUU1qmw1T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0.0936 %</a:t>
                      </a:r>
                    </a:p>
                  </a:txBody>
                  <a:tcPr/>
                </a:tc>
                <a:extLst>
                  <a:ext uri="{0D108BD9-81ED-4DB2-BD59-A6C34878D82A}">
                    <a16:rowId xmlns:a16="http://schemas.microsoft.com/office/drawing/2014/main" val="4065641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@AOK_Politik - 2019-01-03 17:30:52 </a:t>
                      </a:r>
                      <a:r>
                        <a:rPr kumimoji="0" lang="de-DE" sz="1000" b="0" i="0" u="none" strike="noStrike" kern="1200" cap="none" spc="0" normalizeH="0" baseline="0" noProof="0">
                          <a:ln>
                            <a:noFill/>
                          </a:ln>
                          <a:solidFill>
                            <a:prstClr val="black"/>
                          </a:solidFill>
                          <a:effectLst/>
                          <a:uLnTx/>
                          <a:uFillTx/>
                          <a:latin typeface="+mn-lt"/>
                          <a:ea typeface="+mn-ea"/>
                          <a:cs typeface="+mn-cs"/>
                        </a:rPr>
                        <a:t>
  .@dpa meldet: Debatte um #Kieferorthopädie - Was bringen Zahnspangen und Co.? https://t.co/wsZRycrCGd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0.0128 %</a:t>
                      </a:r>
                    </a:p>
                  </a:txBody>
                  <a:tcPr/>
                </a:tc>
                <a:extLst>
                  <a:ext uri="{0D108BD9-81ED-4DB2-BD59-A6C34878D82A}">
                    <a16:rowId xmlns:a16="http://schemas.microsoft.com/office/drawing/2014/main" val="1513318236"/>
                  </a:ext>
                </a:extLst>
              </a:tr>
            </a:tbl>
          </a:graphicData>
        </a:graphic>
      </p:graphicFrame>
      <p:sp>
        <p:nvSpPr>
          <p:cNvPr id="4" name="Text Placeholder 3">
            <a:extLst>
              <a:ext uri="{FF2B5EF4-FFF2-40B4-BE49-F238E27FC236}">
                <a16:creationId xmlns:a16="http://schemas.microsoft.com/office/drawing/2014/main" id="{1C352887-367B-48FF-A74B-5EFC004AE137}"/>
              </a:ext>
            </a:extLst>
          </p:cNvPr>
          <p:cNvSpPr>
            <a:spLocks noGrp="1"/>
          </p:cNvSpPr>
          <p:nvPr>
            <p:ph type="body" sz="quarter" idx="14"/>
          </p:nvPr>
        </p:nvSpPr>
        <p:spPr/>
        <p:txBody>
          <a:bodyPr/>
          <a:lstStyle/>
          <a:p>
            <a:r>
              <a:rPr lang="en-US"/>
              <a:t>12/16/2018 - 01/06/2019</a:t>
            </a:r>
          </a:p>
        </p:txBody>
      </p:sp>
    </p:spTree>
    <p:extLst>
      <p:ext uri="{BB962C8B-B14F-4D97-AF65-F5344CB8AC3E}">
        <p14:creationId xmlns:p14="http://schemas.microsoft.com/office/powerpoint/2010/main" val="20426266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8B5E1-7ED2-4D96-9138-51ACE53A8345}"/>
              </a:ext>
            </a:extLst>
          </p:cNvPr>
          <p:cNvSpPr>
            <a:spLocks noGrp="1"/>
          </p:cNvSpPr>
          <p:nvPr>
            <p:ph type="title"/>
          </p:nvPr>
        </p:nvSpPr>
        <p:spPr/>
        <p:txBody>
          <a:bodyPr/>
          <a:lstStyle/>
          <a:p>
            <a:r>
              <a:rPr lang="en-US"/>
              <a:t>Twitter Own and Retweeted Tweets Table | DAK - 4 of 6</a:t>
            </a:r>
          </a:p>
        </p:txBody>
      </p:sp>
      <p:graphicFrame>
        <p:nvGraphicFramePr>
          <p:cNvPr id="5" name="Table Placeholder 4">
            <a:extLst>
              <a:ext uri="{FF2B5EF4-FFF2-40B4-BE49-F238E27FC236}">
                <a16:creationId xmlns:a16="http://schemas.microsoft.com/office/drawing/2014/main" id="{36E5E383-43D4-4C30-9162-51373F3CA34C}"/>
              </a:ext>
            </a:extLst>
          </p:cNvPr>
          <p:cNvGraphicFramePr>
            <a:graphicFrameLocks noGrp="1"/>
          </p:cNvGraphicFramePr>
          <p:nvPr>
            <p:ph type="tbl" sz="quarter" idx="13"/>
            <p:extLst>
              <p:ext uri="{D42A27DB-BD31-4B8C-83A1-F6EECF244321}">
                <p14:modId xmlns:p14="http://schemas.microsoft.com/office/powerpoint/2010/main" val="605265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56905155"/>
                    </a:ext>
                  </a:extLst>
                </a:gridCol>
                <a:gridCol w="822960">
                  <a:extLst>
                    <a:ext uri="{9D8B030D-6E8A-4147-A177-3AD203B41FA5}">
                      <a16:colId xmlns:a16="http://schemas.microsoft.com/office/drawing/2014/main" val="1396697144"/>
                    </a:ext>
                  </a:extLst>
                </a:gridCol>
                <a:gridCol w="822960">
                  <a:extLst>
                    <a:ext uri="{9D8B030D-6E8A-4147-A177-3AD203B41FA5}">
                      <a16:colId xmlns:a16="http://schemas.microsoft.com/office/drawing/2014/main" val="3899250415"/>
                    </a:ext>
                  </a:extLst>
                </a:gridCol>
                <a:gridCol w="822960">
                  <a:extLst>
                    <a:ext uri="{9D8B030D-6E8A-4147-A177-3AD203B41FA5}">
                      <a16:colId xmlns:a16="http://schemas.microsoft.com/office/drawing/2014/main" val="1779700420"/>
                    </a:ext>
                  </a:extLst>
                </a:gridCol>
                <a:gridCol w="822960">
                  <a:extLst>
                    <a:ext uri="{9D8B030D-6E8A-4147-A177-3AD203B41FA5}">
                      <a16:colId xmlns:a16="http://schemas.microsoft.com/office/drawing/2014/main" val="2354958173"/>
                    </a:ext>
                  </a:extLst>
                </a:gridCol>
                <a:gridCol w="822960">
                  <a:extLst>
                    <a:ext uri="{9D8B030D-6E8A-4147-A177-3AD203B41FA5}">
                      <a16:colId xmlns:a16="http://schemas.microsoft.com/office/drawing/2014/main" val="1625862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488733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@TK_Presse - 2019-01-03 17:14:38 </a:t>
                      </a:r>
                      <a:r>
                        <a:rPr kumimoji="0" lang="de-DE" sz="1000" b="0" i="0" u="none" strike="noStrike" kern="1200" cap="none" spc="0" normalizeH="0" baseline="0" noProof="0">
                          <a:ln>
                            <a:noFill/>
                          </a:ln>
                          <a:solidFill>
                            <a:prstClr val="black"/>
                          </a:solidFill>
                          <a:effectLst/>
                          <a:uLnTx/>
                          <a:uFillTx/>
                          <a:latin typeface="+mn-lt"/>
                          <a:ea typeface="+mn-ea"/>
                          <a:cs typeface="+mn-cs"/>
                        </a:rPr>
                        <a:t>
  RT @hcmZwitscher: Wie die @TK_Presse sich mit einer Social-Media-Kampagne für Umweltschutz engagiert #netzgegenplastik @elbkindGmbH @KIEZHE…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69972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@AOK_Politik - 2019-01-03 16:20:04 </a:t>
                      </a:r>
                      <a:r>
                        <a:rPr kumimoji="0" lang="de-DE" sz="1000" b="0" i="0" u="none" strike="noStrike" kern="1200" cap="none" spc="0" normalizeH="0" baseline="0" noProof="0">
                          <a:ln>
                            <a:noFill/>
                          </a:ln>
                          <a:solidFill>
                            <a:prstClr val="black"/>
                          </a:solidFill>
                          <a:effectLst/>
                          <a:uLnTx/>
                          <a:uFillTx/>
                          <a:latin typeface="+mn-lt"/>
                          <a:ea typeface="+mn-ea"/>
                          <a:cs typeface="+mn-cs"/>
                        </a:rPr>
                        <a:t>
  Die gesetzlichen Krankenkassen haben auch das 3. Quartal 2018 mit einem positiven Finanzergebnis abgeschlossen und erzielten ein Plus von 1,86 Mrd. Euro. Im Vergleich zu den ersten drei Quartalen 2017 verringerte sich der Überschuss um 650 Mio. Euro. https://t.co/Lmuz5MGQij https://t.co/nhzOUtF1cB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0.0255 %</a:t>
                      </a:r>
                    </a:p>
                  </a:txBody>
                  <a:tcPr/>
                </a:tc>
                <a:extLst>
                  <a:ext uri="{0D108BD9-81ED-4DB2-BD59-A6C34878D82A}">
                    <a16:rowId xmlns:a16="http://schemas.microsoft.com/office/drawing/2014/main" val="2603684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@AOK_Politik - 2019-01-03 16:17:55 </a:t>
                      </a:r>
                      <a:r>
                        <a:rPr kumimoji="0" lang="de-DE" sz="1000" b="0" i="0" u="none" strike="noStrike" kern="1200" cap="none" spc="0" normalizeH="0" baseline="0" noProof="0">
                          <a:ln>
                            <a:noFill/>
                          </a:ln>
                          <a:solidFill>
                            <a:prstClr val="black"/>
                          </a:solidFill>
                          <a:effectLst/>
                          <a:uLnTx/>
                          <a:uFillTx/>
                          <a:latin typeface="+mn-lt"/>
                          <a:ea typeface="+mn-ea"/>
                          <a:cs typeface="+mn-cs"/>
                        </a:rPr>
                        <a:t>
  RT @GKV_SV: Nutzen #kieferorthopädischer Behandlungen wissenschaftlich zu untersuchen, ist richtig. Gut wären #Vergleichsstudien, auch wenn…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83877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@AOK_Politik - 2019-01-03 15:06:29 </a:t>
                      </a:r>
                      <a:r>
                        <a:rPr kumimoji="0" lang="de-DE" sz="1000" b="0" i="0" u="none" strike="noStrike" kern="1200" cap="none" spc="0" normalizeH="0" baseline="0" noProof="0">
                          <a:ln>
                            <a:noFill/>
                          </a:ln>
                          <a:solidFill>
                            <a:prstClr val="black"/>
                          </a:solidFill>
                          <a:effectLst/>
                          <a:uLnTx/>
                          <a:uFillTx/>
                          <a:latin typeface="+mn-lt"/>
                          <a:ea typeface="+mn-ea"/>
                          <a:cs typeface="+mn-cs"/>
                        </a:rPr>
                        <a:t>
  Im Vergleich zu 1990 haben Ärzte mehr Versorgungszeit pro Einwohner als jemals zuvor. Deshalb muss geklärt werden, warum gesetzlich krankenversicherte Patienten erhebliche Schwierigkeiten haben, zeitnah Behandlungstermine zu erhalten. https://t.co/lTr5dMfTdh @Buerger_Berlin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0.0638 %</a:t>
                      </a:r>
                    </a:p>
                  </a:txBody>
                  <a:tcPr/>
                </a:tc>
                <a:extLst>
                  <a:ext uri="{0D108BD9-81ED-4DB2-BD59-A6C34878D82A}">
                    <a16:rowId xmlns:a16="http://schemas.microsoft.com/office/drawing/2014/main" val="1030449761"/>
                  </a:ext>
                </a:extLst>
              </a:tr>
            </a:tbl>
          </a:graphicData>
        </a:graphic>
      </p:graphicFrame>
      <p:sp>
        <p:nvSpPr>
          <p:cNvPr id="4" name="Text Placeholder 3">
            <a:extLst>
              <a:ext uri="{FF2B5EF4-FFF2-40B4-BE49-F238E27FC236}">
                <a16:creationId xmlns:a16="http://schemas.microsoft.com/office/drawing/2014/main" id="{EEE3F7E9-685D-4875-A6D8-348138215731}"/>
              </a:ext>
            </a:extLst>
          </p:cNvPr>
          <p:cNvSpPr>
            <a:spLocks noGrp="1"/>
          </p:cNvSpPr>
          <p:nvPr>
            <p:ph type="body" sz="quarter" idx="14"/>
          </p:nvPr>
        </p:nvSpPr>
        <p:spPr/>
        <p:txBody>
          <a:bodyPr/>
          <a:lstStyle/>
          <a:p>
            <a:r>
              <a:rPr lang="en-US"/>
              <a:t>12/16/2018 - 01/06/2019</a:t>
            </a:r>
          </a:p>
        </p:txBody>
      </p:sp>
    </p:spTree>
    <p:extLst>
      <p:ext uri="{BB962C8B-B14F-4D97-AF65-F5344CB8AC3E}">
        <p14:creationId xmlns:p14="http://schemas.microsoft.com/office/powerpoint/2010/main" val="5527029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579A7-1F30-4089-AFBC-1D0FAF34682C}"/>
              </a:ext>
            </a:extLst>
          </p:cNvPr>
          <p:cNvSpPr>
            <a:spLocks noGrp="1"/>
          </p:cNvSpPr>
          <p:nvPr>
            <p:ph type="title"/>
          </p:nvPr>
        </p:nvSpPr>
        <p:spPr/>
        <p:txBody>
          <a:bodyPr/>
          <a:lstStyle/>
          <a:p>
            <a:r>
              <a:rPr lang="en-US"/>
              <a:t>Twitter Own and Retweeted Tweets Table | DAK - 5 of 6</a:t>
            </a:r>
          </a:p>
        </p:txBody>
      </p:sp>
      <p:graphicFrame>
        <p:nvGraphicFramePr>
          <p:cNvPr id="5" name="Table Placeholder 4">
            <a:extLst>
              <a:ext uri="{FF2B5EF4-FFF2-40B4-BE49-F238E27FC236}">
                <a16:creationId xmlns:a16="http://schemas.microsoft.com/office/drawing/2014/main" id="{BDB5103E-844B-43E6-9F6E-D8FA5770DA9D}"/>
              </a:ext>
            </a:extLst>
          </p:cNvPr>
          <p:cNvGraphicFramePr>
            <a:graphicFrameLocks noGrp="1"/>
          </p:cNvGraphicFramePr>
          <p:nvPr>
            <p:ph type="tbl" sz="quarter" idx="13"/>
            <p:extLst>
              <p:ext uri="{D42A27DB-BD31-4B8C-83A1-F6EECF244321}">
                <p14:modId xmlns:p14="http://schemas.microsoft.com/office/powerpoint/2010/main" val="2164757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48129535"/>
                    </a:ext>
                  </a:extLst>
                </a:gridCol>
                <a:gridCol w="822960">
                  <a:extLst>
                    <a:ext uri="{9D8B030D-6E8A-4147-A177-3AD203B41FA5}">
                      <a16:colId xmlns:a16="http://schemas.microsoft.com/office/drawing/2014/main" val="1079995030"/>
                    </a:ext>
                  </a:extLst>
                </a:gridCol>
                <a:gridCol w="822960">
                  <a:extLst>
                    <a:ext uri="{9D8B030D-6E8A-4147-A177-3AD203B41FA5}">
                      <a16:colId xmlns:a16="http://schemas.microsoft.com/office/drawing/2014/main" val="3769024668"/>
                    </a:ext>
                  </a:extLst>
                </a:gridCol>
                <a:gridCol w="822960">
                  <a:extLst>
                    <a:ext uri="{9D8B030D-6E8A-4147-A177-3AD203B41FA5}">
                      <a16:colId xmlns:a16="http://schemas.microsoft.com/office/drawing/2014/main" val="649706212"/>
                    </a:ext>
                  </a:extLst>
                </a:gridCol>
                <a:gridCol w="822960">
                  <a:extLst>
                    <a:ext uri="{9D8B030D-6E8A-4147-A177-3AD203B41FA5}">
                      <a16:colId xmlns:a16="http://schemas.microsoft.com/office/drawing/2014/main" val="1485441876"/>
                    </a:ext>
                  </a:extLst>
                </a:gridCol>
                <a:gridCol w="822960">
                  <a:extLst>
                    <a:ext uri="{9D8B030D-6E8A-4147-A177-3AD203B41FA5}">
                      <a16:colId xmlns:a16="http://schemas.microsoft.com/office/drawing/2014/main" val="2639974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154997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@TK_Presse - 2019-01-03 15:06:25 </a:t>
                      </a:r>
                      <a:r>
                        <a:rPr kumimoji="0" lang="de-DE" sz="1000" b="0" i="0" u="none" strike="noStrike" kern="1200" cap="none" spc="0" normalizeH="0" baseline="0" noProof="0">
                          <a:ln>
                            <a:noFill/>
                          </a:ln>
                          <a:solidFill>
                            <a:prstClr val="black"/>
                          </a:solidFill>
                          <a:effectLst/>
                          <a:uLnTx/>
                          <a:uFillTx/>
                          <a:latin typeface="+mn-lt"/>
                          <a:ea typeface="+mn-ea"/>
                          <a:cs typeface="+mn-cs"/>
                        </a:rPr>
                        <a:t>
  Aktiv sein kommt ja im Alltag oft viel zu kurz: Auch wenn uns die #BirdBoxChallenge nicht so recht überzeugt - hier eine Kurs-Auswahl, von denen man einige sicher auch mit geschlossenen Augen machen kann... 🤷‍♀️ https://t.co/bQwLmddVDf https://t.co/6dw5oy0797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0.0255 %</a:t>
                      </a:r>
                    </a:p>
                  </a:txBody>
                  <a:tcPr/>
                </a:tc>
                <a:extLst>
                  <a:ext uri="{0D108BD9-81ED-4DB2-BD59-A6C34878D82A}">
                    <a16:rowId xmlns:a16="http://schemas.microsoft.com/office/drawing/2014/main" val="3343172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@TK_Presse - 2019-01-03 14:45:09 </a:t>
                      </a:r>
                      <a:r>
                        <a:rPr kumimoji="0" lang="de-DE" sz="1000" b="0" i="0" u="none" strike="noStrike" kern="1200" cap="none" spc="0" normalizeH="0" baseline="0" noProof="0">
                          <a:ln>
                            <a:noFill/>
                          </a:ln>
                          <a:solidFill>
                            <a:prstClr val="black"/>
                          </a:solidFill>
                          <a:effectLst/>
                          <a:uLnTx/>
                          <a:uFillTx/>
                          <a:latin typeface="+mn-lt"/>
                          <a:ea typeface="+mn-ea"/>
                          <a:cs typeface="+mn-cs"/>
                        </a:rPr>
                        <a:t>
  Laut @OECDStatistik gibt es in keinem EU-Land so viele Krankenhausbetten pro Einwohner wie hierzulande - was jedoch nicht gleich bessere #Versorgung bedeutet, so die @welt: https://t.co/SfI6sBnvgS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0.0127 %</a:t>
                      </a:r>
                    </a:p>
                  </a:txBody>
                  <a:tcPr/>
                </a:tc>
                <a:extLst>
                  <a:ext uri="{0D108BD9-81ED-4DB2-BD59-A6C34878D82A}">
                    <a16:rowId xmlns:a16="http://schemas.microsoft.com/office/drawing/2014/main" val="4243893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@TK_Presse - 2019-01-03 14:31:13 </a:t>
                      </a:r>
                      <a:r>
                        <a:rPr kumimoji="0" lang="de-DE" sz="1000" b="0" i="0" u="none" strike="noStrike" kern="1200" cap="none" spc="0" normalizeH="0" baseline="0" noProof="0">
                          <a:ln>
                            <a:noFill/>
                          </a:ln>
                          <a:solidFill>
                            <a:prstClr val="black"/>
                          </a:solidFill>
                          <a:effectLst/>
                          <a:uLnTx/>
                          <a:uFillTx/>
                          <a:latin typeface="+mn-lt"/>
                          <a:ea typeface="+mn-ea"/>
                          <a:cs typeface="+mn-cs"/>
                        </a:rPr>
                        <a:t>
  RT @TKinNW: #Zweitmeinung bei #Operationen: @iqwig veröffentlicht laienverständliche Entscheidungshilfen für #Gebärmutter-Entfernung
https:…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23772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@AOK_Politik - 2019-01-03 13:50:02 </a:t>
                      </a:r>
                      <a:r>
                        <a:rPr kumimoji="0" lang="de-DE" sz="1000" b="0" i="0" u="none" strike="noStrike" kern="1200" cap="none" spc="0" normalizeH="0" baseline="0" noProof="0">
                          <a:ln>
                            <a:noFill/>
                          </a:ln>
                          <a:solidFill>
                            <a:prstClr val="black"/>
                          </a:solidFill>
                          <a:effectLst/>
                          <a:uLnTx/>
                          <a:uFillTx/>
                          <a:latin typeface="+mn-lt"/>
                          <a:ea typeface="+mn-ea"/>
                          <a:cs typeface="+mn-cs"/>
                        </a:rPr>
                        <a:t>
  #Qualitätsmonitor2019 zeigt fatale Defizite bei Mindestmengen. Das Festschreiben von  Mindestfallzahlen würde die Überlebenschancen von Patienten in vielen Bereichen deutlich verbessern. https://t.co/kTpFexNekD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0.0128 %</a:t>
                      </a:r>
                    </a:p>
                  </a:txBody>
                  <a:tcPr/>
                </a:tc>
                <a:extLst>
                  <a:ext uri="{0D108BD9-81ED-4DB2-BD59-A6C34878D82A}">
                    <a16:rowId xmlns:a16="http://schemas.microsoft.com/office/drawing/2014/main" val="1790498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@BARMER_Presse - 2019-01-03 12:36:23 </a:t>
                      </a:r>
                      <a:r>
                        <a:rPr kumimoji="0" lang="de-DE" sz="1000" b="0" i="0" u="none" strike="noStrike" kern="1200" cap="none" spc="0" normalizeH="0" baseline="0" noProof="0">
                          <a:ln>
                            <a:noFill/>
                          </a:ln>
                          <a:solidFill>
                            <a:prstClr val="black"/>
                          </a:solidFill>
                          <a:effectLst/>
                          <a:uLnTx/>
                          <a:uFillTx/>
                          <a:latin typeface="+mn-lt"/>
                          <a:ea typeface="+mn-ea"/>
                          <a:cs typeface="+mn-cs"/>
                        </a:rPr>
                        <a:t>
  Über der ganz großen Musical-Bühne hebt sich demnächst der Vorhang für ein episches Drama um Krieg und die Liebe. Wir verlosen Tickets für "Miss Saigon" in Köln: 
https://t.co/acvNAHPsoc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0.0152 %</a:t>
                      </a:r>
                    </a:p>
                  </a:txBody>
                  <a:tcPr/>
                </a:tc>
                <a:extLst>
                  <a:ext uri="{0D108BD9-81ED-4DB2-BD59-A6C34878D82A}">
                    <a16:rowId xmlns:a16="http://schemas.microsoft.com/office/drawing/2014/main" val="1678877273"/>
                  </a:ext>
                </a:extLst>
              </a:tr>
            </a:tbl>
          </a:graphicData>
        </a:graphic>
      </p:graphicFrame>
      <p:sp>
        <p:nvSpPr>
          <p:cNvPr id="4" name="Text Placeholder 3">
            <a:extLst>
              <a:ext uri="{FF2B5EF4-FFF2-40B4-BE49-F238E27FC236}">
                <a16:creationId xmlns:a16="http://schemas.microsoft.com/office/drawing/2014/main" id="{B1E7E317-B725-427F-B6DE-0E007B30F6F9}"/>
              </a:ext>
            </a:extLst>
          </p:cNvPr>
          <p:cNvSpPr>
            <a:spLocks noGrp="1"/>
          </p:cNvSpPr>
          <p:nvPr>
            <p:ph type="body" sz="quarter" idx="14"/>
          </p:nvPr>
        </p:nvSpPr>
        <p:spPr/>
        <p:txBody>
          <a:bodyPr/>
          <a:lstStyle/>
          <a:p>
            <a:r>
              <a:rPr lang="en-US"/>
              <a:t>12/16/2018 - 01/06/2019</a:t>
            </a:r>
          </a:p>
        </p:txBody>
      </p:sp>
    </p:spTree>
    <p:extLst>
      <p:ext uri="{BB962C8B-B14F-4D97-AF65-F5344CB8AC3E}">
        <p14:creationId xmlns:p14="http://schemas.microsoft.com/office/powerpoint/2010/main" val="23961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33D11-8B77-4CA9-8865-2A941564F3A5}"/>
              </a:ext>
            </a:extLst>
          </p:cNvPr>
          <p:cNvSpPr>
            <a:spLocks noGrp="1"/>
          </p:cNvSpPr>
          <p:nvPr>
            <p:ph type="title"/>
          </p:nvPr>
        </p:nvSpPr>
        <p:spPr/>
        <p:txBody>
          <a:bodyPr/>
          <a:lstStyle/>
          <a:p>
            <a:r>
              <a:rPr lang="en-US"/>
              <a:t>Twitter Own and Retweeted Tweets Table | DAK - 6 of 6</a:t>
            </a:r>
          </a:p>
        </p:txBody>
      </p:sp>
      <p:graphicFrame>
        <p:nvGraphicFramePr>
          <p:cNvPr id="5" name="Table Placeholder 4">
            <a:extLst>
              <a:ext uri="{FF2B5EF4-FFF2-40B4-BE49-F238E27FC236}">
                <a16:creationId xmlns:a16="http://schemas.microsoft.com/office/drawing/2014/main" id="{FF932A2C-F270-4695-9659-77F83ABD265B}"/>
              </a:ext>
            </a:extLst>
          </p:cNvPr>
          <p:cNvGraphicFramePr>
            <a:graphicFrameLocks noGrp="1"/>
          </p:cNvGraphicFramePr>
          <p:nvPr>
            <p:ph type="tbl" sz="quarter" idx="13"/>
            <p:extLst>
              <p:ext uri="{D42A27DB-BD31-4B8C-83A1-F6EECF244321}">
                <p14:modId xmlns:p14="http://schemas.microsoft.com/office/powerpoint/2010/main" val="1852048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97330579"/>
                    </a:ext>
                  </a:extLst>
                </a:gridCol>
                <a:gridCol w="822960">
                  <a:extLst>
                    <a:ext uri="{9D8B030D-6E8A-4147-A177-3AD203B41FA5}">
                      <a16:colId xmlns:a16="http://schemas.microsoft.com/office/drawing/2014/main" val="300746930"/>
                    </a:ext>
                  </a:extLst>
                </a:gridCol>
                <a:gridCol w="822960">
                  <a:extLst>
                    <a:ext uri="{9D8B030D-6E8A-4147-A177-3AD203B41FA5}">
                      <a16:colId xmlns:a16="http://schemas.microsoft.com/office/drawing/2014/main" val="700033548"/>
                    </a:ext>
                  </a:extLst>
                </a:gridCol>
                <a:gridCol w="822960">
                  <a:extLst>
                    <a:ext uri="{9D8B030D-6E8A-4147-A177-3AD203B41FA5}">
                      <a16:colId xmlns:a16="http://schemas.microsoft.com/office/drawing/2014/main" val="3154807054"/>
                    </a:ext>
                  </a:extLst>
                </a:gridCol>
                <a:gridCol w="822960">
                  <a:extLst>
                    <a:ext uri="{9D8B030D-6E8A-4147-A177-3AD203B41FA5}">
                      <a16:colId xmlns:a16="http://schemas.microsoft.com/office/drawing/2014/main" val="3520672924"/>
                    </a:ext>
                  </a:extLst>
                </a:gridCol>
                <a:gridCol w="822960">
                  <a:extLst>
                    <a:ext uri="{9D8B030D-6E8A-4147-A177-3AD203B41FA5}">
                      <a16:colId xmlns:a16="http://schemas.microsoft.com/office/drawing/2014/main" val="1463488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134406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@TK_Presse - 2019-01-03 12:16:29 </a:t>
                      </a:r>
                      <a:r>
                        <a:rPr kumimoji="0" lang="de-DE" sz="1000" b="0" i="0" u="none" strike="noStrike" kern="1200" cap="none" spc="0" normalizeH="0" baseline="0" noProof="0">
                          <a:ln>
                            <a:noFill/>
                          </a:ln>
                          <a:solidFill>
                            <a:prstClr val="black"/>
                          </a:solidFill>
                          <a:effectLst/>
                          <a:uLnTx/>
                          <a:uFillTx/>
                          <a:latin typeface="+mn-lt"/>
                          <a:ea typeface="+mn-ea"/>
                          <a:cs typeface="+mn-cs"/>
                        </a:rPr>
                        <a:t>
  3.661 Hornhauttransplantate, 173 Herzklappen, 75 Blutgefäße wurden 2018 in DL gespendet. @gewebenetzwerk meldet ein Plus von 16% ggü. 2017 - ausschlaggebend sei gestiegenes Engagement der Krankenhäuser. 🏥 https://t.co/VvFCzfTMvR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0.0509 %</a:t>
                      </a:r>
                    </a:p>
                  </a:txBody>
                  <a:tcPr/>
                </a:tc>
                <a:extLst>
                  <a:ext uri="{0D108BD9-81ED-4DB2-BD59-A6C34878D82A}">
                    <a16:rowId xmlns:a16="http://schemas.microsoft.com/office/drawing/2014/main" val="2042799084"/>
                  </a:ext>
                </a:extLst>
              </a:tr>
            </a:tbl>
          </a:graphicData>
        </a:graphic>
      </p:graphicFrame>
      <p:sp>
        <p:nvSpPr>
          <p:cNvPr id="4" name="Text Placeholder 3">
            <a:extLst>
              <a:ext uri="{FF2B5EF4-FFF2-40B4-BE49-F238E27FC236}">
                <a16:creationId xmlns:a16="http://schemas.microsoft.com/office/drawing/2014/main" id="{BB9002AA-AA0D-4DAA-959A-E07485581D19}"/>
              </a:ext>
            </a:extLst>
          </p:cNvPr>
          <p:cNvSpPr>
            <a:spLocks noGrp="1"/>
          </p:cNvSpPr>
          <p:nvPr>
            <p:ph type="body" sz="quarter" idx="14"/>
          </p:nvPr>
        </p:nvSpPr>
        <p:spPr/>
        <p:txBody>
          <a:bodyPr/>
          <a:lstStyle/>
          <a:p>
            <a:r>
              <a:rPr lang="en-US"/>
              <a:t>12/16/2018 - 01/06/2019</a:t>
            </a:r>
          </a:p>
        </p:txBody>
      </p:sp>
    </p:spTree>
    <p:extLst>
      <p:ext uri="{BB962C8B-B14F-4D97-AF65-F5344CB8AC3E}">
        <p14:creationId xmlns:p14="http://schemas.microsoft.com/office/powerpoint/2010/main" val="63835095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475</Words>
  <Application>Microsoft Office PowerPoint</Application>
  <PresentationFormat>On-screen Show (4:3)</PresentationFormat>
  <Paragraphs>197</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quintly_template</vt:lpstr>
      <vt:lpstr>Twitter Own and Retweeted Tweets Table | DAK - 1 of 6</vt:lpstr>
      <vt:lpstr>Twitter Own and Retweeted Tweets Table | DAK - 2 of 6</vt:lpstr>
      <vt:lpstr>Twitter Own and Retweeted Tweets Table | DAK - 3 of 6</vt:lpstr>
      <vt:lpstr>Twitter Own and Retweeted Tweets Table | DAK - 4 of 6</vt:lpstr>
      <vt:lpstr>Twitter Own and Retweeted Tweets Table | DAK - 5 of 6</vt:lpstr>
      <vt:lpstr>Twitter Own and Retweeted Tweets Table | DAK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Twitter Own and Retweeted Tweets Table | DAK - 1 of 6</dc:title>
  <dc:creator>Frederik Peiniger</dc:creator>
  <cp:lastModifiedBy>Frederik Peiniger</cp:lastModifiedBy>
  <cp:revision>1</cp:revision>
  <dcterms:created xsi:type="dcterms:W3CDTF">2019-01-07T10:19:06Z</dcterms:created>
  <dcterms:modified xsi:type="dcterms:W3CDTF">2019-01-07T10:20:42Z</dcterms:modified>
</cp:coreProperties>
</file>