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drkblutspende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823.66666666667004</c:v>
                </c:pt>
                <c:pt idx="1">
                  <c:v>701.33333333332996</c:v>
                </c:pt>
                <c:pt idx="2">
                  <c:v>792</c:v>
                </c:pt>
                <c:pt idx="3">
                  <c:v>679.6</c:v>
                </c:pt>
                <c:pt idx="4">
                  <c:v>946.4</c:v>
                </c:pt>
                <c:pt idx="5">
                  <c:v>686</c:v>
                </c:pt>
                <c:pt idx="6">
                  <c:v>0</c:v>
                </c:pt>
              </c:numCache>
            </c:numRef>
          </c:val>
          <c:extLst>
            <c:ext xmlns:c16="http://schemas.microsoft.com/office/drawing/2014/chart" uri="{C3380CC4-5D6E-409C-BE32-E72D297353CC}">
              <c16:uniqueId val="{00000000-EDE7-4D24-A278-75DCAC9FC602}"/>
            </c:ext>
          </c:extLst>
        </c:ser>
        <c:dLbls>
          <c:showLegendKey val="0"/>
          <c:showVal val="0"/>
          <c:showCatName val="0"/>
          <c:showSerName val="0"/>
          <c:showPercent val="0"/>
          <c:showBubbleSize val="0"/>
        </c:dLbls>
        <c:gapWidth val="219"/>
        <c:overlap val="-27"/>
        <c:axId val="342279184"/>
        <c:axId val="342280168"/>
      </c:barChart>
      <c:catAx>
        <c:axId val="34227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80168"/>
        <c:crosses val="autoZero"/>
        <c:auto val="1"/>
        <c:lblAlgn val="ctr"/>
        <c:lblOffset val="100"/>
        <c:noMultiLvlLbl val="0"/>
      </c:catAx>
      <c:valAx>
        <c:axId val="34228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7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drkblutspende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92.333333333333002</c:v>
                </c:pt>
                <c:pt idx="1">
                  <c:v>54.333333333333002</c:v>
                </c:pt>
                <c:pt idx="2">
                  <c:v>75.333333333333002</c:v>
                </c:pt>
                <c:pt idx="3">
                  <c:v>65.599999999999994</c:v>
                </c:pt>
                <c:pt idx="4">
                  <c:v>70.400000000000006</c:v>
                </c:pt>
                <c:pt idx="5">
                  <c:v>60.5</c:v>
                </c:pt>
                <c:pt idx="6">
                  <c:v>0</c:v>
                </c:pt>
              </c:numCache>
            </c:numRef>
          </c:val>
          <c:extLst>
            <c:ext xmlns:c16="http://schemas.microsoft.com/office/drawing/2014/chart" uri="{C3380CC4-5D6E-409C-BE32-E72D297353CC}">
              <c16:uniqueId val="{00000000-9874-4BAC-AF8F-AECFB25B41DE}"/>
            </c:ext>
          </c:extLst>
        </c:ser>
        <c:dLbls>
          <c:showLegendKey val="0"/>
          <c:showVal val="0"/>
          <c:showCatName val="0"/>
          <c:showSerName val="0"/>
          <c:showPercent val="0"/>
          <c:showBubbleSize val="0"/>
        </c:dLbls>
        <c:gapWidth val="219"/>
        <c:overlap val="-27"/>
        <c:axId val="432731400"/>
        <c:axId val="432731728"/>
      </c:barChart>
      <c:catAx>
        <c:axId val="43273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31728"/>
        <c:crosses val="autoZero"/>
        <c:auto val="1"/>
        <c:lblAlgn val="ctr"/>
        <c:lblOffset val="100"/>
        <c:noMultiLvlLbl val="0"/>
      </c:catAx>
      <c:valAx>
        <c:axId val="43273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3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drkblutspende</c:v>
                </c:pt>
              </c:strCache>
            </c:strRef>
          </c:cat>
          <c:val>
            <c:numRef>
              <c:f>Sheet1!$B$2</c:f>
              <c:numCache>
                <c:formatCode>General</c:formatCode>
                <c:ptCount val="1"/>
                <c:pt idx="0">
                  <c:v>70.650000000000006</c:v>
                </c:pt>
              </c:numCache>
            </c:numRef>
          </c:val>
          <c:extLst>
            <c:ext xmlns:c16="http://schemas.microsoft.com/office/drawing/2014/chart" uri="{C3380CC4-5D6E-409C-BE32-E72D297353CC}">
              <c16:uniqueId val="{00000000-CBFC-41E2-80BB-D3D82B94CB74}"/>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drkblutspende</c:v>
                </c:pt>
              </c:strCache>
            </c:strRef>
          </c:cat>
          <c:val>
            <c:numRef>
              <c:f>Sheet1!$C$2</c:f>
              <c:numCache>
                <c:formatCode>General</c:formatCode>
                <c:ptCount val="1"/>
                <c:pt idx="0">
                  <c:v>54</c:v>
                </c:pt>
              </c:numCache>
            </c:numRef>
          </c:val>
          <c:extLst>
            <c:ext xmlns:c16="http://schemas.microsoft.com/office/drawing/2014/chart" uri="{C3380CC4-5D6E-409C-BE32-E72D297353CC}">
              <c16:uniqueId val="{00000001-CBFC-41E2-80BB-D3D82B94CB74}"/>
            </c:ext>
          </c:extLst>
        </c:ser>
        <c:dLbls>
          <c:showLegendKey val="0"/>
          <c:showVal val="0"/>
          <c:showCatName val="0"/>
          <c:showSerName val="0"/>
          <c:showPercent val="0"/>
          <c:showBubbleSize val="0"/>
        </c:dLbls>
        <c:gapWidth val="150"/>
        <c:overlap val="100"/>
        <c:axId val="208269488"/>
        <c:axId val="225545232"/>
      </c:barChart>
      <c:catAx>
        <c:axId val="20826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45232"/>
        <c:crosses val="autoZero"/>
        <c:auto val="1"/>
        <c:lblAlgn val="ctr"/>
        <c:lblOffset val="100"/>
        <c:noMultiLvlLbl val="0"/>
      </c:catAx>
      <c:valAx>
        <c:axId val="225545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26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drkblutspende</c:v>
                </c:pt>
              </c:strCache>
            </c:strRef>
          </c:cat>
          <c:val>
            <c:numRef>
              <c:f>Sheet1!$B$2</c:f>
              <c:numCache>
                <c:formatCode>General</c:formatCode>
                <c:ptCount val="1"/>
                <c:pt idx="0">
                  <c:v>790.1</c:v>
                </c:pt>
              </c:numCache>
            </c:numRef>
          </c:val>
          <c:extLst>
            <c:ext xmlns:c16="http://schemas.microsoft.com/office/drawing/2014/chart" uri="{C3380CC4-5D6E-409C-BE32-E72D297353CC}">
              <c16:uniqueId val="{00000000-B93A-4A56-8035-39B985E64E6A}"/>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drkblutspende</c:v>
                </c:pt>
              </c:strCache>
            </c:strRef>
          </c:cat>
          <c:val>
            <c:numRef>
              <c:f>Sheet1!$C$2</c:f>
              <c:numCache>
                <c:formatCode>General</c:formatCode>
                <c:ptCount val="1"/>
                <c:pt idx="0">
                  <c:v>651</c:v>
                </c:pt>
              </c:numCache>
            </c:numRef>
          </c:val>
          <c:extLst>
            <c:ext xmlns:c16="http://schemas.microsoft.com/office/drawing/2014/chart" uri="{C3380CC4-5D6E-409C-BE32-E72D297353CC}">
              <c16:uniqueId val="{00000001-B93A-4A56-8035-39B985E64E6A}"/>
            </c:ext>
          </c:extLst>
        </c:ser>
        <c:dLbls>
          <c:showLegendKey val="0"/>
          <c:showVal val="0"/>
          <c:showCatName val="0"/>
          <c:showSerName val="0"/>
          <c:showPercent val="0"/>
          <c:showBubbleSize val="0"/>
        </c:dLbls>
        <c:gapWidth val="150"/>
        <c:overlap val="100"/>
        <c:axId val="225544248"/>
        <c:axId val="225544576"/>
      </c:barChart>
      <c:catAx>
        <c:axId val="22554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44576"/>
        <c:crosses val="autoZero"/>
        <c:auto val="1"/>
        <c:lblAlgn val="ctr"/>
        <c:lblOffset val="100"/>
        <c:noMultiLvlLbl val="0"/>
      </c:catAx>
      <c:valAx>
        <c:axId val="225544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4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80233-33DA-4DB4-AC8A-64C5FE0357B8}"/>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F29020D5-9619-46D9-AC1C-862118F54EC7}"/>
              </a:ext>
            </a:extLst>
          </p:cNvPr>
          <p:cNvSpPr>
            <a:spLocks noGrp="1"/>
          </p:cNvSpPr>
          <p:nvPr>
            <p:ph type="subTitle" idx="1"/>
          </p:nvPr>
        </p:nvSpPr>
        <p:spPr/>
        <p:txBody>
          <a:bodyPr/>
          <a:lstStyle/>
          <a:p>
            <a:r>
              <a:rPr lang="en-US"/>
              <a:t>VICO Research&amp;Consulting GmbH</a:t>
            </a:r>
          </a:p>
        </p:txBody>
      </p:sp>
    </p:spTree>
    <p:extLst>
      <p:ext uri="{BB962C8B-B14F-4D97-AF65-F5344CB8AC3E}">
        <p14:creationId xmlns:p14="http://schemas.microsoft.com/office/powerpoint/2010/main" val="839174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7A4C-6631-4A20-B255-A39244DAB80D}"/>
              </a:ext>
            </a:extLst>
          </p:cNvPr>
          <p:cNvSpPr>
            <a:spLocks noGrp="1"/>
          </p:cNvSpPr>
          <p:nvPr>
            <p:ph type="title"/>
          </p:nvPr>
        </p:nvSpPr>
        <p:spPr/>
        <p:txBody>
          <a:bodyPr/>
          <a:lstStyle/>
          <a:p>
            <a:r>
              <a:rPr lang="en-US"/>
              <a:t>Instagram Key Metrics Table | drkblutspende</a:t>
            </a:r>
          </a:p>
        </p:txBody>
      </p:sp>
      <p:graphicFrame>
        <p:nvGraphicFramePr>
          <p:cNvPr id="5" name="Table Placeholder 4">
            <a:extLst>
              <a:ext uri="{FF2B5EF4-FFF2-40B4-BE49-F238E27FC236}">
                <a16:creationId xmlns:a16="http://schemas.microsoft.com/office/drawing/2014/main" id="{A04CD905-FCE0-4D31-8F2F-74933F90DD59}"/>
              </a:ext>
            </a:extLst>
          </p:cNvPr>
          <p:cNvGraphicFramePr>
            <a:graphicFrameLocks noGrp="1"/>
          </p:cNvGraphicFramePr>
          <p:nvPr>
            <p:ph type="tbl" sz="quarter" idx="13"/>
            <p:extLst>
              <p:ext uri="{D42A27DB-BD31-4B8C-83A1-F6EECF244321}">
                <p14:modId xmlns:p14="http://schemas.microsoft.com/office/powerpoint/2010/main" val="373394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89573020"/>
                    </a:ext>
                  </a:extLst>
                </a:gridCol>
                <a:gridCol w="707745">
                  <a:extLst>
                    <a:ext uri="{9D8B030D-6E8A-4147-A177-3AD203B41FA5}">
                      <a16:colId xmlns:a16="http://schemas.microsoft.com/office/drawing/2014/main" val="4051436008"/>
                    </a:ext>
                  </a:extLst>
                </a:gridCol>
                <a:gridCol w="707745">
                  <a:extLst>
                    <a:ext uri="{9D8B030D-6E8A-4147-A177-3AD203B41FA5}">
                      <a16:colId xmlns:a16="http://schemas.microsoft.com/office/drawing/2014/main" val="332640150"/>
                    </a:ext>
                  </a:extLst>
                </a:gridCol>
                <a:gridCol w="707745">
                  <a:extLst>
                    <a:ext uri="{9D8B030D-6E8A-4147-A177-3AD203B41FA5}">
                      <a16:colId xmlns:a16="http://schemas.microsoft.com/office/drawing/2014/main" val="640339678"/>
                    </a:ext>
                  </a:extLst>
                </a:gridCol>
                <a:gridCol w="707745">
                  <a:extLst>
                    <a:ext uri="{9D8B030D-6E8A-4147-A177-3AD203B41FA5}">
                      <a16:colId xmlns:a16="http://schemas.microsoft.com/office/drawing/2014/main" val="3765840039"/>
                    </a:ext>
                  </a:extLst>
                </a:gridCol>
                <a:gridCol w="707745">
                  <a:extLst>
                    <a:ext uri="{9D8B030D-6E8A-4147-A177-3AD203B41FA5}">
                      <a16:colId xmlns:a16="http://schemas.microsoft.com/office/drawing/2014/main" val="4093720976"/>
                    </a:ext>
                  </a:extLst>
                </a:gridCol>
                <a:gridCol w="707745">
                  <a:extLst>
                    <a:ext uri="{9D8B030D-6E8A-4147-A177-3AD203B41FA5}">
                      <a16:colId xmlns:a16="http://schemas.microsoft.com/office/drawing/2014/main" val="1671242655"/>
                    </a:ext>
                  </a:extLst>
                </a:gridCol>
                <a:gridCol w="707745">
                  <a:extLst>
                    <a:ext uri="{9D8B030D-6E8A-4147-A177-3AD203B41FA5}">
                      <a16:colId xmlns:a16="http://schemas.microsoft.com/office/drawing/2014/main" val="2627037444"/>
                    </a:ext>
                  </a:extLst>
                </a:gridCol>
                <a:gridCol w="707745">
                  <a:extLst>
                    <a:ext uri="{9D8B030D-6E8A-4147-A177-3AD203B41FA5}">
                      <a16:colId xmlns:a16="http://schemas.microsoft.com/office/drawing/2014/main" val="2727372794"/>
                    </a:ext>
                  </a:extLst>
                </a:gridCol>
                <a:gridCol w="707745">
                  <a:extLst>
                    <a:ext uri="{9D8B030D-6E8A-4147-A177-3AD203B41FA5}">
                      <a16:colId xmlns:a16="http://schemas.microsoft.com/office/drawing/2014/main" val="3759181116"/>
                    </a:ext>
                  </a:extLst>
                </a:gridCol>
                <a:gridCol w="707745">
                  <a:extLst>
                    <a:ext uri="{9D8B030D-6E8A-4147-A177-3AD203B41FA5}">
                      <a16:colId xmlns:a16="http://schemas.microsoft.com/office/drawing/2014/main" val="876182920"/>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671943045"/>
                  </a:ext>
                </a:extLst>
              </a:tr>
              <a:tr h="370840">
                <a:tc>
                  <a:txBody>
                    <a:bodyPr/>
                    <a:lstStyle/>
                    <a:p>
                      <a:r>
                        <a:rPr lang="en-US" sz="1000"/>
                        <a:t>drkblutspende</a:t>
                      </a:r>
                    </a:p>
                  </a:txBody>
                  <a:tcPr/>
                </a:tc>
                <a:tc>
                  <a:txBody>
                    <a:bodyPr/>
                    <a:lstStyle/>
                    <a:p>
                      <a:r>
                        <a:rPr lang="en-US" sz="1000"/>
                        <a:t>21</a:t>
                      </a:r>
                    </a:p>
                  </a:txBody>
                  <a:tcPr/>
                </a:tc>
                <a:tc>
                  <a:txBody>
                    <a:bodyPr/>
                    <a:lstStyle/>
                    <a:p>
                      <a:r>
                        <a:rPr lang="en-US" sz="1000"/>
                        <a:t>1323</a:t>
                      </a:r>
                    </a:p>
                  </a:txBody>
                  <a:tcPr/>
                </a:tc>
                <a:tc>
                  <a:txBody>
                    <a:bodyPr/>
                    <a:lstStyle/>
                    <a:p>
                      <a:r>
                        <a:rPr lang="en-US" sz="1000"/>
                        <a:t>105</a:t>
                      </a:r>
                    </a:p>
                  </a:txBody>
                  <a:tcPr/>
                </a:tc>
                <a:tc>
                  <a:txBody>
                    <a:bodyPr/>
                    <a:lstStyle/>
                    <a:p>
                      <a:r>
                        <a:rPr lang="en-US" sz="1000"/>
                        <a:t>25002</a:t>
                      </a:r>
                    </a:p>
                  </a:txBody>
                  <a:tcPr/>
                </a:tc>
                <a:tc>
                  <a:txBody>
                    <a:bodyPr/>
                    <a:lstStyle/>
                    <a:p>
                      <a:r>
                        <a:rPr lang="en-US" sz="1000"/>
                        <a:t>1467</a:t>
                      </a:r>
                    </a:p>
                  </a:txBody>
                  <a:tcPr/>
                </a:tc>
                <a:tc>
                  <a:txBody>
                    <a:bodyPr/>
                    <a:lstStyle/>
                    <a:p>
                      <a:r>
                        <a:rPr lang="en-US" sz="1000"/>
                        <a:t>783.47619047619</a:t>
                      </a:r>
                    </a:p>
                  </a:txBody>
                  <a:tcPr/>
                </a:tc>
                <a:tc>
                  <a:txBody>
                    <a:bodyPr/>
                    <a:lstStyle/>
                    <a:p>
                      <a:r>
                        <a:rPr lang="en-US" sz="1000"/>
                        <a:t>39</a:t>
                      </a:r>
                    </a:p>
                  </a:txBody>
                  <a:tcPr/>
                </a:tc>
                <a:tc>
                  <a:txBody>
                    <a:bodyPr/>
                    <a:lstStyle/>
                    <a:p>
                      <a:r>
                        <a:rPr lang="en-US" sz="1000"/>
                        <a:t>20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714693405"/>
                  </a:ext>
                </a:extLst>
              </a:tr>
            </a:tbl>
          </a:graphicData>
        </a:graphic>
      </p:graphicFrame>
      <p:sp>
        <p:nvSpPr>
          <p:cNvPr id="4" name="Text Placeholder 3">
            <a:extLst>
              <a:ext uri="{FF2B5EF4-FFF2-40B4-BE49-F238E27FC236}">
                <a16:creationId xmlns:a16="http://schemas.microsoft.com/office/drawing/2014/main" id="{0DF53537-AD63-4B1B-96BC-CFAAC109E71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0036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2B4B3-D1D9-475F-A695-0DDF0BD7AB29}"/>
              </a:ext>
            </a:extLst>
          </p:cNvPr>
          <p:cNvSpPr>
            <a:spLocks noGrp="1"/>
          </p:cNvSpPr>
          <p:nvPr>
            <p:ph type="title"/>
          </p:nvPr>
        </p:nvSpPr>
        <p:spPr/>
        <p:txBody>
          <a:bodyPr/>
          <a:lstStyle/>
          <a:p>
            <a:r>
              <a:rPr lang="en-US"/>
              <a:t>Instagram Organic Reach By Weekday | drkblutspende</a:t>
            </a:r>
          </a:p>
        </p:txBody>
      </p:sp>
      <p:graphicFrame>
        <p:nvGraphicFramePr>
          <p:cNvPr id="6" name="Chart Placeholder 5">
            <a:extLst>
              <a:ext uri="{FF2B5EF4-FFF2-40B4-BE49-F238E27FC236}">
                <a16:creationId xmlns:a16="http://schemas.microsoft.com/office/drawing/2014/main" id="{F020976A-A6B4-455C-B44E-718806C581E4}"/>
              </a:ext>
            </a:extLst>
          </p:cNvPr>
          <p:cNvGraphicFramePr>
            <a:graphicFrameLocks noGrp="1"/>
          </p:cNvGraphicFramePr>
          <p:nvPr>
            <p:ph type="chart" sz="quarter" idx="13"/>
            <p:extLst>
              <p:ext uri="{D42A27DB-BD31-4B8C-83A1-F6EECF244321}">
                <p14:modId xmlns:p14="http://schemas.microsoft.com/office/powerpoint/2010/main" val="1042009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38FA59-BB5B-4F4F-93B8-91B42829F68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13FBD34-D7D6-455D-BB88-DA2DBE4735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1142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278FA-7B09-4535-A19B-816D3A871E72}"/>
              </a:ext>
            </a:extLst>
          </p:cNvPr>
          <p:cNvSpPr>
            <a:spLocks noGrp="1"/>
          </p:cNvSpPr>
          <p:nvPr>
            <p:ph type="title"/>
          </p:nvPr>
        </p:nvSpPr>
        <p:spPr/>
        <p:txBody>
          <a:bodyPr/>
          <a:lstStyle/>
          <a:p>
            <a:r>
              <a:rPr lang="en-US"/>
              <a:t>Instagram Hashtag Detection | drkblutspende - 1 of 3</a:t>
            </a:r>
          </a:p>
        </p:txBody>
      </p:sp>
      <p:graphicFrame>
        <p:nvGraphicFramePr>
          <p:cNvPr id="5" name="Table Placeholder 4">
            <a:extLst>
              <a:ext uri="{FF2B5EF4-FFF2-40B4-BE49-F238E27FC236}">
                <a16:creationId xmlns:a16="http://schemas.microsoft.com/office/drawing/2014/main" id="{CDB019FD-6F1C-4D67-A33D-F0A60FBBAFA1}"/>
              </a:ext>
            </a:extLst>
          </p:cNvPr>
          <p:cNvGraphicFramePr>
            <a:graphicFrameLocks noGrp="1"/>
          </p:cNvGraphicFramePr>
          <p:nvPr>
            <p:ph type="tbl" sz="quarter" idx="13"/>
            <p:extLst>
              <p:ext uri="{D42A27DB-BD31-4B8C-83A1-F6EECF244321}">
                <p14:modId xmlns:p14="http://schemas.microsoft.com/office/powerpoint/2010/main" val="2983159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23476722"/>
                    </a:ext>
                  </a:extLst>
                </a:gridCol>
                <a:gridCol w="822960">
                  <a:extLst>
                    <a:ext uri="{9D8B030D-6E8A-4147-A177-3AD203B41FA5}">
                      <a16:colId xmlns:a16="http://schemas.microsoft.com/office/drawing/2014/main" val="3927166995"/>
                    </a:ext>
                  </a:extLst>
                </a:gridCol>
                <a:gridCol w="822960">
                  <a:extLst>
                    <a:ext uri="{9D8B030D-6E8A-4147-A177-3AD203B41FA5}">
                      <a16:colId xmlns:a16="http://schemas.microsoft.com/office/drawing/2014/main" val="3227904223"/>
                    </a:ext>
                  </a:extLst>
                </a:gridCol>
                <a:gridCol w="822960">
                  <a:extLst>
                    <a:ext uri="{9D8B030D-6E8A-4147-A177-3AD203B41FA5}">
                      <a16:colId xmlns:a16="http://schemas.microsoft.com/office/drawing/2014/main" val="443539018"/>
                    </a:ext>
                  </a:extLst>
                </a:gridCol>
                <a:gridCol w="822960">
                  <a:extLst>
                    <a:ext uri="{9D8B030D-6E8A-4147-A177-3AD203B41FA5}">
                      <a16:colId xmlns:a16="http://schemas.microsoft.com/office/drawing/2014/main" val="2286778565"/>
                    </a:ext>
                  </a:extLst>
                </a:gridCol>
                <a:gridCol w="822960">
                  <a:extLst>
                    <a:ext uri="{9D8B030D-6E8A-4147-A177-3AD203B41FA5}">
                      <a16:colId xmlns:a16="http://schemas.microsoft.com/office/drawing/2014/main" val="3299508235"/>
                    </a:ext>
                  </a:extLst>
                </a:gridCol>
                <a:gridCol w="822960">
                  <a:extLst>
                    <a:ext uri="{9D8B030D-6E8A-4147-A177-3AD203B41FA5}">
                      <a16:colId xmlns:a16="http://schemas.microsoft.com/office/drawing/2014/main" val="529009217"/>
                    </a:ext>
                  </a:extLst>
                </a:gridCol>
                <a:gridCol w="822960">
                  <a:extLst>
                    <a:ext uri="{9D8B030D-6E8A-4147-A177-3AD203B41FA5}">
                      <a16:colId xmlns:a16="http://schemas.microsoft.com/office/drawing/2014/main" val="1360058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353023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#BereitZurSpende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extLst>
                  <a:ext uri="{0D108BD9-81ED-4DB2-BD59-A6C34878D82A}">
                    <a16:rowId xmlns:a16="http://schemas.microsoft.com/office/drawing/2014/main" val="299923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#schenkelebenspendeblut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737.35294117647</a:t>
                      </a:r>
                    </a:p>
                  </a:txBody>
                  <a:tcPr/>
                </a:tc>
                <a:extLst>
                  <a:ext uri="{0D108BD9-81ED-4DB2-BD59-A6C34878D82A}">
                    <a16:rowId xmlns:a16="http://schemas.microsoft.com/office/drawing/2014/main" val="53795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#blutspende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737.35294117647</a:t>
                      </a:r>
                    </a:p>
                  </a:txBody>
                  <a:tcPr/>
                </a:tc>
                <a:extLst>
                  <a:ext uri="{0D108BD9-81ED-4DB2-BD59-A6C34878D82A}">
                    <a16:rowId xmlns:a16="http://schemas.microsoft.com/office/drawing/2014/main" val="342288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719.64285714286</a:t>
                      </a:r>
                    </a:p>
                  </a:txBody>
                  <a:tcPr/>
                </a:tc>
                <a:extLst>
                  <a:ext uri="{0D108BD9-81ED-4DB2-BD59-A6C34878D82A}">
                    <a16:rowId xmlns:a16="http://schemas.microsoft.com/office/drawing/2014/main" val="5066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#blutspenderettetleben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700.66666666667</a:t>
                      </a:r>
                    </a:p>
                  </a:txBody>
                  <a:tcPr/>
                </a:tc>
                <a:extLst>
                  <a:ext uri="{0D108BD9-81ED-4DB2-BD59-A6C34878D82A}">
                    <a16:rowId xmlns:a16="http://schemas.microsoft.com/office/drawing/2014/main" val="330898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#vitamins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extLst>
                  <a:ext uri="{0D108BD9-81ED-4DB2-BD59-A6C34878D82A}">
                    <a16:rowId xmlns:a16="http://schemas.microsoft.com/office/drawing/2014/main" val="2638872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#vitaminc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extLst>
                  <a:ext uri="{0D108BD9-81ED-4DB2-BD59-A6C34878D82A}">
                    <a16:rowId xmlns:a16="http://schemas.microsoft.com/office/drawing/2014/main" val="142182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635.5</a:t>
                      </a:r>
                    </a:p>
                  </a:txBody>
                  <a:tcPr/>
                </a:tc>
                <a:extLst>
                  <a:ext uri="{0D108BD9-81ED-4DB2-BD59-A6C34878D82A}">
                    <a16:rowId xmlns:a16="http://schemas.microsoft.com/office/drawing/2014/main" val="239636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#missingtype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841.26666666667</a:t>
                      </a:r>
                    </a:p>
                  </a:txBody>
                  <a:tcPr/>
                </a:tc>
                <a:extLst>
                  <a:ext uri="{0D108BD9-81ED-4DB2-BD59-A6C34878D82A}">
                    <a16:rowId xmlns:a16="http://schemas.microsoft.com/office/drawing/2014/main" val="118462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#erstwennsfehltfälltsauf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923.57142857143</a:t>
                      </a:r>
                    </a:p>
                  </a:txBody>
                  <a:tcPr/>
                </a:tc>
                <a:extLst>
                  <a:ext uri="{0D108BD9-81ED-4DB2-BD59-A6C34878D82A}">
                    <a16:rowId xmlns:a16="http://schemas.microsoft.com/office/drawing/2014/main" val="217030459"/>
                  </a:ext>
                </a:extLst>
              </a:tr>
            </a:tbl>
          </a:graphicData>
        </a:graphic>
      </p:graphicFrame>
      <p:sp>
        <p:nvSpPr>
          <p:cNvPr id="4" name="Text Placeholder 3">
            <a:extLst>
              <a:ext uri="{FF2B5EF4-FFF2-40B4-BE49-F238E27FC236}">
                <a16:creationId xmlns:a16="http://schemas.microsoft.com/office/drawing/2014/main" id="{401BBDAA-7592-4024-B760-E5C1F622321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10028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827E4-E6BD-4CC8-9374-F1BA09D936C9}"/>
              </a:ext>
            </a:extLst>
          </p:cNvPr>
          <p:cNvSpPr>
            <a:spLocks noGrp="1"/>
          </p:cNvSpPr>
          <p:nvPr>
            <p:ph type="title"/>
          </p:nvPr>
        </p:nvSpPr>
        <p:spPr/>
        <p:txBody>
          <a:bodyPr/>
          <a:lstStyle/>
          <a:p>
            <a:r>
              <a:rPr lang="en-US"/>
              <a:t>Instagram Hashtag Detection | drkblutspende - 2 of 3</a:t>
            </a:r>
          </a:p>
        </p:txBody>
      </p:sp>
      <p:graphicFrame>
        <p:nvGraphicFramePr>
          <p:cNvPr id="5" name="Table Placeholder 4">
            <a:extLst>
              <a:ext uri="{FF2B5EF4-FFF2-40B4-BE49-F238E27FC236}">
                <a16:creationId xmlns:a16="http://schemas.microsoft.com/office/drawing/2014/main" id="{4FE3521D-9248-4E75-A54B-87E84D6F25C4}"/>
              </a:ext>
            </a:extLst>
          </p:cNvPr>
          <p:cNvGraphicFramePr>
            <a:graphicFrameLocks noGrp="1"/>
          </p:cNvGraphicFramePr>
          <p:nvPr>
            <p:ph type="tbl" sz="quarter" idx="13"/>
            <p:extLst>
              <p:ext uri="{D42A27DB-BD31-4B8C-83A1-F6EECF244321}">
                <p14:modId xmlns:p14="http://schemas.microsoft.com/office/powerpoint/2010/main" val="3009977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1585979"/>
                    </a:ext>
                  </a:extLst>
                </a:gridCol>
                <a:gridCol w="822960">
                  <a:extLst>
                    <a:ext uri="{9D8B030D-6E8A-4147-A177-3AD203B41FA5}">
                      <a16:colId xmlns:a16="http://schemas.microsoft.com/office/drawing/2014/main" val="2199978318"/>
                    </a:ext>
                  </a:extLst>
                </a:gridCol>
                <a:gridCol w="822960">
                  <a:extLst>
                    <a:ext uri="{9D8B030D-6E8A-4147-A177-3AD203B41FA5}">
                      <a16:colId xmlns:a16="http://schemas.microsoft.com/office/drawing/2014/main" val="1397490809"/>
                    </a:ext>
                  </a:extLst>
                </a:gridCol>
                <a:gridCol w="822960">
                  <a:extLst>
                    <a:ext uri="{9D8B030D-6E8A-4147-A177-3AD203B41FA5}">
                      <a16:colId xmlns:a16="http://schemas.microsoft.com/office/drawing/2014/main" val="3359613250"/>
                    </a:ext>
                  </a:extLst>
                </a:gridCol>
                <a:gridCol w="822960">
                  <a:extLst>
                    <a:ext uri="{9D8B030D-6E8A-4147-A177-3AD203B41FA5}">
                      <a16:colId xmlns:a16="http://schemas.microsoft.com/office/drawing/2014/main" val="3303101352"/>
                    </a:ext>
                  </a:extLst>
                </a:gridCol>
                <a:gridCol w="822960">
                  <a:extLst>
                    <a:ext uri="{9D8B030D-6E8A-4147-A177-3AD203B41FA5}">
                      <a16:colId xmlns:a16="http://schemas.microsoft.com/office/drawing/2014/main" val="351639202"/>
                    </a:ext>
                  </a:extLst>
                </a:gridCol>
                <a:gridCol w="822960">
                  <a:extLst>
                    <a:ext uri="{9D8B030D-6E8A-4147-A177-3AD203B41FA5}">
                      <a16:colId xmlns:a16="http://schemas.microsoft.com/office/drawing/2014/main" val="3230299793"/>
                    </a:ext>
                  </a:extLst>
                </a:gridCol>
                <a:gridCol w="822960">
                  <a:extLst>
                    <a:ext uri="{9D8B030D-6E8A-4147-A177-3AD203B41FA5}">
                      <a16:colId xmlns:a16="http://schemas.microsoft.com/office/drawing/2014/main" val="3119738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219897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#blutspendenrettetleben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extLst>
                  <a:ext uri="{0D108BD9-81ED-4DB2-BD59-A6C34878D82A}">
                    <a16:rowId xmlns:a16="http://schemas.microsoft.com/office/drawing/2014/main" val="207809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784.33333333333</a:t>
                      </a:r>
                    </a:p>
                  </a:txBody>
                  <a:tcPr/>
                </a:tc>
                <a:extLst>
                  <a:ext uri="{0D108BD9-81ED-4DB2-BD59-A6C34878D82A}">
                    <a16:rowId xmlns:a16="http://schemas.microsoft.com/office/drawing/2014/main" val="4284141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extLst>
                  <a:ext uri="{0D108BD9-81ED-4DB2-BD59-A6C34878D82A}">
                    <a16:rowId xmlns:a16="http://schemas.microsoft.com/office/drawing/2014/main" val="139161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extLst>
                  <a:ext uri="{0D108BD9-81ED-4DB2-BD59-A6C34878D82A}">
                    <a16:rowId xmlns:a16="http://schemas.microsoft.com/office/drawing/2014/main" val="262735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#weltblutspendetag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extLst>
                  <a:ext uri="{0D108BD9-81ED-4DB2-BD59-A6C34878D82A}">
                    <a16:rowId xmlns:a16="http://schemas.microsoft.com/office/drawing/2014/main" val="73297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extLst>
                  <a:ext uri="{0D108BD9-81ED-4DB2-BD59-A6C34878D82A}">
                    <a16:rowId xmlns:a16="http://schemas.microsoft.com/office/drawing/2014/main" val="7031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#weltblutspendertag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extLst>
                  <a:ext uri="{0D108BD9-81ED-4DB2-BD59-A6C34878D82A}">
                    <a16:rowId xmlns:a16="http://schemas.microsoft.com/office/drawing/2014/main" val="258871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#lemonade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extLst>
                  <a:ext uri="{0D108BD9-81ED-4DB2-BD59-A6C34878D82A}">
                    <a16:rowId xmlns:a16="http://schemas.microsoft.com/office/drawing/2014/main" val="396142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extLst>
                  <a:ext uri="{0D108BD9-81ED-4DB2-BD59-A6C34878D82A}">
                    <a16:rowId xmlns:a16="http://schemas.microsoft.com/office/drawing/2014/main" val="1763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#gesundleben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extLst>
                  <a:ext uri="{0D108BD9-81ED-4DB2-BD59-A6C34878D82A}">
                    <a16:rowId xmlns:a16="http://schemas.microsoft.com/office/drawing/2014/main" val="3045618003"/>
                  </a:ext>
                </a:extLst>
              </a:tr>
            </a:tbl>
          </a:graphicData>
        </a:graphic>
      </p:graphicFrame>
      <p:sp>
        <p:nvSpPr>
          <p:cNvPr id="4" name="Text Placeholder 3">
            <a:extLst>
              <a:ext uri="{FF2B5EF4-FFF2-40B4-BE49-F238E27FC236}">
                <a16:creationId xmlns:a16="http://schemas.microsoft.com/office/drawing/2014/main" id="{1DC0C2F6-8217-4D7C-99ED-5A08804B860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76383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4FF4A-EC27-49D5-9726-93782ABE884B}"/>
              </a:ext>
            </a:extLst>
          </p:cNvPr>
          <p:cNvSpPr>
            <a:spLocks noGrp="1"/>
          </p:cNvSpPr>
          <p:nvPr>
            <p:ph type="title"/>
          </p:nvPr>
        </p:nvSpPr>
        <p:spPr/>
        <p:txBody>
          <a:bodyPr/>
          <a:lstStyle/>
          <a:p>
            <a:r>
              <a:rPr lang="en-US"/>
              <a:t>Instagram Hashtag Detection | drkblutspende - 3 of 3</a:t>
            </a:r>
          </a:p>
        </p:txBody>
      </p:sp>
      <p:graphicFrame>
        <p:nvGraphicFramePr>
          <p:cNvPr id="5" name="Table Placeholder 4">
            <a:extLst>
              <a:ext uri="{FF2B5EF4-FFF2-40B4-BE49-F238E27FC236}">
                <a16:creationId xmlns:a16="http://schemas.microsoft.com/office/drawing/2014/main" id="{AEDCE73E-C3D5-4094-89F6-D034E5007304}"/>
              </a:ext>
            </a:extLst>
          </p:cNvPr>
          <p:cNvGraphicFramePr>
            <a:graphicFrameLocks noGrp="1"/>
          </p:cNvGraphicFramePr>
          <p:nvPr>
            <p:ph type="tbl" sz="quarter" idx="13"/>
            <p:extLst>
              <p:ext uri="{D42A27DB-BD31-4B8C-83A1-F6EECF244321}">
                <p14:modId xmlns:p14="http://schemas.microsoft.com/office/powerpoint/2010/main" val="2900412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623424"/>
                    </a:ext>
                  </a:extLst>
                </a:gridCol>
                <a:gridCol w="822960">
                  <a:extLst>
                    <a:ext uri="{9D8B030D-6E8A-4147-A177-3AD203B41FA5}">
                      <a16:colId xmlns:a16="http://schemas.microsoft.com/office/drawing/2014/main" val="2413841548"/>
                    </a:ext>
                  </a:extLst>
                </a:gridCol>
                <a:gridCol w="822960">
                  <a:extLst>
                    <a:ext uri="{9D8B030D-6E8A-4147-A177-3AD203B41FA5}">
                      <a16:colId xmlns:a16="http://schemas.microsoft.com/office/drawing/2014/main" val="988197735"/>
                    </a:ext>
                  </a:extLst>
                </a:gridCol>
                <a:gridCol w="822960">
                  <a:extLst>
                    <a:ext uri="{9D8B030D-6E8A-4147-A177-3AD203B41FA5}">
                      <a16:colId xmlns:a16="http://schemas.microsoft.com/office/drawing/2014/main" val="262294048"/>
                    </a:ext>
                  </a:extLst>
                </a:gridCol>
                <a:gridCol w="822960">
                  <a:extLst>
                    <a:ext uri="{9D8B030D-6E8A-4147-A177-3AD203B41FA5}">
                      <a16:colId xmlns:a16="http://schemas.microsoft.com/office/drawing/2014/main" val="1283914205"/>
                    </a:ext>
                  </a:extLst>
                </a:gridCol>
                <a:gridCol w="822960">
                  <a:extLst>
                    <a:ext uri="{9D8B030D-6E8A-4147-A177-3AD203B41FA5}">
                      <a16:colId xmlns:a16="http://schemas.microsoft.com/office/drawing/2014/main" val="1179122185"/>
                    </a:ext>
                  </a:extLst>
                </a:gridCol>
                <a:gridCol w="822960">
                  <a:extLst>
                    <a:ext uri="{9D8B030D-6E8A-4147-A177-3AD203B41FA5}">
                      <a16:colId xmlns:a16="http://schemas.microsoft.com/office/drawing/2014/main" val="3919362638"/>
                    </a:ext>
                  </a:extLst>
                </a:gridCol>
                <a:gridCol w="822960">
                  <a:extLst>
                    <a:ext uri="{9D8B030D-6E8A-4147-A177-3AD203B41FA5}">
                      <a16:colId xmlns:a16="http://schemas.microsoft.com/office/drawing/2014/main" val="2373735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191137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#losgehts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extLst>
                  <a:ext uri="{0D108BD9-81ED-4DB2-BD59-A6C34878D82A}">
                    <a16:rowId xmlns:a16="http://schemas.microsoft.com/office/drawing/2014/main" val="129693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#zsmmn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extLst>
                  <a:ext uri="{0D108BD9-81ED-4DB2-BD59-A6C34878D82A}">
                    <a16:rowId xmlns:a16="http://schemas.microsoft.com/office/drawing/2014/main" val="77675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#parsley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extLst>
                  <a:ext uri="{0D108BD9-81ED-4DB2-BD59-A6C34878D82A}">
                    <a16:rowId xmlns:a16="http://schemas.microsoft.com/office/drawing/2014/main" val="255683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#blutspenden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extLst>
                  <a:ext uri="{0D108BD9-81ED-4DB2-BD59-A6C34878D82A}">
                    <a16:rowId xmlns:a16="http://schemas.microsoft.com/office/drawing/2014/main" val="86034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#bestneverrest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extLst>
                  <a:ext uri="{0D108BD9-81ED-4DB2-BD59-A6C34878D82A}">
                    <a16:rowId xmlns:a16="http://schemas.microsoft.com/office/drawing/2014/main" val="3821224595"/>
                  </a:ext>
                </a:extLst>
              </a:tr>
            </a:tbl>
          </a:graphicData>
        </a:graphic>
      </p:graphicFrame>
      <p:sp>
        <p:nvSpPr>
          <p:cNvPr id="4" name="Text Placeholder 3">
            <a:extLst>
              <a:ext uri="{FF2B5EF4-FFF2-40B4-BE49-F238E27FC236}">
                <a16:creationId xmlns:a16="http://schemas.microsoft.com/office/drawing/2014/main" id="{631F972F-E413-4631-9113-FF54C5D1337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19241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C3522-D9E2-494D-89BB-F4E5FA483EAD}"/>
              </a:ext>
            </a:extLst>
          </p:cNvPr>
          <p:cNvSpPr>
            <a:spLocks noGrp="1"/>
          </p:cNvSpPr>
          <p:nvPr>
            <p:ph type="title"/>
          </p:nvPr>
        </p:nvSpPr>
        <p:spPr/>
        <p:txBody>
          <a:bodyPr/>
          <a:lstStyle/>
          <a:p>
            <a:r>
              <a:rPr lang="en-US"/>
              <a:t>Instagram Engagements By Weekday | drkblutspende</a:t>
            </a:r>
          </a:p>
        </p:txBody>
      </p:sp>
      <p:graphicFrame>
        <p:nvGraphicFramePr>
          <p:cNvPr id="6" name="Chart Placeholder 5">
            <a:extLst>
              <a:ext uri="{FF2B5EF4-FFF2-40B4-BE49-F238E27FC236}">
                <a16:creationId xmlns:a16="http://schemas.microsoft.com/office/drawing/2014/main" id="{130F23CF-B34C-4307-8224-FFBC2A6CDF8E}"/>
              </a:ext>
            </a:extLst>
          </p:cNvPr>
          <p:cNvGraphicFramePr>
            <a:graphicFrameLocks noGrp="1"/>
          </p:cNvGraphicFramePr>
          <p:nvPr>
            <p:ph type="chart" sz="quarter" idx="13"/>
            <p:extLst>
              <p:ext uri="{D42A27DB-BD31-4B8C-83A1-F6EECF244321}">
                <p14:modId xmlns:p14="http://schemas.microsoft.com/office/powerpoint/2010/main" val="861209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589E2D-851A-4372-B0F9-AB861DB5506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6DC4590-FB12-476C-955D-193E97E95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7338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C4C63-85F6-4E33-941F-9CFFFA066345}"/>
              </a:ext>
            </a:extLst>
          </p:cNvPr>
          <p:cNvSpPr>
            <a:spLocks noGrp="1"/>
          </p:cNvSpPr>
          <p:nvPr>
            <p:ph type="title"/>
          </p:nvPr>
        </p:nvSpPr>
        <p:spPr/>
        <p:txBody>
          <a:bodyPr/>
          <a:lstStyle/>
          <a:p>
            <a:r>
              <a:rPr lang="en-US"/>
              <a:t>Instagram Posts Table | drkblutspende - 1 of 12</a:t>
            </a:r>
          </a:p>
        </p:txBody>
      </p:sp>
      <p:graphicFrame>
        <p:nvGraphicFramePr>
          <p:cNvPr id="5" name="Table Placeholder 4">
            <a:extLst>
              <a:ext uri="{FF2B5EF4-FFF2-40B4-BE49-F238E27FC236}">
                <a16:creationId xmlns:a16="http://schemas.microsoft.com/office/drawing/2014/main" id="{47C82DAD-8AD0-4029-8071-30F012B7CF43}"/>
              </a:ext>
            </a:extLst>
          </p:cNvPr>
          <p:cNvGraphicFramePr>
            <a:graphicFrameLocks noGrp="1"/>
          </p:cNvGraphicFramePr>
          <p:nvPr>
            <p:ph type="tbl" sz="quarter" idx="13"/>
            <p:extLst>
              <p:ext uri="{D42A27DB-BD31-4B8C-83A1-F6EECF244321}">
                <p14:modId xmlns:p14="http://schemas.microsoft.com/office/powerpoint/2010/main" val="4067066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87699990"/>
                    </a:ext>
                  </a:extLst>
                </a:gridCol>
                <a:gridCol w="658368">
                  <a:extLst>
                    <a:ext uri="{9D8B030D-6E8A-4147-A177-3AD203B41FA5}">
                      <a16:colId xmlns:a16="http://schemas.microsoft.com/office/drawing/2014/main" val="2800590472"/>
                    </a:ext>
                  </a:extLst>
                </a:gridCol>
                <a:gridCol w="658368">
                  <a:extLst>
                    <a:ext uri="{9D8B030D-6E8A-4147-A177-3AD203B41FA5}">
                      <a16:colId xmlns:a16="http://schemas.microsoft.com/office/drawing/2014/main" val="4054321689"/>
                    </a:ext>
                  </a:extLst>
                </a:gridCol>
                <a:gridCol w="658368">
                  <a:extLst>
                    <a:ext uri="{9D8B030D-6E8A-4147-A177-3AD203B41FA5}">
                      <a16:colId xmlns:a16="http://schemas.microsoft.com/office/drawing/2014/main" val="2372423186"/>
                    </a:ext>
                  </a:extLst>
                </a:gridCol>
                <a:gridCol w="658368">
                  <a:extLst>
                    <a:ext uri="{9D8B030D-6E8A-4147-A177-3AD203B41FA5}">
                      <a16:colId xmlns:a16="http://schemas.microsoft.com/office/drawing/2014/main" val="3097171146"/>
                    </a:ext>
                  </a:extLst>
                </a:gridCol>
                <a:gridCol w="658368">
                  <a:extLst>
                    <a:ext uri="{9D8B030D-6E8A-4147-A177-3AD203B41FA5}">
                      <a16:colId xmlns:a16="http://schemas.microsoft.com/office/drawing/2014/main" val="106843628"/>
                    </a:ext>
                  </a:extLst>
                </a:gridCol>
                <a:gridCol w="658368">
                  <a:extLst>
                    <a:ext uri="{9D8B030D-6E8A-4147-A177-3AD203B41FA5}">
                      <a16:colId xmlns:a16="http://schemas.microsoft.com/office/drawing/2014/main" val="935387605"/>
                    </a:ext>
                  </a:extLst>
                </a:gridCol>
                <a:gridCol w="658368">
                  <a:extLst>
                    <a:ext uri="{9D8B030D-6E8A-4147-A177-3AD203B41FA5}">
                      <a16:colId xmlns:a16="http://schemas.microsoft.com/office/drawing/2014/main" val="3917395328"/>
                    </a:ext>
                  </a:extLst>
                </a:gridCol>
                <a:gridCol w="658368">
                  <a:extLst>
                    <a:ext uri="{9D8B030D-6E8A-4147-A177-3AD203B41FA5}">
                      <a16:colId xmlns:a16="http://schemas.microsoft.com/office/drawing/2014/main" val="1163185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33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- 2018-06-11 08:43:33 </a:t>
                      </a:r>
                      <a:r>
                        <a:rPr kumimoji="0" lang="en-US" sz="1000" b="0" i="0" u="none" strike="noStrike" kern="1200" cap="none" spc="0" normalizeH="0" baseline="0" noProof="0">
                          <a:ln>
                            <a:noFill/>
                          </a:ln>
                          <a:solidFill>
                            <a:prstClr val="black"/>
                          </a:solidFill>
                          <a:effectLst/>
                          <a:uLnTx/>
                          <a:uFillTx/>
                          <a:latin typeface="+mn-lt"/>
                          <a:ea typeface="+mn-ea"/>
                          <a:cs typeface="+mn-cs"/>
                        </a:rPr>
                        <a:t>
 Werdet Teil der Kampagne #missingtype und spendet sinnbildlich die Buchstaben A, B und O in euren Beiträgen. Wir benötigen eure Hilfe, um neue Blutspender zu gewinnen! Erst wenn‘s fehlt, f_llts _uf! Schenke Le_en, Spende _lut! #missingtype #erstwennsfehltfälltsauf #schenkelebenspendeblut #💉 #blutspenderettetleben #blutspende  #DRK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extLst>
                  <a:ext uri="{0D108BD9-81ED-4DB2-BD59-A6C34878D82A}">
                    <a16:rowId xmlns:a16="http://schemas.microsoft.com/office/drawing/2014/main" val="287306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- 2018-06-15 14:10:41 </a:t>
                      </a:r>
                      <a:r>
                        <a:rPr kumimoji="0" lang="de-DE" sz="1000" b="0" i="0" u="none" strike="noStrike" kern="1200" cap="none" spc="0" normalizeH="0" baseline="0" noProof="0">
                          <a:ln>
                            <a:noFill/>
                          </a:ln>
                          <a:solidFill>
                            <a:prstClr val="black"/>
                          </a:solidFill>
                          <a:effectLst/>
                          <a:uLnTx/>
                          <a:uFillTx/>
                          <a:latin typeface="+mn-lt"/>
                          <a:ea typeface="+mn-ea"/>
                          <a:cs typeface="+mn-cs"/>
                        </a:rPr>
                        <a:t>
 ❣️Repost by @melinaophelia || Habt ihr noch Tipps für Melina’s erste Spende? •
♥️ am 14.06. ist Weltblutspendetag - ein Thema, mit dem ich mich bisher - shame on me - viel zu wenig auseinandergesetzt habe. Deshalb wollte ich mit dem @drkblutspende mal auf das Thema aufmerksam machen, das immer wichtiger werden wird. Man kann Reichweite ja auch mal für einen guten Zweck nutzen. 🌻 wer von euch war schon mal spenden und wie läuft das so? Ich bin schon ein bisschen nervös vor Ende der Woche, da bin ich nämlich zum ersten Mal selbst dran. 💉 #missingtype #erstwennsfehltfälltsauf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extLst>
                  <a:ext uri="{0D108BD9-81ED-4DB2-BD59-A6C34878D82A}">
                    <a16:rowId xmlns:a16="http://schemas.microsoft.com/office/drawing/2014/main" val="800868787"/>
                  </a:ext>
                </a:extLst>
              </a:tr>
            </a:tbl>
          </a:graphicData>
        </a:graphic>
      </p:graphicFrame>
      <p:sp>
        <p:nvSpPr>
          <p:cNvPr id="4" name="Text Placeholder 3">
            <a:extLst>
              <a:ext uri="{FF2B5EF4-FFF2-40B4-BE49-F238E27FC236}">
                <a16:creationId xmlns:a16="http://schemas.microsoft.com/office/drawing/2014/main" id="{8DAFC4E5-61C1-486B-96BA-2A5F5F3E883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42653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F52D5-9D39-41B8-BCE6-2CA9F7DB56A0}"/>
              </a:ext>
            </a:extLst>
          </p:cNvPr>
          <p:cNvSpPr>
            <a:spLocks noGrp="1"/>
          </p:cNvSpPr>
          <p:nvPr>
            <p:ph type="title"/>
          </p:nvPr>
        </p:nvSpPr>
        <p:spPr/>
        <p:txBody>
          <a:bodyPr/>
          <a:lstStyle/>
          <a:p>
            <a:r>
              <a:rPr lang="en-US"/>
              <a:t>Instagram Posts Table | drkblutspende - 2 of 12</a:t>
            </a:r>
          </a:p>
        </p:txBody>
      </p:sp>
      <p:graphicFrame>
        <p:nvGraphicFramePr>
          <p:cNvPr id="5" name="Table Placeholder 4">
            <a:extLst>
              <a:ext uri="{FF2B5EF4-FFF2-40B4-BE49-F238E27FC236}">
                <a16:creationId xmlns:a16="http://schemas.microsoft.com/office/drawing/2014/main" id="{B465A690-F4B9-4D43-B274-BF2C741CEAD4}"/>
              </a:ext>
            </a:extLst>
          </p:cNvPr>
          <p:cNvGraphicFramePr>
            <a:graphicFrameLocks noGrp="1"/>
          </p:cNvGraphicFramePr>
          <p:nvPr>
            <p:ph type="tbl" sz="quarter" idx="13"/>
            <p:extLst>
              <p:ext uri="{D42A27DB-BD31-4B8C-83A1-F6EECF244321}">
                <p14:modId xmlns:p14="http://schemas.microsoft.com/office/powerpoint/2010/main" val="143550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81270524"/>
                    </a:ext>
                  </a:extLst>
                </a:gridCol>
                <a:gridCol w="658368">
                  <a:extLst>
                    <a:ext uri="{9D8B030D-6E8A-4147-A177-3AD203B41FA5}">
                      <a16:colId xmlns:a16="http://schemas.microsoft.com/office/drawing/2014/main" val="3868094099"/>
                    </a:ext>
                  </a:extLst>
                </a:gridCol>
                <a:gridCol w="658368">
                  <a:extLst>
                    <a:ext uri="{9D8B030D-6E8A-4147-A177-3AD203B41FA5}">
                      <a16:colId xmlns:a16="http://schemas.microsoft.com/office/drawing/2014/main" val="745137388"/>
                    </a:ext>
                  </a:extLst>
                </a:gridCol>
                <a:gridCol w="658368">
                  <a:extLst>
                    <a:ext uri="{9D8B030D-6E8A-4147-A177-3AD203B41FA5}">
                      <a16:colId xmlns:a16="http://schemas.microsoft.com/office/drawing/2014/main" val="392037524"/>
                    </a:ext>
                  </a:extLst>
                </a:gridCol>
                <a:gridCol w="658368">
                  <a:extLst>
                    <a:ext uri="{9D8B030D-6E8A-4147-A177-3AD203B41FA5}">
                      <a16:colId xmlns:a16="http://schemas.microsoft.com/office/drawing/2014/main" val="3504082465"/>
                    </a:ext>
                  </a:extLst>
                </a:gridCol>
                <a:gridCol w="658368">
                  <a:extLst>
                    <a:ext uri="{9D8B030D-6E8A-4147-A177-3AD203B41FA5}">
                      <a16:colId xmlns:a16="http://schemas.microsoft.com/office/drawing/2014/main" val="1829721079"/>
                    </a:ext>
                  </a:extLst>
                </a:gridCol>
                <a:gridCol w="658368">
                  <a:extLst>
                    <a:ext uri="{9D8B030D-6E8A-4147-A177-3AD203B41FA5}">
                      <a16:colId xmlns:a16="http://schemas.microsoft.com/office/drawing/2014/main" val="82828065"/>
                    </a:ext>
                  </a:extLst>
                </a:gridCol>
                <a:gridCol w="658368">
                  <a:extLst>
                    <a:ext uri="{9D8B030D-6E8A-4147-A177-3AD203B41FA5}">
                      <a16:colId xmlns:a16="http://schemas.microsoft.com/office/drawing/2014/main" val="4010393087"/>
                    </a:ext>
                  </a:extLst>
                </a:gridCol>
                <a:gridCol w="658368">
                  <a:extLst>
                    <a:ext uri="{9D8B030D-6E8A-4147-A177-3AD203B41FA5}">
                      <a16:colId xmlns:a16="http://schemas.microsoft.com/office/drawing/2014/main" val="86519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7582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- 2018-06-29 10:33:00 </a:t>
                      </a:r>
                      <a:r>
                        <a:rPr kumimoji="0" lang="en-US" sz="1000" b="0" i="0" u="none" strike="noStrike" kern="1200" cap="none" spc="0" normalizeH="0" baseline="0" noProof="0">
                          <a:ln>
                            <a:noFill/>
                          </a:ln>
                          <a:solidFill>
                            <a:prstClr val="black"/>
                          </a:solidFill>
                          <a:effectLst/>
                          <a:uLnTx/>
                          <a:uFillTx/>
                          <a:latin typeface="+mn-lt"/>
                          <a:ea typeface="+mn-ea"/>
                          <a:cs typeface="+mn-cs"/>
                        </a:rPr>
                        <a:t>
 Na, habt ihr schon den nächsten Blutspendetermin im Kalender markiert?💉 #schenkelebenspendeblut #blutspendenrettetleben #blutspende #drk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extLst>
                  <a:ext uri="{0D108BD9-81ED-4DB2-BD59-A6C34878D82A}">
                    <a16:rowId xmlns:a16="http://schemas.microsoft.com/office/drawing/2014/main" val="195640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- 2018-06-27 13:08:53 </a:t>
                      </a:r>
                      <a:r>
                        <a:rPr kumimoji="0" lang="de-DE" sz="1000" b="0" i="0" u="none" strike="noStrike" kern="1200" cap="none" spc="0" normalizeH="0" baseline="0" noProof="0">
                          <a:ln>
                            <a:noFill/>
                          </a:ln>
                          <a:solidFill>
                            <a:prstClr val="black"/>
                          </a:solidFill>
                          <a:effectLst/>
                          <a:uLnTx/>
                          <a:uFillTx/>
                          <a:latin typeface="+mn-lt"/>
                          <a:ea typeface="+mn-ea"/>
                          <a:cs typeface="+mn-cs"/>
                        </a:rPr>
                        <a:t>
 ❣️Repost by @doandlive || Diana wird nächste Woche zum ersten Mal Blutspenden gehen ❌ Hand hoch, wer von euch war schon mal spenden?🙋‍ #erstwennsfehltfälltsauf #missingtype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extLst>
                  <a:ext uri="{0D108BD9-81ED-4DB2-BD59-A6C34878D82A}">
                    <a16:rowId xmlns:a16="http://schemas.microsoft.com/office/drawing/2014/main" val="1111364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- 2018-06-13 09:04:52 </a:t>
                      </a:r>
                      <a:r>
                        <a:rPr kumimoji="0" lang="en-US" sz="1000" b="0" i="0" u="none" strike="noStrike" kern="1200" cap="none" spc="0" normalizeH="0" baseline="0" noProof="0">
                          <a:ln>
                            <a:noFill/>
                          </a:ln>
                          <a:solidFill>
                            <a:prstClr val="black"/>
                          </a:solidFill>
                          <a:effectLst/>
                          <a:uLnTx/>
                          <a:uFillTx/>
                          <a:latin typeface="+mn-lt"/>
                          <a:ea typeface="+mn-ea"/>
                          <a:cs typeface="+mn-cs"/>
                        </a:rPr>
                        <a:t>
 #BereitZurSpende Sehen nicht nur schön aus und schmecken nach Sommer, sondern versorgen euch zusätzlich noch mit viel, viel Eisen: rote Beeren, wie zum Beispiel Johannisbeeren, Holunder oder Himbeeren. #healthy #summer #berries #schenkelebenspendeblut #💉 #blutspendenrettetleben #blutspende #DRK #missingtype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extLst>
                  <a:ext uri="{0D108BD9-81ED-4DB2-BD59-A6C34878D82A}">
                    <a16:rowId xmlns:a16="http://schemas.microsoft.com/office/drawing/2014/main" val="1421885133"/>
                  </a:ext>
                </a:extLst>
              </a:tr>
            </a:tbl>
          </a:graphicData>
        </a:graphic>
      </p:graphicFrame>
      <p:sp>
        <p:nvSpPr>
          <p:cNvPr id="4" name="Text Placeholder 3">
            <a:extLst>
              <a:ext uri="{FF2B5EF4-FFF2-40B4-BE49-F238E27FC236}">
                <a16:creationId xmlns:a16="http://schemas.microsoft.com/office/drawing/2014/main" id="{AC82D8F5-64AB-46C5-ADE8-BC6E3E80C0A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21497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8560D-AC24-46CD-9ADF-3E9522A1B7BF}"/>
              </a:ext>
            </a:extLst>
          </p:cNvPr>
          <p:cNvSpPr>
            <a:spLocks noGrp="1"/>
          </p:cNvSpPr>
          <p:nvPr>
            <p:ph type="title"/>
          </p:nvPr>
        </p:nvSpPr>
        <p:spPr/>
        <p:txBody>
          <a:bodyPr/>
          <a:lstStyle/>
          <a:p>
            <a:r>
              <a:rPr lang="en-US"/>
              <a:t>Instagram Posts Table | drkblutspende - 3 of 12</a:t>
            </a:r>
          </a:p>
        </p:txBody>
      </p:sp>
      <p:graphicFrame>
        <p:nvGraphicFramePr>
          <p:cNvPr id="5" name="Table Placeholder 4">
            <a:extLst>
              <a:ext uri="{FF2B5EF4-FFF2-40B4-BE49-F238E27FC236}">
                <a16:creationId xmlns:a16="http://schemas.microsoft.com/office/drawing/2014/main" id="{A9D72AD5-D5E0-4C58-BD49-EF1B84CC5A61}"/>
              </a:ext>
            </a:extLst>
          </p:cNvPr>
          <p:cNvGraphicFramePr>
            <a:graphicFrameLocks noGrp="1"/>
          </p:cNvGraphicFramePr>
          <p:nvPr>
            <p:ph type="tbl" sz="quarter" idx="13"/>
            <p:extLst>
              <p:ext uri="{D42A27DB-BD31-4B8C-83A1-F6EECF244321}">
                <p14:modId xmlns:p14="http://schemas.microsoft.com/office/powerpoint/2010/main" val="204680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37200595"/>
                    </a:ext>
                  </a:extLst>
                </a:gridCol>
                <a:gridCol w="658368">
                  <a:extLst>
                    <a:ext uri="{9D8B030D-6E8A-4147-A177-3AD203B41FA5}">
                      <a16:colId xmlns:a16="http://schemas.microsoft.com/office/drawing/2014/main" val="3207092321"/>
                    </a:ext>
                  </a:extLst>
                </a:gridCol>
                <a:gridCol w="658368">
                  <a:extLst>
                    <a:ext uri="{9D8B030D-6E8A-4147-A177-3AD203B41FA5}">
                      <a16:colId xmlns:a16="http://schemas.microsoft.com/office/drawing/2014/main" val="1985821178"/>
                    </a:ext>
                  </a:extLst>
                </a:gridCol>
                <a:gridCol w="658368">
                  <a:extLst>
                    <a:ext uri="{9D8B030D-6E8A-4147-A177-3AD203B41FA5}">
                      <a16:colId xmlns:a16="http://schemas.microsoft.com/office/drawing/2014/main" val="1815628303"/>
                    </a:ext>
                  </a:extLst>
                </a:gridCol>
                <a:gridCol w="658368">
                  <a:extLst>
                    <a:ext uri="{9D8B030D-6E8A-4147-A177-3AD203B41FA5}">
                      <a16:colId xmlns:a16="http://schemas.microsoft.com/office/drawing/2014/main" val="1908862441"/>
                    </a:ext>
                  </a:extLst>
                </a:gridCol>
                <a:gridCol w="658368">
                  <a:extLst>
                    <a:ext uri="{9D8B030D-6E8A-4147-A177-3AD203B41FA5}">
                      <a16:colId xmlns:a16="http://schemas.microsoft.com/office/drawing/2014/main" val="4084284550"/>
                    </a:ext>
                  </a:extLst>
                </a:gridCol>
                <a:gridCol w="658368">
                  <a:extLst>
                    <a:ext uri="{9D8B030D-6E8A-4147-A177-3AD203B41FA5}">
                      <a16:colId xmlns:a16="http://schemas.microsoft.com/office/drawing/2014/main" val="39750230"/>
                    </a:ext>
                  </a:extLst>
                </a:gridCol>
                <a:gridCol w="658368">
                  <a:extLst>
                    <a:ext uri="{9D8B030D-6E8A-4147-A177-3AD203B41FA5}">
                      <a16:colId xmlns:a16="http://schemas.microsoft.com/office/drawing/2014/main" val="1687503528"/>
                    </a:ext>
                  </a:extLst>
                </a:gridCol>
                <a:gridCol w="658368">
                  <a:extLst>
                    <a:ext uri="{9D8B030D-6E8A-4147-A177-3AD203B41FA5}">
                      <a16:colId xmlns:a16="http://schemas.microsoft.com/office/drawing/2014/main" val="81280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1372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- 2018-06-12 09:48:19 </a:t>
                      </a:r>
                      <a:r>
                        <a:rPr kumimoji="0" lang="en-US" sz="1000" b="0" i="0" u="none" strike="noStrike" kern="1200" cap="none" spc="0" normalizeH="0" baseline="0" noProof="0">
                          <a:ln>
                            <a:noFill/>
                          </a:ln>
                          <a:solidFill>
                            <a:prstClr val="black"/>
                          </a:solidFill>
                          <a:effectLst/>
                          <a:uLnTx/>
                          <a:uFillTx/>
                          <a:latin typeface="+mn-lt"/>
                          <a:ea typeface="+mn-ea"/>
                          <a:cs typeface="+mn-cs"/>
                        </a:rPr>
                        <a:t>
 Mit eurer Blutspende könnt ihr jemandem nicht nur zu Geburtstag und Weihnachten das aller schönste Geschenk machen🎁 #missingtype #schenkelebenspendeblut #💉 #blutspendenrettetleben #blutspende #DRK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extLst>
                  <a:ext uri="{0D108BD9-81ED-4DB2-BD59-A6C34878D82A}">
                    <a16:rowId xmlns:a16="http://schemas.microsoft.com/office/drawing/2014/main" val="174378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- 2018-06-14 08:34:58 </a:t>
                      </a:r>
                      <a:r>
                        <a:rPr kumimoji="0" lang="de-DE" sz="1000" b="0" i="0" u="none" strike="noStrike" kern="1200" cap="none" spc="0" normalizeH="0" baseline="0" noProof="0">
                          <a:ln>
                            <a:noFill/>
                          </a:ln>
                          <a:solidFill>
                            <a:prstClr val="black"/>
                          </a:solidFill>
                          <a:effectLst/>
                          <a:uLnTx/>
                          <a:uFillTx/>
                          <a:latin typeface="+mn-lt"/>
                          <a:ea typeface="+mn-ea"/>
                          <a:cs typeface="+mn-cs"/>
                        </a:rPr>
                        <a:t>
 H_ppy Welt_lutspendert_g! Seit 2004 feiern wir jedes Jahr am 14. Juni den Weltblutspendertag, um euch #DANKE zu sagen und Erstspender zu gewinnen! Aber nanu? Fehlt da nicht etwas? Wir haben unsere Buchstaben A, B und O schon gespendet! Und ihr? Helft uns die Lücken zu schließen und werdet Teil unserer weltweiten #missingtype Kampagne❤️ Erst wenn‘s fehlt, f_llt‘s _uf! #missingtype #erstwennsfehltfälltsauf #weltblutspendertag #schenkelebenspendeblut #💉 #blutspendenrettetleben #blutspende #DRK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extLst>
                  <a:ext uri="{0D108BD9-81ED-4DB2-BD59-A6C34878D82A}">
                    <a16:rowId xmlns:a16="http://schemas.microsoft.com/office/drawing/2014/main" val="250099115"/>
                  </a:ext>
                </a:extLst>
              </a:tr>
            </a:tbl>
          </a:graphicData>
        </a:graphic>
      </p:graphicFrame>
      <p:sp>
        <p:nvSpPr>
          <p:cNvPr id="4" name="Text Placeholder 3">
            <a:extLst>
              <a:ext uri="{FF2B5EF4-FFF2-40B4-BE49-F238E27FC236}">
                <a16:creationId xmlns:a16="http://schemas.microsoft.com/office/drawing/2014/main" id="{802C1586-5A5D-4A1D-AE25-4FE95931E70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6075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4DB49-F8B8-44F9-9D4B-7886EBB91F3A}"/>
              </a:ext>
            </a:extLst>
          </p:cNvPr>
          <p:cNvSpPr>
            <a:spLocks noGrp="1"/>
          </p:cNvSpPr>
          <p:nvPr>
            <p:ph type="title"/>
          </p:nvPr>
        </p:nvSpPr>
        <p:spPr/>
        <p:txBody>
          <a:bodyPr/>
          <a:lstStyle/>
          <a:p>
            <a:r>
              <a:rPr lang="en-US"/>
              <a:t>Instagram Posts Table | drkblutspende - 4 of 12</a:t>
            </a:r>
          </a:p>
        </p:txBody>
      </p:sp>
      <p:graphicFrame>
        <p:nvGraphicFramePr>
          <p:cNvPr id="5" name="Table Placeholder 4">
            <a:extLst>
              <a:ext uri="{FF2B5EF4-FFF2-40B4-BE49-F238E27FC236}">
                <a16:creationId xmlns:a16="http://schemas.microsoft.com/office/drawing/2014/main" id="{9279802F-C482-4733-B2D5-5AF1D0DC097A}"/>
              </a:ext>
            </a:extLst>
          </p:cNvPr>
          <p:cNvGraphicFramePr>
            <a:graphicFrameLocks noGrp="1"/>
          </p:cNvGraphicFramePr>
          <p:nvPr>
            <p:ph type="tbl" sz="quarter" idx="13"/>
            <p:extLst>
              <p:ext uri="{D42A27DB-BD31-4B8C-83A1-F6EECF244321}">
                <p14:modId xmlns:p14="http://schemas.microsoft.com/office/powerpoint/2010/main" val="2972607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07620588"/>
                    </a:ext>
                  </a:extLst>
                </a:gridCol>
                <a:gridCol w="658368">
                  <a:extLst>
                    <a:ext uri="{9D8B030D-6E8A-4147-A177-3AD203B41FA5}">
                      <a16:colId xmlns:a16="http://schemas.microsoft.com/office/drawing/2014/main" val="953682513"/>
                    </a:ext>
                  </a:extLst>
                </a:gridCol>
                <a:gridCol w="658368">
                  <a:extLst>
                    <a:ext uri="{9D8B030D-6E8A-4147-A177-3AD203B41FA5}">
                      <a16:colId xmlns:a16="http://schemas.microsoft.com/office/drawing/2014/main" val="3135532952"/>
                    </a:ext>
                  </a:extLst>
                </a:gridCol>
                <a:gridCol w="658368">
                  <a:extLst>
                    <a:ext uri="{9D8B030D-6E8A-4147-A177-3AD203B41FA5}">
                      <a16:colId xmlns:a16="http://schemas.microsoft.com/office/drawing/2014/main" val="667157709"/>
                    </a:ext>
                  </a:extLst>
                </a:gridCol>
                <a:gridCol w="658368">
                  <a:extLst>
                    <a:ext uri="{9D8B030D-6E8A-4147-A177-3AD203B41FA5}">
                      <a16:colId xmlns:a16="http://schemas.microsoft.com/office/drawing/2014/main" val="1497975408"/>
                    </a:ext>
                  </a:extLst>
                </a:gridCol>
                <a:gridCol w="658368">
                  <a:extLst>
                    <a:ext uri="{9D8B030D-6E8A-4147-A177-3AD203B41FA5}">
                      <a16:colId xmlns:a16="http://schemas.microsoft.com/office/drawing/2014/main" val="4275958228"/>
                    </a:ext>
                  </a:extLst>
                </a:gridCol>
                <a:gridCol w="658368">
                  <a:extLst>
                    <a:ext uri="{9D8B030D-6E8A-4147-A177-3AD203B41FA5}">
                      <a16:colId xmlns:a16="http://schemas.microsoft.com/office/drawing/2014/main" val="2749231702"/>
                    </a:ext>
                  </a:extLst>
                </a:gridCol>
                <a:gridCol w="658368">
                  <a:extLst>
                    <a:ext uri="{9D8B030D-6E8A-4147-A177-3AD203B41FA5}">
                      <a16:colId xmlns:a16="http://schemas.microsoft.com/office/drawing/2014/main" val="4119516032"/>
                    </a:ext>
                  </a:extLst>
                </a:gridCol>
                <a:gridCol w="658368">
                  <a:extLst>
                    <a:ext uri="{9D8B030D-6E8A-4147-A177-3AD203B41FA5}">
                      <a16:colId xmlns:a16="http://schemas.microsoft.com/office/drawing/2014/main" val="3057926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8038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- 2018-06-18 13:31:52 </a:t>
                      </a:r>
                      <a:r>
                        <a:rPr kumimoji="0" lang="en-US" sz="1000" b="0" i="0" u="none" strike="noStrike" kern="1200" cap="none" spc="0" normalizeH="0" baseline="0" noProof="0">
                          <a:ln>
                            <a:noFill/>
                          </a:ln>
                          <a:solidFill>
                            <a:prstClr val="black"/>
                          </a:solidFill>
                          <a:effectLst/>
                          <a:uLnTx/>
                          <a:uFillTx/>
                          <a:latin typeface="+mn-lt"/>
                          <a:ea typeface="+mn-ea"/>
                          <a:cs typeface="+mn-cs"/>
                        </a:rPr>
                        <a:t>
 #BereitZurSpende Wieso ihr die Petersilie beim nächsten Mal nicht nur zur Deko verwenden solltet: in getrockneter Form enthält das grüne Kraut 97,8mg/100g Eisen und bereitet euch optimal für die nächste Blutspende vor. #parsley #healthy #healthyfood #schenkelebenspendeblut #💉 #blutspendenrettetleben #blutspende #DRK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extLst>
                  <a:ext uri="{0D108BD9-81ED-4DB2-BD59-A6C34878D82A}">
                    <a16:rowId xmlns:a16="http://schemas.microsoft.com/office/drawing/2014/main" val="209522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- 2018-06-22 16:24:51 </a:t>
                      </a:r>
                      <a:r>
                        <a:rPr kumimoji="0" lang="de-DE" sz="1000" b="0" i="0" u="none" strike="noStrike" kern="1200" cap="none" spc="0" normalizeH="0" baseline="0" noProof="0">
                          <a:ln>
                            <a:noFill/>
                          </a:ln>
                          <a:solidFill>
                            <a:prstClr val="black"/>
                          </a:solidFill>
                          <a:effectLst/>
                          <a:uLnTx/>
                          <a:uFillTx/>
                          <a:latin typeface="+mn-lt"/>
                          <a:ea typeface="+mn-ea"/>
                          <a:cs typeface="+mn-cs"/>
                        </a:rPr>
                        <a:t>
 Warum müssen Blutspender mindestens 50 kg wiegen? Bei einem Gewicht und einer entsprechenden Körpergröße unter 50 kg hat man leider medizinisch gesehen nicht ausreichend Blut, um welches abzugeben. Da das Beutelsystem für das gespendete Blut und alle folgenden Test- und Verarbeitungsschritte auf eine Blutmenge von ca. 450 ml ausgelegt sind, können leichtere Menschen leider auch nicht einfach nur die Hälfte spenden. #schenkelebenspendeblut #💉 #blutspendenrettetleben #blutspende #DRK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extLst>
                  <a:ext uri="{0D108BD9-81ED-4DB2-BD59-A6C34878D82A}">
                    <a16:rowId xmlns:a16="http://schemas.microsoft.com/office/drawing/2014/main" val="2904632945"/>
                  </a:ext>
                </a:extLst>
              </a:tr>
            </a:tbl>
          </a:graphicData>
        </a:graphic>
      </p:graphicFrame>
      <p:sp>
        <p:nvSpPr>
          <p:cNvPr id="4" name="Text Placeholder 3">
            <a:extLst>
              <a:ext uri="{FF2B5EF4-FFF2-40B4-BE49-F238E27FC236}">
                <a16:creationId xmlns:a16="http://schemas.microsoft.com/office/drawing/2014/main" id="{59A49E3A-E05F-472E-A9DB-A0FDF0AB5C2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99034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8BF07-296C-4BD4-B518-337A1E6821A0}"/>
              </a:ext>
            </a:extLst>
          </p:cNvPr>
          <p:cNvSpPr>
            <a:spLocks noGrp="1"/>
          </p:cNvSpPr>
          <p:nvPr>
            <p:ph type="title"/>
          </p:nvPr>
        </p:nvSpPr>
        <p:spPr/>
        <p:txBody>
          <a:bodyPr/>
          <a:lstStyle/>
          <a:p>
            <a:r>
              <a:rPr lang="en-US"/>
              <a:t>Instagram Posts Table | drkblutspende - 5 of 12</a:t>
            </a:r>
          </a:p>
        </p:txBody>
      </p:sp>
      <p:graphicFrame>
        <p:nvGraphicFramePr>
          <p:cNvPr id="5" name="Table Placeholder 4">
            <a:extLst>
              <a:ext uri="{FF2B5EF4-FFF2-40B4-BE49-F238E27FC236}">
                <a16:creationId xmlns:a16="http://schemas.microsoft.com/office/drawing/2014/main" id="{2002F4AC-F2C2-477C-872C-9D4D56EB41C9}"/>
              </a:ext>
            </a:extLst>
          </p:cNvPr>
          <p:cNvGraphicFramePr>
            <a:graphicFrameLocks noGrp="1"/>
          </p:cNvGraphicFramePr>
          <p:nvPr>
            <p:ph type="tbl" sz="quarter" idx="13"/>
            <p:extLst>
              <p:ext uri="{D42A27DB-BD31-4B8C-83A1-F6EECF244321}">
                <p14:modId xmlns:p14="http://schemas.microsoft.com/office/powerpoint/2010/main" val="842477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14931282"/>
                    </a:ext>
                  </a:extLst>
                </a:gridCol>
                <a:gridCol w="658368">
                  <a:extLst>
                    <a:ext uri="{9D8B030D-6E8A-4147-A177-3AD203B41FA5}">
                      <a16:colId xmlns:a16="http://schemas.microsoft.com/office/drawing/2014/main" val="4031401373"/>
                    </a:ext>
                  </a:extLst>
                </a:gridCol>
                <a:gridCol w="658368">
                  <a:extLst>
                    <a:ext uri="{9D8B030D-6E8A-4147-A177-3AD203B41FA5}">
                      <a16:colId xmlns:a16="http://schemas.microsoft.com/office/drawing/2014/main" val="3685994682"/>
                    </a:ext>
                  </a:extLst>
                </a:gridCol>
                <a:gridCol w="658368">
                  <a:extLst>
                    <a:ext uri="{9D8B030D-6E8A-4147-A177-3AD203B41FA5}">
                      <a16:colId xmlns:a16="http://schemas.microsoft.com/office/drawing/2014/main" val="2747567185"/>
                    </a:ext>
                  </a:extLst>
                </a:gridCol>
                <a:gridCol w="658368">
                  <a:extLst>
                    <a:ext uri="{9D8B030D-6E8A-4147-A177-3AD203B41FA5}">
                      <a16:colId xmlns:a16="http://schemas.microsoft.com/office/drawing/2014/main" val="3852581032"/>
                    </a:ext>
                  </a:extLst>
                </a:gridCol>
                <a:gridCol w="658368">
                  <a:extLst>
                    <a:ext uri="{9D8B030D-6E8A-4147-A177-3AD203B41FA5}">
                      <a16:colId xmlns:a16="http://schemas.microsoft.com/office/drawing/2014/main" val="185919269"/>
                    </a:ext>
                  </a:extLst>
                </a:gridCol>
                <a:gridCol w="658368">
                  <a:extLst>
                    <a:ext uri="{9D8B030D-6E8A-4147-A177-3AD203B41FA5}">
                      <a16:colId xmlns:a16="http://schemas.microsoft.com/office/drawing/2014/main" val="1239000154"/>
                    </a:ext>
                  </a:extLst>
                </a:gridCol>
                <a:gridCol w="658368">
                  <a:extLst>
                    <a:ext uri="{9D8B030D-6E8A-4147-A177-3AD203B41FA5}">
                      <a16:colId xmlns:a16="http://schemas.microsoft.com/office/drawing/2014/main" val="2172516880"/>
                    </a:ext>
                  </a:extLst>
                </a:gridCol>
                <a:gridCol w="658368">
                  <a:extLst>
                    <a:ext uri="{9D8B030D-6E8A-4147-A177-3AD203B41FA5}">
                      <a16:colId xmlns:a16="http://schemas.microsoft.com/office/drawing/2014/main" val="3155777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92923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- 2018-06-23 14:22:04 </a:t>
                      </a:r>
                      <a:r>
                        <a:rPr kumimoji="0" lang="de-DE" sz="1000" b="0" i="0" u="none" strike="noStrike" kern="1200" cap="none" spc="0" normalizeH="0" baseline="0" noProof="0">
                          <a:ln>
                            <a:noFill/>
                          </a:ln>
                          <a:solidFill>
                            <a:prstClr val="black"/>
                          </a:solidFill>
                          <a:effectLst/>
                          <a:uLnTx/>
                          <a:uFillTx/>
                          <a:latin typeface="+mn-lt"/>
                          <a:ea typeface="+mn-ea"/>
                          <a:cs typeface="+mn-cs"/>
                        </a:rPr>
                        <a:t>
 Heute geht es für unsere Fußballnationalmannschaft in Sotschi darum endlich die ersten Punkte zu sichern! Wo schaut ihr das Spiel? Übrigens: Wesentlich kürzer, als ein Fußballspiel dauert eine Blutspende bei uns. Wir freuen uns auf dich! #bestneverrest #zsmmn #soccer #blutspendenrettetleben #💉 #schenkelebenspendeblut #blutspende #DRK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extLst>
                  <a:ext uri="{0D108BD9-81ED-4DB2-BD59-A6C34878D82A}">
                    <a16:rowId xmlns:a16="http://schemas.microsoft.com/office/drawing/2014/main" val="3751468485"/>
                  </a:ext>
                </a:extLst>
              </a:tr>
            </a:tbl>
          </a:graphicData>
        </a:graphic>
      </p:graphicFrame>
      <p:sp>
        <p:nvSpPr>
          <p:cNvPr id="4" name="Text Placeholder 3">
            <a:extLst>
              <a:ext uri="{FF2B5EF4-FFF2-40B4-BE49-F238E27FC236}">
                <a16:creationId xmlns:a16="http://schemas.microsoft.com/office/drawing/2014/main" id="{7A62645C-A0EB-4BF4-B2DF-91529355F3C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59789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19254-DAD6-43A4-B3B5-0185534AEC0A}"/>
              </a:ext>
            </a:extLst>
          </p:cNvPr>
          <p:cNvSpPr>
            <a:spLocks noGrp="1"/>
          </p:cNvSpPr>
          <p:nvPr>
            <p:ph type="title"/>
          </p:nvPr>
        </p:nvSpPr>
        <p:spPr/>
        <p:txBody>
          <a:bodyPr/>
          <a:lstStyle/>
          <a:p>
            <a:r>
              <a:rPr lang="en-US"/>
              <a:t>Instagram Posts Table | drkblutspende - 6 of 12</a:t>
            </a:r>
          </a:p>
        </p:txBody>
      </p:sp>
      <p:graphicFrame>
        <p:nvGraphicFramePr>
          <p:cNvPr id="5" name="Table Placeholder 4">
            <a:extLst>
              <a:ext uri="{FF2B5EF4-FFF2-40B4-BE49-F238E27FC236}">
                <a16:creationId xmlns:a16="http://schemas.microsoft.com/office/drawing/2014/main" id="{937D9925-27CC-4BA7-B727-3F037566151C}"/>
              </a:ext>
            </a:extLst>
          </p:cNvPr>
          <p:cNvGraphicFramePr>
            <a:graphicFrameLocks noGrp="1"/>
          </p:cNvGraphicFramePr>
          <p:nvPr>
            <p:ph type="tbl" sz="quarter" idx="13"/>
            <p:extLst>
              <p:ext uri="{D42A27DB-BD31-4B8C-83A1-F6EECF244321}">
                <p14:modId xmlns:p14="http://schemas.microsoft.com/office/powerpoint/2010/main" val="3536758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09995366"/>
                    </a:ext>
                  </a:extLst>
                </a:gridCol>
                <a:gridCol w="658368">
                  <a:extLst>
                    <a:ext uri="{9D8B030D-6E8A-4147-A177-3AD203B41FA5}">
                      <a16:colId xmlns:a16="http://schemas.microsoft.com/office/drawing/2014/main" val="4162477230"/>
                    </a:ext>
                  </a:extLst>
                </a:gridCol>
                <a:gridCol w="658368">
                  <a:extLst>
                    <a:ext uri="{9D8B030D-6E8A-4147-A177-3AD203B41FA5}">
                      <a16:colId xmlns:a16="http://schemas.microsoft.com/office/drawing/2014/main" val="2754070608"/>
                    </a:ext>
                  </a:extLst>
                </a:gridCol>
                <a:gridCol w="658368">
                  <a:extLst>
                    <a:ext uri="{9D8B030D-6E8A-4147-A177-3AD203B41FA5}">
                      <a16:colId xmlns:a16="http://schemas.microsoft.com/office/drawing/2014/main" val="3728567929"/>
                    </a:ext>
                  </a:extLst>
                </a:gridCol>
                <a:gridCol w="658368">
                  <a:extLst>
                    <a:ext uri="{9D8B030D-6E8A-4147-A177-3AD203B41FA5}">
                      <a16:colId xmlns:a16="http://schemas.microsoft.com/office/drawing/2014/main" val="534849590"/>
                    </a:ext>
                  </a:extLst>
                </a:gridCol>
                <a:gridCol w="658368">
                  <a:extLst>
                    <a:ext uri="{9D8B030D-6E8A-4147-A177-3AD203B41FA5}">
                      <a16:colId xmlns:a16="http://schemas.microsoft.com/office/drawing/2014/main" val="1145370701"/>
                    </a:ext>
                  </a:extLst>
                </a:gridCol>
                <a:gridCol w="658368">
                  <a:extLst>
                    <a:ext uri="{9D8B030D-6E8A-4147-A177-3AD203B41FA5}">
                      <a16:colId xmlns:a16="http://schemas.microsoft.com/office/drawing/2014/main" val="1557377953"/>
                    </a:ext>
                  </a:extLst>
                </a:gridCol>
                <a:gridCol w="658368">
                  <a:extLst>
                    <a:ext uri="{9D8B030D-6E8A-4147-A177-3AD203B41FA5}">
                      <a16:colId xmlns:a16="http://schemas.microsoft.com/office/drawing/2014/main" val="1514511360"/>
                    </a:ext>
                  </a:extLst>
                </a:gridCol>
                <a:gridCol w="658368">
                  <a:extLst>
                    <a:ext uri="{9D8B030D-6E8A-4147-A177-3AD203B41FA5}">
                      <a16:colId xmlns:a16="http://schemas.microsoft.com/office/drawing/2014/main" val="249293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2670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- 2018-06-15 09:42:30 </a:t>
                      </a:r>
                      <a:r>
                        <a:rPr kumimoji="0" lang="en-US" sz="1000" b="0" i="0" u="none" strike="noStrike" kern="1200" cap="none" spc="0" normalizeH="0" baseline="0" noProof="0">
                          <a:ln>
                            <a:noFill/>
                          </a:ln>
                          <a:solidFill>
                            <a:prstClr val="black"/>
                          </a:solidFill>
                          <a:effectLst/>
                          <a:uLnTx/>
                          <a:uFillTx/>
                          <a:latin typeface="+mn-lt"/>
                          <a:ea typeface="+mn-ea"/>
                          <a:cs typeface="+mn-cs"/>
                        </a:rPr>
                        <a:t>
 #BereitZurSpende Wusstet ihr, dass Johannisbeeren echte Vitaminbomben sind? Probiert doch mal diese sommerliche Johannisbeerlimonade!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100g Schwarze Johannisbeeren mit etwas Süßungsmittel deiner Wahl (z.B. Agavensirup) und etwas  Wasser pürieren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Anschließend durch ein Sieb streifen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In eine Karaffe geben und mit 500ml Wasser und 100ml Zitronensaft  auffüllen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Die Limonade serviert ihr am besten mit Eiswürfeln und etwas Minze oder Zitronenscheiben
#healthy #lemonade #summerfeeling #gesundleben #missingtype #erstwennsfehltfälltsauf #schenkelebenspendeblut #💉 #blutspenderettetleben #blutspende #DRK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extLst>
                  <a:ext uri="{0D108BD9-81ED-4DB2-BD59-A6C34878D82A}">
                    <a16:rowId xmlns:a16="http://schemas.microsoft.com/office/drawing/2014/main" val="1940038254"/>
                  </a:ext>
                </a:extLst>
              </a:tr>
            </a:tbl>
          </a:graphicData>
        </a:graphic>
      </p:graphicFrame>
      <p:sp>
        <p:nvSpPr>
          <p:cNvPr id="4" name="Text Placeholder 3">
            <a:extLst>
              <a:ext uri="{FF2B5EF4-FFF2-40B4-BE49-F238E27FC236}">
                <a16:creationId xmlns:a16="http://schemas.microsoft.com/office/drawing/2014/main" id="{7B5B95B5-F018-43AB-B781-33CFDC56BC5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69471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318B6-47E9-4AF7-8388-91628E37979B}"/>
              </a:ext>
            </a:extLst>
          </p:cNvPr>
          <p:cNvSpPr>
            <a:spLocks noGrp="1"/>
          </p:cNvSpPr>
          <p:nvPr>
            <p:ph type="title"/>
          </p:nvPr>
        </p:nvSpPr>
        <p:spPr/>
        <p:txBody>
          <a:bodyPr/>
          <a:lstStyle/>
          <a:p>
            <a:r>
              <a:rPr lang="en-US"/>
              <a:t>Instagram Posts Table | drkblutspende - 7 of 12</a:t>
            </a:r>
          </a:p>
        </p:txBody>
      </p:sp>
      <p:graphicFrame>
        <p:nvGraphicFramePr>
          <p:cNvPr id="5" name="Table Placeholder 4">
            <a:extLst>
              <a:ext uri="{FF2B5EF4-FFF2-40B4-BE49-F238E27FC236}">
                <a16:creationId xmlns:a16="http://schemas.microsoft.com/office/drawing/2014/main" id="{0D567CCC-A903-40DC-9FB1-2026F9DCA951}"/>
              </a:ext>
            </a:extLst>
          </p:cNvPr>
          <p:cNvGraphicFramePr>
            <a:graphicFrameLocks noGrp="1"/>
          </p:cNvGraphicFramePr>
          <p:nvPr>
            <p:ph type="tbl" sz="quarter" idx="13"/>
            <p:extLst>
              <p:ext uri="{D42A27DB-BD31-4B8C-83A1-F6EECF244321}">
                <p14:modId xmlns:p14="http://schemas.microsoft.com/office/powerpoint/2010/main" val="2191350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72019075"/>
                    </a:ext>
                  </a:extLst>
                </a:gridCol>
                <a:gridCol w="658368">
                  <a:extLst>
                    <a:ext uri="{9D8B030D-6E8A-4147-A177-3AD203B41FA5}">
                      <a16:colId xmlns:a16="http://schemas.microsoft.com/office/drawing/2014/main" val="1663572653"/>
                    </a:ext>
                  </a:extLst>
                </a:gridCol>
                <a:gridCol w="658368">
                  <a:extLst>
                    <a:ext uri="{9D8B030D-6E8A-4147-A177-3AD203B41FA5}">
                      <a16:colId xmlns:a16="http://schemas.microsoft.com/office/drawing/2014/main" val="3534277899"/>
                    </a:ext>
                  </a:extLst>
                </a:gridCol>
                <a:gridCol w="658368">
                  <a:extLst>
                    <a:ext uri="{9D8B030D-6E8A-4147-A177-3AD203B41FA5}">
                      <a16:colId xmlns:a16="http://schemas.microsoft.com/office/drawing/2014/main" val="2581641041"/>
                    </a:ext>
                  </a:extLst>
                </a:gridCol>
                <a:gridCol w="658368">
                  <a:extLst>
                    <a:ext uri="{9D8B030D-6E8A-4147-A177-3AD203B41FA5}">
                      <a16:colId xmlns:a16="http://schemas.microsoft.com/office/drawing/2014/main" val="132982990"/>
                    </a:ext>
                  </a:extLst>
                </a:gridCol>
                <a:gridCol w="658368">
                  <a:extLst>
                    <a:ext uri="{9D8B030D-6E8A-4147-A177-3AD203B41FA5}">
                      <a16:colId xmlns:a16="http://schemas.microsoft.com/office/drawing/2014/main" val="3337282818"/>
                    </a:ext>
                  </a:extLst>
                </a:gridCol>
                <a:gridCol w="658368">
                  <a:extLst>
                    <a:ext uri="{9D8B030D-6E8A-4147-A177-3AD203B41FA5}">
                      <a16:colId xmlns:a16="http://schemas.microsoft.com/office/drawing/2014/main" val="82836447"/>
                    </a:ext>
                  </a:extLst>
                </a:gridCol>
                <a:gridCol w="658368">
                  <a:extLst>
                    <a:ext uri="{9D8B030D-6E8A-4147-A177-3AD203B41FA5}">
                      <a16:colId xmlns:a16="http://schemas.microsoft.com/office/drawing/2014/main" val="1340913351"/>
                    </a:ext>
                  </a:extLst>
                </a:gridCol>
                <a:gridCol w="658368">
                  <a:extLst>
                    <a:ext uri="{9D8B030D-6E8A-4147-A177-3AD203B41FA5}">
                      <a16:colId xmlns:a16="http://schemas.microsoft.com/office/drawing/2014/main" val="2385221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6934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- 2018-06-19 10:36:41 </a:t>
                      </a:r>
                      <a:r>
                        <a:rPr kumimoji="0" lang="de-DE" sz="1000" b="0" i="0" u="none" strike="noStrike" kern="1200" cap="none" spc="0" normalizeH="0" baseline="0" noProof="0">
                          <a:ln>
                            <a:noFill/>
                          </a:ln>
                          <a:solidFill>
                            <a:prstClr val="black"/>
                          </a:solidFill>
                          <a:effectLst/>
                          <a:uLnTx/>
                          <a:uFillTx/>
                          <a:latin typeface="+mn-lt"/>
                          <a:ea typeface="+mn-ea"/>
                          <a:cs typeface="+mn-cs"/>
                        </a:rPr>
                        <a:t>
 ❣️Repost by @luiseliebt || Hamburger aufgepasst!⚓️• Ich war das Wochenende über offline und das hatte einen guten Grund: Um durch Abstinenz auf eine doll wichtige Kampagne aufmerksam zu machen. Meist merkt man erst, wenn Dinge nicht mehr da sind, dass man sie braucht - kennt ihr sicher? Unter dem Motto „Erst wenns fehlt, fällt‘s auf“ will die @drkblutspende für die Wichtigkeit von Blutspenden sensibilisieren. Deswegen, passend zum Thema, auch das sehr rot gehaltene Sommerfoto. 🤓🎈 Oder wusstet ihr, dass jeder 3. Mensch in seinem Leben eine Blutspende braucht, aber nur 3% aller Menschen spenden gehen? Die meisten kennen noch nicht einmal ihre Blutgruppe - Hand hoch, wem geht es auch so? 🙋🏻‍♀️ Meist merkt man erst, wie wichtig Blut spenden ist, wenn man dann selbst einmal auf welches angewiesen ist. Ziel der Kampagne: 100.000+ neue Blutspender gewinnen, und dafür setze ich mich gerne ein. 🙏🏼 Vielleicht habt ihr ja sogar Lust, mich zu treffen und mit mir zusammen Blut spenden zu gehen (29.6. nachmittags im Wiesendamm 125, Hamburg)?♥️ #missingtype #blutspenden#erstwennsfehltfälltsauf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extLst>
                  <a:ext uri="{0D108BD9-81ED-4DB2-BD59-A6C34878D82A}">
                    <a16:rowId xmlns:a16="http://schemas.microsoft.com/office/drawing/2014/main" val="1039008019"/>
                  </a:ext>
                </a:extLst>
              </a:tr>
            </a:tbl>
          </a:graphicData>
        </a:graphic>
      </p:graphicFrame>
      <p:sp>
        <p:nvSpPr>
          <p:cNvPr id="4" name="Text Placeholder 3">
            <a:extLst>
              <a:ext uri="{FF2B5EF4-FFF2-40B4-BE49-F238E27FC236}">
                <a16:creationId xmlns:a16="http://schemas.microsoft.com/office/drawing/2014/main" id="{DE898D2D-9362-4CF7-8C6C-DCE902D20C2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27624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7BA6D-D4C6-4585-9420-463BCD7A49C1}"/>
              </a:ext>
            </a:extLst>
          </p:cNvPr>
          <p:cNvSpPr>
            <a:spLocks noGrp="1"/>
          </p:cNvSpPr>
          <p:nvPr>
            <p:ph type="title"/>
          </p:nvPr>
        </p:nvSpPr>
        <p:spPr/>
        <p:txBody>
          <a:bodyPr/>
          <a:lstStyle/>
          <a:p>
            <a:r>
              <a:rPr lang="en-US"/>
              <a:t>Instagram Posts Table | drkblutspende - 8 of 12</a:t>
            </a:r>
          </a:p>
        </p:txBody>
      </p:sp>
      <p:graphicFrame>
        <p:nvGraphicFramePr>
          <p:cNvPr id="5" name="Table Placeholder 4">
            <a:extLst>
              <a:ext uri="{FF2B5EF4-FFF2-40B4-BE49-F238E27FC236}">
                <a16:creationId xmlns:a16="http://schemas.microsoft.com/office/drawing/2014/main" id="{8C7A467F-F351-4F3C-AF62-2D363CE403ED}"/>
              </a:ext>
            </a:extLst>
          </p:cNvPr>
          <p:cNvGraphicFramePr>
            <a:graphicFrameLocks noGrp="1"/>
          </p:cNvGraphicFramePr>
          <p:nvPr>
            <p:ph type="tbl" sz="quarter" idx="13"/>
            <p:extLst>
              <p:ext uri="{D42A27DB-BD31-4B8C-83A1-F6EECF244321}">
                <p14:modId xmlns:p14="http://schemas.microsoft.com/office/powerpoint/2010/main" val="294002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46388977"/>
                    </a:ext>
                  </a:extLst>
                </a:gridCol>
                <a:gridCol w="658368">
                  <a:extLst>
                    <a:ext uri="{9D8B030D-6E8A-4147-A177-3AD203B41FA5}">
                      <a16:colId xmlns:a16="http://schemas.microsoft.com/office/drawing/2014/main" val="3208868093"/>
                    </a:ext>
                  </a:extLst>
                </a:gridCol>
                <a:gridCol w="658368">
                  <a:extLst>
                    <a:ext uri="{9D8B030D-6E8A-4147-A177-3AD203B41FA5}">
                      <a16:colId xmlns:a16="http://schemas.microsoft.com/office/drawing/2014/main" val="122480938"/>
                    </a:ext>
                  </a:extLst>
                </a:gridCol>
                <a:gridCol w="658368">
                  <a:extLst>
                    <a:ext uri="{9D8B030D-6E8A-4147-A177-3AD203B41FA5}">
                      <a16:colId xmlns:a16="http://schemas.microsoft.com/office/drawing/2014/main" val="1832292584"/>
                    </a:ext>
                  </a:extLst>
                </a:gridCol>
                <a:gridCol w="658368">
                  <a:extLst>
                    <a:ext uri="{9D8B030D-6E8A-4147-A177-3AD203B41FA5}">
                      <a16:colId xmlns:a16="http://schemas.microsoft.com/office/drawing/2014/main" val="4125569769"/>
                    </a:ext>
                  </a:extLst>
                </a:gridCol>
                <a:gridCol w="658368">
                  <a:extLst>
                    <a:ext uri="{9D8B030D-6E8A-4147-A177-3AD203B41FA5}">
                      <a16:colId xmlns:a16="http://schemas.microsoft.com/office/drawing/2014/main" val="3684347843"/>
                    </a:ext>
                  </a:extLst>
                </a:gridCol>
                <a:gridCol w="658368">
                  <a:extLst>
                    <a:ext uri="{9D8B030D-6E8A-4147-A177-3AD203B41FA5}">
                      <a16:colId xmlns:a16="http://schemas.microsoft.com/office/drawing/2014/main" val="3969674434"/>
                    </a:ext>
                  </a:extLst>
                </a:gridCol>
                <a:gridCol w="658368">
                  <a:extLst>
                    <a:ext uri="{9D8B030D-6E8A-4147-A177-3AD203B41FA5}">
                      <a16:colId xmlns:a16="http://schemas.microsoft.com/office/drawing/2014/main" val="3552942974"/>
                    </a:ext>
                  </a:extLst>
                </a:gridCol>
                <a:gridCol w="658368">
                  <a:extLst>
                    <a:ext uri="{9D8B030D-6E8A-4147-A177-3AD203B41FA5}">
                      <a16:colId xmlns:a16="http://schemas.microsoft.com/office/drawing/2014/main" val="366144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22686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- 2018-06-14 10:54:47 </a:t>
                      </a:r>
                      <a:r>
                        <a:rPr kumimoji="0" lang="de-DE" sz="1000" b="0" i="0" u="none" strike="noStrike" kern="1200" cap="none" spc="0" normalizeH="0" baseline="0" noProof="0">
                          <a:ln>
                            <a:noFill/>
                          </a:ln>
                          <a:solidFill>
                            <a:prstClr val="black"/>
                          </a:solidFill>
                          <a:effectLst/>
                          <a:uLnTx/>
                          <a:uFillTx/>
                          <a:latin typeface="+mn-lt"/>
                          <a:ea typeface="+mn-ea"/>
                          <a:cs typeface="+mn-cs"/>
                        </a:rPr>
                        <a:t>
 SPENDE _LUT _EIM R_TEN KREUZ. Für manche sind es nur Buchstaben, für andere bedeuten sie Leben. Wie für unseren Tomek❣️
Unter dem Titel #missingtype - erst wenn‘s fehlt, fällt‘s auf! Wollen wir mittels der fehlenden Buchstaben auf die Folgen fehlender Blutspenden aufmerksam. #missingtype #erstwennsfehltfälltsauf #blutspendenrettetleben #💉 #schenkelebenspendeblut #blutspende #weltblutspendetag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extLst>
                  <a:ext uri="{0D108BD9-81ED-4DB2-BD59-A6C34878D82A}">
                    <a16:rowId xmlns:a16="http://schemas.microsoft.com/office/drawing/2014/main" val="317733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- 2018-06-26 09:50:01 </a:t>
                      </a:r>
                      <a:r>
                        <a:rPr kumimoji="0" lang="de-DE" sz="1000" b="0" i="0" u="none" strike="noStrike" kern="1200" cap="none" spc="0" normalizeH="0" baseline="0" noProof="0">
                          <a:ln>
                            <a:noFill/>
                          </a:ln>
                          <a:solidFill>
                            <a:prstClr val="black"/>
                          </a:solidFill>
                          <a:effectLst/>
                          <a:uLnTx/>
                          <a:uFillTx/>
                          <a:latin typeface="+mn-lt"/>
                          <a:ea typeface="+mn-ea"/>
                          <a:cs typeface="+mn-cs"/>
                        </a:rPr>
                        <a:t>
 #BereitZurSpende Gesunde und insbesondere eine eisenreiche Ernährung ist für Blutspender besonders wichtig ist! Vitamin C steigert die Eisenaufnahme aus der Nahrung – es empfiehlt sich daher Fruchtsäfte oder -schorlen zu den Mahlzeiten zu trinken. #schenkelebenspendeblut #blutspenderettetleben #💉 #blutspende #DRK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extLst>
                  <a:ext uri="{0D108BD9-81ED-4DB2-BD59-A6C34878D82A}">
                    <a16:rowId xmlns:a16="http://schemas.microsoft.com/office/drawing/2014/main" val="2979575968"/>
                  </a:ext>
                </a:extLst>
              </a:tr>
            </a:tbl>
          </a:graphicData>
        </a:graphic>
      </p:graphicFrame>
      <p:sp>
        <p:nvSpPr>
          <p:cNvPr id="4" name="Text Placeholder 3">
            <a:extLst>
              <a:ext uri="{FF2B5EF4-FFF2-40B4-BE49-F238E27FC236}">
                <a16:creationId xmlns:a16="http://schemas.microsoft.com/office/drawing/2014/main" id="{C80C0CBC-9283-40F3-AD58-510617FFDF0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97456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4122F-46DF-41C4-94D6-CC998D178B9F}"/>
              </a:ext>
            </a:extLst>
          </p:cNvPr>
          <p:cNvSpPr>
            <a:spLocks noGrp="1"/>
          </p:cNvSpPr>
          <p:nvPr>
            <p:ph type="title"/>
          </p:nvPr>
        </p:nvSpPr>
        <p:spPr/>
        <p:txBody>
          <a:bodyPr/>
          <a:lstStyle/>
          <a:p>
            <a:r>
              <a:rPr lang="en-US"/>
              <a:t>Instagram Posts Table | drkblutspende - 9 of 12</a:t>
            </a:r>
          </a:p>
        </p:txBody>
      </p:sp>
      <p:graphicFrame>
        <p:nvGraphicFramePr>
          <p:cNvPr id="5" name="Table Placeholder 4">
            <a:extLst>
              <a:ext uri="{FF2B5EF4-FFF2-40B4-BE49-F238E27FC236}">
                <a16:creationId xmlns:a16="http://schemas.microsoft.com/office/drawing/2014/main" id="{A7AA9ACA-6217-438D-BBC2-252AABC0F5DE}"/>
              </a:ext>
            </a:extLst>
          </p:cNvPr>
          <p:cNvGraphicFramePr>
            <a:graphicFrameLocks noGrp="1"/>
          </p:cNvGraphicFramePr>
          <p:nvPr>
            <p:ph type="tbl" sz="quarter" idx="13"/>
            <p:extLst>
              <p:ext uri="{D42A27DB-BD31-4B8C-83A1-F6EECF244321}">
                <p14:modId xmlns:p14="http://schemas.microsoft.com/office/powerpoint/2010/main" val="302184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727524"/>
                    </a:ext>
                  </a:extLst>
                </a:gridCol>
                <a:gridCol w="658368">
                  <a:extLst>
                    <a:ext uri="{9D8B030D-6E8A-4147-A177-3AD203B41FA5}">
                      <a16:colId xmlns:a16="http://schemas.microsoft.com/office/drawing/2014/main" val="1073112452"/>
                    </a:ext>
                  </a:extLst>
                </a:gridCol>
                <a:gridCol w="658368">
                  <a:extLst>
                    <a:ext uri="{9D8B030D-6E8A-4147-A177-3AD203B41FA5}">
                      <a16:colId xmlns:a16="http://schemas.microsoft.com/office/drawing/2014/main" val="1133955871"/>
                    </a:ext>
                  </a:extLst>
                </a:gridCol>
                <a:gridCol w="658368">
                  <a:extLst>
                    <a:ext uri="{9D8B030D-6E8A-4147-A177-3AD203B41FA5}">
                      <a16:colId xmlns:a16="http://schemas.microsoft.com/office/drawing/2014/main" val="1532223495"/>
                    </a:ext>
                  </a:extLst>
                </a:gridCol>
                <a:gridCol w="658368">
                  <a:extLst>
                    <a:ext uri="{9D8B030D-6E8A-4147-A177-3AD203B41FA5}">
                      <a16:colId xmlns:a16="http://schemas.microsoft.com/office/drawing/2014/main" val="3915369298"/>
                    </a:ext>
                  </a:extLst>
                </a:gridCol>
                <a:gridCol w="658368">
                  <a:extLst>
                    <a:ext uri="{9D8B030D-6E8A-4147-A177-3AD203B41FA5}">
                      <a16:colId xmlns:a16="http://schemas.microsoft.com/office/drawing/2014/main" val="54076047"/>
                    </a:ext>
                  </a:extLst>
                </a:gridCol>
                <a:gridCol w="658368">
                  <a:extLst>
                    <a:ext uri="{9D8B030D-6E8A-4147-A177-3AD203B41FA5}">
                      <a16:colId xmlns:a16="http://schemas.microsoft.com/office/drawing/2014/main" val="610902606"/>
                    </a:ext>
                  </a:extLst>
                </a:gridCol>
                <a:gridCol w="658368">
                  <a:extLst>
                    <a:ext uri="{9D8B030D-6E8A-4147-A177-3AD203B41FA5}">
                      <a16:colId xmlns:a16="http://schemas.microsoft.com/office/drawing/2014/main" val="3027211679"/>
                    </a:ext>
                  </a:extLst>
                </a:gridCol>
                <a:gridCol w="658368">
                  <a:extLst>
                    <a:ext uri="{9D8B030D-6E8A-4147-A177-3AD203B41FA5}">
                      <a16:colId xmlns:a16="http://schemas.microsoft.com/office/drawing/2014/main" val="447369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9346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- 2018-06-16 06:18:16 </a:t>
                      </a:r>
                      <a:r>
                        <a:rPr kumimoji="0" lang="de-DE" sz="1000" b="0" i="0" u="none" strike="noStrike" kern="1200" cap="none" spc="0" normalizeH="0" baseline="0" noProof="0">
                          <a:ln>
                            <a:noFill/>
                          </a:ln>
                          <a:solidFill>
                            <a:prstClr val="black"/>
                          </a:solidFill>
                          <a:effectLst/>
                          <a:uLnTx/>
                          <a:uFillTx/>
                          <a:latin typeface="+mn-lt"/>
                          <a:ea typeface="+mn-ea"/>
                          <a:cs typeface="+mn-cs"/>
                        </a:rPr>
                        <a:t>
 Morgen ist es soweit: Unsere Fußballnationalmannschaft spielt zum Auftakt gegen Mexiko. Wir drücken die Daumen und hoffen, dass keiner unserer Jungs morgen im Abseits stehen wird!😜 #losgehts #zsmmn #schenkelebenspendeblut #💉 #blutspendenrettetleben #blutspende #DRK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extLst>
                  <a:ext uri="{0D108BD9-81ED-4DB2-BD59-A6C34878D82A}">
                    <a16:rowId xmlns:a16="http://schemas.microsoft.com/office/drawing/2014/main" val="3819102091"/>
                  </a:ext>
                </a:extLst>
              </a:tr>
            </a:tbl>
          </a:graphicData>
        </a:graphic>
      </p:graphicFrame>
      <p:sp>
        <p:nvSpPr>
          <p:cNvPr id="4" name="Text Placeholder 3">
            <a:extLst>
              <a:ext uri="{FF2B5EF4-FFF2-40B4-BE49-F238E27FC236}">
                <a16:creationId xmlns:a16="http://schemas.microsoft.com/office/drawing/2014/main" id="{691082E1-3783-4C82-8A76-8BBD5FB02C7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27768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9F508-96B4-4C78-AF7D-9CD887E4FA4A}"/>
              </a:ext>
            </a:extLst>
          </p:cNvPr>
          <p:cNvSpPr>
            <a:spLocks noGrp="1"/>
          </p:cNvSpPr>
          <p:nvPr>
            <p:ph type="title"/>
          </p:nvPr>
        </p:nvSpPr>
        <p:spPr/>
        <p:txBody>
          <a:bodyPr/>
          <a:lstStyle/>
          <a:p>
            <a:r>
              <a:rPr lang="en-US"/>
              <a:t>Instagram Posts Table | drkblutspende - 10 of 12</a:t>
            </a:r>
          </a:p>
        </p:txBody>
      </p:sp>
      <p:graphicFrame>
        <p:nvGraphicFramePr>
          <p:cNvPr id="5" name="Table Placeholder 4">
            <a:extLst>
              <a:ext uri="{FF2B5EF4-FFF2-40B4-BE49-F238E27FC236}">
                <a16:creationId xmlns:a16="http://schemas.microsoft.com/office/drawing/2014/main" id="{40ED00C1-E7F9-480A-9085-F2153871474C}"/>
              </a:ext>
            </a:extLst>
          </p:cNvPr>
          <p:cNvGraphicFramePr>
            <a:graphicFrameLocks noGrp="1"/>
          </p:cNvGraphicFramePr>
          <p:nvPr>
            <p:ph type="tbl" sz="quarter" idx="13"/>
            <p:extLst>
              <p:ext uri="{D42A27DB-BD31-4B8C-83A1-F6EECF244321}">
                <p14:modId xmlns:p14="http://schemas.microsoft.com/office/powerpoint/2010/main" val="4180333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50466198"/>
                    </a:ext>
                  </a:extLst>
                </a:gridCol>
                <a:gridCol w="658368">
                  <a:extLst>
                    <a:ext uri="{9D8B030D-6E8A-4147-A177-3AD203B41FA5}">
                      <a16:colId xmlns:a16="http://schemas.microsoft.com/office/drawing/2014/main" val="2849020668"/>
                    </a:ext>
                  </a:extLst>
                </a:gridCol>
                <a:gridCol w="658368">
                  <a:extLst>
                    <a:ext uri="{9D8B030D-6E8A-4147-A177-3AD203B41FA5}">
                      <a16:colId xmlns:a16="http://schemas.microsoft.com/office/drawing/2014/main" val="2635068633"/>
                    </a:ext>
                  </a:extLst>
                </a:gridCol>
                <a:gridCol w="658368">
                  <a:extLst>
                    <a:ext uri="{9D8B030D-6E8A-4147-A177-3AD203B41FA5}">
                      <a16:colId xmlns:a16="http://schemas.microsoft.com/office/drawing/2014/main" val="3974794514"/>
                    </a:ext>
                  </a:extLst>
                </a:gridCol>
                <a:gridCol w="658368">
                  <a:extLst>
                    <a:ext uri="{9D8B030D-6E8A-4147-A177-3AD203B41FA5}">
                      <a16:colId xmlns:a16="http://schemas.microsoft.com/office/drawing/2014/main" val="3743217652"/>
                    </a:ext>
                  </a:extLst>
                </a:gridCol>
                <a:gridCol w="658368">
                  <a:extLst>
                    <a:ext uri="{9D8B030D-6E8A-4147-A177-3AD203B41FA5}">
                      <a16:colId xmlns:a16="http://schemas.microsoft.com/office/drawing/2014/main" val="1197200207"/>
                    </a:ext>
                  </a:extLst>
                </a:gridCol>
                <a:gridCol w="658368">
                  <a:extLst>
                    <a:ext uri="{9D8B030D-6E8A-4147-A177-3AD203B41FA5}">
                      <a16:colId xmlns:a16="http://schemas.microsoft.com/office/drawing/2014/main" val="2053555376"/>
                    </a:ext>
                  </a:extLst>
                </a:gridCol>
                <a:gridCol w="658368">
                  <a:extLst>
                    <a:ext uri="{9D8B030D-6E8A-4147-A177-3AD203B41FA5}">
                      <a16:colId xmlns:a16="http://schemas.microsoft.com/office/drawing/2014/main" val="1432323012"/>
                    </a:ext>
                  </a:extLst>
                </a:gridCol>
                <a:gridCol w="658368">
                  <a:extLst>
                    <a:ext uri="{9D8B030D-6E8A-4147-A177-3AD203B41FA5}">
                      <a16:colId xmlns:a16="http://schemas.microsoft.com/office/drawing/2014/main" val="2595981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4890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- 2018-06-21 10:12:26 </a:t>
                      </a:r>
                      <a:r>
                        <a:rPr kumimoji="0" lang="de-DE" sz="1000" b="0" i="0" u="none" strike="noStrike" kern="1200" cap="none" spc="0" normalizeH="0" baseline="0" noProof="0">
                          <a:ln>
                            <a:noFill/>
                          </a:ln>
                          <a:solidFill>
                            <a:prstClr val="black"/>
                          </a:solidFill>
                          <a:effectLst/>
                          <a:uLnTx/>
                          <a:uFillTx/>
                          <a:latin typeface="+mn-lt"/>
                          <a:ea typeface="+mn-ea"/>
                          <a:cs typeface="+mn-cs"/>
                        </a:rPr>
                        <a:t>
 ❣️Repost by @laurafruitfairy || Was für eine schöne Bowl! • 👉🏼 Have you ever donated blood?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Erst wenn’s fehlt, fällt‘s auf!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 meiner St_ry könnt ihr euch heute nsch_uen, wie ich eim Deutschen R_ten Kreuz lut spenden gehe. H_bt ihr sch_n mal gespendet?💉 Ich k_nn es euch nur wärmstens ns Herz legen, denn die @drkblutspende enötigt TÄGLICH 15.000 Spender, d_ch es wird immer schwerer diesen edarf zu decken.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Jedes J_hr verlieren die DRK-_lutspendedienste 100.000 Spender.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Jeder 3. Mensch benötigt im Leben einm_l _lut.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Leider spenden nur 3% der evölkerung in Deutschland lut.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ufgrund der dem_gr_phischen Entwicklung in Deutschl_nd ist der nteil n lutspendern um 28% zurückgeg_ngen. 👵🏼 Ich h_be mir einen Spender_usweis erstellen l_ssen und werde nun regelmäßig gehen. Erzählt mir gern v_n euren Erf_hrungen! 😊 ⬇️🗯 #missingtype ➡️ In meiner Caption fehlen heute die Buchstaben A, B und O (symbolisch für die Blutgruppen), denn #erstwennsfehltfälltsauf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extLst>
                  <a:ext uri="{0D108BD9-81ED-4DB2-BD59-A6C34878D82A}">
                    <a16:rowId xmlns:a16="http://schemas.microsoft.com/office/drawing/2014/main" val="3710098864"/>
                  </a:ext>
                </a:extLst>
              </a:tr>
            </a:tbl>
          </a:graphicData>
        </a:graphic>
      </p:graphicFrame>
      <p:sp>
        <p:nvSpPr>
          <p:cNvPr id="4" name="Text Placeholder 3">
            <a:extLst>
              <a:ext uri="{FF2B5EF4-FFF2-40B4-BE49-F238E27FC236}">
                <a16:creationId xmlns:a16="http://schemas.microsoft.com/office/drawing/2014/main" id="{49988262-B273-4154-9126-3BE2486B34C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73043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FB1FD-96F7-4557-A9B1-C5EC5E68836C}"/>
              </a:ext>
            </a:extLst>
          </p:cNvPr>
          <p:cNvSpPr>
            <a:spLocks noGrp="1"/>
          </p:cNvSpPr>
          <p:nvPr>
            <p:ph type="title"/>
          </p:nvPr>
        </p:nvSpPr>
        <p:spPr/>
        <p:txBody>
          <a:bodyPr/>
          <a:lstStyle/>
          <a:p>
            <a:r>
              <a:rPr lang="en-US"/>
              <a:t>Instagram Posts Table | drkblutspende - 11 of 12</a:t>
            </a:r>
          </a:p>
        </p:txBody>
      </p:sp>
      <p:graphicFrame>
        <p:nvGraphicFramePr>
          <p:cNvPr id="5" name="Table Placeholder 4">
            <a:extLst>
              <a:ext uri="{FF2B5EF4-FFF2-40B4-BE49-F238E27FC236}">
                <a16:creationId xmlns:a16="http://schemas.microsoft.com/office/drawing/2014/main" id="{126871A9-0DD4-4D07-9195-9C1B1C197038}"/>
              </a:ext>
            </a:extLst>
          </p:cNvPr>
          <p:cNvGraphicFramePr>
            <a:graphicFrameLocks noGrp="1"/>
          </p:cNvGraphicFramePr>
          <p:nvPr>
            <p:ph type="tbl" sz="quarter" idx="13"/>
            <p:extLst>
              <p:ext uri="{D42A27DB-BD31-4B8C-83A1-F6EECF244321}">
                <p14:modId xmlns:p14="http://schemas.microsoft.com/office/powerpoint/2010/main" val="407614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62363665"/>
                    </a:ext>
                  </a:extLst>
                </a:gridCol>
                <a:gridCol w="658368">
                  <a:extLst>
                    <a:ext uri="{9D8B030D-6E8A-4147-A177-3AD203B41FA5}">
                      <a16:colId xmlns:a16="http://schemas.microsoft.com/office/drawing/2014/main" val="270891200"/>
                    </a:ext>
                  </a:extLst>
                </a:gridCol>
                <a:gridCol w="658368">
                  <a:extLst>
                    <a:ext uri="{9D8B030D-6E8A-4147-A177-3AD203B41FA5}">
                      <a16:colId xmlns:a16="http://schemas.microsoft.com/office/drawing/2014/main" val="1733119439"/>
                    </a:ext>
                  </a:extLst>
                </a:gridCol>
                <a:gridCol w="658368">
                  <a:extLst>
                    <a:ext uri="{9D8B030D-6E8A-4147-A177-3AD203B41FA5}">
                      <a16:colId xmlns:a16="http://schemas.microsoft.com/office/drawing/2014/main" val="4180118840"/>
                    </a:ext>
                  </a:extLst>
                </a:gridCol>
                <a:gridCol w="658368">
                  <a:extLst>
                    <a:ext uri="{9D8B030D-6E8A-4147-A177-3AD203B41FA5}">
                      <a16:colId xmlns:a16="http://schemas.microsoft.com/office/drawing/2014/main" val="4233007922"/>
                    </a:ext>
                  </a:extLst>
                </a:gridCol>
                <a:gridCol w="658368">
                  <a:extLst>
                    <a:ext uri="{9D8B030D-6E8A-4147-A177-3AD203B41FA5}">
                      <a16:colId xmlns:a16="http://schemas.microsoft.com/office/drawing/2014/main" val="2890673110"/>
                    </a:ext>
                  </a:extLst>
                </a:gridCol>
                <a:gridCol w="658368">
                  <a:extLst>
                    <a:ext uri="{9D8B030D-6E8A-4147-A177-3AD203B41FA5}">
                      <a16:colId xmlns:a16="http://schemas.microsoft.com/office/drawing/2014/main" val="1431044075"/>
                    </a:ext>
                  </a:extLst>
                </a:gridCol>
                <a:gridCol w="658368">
                  <a:extLst>
                    <a:ext uri="{9D8B030D-6E8A-4147-A177-3AD203B41FA5}">
                      <a16:colId xmlns:a16="http://schemas.microsoft.com/office/drawing/2014/main" val="4070698573"/>
                    </a:ext>
                  </a:extLst>
                </a:gridCol>
                <a:gridCol w="658368">
                  <a:extLst>
                    <a:ext uri="{9D8B030D-6E8A-4147-A177-3AD203B41FA5}">
                      <a16:colId xmlns:a16="http://schemas.microsoft.com/office/drawing/2014/main" val="1920362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7647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drkblutspende - 2018-06-25 11:14:23 </a:t>
                      </a:r>
                      <a:r>
                        <a:rPr kumimoji="0" lang="de-DE" sz="1000" b="0" i="0" u="none" strike="noStrike" kern="1200" cap="none" spc="0" normalizeH="0" baseline="0" noProof="0">
                          <a:ln>
                            <a:noFill/>
                          </a:ln>
                          <a:solidFill>
                            <a:prstClr val="black"/>
                          </a:solidFill>
                          <a:effectLst/>
                          <a:uLnTx/>
                          <a:uFillTx/>
                          <a:latin typeface="+mn-lt"/>
                          <a:ea typeface="+mn-ea"/>
                          <a:cs typeface="+mn-cs"/>
                        </a:rPr>
                        <a:t>
 ❣️Repost by @matthiaskuesters || Danke an Matthias für die Unterstützung bei unserer #missingtype Kampagne • 
L_SST UNS _LUT SPENDEN GEHEN! 💉😍
.
LET'S D_N_TE _L__D! 💉😊
.
Im Rahmen der aktuellen Kampagne #missingtype der @drkblutspende wollen wir versuchen 100.000 neue Blut-Spender zu finden. Warum so viele? Jedes Jahr verlieren wir aufgrund der Überalterung unserer Bevölkerung 100.000 Spender. Problem: Erst wenns fehlt, fällt's auf! Deswegen spende mit mir Blut und im Rahmen eines Posts die Buchstaben A, B und O, symbolisch für die Blutgruppen. Hilf' mit und mache andere aufmerksam! #schenkelebenspendeblut #blutspendenrettetleben #blutspende #DRK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extLst>
                  <a:ext uri="{0D108BD9-81ED-4DB2-BD59-A6C34878D82A}">
                    <a16:rowId xmlns:a16="http://schemas.microsoft.com/office/drawing/2014/main" val="178843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- 2018-06-28 08:44:46 </a:t>
                      </a:r>
                      <a:r>
                        <a:rPr kumimoji="0" lang="en-US" sz="1000" b="0" i="0" u="none" strike="noStrike" kern="1200" cap="none" spc="0" normalizeH="0" baseline="0" noProof="0">
                          <a:ln>
                            <a:noFill/>
                          </a:ln>
                          <a:solidFill>
                            <a:prstClr val="black"/>
                          </a:solidFill>
                          <a:effectLst/>
                          <a:uLnTx/>
                          <a:uFillTx/>
                          <a:latin typeface="+mn-lt"/>
                          <a:ea typeface="+mn-ea"/>
                          <a:cs typeface="+mn-cs"/>
                        </a:rPr>
                        <a:t>
 Wusstet ihr, dass alle 7 Sekunden  in Deutschland ein Patient eine Blutkonserve benötigt? #schenkelebenspendeblut #blutspenderettetleben #blutspende #💉 #drk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extLst>
                  <a:ext uri="{0D108BD9-81ED-4DB2-BD59-A6C34878D82A}">
                    <a16:rowId xmlns:a16="http://schemas.microsoft.com/office/drawing/2014/main" val="2819952166"/>
                  </a:ext>
                </a:extLst>
              </a:tr>
            </a:tbl>
          </a:graphicData>
        </a:graphic>
      </p:graphicFrame>
      <p:sp>
        <p:nvSpPr>
          <p:cNvPr id="4" name="Text Placeholder 3">
            <a:extLst>
              <a:ext uri="{FF2B5EF4-FFF2-40B4-BE49-F238E27FC236}">
                <a16:creationId xmlns:a16="http://schemas.microsoft.com/office/drawing/2014/main" id="{21370962-9CC5-48BF-91B1-5E24B8BB85E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64074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37303-0CF1-4938-89B1-1C79DA20DCAE}"/>
              </a:ext>
            </a:extLst>
          </p:cNvPr>
          <p:cNvSpPr>
            <a:spLocks noGrp="1"/>
          </p:cNvSpPr>
          <p:nvPr>
            <p:ph type="title"/>
          </p:nvPr>
        </p:nvSpPr>
        <p:spPr/>
        <p:txBody>
          <a:bodyPr/>
          <a:lstStyle/>
          <a:p>
            <a:r>
              <a:rPr lang="en-US"/>
              <a:t>Instagram Posts Table | drkblutspende - 12 of 12</a:t>
            </a:r>
          </a:p>
        </p:txBody>
      </p:sp>
      <p:graphicFrame>
        <p:nvGraphicFramePr>
          <p:cNvPr id="5" name="Table Placeholder 4">
            <a:extLst>
              <a:ext uri="{FF2B5EF4-FFF2-40B4-BE49-F238E27FC236}">
                <a16:creationId xmlns:a16="http://schemas.microsoft.com/office/drawing/2014/main" id="{8A1E0DCB-EDA2-4DD8-9228-7B37846C3AB8}"/>
              </a:ext>
            </a:extLst>
          </p:cNvPr>
          <p:cNvGraphicFramePr>
            <a:graphicFrameLocks noGrp="1"/>
          </p:cNvGraphicFramePr>
          <p:nvPr>
            <p:ph type="tbl" sz="quarter" idx="13"/>
            <p:extLst>
              <p:ext uri="{D42A27DB-BD31-4B8C-83A1-F6EECF244321}">
                <p14:modId xmlns:p14="http://schemas.microsoft.com/office/powerpoint/2010/main" val="306087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39593429"/>
                    </a:ext>
                  </a:extLst>
                </a:gridCol>
                <a:gridCol w="658368">
                  <a:extLst>
                    <a:ext uri="{9D8B030D-6E8A-4147-A177-3AD203B41FA5}">
                      <a16:colId xmlns:a16="http://schemas.microsoft.com/office/drawing/2014/main" val="1417794090"/>
                    </a:ext>
                  </a:extLst>
                </a:gridCol>
                <a:gridCol w="658368">
                  <a:extLst>
                    <a:ext uri="{9D8B030D-6E8A-4147-A177-3AD203B41FA5}">
                      <a16:colId xmlns:a16="http://schemas.microsoft.com/office/drawing/2014/main" val="836399587"/>
                    </a:ext>
                  </a:extLst>
                </a:gridCol>
                <a:gridCol w="658368">
                  <a:extLst>
                    <a:ext uri="{9D8B030D-6E8A-4147-A177-3AD203B41FA5}">
                      <a16:colId xmlns:a16="http://schemas.microsoft.com/office/drawing/2014/main" val="2459487377"/>
                    </a:ext>
                  </a:extLst>
                </a:gridCol>
                <a:gridCol w="658368">
                  <a:extLst>
                    <a:ext uri="{9D8B030D-6E8A-4147-A177-3AD203B41FA5}">
                      <a16:colId xmlns:a16="http://schemas.microsoft.com/office/drawing/2014/main" val="14386221"/>
                    </a:ext>
                  </a:extLst>
                </a:gridCol>
                <a:gridCol w="658368">
                  <a:extLst>
                    <a:ext uri="{9D8B030D-6E8A-4147-A177-3AD203B41FA5}">
                      <a16:colId xmlns:a16="http://schemas.microsoft.com/office/drawing/2014/main" val="2163361966"/>
                    </a:ext>
                  </a:extLst>
                </a:gridCol>
                <a:gridCol w="658368">
                  <a:extLst>
                    <a:ext uri="{9D8B030D-6E8A-4147-A177-3AD203B41FA5}">
                      <a16:colId xmlns:a16="http://schemas.microsoft.com/office/drawing/2014/main" val="1594233732"/>
                    </a:ext>
                  </a:extLst>
                </a:gridCol>
                <a:gridCol w="658368">
                  <a:extLst>
                    <a:ext uri="{9D8B030D-6E8A-4147-A177-3AD203B41FA5}">
                      <a16:colId xmlns:a16="http://schemas.microsoft.com/office/drawing/2014/main" val="265421223"/>
                    </a:ext>
                  </a:extLst>
                </a:gridCol>
                <a:gridCol w="658368">
                  <a:extLst>
                    <a:ext uri="{9D8B030D-6E8A-4147-A177-3AD203B41FA5}">
                      <a16:colId xmlns:a16="http://schemas.microsoft.com/office/drawing/2014/main" val="491528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3723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- 2018-06-07 10:39:05 </a:t>
                      </a:r>
                      <a:r>
                        <a:rPr kumimoji="0" lang="en-US" sz="1000" b="0" i="0" u="none" strike="noStrike" kern="1200" cap="none" spc="0" normalizeH="0" baseline="0" noProof="0">
                          <a:ln>
                            <a:noFill/>
                          </a:ln>
                          <a:solidFill>
                            <a:prstClr val="black"/>
                          </a:solidFill>
                          <a:effectLst/>
                          <a:uLnTx/>
                          <a:uFillTx/>
                          <a:latin typeface="+mn-lt"/>
                          <a:ea typeface="+mn-ea"/>
                          <a:cs typeface="+mn-cs"/>
                        </a:rPr>
                        <a:t>
 Warum Blutspenden Leben rettet❤️ #schenkelebenspendeblut #💉 #blutspenderettetleben #blutspende #DRK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extLst>
                  <a:ext uri="{0D108BD9-81ED-4DB2-BD59-A6C34878D82A}">
                    <a16:rowId xmlns:a16="http://schemas.microsoft.com/office/drawing/2014/main" val="203500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- 2018-06-08 14:53:18 </a:t>
                      </a:r>
                      <a:r>
                        <a:rPr kumimoji="0" lang="en-US" sz="1000" b="0" i="0" u="none" strike="noStrike" kern="1200" cap="none" spc="0" normalizeH="0" baseline="0" noProof="0">
                          <a:ln>
                            <a:noFill/>
                          </a:ln>
                          <a:solidFill>
                            <a:prstClr val="black"/>
                          </a:solidFill>
                          <a:effectLst/>
                          <a:uLnTx/>
                          <a:uFillTx/>
                          <a:latin typeface="+mn-lt"/>
                          <a:ea typeface="+mn-ea"/>
                          <a:cs typeface="+mn-cs"/>
                        </a:rPr>
                        <a:t>
 #BereitZurSpende Warum wir öfter mal einen O-Saft trinken sollten? Vitamin C reiche Lebensmittel sind ideal zur Aufnahme von Eisen🍊 #vitamins #vitaminc #healthyfood #schenkelebenspendeblut #💉 #blutspenderettetleben #blutspende #DRK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extLst>
                  <a:ext uri="{0D108BD9-81ED-4DB2-BD59-A6C34878D82A}">
                    <a16:rowId xmlns:a16="http://schemas.microsoft.com/office/drawing/2014/main" val="339753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drkblutspende - 2018-06-06 10:38:09 </a:t>
                      </a:r>
                      <a:r>
                        <a:rPr kumimoji="0" lang="en-US" sz="1000" b="0" i="0" u="none" strike="noStrike" kern="1200" cap="none" spc="0" normalizeH="0" baseline="0" noProof="0">
                          <a:ln>
                            <a:noFill/>
                          </a:ln>
                          <a:solidFill>
                            <a:prstClr val="black"/>
                          </a:solidFill>
                          <a:effectLst/>
                          <a:uLnTx/>
                          <a:uFillTx/>
                          <a:latin typeface="+mn-lt"/>
                          <a:ea typeface="+mn-ea"/>
                          <a:cs typeface="+mn-cs"/>
                        </a:rPr>
                        <a:t>
 #BereitZurSpende Vitamin B6 ist an der Herstellung von Hämoglobin beteiligt. Den Tagesbedarf von 1,2 mg Vitamin B6 deckt ihr mit einer Avocado (200g) und einem Apfel (150g). Wie wäre es mit einem leckeren Avocado Toast?🥑 #schenkelebenspendeblut #💉#blutspendenrettetleben #blutspende #DRK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extLst>
                  <a:ext uri="{0D108BD9-81ED-4DB2-BD59-A6C34878D82A}">
                    <a16:rowId xmlns:a16="http://schemas.microsoft.com/office/drawing/2014/main" val="68256602"/>
                  </a:ext>
                </a:extLst>
              </a:tr>
            </a:tbl>
          </a:graphicData>
        </a:graphic>
      </p:graphicFrame>
      <p:sp>
        <p:nvSpPr>
          <p:cNvPr id="4" name="Text Placeholder 3">
            <a:extLst>
              <a:ext uri="{FF2B5EF4-FFF2-40B4-BE49-F238E27FC236}">
                <a16:creationId xmlns:a16="http://schemas.microsoft.com/office/drawing/2014/main" id="{E6B8FE66-2481-4A02-A15E-532F50879B8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27159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5A7C-1C35-4F60-AFB2-B4D21C4F5298}"/>
              </a:ext>
            </a:extLst>
          </p:cNvPr>
          <p:cNvSpPr>
            <a:spLocks noGrp="1"/>
          </p:cNvSpPr>
          <p:nvPr>
            <p:ph type="title"/>
          </p:nvPr>
        </p:nvSpPr>
        <p:spPr/>
        <p:txBody>
          <a:bodyPr/>
          <a:lstStyle/>
          <a:p>
            <a:r>
              <a:rPr lang="en-US"/>
              <a:t>Instagram Organic Engagement Distribution by Post Type  | drkblutspende</a:t>
            </a:r>
          </a:p>
        </p:txBody>
      </p:sp>
      <p:graphicFrame>
        <p:nvGraphicFramePr>
          <p:cNvPr id="6" name="Chart Placeholder 5">
            <a:extLst>
              <a:ext uri="{FF2B5EF4-FFF2-40B4-BE49-F238E27FC236}">
                <a16:creationId xmlns:a16="http://schemas.microsoft.com/office/drawing/2014/main" id="{01AE14E5-4AA9-4F3F-AB7C-9A8E3F235FFD}"/>
              </a:ext>
            </a:extLst>
          </p:cNvPr>
          <p:cNvGraphicFramePr>
            <a:graphicFrameLocks noGrp="1"/>
          </p:cNvGraphicFramePr>
          <p:nvPr>
            <p:ph type="chart" sz="quarter" idx="13"/>
            <p:extLst>
              <p:ext uri="{D42A27DB-BD31-4B8C-83A1-F6EECF244321}">
                <p14:modId xmlns:p14="http://schemas.microsoft.com/office/powerpoint/2010/main" val="1826188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6317CA-BA8B-4BC7-AACC-AB880B2520F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80ADC64-2CD5-4005-A2AD-E061E39A87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9282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EB5A1-8972-42C3-9157-48D39970CB8E}"/>
              </a:ext>
            </a:extLst>
          </p:cNvPr>
          <p:cNvSpPr>
            <a:spLocks noGrp="1"/>
          </p:cNvSpPr>
          <p:nvPr>
            <p:ph type="title"/>
          </p:nvPr>
        </p:nvSpPr>
        <p:spPr/>
        <p:txBody>
          <a:bodyPr/>
          <a:lstStyle/>
          <a:p>
            <a:r>
              <a:rPr lang="en-US"/>
              <a:t>Instagram Organic Reach by Post Type  | drkblutspende</a:t>
            </a:r>
          </a:p>
        </p:txBody>
      </p:sp>
      <p:graphicFrame>
        <p:nvGraphicFramePr>
          <p:cNvPr id="6" name="Chart Placeholder 5">
            <a:extLst>
              <a:ext uri="{FF2B5EF4-FFF2-40B4-BE49-F238E27FC236}">
                <a16:creationId xmlns:a16="http://schemas.microsoft.com/office/drawing/2014/main" id="{6DF7C8C9-6E5A-4558-9842-16C205CBB64D}"/>
              </a:ext>
            </a:extLst>
          </p:cNvPr>
          <p:cNvGraphicFramePr>
            <a:graphicFrameLocks noGrp="1"/>
          </p:cNvGraphicFramePr>
          <p:nvPr>
            <p:ph type="chart" sz="quarter" idx="13"/>
            <p:extLst>
              <p:ext uri="{D42A27DB-BD31-4B8C-83A1-F6EECF244321}">
                <p14:modId xmlns:p14="http://schemas.microsoft.com/office/powerpoint/2010/main" val="2710595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38B56-936E-41A5-85DB-59B35F7DC00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E1534B2-F9C0-4F12-B3C8-EE322612D1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3950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3F47D-97DD-40C9-9553-F3CBAAC0B753}"/>
              </a:ext>
            </a:extLst>
          </p:cNvPr>
          <p:cNvSpPr>
            <a:spLocks noGrp="1"/>
          </p:cNvSpPr>
          <p:nvPr>
            <p:ph type="title"/>
          </p:nvPr>
        </p:nvSpPr>
        <p:spPr/>
        <p:txBody>
          <a:bodyPr/>
          <a:lstStyle/>
          <a:p>
            <a:r>
              <a:rPr lang="en-US"/>
              <a:t>Instagram Hashtag Detection | drkblutspende - 1 of 3</a:t>
            </a:r>
          </a:p>
        </p:txBody>
      </p:sp>
      <p:graphicFrame>
        <p:nvGraphicFramePr>
          <p:cNvPr id="5" name="Table Placeholder 4">
            <a:extLst>
              <a:ext uri="{FF2B5EF4-FFF2-40B4-BE49-F238E27FC236}">
                <a16:creationId xmlns:a16="http://schemas.microsoft.com/office/drawing/2014/main" id="{DC97A448-276B-4874-BCE7-2C989C862390}"/>
              </a:ext>
            </a:extLst>
          </p:cNvPr>
          <p:cNvGraphicFramePr>
            <a:graphicFrameLocks noGrp="1"/>
          </p:cNvGraphicFramePr>
          <p:nvPr>
            <p:ph type="tbl" sz="quarter" idx="13"/>
            <p:extLst>
              <p:ext uri="{D42A27DB-BD31-4B8C-83A1-F6EECF244321}">
                <p14:modId xmlns:p14="http://schemas.microsoft.com/office/powerpoint/2010/main" val="324150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96593985"/>
                    </a:ext>
                  </a:extLst>
                </a:gridCol>
                <a:gridCol w="1481328">
                  <a:extLst>
                    <a:ext uri="{9D8B030D-6E8A-4147-A177-3AD203B41FA5}">
                      <a16:colId xmlns:a16="http://schemas.microsoft.com/office/drawing/2014/main" val="1219953538"/>
                    </a:ext>
                  </a:extLst>
                </a:gridCol>
                <a:gridCol w="1481328">
                  <a:extLst>
                    <a:ext uri="{9D8B030D-6E8A-4147-A177-3AD203B41FA5}">
                      <a16:colId xmlns:a16="http://schemas.microsoft.com/office/drawing/2014/main" val="3148285581"/>
                    </a:ext>
                  </a:extLst>
                </a:gridCol>
                <a:gridCol w="1481328">
                  <a:extLst>
                    <a:ext uri="{9D8B030D-6E8A-4147-A177-3AD203B41FA5}">
                      <a16:colId xmlns:a16="http://schemas.microsoft.com/office/drawing/2014/main" val="1401293234"/>
                    </a:ext>
                  </a:extLst>
                </a:gridCol>
                <a:gridCol w="1481328">
                  <a:extLst>
                    <a:ext uri="{9D8B030D-6E8A-4147-A177-3AD203B41FA5}">
                      <a16:colId xmlns:a16="http://schemas.microsoft.com/office/drawing/2014/main" val="468920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105192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#fitundgesund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28518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#nostress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10718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#enjoylife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873894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094892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10633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#schenkelebenspendeblut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57.818181818182</a:t>
                      </a:r>
                    </a:p>
                  </a:txBody>
                  <a:tcPr/>
                </a:tc>
                <a:extLst>
                  <a:ext uri="{0D108BD9-81ED-4DB2-BD59-A6C34878D82A}">
                    <a16:rowId xmlns:a16="http://schemas.microsoft.com/office/drawing/2014/main" val="119277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#blutspendenrettetleben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58.285714285714</a:t>
                      </a:r>
                    </a:p>
                  </a:txBody>
                  <a:tcPr/>
                </a:tc>
                <a:extLst>
                  <a:ext uri="{0D108BD9-81ED-4DB2-BD59-A6C34878D82A}">
                    <a16:rowId xmlns:a16="http://schemas.microsoft.com/office/drawing/2014/main" val="2910181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#blutspende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57.818181818182</a:t>
                      </a:r>
                    </a:p>
                  </a:txBody>
                  <a:tcPr/>
                </a:tc>
                <a:extLst>
                  <a:ext uri="{0D108BD9-81ED-4DB2-BD59-A6C34878D82A}">
                    <a16:rowId xmlns:a16="http://schemas.microsoft.com/office/drawing/2014/main" val="59735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52.736842105263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56.842105263158</a:t>
                      </a:r>
                    </a:p>
                  </a:txBody>
                  <a:tcPr/>
                </a:tc>
                <a:extLst>
                  <a:ext uri="{0D108BD9-81ED-4DB2-BD59-A6C34878D82A}">
                    <a16:rowId xmlns:a16="http://schemas.microsoft.com/office/drawing/2014/main" val="106773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#Tattoo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292152403"/>
                  </a:ext>
                </a:extLst>
              </a:tr>
            </a:tbl>
          </a:graphicData>
        </a:graphic>
      </p:graphicFrame>
      <p:sp>
        <p:nvSpPr>
          <p:cNvPr id="4" name="Text Placeholder 3">
            <a:extLst>
              <a:ext uri="{FF2B5EF4-FFF2-40B4-BE49-F238E27FC236}">
                <a16:creationId xmlns:a16="http://schemas.microsoft.com/office/drawing/2014/main" id="{DF715A1D-8C06-4677-8F47-2AD7B7E0621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50912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2CBC-0E87-4E99-AFEA-6FA14124881A}"/>
              </a:ext>
            </a:extLst>
          </p:cNvPr>
          <p:cNvSpPr>
            <a:spLocks noGrp="1"/>
          </p:cNvSpPr>
          <p:nvPr>
            <p:ph type="title"/>
          </p:nvPr>
        </p:nvSpPr>
        <p:spPr/>
        <p:txBody>
          <a:bodyPr/>
          <a:lstStyle/>
          <a:p>
            <a:r>
              <a:rPr lang="en-US"/>
              <a:t>Instagram Hashtag Detection | drkblutspende - 2 of 3</a:t>
            </a:r>
          </a:p>
        </p:txBody>
      </p:sp>
      <p:graphicFrame>
        <p:nvGraphicFramePr>
          <p:cNvPr id="5" name="Table Placeholder 4">
            <a:extLst>
              <a:ext uri="{FF2B5EF4-FFF2-40B4-BE49-F238E27FC236}">
                <a16:creationId xmlns:a16="http://schemas.microsoft.com/office/drawing/2014/main" id="{DF69FD94-CDDC-46D6-986F-5145D6D98F02}"/>
              </a:ext>
            </a:extLst>
          </p:cNvPr>
          <p:cNvGraphicFramePr>
            <a:graphicFrameLocks noGrp="1"/>
          </p:cNvGraphicFramePr>
          <p:nvPr>
            <p:ph type="tbl" sz="quarter" idx="13"/>
            <p:extLst>
              <p:ext uri="{D42A27DB-BD31-4B8C-83A1-F6EECF244321}">
                <p14:modId xmlns:p14="http://schemas.microsoft.com/office/powerpoint/2010/main" val="1751693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89135957"/>
                    </a:ext>
                  </a:extLst>
                </a:gridCol>
                <a:gridCol w="1481328">
                  <a:extLst>
                    <a:ext uri="{9D8B030D-6E8A-4147-A177-3AD203B41FA5}">
                      <a16:colId xmlns:a16="http://schemas.microsoft.com/office/drawing/2014/main" val="3658090922"/>
                    </a:ext>
                  </a:extLst>
                </a:gridCol>
                <a:gridCol w="1481328">
                  <a:extLst>
                    <a:ext uri="{9D8B030D-6E8A-4147-A177-3AD203B41FA5}">
                      <a16:colId xmlns:a16="http://schemas.microsoft.com/office/drawing/2014/main" val="1247155349"/>
                    </a:ext>
                  </a:extLst>
                </a:gridCol>
                <a:gridCol w="1481328">
                  <a:extLst>
                    <a:ext uri="{9D8B030D-6E8A-4147-A177-3AD203B41FA5}">
                      <a16:colId xmlns:a16="http://schemas.microsoft.com/office/drawing/2014/main" val="4198164343"/>
                    </a:ext>
                  </a:extLst>
                </a:gridCol>
                <a:gridCol w="1481328">
                  <a:extLst>
                    <a:ext uri="{9D8B030D-6E8A-4147-A177-3AD203B41FA5}">
                      <a16:colId xmlns:a16="http://schemas.microsoft.com/office/drawing/2014/main" val="3353090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676449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#Piercing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91858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084183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#WirSagenDANKE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61237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#superhero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28755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#BereitZurSpende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55.571428571429</a:t>
                      </a:r>
                    </a:p>
                  </a:txBody>
                  <a:tcPr/>
                </a:tc>
                <a:extLst>
                  <a:ext uri="{0D108BD9-81ED-4DB2-BD59-A6C34878D82A}">
                    <a16:rowId xmlns:a16="http://schemas.microsoft.com/office/drawing/2014/main" val="688658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#blutspenderettetleben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60.857142857143</a:t>
                      </a:r>
                    </a:p>
                  </a:txBody>
                  <a:tcPr/>
                </a:tc>
                <a:extLst>
                  <a:ext uri="{0D108BD9-81ED-4DB2-BD59-A6C34878D82A}">
                    <a16:rowId xmlns:a16="http://schemas.microsoft.com/office/drawing/2014/main" val="112989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#vitamins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31877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#vitaminc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49828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232910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#missingtype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82.142857142857</a:t>
                      </a:r>
                    </a:p>
                  </a:txBody>
                  <a:tcPr/>
                </a:tc>
                <a:extLst>
                  <a:ext uri="{0D108BD9-81ED-4DB2-BD59-A6C34878D82A}">
                    <a16:rowId xmlns:a16="http://schemas.microsoft.com/office/drawing/2014/main" val="1201134100"/>
                  </a:ext>
                </a:extLst>
              </a:tr>
            </a:tbl>
          </a:graphicData>
        </a:graphic>
      </p:graphicFrame>
      <p:sp>
        <p:nvSpPr>
          <p:cNvPr id="4" name="Text Placeholder 3">
            <a:extLst>
              <a:ext uri="{FF2B5EF4-FFF2-40B4-BE49-F238E27FC236}">
                <a16:creationId xmlns:a16="http://schemas.microsoft.com/office/drawing/2014/main" id="{F17D1A53-9794-4434-8CB7-EA688B3E869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82474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542E6-E8C4-4D46-8551-ADB30DEBC86E}"/>
              </a:ext>
            </a:extLst>
          </p:cNvPr>
          <p:cNvSpPr>
            <a:spLocks noGrp="1"/>
          </p:cNvSpPr>
          <p:nvPr>
            <p:ph type="title"/>
          </p:nvPr>
        </p:nvSpPr>
        <p:spPr/>
        <p:txBody>
          <a:bodyPr/>
          <a:lstStyle/>
          <a:p>
            <a:r>
              <a:rPr lang="en-US"/>
              <a:t>Instagram Hashtag Detection | drkblutspende - 3 of 3</a:t>
            </a:r>
          </a:p>
        </p:txBody>
      </p:sp>
      <p:graphicFrame>
        <p:nvGraphicFramePr>
          <p:cNvPr id="5" name="Table Placeholder 4">
            <a:extLst>
              <a:ext uri="{FF2B5EF4-FFF2-40B4-BE49-F238E27FC236}">
                <a16:creationId xmlns:a16="http://schemas.microsoft.com/office/drawing/2014/main" id="{E93F977C-CA17-4F75-88F6-BA342CB97FC1}"/>
              </a:ext>
            </a:extLst>
          </p:cNvPr>
          <p:cNvGraphicFramePr>
            <a:graphicFrameLocks noGrp="1"/>
          </p:cNvGraphicFramePr>
          <p:nvPr>
            <p:ph type="tbl" sz="quarter" idx="13"/>
            <p:extLst>
              <p:ext uri="{D42A27DB-BD31-4B8C-83A1-F6EECF244321}">
                <p14:modId xmlns:p14="http://schemas.microsoft.com/office/powerpoint/2010/main" val="4043918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6080837"/>
                    </a:ext>
                  </a:extLst>
                </a:gridCol>
                <a:gridCol w="1481328">
                  <a:extLst>
                    <a:ext uri="{9D8B030D-6E8A-4147-A177-3AD203B41FA5}">
                      <a16:colId xmlns:a16="http://schemas.microsoft.com/office/drawing/2014/main" val="4112272003"/>
                    </a:ext>
                  </a:extLst>
                </a:gridCol>
                <a:gridCol w="1481328">
                  <a:extLst>
                    <a:ext uri="{9D8B030D-6E8A-4147-A177-3AD203B41FA5}">
                      <a16:colId xmlns:a16="http://schemas.microsoft.com/office/drawing/2014/main" val="223752643"/>
                    </a:ext>
                  </a:extLst>
                </a:gridCol>
                <a:gridCol w="1481328">
                  <a:extLst>
                    <a:ext uri="{9D8B030D-6E8A-4147-A177-3AD203B41FA5}">
                      <a16:colId xmlns:a16="http://schemas.microsoft.com/office/drawing/2014/main" val="2995645836"/>
                    </a:ext>
                  </a:extLst>
                </a:gridCol>
                <a:gridCol w="1481328">
                  <a:extLst>
                    <a:ext uri="{9D8B030D-6E8A-4147-A177-3AD203B41FA5}">
                      <a16:colId xmlns:a16="http://schemas.microsoft.com/office/drawing/2014/main" val="2315007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828245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#erstwennsfehltfälltsauf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91.714285714286</a:t>
                      </a:r>
                    </a:p>
                  </a:txBody>
                  <a:tcPr/>
                </a:tc>
                <a:extLst>
                  <a:ext uri="{0D108BD9-81ED-4DB2-BD59-A6C34878D82A}">
                    <a16:rowId xmlns:a16="http://schemas.microsoft.com/office/drawing/2014/main" val="72746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80.333333333333</a:t>
                      </a:r>
                    </a:p>
                  </a:txBody>
                  <a:tcPr/>
                </a:tc>
                <a:extLst>
                  <a:ext uri="{0D108BD9-81ED-4DB2-BD59-A6C34878D82A}">
                    <a16:rowId xmlns:a16="http://schemas.microsoft.com/office/drawing/2014/main" val="333091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86178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31319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4233566473"/>
                  </a:ext>
                </a:extLst>
              </a:tr>
            </a:tbl>
          </a:graphicData>
        </a:graphic>
      </p:graphicFrame>
      <p:sp>
        <p:nvSpPr>
          <p:cNvPr id="4" name="Text Placeholder 3">
            <a:extLst>
              <a:ext uri="{FF2B5EF4-FFF2-40B4-BE49-F238E27FC236}">
                <a16:creationId xmlns:a16="http://schemas.microsoft.com/office/drawing/2014/main" id="{AE26F025-B9C8-41B9-9A72-727BA096489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625322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1219</Words>
  <Application>Microsoft Office PowerPoint</Application>
  <PresentationFormat>On-screen Show (4:3)</PresentationFormat>
  <Paragraphs>745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Deep Insights</vt:lpstr>
      <vt:lpstr>Instagram Key Metrics Table | drkblutspende</vt:lpstr>
      <vt:lpstr>Instagram Organic Reach By Weekday | drkblutspende</vt:lpstr>
      <vt:lpstr>Instagram Hashtag Detection | drkblutspende - 1 of 3</vt:lpstr>
      <vt:lpstr>Instagram Hashtag Detection | drkblutspende - 2 of 3</vt:lpstr>
      <vt:lpstr>Instagram Hashtag Detection | drkblutspende - 3 of 3</vt:lpstr>
      <vt:lpstr>Instagram Engagements By Weekday | drkblutspende</vt:lpstr>
      <vt:lpstr>Instagram Posts Table | drkblutspende - 1 of 12</vt:lpstr>
      <vt:lpstr>Instagram Posts Table | drkblutspende - 2 of 12</vt:lpstr>
      <vt:lpstr>Instagram Posts Table | drkblutspende - 3 of 12</vt:lpstr>
      <vt:lpstr>Instagram Posts Table | drkblutspende - 4 of 12</vt:lpstr>
      <vt:lpstr>Instagram Posts Table | drkblutspende - 5 of 12</vt:lpstr>
      <vt:lpstr>Instagram Posts Table | drkblutspende - 6 of 12</vt:lpstr>
      <vt:lpstr>Instagram Posts Table | drkblutspende - 7 of 12</vt:lpstr>
      <vt:lpstr>Instagram Posts Table | drkblutspende - 8 of 12</vt:lpstr>
      <vt:lpstr>Instagram Posts Table | drkblutspende - 9 of 12</vt:lpstr>
      <vt:lpstr>Instagram Posts Table | drkblutspende - 10 of 12</vt:lpstr>
      <vt:lpstr>Instagram Posts Table | drkblutspende - 11 of 12</vt:lpstr>
      <vt:lpstr>Instagram Posts Table | drkblutspende - 12 of 12</vt:lpstr>
      <vt:lpstr>Instagram Organic Engagement Distribution by Post Type  | drkblutspende</vt:lpstr>
      <vt:lpstr>Instagram Organic Reach by Post Type  | drkblutspende</vt:lpstr>
      <vt:lpstr>Instagram Hashtag Detection | drkblutspende - 1 of 3</vt:lpstr>
      <vt:lpstr>Instagram Hashtag Detection | drkblutspende - 2 of 3</vt:lpstr>
      <vt:lpstr>Instagram Hashtag Detection | drkblutspende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2018-07-10T13:56:54Z</dcterms:created>
  <dcterms:modified xsi:type="dcterms:W3CDTF">2018-07-10T13:57:50Z</dcterms:modified>
</cp:coreProperties>
</file>