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LexisNexis UK</c:v>
                </c:pt>
              </c:strCache>
            </c:strRef>
          </c:tx>
          <c:spPr>
            <a:ln w="28575" cap="rnd">
              <a:solidFill>
                <a:schemeClr val="accent1"/>
              </a:solidFill>
              <a:round/>
            </a:ln>
            <a:effectLst/>
          </c:spPr>
          <c:marker>
            <c:symbol val="none"/>
          </c:marker>
          <c:cat>
            <c:numRef>
              <c:f>Sheet1!$A$2:$A$16</c:f>
              <c:numCache>
                <c:formatCode>m/d/yyyy</c:formatCode>
                <c:ptCount val="15"/>
                <c:pt idx="0">
                  <c:v>43677</c:v>
                </c:pt>
                <c:pt idx="1">
                  <c:v>43678</c:v>
                </c:pt>
                <c:pt idx="2">
                  <c:v>43679</c:v>
                </c:pt>
                <c:pt idx="3">
                  <c:v>43680</c:v>
                </c:pt>
                <c:pt idx="4">
                  <c:v>43681</c:v>
                </c:pt>
                <c:pt idx="5">
                  <c:v>43682</c:v>
                </c:pt>
                <c:pt idx="6">
                  <c:v>43683</c:v>
                </c:pt>
                <c:pt idx="7">
                  <c:v>43684</c:v>
                </c:pt>
                <c:pt idx="8">
                  <c:v>43685</c:v>
                </c:pt>
                <c:pt idx="9">
                  <c:v>43686</c:v>
                </c:pt>
                <c:pt idx="10">
                  <c:v>43687</c:v>
                </c:pt>
                <c:pt idx="11">
                  <c:v>43688</c:v>
                </c:pt>
                <c:pt idx="12">
                  <c:v>43689</c:v>
                </c:pt>
                <c:pt idx="13">
                  <c:v>43690</c:v>
                </c:pt>
                <c:pt idx="14">
                  <c:v>43691</c:v>
                </c:pt>
              </c:numCache>
            </c:numRef>
          </c:cat>
          <c:val>
            <c:numRef>
              <c:f>Sheet1!$B$2:$B$16</c:f>
              <c:numCache>
                <c:formatCode>General</c:formatCode>
                <c:ptCount val="15"/>
                <c:pt idx="0">
                  <c:v>16643</c:v>
                </c:pt>
                <c:pt idx="1">
                  <c:v>16654</c:v>
                </c:pt>
                <c:pt idx="2">
                  <c:v>16661</c:v>
                </c:pt>
                <c:pt idx="3">
                  <c:v>16668</c:v>
                </c:pt>
                <c:pt idx="4">
                  <c:v>16674</c:v>
                </c:pt>
                <c:pt idx="5">
                  <c:v>16680</c:v>
                </c:pt>
                <c:pt idx="6">
                  <c:v>16689</c:v>
                </c:pt>
                <c:pt idx="7">
                  <c:v>16701</c:v>
                </c:pt>
                <c:pt idx="8">
                  <c:v>16705</c:v>
                </c:pt>
                <c:pt idx="9">
                  <c:v>16712</c:v>
                </c:pt>
                <c:pt idx="10">
                  <c:v>16717</c:v>
                </c:pt>
                <c:pt idx="11">
                  <c:v>16723</c:v>
                </c:pt>
                <c:pt idx="12">
                  <c:v>16731</c:v>
                </c:pt>
                <c:pt idx="13">
                  <c:v>16737</c:v>
                </c:pt>
                <c:pt idx="14">
                  <c:v>16740</c:v>
                </c:pt>
              </c:numCache>
            </c:numRef>
          </c:val>
          <c:smooth val="0"/>
          <c:extLst>
            <c:ext xmlns:c16="http://schemas.microsoft.com/office/drawing/2014/chart" uri="{C3380CC4-5D6E-409C-BE32-E72D297353CC}">
              <c16:uniqueId val="{00000000-D790-44A7-A12B-5D8994CA9236}"/>
            </c:ext>
          </c:extLst>
        </c:ser>
        <c:ser>
          <c:idx val="1"/>
          <c:order val="1"/>
          <c:tx>
            <c:strRef>
              <c:f>Sheet1!$C$1</c:f>
              <c:strCache>
                <c:ptCount val="1"/>
                <c:pt idx="0">
                  <c:v>Thomson Reuters Westlaw</c:v>
                </c:pt>
              </c:strCache>
            </c:strRef>
          </c:tx>
          <c:spPr>
            <a:ln w="28575" cap="rnd">
              <a:solidFill>
                <a:schemeClr val="accent2"/>
              </a:solidFill>
              <a:round/>
            </a:ln>
            <a:effectLst/>
          </c:spPr>
          <c:marker>
            <c:symbol val="none"/>
          </c:marker>
          <c:cat>
            <c:numRef>
              <c:f>Sheet1!$A$2:$A$16</c:f>
              <c:numCache>
                <c:formatCode>m/d/yyyy</c:formatCode>
                <c:ptCount val="15"/>
                <c:pt idx="0">
                  <c:v>43677</c:v>
                </c:pt>
                <c:pt idx="1">
                  <c:v>43678</c:v>
                </c:pt>
                <c:pt idx="2">
                  <c:v>43679</c:v>
                </c:pt>
                <c:pt idx="3">
                  <c:v>43680</c:v>
                </c:pt>
                <c:pt idx="4">
                  <c:v>43681</c:v>
                </c:pt>
                <c:pt idx="5">
                  <c:v>43682</c:v>
                </c:pt>
                <c:pt idx="6">
                  <c:v>43683</c:v>
                </c:pt>
                <c:pt idx="7">
                  <c:v>43684</c:v>
                </c:pt>
                <c:pt idx="8">
                  <c:v>43685</c:v>
                </c:pt>
                <c:pt idx="9">
                  <c:v>43686</c:v>
                </c:pt>
                <c:pt idx="10">
                  <c:v>43687</c:v>
                </c:pt>
                <c:pt idx="11">
                  <c:v>43688</c:v>
                </c:pt>
                <c:pt idx="12">
                  <c:v>43689</c:v>
                </c:pt>
                <c:pt idx="13">
                  <c:v>43690</c:v>
                </c:pt>
                <c:pt idx="14">
                  <c:v>43691</c:v>
                </c:pt>
              </c:numCache>
            </c:numRef>
          </c:cat>
          <c:val>
            <c:numRef>
              <c:f>Sheet1!$C$2:$C$16</c:f>
              <c:numCache>
                <c:formatCode>General</c:formatCode>
                <c:ptCount val="15"/>
                <c:pt idx="0">
                  <c:v>17713</c:v>
                </c:pt>
                <c:pt idx="1">
                  <c:v>17716</c:v>
                </c:pt>
                <c:pt idx="2">
                  <c:v>17728</c:v>
                </c:pt>
                <c:pt idx="3">
                  <c:v>17732</c:v>
                </c:pt>
                <c:pt idx="4">
                  <c:v>17737</c:v>
                </c:pt>
                <c:pt idx="5">
                  <c:v>17742</c:v>
                </c:pt>
                <c:pt idx="6">
                  <c:v>17748</c:v>
                </c:pt>
                <c:pt idx="7">
                  <c:v>17757</c:v>
                </c:pt>
                <c:pt idx="8">
                  <c:v>17770</c:v>
                </c:pt>
                <c:pt idx="9">
                  <c:v>17778</c:v>
                </c:pt>
                <c:pt idx="10">
                  <c:v>17781</c:v>
                </c:pt>
                <c:pt idx="11">
                  <c:v>17779</c:v>
                </c:pt>
                <c:pt idx="12">
                  <c:v>17785</c:v>
                </c:pt>
                <c:pt idx="13">
                  <c:v>17793</c:v>
                </c:pt>
                <c:pt idx="14">
                  <c:v>17799</c:v>
                </c:pt>
              </c:numCache>
            </c:numRef>
          </c:val>
          <c:smooth val="0"/>
          <c:extLst>
            <c:ext xmlns:c16="http://schemas.microsoft.com/office/drawing/2014/chart" uri="{C3380CC4-5D6E-409C-BE32-E72D297353CC}">
              <c16:uniqueId val="{00000001-D790-44A7-A12B-5D8994CA9236}"/>
            </c:ext>
          </c:extLst>
        </c:ser>
        <c:dLbls>
          <c:showLegendKey val="0"/>
          <c:showVal val="0"/>
          <c:showCatName val="0"/>
          <c:showSerName val="0"/>
          <c:showPercent val="0"/>
          <c:showBubbleSize val="0"/>
        </c:dLbls>
        <c:smooth val="0"/>
        <c:axId val="253545232"/>
        <c:axId val="253545560"/>
      </c:lineChart>
      <c:dateAx>
        <c:axId val="253545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45560"/>
        <c:crosses val="autoZero"/>
        <c:auto val="1"/>
        <c:lblOffset val="100"/>
        <c:baseTimeUnit val="days"/>
      </c:dateAx>
      <c:valAx>
        <c:axId val="25354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4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LexisNexis UK</c:v>
                </c:pt>
              </c:strCache>
            </c:strRef>
          </c:tx>
          <c:spPr>
            <a:ln w="28575" cap="rnd">
              <a:solidFill>
                <a:schemeClr val="accent1"/>
              </a:solidFill>
              <a:round/>
            </a:ln>
            <a:effectLst/>
          </c:spPr>
          <c:marker>
            <c:symbol val="none"/>
          </c:marker>
          <c:cat>
            <c:numRef>
              <c:f>Sheet1!$A$2:$A$16</c:f>
              <c:numCache>
                <c:formatCode>m/d/yyyy</c:formatCode>
                <c:ptCount val="15"/>
                <c:pt idx="0">
                  <c:v>43677</c:v>
                </c:pt>
                <c:pt idx="1">
                  <c:v>43678</c:v>
                </c:pt>
                <c:pt idx="2">
                  <c:v>43679</c:v>
                </c:pt>
                <c:pt idx="3">
                  <c:v>43680</c:v>
                </c:pt>
                <c:pt idx="4">
                  <c:v>43681</c:v>
                </c:pt>
                <c:pt idx="5">
                  <c:v>43682</c:v>
                </c:pt>
                <c:pt idx="6">
                  <c:v>43683</c:v>
                </c:pt>
                <c:pt idx="7">
                  <c:v>43684</c:v>
                </c:pt>
                <c:pt idx="8">
                  <c:v>43685</c:v>
                </c:pt>
                <c:pt idx="9">
                  <c:v>43686</c:v>
                </c:pt>
                <c:pt idx="10">
                  <c:v>43687</c:v>
                </c:pt>
                <c:pt idx="11">
                  <c:v>43688</c:v>
                </c:pt>
                <c:pt idx="12">
                  <c:v>43689</c:v>
                </c:pt>
                <c:pt idx="13">
                  <c:v>43690</c:v>
                </c:pt>
                <c:pt idx="14">
                  <c:v>43691</c:v>
                </c:pt>
              </c:numCache>
            </c:numRef>
          </c:cat>
          <c:val>
            <c:numRef>
              <c:f>Sheet1!$B$2:$B$16</c:f>
              <c:numCache>
                <c:formatCode>General</c:formatCode>
                <c:ptCount val="15"/>
                <c:pt idx="0">
                  <c:v>4.2074893310092003E-2</c:v>
                </c:pt>
                <c:pt idx="1">
                  <c:v>0</c:v>
                </c:pt>
                <c:pt idx="2">
                  <c:v>1.20069640391427E-2</c:v>
                </c:pt>
                <c:pt idx="3">
                  <c:v>1.2001920307249199E-2</c:v>
                </c:pt>
                <c:pt idx="4">
                  <c:v>0</c:v>
                </c:pt>
                <c:pt idx="5">
                  <c:v>2.99814115248546E-2</c:v>
                </c:pt>
                <c:pt idx="6">
                  <c:v>3.8959482138575897E-2</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C82F-4208-A08E-EF9824AEE058}"/>
            </c:ext>
          </c:extLst>
        </c:ser>
        <c:ser>
          <c:idx val="1"/>
          <c:order val="1"/>
          <c:tx>
            <c:strRef>
              <c:f>Sheet1!$C$1</c:f>
              <c:strCache>
                <c:ptCount val="1"/>
                <c:pt idx="0">
                  <c:v>Thomson Reuters Westlaw</c:v>
                </c:pt>
              </c:strCache>
            </c:strRef>
          </c:tx>
          <c:spPr>
            <a:ln w="28575" cap="rnd">
              <a:solidFill>
                <a:schemeClr val="accent2"/>
              </a:solidFill>
              <a:round/>
            </a:ln>
            <a:effectLst/>
          </c:spPr>
          <c:marker>
            <c:symbol val="none"/>
          </c:marker>
          <c:cat>
            <c:numRef>
              <c:f>Sheet1!$A$2:$A$16</c:f>
              <c:numCache>
                <c:formatCode>m/d/yyyy</c:formatCode>
                <c:ptCount val="15"/>
                <c:pt idx="0">
                  <c:v>43677</c:v>
                </c:pt>
                <c:pt idx="1">
                  <c:v>43678</c:v>
                </c:pt>
                <c:pt idx="2">
                  <c:v>43679</c:v>
                </c:pt>
                <c:pt idx="3">
                  <c:v>43680</c:v>
                </c:pt>
                <c:pt idx="4">
                  <c:v>43681</c:v>
                </c:pt>
                <c:pt idx="5">
                  <c:v>43682</c:v>
                </c:pt>
                <c:pt idx="6">
                  <c:v>43683</c:v>
                </c:pt>
                <c:pt idx="7">
                  <c:v>43684</c:v>
                </c:pt>
                <c:pt idx="8">
                  <c:v>43685</c:v>
                </c:pt>
                <c:pt idx="9">
                  <c:v>43686</c:v>
                </c:pt>
                <c:pt idx="10">
                  <c:v>43687</c:v>
                </c:pt>
                <c:pt idx="11">
                  <c:v>43688</c:v>
                </c:pt>
                <c:pt idx="12">
                  <c:v>43689</c:v>
                </c:pt>
                <c:pt idx="13">
                  <c:v>43690</c:v>
                </c:pt>
                <c:pt idx="14">
                  <c:v>43691</c:v>
                </c:pt>
              </c:numCache>
            </c:numRef>
          </c:cat>
          <c:val>
            <c:numRef>
              <c:f>Sheet1!$C$2:$C$16</c:f>
              <c:numCache>
                <c:formatCode>General</c:formatCode>
                <c:ptCount val="15"/>
                <c:pt idx="0">
                  <c:v>0.10728402032749899</c:v>
                </c:pt>
                <c:pt idx="1">
                  <c:v>0.14113130856949299</c:v>
                </c:pt>
                <c:pt idx="2">
                  <c:v>8.4640559756235204E-2</c:v>
                </c:pt>
                <c:pt idx="3">
                  <c:v>0</c:v>
                </c:pt>
                <c:pt idx="4">
                  <c:v>0</c:v>
                </c:pt>
                <c:pt idx="5">
                  <c:v>8.4559445290038907E-2</c:v>
                </c:pt>
                <c:pt idx="6">
                  <c:v>0</c:v>
                </c:pt>
                <c:pt idx="7">
                  <c:v>9.5763857593510596E-2</c:v>
                </c:pt>
                <c:pt idx="8">
                  <c:v>0</c:v>
                </c:pt>
                <c:pt idx="9">
                  <c:v>0</c:v>
                </c:pt>
                <c:pt idx="10">
                  <c:v>0</c:v>
                </c:pt>
                <c:pt idx="11">
                  <c:v>0</c:v>
                </c:pt>
                <c:pt idx="12">
                  <c:v>5.34248116072433E-2</c:v>
                </c:pt>
                <c:pt idx="13">
                  <c:v>6.1835966046433197E-2</c:v>
                </c:pt>
                <c:pt idx="14">
                  <c:v>4.4953922229714498E-2</c:v>
                </c:pt>
              </c:numCache>
            </c:numRef>
          </c:val>
          <c:smooth val="0"/>
          <c:extLst>
            <c:ext xmlns:c16="http://schemas.microsoft.com/office/drawing/2014/chart" uri="{C3380CC4-5D6E-409C-BE32-E72D297353CC}">
              <c16:uniqueId val="{00000001-C82F-4208-A08E-EF9824AEE058}"/>
            </c:ext>
          </c:extLst>
        </c:ser>
        <c:dLbls>
          <c:showLegendKey val="0"/>
          <c:showVal val="0"/>
          <c:showCatName val="0"/>
          <c:showSerName val="0"/>
          <c:showPercent val="0"/>
          <c:showBubbleSize val="0"/>
        </c:dLbls>
        <c:smooth val="0"/>
        <c:axId val="304037000"/>
        <c:axId val="304033392"/>
      </c:lineChart>
      <c:dateAx>
        <c:axId val="30403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33392"/>
        <c:crosses val="autoZero"/>
        <c:auto val="1"/>
        <c:lblOffset val="100"/>
        <c:baseTimeUnit val="days"/>
      </c:dateAx>
      <c:valAx>
        <c:axId val="30403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3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LexisNexis UK</c:v>
                </c:pt>
              </c:strCache>
            </c:strRef>
          </c:tx>
          <c:spPr>
            <a:ln w="28575" cap="rnd">
              <a:solidFill>
                <a:schemeClr val="accent1"/>
              </a:solidFill>
              <a:round/>
            </a:ln>
            <a:effectLst/>
          </c:spPr>
          <c:marker>
            <c:symbol val="none"/>
          </c:marker>
          <c:cat>
            <c:numRef>
              <c:f>Sheet1!$A$2:$A$16</c:f>
              <c:numCache>
                <c:formatCode>m/d/yyyy</c:formatCode>
                <c:ptCount val="15"/>
                <c:pt idx="0">
                  <c:v>43677</c:v>
                </c:pt>
                <c:pt idx="1">
                  <c:v>43678</c:v>
                </c:pt>
                <c:pt idx="2">
                  <c:v>43679</c:v>
                </c:pt>
                <c:pt idx="3">
                  <c:v>43680</c:v>
                </c:pt>
                <c:pt idx="4">
                  <c:v>43681</c:v>
                </c:pt>
                <c:pt idx="5">
                  <c:v>43682</c:v>
                </c:pt>
                <c:pt idx="6">
                  <c:v>43683</c:v>
                </c:pt>
                <c:pt idx="7">
                  <c:v>43684</c:v>
                </c:pt>
                <c:pt idx="8">
                  <c:v>43685</c:v>
                </c:pt>
                <c:pt idx="9">
                  <c:v>43686</c:v>
                </c:pt>
                <c:pt idx="10">
                  <c:v>43687</c:v>
                </c:pt>
                <c:pt idx="11">
                  <c:v>43688</c:v>
                </c:pt>
                <c:pt idx="12">
                  <c:v>43689</c:v>
                </c:pt>
                <c:pt idx="13">
                  <c:v>43690</c:v>
                </c:pt>
                <c:pt idx="14">
                  <c:v>43691</c:v>
                </c:pt>
              </c:numCache>
            </c:numRef>
          </c:cat>
          <c:val>
            <c:numRef>
              <c:f>Sheet1!$B$2:$B$16</c:f>
              <c:numCache>
                <c:formatCode>General</c:formatCode>
                <c:ptCount val="15"/>
                <c:pt idx="0">
                  <c:v>7</c:v>
                </c:pt>
                <c:pt idx="1">
                  <c:v>0</c:v>
                </c:pt>
                <c:pt idx="2">
                  <c:v>2</c:v>
                </c:pt>
                <c:pt idx="3">
                  <c:v>2</c:v>
                </c:pt>
                <c:pt idx="4">
                  <c:v>0</c:v>
                </c:pt>
                <c:pt idx="5">
                  <c:v>5</c:v>
                </c:pt>
                <c:pt idx="6">
                  <c:v>6</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3E3F-40B4-8885-84AD7507F5D9}"/>
            </c:ext>
          </c:extLst>
        </c:ser>
        <c:ser>
          <c:idx val="1"/>
          <c:order val="1"/>
          <c:tx>
            <c:strRef>
              <c:f>Sheet1!$C$1</c:f>
              <c:strCache>
                <c:ptCount val="1"/>
                <c:pt idx="0">
                  <c:v>Thomson Reuters Westlaw</c:v>
                </c:pt>
              </c:strCache>
            </c:strRef>
          </c:tx>
          <c:spPr>
            <a:ln w="28575" cap="rnd">
              <a:solidFill>
                <a:schemeClr val="accent2"/>
              </a:solidFill>
              <a:round/>
            </a:ln>
            <a:effectLst/>
          </c:spPr>
          <c:marker>
            <c:symbol val="none"/>
          </c:marker>
          <c:cat>
            <c:numRef>
              <c:f>Sheet1!$A$2:$A$16</c:f>
              <c:numCache>
                <c:formatCode>m/d/yyyy</c:formatCode>
                <c:ptCount val="15"/>
                <c:pt idx="0">
                  <c:v>43677</c:v>
                </c:pt>
                <c:pt idx="1">
                  <c:v>43678</c:v>
                </c:pt>
                <c:pt idx="2">
                  <c:v>43679</c:v>
                </c:pt>
                <c:pt idx="3">
                  <c:v>43680</c:v>
                </c:pt>
                <c:pt idx="4">
                  <c:v>43681</c:v>
                </c:pt>
                <c:pt idx="5">
                  <c:v>43682</c:v>
                </c:pt>
                <c:pt idx="6">
                  <c:v>43683</c:v>
                </c:pt>
                <c:pt idx="7">
                  <c:v>43684</c:v>
                </c:pt>
                <c:pt idx="8">
                  <c:v>43685</c:v>
                </c:pt>
                <c:pt idx="9">
                  <c:v>43686</c:v>
                </c:pt>
                <c:pt idx="10">
                  <c:v>43687</c:v>
                </c:pt>
                <c:pt idx="11">
                  <c:v>43688</c:v>
                </c:pt>
                <c:pt idx="12">
                  <c:v>43689</c:v>
                </c:pt>
                <c:pt idx="13">
                  <c:v>43690</c:v>
                </c:pt>
                <c:pt idx="14">
                  <c:v>43691</c:v>
                </c:pt>
              </c:numCache>
            </c:numRef>
          </c:cat>
          <c:val>
            <c:numRef>
              <c:f>Sheet1!$C$2:$C$16</c:f>
              <c:numCache>
                <c:formatCode>General</c:formatCode>
                <c:ptCount val="15"/>
                <c:pt idx="0">
                  <c:v>19</c:v>
                </c:pt>
                <c:pt idx="1">
                  <c:v>25</c:v>
                </c:pt>
                <c:pt idx="2">
                  <c:v>15</c:v>
                </c:pt>
                <c:pt idx="3">
                  <c:v>0</c:v>
                </c:pt>
                <c:pt idx="4">
                  <c:v>0</c:v>
                </c:pt>
                <c:pt idx="5">
                  <c:v>15</c:v>
                </c:pt>
                <c:pt idx="6">
                  <c:v>0</c:v>
                </c:pt>
                <c:pt idx="7">
                  <c:v>17</c:v>
                </c:pt>
                <c:pt idx="8">
                  <c:v>0</c:v>
                </c:pt>
                <c:pt idx="9">
                  <c:v>0</c:v>
                </c:pt>
                <c:pt idx="10">
                  <c:v>0</c:v>
                </c:pt>
                <c:pt idx="11">
                  <c:v>0</c:v>
                </c:pt>
                <c:pt idx="12">
                  <c:v>9</c:v>
                </c:pt>
                <c:pt idx="13">
                  <c:v>11</c:v>
                </c:pt>
                <c:pt idx="14">
                  <c:v>8</c:v>
                </c:pt>
              </c:numCache>
            </c:numRef>
          </c:val>
          <c:smooth val="0"/>
          <c:extLst>
            <c:ext xmlns:c16="http://schemas.microsoft.com/office/drawing/2014/chart" uri="{C3380CC4-5D6E-409C-BE32-E72D297353CC}">
              <c16:uniqueId val="{00000001-3E3F-40B4-8885-84AD7507F5D9}"/>
            </c:ext>
          </c:extLst>
        </c:ser>
        <c:dLbls>
          <c:showLegendKey val="0"/>
          <c:showVal val="0"/>
          <c:showCatName val="0"/>
          <c:showSerName val="0"/>
          <c:showPercent val="0"/>
          <c:showBubbleSize val="0"/>
        </c:dLbls>
        <c:smooth val="0"/>
        <c:axId val="303991992"/>
        <c:axId val="303994616"/>
      </c:lineChart>
      <c:dateAx>
        <c:axId val="30399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94616"/>
        <c:crosses val="autoZero"/>
        <c:auto val="1"/>
        <c:lblOffset val="100"/>
        <c:baseTimeUnit val="days"/>
      </c:dateAx>
      <c:valAx>
        <c:axId val="30399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9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1E0EC-2C2E-43E0-AAA3-6DB282ACBD91}"/>
              </a:ext>
            </a:extLst>
          </p:cNvPr>
          <p:cNvSpPr>
            <a:spLocks noGrp="1"/>
          </p:cNvSpPr>
          <p:nvPr>
            <p:ph type="ctrTitle"/>
          </p:nvPr>
        </p:nvSpPr>
        <p:spPr/>
        <p:txBody>
          <a:bodyPr/>
          <a:lstStyle/>
          <a:p>
            <a:r>
              <a:rPr lang="en-US"/>
              <a:t>Linked In </a:t>
            </a:r>
          </a:p>
        </p:txBody>
      </p:sp>
      <p:sp>
        <p:nvSpPr>
          <p:cNvPr id="3" name="Subtitle 2">
            <a:extLst>
              <a:ext uri="{FF2B5EF4-FFF2-40B4-BE49-F238E27FC236}">
                <a16:creationId xmlns:a16="http://schemas.microsoft.com/office/drawing/2014/main" id="{0E50AEFA-0C8D-41B4-ACED-B6B6ECAC0AAC}"/>
              </a:ext>
            </a:extLst>
          </p:cNvPr>
          <p:cNvSpPr>
            <a:spLocks noGrp="1"/>
          </p:cNvSpPr>
          <p:nvPr>
            <p:ph type="subTitle" idx="1"/>
          </p:nvPr>
        </p:nvSpPr>
        <p:spPr/>
        <p:txBody>
          <a:bodyPr/>
          <a:lstStyle/>
          <a:p>
            <a:r>
              <a:rPr lang="en-US"/>
              <a:t>Cat Gleave</a:t>
            </a:r>
          </a:p>
        </p:txBody>
      </p:sp>
    </p:spTree>
    <p:extLst>
      <p:ext uri="{BB962C8B-B14F-4D97-AF65-F5344CB8AC3E}">
        <p14:creationId xmlns:p14="http://schemas.microsoft.com/office/powerpoint/2010/main" val="1145723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A53D5-5C31-45FC-B0E3-E5BAE62DC999}"/>
              </a:ext>
            </a:extLst>
          </p:cNvPr>
          <p:cNvSpPr>
            <a:spLocks noGrp="1"/>
          </p:cNvSpPr>
          <p:nvPr>
            <p:ph type="title"/>
          </p:nvPr>
        </p:nvSpPr>
        <p:spPr/>
        <p:txBody>
          <a:bodyPr/>
          <a:lstStyle/>
          <a:p>
            <a:r>
              <a:rPr lang="en-US"/>
              <a:t>LinkedIn Followers Total | All Pages</a:t>
            </a:r>
          </a:p>
        </p:txBody>
      </p:sp>
      <p:graphicFrame>
        <p:nvGraphicFramePr>
          <p:cNvPr id="6" name="Chart Placeholder 5">
            <a:extLst>
              <a:ext uri="{FF2B5EF4-FFF2-40B4-BE49-F238E27FC236}">
                <a16:creationId xmlns:a16="http://schemas.microsoft.com/office/drawing/2014/main" id="{24F1C6E4-7C70-4F83-8280-6EF17050F599}"/>
              </a:ext>
            </a:extLst>
          </p:cNvPr>
          <p:cNvGraphicFramePr>
            <a:graphicFrameLocks noGrp="1"/>
          </p:cNvGraphicFramePr>
          <p:nvPr>
            <p:ph type="chart" sz="quarter" idx="13"/>
            <p:extLst>
              <p:ext uri="{D42A27DB-BD31-4B8C-83A1-F6EECF244321}">
                <p14:modId xmlns:p14="http://schemas.microsoft.com/office/powerpoint/2010/main" val="28147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92D8D-1712-4F78-8FC5-1BBF015514D5}"/>
              </a:ext>
            </a:extLst>
          </p:cNvPr>
          <p:cNvSpPr>
            <a:spLocks noGrp="1"/>
          </p:cNvSpPr>
          <p:nvPr>
            <p:ph type="body" sz="quarter" idx="14"/>
          </p:nvPr>
        </p:nvSpPr>
        <p:spPr/>
        <p:txBody>
          <a:bodyPr/>
          <a:lstStyle/>
          <a:p>
            <a:r>
              <a:rPr lang="en-US"/>
              <a:t>07/31/2019 - 08/14/2019</a:t>
            </a:r>
          </a:p>
        </p:txBody>
      </p:sp>
      <p:sp>
        <p:nvSpPr>
          <p:cNvPr id="5" name="Footer Placeholder 4">
            <a:extLst>
              <a:ext uri="{FF2B5EF4-FFF2-40B4-BE49-F238E27FC236}">
                <a16:creationId xmlns:a16="http://schemas.microsoft.com/office/drawing/2014/main" id="{0649180E-4F7A-460D-97AB-E47F90E000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004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03574-EC22-4519-9F62-5617F3460D0A}"/>
              </a:ext>
            </a:extLst>
          </p:cNvPr>
          <p:cNvSpPr>
            <a:spLocks noGrp="1"/>
          </p:cNvSpPr>
          <p:nvPr>
            <p:ph type="title"/>
          </p:nvPr>
        </p:nvSpPr>
        <p:spPr/>
        <p:txBody>
          <a:bodyPr/>
          <a:lstStyle/>
          <a:p>
            <a:r>
              <a:rPr lang="en-US"/>
              <a:t>LinkedIn Interaction Rate | All Pages</a:t>
            </a:r>
          </a:p>
        </p:txBody>
      </p:sp>
      <p:graphicFrame>
        <p:nvGraphicFramePr>
          <p:cNvPr id="6" name="Chart Placeholder 5">
            <a:extLst>
              <a:ext uri="{FF2B5EF4-FFF2-40B4-BE49-F238E27FC236}">
                <a16:creationId xmlns:a16="http://schemas.microsoft.com/office/drawing/2014/main" id="{45AEBA0C-EB09-42FC-B283-DB3D138EE5E7}"/>
              </a:ext>
            </a:extLst>
          </p:cNvPr>
          <p:cNvGraphicFramePr>
            <a:graphicFrameLocks noGrp="1"/>
          </p:cNvGraphicFramePr>
          <p:nvPr>
            <p:ph type="chart" sz="quarter" idx="13"/>
            <p:extLst>
              <p:ext uri="{D42A27DB-BD31-4B8C-83A1-F6EECF244321}">
                <p14:modId xmlns:p14="http://schemas.microsoft.com/office/powerpoint/2010/main" val="196943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2F45D-641D-477E-BC65-840141CFF94D}"/>
              </a:ext>
            </a:extLst>
          </p:cNvPr>
          <p:cNvSpPr>
            <a:spLocks noGrp="1"/>
          </p:cNvSpPr>
          <p:nvPr>
            <p:ph type="body" sz="quarter" idx="14"/>
          </p:nvPr>
        </p:nvSpPr>
        <p:spPr/>
        <p:txBody>
          <a:bodyPr/>
          <a:lstStyle/>
          <a:p>
            <a:r>
              <a:rPr lang="en-US"/>
              <a:t>07/31/2019 - 08/14/2019</a:t>
            </a:r>
          </a:p>
        </p:txBody>
      </p:sp>
      <p:sp>
        <p:nvSpPr>
          <p:cNvPr id="5" name="Footer Placeholder 4">
            <a:extLst>
              <a:ext uri="{FF2B5EF4-FFF2-40B4-BE49-F238E27FC236}">
                <a16:creationId xmlns:a16="http://schemas.microsoft.com/office/drawing/2014/main" id="{FB70C269-665B-4311-AB32-BA46F87FC0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0090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B4B0-56E4-407F-885C-2DA464EC7222}"/>
              </a:ext>
            </a:extLst>
          </p:cNvPr>
          <p:cNvSpPr>
            <a:spLocks noGrp="1"/>
          </p:cNvSpPr>
          <p:nvPr>
            <p:ph type="title"/>
          </p:nvPr>
        </p:nvSpPr>
        <p:spPr/>
        <p:txBody>
          <a:bodyPr/>
          <a:lstStyle/>
          <a:p>
            <a:r>
              <a:rPr lang="en-US"/>
              <a:t>LinkedIn Average Interactions Per Update | All Pages</a:t>
            </a:r>
          </a:p>
        </p:txBody>
      </p:sp>
      <p:graphicFrame>
        <p:nvGraphicFramePr>
          <p:cNvPr id="6" name="Chart Placeholder 5">
            <a:extLst>
              <a:ext uri="{FF2B5EF4-FFF2-40B4-BE49-F238E27FC236}">
                <a16:creationId xmlns:a16="http://schemas.microsoft.com/office/drawing/2014/main" id="{C4062450-7601-468E-8537-7E7A5756FC23}"/>
              </a:ext>
            </a:extLst>
          </p:cNvPr>
          <p:cNvGraphicFramePr>
            <a:graphicFrameLocks noGrp="1"/>
          </p:cNvGraphicFramePr>
          <p:nvPr>
            <p:ph type="chart" sz="quarter" idx="13"/>
            <p:extLst>
              <p:ext uri="{D42A27DB-BD31-4B8C-83A1-F6EECF244321}">
                <p14:modId xmlns:p14="http://schemas.microsoft.com/office/powerpoint/2010/main" val="2529445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5BA67C-C01E-4808-9412-90AF720F60C6}"/>
              </a:ext>
            </a:extLst>
          </p:cNvPr>
          <p:cNvSpPr>
            <a:spLocks noGrp="1"/>
          </p:cNvSpPr>
          <p:nvPr>
            <p:ph type="body" sz="quarter" idx="14"/>
          </p:nvPr>
        </p:nvSpPr>
        <p:spPr/>
        <p:txBody>
          <a:bodyPr/>
          <a:lstStyle/>
          <a:p>
            <a:r>
              <a:rPr lang="en-US"/>
              <a:t>07/31/2019 - 08/14/2019</a:t>
            </a:r>
          </a:p>
        </p:txBody>
      </p:sp>
      <p:sp>
        <p:nvSpPr>
          <p:cNvPr id="5" name="Footer Placeholder 4">
            <a:extLst>
              <a:ext uri="{FF2B5EF4-FFF2-40B4-BE49-F238E27FC236}">
                <a16:creationId xmlns:a16="http://schemas.microsoft.com/office/drawing/2014/main" id="{F487F6FD-AC14-49E2-96C9-48A3E75CC3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927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444D4-17A6-4C66-9FCE-EC94DDB9F569}"/>
              </a:ext>
            </a:extLst>
          </p:cNvPr>
          <p:cNvSpPr>
            <a:spLocks noGrp="1"/>
          </p:cNvSpPr>
          <p:nvPr>
            <p:ph type="title"/>
          </p:nvPr>
        </p:nvSpPr>
        <p:spPr/>
        <p:txBody>
          <a:bodyPr/>
          <a:lstStyle/>
          <a:p>
            <a:r>
              <a:rPr lang="en-US"/>
              <a:t>LinkedIn Updates Table | All Pages - 1 of 9</a:t>
            </a:r>
          </a:p>
        </p:txBody>
      </p:sp>
      <p:graphicFrame>
        <p:nvGraphicFramePr>
          <p:cNvPr id="5" name="Table Placeholder 4">
            <a:extLst>
              <a:ext uri="{FF2B5EF4-FFF2-40B4-BE49-F238E27FC236}">
                <a16:creationId xmlns:a16="http://schemas.microsoft.com/office/drawing/2014/main" id="{29E71CE1-207A-42E4-BE8B-CE521A7C0E36}"/>
              </a:ext>
            </a:extLst>
          </p:cNvPr>
          <p:cNvGraphicFramePr>
            <a:graphicFrameLocks noGrp="1"/>
          </p:cNvGraphicFramePr>
          <p:nvPr>
            <p:ph type="tbl" sz="quarter" idx="13"/>
            <p:extLst>
              <p:ext uri="{D42A27DB-BD31-4B8C-83A1-F6EECF244321}">
                <p14:modId xmlns:p14="http://schemas.microsoft.com/office/powerpoint/2010/main" val="1641732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22432023"/>
                    </a:ext>
                  </a:extLst>
                </a:gridCol>
                <a:gridCol w="905256">
                  <a:extLst>
                    <a:ext uri="{9D8B030D-6E8A-4147-A177-3AD203B41FA5}">
                      <a16:colId xmlns:a16="http://schemas.microsoft.com/office/drawing/2014/main" val="2665609034"/>
                    </a:ext>
                  </a:extLst>
                </a:gridCol>
                <a:gridCol w="822960">
                  <a:extLst>
                    <a:ext uri="{9D8B030D-6E8A-4147-A177-3AD203B41FA5}">
                      <a16:colId xmlns:a16="http://schemas.microsoft.com/office/drawing/2014/main" val="3839583063"/>
                    </a:ext>
                  </a:extLst>
                </a:gridCol>
                <a:gridCol w="987552">
                  <a:extLst>
                    <a:ext uri="{9D8B030D-6E8A-4147-A177-3AD203B41FA5}">
                      <a16:colId xmlns:a16="http://schemas.microsoft.com/office/drawing/2014/main" val="2277907193"/>
                    </a:ext>
                  </a:extLst>
                </a:gridCol>
                <a:gridCol w="987552">
                  <a:extLst>
                    <a:ext uri="{9D8B030D-6E8A-4147-A177-3AD203B41FA5}">
                      <a16:colId xmlns:a16="http://schemas.microsoft.com/office/drawing/2014/main" val="3481096348"/>
                    </a:ext>
                  </a:extLst>
                </a:gridCol>
                <a:gridCol w="987552">
                  <a:extLst>
                    <a:ext uri="{9D8B030D-6E8A-4147-A177-3AD203B41FA5}">
                      <a16:colId xmlns:a16="http://schemas.microsoft.com/office/drawing/2014/main" val="624066556"/>
                    </a:ext>
                  </a:extLst>
                </a:gridCol>
                <a:gridCol w="987552">
                  <a:extLst>
                    <a:ext uri="{9D8B030D-6E8A-4147-A177-3AD203B41FA5}">
                      <a16:colId xmlns:a16="http://schemas.microsoft.com/office/drawing/2014/main" val="98652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062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- 2019-08-14 18:40:11</a:t>
                      </a:r>
                      <a:r>
                        <a:rPr kumimoji="0" lang="en-US" sz="1000" b="0" i="0" u="none" strike="noStrike" kern="1200" cap="none" spc="0" normalizeH="0" baseline="0" noProof="0">
                          <a:ln>
                            <a:noFill/>
                          </a:ln>
                          <a:solidFill>
                            <a:prstClr val="black"/>
                          </a:solidFill>
                          <a:effectLst/>
                          <a:uLnTx/>
                          <a:uFillTx/>
                          <a:latin typeface="+mn-lt"/>
                          <a:ea typeface="+mn-ea"/>
                          <a:cs typeface="+mn-cs"/>
                        </a:rPr>
                        <a:t>
  From legendary actors to some of the most prominent minds in American industry, here are some timely insights about the importance of using accurate data.  https://tmsnrt.rs/2TvwQKA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https://image-store.slidesharecdn.com/a482c44f-5c54-47f2-9445-469afcfdd922-large.jpeg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08/15/2019 04:06:45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668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- 2019-08-13 18:25:12</a:t>
                      </a:r>
                      <a:r>
                        <a:rPr kumimoji="0" lang="en-US" sz="1000" b="0" i="0" u="none" strike="noStrike" kern="1200" cap="none" spc="0" normalizeH="0" baseline="0" noProof="0">
                          <a:ln>
                            <a:noFill/>
                          </a:ln>
                          <a:solidFill>
                            <a:prstClr val="black"/>
                          </a:solidFill>
                          <a:effectLst/>
                          <a:uLnTx/>
                          <a:uFillTx/>
                          <a:latin typeface="+mn-lt"/>
                          <a:ea typeface="+mn-ea"/>
                          <a:cs typeface="+mn-cs"/>
                        </a:rPr>
                        <a:t>
  Is focusing on only your firm's most urgent needs a recipe for success? Or is it merely a survival tactic to get you through the day? 	https://tmsnrt.rs/2yUJb1x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https://image-store.slidesharecdn.com/9f139e44-fe0a-434d-a943-b4425c3e41a3-large.jpeg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08/15/2019 04:06:45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8256395"/>
                  </a:ext>
                </a:extLst>
              </a:tr>
            </a:tbl>
          </a:graphicData>
        </a:graphic>
      </p:graphicFrame>
      <p:sp>
        <p:nvSpPr>
          <p:cNvPr id="4" name="Text Placeholder 3">
            <a:extLst>
              <a:ext uri="{FF2B5EF4-FFF2-40B4-BE49-F238E27FC236}">
                <a16:creationId xmlns:a16="http://schemas.microsoft.com/office/drawing/2014/main" id="{8DD790B4-FA12-4589-A36B-D2C41B719B27}"/>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79370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247F7-7DAF-4D38-8DD9-551602EC5FD6}"/>
              </a:ext>
            </a:extLst>
          </p:cNvPr>
          <p:cNvSpPr>
            <a:spLocks noGrp="1"/>
          </p:cNvSpPr>
          <p:nvPr>
            <p:ph type="title"/>
          </p:nvPr>
        </p:nvSpPr>
        <p:spPr/>
        <p:txBody>
          <a:bodyPr/>
          <a:lstStyle/>
          <a:p>
            <a:r>
              <a:rPr lang="en-US"/>
              <a:t>LinkedIn Updates Table | All Pages - 2 of 9</a:t>
            </a:r>
          </a:p>
        </p:txBody>
      </p:sp>
      <p:graphicFrame>
        <p:nvGraphicFramePr>
          <p:cNvPr id="5" name="Table Placeholder 4">
            <a:extLst>
              <a:ext uri="{FF2B5EF4-FFF2-40B4-BE49-F238E27FC236}">
                <a16:creationId xmlns:a16="http://schemas.microsoft.com/office/drawing/2014/main" id="{DCA6D775-2D71-4741-BAB5-792303A673B0}"/>
              </a:ext>
            </a:extLst>
          </p:cNvPr>
          <p:cNvGraphicFramePr>
            <a:graphicFrameLocks noGrp="1"/>
          </p:cNvGraphicFramePr>
          <p:nvPr>
            <p:ph type="tbl" sz="quarter" idx="13"/>
            <p:extLst>
              <p:ext uri="{D42A27DB-BD31-4B8C-83A1-F6EECF244321}">
                <p14:modId xmlns:p14="http://schemas.microsoft.com/office/powerpoint/2010/main" val="3693059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1924580"/>
                    </a:ext>
                  </a:extLst>
                </a:gridCol>
                <a:gridCol w="905256">
                  <a:extLst>
                    <a:ext uri="{9D8B030D-6E8A-4147-A177-3AD203B41FA5}">
                      <a16:colId xmlns:a16="http://schemas.microsoft.com/office/drawing/2014/main" val="823807311"/>
                    </a:ext>
                  </a:extLst>
                </a:gridCol>
                <a:gridCol w="822960">
                  <a:extLst>
                    <a:ext uri="{9D8B030D-6E8A-4147-A177-3AD203B41FA5}">
                      <a16:colId xmlns:a16="http://schemas.microsoft.com/office/drawing/2014/main" val="1335375604"/>
                    </a:ext>
                  </a:extLst>
                </a:gridCol>
                <a:gridCol w="987552">
                  <a:extLst>
                    <a:ext uri="{9D8B030D-6E8A-4147-A177-3AD203B41FA5}">
                      <a16:colId xmlns:a16="http://schemas.microsoft.com/office/drawing/2014/main" val="3557801805"/>
                    </a:ext>
                  </a:extLst>
                </a:gridCol>
                <a:gridCol w="987552">
                  <a:extLst>
                    <a:ext uri="{9D8B030D-6E8A-4147-A177-3AD203B41FA5}">
                      <a16:colId xmlns:a16="http://schemas.microsoft.com/office/drawing/2014/main" val="1515355593"/>
                    </a:ext>
                  </a:extLst>
                </a:gridCol>
                <a:gridCol w="987552">
                  <a:extLst>
                    <a:ext uri="{9D8B030D-6E8A-4147-A177-3AD203B41FA5}">
                      <a16:colId xmlns:a16="http://schemas.microsoft.com/office/drawing/2014/main" val="263264513"/>
                    </a:ext>
                  </a:extLst>
                </a:gridCol>
                <a:gridCol w="987552">
                  <a:extLst>
                    <a:ext uri="{9D8B030D-6E8A-4147-A177-3AD203B41FA5}">
                      <a16:colId xmlns:a16="http://schemas.microsoft.com/office/drawing/2014/main" val="358532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196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- 2019-08-12 16:46:11</a:t>
                      </a:r>
                      <a:r>
                        <a:rPr kumimoji="0" lang="en-US" sz="1000" b="0" i="0" u="none" strike="noStrike" kern="1200" cap="none" spc="0" normalizeH="0" baseline="0" noProof="0">
                          <a:ln>
                            <a:noFill/>
                          </a:ln>
                          <a:solidFill>
                            <a:prstClr val="black"/>
                          </a:solidFill>
                          <a:effectLst/>
                          <a:uLnTx/>
                          <a:uFillTx/>
                          <a:latin typeface="+mn-lt"/>
                          <a:ea typeface="+mn-ea"/>
                          <a:cs typeface="+mn-cs"/>
                        </a:rPr>
                        <a:t>
  Meeting client demands and living up to the expectations of the office is no small task for a lawyer. Register for our "Focus on the Bigger Picture" webcast on August 14 at 1:00 PM CT to learn about the issues other attorneys struggle to address and more.  https://tmsnrt.rs/33mhFrw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https://image-store.slidesharecdn.com/7fd1de37-57ad-4950-8904-f04de17b7f9d-large.png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08/14/2019 04:06:18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663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- 2019-08-12 13:50:16</a:t>
                      </a:r>
                      <a:r>
                        <a:rPr kumimoji="0" lang="en-US" sz="1000" b="0" i="0" u="none" strike="noStrike" kern="1200" cap="none" spc="0" normalizeH="0" baseline="0" noProof="0">
                          <a:ln>
                            <a:noFill/>
                          </a:ln>
                          <a:solidFill>
                            <a:prstClr val="black"/>
                          </a:solidFill>
                          <a:effectLst/>
                          <a:uLnTx/>
                          <a:uFillTx/>
                          <a:latin typeface="+mn-lt"/>
                          <a:ea typeface="+mn-ea"/>
                          <a:cs typeface="+mn-cs"/>
                        </a:rPr>
                        <a:t>
  Get some insightful tips to help you streamline the process of writing a winning brief.  https://tmsnrt.rs/2GEWsPQ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https://image-store.slidesharecdn.com/03aa2ffb-dd06-417d-8197-aad775862ea1-large.jpeg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08/15/2019 04:06:45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934688"/>
                  </a:ext>
                </a:extLst>
              </a:tr>
            </a:tbl>
          </a:graphicData>
        </a:graphic>
      </p:graphicFrame>
      <p:sp>
        <p:nvSpPr>
          <p:cNvPr id="4" name="Text Placeholder 3">
            <a:extLst>
              <a:ext uri="{FF2B5EF4-FFF2-40B4-BE49-F238E27FC236}">
                <a16:creationId xmlns:a16="http://schemas.microsoft.com/office/drawing/2014/main" id="{034B0637-0A50-4FA3-AAB8-63B1397E258C}"/>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98660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9C888-A1E4-4A3F-AB34-0AC7055924E2}"/>
              </a:ext>
            </a:extLst>
          </p:cNvPr>
          <p:cNvSpPr>
            <a:spLocks noGrp="1"/>
          </p:cNvSpPr>
          <p:nvPr>
            <p:ph type="title"/>
          </p:nvPr>
        </p:nvSpPr>
        <p:spPr/>
        <p:txBody>
          <a:bodyPr/>
          <a:lstStyle/>
          <a:p>
            <a:r>
              <a:rPr lang="en-US"/>
              <a:t>LinkedIn Updates Table | All Pages - 3 of 9</a:t>
            </a:r>
          </a:p>
        </p:txBody>
      </p:sp>
      <p:graphicFrame>
        <p:nvGraphicFramePr>
          <p:cNvPr id="5" name="Table Placeholder 4">
            <a:extLst>
              <a:ext uri="{FF2B5EF4-FFF2-40B4-BE49-F238E27FC236}">
                <a16:creationId xmlns:a16="http://schemas.microsoft.com/office/drawing/2014/main" id="{F6E59E3F-882E-436F-8DD1-B3B9BC658DE0}"/>
              </a:ext>
            </a:extLst>
          </p:cNvPr>
          <p:cNvGraphicFramePr>
            <a:graphicFrameLocks noGrp="1"/>
          </p:cNvGraphicFramePr>
          <p:nvPr>
            <p:ph type="tbl" sz="quarter" idx="13"/>
            <p:extLst>
              <p:ext uri="{D42A27DB-BD31-4B8C-83A1-F6EECF244321}">
                <p14:modId xmlns:p14="http://schemas.microsoft.com/office/powerpoint/2010/main" val="4020316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90048844"/>
                    </a:ext>
                  </a:extLst>
                </a:gridCol>
                <a:gridCol w="905256">
                  <a:extLst>
                    <a:ext uri="{9D8B030D-6E8A-4147-A177-3AD203B41FA5}">
                      <a16:colId xmlns:a16="http://schemas.microsoft.com/office/drawing/2014/main" val="1954119628"/>
                    </a:ext>
                  </a:extLst>
                </a:gridCol>
                <a:gridCol w="822960">
                  <a:extLst>
                    <a:ext uri="{9D8B030D-6E8A-4147-A177-3AD203B41FA5}">
                      <a16:colId xmlns:a16="http://schemas.microsoft.com/office/drawing/2014/main" val="3399193819"/>
                    </a:ext>
                  </a:extLst>
                </a:gridCol>
                <a:gridCol w="987552">
                  <a:extLst>
                    <a:ext uri="{9D8B030D-6E8A-4147-A177-3AD203B41FA5}">
                      <a16:colId xmlns:a16="http://schemas.microsoft.com/office/drawing/2014/main" val="277420457"/>
                    </a:ext>
                  </a:extLst>
                </a:gridCol>
                <a:gridCol w="987552">
                  <a:extLst>
                    <a:ext uri="{9D8B030D-6E8A-4147-A177-3AD203B41FA5}">
                      <a16:colId xmlns:a16="http://schemas.microsoft.com/office/drawing/2014/main" val="3900813373"/>
                    </a:ext>
                  </a:extLst>
                </a:gridCol>
                <a:gridCol w="987552">
                  <a:extLst>
                    <a:ext uri="{9D8B030D-6E8A-4147-A177-3AD203B41FA5}">
                      <a16:colId xmlns:a16="http://schemas.microsoft.com/office/drawing/2014/main" val="913510245"/>
                    </a:ext>
                  </a:extLst>
                </a:gridCol>
                <a:gridCol w="987552">
                  <a:extLst>
                    <a:ext uri="{9D8B030D-6E8A-4147-A177-3AD203B41FA5}">
                      <a16:colId xmlns:a16="http://schemas.microsoft.com/office/drawing/2014/main" val="80749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44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- 2019-08-07 13:45:20</a:t>
                      </a:r>
                      <a:r>
                        <a:rPr kumimoji="0" lang="en-US" sz="1000" b="0" i="0" u="none" strike="noStrike" kern="1200" cap="none" spc="0" normalizeH="0" baseline="0" noProof="0">
                          <a:ln>
                            <a:noFill/>
                          </a:ln>
                          <a:solidFill>
                            <a:prstClr val="black"/>
                          </a:solidFill>
                          <a:effectLst/>
                          <a:uLnTx/>
                          <a:uFillTx/>
                          <a:latin typeface="+mn-lt"/>
                          <a:ea typeface="+mn-ea"/>
                          <a:cs typeface="+mn-cs"/>
                        </a:rPr>
                        <a:t>
  From outlines to editing, legal writing professionals share their thoughts on what it takes to be a better writer.  https://tmsnrt.rs/2GUdlX9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https://image-store.slidesharecdn.com/7c25dbfa-d3c5-4109-8ae3-7ddad253daad-large.jpeg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08/14/2019 04:06:18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729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LexisNexis UK - 2019-08-06 12:23:56</a:t>
                      </a:r>
                      <a:r>
                        <a:rPr kumimoji="0" lang="en-US" sz="1000" b="0" i="0" u="none" strike="noStrike" kern="1200" cap="none" spc="0" normalizeH="0" baseline="0" noProof="0">
                          <a:ln>
                            <a:noFill/>
                          </a:ln>
                          <a:solidFill>
                            <a:prstClr val="black"/>
                          </a:solidFill>
                          <a:effectLst/>
                          <a:uLnTx/>
                          <a:uFillTx/>
                          <a:latin typeface="+mn-lt"/>
                          <a:ea typeface="+mn-ea"/>
                          <a:cs typeface="+mn-cs"/>
                        </a:rPr>
                        <a:t>
  A number of pilot schemes are in operation in the #Family #Court. Our Lexis®PSL Family experts have created a Practice Note setting out all the different schemes - when they apply or applied and where.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https://media.licdn.com/dms/image/C4D18AQEU8qPegCQksQ/companyUpdate-article-image-shrink_627_1200/0?e=1568851200&amp;v=beta&amp;t=TEl7Oz8TXtMNMOMTNgh6-J8i_FzrK-40FWrAfJCzmQM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08/14/2019 04:06:13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61391108"/>
                  </a:ext>
                </a:extLst>
              </a:tr>
            </a:tbl>
          </a:graphicData>
        </a:graphic>
      </p:graphicFrame>
      <p:sp>
        <p:nvSpPr>
          <p:cNvPr id="4" name="Text Placeholder 3">
            <a:extLst>
              <a:ext uri="{FF2B5EF4-FFF2-40B4-BE49-F238E27FC236}">
                <a16:creationId xmlns:a16="http://schemas.microsoft.com/office/drawing/2014/main" id="{6D7F0D04-A349-4BAA-8E73-BD2C7C87DBCD}"/>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1351350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7B33E-E21D-4D1E-A196-30E6B3DEEAB4}"/>
              </a:ext>
            </a:extLst>
          </p:cNvPr>
          <p:cNvSpPr>
            <a:spLocks noGrp="1"/>
          </p:cNvSpPr>
          <p:nvPr>
            <p:ph type="title"/>
          </p:nvPr>
        </p:nvSpPr>
        <p:spPr/>
        <p:txBody>
          <a:bodyPr/>
          <a:lstStyle/>
          <a:p>
            <a:r>
              <a:rPr lang="en-US"/>
              <a:t>LinkedIn Updates Table | All Pages - 4 of 9</a:t>
            </a:r>
          </a:p>
        </p:txBody>
      </p:sp>
      <p:graphicFrame>
        <p:nvGraphicFramePr>
          <p:cNvPr id="5" name="Table Placeholder 4">
            <a:extLst>
              <a:ext uri="{FF2B5EF4-FFF2-40B4-BE49-F238E27FC236}">
                <a16:creationId xmlns:a16="http://schemas.microsoft.com/office/drawing/2014/main" id="{027AA359-16DE-45E5-B1CF-D277D44E3A46}"/>
              </a:ext>
            </a:extLst>
          </p:cNvPr>
          <p:cNvGraphicFramePr>
            <a:graphicFrameLocks noGrp="1"/>
          </p:cNvGraphicFramePr>
          <p:nvPr>
            <p:ph type="tbl" sz="quarter" idx="13"/>
            <p:extLst>
              <p:ext uri="{D42A27DB-BD31-4B8C-83A1-F6EECF244321}">
                <p14:modId xmlns:p14="http://schemas.microsoft.com/office/powerpoint/2010/main" val="61203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28569863"/>
                    </a:ext>
                  </a:extLst>
                </a:gridCol>
                <a:gridCol w="905256">
                  <a:extLst>
                    <a:ext uri="{9D8B030D-6E8A-4147-A177-3AD203B41FA5}">
                      <a16:colId xmlns:a16="http://schemas.microsoft.com/office/drawing/2014/main" val="820203527"/>
                    </a:ext>
                  </a:extLst>
                </a:gridCol>
                <a:gridCol w="822960">
                  <a:extLst>
                    <a:ext uri="{9D8B030D-6E8A-4147-A177-3AD203B41FA5}">
                      <a16:colId xmlns:a16="http://schemas.microsoft.com/office/drawing/2014/main" val="2916129539"/>
                    </a:ext>
                  </a:extLst>
                </a:gridCol>
                <a:gridCol w="987552">
                  <a:extLst>
                    <a:ext uri="{9D8B030D-6E8A-4147-A177-3AD203B41FA5}">
                      <a16:colId xmlns:a16="http://schemas.microsoft.com/office/drawing/2014/main" val="2854923987"/>
                    </a:ext>
                  </a:extLst>
                </a:gridCol>
                <a:gridCol w="987552">
                  <a:extLst>
                    <a:ext uri="{9D8B030D-6E8A-4147-A177-3AD203B41FA5}">
                      <a16:colId xmlns:a16="http://schemas.microsoft.com/office/drawing/2014/main" val="4184793957"/>
                    </a:ext>
                  </a:extLst>
                </a:gridCol>
                <a:gridCol w="987552">
                  <a:extLst>
                    <a:ext uri="{9D8B030D-6E8A-4147-A177-3AD203B41FA5}">
                      <a16:colId xmlns:a16="http://schemas.microsoft.com/office/drawing/2014/main" val="1317142437"/>
                    </a:ext>
                  </a:extLst>
                </a:gridCol>
                <a:gridCol w="987552">
                  <a:extLst>
                    <a:ext uri="{9D8B030D-6E8A-4147-A177-3AD203B41FA5}">
                      <a16:colId xmlns:a16="http://schemas.microsoft.com/office/drawing/2014/main" val="2962599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73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LexisNexis UK - 2019-08-06 08:50:01</a:t>
                      </a:r>
                      <a:r>
                        <a:rPr kumimoji="0" lang="en-US" sz="1000" b="0" i="0" u="none" strike="noStrike" kern="1200" cap="none" spc="0" normalizeH="0" baseline="0" noProof="0">
                          <a:ln>
                            <a:noFill/>
                          </a:ln>
                          <a:solidFill>
                            <a:prstClr val="black"/>
                          </a:solidFill>
                          <a:effectLst/>
                          <a:uLnTx/>
                          <a:uFillTx/>
                          <a:latin typeface="+mn-lt"/>
                          <a:ea typeface="+mn-ea"/>
                          <a:cs typeface="+mn-cs"/>
                        </a:rPr>
                        <a:t>
  It's your one month count down to the She Breaks the Law event She Shares at our London offices. Sign up to join us on 6 Sept!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http://s3.amazonaws.com/photos.sproutsocial.com/2019-07-15/1b9a5943-26f3-a6fa-ff90-7a85ee2d9943/def17b5d-7799-4844-b17a-2d68af69a25f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04:06:00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6805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- 2019-08-05 19:45:12</a:t>
                      </a:r>
                      <a:r>
                        <a:rPr kumimoji="0" lang="en-US" sz="1000" b="0" i="0" u="none" strike="noStrike" kern="1200" cap="none" spc="0" normalizeH="0" baseline="0" noProof="0">
                          <a:ln>
                            <a:noFill/>
                          </a:ln>
                          <a:solidFill>
                            <a:prstClr val="black"/>
                          </a:solidFill>
                          <a:effectLst/>
                          <a:uLnTx/>
                          <a:uFillTx/>
                          <a:latin typeface="+mn-lt"/>
                          <a:ea typeface="+mn-ea"/>
                          <a:cs typeface="+mn-cs"/>
                        </a:rPr>
                        <a:t>
  Lawyers need to satisfy the requirements of both knowledge and ability constantly. But, when it comes to knowing the law and how to apply it, there’s very little room for error.  https://tmsnrt.rs/2OHMiof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https://image-store.slidesharecdn.com/b0aa971c-fb76-406d-a4ce-d20200359cae-large.jpeg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08/11/2019 04:06:10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6032856"/>
                  </a:ext>
                </a:extLst>
              </a:tr>
            </a:tbl>
          </a:graphicData>
        </a:graphic>
      </p:graphicFrame>
      <p:sp>
        <p:nvSpPr>
          <p:cNvPr id="4" name="Text Placeholder 3">
            <a:extLst>
              <a:ext uri="{FF2B5EF4-FFF2-40B4-BE49-F238E27FC236}">
                <a16:creationId xmlns:a16="http://schemas.microsoft.com/office/drawing/2014/main" id="{76665CC2-0B1D-4B30-AD07-980B71ED4377}"/>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3302906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8161A-D175-484F-8D80-315D15EA773E}"/>
              </a:ext>
            </a:extLst>
          </p:cNvPr>
          <p:cNvSpPr>
            <a:spLocks noGrp="1"/>
          </p:cNvSpPr>
          <p:nvPr>
            <p:ph type="title"/>
          </p:nvPr>
        </p:nvSpPr>
        <p:spPr/>
        <p:txBody>
          <a:bodyPr/>
          <a:lstStyle/>
          <a:p>
            <a:r>
              <a:rPr lang="en-US"/>
              <a:t>LinkedIn Updates Table | All Pages - 5 of 9</a:t>
            </a:r>
          </a:p>
        </p:txBody>
      </p:sp>
      <p:graphicFrame>
        <p:nvGraphicFramePr>
          <p:cNvPr id="5" name="Table Placeholder 4">
            <a:extLst>
              <a:ext uri="{FF2B5EF4-FFF2-40B4-BE49-F238E27FC236}">
                <a16:creationId xmlns:a16="http://schemas.microsoft.com/office/drawing/2014/main" id="{2EB87034-2A96-4BBE-B2D8-FB5A29CB34BF}"/>
              </a:ext>
            </a:extLst>
          </p:cNvPr>
          <p:cNvGraphicFramePr>
            <a:graphicFrameLocks noGrp="1"/>
          </p:cNvGraphicFramePr>
          <p:nvPr>
            <p:ph type="tbl" sz="quarter" idx="13"/>
            <p:extLst>
              <p:ext uri="{D42A27DB-BD31-4B8C-83A1-F6EECF244321}">
                <p14:modId xmlns:p14="http://schemas.microsoft.com/office/powerpoint/2010/main" val="1664589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20268501"/>
                    </a:ext>
                  </a:extLst>
                </a:gridCol>
                <a:gridCol w="905256">
                  <a:extLst>
                    <a:ext uri="{9D8B030D-6E8A-4147-A177-3AD203B41FA5}">
                      <a16:colId xmlns:a16="http://schemas.microsoft.com/office/drawing/2014/main" val="3271401946"/>
                    </a:ext>
                  </a:extLst>
                </a:gridCol>
                <a:gridCol w="822960">
                  <a:extLst>
                    <a:ext uri="{9D8B030D-6E8A-4147-A177-3AD203B41FA5}">
                      <a16:colId xmlns:a16="http://schemas.microsoft.com/office/drawing/2014/main" val="2882768064"/>
                    </a:ext>
                  </a:extLst>
                </a:gridCol>
                <a:gridCol w="987552">
                  <a:extLst>
                    <a:ext uri="{9D8B030D-6E8A-4147-A177-3AD203B41FA5}">
                      <a16:colId xmlns:a16="http://schemas.microsoft.com/office/drawing/2014/main" val="3035437238"/>
                    </a:ext>
                  </a:extLst>
                </a:gridCol>
                <a:gridCol w="987552">
                  <a:extLst>
                    <a:ext uri="{9D8B030D-6E8A-4147-A177-3AD203B41FA5}">
                      <a16:colId xmlns:a16="http://schemas.microsoft.com/office/drawing/2014/main" val="814299419"/>
                    </a:ext>
                  </a:extLst>
                </a:gridCol>
                <a:gridCol w="987552">
                  <a:extLst>
                    <a:ext uri="{9D8B030D-6E8A-4147-A177-3AD203B41FA5}">
                      <a16:colId xmlns:a16="http://schemas.microsoft.com/office/drawing/2014/main" val="1161143501"/>
                    </a:ext>
                  </a:extLst>
                </a:gridCol>
                <a:gridCol w="987552">
                  <a:extLst>
                    <a:ext uri="{9D8B030D-6E8A-4147-A177-3AD203B41FA5}">
                      <a16:colId xmlns:a16="http://schemas.microsoft.com/office/drawing/2014/main" val="2146057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941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LexisNexis UK - 2019-08-05 07:54:00</a:t>
                      </a:r>
                      <a:r>
                        <a:rPr kumimoji="0" lang="en-US" sz="1000" b="0" i="0" u="none" strike="noStrike" kern="1200" cap="none" spc="0" normalizeH="0" baseline="0" noProof="0">
                          <a:ln>
                            <a:noFill/>
                          </a:ln>
                          <a:solidFill>
                            <a:prstClr val="black"/>
                          </a:solidFill>
                          <a:effectLst/>
                          <a:uLnTx/>
                          <a:uFillTx/>
                          <a:latin typeface="+mn-lt"/>
                          <a:ea typeface="+mn-ea"/>
                          <a:cs typeface="+mn-cs"/>
                        </a:rPr>
                        <a:t>
  Our second #DELTAS students sessions will be happening today at our London offices, helping them learn about legal tech and breaking down gender stereotypes in the legal tech profession. Find more below...
#WomenInTech #EqualityInTechnology #LegalTech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http://s3.amazonaws.com/photos.sproutsocial.com/2019-07-16/1b9a5943-26f3-a6fa-ff90-7a85ee2d9943/69cc907e-c355-461b-b192-2c87568d9118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04:06:00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7070368"/>
                  </a:ext>
                </a:extLst>
              </a:tr>
            </a:tbl>
          </a:graphicData>
        </a:graphic>
      </p:graphicFrame>
      <p:sp>
        <p:nvSpPr>
          <p:cNvPr id="4" name="Text Placeholder 3">
            <a:extLst>
              <a:ext uri="{FF2B5EF4-FFF2-40B4-BE49-F238E27FC236}">
                <a16:creationId xmlns:a16="http://schemas.microsoft.com/office/drawing/2014/main" id="{2E656550-7FE0-4608-B512-97040B73A2E7}"/>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48090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0B5FA-5B5D-460C-B25A-1EEA180C5ECD}"/>
              </a:ext>
            </a:extLst>
          </p:cNvPr>
          <p:cNvSpPr>
            <a:spLocks noGrp="1"/>
          </p:cNvSpPr>
          <p:nvPr>
            <p:ph type="title"/>
          </p:nvPr>
        </p:nvSpPr>
        <p:spPr/>
        <p:txBody>
          <a:bodyPr/>
          <a:lstStyle/>
          <a:p>
            <a:r>
              <a:rPr lang="en-US"/>
              <a:t>LinkedIn Updates Table | All Pages - 6 of 9</a:t>
            </a:r>
          </a:p>
        </p:txBody>
      </p:sp>
      <p:graphicFrame>
        <p:nvGraphicFramePr>
          <p:cNvPr id="5" name="Table Placeholder 4">
            <a:extLst>
              <a:ext uri="{FF2B5EF4-FFF2-40B4-BE49-F238E27FC236}">
                <a16:creationId xmlns:a16="http://schemas.microsoft.com/office/drawing/2014/main" id="{A79017FA-B4C1-44D4-AEAF-876AF5410BE5}"/>
              </a:ext>
            </a:extLst>
          </p:cNvPr>
          <p:cNvGraphicFramePr>
            <a:graphicFrameLocks noGrp="1"/>
          </p:cNvGraphicFramePr>
          <p:nvPr>
            <p:ph type="tbl" sz="quarter" idx="13"/>
            <p:extLst>
              <p:ext uri="{D42A27DB-BD31-4B8C-83A1-F6EECF244321}">
                <p14:modId xmlns:p14="http://schemas.microsoft.com/office/powerpoint/2010/main" val="1832556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2205555"/>
                    </a:ext>
                  </a:extLst>
                </a:gridCol>
                <a:gridCol w="905256">
                  <a:extLst>
                    <a:ext uri="{9D8B030D-6E8A-4147-A177-3AD203B41FA5}">
                      <a16:colId xmlns:a16="http://schemas.microsoft.com/office/drawing/2014/main" val="3985217137"/>
                    </a:ext>
                  </a:extLst>
                </a:gridCol>
                <a:gridCol w="822960">
                  <a:extLst>
                    <a:ext uri="{9D8B030D-6E8A-4147-A177-3AD203B41FA5}">
                      <a16:colId xmlns:a16="http://schemas.microsoft.com/office/drawing/2014/main" val="4262133839"/>
                    </a:ext>
                  </a:extLst>
                </a:gridCol>
                <a:gridCol w="987552">
                  <a:extLst>
                    <a:ext uri="{9D8B030D-6E8A-4147-A177-3AD203B41FA5}">
                      <a16:colId xmlns:a16="http://schemas.microsoft.com/office/drawing/2014/main" val="2169323881"/>
                    </a:ext>
                  </a:extLst>
                </a:gridCol>
                <a:gridCol w="987552">
                  <a:extLst>
                    <a:ext uri="{9D8B030D-6E8A-4147-A177-3AD203B41FA5}">
                      <a16:colId xmlns:a16="http://schemas.microsoft.com/office/drawing/2014/main" val="2815030236"/>
                    </a:ext>
                  </a:extLst>
                </a:gridCol>
                <a:gridCol w="987552">
                  <a:extLst>
                    <a:ext uri="{9D8B030D-6E8A-4147-A177-3AD203B41FA5}">
                      <a16:colId xmlns:a16="http://schemas.microsoft.com/office/drawing/2014/main" val="387376276"/>
                    </a:ext>
                  </a:extLst>
                </a:gridCol>
                <a:gridCol w="987552">
                  <a:extLst>
                    <a:ext uri="{9D8B030D-6E8A-4147-A177-3AD203B41FA5}">
                      <a16:colId xmlns:a16="http://schemas.microsoft.com/office/drawing/2014/main" val="3609729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063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LexisNexis UK - 2019-08-03 08:30:01</a:t>
                      </a:r>
                      <a:r>
                        <a:rPr kumimoji="0" lang="en-US" sz="1000" b="0" i="0" u="none" strike="noStrike" kern="1200" cap="none" spc="0" normalizeH="0" baseline="0" noProof="0">
                          <a:ln>
                            <a:noFill/>
                          </a:ln>
                          <a:solidFill>
                            <a:prstClr val="black"/>
                          </a:solidFill>
                          <a:effectLst/>
                          <a:uLnTx/>
                          <a:uFillTx/>
                          <a:latin typeface="+mn-lt"/>
                          <a:ea typeface="+mn-ea"/>
                          <a:cs typeface="+mn-cs"/>
                        </a:rPr>
                        <a:t>
  To prepare for our DELTAS students coming to visit, here's how we are helping to inspire the next generation of women in tech... https://bit.ly/2Keg7He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https://www.lexisnexis.co.uk/blog/images/default-source/the-future-of-law/1909729_10154362660245573_3079457661570940045_n.tmb-.jpg?sfvrsn=5b62bb4c_3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04:06:31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8983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- 2019-08-02 19:55:14</a:t>
                      </a:r>
                      <a:r>
                        <a:rPr kumimoji="0" lang="en-US" sz="1000" b="0" i="0" u="none" strike="noStrike" kern="1200" cap="none" spc="0" normalizeH="0" baseline="0" noProof="0">
                          <a:ln>
                            <a:noFill/>
                          </a:ln>
                          <a:solidFill>
                            <a:prstClr val="black"/>
                          </a:solidFill>
                          <a:effectLst/>
                          <a:uLnTx/>
                          <a:uFillTx/>
                          <a:latin typeface="+mn-lt"/>
                          <a:ea typeface="+mn-ea"/>
                          <a:cs typeface="+mn-cs"/>
                        </a:rPr>
                        <a:t>
  Make sure you have all of the information you need before you begin drafting your legal brief. It will save you time in the long run and result in a stronger finished product.  https://tmsnrt.rs/2GEMsGc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https://image-store.slidesharecdn.com/4213d542-8f54-4914-adab-73da7a1db435-large.jpeg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08/11/2019 04:06:10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3035078"/>
                  </a:ext>
                </a:extLst>
              </a:tr>
            </a:tbl>
          </a:graphicData>
        </a:graphic>
      </p:graphicFrame>
      <p:sp>
        <p:nvSpPr>
          <p:cNvPr id="4" name="Text Placeholder 3">
            <a:extLst>
              <a:ext uri="{FF2B5EF4-FFF2-40B4-BE49-F238E27FC236}">
                <a16:creationId xmlns:a16="http://schemas.microsoft.com/office/drawing/2014/main" id="{06F86A6B-9D4A-408B-A0F7-617515605E82}"/>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1285122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A66CF-4D81-44B4-AFD9-76DC9D318E41}"/>
              </a:ext>
            </a:extLst>
          </p:cNvPr>
          <p:cNvSpPr>
            <a:spLocks noGrp="1"/>
          </p:cNvSpPr>
          <p:nvPr>
            <p:ph type="title"/>
          </p:nvPr>
        </p:nvSpPr>
        <p:spPr/>
        <p:txBody>
          <a:bodyPr/>
          <a:lstStyle/>
          <a:p>
            <a:r>
              <a:rPr lang="en-US"/>
              <a:t>LinkedIn Updates Table | All Pages - 7 of 9</a:t>
            </a:r>
          </a:p>
        </p:txBody>
      </p:sp>
      <p:graphicFrame>
        <p:nvGraphicFramePr>
          <p:cNvPr id="5" name="Table Placeholder 4">
            <a:extLst>
              <a:ext uri="{FF2B5EF4-FFF2-40B4-BE49-F238E27FC236}">
                <a16:creationId xmlns:a16="http://schemas.microsoft.com/office/drawing/2014/main" id="{E60AE9BF-D751-44D8-8B95-11AE6775D1A4}"/>
              </a:ext>
            </a:extLst>
          </p:cNvPr>
          <p:cNvGraphicFramePr>
            <a:graphicFrameLocks noGrp="1"/>
          </p:cNvGraphicFramePr>
          <p:nvPr>
            <p:ph type="tbl" sz="quarter" idx="13"/>
            <p:extLst>
              <p:ext uri="{D42A27DB-BD31-4B8C-83A1-F6EECF244321}">
                <p14:modId xmlns:p14="http://schemas.microsoft.com/office/powerpoint/2010/main" val="281162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19025148"/>
                    </a:ext>
                  </a:extLst>
                </a:gridCol>
                <a:gridCol w="905256">
                  <a:extLst>
                    <a:ext uri="{9D8B030D-6E8A-4147-A177-3AD203B41FA5}">
                      <a16:colId xmlns:a16="http://schemas.microsoft.com/office/drawing/2014/main" val="476195802"/>
                    </a:ext>
                  </a:extLst>
                </a:gridCol>
                <a:gridCol w="822960">
                  <a:extLst>
                    <a:ext uri="{9D8B030D-6E8A-4147-A177-3AD203B41FA5}">
                      <a16:colId xmlns:a16="http://schemas.microsoft.com/office/drawing/2014/main" val="4264136279"/>
                    </a:ext>
                  </a:extLst>
                </a:gridCol>
                <a:gridCol w="987552">
                  <a:extLst>
                    <a:ext uri="{9D8B030D-6E8A-4147-A177-3AD203B41FA5}">
                      <a16:colId xmlns:a16="http://schemas.microsoft.com/office/drawing/2014/main" val="3578157421"/>
                    </a:ext>
                  </a:extLst>
                </a:gridCol>
                <a:gridCol w="987552">
                  <a:extLst>
                    <a:ext uri="{9D8B030D-6E8A-4147-A177-3AD203B41FA5}">
                      <a16:colId xmlns:a16="http://schemas.microsoft.com/office/drawing/2014/main" val="3612368968"/>
                    </a:ext>
                  </a:extLst>
                </a:gridCol>
                <a:gridCol w="987552">
                  <a:extLst>
                    <a:ext uri="{9D8B030D-6E8A-4147-A177-3AD203B41FA5}">
                      <a16:colId xmlns:a16="http://schemas.microsoft.com/office/drawing/2014/main" val="4265886258"/>
                    </a:ext>
                  </a:extLst>
                </a:gridCol>
                <a:gridCol w="987552">
                  <a:extLst>
                    <a:ext uri="{9D8B030D-6E8A-4147-A177-3AD203B41FA5}">
                      <a16:colId xmlns:a16="http://schemas.microsoft.com/office/drawing/2014/main" val="1277848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293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LexisNexis UK - 2019-08-02 16:49:08</a:t>
                      </a:r>
                      <a:r>
                        <a:rPr kumimoji="0" lang="en-US" sz="1000" b="0" i="0" u="none" strike="noStrike" kern="1200" cap="none" spc="0" normalizeH="0" baseline="0" noProof="0">
                          <a:ln>
                            <a:noFill/>
                          </a:ln>
                          <a:solidFill>
                            <a:prstClr val="black"/>
                          </a:solidFill>
                          <a:effectLst/>
                          <a:uLnTx/>
                          <a:uFillTx/>
                          <a:latin typeface="+mn-lt"/>
                          <a:ea typeface="+mn-ea"/>
                          <a:cs typeface="+mn-cs"/>
                        </a:rPr>
                        <a:t>
  Is the upcoming SQE controversial? Read our thoughts...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http://s3.amazonaws.com/photos.sproutsocial.com/2019-07-24/1b9a5943-26f3-a6fa-ff90-7a85ee2d9943/6b61ae11-dc38-4652-8c39-75103410dc1c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08/03/2019 04:05:57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8086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LexisNexis UK - 2019-08-02 12:45:12</a:t>
                      </a:r>
                      <a:r>
                        <a:rPr kumimoji="0" lang="en-US" sz="1000" b="0" i="0" u="none" strike="noStrike" kern="1200" cap="none" spc="0" normalizeH="0" baseline="0" noProof="0">
                          <a:ln>
                            <a:noFill/>
                          </a:ln>
                          <a:solidFill>
                            <a:prstClr val="black"/>
                          </a:solidFill>
                          <a:effectLst/>
                          <a:uLnTx/>
                          <a:uFillTx/>
                          <a:latin typeface="+mn-lt"/>
                          <a:ea typeface="+mn-ea"/>
                          <a:cs typeface="+mn-cs"/>
                        </a:rPr>
                        <a:t>
  Following recent stories around fake news and cancer diagnosis, we question the impact fake news may be having. Click to read more...https://bit.ly/2OqPMLp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https://image-store.slidesharecdn.com/f09c8dca-9d76-4f8e-94fa-0d29c4b47693-large.jpeg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04:06:09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337305"/>
                  </a:ext>
                </a:extLst>
              </a:tr>
            </a:tbl>
          </a:graphicData>
        </a:graphic>
      </p:graphicFrame>
      <p:sp>
        <p:nvSpPr>
          <p:cNvPr id="4" name="Text Placeholder 3">
            <a:extLst>
              <a:ext uri="{FF2B5EF4-FFF2-40B4-BE49-F238E27FC236}">
                <a16:creationId xmlns:a16="http://schemas.microsoft.com/office/drawing/2014/main" id="{A020F8AA-C22B-4788-BA8A-95FC341087DC}"/>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378786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A8A9-19C1-4B45-84ED-DE1C8C98336A}"/>
              </a:ext>
            </a:extLst>
          </p:cNvPr>
          <p:cNvSpPr>
            <a:spLocks noGrp="1"/>
          </p:cNvSpPr>
          <p:nvPr>
            <p:ph type="title"/>
          </p:nvPr>
        </p:nvSpPr>
        <p:spPr/>
        <p:txBody>
          <a:bodyPr/>
          <a:lstStyle/>
          <a:p>
            <a:r>
              <a:rPr lang="en-US"/>
              <a:t>LinkedIn Updates Table | All Pages - 8 of 9</a:t>
            </a:r>
          </a:p>
        </p:txBody>
      </p:sp>
      <p:graphicFrame>
        <p:nvGraphicFramePr>
          <p:cNvPr id="5" name="Table Placeholder 4">
            <a:extLst>
              <a:ext uri="{FF2B5EF4-FFF2-40B4-BE49-F238E27FC236}">
                <a16:creationId xmlns:a16="http://schemas.microsoft.com/office/drawing/2014/main" id="{B91B1360-2287-436B-BCEF-D9B101728B9B}"/>
              </a:ext>
            </a:extLst>
          </p:cNvPr>
          <p:cNvGraphicFramePr>
            <a:graphicFrameLocks noGrp="1"/>
          </p:cNvGraphicFramePr>
          <p:nvPr>
            <p:ph type="tbl" sz="quarter" idx="13"/>
            <p:extLst>
              <p:ext uri="{D42A27DB-BD31-4B8C-83A1-F6EECF244321}">
                <p14:modId xmlns:p14="http://schemas.microsoft.com/office/powerpoint/2010/main" val="1853518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40244574"/>
                    </a:ext>
                  </a:extLst>
                </a:gridCol>
                <a:gridCol w="905256">
                  <a:extLst>
                    <a:ext uri="{9D8B030D-6E8A-4147-A177-3AD203B41FA5}">
                      <a16:colId xmlns:a16="http://schemas.microsoft.com/office/drawing/2014/main" val="787879003"/>
                    </a:ext>
                  </a:extLst>
                </a:gridCol>
                <a:gridCol w="822960">
                  <a:extLst>
                    <a:ext uri="{9D8B030D-6E8A-4147-A177-3AD203B41FA5}">
                      <a16:colId xmlns:a16="http://schemas.microsoft.com/office/drawing/2014/main" val="3671928252"/>
                    </a:ext>
                  </a:extLst>
                </a:gridCol>
                <a:gridCol w="987552">
                  <a:extLst>
                    <a:ext uri="{9D8B030D-6E8A-4147-A177-3AD203B41FA5}">
                      <a16:colId xmlns:a16="http://schemas.microsoft.com/office/drawing/2014/main" val="924999195"/>
                    </a:ext>
                  </a:extLst>
                </a:gridCol>
                <a:gridCol w="987552">
                  <a:extLst>
                    <a:ext uri="{9D8B030D-6E8A-4147-A177-3AD203B41FA5}">
                      <a16:colId xmlns:a16="http://schemas.microsoft.com/office/drawing/2014/main" val="563805664"/>
                    </a:ext>
                  </a:extLst>
                </a:gridCol>
                <a:gridCol w="987552">
                  <a:extLst>
                    <a:ext uri="{9D8B030D-6E8A-4147-A177-3AD203B41FA5}">
                      <a16:colId xmlns:a16="http://schemas.microsoft.com/office/drawing/2014/main" val="2259699926"/>
                    </a:ext>
                  </a:extLst>
                </a:gridCol>
                <a:gridCol w="987552">
                  <a:extLst>
                    <a:ext uri="{9D8B030D-6E8A-4147-A177-3AD203B41FA5}">
                      <a16:colId xmlns:a16="http://schemas.microsoft.com/office/drawing/2014/main" val="1327013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023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- 2019-08-01 14:10:19</a:t>
                      </a:r>
                      <a:r>
                        <a:rPr kumimoji="0" lang="en-US" sz="1000" b="0" i="0" u="none" strike="noStrike" kern="1200" cap="none" spc="0" normalizeH="0" baseline="0" noProof="0">
                          <a:ln>
                            <a:noFill/>
                          </a:ln>
                          <a:solidFill>
                            <a:prstClr val="black"/>
                          </a:solidFill>
                          <a:effectLst/>
                          <a:uLnTx/>
                          <a:uFillTx/>
                          <a:latin typeface="+mn-lt"/>
                          <a:ea typeface="+mn-ea"/>
                          <a:cs typeface="+mn-cs"/>
                        </a:rPr>
                        <a:t>
  Refreshing a past winning argument? Use #QuickCheck to review the validity of the cases you already cited as well as check for new authority related to the issues in your document. 	https://tmsnrt.rs/2ZnWG5k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https://image-store.slidesharecdn.com/5c2cdaf8-3baa-4fad-9633-099e01f08094-large.png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08/12/2019 04:06:01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456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LexisNexis UK - 2019-07-31 15:30:08</a:t>
                      </a:r>
                      <a:r>
                        <a:rPr kumimoji="0" lang="en-US" sz="1000" b="0" i="0" u="none" strike="noStrike" kern="1200" cap="none" spc="0" normalizeH="0" baseline="0" noProof="0">
                          <a:ln>
                            <a:noFill/>
                          </a:ln>
                          <a:solidFill>
                            <a:prstClr val="black"/>
                          </a:solidFill>
                          <a:effectLst/>
                          <a:uLnTx/>
                          <a:uFillTx/>
                          <a:latin typeface="+mn-lt"/>
                          <a:ea typeface="+mn-ea"/>
                          <a:cs typeface="+mn-cs"/>
                        </a:rPr>
                        <a:t>
  As a public sector legal department you’re often facing the challenge of pressure to reduce costs and do ‘more with less’, all while safeguarding against risk. Lexis Draft enables you to optimise your time and reduce risk. Click to find out more… #legalprofession #riskmanagement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http://s3.amazonaws.com/photos.sproutsocial.com/2019-07-11/1b9a5943-26f3-a6fa-ff90-7a85ee2d9943/179cdfe6-bb40-4cc4-b33c-b3616670bc6a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08/10/2019 04:06:18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8985213"/>
                  </a:ext>
                </a:extLst>
              </a:tr>
            </a:tbl>
          </a:graphicData>
        </a:graphic>
      </p:graphicFrame>
      <p:sp>
        <p:nvSpPr>
          <p:cNvPr id="4" name="Text Placeholder 3">
            <a:extLst>
              <a:ext uri="{FF2B5EF4-FFF2-40B4-BE49-F238E27FC236}">
                <a16:creationId xmlns:a16="http://schemas.microsoft.com/office/drawing/2014/main" id="{95565CE3-C8A7-4825-BF8A-6061580FCAE2}"/>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2659828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4FDB-C288-45E4-9414-8C86C30F11C6}"/>
              </a:ext>
            </a:extLst>
          </p:cNvPr>
          <p:cNvSpPr>
            <a:spLocks noGrp="1"/>
          </p:cNvSpPr>
          <p:nvPr>
            <p:ph type="title"/>
          </p:nvPr>
        </p:nvSpPr>
        <p:spPr/>
        <p:txBody>
          <a:bodyPr/>
          <a:lstStyle/>
          <a:p>
            <a:r>
              <a:rPr lang="en-US"/>
              <a:t>LinkedIn Updates Table | All Pages - 9 of 9</a:t>
            </a:r>
          </a:p>
        </p:txBody>
      </p:sp>
      <p:graphicFrame>
        <p:nvGraphicFramePr>
          <p:cNvPr id="5" name="Table Placeholder 4">
            <a:extLst>
              <a:ext uri="{FF2B5EF4-FFF2-40B4-BE49-F238E27FC236}">
                <a16:creationId xmlns:a16="http://schemas.microsoft.com/office/drawing/2014/main" id="{C9B89A5F-93D6-4C34-84EB-C52F6E2E1965}"/>
              </a:ext>
            </a:extLst>
          </p:cNvPr>
          <p:cNvGraphicFramePr>
            <a:graphicFrameLocks noGrp="1"/>
          </p:cNvGraphicFramePr>
          <p:nvPr>
            <p:ph type="tbl" sz="quarter" idx="13"/>
            <p:extLst>
              <p:ext uri="{D42A27DB-BD31-4B8C-83A1-F6EECF244321}">
                <p14:modId xmlns:p14="http://schemas.microsoft.com/office/powerpoint/2010/main" val="393558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61276252"/>
                    </a:ext>
                  </a:extLst>
                </a:gridCol>
                <a:gridCol w="905256">
                  <a:extLst>
                    <a:ext uri="{9D8B030D-6E8A-4147-A177-3AD203B41FA5}">
                      <a16:colId xmlns:a16="http://schemas.microsoft.com/office/drawing/2014/main" val="3136629072"/>
                    </a:ext>
                  </a:extLst>
                </a:gridCol>
                <a:gridCol w="822960">
                  <a:extLst>
                    <a:ext uri="{9D8B030D-6E8A-4147-A177-3AD203B41FA5}">
                      <a16:colId xmlns:a16="http://schemas.microsoft.com/office/drawing/2014/main" val="729070754"/>
                    </a:ext>
                  </a:extLst>
                </a:gridCol>
                <a:gridCol w="987552">
                  <a:extLst>
                    <a:ext uri="{9D8B030D-6E8A-4147-A177-3AD203B41FA5}">
                      <a16:colId xmlns:a16="http://schemas.microsoft.com/office/drawing/2014/main" val="211459102"/>
                    </a:ext>
                  </a:extLst>
                </a:gridCol>
                <a:gridCol w="987552">
                  <a:extLst>
                    <a:ext uri="{9D8B030D-6E8A-4147-A177-3AD203B41FA5}">
                      <a16:colId xmlns:a16="http://schemas.microsoft.com/office/drawing/2014/main" val="2840486765"/>
                    </a:ext>
                  </a:extLst>
                </a:gridCol>
                <a:gridCol w="987552">
                  <a:extLst>
                    <a:ext uri="{9D8B030D-6E8A-4147-A177-3AD203B41FA5}">
                      <a16:colId xmlns:a16="http://schemas.microsoft.com/office/drawing/2014/main" val="1276499701"/>
                    </a:ext>
                  </a:extLst>
                </a:gridCol>
                <a:gridCol w="987552">
                  <a:extLst>
                    <a:ext uri="{9D8B030D-6E8A-4147-A177-3AD203B41FA5}">
                      <a16:colId xmlns:a16="http://schemas.microsoft.com/office/drawing/2014/main" val="1458373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772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Thomson Reuters Westlaw - 2019-07-31 14:25:14</a:t>
                      </a:r>
                      <a:r>
                        <a:rPr kumimoji="0" lang="en-US" sz="1000" b="0" i="0" u="none" strike="noStrike" kern="1200" cap="none" spc="0" normalizeH="0" baseline="0" noProof="0">
                          <a:ln>
                            <a:noFill/>
                          </a:ln>
                          <a:solidFill>
                            <a:prstClr val="black"/>
                          </a:solidFill>
                          <a:effectLst/>
                          <a:uLnTx/>
                          <a:uFillTx/>
                          <a:latin typeface="+mn-lt"/>
                          <a:ea typeface="+mn-ea"/>
                          <a:cs typeface="+mn-cs"/>
                        </a:rPr>
                        <a:t>
  What is the idea of legal innovation and how does it impact the business of law?  https://tmsnrt.rs/2GAjp6K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https://image-store.slidesharecdn.com/d11600fa-4c5b-41a6-a23f-0ded734e3a61-large.jpeg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08/14/2019 04:06:18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8509259"/>
                  </a:ext>
                </a:extLst>
              </a:tr>
            </a:tbl>
          </a:graphicData>
        </a:graphic>
      </p:graphicFrame>
      <p:sp>
        <p:nvSpPr>
          <p:cNvPr id="4" name="Text Placeholder 3">
            <a:extLst>
              <a:ext uri="{FF2B5EF4-FFF2-40B4-BE49-F238E27FC236}">
                <a16:creationId xmlns:a16="http://schemas.microsoft.com/office/drawing/2014/main" id="{D5ED66AE-29A6-4BCF-85DF-D3AFE0A5F977}"/>
              </a:ext>
            </a:extLst>
          </p:cNvPr>
          <p:cNvSpPr>
            <a:spLocks noGrp="1"/>
          </p:cNvSpPr>
          <p:nvPr>
            <p:ph type="body" sz="quarter" idx="14"/>
          </p:nvPr>
        </p:nvSpPr>
        <p:spPr/>
        <p:txBody>
          <a:bodyPr/>
          <a:lstStyle/>
          <a:p>
            <a:r>
              <a:rPr lang="en-US"/>
              <a:t>07/31/2019 - 08/14/2019</a:t>
            </a:r>
          </a:p>
        </p:txBody>
      </p:sp>
    </p:spTree>
    <p:extLst>
      <p:ext uri="{BB962C8B-B14F-4D97-AF65-F5344CB8AC3E}">
        <p14:creationId xmlns:p14="http://schemas.microsoft.com/office/powerpoint/2010/main" val="2749740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675</Words>
  <Application>Microsoft Office PowerPoint</Application>
  <PresentationFormat>On-screen Show (4:3)</PresentationFormat>
  <Paragraphs>204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Linked In </vt:lpstr>
      <vt:lpstr>LinkedIn Followers Total | All Pages</vt:lpstr>
      <vt:lpstr>LinkedIn Interaction Rate | All Pages</vt:lpstr>
      <vt:lpstr>LinkedIn Average Interactions Per Update | All Pages</vt:lpstr>
      <vt:lpstr>LinkedIn Updates Table | All Pages - 1 of 9</vt:lpstr>
      <vt:lpstr>LinkedIn Updates Table | All Pages - 2 of 9</vt:lpstr>
      <vt:lpstr>LinkedIn Updates Table | All Pages - 3 of 9</vt:lpstr>
      <vt:lpstr>LinkedIn Updates Table | All Pages - 4 of 9</vt:lpstr>
      <vt:lpstr>LinkedIn Updates Table | All Pages - 5 of 9</vt:lpstr>
      <vt:lpstr>LinkedIn Updates Table | All Pages - 6 of 9</vt:lpstr>
      <vt:lpstr>LinkedIn Updates Table | All Pages - 7 of 9</vt:lpstr>
      <vt:lpstr>LinkedIn Updates Table | All Pages - 8 of 9</vt:lpstr>
      <vt:lpstr>LinkedIn Updates Table | All Pages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 In </dc:title>
  <dc:creator>Frederik Peiniger</dc:creator>
  <cp:lastModifiedBy>Frederik Peiniger</cp:lastModifiedBy>
  <cp:revision>1</cp:revision>
  <dcterms:created xsi:type="dcterms:W3CDTF">2019-08-15T13:21:41Z</dcterms:created>
  <dcterms:modified xsi:type="dcterms:W3CDTF">2019-08-15T13:22:02Z</dcterms:modified>
</cp:coreProperties>
</file>