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0F873-A4FB-430E-B3F5-995ADA9D47A1}"/>
              </a:ext>
            </a:extLst>
          </p:cNvPr>
          <p:cNvSpPr>
            <a:spLocks noGrp="1"/>
          </p:cNvSpPr>
          <p:nvPr>
            <p:ph type="title"/>
          </p:nvPr>
        </p:nvSpPr>
        <p:spPr/>
        <p:txBody>
          <a:bodyPr/>
          <a:lstStyle/>
          <a:p>
            <a:r>
              <a:rPr lang="en-US"/>
              <a:t>Twitter TW - Replies Table | All Pages - 1 of 3</a:t>
            </a:r>
          </a:p>
        </p:txBody>
      </p:sp>
      <p:graphicFrame>
        <p:nvGraphicFramePr>
          <p:cNvPr id="5" name="Table Placeholder 4">
            <a:extLst>
              <a:ext uri="{FF2B5EF4-FFF2-40B4-BE49-F238E27FC236}">
                <a16:creationId xmlns:a16="http://schemas.microsoft.com/office/drawing/2014/main" id="{B72269FB-CEAE-405F-9ADD-31063C7E9D41}"/>
              </a:ext>
            </a:extLst>
          </p:cNvPr>
          <p:cNvGraphicFramePr>
            <a:graphicFrameLocks noGrp="1"/>
          </p:cNvGraphicFramePr>
          <p:nvPr>
            <p:ph type="tbl" sz="quarter" idx="13"/>
            <p:extLst>
              <p:ext uri="{D42A27DB-BD31-4B8C-83A1-F6EECF244321}">
                <p14:modId xmlns:p14="http://schemas.microsoft.com/office/powerpoint/2010/main" val="1431238770"/>
              </p:ext>
            </p:extLst>
          </p:nvPr>
        </p:nvGraphicFramePr>
        <p:xfrm>
          <a:off x="457200" y="1731963"/>
          <a:ext cx="8229600" cy="4394200"/>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6339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extLst>
                  <a:ext uri="{0D108BD9-81ED-4DB2-BD59-A6C34878D82A}">
                    <a16:rowId xmlns:a16="http://schemas.microsoft.com/office/drawing/2014/main" val="61815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23:58:48</a:t>
                      </a:r>
                      <a:r>
                        <a:rPr kumimoji="0" lang="en-US" sz="1000" b="0" i="0" u="none" strike="noStrike" kern="1200" cap="none" spc="0" normalizeH="0" baseline="0" noProof="0">
                          <a:ln>
                            <a:noFill/>
                          </a:ln>
                          <a:solidFill>
                            <a:prstClr val="black"/>
                          </a:solidFill>
                          <a:effectLst/>
                          <a:uLnTx/>
                          <a:uFillTx/>
                          <a:latin typeface="+mn-lt"/>
                          <a:ea typeface="+mn-ea"/>
                          <a:cs typeface="+mn-cs"/>
                        </a:rPr>
                        <a:t>
  @dahnielz We are sorry for the discomfort caused by the messages 
 @mercychioma.</a:t>
                      </a:r>
                    </a:p>
                  </a:txBody>
                  <a:tcPr/>
                </a:tc>
                <a:extLst>
                  <a:ext uri="{0D108BD9-81ED-4DB2-BD59-A6C34878D82A}">
                    <a16:rowId xmlns:a16="http://schemas.microsoft.com/office/drawing/2014/main" val="339255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23:55:38</a:t>
                      </a:r>
                      <a:r>
                        <a:rPr kumimoji="0" lang="en-US" sz="1000" b="0" i="0" u="none" strike="noStrike" kern="1200" cap="none" spc="0" normalizeH="0" baseline="0" noProof="0">
                          <a:ln>
                            <a:noFill/>
                          </a:ln>
                          <a:solidFill>
                            <a:prstClr val="black"/>
                          </a:solidFill>
                          <a:effectLst/>
                          <a:uLnTx/>
                          <a:uFillTx/>
                          <a:latin typeface="+mn-lt"/>
                          <a:ea typeface="+mn-ea"/>
                          <a:cs typeface="+mn-cs"/>
                        </a:rPr>
                        <a:t>
  @mercych54104143 Hey Mercy, we are sorry about any debit. Please check your DM for our tweet and provide the needed details to assist you.</a:t>
                      </a:r>
                    </a:p>
                  </a:txBody>
                  <a:tcPr/>
                </a:tc>
                <a:extLst>
                  <a:ext uri="{0D108BD9-81ED-4DB2-BD59-A6C34878D82A}">
                    <a16:rowId xmlns:a16="http://schemas.microsoft.com/office/drawing/2014/main" val="143118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@FBN_help - 2019-08-22 23:53:16</a:t>
                      </a:r>
                      <a:r>
                        <a:rPr kumimoji="0" lang="en-US" sz="1000" b="0" i="0" u="none" strike="noStrike" kern="1200" cap="none" spc="0" normalizeH="0" baseline="0" noProof="0">
                          <a:ln>
                            <a:noFill/>
                          </a:ln>
                          <a:solidFill>
                            <a:prstClr val="black"/>
                          </a:solidFill>
                          <a:effectLst/>
                          <a:uLnTx/>
                          <a:uFillTx/>
                          <a:latin typeface="+mn-lt"/>
                          <a:ea typeface="+mn-ea"/>
                          <a:cs typeface="+mn-cs"/>
                        </a:rPr>
                        <a:t>
  Hello @Okechuk75016875, please be advised that there is no charge for e-statement. Kindly provide your account number and email address to enable us assist as appropriate. #YouFirst</a:t>
                      </a:r>
                    </a:p>
                  </a:txBody>
                  <a:tcPr/>
                </a:tc>
                <a:extLst>
                  <a:ext uri="{0D108BD9-81ED-4DB2-BD59-A6C34878D82A}">
                    <a16:rowId xmlns:a16="http://schemas.microsoft.com/office/drawing/2014/main" val="324835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23:50:55</a:t>
                      </a:r>
                      <a:r>
                        <a:rPr kumimoji="0" lang="en-US" sz="1000" b="0" i="0" u="none" strike="noStrike" kern="1200" cap="none" spc="0" normalizeH="0" baseline="0" noProof="0">
                          <a:ln>
                            <a:noFill/>
                          </a:ln>
                          <a:solidFill>
                            <a:prstClr val="black"/>
                          </a:solidFill>
                          <a:effectLst/>
                          <a:uLnTx/>
                          <a:uFillTx/>
                          <a:latin typeface="+mn-lt"/>
                          <a:ea typeface="+mn-ea"/>
                          <a:cs typeface="+mn-cs"/>
                        </a:rPr>
                        <a:t>
  @Oluwa_rejoice We have responded to your DM and previous tweets</a:t>
                      </a:r>
                    </a:p>
                  </a:txBody>
                  <a:tcPr/>
                </a:tc>
                <a:extLst>
                  <a:ext uri="{0D108BD9-81ED-4DB2-BD59-A6C34878D82A}">
                    <a16:rowId xmlns:a16="http://schemas.microsoft.com/office/drawing/2014/main" val="3032122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@FBN_help - 2019-08-22 23:48:29</a:t>
                      </a:r>
                      <a:r>
                        <a:rPr kumimoji="0" lang="en-US" sz="1000" b="0" i="0" u="none" strike="noStrike" kern="1200" cap="none" spc="0" normalizeH="0" baseline="0" noProof="0">
                          <a:ln>
                            <a:noFill/>
                          </a:ln>
                          <a:solidFill>
                            <a:prstClr val="black"/>
                          </a:solidFill>
                          <a:effectLst/>
                          <a:uLnTx/>
                          <a:uFillTx/>
                          <a:latin typeface="+mn-lt"/>
                          <a:ea typeface="+mn-ea"/>
                          <a:cs typeface="+mn-cs"/>
                        </a:rPr>
                        <a:t>
  Hi @4togirafa, please be advised to visit any FirstBank branch near you to request for your BVN as well as your your phone number on your BVN to be updated to your new phone number. #YouFirst</a:t>
                      </a:r>
                    </a:p>
                  </a:txBody>
                  <a:tcPr/>
                </a:tc>
                <a:extLst>
                  <a:ext uri="{0D108BD9-81ED-4DB2-BD59-A6C34878D82A}">
                    <a16:rowId xmlns:a16="http://schemas.microsoft.com/office/drawing/2014/main" val="389626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23:48:24</a:t>
                      </a:r>
                      <a:r>
                        <a:rPr kumimoji="0" lang="en-US" sz="1000" b="0" i="0" u="none" strike="noStrike" kern="1200" cap="none" spc="0" normalizeH="0" baseline="0" noProof="0">
                          <a:ln>
                            <a:noFill/>
                          </a:ln>
                          <a:solidFill>
                            <a:prstClr val="black"/>
                          </a:solidFill>
                          <a:effectLst/>
                          <a:uLnTx/>
                          <a:uFillTx/>
                          <a:latin typeface="+mn-lt"/>
                          <a:ea typeface="+mn-ea"/>
                          <a:cs typeface="+mn-cs"/>
                        </a:rPr>
                        <a:t>
  @Love90655078 We sure will.</a:t>
                      </a:r>
                    </a:p>
                  </a:txBody>
                  <a:tcPr/>
                </a:tc>
                <a:extLst>
                  <a:ext uri="{0D108BD9-81ED-4DB2-BD59-A6C34878D82A}">
                    <a16:rowId xmlns:a16="http://schemas.microsoft.com/office/drawing/2014/main" val="255633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23:47:46</a:t>
                      </a:r>
                      <a:r>
                        <a:rPr kumimoji="0" lang="en-US" sz="1000" b="0" i="0" u="none" strike="noStrike" kern="1200" cap="none" spc="0" normalizeH="0" baseline="0" noProof="0">
                          <a:ln>
                            <a:noFill/>
                          </a:ln>
                          <a:solidFill>
                            <a:prstClr val="black"/>
                          </a:solidFill>
                          <a:effectLst/>
                          <a:uLnTx/>
                          <a:uFillTx/>
                          <a:latin typeface="+mn-lt"/>
                          <a:ea typeface="+mn-ea"/>
                          <a:cs typeface="+mn-cs"/>
                        </a:rPr>
                        <a:t>
  @Nnennayalator Hey @Nnennayalator your mail will definitely be responded to. Thanks you for counting on us. Cheers.</a:t>
                      </a:r>
                    </a:p>
                  </a:txBody>
                  <a:tcPr/>
                </a:tc>
                <a:extLst>
                  <a:ext uri="{0D108BD9-81ED-4DB2-BD59-A6C34878D82A}">
                    <a16:rowId xmlns:a16="http://schemas.microsoft.com/office/drawing/2014/main" val="246849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23:46:11</a:t>
                      </a:r>
                      <a:r>
                        <a:rPr kumimoji="0" lang="en-US" sz="1000" b="0" i="0" u="none" strike="noStrike" kern="1200" cap="none" spc="0" normalizeH="0" baseline="0" noProof="0">
                          <a:ln>
                            <a:noFill/>
                          </a:ln>
                          <a:solidFill>
                            <a:prstClr val="black"/>
                          </a:solidFill>
                          <a:effectLst/>
                          <a:uLnTx/>
                          <a:uFillTx/>
                          <a:latin typeface="+mn-lt"/>
                          <a:ea typeface="+mn-ea"/>
                          <a:cs typeface="+mn-cs"/>
                        </a:rPr>
                        <a:t>
  @ameenunique We await your feedback via DM to assist you.</a:t>
                      </a:r>
                    </a:p>
                  </a:txBody>
                  <a:tcPr/>
                </a:tc>
                <a:extLst>
                  <a:ext uri="{0D108BD9-81ED-4DB2-BD59-A6C34878D82A}">
                    <a16:rowId xmlns:a16="http://schemas.microsoft.com/office/drawing/2014/main" val="317233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23:44:41</a:t>
                      </a:r>
                      <a:r>
                        <a:rPr kumimoji="0" lang="en-US" sz="1000" b="0" i="0" u="none" strike="noStrike" kern="1200" cap="none" spc="0" normalizeH="0" baseline="0" noProof="0">
                          <a:ln>
                            <a:noFill/>
                          </a:ln>
                          <a:solidFill>
                            <a:prstClr val="black"/>
                          </a:solidFill>
                          <a:effectLst/>
                          <a:uLnTx/>
                          <a:uFillTx/>
                          <a:latin typeface="+mn-lt"/>
                          <a:ea typeface="+mn-ea"/>
                          <a:cs typeface="+mn-cs"/>
                        </a:rPr>
                        <a:t>
  @anyimcool Hey Kinsley, Valid ID and recent utility bill to be presented at any of our branches.</a:t>
                      </a:r>
                    </a:p>
                  </a:txBody>
                  <a:tcPr/>
                </a:tc>
                <a:extLst>
                  <a:ext uri="{0D108BD9-81ED-4DB2-BD59-A6C34878D82A}">
                    <a16:rowId xmlns:a16="http://schemas.microsoft.com/office/drawing/2014/main" val="4058056483"/>
                  </a:ext>
                </a:extLst>
              </a:tr>
            </a:tbl>
          </a:graphicData>
        </a:graphic>
      </p:graphicFrame>
      <p:sp>
        <p:nvSpPr>
          <p:cNvPr id="4" name="Text Placeholder 3">
            <a:extLst>
              <a:ext uri="{FF2B5EF4-FFF2-40B4-BE49-F238E27FC236}">
                <a16:creationId xmlns:a16="http://schemas.microsoft.com/office/drawing/2014/main" id="{A937419F-DAB3-4D2F-BDCC-950C6F704322}"/>
              </a:ext>
            </a:extLst>
          </p:cNvPr>
          <p:cNvSpPr>
            <a:spLocks noGrp="1"/>
          </p:cNvSpPr>
          <p:nvPr>
            <p:ph type="body" sz="quarter" idx="14"/>
          </p:nvPr>
        </p:nvSpPr>
        <p:spPr/>
        <p:txBody>
          <a:bodyPr/>
          <a:lstStyle/>
          <a:p>
            <a:r>
              <a:rPr lang="en-US"/>
              <a:t>08/16/2019 - 08/22/2019</a:t>
            </a:r>
          </a:p>
        </p:txBody>
      </p:sp>
    </p:spTree>
    <p:extLst>
      <p:ext uri="{BB962C8B-B14F-4D97-AF65-F5344CB8AC3E}">
        <p14:creationId xmlns:p14="http://schemas.microsoft.com/office/powerpoint/2010/main" val="2536236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36F3D-B63E-48BA-AE1B-ECE698C10E72}"/>
              </a:ext>
            </a:extLst>
          </p:cNvPr>
          <p:cNvSpPr>
            <a:spLocks noGrp="1"/>
          </p:cNvSpPr>
          <p:nvPr>
            <p:ph type="title"/>
          </p:nvPr>
        </p:nvSpPr>
        <p:spPr/>
        <p:txBody>
          <a:bodyPr/>
          <a:lstStyle/>
          <a:p>
            <a:r>
              <a:rPr lang="en-US"/>
              <a:t>Twitter TW - Replies Table | All Pages - 2 of 3</a:t>
            </a:r>
          </a:p>
        </p:txBody>
      </p:sp>
      <p:graphicFrame>
        <p:nvGraphicFramePr>
          <p:cNvPr id="5" name="Table Placeholder 4">
            <a:extLst>
              <a:ext uri="{FF2B5EF4-FFF2-40B4-BE49-F238E27FC236}">
                <a16:creationId xmlns:a16="http://schemas.microsoft.com/office/drawing/2014/main" id="{C02EF3B9-9589-4453-86ED-EB39D65C15E0}"/>
              </a:ext>
            </a:extLst>
          </p:cNvPr>
          <p:cNvGraphicFramePr>
            <a:graphicFrameLocks noGrp="1"/>
          </p:cNvGraphicFramePr>
          <p:nvPr>
            <p:ph type="tbl" sz="quarter" idx="13"/>
            <p:extLst>
              <p:ext uri="{D42A27DB-BD31-4B8C-83A1-F6EECF244321}">
                <p14:modId xmlns:p14="http://schemas.microsoft.com/office/powerpoint/2010/main" val="233079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595217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extLst>
                  <a:ext uri="{0D108BD9-81ED-4DB2-BD59-A6C34878D82A}">
                    <a16:rowId xmlns:a16="http://schemas.microsoft.com/office/drawing/2014/main" val="191614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23:42:59</a:t>
                      </a:r>
                      <a:r>
                        <a:rPr kumimoji="0" lang="en-US" sz="1000" b="0" i="0" u="none" strike="noStrike" kern="1200" cap="none" spc="0" normalizeH="0" baseline="0" noProof="0">
                          <a:ln>
                            <a:noFill/>
                          </a:ln>
                          <a:solidFill>
                            <a:prstClr val="black"/>
                          </a:solidFill>
                          <a:effectLst/>
                          <a:uLnTx/>
                          <a:uFillTx/>
                          <a:latin typeface="+mn-lt"/>
                          <a:ea typeface="+mn-ea"/>
                          <a:cs typeface="+mn-cs"/>
                        </a:rPr>
                        <a:t>
  @nooreldein We have responded to your previous tweet and also sent you a DM. Please check.</a:t>
                      </a:r>
                    </a:p>
                  </a:txBody>
                  <a:tcPr/>
                </a:tc>
                <a:extLst>
                  <a:ext uri="{0D108BD9-81ED-4DB2-BD59-A6C34878D82A}">
                    <a16:rowId xmlns:a16="http://schemas.microsoft.com/office/drawing/2014/main" val="74289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23:42:21</a:t>
                      </a:r>
                      <a:r>
                        <a:rPr kumimoji="0" lang="en-US" sz="1000" b="0" i="0" u="none" strike="noStrike" kern="1200" cap="none" spc="0" normalizeH="0" baseline="0" noProof="0">
                          <a:ln>
                            <a:noFill/>
                          </a:ln>
                          <a:solidFill>
                            <a:prstClr val="black"/>
                          </a:solidFill>
                          <a:effectLst/>
                          <a:uLnTx/>
                          <a:uFillTx/>
                          <a:latin typeface="+mn-lt"/>
                          <a:ea typeface="+mn-ea"/>
                          <a:cs typeface="+mn-cs"/>
                        </a:rPr>
                        <a:t>
  @nooreldein Hi Nura, Please delete the tweet with your account number and respond to our DM so that we assist.</a:t>
                      </a:r>
                    </a:p>
                  </a:txBody>
                  <a:tcPr/>
                </a:tc>
                <a:extLst>
                  <a:ext uri="{0D108BD9-81ED-4DB2-BD59-A6C34878D82A}">
                    <a16:rowId xmlns:a16="http://schemas.microsoft.com/office/drawing/2014/main" val="300010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@FBN_help - 2019-08-22 23:40:48</a:t>
                      </a:r>
                      <a:r>
                        <a:rPr kumimoji="0" lang="en-US" sz="1000" b="0" i="0" u="none" strike="noStrike" kern="1200" cap="none" spc="0" normalizeH="0" baseline="0" noProof="0">
                          <a:ln>
                            <a:noFill/>
                          </a:ln>
                          <a:solidFill>
                            <a:prstClr val="black"/>
                          </a:solidFill>
                          <a:effectLst/>
                          <a:uLnTx/>
                          <a:uFillTx/>
                          <a:latin typeface="+mn-lt"/>
                          <a:ea typeface="+mn-ea"/>
                          <a:cs typeface="+mn-cs"/>
                        </a:rPr>
                        <a:t>
  Hello @iam_Evera, we appreciate your feedback and continuous patronage. Thank you for contacting us. #YouFirst</a:t>
                      </a:r>
                    </a:p>
                  </a:txBody>
                  <a:tcPr/>
                </a:tc>
                <a:extLst>
                  <a:ext uri="{0D108BD9-81ED-4DB2-BD59-A6C34878D82A}">
                    <a16:rowId xmlns:a16="http://schemas.microsoft.com/office/drawing/2014/main" val="303804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@FBN_help - 2019-08-22 23:37:18</a:t>
                      </a:r>
                      <a:r>
                        <a:rPr kumimoji="0" lang="en-US" sz="1000" b="0" i="0" u="none" strike="noStrike" kern="1200" cap="none" spc="0" normalizeH="0" baseline="0" noProof="0">
                          <a:ln>
                            <a:noFill/>
                          </a:ln>
                          <a:solidFill>
                            <a:prstClr val="black"/>
                          </a:solidFill>
                          <a:effectLst/>
                          <a:uLnTx/>
                          <a:uFillTx/>
                          <a:latin typeface="+mn-lt"/>
                          <a:ea typeface="+mn-ea"/>
                          <a:cs typeface="+mn-cs"/>
                        </a:rPr>
                        <a:t>
  Hi @SoviceOkiki, kindly be advised to obtain a court order to aid fund recoup as efforts made to recoup fund has proved abortive. #YouFirst</a:t>
                      </a:r>
                    </a:p>
                  </a:txBody>
                  <a:tcPr/>
                </a:tc>
                <a:extLst>
                  <a:ext uri="{0D108BD9-81ED-4DB2-BD59-A6C34878D82A}">
                    <a16:rowId xmlns:a16="http://schemas.microsoft.com/office/drawing/2014/main" val="93856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@gtbank_help - 2019-08-22 23:31:30</a:t>
                      </a:r>
                      <a:r>
                        <a:rPr kumimoji="0" lang="en-US" sz="1000" b="0" i="0" u="none" strike="noStrike" kern="1200" cap="none" spc="0" normalizeH="0" baseline="0" noProof="0">
                          <a:ln>
                            <a:noFill/>
                          </a:ln>
                          <a:solidFill>
                            <a:prstClr val="black"/>
                          </a:solidFill>
                          <a:effectLst/>
                          <a:uLnTx/>
                          <a:uFillTx/>
                          <a:latin typeface="+mn-lt"/>
                          <a:ea typeface="+mn-ea"/>
                          <a:cs typeface="+mn-cs"/>
                        </a:rPr>
                        <a:t>
  @olagreen Hello. Kindly send an email to our e-Fraud team e-fraudteam@gtbank.com . Thank you</a:t>
                      </a:r>
                    </a:p>
                  </a:txBody>
                  <a:tcPr/>
                </a:tc>
                <a:extLst>
                  <a:ext uri="{0D108BD9-81ED-4DB2-BD59-A6C34878D82A}">
                    <a16:rowId xmlns:a16="http://schemas.microsoft.com/office/drawing/2014/main" val="85542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23:31:25</a:t>
                      </a:r>
                      <a:r>
                        <a:rPr kumimoji="0" lang="en-US" sz="1000" b="0" i="0" u="none" strike="noStrike" kern="1200" cap="none" spc="0" normalizeH="0" baseline="0" noProof="0">
                          <a:ln>
                            <a:noFill/>
                          </a:ln>
                          <a:solidFill>
                            <a:prstClr val="black"/>
                          </a:solidFill>
                          <a:effectLst/>
                          <a:uLnTx/>
                          <a:uFillTx/>
                          <a:latin typeface="+mn-lt"/>
                          <a:ea typeface="+mn-ea"/>
                          <a:cs typeface="+mn-cs"/>
                        </a:rPr>
                        <a:t>
  @Maclean42862132 Hi @Maclean42862132 Please follow and provide the tweet here or via DM so that we assist you.</a:t>
                      </a:r>
                    </a:p>
                  </a:txBody>
                  <a:tcPr/>
                </a:tc>
                <a:extLst>
                  <a:ext uri="{0D108BD9-81ED-4DB2-BD59-A6C34878D82A}">
                    <a16:rowId xmlns:a16="http://schemas.microsoft.com/office/drawing/2014/main" val="162276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23:26:58</a:t>
                      </a:r>
                      <a:r>
                        <a:rPr kumimoji="0" lang="en-US" sz="1000" b="0" i="0" u="none" strike="noStrike" kern="1200" cap="none" spc="0" normalizeH="0" baseline="0" noProof="0">
                          <a:ln>
                            <a:noFill/>
                          </a:ln>
                          <a:solidFill>
                            <a:prstClr val="black"/>
                          </a:solidFill>
                          <a:effectLst/>
                          <a:uLnTx/>
                          <a:uFillTx/>
                          <a:latin typeface="+mn-lt"/>
                          <a:ea typeface="+mn-ea"/>
                          <a:cs typeface="+mn-cs"/>
                        </a:rPr>
                        <a:t>
  @nooreldein Hi @nooreldein there is no message from you in the DM. Please double check an r4esend your message.</a:t>
                      </a:r>
                    </a:p>
                  </a:txBody>
                  <a:tcPr/>
                </a:tc>
                <a:extLst>
                  <a:ext uri="{0D108BD9-81ED-4DB2-BD59-A6C34878D82A}">
                    <a16:rowId xmlns:a16="http://schemas.microsoft.com/office/drawing/2014/main" val="139742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@FBN_help - 2019-08-22 23:26:45</a:t>
                      </a:r>
                      <a:r>
                        <a:rPr kumimoji="0" lang="en-US" sz="1000" b="0" i="0" u="none" strike="noStrike" kern="1200" cap="none" spc="0" normalizeH="0" baseline="0" noProof="0">
                          <a:ln>
                            <a:noFill/>
                          </a:ln>
                          <a:solidFill>
                            <a:prstClr val="black"/>
                          </a:solidFill>
                          <a:effectLst/>
                          <a:uLnTx/>
                          <a:uFillTx/>
                          <a:latin typeface="+mn-lt"/>
                          <a:ea typeface="+mn-ea"/>
                          <a:cs typeface="+mn-cs"/>
                        </a:rPr>
                        <a:t>
  @MaikKalu Thank you for banking with us. #YouFirst 2/2</a:t>
                      </a:r>
                    </a:p>
                  </a:txBody>
                  <a:tcPr/>
                </a:tc>
                <a:extLst>
                  <a:ext uri="{0D108BD9-81ED-4DB2-BD59-A6C34878D82A}">
                    <a16:rowId xmlns:a16="http://schemas.microsoft.com/office/drawing/2014/main" val="214241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23:25:09</a:t>
                      </a:r>
                      <a:r>
                        <a:rPr kumimoji="0" lang="en-US" sz="1000" b="0" i="0" u="none" strike="noStrike" kern="1200" cap="none" spc="0" normalizeH="0" baseline="0" noProof="0">
                          <a:ln>
                            <a:noFill/>
                          </a:ln>
                          <a:solidFill>
                            <a:prstClr val="black"/>
                          </a:solidFill>
                          <a:effectLst/>
                          <a:uLnTx/>
                          <a:uFillTx/>
                          <a:latin typeface="+mn-lt"/>
                          <a:ea typeface="+mn-ea"/>
                          <a:cs typeface="+mn-cs"/>
                        </a:rPr>
                        <a:t>
  @Ibrahim17866870 Once we have an update, we will communicate with you.</a:t>
                      </a:r>
                    </a:p>
                  </a:txBody>
                  <a:tcPr/>
                </a:tc>
                <a:extLst>
                  <a:ext uri="{0D108BD9-81ED-4DB2-BD59-A6C34878D82A}">
                    <a16:rowId xmlns:a16="http://schemas.microsoft.com/office/drawing/2014/main" val="3464676170"/>
                  </a:ext>
                </a:extLst>
              </a:tr>
            </a:tbl>
          </a:graphicData>
        </a:graphic>
      </p:graphicFrame>
      <p:sp>
        <p:nvSpPr>
          <p:cNvPr id="4" name="Text Placeholder 3">
            <a:extLst>
              <a:ext uri="{FF2B5EF4-FFF2-40B4-BE49-F238E27FC236}">
                <a16:creationId xmlns:a16="http://schemas.microsoft.com/office/drawing/2014/main" id="{9339EF14-62E3-472D-8B49-7DEA68528409}"/>
              </a:ext>
            </a:extLst>
          </p:cNvPr>
          <p:cNvSpPr>
            <a:spLocks noGrp="1"/>
          </p:cNvSpPr>
          <p:nvPr>
            <p:ph type="body" sz="quarter" idx="14"/>
          </p:nvPr>
        </p:nvSpPr>
        <p:spPr/>
        <p:txBody>
          <a:bodyPr/>
          <a:lstStyle/>
          <a:p>
            <a:r>
              <a:rPr lang="en-US"/>
              <a:t>08/16/2019 - 08/22/2019</a:t>
            </a:r>
          </a:p>
        </p:txBody>
      </p:sp>
    </p:spTree>
    <p:extLst>
      <p:ext uri="{BB962C8B-B14F-4D97-AF65-F5344CB8AC3E}">
        <p14:creationId xmlns:p14="http://schemas.microsoft.com/office/powerpoint/2010/main" val="1681150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CCF9-88A7-40C3-A1DF-7467DD3A810C}"/>
              </a:ext>
            </a:extLst>
          </p:cNvPr>
          <p:cNvSpPr>
            <a:spLocks noGrp="1"/>
          </p:cNvSpPr>
          <p:nvPr>
            <p:ph type="title"/>
          </p:nvPr>
        </p:nvSpPr>
        <p:spPr/>
        <p:txBody>
          <a:bodyPr/>
          <a:lstStyle/>
          <a:p>
            <a:r>
              <a:rPr lang="en-US"/>
              <a:t>Twitter TW - Replies Table | All Pages - 3 of 3</a:t>
            </a:r>
          </a:p>
        </p:txBody>
      </p:sp>
      <p:graphicFrame>
        <p:nvGraphicFramePr>
          <p:cNvPr id="5" name="Table Placeholder 4">
            <a:extLst>
              <a:ext uri="{FF2B5EF4-FFF2-40B4-BE49-F238E27FC236}">
                <a16:creationId xmlns:a16="http://schemas.microsoft.com/office/drawing/2014/main" id="{0D762FAF-954C-4E4C-8FD9-D696EE9D3794}"/>
              </a:ext>
            </a:extLst>
          </p:cNvPr>
          <p:cNvGraphicFramePr>
            <a:graphicFrameLocks noGrp="1"/>
          </p:cNvGraphicFramePr>
          <p:nvPr>
            <p:ph type="tbl" sz="quarter" idx="13"/>
            <p:extLst>
              <p:ext uri="{D42A27DB-BD31-4B8C-83A1-F6EECF244321}">
                <p14:modId xmlns:p14="http://schemas.microsoft.com/office/powerpoint/2010/main" val="3114418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74664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extLst>
                  <a:ext uri="{0D108BD9-81ED-4DB2-BD59-A6C34878D82A}">
                    <a16:rowId xmlns:a16="http://schemas.microsoft.com/office/drawing/2014/main" val="272695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23:22:14</a:t>
                      </a:r>
                      <a:r>
                        <a:rPr kumimoji="0" lang="en-US" sz="1000" b="0" i="0" u="none" strike="noStrike" kern="1200" cap="none" spc="0" normalizeH="0" baseline="0" noProof="0">
                          <a:ln>
                            <a:noFill/>
                          </a:ln>
                          <a:solidFill>
                            <a:prstClr val="black"/>
                          </a:solidFill>
                          <a:effectLst/>
                          <a:uLnTx/>
                          <a:uFillTx/>
                          <a:latin typeface="+mn-lt"/>
                          <a:ea typeface="+mn-ea"/>
                          <a:cs typeface="+mn-cs"/>
                        </a:rPr>
                        <a:t>
  @Maclean42862132 Hey @Maclean42862132 we are sorry to hear that feedback on your complaint is yet to be provided. Please follow us and send us a DM with all that transpired so that we follow up.</a:t>
                      </a:r>
                    </a:p>
                  </a:txBody>
                  <a:tcPr/>
                </a:tc>
                <a:extLst>
                  <a:ext uri="{0D108BD9-81ED-4DB2-BD59-A6C34878D82A}">
                    <a16:rowId xmlns:a16="http://schemas.microsoft.com/office/drawing/2014/main" val="35404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@gtbank_help - 2019-08-22 23:21:26</a:t>
                      </a:r>
                      <a:r>
                        <a:rPr kumimoji="0" lang="en-US" sz="1000" b="0" i="0" u="none" strike="noStrike" kern="1200" cap="none" spc="0" normalizeH="0" baseline="0" noProof="0">
                          <a:ln>
                            <a:noFill/>
                          </a:ln>
                          <a:solidFill>
                            <a:prstClr val="black"/>
                          </a:solidFill>
                          <a:effectLst/>
                          <a:uLnTx/>
                          <a:uFillTx/>
                          <a:latin typeface="+mn-lt"/>
                          <a:ea typeface="+mn-ea"/>
                          <a:cs typeface="+mn-cs"/>
                        </a:rPr>
                        <a:t>
  @LEnioluwa Hello. Kindly send an email to our e-Fraud team e-fraudteam@gtbank.com and you will be duly assisted. Do enjoy the rest of your day</a:t>
                      </a:r>
                    </a:p>
                  </a:txBody>
                  <a:tcPr/>
                </a:tc>
                <a:extLst>
                  <a:ext uri="{0D108BD9-81ED-4DB2-BD59-A6C34878D82A}">
                    <a16:rowId xmlns:a16="http://schemas.microsoft.com/office/drawing/2014/main" val="130997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23:18:24</a:t>
                      </a:r>
                      <a:r>
                        <a:rPr kumimoji="0" lang="en-US" sz="1000" b="0" i="0" u="none" strike="noStrike" kern="1200" cap="none" spc="0" normalizeH="0" baseline="0" noProof="0">
                          <a:ln>
                            <a:noFill/>
                          </a:ln>
                          <a:solidFill>
                            <a:prstClr val="black"/>
                          </a:solidFill>
                          <a:effectLst/>
                          <a:uLnTx/>
                          <a:uFillTx/>
                          <a:latin typeface="+mn-lt"/>
                          <a:ea typeface="+mn-ea"/>
                          <a:cs typeface="+mn-cs"/>
                        </a:rPr>
                        <a:t>
  @Ibrahim17866870 We will follow up and provide you with feedback.</a:t>
                      </a:r>
                    </a:p>
                  </a:txBody>
                  <a:tcPr/>
                </a:tc>
                <a:extLst>
                  <a:ext uri="{0D108BD9-81ED-4DB2-BD59-A6C34878D82A}">
                    <a16:rowId xmlns:a16="http://schemas.microsoft.com/office/drawing/2014/main" val="122060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23:17:29</a:t>
                      </a:r>
                      <a:r>
                        <a:rPr kumimoji="0" lang="en-US" sz="1000" b="0" i="0" u="none" strike="noStrike" kern="1200" cap="none" spc="0" normalizeH="0" baseline="0" noProof="0">
                          <a:ln>
                            <a:noFill/>
                          </a:ln>
                          <a:solidFill>
                            <a:prstClr val="black"/>
                          </a:solidFill>
                          <a:effectLst/>
                          <a:uLnTx/>
                          <a:uFillTx/>
                          <a:latin typeface="+mn-lt"/>
                          <a:ea typeface="+mn-ea"/>
                          <a:cs typeface="+mn-cs"/>
                        </a:rPr>
                        <a:t>
  @adamssegun12 We have replied to your DM. Please check.</a:t>
                      </a:r>
                    </a:p>
                  </a:txBody>
                  <a:tcPr/>
                </a:tc>
                <a:extLst>
                  <a:ext uri="{0D108BD9-81ED-4DB2-BD59-A6C34878D82A}">
                    <a16:rowId xmlns:a16="http://schemas.microsoft.com/office/drawing/2014/main" val="118757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@FBN_help - 2019-08-22 23:11:31</a:t>
                      </a:r>
                      <a:r>
                        <a:rPr kumimoji="0" lang="en-US" sz="1000" b="0" i="0" u="none" strike="noStrike" kern="1200" cap="none" spc="0" normalizeH="0" baseline="0" noProof="0">
                          <a:ln>
                            <a:noFill/>
                          </a:ln>
                          <a:solidFill>
                            <a:prstClr val="black"/>
                          </a:solidFill>
                          <a:effectLst/>
                          <a:uLnTx/>
                          <a:uFillTx/>
                          <a:latin typeface="+mn-lt"/>
                          <a:ea typeface="+mn-ea"/>
                          <a:cs typeface="+mn-cs"/>
                        </a:rPr>
                        <a:t>
  Hello @SKogibito, we empathize with you on the issue raised. Please provide your account number, amount and transaction date to enable us assist as appropriate. #YouFirst</a:t>
                      </a:r>
                    </a:p>
                  </a:txBody>
                  <a:tcPr/>
                </a:tc>
                <a:extLst>
                  <a:ext uri="{0D108BD9-81ED-4DB2-BD59-A6C34878D82A}">
                    <a16:rowId xmlns:a16="http://schemas.microsoft.com/office/drawing/2014/main" val="269931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23:10:21</a:t>
                      </a:r>
                      <a:r>
                        <a:rPr kumimoji="0" lang="en-US" sz="1000" b="0" i="0" u="none" strike="noStrike" kern="1200" cap="none" spc="0" normalizeH="0" baseline="0" noProof="0">
                          <a:ln>
                            <a:noFill/>
                          </a:ln>
                          <a:solidFill>
                            <a:prstClr val="black"/>
                          </a:solidFill>
                          <a:effectLst/>
                          <a:uLnTx/>
                          <a:uFillTx/>
                          <a:latin typeface="+mn-lt"/>
                          <a:ea typeface="+mn-ea"/>
                          <a:cs typeface="+mn-cs"/>
                        </a:rPr>
                        <a:t>
  @media8ng Hey @media8ng We are sorry that your comaplaint is yet to be addressed. Please check your DM, feedback was previously provided.</a:t>
                      </a:r>
                    </a:p>
                  </a:txBody>
                  <a:tcPr/>
                </a:tc>
                <a:extLst>
                  <a:ext uri="{0D108BD9-81ED-4DB2-BD59-A6C34878D82A}">
                    <a16:rowId xmlns:a16="http://schemas.microsoft.com/office/drawing/2014/main" val="13849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@accessbank_help - 2019-08-22 23:08:08</a:t>
                      </a:r>
                      <a:r>
                        <a:rPr kumimoji="0" lang="en-US" sz="1000" b="0" i="0" u="none" strike="noStrike" kern="1200" cap="none" spc="0" normalizeH="0" baseline="0" noProof="0">
                          <a:ln>
                            <a:noFill/>
                          </a:ln>
                          <a:solidFill>
                            <a:prstClr val="black"/>
                          </a:solidFill>
                          <a:effectLst/>
                          <a:uLnTx/>
                          <a:uFillTx/>
                          <a:latin typeface="+mn-lt"/>
                          <a:ea typeface="+mn-ea"/>
                          <a:cs typeface="+mn-cs"/>
                        </a:rPr>
                        <a:t>
  @OMO_ARO We have responded. Kindly check.</a:t>
                      </a:r>
                    </a:p>
                  </a:txBody>
                  <a:tcPr/>
                </a:tc>
                <a:extLst>
                  <a:ext uri="{0D108BD9-81ED-4DB2-BD59-A6C34878D82A}">
                    <a16:rowId xmlns:a16="http://schemas.microsoft.com/office/drawing/2014/main" val="1560837470"/>
                  </a:ext>
                </a:extLst>
              </a:tr>
            </a:tbl>
          </a:graphicData>
        </a:graphic>
      </p:graphicFrame>
      <p:sp>
        <p:nvSpPr>
          <p:cNvPr id="4" name="Text Placeholder 3">
            <a:extLst>
              <a:ext uri="{FF2B5EF4-FFF2-40B4-BE49-F238E27FC236}">
                <a16:creationId xmlns:a16="http://schemas.microsoft.com/office/drawing/2014/main" id="{8EF81AAE-9AB2-4B89-9419-518208CF6218}"/>
              </a:ext>
            </a:extLst>
          </p:cNvPr>
          <p:cNvSpPr>
            <a:spLocks noGrp="1"/>
          </p:cNvSpPr>
          <p:nvPr>
            <p:ph type="body" sz="quarter" idx="14"/>
          </p:nvPr>
        </p:nvSpPr>
        <p:spPr/>
        <p:txBody>
          <a:bodyPr/>
          <a:lstStyle/>
          <a:p>
            <a:r>
              <a:rPr lang="en-US"/>
              <a:t>08/16/2019 - 08/22/2019</a:t>
            </a:r>
          </a:p>
        </p:txBody>
      </p:sp>
    </p:spTree>
    <p:extLst>
      <p:ext uri="{BB962C8B-B14F-4D97-AF65-F5344CB8AC3E}">
        <p14:creationId xmlns:p14="http://schemas.microsoft.com/office/powerpoint/2010/main" val="17248388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223</Words>
  <Application>Microsoft Office PowerPoint</Application>
  <PresentationFormat>On-screen Show (4:3)</PresentationFormat>
  <Paragraphs>34</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Twitter TW - Replies Table | All Pages - 1 of 3</vt:lpstr>
      <vt:lpstr>Twitter TW - Replies Table | All Pages - 2 of 3</vt:lpstr>
      <vt:lpstr>Twitter TW - Replies Table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TW - Replies Table | All Pages - 1 of 3</dc:title>
  <dc:creator>Frederik Peiniger</dc:creator>
  <cp:lastModifiedBy>Frederik Peiniger</cp:lastModifiedBy>
  <cp:revision>1</cp:revision>
  <dcterms:created xsi:type="dcterms:W3CDTF">2019-09-18T09:14:57Z</dcterms:created>
  <dcterms:modified xsi:type="dcterms:W3CDTF">2019-09-18T09:15:17Z</dcterms:modified>
</cp:coreProperties>
</file>