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0A285-FF15-4A7E-97FB-07CE2D5EE0D8}"/>
              </a:ext>
            </a:extLst>
          </p:cNvPr>
          <p:cNvSpPr>
            <a:spLocks noGrp="1"/>
          </p:cNvSpPr>
          <p:nvPr>
            <p:ph type="title"/>
          </p:nvPr>
        </p:nvSpPr>
        <p:spPr/>
        <p:txBody>
          <a:bodyPr/>
          <a:lstStyle/>
          <a:p>
            <a:r>
              <a:rPr lang="en-US"/>
              <a:t>Facebook Own Posts Table | Universal Motors Agencies - 1 of 8</a:t>
            </a:r>
          </a:p>
        </p:txBody>
      </p:sp>
      <p:graphicFrame>
        <p:nvGraphicFramePr>
          <p:cNvPr id="5" name="Table Placeholder 4">
            <a:extLst>
              <a:ext uri="{FF2B5EF4-FFF2-40B4-BE49-F238E27FC236}">
                <a16:creationId xmlns:a16="http://schemas.microsoft.com/office/drawing/2014/main" id="{20A617A3-2DA3-4E7B-9748-FD648B9D8B8C}"/>
              </a:ext>
            </a:extLst>
          </p:cNvPr>
          <p:cNvGraphicFramePr>
            <a:graphicFrameLocks noGrp="1"/>
          </p:cNvGraphicFramePr>
          <p:nvPr>
            <p:ph type="tbl" sz="quarter" idx="13"/>
            <p:extLst>
              <p:ext uri="{D42A27DB-BD31-4B8C-83A1-F6EECF244321}">
                <p14:modId xmlns:p14="http://schemas.microsoft.com/office/powerpoint/2010/main" val="583475984"/>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18584147"/>
                    </a:ext>
                  </a:extLst>
                </a:gridCol>
                <a:gridCol w="905256">
                  <a:extLst>
                    <a:ext uri="{9D8B030D-6E8A-4147-A177-3AD203B41FA5}">
                      <a16:colId xmlns:a16="http://schemas.microsoft.com/office/drawing/2014/main" val="1301282817"/>
                    </a:ext>
                  </a:extLst>
                </a:gridCol>
                <a:gridCol w="658368">
                  <a:extLst>
                    <a:ext uri="{9D8B030D-6E8A-4147-A177-3AD203B41FA5}">
                      <a16:colId xmlns:a16="http://schemas.microsoft.com/office/drawing/2014/main" val="1181094604"/>
                    </a:ext>
                  </a:extLst>
                </a:gridCol>
                <a:gridCol w="329184">
                  <a:extLst>
                    <a:ext uri="{9D8B030D-6E8A-4147-A177-3AD203B41FA5}">
                      <a16:colId xmlns:a16="http://schemas.microsoft.com/office/drawing/2014/main" val="1685043444"/>
                    </a:ext>
                  </a:extLst>
                </a:gridCol>
                <a:gridCol w="329184">
                  <a:extLst>
                    <a:ext uri="{9D8B030D-6E8A-4147-A177-3AD203B41FA5}">
                      <a16:colId xmlns:a16="http://schemas.microsoft.com/office/drawing/2014/main" val="2031073915"/>
                    </a:ext>
                  </a:extLst>
                </a:gridCol>
                <a:gridCol w="329184">
                  <a:extLst>
                    <a:ext uri="{9D8B030D-6E8A-4147-A177-3AD203B41FA5}">
                      <a16:colId xmlns:a16="http://schemas.microsoft.com/office/drawing/2014/main" val="1915961347"/>
                    </a:ext>
                  </a:extLst>
                </a:gridCol>
                <a:gridCol w="329184">
                  <a:extLst>
                    <a:ext uri="{9D8B030D-6E8A-4147-A177-3AD203B41FA5}">
                      <a16:colId xmlns:a16="http://schemas.microsoft.com/office/drawing/2014/main" val="2111204218"/>
                    </a:ext>
                  </a:extLst>
                </a:gridCol>
                <a:gridCol w="329184">
                  <a:extLst>
                    <a:ext uri="{9D8B030D-6E8A-4147-A177-3AD203B41FA5}">
                      <a16:colId xmlns:a16="http://schemas.microsoft.com/office/drawing/2014/main" val="3928895620"/>
                    </a:ext>
                  </a:extLst>
                </a:gridCol>
                <a:gridCol w="329184">
                  <a:extLst>
                    <a:ext uri="{9D8B030D-6E8A-4147-A177-3AD203B41FA5}">
                      <a16:colId xmlns:a16="http://schemas.microsoft.com/office/drawing/2014/main" val="2942510461"/>
                    </a:ext>
                  </a:extLst>
                </a:gridCol>
                <a:gridCol w="329184">
                  <a:extLst>
                    <a:ext uri="{9D8B030D-6E8A-4147-A177-3AD203B41FA5}">
                      <a16:colId xmlns:a16="http://schemas.microsoft.com/office/drawing/2014/main" val="3743164781"/>
                    </a:ext>
                  </a:extLst>
                </a:gridCol>
                <a:gridCol w="329184">
                  <a:extLst>
                    <a:ext uri="{9D8B030D-6E8A-4147-A177-3AD203B41FA5}">
                      <a16:colId xmlns:a16="http://schemas.microsoft.com/office/drawing/2014/main" val="1282983112"/>
                    </a:ext>
                  </a:extLst>
                </a:gridCol>
                <a:gridCol w="329184">
                  <a:extLst>
                    <a:ext uri="{9D8B030D-6E8A-4147-A177-3AD203B41FA5}">
                      <a16:colId xmlns:a16="http://schemas.microsoft.com/office/drawing/2014/main" val="4209403029"/>
                    </a:ext>
                  </a:extLst>
                </a:gridCol>
                <a:gridCol w="329184">
                  <a:extLst>
                    <a:ext uri="{9D8B030D-6E8A-4147-A177-3AD203B41FA5}">
                      <a16:colId xmlns:a16="http://schemas.microsoft.com/office/drawing/2014/main" val="2145747246"/>
                    </a:ext>
                  </a:extLst>
                </a:gridCol>
                <a:gridCol w="329184">
                  <a:extLst>
                    <a:ext uri="{9D8B030D-6E8A-4147-A177-3AD203B41FA5}">
                      <a16:colId xmlns:a16="http://schemas.microsoft.com/office/drawing/2014/main" val="1693144418"/>
                    </a:ext>
                  </a:extLst>
                </a:gridCol>
                <a:gridCol w="329184">
                  <a:extLst>
                    <a:ext uri="{9D8B030D-6E8A-4147-A177-3AD203B41FA5}">
                      <a16:colId xmlns:a16="http://schemas.microsoft.com/office/drawing/2014/main" val="1869699916"/>
                    </a:ext>
                  </a:extLst>
                </a:gridCol>
                <a:gridCol w="329184">
                  <a:extLst>
                    <a:ext uri="{9D8B030D-6E8A-4147-A177-3AD203B41FA5}">
                      <a16:colId xmlns:a16="http://schemas.microsoft.com/office/drawing/2014/main" val="3716197432"/>
                    </a:ext>
                  </a:extLst>
                </a:gridCol>
                <a:gridCol w="329184">
                  <a:extLst>
                    <a:ext uri="{9D8B030D-6E8A-4147-A177-3AD203B41FA5}">
                      <a16:colId xmlns:a16="http://schemas.microsoft.com/office/drawing/2014/main" val="846658691"/>
                    </a:ext>
                  </a:extLst>
                </a:gridCol>
                <a:gridCol w="329184">
                  <a:extLst>
                    <a:ext uri="{9D8B030D-6E8A-4147-A177-3AD203B41FA5}">
                      <a16:colId xmlns:a16="http://schemas.microsoft.com/office/drawing/2014/main" val="3166614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4156961"/>
                  </a:ext>
                </a:extLst>
              </a:tr>
            </a:tbl>
          </a:graphicData>
        </a:graphic>
      </p:graphicFrame>
      <p:sp>
        <p:nvSpPr>
          <p:cNvPr id="4" name="Text Placeholder 3">
            <a:extLst>
              <a:ext uri="{FF2B5EF4-FFF2-40B4-BE49-F238E27FC236}">
                <a16:creationId xmlns:a16="http://schemas.microsoft.com/office/drawing/2014/main" id="{C82A0123-4FF6-42F0-ADD4-77D5FEBBB277}"/>
              </a:ext>
            </a:extLst>
          </p:cNvPr>
          <p:cNvSpPr>
            <a:spLocks noGrp="1"/>
          </p:cNvSpPr>
          <p:nvPr>
            <p:ph type="body" sz="quarter" idx="14"/>
          </p:nvPr>
        </p:nvSpPr>
        <p:spPr/>
        <p:txBody>
          <a:bodyPr/>
          <a:lstStyle/>
          <a:p>
            <a:r>
              <a:rPr lang="en-US"/>
              <a:t>10/15/2019 - 10/21/2019</a:t>
            </a:r>
          </a:p>
        </p:txBody>
      </p:sp>
    </p:spTree>
    <p:extLst>
      <p:ext uri="{BB962C8B-B14F-4D97-AF65-F5344CB8AC3E}">
        <p14:creationId xmlns:p14="http://schemas.microsoft.com/office/powerpoint/2010/main" val="3707338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20B1-571C-4782-AF35-179A6C7794EE}"/>
              </a:ext>
            </a:extLst>
          </p:cNvPr>
          <p:cNvSpPr>
            <a:spLocks noGrp="1"/>
          </p:cNvSpPr>
          <p:nvPr>
            <p:ph type="title"/>
          </p:nvPr>
        </p:nvSpPr>
        <p:spPr/>
        <p:txBody>
          <a:bodyPr/>
          <a:lstStyle/>
          <a:p>
            <a:r>
              <a:rPr lang="en-US"/>
              <a:t>Facebook Own Posts Table | Universal Motors Agencies - 2 of 8</a:t>
            </a:r>
          </a:p>
        </p:txBody>
      </p:sp>
      <p:graphicFrame>
        <p:nvGraphicFramePr>
          <p:cNvPr id="5" name="Table Placeholder 4">
            <a:extLst>
              <a:ext uri="{FF2B5EF4-FFF2-40B4-BE49-F238E27FC236}">
                <a16:creationId xmlns:a16="http://schemas.microsoft.com/office/drawing/2014/main" id="{C21AAB31-36CA-4BD5-91D6-A1E51EAFD402}"/>
              </a:ext>
            </a:extLst>
          </p:cNvPr>
          <p:cNvGraphicFramePr>
            <a:graphicFrameLocks noGrp="1"/>
          </p:cNvGraphicFramePr>
          <p:nvPr>
            <p:ph type="tbl" sz="quarter" idx="13"/>
            <p:extLst>
              <p:ext uri="{D42A27DB-BD31-4B8C-83A1-F6EECF244321}">
                <p14:modId xmlns:p14="http://schemas.microsoft.com/office/powerpoint/2010/main" val="1408366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27850106"/>
                    </a:ext>
                  </a:extLst>
                </a:gridCol>
                <a:gridCol w="905256">
                  <a:extLst>
                    <a:ext uri="{9D8B030D-6E8A-4147-A177-3AD203B41FA5}">
                      <a16:colId xmlns:a16="http://schemas.microsoft.com/office/drawing/2014/main" val="1571255697"/>
                    </a:ext>
                  </a:extLst>
                </a:gridCol>
                <a:gridCol w="658368">
                  <a:extLst>
                    <a:ext uri="{9D8B030D-6E8A-4147-A177-3AD203B41FA5}">
                      <a16:colId xmlns:a16="http://schemas.microsoft.com/office/drawing/2014/main" val="1637008008"/>
                    </a:ext>
                  </a:extLst>
                </a:gridCol>
                <a:gridCol w="329184">
                  <a:extLst>
                    <a:ext uri="{9D8B030D-6E8A-4147-A177-3AD203B41FA5}">
                      <a16:colId xmlns:a16="http://schemas.microsoft.com/office/drawing/2014/main" val="118342443"/>
                    </a:ext>
                  </a:extLst>
                </a:gridCol>
                <a:gridCol w="329184">
                  <a:extLst>
                    <a:ext uri="{9D8B030D-6E8A-4147-A177-3AD203B41FA5}">
                      <a16:colId xmlns:a16="http://schemas.microsoft.com/office/drawing/2014/main" val="2435636349"/>
                    </a:ext>
                  </a:extLst>
                </a:gridCol>
                <a:gridCol w="329184">
                  <a:extLst>
                    <a:ext uri="{9D8B030D-6E8A-4147-A177-3AD203B41FA5}">
                      <a16:colId xmlns:a16="http://schemas.microsoft.com/office/drawing/2014/main" val="3901498765"/>
                    </a:ext>
                  </a:extLst>
                </a:gridCol>
                <a:gridCol w="329184">
                  <a:extLst>
                    <a:ext uri="{9D8B030D-6E8A-4147-A177-3AD203B41FA5}">
                      <a16:colId xmlns:a16="http://schemas.microsoft.com/office/drawing/2014/main" val="2790464097"/>
                    </a:ext>
                  </a:extLst>
                </a:gridCol>
                <a:gridCol w="329184">
                  <a:extLst>
                    <a:ext uri="{9D8B030D-6E8A-4147-A177-3AD203B41FA5}">
                      <a16:colId xmlns:a16="http://schemas.microsoft.com/office/drawing/2014/main" val="910951982"/>
                    </a:ext>
                  </a:extLst>
                </a:gridCol>
                <a:gridCol w="329184">
                  <a:extLst>
                    <a:ext uri="{9D8B030D-6E8A-4147-A177-3AD203B41FA5}">
                      <a16:colId xmlns:a16="http://schemas.microsoft.com/office/drawing/2014/main" val="3663807636"/>
                    </a:ext>
                  </a:extLst>
                </a:gridCol>
                <a:gridCol w="329184">
                  <a:extLst>
                    <a:ext uri="{9D8B030D-6E8A-4147-A177-3AD203B41FA5}">
                      <a16:colId xmlns:a16="http://schemas.microsoft.com/office/drawing/2014/main" val="4060394588"/>
                    </a:ext>
                  </a:extLst>
                </a:gridCol>
                <a:gridCol w="329184">
                  <a:extLst>
                    <a:ext uri="{9D8B030D-6E8A-4147-A177-3AD203B41FA5}">
                      <a16:colId xmlns:a16="http://schemas.microsoft.com/office/drawing/2014/main" val="3544691551"/>
                    </a:ext>
                  </a:extLst>
                </a:gridCol>
                <a:gridCol w="329184">
                  <a:extLst>
                    <a:ext uri="{9D8B030D-6E8A-4147-A177-3AD203B41FA5}">
                      <a16:colId xmlns:a16="http://schemas.microsoft.com/office/drawing/2014/main" val="2191055927"/>
                    </a:ext>
                  </a:extLst>
                </a:gridCol>
                <a:gridCol w="329184">
                  <a:extLst>
                    <a:ext uri="{9D8B030D-6E8A-4147-A177-3AD203B41FA5}">
                      <a16:colId xmlns:a16="http://schemas.microsoft.com/office/drawing/2014/main" val="980728418"/>
                    </a:ext>
                  </a:extLst>
                </a:gridCol>
                <a:gridCol w="329184">
                  <a:extLst>
                    <a:ext uri="{9D8B030D-6E8A-4147-A177-3AD203B41FA5}">
                      <a16:colId xmlns:a16="http://schemas.microsoft.com/office/drawing/2014/main" val="3794543394"/>
                    </a:ext>
                  </a:extLst>
                </a:gridCol>
                <a:gridCol w="329184">
                  <a:extLst>
                    <a:ext uri="{9D8B030D-6E8A-4147-A177-3AD203B41FA5}">
                      <a16:colId xmlns:a16="http://schemas.microsoft.com/office/drawing/2014/main" val="3789301313"/>
                    </a:ext>
                  </a:extLst>
                </a:gridCol>
                <a:gridCol w="329184">
                  <a:extLst>
                    <a:ext uri="{9D8B030D-6E8A-4147-A177-3AD203B41FA5}">
                      <a16:colId xmlns:a16="http://schemas.microsoft.com/office/drawing/2014/main" val="3173742335"/>
                    </a:ext>
                  </a:extLst>
                </a:gridCol>
                <a:gridCol w="329184">
                  <a:extLst>
                    <a:ext uri="{9D8B030D-6E8A-4147-A177-3AD203B41FA5}">
                      <a16:colId xmlns:a16="http://schemas.microsoft.com/office/drawing/2014/main" val="2885266097"/>
                    </a:ext>
                  </a:extLst>
                </a:gridCol>
                <a:gridCol w="329184">
                  <a:extLst>
                    <a:ext uri="{9D8B030D-6E8A-4147-A177-3AD203B41FA5}">
                      <a16:colId xmlns:a16="http://schemas.microsoft.com/office/drawing/2014/main" val="2000907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1299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Universal Motors Agencies - 2019-10-21 11:00:13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حجمها المميز يعرفه كل عشاق السيارات ذات الحجم الكامل. أخبرنا ما اسمها؟
#التوكيلات_العالمية_للسيارات
</a:t>
                      </a:r>
                      <a:r>
                        <a:rPr kumimoji="0" lang="en-US" sz="1000" b="0" i="0" u="none" strike="noStrike" kern="1200" cap="none" spc="0" normalizeH="0" baseline="0" noProof="0">
                          <a:ln>
                            <a:noFill/>
                          </a:ln>
                          <a:solidFill>
                            <a:prstClr val="black"/>
                          </a:solidFill>
                          <a:effectLst/>
                          <a:uLnTx/>
                          <a:uFillTx/>
                          <a:latin typeface="+mn-lt"/>
                          <a:ea typeface="+mn-ea"/>
                          <a:cs typeface="+mn-cs"/>
                        </a:rPr>
                        <a:t>Its noticeable size is known to all mid SUV car lovers.
What’s this car’s name?
#UMA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https://scontent.xx.fbcdn.net/v/t1.0-0/p600x600/73059987_2682218518484343_2291967747996778496_o.png?_nc_cat=110&amp;_nc_oc=AQkiZI781Jh0ysQ7ndDyHcOFTBr2IOO_71-PY0WTsSzzEAaI_roxXzJ2Cl9T7psE7S0&amp;_nc_ht=scontent.xx&amp;oh=79e4afe44070856762ea0c19f5a4d47f&amp;oe=5E2E4C52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04:13:37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71925278"/>
                  </a:ext>
                </a:extLst>
              </a:tr>
            </a:tbl>
          </a:graphicData>
        </a:graphic>
      </p:graphicFrame>
      <p:sp>
        <p:nvSpPr>
          <p:cNvPr id="4" name="Text Placeholder 3">
            <a:extLst>
              <a:ext uri="{FF2B5EF4-FFF2-40B4-BE49-F238E27FC236}">
                <a16:creationId xmlns:a16="http://schemas.microsoft.com/office/drawing/2014/main" id="{2B6F8585-EBDE-4DA8-884D-5B074FEED0C6}"/>
              </a:ext>
            </a:extLst>
          </p:cNvPr>
          <p:cNvSpPr>
            <a:spLocks noGrp="1"/>
          </p:cNvSpPr>
          <p:nvPr>
            <p:ph type="body" sz="quarter" idx="14"/>
          </p:nvPr>
        </p:nvSpPr>
        <p:spPr/>
        <p:txBody>
          <a:bodyPr/>
          <a:lstStyle/>
          <a:p>
            <a:r>
              <a:rPr lang="en-US"/>
              <a:t>10/15/2019 - 10/21/2019</a:t>
            </a:r>
          </a:p>
        </p:txBody>
      </p:sp>
    </p:spTree>
    <p:extLst>
      <p:ext uri="{BB962C8B-B14F-4D97-AF65-F5344CB8AC3E}">
        <p14:creationId xmlns:p14="http://schemas.microsoft.com/office/powerpoint/2010/main" val="1978148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B86C7-6EBE-4246-8F7C-BAFE53F9FA3D}"/>
              </a:ext>
            </a:extLst>
          </p:cNvPr>
          <p:cNvSpPr>
            <a:spLocks noGrp="1"/>
          </p:cNvSpPr>
          <p:nvPr>
            <p:ph type="title"/>
          </p:nvPr>
        </p:nvSpPr>
        <p:spPr/>
        <p:txBody>
          <a:bodyPr/>
          <a:lstStyle/>
          <a:p>
            <a:r>
              <a:rPr lang="en-US"/>
              <a:t>Facebook Own Posts Table | Universal Motors Agencies - 3 of 8</a:t>
            </a:r>
          </a:p>
        </p:txBody>
      </p:sp>
      <p:graphicFrame>
        <p:nvGraphicFramePr>
          <p:cNvPr id="5" name="Table Placeholder 4">
            <a:extLst>
              <a:ext uri="{FF2B5EF4-FFF2-40B4-BE49-F238E27FC236}">
                <a16:creationId xmlns:a16="http://schemas.microsoft.com/office/drawing/2014/main" id="{44FE4D9E-1E76-41A2-896F-9998398E6AF5}"/>
              </a:ext>
            </a:extLst>
          </p:cNvPr>
          <p:cNvGraphicFramePr>
            <a:graphicFrameLocks noGrp="1"/>
          </p:cNvGraphicFramePr>
          <p:nvPr>
            <p:ph type="tbl" sz="quarter" idx="13"/>
            <p:extLst>
              <p:ext uri="{D42A27DB-BD31-4B8C-83A1-F6EECF244321}">
                <p14:modId xmlns:p14="http://schemas.microsoft.com/office/powerpoint/2010/main" val="4211972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53931166"/>
                    </a:ext>
                  </a:extLst>
                </a:gridCol>
                <a:gridCol w="905256">
                  <a:extLst>
                    <a:ext uri="{9D8B030D-6E8A-4147-A177-3AD203B41FA5}">
                      <a16:colId xmlns:a16="http://schemas.microsoft.com/office/drawing/2014/main" val="649221504"/>
                    </a:ext>
                  </a:extLst>
                </a:gridCol>
                <a:gridCol w="658368">
                  <a:extLst>
                    <a:ext uri="{9D8B030D-6E8A-4147-A177-3AD203B41FA5}">
                      <a16:colId xmlns:a16="http://schemas.microsoft.com/office/drawing/2014/main" val="1440374976"/>
                    </a:ext>
                  </a:extLst>
                </a:gridCol>
                <a:gridCol w="329184">
                  <a:extLst>
                    <a:ext uri="{9D8B030D-6E8A-4147-A177-3AD203B41FA5}">
                      <a16:colId xmlns:a16="http://schemas.microsoft.com/office/drawing/2014/main" val="3885378090"/>
                    </a:ext>
                  </a:extLst>
                </a:gridCol>
                <a:gridCol w="329184">
                  <a:extLst>
                    <a:ext uri="{9D8B030D-6E8A-4147-A177-3AD203B41FA5}">
                      <a16:colId xmlns:a16="http://schemas.microsoft.com/office/drawing/2014/main" val="4022922242"/>
                    </a:ext>
                  </a:extLst>
                </a:gridCol>
                <a:gridCol w="329184">
                  <a:extLst>
                    <a:ext uri="{9D8B030D-6E8A-4147-A177-3AD203B41FA5}">
                      <a16:colId xmlns:a16="http://schemas.microsoft.com/office/drawing/2014/main" val="3422317545"/>
                    </a:ext>
                  </a:extLst>
                </a:gridCol>
                <a:gridCol w="329184">
                  <a:extLst>
                    <a:ext uri="{9D8B030D-6E8A-4147-A177-3AD203B41FA5}">
                      <a16:colId xmlns:a16="http://schemas.microsoft.com/office/drawing/2014/main" val="1436825669"/>
                    </a:ext>
                  </a:extLst>
                </a:gridCol>
                <a:gridCol w="329184">
                  <a:extLst>
                    <a:ext uri="{9D8B030D-6E8A-4147-A177-3AD203B41FA5}">
                      <a16:colId xmlns:a16="http://schemas.microsoft.com/office/drawing/2014/main" val="1570406366"/>
                    </a:ext>
                  </a:extLst>
                </a:gridCol>
                <a:gridCol w="329184">
                  <a:extLst>
                    <a:ext uri="{9D8B030D-6E8A-4147-A177-3AD203B41FA5}">
                      <a16:colId xmlns:a16="http://schemas.microsoft.com/office/drawing/2014/main" val="1340162354"/>
                    </a:ext>
                  </a:extLst>
                </a:gridCol>
                <a:gridCol w="329184">
                  <a:extLst>
                    <a:ext uri="{9D8B030D-6E8A-4147-A177-3AD203B41FA5}">
                      <a16:colId xmlns:a16="http://schemas.microsoft.com/office/drawing/2014/main" val="1197843088"/>
                    </a:ext>
                  </a:extLst>
                </a:gridCol>
                <a:gridCol w="329184">
                  <a:extLst>
                    <a:ext uri="{9D8B030D-6E8A-4147-A177-3AD203B41FA5}">
                      <a16:colId xmlns:a16="http://schemas.microsoft.com/office/drawing/2014/main" val="3055511035"/>
                    </a:ext>
                  </a:extLst>
                </a:gridCol>
                <a:gridCol w="329184">
                  <a:extLst>
                    <a:ext uri="{9D8B030D-6E8A-4147-A177-3AD203B41FA5}">
                      <a16:colId xmlns:a16="http://schemas.microsoft.com/office/drawing/2014/main" val="4009647930"/>
                    </a:ext>
                  </a:extLst>
                </a:gridCol>
                <a:gridCol w="329184">
                  <a:extLst>
                    <a:ext uri="{9D8B030D-6E8A-4147-A177-3AD203B41FA5}">
                      <a16:colId xmlns:a16="http://schemas.microsoft.com/office/drawing/2014/main" val="2085147358"/>
                    </a:ext>
                  </a:extLst>
                </a:gridCol>
                <a:gridCol w="329184">
                  <a:extLst>
                    <a:ext uri="{9D8B030D-6E8A-4147-A177-3AD203B41FA5}">
                      <a16:colId xmlns:a16="http://schemas.microsoft.com/office/drawing/2014/main" val="2235023371"/>
                    </a:ext>
                  </a:extLst>
                </a:gridCol>
                <a:gridCol w="329184">
                  <a:extLst>
                    <a:ext uri="{9D8B030D-6E8A-4147-A177-3AD203B41FA5}">
                      <a16:colId xmlns:a16="http://schemas.microsoft.com/office/drawing/2014/main" val="230997028"/>
                    </a:ext>
                  </a:extLst>
                </a:gridCol>
                <a:gridCol w="329184">
                  <a:extLst>
                    <a:ext uri="{9D8B030D-6E8A-4147-A177-3AD203B41FA5}">
                      <a16:colId xmlns:a16="http://schemas.microsoft.com/office/drawing/2014/main" val="1906676731"/>
                    </a:ext>
                  </a:extLst>
                </a:gridCol>
                <a:gridCol w="329184">
                  <a:extLst>
                    <a:ext uri="{9D8B030D-6E8A-4147-A177-3AD203B41FA5}">
                      <a16:colId xmlns:a16="http://schemas.microsoft.com/office/drawing/2014/main" val="679668835"/>
                    </a:ext>
                  </a:extLst>
                </a:gridCol>
                <a:gridCol w="329184">
                  <a:extLst>
                    <a:ext uri="{9D8B030D-6E8A-4147-A177-3AD203B41FA5}">
                      <a16:colId xmlns:a16="http://schemas.microsoft.com/office/drawing/2014/main" val="4049838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0589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Universal Motors Agencies - 2019-10-20 11:00:39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 تحدث أشياء غير مرحب بها اثناء القيادة، ولكن مع برنامج المساعدة على الطريق الخاص بنا في #شفروليه ستحصل على المساعدة بأسهل طريقة على مدار الساعة. زر الرابط التالي لتتعرف على المزيد من التفاصيل: </a:t>
                      </a:r>
                      <a:r>
                        <a:rPr kumimoji="0" lang="en-US" sz="1000" b="0" i="0" u="none" strike="noStrike" kern="1200" cap="none" spc="0" normalizeH="0" baseline="0" noProof="0">
                          <a:ln>
                            <a:noFill/>
                          </a:ln>
                          <a:solidFill>
                            <a:prstClr val="black"/>
                          </a:solidFill>
                          <a:effectLst/>
                          <a:uLnTx/>
                          <a:uFillTx/>
                          <a:latin typeface="+mn-lt"/>
                          <a:ea typeface="+mn-ea"/>
                          <a:cs typeface="+mn-cs"/>
                        </a:rPr>
                        <a:t>http://bit.ly/2mklBYX 
#</a:t>
                      </a:r>
                      <a:r>
                        <a:rPr kumimoji="0" lang="ar-AE" sz="1000" b="0" i="0" u="none" strike="noStrike" kern="1200" cap="none" spc="0" normalizeH="0" baseline="0" noProof="0">
                          <a:ln>
                            <a:noFill/>
                          </a:ln>
                          <a:solidFill>
                            <a:prstClr val="black"/>
                          </a:solidFill>
                          <a:effectLst/>
                          <a:uLnTx/>
                          <a:uFillTx/>
                          <a:latin typeface="+mn-lt"/>
                          <a:ea typeface="+mn-ea"/>
                          <a:cs typeface="+mn-cs"/>
                        </a:rPr>
                        <a:t>التوكيلات_العالمية_للسيارات
</a:t>
                      </a:r>
                      <a:r>
                        <a:rPr kumimoji="0" lang="en-US" sz="1000" b="0" i="0" u="none" strike="noStrike" kern="1200" cap="none" spc="0" normalizeH="0" baseline="0" noProof="0">
                          <a:ln>
                            <a:noFill/>
                          </a:ln>
                          <a:solidFill>
                            <a:prstClr val="black"/>
                          </a:solidFill>
                          <a:effectLst/>
                          <a:uLnTx/>
                          <a:uFillTx/>
                          <a:latin typeface="+mn-lt"/>
                          <a:ea typeface="+mn-ea"/>
                          <a:cs typeface="+mn-cs"/>
                        </a:rPr>
                        <a:t>Breakdowns are never welcome, but our Regional Roadside Assistance program will make requesting and receiving Roadside Assistance a breeze 24/7.
Get the details: https://bit.ly/2moHZAx
#UMA
#Chevrolet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https://scontent.xx.fbcdn.net/v/t1.0-0/p600x600/73409369_2680018692037659_9026285075792134144_o.jpg?_nc_cat=103&amp;_nc_oc=AQlUd6B4Od7KbQCbPLEYwfED9ZWkaWUdwqlRS2BAAI_XU5pfbAPq40djBjhyNTXmtQg&amp;_nc_ht=scontent.xx&amp;oh=13b3a6ecd83b1584c8fe71e45dbfaa1c&amp;oe=5E1A9F05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04:13:37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04587240"/>
                  </a:ext>
                </a:extLst>
              </a:tr>
            </a:tbl>
          </a:graphicData>
        </a:graphic>
      </p:graphicFrame>
      <p:sp>
        <p:nvSpPr>
          <p:cNvPr id="4" name="Text Placeholder 3">
            <a:extLst>
              <a:ext uri="{FF2B5EF4-FFF2-40B4-BE49-F238E27FC236}">
                <a16:creationId xmlns:a16="http://schemas.microsoft.com/office/drawing/2014/main" id="{48847C4E-D8C1-45FD-955C-324886525EAC}"/>
              </a:ext>
            </a:extLst>
          </p:cNvPr>
          <p:cNvSpPr>
            <a:spLocks noGrp="1"/>
          </p:cNvSpPr>
          <p:nvPr>
            <p:ph type="body" sz="quarter" idx="14"/>
          </p:nvPr>
        </p:nvSpPr>
        <p:spPr/>
        <p:txBody>
          <a:bodyPr/>
          <a:lstStyle/>
          <a:p>
            <a:r>
              <a:rPr lang="en-US"/>
              <a:t>10/15/2019 - 10/21/2019</a:t>
            </a:r>
          </a:p>
        </p:txBody>
      </p:sp>
    </p:spTree>
    <p:extLst>
      <p:ext uri="{BB962C8B-B14F-4D97-AF65-F5344CB8AC3E}">
        <p14:creationId xmlns:p14="http://schemas.microsoft.com/office/powerpoint/2010/main" val="3233372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8EEE9-49F8-4BE9-99BD-414EB8A83D7A}"/>
              </a:ext>
            </a:extLst>
          </p:cNvPr>
          <p:cNvSpPr>
            <a:spLocks noGrp="1"/>
          </p:cNvSpPr>
          <p:nvPr>
            <p:ph type="title"/>
          </p:nvPr>
        </p:nvSpPr>
        <p:spPr/>
        <p:txBody>
          <a:bodyPr/>
          <a:lstStyle/>
          <a:p>
            <a:r>
              <a:rPr lang="en-US"/>
              <a:t>Facebook Own Posts Table | Universal Motors Agencies - 4 of 8</a:t>
            </a:r>
          </a:p>
        </p:txBody>
      </p:sp>
      <p:graphicFrame>
        <p:nvGraphicFramePr>
          <p:cNvPr id="5" name="Table Placeholder 4">
            <a:extLst>
              <a:ext uri="{FF2B5EF4-FFF2-40B4-BE49-F238E27FC236}">
                <a16:creationId xmlns:a16="http://schemas.microsoft.com/office/drawing/2014/main" id="{D6A08A14-8AEB-4F81-AF21-7A181C5E3871}"/>
              </a:ext>
            </a:extLst>
          </p:cNvPr>
          <p:cNvGraphicFramePr>
            <a:graphicFrameLocks noGrp="1"/>
          </p:cNvGraphicFramePr>
          <p:nvPr>
            <p:ph type="tbl" sz="quarter" idx="13"/>
            <p:extLst>
              <p:ext uri="{D42A27DB-BD31-4B8C-83A1-F6EECF244321}">
                <p14:modId xmlns:p14="http://schemas.microsoft.com/office/powerpoint/2010/main" val="3270877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05978194"/>
                    </a:ext>
                  </a:extLst>
                </a:gridCol>
                <a:gridCol w="905256">
                  <a:extLst>
                    <a:ext uri="{9D8B030D-6E8A-4147-A177-3AD203B41FA5}">
                      <a16:colId xmlns:a16="http://schemas.microsoft.com/office/drawing/2014/main" val="777393290"/>
                    </a:ext>
                  </a:extLst>
                </a:gridCol>
                <a:gridCol w="658368">
                  <a:extLst>
                    <a:ext uri="{9D8B030D-6E8A-4147-A177-3AD203B41FA5}">
                      <a16:colId xmlns:a16="http://schemas.microsoft.com/office/drawing/2014/main" val="544283701"/>
                    </a:ext>
                  </a:extLst>
                </a:gridCol>
                <a:gridCol w="329184">
                  <a:extLst>
                    <a:ext uri="{9D8B030D-6E8A-4147-A177-3AD203B41FA5}">
                      <a16:colId xmlns:a16="http://schemas.microsoft.com/office/drawing/2014/main" val="752240995"/>
                    </a:ext>
                  </a:extLst>
                </a:gridCol>
                <a:gridCol w="329184">
                  <a:extLst>
                    <a:ext uri="{9D8B030D-6E8A-4147-A177-3AD203B41FA5}">
                      <a16:colId xmlns:a16="http://schemas.microsoft.com/office/drawing/2014/main" val="836808906"/>
                    </a:ext>
                  </a:extLst>
                </a:gridCol>
                <a:gridCol w="329184">
                  <a:extLst>
                    <a:ext uri="{9D8B030D-6E8A-4147-A177-3AD203B41FA5}">
                      <a16:colId xmlns:a16="http://schemas.microsoft.com/office/drawing/2014/main" val="2212575349"/>
                    </a:ext>
                  </a:extLst>
                </a:gridCol>
                <a:gridCol w="329184">
                  <a:extLst>
                    <a:ext uri="{9D8B030D-6E8A-4147-A177-3AD203B41FA5}">
                      <a16:colId xmlns:a16="http://schemas.microsoft.com/office/drawing/2014/main" val="2763290627"/>
                    </a:ext>
                  </a:extLst>
                </a:gridCol>
                <a:gridCol w="329184">
                  <a:extLst>
                    <a:ext uri="{9D8B030D-6E8A-4147-A177-3AD203B41FA5}">
                      <a16:colId xmlns:a16="http://schemas.microsoft.com/office/drawing/2014/main" val="2097226620"/>
                    </a:ext>
                  </a:extLst>
                </a:gridCol>
                <a:gridCol w="329184">
                  <a:extLst>
                    <a:ext uri="{9D8B030D-6E8A-4147-A177-3AD203B41FA5}">
                      <a16:colId xmlns:a16="http://schemas.microsoft.com/office/drawing/2014/main" val="719514992"/>
                    </a:ext>
                  </a:extLst>
                </a:gridCol>
                <a:gridCol w="329184">
                  <a:extLst>
                    <a:ext uri="{9D8B030D-6E8A-4147-A177-3AD203B41FA5}">
                      <a16:colId xmlns:a16="http://schemas.microsoft.com/office/drawing/2014/main" val="3745594164"/>
                    </a:ext>
                  </a:extLst>
                </a:gridCol>
                <a:gridCol w="329184">
                  <a:extLst>
                    <a:ext uri="{9D8B030D-6E8A-4147-A177-3AD203B41FA5}">
                      <a16:colId xmlns:a16="http://schemas.microsoft.com/office/drawing/2014/main" val="2419012074"/>
                    </a:ext>
                  </a:extLst>
                </a:gridCol>
                <a:gridCol w="329184">
                  <a:extLst>
                    <a:ext uri="{9D8B030D-6E8A-4147-A177-3AD203B41FA5}">
                      <a16:colId xmlns:a16="http://schemas.microsoft.com/office/drawing/2014/main" val="466308321"/>
                    </a:ext>
                  </a:extLst>
                </a:gridCol>
                <a:gridCol w="329184">
                  <a:extLst>
                    <a:ext uri="{9D8B030D-6E8A-4147-A177-3AD203B41FA5}">
                      <a16:colId xmlns:a16="http://schemas.microsoft.com/office/drawing/2014/main" val="234479853"/>
                    </a:ext>
                  </a:extLst>
                </a:gridCol>
                <a:gridCol w="329184">
                  <a:extLst>
                    <a:ext uri="{9D8B030D-6E8A-4147-A177-3AD203B41FA5}">
                      <a16:colId xmlns:a16="http://schemas.microsoft.com/office/drawing/2014/main" val="1503175768"/>
                    </a:ext>
                  </a:extLst>
                </a:gridCol>
                <a:gridCol w="329184">
                  <a:extLst>
                    <a:ext uri="{9D8B030D-6E8A-4147-A177-3AD203B41FA5}">
                      <a16:colId xmlns:a16="http://schemas.microsoft.com/office/drawing/2014/main" val="1606540151"/>
                    </a:ext>
                  </a:extLst>
                </a:gridCol>
                <a:gridCol w="329184">
                  <a:extLst>
                    <a:ext uri="{9D8B030D-6E8A-4147-A177-3AD203B41FA5}">
                      <a16:colId xmlns:a16="http://schemas.microsoft.com/office/drawing/2014/main" val="842254321"/>
                    </a:ext>
                  </a:extLst>
                </a:gridCol>
                <a:gridCol w="329184">
                  <a:extLst>
                    <a:ext uri="{9D8B030D-6E8A-4147-A177-3AD203B41FA5}">
                      <a16:colId xmlns:a16="http://schemas.microsoft.com/office/drawing/2014/main" val="720953483"/>
                    </a:ext>
                  </a:extLst>
                </a:gridCol>
                <a:gridCol w="329184">
                  <a:extLst>
                    <a:ext uri="{9D8B030D-6E8A-4147-A177-3AD203B41FA5}">
                      <a16:colId xmlns:a16="http://schemas.microsoft.com/office/drawing/2014/main" val="1381640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843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Universal Motors Agencies - 2019-10-19 11:00:00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الذين يفضلون المزيد من القيادة المليئة بالتشويق، اكوينوكس 2019 ذات محرك توربو سعة 2.0 لتر مدمج مع ناقل حركة أوتوماتيكي بـ9 سرعات سيمنحكم قوة 252 حصان وعزم 353 نيوتن متر.​ تعرف أكثر عنها عبر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http://bit.ly/2UxFU5z 
#</a:t>
                      </a:r>
                      <a:r>
                        <a:rPr kumimoji="0" lang="ar-AE" sz="1000" b="0" i="0" u="none" strike="noStrike" kern="1200" cap="none" spc="0" normalizeH="0" baseline="0" noProof="0">
                          <a:ln>
                            <a:noFill/>
                          </a:ln>
                          <a:solidFill>
                            <a:prstClr val="black"/>
                          </a:solidFill>
                          <a:effectLst/>
                          <a:uLnTx/>
                          <a:uFillTx/>
                          <a:latin typeface="+mn-lt"/>
                          <a:ea typeface="+mn-ea"/>
                          <a:cs typeface="+mn-cs"/>
                        </a:rPr>
                        <a:t>التوكيلات_العالمية_للسيارات 
#شفروليه
</a:t>
                      </a:r>
                      <a:r>
                        <a:rPr kumimoji="0" lang="en-US" sz="1000" b="0" i="0" u="none" strike="noStrike" kern="1200" cap="none" spc="0" normalizeH="0" baseline="0" noProof="0">
                          <a:ln>
                            <a:noFill/>
                          </a:ln>
                          <a:solidFill>
                            <a:prstClr val="black"/>
                          </a:solidFill>
                          <a:effectLst/>
                          <a:uLnTx/>
                          <a:uFillTx/>
                          <a:latin typeface="+mn-lt"/>
                          <a:ea typeface="+mn-ea"/>
                          <a:cs typeface="+mn-cs"/>
                        </a:rPr>
                        <a:t>The 2019 Equinox is designed for those who crave a more exhilarating drive with its  2.0L turbo engine that’s paired with a 9-speed automatic transmission and offers 252 horsepower with 353 Nm of torque.
Know more: https://bit.ly/2XaLdoe
#UMA
#Chevrolet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https://scontent.xx.fbcdn.net/v/t1.0-0/p600x600/73528627_2673424442697084_5329456692327350272_o.jpg?_nc_cat=105&amp;_nc_oc=AQmrVLrNCGdrPPX-XOQM4gmCwIjaZO4kJfMyuCvR38ErILaSkhlhHu6NCyy6tJzlX7U&amp;_nc_ht=scontent.xx&amp;oh=b256b1675ba6bb04e5f2b079fe0a1971&amp;oe=5E1BFF90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04:13:37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1032081"/>
                  </a:ext>
                </a:extLst>
              </a:tr>
            </a:tbl>
          </a:graphicData>
        </a:graphic>
      </p:graphicFrame>
      <p:sp>
        <p:nvSpPr>
          <p:cNvPr id="4" name="Text Placeholder 3">
            <a:extLst>
              <a:ext uri="{FF2B5EF4-FFF2-40B4-BE49-F238E27FC236}">
                <a16:creationId xmlns:a16="http://schemas.microsoft.com/office/drawing/2014/main" id="{51738F9E-555C-4BD4-B1B5-FA7AABA46FBE}"/>
              </a:ext>
            </a:extLst>
          </p:cNvPr>
          <p:cNvSpPr>
            <a:spLocks noGrp="1"/>
          </p:cNvSpPr>
          <p:nvPr>
            <p:ph type="body" sz="quarter" idx="14"/>
          </p:nvPr>
        </p:nvSpPr>
        <p:spPr/>
        <p:txBody>
          <a:bodyPr/>
          <a:lstStyle/>
          <a:p>
            <a:r>
              <a:rPr lang="en-US"/>
              <a:t>10/15/2019 - 10/21/2019</a:t>
            </a:r>
          </a:p>
        </p:txBody>
      </p:sp>
    </p:spTree>
    <p:extLst>
      <p:ext uri="{BB962C8B-B14F-4D97-AF65-F5344CB8AC3E}">
        <p14:creationId xmlns:p14="http://schemas.microsoft.com/office/powerpoint/2010/main" val="1469761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2F6F1-852B-4ED3-A0F2-AC2B24746FC0}"/>
              </a:ext>
            </a:extLst>
          </p:cNvPr>
          <p:cNvSpPr>
            <a:spLocks noGrp="1"/>
          </p:cNvSpPr>
          <p:nvPr>
            <p:ph type="title"/>
          </p:nvPr>
        </p:nvSpPr>
        <p:spPr/>
        <p:txBody>
          <a:bodyPr/>
          <a:lstStyle/>
          <a:p>
            <a:r>
              <a:rPr lang="en-US"/>
              <a:t>Facebook Own Posts Table | Universal Motors Agencies - 5 of 8</a:t>
            </a:r>
          </a:p>
        </p:txBody>
      </p:sp>
      <p:graphicFrame>
        <p:nvGraphicFramePr>
          <p:cNvPr id="5" name="Table Placeholder 4">
            <a:extLst>
              <a:ext uri="{FF2B5EF4-FFF2-40B4-BE49-F238E27FC236}">
                <a16:creationId xmlns:a16="http://schemas.microsoft.com/office/drawing/2014/main" id="{61E10BE9-2B7C-442E-A3DF-816A49544BA7}"/>
              </a:ext>
            </a:extLst>
          </p:cNvPr>
          <p:cNvGraphicFramePr>
            <a:graphicFrameLocks noGrp="1"/>
          </p:cNvGraphicFramePr>
          <p:nvPr>
            <p:ph type="tbl" sz="quarter" idx="13"/>
            <p:extLst>
              <p:ext uri="{D42A27DB-BD31-4B8C-83A1-F6EECF244321}">
                <p14:modId xmlns:p14="http://schemas.microsoft.com/office/powerpoint/2010/main" val="3753031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36544518"/>
                    </a:ext>
                  </a:extLst>
                </a:gridCol>
                <a:gridCol w="905256">
                  <a:extLst>
                    <a:ext uri="{9D8B030D-6E8A-4147-A177-3AD203B41FA5}">
                      <a16:colId xmlns:a16="http://schemas.microsoft.com/office/drawing/2014/main" val="2912017771"/>
                    </a:ext>
                  </a:extLst>
                </a:gridCol>
                <a:gridCol w="658368">
                  <a:extLst>
                    <a:ext uri="{9D8B030D-6E8A-4147-A177-3AD203B41FA5}">
                      <a16:colId xmlns:a16="http://schemas.microsoft.com/office/drawing/2014/main" val="2808660913"/>
                    </a:ext>
                  </a:extLst>
                </a:gridCol>
                <a:gridCol w="329184">
                  <a:extLst>
                    <a:ext uri="{9D8B030D-6E8A-4147-A177-3AD203B41FA5}">
                      <a16:colId xmlns:a16="http://schemas.microsoft.com/office/drawing/2014/main" val="4153686342"/>
                    </a:ext>
                  </a:extLst>
                </a:gridCol>
                <a:gridCol w="329184">
                  <a:extLst>
                    <a:ext uri="{9D8B030D-6E8A-4147-A177-3AD203B41FA5}">
                      <a16:colId xmlns:a16="http://schemas.microsoft.com/office/drawing/2014/main" val="4230713773"/>
                    </a:ext>
                  </a:extLst>
                </a:gridCol>
                <a:gridCol w="329184">
                  <a:extLst>
                    <a:ext uri="{9D8B030D-6E8A-4147-A177-3AD203B41FA5}">
                      <a16:colId xmlns:a16="http://schemas.microsoft.com/office/drawing/2014/main" val="1958479381"/>
                    </a:ext>
                  </a:extLst>
                </a:gridCol>
                <a:gridCol w="329184">
                  <a:extLst>
                    <a:ext uri="{9D8B030D-6E8A-4147-A177-3AD203B41FA5}">
                      <a16:colId xmlns:a16="http://schemas.microsoft.com/office/drawing/2014/main" val="4114228086"/>
                    </a:ext>
                  </a:extLst>
                </a:gridCol>
                <a:gridCol w="329184">
                  <a:extLst>
                    <a:ext uri="{9D8B030D-6E8A-4147-A177-3AD203B41FA5}">
                      <a16:colId xmlns:a16="http://schemas.microsoft.com/office/drawing/2014/main" val="2823797683"/>
                    </a:ext>
                  </a:extLst>
                </a:gridCol>
                <a:gridCol w="329184">
                  <a:extLst>
                    <a:ext uri="{9D8B030D-6E8A-4147-A177-3AD203B41FA5}">
                      <a16:colId xmlns:a16="http://schemas.microsoft.com/office/drawing/2014/main" val="2215570161"/>
                    </a:ext>
                  </a:extLst>
                </a:gridCol>
                <a:gridCol w="329184">
                  <a:extLst>
                    <a:ext uri="{9D8B030D-6E8A-4147-A177-3AD203B41FA5}">
                      <a16:colId xmlns:a16="http://schemas.microsoft.com/office/drawing/2014/main" val="4036974621"/>
                    </a:ext>
                  </a:extLst>
                </a:gridCol>
                <a:gridCol w="329184">
                  <a:extLst>
                    <a:ext uri="{9D8B030D-6E8A-4147-A177-3AD203B41FA5}">
                      <a16:colId xmlns:a16="http://schemas.microsoft.com/office/drawing/2014/main" val="263716522"/>
                    </a:ext>
                  </a:extLst>
                </a:gridCol>
                <a:gridCol w="329184">
                  <a:extLst>
                    <a:ext uri="{9D8B030D-6E8A-4147-A177-3AD203B41FA5}">
                      <a16:colId xmlns:a16="http://schemas.microsoft.com/office/drawing/2014/main" val="1058796887"/>
                    </a:ext>
                  </a:extLst>
                </a:gridCol>
                <a:gridCol w="329184">
                  <a:extLst>
                    <a:ext uri="{9D8B030D-6E8A-4147-A177-3AD203B41FA5}">
                      <a16:colId xmlns:a16="http://schemas.microsoft.com/office/drawing/2014/main" val="632623840"/>
                    </a:ext>
                  </a:extLst>
                </a:gridCol>
                <a:gridCol w="329184">
                  <a:extLst>
                    <a:ext uri="{9D8B030D-6E8A-4147-A177-3AD203B41FA5}">
                      <a16:colId xmlns:a16="http://schemas.microsoft.com/office/drawing/2014/main" val="3919763885"/>
                    </a:ext>
                  </a:extLst>
                </a:gridCol>
                <a:gridCol w="329184">
                  <a:extLst>
                    <a:ext uri="{9D8B030D-6E8A-4147-A177-3AD203B41FA5}">
                      <a16:colId xmlns:a16="http://schemas.microsoft.com/office/drawing/2014/main" val="770923955"/>
                    </a:ext>
                  </a:extLst>
                </a:gridCol>
                <a:gridCol w="329184">
                  <a:extLst>
                    <a:ext uri="{9D8B030D-6E8A-4147-A177-3AD203B41FA5}">
                      <a16:colId xmlns:a16="http://schemas.microsoft.com/office/drawing/2014/main" val="1028297339"/>
                    </a:ext>
                  </a:extLst>
                </a:gridCol>
                <a:gridCol w="329184">
                  <a:extLst>
                    <a:ext uri="{9D8B030D-6E8A-4147-A177-3AD203B41FA5}">
                      <a16:colId xmlns:a16="http://schemas.microsoft.com/office/drawing/2014/main" val="2753774558"/>
                    </a:ext>
                  </a:extLst>
                </a:gridCol>
                <a:gridCol w="329184">
                  <a:extLst>
                    <a:ext uri="{9D8B030D-6E8A-4147-A177-3AD203B41FA5}">
                      <a16:colId xmlns:a16="http://schemas.microsoft.com/office/drawing/2014/main" val="1578023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124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Universal Motors Agencies - 2019-10-18 05:00:01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هُوَ الذِي خَلَقَ السمَاوَاتِ وَالأَرْضَ فِي سِتًةِ أَيامٍ ثُمَّ اسْتَوى عَلى الْعَرْشِ يَعْلَمُ مَا يَلِجُ فِي الأَرْضِ وَمَا يَخرُجُ مِنْهَا وَمَا يَنزِلُ مِنَ السَّمَاء وَمَا يَعْرُجُ فِيهَا وَهُوَ مَعَكُمْ أَيْنَ مَا كُنتُمْ وَاللهُ بِمَا تَعْمَلُونَ بَصِيرٌ. صدق الله العظيم
</a:t>
                      </a:r>
                      <a:r>
                        <a:rPr kumimoji="0" lang="en-US" sz="1000" b="0" i="0" u="none" strike="noStrike" kern="1200" cap="none" spc="0" normalizeH="0" baseline="0" noProof="0">
                          <a:ln>
                            <a:noFill/>
                          </a:ln>
                          <a:solidFill>
                            <a:prstClr val="black"/>
                          </a:solidFill>
                          <a:effectLst/>
                          <a:uLnTx/>
                          <a:uFillTx/>
                          <a:latin typeface="+mn-lt"/>
                          <a:ea typeface="+mn-ea"/>
                          <a:cs typeface="+mn-cs"/>
                        </a:rPr>
                        <a:t>We wish you a blessed and merciful Friday :)
#UMA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https://scontent.xx.fbcdn.net/v/t1.0-0/p600x600/72874608_2673416696031192_2479939439837577216_o.jpg?_nc_cat=111&amp;_nc_oc=AQkRcMkuuTdlmZ-9glkVn9MUiStdahizTZ039fD6wnJ-YK4ixSMdaHBczx6nNvcvZjI&amp;_nc_ht=scontent.xx&amp;oh=e71c540adc165a840d41c88280e5cad5&amp;oe=5E1F82B7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04:13:37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0347504"/>
                  </a:ext>
                </a:extLst>
              </a:tr>
            </a:tbl>
          </a:graphicData>
        </a:graphic>
      </p:graphicFrame>
      <p:sp>
        <p:nvSpPr>
          <p:cNvPr id="4" name="Text Placeholder 3">
            <a:extLst>
              <a:ext uri="{FF2B5EF4-FFF2-40B4-BE49-F238E27FC236}">
                <a16:creationId xmlns:a16="http://schemas.microsoft.com/office/drawing/2014/main" id="{BFE3C81E-4F8C-490E-9FB2-4AFDB994A66B}"/>
              </a:ext>
            </a:extLst>
          </p:cNvPr>
          <p:cNvSpPr>
            <a:spLocks noGrp="1"/>
          </p:cNvSpPr>
          <p:nvPr>
            <p:ph type="body" sz="quarter" idx="14"/>
          </p:nvPr>
        </p:nvSpPr>
        <p:spPr/>
        <p:txBody>
          <a:bodyPr/>
          <a:lstStyle/>
          <a:p>
            <a:r>
              <a:rPr lang="en-US"/>
              <a:t>10/15/2019 - 10/21/2019</a:t>
            </a:r>
          </a:p>
        </p:txBody>
      </p:sp>
    </p:spTree>
    <p:extLst>
      <p:ext uri="{BB962C8B-B14F-4D97-AF65-F5344CB8AC3E}">
        <p14:creationId xmlns:p14="http://schemas.microsoft.com/office/powerpoint/2010/main" val="914503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42333-2C4F-4FF7-8D20-52948FCBC2F8}"/>
              </a:ext>
            </a:extLst>
          </p:cNvPr>
          <p:cNvSpPr>
            <a:spLocks noGrp="1"/>
          </p:cNvSpPr>
          <p:nvPr>
            <p:ph type="title"/>
          </p:nvPr>
        </p:nvSpPr>
        <p:spPr/>
        <p:txBody>
          <a:bodyPr/>
          <a:lstStyle/>
          <a:p>
            <a:r>
              <a:rPr lang="en-US"/>
              <a:t>Facebook Own Posts Table | Universal Motors Agencies - 6 of 8</a:t>
            </a:r>
          </a:p>
        </p:txBody>
      </p:sp>
      <p:graphicFrame>
        <p:nvGraphicFramePr>
          <p:cNvPr id="5" name="Table Placeholder 4">
            <a:extLst>
              <a:ext uri="{FF2B5EF4-FFF2-40B4-BE49-F238E27FC236}">
                <a16:creationId xmlns:a16="http://schemas.microsoft.com/office/drawing/2014/main" id="{E2DEA690-0058-44B2-9495-427863EF85EB}"/>
              </a:ext>
            </a:extLst>
          </p:cNvPr>
          <p:cNvGraphicFramePr>
            <a:graphicFrameLocks noGrp="1"/>
          </p:cNvGraphicFramePr>
          <p:nvPr>
            <p:ph type="tbl" sz="quarter" idx="13"/>
            <p:extLst>
              <p:ext uri="{D42A27DB-BD31-4B8C-83A1-F6EECF244321}">
                <p14:modId xmlns:p14="http://schemas.microsoft.com/office/powerpoint/2010/main" val="1210103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87957391"/>
                    </a:ext>
                  </a:extLst>
                </a:gridCol>
                <a:gridCol w="905256">
                  <a:extLst>
                    <a:ext uri="{9D8B030D-6E8A-4147-A177-3AD203B41FA5}">
                      <a16:colId xmlns:a16="http://schemas.microsoft.com/office/drawing/2014/main" val="832908715"/>
                    </a:ext>
                  </a:extLst>
                </a:gridCol>
                <a:gridCol w="658368">
                  <a:extLst>
                    <a:ext uri="{9D8B030D-6E8A-4147-A177-3AD203B41FA5}">
                      <a16:colId xmlns:a16="http://schemas.microsoft.com/office/drawing/2014/main" val="1894909789"/>
                    </a:ext>
                  </a:extLst>
                </a:gridCol>
                <a:gridCol w="329184">
                  <a:extLst>
                    <a:ext uri="{9D8B030D-6E8A-4147-A177-3AD203B41FA5}">
                      <a16:colId xmlns:a16="http://schemas.microsoft.com/office/drawing/2014/main" val="512081314"/>
                    </a:ext>
                  </a:extLst>
                </a:gridCol>
                <a:gridCol w="329184">
                  <a:extLst>
                    <a:ext uri="{9D8B030D-6E8A-4147-A177-3AD203B41FA5}">
                      <a16:colId xmlns:a16="http://schemas.microsoft.com/office/drawing/2014/main" val="1170101893"/>
                    </a:ext>
                  </a:extLst>
                </a:gridCol>
                <a:gridCol w="329184">
                  <a:extLst>
                    <a:ext uri="{9D8B030D-6E8A-4147-A177-3AD203B41FA5}">
                      <a16:colId xmlns:a16="http://schemas.microsoft.com/office/drawing/2014/main" val="1024367539"/>
                    </a:ext>
                  </a:extLst>
                </a:gridCol>
                <a:gridCol w="329184">
                  <a:extLst>
                    <a:ext uri="{9D8B030D-6E8A-4147-A177-3AD203B41FA5}">
                      <a16:colId xmlns:a16="http://schemas.microsoft.com/office/drawing/2014/main" val="3221994365"/>
                    </a:ext>
                  </a:extLst>
                </a:gridCol>
                <a:gridCol w="329184">
                  <a:extLst>
                    <a:ext uri="{9D8B030D-6E8A-4147-A177-3AD203B41FA5}">
                      <a16:colId xmlns:a16="http://schemas.microsoft.com/office/drawing/2014/main" val="353403399"/>
                    </a:ext>
                  </a:extLst>
                </a:gridCol>
                <a:gridCol w="329184">
                  <a:extLst>
                    <a:ext uri="{9D8B030D-6E8A-4147-A177-3AD203B41FA5}">
                      <a16:colId xmlns:a16="http://schemas.microsoft.com/office/drawing/2014/main" val="2849951192"/>
                    </a:ext>
                  </a:extLst>
                </a:gridCol>
                <a:gridCol w="329184">
                  <a:extLst>
                    <a:ext uri="{9D8B030D-6E8A-4147-A177-3AD203B41FA5}">
                      <a16:colId xmlns:a16="http://schemas.microsoft.com/office/drawing/2014/main" val="2746064555"/>
                    </a:ext>
                  </a:extLst>
                </a:gridCol>
                <a:gridCol w="329184">
                  <a:extLst>
                    <a:ext uri="{9D8B030D-6E8A-4147-A177-3AD203B41FA5}">
                      <a16:colId xmlns:a16="http://schemas.microsoft.com/office/drawing/2014/main" val="3470849257"/>
                    </a:ext>
                  </a:extLst>
                </a:gridCol>
                <a:gridCol w="329184">
                  <a:extLst>
                    <a:ext uri="{9D8B030D-6E8A-4147-A177-3AD203B41FA5}">
                      <a16:colId xmlns:a16="http://schemas.microsoft.com/office/drawing/2014/main" val="1798709399"/>
                    </a:ext>
                  </a:extLst>
                </a:gridCol>
                <a:gridCol w="329184">
                  <a:extLst>
                    <a:ext uri="{9D8B030D-6E8A-4147-A177-3AD203B41FA5}">
                      <a16:colId xmlns:a16="http://schemas.microsoft.com/office/drawing/2014/main" val="1241005943"/>
                    </a:ext>
                  </a:extLst>
                </a:gridCol>
                <a:gridCol w="329184">
                  <a:extLst>
                    <a:ext uri="{9D8B030D-6E8A-4147-A177-3AD203B41FA5}">
                      <a16:colId xmlns:a16="http://schemas.microsoft.com/office/drawing/2014/main" val="887173681"/>
                    </a:ext>
                  </a:extLst>
                </a:gridCol>
                <a:gridCol w="329184">
                  <a:extLst>
                    <a:ext uri="{9D8B030D-6E8A-4147-A177-3AD203B41FA5}">
                      <a16:colId xmlns:a16="http://schemas.microsoft.com/office/drawing/2014/main" val="3065527293"/>
                    </a:ext>
                  </a:extLst>
                </a:gridCol>
                <a:gridCol w="329184">
                  <a:extLst>
                    <a:ext uri="{9D8B030D-6E8A-4147-A177-3AD203B41FA5}">
                      <a16:colId xmlns:a16="http://schemas.microsoft.com/office/drawing/2014/main" val="198083815"/>
                    </a:ext>
                  </a:extLst>
                </a:gridCol>
                <a:gridCol w="329184">
                  <a:extLst>
                    <a:ext uri="{9D8B030D-6E8A-4147-A177-3AD203B41FA5}">
                      <a16:colId xmlns:a16="http://schemas.microsoft.com/office/drawing/2014/main" val="736362969"/>
                    </a:ext>
                  </a:extLst>
                </a:gridCol>
                <a:gridCol w="329184">
                  <a:extLst>
                    <a:ext uri="{9D8B030D-6E8A-4147-A177-3AD203B41FA5}">
                      <a16:colId xmlns:a16="http://schemas.microsoft.com/office/drawing/2014/main" val="3912161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2588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Universal Motors Agencies - 2019-10-17 11:00:00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مقصورتها الجذابة تمتاز بمساحات تخزينية قياسية وذكية لا يغفل عنها عشاقها. اكتب اسمها في تعليق
#التوكيلات_العالمية_للسيارات
</a:t>
                      </a:r>
                      <a:r>
                        <a:rPr kumimoji="0" lang="en-US" sz="1000" b="0" i="0" u="none" strike="noStrike" kern="1200" cap="none" spc="0" normalizeH="0" baseline="0" noProof="0">
                          <a:ln>
                            <a:noFill/>
                          </a:ln>
                          <a:solidFill>
                            <a:prstClr val="black"/>
                          </a:solidFill>
                          <a:effectLst/>
                          <a:uLnTx/>
                          <a:uFillTx/>
                          <a:latin typeface="+mn-lt"/>
                          <a:ea typeface="+mn-ea"/>
                          <a:cs typeface="+mn-cs"/>
                        </a:rPr>
                        <a:t>Its attractive cabin features a smart storage space that you can’t miss!
Have you know it yet?
#UMA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https://scontent.xx.fbcdn.net/v/t15.13418-10/p600x600/70243882_474430093150647_7309040697108070400_n.jpeg?_nc_cat=101&amp;_nc_oc=AQnvCYE4I1hV9wv36Oss-__XPdirt26sap-YrTNtGabKCBF7kWnqkEE9PfPMy5CUClw&amp;_nc_ht=scontent.xx&amp;oh=294d6327e304fad690c80a687dfb09e1&amp;oe=5E61B428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04:13:35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7533104"/>
                  </a:ext>
                </a:extLst>
              </a:tr>
            </a:tbl>
          </a:graphicData>
        </a:graphic>
      </p:graphicFrame>
      <p:sp>
        <p:nvSpPr>
          <p:cNvPr id="4" name="Text Placeholder 3">
            <a:extLst>
              <a:ext uri="{FF2B5EF4-FFF2-40B4-BE49-F238E27FC236}">
                <a16:creationId xmlns:a16="http://schemas.microsoft.com/office/drawing/2014/main" id="{AF497293-94EE-4060-B9FE-AA5636F3D66A}"/>
              </a:ext>
            </a:extLst>
          </p:cNvPr>
          <p:cNvSpPr>
            <a:spLocks noGrp="1"/>
          </p:cNvSpPr>
          <p:nvPr>
            <p:ph type="body" sz="quarter" idx="14"/>
          </p:nvPr>
        </p:nvSpPr>
        <p:spPr/>
        <p:txBody>
          <a:bodyPr/>
          <a:lstStyle/>
          <a:p>
            <a:r>
              <a:rPr lang="en-US"/>
              <a:t>10/15/2019 - 10/21/2019</a:t>
            </a:r>
          </a:p>
        </p:txBody>
      </p:sp>
    </p:spTree>
    <p:extLst>
      <p:ext uri="{BB962C8B-B14F-4D97-AF65-F5344CB8AC3E}">
        <p14:creationId xmlns:p14="http://schemas.microsoft.com/office/powerpoint/2010/main" val="3750743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1B03F-0749-4E68-A418-7A80313105D7}"/>
              </a:ext>
            </a:extLst>
          </p:cNvPr>
          <p:cNvSpPr>
            <a:spLocks noGrp="1"/>
          </p:cNvSpPr>
          <p:nvPr>
            <p:ph type="title"/>
          </p:nvPr>
        </p:nvSpPr>
        <p:spPr/>
        <p:txBody>
          <a:bodyPr/>
          <a:lstStyle/>
          <a:p>
            <a:r>
              <a:rPr lang="en-US"/>
              <a:t>Facebook Own Posts Table | Universal Motors Agencies - 7 of 8</a:t>
            </a:r>
          </a:p>
        </p:txBody>
      </p:sp>
      <p:graphicFrame>
        <p:nvGraphicFramePr>
          <p:cNvPr id="5" name="Table Placeholder 4">
            <a:extLst>
              <a:ext uri="{FF2B5EF4-FFF2-40B4-BE49-F238E27FC236}">
                <a16:creationId xmlns:a16="http://schemas.microsoft.com/office/drawing/2014/main" id="{96A987F0-3742-4E08-BD8F-C6D49374844E}"/>
              </a:ext>
            </a:extLst>
          </p:cNvPr>
          <p:cNvGraphicFramePr>
            <a:graphicFrameLocks noGrp="1"/>
          </p:cNvGraphicFramePr>
          <p:nvPr>
            <p:ph type="tbl" sz="quarter" idx="13"/>
            <p:extLst>
              <p:ext uri="{D42A27DB-BD31-4B8C-83A1-F6EECF244321}">
                <p14:modId xmlns:p14="http://schemas.microsoft.com/office/powerpoint/2010/main" val="3017075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0153073"/>
                    </a:ext>
                  </a:extLst>
                </a:gridCol>
                <a:gridCol w="905256">
                  <a:extLst>
                    <a:ext uri="{9D8B030D-6E8A-4147-A177-3AD203B41FA5}">
                      <a16:colId xmlns:a16="http://schemas.microsoft.com/office/drawing/2014/main" val="1893081832"/>
                    </a:ext>
                  </a:extLst>
                </a:gridCol>
                <a:gridCol w="658368">
                  <a:extLst>
                    <a:ext uri="{9D8B030D-6E8A-4147-A177-3AD203B41FA5}">
                      <a16:colId xmlns:a16="http://schemas.microsoft.com/office/drawing/2014/main" val="2083510554"/>
                    </a:ext>
                  </a:extLst>
                </a:gridCol>
                <a:gridCol w="329184">
                  <a:extLst>
                    <a:ext uri="{9D8B030D-6E8A-4147-A177-3AD203B41FA5}">
                      <a16:colId xmlns:a16="http://schemas.microsoft.com/office/drawing/2014/main" val="3153595961"/>
                    </a:ext>
                  </a:extLst>
                </a:gridCol>
                <a:gridCol w="329184">
                  <a:extLst>
                    <a:ext uri="{9D8B030D-6E8A-4147-A177-3AD203B41FA5}">
                      <a16:colId xmlns:a16="http://schemas.microsoft.com/office/drawing/2014/main" val="2194873784"/>
                    </a:ext>
                  </a:extLst>
                </a:gridCol>
                <a:gridCol w="329184">
                  <a:extLst>
                    <a:ext uri="{9D8B030D-6E8A-4147-A177-3AD203B41FA5}">
                      <a16:colId xmlns:a16="http://schemas.microsoft.com/office/drawing/2014/main" val="1503636394"/>
                    </a:ext>
                  </a:extLst>
                </a:gridCol>
                <a:gridCol w="329184">
                  <a:extLst>
                    <a:ext uri="{9D8B030D-6E8A-4147-A177-3AD203B41FA5}">
                      <a16:colId xmlns:a16="http://schemas.microsoft.com/office/drawing/2014/main" val="188221920"/>
                    </a:ext>
                  </a:extLst>
                </a:gridCol>
                <a:gridCol w="329184">
                  <a:extLst>
                    <a:ext uri="{9D8B030D-6E8A-4147-A177-3AD203B41FA5}">
                      <a16:colId xmlns:a16="http://schemas.microsoft.com/office/drawing/2014/main" val="3277743138"/>
                    </a:ext>
                  </a:extLst>
                </a:gridCol>
                <a:gridCol w="329184">
                  <a:extLst>
                    <a:ext uri="{9D8B030D-6E8A-4147-A177-3AD203B41FA5}">
                      <a16:colId xmlns:a16="http://schemas.microsoft.com/office/drawing/2014/main" val="2313693376"/>
                    </a:ext>
                  </a:extLst>
                </a:gridCol>
                <a:gridCol w="329184">
                  <a:extLst>
                    <a:ext uri="{9D8B030D-6E8A-4147-A177-3AD203B41FA5}">
                      <a16:colId xmlns:a16="http://schemas.microsoft.com/office/drawing/2014/main" val="3334735766"/>
                    </a:ext>
                  </a:extLst>
                </a:gridCol>
                <a:gridCol w="329184">
                  <a:extLst>
                    <a:ext uri="{9D8B030D-6E8A-4147-A177-3AD203B41FA5}">
                      <a16:colId xmlns:a16="http://schemas.microsoft.com/office/drawing/2014/main" val="2862200216"/>
                    </a:ext>
                  </a:extLst>
                </a:gridCol>
                <a:gridCol w="329184">
                  <a:extLst>
                    <a:ext uri="{9D8B030D-6E8A-4147-A177-3AD203B41FA5}">
                      <a16:colId xmlns:a16="http://schemas.microsoft.com/office/drawing/2014/main" val="3733904003"/>
                    </a:ext>
                  </a:extLst>
                </a:gridCol>
                <a:gridCol w="329184">
                  <a:extLst>
                    <a:ext uri="{9D8B030D-6E8A-4147-A177-3AD203B41FA5}">
                      <a16:colId xmlns:a16="http://schemas.microsoft.com/office/drawing/2014/main" val="310853202"/>
                    </a:ext>
                  </a:extLst>
                </a:gridCol>
                <a:gridCol w="329184">
                  <a:extLst>
                    <a:ext uri="{9D8B030D-6E8A-4147-A177-3AD203B41FA5}">
                      <a16:colId xmlns:a16="http://schemas.microsoft.com/office/drawing/2014/main" val="3487161755"/>
                    </a:ext>
                  </a:extLst>
                </a:gridCol>
                <a:gridCol w="329184">
                  <a:extLst>
                    <a:ext uri="{9D8B030D-6E8A-4147-A177-3AD203B41FA5}">
                      <a16:colId xmlns:a16="http://schemas.microsoft.com/office/drawing/2014/main" val="73696847"/>
                    </a:ext>
                  </a:extLst>
                </a:gridCol>
                <a:gridCol w="329184">
                  <a:extLst>
                    <a:ext uri="{9D8B030D-6E8A-4147-A177-3AD203B41FA5}">
                      <a16:colId xmlns:a16="http://schemas.microsoft.com/office/drawing/2014/main" val="3926070252"/>
                    </a:ext>
                  </a:extLst>
                </a:gridCol>
                <a:gridCol w="329184">
                  <a:extLst>
                    <a:ext uri="{9D8B030D-6E8A-4147-A177-3AD203B41FA5}">
                      <a16:colId xmlns:a16="http://schemas.microsoft.com/office/drawing/2014/main" val="3742495900"/>
                    </a:ext>
                  </a:extLst>
                </a:gridCol>
                <a:gridCol w="329184">
                  <a:extLst>
                    <a:ext uri="{9D8B030D-6E8A-4147-A177-3AD203B41FA5}">
                      <a16:colId xmlns:a16="http://schemas.microsoft.com/office/drawing/2014/main" val="192532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30418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Universal Motors Agencies - 2019-10-16 11:00:02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تتميز يوكون  </a:t>
                      </a:r>
                      <a:r>
                        <a:rPr kumimoji="0" lang="en-US" sz="1000" b="0" i="0" u="none" strike="noStrike" kern="1200" cap="none" spc="0" normalizeH="0" baseline="0" noProof="0">
                          <a:ln>
                            <a:noFill/>
                          </a:ln>
                          <a:solidFill>
                            <a:prstClr val="black"/>
                          </a:solidFill>
                          <a:effectLst/>
                          <a:uLnTx/>
                          <a:uFillTx/>
                          <a:latin typeface="+mn-lt"/>
                          <a:ea typeface="+mn-ea"/>
                          <a:cs typeface="+mn-cs"/>
                        </a:rPr>
                        <a:t>XL</a:t>
                      </a:r>
                      <a:r>
                        <a:rPr kumimoji="0" lang="ar-AE" sz="1000" b="0" i="0" u="none" strike="noStrike" kern="1200" cap="none" spc="0" normalizeH="0" baseline="0" noProof="0">
                          <a:ln>
                            <a:noFill/>
                          </a:ln>
                          <a:solidFill>
                            <a:prstClr val="black"/>
                          </a:solidFill>
                          <a:effectLst/>
                          <a:uLnTx/>
                          <a:uFillTx/>
                          <a:latin typeface="+mn-lt"/>
                          <a:ea typeface="+mn-ea"/>
                          <a:cs typeface="+mn-cs"/>
                        </a:rPr>
                        <a:t>بخزان وقود قياسي سعة 117 ليتر (تقريباً)، لتعطيك إمكانية السفر لأطول مسافة ممكنة. تعرف على مميزاتها عبر الرابط التالي:</a:t>
                      </a:r>
                      <a:r>
                        <a:rPr kumimoji="0" lang="en-US" sz="1000" b="0" i="0" u="none" strike="noStrike" kern="1200" cap="none" spc="0" normalizeH="0" baseline="0" noProof="0">
                          <a:ln>
                            <a:noFill/>
                          </a:ln>
                          <a:solidFill>
                            <a:prstClr val="black"/>
                          </a:solidFill>
                          <a:effectLst/>
                          <a:uLnTx/>
                          <a:uFillTx/>
                          <a:latin typeface="+mn-lt"/>
                          <a:ea typeface="+mn-ea"/>
                          <a:cs typeface="+mn-cs"/>
                        </a:rPr>
                        <a:t>https://bit.ly/2M0G2Ew
#</a:t>
                      </a:r>
                      <a:r>
                        <a:rPr kumimoji="0" lang="ar-AE" sz="1000" b="0" i="0" u="none" strike="noStrike" kern="1200" cap="none" spc="0" normalizeH="0" baseline="0" noProof="0">
                          <a:ln>
                            <a:noFill/>
                          </a:ln>
                          <a:solidFill>
                            <a:prstClr val="black"/>
                          </a:solidFill>
                          <a:effectLst/>
                          <a:uLnTx/>
                          <a:uFillTx/>
                          <a:latin typeface="+mn-lt"/>
                          <a:ea typeface="+mn-ea"/>
                          <a:cs typeface="+mn-cs"/>
                        </a:rPr>
                        <a:t>التوكيلات_العالمية_للسيارات 
#جي_ام_سي
</a:t>
                      </a:r>
                      <a:r>
                        <a:rPr kumimoji="0" lang="en-US" sz="1000" b="0" i="0" u="none" strike="noStrike" kern="1200" cap="none" spc="0" normalizeH="0" baseline="0" noProof="0">
                          <a:ln>
                            <a:noFill/>
                          </a:ln>
                          <a:solidFill>
                            <a:prstClr val="black"/>
                          </a:solidFill>
                          <a:effectLst/>
                          <a:uLnTx/>
                          <a:uFillTx/>
                          <a:latin typeface="+mn-lt"/>
                          <a:ea typeface="+mn-ea"/>
                          <a:cs typeface="+mn-cs"/>
                        </a:rPr>
                        <a:t>Yukon XL features a 117 Liters gas tank (approx.) to help you go further than ever.
Know more: https://bit.ly/2klvhBG
#UMA 
#GMC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https://scontent.xx.fbcdn.net/v/t1.0-0/p600x600/73031514_2671030426269819_5733219167595659264_o.jpg?_nc_cat=109&amp;_nc_oc=AQmTB38OI-3sQR96Uz5N_23N9hF5HXzeBhmPQlAZ2AFU95MF0rXBJFqowuLpqMlnTJQ&amp;_nc_ht=scontent.xx&amp;oh=d2ca564e018511c273eb07088e77c554&amp;oe=5E611DDA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10/20/2019 04:13:43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3917789"/>
                  </a:ext>
                </a:extLst>
              </a:tr>
            </a:tbl>
          </a:graphicData>
        </a:graphic>
      </p:graphicFrame>
      <p:sp>
        <p:nvSpPr>
          <p:cNvPr id="4" name="Text Placeholder 3">
            <a:extLst>
              <a:ext uri="{FF2B5EF4-FFF2-40B4-BE49-F238E27FC236}">
                <a16:creationId xmlns:a16="http://schemas.microsoft.com/office/drawing/2014/main" id="{491C9EBA-F02B-4D56-AF66-097FF50B23DC}"/>
              </a:ext>
            </a:extLst>
          </p:cNvPr>
          <p:cNvSpPr>
            <a:spLocks noGrp="1"/>
          </p:cNvSpPr>
          <p:nvPr>
            <p:ph type="body" sz="quarter" idx="14"/>
          </p:nvPr>
        </p:nvSpPr>
        <p:spPr/>
        <p:txBody>
          <a:bodyPr/>
          <a:lstStyle/>
          <a:p>
            <a:r>
              <a:rPr lang="en-US"/>
              <a:t>10/15/2019 - 10/21/2019</a:t>
            </a:r>
          </a:p>
        </p:txBody>
      </p:sp>
    </p:spTree>
    <p:extLst>
      <p:ext uri="{BB962C8B-B14F-4D97-AF65-F5344CB8AC3E}">
        <p14:creationId xmlns:p14="http://schemas.microsoft.com/office/powerpoint/2010/main" val="3726231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D7E08-8B76-4914-91AE-939ECBE68F50}"/>
              </a:ext>
            </a:extLst>
          </p:cNvPr>
          <p:cNvSpPr>
            <a:spLocks noGrp="1"/>
          </p:cNvSpPr>
          <p:nvPr>
            <p:ph type="title"/>
          </p:nvPr>
        </p:nvSpPr>
        <p:spPr/>
        <p:txBody>
          <a:bodyPr/>
          <a:lstStyle/>
          <a:p>
            <a:r>
              <a:rPr lang="en-US"/>
              <a:t>Facebook Own Posts Table | Universal Motors Agencies - 8 of 8</a:t>
            </a:r>
          </a:p>
        </p:txBody>
      </p:sp>
      <p:graphicFrame>
        <p:nvGraphicFramePr>
          <p:cNvPr id="5" name="Table Placeholder 4">
            <a:extLst>
              <a:ext uri="{FF2B5EF4-FFF2-40B4-BE49-F238E27FC236}">
                <a16:creationId xmlns:a16="http://schemas.microsoft.com/office/drawing/2014/main" id="{44650576-6615-4B4A-B945-6E9CE1082212}"/>
              </a:ext>
            </a:extLst>
          </p:cNvPr>
          <p:cNvGraphicFramePr>
            <a:graphicFrameLocks noGrp="1"/>
          </p:cNvGraphicFramePr>
          <p:nvPr>
            <p:ph type="tbl" sz="quarter" idx="13"/>
            <p:extLst>
              <p:ext uri="{D42A27DB-BD31-4B8C-83A1-F6EECF244321}">
                <p14:modId xmlns:p14="http://schemas.microsoft.com/office/powerpoint/2010/main" val="3483455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83553512"/>
                    </a:ext>
                  </a:extLst>
                </a:gridCol>
                <a:gridCol w="905256">
                  <a:extLst>
                    <a:ext uri="{9D8B030D-6E8A-4147-A177-3AD203B41FA5}">
                      <a16:colId xmlns:a16="http://schemas.microsoft.com/office/drawing/2014/main" val="3696237850"/>
                    </a:ext>
                  </a:extLst>
                </a:gridCol>
                <a:gridCol w="658368">
                  <a:extLst>
                    <a:ext uri="{9D8B030D-6E8A-4147-A177-3AD203B41FA5}">
                      <a16:colId xmlns:a16="http://schemas.microsoft.com/office/drawing/2014/main" val="2639688943"/>
                    </a:ext>
                  </a:extLst>
                </a:gridCol>
                <a:gridCol w="329184">
                  <a:extLst>
                    <a:ext uri="{9D8B030D-6E8A-4147-A177-3AD203B41FA5}">
                      <a16:colId xmlns:a16="http://schemas.microsoft.com/office/drawing/2014/main" val="3010841513"/>
                    </a:ext>
                  </a:extLst>
                </a:gridCol>
                <a:gridCol w="329184">
                  <a:extLst>
                    <a:ext uri="{9D8B030D-6E8A-4147-A177-3AD203B41FA5}">
                      <a16:colId xmlns:a16="http://schemas.microsoft.com/office/drawing/2014/main" val="3351707200"/>
                    </a:ext>
                  </a:extLst>
                </a:gridCol>
                <a:gridCol w="329184">
                  <a:extLst>
                    <a:ext uri="{9D8B030D-6E8A-4147-A177-3AD203B41FA5}">
                      <a16:colId xmlns:a16="http://schemas.microsoft.com/office/drawing/2014/main" val="4050580007"/>
                    </a:ext>
                  </a:extLst>
                </a:gridCol>
                <a:gridCol w="329184">
                  <a:extLst>
                    <a:ext uri="{9D8B030D-6E8A-4147-A177-3AD203B41FA5}">
                      <a16:colId xmlns:a16="http://schemas.microsoft.com/office/drawing/2014/main" val="2450499340"/>
                    </a:ext>
                  </a:extLst>
                </a:gridCol>
                <a:gridCol w="329184">
                  <a:extLst>
                    <a:ext uri="{9D8B030D-6E8A-4147-A177-3AD203B41FA5}">
                      <a16:colId xmlns:a16="http://schemas.microsoft.com/office/drawing/2014/main" val="249282032"/>
                    </a:ext>
                  </a:extLst>
                </a:gridCol>
                <a:gridCol w="329184">
                  <a:extLst>
                    <a:ext uri="{9D8B030D-6E8A-4147-A177-3AD203B41FA5}">
                      <a16:colId xmlns:a16="http://schemas.microsoft.com/office/drawing/2014/main" val="3344147906"/>
                    </a:ext>
                  </a:extLst>
                </a:gridCol>
                <a:gridCol w="329184">
                  <a:extLst>
                    <a:ext uri="{9D8B030D-6E8A-4147-A177-3AD203B41FA5}">
                      <a16:colId xmlns:a16="http://schemas.microsoft.com/office/drawing/2014/main" val="180298297"/>
                    </a:ext>
                  </a:extLst>
                </a:gridCol>
                <a:gridCol w="329184">
                  <a:extLst>
                    <a:ext uri="{9D8B030D-6E8A-4147-A177-3AD203B41FA5}">
                      <a16:colId xmlns:a16="http://schemas.microsoft.com/office/drawing/2014/main" val="3797955265"/>
                    </a:ext>
                  </a:extLst>
                </a:gridCol>
                <a:gridCol w="329184">
                  <a:extLst>
                    <a:ext uri="{9D8B030D-6E8A-4147-A177-3AD203B41FA5}">
                      <a16:colId xmlns:a16="http://schemas.microsoft.com/office/drawing/2014/main" val="4235617464"/>
                    </a:ext>
                  </a:extLst>
                </a:gridCol>
                <a:gridCol w="329184">
                  <a:extLst>
                    <a:ext uri="{9D8B030D-6E8A-4147-A177-3AD203B41FA5}">
                      <a16:colId xmlns:a16="http://schemas.microsoft.com/office/drawing/2014/main" val="2968205183"/>
                    </a:ext>
                  </a:extLst>
                </a:gridCol>
                <a:gridCol w="329184">
                  <a:extLst>
                    <a:ext uri="{9D8B030D-6E8A-4147-A177-3AD203B41FA5}">
                      <a16:colId xmlns:a16="http://schemas.microsoft.com/office/drawing/2014/main" val="1131991869"/>
                    </a:ext>
                  </a:extLst>
                </a:gridCol>
                <a:gridCol w="329184">
                  <a:extLst>
                    <a:ext uri="{9D8B030D-6E8A-4147-A177-3AD203B41FA5}">
                      <a16:colId xmlns:a16="http://schemas.microsoft.com/office/drawing/2014/main" val="711557951"/>
                    </a:ext>
                  </a:extLst>
                </a:gridCol>
                <a:gridCol w="329184">
                  <a:extLst>
                    <a:ext uri="{9D8B030D-6E8A-4147-A177-3AD203B41FA5}">
                      <a16:colId xmlns:a16="http://schemas.microsoft.com/office/drawing/2014/main" val="3339302198"/>
                    </a:ext>
                  </a:extLst>
                </a:gridCol>
                <a:gridCol w="329184">
                  <a:extLst>
                    <a:ext uri="{9D8B030D-6E8A-4147-A177-3AD203B41FA5}">
                      <a16:colId xmlns:a16="http://schemas.microsoft.com/office/drawing/2014/main" val="264324555"/>
                    </a:ext>
                  </a:extLst>
                </a:gridCol>
                <a:gridCol w="329184">
                  <a:extLst>
                    <a:ext uri="{9D8B030D-6E8A-4147-A177-3AD203B41FA5}">
                      <a16:colId xmlns:a16="http://schemas.microsoft.com/office/drawing/2014/main" val="767163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1929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Universal Motors Agencies - 2019-10-15 11:00:01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تأخذك كل جولة في كورفيت ستينجراي 2019 الفريدة إلى عالم ساحر من الإثارة والتشويق. تلفت الأنظار إليك بفضل تصميمها الخارجي الفريد ومقصورتها الملهمة للقيادة. تعرف على المزيد عبر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http://bit.ly/2VxmDgF 
#</a:t>
                      </a:r>
                      <a:r>
                        <a:rPr kumimoji="0" lang="ar-AE" sz="1000" b="0" i="0" u="none" strike="noStrike" kern="1200" cap="none" spc="0" normalizeH="0" baseline="0" noProof="0">
                          <a:ln>
                            <a:noFill/>
                          </a:ln>
                          <a:solidFill>
                            <a:prstClr val="black"/>
                          </a:solidFill>
                          <a:effectLst/>
                          <a:uLnTx/>
                          <a:uFillTx/>
                          <a:latin typeface="+mn-lt"/>
                          <a:ea typeface="+mn-ea"/>
                          <a:cs typeface="+mn-cs"/>
                        </a:rPr>
                        <a:t>التوكيلات_العالمية_للسيارات 
#شفروليه
 </a:t>
                      </a:r>
                      <a:r>
                        <a:rPr kumimoji="0" lang="en-US" sz="1000" b="0" i="0" u="none" strike="noStrike" kern="1200" cap="none" spc="0" normalizeH="0" baseline="0" noProof="0">
                          <a:ln>
                            <a:noFill/>
                          </a:ln>
                          <a:solidFill>
                            <a:prstClr val="black"/>
                          </a:solidFill>
                          <a:effectLst/>
                          <a:uLnTx/>
                          <a:uFillTx/>
                          <a:latin typeface="+mn-lt"/>
                          <a:ea typeface="+mn-ea"/>
                          <a:cs typeface="+mn-cs"/>
                        </a:rPr>
                        <a:t>Every drive is a thrilling one behind the wheel of this precision sports car. A driver-oriented cockpit brings you close to the road, while its sculpted exterior will attract stares around every corner.
Learn more: https://bit.ly/2Zf7Fyn
#UMA 
#Chevrolet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https://scontent.xx.fbcdn.net/v/t1.0-0/p600x600/72083497_2669001326472729_5242457005850886144_o.jpg?_nc_cat=107&amp;_nc_oc=AQku2vstWQ83LctjbC8DNu_4_iHYp-6lAO3JAs5mEr0a4upAyu650mqNpew2QxiXqsc&amp;_nc_ht=scontent.xx&amp;oh=e107fd0d82db5f67b00eb45de6976838&amp;oe=5E1EEA70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10/19/2019 04:13:55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7850277"/>
                  </a:ext>
                </a:extLst>
              </a:tr>
            </a:tbl>
          </a:graphicData>
        </a:graphic>
      </p:graphicFrame>
      <p:sp>
        <p:nvSpPr>
          <p:cNvPr id="4" name="Text Placeholder 3">
            <a:extLst>
              <a:ext uri="{FF2B5EF4-FFF2-40B4-BE49-F238E27FC236}">
                <a16:creationId xmlns:a16="http://schemas.microsoft.com/office/drawing/2014/main" id="{1F8791E6-6E2E-436C-8010-2C843F0F1827}"/>
              </a:ext>
            </a:extLst>
          </p:cNvPr>
          <p:cNvSpPr>
            <a:spLocks noGrp="1"/>
          </p:cNvSpPr>
          <p:nvPr>
            <p:ph type="body" sz="quarter" idx="14"/>
          </p:nvPr>
        </p:nvSpPr>
        <p:spPr/>
        <p:txBody>
          <a:bodyPr/>
          <a:lstStyle/>
          <a:p>
            <a:r>
              <a:rPr lang="en-US"/>
              <a:t>10/15/2019 - 10/21/2019</a:t>
            </a:r>
          </a:p>
        </p:txBody>
      </p:sp>
    </p:spTree>
    <p:extLst>
      <p:ext uri="{BB962C8B-B14F-4D97-AF65-F5344CB8AC3E}">
        <p14:creationId xmlns:p14="http://schemas.microsoft.com/office/powerpoint/2010/main" val="31087552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832</Words>
  <Application>Microsoft Office PowerPoint</Application>
  <PresentationFormat>On-screen Show (4:3)</PresentationFormat>
  <Paragraphs>286</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Facebook Own Posts Table | Universal Motors Agencies - 1 of 8</vt:lpstr>
      <vt:lpstr>Facebook Own Posts Table | Universal Motors Agencies - 2 of 8</vt:lpstr>
      <vt:lpstr>Facebook Own Posts Table | Universal Motors Agencies - 3 of 8</vt:lpstr>
      <vt:lpstr>Facebook Own Posts Table | Universal Motors Agencies - 4 of 8</vt:lpstr>
      <vt:lpstr>Facebook Own Posts Table | Universal Motors Agencies - 5 of 8</vt:lpstr>
      <vt:lpstr>Facebook Own Posts Table | Universal Motors Agencies - 6 of 8</vt:lpstr>
      <vt:lpstr>Facebook Own Posts Table | Universal Motors Agencies - 7 of 8</vt:lpstr>
      <vt:lpstr>Facebook Own Posts Table | Universal Motors Agencies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Universal Motors Agencies - 1 of 8</dc:title>
  <dc:creator>Frederik Peiniger</dc:creator>
  <cp:lastModifiedBy>Frederik Peiniger</cp:lastModifiedBy>
  <cp:revision>1</cp:revision>
  <dcterms:created xsi:type="dcterms:W3CDTF">2019-10-22T13:26:31Z</dcterms:created>
  <dcterms:modified xsi:type="dcterms:W3CDTF">2019-10-22T13:28:13Z</dcterms:modified>
</cp:coreProperties>
</file>