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4ACF9-5418-4B77-B233-E0C7D456FFDB}"/>
              </a:ext>
            </a:extLst>
          </p:cNvPr>
          <p:cNvSpPr>
            <a:spLocks noGrp="1"/>
          </p:cNvSpPr>
          <p:nvPr>
            <p:ph type="ctrTitle"/>
          </p:nvPr>
        </p:nvSpPr>
        <p:spPr/>
        <p:txBody>
          <a:bodyPr/>
          <a:lstStyle/>
          <a:p>
            <a:r>
              <a:rPr lang="en-US"/>
              <a:t>Facebook</a:t>
            </a:r>
          </a:p>
        </p:txBody>
      </p:sp>
      <p:sp>
        <p:nvSpPr>
          <p:cNvPr id="3" name="Subtitle 2">
            <a:extLst>
              <a:ext uri="{FF2B5EF4-FFF2-40B4-BE49-F238E27FC236}">
                <a16:creationId xmlns:a16="http://schemas.microsoft.com/office/drawing/2014/main" id="{77F0AC0D-8919-4E88-AD1B-62BA77D44B9B}"/>
              </a:ext>
            </a:extLst>
          </p:cNvPr>
          <p:cNvSpPr>
            <a:spLocks noGrp="1"/>
          </p:cNvSpPr>
          <p:nvPr>
            <p:ph type="subTitle" idx="1"/>
          </p:nvPr>
        </p:nvSpPr>
        <p:spPr/>
        <p:txBody>
          <a:bodyPr/>
          <a:lstStyle/>
          <a:p>
            <a:r>
              <a:rPr lang="en-US"/>
              <a:t>Fifth Dimension - 5d</a:t>
            </a:r>
          </a:p>
        </p:txBody>
      </p:sp>
    </p:spTree>
    <p:extLst>
      <p:ext uri="{BB962C8B-B14F-4D97-AF65-F5344CB8AC3E}">
        <p14:creationId xmlns:p14="http://schemas.microsoft.com/office/powerpoint/2010/main" val="32824957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A282D-37F9-46FE-876C-F8A7B484CB37}"/>
              </a:ext>
            </a:extLst>
          </p:cNvPr>
          <p:cNvSpPr>
            <a:spLocks noGrp="1"/>
          </p:cNvSpPr>
          <p:nvPr>
            <p:ph type="title"/>
          </p:nvPr>
        </p:nvSpPr>
        <p:spPr/>
        <p:txBody>
          <a:bodyPr/>
          <a:lstStyle/>
          <a:p>
            <a:r>
              <a:rPr lang="en-US"/>
              <a:t>Facebook Own Posts Table  | Lufthansa</a:t>
            </a:r>
          </a:p>
        </p:txBody>
      </p:sp>
      <p:graphicFrame>
        <p:nvGraphicFramePr>
          <p:cNvPr id="5" name="Table Placeholder 4">
            <a:extLst>
              <a:ext uri="{FF2B5EF4-FFF2-40B4-BE49-F238E27FC236}">
                <a16:creationId xmlns:a16="http://schemas.microsoft.com/office/drawing/2014/main" id="{19B37137-C775-42F4-BC0F-C1F454D1765E}"/>
              </a:ext>
            </a:extLst>
          </p:cNvPr>
          <p:cNvGraphicFramePr>
            <a:graphicFrameLocks noGrp="1"/>
          </p:cNvGraphicFramePr>
          <p:nvPr>
            <p:ph type="tbl" sz="quarter" idx="13"/>
            <p:extLst>
              <p:ext uri="{D42A27DB-BD31-4B8C-83A1-F6EECF244321}">
                <p14:modId xmlns:p14="http://schemas.microsoft.com/office/powerpoint/2010/main" val="630543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60641110"/>
                    </a:ext>
                  </a:extLst>
                </a:gridCol>
                <a:gridCol w="370332">
                  <a:extLst>
                    <a:ext uri="{9D8B030D-6E8A-4147-A177-3AD203B41FA5}">
                      <a16:colId xmlns:a16="http://schemas.microsoft.com/office/drawing/2014/main" val="1205647697"/>
                    </a:ext>
                  </a:extLst>
                </a:gridCol>
                <a:gridCol w="370332">
                  <a:extLst>
                    <a:ext uri="{9D8B030D-6E8A-4147-A177-3AD203B41FA5}">
                      <a16:colId xmlns:a16="http://schemas.microsoft.com/office/drawing/2014/main" val="3879168186"/>
                    </a:ext>
                  </a:extLst>
                </a:gridCol>
                <a:gridCol w="370332">
                  <a:extLst>
                    <a:ext uri="{9D8B030D-6E8A-4147-A177-3AD203B41FA5}">
                      <a16:colId xmlns:a16="http://schemas.microsoft.com/office/drawing/2014/main" val="3589624047"/>
                    </a:ext>
                  </a:extLst>
                </a:gridCol>
                <a:gridCol w="329184">
                  <a:extLst>
                    <a:ext uri="{9D8B030D-6E8A-4147-A177-3AD203B41FA5}">
                      <a16:colId xmlns:a16="http://schemas.microsoft.com/office/drawing/2014/main" val="116226134"/>
                    </a:ext>
                  </a:extLst>
                </a:gridCol>
                <a:gridCol w="329184">
                  <a:extLst>
                    <a:ext uri="{9D8B030D-6E8A-4147-A177-3AD203B41FA5}">
                      <a16:colId xmlns:a16="http://schemas.microsoft.com/office/drawing/2014/main" val="3956694019"/>
                    </a:ext>
                  </a:extLst>
                </a:gridCol>
                <a:gridCol w="329184">
                  <a:extLst>
                    <a:ext uri="{9D8B030D-6E8A-4147-A177-3AD203B41FA5}">
                      <a16:colId xmlns:a16="http://schemas.microsoft.com/office/drawing/2014/main" val="2744169047"/>
                    </a:ext>
                  </a:extLst>
                </a:gridCol>
                <a:gridCol w="329184">
                  <a:extLst>
                    <a:ext uri="{9D8B030D-6E8A-4147-A177-3AD203B41FA5}">
                      <a16:colId xmlns:a16="http://schemas.microsoft.com/office/drawing/2014/main" val="4151503860"/>
                    </a:ext>
                  </a:extLst>
                </a:gridCol>
                <a:gridCol w="329184">
                  <a:extLst>
                    <a:ext uri="{9D8B030D-6E8A-4147-A177-3AD203B41FA5}">
                      <a16:colId xmlns:a16="http://schemas.microsoft.com/office/drawing/2014/main" val="958545350"/>
                    </a:ext>
                  </a:extLst>
                </a:gridCol>
                <a:gridCol w="329184">
                  <a:extLst>
                    <a:ext uri="{9D8B030D-6E8A-4147-A177-3AD203B41FA5}">
                      <a16:colId xmlns:a16="http://schemas.microsoft.com/office/drawing/2014/main" val="1237628932"/>
                    </a:ext>
                  </a:extLst>
                </a:gridCol>
                <a:gridCol w="329184">
                  <a:extLst>
                    <a:ext uri="{9D8B030D-6E8A-4147-A177-3AD203B41FA5}">
                      <a16:colId xmlns:a16="http://schemas.microsoft.com/office/drawing/2014/main" val="3689062282"/>
                    </a:ext>
                  </a:extLst>
                </a:gridCol>
                <a:gridCol w="329184">
                  <a:extLst>
                    <a:ext uri="{9D8B030D-6E8A-4147-A177-3AD203B41FA5}">
                      <a16:colId xmlns:a16="http://schemas.microsoft.com/office/drawing/2014/main" val="2628609647"/>
                    </a:ext>
                  </a:extLst>
                </a:gridCol>
                <a:gridCol w="329184">
                  <a:extLst>
                    <a:ext uri="{9D8B030D-6E8A-4147-A177-3AD203B41FA5}">
                      <a16:colId xmlns:a16="http://schemas.microsoft.com/office/drawing/2014/main" val="778359392"/>
                    </a:ext>
                  </a:extLst>
                </a:gridCol>
                <a:gridCol w="370332">
                  <a:extLst>
                    <a:ext uri="{9D8B030D-6E8A-4147-A177-3AD203B41FA5}">
                      <a16:colId xmlns:a16="http://schemas.microsoft.com/office/drawing/2014/main" val="3960025870"/>
                    </a:ext>
                  </a:extLst>
                </a:gridCol>
                <a:gridCol w="370332">
                  <a:extLst>
                    <a:ext uri="{9D8B030D-6E8A-4147-A177-3AD203B41FA5}">
                      <a16:colId xmlns:a16="http://schemas.microsoft.com/office/drawing/2014/main" val="452173982"/>
                    </a:ext>
                  </a:extLst>
                </a:gridCol>
                <a:gridCol w="329184">
                  <a:extLst>
                    <a:ext uri="{9D8B030D-6E8A-4147-A177-3AD203B41FA5}">
                      <a16:colId xmlns:a16="http://schemas.microsoft.com/office/drawing/2014/main" val="3220681841"/>
                    </a:ext>
                  </a:extLst>
                </a:gridCol>
                <a:gridCol w="329184">
                  <a:extLst>
                    <a:ext uri="{9D8B030D-6E8A-4147-A177-3AD203B41FA5}">
                      <a16:colId xmlns:a16="http://schemas.microsoft.com/office/drawing/2014/main" val="146247183"/>
                    </a:ext>
                  </a:extLst>
                </a:gridCol>
                <a:gridCol w="370332">
                  <a:extLst>
                    <a:ext uri="{9D8B030D-6E8A-4147-A177-3AD203B41FA5}">
                      <a16:colId xmlns:a16="http://schemas.microsoft.com/office/drawing/2014/main" val="1076618545"/>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Wow</a:t>
                      </a:r>
                    </a:p>
                  </a:txBody>
                  <a:tcPr/>
                </a:tc>
                <a:tc>
                  <a:txBody>
                    <a:bodyPr/>
                    <a:lstStyle/>
                    <a:p>
                      <a:r>
                        <a:rPr lang="en-US" sz="1000"/>
                        <a:t>Haha</a:t>
                      </a:r>
                    </a:p>
                  </a:txBody>
                  <a:tcPr/>
                </a:tc>
                <a:tc>
                  <a:txBody>
                    <a:bodyPr/>
                    <a:lstStyle/>
                    <a:p>
                      <a:r>
                        <a:rPr lang="en-US" sz="1000"/>
                        <a:t>Sad</a:t>
                      </a:r>
                    </a:p>
                  </a:txBody>
                  <a:tcPr/>
                </a:tc>
                <a:tc>
                  <a:txBody>
                    <a:bodyPr/>
                    <a:lstStyle/>
                    <a:p>
                      <a:r>
                        <a:rPr lang="en-US" sz="1000"/>
                        <a:t>Angry</a:t>
                      </a:r>
                    </a:p>
                  </a:txBody>
                  <a:tcPr/>
                </a:tc>
                <a:tc>
                  <a:txBody>
                    <a:bodyPr/>
                    <a:lstStyle/>
                    <a:p>
                      <a:r>
                        <a:rPr lang="en-US" sz="1000"/>
                        <a:t>Thankful</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Shared Post?</a:t>
                      </a:r>
                    </a:p>
                  </a:txBody>
                  <a:tcPr/>
                </a:tc>
                <a:tc>
                  <a:txBody>
                    <a:bodyPr/>
                    <a:lstStyle/>
                    <a:p>
                      <a:r>
                        <a:rPr lang="en-US" sz="1000"/>
                        <a:t>Spherical Content?</a:t>
                      </a:r>
                    </a:p>
                  </a:txBody>
                  <a:tcPr/>
                </a:tc>
                <a:tc>
                  <a:txBody>
                    <a:bodyPr/>
                    <a:lstStyle/>
                    <a:p>
                      <a:r>
                        <a:rPr lang="en-US" sz="1000"/>
                        <a:t>Sponsored?</a:t>
                      </a:r>
                    </a:p>
                  </a:txBody>
                  <a:tcPr/>
                </a:tc>
                <a:extLst>
                  <a:ext uri="{0D108BD9-81ED-4DB2-BD59-A6C34878D82A}">
                    <a16:rowId xmlns:a16="http://schemas.microsoft.com/office/drawing/2014/main" val="3340906186"/>
                  </a:ext>
                </a:extLst>
              </a:tr>
              <a:tr h="370840">
                <a:tc>
                  <a:txBody>
                    <a:bodyPr/>
                    <a:lstStyle/>
                    <a:p>
                      <a:r>
                        <a:rPr lang="en-US" sz="1000" b="1"/>
                        <a:t> Lufthansa - 2018-08-07 07:43:15 </a:t>
                      </a:r>
                      <a:r>
                        <a:rPr lang="en-US" sz="1000"/>
                        <a:t> 
 For German version, please see below
Current Travel Information:
Operational flight schedule disruptions for flights to and from Frankfurt on 7th August
+++Update+++
Flight operations are resuming slowly, effects will continue into the evening hours. A few flights were cancelled. To stabilise the flight plan as quickly as possible, some aircraft had to take off without passengers. So far, around 7,000 guests are affected.
We continue to do everything possible to stabilise flight operations. Unfortunately, there will be delays and flight cancellations until the late evening hours. As a precaution, Lufthansa has reserved 4,000 hotel rooms. We sincerely apologise to all affected guests.
We want to thank all affected guests for their patience and understanding and apologize for any inconveniences caused.
In area A of Terminal 1 at Frankfurt Airport, police action is being taken. This includes an immediate boarding stop and evacuation of the security area on levels 2 and 3 (gates A a</a:t>
                      </a:r>
                    </a:p>
                  </a:txBody>
                  <a:tcPr/>
                </a:tc>
                <a:tc>
                  <a:txBody>
                    <a:bodyPr/>
                    <a:lstStyle/>
                    <a:p>
                      <a:r>
                        <a:rPr lang="en-US" sz="1000"/>
                        <a:t>698</a:t>
                      </a:r>
                    </a:p>
                  </a:txBody>
                  <a:tcPr/>
                </a:tc>
                <a:tc>
                  <a:txBody>
                    <a:bodyPr/>
                    <a:lstStyle/>
                    <a:p>
                      <a:r>
                        <a:rPr lang="en-US" sz="1000"/>
                        <a:t>342</a:t>
                      </a:r>
                    </a:p>
                  </a:txBody>
                  <a:tcPr/>
                </a:tc>
                <a:tc>
                  <a:txBody>
                    <a:bodyPr/>
                    <a:lstStyle/>
                    <a:p>
                      <a:r>
                        <a:rPr lang="en-US" sz="1000"/>
                        <a:t>23</a:t>
                      </a:r>
                    </a:p>
                  </a:txBody>
                  <a:tcPr/>
                </a:tc>
                <a:tc>
                  <a:txBody>
                    <a:bodyPr/>
                    <a:lstStyle/>
                    <a:p>
                      <a:r>
                        <a:rPr lang="en-US" sz="1000"/>
                        <a:t>258</a:t>
                      </a:r>
                    </a:p>
                  </a:txBody>
                  <a:tcPr/>
                </a:tc>
                <a:tc>
                  <a:txBody>
                    <a:bodyPr/>
                    <a:lstStyle/>
                    <a:p>
                      <a:r>
                        <a:rPr lang="en-US" sz="1000"/>
                        <a:t>4</a:t>
                      </a:r>
                    </a:p>
                  </a:txBody>
                  <a:tcPr/>
                </a:tc>
                <a:tc>
                  <a:txBody>
                    <a:bodyPr/>
                    <a:lstStyle/>
                    <a:p>
                      <a:r>
                        <a:rPr lang="en-US" sz="1000"/>
                        <a:t>49</a:t>
                      </a:r>
                    </a:p>
                  </a:txBody>
                  <a:tcPr/>
                </a:tc>
                <a:tc>
                  <a:txBody>
                    <a:bodyPr/>
                    <a:lstStyle/>
                    <a:p>
                      <a:r>
                        <a:rPr lang="en-US" sz="1000"/>
                        <a:t>0</a:t>
                      </a:r>
                    </a:p>
                  </a:txBody>
                  <a:tcPr/>
                </a:tc>
                <a:tc>
                  <a:txBody>
                    <a:bodyPr/>
                    <a:lstStyle/>
                    <a:p>
                      <a:r>
                        <a:rPr lang="en-US" sz="1000"/>
                        <a:t>8</a:t>
                      </a:r>
                    </a:p>
                  </a:txBody>
                  <a:tcPr/>
                </a:tc>
                <a:tc>
                  <a:txBody>
                    <a:bodyPr/>
                    <a:lstStyle/>
                    <a:p>
                      <a:r>
                        <a:rPr lang="en-US" sz="1000"/>
                        <a:t>23</a:t>
                      </a:r>
                    </a:p>
                  </a:txBody>
                  <a:tcPr/>
                </a:tc>
                <a:tc>
                  <a:txBody>
                    <a:bodyPr/>
                    <a:lstStyle/>
                    <a:p>
                      <a:r>
                        <a:rPr lang="en-US" sz="1000"/>
                        <a:t>0</a:t>
                      </a:r>
                    </a:p>
                  </a:txBody>
                  <a:tcPr/>
                </a:tc>
                <a:tc>
                  <a:txBody>
                    <a:bodyPr/>
                    <a:lstStyle/>
                    <a:p>
                      <a:r>
                        <a:rPr lang="en-US" sz="1000"/>
                        <a:t>309</a:t>
                      </a:r>
                    </a:p>
                  </a:txBody>
                  <a:tcPr/>
                </a:tc>
                <a:tc>
                  <a:txBody>
                    <a:bodyPr/>
                    <a:lstStyle/>
                    <a:p>
                      <a:r>
                        <a:rPr lang="en-US" sz="1000"/>
                        <a:t>47</a:t>
                      </a:r>
                    </a:p>
                  </a:txBody>
                  <a:tcPr/>
                </a:tc>
                <a:tc>
                  <a:txBody>
                    <a:bodyPr/>
                    <a:lstStyle/>
                    <a:p>
                      <a:r>
                        <a:rPr lang="en-US" sz="1000"/>
                        <a:t>0.0190 %</a:t>
                      </a:r>
                    </a:p>
                  </a:txBody>
                  <a:tcPr/>
                </a:tc>
                <a:tc>
                  <a:txBody>
                    <a:bodyPr/>
                    <a:lstStyle/>
                    <a:p>
                      <a:r>
                        <a:rPr lang="en-US" sz="1000"/>
                        <a:t>Photo</a:t>
                      </a:r>
                    </a:p>
                  </a:txBody>
                  <a:tcPr/>
                </a:tc>
                <a:tc>
                  <a:txBody>
                    <a:bodyPr/>
                    <a:lstStyle/>
                    <a:p>
                      <a:r>
                        <a:rPr lang="en-US" sz="1000"/>
                        <a:t>No</a:t>
                      </a:r>
                    </a:p>
                  </a:txBody>
                  <a:tcPr/>
                </a:tc>
                <a:tc>
                  <a:txBody>
                    <a:bodyPr/>
                    <a:lstStyle/>
                    <a:p>
                      <a:r>
                        <a:rPr lang="en-US" sz="1000"/>
                        <a:t>No</a:t>
                      </a:r>
                    </a:p>
                  </a:txBody>
                  <a:tcPr/>
                </a:tc>
                <a:tc>
                  <a:txBody>
                    <a:bodyPr/>
                    <a:lstStyle/>
                    <a:p>
                      <a:r>
                        <a:rPr lang="en-US" sz="1000"/>
                        <a:t>Not yet classified</a:t>
                      </a:r>
                    </a:p>
                  </a:txBody>
                  <a:tcPr/>
                </a:tc>
                <a:extLst>
                  <a:ext uri="{0D108BD9-81ED-4DB2-BD59-A6C34878D82A}">
                    <a16:rowId xmlns:a16="http://schemas.microsoft.com/office/drawing/2014/main" val="2648855769"/>
                  </a:ext>
                </a:extLst>
              </a:tr>
            </a:tbl>
          </a:graphicData>
        </a:graphic>
      </p:graphicFrame>
      <p:sp>
        <p:nvSpPr>
          <p:cNvPr id="4" name="Text Placeholder 3">
            <a:extLst>
              <a:ext uri="{FF2B5EF4-FFF2-40B4-BE49-F238E27FC236}">
                <a16:creationId xmlns:a16="http://schemas.microsoft.com/office/drawing/2014/main" id="{34C0B259-4463-455E-B68B-1F8C386B2B98}"/>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3744150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661A7-4D78-45FE-951E-5A6B29C66E8D}"/>
              </a:ext>
            </a:extLst>
          </p:cNvPr>
          <p:cNvSpPr>
            <a:spLocks noGrp="1"/>
          </p:cNvSpPr>
          <p:nvPr>
            <p:ph type="title"/>
          </p:nvPr>
        </p:nvSpPr>
        <p:spPr/>
        <p:txBody>
          <a:bodyPr/>
          <a:lstStyle/>
          <a:p>
            <a:r>
              <a:rPr lang="en-US"/>
              <a:t>Facebook Key Metrics Table | Lufthansa</a:t>
            </a:r>
          </a:p>
        </p:txBody>
      </p:sp>
      <p:graphicFrame>
        <p:nvGraphicFramePr>
          <p:cNvPr id="5" name="Table Placeholder 4">
            <a:extLst>
              <a:ext uri="{FF2B5EF4-FFF2-40B4-BE49-F238E27FC236}">
                <a16:creationId xmlns:a16="http://schemas.microsoft.com/office/drawing/2014/main" id="{FC2150FC-2D5E-4824-BD62-E8366E50C9D8}"/>
              </a:ext>
            </a:extLst>
          </p:cNvPr>
          <p:cNvGraphicFramePr>
            <a:graphicFrameLocks noGrp="1"/>
          </p:cNvGraphicFramePr>
          <p:nvPr>
            <p:ph type="tbl" sz="quarter" idx="13"/>
            <p:extLst>
              <p:ext uri="{D42A27DB-BD31-4B8C-83A1-F6EECF244321}">
                <p14:modId xmlns:p14="http://schemas.microsoft.com/office/powerpoint/2010/main" val="897815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4058406283"/>
                    </a:ext>
                  </a:extLst>
                </a:gridCol>
                <a:gridCol w="304495">
                  <a:extLst>
                    <a:ext uri="{9D8B030D-6E8A-4147-A177-3AD203B41FA5}">
                      <a16:colId xmlns:a16="http://schemas.microsoft.com/office/drawing/2014/main" val="1085505118"/>
                    </a:ext>
                  </a:extLst>
                </a:gridCol>
                <a:gridCol w="304495">
                  <a:extLst>
                    <a:ext uri="{9D8B030D-6E8A-4147-A177-3AD203B41FA5}">
                      <a16:colId xmlns:a16="http://schemas.microsoft.com/office/drawing/2014/main" val="630337865"/>
                    </a:ext>
                  </a:extLst>
                </a:gridCol>
                <a:gridCol w="304495">
                  <a:extLst>
                    <a:ext uri="{9D8B030D-6E8A-4147-A177-3AD203B41FA5}">
                      <a16:colId xmlns:a16="http://schemas.microsoft.com/office/drawing/2014/main" val="553999024"/>
                    </a:ext>
                  </a:extLst>
                </a:gridCol>
                <a:gridCol w="304495">
                  <a:extLst>
                    <a:ext uri="{9D8B030D-6E8A-4147-A177-3AD203B41FA5}">
                      <a16:colId xmlns:a16="http://schemas.microsoft.com/office/drawing/2014/main" val="1423333632"/>
                    </a:ext>
                  </a:extLst>
                </a:gridCol>
                <a:gridCol w="304495">
                  <a:extLst>
                    <a:ext uri="{9D8B030D-6E8A-4147-A177-3AD203B41FA5}">
                      <a16:colId xmlns:a16="http://schemas.microsoft.com/office/drawing/2014/main" val="3420504747"/>
                    </a:ext>
                  </a:extLst>
                </a:gridCol>
                <a:gridCol w="304495">
                  <a:extLst>
                    <a:ext uri="{9D8B030D-6E8A-4147-A177-3AD203B41FA5}">
                      <a16:colId xmlns:a16="http://schemas.microsoft.com/office/drawing/2014/main" val="1689049877"/>
                    </a:ext>
                  </a:extLst>
                </a:gridCol>
                <a:gridCol w="304495">
                  <a:extLst>
                    <a:ext uri="{9D8B030D-6E8A-4147-A177-3AD203B41FA5}">
                      <a16:colId xmlns:a16="http://schemas.microsoft.com/office/drawing/2014/main" val="845474910"/>
                    </a:ext>
                  </a:extLst>
                </a:gridCol>
                <a:gridCol w="304495">
                  <a:extLst>
                    <a:ext uri="{9D8B030D-6E8A-4147-A177-3AD203B41FA5}">
                      <a16:colId xmlns:a16="http://schemas.microsoft.com/office/drawing/2014/main" val="315684703"/>
                    </a:ext>
                  </a:extLst>
                </a:gridCol>
                <a:gridCol w="304495">
                  <a:extLst>
                    <a:ext uri="{9D8B030D-6E8A-4147-A177-3AD203B41FA5}">
                      <a16:colId xmlns:a16="http://schemas.microsoft.com/office/drawing/2014/main" val="1366829644"/>
                    </a:ext>
                  </a:extLst>
                </a:gridCol>
                <a:gridCol w="304495">
                  <a:extLst>
                    <a:ext uri="{9D8B030D-6E8A-4147-A177-3AD203B41FA5}">
                      <a16:colId xmlns:a16="http://schemas.microsoft.com/office/drawing/2014/main" val="514703815"/>
                    </a:ext>
                  </a:extLst>
                </a:gridCol>
                <a:gridCol w="304495">
                  <a:extLst>
                    <a:ext uri="{9D8B030D-6E8A-4147-A177-3AD203B41FA5}">
                      <a16:colId xmlns:a16="http://schemas.microsoft.com/office/drawing/2014/main" val="2751369258"/>
                    </a:ext>
                  </a:extLst>
                </a:gridCol>
                <a:gridCol w="304495">
                  <a:extLst>
                    <a:ext uri="{9D8B030D-6E8A-4147-A177-3AD203B41FA5}">
                      <a16:colId xmlns:a16="http://schemas.microsoft.com/office/drawing/2014/main" val="2991668746"/>
                    </a:ext>
                  </a:extLst>
                </a:gridCol>
                <a:gridCol w="304495">
                  <a:extLst>
                    <a:ext uri="{9D8B030D-6E8A-4147-A177-3AD203B41FA5}">
                      <a16:colId xmlns:a16="http://schemas.microsoft.com/office/drawing/2014/main" val="2187358724"/>
                    </a:ext>
                  </a:extLst>
                </a:gridCol>
                <a:gridCol w="304495">
                  <a:extLst>
                    <a:ext uri="{9D8B030D-6E8A-4147-A177-3AD203B41FA5}">
                      <a16:colId xmlns:a16="http://schemas.microsoft.com/office/drawing/2014/main" val="170764652"/>
                    </a:ext>
                  </a:extLst>
                </a:gridCol>
                <a:gridCol w="304495">
                  <a:extLst>
                    <a:ext uri="{9D8B030D-6E8A-4147-A177-3AD203B41FA5}">
                      <a16:colId xmlns:a16="http://schemas.microsoft.com/office/drawing/2014/main" val="1394522668"/>
                    </a:ext>
                  </a:extLst>
                </a:gridCol>
                <a:gridCol w="304495">
                  <a:extLst>
                    <a:ext uri="{9D8B030D-6E8A-4147-A177-3AD203B41FA5}">
                      <a16:colId xmlns:a16="http://schemas.microsoft.com/office/drawing/2014/main" val="1460451722"/>
                    </a:ext>
                  </a:extLst>
                </a:gridCol>
                <a:gridCol w="304495">
                  <a:extLst>
                    <a:ext uri="{9D8B030D-6E8A-4147-A177-3AD203B41FA5}">
                      <a16:colId xmlns:a16="http://schemas.microsoft.com/office/drawing/2014/main" val="1322975816"/>
                    </a:ext>
                  </a:extLst>
                </a:gridCol>
                <a:gridCol w="304495">
                  <a:extLst>
                    <a:ext uri="{9D8B030D-6E8A-4147-A177-3AD203B41FA5}">
                      <a16:colId xmlns:a16="http://schemas.microsoft.com/office/drawing/2014/main" val="3167315364"/>
                    </a:ext>
                  </a:extLst>
                </a:gridCol>
                <a:gridCol w="304495">
                  <a:extLst>
                    <a:ext uri="{9D8B030D-6E8A-4147-A177-3AD203B41FA5}">
                      <a16:colId xmlns:a16="http://schemas.microsoft.com/office/drawing/2014/main" val="4000416444"/>
                    </a:ext>
                  </a:extLst>
                </a:gridCol>
                <a:gridCol w="304495">
                  <a:extLst>
                    <a:ext uri="{9D8B030D-6E8A-4147-A177-3AD203B41FA5}">
                      <a16:colId xmlns:a16="http://schemas.microsoft.com/office/drawing/2014/main" val="2216609600"/>
                    </a:ext>
                  </a:extLst>
                </a:gridCol>
                <a:gridCol w="304495">
                  <a:extLst>
                    <a:ext uri="{9D8B030D-6E8A-4147-A177-3AD203B41FA5}">
                      <a16:colId xmlns:a16="http://schemas.microsoft.com/office/drawing/2014/main" val="2314500829"/>
                    </a:ext>
                  </a:extLst>
                </a:gridCol>
                <a:gridCol w="304495">
                  <a:extLst>
                    <a:ext uri="{9D8B030D-6E8A-4147-A177-3AD203B41FA5}">
                      <a16:colId xmlns:a16="http://schemas.microsoft.com/office/drawing/2014/main" val="291589890"/>
                    </a:ext>
                  </a:extLst>
                </a:gridCol>
                <a:gridCol w="304495">
                  <a:extLst>
                    <a:ext uri="{9D8B030D-6E8A-4147-A177-3AD203B41FA5}">
                      <a16:colId xmlns:a16="http://schemas.microsoft.com/office/drawing/2014/main" val="3429977470"/>
                    </a:ext>
                  </a:extLst>
                </a:gridCol>
                <a:gridCol w="304495">
                  <a:extLst>
                    <a:ext uri="{9D8B030D-6E8A-4147-A177-3AD203B41FA5}">
                      <a16:colId xmlns:a16="http://schemas.microsoft.com/office/drawing/2014/main" val="296561263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75988585"/>
                  </a:ext>
                </a:extLst>
              </a:tr>
              <a:tr h="370840">
                <a:tc>
                  <a:txBody>
                    <a:bodyPr/>
                    <a:lstStyle/>
                    <a:p>
                      <a:r>
                        <a:rPr lang="en-US" sz="1000"/>
                        <a:t>Lufthansa</a:t>
                      </a:r>
                    </a:p>
                  </a:txBody>
                  <a:tcPr/>
                </a:tc>
                <a:tc>
                  <a:txBody>
                    <a:bodyPr/>
                    <a:lstStyle/>
                    <a:p>
                      <a:r>
                        <a:rPr lang="en-US" sz="1000"/>
                        <a:t>3702731</a:t>
                      </a:r>
                    </a:p>
                  </a:txBody>
                  <a:tcPr/>
                </a:tc>
                <a:tc>
                  <a:txBody>
                    <a:bodyPr/>
                    <a:lstStyle/>
                    <a:p>
                      <a:r>
                        <a:rPr lang="en-US" sz="1000"/>
                        <a:t>40406</a:t>
                      </a:r>
                    </a:p>
                  </a:txBody>
                  <a:tcPr/>
                </a:tc>
                <a:tc>
                  <a:txBody>
                    <a:bodyPr/>
                    <a:lstStyle/>
                    <a:p>
                      <a:r>
                        <a:rPr lang="en-US" sz="1000"/>
                        <a:t>3702731</a:t>
                      </a:r>
                    </a:p>
                  </a:txBody>
                  <a:tcPr/>
                </a:tc>
                <a:tc>
                  <a:txBody>
                    <a:bodyPr/>
                    <a:lstStyle/>
                    <a:p>
                      <a:r>
                        <a:rPr lang="en-US" sz="1000"/>
                        <a:t>40406</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342</a:t>
                      </a:r>
                    </a:p>
                  </a:txBody>
                  <a:tcPr/>
                </a:tc>
                <a:tc>
                  <a:txBody>
                    <a:bodyPr/>
                    <a:lstStyle/>
                    <a:p>
                      <a:r>
                        <a:rPr lang="en-US" sz="1000"/>
                        <a:t>23</a:t>
                      </a:r>
                    </a:p>
                  </a:txBody>
                  <a:tcPr/>
                </a:tc>
                <a:tc>
                  <a:txBody>
                    <a:bodyPr/>
                    <a:lstStyle/>
                    <a:p>
                      <a:r>
                        <a:rPr lang="en-US" sz="1000"/>
                        <a:t>258</a:t>
                      </a:r>
                    </a:p>
                  </a:txBody>
                  <a:tcPr/>
                </a:tc>
                <a:tc>
                  <a:txBody>
                    <a:bodyPr/>
                    <a:lstStyle/>
                    <a:p>
                      <a:r>
                        <a:rPr lang="en-US" sz="1000"/>
                        <a:t>4</a:t>
                      </a:r>
                    </a:p>
                  </a:txBody>
                  <a:tcPr/>
                </a:tc>
                <a:tc>
                  <a:txBody>
                    <a:bodyPr/>
                    <a:lstStyle/>
                    <a:p>
                      <a:r>
                        <a:rPr lang="en-US" sz="1000"/>
                        <a:t>0</a:t>
                      </a:r>
                    </a:p>
                  </a:txBody>
                  <a:tcPr/>
                </a:tc>
                <a:tc>
                  <a:txBody>
                    <a:bodyPr/>
                    <a:lstStyle/>
                    <a:p>
                      <a:r>
                        <a:rPr lang="en-US" sz="1000"/>
                        <a:t>49</a:t>
                      </a:r>
                    </a:p>
                  </a:txBody>
                  <a:tcPr/>
                </a:tc>
                <a:tc>
                  <a:txBody>
                    <a:bodyPr/>
                    <a:lstStyle/>
                    <a:p>
                      <a:r>
                        <a:rPr lang="en-US" sz="1000"/>
                        <a:t>8</a:t>
                      </a:r>
                    </a:p>
                  </a:txBody>
                  <a:tcPr/>
                </a:tc>
                <a:tc>
                  <a:txBody>
                    <a:bodyPr/>
                    <a:lstStyle/>
                    <a:p>
                      <a:r>
                        <a:rPr lang="en-US" sz="1000"/>
                        <a:t>23</a:t>
                      </a:r>
                    </a:p>
                  </a:txBody>
                  <a:tcPr/>
                </a:tc>
                <a:tc>
                  <a:txBody>
                    <a:bodyPr/>
                    <a:lstStyle/>
                    <a:p>
                      <a:r>
                        <a:rPr lang="en-US" sz="1000"/>
                        <a:t>309</a:t>
                      </a:r>
                    </a:p>
                  </a:txBody>
                  <a:tcPr/>
                </a:tc>
                <a:tc>
                  <a:txBody>
                    <a:bodyPr/>
                    <a:lstStyle/>
                    <a:p>
                      <a:r>
                        <a:rPr lang="en-US" sz="1000"/>
                        <a:t>47</a:t>
                      </a:r>
                    </a:p>
                  </a:txBody>
                  <a:tcPr/>
                </a:tc>
                <a:tc>
                  <a:txBody>
                    <a:bodyPr/>
                    <a:lstStyle/>
                    <a:p>
                      <a:r>
                        <a:rPr lang="en-US" sz="1000"/>
                        <a:t>698</a:t>
                      </a:r>
                    </a:p>
                  </a:txBody>
                  <a:tcPr/>
                </a:tc>
                <a:tc>
                  <a:txBody>
                    <a:bodyPr/>
                    <a:lstStyle/>
                    <a:p>
                      <a:r>
                        <a:rPr lang="en-US" sz="1000"/>
                        <a:t>1030</a:t>
                      </a:r>
                    </a:p>
                  </a:txBody>
                  <a:tcPr/>
                </a:tc>
                <a:tc>
                  <a:txBody>
                    <a:bodyPr/>
                    <a:lstStyle/>
                    <a:p>
                      <a:r>
                        <a:rPr lang="en-US" sz="1000"/>
                        <a:t>397</a:t>
                      </a:r>
                    </a:p>
                  </a:txBody>
                  <a:tcPr/>
                </a:tc>
                <a:tc>
                  <a:txBody>
                    <a:bodyPr/>
                    <a:lstStyle/>
                    <a:p>
                      <a:r>
                        <a:rPr lang="en-US" sz="1000"/>
                        <a:t>0.0190 %</a:t>
                      </a:r>
                    </a:p>
                  </a:txBody>
                  <a:tcPr/>
                </a:tc>
                <a:tc>
                  <a:txBody>
                    <a:bodyPr/>
                    <a:lstStyle/>
                    <a:p>
                      <a:r>
                        <a:rPr lang="en-US" sz="1000"/>
                        <a:t>81.9 %</a:t>
                      </a:r>
                    </a:p>
                  </a:txBody>
                  <a:tcPr/>
                </a:tc>
                <a:extLst>
                  <a:ext uri="{0D108BD9-81ED-4DB2-BD59-A6C34878D82A}">
                    <a16:rowId xmlns:a16="http://schemas.microsoft.com/office/drawing/2014/main" val="3036523209"/>
                  </a:ext>
                </a:extLst>
              </a:tr>
            </a:tbl>
          </a:graphicData>
        </a:graphic>
      </p:graphicFrame>
      <p:sp>
        <p:nvSpPr>
          <p:cNvPr id="4" name="Text Placeholder 3">
            <a:extLst>
              <a:ext uri="{FF2B5EF4-FFF2-40B4-BE49-F238E27FC236}">
                <a16:creationId xmlns:a16="http://schemas.microsoft.com/office/drawing/2014/main" id="{93DFE421-A3A0-4E48-BAD2-469B22EDB7D2}"/>
              </a:ext>
            </a:extLst>
          </p:cNvPr>
          <p:cNvSpPr>
            <a:spLocks noGrp="1"/>
          </p:cNvSpPr>
          <p:nvPr>
            <p:ph type="body" sz="quarter" idx="14"/>
          </p:nvPr>
        </p:nvSpPr>
        <p:spPr/>
        <p:txBody>
          <a:bodyPr/>
          <a:lstStyle/>
          <a:p>
            <a:r>
              <a:rPr lang="en-US"/>
              <a:t>08/01/2018 - 09/01/2018</a:t>
            </a:r>
          </a:p>
        </p:txBody>
      </p:sp>
    </p:spTree>
    <p:extLst>
      <p:ext uri="{BB962C8B-B14F-4D97-AF65-F5344CB8AC3E}">
        <p14:creationId xmlns:p14="http://schemas.microsoft.com/office/powerpoint/2010/main" val="231332494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135</Words>
  <Application>Microsoft Office PowerPoint</Application>
  <PresentationFormat>On-screen Show (4:3)</PresentationFormat>
  <Paragraphs>92</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Calibri</vt:lpstr>
      <vt:lpstr>Arial</vt:lpstr>
      <vt:lpstr>quintly_template</vt:lpstr>
      <vt:lpstr>Facebook</vt:lpstr>
      <vt:lpstr>Facebook Own Posts Table  | Lufthansa</vt:lpstr>
      <vt:lpstr>Facebook Key Metrics Table | Lufthansa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dc:title>
  <dc:creator>Administrator</dc:creator>
  <cp:lastModifiedBy>Administrator</cp:lastModifiedBy>
  <cp:revision>1</cp:revision>
  <dcterms:created xsi:type="dcterms:W3CDTF">2018-09-16T12:40:55Z</dcterms:created>
  <dcterms:modified xsi:type="dcterms:W3CDTF">2018-09-16T12:41:01Z</dcterms:modified>
</cp:coreProperties>
</file>