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7580-1490-41A2-B6DC-926E567C7680}"/>
              </a:ext>
            </a:extLst>
          </p:cNvPr>
          <p:cNvSpPr>
            <a:spLocks noGrp="1"/>
          </p:cNvSpPr>
          <p:nvPr>
            <p:ph type="title"/>
          </p:nvPr>
        </p:nvSpPr>
        <p:spPr/>
        <p:txBody>
          <a:bodyPr/>
          <a:lstStyle/>
          <a:p>
            <a:r>
              <a:rPr lang="en-US"/>
              <a:t>Instagram Posts Table | BAA - 1 of 7</a:t>
            </a:r>
          </a:p>
        </p:txBody>
      </p:sp>
      <p:graphicFrame>
        <p:nvGraphicFramePr>
          <p:cNvPr id="5" name="Table Placeholder 4">
            <a:extLst>
              <a:ext uri="{FF2B5EF4-FFF2-40B4-BE49-F238E27FC236}">
                <a16:creationId xmlns:a16="http://schemas.microsoft.com/office/drawing/2014/main" id="{A164A0C3-F18A-4479-9D28-0C5199AD964C}"/>
              </a:ext>
            </a:extLst>
          </p:cNvPr>
          <p:cNvGraphicFramePr>
            <a:graphicFrameLocks noGrp="1"/>
          </p:cNvGraphicFramePr>
          <p:nvPr>
            <p:ph type="tbl" sz="quarter" idx="13"/>
            <p:extLst>
              <p:ext uri="{D42A27DB-BD31-4B8C-83A1-F6EECF244321}">
                <p14:modId xmlns:p14="http://schemas.microsoft.com/office/powerpoint/2010/main" val="4252521026"/>
              </p:ext>
            </p:extLst>
          </p:nvPr>
        </p:nvGraphicFramePr>
        <p:xfrm>
          <a:off x="457200" y="1731963"/>
          <a:ext cx="8065006" cy="438912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517126141"/>
                    </a:ext>
                  </a:extLst>
                </a:gridCol>
                <a:gridCol w="1152143">
                  <a:extLst>
                    <a:ext uri="{9D8B030D-6E8A-4147-A177-3AD203B41FA5}">
                      <a16:colId xmlns:a16="http://schemas.microsoft.com/office/drawing/2014/main" val="1011110384"/>
                    </a:ext>
                  </a:extLst>
                </a:gridCol>
                <a:gridCol w="576072">
                  <a:extLst>
                    <a:ext uri="{9D8B030D-6E8A-4147-A177-3AD203B41FA5}">
                      <a16:colId xmlns:a16="http://schemas.microsoft.com/office/drawing/2014/main" val="3349538325"/>
                    </a:ext>
                  </a:extLst>
                </a:gridCol>
                <a:gridCol w="576072">
                  <a:extLst>
                    <a:ext uri="{9D8B030D-6E8A-4147-A177-3AD203B41FA5}">
                      <a16:colId xmlns:a16="http://schemas.microsoft.com/office/drawing/2014/main" val="3848710740"/>
                    </a:ext>
                  </a:extLst>
                </a:gridCol>
                <a:gridCol w="576072">
                  <a:extLst>
                    <a:ext uri="{9D8B030D-6E8A-4147-A177-3AD203B41FA5}">
                      <a16:colId xmlns:a16="http://schemas.microsoft.com/office/drawing/2014/main" val="2628387971"/>
                    </a:ext>
                  </a:extLst>
                </a:gridCol>
                <a:gridCol w="576072">
                  <a:extLst>
                    <a:ext uri="{9D8B030D-6E8A-4147-A177-3AD203B41FA5}">
                      <a16:colId xmlns:a16="http://schemas.microsoft.com/office/drawing/2014/main" val="266095893"/>
                    </a:ext>
                  </a:extLst>
                </a:gridCol>
                <a:gridCol w="576072">
                  <a:extLst>
                    <a:ext uri="{9D8B030D-6E8A-4147-A177-3AD203B41FA5}">
                      <a16:colId xmlns:a16="http://schemas.microsoft.com/office/drawing/2014/main" val="1823081937"/>
                    </a:ext>
                  </a:extLst>
                </a:gridCol>
                <a:gridCol w="576072">
                  <a:extLst>
                    <a:ext uri="{9D8B030D-6E8A-4147-A177-3AD203B41FA5}">
                      <a16:colId xmlns:a16="http://schemas.microsoft.com/office/drawing/2014/main" val="3981251992"/>
                    </a:ext>
                  </a:extLst>
                </a:gridCol>
                <a:gridCol w="576072">
                  <a:extLst>
                    <a:ext uri="{9D8B030D-6E8A-4147-A177-3AD203B41FA5}">
                      <a16:colId xmlns:a16="http://schemas.microsoft.com/office/drawing/2014/main" val="3061884569"/>
                    </a:ext>
                  </a:extLst>
                </a:gridCol>
                <a:gridCol w="576072">
                  <a:extLst>
                    <a:ext uri="{9D8B030D-6E8A-4147-A177-3AD203B41FA5}">
                      <a16:colId xmlns:a16="http://schemas.microsoft.com/office/drawing/2014/main" val="52843680"/>
                    </a:ext>
                  </a:extLst>
                </a:gridCol>
                <a:gridCol w="576072">
                  <a:extLst>
                    <a:ext uri="{9D8B030D-6E8A-4147-A177-3AD203B41FA5}">
                      <a16:colId xmlns:a16="http://schemas.microsoft.com/office/drawing/2014/main" val="3930449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5483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- 2020-05-28 15:18:37</a:t>
                      </a:r>
                      <a:r>
                        <a:rPr kumimoji="0" lang="en-US" sz="1000" b="0" i="0" u="none" strike="noStrike" kern="1200" cap="none" spc="0" normalizeH="0" baseline="0" noProof="0">
                          <a:ln>
                            <a:noFill/>
                          </a:ln>
                          <a:solidFill>
                            <a:prstClr val="black"/>
                          </a:solidFill>
                          <a:effectLst/>
                          <a:uLnTx/>
                          <a:uFillTx/>
                          <a:latin typeface="+mn-lt"/>
                          <a:ea typeface="+mn-ea"/>
                          <a:cs typeface="+mn-cs"/>
                        </a:rPr>
                        <a:t>
 The bold shining glass of the panoramic elevator at the back of Burj Al Arab Jumeirah captures the eye, leading it up towards the sky and the 27th floor. Thank you 📷 IG @philphauler
-
#LiveTheMoment #BurjAlArab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https://www.instagram.com/p/CAvH4LRn3NS/media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06:13:08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111822</a:t>
                      </a:r>
                    </a:p>
                  </a:txBody>
                  <a:tcPr/>
                </a:tc>
                <a:extLst>
                  <a:ext uri="{0D108BD9-81ED-4DB2-BD59-A6C34878D82A}">
                    <a16:rowId xmlns:a16="http://schemas.microsoft.com/office/drawing/2014/main" val="460804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- 2020-05-22 14:47:53</a:t>
                      </a:r>
                      <a:r>
                        <a:rPr kumimoji="0" lang="en-US" sz="1000" b="0" i="0" u="none" strike="noStrike" kern="1200" cap="none" spc="0" normalizeH="0" baseline="0" noProof="0">
                          <a:ln>
                            <a:noFill/>
                          </a:ln>
                          <a:solidFill>
                            <a:prstClr val="black"/>
                          </a:solidFill>
                          <a:effectLst/>
                          <a:uLnTx/>
                          <a:uFillTx/>
                          <a:latin typeface="+mn-lt"/>
                          <a:ea typeface="+mn-ea"/>
                          <a:cs typeface="+mn-cs"/>
                        </a:rPr>
                        <a:t>
 Today, the sun will set at 6:55pm, and slip behind the distinctive structure of Burj Al Arab Jumeirah.
#StaySafeWithJumeirah #BurjAlArab #WhatMattersMost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https://www.instagram.com/p/CAfnl1snWD6/media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06:13:08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54553557"/>
                  </a:ext>
                </a:extLst>
              </a:tr>
            </a:tbl>
          </a:graphicData>
        </a:graphic>
      </p:graphicFrame>
      <p:sp>
        <p:nvSpPr>
          <p:cNvPr id="4" name="Text Placeholder 3">
            <a:extLst>
              <a:ext uri="{FF2B5EF4-FFF2-40B4-BE49-F238E27FC236}">
                <a16:creationId xmlns:a16="http://schemas.microsoft.com/office/drawing/2014/main" id="{7B6893C1-0319-43E6-B86E-7D81C04C1C3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37129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6CB9D-44D5-4E6B-911D-C07155B2762B}"/>
              </a:ext>
            </a:extLst>
          </p:cNvPr>
          <p:cNvSpPr>
            <a:spLocks noGrp="1"/>
          </p:cNvSpPr>
          <p:nvPr>
            <p:ph type="title"/>
          </p:nvPr>
        </p:nvSpPr>
        <p:spPr/>
        <p:txBody>
          <a:bodyPr/>
          <a:lstStyle/>
          <a:p>
            <a:r>
              <a:rPr lang="en-US"/>
              <a:t>Instagram Posts Table | BAA - 2 of 7</a:t>
            </a:r>
          </a:p>
        </p:txBody>
      </p:sp>
      <p:graphicFrame>
        <p:nvGraphicFramePr>
          <p:cNvPr id="5" name="Table Placeholder 4">
            <a:extLst>
              <a:ext uri="{FF2B5EF4-FFF2-40B4-BE49-F238E27FC236}">
                <a16:creationId xmlns:a16="http://schemas.microsoft.com/office/drawing/2014/main" id="{7C92EC44-179E-495A-BED9-F481F3EC93FB}"/>
              </a:ext>
            </a:extLst>
          </p:cNvPr>
          <p:cNvGraphicFramePr>
            <a:graphicFrameLocks noGrp="1"/>
          </p:cNvGraphicFramePr>
          <p:nvPr>
            <p:ph type="tbl" sz="quarter" idx="13"/>
            <p:extLst>
              <p:ext uri="{D42A27DB-BD31-4B8C-83A1-F6EECF244321}">
                <p14:modId xmlns:p14="http://schemas.microsoft.com/office/powerpoint/2010/main" val="2057122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328429483"/>
                    </a:ext>
                  </a:extLst>
                </a:gridCol>
                <a:gridCol w="1152143">
                  <a:extLst>
                    <a:ext uri="{9D8B030D-6E8A-4147-A177-3AD203B41FA5}">
                      <a16:colId xmlns:a16="http://schemas.microsoft.com/office/drawing/2014/main" val="1359716450"/>
                    </a:ext>
                  </a:extLst>
                </a:gridCol>
                <a:gridCol w="576072">
                  <a:extLst>
                    <a:ext uri="{9D8B030D-6E8A-4147-A177-3AD203B41FA5}">
                      <a16:colId xmlns:a16="http://schemas.microsoft.com/office/drawing/2014/main" val="337877344"/>
                    </a:ext>
                  </a:extLst>
                </a:gridCol>
                <a:gridCol w="576072">
                  <a:extLst>
                    <a:ext uri="{9D8B030D-6E8A-4147-A177-3AD203B41FA5}">
                      <a16:colId xmlns:a16="http://schemas.microsoft.com/office/drawing/2014/main" val="1510259053"/>
                    </a:ext>
                  </a:extLst>
                </a:gridCol>
                <a:gridCol w="576072">
                  <a:extLst>
                    <a:ext uri="{9D8B030D-6E8A-4147-A177-3AD203B41FA5}">
                      <a16:colId xmlns:a16="http://schemas.microsoft.com/office/drawing/2014/main" val="3528479168"/>
                    </a:ext>
                  </a:extLst>
                </a:gridCol>
                <a:gridCol w="576072">
                  <a:extLst>
                    <a:ext uri="{9D8B030D-6E8A-4147-A177-3AD203B41FA5}">
                      <a16:colId xmlns:a16="http://schemas.microsoft.com/office/drawing/2014/main" val="1229874288"/>
                    </a:ext>
                  </a:extLst>
                </a:gridCol>
                <a:gridCol w="576072">
                  <a:extLst>
                    <a:ext uri="{9D8B030D-6E8A-4147-A177-3AD203B41FA5}">
                      <a16:colId xmlns:a16="http://schemas.microsoft.com/office/drawing/2014/main" val="173343621"/>
                    </a:ext>
                  </a:extLst>
                </a:gridCol>
                <a:gridCol w="576072">
                  <a:extLst>
                    <a:ext uri="{9D8B030D-6E8A-4147-A177-3AD203B41FA5}">
                      <a16:colId xmlns:a16="http://schemas.microsoft.com/office/drawing/2014/main" val="451571891"/>
                    </a:ext>
                  </a:extLst>
                </a:gridCol>
                <a:gridCol w="576072">
                  <a:extLst>
                    <a:ext uri="{9D8B030D-6E8A-4147-A177-3AD203B41FA5}">
                      <a16:colId xmlns:a16="http://schemas.microsoft.com/office/drawing/2014/main" val="1892514827"/>
                    </a:ext>
                  </a:extLst>
                </a:gridCol>
                <a:gridCol w="576072">
                  <a:extLst>
                    <a:ext uri="{9D8B030D-6E8A-4147-A177-3AD203B41FA5}">
                      <a16:colId xmlns:a16="http://schemas.microsoft.com/office/drawing/2014/main" val="279647124"/>
                    </a:ext>
                  </a:extLst>
                </a:gridCol>
                <a:gridCol w="576072">
                  <a:extLst>
                    <a:ext uri="{9D8B030D-6E8A-4147-A177-3AD203B41FA5}">
                      <a16:colId xmlns:a16="http://schemas.microsoft.com/office/drawing/2014/main" val="2761605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0112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- 2020-05-19 12:41:30</a:t>
                      </a:r>
                      <a:r>
                        <a:rPr kumimoji="0" lang="en-US" sz="1000" b="0" i="0" u="none" strike="noStrike" kern="1200" cap="none" spc="0" normalizeH="0" baseline="0" noProof="0">
                          <a:ln>
                            <a:noFill/>
                          </a:ln>
                          <a:solidFill>
                            <a:prstClr val="black"/>
                          </a:solidFill>
                          <a:effectLst/>
                          <a:uLnTx/>
                          <a:uFillTx/>
                          <a:latin typeface="+mn-lt"/>
                          <a:ea typeface="+mn-ea"/>
                          <a:cs typeface="+mn-cs"/>
                        </a:rPr>
                        <a:t>
 Ascending into the higher levels of Burj Al Arab Jumeirah can feel like an other-worldly experience as you are absorbed by light, colour, and gold.
Thank you 📷 @itscamilleco 
#StaySafeWithJumeirah #BurjAlArab #WhatMattersMost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https://www.instagram.com/p/CAXqvkwnrXl/media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06:13:08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84274</a:t>
                      </a:r>
                    </a:p>
                  </a:txBody>
                  <a:tcPr/>
                </a:tc>
                <a:extLst>
                  <a:ext uri="{0D108BD9-81ED-4DB2-BD59-A6C34878D82A}">
                    <a16:rowId xmlns:a16="http://schemas.microsoft.com/office/drawing/2014/main" val="4020521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- 2020-05-16 15:54:53</a:t>
                      </a:r>
                      <a:r>
                        <a:rPr kumimoji="0" lang="en-US" sz="1000" b="0" i="0" u="none" strike="noStrike" kern="1200" cap="none" spc="0" normalizeH="0" baseline="0" noProof="0">
                          <a:ln>
                            <a:noFill/>
                          </a:ln>
                          <a:solidFill>
                            <a:prstClr val="black"/>
                          </a:solidFill>
                          <a:effectLst/>
                          <a:uLnTx/>
                          <a:uFillTx/>
                          <a:latin typeface="+mn-lt"/>
                          <a:ea typeface="+mn-ea"/>
                          <a:cs typeface="+mn-cs"/>
                        </a:rPr>
                        <a:t>
 The tradition of hot Arabic tea, enjoyed over long evenings talking with friends and loved ones.
#WhatMattersMost #StaySafeWithJumeirah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https://www.instagram.com/p/CAQSfY-nuRG/media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06:13:08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92370</a:t>
                      </a:r>
                    </a:p>
                  </a:txBody>
                  <a:tcPr/>
                </a:tc>
                <a:extLst>
                  <a:ext uri="{0D108BD9-81ED-4DB2-BD59-A6C34878D82A}">
                    <a16:rowId xmlns:a16="http://schemas.microsoft.com/office/drawing/2014/main" val="1419460555"/>
                  </a:ext>
                </a:extLst>
              </a:tr>
            </a:tbl>
          </a:graphicData>
        </a:graphic>
      </p:graphicFrame>
      <p:sp>
        <p:nvSpPr>
          <p:cNvPr id="4" name="Text Placeholder 3">
            <a:extLst>
              <a:ext uri="{FF2B5EF4-FFF2-40B4-BE49-F238E27FC236}">
                <a16:creationId xmlns:a16="http://schemas.microsoft.com/office/drawing/2014/main" id="{332F56E4-8AB9-439A-9AFF-4285BA520B4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41879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0A5E5-57BC-4D81-A35F-BC18785CF98C}"/>
              </a:ext>
            </a:extLst>
          </p:cNvPr>
          <p:cNvSpPr>
            <a:spLocks noGrp="1"/>
          </p:cNvSpPr>
          <p:nvPr>
            <p:ph type="title"/>
          </p:nvPr>
        </p:nvSpPr>
        <p:spPr/>
        <p:txBody>
          <a:bodyPr/>
          <a:lstStyle/>
          <a:p>
            <a:r>
              <a:rPr lang="en-US"/>
              <a:t>Instagram Posts Table | BAA - 3 of 7</a:t>
            </a:r>
          </a:p>
        </p:txBody>
      </p:sp>
      <p:graphicFrame>
        <p:nvGraphicFramePr>
          <p:cNvPr id="5" name="Table Placeholder 4">
            <a:extLst>
              <a:ext uri="{FF2B5EF4-FFF2-40B4-BE49-F238E27FC236}">
                <a16:creationId xmlns:a16="http://schemas.microsoft.com/office/drawing/2014/main" id="{30F438E0-EEDB-4DB5-A05D-7CEC6DF28A58}"/>
              </a:ext>
            </a:extLst>
          </p:cNvPr>
          <p:cNvGraphicFramePr>
            <a:graphicFrameLocks noGrp="1"/>
          </p:cNvGraphicFramePr>
          <p:nvPr>
            <p:ph type="tbl" sz="quarter" idx="13"/>
            <p:extLst>
              <p:ext uri="{D42A27DB-BD31-4B8C-83A1-F6EECF244321}">
                <p14:modId xmlns:p14="http://schemas.microsoft.com/office/powerpoint/2010/main" val="2832858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588491226"/>
                    </a:ext>
                  </a:extLst>
                </a:gridCol>
                <a:gridCol w="1152143">
                  <a:extLst>
                    <a:ext uri="{9D8B030D-6E8A-4147-A177-3AD203B41FA5}">
                      <a16:colId xmlns:a16="http://schemas.microsoft.com/office/drawing/2014/main" val="1029111967"/>
                    </a:ext>
                  </a:extLst>
                </a:gridCol>
                <a:gridCol w="576072">
                  <a:extLst>
                    <a:ext uri="{9D8B030D-6E8A-4147-A177-3AD203B41FA5}">
                      <a16:colId xmlns:a16="http://schemas.microsoft.com/office/drawing/2014/main" val="1071115031"/>
                    </a:ext>
                  </a:extLst>
                </a:gridCol>
                <a:gridCol w="576072">
                  <a:extLst>
                    <a:ext uri="{9D8B030D-6E8A-4147-A177-3AD203B41FA5}">
                      <a16:colId xmlns:a16="http://schemas.microsoft.com/office/drawing/2014/main" val="3403012997"/>
                    </a:ext>
                  </a:extLst>
                </a:gridCol>
                <a:gridCol w="576072">
                  <a:extLst>
                    <a:ext uri="{9D8B030D-6E8A-4147-A177-3AD203B41FA5}">
                      <a16:colId xmlns:a16="http://schemas.microsoft.com/office/drawing/2014/main" val="2050499880"/>
                    </a:ext>
                  </a:extLst>
                </a:gridCol>
                <a:gridCol w="576072">
                  <a:extLst>
                    <a:ext uri="{9D8B030D-6E8A-4147-A177-3AD203B41FA5}">
                      <a16:colId xmlns:a16="http://schemas.microsoft.com/office/drawing/2014/main" val="3067966705"/>
                    </a:ext>
                  </a:extLst>
                </a:gridCol>
                <a:gridCol w="576072">
                  <a:extLst>
                    <a:ext uri="{9D8B030D-6E8A-4147-A177-3AD203B41FA5}">
                      <a16:colId xmlns:a16="http://schemas.microsoft.com/office/drawing/2014/main" val="4060985240"/>
                    </a:ext>
                  </a:extLst>
                </a:gridCol>
                <a:gridCol w="576072">
                  <a:extLst>
                    <a:ext uri="{9D8B030D-6E8A-4147-A177-3AD203B41FA5}">
                      <a16:colId xmlns:a16="http://schemas.microsoft.com/office/drawing/2014/main" val="2103827746"/>
                    </a:ext>
                  </a:extLst>
                </a:gridCol>
                <a:gridCol w="576072">
                  <a:extLst>
                    <a:ext uri="{9D8B030D-6E8A-4147-A177-3AD203B41FA5}">
                      <a16:colId xmlns:a16="http://schemas.microsoft.com/office/drawing/2014/main" val="471111022"/>
                    </a:ext>
                  </a:extLst>
                </a:gridCol>
                <a:gridCol w="576072">
                  <a:extLst>
                    <a:ext uri="{9D8B030D-6E8A-4147-A177-3AD203B41FA5}">
                      <a16:colId xmlns:a16="http://schemas.microsoft.com/office/drawing/2014/main" val="50600587"/>
                    </a:ext>
                  </a:extLst>
                </a:gridCol>
                <a:gridCol w="576072">
                  <a:extLst>
                    <a:ext uri="{9D8B030D-6E8A-4147-A177-3AD203B41FA5}">
                      <a16:colId xmlns:a16="http://schemas.microsoft.com/office/drawing/2014/main" val="1272072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77072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- 2020-05-14 14:17:49</a:t>
                      </a:r>
                      <a:r>
                        <a:rPr kumimoji="0" lang="en-US" sz="1000" b="0" i="0" u="none" strike="noStrike" kern="1200" cap="none" spc="0" normalizeH="0" baseline="0" noProof="0">
                          <a:ln>
                            <a:noFill/>
                          </a:ln>
                          <a:solidFill>
                            <a:prstClr val="black"/>
                          </a:solidFill>
                          <a:effectLst/>
                          <a:uLnTx/>
                          <a:uFillTx/>
                          <a:latin typeface="+mn-lt"/>
                          <a:ea typeface="+mn-ea"/>
                          <a:cs typeface="+mn-cs"/>
                        </a:rPr>
                        <a:t>
 The towering structure of Burj Al Arab Jumeirah stands at the end of a long curving bridge, ensuring that its shadow never encroaches on the shoreline laid out before it.
#WhatMattersMost #StaySafeWithJumeirah
@dana_malhas
#StaySafeWithJumeirah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https://www.instagram.com/p/CAK9yqynCMQ/media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06:13:08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72456</a:t>
                      </a:r>
                    </a:p>
                  </a:txBody>
                  <a:tcPr/>
                </a:tc>
                <a:extLst>
                  <a:ext uri="{0D108BD9-81ED-4DB2-BD59-A6C34878D82A}">
                    <a16:rowId xmlns:a16="http://schemas.microsoft.com/office/drawing/2014/main" val="2542579414"/>
                  </a:ext>
                </a:extLst>
              </a:tr>
            </a:tbl>
          </a:graphicData>
        </a:graphic>
      </p:graphicFrame>
      <p:sp>
        <p:nvSpPr>
          <p:cNvPr id="4" name="Text Placeholder 3">
            <a:extLst>
              <a:ext uri="{FF2B5EF4-FFF2-40B4-BE49-F238E27FC236}">
                <a16:creationId xmlns:a16="http://schemas.microsoft.com/office/drawing/2014/main" id="{6DDC270B-F8E7-4255-89CE-09EF40E7B76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413055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17F34-A201-4212-B763-92D63AD6F298}"/>
              </a:ext>
            </a:extLst>
          </p:cNvPr>
          <p:cNvSpPr>
            <a:spLocks noGrp="1"/>
          </p:cNvSpPr>
          <p:nvPr>
            <p:ph type="title"/>
          </p:nvPr>
        </p:nvSpPr>
        <p:spPr/>
        <p:txBody>
          <a:bodyPr/>
          <a:lstStyle/>
          <a:p>
            <a:r>
              <a:rPr lang="en-US"/>
              <a:t>Instagram Posts Table | BAA - 4 of 7</a:t>
            </a:r>
          </a:p>
        </p:txBody>
      </p:sp>
      <p:graphicFrame>
        <p:nvGraphicFramePr>
          <p:cNvPr id="5" name="Table Placeholder 4">
            <a:extLst>
              <a:ext uri="{FF2B5EF4-FFF2-40B4-BE49-F238E27FC236}">
                <a16:creationId xmlns:a16="http://schemas.microsoft.com/office/drawing/2014/main" id="{54AEF3E7-AA2A-4546-BA4D-D6DB167A896D}"/>
              </a:ext>
            </a:extLst>
          </p:cNvPr>
          <p:cNvGraphicFramePr>
            <a:graphicFrameLocks noGrp="1"/>
          </p:cNvGraphicFramePr>
          <p:nvPr>
            <p:ph type="tbl" sz="quarter" idx="13"/>
            <p:extLst>
              <p:ext uri="{D42A27DB-BD31-4B8C-83A1-F6EECF244321}">
                <p14:modId xmlns:p14="http://schemas.microsoft.com/office/powerpoint/2010/main" val="351441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008143"/>
                    </a:ext>
                  </a:extLst>
                </a:gridCol>
                <a:gridCol w="1152143">
                  <a:extLst>
                    <a:ext uri="{9D8B030D-6E8A-4147-A177-3AD203B41FA5}">
                      <a16:colId xmlns:a16="http://schemas.microsoft.com/office/drawing/2014/main" val="1918413128"/>
                    </a:ext>
                  </a:extLst>
                </a:gridCol>
                <a:gridCol w="576072">
                  <a:extLst>
                    <a:ext uri="{9D8B030D-6E8A-4147-A177-3AD203B41FA5}">
                      <a16:colId xmlns:a16="http://schemas.microsoft.com/office/drawing/2014/main" val="3471683588"/>
                    </a:ext>
                  </a:extLst>
                </a:gridCol>
                <a:gridCol w="576072">
                  <a:extLst>
                    <a:ext uri="{9D8B030D-6E8A-4147-A177-3AD203B41FA5}">
                      <a16:colId xmlns:a16="http://schemas.microsoft.com/office/drawing/2014/main" val="4082474920"/>
                    </a:ext>
                  </a:extLst>
                </a:gridCol>
                <a:gridCol w="576072">
                  <a:extLst>
                    <a:ext uri="{9D8B030D-6E8A-4147-A177-3AD203B41FA5}">
                      <a16:colId xmlns:a16="http://schemas.microsoft.com/office/drawing/2014/main" val="4212119390"/>
                    </a:ext>
                  </a:extLst>
                </a:gridCol>
                <a:gridCol w="576072">
                  <a:extLst>
                    <a:ext uri="{9D8B030D-6E8A-4147-A177-3AD203B41FA5}">
                      <a16:colId xmlns:a16="http://schemas.microsoft.com/office/drawing/2014/main" val="41240572"/>
                    </a:ext>
                  </a:extLst>
                </a:gridCol>
                <a:gridCol w="576072">
                  <a:extLst>
                    <a:ext uri="{9D8B030D-6E8A-4147-A177-3AD203B41FA5}">
                      <a16:colId xmlns:a16="http://schemas.microsoft.com/office/drawing/2014/main" val="2976337884"/>
                    </a:ext>
                  </a:extLst>
                </a:gridCol>
                <a:gridCol w="576072">
                  <a:extLst>
                    <a:ext uri="{9D8B030D-6E8A-4147-A177-3AD203B41FA5}">
                      <a16:colId xmlns:a16="http://schemas.microsoft.com/office/drawing/2014/main" val="3305785104"/>
                    </a:ext>
                  </a:extLst>
                </a:gridCol>
                <a:gridCol w="576072">
                  <a:extLst>
                    <a:ext uri="{9D8B030D-6E8A-4147-A177-3AD203B41FA5}">
                      <a16:colId xmlns:a16="http://schemas.microsoft.com/office/drawing/2014/main" val="2108376254"/>
                    </a:ext>
                  </a:extLst>
                </a:gridCol>
                <a:gridCol w="576072">
                  <a:extLst>
                    <a:ext uri="{9D8B030D-6E8A-4147-A177-3AD203B41FA5}">
                      <a16:colId xmlns:a16="http://schemas.microsoft.com/office/drawing/2014/main" val="2432324511"/>
                    </a:ext>
                  </a:extLst>
                </a:gridCol>
                <a:gridCol w="576072">
                  <a:extLst>
                    <a:ext uri="{9D8B030D-6E8A-4147-A177-3AD203B41FA5}">
                      <a16:colId xmlns:a16="http://schemas.microsoft.com/office/drawing/2014/main" val="3117572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95795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- 2020-05-13 18:31:52</a:t>
                      </a:r>
                      <a:r>
                        <a:rPr kumimoji="0" lang="en-US" sz="1000" b="0" i="0" u="none" strike="noStrike" kern="1200" cap="none" spc="0" normalizeH="0" baseline="0" noProof="0">
                          <a:ln>
                            <a:noFill/>
                          </a:ln>
                          <a:solidFill>
                            <a:prstClr val="black"/>
                          </a:solidFill>
                          <a:effectLst/>
                          <a:uLnTx/>
                          <a:uFillTx/>
                          <a:latin typeface="+mn-lt"/>
                          <a:ea typeface="+mn-ea"/>
                          <a:cs typeface="+mn-cs"/>
                        </a:rPr>
                        <a:t>
 As the sun fades in orange glow and the moon appears in the sky, the city awakens as its people prepare for Iftar.
#WhatMattersMost #StaySafeWithJumeirah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https://www.instagram.com/p/CAI2EiaH4T3/media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06:13:08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153470</a:t>
                      </a:r>
                    </a:p>
                  </a:txBody>
                  <a:tcPr/>
                </a:tc>
                <a:extLst>
                  <a:ext uri="{0D108BD9-81ED-4DB2-BD59-A6C34878D82A}">
                    <a16:rowId xmlns:a16="http://schemas.microsoft.com/office/drawing/2014/main" val="1286790690"/>
                  </a:ext>
                </a:extLst>
              </a:tr>
            </a:tbl>
          </a:graphicData>
        </a:graphic>
      </p:graphicFrame>
      <p:sp>
        <p:nvSpPr>
          <p:cNvPr id="4" name="Text Placeholder 3">
            <a:extLst>
              <a:ext uri="{FF2B5EF4-FFF2-40B4-BE49-F238E27FC236}">
                <a16:creationId xmlns:a16="http://schemas.microsoft.com/office/drawing/2014/main" id="{70374DA3-DD6C-4B37-B7E0-42249B89EA1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74468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6E00-4ABF-4E62-A43B-D06BB1440E5D}"/>
              </a:ext>
            </a:extLst>
          </p:cNvPr>
          <p:cNvSpPr>
            <a:spLocks noGrp="1"/>
          </p:cNvSpPr>
          <p:nvPr>
            <p:ph type="title"/>
          </p:nvPr>
        </p:nvSpPr>
        <p:spPr/>
        <p:txBody>
          <a:bodyPr/>
          <a:lstStyle/>
          <a:p>
            <a:r>
              <a:rPr lang="en-US"/>
              <a:t>Instagram Posts Table | BAA - 5 of 7</a:t>
            </a:r>
          </a:p>
        </p:txBody>
      </p:sp>
      <p:graphicFrame>
        <p:nvGraphicFramePr>
          <p:cNvPr id="5" name="Table Placeholder 4">
            <a:extLst>
              <a:ext uri="{FF2B5EF4-FFF2-40B4-BE49-F238E27FC236}">
                <a16:creationId xmlns:a16="http://schemas.microsoft.com/office/drawing/2014/main" id="{3BCEB55B-4FEB-4C7F-82BF-9031522D37BA}"/>
              </a:ext>
            </a:extLst>
          </p:cNvPr>
          <p:cNvGraphicFramePr>
            <a:graphicFrameLocks noGrp="1"/>
          </p:cNvGraphicFramePr>
          <p:nvPr>
            <p:ph type="tbl" sz="quarter" idx="13"/>
            <p:extLst>
              <p:ext uri="{D42A27DB-BD31-4B8C-83A1-F6EECF244321}">
                <p14:modId xmlns:p14="http://schemas.microsoft.com/office/powerpoint/2010/main" val="3103094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877884474"/>
                    </a:ext>
                  </a:extLst>
                </a:gridCol>
                <a:gridCol w="1152143">
                  <a:extLst>
                    <a:ext uri="{9D8B030D-6E8A-4147-A177-3AD203B41FA5}">
                      <a16:colId xmlns:a16="http://schemas.microsoft.com/office/drawing/2014/main" val="3096485365"/>
                    </a:ext>
                  </a:extLst>
                </a:gridCol>
                <a:gridCol w="576072">
                  <a:extLst>
                    <a:ext uri="{9D8B030D-6E8A-4147-A177-3AD203B41FA5}">
                      <a16:colId xmlns:a16="http://schemas.microsoft.com/office/drawing/2014/main" val="747693888"/>
                    </a:ext>
                  </a:extLst>
                </a:gridCol>
                <a:gridCol w="576072">
                  <a:extLst>
                    <a:ext uri="{9D8B030D-6E8A-4147-A177-3AD203B41FA5}">
                      <a16:colId xmlns:a16="http://schemas.microsoft.com/office/drawing/2014/main" val="2147030473"/>
                    </a:ext>
                  </a:extLst>
                </a:gridCol>
                <a:gridCol w="576072">
                  <a:extLst>
                    <a:ext uri="{9D8B030D-6E8A-4147-A177-3AD203B41FA5}">
                      <a16:colId xmlns:a16="http://schemas.microsoft.com/office/drawing/2014/main" val="875991241"/>
                    </a:ext>
                  </a:extLst>
                </a:gridCol>
                <a:gridCol w="576072">
                  <a:extLst>
                    <a:ext uri="{9D8B030D-6E8A-4147-A177-3AD203B41FA5}">
                      <a16:colId xmlns:a16="http://schemas.microsoft.com/office/drawing/2014/main" val="2758458750"/>
                    </a:ext>
                  </a:extLst>
                </a:gridCol>
                <a:gridCol w="576072">
                  <a:extLst>
                    <a:ext uri="{9D8B030D-6E8A-4147-A177-3AD203B41FA5}">
                      <a16:colId xmlns:a16="http://schemas.microsoft.com/office/drawing/2014/main" val="1376941183"/>
                    </a:ext>
                  </a:extLst>
                </a:gridCol>
                <a:gridCol w="576072">
                  <a:extLst>
                    <a:ext uri="{9D8B030D-6E8A-4147-A177-3AD203B41FA5}">
                      <a16:colId xmlns:a16="http://schemas.microsoft.com/office/drawing/2014/main" val="3919185498"/>
                    </a:ext>
                  </a:extLst>
                </a:gridCol>
                <a:gridCol w="576072">
                  <a:extLst>
                    <a:ext uri="{9D8B030D-6E8A-4147-A177-3AD203B41FA5}">
                      <a16:colId xmlns:a16="http://schemas.microsoft.com/office/drawing/2014/main" val="3570277849"/>
                    </a:ext>
                  </a:extLst>
                </a:gridCol>
                <a:gridCol w="576072">
                  <a:extLst>
                    <a:ext uri="{9D8B030D-6E8A-4147-A177-3AD203B41FA5}">
                      <a16:colId xmlns:a16="http://schemas.microsoft.com/office/drawing/2014/main" val="968346304"/>
                    </a:ext>
                  </a:extLst>
                </a:gridCol>
                <a:gridCol w="576072">
                  <a:extLst>
                    <a:ext uri="{9D8B030D-6E8A-4147-A177-3AD203B41FA5}">
                      <a16:colId xmlns:a16="http://schemas.microsoft.com/office/drawing/2014/main" val="4248239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7311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- 2020-05-10 12:58:50</a:t>
                      </a:r>
                      <a:r>
                        <a:rPr kumimoji="0" lang="en-US" sz="1000" b="0" i="0" u="none" strike="noStrike" kern="1200" cap="none" spc="0" normalizeH="0" baseline="0" noProof="0">
                          <a:ln>
                            <a:noFill/>
                          </a:ln>
                          <a:solidFill>
                            <a:prstClr val="black"/>
                          </a:solidFill>
                          <a:effectLst/>
                          <a:uLnTx/>
                          <a:uFillTx/>
                          <a:latin typeface="+mn-lt"/>
                          <a:ea typeface="+mn-ea"/>
                          <a:cs typeface="+mn-cs"/>
                        </a:rPr>
                        <a:t>
 The awe-inspiring lobby and colourful levels of each floor brings a sense of serenity at Burj Al Arab Jumeirah this Ramadan
#StaySafeWithJumeirah #WhatMattersMost
-
@voguearabia x @jumeirahgroup
@laylakardan
Photography: @livfriislarsen | Style: @celiajaneukwenyastylist | Hair &amp; Makeup: @melaniemeyermakeup, @kiwarkis at @mmgartists | Production: @camillalouisefitzpatrick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https://www.instagram.com/p/CAAhkqMHICJ/media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06:13:08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97237</a:t>
                      </a:r>
                    </a:p>
                  </a:txBody>
                  <a:tcPr/>
                </a:tc>
                <a:extLst>
                  <a:ext uri="{0D108BD9-81ED-4DB2-BD59-A6C34878D82A}">
                    <a16:rowId xmlns:a16="http://schemas.microsoft.com/office/drawing/2014/main" val="689601226"/>
                  </a:ext>
                </a:extLst>
              </a:tr>
            </a:tbl>
          </a:graphicData>
        </a:graphic>
      </p:graphicFrame>
      <p:sp>
        <p:nvSpPr>
          <p:cNvPr id="4" name="Text Placeholder 3">
            <a:extLst>
              <a:ext uri="{FF2B5EF4-FFF2-40B4-BE49-F238E27FC236}">
                <a16:creationId xmlns:a16="http://schemas.microsoft.com/office/drawing/2014/main" id="{89E8D2BD-B96A-42E7-9E34-D55DE0A090B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204689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90334-59A1-4163-B4C4-FB743C6237A8}"/>
              </a:ext>
            </a:extLst>
          </p:cNvPr>
          <p:cNvSpPr>
            <a:spLocks noGrp="1"/>
          </p:cNvSpPr>
          <p:nvPr>
            <p:ph type="title"/>
          </p:nvPr>
        </p:nvSpPr>
        <p:spPr/>
        <p:txBody>
          <a:bodyPr/>
          <a:lstStyle/>
          <a:p>
            <a:r>
              <a:rPr lang="en-US"/>
              <a:t>Instagram Posts Table | BAA - 6 of 7</a:t>
            </a:r>
          </a:p>
        </p:txBody>
      </p:sp>
      <p:graphicFrame>
        <p:nvGraphicFramePr>
          <p:cNvPr id="5" name="Table Placeholder 4">
            <a:extLst>
              <a:ext uri="{FF2B5EF4-FFF2-40B4-BE49-F238E27FC236}">
                <a16:creationId xmlns:a16="http://schemas.microsoft.com/office/drawing/2014/main" id="{6B0D0093-D93F-4A91-9293-D1E403B3D4BC}"/>
              </a:ext>
            </a:extLst>
          </p:cNvPr>
          <p:cNvGraphicFramePr>
            <a:graphicFrameLocks noGrp="1"/>
          </p:cNvGraphicFramePr>
          <p:nvPr>
            <p:ph type="tbl" sz="quarter" idx="13"/>
            <p:extLst>
              <p:ext uri="{D42A27DB-BD31-4B8C-83A1-F6EECF244321}">
                <p14:modId xmlns:p14="http://schemas.microsoft.com/office/powerpoint/2010/main" val="2306360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199491396"/>
                    </a:ext>
                  </a:extLst>
                </a:gridCol>
                <a:gridCol w="1152143">
                  <a:extLst>
                    <a:ext uri="{9D8B030D-6E8A-4147-A177-3AD203B41FA5}">
                      <a16:colId xmlns:a16="http://schemas.microsoft.com/office/drawing/2014/main" val="1119532295"/>
                    </a:ext>
                  </a:extLst>
                </a:gridCol>
                <a:gridCol w="576072">
                  <a:extLst>
                    <a:ext uri="{9D8B030D-6E8A-4147-A177-3AD203B41FA5}">
                      <a16:colId xmlns:a16="http://schemas.microsoft.com/office/drawing/2014/main" val="1284338225"/>
                    </a:ext>
                  </a:extLst>
                </a:gridCol>
                <a:gridCol w="576072">
                  <a:extLst>
                    <a:ext uri="{9D8B030D-6E8A-4147-A177-3AD203B41FA5}">
                      <a16:colId xmlns:a16="http://schemas.microsoft.com/office/drawing/2014/main" val="594677726"/>
                    </a:ext>
                  </a:extLst>
                </a:gridCol>
                <a:gridCol w="576072">
                  <a:extLst>
                    <a:ext uri="{9D8B030D-6E8A-4147-A177-3AD203B41FA5}">
                      <a16:colId xmlns:a16="http://schemas.microsoft.com/office/drawing/2014/main" val="335400988"/>
                    </a:ext>
                  </a:extLst>
                </a:gridCol>
                <a:gridCol w="576072">
                  <a:extLst>
                    <a:ext uri="{9D8B030D-6E8A-4147-A177-3AD203B41FA5}">
                      <a16:colId xmlns:a16="http://schemas.microsoft.com/office/drawing/2014/main" val="586310067"/>
                    </a:ext>
                  </a:extLst>
                </a:gridCol>
                <a:gridCol w="576072">
                  <a:extLst>
                    <a:ext uri="{9D8B030D-6E8A-4147-A177-3AD203B41FA5}">
                      <a16:colId xmlns:a16="http://schemas.microsoft.com/office/drawing/2014/main" val="2354486603"/>
                    </a:ext>
                  </a:extLst>
                </a:gridCol>
                <a:gridCol w="576072">
                  <a:extLst>
                    <a:ext uri="{9D8B030D-6E8A-4147-A177-3AD203B41FA5}">
                      <a16:colId xmlns:a16="http://schemas.microsoft.com/office/drawing/2014/main" val="1837610404"/>
                    </a:ext>
                  </a:extLst>
                </a:gridCol>
                <a:gridCol w="576072">
                  <a:extLst>
                    <a:ext uri="{9D8B030D-6E8A-4147-A177-3AD203B41FA5}">
                      <a16:colId xmlns:a16="http://schemas.microsoft.com/office/drawing/2014/main" val="4057222120"/>
                    </a:ext>
                  </a:extLst>
                </a:gridCol>
                <a:gridCol w="576072">
                  <a:extLst>
                    <a:ext uri="{9D8B030D-6E8A-4147-A177-3AD203B41FA5}">
                      <a16:colId xmlns:a16="http://schemas.microsoft.com/office/drawing/2014/main" val="771699649"/>
                    </a:ext>
                  </a:extLst>
                </a:gridCol>
                <a:gridCol w="576072">
                  <a:extLst>
                    <a:ext uri="{9D8B030D-6E8A-4147-A177-3AD203B41FA5}">
                      <a16:colId xmlns:a16="http://schemas.microsoft.com/office/drawing/2014/main" val="685359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9450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- 2020-05-06 17:05:57</a:t>
                      </a:r>
                      <a:r>
                        <a:rPr kumimoji="0" lang="en-US" sz="1000" b="0" i="0" u="none" strike="noStrike" kern="1200" cap="none" spc="0" normalizeH="0" baseline="0" noProof="0">
                          <a:ln>
                            <a:noFill/>
                          </a:ln>
                          <a:solidFill>
                            <a:prstClr val="black"/>
                          </a:solidFill>
                          <a:effectLst/>
                          <a:uLnTx/>
                          <a:uFillTx/>
                          <a:latin typeface="+mn-lt"/>
                          <a:ea typeface="+mn-ea"/>
                          <a:cs typeface="+mn-cs"/>
                        </a:rPr>
                        <a:t>
 This month is the perfect time to connect with Arabian culture, tradition and heritage. The oil lamp has a great place in Arabic history, and was used by the ancient people of the Middle East, Europe, and Northern Africa to light their homes at night.
#StaySafeWithJumeirah #JumeirahHotels #WhatMattersMost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https://www.instagram.com/p/B_2qrKKnjPj/media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06:13:08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94511</a:t>
                      </a:r>
                    </a:p>
                  </a:txBody>
                  <a:tcPr/>
                </a:tc>
                <a:extLst>
                  <a:ext uri="{0D108BD9-81ED-4DB2-BD59-A6C34878D82A}">
                    <a16:rowId xmlns:a16="http://schemas.microsoft.com/office/drawing/2014/main" val="2861864119"/>
                  </a:ext>
                </a:extLst>
              </a:tr>
            </a:tbl>
          </a:graphicData>
        </a:graphic>
      </p:graphicFrame>
      <p:sp>
        <p:nvSpPr>
          <p:cNvPr id="4" name="Text Placeholder 3">
            <a:extLst>
              <a:ext uri="{FF2B5EF4-FFF2-40B4-BE49-F238E27FC236}">
                <a16:creationId xmlns:a16="http://schemas.microsoft.com/office/drawing/2014/main" id="{F79C228A-B682-4D9C-BD72-E204B8FCF56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652730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628F6-AF4A-4B15-8723-DF42ED06E8CA}"/>
              </a:ext>
            </a:extLst>
          </p:cNvPr>
          <p:cNvSpPr>
            <a:spLocks noGrp="1"/>
          </p:cNvSpPr>
          <p:nvPr>
            <p:ph type="title"/>
          </p:nvPr>
        </p:nvSpPr>
        <p:spPr/>
        <p:txBody>
          <a:bodyPr/>
          <a:lstStyle/>
          <a:p>
            <a:r>
              <a:rPr lang="en-US"/>
              <a:t>Instagram Posts Table | BAA - 7 of 7</a:t>
            </a:r>
          </a:p>
        </p:txBody>
      </p:sp>
      <p:graphicFrame>
        <p:nvGraphicFramePr>
          <p:cNvPr id="5" name="Table Placeholder 4">
            <a:extLst>
              <a:ext uri="{FF2B5EF4-FFF2-40B4-BE49-F238E27FC236}">
                <a16:creationId xmlns:a16="http://schemas.microsoft.com/office/drawing/2014/main" id="{BF41F9EC-F454-4582-A3A9-DC43372E3E0E}"/>
              </a:ext>
            </a:extLst>
          </p:cNvPr>
          <p:cNvGraphicFramePr>
            <a:graphicFrameLocks noGrp="1"/>
          </p:cNvGraphicFramePr>
          <p:nvPr>
            <p:ph type="tbl" sz="quarter" idx="13"/>
            <p:extLst>
              <p:ext uri="{D42A27DB-BD31-4B8C-83A1-F6EECF244321}">
                <p14:modId xmlns:p14="http://schemas.microsoft.com/office/powerpoint/2010/main" val="502313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215332888"/>
                    </a:ext>
                  </a:extLst>
                </a:gridCol>
                <a:gridCol w="1152143">
                  <a:extLst>
                    <a:ext uri="{9D8B030D-6E8A-4147-A177-3AD203B41FA5}">
                      <a16:colId xmlns:a16="http://schemas.microsoft.com/office/drawing/2014/main" val="1500147795"/>
                    </a:ext>
                  </a:extLst>
                </a:gridCol>
                <a:gridCol w="576072">
                  <a:extLst>
                    <a:ext uri="{9D8B030D-6E8A-4147-A177-3AD203B41FA5}">
                      <a16:colId xmlns:a16="http://schemas.microsoft.com/office/drawing/2014/main" val="3829194121"/>
                    </a:ext>
                  </a:extLst>
                </a:gridCol>
                <a:gridCol w="576072">
                  <a:extLst>
                    <a:ext uri="{9D8B030D-6E8A-4147-A177-3AD203B41FA5}">
                      <a16:colId xmlns:a16="http://schemas.microsoft.com/office/drawing/2014/main" val="3930124798"/>
                    </a:ext>
                  </a:extLst>
                </a:gridCol>
                <a:gridCol w="576072">
                  <a:extLst>
                    <a:ext uri="{9D8B030D-6E8A-4147-A177-3AD203B41FA5}">
                      <a16:colId xmlns:a16="http://schemas.microsoft.com/office/drawing/2014/main" val="2916564691"/>
                    </a:ext>
                  </a:extLst>
                </a:gridCol>
                <a:gridCol w="576072">
                  <a:extLst>
                    <a:ext uri="{9D8B030D-6E8A-4147-A177-3AD203B41FA5}">
                      <a16:colId xmlns:a16="http://schemas.microsoft.com/office/drawing/2014/main" val="3493274919"/>
                    </a:ext>
                  </a:extLst>
                </a:gridCol>
                <a:gridCol w="576072">
                  <a:extLst>
                    <a:ext uri="{9D8B030D-6E8A-4147-A177-3AD203B41FA5}">
                      <a16:colId xmlns:a16="http://schemas.microsoft.com/office/drawing/2014/main" val="2495080803"/>
                    </a:ext>
                  </a:extLst>
                </a:gridCol>
                <a:gridCol w="576072">
                  <a:extLst>
                    <a:ext uri="{9D8B030D-6E8A-4147-A177-3AD203B41FA5}">
                      <a16:colId xmlns:a16="http://schemas.microsoft.com/office/drawing/2014/main" val="2744154162"/>
                    </a:ext>
                  </a:extLst>
                </a:gridCol>
                <a:gridCol w="576072">
                  <a:extLst>
                    <a:ext uri="{9D8B030D-6E8A-4147-A177-3AD203B41FA5}">
                      <a16:colId xmlns:a16="http://schemas.microsoft.com/office/drawing/2014/main" val="2885490715"/>
                    </a:ext>
                  </a:extLst>
                </a:gridCol>
                <a:gridCol w="576072">
                  <a:extLst>
                    <a:ext uri="{9D8B030D-6E8A-4147-A177-3AD203B41FA5}">
                      <a16:colId xmlns:a16="http://schemas.microsoft.com/office/drawing/2014/main" val="1851227107"/>
                    </a:ext>
                  </a:extLst>
                </a:gridCol>
                <a:gridCol w="576072">
                  <a:extLst>
                    <a:ext uri="{9D8B030D-6E8A-4147-A177-3AD203B41FA5}">
                      <a16:colId xmlns:a16="http://schemas.microsoft.com/office/drawing/2014/main" val="2906900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90282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- 2020-05-01 09:06:28</a:t>
                      </a:r>
                      <a:r>
                        <a:rPr kumimoji="0" lang="en-US" sz="1000" b="0" i="0" u="none" strike="noStrike" kern="1200" cap="none" spc="0" normalizeH="0" baseline="0" noProof="0">
                          <a:ln>
                            <a:noFill/>
                          </a:ln>
                          <a:solidFill>
                            <a:prstClr val="black"/>
                          </a:solidFill>
                          <a:effectLst/>
                          <a:uLnTx/>
                          <a:uFillTx/>
                          <a:latin typeface="+mn-lt"/>
                          <a:ea typeface="+mn-ea"/>
                          <a:cs typeface="+mn-cs"/>
                        </a:rPr>
                        <a:t>
 Be inspired by the vibrant beauty that is all around us. 
@dana_malhas
#StaySafeWithJumeirah #JumeirahHotels #BurjAlArab #WhatMattersMost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https://www.instagram.com/p/B_o70TKhhTH/media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06/18/2020 06:13:08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82656</a:t>
                      </a:r>
                    </a:p>
                  </a:txBody>
                  <a:tcPr/>
                </a:tc>
                <a:extLst>
                  <a:ext uri="{0D108BD9-81ED-4DB2-BD59-A6C34878D82A}">
                    <a16:rowId xmlns:a16="http://schemas.microsoft.com/office/drawing/2014/main" val="1626435954"/>
                  </a:ext>
                </a:extLst>
              </a:tr>
            </a:tbl>
          </a:graphicData>
        </a:graphic>
      </p:graphicFrame>
      <p:sp>
        <p:nvSpPr>
          <p:cNvPr id="4" name="Text Placeholder 3">
            <a:extLst>
              <a:ext uri="{FF2B5EF4-FFF2-40B4-BE49-F238E27FC236}">
                <a16:creationId xmlns:a16="http://schemas.microsoft.com/office/drawing/2014/main" id="{2861EBB9-5A43-4B2C-8DBC-7975A993F6C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816067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577</Words>
  <Application>Microsoft Office PowerPoint</Application>
  <PresentationFormat>On-screen Show (4:3)</PresentationFormat>
  <Paragraphs>189</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Instagram Posts Table | BAA - 1 of 7</vt:lpstr>
      <vt:lpstr>Instagram Posts Table | BAA - 2 of 7</vt:lpstr>
      <vt:lpstr>Instagram Posts Table | BAA - 3 of 7</vt:lpstr>
      <vt:lpstr>Instagram Posts Table | BAA - 4 of 7</vt:lpstr>
      <vt:lpstr>Instagram Posts Table | BAA - 5 of 7</vt:lpstr>
      <vt:lpstr>Instagram Posts Table | BAA - 6 of 7</vt:lpstr>
      <vt:lpstr>Instagram Posts Table | BAA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BAA - 1 of 7</dc:title>
  <dc:creator>Frederik Peiniger</dc:creator>
  <cp:lastModifiedBy>Frederik Peiniger</cp:lastModifiedBy>
  <cp:revision>1</cp:revision>
  <dcterms:created xsi:type="dcterms:W3CDTF">2020-06-18T09:17:41Z</dcterms:created>
  <dcterms:modified xsi:type="dcterms:W3CDTF">2020-06-18T09:18:28Z</dcterms:modified>
</cp:coreProperties>
</file>