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292147</c:v>
                </c:pt>
                <c:pt idx="1">
                  <c:v>281682</c:v>
                </c:pt>
                <c:pt idx="2">
                  <c:v>259078</c:v>
                </c:pt>
                <c:pt idx="3">
                  <c:v>429034</c:v>
                </c:pt>
                <c:pt idx="4">
                  <c:v>638201</c:v>
                </c:pt>
                <c:pt idx="5">
                  <c:v>157880</c:v>
                </c:pt>
                <c:pt idx="6">
                  <c:v>292908</c:v>
                </c:pt>
                <c:pt idx="7">
                  <c:v>117178</c:v>
                </c:pt>
                <c:pt idx="8">
                  <c:v>201948</c:v>
                </c:pt>
                <c:pt idx="9">
                  <c:v>69805</c:v>
                </c:pt>
                <c:pt idx="10">
                  <c:v>892949</c:v>
                </c:pt>
                <c:pt idx="11">
                  <c:v>521903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8-4BC9-8C32-1B9F0746F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95608</c:v>
                </c:pt>
                <c:pt idx="1">
                  <c:v>94050</c:v>
                </c:pt>
                <c:pt idx="2">
                  <c:v>98343</c:v>
                </c:pt>
                <c:pt idx="3">
                  <c:v>116320</c:v>
                </c:pt>
                <c:pt idx="4">
                  <c:v>76344</c:v>
                </c:pt>
                <c:pt idx="5">
                  <c:v>75729</c:v>
                </c:pt>
                <c:pt idx="6">
                  <c:v>44543</c:v>
                </c:pt>
                <c:pt idx="7">
                  <c:v>68256</c:v>
                </c:pt>
                <c:pt idx="8">
                  <c:v>87861</c:v>
                </c:pt>
                <c:pt idx="9">
                  <c:v>83156</c:v>
                </c:pt>
                <c:pt idx="10">
                  <c:v>130811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48-4BC9-8C32-1B9F0746F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657560"/>
        <c:axId val="344618944"/>
      </c:barChart>
      <c:dateAx>
        <c:axId val="29065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18944"/>
        <c:crosses val="autoZero"/>
        <c:auto val="1"/>
        <c:lblOffset val="100"/>
        <c:baseTimeUnit val="months"/>
      </c:dateAx>
      <c:valAx>
        <c:axId val="34461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5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158828</c:v>
                </c:pt>
                <c:pt idx="1">
                  <c:v>174715</c:v>
                </c:pt>
                <c:pt idx="2">
                  <c:v>158510</c:v>
                </c:pt>
                <c:pt idx="3">
                  <c:v>281927</c:v>
                </c:pt>
                <c:pt idx="4">
                  <c:v>428092</c:v>
                </c:pt>
                <c:pt idx="5">
                  <c:v>86383</c:v>
                </c:pt>
                <c:pt idx="6">
                  <c:v>160716</c:v>
                </c:pt>
                <c:pt idx="7">
                  <c:v>50335</c:v>
                </c:pt>
                <c:pt idx="8">
                  <c:v>102280</c:v>
                </c:pt>
                <c:pt idx="9">
                  <c:v>22093</c:v>
                </c:pt>
                <c:pt idx="10">
                  <c:v>322480</c:v>
                </c:pt>
                <c:pt idx="11">
                  <c:v>228221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E8-49B2-9EE0-D5EC99CEDC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7988</c:v>
                </c:pt>
                <c:pt idx="1">
                  <c:v>9063</c:v>
                </c:pt>
                <c:pt idx="2">
                  <c:v>9663</c:v>
                </c:pt>
                <c:pt idx="3">
                  <c:v>12122</c:v>
                </c:pt>
                <c:pt idx="4">
                  <c:v>8997</c:v>
                </c:pt>
                <c:pt idx="5">
                  <c:v>9206</c:v>
                </c:pt>
                <c:pt idx="6">
                  <c:v>7482</c:v>
                </c:pt>
                <c:pt idx="7">
                  <c:v>8518</c:v>
                </c:pt>
                <c:pt idx="8">
                  <c:v>10257</c:v>
                </c:pt>
                <c:pt idx="9">
                  <c:v>16024</c:v>
                </c:pt>
                <c:pt idx="10">
                  <c:v>21465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E8-49B2-9EE0-D5EC99CED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537912"/>
        <c:axId val="48535944"/>
      </c:barChart>
      <c:dateAx>
        <c:axId val="4853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35944"/>
        <c:crosses val="autoZero"/>
        <c:auto val="1"/>
        <c:lblOffset val="100"/>
        <c:baseTimeUnit val="months"/>
      </c:dateAx>
      <c:valAx>
        <c:axId val="4853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48692</c:v>
                </c:pt>
                <c:pt idx="1">
                  <c:v>51402</c:v>
                </c:pt>
                <c:pt idx="2">
                  <c:v>55457</c:v>
                </c:pt>
                <c:pt idx="3">
                  <c:v>57961</c:v>
                </c:pt>
                <c:pt idx="4">
                  <c:v>64121</c:v>
                </c:pt>
                <c:pt idx="5">
                  <c:v>64085</c:v>
                </c:pt>
                <c:pt idx="6">
                  <c:v>69367</c:v>
                </c:pt>
                <c:pt idx="7">
                  <c:v>71420</c:v>
                </c:pt>
                <c:pt idx="8">
                  <c:v>71408</c:v>
                </c:pt>
                <c:pt idx="9">
                  <c:v>71352</c:v>
                </c:pt>
                <c:pt idx="10">
                  <c:v>74134</c:v>
                </c:pt>
                <c:pt idx="11">
                  <c:v>83867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4-4008-80AB-FDBEBFF5E2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9613</c:v>
                </c:pt>
                <c:pt idx="1">
                  <c:v>9959</c:v>
                </c:pt>
                <c:pt idx="2">
                  <c:v>10530</c:v>
                </c:pt>
                <c:pt idx="3">
                  <c:v>11167</c:v>
                </c:pt>
                <c:pt idx="4">
                  <c:v>11326</c:v>
                </c:pt>
                <c:pt idx="5">
                  <c:v>11584</c:v>
                </c:pt>
                <c:pt idx="6">
                  <c:v>11677</c:v>
                </c:pt>
                <c:pt idx="7">
                  <c:v>11841</c:v>
                </c:pt>
                <c:pt idx="8">
                  <c:v>11897</c:v>
                </c:pt>
                <c:pt idx="9">
                  <c:v>12195</c:v>
                </c:pt>
                <c:pt idx="10">
                  <c:v>15317</c:v>
                </c:pt>
                <c:pt idx="11">
                  <c:v>15328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E4-4008-80AB-FDBEBFF5E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961960"/>
        <c:axId val="348965240"/>
      </c:barChart>
      <c:dateAx>
        <c:axId val="34896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65240"/>
        <c:crosses val="autoZero"/>
        <c:auto val="1"/>
        <c:lblOffset val="100"/>
        <c:baseTimeUnit val="months"/>
      </c:dateAx>
      <c:valAx>
        <c:axId val="34896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6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4638</c:v>
                </c:pt>
                <c:pt idx="1">
                  <c:v>2710</c:v>
                </c:pt>
                <c:pt idx="2">
                  <c:v>4055</c:v>
                </c:pt>
                <c:pt idx="3">
                  <c:v>2504</c:v>
                </c:pt>
                <c:pt idx="4">
                  <c:v>6160</c:v>
                </c:pt>
                <c:pt idx="5">
                  <c:v>-36</c:v>
                </c:pt>
                <c:pt idx="6">
                  <c:v>5282</c:v>
                </c:pt>
                <c:pt idx="7">
                  <c:v>2053</c:v>
                </c:pt>
                <c:pt idx="8">
                  <c:v>-12</c:v>
                </c:pt>
                <c:pt idx="9">
                  <c:v>-56</c:v>
                </c:pt>
                <c:pt idx="10">
                  <c:v>2782</c:v>
                </c:pt>
                <c:pt idx="11">
                  <c:v>9733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6F-4BD9-84E7-0EEA407FBB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370</c:v>
                </c:pt>
                <c:pt idx="1">
                  <c:v>346</c:v>
                </c:pt>
                <c:pt idx="2">
                  <c:v>571</c:v>
                </c:pt>
                <c:pt idx="3">
                  <c:v>637</c:v>
                </c:pt>
                <c:pt idx="4">
                  <c:v>159</c:v>
                </c:pt>
                <c:pt idx="5">
                  <c:v>258</c:v>
                </c:pt>
                <c:pt idx="6">
                  <c:v>93</c:v>
                </c:pt>
                <c:pt idx="7">
                  <c:v>164</c:v>
                </c:pt>
                <c:pt idx="8">
                  <c:v>56</c:v>
                </c:pt>
                <c:pt idx="9">
                  <c:v>298</c:v>
                </c:pt>
                <c:pt idx="10">
                  <c:v>3122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6F-4BD9-84E7-0EEA407FB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959664"/>
        <c:axId val="348961304"/>
      </c:barChart>
      <c:dateAx>
        <c:axId val="34895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61304"/>
        <c:crosses val="autoZero"/>
        <c:auto val="1"/>
        <c:lblOffset val="100"/>
        <c:baseTimeUnit val="months"/>
      </c:dateAx>
      <c:valAx>
        <c:axId val="3489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5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147</c:v>
                </c:pt>
                <c:pt idx="1">
                  <c:v>3079</c:v>
                </c:pt>
                <c:pt idx="2">
                  <c:v>1829</c:v>
                </c:pt>
                <c:pt idx="3">
                  <c:v>655</c:v>
                </c:pt>
                <c:pt idx="4">
                  <c:v>359</c:v>
                </c:pt>
                <c:pt idx="5">
                  <c:v>132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97-40C6-9DF0-7814B8F30C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1809</c:v>
                </c:pt>
                <c:pt idx="1">
                  <c:v>42308</c:v>
                </c:pt>
                <c:pt idx="2">
                  <c:v>21825</c:v>
                </c:pt>
                <c:pt idx="3">
                  <c:v>6830</c:v>
                </c:pt>
                <c:pt idx="4">
                  <c:v>2972</c:v>
                </c:pt>
                <c:pt idx="5">
                  <c:v>736</c:v>
                </c:pt>
                <c:pt idx="6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97-40C6-9DF0-7814B8F30C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627728"/>
        <c:axId val="349624120"/>
      </c:barChart>
      <c:catAx>
        <c:axId val="34962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4120"/>
        <c:crosses val="autoZero"/>
        <c:auto val="1"/>
        <c:lblAlgn val="ctr"/>
        <c:lblOffset val="100"/>
        <c:noMultiLvlLbl val="0"/>
      </c:catAx>
      <c:valAx>
        <c:axId val="34962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8E71-1BD2-44A6-94AB-28C119D7D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1. AWARNESS - Facebook 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E6FA5-1EB8-4889-811C-2535D296F4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Athena SpA</a:t>
            </a:r>
          </a:p>
        </p:txBody>
      </p:sp>
    </p:spTree>
    <p:extLst>
      <p:ext uri="{BB962C8B-B14F-4D97-AF65-F5344CB8AC3E}">
        <p14:creationId xmlns:p14="http://schemas.microsoft.com/office/powerpoint/2010/main" val="1296384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E825-7079-4BC5-98F8-AF14BFDE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Overall Multi-Channel Impressions - Colonne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924846-F9C1-4BB7-A362-2462FE249A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437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F0FDB-7D32-4E63-8A9F-828DAFF05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281AF-14C9-4A64-8E01-F3055799D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4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F9B36-7049-4D5E-B0F2-888F98EB9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Overall Multi-Channel Reach - Colonne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BD457-6F1C-470E-BF3C-AF2493CD1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045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BB0D0-E22C-4019-88F8-E698D4C0E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41E2E-DBCA-4007-8335-3FE5A034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14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85957-AD79-459E-B963-9E9C760C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Facebook +Istagram Followers Count Progression | 2. MOTORI (Fb+IG)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4A91E3-E2A9-4771-B512-44E9552C2D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17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0858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767208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96772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6100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92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239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3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Athena 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90.373178371998 %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athenamotorsport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65.833603808287 %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7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53D25-2AA6-461E-867B-ACB678CD1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01/01/2018 - 12/26/2018</a:t>
            </a:r>
          </a:p>
        </p:txBody>
      </p:sp>
    </p:spTree>
    <p:extLst>
      <p:ext uri="{BB962C8B-B14F-4D97-AF65-F5344CB8AC3E}">
        <p14:creationId xmlns:p14="http://schemas.microsoft.com/office/powerpoint/2010/main" val="4164965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D0BFF-F05B-4F69-9A57-7EA26EB8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Multi-Channel Community Growth - Colonne | 2. MOTORI (Fb+IG)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F1398-34AC-43E8-B9E1-03E5C54CFE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2547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7EA75-1A36-4662-985F-8B6FF5263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CB05F-8D0C-4E7B-A0DF-733EEDCF0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072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6405-B9C7-41D3-BAB7-7A2CA85D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Fan Acquisition | Current Year | 2. MOTORI (Fb+IG)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3374D-2511-4C7E-870A-22D4468C3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187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42D3F-DBBC-43D0-987E-255A5E1E1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02D70-F27C-4301-9608-F60586DC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52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90FD5-F10C-497F-BD00-220F6F2AF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Demographics | 2. MOTORI (Fb+IG)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AEB13-28DE-44FF-AA6C-40D8321364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3123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65AEC-8837-4F42-A388-24E3F1B44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E8773-B717-4E3B-813A-35D3F029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95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965D-D183-460B-83F9-E49205D5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E98A6-8C9F-44E5-9091-FA78DFBF3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369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81702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20239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34828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03036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081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01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9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5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5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3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49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5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18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1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0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7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4DB9F-A5D7-40E3-911A-F5292C35E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262972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5F54E-FF83-4630-A122-C73E32F1C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6E765-55E8-428C-BD3F-5E9724FC61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277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33953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39594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28425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49992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0503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4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52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713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4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48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2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7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9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960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46F4F-1511-41FE-B0C4-796FEA428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3111700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CEE0-4C05-4A98-8EFE-633B5FFB6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By Country Table | Community Share and Growth | 2. MOTORI (Fb+IG)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84EED-3077-4F04-BD65-0F1791AA2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2419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99120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8031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17075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1621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427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8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72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6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83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96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23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F53BB-392B-475A-8D62-98DFC42C4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12/17/2018 - 12/23/2018</a:t>
            </a:r>
          </a:p>
        </p:txBody>
      </p:sp>
    </p:spTree>
    <p:extLst>
      <p:ext uri="{BB962C8B-B14F-4D97-AF65-F5344CB8AC3E}">
        <p14:creationId xmlns:p14="http://schemas.microsoft.com/office/powerpoint/2010/main" val="1718725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432</Words>
  <Application>Microsoft Office PowerPoint</Application>
  <PresentationFormat>On-screen Show (4:3)</PresentationFormat>
  <Paragraphs>183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1. AWARNESS - Facebook e Instagram</vt:lpstr>
      <vt:lpstr>Overall Multi-Channel Impressions - Colonne | 2. MOTORI (Fb+IG)</vt:lpstr>
      <vt:lpstr>Overall Multi-Channel Reach - Colonne | 2. MOTORI (Fb+IG)</vt:lpstr>
      <vt:lpstr>Overall Facebook +Istagram Followers Count Progression | 2. MOTORI (Fb+IG)</vt:lpstr>
      <vt:lpstr>Overall Multi-Channel Community Growth - Colonne | 2. MOTORI (Fb+IG)</vt:lpstr>
      <vt:lpstr>Overall Fan Acquisition | Current Year | 2. MOTORI (Fb+IG)</vt:lpstr>
      <vt:lpstr>Fan Demographics | 2. MOTORI (Fb+IG)</vt:lpstr>
      <vt:lpstr>Fan By Country Table | Community Share and Growth | 2. MOTORI (Fb+IG) - 1 of 3</vt:lpstr>
      <vt:lpstr>Fan By Country Table | Community Share and Growth | 2. MOTORI (Fb+IG) - 2 of 3</vt:lpstr>
      <vt:lpstr>Fan By Country Table | Community Share and Growth | 2. MOTORI (Fb+IG)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AWARNESS - Facebook e Instagram</dc:title>
  <dc:creator>Frederik Peiniger</dc:creator>
  <cp:lastModifiedBy>Frederik Peiniger</cp:lastModifiedBy>
  <cp:revision>1</cp:revision>
  <dcterms:created xsi:type="dcterms:W3CDTF">2018-12-26T17:08:39Z</dcterms:created>
  <dcterms:modified xsi:type="dcterms:W3CDTF">2018-12-26T17:09:03Z</dcterms:modified>
</cp:coreProperties>
</file>