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292147</c:v>
                </c:pt>
                <c:pt idx="1">
                  <c:v>281682</c:v>
                </c:pt>
                <c:pt idx="2">
                  <c:v>259078</c:v>
                </c:pt>
                <c:pt idx="3">
                  <c:v>429034</c:v>
                </c:pt>
                <c:pt idx="4">
                  <c:v>638201</c:v>
                </c:pt>
                <c:pt idx="5">
                  <c:v>157880</c:v>
                </c:pt>
                <c:pt idx="6">
                  <c:v>292908</c:v>
                </c:pt>
                <c:pt idx="7">
                  <c:v>117178</c:v>
                </c:pt>
                <c:pt idx="8">
                  <c:v>201948</c:v>
                </c:pt>
                <c:pt idx="9">
                  <c:v>69805</c:v>
                </c:pt>
                <c:pt idx="10">
                  <c:v>892949</c:v>
                </c:pt>
                <c:pt idx="11">
                  <c:v>521903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C5-4E76-9C46-E237F3E1F9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95608</c:v>
                </c:pt>
                <c:pt idx="1">
                  <c:v>94050</c:v>
                </c:pt>
                <c:pt idx="2">
                  <c:v>98343</c:v>
                </c:pt>
                <c:pt idx="3">
                  <c:v>116320</c:v>
                </c:pt>
                <c:pt idx="4">
                  <c:v>76344</c:v>
                </c:pt>
                <c:pt idx="5">
                  <c:v>75729</c:v>
                </c:pt>
                <c:pt idx="6">
                  <c:v>44543</c:v>
                </c:pt>
                <c:pt idx="7">
                  <c:v>68256</c:v>
                </c:pt>
                <c:pt idx="8">
                  <c:v>87861</c:v>
                </c:pt>
                <c:pt idx="9">
                  <c:v>83156</c:v>
                </c:pt>
                <c:pt idx="10">
                  <c:v>130811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C5-4E76-9C46-E237F3E1F9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507792"/>
        <c:axId val="291504184"/>
      </c:barChart>
      <c:dateAx>
        <c:axId val="291507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04184"/>
        <c:crosses val="autoZero"/>
        <c:auto val="1"/>
        <c:lblOffset val="100"/>
        <c:baseTimeUnit val="months"/>
      </c:dateAx>
      <c:valAx>
        <c:axId val="29150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0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158828</c:v>
                </c:pt>
                <c:pt idx="1">
                  <c:v>174715</c:v>
                </c:pt>
                <c:pt idx="2">
                  <c:v>158510</c:v>
                </c:pt>
                <c:pt idx="3">
                  <c:v>281927</c:v>
                </c:pt>
                <c:pt idx="4">
                  <c:v>428092</c:v>
                </c:pt>
                <c:pt idx="5">
                  <c:v>86383</c:v>
                </c:pt>
                <c:pt idx="6">
                  <c:v>160716</c:v>
                </c:pt>
                <c:pt idx="7">
                  <c:v>50335</c:v>
                </c:pt>
                <c:pt idx="8">
                  <c:v>102280</c:v>
                </c:pt>
                <c:pt idx="9">
                  <c:v>22093</c:v>
                </c:pt>
                <c:pt idx="10">
                  <c:v>322480</c:v>
                </c:pt>
                <c:pt idx="11">
                  <c:v>228221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EE-496E-8EC7-EAB60D69F4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7988</c:v>
                </c:pt>
                <c:pt idx="1">
                  <c:v>9063</c:v>
                </c:pt>
                <c:pt idx="2">
                  <c:v>9663</c:v>
                </c:pt>
                <c:pt idx="3">
                  <c:v>12122</c:v>
                </c:pt>
                <c:pt idx="4">
                  <c:v>8997</c:v>
                </c:pt>
                <c:pt idx="5">
                  <c:v>9206</c:v>
                </c:pt>
                <c:pt idx="6">
                  <c:v>7482</c:v>
                </c:pt>
                <c:pt idx="7">
                  <c:v>8518</c:v>
                </c:pt>
                <c:pt idx="8">
                  <c:v>10257</c:v>
                </c:pt>
                <c:pt idx="9">
                  <c:v>16024</c:v>
                </c:pt>
                <c:pt idx="10">
                  <c:v>21465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EE-496E-8EC7-EAB60D69F4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604376"/>
        <c:axId val="289606016"/>
      </c:barChart>
      <c:dateAx>
        <c:axId val="289604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06016"/>
        <c:crosses val="autoZero"/>
        <c:auto val="1"/>
        <c:lblOffset val="100"/>
        <c:baseTimeUnit val="months"/>
      </c:dateAx>
      <c:valAx>
        <c:axId val="28960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0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48692</c:v>
                </c:pt>
                <c:pt idx="1">
                  <c:v>51402</c:v>
                </c:pt>
                <c:pt idx="2">
                  <c:v>55457</c:v>
                </c:pt>
                <c:pt idx="3">
                  <c:v>57961</c:v>
                </c:pt>
                <c:pt idx="4">
                  <c:v>64121</c:v>
                </c:pt>
                <c:pt idx="5">
                  <c:v>64085</c:v>
                </c:pt>
                <c:pt idx="6">
                  <c:v>69367</c:v>
                </c:pt>
                <c:pt idx="7">
                  <c:v>71420</c:v>
                </c:pt>
                <c:pt idx="8">
                  <c:v>71408</c:v>
                </c:pt>
                <c:pt idx="9">
                  <c:v>71352</c:v>
                </c:pt>
                <c:pt idx="10">
                  <c:v>74134</c:v>
                </c:pt>
                <c:pt idx="11">
                  <c:v>83867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0-4C64-8597-3445B984A9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00-4C64-8597-3445B984A9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00-4C64-8597-3445B984A9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C00-4C64-8597-3445B984A90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9613</c:v>
                </c:pt>
                <c:pt idx="1">
                  <c:v>9959</c:v>
                </c:pt>
                <c:pt idx="2">
                  <c:v>10530</c:v>
                </c:pt>
                <c:pt idx="3">
                  <c:v>11167</c:v>
                </c:pt>
                <c:pt idx="4">
                  <c:v>11326</c:v>
                </c:pt>
                <c:pt idx="5">
                  <c:v>11584</c:v>
                </c:pt>
                <c:pt idx="6">
                  <c:v>11677</c:v>
                </c:pt>
                <c:pt idx="7">
                  <c:v>11841</c:v>
                </c:pt>
                <c:pt idx="8">
                  <c:v>11897</c:v>
                </c:pt>
                <c:pt idx="9">
                  <c:v>12195</c:v>
                </c:pt>
                <c:pt idx="10">
                  <c:v>15317</c:v>
                </c:pt>
                <c:pt idx="11">
                  <c:v>15328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00-4C64-8597-3445B984A90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C00-4C64-8597-3445B984A9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573760"/>
        <c:axId val="285574744"/>
      </c:barChart>
      <c:dateAx>
        <c:axId val="285573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74744"/>
        <c:crosses val="autoZero"/>
        <c:auto val="1"/>
        <c:lblOffset val="100"/>
        <c:baseTimeUnit val="months"/>
      </c:dateAx>
      <c:valAx>
        <c:axId val="28557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7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4638</c:v>
                </c:pt>
                <c:pt idx="1">
                  <c:v>2710</c:v>
                </c:pt>
                <c:pt idx="2">
                  <c:v>4055</c:v>
                </c:pt>
                <c:pt idx="3">
                  <c:v>2504</c:v>
                </c:pt>
                <c:pt idx="4">
                  <c:v>6160</c:v>
                </c:pt>
                <c:pt idx="5">
                  <c:v>-36</c:v>
                </c:pt>
                <c:pt idx="6">
                  <c:v>5282</c:v>
                </c:pt>
                <c:pt idx="7">
                  <c:v>2053</c:v>
                </c:pt>
                <c:pt idx="8">
                  <c:v>-12</c:v>
                </c:pt>
                <c:pt idx="9">
                  <c:v>-56</c:v>
                </c:pt>
                <c:pt idx="10">
                  <c:v>2782</c:v>
                </c:pt>
                <c:pt idx="11">
                  <c:v>9733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B0-461A-A9D0-147EC57286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B0-461A-A9D0-147EC57286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B0-461A-A9D0-147EC57286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B0-461A-A9D0-147EC572865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370</c:v>
                </c:pt>
                <c:pt idx="1">
                  <c:v>346</c:v>
                </c:pt>
                <c:pt idx="2">
                  <c:v>571</c:v>
                </c:pt>
                <c:pt idx="3">
                  <c:v>637</c:v>
                </c:pt>
                <c:pt idx="4">
                  <c:v>159</c:v>
                </c:pt>
                <c:pt idx="5">
                  <c:v>258</c:v>
                </c:pt>
                <c:pt idx="6">
                  <c:v>93</c:v>
                </c:pt>
                <c:pt idx="7">
                  <c:v>164</c:v>
                </c:pt>
                <c:pt idx="8">
                  <c:v>56</c:v>
                </c:pt>
                <c:pt idx="9">
                  <c:v>298</c:v>
                </c:pt>
                <c:pt idx="10">
                  <c:v>3122</c:v>
                </c:pt>
                <c:pt idx="1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B0-461A-A9D0-147EC572865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1B0-461A-A9D0-147EC57286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578024"/>
        <c:axId val="285579664"/>
      </c:barChart>
      <c:dateAx>
        <c:axId val="285578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79664"/>
        <c:crosses val="autoZero"/>
        <c:auto val="1"/>
        <c:lblOffset val="100"/>
        <c:baseTimeUnit val="months"/>
      </c:dateAx>
      <c:valAx>
        <c:axId val="28557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7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147</c:v>
                </c:pt>
                <c:pt idx="1">
                  <c:v>3079</c:v>
                </c:pt>
                <c:pt idx="2">
                  <c:v>1829</c:v>
                </c:pt>
                <c:pt idx="3">
                  <c:v>655</c:v>
                </c:pt>
                <c:pt idx="4">
                  <c:v>359</c:v>
                </c:pt>
                <c:pt idx="5">
                  <c:v>132</c:v>
                </c:pt>
                <c:pt idx="6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42-408B-A97F-DD88332435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1809</c:v>
                </c:pt>
                <c:pt idx="1">
                  <c:v>42308</c:v>
                </c:pt>
                <c:pt idx="2">
                  <c:v>21825</c:v>
                </c:pt>
                <c:pt idx="3">
                  <c:v>6830</c:v>
                </c:pt>
                <c:pt idx="4">
                  <c:v>2972</c:v>
                </c:pt>
                <c:pt idx="5">
                  <c:v>736</c:v>
                </c:pt>
                <c:pt idx="6">
                  <c:v>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42-408B-A97F-DD88332435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407384"/>
        <c:axId val="348405416"/>
      </c:barChart>
      <c:catAx>
        <c:axId val="348407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05416"/>
        <c:crosses val="autoZero"/>
        <c:auto val="1"/>
        <c:lblAlgn val="ctr"/>
        <c:lblOffset val="100"/>
        <c:noMultiLvlLbl val="0"/>
      </c:catAx>
      <c:valAx>
        <c:axId val="34840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0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AE4D5-285E-4DC6-BE96-4CAE006623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1. AWARNESS - Facebook 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1DAA9F-EDBB-45C3-A6B4-57EFC18EE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Athena SpA</a:t>
            </a:r>
          </a:p>
        </p:txBody>
      </p:sp>
    </p:spTree>
    <p:extLst>
      <p:ext uri="{BB962C8B-B14F-4D97-AF65-F5344CB8AC3E}">
        <p14:creationId xmlns:p14="http://schemas.microsoft.com/office/powerpoint/2010/main" val="1407822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E0416-EDBE-46CE-93F6-662C844BC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Overall Multi-Channel Impressions - Colonne | 2. MOTORI (Fb+IG)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CBF7BA-92B9-4F62-91AE-A042B10E9E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2962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1E6AA-BBEB-4D80-BBB8-D3D21211CA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07B5F-7A8E-4CDB-BAF1-8C6BD8B2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956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EB460-BED9-4E28-80BA-7CC00C0FB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Overall Multi-Channel Reach - Colonne | 2. MOTORI (Fb+IG)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FDC6C7-9875-42AC-A13E-6311E08E64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1962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3756F-F8E3-4D0F-8774-5D6F1DE661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439C1-D66E-4843-A8D1-9CF558969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753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C57E3-FA85-4495-9D1F-E5A25B1EB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Multi-Channel Community Growth - Colonne | 2. MOTORI (Fb+IG)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E20C3D-7F91-4653-B957-6C6A9E467B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78888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F88E6-C311-4C5C-9D1D-2AAD252EF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12887-862D-44D0-94FB-CEF25C8D1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228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6E4B1-F397-402A-BA4B-56DA71266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Fan Acquisition | Current Year | 2. MOTORI (Fb+IG)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AA549A-83E2-43C8-918A-F97DC863F8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3347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A827C-57D5-4203-B73C-ECA076C07E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00042-AF2D-47E0-9F65-05F745180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316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B7A1A-1ACF-4082-BB79-0FAB9BABC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Monthly Fan Growth | 2. MOTORI (Fb+IG)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40E104-2177-435D-866A-576F6A1154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8730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760600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906852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236466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524111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29664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Current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Previous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 Growth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737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Athena Motorsport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629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athenamotorsport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-99.65 %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502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99195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89451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9744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75.11%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967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7B0C9-AA98-4486-B4F0-F1100C1BDB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486172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BBDB2-B7FD-49AB-B3BB-03B76CFFB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Fan Demographics | 2. MOTORI (Fb+IG)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491DFF-3EC1-4149-897F-3F09361D51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530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5FB15-5A5A-464C-A8C4-034B73FCC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12/17/2018 - 12/23/2018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13D69-D1D2-4AEB-967E-42469398F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477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58749-502A-4951-B8FE-0DE30B1CD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By Country Table | Community Share and Growth | 2. MOTORI (Fb+IG)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FA5740-1969-4374-BCFB-BCC3B3C537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7820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203626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555799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56619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493330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89796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689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741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626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74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710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486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327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73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034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92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534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21211-190D-403C-8CFE-AF295158BC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12/17/2018 - 12/23/2018</a:t>
            </a:r>
          </a:p>
        </p:txBody>
      </p:sp>
    </p:spTree>
    <p:extLst>
      <p:ext uri="{BB962C8B-B14F-4D97-AF65-F5344CB8AC3E}">
        <p14:creationId xmlns:p14="http://schemas.microsoft.com/office/powerpoint/2010/main" val="1845813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3C0C8-DB39-4BA5-BC4A-088EC5068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By Country Table | Community Share and Growth | 2. MOTORI (Fb+IG)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493764-3272-4383-B15D-A38F96D444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9040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098171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528506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22637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224419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29572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621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62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283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179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71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74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00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713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13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036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78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92384-D647-44F9-B564-46B3A83F2D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12/17/2018 - 12/23/2018</a:t>
            </a:r>
          </a:p>
        </p:txBody>
      </p:sp>
    </p:spTree>
    <p:extLst>
      <p:ext uri="{BB962C8B-B14F-4D97-AF65-F5344CB8AC3E}">
        <p14:creationId xmlns:p14="http://schemas.microsoft.com/office/powerpoint/2010/main" val="3910076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E61A0-F4D9-4AB8-8D51-DD65251FB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By Country Table | Community Share and Growth | 2. MOTORI (Fb+IG)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21968D-B811-43C4-B66C-526BE16030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331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042381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8538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8327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16374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16430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03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493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140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88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61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169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DE223-58E6-411D-824F-5768D48C17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12/17/2018 - 12/23/2018</a:t>
            </a:r>
          </a:p>
        </p:txBody>
      </p:sp>
    </p:spTree>
    <p:extLst>
      <p:ext uri="{BB962C8B-B14F-4D97-AF65-F5344CB8AC3E}">
        <p14:creationId xmlns:p14="http://schemas.microsoft.com/office/powerpoint/2010/main" val="16637614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444</Words>
  <Application>Microsoft Office PowerPoint</Application>
  <PresentationFormat>On-screen Show (4:3)</PresentationFormat>
  <Paragraphs>185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1. AWARNESS - Facebook e Instagram</vt:lpstr>
      <vt:lpstr>Overall Multi-Channel Impressions - Colonne | 2. MOTORI (Fb+IG)</vt:lpstr>
      <vt:lpstr>Overall Multi-Channel Reach - Colonne | 2. MOTORI (Fb+IG)</vt:lpstr>
      <vt:lpstr>Overall Multi-Channel Community Growth - Colonne | 2. MOTORI (Fb+IG)</vt:lpstr>
      <vt:lpstr>Overall Fan Acquisition | Current Year | 2. MOTORI (Fb+IG)</vt:lpstr>
      <vt:lpstr>Monthly Fan Growth | 2. MOTORI (Fb+IG)</vt:lpstr>
      <vt:lpstr>Fan Demographics | 2. MOTORI (Fb+IG)</vt:lpstr>
      <vt:lpstr>Fan By Country Table | Community Share and Growth | 2. MOTORI (Fb+IG) - 1 of 3</vt:lpstr>
      <vt:lpstr>Fan By Country Table | Community Share and Growth | 2. MOTORI (Fb+IG) - 2 of 3</vt:lpstr>
      <vt:lpstr>Fan By Country Table | Community Share and Growth | 2. MOTORI (Fb+IG)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AWARNESS - Facebook e Instagram</dc:title>
  <dc:creator>Frederik Peiniger</dc:creator>
  <cp:lastModifiedBy>Frederik Peiniger</cp:lastModifiedBy>
  <cp:revision>1</cp:revision>
  <dcterms:created xsi:type="dcterms:W3CDTF">2018-12-26T14:55:50Z</dcterms:created>
  <dcterms:modified xsi:type="dcterms:W3CDTF">2018-12-26T14:56:16Z</dcterms:modified>
</cp:coreProperties>
</file>