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53C9-1C20-4D77-96B7-E3B489BEE1F5}"/>
              </a:ext>
            </a:extLst>
          </p:cNvPr>
          <p:cNvSpPr>
            <a:spLocks noGrp="1"/>
          </p:cNvSpPr>
          <p:nvPr>
            <p:ph type="title"/>
          </p:nvPr>
        </p:nvSpPr>
        <p:spPr/>
        <p:txBody>
          <a:bodyPr/>
          <a:lstStyle/>
          <a:p>
            <a:r>
              <a:rPr lang="en-US"/>
              <a:t>Facebook Own Posts Table  | Pasta Garofalo - 1 of 12</a:t>
            </a:r>
          </a:p>
        </p:txBody>
      </p:sp>
      <p:graphicFrame>
        <p:nvGraphicFramePr>
          <p:cNvPr id="5" name="Table Placeholder 4">
            <a:extLst>
              <a:ext uri="{FF2B5EF4-FFF2-40B4-BE49-F238E27FC236}">
                <a16:creationId xmlns:a16="http://schemas.microsoft.com/office/drawing/2014/main" id="{986C4D3F-D0EB-4DDA-B076-504833F29DD4}"/>
              </a:ext>
            </a:extLst>
          </p:cNvPr>
          <p:cNvGraphicFramePr>
            <a:graphicFrameLocks noGrp="1"/>
          </p:cNvGraphicFramePr>
          <p:nvPr>
            <p:ph type="tbl" sz="quarter" idx="13"/>
            <p:extLst>
              <p:ext uri="{D42A27DB-BD31-4B8C-83A1-F6EECF244321}">
                <p14:modId xmlns:p14="http://schemas.microsoft.com/office/powerpoint/2010/main" val="3310314023"/>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0378939"/>
                    </a:ext>
                  </a:extLst>
                </a:gridCol>
                <a:gridCol w="370332">
                  <a:extLst>
                    <a:ext uri="{9D8B030D-6E8A-4147-A177-3AD203B41FA5}">
                      <a16:colId xmlns:a16="http://schemas.microsoft.com/office/drawing/2014/main" val="511583739"/>
                    </a:ext>
                  </a:extLst>
                </a:gridCol>
                <a:gridCol w="370332">
                  <a:extLst>
                    <a:ext uri="{9D8B030D-6E8A-4147-A177-3AD203B41FA5}">
                      <a16:colId xmlns:a16="http://schemas.microsoft.com/office/drawing/2014/main" val="1973883654"/>
                    </a:ext>
                  </a:extLst>
                </a:gridCol>
                <a:gridCol w="370332">
                  <a:extLst>
                    <a:ext uri="{9D8B030D-6E8A-4147-A177-3AD203B41FA5}">
                      <a16:colId xmlns:a16="http://schemas.microsoft.com/office/drawing/2014/main" val="1768330803"/>
                    </a:ext>
                  </a:extLst>
                </a:gridCol>
                <a:gridCol w="329184">
                  <a:extLst>
                    <a:ext uri="{9D8B030D-6E8A-4147-A177-3AD203B41FA5}">
                      <a16:colId xmlns:a16="http://schemas.microsoft.com/office/drawing/2014/main" val="119620523"/>
                    </a:ext>
                  </a:extLst>
                </a:gridCol>
                <a:gridCol w="329184">
                  <a:extLst>
                    <a:ext uri="{9D8B030D-6E8A-4147-A177-3AD203B41FA5}">
                      <a16:colId xmlns:a16="http://schemas.microsoft.com/office/drawing/2014/main" val="970147807"/>
                    </a:ext>
                  </a:extLst>
                </a:gridCol>
                <a:gridCol w="329184">
                  <a:extLst>
                    <a:ext uri="{9D8B030D-6E8A-4147-A177-3AD203B41FA5}">
                      <a16:colId xmlns:a16="http://schemas.microsoft.com/office/drawing/2014/main" val="1370780596"/>
                    </a:ext>
                  </a:extLst>
                </a:gridCol>
                <a:gridCol w="329184">
                  <a:extLst>
                    <a:ext uri="{9D8B030D-6E8A-4147-A177-3AD203B41FA5}">
                      <a16:colId xmlns:a16="http://schemas.microsoft.com/office/drawing/2014/main" val="1190401105"/>
                    </a:ext>
                  </a:extLst>
                </a:gridCol>
                <a:gridCol w="329184">
                  <a:extLst>
                    <a:ext uri="{9D8B030D-6E8A-4147-A177-3AD203B41FA5}">
                      <a16:colId xmlns:a16="http://schemas.microsoft.com/office/drawing/2014/main" val="4178022344"/>
                    </a:ext>
                  </a:extLst>
                </a:gridCol>
                <a:gridCol w="329184">
                  <a:extLst>
                    <a:ext uri="{9D8B030D-6E8A-4147-A177-3AD203B41FA5}">
                      <a16:colId xmlns:a16="http://schemas.microsoft.com/office/drawing/2014/main" val="993093469"/>
                    </a:ext>
                  </a:extLst>
                </a:gridCol>
                <a:gridCol w="329184">
                  <a:extLst>
                    <a:ext uri="{9D8B030D-6E8A-4147-A177-3AD203B41FA5}">
                      <a16:colId xmlns:a16="http://schemas.microsoft.com/office/drawing/2014/main" val="561092276"/>
                    </a:ext>
                  </a:extLst>
                </a:gridCol>
                <a:gridCol w="329184">
                  <a:extLst>
                    <a:ext uri="{9D8B030D-6E8A-4147-A177-3AD203B41FA5}">
                      <a16:colId xmlns:a16="http://schemas.microsoft.com/office/drawing/2014/main" val="3615665608"/>
                    </a:ext>
                  </a:extLst>
                </a:gridCol>
                <a:gridCol w="329184">
                  <a:extLst>
                    <a:ext uri="{9D8B030D-6E8A-4147-A177-3AD203B41FA5}">
                      <a16:colId xmlns:a16="http://schemas.microsoft.com/office/drawing/2014/main" val="2313201400"/>
                    </a:ext>
                  </a:extLst>
                </a:gridCol>
                <a:gridCol w="370332">
                  <a:extLst>
                    <a:ext uri="{9D8B030D-6E8A-4147-A177-3AD203B41FA5}">
                      <a16:colId xmlns:a16="http://schemas.microsoft.com/office/drawing/2014/main" val="1950620810"/>
                    </a:ext>
                  </a:extLst>
                </a:gridCol>
                <a:gridCol w="370332">
                  <a:extLst>
                    <a:ext uri="{9D8B030D-6E8A-4147-A177-3AD203B41FA5}">
                      <a16:colId xmlns:a16="http://schemas.microsoft.com/office/drawing/2014/main" val="1289976791"/>
                    </a:ext>
                  </a:extLst>
                </a:gridCol>
                <a:gridCol w="329184">
                  <a:extLst>
                    <a:ext uri="{9D8B030D-6E8A-4147-A177-3AD203B41FA5}">
                      <a16:colId xmlns:a16="http://schemas.microsoft.com/office/drawing/2014/main" val="1532933078"/>
                    </a:ext>
                  </a:extLst>
                </a:gridCol>
                <a:gridCol w="329184">
                  <a:extLst>
                    <a:ext uri="{9D8B030D-6E8A-4147-A177-3AD203B41FA5}">
                      <a16:colId xmlns:a16="http://schemas.microsoft.com/office/drawing/2014/main" val="2234780959"/>
                    </a:ext>
                  </a:extLst>
                </a:gridCol>
                <a:gridCol w="370332">
                  <a:extLst>
                    <a:ext uri="{9D8B030D-6E8A-4147-A177-3AD203B41FA5}">
                      <a16:colId xmlns:a16="http://schemas.microsoft.com/office/drawing/2014/main" val="401123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892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- 2018-03-08 10:00:00 </a:t>
                      </a:r>
                      <a:r>
                        <a:rPr kumimoji="0" lang="en-US" sz="1000" b="0" i="0" u="none" strike="noStrike" kern="1200" cap="none" spc="0" normalizeH="0" baseline="0" noProof="0">
                          <a:ln>
                            <a:noFill/>
                          </a:ln>
                          <a:solidFill>
                            <a:prstClr val="black"/>
                          </a:solidFill>
                          <a:effectLst/>
                          <a:uLnTx/>
                          <a:uFillTx/>
                          <a:latin typeface="+mn-lt"/>
                          <a:ea typeface="+mn-ea"/>
                          <a:cs typeface="+mn-cs"/>
                        </a:rPr>
                        <a:t> 
 Women make everything tasteful 👏  
In Italy we celebrate their day with a bouquet of mimosa.
#PastaGarofalo #WomenDay #InternationalWomensDay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056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- 2018-03-17 12:00:01 </a:t>
                      </a:r>
                      <a:r>
                        <a:rPr kumimoji="0" lang="en-US" sz="1000" b="0" i="0" u="none" strike="noStrike" kern="1200" cap="none" spc="0" normalizeH="0" baseline="0" noProof="0">
                          <a:ln>
                            <a:noFill/>
                          </a:ln>
                          <a:solidFill>
                            <a:prstClr val="black"/>
                          </a:solidFill>
                          <a:effectLst/>
                          <a:uLnTx/>
                          <a:uFillTx/>
                          <a:latin typeface="+mn-lt"/>
                          <a:ea typeface="+mn-ea"/>
                          <a:cs typeface="+mn-cs"/>
                        </a:rPr>
                        <a:t> 
 We have a green heart today 💚
And for the most devout: give your pesto an Irish touch, use shamrock instead of basil.
#PastaGarofalo #SaintPatrick #SaintPatricksDay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6673658"/>
                  </a:ext>
                </a:extLst>
              </a:tr>
            </a:tbl>
          </a:graphicData>
        </a:graphic>
      </p:graphicFrame>
      <p:sp>
        <p:nvSpPr>
          <p:cNvPr id="4" name="Text Placeholder 3">
            <a:extLst>
              <a:ext uri="{FF2B5EF4-FFF2-40B4-BE49-F238E27FC236}">
                <a16:creationId xmlns:a16="http://schemas.microsoft.com/office/drawing/2014/main" id="{BD75242A-0996-4523-B92F-1B1747C19BF5}"/>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6057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84D6B-1583-4CE1-A151-6A6BC319F16F}"/>
              </a:ext>
            </a:extLst>
          </p:cNvPr>
          <p:cNvSpPr>
            <a:spLocks noGrp="1"/>
          </p:cNvSpPr>
          <p:nvPr>
            <p:ph type="title"/>
          </p:nvPr>
        </p:nvSpPr>
        <p:spPr/>
        <p:txBody>
          <a:bodyPr/>
          <a:lstStyle/>
          <a:p>
            <a:r>
              <a:rPr lang="en-US"/>
              <a:t>Facebook Own Posts Table  | Pasta Garofalo - 2 of 12</a:t>
            </a:r>
          </a:p>
        </p:txBody>
      </p:sp>
      <p:graphicFrame>
        <p:nvGraphicFramePr>
          <p:cNvPr id="5" name="Table Placeholder 4">
            <a:extLst>
              <a:ext uri="{FF2B5EF4-FFF2-40B4-BE49-F238E27FC236}">
                <a16:creationId xmlns:a16="http://schemas.microsoft.com/office/drawing/2014/main" id="{01FED28D-4F04-428B-BE47-CB7382E445CB}"/>
              </a:ext>
            </a:extLst>
          </p:cNvPr>
          <p:cNvGraphicFramePr>
            <a:graphicFrameLocks noGrp="1"/>
          </p:cNvGraphicFramePr>
          <p:nvPr>
            <p:ph type="tbl" sz="quarter" idx="13"/>
            <p:extLst>
              <p:ext uri="{D42A27DB-BD31-4B8C-83A1-F6EECF244321}">
                <p14:modId xmlns:p14="http://schemas.microsoft.com/office/powerpoint/2010/main" val="194209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2291036"/>
                    </a:ext>
                  </a:extLst>
                </a:gridCol>
                <a:gridCol w="370332">
                  <a:extLst>
                    <a:ext uri="{9D8B030D-6E8A-4147-A177-3AD203B41FA5}">
                      <a16:colId xmlns:a16="http://schemas.microsoft.com/office/drawing/2014/main" val="2137123772"/>
                    </a:ext>
                  </a:extLst>
                </a:gridCol>
                <a:gridCol w="370332">
                  <a:extLst>
                    <a:ext uri="{9D8B030D-6E8A-4147-A177-3AD203B41FA5}">
                      <a16:colId xmlns:a16="http://schemas.microsoft.com/office/drawing/2014/main" val="1473977087"/>
                    </a:ext>
                  </a:extLst>
                </a:gridCol>
                <a:gridCol w="370332">
                  <a:extLst>
                    <a:ext uri="{9D8B030D-6E8A-4147-A177-3AD203B41FA5}">
                      <a16:colId xmlns:a16="http://schemas.microsoft.com/office/drawing/2014/main" val="2317075546"/>
                    </a:ext>
                  </a:extLst>
                </a:gridCol>
                <a:gridCol w="329184">
                  <a:extLst>
                    <a:ext uri="{9D8B030D-6E8A-4147-A177-3AD203B41FA5}">
                      <a16:colId xmlns:a16="http://schemas.microsoft.com/office/drawing/2014/main" val="2940636771"/>
                    </a:ext>
                  </a:extLst>
                </a:gridCol>
                <a:gridCol w="329184">
                  <a:extLst>
                    <a:ext uri="{9D8B030D-6E8A-4147-A177-3AD203B41FA5}">
                      <a16:colId xmlns:a16="http://schemas.microsoft.com/office/drawing/2014/main" val="2291005891"/>
                    </a:ext>
                  </a:extLst>
                </a:gridCol>
                <a:gridCol w="329184">
                  <a:extLst>
                    <a:ext uri="{9D8B030D-6E8A-4147-A177-3AD203B41FA5}">
                      <a16:colId xmlns:a16="http://schemas.microsoft.com/office/drawing/2014/main" val="1260706635"/>
                    </a:ext>
                  </a:extLst>
                </a:gridCol>
                <a:gridCol w="329184">
                  <a:extLst>
                    <a:ext uri="{9D8B030D-6E8A-4147-A177-3AD203B41FA5}">
                      <a16:colId xmlns:a16="http://schemas.microsoft.com/office/drawing/2014/main" val="121117693"/>
                    </a:ext>
                  </a:extLst>
                </a:gridCol>
                <a:gridCol w="329184">
                  <a:extLst>
                    <a:ext uri="{9D8B030D-6E8A-4147-A177-3AD203B41FA5}">
                      <a16:colId xmlns:a16="http://schemas.microsoft.com/office/drawing/2014/main" val="3891367432"/>
                    </a:ext>
                  </a:extLst>
                </a:gridCol>
                <a:gridCol w="329184">
                  <a:extLst>
                    <a:ext uri="{9D8B030D-6E8A-4147-A177-3AD203B41FA5}">
                      <a16:colId xmlns:a16="http://schemas.microsoft.com/office/drawing/2014/main" val="2194947516"/>
                    </a:ext>
                  </a:extLst>
                </a:gridCol>
                <a:gridCol w="329184">
                  <a:extLst>
                    <a:ext uri="{9D8B030D-6E8A-4147-A177-3AD203B41FA5}">
                      <a16:colId xmlns:a16="http://schemas.microsoft.com/office/drawing/2014/main" val="3311605299"/>
                    </a:ext>
                  </a:extLst>
                </a:gridCol>
                <a:gridCol w="329184">
                  <a:extLst>
                    <a:ext uri="{9D8B030D-6E8A-4147-A177-3AD203B41FA5}">
                      <a16:colId xmlns:a16="http://schemas.microsoft.com/office/drawing/2014/main" val="4182703396"/>
                    </a:ext>
                  </a:extLst>
                </a:gridCol>
                <a:gridCol w="329184">
                  <a:extLst>
                    <a:ext uri="{9D8B030D-6E8A-4147-A177-3AD203B41FA5}">
                      <a16:colId xmlns:a16="http://schemas.microsoft.com/office/drawing/2014/main" val="1278640444"/>
                    </a:ext>
                  </a:extLst>
                </a:gridCol>
                <a:gridCol w="370332">
                  <a:extLst>
                    <a:ext uri="{9D8B030D-6E8A-4147-A177-3AD203B41FA5}">
                      <a16:colId xmlns:a16="http://schemas.microsoft.com/office/drawing/2014/main" val="1007135383"/>
                    </a:ext>
                  </a:extLst>
                </a:gridCol>
                <a:gridCol w="370332">
                  <a:extLst>
                    <a:ext uri="{9D8B030D-6E8A-4147-A177-3AD203B41FA5}">
                      <a16:colId xmlns:a16="http://schemas.microsoft.com/office/drawing/2014/main" val="1578570216"/>
                    </a:ext>
                  </a:extLst>
                </a:gridCol>
                <a:gridCol w="329184">
                  <a:extLst>
                    <a:ext uri="{9D8B030D-6E8A-4147-A177-3AD203B41FA5}">
                      <a16:colId xmlns:a16="http://schemas.microsoft.com/office/drawing/2014/main" val="4024823639"/>
                    </a:ext>
                  </a:extLst>
                </a:gridCol>
                <a:gridCol w="329184">
                  <a:extLst>
                    <a:ext uri="{9D8B030D-6E8A-4147-A177-3AD203B41FA5}">
                      <a16:colId xmlns:a16="http://schemas.microsoft.com/office/drawing/2014/main" val="1173743694"/>
                    </a:ext>
                  </a:extLst>
                </a:gridCol>
                <a:gridCol w="370332">
                  <a:extLst>
                    <a:ext uri="{9D8B030D-6E8A-4147-A177-3AD203B41FA5}">
                      <a16:colId xmlns:a16="http://schemas.microsoft.com/office/drawing/2014/main" val="3151465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676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- 2018-03-04 18:00:00 </a:t>
                      </a:r>
                      <a:r>
                        <a:rPr kumimoji="0" lang="en-US" sz="1000" b="0" i="0" u="none" strike="noStrike" kern="1200" cap="none" spc="0" normalizeH="0" baseline="0" noProof="0">
                          <a:ln>
                            <a:noFill/>
                          </a:ln>
                          <a:solidFill>
                            <a:prstClr val="black"/>
                          </a:solidFill>
                          <a:effectLst/>
                          <a:uLnTx/>
                          <a:uFillTx/>
                          <a:latin typeface="+mn-lt"/>
                          <a:ea typeface="+mn-ea"/>
                          <a:cs typeface="+mn-cs"/>
                        </a:rPr>
                        <a:t> 
 The winning dress code for tonight 😉
#PastaGarofalo #OscarNight2018
#Oscars2018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336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- 2018-05-01 09:00:00 </a:t>
                      </a:r>
                      <a:r>
                        <a:rPr kumimoji="0" lang="en-US" sz="1000" b="0" i="0" u="none" strike="noStrike" kern="1200" cap="none" spc="0" normalizeH="0" baseline="0" noProof="0">
                          <a:ln>
                            <a:noFill/>
                          </a:ln>
                          <a:solidFill>
                            <a:prstClr val="black"/>
                          </a:solidFill>
                          <a:effectLst/>
                          <a:uLnTx/>
                          <a:uFillTx/>
                          <a:latin typeface="+mn-lt"/>
                          <a:ea typeface="+mn-ea"/>
                          <a:cs typeface="+mn-cs"/>
                        </a:rPr>
                        <a:t> 
 Reclaim a quality pasta! 💪 #PastaGarofalo #WorkersDay #1stmay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665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- 2018-05-15 10:30:00 </a:t>
                      </a:r>
                      <a:r>
                        <a:rPr kumimoji="0" lang="en-US" sz="1000" b="0" i="0" u="none" strike="noStrike" kern="1200" cap="none" spc="0" normalizeH="0" baseline="0" noProof="0">
                          <a:ln>
                            <a:noFill/>
                          </a:ln>
                          <a:solidFill>
                            <a:prstClr val="black"/>
                          </a:solidFill>
                          <a:effectLst/>
                          <a:uLnTx/>
                          <a:uFillTx/>
                          <a:latin typeface="+mn-lt"/>
                          <a:ea typeface="+mn-ea"/>
                          <a:cs typeface="+mn-cs"/>
                        </a:rPr>
                        <a:t> 
 The fondest memories are made when gathered around the table.
#PastaGarofalo #InternationalDayofFamilies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0945314"/>
                  </a:ext>
                </a:extLst>
              </a:tr>
            </a:tbl>
          </a:graphicData>
        </a:graphic>
      </p:graphicFrame>
      <p:sp>
        <p:nvSpPr>
          <p:cNvPr id="4" name="Text Placeholder 3">
            <a:extLst>
              <a:ext uri="{FF2B5EF4-FFF2-40B4-BE49-F238E27FC236}">
                <a16:creationId xmlns:a16="http://schemas.microsoft.com/office/drawing/2014/main" id="{655F58A4-5371-46FD-919D-CEE1166D2A2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448866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BA87-D809-49D9-AD4E-71D562E3886B}"/>
              </a:ext>
            </a:extLst>
          </p:cNvPr>
          <p:cNvSpPr>
            <a:spLocks noGrp="1"/>
          </p:cNvSpPr>
          <p:nvPr>
            <p:ph type="title"/>
          </p:nvPr>
        </p:nvSpPr>
        <p:spPr/>
        <p:txBody>
          <a:bodyPr/>
          <a:lstStyle/>
          <a:p>
            <a:r>
              <a:rPr lang="en-US"/>
              <a:t>Facebook Own Posts Table  | Pasta Garofalo - 3 of 12</a:t>
            </a:r>
          </a:p>
        </p:txBody>
      </p:sp>
      <p:graphicFrame>
        <p:nvGraphicFramePr>
          <p:cNvPr id="5" name="Table Placeholder 4">
            <a:extLst>
              <a:ext uri="{FF2B5EF4-FFF2-40B4-BE49-F238E27FC236}">
                <a16:creationId xmlns:a16="http://schemas.microsoft.com/office/drawing/2014/main" id="{7BB1086D-A525-460B-A98C-1B7DDBFEA9F4}"/>
              </a:ext>
            </a:extLst>
          </p:cNvPr>
          <p:cNvGraphicFramePr>
            <a:graphicFrameLocks noGrp="1"/>
          </p:cNvGraphicFramePr>
          <p:nvPr>
            <p:ph type="tbl" sz="quarter" idx="13"/>
            <p:extLst>
              <p:ext uri="{D42A27DB-BD31-4B8C-83A1-F6EECF244321}">
                <p14:modId xmlns:p14="http://schemas.microsoft.com/office/powerpoint/2010/main" val="226989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6613621"/>
                    </a:ext>
                  </a:extLst>
                </a:gridCol>
                <a:gridCol w="370332">
                  <a:extLst>
                    <a:ext uri="{9D8B030D-6E8A-4147-A177-3AD203B41FA5}">
                      <a16:colId xmlns:a16="http://schemas.microsoft.com/office/drawing/2014/main" val="3138752717"/>
                    </a:ext>
                  </a:extLst>
                </a:gridCol>
                <a:gridCol w="370332">
                  <a:extLst>
                    <a:ext uri="{9D8B030D-6E8A-4147-A177-3AD203B41FA5}">
                      <a16:colId xmlns:a16="http://schemas.microsoft.com/office/drawing/2014/main" val="3430769537"/>
                    </a:ext>
                  </a:extLst>
                </a:gridCol>
                <a:gridCol w="370332">
                  <a:extLst>
                    <a:ext uri="{9D8B030D-6E8A-4147-A177-3AD203B41FA5}">
                      <a16:colId xmlns:a16="http://schemas.microsoft.com/office/drawing/2014/main" val="1592996428"/>
                    </a:ext>
                  </a:extLst>
                </a:gridCol>
                <a:gridCol w="329184">
                  <a:extLst>
                    <a:ext uri="{9D8B030D-6E8A-4147-A177-3AD203B41FA5}">
                      <a16:colId xmlns:a16="http://schemas.microsoft.com/office/drawing/2014/main" val="2981079496"/>
                    </a:ext>
                  </a:extLst>
                </a:gridCol>
                <a:gridCol w="329184">
                  <a:extLst>
                    <a:ext uri="{9D8B030D-6E8A-4147-A177-3AD203B41FA5}">
                      <a16:colId xmlns:a16="http://schemas.microsoft.com/office/drawing/2014/main" val="4007682412"/>
                    </a:ext>
                  </a:extLst>
                </a:gridCol>
                <a:gridCol w="329184">
                  <a:extLst>
                    <a:ext uri="{9D8B030D-6E8A-4147-A177-3AD203B41FA5}">
                      <a16:colId xmlns:a16="http://schemas.microsoft.com/office/drawing/2014/main" val="3446278146"/>
                    </a:ext>
                  </a:extLst>
                </a:gridCol>
                <a:gridCol w="329184">
                  <a:extLst>
                    <a:ext uri="{9D8B030D-6E8A-4147-A177-3AD203B41FA5}">
                      <a16:colId xmlns:a16="http://schemas.microsoft.com/office/drawing/2014/main" val="656460750"/>
                    </a:ext>
                  </a:extLst>
                </a:gridCol>
                <a:gridCol w="329184">
                  <a:extLst>
                    <a:ext uri="{9D8B030D-6E8A-4147-A177-3AD203B41FA5}">
                      <a16:colId xmlns:a16="http://schemas.microsoft.com/office/drawing/2014/main" val="1684912755"/>
                    </a:ext>
                  </a:extLst>
                </a:gridCol>
                <a:gridCol w="329184">
                  <a:extLst>
                    <a:ext uri="{9D8B030D-6E8A-4147-A177-3AD203B41FA5}">
                      <a16:colId xmlns:a16="http://schemas.microsoft.com/office/drawing/2014/main" val="285159930"/>
                    </a:ext>
                  </a:extLst>
                </a:gridCol>
                <a:gridCol w="329184">
                  <a:extLst>
                    <a:ext uri="{9D8B030D-6E8A-4147-A177-3AD203B41FA5}">
                      <a16:colId xmlns:a16="http://schemas.microsoft.com/office/drawing/2014/main" val="3340460736"/>
                    </a:ext>
                  </a:extLst>
                </a:gridCol>
                <a:gridCol w="329184">
                  <a:extLst>
                    <a:ext uri="{9D8B030D-6E8A-4147-A177-3AD203B41FA5}">
                      <a16:colId xmlns:a16="http://schemas.microsoft.com/office/drawing/2014/main" val="3793088007"/>
                    </a:ext>
                  </a:extLst>
                </a:gridCol>
                <a:gridCol w="329184">
                  <a:extLst>
                    <a:ext uri="{9D8B030D-6E8A-4147-A177-3AD203B41FA5}">
                      <a16:colId xmlns:a16="http://schemas.microsoft.com/office/drawing/2014/main" val="2649446146"/>
                    </a:ext>
                  </a:extLst>
                </a:gridCol>
                <a:gridCol w="370332">
                  <a:extLst>
                    <a:ext uri="{9D8B030D-6E8A-4147-A177-3AD203B41FA5}">
                      <a16:colId xmlns:a16="http://schemas.microsoft.com/office/drawing/2014/main" val="1251012092"/>
                    </a:ext>
                  </a:extLst>
                </a:gridCol>
                <a:gridCol w="370332">
                  <a:extLst>
                    <a:ext uri="{9D8B030D-6E8A-4147-A177-3AD203B41FA5}">
                      <a16:colId xmlns:a16="http://schemas.microsoft.com/office/drawing/2014/main" val="2958054186"/>
                    </a:ext>
                  </a:extLst>
                </a:gridCol>
                <a:gridCol w="329184">
                  <a:extLst>
                    <a:ext uri="{9D8B030D-6E8A-4147-A177-3AD203B41FA5}">
                      <a16:colId xmlns:a16="http://schemas.microsoft.com/office/drawing/2014/main" val="1884105588"/>
                    </a:ext>
                  </a:extLst>
                </a:gridCol>
                <a:gridCol w="329184">
                  <a:extLst>
                    <a:ext uri="{9D8B030D-6E8A-4147-A177-3AD203B41FA5}">
                      <a16:colId xmlns:a16="http://schemas.microsoft.com/office/drawing/2014/main" val="3453027521"/>
                    </a:ext>
                  </a:extLst>
                </a:gridCol>
                <a:gridCol w="370332">
                  <a:extLst>
                    <a:ext uri="{9D8B030D-6E8A-4147-A177-3AD203B41FA5}">
                      <a16:colId xmlns:a16="http://schemas.microsoft.com/office/drawing/2014/main" val="77075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- 2018-04-17 18:00:02 </a:t>
                      </a:r>
                      <a:r>
                        <a:rPr kumimoji="0" lang="en-US" sz="1000" b="0" i="0" u="none" strike="noStrike" kern="1200" cap="none" spc="0" normalizeH="0" baseline="0" noProof="0">
                          <a:ln>
                            <a:noFill/>
                          </a:ln>
                          <a:solidFill>
                            <a:prstClr val="black"/>
                          </a:solidFill>
                          <a:effectLst/>
                          <a:uLnTx/>
                          <a:uFillTx/>
                          <a:latin typeface="+mn-lt"/>
                          <a:ea typeface="+mn-ea"/>
                          <a:cs typeface="+mn-cs"/>
                        </a:rPr>
                        <a:t> 
 Traveling to Italy you'll discover how delicious "vongole veraci" are with pasta: http://bit.ly/VermicelliAlleVongole
Translated, their name means "genuine clams", which sounds promising, doesn't it? To whet your appetite immerse yourself in the atmosphere of a genuine Neapolitan market watching this video 👩🏻‍🌾 #PastaGarofalo #Ingredients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6884184"/>
                  </a:ext>
                </a:extLst>
              </a:tr>
            </a:tbl>
          </a:graphicData>
        </a:graphic>
      </p:graphicFrame>
      <p:sp>
        <p:nvSpPr>
          <p:cNvPr id="4" name="Text Placeholder 3">
            <a:extLst>
              <a:ext uri="{FF2B5EF4-FFF2-40B4-BE49-F238E27FC236}">
                <a16:creationId xmlns:a16="http://schemas.microsoft.com/office/drawing/2014/main" id="{A08B0337-4D11-45A8-8A87-DAFF85070A75}"/>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861439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1C9E-DA9B-4040-935C-2B6A2EE33376}"/>
              </a:ext>
            </a:extLst>
          </p:cNvPr>
          <p:cNvSpPr>
            <a:spLocks noGrp="1"/>
          </p:cNvSpPr>
          <p:nvPr>
            <p:ph type="title"/>
          </p:nvPr>
        </p:nvSpPr>
        <p:spPr/>
        <p:txBody>
          <a:bodyPr/>
          <a:lstStyle/>
          <a:p>
            <a:r>
              <a:rPr lang="en-US"/>
              <a:t>Facebook Own Posts Table  | Pasta Garofalo - 4 of 12</a:t>
            </a:r>
          </a:p>
        </p:txBody>
      </p:sp>
      <p:graphicFrame>
        <p:nvGraphicFramePr>
          <p:cNvPr id="5" name="Table Placeholder 4">
            <a:extLst>
              <a:ext uri="{FF2B5EF4-FFF2-40B4-BE49-F238E27FC236}">
                <a16:creationId xmlns:a16="http://schemas.microsoft.com/office/drawing/2014/main" id="{D70FD631-049B-46EF-9777-50A9B068FE3B}"/>
              </a:ext>
            </a:extLst>
          </p:cNvPr>
          <p:cNvGraphicFramePr>
            <a:graphicFrameLocks noGrp="1"/>
          </p:cNvGraphicFramePr>
          <p:nvPr>
            <p:ph type="tbl" sz="quarter" idx="13"/>
            <p:extLst>
              <p:ext uri="{D42A27DB-BD31-4B8C-83A1-F6EECF244321}">
                <p14:modId xmlns:p14="http://schemas.microsoft.com/office/powerpoint/2010/main" val="311248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4587570"/>
                    </a:ext>
                  </a:extLst>
                </a:gridCol>
                <a:gridCol w="370332">
                  <a:extLst>
                    <a:ext uri="{9D8B030D-6E8A-4147-A177-3AD203B41FA5}">
                      <a16:colId xmlns:a16="http://schemas.microsoft.com/office/drawing/2014/main" val="3132058720"/>
                    </a:ext>
                  </a:extLst>
                </a:gridCol>
                <a:gridCol w="370332">
                  <a:extLst>
                    <a:ext uri="{9D8B030D-6E8A-4147-A177-3AD203B41FA5}">
                      <a16:colId xmlns:a16="http://schemas.microsoft.com/office/drawing/2014/main" val="2209159913"/>
                    </a:ext>
                  </a:extLst>
                </a:gridCol>
                <a:gridCol w="370332">
                  <a:extLst>
                    <a:ext uri="{9D8B030D-6E8A-4147-A177-3AD203B41FA5}">
                      <a16:colId xmlns:a16="http://schemas.microsoft.com/office/drawing/2014/main" val="120493095"/>
                    </a:ext>
                  </a:extLst>
                </a:gridCol>
                <a:gridCol w="329184">
                  <a:extLst>
                    <a:ext uri="{9D8B030D-6E8A-4147-A177-3AD203B41FA5}">
                      <a16:colId xmlns:a16="http://schemas.microsoft.com/office/drawing/2014/main" val="2631527710"/>
                    </a:ext>
                  </a:extLst>
                </a:gridCol>
                <a:gridCol w="329184">
                  <a:extLst>
                    <a:ext uri="{9D8B030D-6E8A-4147-A177-3AD203B41FA5}">
                      <a16:colId xmlns:a16="http://schemas.microsoft.com/office/drawing/2014/main" val="986075663"/>
                    </a:ext>
                  </a:extLst>
                </a:gridCol>
                <a:gridCol w="329184">
                  <a:extLst>
                    <a:ext uri="{9D8B030D-6E8A-4147-A177-3AD203B41FA5}">
                      <a16:colId xmlns:a16="http://schemas.microsoft.com/office/drawing/2014/main" val="1825619772"/>
                    </a:ext>
                  </a:extLst>
                </a:gridCol>
                <a:gridCol w="329184">
                  <a:extLst>
                    <a:ext uri="{9D8B030D-6E8A-4147-A177-3AD203B41FA5}">
                      <a16:colId xmlns:a16="http://schemas.microsoft.com/office/drawing/2014/main" val="1531010867"/>
                    </a:ext>
                  </a:extLst>
                </a:gridCol>
                <a:gridCol w="329184">
                  <a:extLst>
                    <a:ext uri="{9D8B030D-6E8A-4147-A177-3AD203B41FA5}">
                      <a16:colId xmlns:a16="http://schemas.microsoft.com/office/drawing/2014/main" val="1013081071"/>
                    </a:ext>
                  </a:extLst>
                </a:gridCol>
                <a:gridCol w="329184">
                  <a:extLst>
                    <a:ext uri="{9D8B030D-6E8A-4147-A177-3AD203B41FA5}">
                      <a16:colId xmlns:a16="http://schemas.microsoft.com/office/drawing/2014/main" val="3878828436"/>
                    </a:ext>
                  </a:extLst>
                </a:gridCol>
                <a:gridCol w="329184">
                  <a:extLst>
                    <a:ext uri="{9D8B030D-6E8A-4147-A177-3AD203B41FA5}">
                      <a16:colId xmlns:a16="http://schemas.microsoft.com/office/drawing/2014/main" val="1906727227"/>
                    </a:ext>
                  </a:extLst>
                </a:gridCol>
                <a:gridCol w="329184">
                  <a:extLst>
                    <a:ext uri="{9D8B030D-6E8A-4147-A177-3AD203B41FA5}">
                      <a16:colId xmlns:a16="http://schemas.microsoft.com/office/drawing/2014/main" val="2406138240"/>
                    </a:ext>
                  </a:extLst>
                </a:gridCol>
                <a:gridCol w="329184">
                  <a:extLst>
                    <a:ext uri="{9D8B030D-6E8A-4147-A177-3AD203B41FA5}">
                      <a16:colId xmlns:a16="http://schemas.microsoft.com/office/drawing/2014/main" val="205592685"/>
                    </a:ext>
                  </a:extLst>
                </a:gridCol>
                <a:gridCol w="370332">
                  <a:extLst>
                    <a:ext uri="{9D8B030D-6E8A-4147-A177-3AD203B41FA5}">
                      <a16:colId xmlns:a16="http://schemas.microsoft.com/office/drawing/2014/main" val="3157101894"/>
                    </a:ext>
                  </a:extLst>
                </a:gridCol>
                <a:gridCol w="370332">
                  <a:extLst>
                    <a:ext uri="{9D8B030D-6E8A-4147-A177-3AD203B41FA5}">
                      <a16:colId xmlns:a16="http://schemas.microsoft.com/office/drawing/2014/main" val="1693592058"/>
                    </a:ext>
                  </a:extLst>
                </a:gridCol>
                <a:gridCol w="329184">
                  <a:extLst>
                    <a:ext uri="{9D8B030D-6E8A-4147-A177-3AD203B41FA5}">
                      <a16:colId xmlns:a16="http://schemas.microsoft.com/office/drawing/2014/main" val="4053114812"/>
                    </a:ext>
                  </a:extLst>
                </a:gridCol>
                <a:gridCol w="329184">
                  <a:extLst>
                    <a:ext uri="{9D8B030D-6E8A-4147-A177-3AD203B41FA5}">
                      <a16:colId xmlns:a16="http://schemas.microsoft.com/office/drawing/2014/main" val="351729782"/>
                    </a:ext>
                  </a:extLst>
                </a:gridCol>
                <a:gridCol w="370332">
                  <a:extLst>
                    <a:ext uri="{9D8B030D-6E8A-4147-A177-3AD203B41FA5}">
                      <a16:colId xmlns:a16="http://schemas.microsoft.com/office/drawing/2014/main" val="1652273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822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- 2018-04-24 17:40:00 </a:t>
                      </a:r>
                      <a:r>
                        <a:rPr kumimoji="0" lang="en-US" sz="1000" b="0" i="0" u="none" strike="noStrike" kern="1200" cap="none" spc="0" normalizeH="0" baseline="0" noProof="0">
                          <a:ln>
                            <a:noFill/>
                          </a:ln>
                          <a:solidFill>
                            <a:prstClr val="black"/>
                          </a:solidFill>
                          <a:effectLst/>
                          <a:uLnTx/>
                          <a:uFillTx/>
                          <a:latin typeface="+mn-lt"/>
                          <a:ea typeface="+mn-ea"/>
                          <a:cs typeface="+mn-cs"/>
                        </a:rPr>
                        <a:t> 
 Life in the streets of Naples may appear to you a bit messy, but we would never mess up onions! Only the yellow ones are the right ones for Pasta Genovese: http://bit.ly/CandeleAllaGenovese
#PastaGarofalo #Napolicious #Ingredients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678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- 2018-04-09 17:04:00 </a:t>
                      </a:r>
                      <a:r>
                        <a:rPr kumimoji="0" lang="en-US" sz="1000" b="0" i="0" u="none" strike="noStrike" kern="1200" cap="none" spc="0" normalizeH="0" baseline="0" noProof="0">
                          <a:ln>
                            <a:noFill/>
                          </a:ln>
                          <a:solidFill>
                            <a:prstClr val="black"/>
                          </a:solidFill>
                          <a:effectLst/>
                          <a:uLnTx/>
                          <a:uFillTx/>
                          <a:latin typeface="+mn-lt"/>
                          <a:ea typeface="+mn-ea"/>
                          <a:cs typeface="+mn-cs"/>
                        </a:rPr>
                        <a:t> 
 Everyone knows that pasta is light and delightful? 🎈
#PastaGarofalo #BestOfMovies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6487154"/>
                  </a:ext>
                </a:extLst>
              </a:tr>
            </a:tbl>
          </a:graphicData>
        </a:graphic>
      </p:graphicFrame>
      <p:sp>
        <p:nvSpPr>
          <p:cNvPr id="4" name="Text Placeholder 3">
            <a:extLst>
              <a:ext uri="{FF2B5EF4-FFF2-40B4-BE49-F238E27FC236}">
                <a16:creationId xmlns:a16="http://schemas.microsoft.com/office/drawing/2014/main" id="{4D8ADCAD-D011-42A1-AADC-B214BCB744B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49173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A6294-23BE-4BAE-9E04-72DD2AA20668}"/>
              </a:ext>
            </a:extLst>
          </p:cNvPr>
          <p:cNvSpPr>
            <a:spLocks noGrp="1"/>
          </p:cNvSpPr>
          <p:nvPr>
            <p:ph type="title"/>
          </p:nvPr>
        </p:nvSpPr>
        <p:spPr/>
        <p:txBody>
          <a:bodyPr/>
          <a:lstStyle/>
          <a:p>
            <a:r>
              <a:rPr lang="en-US"/>
              <a:t>Facebook Own Posts Table  | Pasta Garofalo - 5 of 12</a:t>
            </a:r>
          </a:p>
        </p:txBody>
      </p:sp>
      <p:graphicFrame>
        <p:nvGraphicFramePr>
          <p:cNvPr id="5" name="Table Placeholder 4">
            <a:extLst>
              <a:ext uri="{FF2B5EF4-FFF2-40B4-BE49-F238E27FC236}">
                <a16:creationId xmlns:a16="http://schemas.microsoft.com/office/drawing/2014/main" id="{A850168B-E02E-45C1-A364-8F5C68C21D74}"/>
              </a:ext>
            </a:extLst>
          </p:cNvPr>
          <p:cNvGraphicFramePr>
            <a:graphicFrameLocks noGrp="1"/>
          </p:cNvGraphicFramePr>
          <p:nvPr>
            <p:ph type="tbl" sz="quarter" idx="13"/>
            <p:extLst>
              <p:ext uri="{D42A27DB-BD31-4B8C-83A1-F6EECF244321}">
                <p14:modId xmlns:p14="http://schemas.microsoft.com/office/powerpoint/2010/main" val="67940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34984728"/>
                    </a:ext>
                  </a:extLst>
                </a:gridCol>
                <a:gridCol w="370332">
                  <a:extLst>
                    <a:ext uri="{9D8B030D-6E8A-4147-A177-3AD203B41FA5}">
                      <a16:colId xmlns:a16="http://schemas.microsoft.com/office/drawing/2014/main" val="3647049912"/>
                    </a:ext>
                  </a:extLst>
                </a:gridCol>
                <a:gridCol w="370332">
                  <a:extLst>
                    <a:ext uri="{9D8B030D-6E8A-4147-A177-3AD203B41FA5}">
                      <a16:colId xmlns:a16="http://schemas.microsoft.com/office/drawing/2014/main" val="6428055"/>
                    </a:ext>
                  </a:extLst>
                </a:gridCol>
                <a:gridCol w="370332">
                  <a:extLst>
                    <a:ext uri="{9D8B030D-6E8A-4147-A177-3AD203B41FA5}">
                      <a16:colId xmlns:a16="http://schemas.microsoft.com/office/drawing/2014/main" val="3983501647"/>
                    </a:ext>
                  </a:extLst>
                </a:gridCol>
                <a:gridCol w="329184">
                  <a:extLst>
                    <a:ext uri="{9D8B030D-6E8A-4147-A177-3AD203B41FA5}">
                      <a16:colId xmlns:a16="http://schemas.microsoft.com/office/drawing/2014/main" val="1226779216"/>
                    </a:ext>
                  </a:extLst>
                </a:gridCol>
                <a:gridCol w="329184">
                  <a:extLst>
                    <a:ext uri="{9D8B030D-6E8A-4147-A177-3AD203B41FA5}">
                      <a16:colId xmlns:a16="http://schemas.microsoft.com/office/drawing/2014/main" val="3658824323"/>
                    </a:ext>
                  </a:extLst>
                </a:gridCol>
                <a:gridCol w="329184">
                  <a:extLst>
                    <a:ext uri="{9D8B030D-6E8A-4147-A177-3AD203B41FA5}">
                      <a16:colId xmlns:a16="http://schemas.microsoft.com/office/drawing/2014/main" val="1208973140"/>
                    </a:ext>
                  </a:extLst>
                </a:gridCol>
                <a:gridCol w="329184">
                  <a:extLst>
                    <a:ext uri="{9D8B030D-6E8A-4147-A177-3AD203B41FA5}">
                      <a16:colId xmlns:a16="http://schemas.microsoft.com/office/drawing/2014/main" val="2767883078"/>
                    </a:ext>
                  </a:extLst>
                </a:gridCol>
                <a:gridCol w="329184">
                  <a:extLst>
                    <a:ext uri="{9D8B030D-6E8A-4147-A177-3AD203B41FA5}">
                      <a16:colId xmlns:a16="http://schemas.microsoft.com/office/drawing/2014/main" val="1275864066"/>
                    </a:ext>
                  </a:extLst>
                </a:gridCol>
                <a:gridCol w="329184">
                  <a:extLst>
                    <a:ext uri="{9D8B030D-6E8A-4147-A177-3AD203B41FA5}">
                      <a16:colId xmlns:a16="http://schemas.microsoft.com/office/drawing/2014/main" val="202149170"/>
                    </a:ext>
                  </a:extLst>
                </a:gridCol>
                <a:gridCol w="329184">
                  <a:extLst>
                    <a:ext uri="{9D8B030D-6E8A-4147-A177-3AD203B41FA5}">
                      <a16:colId xmlns:a16="http://schemas.microsoft.com/office/drawing/2014/main" val="3460093337"/>
                    </a:ext>
                  </a:extLst>
                </a:gridCol>
                <a:gridCol w="329184">
                  <a:extLst>
                    <a:ext uri="{9D8B030D-6E8A-4147-A177-3AD203B41FA5}">
                      <a16:colId xmlns:a16="http://schemas.microsoft.com/office/drawing/2014/main" val="1418815118"/>
                    </a:ext>
                  </a:extLst>
                </a:gridCol>
                <a:gridCol w="329184">
                  <a:extLst>
                    <a:ext uri="{9D8B030D-6E8A-4147-A177-3AD203B41FA5}">
                      <a16:colId xmlns:a16="http://schemas.microsoft.com/office/drawing/2014/main" val="256114092"/>
                    </a:ext>
                  </a:extLst>
                </a:gridCol>
                <a:gridCol w="370332">
                  <a:extLst>
                    <a:ext uri="{9D8B030D-6E8A-4147-A177-3AD203B41FA5}">
                      <a16:colId xmlns:a16="http://schemas.microsoft.com/office/drawing/2014/main" val="2774911656"/>
                    </a:ext>
                  </a:extLst>
                </a:gridCol>
                <a:gridCol w="370332">
                  <a:extLst>
                    <a:ext uri="{9D8B030D-6E8A-4147-A177-3AD203B41FA5}">
                      <a16:colId xmlns:a16="http://schemas.microsoft.com/office/drawing/2014/main" val="3143829881"/>
                    </a:ext>
                  </a:extLst>
                </a:gridCol>
                <a:gridCol w="329184">
                  <a:extLst>
                    <a:ext uri="{9D8B030D-6E8A-4147-A177-3AD203B41FA5}">
                      <a16:colId xmlns:a16="http://schemas.microsoft.com/office/drawing/2014/main" val="3646534213"/>
                    </a:ext>
                  </a:extLst>
                </a:gridCol>
                <a:gridCol w="329184">
                  <a:extLst>
                    <a:ext uri="{9D8B030D-6E8A-4147-A177-3AD203B41FA5}">
                      <a16:colId xmlns:a16="http://schemas.microsoft.com/office/drawing/2014/main" val="2027335656"/>
                    </a:ext>
                  </a:extLst>
                </a:gridCol>
                <a:gridCol w="370332">
                  <a:extLst>
                    <a:ext uri="{9D8B030D-6E8A-4147-A177-3AD203B41FA5}">
                      <a16:colId xmlns:a16="http://schemas.microsoft.com/office/drawing/2014/main" val="368021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112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- 2018-04-19 18:00:03 </a:t>
                      </a:r>
                      <a:r>
                        <a:rPr kumimoji="0" lang="en-US" sz="1000" b="0" i="0" u="none" strike="noStrike" kern="1200" cap="none" spc="0" normalizeH="0" baseline="0" noProof="0">
                          <a:ln>
                            <a:noFill/>
                          </a:ln>
                          <a:solidFill>
                            <a:prstClr val="black"/>
                          </a:solidFill>
                          <a:effectLst/>
                          <a:uLnTx/>
                          <a:uFillTx/>
                          <a:latin typeface="+mn-lt"/>
                          <a:ea typeface="+mn-ea"/>
                          <a:cs typeface="+mn-cs"/>
                        </a:rPr>
                        <a:t> 
 First rule: to be good, clams have to be fresh 💦  And these are. Find out more about them: http://bit.ly/VermicelliAlleVongole.  #Clams #Napolicious #PastaGarofalo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83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- 2018-04-30 16:29:00 </a:t>
                      </a:r>
                      <a:r>
                        <a:rPr kumimoji="0" lang="en-US" sz="1000" b="0" i="0" u="none" strike="noStrike" kern="1200" cap="none" spc="0" normalizeH="0" baseline="0" noProof="0">
                          <a:ln>
                            <a:noFill/>
                          </a:ln>
                          <a:solidFill>
                            <a:prstClr val="black"/>
                          </a:solidFill>
                          <a:effectLst/>
                          <a:uLnTx/>
                          <a:uFillTx/>
                          <a:latin typeface="+mn-lt"/>
                          <a:ea typeface="+mn-ea"/>
                          <a:cs typeface="+mn-cs"/>
                        </a:rPr>
                        <a:t> 
 Onions are never enough when you prepare Pasta alla Genovese! Discover this inimitable Neapolitan recipe on Napolicious and try it at home: http://bit.ly/CandeleAllaGenovese
#PastaGarofalo #Napolicious #PastaAllaGenovese #Ingredients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066251"/>
                  </a:ext>
                </a:extLst>
              </a:tr>
            </a:tbl>
          </a:graphicData>
        </a:graphic>
      </p:graphicFrame>
      <p:sp>
        <p:nvSpPr>
          <p:cNvPr id="4" name="Text Placeholder 3">
            <a:extLst>
              <a:ext uri="{FF2B5EF4-FFF2-40B4-BE49-F238E27FC236}">
                <a16:creationId xmlns:a16="http://schemas.microsoft.com/office/drawing/2014/main" id="{3B32C86A-5C65-4E7F-97D6-41394B332F7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43723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C22A-C931-4B74-BB33-2D52DD95A875}"/>
              </a:ext>
            </a:extLst>
          </p:cNvPr>
          <p:cNvSpPr>
            <a:spLocks noGrp="1"/>
          </p:cNvSpPr>
          <p:nvPr>
            <p:ph type="title"/>
          </p:nvPr>
        </p:nvSpPr>
        <p:spPr/>
        <p:txBody>
          <a:bodyPr/>
          <a:lstStyle/>
          <a:p>
            <a:r>
              <a:rPr lang="en-US"/>
              <a:t>Facebook Own Posts Table  | Pasta Garofalo - 6 of 12</a:t>
            </a:r>
          </a:p>
        </p:txBody>
      </p:sp>
      <p:graphicFrame>
        <p:nvGraphicFramePr>
          <p:cNvPr id="5" name="Table Placeholder 4">
            <a:extLst>
              <a:ext uri="{FF2B5EF4-FFF2-40B4-BE49-F238E27FC236}">
                <a16:creationId xmlns:a16="http://schemas.microsoft.com/office/drawing/2014/main" id="{1BD3A507-477A-4814-86B1-53F8ABE3AFC8}"/>
              </a:ext>
            </a:extLst>
          </p:cNvPr>
          <p:cNvGraphicFramePr>
            <a:graphicFrameLocks noGrp="1"/>
          </p:cNvGraphicFramePr>
          <p:nvPr>
            <p:ph type="tbl" sz="quarter" idx="13"/>
            <p:extLst>
              <p:ext uri="{D42A27DB-BD31-4B8C-83A1-F6EECF244321}">
                <p14:modId xmlns:p14="http://schemas.microsoft.com/office/powerpoint/2010/main" val="52180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0680352"/>
                    </a:ext>
                  </a:extLst>
                </a:gridCol>
                <a:gridCol w="370332">
                  <a:extLst>
                    <a:ext uri="{9D8B030D-6E8A-4147-A177-3AD203B41FA5}">
                      <a16:colId xmlns:a16="http://schemas.microsoft.com/office/drawing/2014/main" val="1867428637"/>
                    </a:ext>
                  </a:extLst>
                </a:gridCol>
                <a:gridCol w="370332">
                  <a:extLst>
                    <a:ext uri="{9D8B030D-6E8A-4147-A177-3AD203B41FA5}">
                      <a16:colId xmlns:a16="http://schemas.microsoft.com/office/drawing/2014/main" val="2646054387"/>
                    </a:ext>
                  </a:extLst>
                </a:gridCol>
                <a:gridCol w="370332">
                  <a:extLst>
                    <a:ext uri="{9D8B030D-6E8A-4147-A177-3AD203B41FA5}">
                      <a16:colId xmlns:a16="http://schemas.microsoft.com/office/drawing/2014/main" val="1060989085"/>
                    </a:ext>
                  </a:extLst>
                </a:gridCol>
                <a:gridCol w="329184">
                  <a:extLst>
                    <a:ext uri="{9D8B030D-6E8A-4147-A177-3AD203B41FA5}">
                      <a16:colId xmlns:a16="http://schemas.microsoft.com/office/drawing/2014/main" val="1954620732"/>
                    </a:ext>
                  </a:extLst>
                </a:gridCol>
                <a:gridCol w="329184">
                  <a:extLst>
                    <a:ext uri="{9D8B030D-6E8A-4147-A177-3AD203B41FA5}">
                      <a16:colId xmlns:a16="http://schemas.microsoft.com/office/drawing/2014/main" val="2877451097"/>
                    </a:ext>
                  </a:extLst>
                </a:gridCol>
                <a:gridCol w="329184">
                  <a:extLst>
                    <a:ext uri="{9D8B030D-6E8A-4147-A177-3AD203B41FA5}">
                      <a16:colId xmlns:a16="http://schemas.microsoft.com/office/drawing/2014/main" val="2661136726"/>
                    </a:ext>
                  </a:extLst>
                </a:gridCol>
                <a:gridCol w="329184">
                  <a:extLst>
                    <a:ext uri="{9D8B030D-6E8A-4147-A177-3AD203B41FA5}">
                      <a16:colId xmlns:a16="http://schemas.microsoft.com/office/drawing/2014/main" val="3994117745"/>
                    </a:ext>
                  </a:extLst>
                </a:gridCol>
                <a:gridCol w="329184">
                  <a:extLst>
                    <a:ext uri="{9D8B030D-6E8A-4147-A177-3AD203B41FA5}">
                      <a16:colId xmlns:a16="http://schemas.microsoft.com/office/drawing/2014/main" val="108883221"/>
                    </a:ext>
                  </a:extLst>
                </a:gridCol>
                <a:gridCol w="329184">
                  <a:extLst>
                    <a:ext uri="{9D8B030D-6E8A-4147-A177-3AD203B41FA5}">
                      <a16:colId xmlns:a16="http://schemas.microsoft.com/office/drawing/2014/main" val="1323201183"/>
                    </a:ext>
                  </a:extLst>
                </a:gridCol>
                <a:gridCol w="329184">
                  <a:extLst>
                    <a:ext uri="{9D8B030D-6E8A-4147-A177-3AD203B41FA5}">
                      <a16:colId xmlns:a16="http://schemas.microsoft.com/office/drawing/2014/main" val="14458278"/>
                    </a:ext>
                  </a:extLst>
                </a:gridCol>
                <a:gridCol w="329184">
                  <a:extLst>
                    <a:ext uri="{9D8B030D-6E8A-4147-A177-3AD203B41FA5}">
                      <a16:colId xmlns:a16="http://schemas.microsoft.com/office/drawing/2014/main" val="3849525685"/>
                    </a:ext>
                  </a:extLst>
                </a:gridCol>
                <a:gridCol w="329184">
                  <a:extLst>
                    <a:ext uri="{9D8B030D-6E8A-4147-A177-3AD203B41FA5}">
                      <a16:colId xmlns:a16="http://schemas.microsoft.com/office/drawing/2014/main" val="3404414496"/>
                    </a:ext>
                  </a:extLst>
                </a:gridCol>
                <a:gridCol w="370332">
                  <a:extLst>
                    <a:ext uri="{9D8B030D-6E8A-4147-A177-3AD203B41FA5}">
                      <a16:colId xmlns:a16="http://schemas.microsoft.com/office/drawing/2014/main" val="1282140795"/>
                    </a:ext>
                  </a:extLst>
                </a:gridCol>
                <a:gridCol w="370332">
                  <a:extLst>
                    <a:ext uri="{9D8B030D-6E8A-4147-A177-3AD203B41FA5}">
                      <a16:colId xmlns:a16="http://schemas.microsoft.com/office/drawing/2014/main" val="816485174"/>
                    </a:ext>
                  </a:extLst>
                </a:gridCol>
                <a:gridCol w="329184">
                  <a:extLst>
                    <a:ext uri="{9D8B030D-6E8A-4147-A177-3AD203B41FA5}">
                      <a16:colId xmlns:a16="http://schemas.microsoft.com/office/drawing/2014/main" val="2628105118"/>
                    </a:ext>
                  </a:extLst>
                </a:gridCol>
                <a:gridCol w="329184">
                  <a:extLst>
                    <a:ext uri="{9D8B030D-6E8A-4147-A177-3AD203B41FA5}">
                      <a16:colId xmlns:a16="http://schemas.microsoft.com/office/drawing/2014/main" val="3912321285"/>
                    </a:ext>
                  </a:extLst>
                </a:gridCol>
                <a:gridCol w="370332">
                  <a:extLst>
                    <a:ext uri="{9D8B030D-6E8A-4147-A177-3AD203B41FA5}">
                      <a16:colId xmlns:a16="http://schemas.microsoft.com/office/drawing/2014/main" val="111831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370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- 2018-01-23 18:00:00 </a:t>
                      </a:r>
                      <a:r>
                        <a:rPr kumimoji="0" lang="en-US" sz="1000" b="0" i="0" u="none" strike="noStrike" kern="1200" cap="none" spc="0" normalizeH="0" baseline="0" noProof="0">
                          <a:ln>
                            <a:noFill/>
                          </a:ln>
                          <a:solidFill>
                            <a:prstClr val="black"/>
                          </a:solidFill>
                          <a:effectLst/>
                          <a:uLnTx/>
                          <a:uFillTx/>
                          <a:latin typeface="+mn-lt"/>
                          <a:ea typeface="+mn-ea"/>
                          <a:cs typeface="+mn-cs"/>
                        </a:rPr>
                        <a:t> 
 Parmigiana is a really magical word in the Italian language. Why? Follow Eva Scialò’s recipe, prepare it, and you’ll understand. #PastaGarofalo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702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- 2018-02-14 09:00:00 </a:t>
                      </a:r>
                      <a:r>
                        <a:rPr kumimoji="0" lang="en-US" sz="1000" b="0" i="0" u="none" strike="noStrike" kern="1200" cap="none" spc="0" normalizeH="0" baseline="0" noProof="0">
                          <a:ln>
                            <a:noFill/>
                          </a:ln>
                          <a:solidFill>
                            <a:prstClr val="black"/>
                          </a:solidFill>
                          <a:effectLst/>
                          <a:uLnTx/>
                          <a:uFillTx/>
                          <a:latin typeface="+mn-lt"/>
                          <a:ea typeface="+mn-ea"/>
                          <a:cs typeface="+mn-cs"/>
                        </a:rPr>
                        <a:t> 
 No pasta, no passion. 😍
￼￼#PastaGarofalo #Valentine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987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- 2018-06-13 16:30:00 </a:t>
                      </a:r>
                      <a:r>
                        <a:rPr kumimoji="0" lang="en-US" sz="1000" b="0" i="0" u="none" strike="noStrike" kern="1200" cap="none" spc="0" normalizeH="0" baseline="0" noProof="0">
                          <a:ln>
                            <a:noFill/>
                          </a:ln>
                          <a:solidFill>
                            <a:prstClr val="black"/>
                          </a:solidFill>
                          <a:effectLst/>
                          <a:uLnTx/>
                          <a:uFillTx/>
                          <a:latin typeface="+mn-lt"/>
                          <a:ea typeface="+mn-ea"/>
                          <a:cs typeface="+mn-cs"/>
                        </a:rPr>
                        <a:t> 
 In Naples peeling too is an art - and we are not talking about face masks &gt;&gt; http://bit.ly/PastaPotatoesProvola #PastaGarofalo #Ingredients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1968385"/>
                  </a:ext>
                </a:extLst>
              </a:tr>
            </a:tbl>
          </a:graphicData>
        </a:graphic>
      </p:graphicFrame>
      <p:sp>
        <p:nvSpPr>
          <p:cNvPr id="4" name="Text Placeholder 3">
            <a:extLst>
              <a:ext uri="{FF2B5EF4-FFF2-40B4-BE49-F238E27FC236}">
                <a16:creationId xmlns:a16="http://schemas.microsoft.com/office/drawing/2014/main" id="{A3B6F31A-4DD3-4AF8-B5A5-FBD342DB6DE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563755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27CD-94ED-44D8-8541-0E88AB1B5F45}"/>
              </a:ext>
            </a:extLst>
          </p:cNvPr>
          <p:cNvSpPr>
            <a:spLocks noGrp="1"/>
          </p:cNvSpPr>
          <p:nvPr>
            <p:ph type="title"/>
          </p:nvPr>
        </p:nvSpPr>
        <p:spPr/>
        <p:txBody>
          <a:bodyPr/>
          <a:lstStyle/>
          <a:p>
            <a:r>
              <a:rPr lang="en-US"/>
              <a:t>Facebook Own Posts Table  | Pasta Garofalo - 7 of 12</a:t>
            </a:r>
          </a:p>
        </p:txBody>
      </p:sp>
      <p:graphicFrame>
        <p:nvGraphicFramePr>
          <p:cNvPr id="5" name="Table Placeholder 4">
            <a:extLst>
              <a:ext uri="{FF2B5EF4-FFF2-40B4-BE49-F238E27FC236}">
                <a16:creationId xmlns:a16="http://schemas.microsoft.com/office/drawing/2014/main" id="{72520CAE-6987-4685-9BBF-FAE1335F7F77}"/>
              </a:ext>
            </a:extLst>
          </p:cNvPr>
          <p:cNvGraphicFramePr>
            <a:graphicFrameLocks noGrp="1"/>
          </p:cNvGraphicFramePr>
          <p:nvPr>
            <p:ph type="tbl" sz="quarter" idx="13"/>
            <p:extLst>
              <p:ext uri="{D42A27DB-BD31-4B8C-83A1-F6EECF244321}">
                <p14:modId xmlns:p14="http://schemas.microsoft.com/office/powerpoint/2010/main" val="131130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0527979"/>
                    </a:ext>
                  </a:extLst>
                </a:gridCol>
                <a:gridCol w="370332">
                  <a:extLst>
                    <a:ext uri="{9D8B030D-6E8A-4147-A177-3AD203B41FA5}">
                      <a16:colId xmlns:a16="http://schemas.microsoft.com/office/drawing/2014/main" val="2699149479"/>
                    </a:ext>
                  </a:extLst>
                </a:gridCol>
                <a:gridCol w="370332">
                  <a:extLst>
                    <a:ext uri="{9D8B030D-6E8A-4147-A177-3AD203B41FA5}">
                      <a16:colId xmlns:a16="http://schemas.microsoft.com/office/drawing/2014/main" val="1037786583"/>
                    </a:ext>
                  </a:extLst>
                </a:gridCol>
                <a:gridCol w="370332">
                  <a:extLst>
                    <a:ext uri="{9D8B030D-6E8A-4147-A177-3AD203B41FA5}">
                      <a16:colId xmlns:a16="http://schemas.microsoft.com/office/drawing/2014/main" val="1372679655"/>
                    </a:ext>
                  </a:extLst>
                </a:gridCol>
                <a:gridCol w="329184">
                  <a:extLst>
                    <a:ext uri="{9D8B030D-6E8A-4147-A177-3AD203B41FA5}">
                      <a16:colId xmlns:a16="http://schemas.microsoft.com/office/drawing/2014/main" val="4069023240"/>
                    </a:ext>
                  </a:extLst>
                </a:gridCol>
                <a:gridCol w="329184">
                  <a:extLst>
                    <a:ext uri="{9D8B030D-6E8A-4147-A177-3AD203B41FA5}">
                      <a16:colId xmlns:a16="http://schemas.microsoft.com/office/drawing/2014/main" val="1383832880"/>
                    </a:ext>
                  </a:extLst>
                </a:gridCol>
                <a:gridCol w="329184">
                  <a:extLst>
                    <a:ext uri="{9D8B030D-6E8A-4147-A177-3AD203B41FA5}">
                      <a16:colId xmlns:a16="http://schemas.microsoft.com/office/drawing/2014/main" val="2656757399"/>
                    </a:ext>
                  </a:extLst>
                </a:gridCol>
                <a:gridCol w="329184">
                  <a:extLst>
                    <a:ext uri="{9D8B030D-6E8A-4147-A177-3AD203B41FA5}">
                      <a16:colId xmlns:a16="http://schemas.microsoft.com/office/drawing/2014/main" val="924323046"/>
                    </a:ext>
                  </a:extLst>
                </a:gridCol>
                <a:gridCol w="329184">
                  <a:extLst>
                    <a:ext uri="{9D8B030D-6E8A-4147-A177-3AD203B41FA5}">
                      <a16:colId xmlns:a16="http://schemas.microsoft.com/office/drawing/2014/main" val="2080399805"/>
                    </a:ext>
                  </a:extLst>
                </a:gridCol>
                <a:gridCol w="329184">
                  <a:extLst>
                    <a:ext uri="{9D8B030D-6E8A-4147-A177-3AD203B41FA5}">
                      <a16:colId xmlns:a16="http://schemas.microsoft.com/office/drawing/2014/main" val="1320647384"/>
                    </a:ext>
                  </a:extLst>
                </a:gridCol>
                <a:gridCol w="329184">
                  <a:extLst>
                    <a:ext uri="{9D8B030D-6E8A-4147-A177-3AD203B41FA5}">
                      <a16:colId xmlns:a16="http://schemas.microsoft.com/office/drawing/2014/main" val="3129154861"/>
                    </a:ext>
                  </a:extLst>
                </a:gridCol>
                <a:gridCol w="329184">
                  <a:extLst>
                    <a:ext uri="{9D8B030D-6E8A-4147-A177-3AD203B41FA5}">
                      <a16:colId xmlns:a16="http://schemas.microsoft.com/office/drawing/2014/main" val="1417254533"/>
                    </a:ext>
                  </a:extLst>
                </a:gridCol>
                <a:gridCol w="329184">
                  <a:extLst>
                    <a:ext uri="{9D8B030D-6E8A-4147-A177-3AD203B41FA5}">
                      <a16:colId xmlns:a16="http://schemas.microsoft.com/office/drawing/2014/main" val="1214453163"/>
                    </a:ext>
                  </a:extLst>
                </a:gridCol>
                <a:gridCol w="370332">
                  <a:extLst>
                    <a:ext uri="{9D8B030D-6E8A-4147-A177-3AD203B41FA5}">
                      <a16:colId xmlns:a16="http://schemas.microsoft.com/office/drawing/2014/main" val="2807595347"/>
                    </a:ext>
                  </a:extLst>
                </a:gridCol>
                <a:gridCol w="370332">
                  <a:extLst>
                    <a:ext uri="{9D8B030D-6E8A-4147-A177-3AD203B41FA5}">
                      <a16:colId xmlns:a16="http://schemas.microsoft.com/office/drawing/2014/main" val="1279449775"/>
                    </a:ext>
                  </a:extLst>
                </a:gridCol>
                <a:gridCol w="329184">
                  <a:extLst>
                    <a:ext uri="{9D8B030D-6E8A-4147-A177-3AD203B41FA5}">
                      <a16:colId xmlns:a16="http://schemas.microsoft.com/office/drawing/2014/main" val="3551445690"/>
                    </a:ext>
                  </a:extLst>
                </a:gridCol>
                <a:gridCol w="329184">
                  <a:extLst>
                    <a:ext uri="{9D8B030D-6E8A-4147-A177-3AD203B41FA5}">
                      <a16:colId xmlns:a16="http://schemas.microsoft.com/office/drawing/2014/main" val="2521847381"/>
                    </a:ext>
                  </a:extLst>
                </a:gridCol>
                <a:gridCol w="370332">
                  <a:extLst>
                    <a:ext uri="{9D8B030D-6E8A-4147-A177-3AD203B41FA5}">
                      <a16:colId xmlns:a16="http://schemas.microsoft.com/office/drawing/2014/main" val="4124326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369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- 2018-06-06 17:16:46 </a:t>
                      </a:r>
                      <a:r>
                        <a:rPr kumimoji="0" lang="en-US" sz="1000" b="0" i="0" u="none" strike="noStrike" kern="1200" cap="none" spc="0" normalizeH="0" baseline="0" noProof="0">
                          <a:ln>
                            <a:noFill/>
                          </a:ln>
                          <a:solidFill>
                            <a:prstClr val="black"/>
                          </a:solidFill>
                          <a:effectLst/>
                          <a:uLnTx/>
                          <a:uFillTx/>
                          <a:latin typeface="+mn-lt"/>
                          <a:ea typeface="+mn-ea"/>
                          <a:cs typeface="+mn-cs"/>
                        </a:rPr>
                        <a:t> 
 Don't be fooled by appearances: they may look ugly, but these potatoes have a delicious golden heart. 💛 Look what Eva Scialò does with them and try yourself her recipe: http://bit.ly/PastaPotatoesProvola  #PastaGarofalo #Ingredients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022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- 2018-03-31 17:01:00 </a:t>
                      </a:r>
                      <a:r>
                        <a:rPr kumimoji="0" lang="en-US" sz="1000" b="0" i="0" u="none" strike="noStrike" kern="1200" cap="none" spc="0" normalizeH="0" baseline="0" noProof="0">
                          <a:ln>
                            <a:noFill/>
                          </a:ln>
                          <a:solidFill>
                            <a:prstClr val="black"/>
                          </a:solidFill>
                          <a:effectLst/>
                          <a:uLnTx/>
                          <a:uFillTx/>
                          <a:latin typeface="+mn-lt"/>
                          <a:ea typeface="+mn-ea"/>
                          <a:cs typeface="+mn-cs"/>
                        </a:rPr>
                        <a:t> 
 Don't be fooled by its plain outer crust, just break the surface and discover the tasty inner soul of Timballo, one of the delicacies of a Neapolitan #Easter 🐰. It'll surprise you. 😲
#PastaGarofalo #Napolicious #Timbale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1105507"/>
                  </a:ext>
                </a:extLst>
              </a:tr>
            </a:tbl>
          </a:graphicData>
        </a:graphic>
      </p:graphicFrame>
      <p:sp>
        <p:nvSpPr>
          <p:cNvPr id="4" name="Text Placeholder 3">
            <a:extLst>
              <a:ext uri="{FF2B5EF4-FFF2-40B4-BE49-F238E27FC236}">
                <a16:creationId xmlns:a16="http://schemas.microsoft.com/office/drawing/2014/main" id="{F12B330A-F051-4654-944D-DF26ACC4C91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204290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58C4-C18A-40F8-AFEA-DC7CD9ECFE8A}"/>
              </a:ext>
            </a:extLst>
          </p:cNvPr>
          <p:cNvSpPr>
            <a:spLocks noGrp="1"/>
          </p:cNvSpPr>
          <p:nvPr>
            <p:ph type="title"/>
          </p:nvPr>
        </p:nvSpPr>
        <p:spPr/>
        <p:txBody>
          <a:bodyPr/>
          <a:lstStyle/>
          <a:p>
            <a:r>
              <a:rPr lang="en-US"/>
              <a:t>Facebook Own Posts Table  | Pasta Garofalo - 8 of 12</a:t>
            </a:r>
          </a:p>
        </p:txBody>
      </p:sp>
      <p:graphicFrame>
        <p:nvGraphicFramePr>
          <p:cNvPr id="5" name="Table Placeholder 4">
            <a:extLst>
              <a:ext uri="{FF2B5EF4-FFF2-40B4-BE49-F238E27FC236}">
                <a16:creationId xmlns:a16="http://schemas.microsoft.com/office/drawing/2014/main" id="{4E5FF00F-D208-473C-8FD4-1B099E50C64B}"/>
              </a:ext>
            </a:extLst>
          </p:cNvPr>
          <p:cNvGraphicFramePr>
            <a:graphicFrameLocks noGrp="1"/>
          </p:cNvGraphicFramePr>
          <p:nvPr>
            <p:ph type="tbl" sz="quarter" idx="13"/>
            <p:extLst>
              <p:ext uri="{D42A27DB-BD31-4B8C-83A1-F6EECF244321}">
                <p14:modId xmlns:p14="http://schemas.microsoft.com/office/powerpoint/2010/main" val="102684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5999694"/>
                    </a:ext>
                  </a:extLst>
                </a:gridCol>
                <a:gridCol w="370332">
                  <a:extLst>
                    <a:ext uri="{9D8B030D-6E8A-4147-A177-3AD203B41FA5}">
                      <a16:colId xmlns:a16="http://schemas.microsoft.com/office/drawing/2014/main" val="975442707"/>
                    </a:ext>
                  </a:extLst>
                </a:gridCol>
                <a:gridCol w="370332">
                  <a:extLst>
                    <a:ext uri="{9D8B030D-6E8A-4147-A177-3AD203B41FA5}">
                      <a16:colId xmlns:a16="http://schemas.microsoft.com/office/drawing/2014/main" val="2048710216"/>
                    </a:ext>
                  </a:extLst>
                </a:gridCol>
                <a:gridCol w="370332">
                  <a:extLst>
                    <a:ext uri="{9D8B030D-6E8A-4147-A177-3AD203B41FA5}">
                      <a16:colId xmlns:a16="http://schemas.microsoft.com/office/drawing/2014/main" val="3612561590"/>
                    </a:ext>
                  </a:extLst>
                </a:gridCol>
                <a:gridCol w="329184">
                  <a:extLst>
                    <a:ext uri="{9D8B030D-6E8A-4147-A177-3AD203B41FA5}">
                      <a16:colId xmlns:a16="http://schemas.microsoft.com/office/drawing/2014/main" val="2036716644"/>
                    </a:ext>
                  </a:extLst>
                </a:gridCol>
                <a:gridCol w="329184">
                  <a:extLst>
                    <a:ext uri="{9D8B030D-6E8A-4147-A177-3AD203B41FA5}">
                      <a16:colId xmlns:a16="http://schemas.microsoft.com/office/drawing/2014/main" val="2618594780"/>
                    </a:ext>
                  </a:extLst>
                </a:gridCol>
                <a:gridCol w="329184">
                  <a:extLst>
                    <a:ext uri="{9D8B030D-6E8A-4147-A177-3AD203B41FA5}">
                      <a16:colId xmlns:a16="http://schemas.microsoft.com/office/drawing/2014/main" val="2423924960"/>
                    </a:ext>
                  </a:extLst>
                </a:gridCol>
                <a:gridCol w="329184">
                  <a:extLst>
                    <a:ext uri="{9D8B030D-6E8A-4147-A177-3AD203B41FA5}">
                      <a16:colId xmlns:a16="http://schemas.microsoft.com/office/drawing/2014/main" val="2249935462"/>
                    </a:ext>
                  </a:extLst>
                </a:gridCol>
                <a:gridCol w="329184">
                  <a:extLst>
                    <a:ext uri="{9D8B030D-6E8A-4147-A177-3AD203B41FA5}">
                      <a16:colId xmlns:a16="http://schemas.microsoft.com/office/drawing/2014/main" val="2788734255"/>
                    </a:ext>
                  </a:extLst>
                </a:gridCol>
                <a:gridCol w="329184">
                  <a:extLst>
                    <a:ext uri="{9D8B030D-6E8A-4147-A177-3AD203B41FA5}">
                      <a16:colId xmlns:a16="http://schemas.microsoft.com/office/drawing/2014/main" val="3557695627"/>
                    </a:ext>
                  </a:extLst>
                </a:gridCol>
                <a:gridCol w="329184">
                  <a:extLst>
                    <a:ext uri="{9D8B030D-6E8A-4147-A177-3AD203B41FA5}">
                      <a16:colId xmlns:a16="http://schemas.microsoft.com/office/drawing/2014/main" val="2757575796"/>
                    </a:ext>
                  </a:extLst>
                </a:gridCol>
                <a:gridCol w="329184">
                  <a:extLst>
                    <a:ext uri="{9D8B030D-6E8A-4147-A177-3AD203B41FA5}">
                      <a16:colId xmlns:a16="http://schemas.microsoft.com/office/drawing/2014/main" val="706965953"/>
                    </a:ext>
                  </a:extLst>
                </a:gridCol>
                <a:gridCol w="329184">
                  <a:extLst>
                    <a:ext uri="{9D8B030D-6E8A-4147-A177-3AD203B41FA5}">
                      <a16:colId xmlns:a16="http://schemas.microsoft.com/office/drawing/2014/main" val="1288759164"/>
                    </a:ext>
                  </a:extLst>
                </a:gridCol>
                <a:gridCol w="370332">
                  <a:extLst>
                    <a:ext uri="{9D8B030D-6E8A-4147-A177-3AD203B41FA5}">
                      <a16:colId xmlns:a16="http://schemas.microsoft.com/office/drawing/2014/main" val="616163065"/>
                    </a:ext>
                  </a:extLst>
                </a:gridCol>
                <a:gridCol w="370332">
                  <a:extLst>
                    <a:ext uri="{9D8B030D-6E8A-4147-A177-3AD203B41FA5}">
                      <a16:colId xmlns:a16="http://schemas.microsoft.com/office/drawing/2014/main" val="3004499701"/>
                    </a:ext>
                  </a:extLst>
                </a:gridCol>
                <a:gridCol w="329184">
                  <a:extLst>
                    <a:ext uri="{9D8B030D-6E8A-4147-A177-3AD203B41FA5}">
                      <a16:colId xmlns:a16="http://schemas.microsoft.com/office/drawing/2014/main" val="1688235289"/>
                    </a:ext>
                  </a:extLst>
                </a:gridCol>
                <a:gridCol w="329184">
                  <a:extLst>
                    <a:ext uri="{9D8B030D-6E8A-4147-A177-3AD203B41FA5}">
                      <a16:colId xmlns:a16="http://schemas.microsoft.com/office/drawing/2014/main" val="467000881"/>
                    </a:ext>
                  </a:extLst>
                </a:gridCol>
                <a:gridCol w="370332">
                  <a:extLst>
                    <a:ext uri="{9D8B030D-6E8A-4147-A177-3AD203B41FA5}">
                      <a16:colId xmlns:a16="http://schemas.microsoft.com/office/drawing/2014/main" val="3504216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519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- 2018-04-22 10:10:01 </a:t>
                      </a:r>
                      <a:r>
                        <a:rPr kumimoji="0" lang="en-US" sz="1000" b="0" i="0" u="none" strike="noStrike" kern="1200" cap="none" spc="0" normalizeH="0" baseline="0" noProof="0">
                          <a:ln>
                            <a:noFill/>
                          </a:ln>
                          <a:solidFill>
                            <a:prstClr val="black"/>
                          </a:solidFill>
                          <a:effectLst/>
                          <a:uLnTx/>
                          <a:uFillTx/>
                          <a:latin typeface="+mn-lt"/>
                          <a:ea typeface="+mn-ea"/>
                          <a:cs typeface="+mn-cs"/>
                        </a:rPr>
                        <a:t> 
 Let’s preserve the balance of the 4 elements of our environment, which are essential for perfect pasta too. #PastaGarofalo #EarthDay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80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- 2018-01-09 18:00:00 </a:t>
                      </a:r>
                      <a:r>
                        <a:rPr kumimoji="0" lang="en-US" sz="1000" b="0" i="0" u="none" strike="noStrike" kern="1200" cap="none" spc="0" normalizeH="0" baseline="0" noProof="0">
                          <a:ln>
                            <a:noFill/>
                          </a:ln>
                          <a:solidFill>
                            <a:prstClr val="black"/>
                          </a:solidFill>
                          <a:effectLst/>
                          <a:uLnTx/>
                          <a:uFillTx/>
                          <a:latin typeface="+mn-lt"/>
                          <a:ea typeface="+mn-ea"/>
                          <a:cs typeface="+mn-cs"/>
                        </a:rPr>
                        <a:t> 
 Arm yourself with patience if you want to taste this traditional recipe with spollichini, a unique kind of bean. 
Time is one of the precious ingredients of this simple yet delicious dish prepared by the food blogger Eva Scialò.
#PastaGarofalo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1270219"/>
                  </a:ext>
                </a:extLst>
              </a:tr>
            </a:tbl>
          </a:graphicData>
        </a:graphic>
      </p:graphicFrame>
      <p:sp>
        <p:nvSpPr>
          <p:cNvPr id="4" name="Text Placeholder 3">
            <a:extLst>
              <a:ext uri="{FF2B5EF4-FFF2-40B4-BE49-F238E27FC236}">
                <a16:creationId xmlns:a16="http://schemas.microsoft.com/office/drawing/2014/main" id="{7843E18B-548A-416A-A79C-20658ED2A5E6}"/>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9393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3975D-C8E6-427C-B384-9C567B6C10A8}"/>
              </a:ext>
            </a:extLst>
          </p:cNvPr>
          <p:cNvSpPr>
            <a:spLocks noGrp="1"/>
          </p:cNvSpPr>
          <p:nvPr>
            <p:ph type="title"/>
          </p:nvPr>
        </p:nvSpPr>
        <p:spPr/>
        <p:txBody>
          <a:bodyPr/>
          <a:lstStyle/>
          <a:p>
            <a:r>
              <a:rPr lang="en-US"/>
              <a:t>Facebook Own Posts Table  | Pasta Garofalo - 9 of 12</a:t>
            </a:r>
          </a:p>
        </p:txBody>
      </p:sp>
      <p:graphicFrame>
        <p:nvGraphicFramePr>
          <p:cNvPr id="5" name="Table Placeholder 4">
            <a:extLst>
              <a:ext uri="{FF2B5EF4-FFF2-40B4-BE49-F238E27FC236}">
                <a16:creationId xmlns:a16="http://schemas.microsoft.com/office/drawing/2014/main" id="{E6E842B0-3CEF-456B-871F-F7F889741FBA}"/>
              </a:ext>
            </a:extLst>
          </p:cNvPr>
          <p:cNvGraphicFramePr>
            <a:graphicFrameLocks noGrp="1"/>
          </p:cNvGraphicFramePr>
          <p:nvPr>
            <p:ph type="tbl" sz="quarter" idx="13"/>
            <p:extLst>
              <p:ext uri="{D42A27DB-BD31-4B8C-83A1-F6EECF244321}">
                <p14:modId xmlns:p14="http://schemas.microsoft.com/office/powerpoint/2010/main" val="222926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3446084"/>
                    </a:ext>
                  </a:extLst>
                </a:gridCol>
                <a:gridCol w="370332">
                  <a:extLst>
                    <a:ext uri="{9D8B030D-6E8A-4147-A177-3AD203B41FA5}">
                      <a16:colId xmlns:a16="http://schemas.microsoft.com/office/drawing/2014/main" val="4255882538"/>
                    </a:ext>
                  </a:extLst>
                </a:gridCol>
                <a:gridCol w="370332">
                  <a:extLst>
                    <a:ext uri="{9D8B030D-6E8A-4147-A177-3AD203B41FA5}">
                      <a16:colId xmlns:a16="http://schemas.microsoft.com/office/drawing/2014/main" val="2069855253"/>
                    </a:ext>
                  </a:extLst>
                </a:gridCol>
                <a:gridCol w="370332">
                  <a:extLst>
                    <a:ext uri="{9D8B030D-6E8A-4147-A177-3AD203B41FA5}">
                      <a16:colId xmlns:a16="http://schemas.microsoft.com/office/drawing/2014/main" val="43371409"/>
                    </a:ext>
                  </a:extLst>
                </a:gridCol>
                <a:gridCol w="329184">
                  <a:extLst>
                    <a:ext uri="{9D8B030D-6E8A-4147-A177-3AD203B41FA5}">
                      <a16:colId xmlns:a16="http://schemas.microsoft.com/office/drawing/2014/main" val="2612171995"/>
                    </a:ext>
                  </a:extLst>
                </a:gridCol>
                <a:gridCol w="329184">
                  <a:extLst>
                    <a:ext uri="{9D8B030D-6E8A-4147-A177-3AD203B41FA5}">
                      <a16:colId xmlns:a16="http://schemas.microsoft.com/office/drawing/2014/main" val="3621474257"/>
                    </a:ext>
                  </a:extLst>
                </a:gridCol>
                <a:gridCol w="329184">
                  <a:extLst>
                    <a:ext uri="{9D8B030D-6E8A-4147-A177-3AD203B41FA5}">
                      <a16:colId xmlns:a16="http://schemas.microsoft.com/office/drawing/2014/main" val="3386504108"/>
                    </a:ext>
                  </a:extLst>
                </a:gridCol>
                <a:gridCol w="329184">
                  <a:extLst>
                    <a:ext uri="{9D8B030D-6E8A-4147-A177-3AD203B41FA5}">
                      <a16:colId xmlns:a16="http://schemas.microsoft.com/office/drawing/2014/main" val="2198604260"/>
                    </a:ext>
                  </a:extLst>
                </a:gridCol>
                <a:gridCol w="329184">
                  <a:extLst>
                    <a:ext uri="{9D8B030D-6E8A-4147-A177-3AD203B41FA5}">
                      <a16:colId xmlns:a16="http://schemas.microsoft.com/office/drawing/2014/main" val="3415641117"/>
                    </a:ext>
                  </a:extLst>
                </a:gridCol>
                <a:gridCol w="329184">
                  <a:extLst>
                    <a:ext uri="{9D8B030D-6E8A-4147-A177-3AD203B41FA5}">
                      <a16:colId xmlns:a16="http://schemas.microsoft.com/office/drawing/2014/main" val="3168922538"/>
                    </a:ext>
                  </a:extLst>
                </a:gridCol>
                <a:gridCol w="329184">
                  <a:extLst>
                    <a:ext uri="{9D8B030D-6E8A-4147-A177-3AD203B41FA5}">
                      <a16:colId xmlns:a16="http://schemas.microsoft.com/office/drawing/2014/main" val="974892601"/>
                    </a:ext>
                  </a:extLst>
                </a:gridCol>
                <a:gridCol w="329184">
                  <a:extLst>
                    <a:ext uri="{9D8B030D-6E8A-4147-A177-3AD203B41FA5}">
                      <a16:colId xmlns:a16="http://schemas.microsoft.com/office/drawing/2014/main" val="946841470"/>
                    </a:ext>
                  </a:extLst>
                </a:gridCol>
                <a:gridCol w="329184">
                  <a:extLst>
                    <a:ext uri="{9D8B030D-6E8A-4147-A177-3AD203B41FA5}">
                      <a16:colId xmlns:a16="http://schemas.microsoft.com/office/drawing/2014/main" val="2856652410"/>
                    </a:ext>
                  </a:extLst>
                </a:gridCol>
                <a:gridCol w="370332">
                  <a:extLst>
                    <a:ext uri="{9D8B030D-6E8A-4147-A177-3AD203B41FA5}">
                      <a16:colId xmlns:a16="http://schemas.microsoft.com/office/drawing/2014/main" val="2481330500"/>
                    </a:ext>
                  </a:extLst>
                </a:gridCol>
                <a:gridCol w="370332">
                  <a:extLst>
                    <a:ext uri="{9D8B030D-6E8A-4147-A177-3AD203B41FA5}">
                      <a16:colId xmlns:a16="http://schemas.microsoft.com/office/drawing/2014/main" val="1820211788"/>
                    </a:ext>
                  </a:extLst>
                </a:gridCol>
                <a:gridCol w="329184">
                  <a:extLst>
                    <a:ext uri="{9D8B030D-6E8A-4147-A177-3AD203B41FA5}">
                      <a16:colId xmlns:a16="http://schemas.microsoft.com/office/drawing/2014/main" val="2767432536"/>
                    </a:ext>
                  </a:extLst>
                </a:gridCol>
                <a:gridCol w="329184">
                  <a:extLst>
                    <a:ext uri="{9D8B030D-6E8A-4147-A177-3AD203B41FA5}">
                      <a16:colId xmlns:a16="http://schemas.microsoft.com/office/drawing/2014/main" val="3181325848"/>
                    </a:ext>
                  </a:extLst>
                </a:gridCol>
                <a:gridCol w="370332">
                  <a:extLst>
                    <a:ext uri="{9D8B030D-6E8A-4147-A177-3AD203B41FA5}">
                      <a16:colId xmlns:a16="http://schemas.microsoft.com/office/drawing/2014/main" val="50047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266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- 2018-01-15 16:15:57 </a:t>
                      </a:r>
                      <a:r>
                        <a:rPr kumimoji="0" lang="en-US" sz="1000" b="0" i="0" u="none" strike="noStrike" kern="1200" cap="none" spc="0" normalizeH="0" baseline="0" noProof="0">
                          <a:ln>
                            <a:noFill/>
                          </a:ln>
                          <a:solidFill>
                            <a:prstClr val="black"/>
                          </a:solidFill>
                          <a:effectLst/>
                          <a:uLnTx/>
                          <a:uFillTx/>
                          <a:latin typeface="+mn-lt"/>
                          <a:ea typeface="+mn-ea"/>
                          <a:cs typeface="+mn-cs"/>
                        </a:rPr>
                        <a:t> 
 No prescription required, take your daily dose and enjoy the day. #PastaGarofalo #BlueMonday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35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- 2018-01-16 17:00:00 </a:t>
                      </a:r>
                      <a:r>
                        <a:rPr kumimoji="0" lang="en-US" sz="1000" b="0" i="0" u="none" strike="noStrike" kern="1200" cap="none" spc="0" normalizeH="0" baseline="0" noProof="0">
                          <a:ln>
                            <a:noFill/>
                          </a:ln>
                          <a:solidFill>
                            <a:prstClr val="black"/>
                          </a:solidFill>
                          <a:effectLst/>
                          <a:uLnTx/>
                          <a:uFillTx/>
                          <a:latin typeface="+mn-lt"/>
                          <a:ea typeface="+mn-ea"/>
                          <a:cs typeface="+mn-cs"/>
                        </a:rPr>
                        <a:t> 
 One of the most exceptional shapes of our universe: #PastaGarofalo Farfalle. #GarofaloGalaxy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1013919"/>
                  </a:ext>
                </a:extLst>
              </a:tr>
            </a:tbl>
          </a:graphicData>
        </a:graphic>
      </p:graphicFrame>
      <p:sp>
        <p:nvSpPr>
          <p:cNvPr id="4" name="Text Placeholder 3">
            <a:extLst>
              <a:ext uri="{FF2B5EF4-FFF2-40B4-BE49-F238E27FC236}">
                <a16:creationId xmlns:a16="http://schemas.microsoft.com/office/drawing/2014/main" id="{31BF62FC-9581-40E8-B075-EB4803CAF7A5}"/>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475729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330F-B260-42AE-B5B2-79DF31B38B98}"/>
              </a:ext>
            </a:extLst>
          </p:cNvPr>
          <p:cNvSpPr>
            <a:spLocks noGrp="1"/>
          </p:cNvSpPr>
          <p:nvPr>
            <p:ph type="title"/>
          </p:nvPr>
        </p:nvSpPr>
        <p:spPr/>
        <p:txBody>
          <a:bodyPr/>
          <a:lstStyle/>
          <a:p>
            <a:r>
              <a:rPr lang="en-US"/>
              <a:t>Facebook Own Posts Table  | Pasta Garofalo - 10 of 12</a:t>
            </a:r>
          </a:p>
        </p:txBody>
      </p:sp>
      <p:graphicFrame>
        <p:nvGraphicFramePr>
          <p:cNvPr id="5" name="Table Placeholder 4">
            <a:extLst>
              <a:ext uri="{FF2B5EF4-FFF2-40B4-BE49-F238E27FC236}">
                <a16:creationId xmlns:a16="http://schemas.microsoft.com/office/drawing/2014/main" id="{A9A903D8-4B9B-4522-BA7F-B08E30C8B3E9}"/>
              </a:ext>
            </a:extLst>
          </p:cNvPr>
          <p:cNvGraphicFramePr>
            <a:graphicFrameLocks noGrp="1"/>
          </p:cNvGraphicFramePr>
          <p:nvPr>
            <p:ph type="tbl" sz="quarter" idx="13"/>
            <p:extLst>
              <p:ext uri="{D42A27DB-BD31-4B8C-83A1-F6EECF244321}">
                <p14:modId xmlns:p14="http://schemas.microsoft.com/office/powerpoint/2010/main" val="2237725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9259069"/>
                    </a:ext>
                  </a:extLst>
                </a:gridCol>
                <a:gridCol w="370332">
                  <a:extLst>
                    <a:ext uri="{9D8B030D-6E8A-4147-A177-3AD203B41FA5}">
                      <a16:colId xmlns:a16="http://schemas.microsoft.com/office/drawing/2014/main" val="2744979946"/>
                    </a:ext>
                  </a:extLst>
                </a:gridCol>
                <a:gridCol w="370332">
                  <a:extLst>
                    <a:ext uri="{9D8B030D-6E8A-4147-A177-3AD203B41FA5}">
                      <a16:colId xmlns:a16="http://schemas.microsoft.com/office/drawing/2014/main" val="3171300496"/>
                    </a:ext>
                  </a:extLst>
                </a:gridCol>
                <a:gridCol w="370332">
                  <a:extLst>
                    <a:ext uri="{9D8B030D-6E8A-4147-A177-3AD203B41FA5}">
                      <a16:colId xmlns:a16="http://schemas.microsoft.com/office/drawing/2014/main" val="3422891811"/>
                    </a:ext>
                  </a:extLst>
                </a:gridCol>
                <a:gridCol w="329184">
                  <a:extLst>
                    <a:ext uri="{9D8B030D-6E8A-4147-A177-3AD203B41FA5}">
                      <a16:colId xmlns:a16="http://schemas.microsoft.com/office/drawing/2014/main" val="1609115765"/>
                    </a:ext>
                  </a:extLst>
                </a:gridCol>
                <a:gridCol w="329184">
                  <a:extLst>
                    <a:ext uri="{9D8B030D-6E8A-4147-A177-3AD203B41FA5}">
                      <a16:colId xmlns:a16="http://schemas.microsoft.com/office/drawing/2014/main" val="3845095889"/>
                    </a:ext>
                  </a:extLst>
                </a:gridCol>
                <a:gridCol w="329184">
                  <a:extLst>
                    <a:ext uri="{9D8B030D-6E8A-4147-A177-3AD203B41FA5}">
                      <a16:colId xmlns:a16="http://schemas.microsoft.com/office/drawing/2014/main" val="4025224941"/>
                    </a:ext>
                  </a:extLst>
                </a:gridCol>
                <a:gridCol w="329184">
                  <a:extLst>
                    <a:ext uri="{9D8B030D-6E8A-4147-A177-3AD203B41FA5}">
                      <a16:colId xmlns:a16="http://schemas.microsoft.com/office/drawing/2014/main" val="2490372760"/>
                    </a:ext>
                  </a:extLst>
                </a:gridCol>
                <a:gridCol w="329184">
                  <a:extLst>
                    <a:ext uri="{9D8B030D-6E8A-4147-A177-3AD203B41FA5}">
                      <a16:colId xmlns:a16="http://schemas.microsoft.com/office/drawing/2014/main" val="3881028790"/>
                    </a:ext>
                  </a:extLst>
                </a:gridCol>
                <a:gridCol w="329184">
                  <a:extLst>
                    <a:ext uri="{9D8B030D-6E8A-4147-A177-3AD203B41FA5}">
                      <a16:colId xmlns:a16="http://schemas.microsoft.com/office/drawing/2014/main" val="1220656796"/>
                    </a:ext>
                  </a:extLst>
                </a:gridCol>
                <a:gridCol w="329184">
                  <a:extLst>
                    <a:ext uri="{9D8B030D-6E8A-4147-A177-3AD203B41FA5}">
                      <a16:colId xmlns:a16="http://schemas.microsoft.com/office/drawing/2014/main" val="1766161108"/>
                    </a:ext>
                  </a:extLst>
                </a:gridCol>
                <a:gridCol w="329184">
                  <a:extLst>
                    <a:ext uri="{9D8B030D-6E8A-4147-A177-3AD203B41FA5}">
                      <a16:colId xmlns:a16="http://schemas.microsoft.com/office/drawing/2014/main" val="1463373798"/>
                    </a:ext>
                  </a:extLst>
                </a:gridCol>
                <a:gridCol w="329184">
                  <a:extLst>
                    <a:ext uri="{9D8B030D-6E8A-4147-A177-3AD203B41FA5}">
                      <a16:colId xmlns:a16="http://schemas.microsoft.com/office/drawing/2014/main" val="3156289291"/>
                    </a:ext>
                  </a:extLst>
                </a:gridCol>
                <a:gridCol w="370332">
                  <a:extLst>
                    <a:ext uri="{9D8B030D-6E8A-4147-A177-3AD203B41FA5}">
                      <a16:colId xmlns:a16="http://schemas.microsoft.com/office/drawing/2014/main" val="995230079"/>
                    </a:ext>
                  </a:extLst>
                </a:gridCol>
                <a:gridCol w="370332">
                  <a:extLst>
                    <a:ext uri="{9D8B030D-6E8A-4147-A177-3AD203B41FA5}">
                      <a16:colId xmlns:a16="http://schemas.microsoft.com/office/drawing/2014/main" val="2936317959"/>
                    </a:ext>
                  </a:extLst>
                </a:gridCol>
                <a:gridCol w="329184">
                  <a:extLst>
                    <a:ext uri="{9D8B030D-6E8A-4147-A177-3AD203B41FA5}">
                      <a16:colId xmlns:a16="http://schemas.microsoft.com/office/drawing/2014/main" val="1823684021"/>
                    </a:ext>
                  </a:extLst>
                </a:gridCol>
                <a:gridCol w="329184">
                  <a:extLst>
                    <a:ext uri="{9D8B030D-6E8A-4147-A177-3AD203B41FA5}">
                      <a16:colId xmlns:a16="http://schemas.microsoft.com/office/drawing/2014/main" val="3944263644"/>
                    </a:ext>
                  </a:extLst>
                </a:gridCol>
                <a:gridCol w="370332">
                  <a:extLst>
                    <a:ext uri="{9D8B030D-6E8A-4147-A177-3AD203B41FA5}">
                      <a16:colId xmlns:a16="http://schemas.microsoft.com/office/drawing/2014/main" val="158498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584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- 2018-03-07 17:00:00 </a:t>
                      </a:r>
                      <a:r>
                        <a:rPr kumimoji="0" lang="en-US" sz="1000" b="0" i="0" u="none" strike="noStrike" kern="1200" cap="none" spc="0" normalizeH="0" baseline="0" noProof="0">
                          <a:ln>
                            <a:noFill/>
                          </a:ln>
                          <a:solidFill>
                            <a:prstClr val="black"/>
                          </a:solidFill>
                          <a:effectLst/>
                          <a:uLnTx/>
                          <a:uFillTx/>
                          <a:latin typeface="+mn-lt"/>
                          <a:ea typeface="+mn-ea"/>
                          <a:cs typeface="+mn-cs"/>
                        </a:rPr>
                        <a:t> 
 Get ready to discover extraordinary stories, places and people that embody our constant quest for excellence. The world that #PastaGarofalo admires and supports is #NotYourAverage, just like our pasta. 
Watch more: https://goo.gl/rz1MCQ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56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- 2018-02-06 17:12:01 </a:t>
                      </a:r>
                      <a:r>
                        <a:rPr kumimoji="0" lang="en-US" sz="1000" b="0" i="0" u="none" strike="noStrike" kern="1200" cap="none" spc="0" normalizeH="0" baseline="0" noProof="0">
                          <a:ln>
                            <a:noFill/>
                          </a:ln>
                          <a:solidFill>
                            <a:prstClr val="black"/>
                          </a:solidFill>
                          <a:effectLst/>
                          <a:uLnTx/>
                          <a:uFillTx/>
                          <a:latin typeface="+mn-lt"/>
                          <a:ea typeface="+mn-ea"/>
                          <a:cs typeface="+mn-cs"/>
                        </a:rPr>
                        <a:t> 
 Crispy fried zucchini with the aroma of fresh mint. 
For centuries, this typical Neapolitan side dish has been among the most loved of our city. Now it’s your turn to prepare it with the guidance of the food blogger, Eva Scialò.
#PastaGarofalo #Napolicious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2196622"/>
                  </a:ext>
                </a:extLst>
              </a:tr>
            </a:tbl>
          </a:graphicData>
        </a:graphic>
      </p:graphicFrame>
      <p:sp>
        <p:nvSpPr>
          <p:cNvPr id="4" name="Text Placeholder 3">
            <a:extLst>
              <a:ext uri="{FF2B5EF4-FFF2-40B4-BE49-F238E27FC236}">
                <a16:creationId xmlns:a16="http://schemas.microsoft.com/office/drawing/2014/main" id="{9A226478-A824-43B4-A0C5-B4950AE03297}"/>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62979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37E3-1F6C-46AA-9CAF-61E775A28387}"/>
              </a:ext>
            </a:extLst>
          </p:cNvPr>
          <p:cNvSpPr>
            <a:spLocks noGrp="1"/>
          </p:cNvSpPr>
          <p:nvPr>
            <p:ph type="title"/>
          </p:nvPr>
        </p:nvSpPr>
        <p:spPr/>
        <p:txBody>
          <a:bodyPr/>
          <a:lstStyle/>
          <a:p>
            <a:r>
              <a:rPr lang="en-US"/>
              <a:t>Facebook Own Posts Table  | Pasta Garofalo - 11 of 12</a:t>
            </a:r>
          </a:p>
        </p:txBody>
      </p:sp>
      <p:graphicFrame>
        <p:nvGraphicFramePr>
          <p:cNvPr id="5" name="Table Placeholder 4">
            <a:extLst>
              <a:ext uri="{FF2B5EF4-FFF2-40B4-BE49-F238E27FC236}">
                <a16:creationId xmlns:a16="http://schemas.microsoft.com/office/drawing/2014/main" id="{08F74C50-23DE-42BF-8CE4-B0E4F67CD4A3}"/>
              </a:ext>
            </a:extLst>
          </p:cNvPr>
          <p:cNvGraphicFramePr>
            <a:graphicFrameLocks noGrp="1"/>
          </p:cNvGraphicFramePr>
          <p:nvPr>
            <p:ph type="tbl" sz="quarter" idx="13"/>
            <p:extLst>
              <p:ext uri="{D42A27DB-BD31-4B8C-83A1-F6EECF244321}">
                <p14:modId xmlns:p14="http://schemas.microsoft.com/office/powerpoint/2010/main" val="355147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7875312"/>
                    </a:ext>
                  </a:extLst>
                </a:gridCol>
                <a:gridCol w="370332">
                  <a:extLst>
                    <a:ext uri="{9D8B030D-6E8A-4147-A177-3AD203B41FA5}">
                      <a16:colId xmlns:a16="http://schemas.microsoft.com/office/drawing/2014/main" val="2532565637"/>
                    </a:ext>
                  </a:extLst>
                </a:gridCol>
                <a:gridCol w="370332">
                  <a:extLst>
                    <a:ext uri="{9D8B030D-6E8A-4147-A177-3AD203B41FA5}">
                      <a16:colId xmlns:a16="http://schemas.microsoft.com/office/drawing/2014/main" val="829259020"/>
                    </a:ext>
                  </a:extLst>
                </a:gridCol>
                <a:gridCol w="370332">
                  <a:extLst>
                    <a:ext uri="{9D8B030D-6E8A-4147-A177-3AD203B41FA5}">
                      <a16:colId xmlns:a16="http://schemas.microsoft.com/office/drawing/2014/main" val="2773097442"/>
                    </a:ext>
                  </a:extLst>
                </a:gridCol>
                <a:gridCol w="329184">
                  <a:extLst>
                    <a:ext uri="{9D8B030D-6E8A-4147-A177-3AD203B41FA5}">
                      <a16:colId xmlns:a16="http://schemas.microsoft.com/office/drawing/2014/main" val="1679417005"/>
                    </a:ext>
                  </a:extLst>
                </a:gridCol>
                <a:gridCol w="329184">
                  <a:extLst>
                    <a:ext uri="{9D8B030D-6E8A-4147-A177-3AD203B41FA5}">
                      <a16:colId xmlns:a16="http://schemas.microsoft.com/office/drawing/2014/main" val="1265781057"/>
                    </a:ext>
                  </a:extLst>
                </a:gridCol>
                <a:gridCol w="329184">
                  <a:extLst>
                    <a:ext uri="{9D8B030D-6E8A-4147-A177-3AD203B41FA5}">
                      <a16:colId xmlns:a16="http://schemas.microsoft.com/office/drawing/2014/main" val="2863192815"/>
                    </a:ext>
                  </a:extLst>
                </a:gridCol>
                <a:gridCol w="329184">
                  <a:extLst>
                    <a:ext uri="{9D8B030D-6E8A-4147-A177-3AD203B41FA5}">
                      <a16:colId xmlns:a16="http://schemas.microsoft.com/office/drawing/2014/main" val="360822789"/>
                    </a:ext>
                  </a:extLst>
                </a:gridCol>
                <a:gridCol w="329184">
                  <a:extLst>
                    <a:ext uri="{9D8B030D-6E8A-4147-A177-3AD203B41FA5}">
                      <a16:colId xmlns:a16="http://schemas.microsoft.com/office/drawing/2014/main" val="2331265535"/>
                    </a:ext>
                  </a:extLst>
                </a:gridCol>
                <a:gridCol w="329184">
                  <a:extLst>
                    <a:ext uri="{9D8B030D-6E8A-4147-A177-3AD203B41FA5}">
                      <a16:colId xmlns:a16="http://schemas.microsoft.com/office/drawing/2014/main" val="3009089982"/>
                    </a:ext>
                  </a:extLst>
                </a:gridCol>
                <a:gridCol w="329184">
                  <a:extLst>
                    <a:ext uri="{9D8B030D-6E8A-4147-A177-3AD203B41FA5}">
                      <a16:colId xmlns:a16="http://schemas.microsoft.com/office/drawing/2014/main" val="1465290117"/>
                    </a:ext>
                  </a:extLst>
                </a:gridCol>
                <a:gridCol w="329184">
                  <a:extLst>
                    <a:ext uri="{9D8B030D-6E8A-4147-A177-3AD203B41FA5}">
                      <a16:colId xmlns:a16="http://schemas.microsoft.com/office/drawing/2014/main" val="134128673"/>
                    </a:ext>
                  </a:extLst>
                </a:gridCol>
                <a:gridCol w="329184">
                  <a:extLst>
                    <a:ext uri="{9D8B030D-6E8A-4147-A177-3AD203B41FA5}">
                      <a16:colId xmlns:a16="http://schemas.microsoft.com/office/drawing/2014/main" val="3439887007"/>
                    </a:ext>
                  </a:extLst>
                </a:gridCol>
                <a:gridCol w="370332">
                  <a:extLst>
                    <a:ext uri="{9D8B030D-6E8A-4147-A177-3AD203B41FA5}">
                      <a16:colId xmlns:a16="http://schemas.microsoft.com/office/drawing/2014/main" val="4037532957"/>
                    </a:ext>
                  </a:extLst>
                </a:gridCol>
                <a:gridCol w="370332">
                  <a:extLst>
                    <a:ext uri="{9D8B030D-6E8A-4147-A177-3AD203B41FA5}">
                      <a16:colId xmlns:a16="http://schemas.microsoft.com/office/drawing/2014/main" val="1228330420"/>
                    </a:ext>
                  </a:extLst>
                </a:gridCol>
                <a:gridCol w="329184">
                  <a:extLst>
                    <a:ext uri="{9D8B030D-6E8A-4147-A177-3AD203B41FA5}">
                      <a16:colId xmlns:a16="http://schemas.microsoft.com/office/drawing/2014/main" val="549962519"/>
                    </a:ext>
                  </a:extLst>
                </a:gridCol>
                <a:gridCol w="329184">
                  <a:extLst>
                    <a:ext uri="{9D8B030D-6E8A-4147-A177-3AD203B41FA5}">
                      <a16:colId xmlns:a16="http://schemas.microsoft.com/office/drawing/2014/main" val="3672846574"/>
                    </a:ext>
                  </a:extLst>
                </a:gridCol>
                <a:gridCol w="370332">
                  <a:extLst>
                    <a:ext uri="{9D8B030D-6E8A-4147-A177-3AD203B41FA5}">
                      <a16:colId xmlns:a16="http://schemas.microsoft.com/office/drawing/2014/main" val="281920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493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- 2018-03-21 17:00:00 </a:t>
                      </a:r>
                      <a:r>
                        <a:rPr kumimoji="0" lang="en-US" sz="1000" b="0" i="0" u="none" strike="noStrike" kern="1200" cap="none" spc="0" normalizeH="0" baseline="0" noProof="0">
                          <a:ln>
                            <a:noFill/>
                          </a:ln>
                          <a:solidFill>
                            <a:prstClr val="black"/>
                          </a:solidFill>
                          <a:effectLst/>
                          <a:uLnTx/>
                          <a:uFillTx/>
                          <a:latin typeface="+mn-lt"/>
                          <a:ea typeface="+mn-ea"/>
                          <a:cs typeface="+mn-cs"/>
                        </a:rPr>
                        <a:t> 
 Let's start the new season with a #SpringPoll! They look similar, but taste very different: which is your favorite, spring roll or cannelloni? Vote now! 
👈👉
#PastaGarofalo #Spring #SpringTime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605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- 2018-03-27 18:00:00 </a:t>
                      </a:r>
                      <a:r>
                        <a:rPr kumimoji="0" lang="en-US" sz="1000" b="0" i="0" u="none" strike="noStrike" kern="1200" cap="none" spc="0" normalizeH="0" baseline="0" noProof="0">
                          <a:ln>
                            <a:noFill/>
                          </a:ln>
                          <a:solidFill>
                            <a:prstClr val="black"/>
                          </a:solidFill>
                          <a:effectLst/>
                          <a:uLnTx/>
                          <a:uFillTx/>
                          <a:latin typeface="+mn-lt"/>
                          <a:ea typeface="+mn-ea"/>
                          <a:cs typeface="+mn-cs"/>
                        </a:rPr>
                        <a:t> 
 Young, determined, passionate and in command. Meet Beatrice Venezi and be completely charmed by her remarkable talent: http://bit.ly/NYA_BeatriceVenezi #PastaGarofalo #NotYourAverage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6169852"/>
                  </a:ext>
                </a:extLst>
              </a:tr>
            </a:tbl>
          </a:graphicData>
        </a:graphic>
      </p:graphicFrame>
      <p:sp>
        <p:nvSpPr>
          <p:cNvPr id="4" name="Text Placeholder 3">
            <a:extLst>
              <a:ext uri="{FF2B5EF4-FFF2-40B4-BE49-F238E27FC236}">
                <a16:creationId xmlns:a16="http://schemas.microsoft.com/office/drawing/2014/main" id="{6DC997FE-1E96-40DB-98E7-204C9129D97E}"/>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076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FDACB-8033-4666-9FBA-80C47452950F}"/>
              </a:ext>
            </a:extLst>
          </p:cNvPr>
          <p:cNvSpPr>
            <a:spLocks noGrp="1"/>
          </p:cNvSpPr>
          <p:nvPr>
            <p:ph type="title"/>
          </p:nvPr>
        </p:nvSpPr>
        <p:spPr/>
        <p:txBody>
          <a:bodyPr/>
          <a:lstStyle/>
          <a:p>
            <a:r>
              <a:rPr lang="en-US"/>
              <a:t>Facebook Own Posts Table  | Pasta Garofalo - 12 of 12</a:t>
            </a:r>
          </a:p>
        </p:txBody>
      </p:sp>
      <p:graphicFrame>
        <p:nvGraphicFramePr>
          <p:cNvPr id="5" name="Table Placeholder 4">
            <a:extLst>
              <a:ext uri="{FF2B5EF4-FFF2-40B4-BE49-F238E27FC236}">
                <a16:creationId xmlns:a16="http://schemas.microsoft.com/office/drawing/2014/main" id="{D329CE20-BA08-4865-9092-ADC9210C7BE3}"/>
              </a:ext>
            </a:extLst>
          </p:cNvPr>
          <p:cNvGraphicFramePr>
            <a:graphicFrameLocks noGrp="1"/>
          </p:cNvGraphicFramePr>
          <p:nvPr>
            <p:ph type="tbl" sz="quarter" idx="13"/>
            <p:extLst>
              <p:ext uri="{D42A27DB-BD31-4B8C-83A1-F6EECF244321}">
                <p14:modId xmlns:p14="http://schemas.microsoft.com/office/powerpoint/2010/main" val="149813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6394048"/>
                    </a:ext>
                  </a:extLst>
                </a:gridCol>
                <a:gridCol w="370332">
                  <a:extLst>
                    <a:ext uri="{9D8B030D-6E8A-4147-A177-3AD203B41FA5}">
                      <a16:colId xmlns:a16="http://schemas.microsoft.com/office/drawing/2014/main" val="2368490518"/>
                    </a:ext>
                  </a:extLst>
                </a:gridCol>
                <a:gridCol w="370332">
                  <a:extLst>
                    <a:ext uri="{9D8B030D-6E8A-4147-A177-3AD203B41FA5}">
                      <a16:colId xmlns:a16="http://schemas.microsoft.com/office/drawing/2014/main" val="180083624"/>
                    </a:ext>
                  </a:extLst>
                </a:gridCol>
                <a:gridCol w="370332">
                  <a:extLst>
                    <a:ext uri="{9D8B030D-6E8A-4147-A177-3AD203B41FA5}">
                      <a16:colId xmlns:a16="http://schemas.microsoft.com/office/drawing/2014/main" val="2915088371"/>
                    </a:ext>
                  </a:extLst>
                </a:gridCol>
                <a:gridCol w="329184">
                  <a:extLst>
                    <a:ext uri="{9D8B030D-6E8A-4147-A177-3AD203B41FA5}">
                      <a16:colId xmlns:a16="http://schemas.microsoft.com/office/drawing/2014/main" val="3190149465"/>
                    </a:ext>
                  </a:extLst>
                </a:gridCol>
                <a:gridCol w="329184">
                  <a:extLst>
                    <a:ext uri="{9D8B030D-6E8A-4147-A177-3AD203B41FA5}">
                      <a16:colId xmlns:a16="http://schemas.microsoft.com/office/drawing/2014/main" val="1788867352"/>
                    </a:ext>
                  </a:extLst>
                </a:gridCol>
                <a:gridCol w="329184">
                  <a:extLst>
                    <a:ext uri="{9D8B030D-6E8A-4147-A177-3AD203B41FA5}">
                      <a16:colId xmlns:a16="http://schemas.microsoft.com/office/drawing/2014/main" val="2094427661"/>
                    </a:ext>
                  </a:extLst>
                </a:gridCol>
                <a:gridCol w="329184">
                  <a:extLst>
                    <a:ext uri="{9D8B030D-6E8A-4147-A177-3AD203B41FA5}">
                      <a16:colId xmlns:a16="http://schemas.microsoft.com/office/drawing/2014/main" val="1492772605"/>
                    </a:ext>
                  </a:extLst>
                </a:gridCol>
                <a:gridCol w="329184">
                  <a:extLst>
                    <a:ext uri="{9D8B030D-6E8A-4147-A177-3AD203B41FA5}">
                      <a16:colId xmlns:a16="http://schemas.microsoft.com/office/drawing/2014/main" val="1698842723"/>
                    </a:ext>
                  </a:extLst>
                </a:gridCol>
                <a:gridCol w="329184">
                  <a:extLst>
                    <a:ext uri="{9D8B030D-6E8A-4147-A177-3AD203B41FA5}">
                      <a16:colId xmlns:a16="http://schemas.microsoft.com/office/drawing/2014/main" val="3159882290"/>
                    </a:ext>
                  </a:extLst>
                </a:gridCol>
                <a:gridCol w="329184">
                  <a:extLst>
                    <a:ext uri="{9D8B030D-6E8A-4147-A177-3AD203B41FA5}">
                      <a16:colId xmlns:a16="http://schemas.microsoft.com/office/drawing/2014/main" val="1765477653"/>
                    </a:ext>
                  </a:extLst>
                </a:gridCol>
                <a:gridCol w="329184">
                  <a:extLst>
                    <a:ext uri="{9D8B030D-6E8A-4147-A177-3AD203B41FA5}">
                      <a16:colId xmlns:a16="http://schemas.microsoft.com/office/drawing/2014/main" val="382498643"/>
                    </a:ext>
                  </a:extLst>
                </a:gridCol>
                <a:gridCol w="329184">
                  <a:extLst>
                    <a:ext uri="{9D8B030D-6E8A-4147-A177-3AD203B41FA5}">
                      <a16:colId xmlns:a16="http://schemas.microsoft.com/office/drawing/2014/main" val="1258468058"/>
                    </a:ext>
                  </a:extLst>
                </a:gridCol>
                <a:gridCol w="370332">
                  <a:extLst>
                    <a:ext uri="{9D8B030D-6E8A-4147-A177-3AD203B41FA5}">
                      <a16:colId xmlns:a16="http://schemas.microsoft.com/office/drawing/2014/main" val="4288124995"/>
                    </a:ext>
                  </a:extLst>
                </a:gridCol>
                <a:gridCol w="370332">
                  <a:extLst>
                    <a:ext uri="{9D8B030D-6E8A-4147-A177-3AD203B41FA5}">
                      <a16:colId xmlns:a16="http://schemas.microsoft.com/office/drawing/2014/main" val="4261834856"/>
                    </a:ext>
                  </a:extLst>
                </a:gridCol>
                <a:gridCol w="329184">
                  <a:extLst>
                    <a:ext uri="{9D8B030D-6E8A-4147-A177-3AD203B41FA5}">
                      <a16:colId xmlns:a16="http://schemas.microsoft.com/office/drawing/2014/main" val="2659865956"/>
                    </a:ext>
                  </a:extLst>
                </a:gridCol>
                <a:gridCol w="329184">
                  <a:extLst>
                    <a:ext uri="{9D8B030D-6E8A-4147-A177-3AD203B41FA5}">
                      <a16:colId xmlns:a16="http://schemas.microsoft.com/office/drawing/2014/main" val="1883412895"/>
                    </a:ext>
                  </a:extLst>
                </a:gridCol>
                <a:gridCol w="370332">
                  <a:extLst>
                    <a:ext uri="{9D8B030D-6E8A-4147-A177-3AD203B41FA5}">
                      <a16:colId xmlns:a16="http://schemas.microsoft.com/office/drawing/2014/main" val="48045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070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- 2018-03-29 17:00:01 </a:t>
                      </a:r>
                      <a:r>
                        <a:rPr kumimoji="0" lang="en-US" sz="1000" b="0" i="0" u="none" strike="noStrike" kern="1200" cap="none" spc="0" normalizeH="0" baseline="0" noProof="0">
                          <a:ln>
                            <a:noFill/>
                          </a:ln>
                          <a:solidFill>
                            <a:prstClr val="black"/>
                          </a:solidFill>
                          <a:effectLst/>
                          <a:uLnTx/>
                          <a:uFillTx/>
                          <a:latin typeface="+mn-lt"/>
                          <a:ea typeface="+mn-ea"/>
                          <a:cs typeface="+mn-cs"/>
                        </a:rPr>
                        <a:t> 
 Young, determined, passionate and in command. Meet Beatrice Venezi and be completely charmed by her remarkable talent: http://bit.ly/NYA_BeatriceVenezi 
#PastaGarofalo #NotYourAverage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813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Pasta Garofalo ISRAEL - 2018-03-22 18:00:03 </a:t>
                      </a:r>
                      <a:r>
                        <a:rPr kumimoji="0" lang="en-US" sz="1000" b="0" i="0" u="none" strike="noStrike" kern="1200" cap="none" spc="0" normalizeH="0" baseline="0" noProof="0">
                          <a:ln>
                            <a:noFill/>
                          </a:ln>
                          <a:solidFill>
                            <a:prstClr val="black"/>
                          </a:solidFill>
                          <a:effectLst/>
                          <a:uLnTx/>
                          <a:uFillTx/>
                          <a:latin typeface="+mn-lt"/>
                          <a:ea typeface="+mn-ea"/>
                          <a:cs typeface="+mn-cs"/>
                        </a:rPr>
                        <a:t> 
 Extraordinary talent is the key to extraordinary achievements, and the story we are introducing here is definitely #NotYourAverage. Take a look and you'll be filled with extraordinary wonder 😲. 
Watch the full story here: http://bit.ly/NYA_BeatriceVenezi
#PastaGarofalo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58211"/>
                  </a:ext>
                </a:extLst>
              </a:tr>
            </a:tbl>
          </a:graphicData>
        </a:graphic>
      </p:graphicFrame>
      <p:sp>
        <p:nvSpPr>
          <p:cNvPr id="4" name="Text Placeholder 3">
            <a:extLst>
              <a:ext uri="{FF2B5EF4-FFF2-40B4-BE49-F238E27FC236}">
                <a16:creationId xmlns:a16="http://schemas.microsoft.com/office/drawing/2014/main" id="{C4F6B35B-D1D5-41EC-B871-1E0D2DEC446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4226330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1118</Words>
  <Application>Microsoft Office PowerPoint</Application>
  <PresentationFormat>On-screen Show (4:3)</PresentationFormat>
  <Paragraphs>690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Own Posts Table  | Pasta Garofalo - 1 of 12</vt:lpstr>
      <vt:lpstr>Facebook Own Posts Table  | Pasta Garofalo - 2 of 12</vt:lpstr>
      <vt:lpstr>Facebook Own Posts Table  | Pasta Garofalo - 3 of 12</vt:lpstr>
      <vt:lpstr>Facebook Own Posts Table  | Pasta Garofalo - 4 of 12</vt:lpstr>
      <vt:lpstr>Facebook Own Posts Table  | Pasta Garofalo - 5 of 12</vt:lpstr>
      <vt:lpstr>Facebook Own Posts Table  | Pasta Garofalo - 6 of 12</vt:lpstr>
      <vt:lpstr>Facebook Own Posts Table  | Pasta Garofalo - 7 of 12</vt:lpstr>
      <vt:lpstr>Facebook Own Posts Table  | Pasta Garofalo - 8 of 12</vt:lpstr>
      <vt:lpstr>Facebook Own Posts Table  | Pasta Garofalo - 9 of 12</vt:lpstr>
      <vt:lpstr>Facebook Own Posts Table  | Pasta Garofalo - 10 of 12</vt:lpstr>
      <vt:lpstr>Facebook Own Posts Table  | Pasta Garofalo - 11 of 12</vt:lpstr>
      <vt:lpstr>Facebook Own Posts Table  | Pasta Garofalo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2018-07-10T15:40:37Z</dcterms:created>
  <dcterms:modified xsi:type="dcterms:W3CDTF">2018-07-10T15:50:48Z</dcterms:modified>
</cp:coreProperties>
</file>