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Lst>
  <p:sldSz cx="9144000" cy="6858000" type="screen4x3"/>
  <p:notesSz cx="6858000" cy="9144000"/>
  <p:embeddedFontLst>
    <p:embeddedFont>
      <p:font typeface="Calibri" panose="020F0502020204030204" pitchFamily="34" charset="0"/>
      <p:regular r:id="rId64"/>
      <p:bold r:id="rId65"/>
      <p:italic r:id="rId66"/>
      <p:boldItalic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Sheet1!$B$2:$B$7</c:f>
              <c:numCache>
                <c:formatCode>General</c:formatCode>
                <c:ptCount val="6"/>
                <c:pt idx="0">
                  <c:v>68131</c:v>
                </c:pt>
                <c:pt idx="1">
                  <c:v>4358</c:v>
                </c:pt>
                <c:pt idx="2">
                  <c:v>7598</c:v>
                </c:pt>
                <c:pt idx="3">
                  <c:v>9758</c:v>
                </c:pt>
                <c:pt idx="4">
                  <c:v>20895</c:v>
                </c:pt>
                <c:pt idx="5">
                  <c:v>331721</c:v>
                </c:pt>
              </c:numCache>
            </c:numRef>
          </c:val>
          <c:extLst>
            <c:ext xmlns:c16="http://schemas.microsoft.com/office/drawing/2014/chart" uri="{C3380CC4-5D6E-409C-BE32-E72D297353CC}">
              <c16:uniqueId val="{00000000-DEE3-42B3-89ED-0107595CAE43}"/>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Sheet1!$C$2:$C$7</c:f>
              <c:numCache>
                <c:formatCode>General</c:formatCode>
                <c:ptCount val="6"/>
                <c:pt idx="0">
                  <c:v>2887</c:v>
                </c:pt>
                <c:pt idx="1">
                  <c:v>230</c:v>
                </c:pt>
                <c:pt idx="2">
                  <c:v>557</c:v>
                </c:pt>
                <c:pt idx="3">
                  <c:v>408</c:v>
                </c:pt>
                <c:pt idx="4">
                  <c:v>1437</c:v>
                </c:pt>
                <c:pt idx="5">
                  <c:v>26960</c:v>
                </c:pt>
              </c:numCache>
            </c:numRef>
          </c:val>
          <c:extLst>
            <c:ext xmlns:c16="http://schemas.microsoft.com/office/drawing/2014/chart" uri="{C3380CC4-5D6E-409C-BE32-E72D297353CC}">
              <c16:uniqueId val="{00000001-DEE3-42B3-89ED-0107595CAE43}"/>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Sheet1!$D$2:$D$7</c:f>
              <c:numCache>
                <c:formatCode>General</c:formatCode>
                <c:ptCount val="6"/>
                <c:pt idx="0">
                  <c:v>670</c:v>
                </c:pt>
                <c:pt idx="1">
                  <c:v>22</c:v>
                </c:pt>
                <c:pt idx="2">
                  <c:v>68</c:v>
                </c:pt>
                <c:pt idx="3">
                  <c:v>241</c:v>
                </c:pt>
                <c:pt idx="4">
                  <c:v>5388</c:v>
                </c:pt>
                <c:pt idx="5">
                  <c:v>2338</c:v>
                </c:pt>
              </c:numCache>
            </c:numRef>
          </c:val>
          <c:extLst>
            <c:ext xmlns:c16="http://schemas.microsoft.com/office/drawing/2014/chart" uri="{C3380CC4-5D6E-409C-BE32-E72D297353CC}">
              <c16:uniqueId val="{00000002-DEE3-42B3-89ED-0107595CAE43}"/>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Sheet1!$E$2:$E$7</c:f>
              <c:numCache>
                <c:formatCode>General</c:formatCode>
                <c:ptCount val="6"/>
                <c:pt idx="0">
                  <c:v>952</c:v>
                </c:pt>
                <c:pt idx="1">
                  <c:v>82</c:v>
                </c:pt>
                <c:pt idx="2">
                  <c:v>72</c:v>
                </c:pt>
                <c:pt idx="3">
                  <c:v>124</c:v>
                </c:pt>
                <c:pt idx="4">
                  <c:v>389</c:v>
                </c:pt>
                <c:pt idx="5">
                  <c:v>14761</c:v>
                </c:pt>
              </c:numCache>
            </c:numRef>
          </c:val>
          <c:extLst>
            <c:ext xmlns:c16="http://schemas.microsoft.com/office/drawing/2014/chart" uri="{C3380CC4-5D6E-409C-BE32-E72D297353CC}">
              <c16:uniqueId val="{00000003-DEE3-42B3-89ED-0107595CAE43}"/>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Sheet1!$F$2:$F$7</c:f>
              <c:numCache>
                <c:formatCode>General</c:formatCode>
                <c:ptCount val="6"/>
                <c:pt idx="0">
                  <c:v>88</c:v>
                </c:pt>
                <c:pt idx="1">
                  <c:v>1</c:v>
                </c:pt>
                <c:pt idx="2">
                  <c:v>11</c:v>
                </c:pt>
                <c:pt idx="3">
                  <c:v>4</c:v>
                </c:pt>
                <c:pt idx="4">
                  <c:v>28</c:v>
                </c:pt>
                <c:pt idx="5">
                  <c:v>262</c:v>
                </c:pt>
              </c:numCache>
            </c:numRef>
          </c:val>
          <c:extLst>
            <c:ext xmlns:c16="http://schemas.microsoft.com/office/drawing/2014/chart" uri="{C3380CC4-5D6E-409C-BE32-E72D297353CC}">
              <c16:uniqueId val="{00000004-DEE3-42B3-89ED-0107595CAE43}"/>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Sheet1!$G$2:$G$7</c:f>
              <c:numCache>
                <c:formatCode>General</c:formatCode>
                <c:ptCount val="6"/>
                <c:pt idx="0">
                  <c:v>198</c:v>
                </c:pt>
                <c:pt idx="1">
                  <c:v>6</c:v>
                </c:pt>
                <c:pt idx="2">
                  <c:v>12</c:v>
                </c:pt>
                <c:pt idx="3">
                  <c:v>7</c:v>
                </c:pt>
                <c:pt idx="4">
                  <c:v>57</c:v>
                </c:pt>
                <c:pt idx="5">
                  <c:v>217</c:v>
                </c:pt>
              </c:numCache>
            </c:numRef>
          </c:val>
          <c:extLst>
            <c:ext xmlns:c16="http://schemas.microsoft.com/office/drawing/2014/chart" uri="{C3380CC4-5D6E-409C-BE32-E72D297353CC}">
              <c16:uniqueId val="{00000005-DEE3-42B3-89ED-0107595CAE4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Sheet1!$H$2:$H$7</c:f>
              <c:numCache>
                <c:formatCode>General</c:formatCode>
                <c:ptCount val="6"/>
                <c:pt idx="0">
                  <c:v>5316</c:v>
                </c:pt>
                <c:pt idx="1">
                  <c:v>953</c:v>
                </c:pt>
                <c:pt idx="2">
                  <c:v>654</c:v>
                </c:pt>
                <c:pt idx="3">
                  <c:v>568</c:v>
                </c:pt>
                <c:pt idx="4">
                  <c:v>4224</c:v>
                </c:pt>
                <c:pt idx="5">
                  <c:v>20646</c:v>
                </c:pt>
              </c:numCache>
            </c:numRef>
          </c:val>
          <c:extLst>
            <c:ext xmlns:c16="http://schemas.microsoft.com/office/drawing/2014/chart" uri="{C3380CC4-5D6E-409C-BE32-E72D297353CC}">
              <c16:uniqueId val="{00000006-DEE3-42B3-89ED-0107595CAE4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Sheet1!$I$2:$I$7</c:f>
              <c:numCache>
                <c:formatCode>General</c:formatCode>
                <c:ptCount val="6"/>
                <c:pt idx="0">
                  <c:v>8058</c:v>
                </c:pt>
                <c:pt idx="1">
                  <c:v>552</c:v>
                </c:pt>
                <c:pt idx="2">
                  <c:v>1188</c:v>
                </c:pt>
                <c:pt idx="3">
                  <c:v>1060</c:v>
                </c:pt>
                <c:pt idx="4">
                  <c:v>5990</c:v>
                </c:pt>
                <c:pt idx="5">
                  <c:v>211255</c:v>
                </c:pt>
              </c:numCache>
            </c:numRef>
          </c:val>
          <c:extLst>
            <c:ext xmlns:c16="http://schemas.microsoft.com/office/drawing/2014/chart" uri="{C3380CC4-5D6E-409C-BE32-E72D297353CC}">
              <c16:uniqueId val="{00000007-DEE3-42B3-89ED-0107595CAE43}"/>
            </c:ext>
          </c:extLst>
        </c:ser>
        <c:dLbls>
          <c:showLegendKey val="0"/>
          <c:showVal val="0"/>
          <c:showCatName val="0"/>
          <c:showSerName val="0"/>
          <c:showPercent val="0"/>
          <c:showBubbleSize val="0"/>
        </c:dLbls>
        <c:gapWidth val="150"/>
        <c:overlap val="100"/>
        <c:axId val="342748016"/>
        <c:axId val="342754904"/>
      </c:barChart>
      <c:catAx>
        <c:axId val="34274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54904"/>
        <c:crosses val="autoZero"/>
        <c:auto val="1"/>
        <c:lblAlgn val="ctr"/>
        <c:lblOffset val="100"/>
        <c:noMultiLvlLbl val="0"/>
      </c:catAx>
      <c:valAx>
        <c:axId val="342754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4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2470-4B80-9CCE-8ADE005C0F7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2470-4B80-9CCE-8ADE005C0F73}"/>
            </c:ext>
          </c:extLst>
        </c:ser>
        <c:dLbls>
          <c:showLegendKey val="0"/>
          <c:showVal val="0"/>
          <c:showCatName val="0"/>
          <c:showSerName val="0"/>
          <c:showPercent val="0"/>
          <c:showBubbleSize val="0"/>
        </c:dLbls>
        <c:gapWidth val="219"/>
        <c:overlap val="-27"/>
        <c:axId val="402086328"/>
        <c:axId val="402083048"/>
      </c:barChart>
      <c:catAx>
        <c:axId val="40208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83048"/>
        <c:crosses val="autoZero"/>
        <c:auto val="1"/>
        <c:lblAlgn val="ctr"/>
        <c:lblOffset val="100"/>
        <c:noMultiLvlLbl val="0"/>
      </c:catAx>
      <c:valAx>
        <c:axId val="40208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08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 México</c:v>
                </c:pt>
              </c:strCache>
            </c:strRef>
          </c:tx>
          <c:spPr>
            <a:ln w="28575" cap="rnd">
              <a:solidFill>
                <a:schemeClr val="accent1"/>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Sheet1!$B$2:$B$30</c:f>
              <c:numCache>
                <c:formatCode>General</c:formatCode>
                <c:ptCount val="29"/>
                <c:pt idx="0">
                  <c:v>4</c:v>
                </c:pt>
                <c:pt idx="1">
                  <c:v>3</c:v>
                </c:pt>
                <c:pt idx="2">
                  <c:v>2</c:v>
                </c:pt>
                <c:pt idx="3">
                  <c:v>0</c:v>
                </c:pt>
                <c:pt idx="4">
                  <c:v>3</c:v>
                </c:pt>
                <c:pt idx="5">
                  <c:v>2</c:v>
                </c:pt>
                <c:pt idx="6">
                  <c:v>3</c:v>
                </c:pt>
                <c:pt idx="7">
                  <c:v>4</c:v>
                </c:pt>
                <c:pt idx="8">
                  <c:v>1</c:v>
                </c:pt>
                <c:pt idx="9">
                  <c:v>0</c:v>
                </c:pt>
                <c:pt idx="10">
                  <c:v>3</c:v>
                </c:pt>
                <c:pt idx="11">
                  <c:v>1</c:v>
                </c:pt>
                <c:pt idx="12">
                  <c:v>0</c:v>
                </c:pt>
                <c:pt idx="13">
                  <c:v>1</c:v>
                </c:pt>
                <c:pt idx="14">
                  <c:v>2</c:v>
                </c:pt>
                <c:pt idx="15">
                  <c:v>0</c:v>
                </c:pt>
                <c:pt idx="16">
                  <c:v>4</c:v>
                </c:pt>
                <c:pt idx="17">
                  <c:v>1</c:v>
                </c:pt>
                <c:pt idx="18">
                  <c:v>1</c:v>
                </c:pt>
                <c:pt idx="19">
                  <c:v>0</c:v>
                </c:pt>
                <c:pt idx="20">
                  <c:v>1</c:v>
                </c:pt>
                <c:pt idx="21">
                  <c:v>1</c:v>
                </c:pt>
                <c:pt idx="22">
                  <c:v>1</c:v>
                </c:pt>
                <c:pt idx="23">
                  <c:v>2</c:v>
                </c:pt>
                <c:pt idx="24">
                  <c:v>2</c:v>
                </c:pt>
                <c:pt idx="25">
                  <c:v>3</c:v>
                </c:pt>
                <c:pt idx="26">
                  <c:v>1</c:v>
                </c:pt>
                <c:pt idx="27">
                  <c:v>2</c:v>
                </c:pt>
                <c:pt idx="28">
                  <c:v>0</c:v>
                </c:pt>
              </c:numCache>
            </c:numRef>
          </c:val>
          <c:smooth val="0"/>
          <c:extLst>
            <c:ext xmlns:c16="http://schemas.microsoft.com/office/drawing/2014/chart" uri="{C3380CC4-5D6E-409C-BE32-E72D297353CC}">
              <c16:uniqueId val="{00000000-8510-463F-BD9E-B5718978D987}"/>
            </c:ext>
          </c:extLst>
        </c:ser>
        <c:ser>
          <c:idx val="1"/>
          <c:order val="1"/>
          <c:tx>
            <c:strRef>
              <c:f>Sheet1!$C$1</c:f>
              <c:strCache>
                <c:ptCount val="1"/>
                <c:pt idx="0">
                  <c:v>Soriana Híper y Súper</c:v>
                </c:pt>
              </c:strCache>
            </c:strRef>
          </c:tx>
          <c:spPr>
            <a:ln w="28575" cap="rnd">
              <a:solidFill>
                <a:schemeClr val="accent2"/>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Sheet1!$C$2:$C$30</c:f>
              <c:numCache>
                <c:formatCode>General</c:formatCode>
                <c:ptCount val="29"/>
                <c:pt idx="0">
                  <c:v>2</c:v>
                </c:pt>
                <c:pt idx="1">
                  <c:v>2</c:v>
                </c:pt>
                <c:pt idx="2">
                  <c:v>3</c:v>
                </c:pt>
                <c:pt idx="3">
                  <c:v>2</c:v>
                </c:pt>
                <c:pt idx="4">
                  <c:v>1</c:v>
                </c:pt>
                <c:pt idx="5">
                  <c:v>3</c:v>
                </c:pt>
                <c:pt idx="6">
                  <c:v>2</c:v>
                </c:pt>
                <c:pt idx="7">
                  <c:v>2</c:v>
                </c:pt>
                <c:pt idx="8">
                  <c:v>2</c:v>
                </c:pt>
                <c:pt idx="9">
                  <c:v>3</c:v>
                </c:pt>
                <c:pt idx="10">
                  <c:v>2</c:v>
                </c:pt>
                <c:pt idx="11">
                  <c:v>2</c:v>
                </c:pt>
                <c:pt idx="12">
                  <c:v>3</c:v>
                </c:pt>
                <c:pt idx="13">
                  <c:v>2</c:v>
                </c:pt>
                <c:pt idx="14">
                  <c:v>3</c:v>
                </c:pt>
                <c:pt idx="15">
                  <c:v>1</c:v>
                </c:pt>
                <c:pt idx="16">
                  <c:v>3</c:v>
                </c:pt>
                <c:pt idx="17">
                  <c:v>3</c:v>
                </c:pt>
                <c:pt idx="18">
                  <c:v>1</c:v>
                </c:pt>
                <c:pt idx="19">
                  <c:v>2</c:v>
                </c:pt>
                <c:pt idx="20">
                  <c:v>2</c:v>
                </c:pt>
                <c:pt idx="21">
                  <c:v>2</c:v>
                </c:pt>
                <c:pt idx="22">
                  <c:v>3</c:v>
                </c:pt>
                <c:pt idx="23">
                  <c:v>3</c:v>
                </c:pt>
                <c:pt idx="24">
                  <c:v>2</c:v>
                </c:pt>
                <c:pt idx="25">
                  <c:v>2</c:v>
                </c:pt>
                <c:pt idx="26">
                  <c:v>2</c:v>
                </c:pt>
                <c:pt idx="27">
                  <c:v>1</c:v>
                </c:pt>
                <c:pt idx="28">
                  <c:v>0</c:v>
                </c:pt>
              </c:numCache>
            </c:numRef>
          </c:val>
          <c:smooth val="0"/>
          <c:extLst>
            <c:ext xmlns:c16="http://schemas.microsoft.com/office/drawing/2014/chart" uri="{C3380CC4-5D6E-409C-BE32-E72D297353CC}">
              <c16:uniqueId val="{00000001-8510-463F-BD9E-B5718978D987}"/>
            </c:ext>
          </c:extLst>
        </c:ser>
        <c:ser>
          <c:idx val="2"/>
          <c:order val="2"/>
          <c:tx>
            <c:strRef>
              <c:f>Sheet1!$D$1</c:f>
              <c:strCache>
                <c:ptCount val="1"/>
                <c:pt idx="0">
                  <c:v>HEB México</c:v>
                </c:pt>
              </c:strCache>
            </c:strRef>
          </c:tx>
          <c:spPr>
            <a:ln w="28575" cap="rnd">
              <a:solidFill>
                <a:schemeClr val="accent3"/>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Sheet1!$D$2:$D$30</c:f>
              <c:numCache>
                <c:formatCode>General</c:formatCode>
                <c:ptCount val="29"/>
                <c:pt idx="0">
                  <c:v>1</c:v>
                </c:pt>
                <c:pt idx="1">
                  <c:v>1</c:v>
                </c:pt>
                <c:pt idx="2">
                  <c:v>1</c:v>
                </c:pt>
                <c:pt idx="3">
                  <c:v>2</c:v>
                </c:pt>
                <c:pt idx="4">
                  <c:v>4</c:v>
                </c:pt>
                <c:pt idx="5">
                  <c:v>1</c:v>
                </c:pt>
                <c:pt idx="6">
                  <c:v>1</c:v>
                </c:pt>
                <c:pt idx="7">
                  <c:v>3</c:v>
                </c:pt>
                <c:pt idx="8">
                  <c:v>2</c:v>
                </c:pt>
                <c:pt idx="9">
                  <c:v>2</c:v>
                </c:pt>
                <c:pt idx="10">
                  <c:v>1</c:v>
                </c:pt>
                <c:pt idx="11">
                  <c:v>1</c:v>
                </c:pt>
                <c:pt idx="12">
                  <c:v>1</c:v>
                </c:pt>
                <c:pt idx="13">
                  <c:v>1</c:v>
                </c:pt>
                <c:pt idx="14">
                  <c:v>1</c:v>
                </c:pt>
                <c:pt idx="15">
                  <c:v>1</c:v>
                </c:pt>
                <c:pt idx="16">
                  <c:v>1</c:v>
                </c:pt>
                <c:pt idx="17">
                  <c:v>2</c:v>
                </c:pt>
                <c:pt idx="18">
                  <c:v>1</c:v>
                </c:pt>
                <c:pt idx="19">
                  <c:v>1</c:v>
                </c:pt>
                <c:pt idx="20">
                  <c:v>1</c:v>
                </c:pt>
                <c:pt idx="21">
                  <c:v>1</c:v>
                </c:pt>
                <c:pt idx="22">
                  <c:v>1</c:v>
                </c:pt>
                <c:pt idx="23">
                  <c:v>1</c:v>
                </c:pt>
                <c:pt idx="24">
                  <c:v>6</c:v>
                </c:pt>
                <c:pt idx="25">
                  <c:v>1</c:v>
                </c:pt>
                <c:pt idx="26">
                  <c:v>1</c:v>
                </c:pt>
                <c:pt idx="27">
                  <c:v>1</c:v>
                </c:pt>
                <c:pt idx="28">
                  <c:v>0</c:v>
                </c:pt>
              </c:numCache>
            </c:numRef>
          </c:val>
          <c:smooth val="0"/>
          <c:extLst>
            <c:ext xmlns:c16="http://schemas.microsoft.com/office/drawing/2014/chart" uri="{C3380CC4-5D6E-409C-BE32-E72D297353CC}">
              <c16:uniqueId val="{00000002-8510-463F-BD9E-B5718978D987}"/>
            </c:ext>
          </c:extLst>
        </c:ser>
        <c:ser>
          <c:idx val="3"/>
          <c:order val="3"/>
          <c:tx>
            <c:strRef>
              <c:f>Sheet1!$E$1</c:f>
              <c:strCache>
                <c:ptCount val="1"/>
                <c:pt idx="0">
                  <c:v>Alsuper</c:v>
                </c:pt>
              </c:strCache>
            </c:strRef>
          </c:tx>
          <c:spPr>
            <a:ln w="28575" cap="rnd">
              <a:solidFill>
                <a:schemeClr val="accent4"/>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Sheet1!$E$2:$E$30</c:f>
              <c:numCache>
                <c:formatCode>General</c:formatCode>
                <c:ptCount val="29"/>
                <c:pt idx="0">
                  <c:v>2</c:v>
                </c:pt>
                <c:pt idx="1">
                  <c:v>2</c:v>
                </c:pt>
                <c:pt idx="2">
                  <c:v>2</c:v>
                </c:pt>
                <c:pt idx="3">
                  <c:v>2</c:v>
                </c:pt>
                <c:pt idx="4">
                  <c:v>2</c:v>
                </c:pt>
                <c:pt idx="5">
                  <c:v>2</c:v>
                </c:pt>
                <c:pt idx="6">
                  <c:v>2</c:v>
                </c:pt>
                <c:pt idx="7">
                  <c:v>3</c:v>
                </c:pt>
                <c:pt idx="8">
                  <c:v>3</c:v>
                </c:pt>
                <c:pt idx="9">
                  <c:v>3</c:v>
                </c:pt>
                <c:pt idx="10">
                  <c:v>2</c:v>
                </c:pt>
                <c:pt idx="11">
                  <c:v>2</c:v>
                </c:pt>
                <c:pt idx="12">
                  <c:v>2</c:v>
                </c:pt>
                <c:pt idx="13">
                  <c:v>2</c:v>
                </c:pt>
                <c:pt idx="14">
                  <c:v>3</c:v>
                </c:pt>
                <c:pt idx="15">
                  <c:v>1</c:v>
                </c:pt>
                <c:pt idx="16">
                  <c:v>2</c:v>
                </c:pt>
                <c:pt idx="17">
                  <c:v>3</c:v>
                </c:pt>
                <c:pt idx="18">
                  <c:v>1</c:v>
                </c:pt>
                <c:pt idx="19">
                  <c:v>2</c:v>
                </c:pt>
                <c:pt idx="20">
                  <c:v>2</c:v>
                </c:pt>
                <c:pt idx="21">
                  <c:v>2</c:v>
                </c:pt>
                <c:pt idx="22">
                  <c:v>2</c:v>
                </c:pt>
                <c:pt idx="23">
                  <c:v>2</c:v>
                </c:pt>
                <c:pt idx="24">
                  <c:v>2</c:v>
                </c:pt>
                <c:pt idx="25">
                  <c:v>2</c:v>
                </c:pt>
                <c:pt idx="26">
                  <c:v>2</c:v>
                </c:pt>
                <c:pt idx="27">
                  <c:v>1</c:v>
                </c:pt>
                <c:pt idx="28">
                  <c:v>0</c:v>
                </c:pt>
              </c:numCache>
            </c:numRef>
          </c:val>
          <c:smooth val="0"/>
          <c:extLst>
            <c:ext xmlns:c16="http://schemas.microsoft.com/office/drawing/2014/chart" uri="{C3380CC4-5D6E-409C-BE32-E72D297353CC}">
              <c16:uniqueId val="{00000003-8510-463F-BD9E-B5718978D987}"/>
            </c:ext>
          </c:extLst>
        </c:ser>
        <c:ser>
          <c:idx val="4"/>
          <c:order val="4"/>
          <c:tx>
            <c:strRef>
              <c:f>Sheet1!$F$1</c:f>
              <c:strCache>
                <c:ptCount val="1"/>
                <c:pt idx="0">
                  <c:v>Supermercados S-Mart</c:v>
                </c:pt>
              </c:strCache>
            </c:strRef>
          </c:tx>
          <c:spPr>
            <a:ln w="28575" cap="rnd">
              <a:solidFill>
                <a:schemeClr val="accent5"/>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Sheet1!$F$2:$F$30</c:f>
              <c:numCache>
                <c:formatCode>General</c:formatCode>
                <c:ptCount val="29"/>
                <c:pt idx="0">
                  <c:v>3</c:v>
                </c:pt>
                <c:pt idx="1">
                  <c:v>2</c:v>
                </c:pt>
                <c:pt idx="2">
                  <c:v>3</c:v>
                </c:pt>
                <c:pt idx="3">
                  <c:v>3</c:v>
                </c:pt>
                <c:pt idx="4">
                  <c:v>3</c:v>
                </c:pt>
                <c:pt idx="5">
                  <c:v>3</c:v>
                </c:pt>
                <c:pt idx="6">
                  <c:v>4</c:v>
                </c:pt>
                <c:pt idx="7">
                  <c:v>3</c:v>
                </c:pt>
                <c:pt idx="8">
                  <c:v>3</c:v>
                </c:pt>
                <c:pt idx="9">
                  <c:v>3</c:v>
                </c:pt>
                <c:pt idx="10">
                  <c:v>1</c:v>
                </c:pt>
                <c:pt idx="11">
                  <c:v>2</c:v>
                </c:pt>
                <c:pt idx="12">
                  <c:v>3</c:v>
                </c:pt>
                <c:pt idx="13">
                  <c:v>2</c:v>
                </c:pt>
                <c:pt idx="14">
                  <c:v>2</c:v>
                </c:pt>
                <c:pt idx="15">
                  <c:v>3</c:v>
                </c:pt>
                <c:pt idx="16">
                  <c:v>2</c:v>
                </c:pt>
                <c:pt idx="17">
                  <c:v>1</c:v>
                </c:pt>
                <c:pt idx="18">
                  <c:v>4</c:v>
                </c:pt>
                <c:pt idx="19">
                  <c:v>2</c:v>
                </c:pt>
                <c:pt idx="20">
                  <c:v>2</c:v>
                </c:pt>
                <c:pt idx="21">
                  <c:v>4</c:v>
                </c:pt>
                <c:pt idx="22">
                  <c:v>3</c:v>
                </c:pt>
                <c:pt idx="23">
                  <c:v>4</c:v>
                </c:pt>
                <c:pt idx="24">
                  <c:v>4</c:v>
                </c:pt>
                <c:pt idx="25">
                  <c:v>2</c:v>
                </c:pt>
                <c:pt idx="26">
                  <c:v>3</c:v>
                </c:pt>
                <c:pt idx="27">
                  <c:v>7</c:v>
                </c:pt>
                <c:pt idx="28">
                  <c:v>0</c:v>
                </c:pt>
              </c:numCache>
            </c:numRef>
          </c:val>
          <c:smooth val="0"/>
          <c:extLst>
            <c:ext xmlns:c16="http://schemas.microsoft.com/office/drawing/2014/chart" uri="{C3380CC4-5D6E-409C-BE32-E72D297353CC}">
              <c16:uniqueId val="{00000004-8510-463F-BD9E-B5718978D987}"/>
            </c:ext>
          </c:extLst>
        </c:ser>
        <c:ser>
          <c:idx val="5"/>
          <c:order val="5"/>
          <c:tx>
            <c:strRef>
              <c:f>Sheet1!$G$1</c:f>
              <c:strCache>
                <c:ptCount val="1"/>
                <c:pt idx="0">
                  <c:v>Bodega Aurrera</c:v>
                </c:pt>
              </c:strCache>
            </c:strRef>
          </c:tx>
          <c:spPr>
            <a:ln w="28575" cap="rnd">
              <a:solidFill>
                <a:schemeClr val="accent6"/>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Sheet1!$G$2:$G$30</c:f>
              <c:numCache>
                <c:formatCode>General</c:formatCode>
                <c:ptCount val="29"/>
                <c:pt idx="0">
                  <c:v>4</c:v>
                </c:pt>
                <c:pt idx="1">
                  <c:v>2</c:v>
                </c:pt>
                <c:pt idx="2">
                  <c:v>3</c:v>
                </c:pt>
                <c:pt idx="3">
                  <c:v>1</c:v>
                </c:pt>
                <c:pt idx="4">
                  <c:v>1</c:v>
                </c:pt>
                <c:pt idx="5">
                  <c:v>1</c:v>
                </c:pt>
                <c:pt idx="6">
                  <c:v>2</c:v>
                </c:pt>
                <c:pt idx="7">
                  <c:v>3</c:v>
                </c:pt>
                <c:pt idx="8">
                  <c:v>3</c:v>
                </c:pt>
                <c:pt idx="9">
                  <c:v>2</c:v>
                </c:pt>
                <c:pt idx="10">
                  <c:v>2</c:v>
                </c:pt>
                <c:pt idx="11">
                  <c:v>2</c:v>
                </c:pt>
                <c:pt idx="12">
                  <c:v>1</c:v>
                </c:pt>
                <c:pt idx="13">
                  <c:v>2</c:v>
                </c:pt>
                <c:pt idx="14">
                  <c:v>5</c:v>
                </c:pt>
                <c:pt idx="15">
                  <c:v>2</c:v>
                </c:pt>
                <c:pt idx="16">
                  <c:v>2</c:v>
                </c:pt>
                <c:pt idx="17">
                  <c:v>2</c:v>
                </c:pt>
                <c:pt idx="18">
                  <c:v>2</c:v>
                </c:pt>
                <c:pt idx="19">
                  <c:v>1</c:v>
                </c:pt>
                <c:pt idx="20">
                  <c:v>4</c:v>
                </c:pt>
                <c:pt idx="21">
                  <c:v>1</c:v>
                </c:pt>
                <c:pt idx="22">
                  <c:v>0</c:v>
                </c:pt>
                <c:pt idx="23">
                  <c:v>1</c:v>
                </c:pt>
                <c:pt idx="24">
                  <c:v>4</c:v>
                </c:pt>
                <c:pt idx="25">
                  <c:v>3</c:v>
                </c:pt>
                <c:pt idx="26">
                  <c:v>3</c:v>
                </c:pt>
                <c:pt idx="27">
                  <c:v>2</c:v>
                </c:pt>
                <c:pt idx="28">
                  <c:v>1</c:v>
                </c:pt>
              </c:numCache>
            </c:numRef>
          </c:val>
          <c:smooth val="0"/>
          <c:extLst>
            <c:ext xmlns:c16="http://schemas.microsoft.com/office/drawing/2014/chart" uri="{C3380CC4-5D6E-409C-BE32-E72D297353CC}">
              <c16:uniqueId val="{00000005-8510-463F-BD9E-B5718978D987}"/>
            </c:ext>
          </c:extLst>
        </c:ser>
        <c:dLbls>
          <c:showLegendKey val="0"/>
          <c:showVal val="0"/>
          <c:showCatName val="0"/>
          <c:showSerName val="0"/>
          <c:showPercent val="0"/>
          <c:showBubbleSize val="0"/>
        </c:dLbls>
        <c:smooth val="0"/>
        <c:axId val="337920984"/>
        <c:axId val="337921312"/>
      </c:lineChart>
      <c:dateAx>
        <c:axId val="33792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21312"/>
        <c:crosses val="autoZero"/>
        <c:auto val="1"/>
        <c:lblOffset val="100"/>
        <c:baseTimeUnit val="days"/>
      </c:dateAx>
      <c:valAx>
        <c:axId val="33792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2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Supermercados S-Mart</c:v>
                </c:pt>
              </c:strCache>
            </c:strRef>
          </c:cat>
          <c:val>
            <c:numRef>
              <c:f>Sheet1!$B$2</c:f>
              <c:numCache>
                <c:formatCode>General</c:formatCode>
                <c:ptCount val="1"/>
                <c:pt idx="0">
                  <c:v>30763</c:v>
                </c:pt>
              </c:numCache>
            </c:numRef>
          </c:val>
          <c:extLst>
            <c:ext xmlns:c16="http://schemas.microsoft.com/office/drawing/2014/chart" uri="{C3380CC4-5D6E-409C-BE32-E72D297353CC}">
              <c16:uniqueId val="{00000000-9B8E-4F33-8C1E-F10300D807C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Supermercados S-Mart</c:v>
                </c:pt>
              </c:strCache>
            </c:strRef>
          </c:cat>
          <c:val>
            <c:numRef>
              <c:f>Sheet1!$C$2</c:f>
              <c:numCache>
                <c:formatCode>General</c:formatCode>
                <c:ptCount val="1"/>
                <c:pt idx="0">
                  <c:v>0</c:v>
                </c:pt>
              </c:numCache>
            </c:numRef>
          </c:val>
          <c:extLst>
            <c:ext xmlns:c16="http://schemas.microsoft.com/office/drawing/2014/chart" uri="{C3380CC4-5D6E-409C-BE32-E72D297353CC}">
              <c16:uniqueId val="{00000001-9B8E-4F33-8C1E-F10300D807CF}"/>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Supermercados S-Mart</c:v>
                </c:pt>
              </c:strCache>
            </c:strRef>
          </c:cat>
          <c:val>
            <c:numRef>
              <c:f>Sheet1!$D$2</c:f>
              <c:numCache>
                <c:formatCode>General</c:formatCode>
                <c:ptCount val="1"/>
                <c:pt idx="0">
                  <c:v>0</c:v>
                </c:pt>
              </c:numCache>
            </c:numRef>
          </c:val>
          <c:extLst>
            <c:ext xmlns:c16="http://schemas.microsoft.com/office/drawing/2014/chart" uri="{C3380CC4-5D6E-409C-BE32-E72D297353CC}">
              <c16:uniqueId val="{00000002-9B8E-4F33-8C1E-F10300D807CF}"/>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Supermercados S-Mart</c:v>
                </c:pt>
              </c:strCache>
            </c:strRef>
          </c:cat>
          <c:val>
            <c:numRef>
              <c:f>Sheet1!$E$2</c:f>
              <c:numCache>
                <c:formatCode>General</c:formatCode>
                <c:ptCount val="1"/>
                <c:pt idx="0">
                  <c:v>0</c:v>
                </c:pt>
              </c:numCache>
            </c:numRef>
          </c:val>
          <c:extLst>
            <c:ext xmlns:c16="http://schemas.microsoft.com/office/drawing/2014/chart" uri="{C3380CC4-5D6E-409C-BE32-E72D297353CC}">
              <c16:uniqueId val="{00000003-9B8E-4F33-8C1E-F10300D807C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Supermercados S-Mart</c:v>
                </c:pt>
              </c:strCache>
            </c:strRef>
          </c:cat>
          <c:val>
            <c:numRef>
              <c:f>Sheet1!$F$2</c:f>
              <c:numCache>
                <c:formatCode>General</c:formatCode>
                <c:ptCount val="1"/>
                <c:pt idx="0">
                  <c:v>0</c:v>
                </c:pt>
              </c:numCache>
            </c:numRef>
          </c:val>
          <c:extLst>
            <c:ext xmlns:c16="http://schemas.microsoft.com/office/drawing/2014/chart" uri="{C3380CC4-5D6E-409C-BE32-E72D297353CC}">
              <c16:uniqueId val="{00000004-9B8E-4F33-8C1E-F10300D807C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Supermercados S-Mart</c:v>
                </c:pt>
              </c:strCache>
            </c:strRef>
          </c:cat>
          <c:val>
            <c:numRef>
              <c:f>Sheet1!$G$2</c:f>
              <c:numCache>
                <c:formatCode>General</c:formatCode>
                <c:ptCount val="1"/>
                <c:pt idx="0">
                  <c:v>0</c:v>
                </c:pt>
              </c:numCache>
            </c:numRef>
          </c:val>
          <c:extLst>
            <c:ext xmlns:c16="http://schemas.microsoft.com/office/drawing/2014/chart" uri="{C3380CC4-5D6E-409C-BE32-E72D297353CC}">
              <c16:uniqueId val="{00000005-9B8E-4F33-8C1E-F10300D807CF}"/>
            </c:ext>
          </c:extLst>
        </c:ser>
        <c:dLbls>
          <c:showLegendKey val="0"/>
          <c:showVal val="0"/>
          <c:showCatName val="0"/>
          <c:showSerName val="0"/>
          <c:showPercent val="0"/>
          <c:showBubbleSize val="0"/>
        </c:dLbls>
        <c:gapWidth val="150"/>
        <c:overlap val="100"/>
        <c:axId val="337924592"/>
        <c:axId val="337924920"/>
      </c:barChart>
      <c:catAx>
        <c:axId val="33792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24920"/>
        <c:crosses val="autoZero"/>
        <c:auto val="1"/>
        <c:lblAlgn val="ctr"/>
        <c:lblOffset val="100"/>
        <c:noMultiLvlLbl val="0"/>
      </c:catAx>
      <c:valAx>
        <c:axId val="337924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2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Walmart México</c:v>
                </c:pt>
              </c:strCache>
            </c:strRef>
          </c:tx>
          <c:spPr>
            <a:solidFill>
              <a:schemeClr val="accent1"/>
            </a:solidFill>
            <a:ln>
              <a:noFill/>
            </a:ln>
            <a:effectLst/>
          </c:spPr>
          <c:invertIfNegative val="0"/>
          <c:cat>
            <c:strRef>
              <c:f>Sheet1!$A$2:$A$5</c:f>
              <c:strCache>
                <c:ptCount val="4"/>
                <c:pt idx="0">
                  <c:v>Link</c:v>
                </c:pt>
                <c:pt idx="1">
                  <c:v>Photo</c:v>
                </c:pt>
                <c:pt idx="2">
                  <c:v>Video</c:v>
                </c:pt>
                <c:pt idx="3">
                  <c:v>Live Video</c:v>
                </c:pt>
              </c:strCache>
            </c:strRef>
          </c:cat>
          <c:val>
            <c:numRef>
              <c:f>Sheet1!$B$2:$B$5</c:f>
              <c:numCache>
                <c:formatCode>General</c:formatCode>
                <c:ptCount val="4"/>
                <c:pt idx="0">
                  <c:v>2.5970759080932999E-2</c:v>
                </c:pt>
                <c:pt idx="1">
                  <c:v>8.5101621989832005E-4</c:v>
                </c:pt>
                <c:pt idx="2">
                  <c:v>2.8214977560877999E-2</c:v>
                </c:pt>
                <c:pt idx="3">
                  <c:v>0</c:v>
                </c:pt>
              </c:numCache>
            </c:numRef>
          </c:val>
          <c:extLst>
            <c:ext xmlns:c16="http://schemas.microsoft.com/office/drawing/2014/chart" uri="{C3380CC4-5D6E-409C-BE32-E72D297353CC}">
              <c16:uniqueId val="{00000000-C699-477C-89B3-8CC630C66303}"/>
            </c:ext>
          </c:extLst>
        </c:ser>
        <c:ser>
          <c:idx val="1"/>
          <c:order val="1"/>
          <c:tx>
            <c:strRef>
              <c:f>Sheet1!$C$1</c:f>
              <c:strCache>
                <c:ptCount val="1"/>
                <c:pt idx="0">
                  <c:v>Soriana Híper y Súper</c:v>
                </c:pt>
              </c:strCache>
            </c:strRef>
          </c:tx>
          <c:spPr>
            <a:solidFill>
              <a:schemeClr val="accent2"/>
            </a:solidFill>
            <a:ln>
              <a:noFill/>
            </a:ln>
            <a:effectLst/>
          </c:spPr>
          <c:invertIfNegative val="0"/>
          <c:cat>
            <c:strRef>
              <c:f>Sheet1!$A$2:$A$5</c:f>
              <c:strCache>
                <c:ptCount val="4"/>
                <c:pt idx="0">
                  <c:v>Link</c:v>
                </c:pt>
                <c:pt idx="1">
                  <c:v>Photo</c:v>
                </c:pt>
                <c:pt idx="2">
                  <c:v>Video</c:v>
                </c:pt>
                <c:pt idx="3">
                  <c:v>Live Video</c:v>
                </c:pt>
              </c:strCache>
            </c:strRef>
          </c:cat>
          <c:val>
            <c:numRef>
              <c:f>Sheet1!$C$2:$C$5</c:f>
              <c:numCache>
                <c:formatCode>General</c:formatCode>
                <c:ptCount val="4"/>
                <c:pt idx="0">
                  <c:v>0</c:v>
                </c:pt>
                <c:pt idx="1">
                  <c:v>1.8806639871301E-2</c:v>
                </c:pt>
                <c:pt idx="2">
                  <c:v>1.0090470560479001E-2</c:v>
                </c:pt>
                <c:pt idx="3">
                  <c:v>0</c:v>
                </c:pt>
              </c:numCache>
            </c:numRef>
          </c:val>
          <c:extLst>
            <c:ext xmlns:c16="http://schemas.microsoft.com/office/drawing/2014/chart" uri="{C3380CC4-5D6E-409C-BE32-E72D297353CC}">
              <c16:uniqueId val="{00000001-C699-477C-89B3-8CC630C66303}"/>
            </c:ext>
          </c:extLst>
        </c:ser>
        <c:ser>
          <c:idx val="2"/>
          <c:order val="2"/>
          <c:tx>
            <c:strRef>
              <c:f>Sheet1!$D$1</c:f>
              <c:strCache>
                <c:ptCount val="1"/>
                <c:pt idx="0">
                  <c:v>HEB México</c:v>
                </c:pt>
              </c:strCache>
            </c:strRef>
          </c:tx>
          <c:spPr>
            <a:solidFill>
              <a:schemeClr val="accent3"/>
            </a:solidFill>
            <a:ln>
              <a:noFill/>
            </a:ln>
            <a:effectLst/>
          </c:spPr>
          <c:invertIfNegative val="0"/>
          <c:cat>
            <c:strRef>
              <c:f>Sheet1!$A$2:$A$5</c:f>
              <c:strCache>
                <c:ptCount val="4"/>
                <c:pt idx="0">
                  <c:v>Link</c:v>
                </c:pt>
                <c:pt idx="1">
                  <c:v>Photo</c:v>
                </c:pt>
                <c:pt idx="2">
                  <c:v>Video</c:v>
                </c:pt>
                <c:pt idx="3">
                  <c:v>Live Video</c:v>
                </c:pt>
              </c:strCache>
            </c:strRef>
          </c:cat>
          <c:val>
            <c:numRef>
              <c:f>Sheet1!$D$2:$D$5</c:f>
              <c:numCache>
                <c:formatCode>General</c:formatCode>
                <c:ptCount val="4"/>
                <c:pt idx="0">
                  <c:v>1.4226347297377E-2</c:v>
                </c:pt>
                <c:pt idx="1">
                  <c:v>1.2597768513968001E-2</c:v>
                </c:pt>
                <c:pt idx="2">
                  <c:v>9.5863401758813999E-2</c:v>
                </c:pt>
                <c:pt idx="3">
                  <c:v>0</c:v>
                </c:pt>
              </c:numCache>
            </c:numRef>
          </c:val>
          <c:extLst>
            <c:ext xmlns:c16="http://schemas.microsoft.com/office/drawing/2014/chart" uri="{C3380CC4-5D6E-409C-BE32-E72D297353CC}">
              <c16:uniqueId val="{00000002-C699-477C-89B3-8CC630C66303}"/>
            </c:ext>
          </c:extLst>
        </c:ser>
        <c:ser>
          <c:idx val="3"/>
          <c:order val="3"/>
          <c:tx>
            <c:strRef>
              <c:f>Sheet1!$E$1</c:f>
              <c:strCache>
                <c:ptCount val="1"/>
                <c:pt idx="0">
                  <c:v>Alsuper</c:v>
                </c:pt>
              </c:strCache>
            </c:strRef>
          </c:tx>
          <c:spPr>
            <a:solidFill>
              <a:schemeClr val="accent4"/>
            </a:solidFill>
            <a:ln>
              <a:noFill/>
            </a:ln>
            <a:effectLst/>
          </c:spPr>
          <c:invertIfNegative val="0"/>
          <c:cat>
            <c:strRef>
              <c:f>Sheet1!$A$2:$A$5</c:f>
              <c:strCache>
                <c:ptCount val="4"/>
                <c:pt idx="0">
                  <c:v>Link</c:v>
                </c:pt>
                <c:pt idx="1">
                  <c:v>Photo</c:v>
                </c:pt>
                <c:pt idx="2">
                  <c:v>Video</c:v>
                </c:pt>
                <c:pt idx="3">
                  <c:v>Live Video</c:v>
                </c:pt>
              </c:strCache>
            </c:strRef>
          </c:cat>
          <c:val>
            <c:numRef>
              <c:f>Sheet1!$E$2:$E$5</c:f>
              <c:numCache>
                <c:formatCode>General</c:formatCode>
                <c:ptCount val="4"/>
                <c:pt idx="0">
                  <c:v>0</c:v>
                </c:pt>
                <c:pt idx="1">
                  <c:v>0.13104709125201999</c:v>
                </c:pt>
                <c:pt idx="2">
                  <c:v>0.10576635486798</c:v>
                </c:pt>
                <c:pt idx="3">
                  <c:v>8.3908545809778995E-2</c:v>
                </c:pt>
              </c:numCache>
            </c:numRef>
          </c:val>
          <c:extLst>
            <c:ext xmlns:c16="http://schemas.microsoft.com/office/drawing/2014/chart" uri="{C3380CC4-5D6E-409C-BE32-E72D297353CC}">
              <c16:uniqueId val="{00000003-C699-477C-89B3-8CC630C66303}"/>
            </c:ext>
          </c:extLst>
        </c:ser>
        <c:ser>
          <c:idx val="4"/>
          <c:order val="4"/>
          <c:tx>
            <c:strRef>
              <c:f>Sheet1!$F$1</c:f>
              <c:strCache>
                <c:ptCount val="1"/>
                <c:pt idx="0">
                  <c:v>Supermercados S-Mart</c:v>
                </c:pt>
              </c:strCache>
            </c:strRef>
          </c:tx>
          <c:spPr>
            <a:solidFill>
              <a:schemeClr val="accent5"/>
            </a:solidFill>
            <a:ln>
              <a:noFill/>
            </a:ln>
            <a:effectLst/>
          </c:spPr>
          <c:invertIfNegative val="0"/>
          <c:cat>
            <c:strRef>
              <c:f>Sheet1!$A$2:$A$5</c:f>
              <c:strCache>
                <c:ptCount val="4"/>
                <c:pt idx="0">
                  <c:v>Link</c:v>
                </c:pt>
                <c:pt idx="1">
                  <c:v>Photo</c:v>
                </c:pt>
                <c:pt idx="2">
                  <c:v>Video</c:v>
                </c:pt>
                <c:pt idx="3">
                  <c:v>Live Video</c:v>
                </c:pt>
              </c:strCache>
            </c:strRef>
          </c:cat>
          <c:val>
            <c:numRef>
              <c:f>Sheet1!$F$2:$F$5</c:f>
              <c:numCache>
                <c:formatCode>General</c:formatCode>
                <c:ptCount val="4"/>
                <c:pt idx="0">
                  <c:v>4.0286530941693002E-2</c:v>
                </c:pt>
                <c:pt idx="1">
                  <c:v>5.8451467105004998E-2</c:v>
                </c:pt>
                <c:pt idx="2">
                  <c:v>1.0138204517367</c:v>
                </c:pt>
                <c:pt idx="3">
                  <c:v>0</c:v>
                </c:pt>
              </c:numCache>
            </c:numRef>
          </c:val>
          <c:extLst>
            <c:ext xmlns:c16="http://schemas.microsoft.com/office/drawing/2014/chart" uri="{C3380CC4-5D6E-409C-BE32-E72D297353CC}">
              <c16:uniqueId val="{00000004-C699-477C-89B3-8CC630C66303}"/>
            </c:ext>
          </c:extLst>
        </c:ser>
        <c:ser>
          <c:idx val="5"/>
          <c:order val="5"/>
          <c:tx>
            <c:strRef>
              <c:f>Sheet1!$G$1</c:f>
              <c:strCache>
                <c:ptCount val="1"/>
                <c:pt idx="0">
                  <c:v>Bodega Aurrera</c:v>
                </c:pt>
              </c:strCache>
            </c:strRef>
          </c:tx>
          <c:spPr>
            <a:solidFill>
              <a:schemeClr val="accent6"/>
            </a:solidFill>
            <a:ln>
              <a:noFill/>
            </a:ln>
            <a:effectLst/>
          </c:spPr>
          <c:invertIfNegative val="0"/>
          <c:cat>
            <c:strRef>
              <c:f>Sheet1!$A$2:$A$5</c:f>
              <c:strCache>
                <c:ptCount val="4"/>
                <c:pt idx="0">
                  <c:v>Link</c:v>
                </c:pt>
                <c:pt idx="1">
                  <c:v>Photo</c:v>
                </c:pt>
                <c:pt idx="2">
                  <c:v>Video</c:v>
                </c:pt>
                <c:pt idx="3">
                  <c:v>Live Video</c:v>
                </c:pt>
              </c:strCache>
            </c:strRef>
          </c:cat>
          <c:val>
            <c:numRef>
              <c:f>Sheet1!$G$2:$G$5</c:f>
              <c:numCache>
                <c:formatCode>General</c:formatCode>
                <c:ptCount val="4"/>
                <c:pt idx="0">
                  <c:v>1.2470969273104E-2</c:v>
                </c:pt>
                <c:pt idx="1">
                  <c:v>5.255001346943E-3</c:v>
                </c:pt>
                <c:pt idx="2">
                  <c:v>0.14080259451131999</c:v>
                </c:pt>
                <c:pt idx="3">
                  <c:v>2.3660035377386E-2</c:v>
                </c:pt>
              </c:numCache>
            </c:numRef>
          </c:val>
          <c:extLst>
            <c:ext xmlns:c16="http://schemas.microsoft.com/office/drawing/2014/chart" uri="{C3380CC4-5D6E-409C-BE32-E72D297353CC}">
              <c16:uniqueId val="{00000005-C699-477C-89B3-8CC630C66303}"/>
            </c:ext>
          </c:extLst>
        </c:ser>
        <c:dLbls>
          <c:showLegendKey val="0"/>
          <c:showVal val="0"/>
          <c:showCatName val="0"/>
          <c:showSerName val="0"/>
          <c:showPercent val="0"/>
          <c:showBubbleSize val="0"/>
        </c:dLbls>
        <c:gapWidth val="219"/>
        <c:overlap val="-27"/>
        <c:axId val="337915736"/>
        <c:axId val="337919344"/>
      </c:barChart>
      <c:catAx>
        <c:axId val="33791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9344"/>
        <c:crosses val="autoZero"/>
        <c:auto val="1"/>
        <c:lblAlgn val="ctr"/>
        <c:lblOffset val="100"/>
        <c:noMultiLvlLbl val="0"/>
      </c:catAx>
      <c:valAx>
        <c:axId val="33791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Supermercados S-Mart</c:v>
                </c:pt>
              </c:strCache>
            </c:strRef>
          </c:tx>
          <c:spPr>
            <a:ln w="28575" cap="rnd">
              <a:solidFill>
                <a:schemeClr val="accent1"/>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Sheet1!$B$2:$B$30</c:f>
              <c:numCache>
                <c:formatCode>General</c:formatCode>
                <c:ptCount val="29"/>
                <c:pt idx="0">
                  <c:v>2.873504097658</c:v>
                </c:pt>
                <c:pt idx="1">
                  <c:v>2.7207705124557999</c:v>
                </c:pt>
                <c:pt idx="2">
                  <c:v>2.5780820759899998</c:v>
                </c:pt>
                <c:pt idx="3">
                  <c:v>7.3288807424639</c:v>
                </c:pt>
                <c:pt idx="4">
                  <c:v>5.1375213755828</c:v>
                </c:pt>
                <c:pt idx="5">
                  <c:v>3.2786885245902</c:v>
                </c:pt>
                <c:pt idx="6">
                  <c:v>3.4632458766055998</c:v>
                </c:pt>
                <c:pt idx="7">
                  <c:v>3.0922582937277001</c:v>
                </c:pt>
                <c:pt idx="8">
                  <c:v>2.1570644840880999</c:v>
                </c:pt>
                <c:pt idx="9">
                  <c:v>2.0403750104634999</c:v>
                </c:pt>
                <c:pt idx="10">
                  <c:v>2.2449345928601998</c:v>
                </c:pt>
                <c:pt idx="11">
                  <c:v>1.9870736503248001</c:v>
                </c:pt>
                <c:pt idx="12">
                  <c:v>1.5579808462338001</c:v>
                </c:pt>
                <c:pt idx="13">
                  <c:v>1.60645066068</c:v>
                </c:pt>
                <c:pt idx="14">
                  <c:v>2.689132910498</c:v>
                </c:pt>
                <c:pt idx="15">
                  <c:v>2.0356601458168</c:v>
                </c:pt>
                <c:pt idx="16">
                  <c:v>1.6669154028952999</c:v>
                </c:pt>
                <c:pt idx="17">
                  <c:v>2.4817313455677001</c:v>
                </c:pt>
                <c:pt idx="18">
                  <c:v>2.8122270742358002</c:v>
                </c:pt>
                <c:pt idx="19">
                  <c:v>2.0273949650232002</c:v>
                </c:pt>
                <c:pt idx="20">
                  <c:v>2.3357506223616999</c:v>
                </c:pt>
                <c:pt idx="21">
                  <c:v>2.1224195855031001</c:v>
                </c:pt>
                <c:pt idx="22">
                  <c:v>1.8213090232268001</c:v>
                </c:pt>
                <c:pt idx="23">
                  <c:v>4.4022657470483004</c:v>
                </c:pt>
                <c:pt idx="24">
                  <c:v>6.5455885449568001</c:v>
                </c:pt>
                <c:pt idx="25">
                  <c:v>4.8794799133189004</c:v>
                </c:pt>
                <c:pt idx="26">
                  <c:v>4.5888308218697</c:v>
                </c:pt>
                <c:pt idx="27">
                  <c:v>3.9193422168834</c:v>
                </c:pt>
                <c:pt idx="28">
                  <c:v>3.1697724306096</c:v>
                </c:pt>
              </c:numCache>
            </c:numRef>
          </c:val>
          <c:smooth val="0"/>
          <c:extLst>
            <c:ext xmlns:c16="http://schemas.microsoft.com/office/drawing/2014/chart" uri="{C3380CC4-5D6E-409C-BE32-E72D297353CC}">
              <c16:uniqueId val="{00000000-3A06-4983-9B7D-DD7D7542E317}"/>
            </c:ext>
          </c:extLst>
        </c:ser>
        <c:dLbls>
          <c:showLegendKey val="0"/>
          <c:showVal val="0"/>
          <c:showCatName val="0"/>
          <c:showSerName val="0"/>
          <c:showPercent val="0"/>
          <c:showBubbleSize val="0"/>
        </c:dLbls>
        <c:smooth val="0"/>
        <c:axId val="337912456"/>
        <c:axId val="337910160"/>
      </c:lineChart>
      <c:dateAx>
        <c:axId val="33791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0160"/>
        <c:crosses val="autoZero"/>
        <c:auto val="1"/>
        <c:lblOffset val="100"/>
        <c:baseTimeUnit val="days"/>
      </c:dateAx>
      <c:valAx>
        <c:axId val="33791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Supermercados S-Mart</c:v>
                </c:pt>
              </c:strCache>
            </c:strRef>
          </c:tx>
          <c:spPr>
            <a:ln w="28575" cap="rnd">
              <a:solidFill>
                <a:schemeClr val="accent1"/>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Sheet1!$B$2:$B$30</c:f>
              <c:numCache>
                <c:formatCode>General</c:formatCode>
                <c:ptCount val="29"/>
                <c:pt idx="0">
                  <c:v>87489</c:v>
                </c:pt>
                <c:pt idx="1">
                  <c:v>49214</c:v>
                </c:pt>
                <c:pt idx="2">
                  <c:v>47322</c:v>
                </c:pt>
                <c:pt idx="3">
                  <c:v>206771</c:v>
                </c:pt>
                <c:pt idx="4">
                  <c:v>243853</c:v>
                </c:pt>
                <c:pt idx="5">
                  <c:v>277001</c:v>
                </c:pt>
                <c:pt idx="6">
                  <c:v>295994</c:v>
                </c:pt>
                <c:pt idx="7">
                  <c:v>298358</c:v>
                </c:pt>
                <c:pt idx="8">
                  <c:v>280891</c:v>
                </c:pt>
                <c:pt idx="9">
                  <c:v>143356</c:v>
                </c:pt>
                <c:pt idx="10">
                  <c:v>89134</c:v>
                </c:pt>
                <c:pt idx="11">
                  <c:v>120529</c:v>
                </c:pt>
                <c:pt idx="12">
                  <c:v>151093</c:v>
                </c:pt>
                <c:pt idx="13">
                  <c:v>128731</c:v>
                </c:pt>
                <c:pt idx="14">
                  <c:v>120299</c:v>
                </c:pt>
                <c:pt idx="15">
                  <c:v>124677</c:v>
                </c:pt>
                <c:pt idx="16">
                  <c:v>87107</c:v>
                </c:pt>
                <c:pt idx="17">
                  <c:v>78413</c:v>
                </c:pt>
                <c:pt idx="18">
                  <c:v>57250</c:v>
                </c:pt>
                <c:pt idx="19">
                  <c:v>71619</c:v>
                </c:pt>
                <c:pt idx="20">
                  <c:v>46195</c:v>
                </c:pt>
                <c:pt idx="21">
                  <c:v>588762</c:v>
                </c:pt>
                <c:pt idx="22">
                  <c:v>1026185</c:v>
                </c:pt>
                <c:pt idx="23">
                  <c:v>470485</c:v>
                </c:pt>
                <c:pt idx="24">
                  <c:v>664860</c:v>
                </c:pt>
                <c:pt idx="25">
                  <c:v>899850</c:v>
                </c:pt>
                <c:pt idx="26">
                  <c:v>853420</c:v>
                </c:pt>
                <c:pt idx="27">
                  <c:v>912398</c:v>
                </c:pt>
                <c:pt idx="28">
                  <c:v>702511</c:v>
                </c:pt>
              </c:numCache>
            </c:numRef>
          </c:val>
          <c:smooth val="0"/>
          <c:extLst>
            <c:ext xmlns:c16="http://schemas.microsoft.com/office/drawing/2014/chart" uri="{C3380CC4-5D6E-409C-BE32-E72D297353CC}">
              <c16:uniqueId val="{00000000-91A5-46DE-AA4B-B67BC123D0DD}"/>
            </c:ext>
          </c:extLst>
        </c:ser>
        <c:dLbls>
          <c:showLegendKey val="0"/>
          <c:showVal val="0"/>
          <c:showCatName val="0"/>
          <c:showSerName val="0"/>
          <c:showPercent val="0"/>
          <c:showBubbleSize val="0"/>
        </c:dLbls>
        <c:smooth val="0"/>
        <c:axId val="337915408"/>
        <c:axId val="337916064"/>
      </c:lineChart>
      <c:dateAx>
        <c:axId val="337915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6064"/>
        <c:crosses val="autoZero"/>
        <c:auto val="1"/>
        <c:lblOffset val="100"/>
        <c:baseTimeUnit val="days"/>
      </c:dateAx>
      <c:valAx>
        <c:axId val="33791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 México</c:v>
                </c:pt>
              </c:strCache>
            </c:strRef>
          </c:tx>
          <c:spPr>
            <a:ln w="28575" cap="rnd">
              <a:solidFill>
                <a:schemeClr val="accent1"/>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Sheet1!$B$2:$B$30</c:f>
              <c:numCache>
                <c:formatCode>General</c:formatCode>
                <c:ptCount val="29"/>
                <c:pt idx="0">
                  <c:v>0.10389545363508999</c:v>
                </c:pt>
                <c:pt idx="1">
                  <c:v>2.4752475247525E-2</c:v>
                </c:pt>
                <c:pt idx="2">
                  <c:v>1.4900248342366001E-3</c:v>
                </c:pt>
                <c:pt idx="3">
                  <c:v>0</c:v>
                </c:pt>
                <c:pt idx="4">
                  <c:v>8.6158953140831E-3</c:v>
                </c:pt>
                <c:pt idx="5">
                  <c:v>1.0713987462873001E-3</c:v>
                </c:pt>
                <c:pt idx="6">
                  <c:v>6.6527672748030002E-3</c:v>
                </c:pt>
                <c:pt idx="7">
                  <c:v>1.2860844633954E-2</c:v>
                </c:pt>
                <c:pt idx="8">
                  <c:v>4.5186149330246998E-3</c:v>
                </c:pt>
                <c:pt idx="9">
                  <c:v>0</c:v>
                </c:pt>
                <c:pt idx="10">
                  <c:v>1.3833342403977E-2</c:v>
                </c:pt>
                <c:pt idx="11">
                  <c:v>5.3395624316601997E-3</c:v>
                </c:pt>
                <c:pt idx="12">
                  <c:v>0</c:v>
                </c:pt>
                <c:pt idx="13">
                  <c:v>2.5375688535572002E-3</c:v>
                </c:pt>
                <c:pt idx="14">
                  <c:v>1.3493241939107999E-2</c:v>
                </c:pt>
                <c:pt idx="15">
                  <c:v>0</c:v>
                </c:pt>
                <c:pt idx="16">
                  <c:v>3.5818420478780002E-3</c:v>
                </c:pt>
                <c:pt idx="17">
                  <c:v>0.1350553352943</c:v>
                </c:pt>
                <c:pt idx="18">
                  <c:v>1.9647615615220998E-3</c:v>
                </c:pt>
                <c:pt idx="19">
                  <c:v>0</c:v>
                </c:pt>
                <c:pt idx="20">
                  <c:v>0.12980440077373001</c:v>
                </c:pt>
                <c:pt idx="21">
                  <c:v>3.7655258344376002E-3</c:v>
                </c:pt>
                <c:pt idx="22">
                  <c:v>4.4384126302868003E-3</c:v>
                </c:pt>
                <c:pt idx="23">
                  <c:v>4.4363174610614002E-2</c:v>
                </c:pt>
                <c:pt idx="24">
                  <c:v>1.6795136526741999E-2</c:v>
                </c:pt>
                <c:pt idx="25">
                  <c:v>1.8809211507607001E-2</c:v>
                </c:pt>
                <c:pt idx="26">
                  <c:v>0.11134425287348</c:v>
                </c:pt>
                <c:pt idx="27">
                  <c:v>6.5451018213080001E-3</c:v>
                </c:pt>
                <c:pt idx="28">
                  <c:v>0</c:v>
                </c:pt>
              </c:numCache>
            </c:numRef>
          </c:val>
          <c:smooth val="0"/>
          <c:extLst>
            <c:ext xmlns:c16="http://schemas.microsoft.com/office/drawing/2014/chart" uri="{C3380CC4-5D6E-409C-BE32-E72D297353CC}">
              <c16:uniqueId val="{00000000-6E03-45B6-9F4B-C3E0EFF88A06}"/>
            </c:ext>
          </c:extLst>
        </c:ser>
        <c:ser>
          <c:idx val="1"/>
          <c:order val="1"/>
          <c:tx>
            <c:strRef>
              <c:f>Sheet1!$C$1</c:f>
              <c:strCache>
                <c:ptCount val="1"/>
                <c:pt idx="0">
                  <c:v>Soriana Híper y Súper</c:v>
                </c:pt>
              </c:strCache>
            </c:strRef>
          </c:tx>
          <c:spPr>
            <a:ln w="28575" cap="rnd">
              <a:solidFill>
                <a:schemeClr val="accent2"/>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Sheet1!$C$2:$C$30</c:f>
              <c:numCache>
                <c:formatCode>General</c:formatCode>
                <c:ptCount val="29"/>
                <c:pt idx="0">
                  <c:v>3.1822207862382997E-2</c:v>
                </c:pt>
                <c:pt idx="1">
                  <c:v>8.3530441973490004E-3</c:v>
                </c:pt>
                <c:pt idx="2">
                  <c:v>7.8815578038086004E-3</c:v>
                </c:pt>
                <c:pt idx="3">
                  <c:v>1.1390534188271999E-2</c:v>
                </c:pt>
                <c:pt idx="4">
                  <c:v>1.4158820320405999E-2</c:v>
                </c:pt>
                <c:pt idx="5">
                  <c:v>9.0192595881666993E-3</c:v>
                </c:pt>
                <c:pt idx="6">
                  <c:v>2.2678913742450998E-2</c:v>
                </c:pt>
                <c:pt idx="7">
                  <c:v>1.1092377318306999E-2</c:v>
                </c:pt>
                <c:pt idx="8">
                  <c:v>8.6627367872472993E-3</c:v>
                </c:pt>
                <c:pt idx="9">
                  <c:v>4.4804419470985003E-3</c:v>
                </c:pt>
                <c:pt idx="10">
                  <c:v>9.6291862714127999E-3</c:v>
                </c:pt>
                <c:pt idx="11">
                  <c:v>1.8009780696286001E-2</c:v>
                </c:pt>
                <c:pt idx="12">
                  <c:v>1.0574285277593E-2</c:v>
                </c:pt>
                <c:pt idx="13">
                  <c:v>1.8076644974692999E-2</c:v>
                </c:pt>
                <c:pt idx="14">
                  <c:v>1.9250771069552999E-2</c:v>
                </c:pt>
                <c:pt idx="15">
                  <c:v>1.4953767934137E-2</c:v>
                </c:pt>
                <c:pt idx="16">
                  <c:v>7.9369034632586002E-3</c:v>
                </c:pt>
                <c:pt idx="17">
                  <c:v>3.4419913719519003E-2</c:v>
                </c:pt>
                <c:pt idx="18">
                  <c:v>2.0760757186336E-2</c:v>
                </c:pt>
                <c:pt idx="19">
                  <c:v>8.3036477924752009E-3</c:v>
                </c:pt>
                <c:pt idx="20">
                  <c:v>1.8612490711052001E-2</c:v>
                </c:pt>
                <c:pt idx="21">
                  <c:v>2.7740805410356E-2</c:v>
                </c:pt>
                <c:pt idx="22">
                  <c:v>1.1527579503410001E-2</c:v>
                </c:pt>
                <c:pt idx="23">
                  <c:v>1.005100655298E-2</c:v>
                </c:pt>
                <c:pt idx="24">
                  <c:v>1.2931100056287999E-2</c:v>
                </c:pt>
                <c:pt idx="25">
                  <c:v>1.1477134919943999E-2</c:v>
                </c:pt>
                <c:pt idx="26">
                  <c:v>8.0190133571876009E-3</c:v>
                </c:pt>
                <c:pt idx="27">
                  <c:v>1.0782699573254E-2</c:v>
                </c:pt>
                <c:pt idx="28">
                  <c:v>0</c:v>
                </c:pt>
              </c:numCache>
            </c:numRef>
          </c:val>
          <c:smooth val="0"/>
          <c:extLst>
            <c:ext xmlns:c16="http://schemas.microsoft.com/office/drawing/2014/chart" uri="{C3380CC4-5D6E-409C-BE32-E72D297353CC}">
              <c16:uniqueId val="{00000001-6E03-45B6-9F4B-C3E0EFF88A06}"/>
            </c:ext>
          </c:extLst>
        </c:ser>
        <c:ser>
          <c:idx val="2"/>
          <c:order val="2"/>
          <c:tx>
            <c:strRef>
              <c:f>Sheet1!$D$1</c:f>
              <c:strCache>
                <c:ptCount val="1"/>
                <c:pt idx="0">
                  <c:v>HEB México</c:v>
                </c:pt>
              </c:strCache>
            </c:strRef>
          </c:tx>
          <c:spPr>
            <a:ln w="28575" cap="rnd">
              <a:solidFill>
                <a:schemeClr val="accent3"/>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Sheet1!$D$2:$D$30</c:f>
              <c:numCache>
                <c:formatCode>General</c:formatCode>
                <c:ptCount val="29"/>
                <c:pt idx="0">
                  <c:v>1.8594405944488999E-2</c:v>
                </c:pt>
                <c:pt idx="1">
                  <c:v>1.4301507235848E-3</c:v>
                </c:pt>
                <c:pt idx="2">
                  <c:v>0.10137854807045001</c:v>
                </c:pt>
                <c:pt idx="3">
                  <c:v>6.6047931927741999E-2</c:v>
                </c:pt>
                <c:pt idx="4">
                  <c:v>1.1399208130244001E-2</c:v>
                </c:pt>
                <c:pt idx="5">
                  <c:v>2.2864198095412E-2</c:v>
                </c:pt>
                <c:pt idx="6">
                  <c:v>0.39085993471382002</c:v>
                </c:pt>
                <c:pt idx="7">
                  <c:v>9.2010026379698004E-2</c:v>
                </c:pt>
                <c:pt idx="8">
                  <c:v>4.2098052786676997E-3</c:v>
                </c:pt>
                <c:pt idx="9">
                  <c:v>7.2720013688473001E-3</c:v>
                </c:pt>
                <c:pt idx="10">
                  <c:v>7.6961448015391998E-3</c:v>
                </c:pt>
                <c:pt idx="11">
                  <c:v>2.1377418320448001E-3</c:v>
                </c:pt>
                <c:pt idx="12">
                  <c:v>1.8099392743995999E-2</c:v>
                </c:pt>
                <c:pt idx="13">
                  <c:v>7.6954538393902002E-3</c:v>
                </c:pt>
                <c:pt idx="14">
                  <c:v>1.5390447092488E-2</c:v>
                </c:pt>
                <c:pt idx="15">
                  <c:v>5.7001493439128E-3</c:v>
                </c:pt>
                <c:pt idx="16">
                  <c:v>1.0545095960373001E-2</c:v>
                </c:pt>
                <c:pt idx="17">
                  <c:v>1.3109577543864E-2</c:v>
                </c:pt>
                <c:pt idx="18">
                  <c:v>2.4222631632191999E-3</c:v>
                </c:pt>
                <c:pt idx="19">
                  <c:v>7.5512666893680002E-3</c:v>
                </c:pt>
                <c:pt idx="20">
                  <c:v>2.1369591356427999E-3</c:v>
                </c:pt>
                <c:pt idx="21">
                  <c:v>1.3389569525339999E-2</c:v>
                </c:pt>
                <c:pt idx="22">
                  <c:v>4.9844911119402997E-3</c:v>
                </c:pt>
                <c:pt idx="23">
                  <c:v>2.6910771570264998E-2</c:v>
                </c:pt>
                <c:pt idx="24">
                  <c:v>4.3540262285590998E-2</c:v>
                </c:pt>
                <c:pt idx="25">
                  <c:v>1.3663204847021999E-2</c:v>
                </c:pt>
                <c:pt idx="26">
                  <c:v>2.5607283849627999E-3</c:v>
                </c:pt>
                <c:pt idx="27">
                  <c:v>9.9531915619686002E-3</c:v>
                </c:pt>
                <c:pt idx="28">
                  <c:v>0</c:v>
                </c:pt>
              </c:numCache>
            </c:numRef>
          </c:val>
          <c:smooth val="0"/>
          <c:extLst>
            <c:ext xmlns:c16="http://schemas.microsoft.com/office/drawing/2014/chart" uri="{C3380CC4-5D6E-409C-BE32-E72D297353CC}">
              <c16:uniqueId val="{00000002-6E03-45B6-9F4B-C3E0EFF88A06}"/>
            </c:ext>
          </c:extLst>
        </c:ser>
        <c:ser>
          <c:idx val="3"/>
          <c:order val="3"/>
          <c:tx>
            <c:strRef>
              <c:f>Sheet1!$E$1</c:f>
              <c:strCache>
                <c:ptCount val="1"/>
                <c:pt idx="0">
                  <c:v>Alsuper</c:v>
                </c:pt>
              </c:strCache>
            </c:strRef>
          </c:tx>
          <c:spPr>
            <a:ln w="28575" cap="rnd">
              <a:solidFill>
                <a:schemeClr val="accent4"/>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Sheet1!$E$2:$E$30</c:f>
              <c:numCache>
                <c:formatCode>General</c:formatCode>
                <c:ptCount val="29"/>
                <c:pt idx="0">
                  <c:v>0.16381203879660999</c:v>
                </c:pt>
                <c:pt idx="1">
                  <c:v>0.31618458276577999</c:v>
                </c:pt>
                <c:pt idx="2">
                  <c:v>0.23796916559945</c:v>
                </c:pt>
                <c:pt idx="3">
                  <c:v>0.21654608986662999</c:v>
                </c:pt>
                <c:pt idx="4">
                  <c:v>0.13586789460094001</c:v>
                </c:pt>
                <c:pt idx="5">
                  <c:v>0.18522727970854999</c:v>
                </c:pt>
                <c:pt idx="6">
                  <c:v>0.23542194856936</c:v>
                </c:pt>
                <c:pt idx="7">
                  <c:v>0.11715994479374001</c:v>
                </c:pt>
                <c:pt idx="8">
                  <c:v>8.1931708592817995E-2</c:v>
                </c:pt>
                <c:pt idx="9">
                  <c:v>3.1038904816748002E-2</c:v>
                </c:pt>
                <c:pt idx="10">
                  <c:v>0.21767349587920001</c:v>
                </c:pt>
                <c:pt idx="11">
                  <c:v>0.10433877975644</c:v>
                </c:pt>
                <c:pt idx="12">
                  <c:v>0.16023974801994001</c:v>
                </c:pt>
                <c:pt idx="13">
                  <c:v>0.14547143747784</c:v>
                </c:pt>
                <c:pt idx="14">
                  <c:v>0.23616548685718999</c:v>
                </c:pt>
                <c:pt idx="15">
                  <c:v>4.8829019086043E-2</c:v>
                </c:pt>
                <c:pt idx="16">
                  <c:v>0.30132424074220998</c:v>
                </c:pt>
                <c:pt idx="17">
                  <c:v>0.11235384349699</c:v>
                </c:pt>
                <c:pt idx="18">
                  <c:v>0.15776713814066001</c:v>
                </c:pt>
                <c:pt idx="19">
                  <c:v>0.13210843850261</c:v>
                </c:pt>
                <c:pt idx="20">
                  <c:v>0.13749969579713001</c:v>
                </c:pt>
                <c:pt idx="21">
                  <c:v>1.0640044262583999E-2</c:v>
                </c:pt>
                <c:pt idx="22">
                  <c:v>8.8096626810537995E-3</c:v>
                </c:pt>
                <c:pt idx="23">
                  <c:v>1.2141226749550999E-2</c:v>
                </c:pt>
                <c:pt idx="24">
                  <c:v>8.7947013440729995E-3</c:v>
                </c:pt>
                <c:pt idx="25">
                  <c:v>1.1209064194614E-2</c:v>
                </c:pt>
                <c:pt idx="26">
                  <c:v>8.1697863147002E-3</c:v>
                </c:pt>
                <c:pt idx="27">
                  <c:v>1.3901312767448999E-2</c:v>
                </c:pt>
                <c:pt idx="28">
                  <c:v>0</c:v>
                </c:pt>
              </c:numCache>
            </c:numRef>
          </c:val>
          <c:smooth val="0"/>
          <c:extLst>
            <c:ext xmlns:c16="http://schemas.microsoft.com/office/drawing/2014/chart" uri="{C3380CC4-5D6E-409C-BE32-E72D297353CC}">
              <c16:uniqueId val="{00000003-6E03-45B6-9F4B-C3E0EFF88A06}"/>
            </c:ext>
          </c:extLst>
        </c:ser>
        <c:ser>
          <c:idx val="4"/>
          <c:order val="4"/>
          <c:tx>
            <c:strRef>
              <c:f>Sheet1!$F$1</c:f>
              <c:strCache>
                <c:ptCount val="1"/>
                <c:pt idx="0">
                  <c:v>Supermercados S-Mart</c:v>
                </c:pt>
              </c:strCache>
            </c:strRef>
          </c:tx>
          <c:spPr>
            <a:ln w="28575" cap="rnd">
              <a:solidFill>
                <a:schemeClr val="accent5"/>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Sheet1!$F$2:$F$30</c:f>
              <c:numCache>
                <c:formatCode>General</c:formatCode>
                <c:ptCount val="29"/>
                <c:pt idx="0">
                  <c:v>5.4035024520438998E-2</c:v>
                </c:pt>
                <c:pt idx="1">
                  <c:v>5.7969037713973999E-2</c:v>
                </c:pt>
                <c:pt idx="2">
                  <c:v>0.40116504218914001</c:v>
                </c:pt>
                <c:pt idx="3">
                  <c:v>0.24674258886141001</c:v>
                </c:pt>
                <c:pt idx="4">
                  <c:v>3.9515135659547999E-2</c:v>
                </c:pt>
                <c:pt idx="5">
                  <c:v>3.2224536942481001E-2</c:v>
                </c:pt>
                <c:pt idx="6">
                  <c:v>0.19062884387212001</c:v>
                </c:pt>
                <c:pt idx="7">
                  <c:v>5.4848717265287998E-2</c:v>
                </c:pt>
                <c:pt idx="8">
                  <c:v>4.2949254640150002E-2</c:v>
                </c:pt>
                <c:pt idx="9">
                  <c:v>6.5575611669197995E-2</c:v>
                </c:pt>
                <c:pt idx="10">
                  <c:v>3.9116828929068002E-2</c:v>
                </c:pt>
                <c:pt idx="11">
                  <c:v>3.8971478852202E-2</c:v>
                </c:pt>
                <c:pt idx="12">
                  <c:v>2.7421285976863E-2</c:v>
                </c:pt>
                <c:pt idx="13">
                  <c:v>3.5420087668110001E-2</c:v>
                </c:pt>
                <c:pt idx="14">
                  <c:v>5.8879232453582002E-2</c:v>
                </c:pt>
                <c:pt idx="15">
                  <c:v>3.4357829561656998E-2</c:v>
                </c:pt>
                <c:pt idx="16">
                  <c:v>5.1927415506096003E-2</c:v>
                </c:pt>
                <c:pt idx="17">
                  <c:v>3.8764943479086003E-2</c:v>
                </c:pt>
                <c:pt idx="18">
                  <c:v>4.1940851880359002E-2</c:v>
                </c:pt>
                <c:pt idx="19">
                  <c:v>4.5116326961951003E-2</c:v>
                </c:pt>
                <c:pt idx="20">
                  <c:v>4.9037271035228001E-2</c:v>
                </c:pt>
                <c:pt idx="21">
                  <c:v>0.31890605068372002</c:v>
                </c:pt>
                <c:pt idx="22">
                  <c:v>3.4096444227959002E-2</c:v>
                </c:pt>
                <c:pt idx="23">
                  <c:v>0.82271259942575004</c:v>
                </c:pt>
                <c:pt idx="24">
                  <c:v>0.12704652293727001</c:v>
                </c:pt>
                <c:pt idx="25">
                  <c:v>2.3882965373748E-2</c:v>
                </c:pt>
                <c:pt idx="26">
                  <c:v>2.6951780569383001E-2</c:v>
                </c:pt>
                <c:pt idx="27">
                  <c:v>6.1499101166982997E-2</c:v>
                </c:pt>
                <c:pt idx="28">
                  <c:v>0</c:v>
                </c:pt>
              </c:numCache>
            </c:numRef>
          </c:val>
          <c:smooth val="0"/>
          <c:extLst>
            <c:ext xmlns:c16="http://schemas.microsoft.com/office/drawing/2014/chart" uri="{C3380CC4-5D6E-409C-BE32-E72D297353CC}">
              <c16:uniqueId val="{00000004-6E03-45B6-9F4B-C3E0EFF88A06}"/>
            </c:ext>
          </c:extLst>
        </c:ser>
        <c:ser>
          <c:idx val="5"/>
          <c:order val="5"/>
          <c:tx>
            <c:strRef>
              <c:f>Sheet1!$G$1</c:f>
              <c:strCache>
                <c:ptCount val="1"/>
                <c:pt idx="0">
                  <c:v>Bodega Aurrera</c:v>
                </c:pt>
              </c:strCache>
            </c:strRef>
          </c:tx>
          <c:spPr>
            <a:ln w="28575" cap="rnd">
              <a:solidFill>
                <a:schemeClr val="accent6"/>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Sheet1!$G$2:$G$30</c:f>
              <c:numCache>
                <c:formatCode>General</c:formatCode>
                <c:ptCount val="29"/>
                <c:pt idx="0">
                  <c:v>5.1968835837221998E-2</c:v>
                </c:pt>
                <c:pt idx="1">
                  <c:v>5.1938735640778E-2</c:v>
                </c:pt>
                <c:pt idx="2">
                  <c:v>0.11842808677368</c:v>
                </c:pt>
                <c:pt idx="3">
                  <c:v>9.7283054317800002E-2</c:v>
                </c:pt>
                <c:pt idx="4">
                  <c:v>5.3551107838542999E-2</c:v>
                </c:pt>
                <c:pt idx="5">
                  <c:v>3.7578079139235998E-2</c:v>
                </c:pt>
                <c:pt idx="6">
                  <c:v>0.66179233463046006</c:v>
                </c:pt>
                <c:pt idx="7">
                  <c:v>2.5759754447954999E-2</c:v>
                </c:pt>
                <c:pt idx="8">
                  <c:v>0.14579958477060001</c:v>
                </c:pt>
                <c:pt idx="9">
                  <c:v>0.22662163695401999</c:v>
                </c:pt>
                <c:pt idx="10">
                  <c:v>0.68247139365431997</c:v>
                </c:pt>
                <c:pt idx="11">
                  <c:v>9.2909471740629995E-2</c:v>
                </c:pt>
                <c:pt idx="12">
                  <c:v>1.7168866344964999E-2</c:v>
                </c:pt>
                <c:pt idx="13">
                  <c:v>8.7943559358987997E-2</c:v>
                </c:pt>
                <c:pt idx="14">
                  <c:v>2.5492655486599999E-2</c:v>
                </c:pt>
                <c:pt idx="15">
                  <c:v>0.19313401513052</c:v>
                </c:pt>
                <c:pt idx="16">
                  <c:v>0.63541073642033996</c:v>
                </c:pt>
                <c:pt idx="17">
                  <c:v>2.0690503133354E-2</c:v>
                </c:pt>
                <c:pt idx="18">
                  <c:v>4.2103709818409003E-2</c:v>
                </c:pt>
                <c:pt idx="19">
                  <c:v>2.6586942147656001E-2</c:v>
                </c:pt>
                <c:pt idx="20">
                  <c:v>0.15682500309690001</c:v>
                </c:pt>
                <c:pt idx="21">
                  <c:v>4.9577471759276001E-2</c:v>
                </c:pt>
                <c:pt idx="22">
                  <c:v>0</c:v>
                </c:pt>
                <c:pt idx="23">
                  <c:v>4.6012258556239003E-3</c:v>
                </c:pt>
                <c:pt idx="24">
                  <c:v>2.5572401250332998E-3</c:v>
                </c:pt>
                <c:pt idx="25">
                  <c:v>1.4223686643524999E-3</c:v>
                </c:pt>
                <c:pt idx="26">
                  <c:v>3.8793869331858999E-3</c:v>
                </c:pt>
                <c:pt idx="27">
                  <c:v>4.1059335810827002E-3</c:v>
                </c:pt>
                <c:pt idx="28" formatCode="0.00E+00">
                  <c:v>2.4733328345444999E-5</c:v>
                </c:pt>
              </c:numCache>
            </c:numRef>
          </c:val>
          <c:smooth val="0"/>
          <c:extLst>
            <c:ext xmlns:c16="http://schemas.microsoft.com/office/drawing/2014/chart" uri="{C3380CC4-5D6E-409C-BE32-E72D297353CC}">
              <c16:uniqueId val="{00000005-6E03-45B6-9F4B-C3E0EFF88A06}"/>
            </c:ext>
          </c:extLst>
        </c:ser>
        <c:dLbls>
          <c:showLegendKey val="0"/>
          <c:showVal val="0"/>
          <c:showCatName val="0"/>
          <c:showSerName val="0"/>
          <c:showPercent val="0"/>
          <c:showBubbleSize val="0"/>
        </c:dLbls>
        <c:smooth val="0"/>
        <c:axId val="475133704"/>
        <c:axId val="475136328"/>
      </c:lineChart>
      <c:dateAx>
        <c:axId val="47513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36328"/>
        <c:crosses val="autoZero"/>
        <c:auto val="1"/>
        <c:lblOffset val="100"/>
        <c:baseTimeUnit val="days"/>
      </c:dateAx>
      <c:valAx>
        <c:axId val="47513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3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Walmart México</c:v>
                </c:pt>
              </c:strCache>
            </c:strRef>
          </c:tx>
          <c:spPr>
            <a:ln w="28575" cap="rnd">
              <a:solidFill>
                <a:schemeClr val="accent1"/>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Sheet1!$B$2:$B$30</c:f>
              <c:numCache>
                <c:formatCode>General</c:formatCode>
                <c:ptCount val="29"/>
                <c:pt idx="0">
                  <c:v>844</c:v>
                </c:pt>
                <c:pt idx="1">
                  <c:v>56</c:v>
                </c:pt>
                <c:pt idx="2">
                  <c:v>5</c:v>
                </c:pt>
                <c:pt idx="3">
                  <c:v>0</c:v>
                </c:pt>
                <c:pt idx="4">
                  <c:v>35</c:v>
                </c:pt>
                <c:pt idx="5">
                  <c:v>3</c:v>
                </c:pt>
                <c:pt idx="6">
                  <c:v>18</c:v>
                </c:pt>
                <c:pt idx="7">
                  <c:v>33</c:v>
                </c:pt>
                <c:pt idx="8">
                  <c:v>10</c:v>
                </c:pt>
                <c:pt idx="9">
                  <c:v>0</c:v>
                </c:pt>
                <c:pt idx="10">
                  <c:v>50</c:v>
                </c:pt>
                <c:pt idx="11">
                  <c:v>11</c:v>
                </c:pt>
                <c:pt idx="12">
                  <c:v>0</c:v>
                </c:pt>
                <c:pt idx="13">
                  <c:v>16</c:v>
                </c:pt>
                <c:pt idx="14">
                  <c:v>32</c:v>
                </c:pt>
                <c:pt idx="15">
                  <c:v>0</c:v>
                </c:pt>
                <c:pt idx="16">
                  <c:v>9</c:v>
                </c:pt>
                <c:pt idx="17">
                  <c:v>1244</c:v>
                </c:pt>
                <c:pt idx="18">
                  <c:v>13</c:v>
                </c:pt>
                <c:pt idx="19">
                  <c:v>0</c:v>
                </c:pt>
                <c:pt idx="20">
                  <c:v>975</c:v>
                </c:pt>
                <c:pt idx="21">
                  <c:v>20</c:v>
                </c:pt>
                <c:pt idx="22">
                  <c:v>42</c:v>
                </c:pt>
                <c:pt idx="23">
                  <c:v>289</c:v>
                </c:pt>
                <c:pt idx="24">
                  <c:v>91</c:v>
                </c:pt>
                <c:pt idx="25">
                  <c:v>88</c:v>
                </c:pt>
                <c:pt idx="26">
                  <c:v>545</c:v>
                </c:pt>
                <c:pt idx="27">
                  <c:v>23</c:v>
                </c:pt>
                <c:pt idx="28">
                  <c:v>0</c:v>
                </c:pt>
              </c:numCache>
            </c:numRef>
          </c:val>
          <c:smooth val="0"/>
          <c:extLst>
            <c:ext xmlns:c16="http://schemas.microsoft.com/office/drawing/2014/chart" uri="{C3380CC4-5D6E-409C-BE32-E72D297353CC}">
              <c16:uniqueId val="{00000000-3BD3-4AF4-B228-BB8E8205A740}"/>
            </c:ext>
          </c:extLst>
        </c:ser>
        <c:ser>
          <c:idx val="1"/>
          <c:order val="1"/>
          <c:tx>
            <c:strRef>
              <c:f>Sheet1!$C$1</c:f>
              <c:strCache>
                <c:ptCount val="1"/>
                <c:pt idx="0">
                  <c:v>Soriana Híper y Súper</c:v>
                </c:pt>
              </c:strCache>
            </c:strRef>
          </c:tx>
          <c:spPr>
            <a:ln w="28575" cap="rnd">
              <a:solidFill>
                <a:schemeClr val="accent2"/>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Sheet1!$C$2:$C$30</c:f>
              <c:numCache>
                <c:formatCode>General</c:formatCode>
                <c:ptCount val="29"/>
                <c:pt idx="0">
                  <c:v>20</c:v>
                </c:pt>
                <c:pt idx="1">
                  <c:v>4</c:v>
                </c:pt>
                <c:pt idx="2">
                  <c:v>13</c:v>
                </c:pt>
                <c:pt idx="3">
                  <c:v>7</c:v>
                </c:pt>
                <c:pt idx="4">
                  <c:v>5</c:v>
                </c:pt>
                <c:pt idx="5">
                  <c:v>5</c:v>
                </c:pt>
                <c:pt idx="6">
                  <c:v>13</c:v>
                </c:pt>
                <c:pt idx="7">
                  <c:v>7</c:v>
                </c:pt>
                <c:pt idx="8">
                  <c:v>3</c:v>
                </c:pt>
                <c:pt idx="9">
                  <c:v>2</c:v>
                </c:pt>
                <c:pt idx="10">
                  <c:v>5</c:v>
                </c:pt>
                <c:pt idx="11">
                  <c:v>6</c:v>
                </c:pt>
                <c:pt idx="12">
                  <c:v>10</c:v>
                </c:pt>
                <c:pt idx="13">
                  <c:v>10</c:v>
                </c:pt>
                <c:pt idx="14">
                  <c:v>10</c:v>
                </c:pt>
                <c:pt idx="15">
                  <c:v>9</c:v>
                </c:pt>
                <c:pt idx="16">
                  <c:v>4</c:v>
                </c:pt>
                <c:pt idx="17">
                  <c:v>11</c:v>
                </c:pt>
                <c:pt idx="18">
                  <c:v>15</c:v>
                </c:pt>
                <c:pt idx="19">
                  <c:v>7</c:v>
                </c:pt>
                <c:pt idx="20">
                  <c:v>12</c:v>
                </c:pt>
                <c:pt idx="21">
                  <c:v>22</c:v>
                </c:pt>
                <c:pt idx="22">
                  <c:v>9</c:v>
                </c:pt>
                <c:pt idx="23">
                  <c:v>10</c:v>
                </c:pt>
                <c:pt idx="24">
                  <c:v>5</c:v>
                </c:pt>
                <c:pt idx="25">
                  <c:v>11</c:v>
                </c:pt>
                <c:pt idx="26">
                  <c:v>5</c:v>
                </c:pt>
                <c:pt idx="27">
                  <c:v>8</c:v>
                </c:pt>
                <c:pt idx="28">
                  <c:v>0</c:v>
                </c:pt>
              </c:numCache>
            </c:numRef>
          </c:val>
          <c:smooth val="0"/>
          <c:extLst>
            <c:ext xmlns:c16="http://schemas.microsoft.com/office/drawing/2014/chart" uri="{C3380CC4-5D6E-409C-BE32-E72D297353CC}">
              <c16:uniqueId val="{00000001-3BD3-4AF4-B228-BB8E8205A740}"/>
            </c:ext>
          </c:extLst>
        </c:ser>
        <c:ser>
          <c:idx val="2"/>
          <c:order val="2"/>
          <c:tx>
            <c:strRef>
              <c:f>Sheet1!$D$1</c:f>
              <c:strCache>
                <c:ptCount val="1"/>
                <c:pt idx="0">
                  <c:v>HEB México</c:v>
                </c:pt>
              </c:strCache>
            </c:strRef>
          </c:tx>
          <c:spPr>
            <a:ln w="28575" cap="rnd">
              <a:solidFill>
                <a:schemeClr val="accent3"/>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Sheet1!$D$2:$D$30</c:f>
              <c:numCache>
                <c:formatCode>General</c:formatCode>
                <c:ptCount val="29"/>
                <c:pt idx="0">
                  <c:v>10</c:v>
                </c:pt>
                <c:pt idx="1">
                  <c:v>0</c:v>
                </c:pt>
                <c:pt idx="2">
                  <c:v>24</c:v>
                </c:pt>
                <c:pt idx="3">
                  <c:v>25</c:v>
                </c:pt>
                <c:pt idx="4">
                  <c:v>7</c:v>
                </c:pt>
                <c:pt idx="5">
                  <c:v>13</c:v>
                </c:pt>
                <c:pt idx="6">
                  <c:v>448</c:v>
                </c:pt>
                <c:pt idx="7">
                  <c:v>31</c:v>
                </c:pt>
                <c:pt idx="8">
                  <c:v>1</c:v>
                </c:pt>
                <c:pt idx="9">
                  <c:v>4</c:v>
                </c:pt>
                <c:pt idx="10">
                  <c:v>2</c:v>
                </c:pt>
                <c:pt idx="11">
                  <c:v>0</c:v>
                </c:pt>
                <c:pt idx="12">
                  <c:v>29</c:v>
                </c:pt>
                <c:pt idx="13">
                  <c:v>2</c:v>
                </c:pt>
                <c:pt idx="14">
                  <c:v>11</c:v>
                </c:pt>
                <c:pt idx="15">
                  <c:v>2</c:v>
                </c:pt>
                <c:pt idx="16">
                  <c:v>10</c:v>
                </c:pt>
                <c:pt idx="17">
                  <c:v>36</c:v>
                </c:pt>
                <c:pt idx="18">
                  <c:v>0</c:v>
                </c:pt>
                <c:pt idx="19">
                  <c:v>1</c:v>
                </c:pt>
                <c:pt idx="20">
                  <c:v>0</c:v>
                </c:pt>
                <c:pt idx="21">
                  <c:v>10</c:v>
                </c:pt>
                <c:pt idx="22">
                  <c:v>1</c:v>
                </c:pt>
                <c:pt idx="23">
                  <c:v>92</c:v>
                </c:pt>
                <c:pt idx="24">
                  <c:v>42</c:v>
                </c:pt>
                <c:pt idx="25">
                  <c:v>15</c:v>
                </c:pt>
                <c:pt idx="26">
                  <c:v>1</c:v>
                </c:pt>
                <c:pt idx="27">
                  <c:v>7</c:v>
                </c:pt>
                <c:pt idx="28">
                  <c:v>0</c:v>
                </c:pt>
              </c:numCache>
            </c:numRef>
          </c:val>
          <c:smooth val="0"/>
          <c:extLst>
            <c:ext xmlns:c16="http://schemas.microsoft.com/office/drawing/2014/chart" uri="{C3380CC4-5D6E-409C-BE32-E72D297353CC}">
              <c16:uniqueId val="{00000002-3BD3-4AF4-B228-BB8E8205A740}"/>
            </c:ext>
          </c:extLst>
        </c:ser>
        <c:ser>
          <c:idx val="3"/>
          <c:order val="3"/>
          <c:tx>
            <c:strRef>
              <c:f>Sheet1!$E$1</c:f>
              <c:strCache>
                <c:ptCount val="1"/>
                <c:pt idx="0">
                  <c:v>Alsuper</c:v>
                </c:pt>
              </c:strCache>
            </c:strRef>
          </c:tx>
          <c:spPr>
            <a:ln w="28575" cap="rnd">
              <a:solidFill>
                <a:schemeClr val="accent4"/>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Sheet1!$E$2:$E$30</c:f>
              <c:numCache>
                <c:formatCode>General</c:formatCode>
                <c:ptCount val="29"/>
                <c:pt idx="0">
                  <c:v>2</c:v>
                </c:pt>
                <c:pt idx="1">
                  <c:v>52</c:v>
                </c:pt>
                <c:pt idx="2">
                  <c:v>67</c:v>
                </c:pt>
                <c:pt idx="3">
                  <c:v>22</c:v>
                </c:pt>
                <c:pt idx="4">
                  <c:v>7</c:v>
                </c:pt>
                <c:pt idx="5">
                  <c:v>7</c:v>
                </c:pt>
                <c:pt idx="6">
                  <c:v>73</c:v>
                </c:pt>
                <c:pt idx="7">
                  <c:v>31</c:v>
                </c:pt>
                <c:pt idx="8">
                  <c:v>2</c:v>
                </c:pt>
                <c:pt idx="9">
                  <c:v>3</c:v>
                </c:pt>
                <c:pt idx="10">
                  <c:v>8</c:v>
                </c:pt>
                <c:pt idx="11">
                  <c:v>52</c:v>
                </c:pt>
                <c:pt idx="12">
                  <c:v>8</c:v>
                </c:pt>
                <c:pt idx="13">
                  <c:v>29</c:v>
                </c:pt>
                <c:pt idx="14">
                  <c:v>13</c:v>
                </c:pt>
                <c:pt idx="15">
                  <c:v>3</c:v>
                </c:pt>
                <c:pt idx="16">
                  <c:v>56</c:v>
                </c:pt>
                <c:pt idx="17">
                  <c:v>6</c:v>
                </c:pt>
                <c:pt idx="18">
                  <c:v>9</c:v>
                </c:pt>
                <c:pt idx="19">
                  <c:v>8</c:v>
                </c:pt>
                <c:pt idx="20">
                  <c:v>31</c:v>
                </c:pt>
                <c:pt idx="21">
                  <c:v>0</c:v>
                </c:pt>
                <c:pt idx="22">
                  <c:v>0</c:v>
                </c:pt>
                <c:pt idx="23">
                  <c:v>3</c:v>
                </c:pt>
                <c:pt idx="24">
                  <c:v>2</c:v>
                </c:pt>
                <c:pt idx="25">
                  <c:v>2</c:v>
                </c:pt>
                <c:pt idx="26">
                  <c:v>0</c:v>
                </c:pt>
                <c:pt idx="27">
                  <c:v>6</c:v>
                </c:pt>
                <c:pt idx="28">
                  <c:v>0</c:v>
                </c:pt>
              </c:numCache>
            </c:numRef>
          </c:val>
          <c:smooth val="0"/>
          <c:extLst>
            <c:ext xmlns:c16="http://schemas.microsoft.com/office/drawing/2014/chart" uri="{C3380CC4-5D6E-409C-BE32-E72D297353CC}">
              <c16:uniqueId val="{00000003-3BD3-4AF4-B228-BB8E8205A740}"/>
            </c:ext>
          </c:extLst>
        </c:ser>
        <c:ser>
          <c:idx val="4"/>
          <c:order val="4"/>
          <c:tx>
            <c:strRef>
              <c:f>Sheet1!$F$1</c:f>
              <c:strCache>
                <c:ptCount val="1"/>
                <c:pt idx="0">
                  <c:v>Supermercados S-Mart</c:v>
                </c:pt>
              </c:strCache>
            </c:strRef>
          </c:tx>
          <c:spPr>
            <a:ln w="28575" cap="rnd">
              <a:solidFill>
                <a:schemeClr val="accent5"/>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Sheet1!$F$2:$F$30</c:f>
              <c:numCache>
                <c:formatCode>General</c:formatCode>
                <c:ptCount val="29"/>
                <c:pt idx="0">
                  <c:v>13</c:v>
                </c:pt>
                <c:pt idx="1">
                  <c:v>11</c:v>
                </c:pt>
                <c:pt idx="2">
                  <c:v>173</c:v>
                </c:pt>
                <c:pt idx="3">
                  <c:v>54</c:v>
                </c:pt>
                <c:pt idx="4">
                  <c:v>6</c:v>
                </c:pt>
                <c:pt idx="5">
                  <c:v>5</c:v>
                </c:pt>
                <c:pt idx="6">
                  <c:v>86</c:v>
                </c:pt>
                <c:pt idx="7">
                  <c:v>12</c:v>
                </c:pt>
                <c:pt idx="8">
                  <c:v>9</c:v>
                </c:pt>
                <c:pt idx="9">
                  <c:v>10</c:v>
                </c:pt>
                <c:pt idx="10">
                  <c:v>4</c:v>
                </c:pt>
                <c:pt idx="11">
                  <c:v>5</c:v>
                </c:pt>
                <c:pt idx="12">
                  <c:v>3</c:v>
                </c:pt>
                <c:pt idx="13">
                  <c:v>7</c:v>
                </c:pt>
                <c:pt idx="14">
                  <c:v>16</c:v>
                </c:pt>
                <c:pt idx="15">
                  <c:v>6</c:v>
                </c:pt>
                <c:pt idx="16">
                  <c:v>6</c:v>
                </c:pt>
                <c:pt idx="17">
                  <c:v>4</c:v>
                </c:pt>
                <c:pt idx="18">
                  <c:v>5</c:v>
                </c:pt>
                <c:pt idx="19">
                  <c:v>8</c:v>
                </c:pt>
                <c:pt idx="20">
                  <c:v>8</c:v>
                </c:pt>
                <c:pt idx="21">
                  <c:v>287</c:v>
                </c:pt>
                <c:pt idx="22">
                  <c:v>8</c:v>
                </c:pt>
                <c:pt idx="23">
                  <c:v>816</c:v>
                </c:pt>
                <c:pt idx="24">
                  <c:v>23</c:v>
                </c:pt>
                <c:pt idx="25">
                  <c:v>3</c:v>
                </c:pt>
                <c:pt idx="26">
                  <c:v>4</c:v>
                </c:pt>
                <c:pt idx="27">
                  <c:v>7</c:v>
                </c:pt>
                <c:pt idx="28">
                  <c:v>0</c:v>
                </c:pt>
              </c:numCache>
            </c:numRef>
          </c:val>
          <c:smooth val="0"/>
          <c:extLst>
            <c:ext xmlns:c16="http://schemas.microsoft.com/office/drawing/2014/chart" uri="{C3380CC4-5D6E-409C-BE32-E72D297353CC}">
              <c16:uniqueId val="{00000004-3BD3-4AF4-B228-BB8E8205A740}"/>
            </c:ext>
          </c:extLst>
        </c:ser>
        <c:ser>
          <c:idx val="5"/>
          <c:order val="5"/>
          <c:tx>
            <c:strRef>
              <c:f>Sheet1!$G$1</c:f>
              <c:strCache>
                <c:ptCount val="1"/>
                <c:pt idx="0">
                  <c:v>Bodega Aurrera</c:v>
                </c:pt>
              </c:strCache>
            </c:strRef>
          </c:tx>
          <c:spPr>
            <a:ln w="28575" cap="rnd">
              <a:solidFill>
                <a:schemeClr val="accent6"/>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Sheet1!$G$2:$G$30</c:f>
              <c:numCache>
                <c:formatCode>General</c:formatCode>
                <c:ptCount val="29"/>
                <c:pt idx="0">
                  <c:v>1574</c:v>
                </c:pt>
                <c:pt idx="1">
                  <c:v>1022</c:v>
                </c:pt>
                <c:pt idx="2">
                  <c:v>2267</c:v>
                </c:pt>
                <c:pt idx="3">
                  <c:v>3091</c:v>
                </c:pt>
                <c:pt idx="4">
                  <c:v>2023</c:v>
                </c:pt>
                <c:pt idx="5">
                  <c:v>1004</c:v>
                </c:pt>
                <c:pt idx="6">
                  <c:v>18689</c:v>
                </c:pt>
                <c:pt idx="7">
                  <c:v>449</c:v>
                </c:pt>
                <c:pt idx="8">
                  <c:v>3777</c:v>
                </c:pt>
                <c:pt idx="9">
                  <c:v>6273</c:v>
                </c:pt>
                <c:pt idx="10">
                  <c:v>22967</c:v>
                </c:pt>
                <c:pt idx="11">
                  <c:v>2274</c:v>
                </c:pt>
                <c:pt idx="12">
                  <c:v>245</c:v>
                </c:pt>
                <c:pt idx="13">
                  <c:v>1414</c:v>
                </c:pt>
                <c:pt idx="14">
                  <c:v>585</c:v>
                </c:pt>
                <c:pt idx="15">
                  <c:v>5653</c:v>
                </c:pt>
                <c:pt idx="16">
                  <c:v>18807</c:v>
                </c:pt>
                <c:pt idx="17">
                  <c:v>192</c:v>
                </c:pt>
                <c:pt idx="18">
                  <c:v>817</c:v>
                </c:pt>
                <c:pt idx="19">
                  <c:v>964</c:v>
                </c:pt>
                <c:pt idx="20">
                  <c:v>4292</c:v>
                </c:pt>
                <c:pt idx="21">
                  <c:v>1469</c:v>
                </c:pt>
                <c:pt idx="22">
                  <c:v>0</c:v>
                </c:pt>
                <c:pt idx="23">
                  <c:v>25</c:v>
                </c:pt>
                <c:pt idx="24">
                  <c:v>13</c:v>
                </c:pt>
                <c:pt idx="25">
                  <c:v>6</c:v>
                </c:pt>
                <c:pt idx="26">
                  <c:v>43</c:v>
                </c:pt>
                <c:pt idx="27">
                  <c:v>67</c:v>
                </c:pt>
                <c:pt idx="28">
                  <c:v>0</c:v>
                </c:pt>
              </c:numCache>
            </c:numRef>
          </c:val>
          <c:smooth val="0"/>
          <c:extLst>
            <c:ext xmlns:c16="http://schemas.microsoft.com/office/drawing/2014/chart" uri="{C3380CC4-5D6E-409C-BE32-E72D297353CC}">
              <c16:uniqueId val="{00000005-3BD3-4AF4-B228-BB8E8205A740}"/>
            </c:ext>
          </c:extLst>
        </c:ser>
        <c:dLbls>
          <c:showLegendKey val="0"/>
          <c:showVal val="0"/>
          <c:showCatName val="0"/>
          <c:showSerName val="0"/>
          <c:showPercent val="0"/>
          <c:showBubbleSize val="0"/>
        </c:dLbls>
        <c:smooth val="0"/>
        <c:axId val="475134032"/>
        <c:axId val="475137640"/>
      </c:lineChart>
      <c:dateAx>
        <c:axId val="47513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37640"/>
        <c:crosses val="autoZero"/>
        <c:auto val="1"/>
        <c:lblOffset val="100"/>
        <c:baseTimeUnit val="days"/>
      </c:dateAx>
      <c:valAx>
        <c:axId val="47513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3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Sheet1!$B$2:$B$7</c:f>
              <c:numCache>
                <c:formatCode>General</c:formatCode>
                <c:ptCount val="6"/>
                <c:pt idx="0">
                  <c:v>3</c:v>
                </c:pt>
                <c:pt idx="1">
                  <c:v>0</c:v>
                </c:pt>
                <c:pt idx="2">
                  <c:v>3</c:v>
                </c:pt>
                <c:pt idx="3">
                  <c:v>0</c:v>
                </c:pt>
                <c:pt idx="4">
                  <c:v>3</c:v>
                </c:pt>
                <c:pt idx="5">
                  <c:v>2</c:v>
                </c:pt>
              </c:numCache>
            </c:numRef>
          </c:val>
          <c:extLst>
            <c:ext xmlns:c16="http://schemas.microsoft.com/office/drawing/2014/chart" uri="{C3380CC4-5D6E-409C-BE32-E72D297353CC}">
              <c16:uniqueId val="{00000000-4999-4068-89E9-519AF7BDB57A}"/>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Sheet1!$C$2:$C$7</c:f>
              <c:numCache>
                <c:formatCode>General</c:formatCode>
                <c:ptCount val="6"/>
                <c:pt idx="0">
                  <c:v>3</c:v>
                </c:pt>
                <c:pt idx="1">
                  <c:v>28</c:v>
                </c:pt>
                <c:pt idx="2">
                  <c:v>28</c:v>
                </c:pt>
                <c:pt idx="3">
                  <c:v>53</c:v>
                </c:pt>
                <c:pt idx="4">
                  <c:v>72</c:v>
                </c:pt>
                <c:pt idx="5">
                  <c:v>6</c:v>
                </c:pt>
              </c:numCache>
            </c:numRef>
          </c:val>
          <c:extLst>
            <c:ext xmlns:c16="http://schemas.microsoft.com/office/drawing/2014/chart" uri="{C3380CC4-5D6E-409C-BE32-E72D297353CC}">
              <c16:uniqueId val="{00000001-4999-4068-89E9-519AF7BDB57A}"/>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Sheet1!$D$2:$D$7</c:f>
              <c:numCache>
                <c:formatCode>General</c:formatCode>
                <c:ptCount val="6"/>
                <c:pt idx="0">
                  <c:v>42</c:v>
                </c:pt>
                <c:pt idx="1">
                  <c:v>33</c:v>
                </c:pt>
                <c:pt idx="2">
                  <c:v>11</c:v>
                </c:pt>
                <c:pt idx="3">
                  <c:v>4</c:v>
                </c:pt>
                <c:pt idx="4">
                  <c:v>6</c:v>
                </c:pt>
                <c:pt idx="5">
                  <c:v>53</c:v>
                </c:pt>
              </c:numCache>
            </c:numRef>
          </c:val>
          <c:extLst>
            <c:ext xmlns:c16="http://schemas.microsoft.com/office/drawing/2014/chart" uri="{C3380CC4-5D6E-409C-BE32-E72D297353CC}">
              <c16:uniqueId val="{00000002-4999-4068-89E9-519AF7BDB57A}"/>
            </c:ext>
          </c:extLst>
        </c:ser>
        <c:ser>
          <c:idx val="3"/>
          <c:order val="3"/>
          <c:tx>
            <c:strRef>
              <c:f>Sheet1!$E$1</c:f>
              <c:strCache>
                <c:ptCount val="1"/>
                <c:pt idx="0">
                  <c:v>Live Video</c:v>
                </c:pt>
              </c:strCache>
            </c:strRef>
          </c:tx>
          <c:spPr>
            <a:solidFill>
              <a:schemeClr val="accent4"/>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Sheet1!$E$2:$E$7</c:f>
              <c:numCache>
                <c:formatCode>General</c:formatCode>
                <c:ptCount val="6"/>
                <c:pt idx="0">
                  <c:v>0</c:v>
                </c:pt>
                <c:pt idx="1">
                  <c:v>0</c:v>
                </c:pt>
                <c:pt idx="2">
                  <c:v>0</c:v>
                </c:pt>
                <c:pt idx="3">
                  <c:v>1</c:v>
                </c:pt>
                <c:pt idx="4">
                  <c:v>0</c:v>
                </c:pt>
                <c:pt idx="5">
                  <c:v>1</c:v>
                </c:pt>
              </c:numCache>
            </c:numRef>
          </c:val>
          <c:extLst>
            <c:ext xmlns:c16="http://schemas.microsoft.com/office/drawing/2014/chart" uri="{C3380CC4-5D6E-409C-BE32-E72D297353CC}">
              <c16:uniqueId val="{00000003-4999-4068-89E9-519AF7BDB57A}"/>
            </c:ext>
          </c:extLst>
        </c:ser>
        <c:dLbls>
          <c:showLegendKey val="0"/>
          <c:showVal val="0"/>
          <c:showCatName val="0"/>
          <c:showSerName val="0"/>
          <c:showPercent val="0"/>
          <c:showBubbleSize val="0"/>
        </c:dLbls>
        <c:gapWidth val="150"/>
        <c:overlap val="100"/>
        <c:axId val="629237432"/>
        <c:axId val="629238416"/>
      </c:barChart>
      <c:catAx>
        <c:axId val="62923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38416"/>
        <c:crosses val="autoZero"/>
        <c:auto val="1"/>
        <c:lblAlgn val="ctr"/>
        <c:lblOffset val="100"/>
        <c:noMultiLvlLbl val="0"/>
      </c:catAx>
      <c:valAx>
        <c:axId val="629238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3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Bodega Aurrera</c:v>
                </c:pt>
                <c:pt idx="1">
                  <c:v>Walmart México</c:v>
                </c:pt>
                <c:pt idx="2">
                  <c:v>Soriana Híper y Súper</c:v>
                </c:pt>
                <c:pt idx="3">
                  <c:v>HEB México</c:v>
                </c:pt>
                <c:pt idx="4">
                  <c:v>Supermercados S-Mart</c:v>
                </c:pt>
                <c:pt idx="5">
                  <c:v>Alsuper</c:v>
                </c:pt>
              </c:strCache>
            </c:strRef>
          </c:cat>
          <c:val>
            <c:numRef>
              <c:f>Sheet1!$A$2:$F$2</c:f>
              <c:numCache>
                <c:formatCode>General</c:formatCode>
                <c:ptCount val="6"/>
                <c:pt idx="0">
                  <c:v>8086440</c:v>
                </c:pt>
                <c:pt idx="1">
                  <c:v>6839716</c:v>
                </c:pt>
                <c:pt idx="2">
                  <c:v>723631</c:v>
                </c:pt>
                <c:pt idx="3">
                  <c:v>704126</c:v>
                </c:pt>
                <c:pt idx="4">
                  <c:v>372067</c:v>
                </c:pt>
                <c:pt idx="5">
                  <c:v>165695</c:v>
                </c:pt>
              </c:numCache>
            </c:numRef>
          </c:val>
          <c:extLst>
            <c:ext xmlns:c16="http://schemas.microsoft.com/office/drawing/2014/chart" uri="{C3380CC4-5D6E-409C-BE32-E72D297353CC}">
              <c16:uniqueId val="{00000000-5F6A-4049-99BF-08FBA71179B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Supermercados S-Mart</c:v>
                </c:pt>
              </c:strCache>
            </c:strRef>
          </c:tx>
          <c:spPr>
            <a:ln w="28575" cap="rnd">
              <a:solidFill>
                <a:schemeClr val="accent1"/>
              </a:solidFill>
              <a:round/>
            </a:ln>
            <a:effectLst/>
          </c:spPr>
          <c:marker>
            <c:symbol val="none"/>
          </c:marker>
          <c:cat>
            <c:numRef>
              <c:f>Sheet1!$A$2:$A$30</c:f>
              <c:numCache>
                <c:formatCode>m/d/yyyy</c:formatCode>
                <c:ptCount val="29"/>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numCache>
            </c:numRef>
          </c:cat>
          <c:val>
            <c:numRef>
              <c:f>Sheet1!$B$2:$B$30</c:f>
              <c:numCache>
                <c:formatCode>General</c:formatCode>
                <c:ptCount val="29"/>
                <c:pt idx="0">
                  <c:v>2514</c:v>
                </c:pt>
                <c:pt idx="1">
                  <c:v>1339</c:v>
                </c:pt>
                <c:pt idx="2">
                  <c:v>1220</c:v>
                </c:pt>
                <c:pt idx="3">
                  <c:v>15154</c:v>
                </c:pt>
                <c:pt idx="4">
                  <c:v>12528</c:v>
                </c:pt>
                <c:pt idx="5">
                  <c:v>9082</c:v>
                </c:pt>
                <c:pt idx="6">
                  <c:v>10251</c:v>
                </c:pt>
                <c:pt idx="7">
                  <c:v>9226</c:v>
                </c:pt>
                <c:pt idx="8">
                  <c:v>6059</c:v>
                </c:pt>
                <c:pt idx="9">
                  <c:v>2925</c:v>
                </c:pt>
                <c:pt idx="10">
                  <c:v>2001</c:v>
                </c:pt>
                <c:pt idx="11">
                  <c:v>2395</c:v>
                </c:pt>
                <c:pt idx="12">
                  <c:v>2354</c:v>
                </c:pt>
                <c:pt idx="13">
                  <c:v>2068</c:v>
                </c:pt>
                <c:pt idx="14">
                  <c:v>3235</c:v>
                </c:pt>
                <c:pt idx="15">
                  <c:v>2538</c:v>
                </c:pt>
                <c:pt idx="16">
                  <c:v>1452</c:v>
                </c:pt>
                <c:pt idx="17">
                  <c:v>1946</c:v>
                </c:pt>
                <c:pt idx="18">
                  <c:v>1610</c:v>
                </c:pt>
                <c:pt idx="19">
                  <c:v>1452</c:v>
                </c:pt>
                <c:pt idx="20">
                  <c:v>1079</c:v>
                </c:pt>
                <c:pt idx="21">
                  <c:v>12496</c:v>
                </c:pt>
                <c:pt idx="22">
                  <c:v>18690</c:v>
                </c:pt>
                <c:pt idx="23">
                  <c:v>20712</c:v>
                </c:pt>
                <c:pt idx="24">
                  <c:v>43519</c:v>
                </c:pt>
                <c:pt idx="25">
                  <c:v>43908</c:v>
                </c:pt>
                <c:pt idx="26">
                  <c:v>39162</c:v>
                </c:pt>
                <c:pt idx="27">
                  <c:v>35760</c:v>
                </c:pt>
                <c:pt idx="28">
                  <c:v>22268</c:v>
                </c:pt>
              </c:numCache>
            </c:numRef>
          </c:val>
          <c:smooth val="0"/>
          <c:extLst>
            <c:ext xmlns:c16="http://schemas.microsoft.com/office/drawing/2014/chart" uri="{C3380CC4-5D6E-409C-BE32-E72D297353CC}">
              <c16:uniqueId val="{00000000-660E-4743-8044-DA1BC20B92F8}"/>
            </c:ext>
          </c:extLst>
        </c:ser>
        <c:dLbls>
          <c:showLegendKey val="0"/>
          <c:showVal val="0"/>
          <c:showCatName val="0"/>
          <c:showSerName val="0"/>
          <c:showPercent val="0"/>
          <c:showBubbleSize val="0"/>
        </c:dLbls>
        <c:smooth val="0"/>
        <c:axId val="629253176"/>
        <c:axId val="629254160"/>
      </c:lineChart>
      <c:dateAx>
        <c:axId val="62925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54160"/>
        <c:crosses val="autoZero"/>
        <c:auto val="1"/>
        <c:lblOffset val="100"/>
        <c:baseTimeUnit val="days"/>
      </c:dateAx>
      <c:valAx>
        <c:axId val="62925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5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Walmart México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2.3617545785367001E-2</c:v>
                </c:pt>
                <c:pt idx="1">
                  <c:v>4.5159965452213999E-2</c:v>
                </c:pt>
                <c:pt idx="2">
                  <c:v>1.6611397897921001E-2</c:v>
                </c:pt>
                <c:pt idx="3">
                  <c:v>1.3255567338282001E-2</c:v>
                </c:pt>
                <c:pt idx="4">
                  <c:v>3.4998995424076002E-2</c:v>
                </c:pt>
                <c:pt idx="5">
                  <c:v>1.1197090177709E-2</c:v>
                </c:pt>
                <c:pt idx="6">
                  <c:v>3.7877933232280003E-2</c:v>
                </c:pt>
              </c:numCache>
            </c:numRef>
          </c:val>
          <c:extLst>
            <c:ext xmlns:c16="http://schemas.microsoft.com/office/drawing/2014/chart" uri="{C3380CC4-5D6E-409C-BE32-E72D297353CC}">
              <c16:uniqueId val="{00000000-CFF7-4F3F-827B-B302073FAE66}"/>
            </c:ext>
          </c:extLst>
        </c:ser>
        <c:ser>
          <c:idx val="1"/>
          <c:order val="1"/>
          <c:tx>
            <c:strRef>
              <c:f>Sheet1!$C$1</c:f>
              <c:strCache>
                <c:ptCount val="1"/>
                <c:pt idx="0">
                  <c:v>Soriana Híper y Súper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1.8528169753703999E-2</c:v>
                </c:pt>
                <c:pt idx="1">
                  <c:v>2.2117108161136E-2</c:v>
                </c:pt>
                <c:pt idx="2">
                  <c:v>1.0455535365025E-2</c:v>
                </c:pt>
                <c:pt idx="3">
                  <c:v>7.5945679765851001E-3</c:v>
                </c:pt>
                <c:pt idx="4">
                  <c:v>1.9049996994538999E-2</c:v>
                </c:pt>
                <c:pt idx="5">
                  <c:v>1.5674633449390001E-2</c:v>
                </c:pt>
                <c:pt idx="6">
                  <c:v>9.1550956430068008E-3</c:v>
                </c:pt>
              </c:numCache>
            </c:numRef>
          </c:val>
          <c:extLst>
            <c:ext xmlns:c16="http://schemas.microsoft.com/office/drawing/2014/chart" uri="{C3380CC4-5D6E-409C-BE32-E72D297353CC}">
              <c16:uniqueId val="{00000001-CFF7-4F3F-827B-B302073FAE66}"/>
            </c:ext>
          </c:extLst>
        </c:ser>
        <c:ser>
          <c:idx val="2"/>
          <c:order val="2"/>
          <c:tx>
            <c:strRef>
              <c:f>Sheet1!$D$1</c:f>
              <c:strCache>
                <c:ptCount val="1"/>
                <c:pt idx="0">
                  <c:v>HEB México</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0.10243652854540999</c:v>
                </c:pt>
                <c:pt idx="1">
                  <c:v>5.3801446296892999E-2</c:v>
                </c:pt>
                <c:pt idx="2">
                  <c:v>4.1045871611933996E-3</c:v>
                </c:pt>
                <c:pt idx="3">
                  <c:v>3.0613379243901E-2</c:v>
                </c:pt>
                <c:pt idx="4">
                  <c:v>3.8830327405608003E-2</c:v>
                </c:pt>
                <c:pt idx="5">
                  <c:v>9.1009447472889995E-3</c:v>
                </c:pt>
                <c:pt idx="6">
                  <c:v>1.2755574684959E-2</c:v>
                </c:pt>
              </c:numCache>
            </c:numRef>
          </c:val>
          <c:extLst>
            <c:ext xmlns:c16="http://schemas.microsoft.com/office/drawing/2014/chart" uri="{C3380CC4-5D6E-409C-BE32-E72D297353CC}">
              <c16:uniqueId val="{00000002-CFF7-4F3F-827B-B302073FAE66}"/>
            </c:ext>
          </c:extLst>
        </c:ser>
        <c:ser>
          <c:idx val="3"/>
          <c:order val="3"/>
          <c:tx>
            <c:strRef>
              <c:f>Sheet1!$E$1</c:f>
              <c:strCache>
                <c:ptCount val="1"/>
                <c:pt idx="0">
                  <c:v>Alsuper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0.14971638418375</c:v>
                </c:pt>
                <c:pt idx="1">
                  <c:v>0.14024364206455001</c:v>
                </c:pt>
                <c:pt idx="2">
                  <c:v>0.11712387680032001</c:v>
                </c:pt>
                <c:pt idx="3">
                  <c:v>0.13237438159202999</c:v>
                </c:pt>
                <c:pt idx="4">
                  <c:v>0.13535670252908</c:v>
                </c:pt>
                <c:pt idx="5">
                  <c:v>9.4030255258592002E-2</c:v>
                </c:pt>
                <c:pt idx="6">
                  <c:v>0.12108900804617</c:v>
                </c:pt>
              </c:numCache>
            </c:numRef>
          </c:val>
          <c:extLst>
            <c:ext xmlns:c16="http://schemas.microsoft.com/office/drawing/2014/chart" uri="{C3380CC4-5D6E-409C-BE32-E72D297353CC}">
              <c16:uniqueId val="{00000003-CFF7-4F3F-827B-B302073FAE66}"/>
            </c:ext>
          </c:extLst>
        </c:ser>
        <c:ser>
          <c:idx val="4"/>
          <c:order val="4"/>
          <c:tx>
            <c:strRef>
              <c:f>Sheet1!$F$1</c:f>
              <c:strCache>
                <c:ptCount val="1"/>
                <c:pt idx="0">
                  <c:v>Supermercados S-Mart</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9.0697053067886002E-2</c:v>
                </c:pt>
                <c:pt idx="1">
                  <c:v>0.1431358000621</c:v>
                </c:pt>
                <c:pt idx="2">
                  <c:v>4.0791025875838001E-2</c:v>
                </c:pt>
                <c:pt idx="3">
                  <c:v>0.39923672941805</c:v>
                </c:pt>
                <c:pt idx="4">
                  <c:v>0.14691935712927001</c:v>
                </c:pt>
                <c:pt idx="5">
                  <c:v>3.7369207772795003E-2</c:v>
                </c:pt>
                <c:pt idx="6">
                  <c:v>3.1781058784372998E-2</c:v>
                </c:pt>
              </c:numCache>
            </c:numRef>
          </c:val>
          <c:extLst>
            <c:ext xmlns:c16="http://schemas.microsoft.com/office/drawing/2014/chart" uri="{C3380CC4-5D6E-409C-BE32-E72D297353CC}">
              <c16:uniqueId val="{00000004-CFF7-4F3F-827B-B302073FAE66}"/>
            </c:ext>
          </c:extLst>
        </c:ser>
        <c:ser>
          <c:idx val="5"/>
          <c:order val="5"/>
          <c:tx>
            <c:strRef>
              <c:f>Sheet1!$G$1</c:f>
              <c:strCache>
                <c:ptCount val="1"/>
                <c:pt idx="0">
                  <c:v>Bodega Aurrera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0.21331329667794999</c:v>
                </c:pt>
                <c:pt idx="1">
                  <c:v>3.2974546263392003E-2</c:v>
                </c:pt>
                <c:pt idx="2">
                  <c:v>0.13236734049959001</c:v>
                </c:pt>
                <c:pt idx="3">
                  <c:v>0.26041269710260001</c:v>
                </c:pt>
                <c:pt idx="4">
                  <c:v>0.16795804309602</c:v>
                </c:pt>
                <c:pt idx="5">
                  <c:v>4.0948861047257E-2</c:v>
                </c:pt>
                <c:pt idx="6">
                  <c:v>1.5488916243897E-2</c:v>
                </c:pt>
              </c:numCache>
            </c:numRef>
          </c:val>
          <c:extLst>
            <c:ext xmlns:c16="http://schemas.microsoft.com/office/drawing/2014/chart" uri="{C3380CC4-5D6E-409C-BE32-E72D297353CC}">
              <c16:uniqueId val="{00000005-CFF7-4F3F-827B-B302073FAE66}"/>
            </c:ext>
          </c:extLst>
        </c:ser>
        <c:dLbls>
          <c:showLegendKey val="0"/>
          <c:showVal val="0"/>
          <c:showCatName val="0"/>
          <c:showSerName val="0"/>
          <c:showPercent val="0"/>
          <c:showBubbleSize val="0"/>
        </c:dLbls>
        <c:gapWidth val="219"/>
        <c:overlap val="-27"/>
        <c:axId val="629244976"/>
        <c:axId val="629249896"/>
      </c:barChart>
      <c:catAx>
        <c:axId val="62924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49896"/>
        <c:crosses val="autoZero"/>
        <c:auto val="1"/>
        <c:lblAlgn val="ctr"/>
        <c:lblOffset val="100"/>
        <c:noMultiLvlLbl val="0"/>
      </c:catAx>
      <c:valAx>
        <c:axId val="62924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4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Walmart México</c:v>
                </c:pt>
              </c:strCache>
            </c:strRef>
          </c:tx>
          <c:spPr>
            <a:solidFill>
              <a:schemeClr val="accent1"/>
            </a:solidFill>
            <a:ln>
              <a:noFill/>
            </a:ln>
            <a:effectLst/>
          </c:spPr>
          <c:invertIfNegative val="0"/>
          <c:cat>
            <c:strRef>
              <c:f>Sheet1!$A$2:$A$5</c:f>
              <c:strCache>
                <c:ptCount val="4"/>
                <c:pt idx="0">
                  <c:v>Link</c:v>
                </c:pt>
                <c:pt idx="1">
                  <c:v>Photo</c:v>
                </c:pt>
                <c:pt idx="2">
                  <c:v>Video</c:v>
                </c:pt>
                <c:pt idx="3">
                  <c:v>Live Video</c:v>
                </c:pt>
              </c:strCache>
            </c:strRef>
          </c:cat>
          <c:val>
            <c:numRef>
              <c:f>Sheet1!$B$2:$B$5</c:f>
              <c:numCache>
                <c:formatCode>General</c:formatCode>
                <c:ptCount val="4"/>
                <c:pt idx="0">
                  <c:v>2.5970759080932999E-2</c:v>
                </c:pt>
                <c:pt idx="1">
                  <c:v>8.5101621989832005E-4</c:v>
                </c:pt>
                <c:pt idx="2">
                  <c:v>2.8214977560877999E-2</c:v>
                </c:pt>
                <c:pt idx="3">
                  <c:v>0</c:v>
                </c:pt>
              </c:numCache>
            </c:numRef>
          </c:val>
          <c:extLst>
            <c:ext xmlns:c16="http://schemas.microsoft.com/office/drawing/2014/chart" uri="{C3380CC4-5D6E-409C-BE32-E72D297353CC}">
              <c16:uniqueId val="{00000000-C323-4B67-8576-2A46D5090B40}"/>
            </c:ext>
          </c:extLst>
        </c:ser>
        <c:ser>
          <c:idx val="1"/>
          <c:order val="1"/>
          <c:tx>
            <c:strRef>
              <c:f>Sheet1!$C$1</c:f>
              <c:strCache>
                <c:ptCount val="1"/>
                <c:pt idx="0">
                  <c:v>Soriana Híper y Súper</c:v>
                </c:pt>
              </c:strCache>
            </c:strRef>
          </c:tx>
          <c:spPr>
            <a:solidFill>
              <a:schemeClr val="accent2"/>
            </a:solidFill>
            <a:ln>
              <a:noFill/>
            </a:ln>
            <a:effectLst/>
          </c:spPr>
          <c:invertIfNegative val="0"/>
          <c:cat>
            <c:strRef>
              <c:f>Sheet1!$A$2:$A$5</c:f>
              <c:strCache>
                <c:ptCount val="4"/>
                <c:pt idx="0">
                  <c:v>Link</c:v>
                </c:pt>
                <c:pt idx="1">
                  <c:v>Photo</c:v>
                </c:pt>
                <c:pt idx="2">
                  <c:v>Video</c:v>
                </c:pt>
                <c:pt idx="3">
                  <c:v>Live Video</c:v>
                </c:pt>
              </c:strCache>
            </c:strRef>
          </c:cat>
          <c:val>
            <c:numRef>
              <c:f>Sheet1!$C$2:$C$5</c:f>
              <c:numCache>
                <c:formatCode>General</c:formatCode>
                <c:ptCount val="4"/>
                <c:pt idx="0">
                  <c:v>0</c:v>
                </c:pt>
                <c:pt idx="1">
                  <c:v>1.8806639871301E-2</c:v>
                </c:pt>
                <c:pt idx="2">
                  <c:v>1.0090470560479001E-2</c:v>
                </c:pt>
                <c:pt idx="3">
                  <c:v>0</c:v>
                </c:pt>
              </c:numCache>
            </c:numRef>
          </c:val>
          <c:extLst>
            <c:ext xmlns:c16="http://schemas.microsoft.com/office/drawing/2014/chart" uri="{C3380CC4-5D6E-409C-BE32-E72D297353CC}">
              <c16:uniqueId val="{00000001-C323-4B67-8576-2A46D5090B40}"/>
            </c:ext>
          </c:extLst>
        </c:ser>
        <c:ser>
          <c:idx val="2"/>
          <c:order val="2"/>
          <c:tx>
            <c:strRef>
              <c:f>Sheet1!$D$1</c:f>
              <c:strCache>
                <c:ptCount val="1"/>
                <c:pt idx="0">
                  <c:v>HEB México</c:v>
                </c:pt>
              </c:strCache>
            </c:strRef>
          </c:tx>
          <c:spPr>
            <a:solidFill>
              <a:schemeClr val="accent3"/>
            </a:solidFill>
            <a:ln>
              <a:noFill/>
            </a:ln>
            <a:effectLst/>
          </c:spPr>
          <c:invertIfNegative val="0"/>
          <c:cat>
            <c:strRef>
              <c:f>Sheet1!$A$2:$A$5</c:f>
              <c:strCache>
                <c:ptCount val="4"/>
                <c:pt idx="0">
                  <c:v>Link</c:v>
                </c:pt>
                <c:pt idx="1">
                  <c:v>Photo</c:v>
                </c:pt>
                <c:pt idx="2">
                  <c:v>Video</c:v>
                </c:pt>
                <c:pt idx="3">
                  <c:v>Live Video</c:v>
                </c:pt>
              </c:strCache>
            </c:strRef>
          </c:cat>
          <c:val>
            <c:numRef>
              <c:f>Sheet1!$D$2:$D$5</c:f>
              <c:numCache>
                <c:formatCode>General</c:formatCode>
                <c:ptCount val="4"/>
                <c:pt idx="0">
                  <c:v>1.4226347297377E-2</c:v>
                </c:pt>
                <c:pt idx="1">
                  <c:v>1.2597768513968001E-2</c:v>
                </c:pt>
                <c:pt idx="2">
                  <c:v>9.5863401758813999E-2</c:v>
                </c:pt>
                <c:pt idx="3">
                  <c:v>0</c:v>
                </c:pt>
              </c:numCache>
            </c:numRef>
          </c:val>
          <c:extLst>
            <c:ext xmlns:c16="http://schemas.microsoft.com/office/drawing/2014/chart" uri="{C3380CC4-5D6E-409C-BE32-E72D297353CC}">
              <c16:uniqueId val="{00000002-C323-4B67-8576-2A46D5090B40}"/>
            </c:ext>
          </c:extLst>
        </c:ser>
        <c:ser>
          <c:idx val="3"/>
          <c:order val="3"/>
          <c:tx>
            <c:strRef>
              <c:f>Sheet1!$E$1</c:f>
              <c:strCache>
                <c:ptCount val="1"/>
                <c:pt idx="0">
                  <c:v>Alsuper</c:v>
                </c:pt>
              </c:strCache>
            </c:strRef>
          </c:tx>
          <c:spPr>
            <a:solidFill>
              <a:schemeClr val="accent4"/>
            </a:solidFill>
            <a:ln>
              <a:noFill/>
            </a:ln>
            <a:effectLst/>
          </c:spPr>
          <c:invertIfNegative val="0"/>
          <c:cat>
            <c:strRef>
              <c:f>Sheet1!$A$2:$A$5</c:f>
              <c:strCache>
                <c:ptCount val="4"/>
                <c:pt idx="0">
                  <c:v>Link</c:v>
                </c:pt>
                <c:pt idx="1">
                  <c:v>Photo</c:v>
                </c:pt>
                <c:pt idx="2">
                  <c:v>Video</c:v>
                </c:pt>
                <c:pt idx="3">
                  <c:v>Live Video</c:v>
                </c:pt>
              </c:strCache>
            </c:strRef>
          </c:cat>
          <c:val>
            <c:numRef>
              <c:f>Sheet1!$E$2:$E$5</c:f>
              <c:numCache>
                <c:formatCode>General</c:formatCode>
                <c:ptCount val="4"/>
                <c:pt idx="0">
                  <c:v>0</c:v>
                </c:pt>
                <c:pt idx="1">
                  <c:v>0.13104709125201999</c:v>
                </c:pt>
                <c:pt idx="2">
                  <c:v>0.10576635486798</c:v>
                </c:pt>
                <c:pt idx="3">
                  <c:v>8.3908545809778995E-2</c:v>
                </c:pt>
              </c:numCache>
            </c:numRef>
          </c:val>
          <c:extLst>
            <c:ext xmlns:c16="http://schemas.microsoft.com/office/drawing/2014/chart" uri="{C3380CC4-5D6E-409C-BE32-E72D297353CC}">
              <c16:uniqueId val="{00000003-C323-4B67-8576-2A46D5090B40}"/>
            </c:ext>
          </c:extLst>
        </c:ser>
        <c:ser>
          <c:idx val="4"/>
          <c:order val="4"/>
          <c:tx>
            <c:strRef>
              <c:f>Sheet1!$F$1</c:f>
              <c:strCache>
                <c:ptCount val="1"/>
                <c:pt idx="0">
                  <c:v>Supermercados S-Mart</c:v>
                </c:pt>
              </c:strCache>
            </c:strRef>
          </c:tx>
          <c:spPr>
            <a:solidFill>
              <a:schemeClr val="accent5"/>
            </a:solidFill>
            <a:ln>
              <a:noFill/>
            </a:ln>
            <a:effectLst/>
          </c:spPr>
          <c:invertIfNegative val="0"/>
          <c:cat>
            <c:strRef>
              <c:f>Sheet1!$A$2:$A$5</c:f>
              <c:strCache>
                <c:ptCount val="4"/>
                <c:pt idx="0">
                  <c:v>Link</c:v>
                </c:pt>
                <c:pt idx="1">
                  <c:v>Photo</c:v>
                </c:pt>
                <c:pt idx="2">
                  <c:v>Video</c:v>
                </c:pt>
                <c:pt idx="3">
                  <c:v>Live Video</c:v>
                </c:pt>
              </c:strCache>
            </c:strRef>
          </c:cat>
          <c:val>
            <c:numRef>
              <c:f>Sheet1!$F$2:$F$5</c:f>
              <c:numCache>
                <c:formatCode>General</c:formatCode>
                <c:ptCount val="4"/>
                <c:pt idx="0">
                  <c:v>4.0286530941693002E-2</c:v>
                </c:pt>
                <c:pt idx="1">
                  <c:v>5.8451467105004998E-2</c:v>
                </c:pt>
                <c:pt idx="2">
                  <c:v>1.0138204517367</c:v>
                </c:pt>
                <c:pt idx="3">
                  <c:v>0</c:v>
                </c:pt>
              </c:numCache>
            </c:numRef>
          </c:val>
          <c:extLst>
            <c:ext xmlns:c16="http://schemas.microsoft.com/office/drawing/2014/chart" uri="{C3380CC4-5D6E-409C-BE32-E72D297353CC}">
              <c16:uniqueId val="{00000004-C323-4B67-8576-2A46D5090B40}"/>
            </c:ext>
          </c:extLst>
        </c:ser>
        <c:ser>
          <c:idx val="5"/>
          <c:order val="5"/>
          <c:tx>
            <c:strRef>
              <c:f>Sheet1!$G$1</c:f>
              <c:strCache>
                <c:ptCount val="1"/>
                <c:pt idx="0">
                  <c:v>Bodega Aurrera</c:v>
                </c:pt>
              </c:strCache>
            </c:strRef>
          </c:tx>
          <c:spPr>
            <a:solidFill>
              <a:schemeClr val="accent6"/>
            </a:solidFill>
            <a:ln>
              <a:noFill/>
            </a:ln>
            <a:effectLst/>
          </c:spPr>
          <c:invertIfNegative val="0"/>
          <c:cat>
            <c:strRef>
              <c:f>Sheet1!$A$2:$A$5</c:f>
              <c:strCache>
                <c:ptCount val="4"/>
                <c:pt idx="0">
                  <c:v>Link</c:v>
                </c:pt>
                <c:pt idx="1">
                  <c:v>Photo</c:v>
                </c:pt>
                <c:pt idx="2">
                  <c:v>Video</c:v>
                </c:pt>
                <c:pt idx="3">
                  <c:v>Live Video</c:v>
                </c:pt>
              </c:strCache>
            </c:strRef>
          </c:cat>
          <c:val>
            <c:numRef>
              <c:f>Sheet1!$G$2:$G$5</c:f>
              <c:numCache>
                <c:formatCode>General</c:formatCode>
                <c:ptCount val="4"/>
                <c:pt idx="0">
                  <c:v>1.2470969273104E-2</c:v>
                </c:pt>
                <c:pt idx="1">
                  <c:v>5.255001346943E-3</c:v>
                </c:pt>
                <c:pt idx="2">
                  <c:v>0.14080259451131999</c:v>
                </c:pt>
                <c:pt idx="3">
                  <c:v>2.3660035377386E-2</c:v>
                </c:pt>
              </c:numCache>
            </c:numRef>
          </c:val>
          <c:extLst>
            <c:ext xmlns:c16="http://schemas.microsoft.com/office/drawing/2014/chart" uri="{C3380CC4-5D6E-409C-BE32-E72D297353CC}">
              <c16:uniqueId val="{00000005-C323-4B67-8576-2A46D5090B40}"/>
            </c:ext>
          </c:extLst>
        </c:ser>
        <c:dLbls>
          <c:showLegendKey val="0"/>
          <c:showVal val="0"/>
          <c:showCatName val="0"/>
          <c:showSerName val="0"/>
          <c:showPercent val="0"/>
          <c:showBubbleSize val="0"/>
        </c:dLbls>
        <c:gapWidth val="219"/>
        <c:overlap val="-27"/>
        <c:axId val="629245304"/>
        <c:axId val="629255144"/>
      </c:barChart>
      <c:catAx>
        <c:axId val="62924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55144"/>
        <c:crosses val="autoZero"/>
        <c:auto val="1"/>
        <c:lblAlgn val="ctr"/>
        <c:lblOffset val="100"/>
        <c:noMultiLvlLbl val="0"/>
      </c:catAx>
      <c:valAx>
        <c:axId val="62925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4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Sheet1!$B$2:$B$7</c:f>
              <c:numCache>
                <c:formatCode>General</c:formatCode>
                <c:ptCount val="6"/>
                <c:pt idx="0">
                  <c:v>82</c:v>
                </c:pt>
                <c:pt idx="1">
                  <c:v>0</c:v>
                </c:pt>
                <c:pt idx="2">
                  <c:v>0</c:v>
                </c:pt>
                <c:pt idx="3">
                  <c:v>0</c:v>
                </c:pt>
                <c:pt idx="4">
                  <c:v>0</c:v>
                </c:pt>
                <c:pt idx="5">
                  <c:v>40</c:v>
                </c:pt>
              </c:numCache>
            </c:numRef>
          </c:val>
          <c:extLst>
            <c:ext xmlns:c16="http://schemas.microsoft.com/office/drawing/2014/chart" uri="{C3380CC4-5D6E-409C-BE32-E72D297353CC}">
              <c16:uniqueId val="{00000000-F2D4-4CB3-826F-DBC177C4C9CC}"/>
            </c:ext>
          </c:extLst>
        </c:ser>
        <c:dLbls>
          <c:showLegendKey val="0"/>
          <c:showVal val="0"/>
          <c:showCatName val="0"/>
          <c:showSerName val="0"/>
          <c:showPercent val="0"/>
          <c:showBubbleSize val="0"/>
        </c:dLbls>
        <c:gapWidth val="150"/>
        <c:overlap val="100"/>
        <c:axId val="629260392"/>
        <c:axId val="629262360"/>
      </c:barChart>
      <c:catAx>
        <c:axId val="62926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2360"/>
        <c:crosses val="autoZero"/>
        <c:auto val="1"/>
        <c:lblAlgn val="ctr"/>
        <c:lblOffset val="100"/>
        <c:noMultiLvlLbl val="0"/>
      </c:catAx>
      <c:valAx>
        <c:axId val="629262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Supermercados S-Mart</c:v>
                </c:pt>
              </c:strCache>
            </c:strRef>
          </c:cat>
          <c:val>
            <c:numRef>
              <c:f>Sheet1!$B$2</c:f>
              <c:numCache>
                <c:formatCode>General</c:formatCode>
                <c:ptCount val="1"/>
                <c:pt idx="0">
                  <c:v>35705</c:v>
                </c:pt>
              </c:numCache>
            </c:numRef>
          </c:val>
          <c:extLst>
            <c:ext xmlns:c16="http://schemas.microsoft.com/office/drawing/2014/chart" uri="{C3380CC4-5D6E-409C-BE32-E72D297353CC}">
              <c16:uniqueId val="{00000000-61D2-4F7E-B3FB-0EDE768186A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Supermercados S-Mart</c:v>
                </c:pt>
              </c:strCache>
            </c:strRef>
          </c:cat>
          <c:val>
            <c:numRef>
              <c:f>Sheet1!$C$2</c:f>
              <c:numCache>
                <c:formatCode>General</c:formatCode>
                <c:ptCount val="1"/>
                <c:pt idx="0">
                  <c:v>8042</c:v>
                </c:pt>
              </c:numCache>
            </c:numRef>
          </c:val>
          <c:extLst>
            <c:ext xmlns:c16="http://schemas.microsoft.com/office/drawing/2014/chart" uri="{C3380CC4-5D6E-409C-BE32-E72D297353CC}">
              <c16:uniqueId val="{00000001-61D2-4F7E-B3FB-0EDE768186A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Supermercados S-Mart</c:v>
                </c:pt>
              </c:strCache>
            </c:strRef>
          </c:cat>
          <c:val>
            <c:numRef>
              <c:f>Sheet1!$D$2</c:f>
              <c:numCache>
                <c:formatCode>General</c:formatCode>
                <c:ptCount val="1"/>
                <c:pt idx="0">
                  <c:v>505937</c:v>
                </c:pt>
              </c:numCache>
            </c:numRef>
          </c:val>
          <c:extLst>
            <c:ext xmlns:c16="http://schemas.microsoft.com/office/drawing/2014/chart" uri="{C3380CC4-5D6E-409C-BE32-E72D297353CC}">
              <c16:uniqueId val="{00000002-61D2-4F7E-B3FB-0EDE768186A1}"/>
            </c:ext>
          </c:extLst>
        </c:ser>
        <c:dLbls>
          <c:showLegendKey val="0"/>
          <c:showVal val="0"/>
          <c:showCatName val="0"/>
          <c:showSerName val="0"/>
          <c:showPercent val="0"/>
          <c:showBubbleSize val="0"/>
        </c:dLbls>
        <c:gapWidth val="219"/>
        <c:overlap val="-27"/>
        <c:axId val="629261704"/>
        <c:axId val="629261048"/>
      </c:barChart>
      <c:catAx>
        <c:axId val="62926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1048"/>
        <c:crosses val="autoZero"/>
        <c:auto val="1"/>
        <c:lblAlgn val="ctr"/>
        <c:lblOffset val="100"/>
        <c:noMultiLvlLbl val="0"/>
      </c:catAx>
      <c:valAx>
        <c:axId val="62926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Supermercados S-Mart</c:v>
                </c:pt>
              </c:strCache>
            </c:strRef>
          </c:cat>
          <c:val>
            <c:numRef>
              <c:f>Sheet1!$B$2</c:f>
              <c:numCache>
                <c:formatCode>General</c:formatCode>
                <c:ptCount val="1"/>
                <c:pt idx="0">
                  <c:v>26824</c:v>
                </c:pt>
              </c:numCache>
            </c:numRef>
          </c:val>
          <c:extLst>
            <c:ext xmlns:c16="http://schemas.microsoft.com/office/drawing/2014/chart" uri="{C3380CC4-5D6E-409C-BE32-E72D297353CC}">
              <c16:uniqueId val="{00000000-148A-4E35-ACC7-8D77CEA83C74}"/>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Supermercados S-Mart</c:v>
                </c:pt>
              </c:strCache>
            </c:strRef>
          </c:cat>
          <c:val>
            <c:numRef>
              <c:f>Sheet1!$C$2</c:f>
              <c:numCache>
                <c:formatCode>General</c:formatCode>
                <c:ptCount val="1"/>
                <c:pt idx="0">
                  <c:v>764349</c:v>
                </c:pt>
              </c:numCache>
            </c:numRef>
          </c:val>
          <c:extLst>
            <c:ext xmlns:c16="http://schemas.microsoft.com/office/drawing/2014/chart" uri="{C3380CC4-5D6E-409C-BE32-E72D297353CC}">
              <c16:uniqueId val="{00000001-148A-4E35-ACC7-8D77CEA83C74}"/>
            </c:ext>
          </c:extLst>
        </c:ser>
        <c:dLbls>
          <c:showLegendKey val="0"/>
          <c:showVal val="0"/>
          <c:showCatName val="0"/>
          <c:showSerName val="0"/>
          <c:showPercent val="0"/>
          <c:showBubbleSize val="0"/>
        </c:dLbls>
        <c:gapWidth val="150"/>
        <c:overlap val="100"/>
        <c:axId val="629264656"/>
        <c:axId val="629254816"/>
      </c:barChart>
      <c:catAx>
        <c:axId val="62926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54816"/>
        <c:crosses val="autoZero"/>
        <c:auto val="1"/>
        <c:lblAlgn val="ctr"/>
        <c:lblOffset val="100"/>
        <c:noMultiLvlLbl val="0"/>
      </c:catAx>
      <c:valAx>
        <c:axId val="629254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Supermercados S-Mart</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7.3375248314616002</c:v>
                </c:pt>
                <c:pt idx="1">
                  <c:v>3.2069570943398</c:v>
                </c:pt>
                <c:pt idx="2">
                  <c:v>3.7470221967074999</c:v>
                </c:pt>
              </c:numCache>
            </c:numRef>
          </c:val>
          <c:extLst>
            <c:ext xmlns:c16="http://schemas.microsoft.com/office/drawing/2014/chart" uri="{C3380CC4-5D6E-409C-BE32-E72D297353CC}">
              <c16:uniqueId val="{00000000-2577-4288-A243-49F02FB1D06C}"/>
            </c:ext>
          </c:extLst>
        </c:ser>
        <c:dLbls>
          <c:showLegendKey val="0"/>
          <c:showVal val="0"/>
          <c:showCatName val="0"/>
          <c:showSerName val="0"/>
          <c:showPercent val="0"/>
          <c:showBubbleSize val="0"/>
        </c:dLbls>
        <c:gapWidth val="219"/>
        <c:overlap val="-27"/>
        <c:axId val="629260720"/>
        <c:axId val="629269576"/>
      </c:barChart>
      <c:catAx>
        <c:axId val="62926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9576"/>
        <c:crosses val="autoZero"/>
        <c:auto val="1"/>
        <c:lblAlgn val="ctr"/>
        <c:lblOffset val="100"/>
        <c:noMultiLvlLbl val="0"/>
      </c:catAx>
      <c:valAx>
        <c:axId val="62926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Sheet1!$B$2:$B$7</c:f>
              <c:numCache>
                <c:formatCode>General</c:formatCode>
                <c:ptCount val="6"/>
                <c:pt idx="0">
                  <c:v>22</c:v>
                </c:pt>
                <c:pt idx="1">
                  <c:v>47</c:v>
                </c:pt>
                <c:pt idx="2">
                  <c:v>12</c:v>
                </c:pt>
                <c:pt idx="3">
                  <c:v>56</c:v>
                </c:pt>
                <c:pt idx="4">
                  <c:v>13</c:v>
                </c:pt>
                <c:pt idx="5">
                  <c:v>7</c:v>
                </c:pt>
              </c:numCache>
            </c:numRef>
          </c:val>
          <c:extLst>
            <c:ext xmlns:c16="http://schemas.microsoft.com/office/drawing/2014/chart" uri="{C3380CC4-5D6E-409C-BE32-E72D297353CC}">
              <c16:uniqueId val="{00000000-ABDE-4105-A6BB-E1016AE844DD}"/>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Sheet1!$C$2:$C$7</c:f>
              <c:numCache>
                <c:formatCode>General</c:formatCode>
                <c:ptCount val="6"/>
                <c:pt idx="0">
                  <c:v>24</c:v>
                </c:pt>
                <c:pt idx="1">
                  <c:v>13</c:v>
                </c:pt>
                <c:pt idx="2">
                  <c:v>29</c:v>
                </c:pt>
                <c:pt idx="3">
                  <c:v>1</c:v>
                </c:pt>
                <c:pt idx="4">
                  <c:v>60</c:v>
                </c:pt>
                <c:pt idx="5">
                  <c:v>52</c:v>
                </c:pt>
              </c:numCache>
            </c:numRef>
          </c:val>
          <c:extLst>
            <c:ext xmlns:c16="http://schemas.microsoft.com/office/drawing/2014/chart" uri="{C3380CC4-5D6E-409C-BE32-E72D297353CC}">
              <c16:uniqueId val="{00000001-ABDE-4105-A6BB-E1016AE844DD}"/>
            </c:ext>
          </c:extLst>
        </c:ser>
        <c:ser>
          <c:idx val="2"/>
          <c:order val="2"/>
          <c:tx>
            <c:strRef>
              <c:f>Sheet1!$D$1</c:f>
              <c:strCache>
                <c:ptCount val="1"/>
                <c:pt idx="0">
                  <c:v>Not yet tagged</c:v>
                </c:pt>
              </c:strCache>
            </c:strRef>
          </c:tx>
          <c:spPr>
            <a:solidFill>
              <a:schemeClr val="accent3"/>
            </a:solidFill>
            <a:ln>
              <a:noFill/>
            </a:ln>
            <a:effectLst/>
          </c:spPr>
          <c:invertIfNegative val="0"/>
          <c:cat>
            <c:strRef>
              <c:f>Sheet1!$A$2:$A$7</c:f>
              <c:strCache>
                <c:ptCount val="6"/>
                <c:pt idx="0">
                  <c:v>Walmart México</c:v>
                </c:pt>
                <c:pt idx="1">
                  <c:v>Soriana Híper y Súper</c:v>
                </c:pt>
                <c:pt idx="2">
                  <c:v>HEB México</c:v>
                </c:pt>
                <c:pt idx="3">
                  <c:v>Alsuper</c:v>
                </c:pt>
                <c:pt idx="4">
                  <c:v>Supermercados S-Mart</c:v>
                </c:pt>
                <c:pt idx="5">
                  <c:v>Bodega Aurrera</c:v>
                </c:pt>
              </c:strCache>
            </c:strRef>
          </c:cat>
          <c:val>
            <c:numRef>
              <c:f>Sheet1!$D$2:$D$7</c:f>
              <c:numCache>
                <c:formatCode>General</c:formatCode>
                <c:ptCount val="6"/>
                <c:pt idx="0">
                  <c:v>2</c:v>
                </c:pt>
                <c:pt idx="1">
                  <c:v>1</c:v>
                </c:pt>
                <c:pt idx="2">
                  <c:v>1</c:v>
                </c:pt>
                <c:pt idx="3">
                  <c:v>1</c:v>
                </c:pt>
                <c:pt idx="4">
                  <c:v>8</c:v>
                </c:pt>
                <c:pt idx="5">
                  <c:v>3</c:v>
                </c:pt>
              </c:numCache>
            </c:numRef>
          </c:val>
          <c:extLst>
            <c:ext xmlns:c16="http://schemas.microsoft.com/office/drawing/2014/chart" uri="{C3380CC4-5D6E-409C-BE32-E72D297353CC}">
              <c16:uniqueId val="{00000002-ABDE-4105-A6BB-E1016AE844DD}"/>
            </c:ext>
          </c:extLst>
        </c:ser>
        <c:dLbls>
          <c:showLegendKey val="0"/>
          <c:showVal val="0"/>
          <c:showCatName val="0"/>
          <c:showSerName val="0"/>
          <c:showPercent val="0"/>
          <c:showBubbleSize val="0"/>
        </c:dLbls>
        <c:gapWidth val="150"/>
        <c:overlap val="100"/>
        <c:axId val="629274168"/>
        <c:axId val="629267936"/>
      </c:barChart>
      <c:catAx>
        <c:axId val="62927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67936"/>
        <c:crosses val="autoZero"/>
        <c:auto val="1"/>
        <c:lblAlgn val="ctr"/>
        <c:lblOffset val="100"/>
        <c:noMultiLvlLbl val="0"/>
      </c:catAx>
      <c:valAx>
        <c:axId val="629267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927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01980-7364-4C48-9862-A16669497AB8}"/>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831441C7-4EBE-4166-BDAA-1379073DD72E}"/>
              </a:ext>
            </a:extLst>
          </p:cNvPr>
          <p:cNvSpPr>
            <a:spLocks noGrp="1"/>
          </p:cNvSpPr>
          <p:nvPr>
            <p:ph type="subTitle" idx="1"/>
          </p:nvPr>
        </p:nvSpPr>
        <p:spPr/>
        <p:txBody>
          <a:bodyPr/>
          <a:lstStyle/>
          <a:p>
            <a:r>
              <a:rPr lang="en-US"/>
              <a:t>Supermercados S-Mart</a:t>
            </a:r>
          </a:p>
        </p:txBody>
      </p:sp>
    </p:spTree>
    <p:extLst>
      <p:ext uri="{BB962C8B-B14F-4D97-AF65-F5344CB8AC3E}">
        <p14:creationId xmlns:p14="http://schemas.microsoft.com/office/powerpoint/2010/main" val="1065473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7A3A3-4846-4E83-9212-0009A3F16DB5}"/>
              </a:ext>
            </a:extLst>
          </p:cNvPr>
          <p:cNvSpPr>
            <a:spLocks noGrp="1"/>
          </p:cNvSpPr>
          <p:nvPr>
            <p:ph type="title"/>
          </p:nvPr>
        </p:nvSpPr>
        <p:spPr/>
        <p:txBody>
          <a:bodyPr/>
          <a:lstStyle/>
          <a:p>
            <a:r>
              <a:rPr lang="en-US"/>
              <a:t>Facebook Key Metrics Table | INDICADORES</a:t>
            </a:r>
          </a:p>
        </p:txBody>
      </p:sp>
      <p:graphicFrame>
        <p:nvGraphicFramePr>
          <p:cNvPr id="5" name="Table Placeholder 4">
            <a:extLst>
              <a:ext uri="{FF2B5EF4-FFF2-40B4-BE49-F238E27FC236}">
                <a16:creationId xmlns:a16="http://schemas.microsoft.com/office/drawing/2014/main" id="{F9B948DB-62B2-441C-BB35-3525904EAD97}"/>
              </a:ext>
            </a:extLst>
          </p:cNvPr>
          <p:cNvGraphicFramePr>
            <a:graphicFrameLocks noGrp="1"/>
          </p:cNvGraphicFramePr>
          <p:nvPr>
            <p:ph type="tbl" sz="quarter" idx="13"/>
            <p:extLst>
              <p:ext uri="{D42A27DB-BD31-4B8C-83A1-F6EECF244321}">
                <p14:modId xmlns:p14="http://schemas.microsoft.com/office/powerpoint/2010/main" val="133076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5481901"/>
                    </a:ext>
                  </a:extLst>
                </a:gridCol>
                <a:gridCol w="740664">
                  <a:extLst>
                    <a:ext uri="{9D8B030D-6E8A-4147-A177-3AD203B41FA5}">
                      <a16:colId xmlns:a16="http://schemas.microsoft.com/office/drawing/2014/main" val="2591409337"/>
                    </a:ext>
                  </a:extLst>
                </a:gridCol>
                <a:gridCol w="740664">
                  <a:extLst>
                    <a:ext uri="{9D8B030D-6E8A-4147-A177-3AD203B41FA5}">
                      <a16:colId xmlns:a16="http://schemas.microsoft.com/office/drawing/2014/main" val="2135708521"/>
                    </a:ext>
                  </a:extLst>
                </a:gridCol>
                <a:gridCol w="740664">
                  <a:extLst>
                    <a:ext uri="{9D8B030D-6E8A-4147-A177-3AD203B41FA5}">
                      <a16:colId xmlns:a16="http://schemas.microsoft.com/office/drawing/2014/main" val="944960605"/>
                    </a:ext>
                  </a:extLst>
                </a:gridCol>
                <a:gridCol w="740664">
                  <a:extLst>
                    <a:ext uri="{9D8B030D-6E8A-4147-A177-3AD203B41FA5}">
                      <a16:colId xmlns:a16="http://schemas.microsoft.com/office/drawing/2014/main" val="2533544968"/>
                    </a:ext>
                  </a:extLst>
                </a:gridCol>
                <a:gridCol w="740664">
                  <a:extLst>
                    <a:ext uri="{9D8B030D-6E8A-4147-A177-3AD203B41FA5}">
                      <a16:colId xmlns:a16="http://schemas.microsoft.com/office/drawing/2014/main" val="433511625"/>
                    </a:ext>
                  </a:extLst>
                </a:gridCol>
                <a:gridCol w="740664">
                  <a:extLst>
                    <a:ext uri="{9D8B030D-6E8A-4147-A177-3AD203B41FA5}">
                      <a16:colId xmlns:a16="http://schemas.microsoft.com/office/drawing/2014/main" val="2798027146"/>
                    </a:ext>
                  </a:extLst>
                </a:gridCol>
                <a:gridCol w="740664">
                  <a:extLst>
                    <a:ext uri="{9D8B030D-6E8A-4147-A177-3AD203B41FA5}">
                      <a16:colId xmlns:a16="http://schemas.microsoft.com/office/drawing/2014/main" val="4003790995"/>
                    </a:ext>
                  </a:extLst>
                </a:gridCol>
                <a:gridCol w="740664">
                  <a:extLst>
                    <a:ext uri="{9D8B030D-6E8A-4147-A177-3AD203B41FA5}">
                      <a16:colId xmlns:a16="http://schemas.microsoft.com/office/drawing/2014/main" val="523161417"/>
                    </a:ext>
                  </a:extLst>
                </a:gridCol>
                <a:gridCol w="740664">
                  <a:extLst>
                    <a:ext uri="{9D8B030D-6E8A-4147-A177-3AD203B41FA5}">
                      <a16:colId xmlns:a16="http://schemas.microsoft.com/office/drawing/2014/main" val="107156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61524013"/>
                  </a:ext>
                </a:extLst>
              </a:tr>
              <a:tr h="370840">
                <a:tc>
                  <a:txBody>
                    <a:bodyPr/>
                    <a:lstStyle/>
                    <a:p>
                      <a:r>
                        <a:rPr lang="en-US" sz="1000"/>
                        <a:t>Bodega Aurrera</a:t>
                      </a:r>
                    </a:p>
                  </a:txBody>
                  <a:tcPr/>
                </a:tc>
                <a:tc>
                  <a:txBody>
                    <a:bodyPr/>
                    <a:lstStyle/>
                    <a:p>
                      <a:r>
                        <a:rPr lang="en-US" sz="1000"/>
                        <a:t>8086440</a:t>
                      </a:r>
                    </a:p>
                  </a:txBody>
                  <a:tcPr/>
                </a:tc>
                <a:tc>
                  <a:txBody>
                    <a:bodyPr/>
                    <a:lstStyle/>
                    <a:p>
                      <a:r>
                        <a:rPr lang="en-US" sz="1000"/>
                        <a:t>34541</a:t>
                      </a:r>
                    </a:p>
                  </a:txBody>
                  <a:tcPr/>
                </a:tc>
                <a:tc>
                  <a:txBody>
                    <a:bodyPr/>
                    <a:lstStyle/>
                    <a:p>
                      <a:r>
                        <a:rPr lang="en-US" sz="1000"/>
                        <a:t>62</a:t>
                      </a:r>
                    </a:p>
                  </a:txBody>
                  <a:tcPr/>
                </a:tc>
                <a:tc>
                  <a:txBody>
                    <a:bodyPr/>
                    <a:lstStyle/>
                    <a:p>
                      <a:r>
                        <a:rPr lang="en-US" sz="1000"/>
                        <a:t>376259</a:t>
                      </a:r>
                    </a:p>
                  </a:txBody>
                  <a:tcPr/>
                </a:tc>
                <a:tc>
                  <a:txBody>
                    <a:bodyPr/>
                    <a:lstStyle/>
                    <a:p>
                      <a:r>
                        <a:rPr lang="en-US" sz="1000"/>
                        <a:t>20646</a:t>
                      </a:r>
                    </a:p>
                  </a:txBody>
                  <a:tcPr/>
                </a:tc>
                <a:tc>
                  <a:txBody>
                    <a:bodyPr/>
                    <a:lstStyle/>
                    <a:p>
                      <a:r>
                        <a:rPr lang="en-US" sz="1000"/>
                        <a:t>211255</a:t>
                      </a:r>
                    </a:p>
                  </a:txBody>
                  <a:tcPr/>
                </a:tc>
                <a:tc>
                  <a:txBody>
                    <a:bodyPr/>
                    <a:lstStyle/>
                    <a:p>
                      <a:r>
                        <a:rPr lang="en-US" sz="1000"/>
                        <a:t>40</a:t>
                      </a:r>
                    </a:p>
                  </a:txBody>
                  <a:tcPr/>
                </a:tc>
                <a:tc>
                  <a:txBody>
                    <a:bodyPr/>
                    <a:lstStyle/>
                    <a:p>
                      <a:r>
                        <a:rPr lang="en-US" sz="1000"/>
                        <a:t>0.1216 %</a:t>
                      </a:r>
                    </a:p>
                  </a:txBody>
                  <a:tcPr/>
                </a:tc>
                <a:tc>
                  <a:txBody>
                    <a:bodyPr/>
                    <a:lstStyle/>
                    <a:p>
                      <a:r>
                        <a:rPr lang="en-US" sz="1000"/>
                        <a:t>83.3 %</a:t>
                      </a:r>
                    </a:p>
                  </a:txBody>
                  <a:tcPr/>
                </a:tc>
                <a:extLst>
                  <a:ext uri="{0D108BD9-81ED-4DB2-BD59-A6C34878D82A}">
                    <a16:rowId xmlns:a16="http://schemas.microsoft.com/office/drawing/2014/main" val="2969007692"/>
                  </a:ext>
                </a:extLst>
              </a:tr>
              <a:tr h="370840">
                <a:tc>
                  <a:txBody>
                    <a:bodyPr/>
                    <a:lstStyle/>
                    <a:p>
                      <a:r>
                        <a:rPr lang="en-US" sz="1000"/>
                        <a:t>Walmart México</a:t>
                      </a:r>
                    </a:p>
                  </a:txBody>
                  <a:tcPr/>
                </a:tc>
                <a:tc>
                  <a:txBody>
                    <a:bodyPr/>
                    <a:lstStyle/>
                    <a:p>
                      <a:r>
                        <a:rPr lang="en-US" sz="1000"/>
                        <a:t>6839716</a:t>
                      </a:r>
                    </a:p>
                  </a:txBody>
                  <a:tcPr/>
                </a:tc>
                <a:tc>
                  <a:txBody>
                    <a:bodyPr/>
                    <a:lstStyle/>
                    <a:p>
                      <a:r>
                        <a:rPr lang="en-US" sz="1000"/>
                        <a:t>29963</a:t>
                      </a:r>
                    </a:p>
                  </a:txBody>
                  <a:tcPr/>
                </a:tc>
                <a:tc>
                  <a:txBody>
                    <a:bodyPr/>
                    <a:lstStyle/>
                    <a:p>
                      <a:r>
                        <a:rPr lang="en-US" sz="1000"/>
                        <a:t>48</a:t>
                      </a:r>
                    </a:p>
                  </a:txBody>
                  <a:tcPr/>
                </a:tc>
                <a:tc>
                  <a:txBody>
                    <a:bodyPr/>
                    <a:lstStyle/>
                    <a:p>
                      <a:r>
                        <a:rPr lang="en-US" sz="1000"/>
                        <a:t>72926</a:t>
                      </a:r>
                    </a:p>
                  </a:txBody>
                  <a:tcPr/>
                </a:tc>
                <a:tc>
                  <a:txBody>
                    <a:bodyPr/>
                    <a:lstStyle/>
                    <a:p>
                      <a:r>
                        <a:rPr lang="en-US" sz="1000"/>
                        <a:t>5316</a:t>
                      </a:r>
                    </a:p>
                  </a:txBody>
                  <a:tcPr/>
                </a:tc>
                <a:tc>
                  <a:txBody>
                    <a:bodyPr/>
                    <a:lstStyle/>
                    <a:p>
                      <a:r>
                        <a:rPr lang="en-US" sz="1000"/>
                        <a:t>8058</a:t>
                      </a:r>
                    </a:p>
                  </a:txBody>
                  <a:tcPr/>
                </a:tc>
                <a:tc>
                  <a:txBody>
                    <a:bodyPr/>
                    <a:lstStyle/>
                    <a:p>
                      <a:r>
                        <a:rPr lang="en-US" sz="1000"/>
                        <a:t>82</a:t>
                      </a:r>
                    </a:p>
                  </a:txBody>
                  <a:tcPr/>
                </a:tc>
                <a:tc>
                  <a:txBody>
                    <a:bodyPr/>
                    <a:lstStyle/>
                    <a:p>
                      <a:r>
                        <a:rPr lang="en-US" sz="1000"/>
                        <a:t>0.0263 %</a:t>
                      </a:r>
                    </a:p>
                  </a:txBody>
                  <a:tcPr/>
                </a:tc>
                <a:tc>
                  <a:txBody>
                    <a:bodyPr/>
                    <a:lstStyle/>
                    <a:p>
                      <a:r>
                        <a:rPr lang="en-US" sz="1000"/>
                        <a:t>80.6 %</a:t>
                      </a:r>
                    </a:p>
                  </a:txBody>
                  <a:tcPr/>
                </a:tc>
                <a:extLst>
                  <a:ext uri="{0D108BD9-81ED-4DB2-BD59-A6C34878D82A}">
                    <a16:rowId xmlns:a16="http://schemas.microsoft.com/office/drawing/2014/main" val="1686316788"/>
                  </a:ext>
                </a:extLst>
              </a:tr>
              <a:tr h="370840">
                <a:tc>
                  <a:txBody>
                    <a:bodyPr/>
                    <a:lstStyle/>
                    <a:p>
                      <a:r>
                        <a:rPr lang="en-US" sz="1000"/>
                        <a:t>Soriana Híper y Súper</a:t>
                      </a:r>
                    </a:p>
                  </a:txBody>
                  <a:tcPr/>
                </a:tc>
                <a:tc>
                  <a:txBody>
                    <a:bodyPr/>
                    <a:lstStyle/>
                    <a:p>
                      <a:r>
                        <a:rPr lang="en-US" sz="1000"/>
                        <a:t>723631</a:t>
                      </a:r>
                    </a:p>
                  </a:txBody>
                  <a:tcPr/>
                </a:tc>
                <a:tc>
                  <a:txBody>
                    <a:bodyPr/>
                    <a:lstStyle/>
                    <a:p>
                      <a:r>
                        <a:rPr lang="en-US" sz="1000"/>
                        <a:t>5715</a:t>
                      </a:r>
                    </a:p>
                  </a:txBody>
                  <a:tcPr/>
                </a:tc>
                <a:tc>
                  <a:txBody>
                    <a:bodyPr/>
                    <a:lstStyle/>
                    <a:p>
                      <a:r>
                        <a:rPr lang="en-US" sz="1000"/>
                        <a:t>61</a:t>
                      </a:r>
                    </a:p>
                  </a:txBody>
                  <a:tcPr/>
                </a:tc>
                <a:tc>
                  <a:txBody>
                    <a:bodyPr/>
                    <a:lstStyle/>
                    <a:p>
                      <a:r>
                        <a:rPr lang="en-US" sz="1000"/>
                        <a:t>4699</a:t>
                      </a:r>
                    </a:p>
                  </a:txBody>
                  <a:tcPr/>
                </a:tc>
                <a:tc>
                  <a:txBody>
                    <a:bodyPr/>
                    <a:lstStyle/>
                    <a:p>
                      <a:r>
                        <a:rPr lang="en-US" sz="1000"/>
                        <a:t>953</a:t>
                      </a:r>
                    </a:p>
                  </a:txBody>
                  <a:tcPr/>
                </a:tc>
                <a:tc>
                  <a:txBody>
                    <a:bodyPr/>
                    <a:lstStyle/>
                    <a:p>
                      <a:r>
                        <a:rPr lang="en-US" sz="1000"/>
                        <a:t>552</a:t>
                      </a:r>
                    </a:p>
                  </a:txBody>
                  <a:tcPr/>
                </a:tc>
                <a:tc>
                  <a:txBody>
                    <a:bodyPr/>
                    <a:lstStyle/>
                    <a:p>
                      <a:r>
                        <a:rPr lang="en-US" sz="1000"/>
                        <a:t>0</a:t>
                      </a:r>
                    </a:p>
                  </a:txBody>
                  <a:tcPr/>
                </a:tc>
                <a:tc>
                  <a:txBody>
                    <a:bodyPr/>
                    <a:lstStyle/>
                    <a:p>
                      <a:r>
                        <a:rPr lang="en-US" sz="1000"/>
                        <a:t>0.0141 %</a:t>
                      </a:r>
                    </a:p>
                  </a:txBody>
                  <a:tcPr/>
                </a:tc>
                <a:tc>
                  <a:txBody>
                    <a:bodyPr/>
                    <a:lstStyle/>
                    <a:p>
                      <a:r>
                        <a:rPr lang="en-US" sz="1000"/>
                        <a:t>0.0 %</a:t>
                      </a:r>
                    </a:p>
                  </a:txBody>
                  <a:tcPr/>
                </a:tc>
                <a:extLst>
                  <a:ext uri="{0D108BD9-81ED-4DB2-BD59-A6C34878D82A}">
                    <a16:rowId xmlns:a16="http://schemas.microsoft.com/office/drawing/2014/main" val="2203467316"/>
                  </a:ext>
                </a:extLst>
              </a:tr>
              <a:tr h="370840">
                <a:tc>
                  <a:txBody>
                    <a:bodyPr/>
                    <a:lstStyle/>
                    <a:p>
                      <a:r>
                        <a:rPr lang="en-US" sz="1000"/>
                        <a:t>HEB México</a:t>
                      </a:r>
                    </a:p>
                  </a:txBody>
                  <a:tcPr/>
                </a:tc>
                <a:tc>
                  <a:txBody>
                    <a:bodyPr/>
                    <a:lstStyle/>
                    <a:p>
                      <a:r>
                        <a:rPr lang="en-US" sz="1000"/>
                        <a:t>704126</a:t>
                      </a:r>
                    </a:p>
                  </a:txBody>
                  <a:tcPr/>
                </a:tc>
                <a:tc>
                  <a:txBody>
                    <a:bodyPr/>
                    <a:lstStyle/>
                    <a:p>
                      <a:r>
                        <a:rPr lang="en-US" sz="1000"/>
                        <a:t>5038</a:t>
                      </a:r>
                    </a:p>
                  </a:txBody>
                  <a:tcPr/>
                </a:tc>
                <a:tc>
                  <a:txBody>
                    <a:bodyPr/>
                    <a:lstStyle/>
                    <a:p>
                      <a:r>
                        <a:rPr lang="en-US" sz="1000"/>
                        <a:t>42</a:t>
                      </a:r>
                    </a:p>
                  </a:txBody>
                  <a:tcPr/>
                </a:tc>
                <a:tc>
                  <a:txBody>
                    <a:bodyPr/>
                    <a:lstStyle/>
                    <a:p>
                      <a:r>
                        <a:rPr lang="en-US" sz="1000"/>
                        <a:t>8318</a:t>
                      </a:r>
                    </a:p>
                  </a:txBody>
                  <a:tcPr/>
                </a:tc>
                <a:tc>
                  <a:txBody>
                    <a:bodyPr/>
                    <a:lstStyle/>
                    <a:p>
                      <a:r>
                        <a:rPr lang="en-US" sz="1000"/>
                        <a:t>654</a:t>
                      </a:r>
                    </a:p>
                  </a:txBody>
                  <a:tcPr/>
                </a:tc>
                <a:tc>
                  <a:txBody>
                    <a:bodyPr/>
                    <a:lstStyle/>
                    <a:p>
                      <a:r>
                        <a:rPr lang="en-US" sz="1000"/>
                        <a:t>1188</a:t>
                      </a:r>
                    </a:p>
                  </a:txBody>
                  <a:tcPr/>
                </a:tc>
                <a:tc>
                  <a:txBody>
                    <a:bodyPr/>
                    <a:lstStyle/>
                    <a:p>
                      <a:r>
                        <a:rPr lang="en-US" sz="1000"/>
                        <a:t>0</a:t>
                      </a:r>
                    </a:p>
                  </a:txBody>
                  <a:tcPr/>
                </a:tc>
                <a:tc>
                  <a:txBody>
                    <a:bodyPr/>
                    <a:lstStyle/>
                    <a:p>
                      <a:r>
                        <a:rPr lang="en-US" sz="1000"/>
                        <a:t>0.0345 %</a:t>
                      </a:r>
                    </a:p>
                  </a:txBody>
                  <a:tcPr/>
                </a:tc>
                <a:tc>
                  <a:txBody>
                    <a:bodyPr/>
                    <a:lstStyle/>
                    <a:p>
                      <a:r>
                        <a:rPr lang="en-US" sz="1000"/>
                        <a:t>0.0 %</a:t>
                      </a:r>
                    </a:p>
                  </a:txBody>
                  <a:tcPr/>
                </a:tc>
                <a:extLst>
                  <a:ext uri="{0D108BD9-81ED-4DB2-BD59-A6C34878D82A}">
                    <a16:rowId xmlns:a16="http://schemas.microsoft.com/office/drawing/2014/main" val="1066481475"/>
                  </a:ext>
                </a:extLst>
              </a:tr>
              <a:tr h="370840">
                <a:tc>
                  <a:txBody>
                    <a:bodyPr/>
                    <a:lstStyle/>
                    <a:p>
                      <a:r>
                        <a:rPr lang="en-US" sz="1000"/>
                        <a:t>Supermercados S-Mart</a:t>
                      </a:r>
                    </a:p>
                  </a:txBody>
                  <a:tcPr/>
                </a:tc>
                <a:tc>
                  <a:txBody>
                    <a:bodyPr/>
                    <a:lstStyle/>
                    <a:p>
                      <a:r>
                        <a:rPr lang="en-US" sz="1000"/>
                        <a:t>372067</a:t>
                      </a:r>
                    </a:p>
                  </a:txBody>
                  <a:tcPr/>
                </a:tc>
                <a:tc>
                  <a:txBody>
                    <a:bodyPr/>
                    <a:lstStyle/>
                    <a:p>
                      <a:r>
                        <a:rPr lang="en-US" sz="1000"/>
                        <a:t>5718</a:t>
                      </a:r>
                    </a:p>
                  </a:txBody>
                  <a:tcPr/>
                </a:tc>
                <a:tc>
                  <a:txBody>
                    <a:bodyPr/>
                    <a:lstStyle/>
                    <a:p>
                      <a:r>
                        <a:rPr lang="en-US" sz="1000"/>
                        <a:t>81</a:t>
                      </a:r>
                    </a:p>
                  </a:txBody>
                  <a:tcPr/>
                </a:tc>
                <a:tc>
                  <a:txBody>
                    <a:bodyPr/>
                    <a:lstStyle/>
                    <a:p>
                      <a:r>
                        <a:rPr lang="en-US" sz="1000"/>
                        <a:t>28194</a:t>
                      </a:r>
                    </a:p>
                  </a:txBody>
                  <a:tcPr/>
                </a:tc>
                <a:tc>
                  <a:txBody>
                    <a:bodyPr/>
                    <a:lstStyle/>
                    <a:p>
                      <a:r>
                        <a:rPr lang="en-US" sz="1000"/>
                        <a:t>4224</a:t>
                      </a:r>
                    </a:p>
                  </a:txBody>
                  <a:tcPr/>
                </a:tc>
                <a:tc>
                  <a:txBody>
                    <a:bodyPr/>
                    <a:lstStyle/>
                    <a:p>
                      <a:r>
                        <a:rPr lang="en-US" sz="1000"/>
                        <a:t>5990</a:t>
                      </a:r>
                    </a:p>
                  </a:txBody>
                  <a:tcPr/>
                </a:tc>
                <a:tc>
                  <a:txBody>
                    <a:bodyPr/>
                    <a:lstStyle/>
                    <a:p>
                      <a:r>
                        <a:rPr lang="en-US" sz="1000"/>
                        <a:t>0</a:t>
                      </a:r>
                    </a:p>
                  </a:txBody>
                  <a:tcPr/>
                </a:tc>
                <a:tc>
                  <a:txBody>
                    <a:bodyPr/>
                    <a:lstStyle/>
                    <a:p>
                      <a:r>
                        <a:rPr lang="en-US" sz="1000"/>
                        <a:t>0.1284 %</a:t>
                      </a:r>
                    </a:p>
                  </a:txBody>
                  <a:tcPr/>
                </a:tc>
                <a:tc>
                  <a:txBody>
                    <a:bodyPr/>
                    <a:lstStyle/>
                    <a:p>
                      <a:r>
                        <a:rPr lang="en-US" sz="1000"/>
                        <a:t>0.0 %</a:t>
                      </a:r>
                    </a:p>
                  </a:txBody>
                  <a:tcPr/>
                </a:tc>
                <a:extLst>
                  <a:ext uri="{0D108BD9-81ED-4DB2-BD59-A6C34878D82A}">
                    <a16:rowId xmlns:a16="http://schemas.microsoft.com/office/drawing/2014/main" val="2562229978"/>
                  </a:ext>
                </a:extLst>
              </a:tr>
              <a:tr h="370840">
                <a:tc>
                  <a:txBody>
                    <a:bodyPr/>
                    <a:lstStyle/>
                    <a:p>
                      <a:r>
                        <a:rPr lang="en-US" sz="1000"/>
                        <a:t>Alsuper</a:t>
                      </a:r>
                    </a:p>
                  </a:txBody>
                  <a:tcPr/>
                </a:tc>
                <a:tc>
                  <a:txBody>
                    <a:bodyPr/>
                    <a:lstStyle/>
                    <a:p>
                      <a:r>
                        <a:rPr lang="en-US" sz="1000"/>
                        <a:t>165695</a:t>
                      </a:r>
                    </a:p>
                  </a:txBody>
                  <a:tcPr/>
                </a:tc>
                <a:tc>
                  <a:txBody>
                    <a:bodyPr/>
                    <a:lstStyle/>
                    <a:p>
                      <a:r>
                        <a:rPr lang="en-US" sz="1000"/>
                        <a:t>3706</a:t>
                      </a:r>
                    </a:p>
                  </a:txBody>
                  <a:tcPr/>
                </a:tc>
                <a:tc>
                  <a:txBody>
                    <a:bodyPr/>
                    <a:lstStyle/>
                    <a:p>
                      <a:r>
                        <a:rPr lang="en-US" sz="1000"/>
                        <a:t>58</a:t>
                      </a:r>
                    </a:p>
                  </a:txBody>
                  <a:tcPr/>
                </a:tc>
                <a:tc>
                  <a:txBody>
                    <a:bodyPr/>
                    <a:lstStyle/>
                    <a:p>
                      <a:r>
                        <a:rPr lang="en-US" sz="1000"/>
                        <a:t>10542</a:t>
                      </a:r>
                    </a:p>
                  </a:txBody>
                  <a:tcPr/>
                </a:tc>
                <a:tc>
                  <a:txBody>
                    <a:bodyPr/>
                    <a:lstStyle/>
                    <a:p>
                      <a:r>
                        <a:rPr lang="en-US" sz="1000"/>
                        <a:t>568</a:t>
                      </a:r>
                    </a:p>
                  </a:txBody>
                  <a:tcPr/>
                </a:tc>
                <a:tc>
                  <a:txBody>
                    <a:bodyPr/>
                    <a:lstStyle/>
                    <a:p>
                      <a:r>
                        <a:rPr lang="en-US" sz="1000"/>
                        <a:t>1060</a:t>
                      </a:r>
                    </a:p>
                  </a:txBody>
                  <a:tcPr/>
                </a:tc>
                <a:tc>
                  <a:txBody>
                    <a:bodyPr/>
                    <a:lstStyle/>
                    <a:p>
                      <a:r>
                        <a:rPr lang="en-US" sz="1000"/>
                        <a:t>0</a:t>
                      </a:r>
                    </a:p>
                  </a:txBody>
                  <a:tcPr/>
                </a:tc>
                <a:tc>
                  <a:txBody>
                    <a:bodyPr/>
                    <a:lstStyle/>
                    <a:p>
                      <a:r>
                        <a:rPr lang="en-US" sz="1000"/>
                        <a:t>0.1281 %</a:t>
                      </a:r>
                    </a:p>
                  </a:txBody>
                  <a:tcPr/>
                </a:tc>
                <a:tc>
                  <a:txBody>
                    <a:bodyPr/>
                    <a:lstStyle/>
                    <a:p>
                      <a:r>
                        <a:rPr lang="en-US" sz="1000"/>
                        <a:t>0.0 %</a:t>
                      </a:r>
                    </a:p>
                  </a:txBody>
                  <a:tcPr/>
                </a:tc>
                <a:extLst>
                  <a:ext uri="{0D108BD9-81ED-4DB2-BD59-A6C34878D82A}">
                    <a16:rowId xmlns:a16="http://schemas.microsoft.com/office/drawing/2014/main" val="2794390970"/>
                  </a:ext>
                </a:extLst>
              </a:tr>
            </a:tbl>
          </a:graphicData>
        </a:graphic>
      </p:graphicFrame>
      <p:sp>
        <p:nvSpPr>
          <p:cNvPr id="4" name="Text Placeholder 3">
            <a:extLst>
              <a:ext uri="{FF2B5EF4-FFF2-40B4-BE49-F238E27FC236}">
                <a16:creationId xmlns:a16="http://schemas.microsoft.com/office/drawing/2014/main" id="{FB6A07B9-8374-45D8-89E9-5126ED65F244}"/>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981756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F3B9A-D1F6-4A44-8A9E-C0FEFB5D02C6}"/>
              </a:ext>
            </a:extLst>
          </p:cNvPr>
          <p:cNvSpPr>
            <a:spLocks noGrp="1"/>
          </p:cNvSpPr>
          <p:nvPr>
            <p:ph type="title"/>
          </p:nvPr>
        </p:nvSpPr>
        <p:spPr/>
        <p:txBody>
          <a:bodyPr/>
          <a:lstStyle/>
          <a:p>
            <a:r>
              <a:rPr lang="en-US"/>
              <a:t>Facebook Interactions Distribution | INDICADORES</a:t>
            </a:r>
          </a:p>
        </p:txBody>
      </p:sp>
      <p:graphicFrame>
        <p:nvGraphicFramePr>
          <p:cNvPr id="6" name="Chart Placeholder 5">
            <a:extLst>
              <a:ext uri="{FF2B5EF4-FFF2-40B4-BE49-F238E27FC236}">
                <a16:creationId xmlns:a16="http://schemas.microsoft.com/office/drawing/2014/main" id="{F3F78474-9B60-464B-B770-1EFE0061C8CF}"/>
              </a:ext>
            </a:extLst>
          </p:cNvPr>
          <p:cNvGraphicFramePr>
            <a:graphicFrameLocks noGrp="1"/>
          </p:cNvGraphicFramePr>
          <p:nvPr>
            <p:ph type="chart" sz="quarter" idx="13"/>
            <p:extLst>
              <p:ext uri="{D42A27DB-BD31-4B8C-83A1-F6EECF244321}">
                <p14:modId xmlns:p14="http://schemas.microsoft.com/office/powerpoint/2010/main" val="2235290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A346D0-E4F6-4CD8-8256-1C8BFC738B5B}"/>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1BD88D9F-3A13-484A-B4D7-7693C377F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36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90727-82C6-43E2-8F60-C7BE41014A74}"/>
              </a:ext>
            </a:extLst>
          </p:cNvPr>
          <p:cNvSpPr>
            <a:spLocks noGrp="1"/>
          </p:cNvSpPr>
          <p:nvPr>
            <p:ph type="title"/>
          </p:nvPr>
        </p:nvSpPr>
        <p:spPr/>
        <p:txBody>
          <a:bodyPr/>
          <a:lstStyle/>
          <a:p>
            <a:r>
              <a:rPr lang="en-US"/>
              <a:t>Facebook Fans By City Table | INDICADORES - 1 of 3</a:t>
            </a:r>
          </a:p>
        </p:txBody>
      </p:sp>
      <p:graphicFrame>
        <p:nvGraphicFramePr>
          <p:cNvPr id="5" name="Table Placeholder 4">
            <a:extLst>
              <a:ext uri="{FF2B5EF4-FFF2-40B4-BE49-F238E27FC236}">
                <a16:creationId xmlns:a16="http://schemas.microsoft.com/office/drawing/2014/main" id="{05258D2D-0877-4FC8-B92C-F9E8A4F571AD}"/>
              </a:ext>
            </a:extLst>
          </p:cNvPr>
          <p:cNvGraphicFramePr>
            <a:graphicFrameLocks noGrp="1"/>
          </p:cNvGraphicFramePr>
          <p:nvPr>
            <p:ph type="tbl" sz="quarter" idx="13"/>
            <p:extLst>
              <p:ext uri="{D42A27DB-BD31-4B8C-83A1-F6EECF244321}">
                <p14:modId xmlns:p14="http://schemas.microsoft.com/office/powerpoint/2010/main" val="3107727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61182602"/>
                    </a:ext>
                  </a:extLst>
                </a:gridCol>
                <a:gridCol w="1645920">
                  <a:extLst>
                    <a:ext uri="{9D8B030D-6E8A-4147-A177-3AD203B41FA5}">
                      <a16:colId xmlns:a16="http://schemas.microsoft.com/office/drawing/2014/main" val="2051088344"/>
                    </a:ext>
                  </a:extLst>
                </a:gridCol>
                <a:gridCol w="1645920">
                  <a:extLst>
                    <a:ext uri="{9D8B030D-6E8A-4147-A177-3AD203B41FA5}">
                      <a16:colId xmlns:a16="http://schemas.microsoft.com/office/drawing/2014/main" val="3854439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6116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Reynosa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9097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Reynosa Tamaulipas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6075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Río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2733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Salinas Victoria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6451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Puebla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2969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Pesquería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1248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Monterrey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1866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 Laredo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1853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Nuevo 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2743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55169085"/>
                  </a:ext>
                </a:extLst>
              </a:tr>
            </a:tbl>
          </a:graphicData>
        </a:graphic>
      </p:graphicFrame>
      <p:sp>
        <p:nvSpPr>
          <p:cNvPr id="4" name="Text Placeholder 3">
            <a:extLst>
              <a:ext uri="{FF2B5EF4-FFF2-40B4-BE49-F238E27FC236}">
                <a16:creationId xmlns:a16="http://schemas.microsoft.com/office/drawing/2014/main" id="{A1BFB922-F548-4CB8-A4BE-8C62A58D643E}"/>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4236581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5A5E6-3AF6-4F36-A299-257CD5D562B4}"/>
              </a:ext>
            </a:extLst>
          </p:cNvPr>
          <p:cNvSpPr>
            <a:spLocks noGrp="1"/>
          </p:cNvSpPr>
          <p:nvPr>
            <p:ph type="title"/>
          </p:nvPr>
        </p:nvSpPr>
        <p:spPr/>
        <p:txBody>
          <a:bodyPr/>
          <a:lstStyle/>
          <a:p>
            <a:r>
              <a:rPr lang="en-US"/>
              <a:t>Facebook Fans By City Table | INDICADORES - 2 of 3</a:t>
            </a:r>
          </a:p>
        </p:txBody>
      </p:sp>
      <p:graphicFrame>
        <p:nvGraphicFramePr>
          <p:cNvPr id="5" name="Table Placeholder 4">
            <a:extLst>
              <a:ext uri="{FF2B5EF4-FFF2-40B4-BE49-F238E27FC236}">
                <a16:creationId xmlns:a16="http://schemas.microsoft.com/office/drawing/2014/main" id="{DA35800C-3801-41CE-AA0E-B9918BE24EC6}"/>
              </a:ext>
            </a:extLst>
          </p:cNvPr>
          <p:cNvGraphicFramePr>
            <a:graphicFrameLocks noGrp="1"/>
          </p:cNvGraphicFramePr>
          <p:nvPr>
            <p:ph type="tbl" sz="quarter" idx="13"/>
            <p:extLst>
              <p:ext uri="{D42A27DB-BD31-4B8C-83A1-F6EECF244321}">
                <p14:modId xmlns:p14="http://schemas.microsoft.com/office/powerpoint/2010/main" val="403979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79750915"/>
                    </a:ext>
                  </a:extLst>
                </a:gridCol>
                <a:gridCol w="1645920">
                  <a:extLst>
                    <a:ext uri="{9D8B030D-6E8A-4147-A177-3AD203B41FA5}">
                      <a16:colId xmlns:a16="http://schemas.microsoft.com/office/drawing/2014/main" val="122134339"/>
                    </a:ext>
                  </a:extLst>
                </a:gridCol>
                <a:gridCol w="1645920">
                  <a:extLst>
                    <a:ext uri="{9D8B030D-6E8A-4147-A177-3AD203B41FA5}">
                      <a16:colId xmlns:a16="http://schemas.microsoft.com/office/drawing/2014/main" val="4191535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4430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2334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Luis Potosí</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2330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Tijuana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8683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Torreón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8812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Valle Hermoso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349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Veracruz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7290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Tampico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6156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Santiago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8180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San Nicolás de los Garza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8622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Pedro Garza Garcia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06468131"/>
                  </a:ext>
                </a:extLst>
              </a:tr>
            </a:tbl>
          </a:graphicData>
        </a:graphic>
      </p:graphicFrame>
      <p:sp>
        <p:nvSpPr>
          <p:cNvPr id="4" name="Text Placeholder 3">
            <a:extLst>
              <a:ext uri="{FF2B5EF4-FFF2-40B4-BE49-F238E27FC236}">
                <a16:creationId xmlns:a16="http://schemas.microsoft.com/office/drawing/2014/main" id="{AF7A8273-E7E7-4A38-9F17-BB39BA2D7B43}"/>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372986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9081-9F2C-4CE9-80DD-FA87D617C294}"/>
              </a:ext>
            </a:extLst>
          </p:cNvPr>
          <p:cNvSpPr>
            <a:spLocks noGrp="1"/>
          </p:cNvSpPr>
          <p:nvPr>
            <p:ph type="title"/>
          </p:nvPr>
        </p:nvSpPr>
        <p:spPr/>
        <p:txBody>
          <a:bodyPr/>
          <a:lstStyle/>
          <a:p>
            <a:r>
              <a:rPr lang="en-US"/>
              <a:t>Facebook Fans By City Table | INDICADORES - 3 of 3</a:t>
            </a:r>
          </a:p>
        </p:txBody>
      </p:sp>
      <p:graphicFrame>
        <p:nvGraphicFramePr>
          <p:cNvPr id="5" name="Table Placeholder 4">
            <a:extLst>
              <a:ext uri="{FF2B5EF4-FFF2-40B4-BE49-F238E27FC236}">
                <a16:creationId xmlns:a16="http://schemas.microsoft.com/office/drawing/2014/main" id="{DAB14FF4-9FCE-4CD5-8BEE-BF59D6EE9F26}"/>
              </a:ext>
            </a:extLst>
          </p:cNvPr>
          <p:cNvGraphicFramePr>
            <a:graphicFrameLocks noGrp="1"/>
          </p:cNvGraphicFramePr>
          <p:nvPr>
            <p:ph type="tbl" sz="quarter" idx="13"/>
            <p:extLst>
              <p:ext uri="{D42A27DB-BD31-4B8C-83A1-F6EECF244321}">
                <p14:modId xmlns:p14="http://schemas.microsoft.com/office/powerpoint/2010/main" val="145051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33494375"/>
                    </a:ext>
                  </a:extLst>
                </a:gridCol>
                <a:gridCol w="1645920">
                  <a:extLst>
                    <a:ext uri="{9D8B030D-6E8A-4147-A177-3AD203B41FA5}">
                      <a16:colId xmlns:a16="http://schemas.microsoft.com/office/drawing/2014/main" val="4115438121"/>
                    </a:ext>
                  </a:extLst>
                </a:gridCol>
                <a:gridCol w="1645920">
                  <a:extLst>
                    <a:ext uri="{9D8B030D-6E8A-4147-A177-3AD203B41FA5}">
                      <a16:colId xmlns:a16="http://schemas.microsoft.com/office/drawing/2014/main" val="1315199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5935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 Catarina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932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Montemorelos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120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Mexico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740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Delicias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2844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Durango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2198786"/>
                  </a:ext>
                </a:extLst>
              </a:tr>
            </a:tbl>
          </a:graphicData>
        </a:graphic>
      </p:graphicFrame>
      <p:sp>
        <p:nvSpPr>
          <p:cNvPr id="4" name="Text Placeholder 3">
            <a:extLst>
              <a:ext uri="{FF2B5EF4-FFF2-40B4-BE49-F238E27FC236}">
                <a16:creationId xmlns:a16="http://schemas.microsoft.com/office/drawing/2014/main" id="{70F79F8D-4EE2-483B-A2B1-4FEC1E899220}"/>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2496742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2CF0-1DDA-4C55-9CC4-69C4052D2043}"/>
              </a:ext>
            </a:extLst>
          </p:cNvPr>
          <p:cNvSpPr>
            <a:spLocks noGrp="1"/>
          </p:cNvSpPr>
          <p:nvPr>
            <p:ph type="title"/>
          </p:nvPr>
        </p:nvSpPr>
        <p:spPr/>
        <p:txBody>
          <a:bodyPr/>
          <a:lstStyle/>
          <a:p>
            <a:r>
              <a:rPr lang="en-US"/>
              <a:t>Facebook Fan Demographics | INDICADORES</a:t>
            </a:r>
          </a:p>
        </p:txBody>
      </p:sp>
      <p:graphicFrame>
        <p:nvGraphicFramePr>
          <p:cNvPr id="6" name="Chart Placeholder 5">
            <a:extLst>
              <a:ext uri="{FF2B5EF4-FFF2-40B4-BE49-F238E27FC236}">
                <a16:creationId xmlns:a16="http://schemas.microsoft.com/office/drawing/2014/main" id="{20BDFF06-1610-4A7A-9AA5-C6C01C8DB7DA}"/>
              </a:ext>
            </a:extLst>
          </p:cNvPr>
          <p:cNvGraphicFramePr>
            <a:graphicFrameLocks noGrp="1"/>
          </p:cNvGraphicFramePr>
          <p:nvPr>
            <p:ph type="chart" sz="quarter" idx="13"/>
            <p:extLst>
              <p:ext uri="{D42A27DB-BD31-4B8C-83A1-F6EECF244321}">
                <p14:modId xmlns:p14="http://schemas.microsoft.com/office/powerpoint/2010/main" val="3557029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BD7EC-7489-40B1-8CE3-10B5E8D93E56}"/>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B1D6B875-E076-40B9-AF36-CCFF97C3BD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898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C2F8-3F53-4D15-BD17-03F112F93C0D}"/>
              </a:ext>
            </a:extLst>
          </p:cNvPr>
          <p:cNvSpPr>
            <a:spLocks noGrp="1"/>
          </p:cNvSpPr>
          <p:nvPr>
            <p:ph type="title"/>
          </p:nvPr>
        </p:nvSpPr>
        <p:spPr/>
        <p:txBody>
          <a:bodyPr/>
          <a:lstStyle/>
          <a:p>
            <a:r>
              <a:rPr lang="en-US"/>
              <a:t>Facebook Own Posts | INDICADORES</a:t>
            </a:r>
          </a:p>
        </p:txBody>
      </p:sp>
      <p:graphicFrame>
        <p:nvGraphicFramePr>
          <p:cNvPr id="6" name="Chart Placeholder 5">
            <a:extLst>
              <a:ext uri="{FF2B5EF4-FFF2-40B4-BE49-F238E27FC236}">
                <a16:creationId xmlns:a16="http://schemas.microsoft.com/office/drawing/2014/main" id="{75AE8F64-A832-4F10-9B45-C3E9EA6EF34D}"/>
              </a:ext>
            </a:extLst>
          </p:cNvPr>
          <p:cNvGraphicFramePr>
            <a:graphicFrameLocks noGrp="1"/>
          </p:cNvGraphicFramePr>
          <p:nvPr>
            <p:ph type="chart" sz="quarter" idx="13"/>
            <p:extLst>
              <p:ext uri="{D42A27DB-BD31-4B8C-83A1-F6EECF244321}">
                <p14:modId xmlns:p14="http://schemas.microsoft.com/office/powerpoint/2010/main" val="1095154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7B7A89-9ADB-4728-B2C8-8831697245AA}"/>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D3ACB9D1-A4AA-4D04-AE2B-F40005413C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895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038AB-D824-411F-8F54-547131A0A2A0}"/>
              </a:ext>
            </a:extLst>
          </p:cNvPr>
          <p:cNvSpPr>
            <a:spLocks noGrp="1"/>
          </p:cNvSpPr>
          <p:nvPr>
            <p:ph type="title"/>
          </p:nvPr>
        </p:nvSpPr>
        <p:spPr/>
        <p:txBody>
          <a:bodyPr/>
          <a:lstStyle/>
          <a:p>
            <a:r>
              <a:rPr lang="en-US"/>
              <a:t>Facebook Reactions Distribution | INDICADORES</a:t>
            </a:r>
          </a:p>
        </p:txBody>
      </p:sp>
      <p:graphicFrame>
        <p:nvGraphicFramePr>
          <p:cNvPr id="6" name="Chart Placeholder 5">
            <a:extLst>
              <a:ext uri="{FF2B5EF4-FFF2-40B4-BE49-F238E27FC236}">
                <a16:creationId xmlns:a16="http://schemas.microsoft.com/office/drawing/2014/main" id="{A063484D-EB16-435E-8B78-C41369DB1473}"/>
              </a:ext>
            </a:extLst>
          </p:cNvPr>
          <p:cNvGraphicFramePr>
            <a:graphicFrameLocks noGrp="1"/>
          </p:cNvGraphicFramePr>
          <p:nvPr>
            <p:ph type="chart" sz="quarter" idx="13"/>
            <p:extLst>
              <p:ext uri="{D42A27DB-BD31-4B8C-83A1-F6EECF244321}">
                <p14:modId xmlns:p14="http://schemas.microsoft.com/office/powerpoint/2010/main" val="1414059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B5F25F-E77A-4781-8CAB-2B0B84B2191A}"/>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17A8738E-518C-4D2B-9327-9CE135E8F8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0456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F2B4-6A13-4505-AAA4-3B3573A73168}"/>
              </a:ext>
            </a:extLst>
          </p:cNvPr>
          <p:cNvSpPr>
            <a:spLocks noGrp="1"/>
          </p:cNvSpPr>
          <p:nvPr>
            <p:ph type="title"/>
          </p:nvPr>
        </p:nvSpPr>
        <p:spPr/>
        <p:txBody>
          <a:bodyPr/>
          <a:lstStyle/>
          <a:p>
            <a:r>
              <a:rPr lang="en-US"/>
              <a:t>Facebook Interaction Rate By Post Type | INDICADORES</a:t>
            </a:r>
          </a:p>
        </p:txBody>
      </p:sp>
      <p:graphicFrame>
        <p:nvGraphicFramePr>
          <p:cNvPr id="6" name="Chart Placeholder 5">
            <a:extLst>
              <a:ext uri="{FF2B5EF4-FFF2-40B4-BE49-F238E27FC236}">
                <a16:creationId xmlns:a16="http://schemas.microsoft.com/office/drawing/2014/main" id="{C90C7279-4AF5-4449-9196-3FE34D596F2F}"/>
              </a:ext>
            </a:extLst>
          </p:cNvPr>
          <p:cNvGraphicFramePr>
            <a:graphicFrameLocks noGrp="1"/>
          </p:cNvGraphicFramePr>
          <p:nvPr>
            <p:ph type="chart" sz="quarter" idx="13"/>
            <p:extLst>
              <p:ext uri="{D42A27DB-BD31-4B8C-83A1-F6EECF244321}">
                <p14:modId xmlns:p14="http://schemas.microsoft.com/office/powerpoint/2010/main" val="2157304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F1EF3-6EC9-47C4-AA0D-C73C566979F7}"/>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957EFDCE-C770-4F68-96A4-AEAF743637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1030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90A70-0B7F-46DF-8CE2-92090F03C917}"/>
              </a:ext>
            </a:extLst>
          </p:cNvPr>
          <p:cNvSpPr>
            <a:spLocks noGrp="1"/>
          </p:cNvSpPr>
          <p:nvPr>
            <p:ph type="title"/>
          </p:nvPr>
        </p:nvSpPr>
        <p:spPr/>
        <p:txBody>
          <a:bodyPr/>
          <a:lstStyle/>
          <a:p>
            <a:r>
              <a:rPr lang="en-US"/>
              <a:t>Facebook Engagement Rate | INDICADORES</a:t>
            </a:r>
          </a:p>
        </p:txBody>
      </p:sp>
      <p:graphicFrame>
        <p:nvGraphicFramePr>
          <p:cNvPr id="6" name="Chart Placeholder 5">
            <a:extLst>
              <a:ext uri="{FF2B5EF4-FFF2-40B4-BE49-F238E27FC236}">
                <a16:creationId xmlns:a16="http://schemas.microsoft.com/office/drawing/2014/main" id="{2126CF3A-50F1-42C5-A3D6-4507B9CB9E19}"/>
              </a:ext>
            </a:extLst>
          </p:cNvPr>
          <p:cNvGraphicFramePr>
            <a:graphicFrameLocks noGrp="1"/>
          </p:cNvGraphicFramePr>
          <p:nvPr>
            <p:ph type="chart" sz="quarter" idx="13"/>
            <p:extLst>
              <p:ext uri="{D42A27DB-BD31-4B8C-83A1-F6EECF244321}">
                <p14:modId xmlns:p14="http://schemas.microsoft.com/office/powerpoint/2010/main" val="1660584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A3D259-C608-44B1-9B29-353EE3FFB2AD}"/>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D66576B1-4452-4BE6-94B5-04A1FF5969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991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3B8A8-F832-424E-8A1C-898254295F6A}"/>
              </a:ext>
            </a:extLst>
          </p:cNvPr>
          <p:cNvSpPr>
            <a:spLocks noGrp="1"/>
          </p:cNvSpPr>
          <p:nvPr>
            <p:ph type="title"/>
          </p:nvPr>
        </p:nvSpPr>
        <p:spPr/>
        <p:txBody>
          <a:bodyPr/>
          <a:lstStyle/>
          <a:p>
            <a:r>
              <a:rPr lang="en-US"/>
              <a:t>Facebook Reach | INDICADORES</a:t>
            </a:r>
          </a:p>
        </p:txBody>
      </p:sp>
      <p:graphicFrame>
        <p:nvGraphicFramePr>
          <p:cNvPr id="6" name="Chart Placeholder 5">
            <a:extLst>
              <a:ext uri="{FF2B5EF4-FFF2-40B4-BE49-F238E27FC236}">
                <a16:creationId xmlns:a16="http://schemas.microsoft.com/office/drawing/2014/main" id="{4830FB5F-E77E-4842-A872-C5EF94805698}"/>
              </a:ext>
            </a:extLst>
          </p:cNvPr>
          <p:cNvGraphicFramePr>
            <a:graphicFrameLocks noGrp="1"/>
          </p:cNvGraphicFramePr>
          <p:nvPr>
            <p:ph type="chart" sz="quarter" idx="13"/>
            <p:extLst>
              <p:ext uri="{D42A27DB-BD31-4B8C-83A1-F6EECF244321}">
                <p14:modId xmlns:p14="http://schemas.microsoft.com/office/powerpoint/2010/main" val="1849884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EB024-D546-47B6-8313-4DABCE1F4D59}"/>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AA3C8601-7D95-4913-9351-043934E4DA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0644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40D37-D54A-41E5-A5B6-74BDBC3EDC4C}"/>
              </a:ext>
            </a:extLst>
          </p:cNvPr>
          <p:cNvSpPr>
            <a:spLocks noGrp="1"/>
          </p:cNvSpPr>
          <p:nvPr>
            <p:ph type="title"/>
          </p:nvPr>
        </p:nvSpPr>
        <p:spPr/>
        <p:txBody>
          <a:bodyPr/>
          <a:lstStyle/>
          <a:p>
            <a:r>
              <a:rPr lang="en-US"/>
              <a:t>Facebook Own Posts Table | INDICADORES - 1 of 10</a:t>
            </a:r>
          </a:p>
        </p:txBody>
      </p:sp>
      <p:graphicFrame>
        <p:nvGraphicFramePr>
          <p:cNvPr id="5" name="Table Placeholder 4">
            <a:extLst>
              <a:ext uri="{FF2B5EF4-FFF2-40B4-BE49-F238E27FC236}">
                <a16:creationId xmlns:a16="http://schemas.microsoft.com/office/drawing/2014/main" id="{746F1101-FD5D-4821-95A4-CF6710DCA276}"/>
              </a:ext>
            </a:extLst>
          </p:cNvPr>
          <p:cNvGraphicFramePr>
            <a:graphicFrameLocks noGrp="1"/>
          </p:cNvGraphicFramePr>
          <p:nvPr>
            <p:ph type="tbl" sz="quarter" idx="13"/>
            <p:extLst>
              <p:ext uri="{D42A27DB-BD31-4B8C-83A1-F6EECF244321}">
                <p14:modId xmlns:p14="http://schemas.microsoft.com/office/powerpoint/2010/main" val="1773229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7894416"/>
                    </a:ext>
                  </a:extLst>
                </a:gridCol>
                <a:gridCol w="370332">
                  <a:extLst>
                    <a:ext uri="{9D8B030D-6E8A-4147-A177-3AD203B41FA5}">
                      <a16:colId xmlns:a16="http://schemas.microsoft.com/office/drawing/2014/main" val="2439363534"/>
                    </a:ext>
                  </a:extLst>
                </a:gridCol>
                <a:gridCol w="370332">
                  <a:extLst>
                    <a:ext uri="{9D8B030D-6E8A-4147-A177-3AD203B41FA5}">
                      <a16:colId xmlns:a16="http://schemas.microsoft.com/office/drawing/2014/main" val="2678292143"/>
                    </a:ext>
                  </a:extLst>
                </a:gridCol>
                <a:gridCol w="370332">
                  <a:extLst>
                    <a:ext uri="{9D8B030D-6E8A-4147-A177-3AD203B41FA5}">
                      <a16:colId xmlns:a16="http://schemas.microsoft.com/office/drawing/2014/main" val="352266299"/>
                    </a:ext>
                  </a:extLst>
                </a:gridCol>
                <a:gridCol w="329184">
                  <a:extLst>
                    <a:ext uri="{9D8B030D-6E8A-4147-A177-3AD203B41FA5}">
                      <a16:colId xmlns:a16="http://schemas.microsoft.com/office/drawing/2014/main" val="4119278965"/>
                    </a:ext>
                  </a:extLst>
                </a:gridCol>
                <a:gridCol w="329184">
                  <a:extLst>
                    <a:ext uri="{9D8B030D-6E8A-4147-A177-3AD203B41FA5}">
                      <a16:colId xmlns:a16="http://schemas.microsoft.com/office/drawing/2014/main" val="2435293988"/>
                    </a:ext>
                  </a:extLst>
                </a:gridCol>
                <a:gridCol w="329184">
                  <a:extLst>
                    <a:ext uri="{9D8B030D-6E8A-4147-A177-3AD203B41FA5}">
                      <a16:colId xmlns:a16="http://schemas.microsoft.com/office/drawing/2014/main" val="1087393627"/>
                    </a:ext>
                  </a:extLst>
                </a:gridCol>
                <a:gridCol w="329184">
                  <a:extLst>
                    <a:ext uri="{9D8B030D-6E8A-4147-A177-3AD203B41FA5}">
                      <a16:colId xmlns:a16="http://schemas.microsoft.com/office/drawing/2014/main" val="101833562"/>
                    </a:ext>
                  </a:extLst>
                </a:gridCol>
                <a:gridCol w="329184">
                  <a:extLst>
                    <a:ext uri="{9D8B030D-6E8A-4147-A177-3AD203B41FA5}">
                      <a16:colId xmlns:a16="http://schemas.microsoft.com/office/drawing/2014/main" val="700777157"/>
                    </a:ext>
                  </a:extLst>
                </a:gridCol>
                <a:gridCol w="329184">
                  <a:extLst>
                    <a:ext uri="{9D8B030D-6E8A-4147-A177-3AD203B41FA5}">
                      <a16:colId xmlns:a16="http://schemas.microsoft.com/office/drawing/2014/main" val="1528844628"/>
                    </a:ext>
                  </a:extLst>
                </a:gridCol>
                <a:gridCol w="329184">
                  <a:extLst>
                    <a:ext uri="{9D8B030D-6E8A-4147-A177-3AD203B41FA5}">
                      <a16:colId xmlns:a16="http://schemas.microsoft.com/office/drawing/2014/main" val="1165113566"/>
                    </a:ext>
                  </a:extLst>
                </a:gridCol>
                <a:gridCol w="329184">
                  <a:extLst>
                    <a:ext uri="{9D8B030D-6E8A-4147-A177-3AD203B41FA5}">
                      <a16:colId xmlns:a16="http://schemas.microsoft.com/office/drawing/2014/main" val="2356661459"/>
                    </a:ext>
                  </a:extLst>
                </a:gridCol>
                <a:gridCol w="329184">
                  <a:extLst>
                    <a:ext uri="{9D8B030D-6E8A-4147-A177-3AD203B41FA5}">
                      <a16:colId xmlns:a16="http://schemas.microsoft.com/office/drawing/2014/main" val="1727826360"/>
                    </a:ext>
                  </a:extLst>
                </a:gridCol>
                <a:gridCol w="370332">
                  <a:extLst>
                    <a:ext uri="{9D8B030D-6E8A-4147-A177-3AD203B41FA5}">
                      <a16:colId xmlns:a16="http://schemas.microsoft.com/office/drawing/2014/main" val="244241078"/>
                    </a:ext>
                  </a:extLst>
                </a:gridCol>
                <a:gridCol w="370332">
                  <a:extLst>
                    <a:ext uri="{9D8B030D-6E8A-4147-A177-3AD203B41FA5}">
                      <a16:colId xmlns:a16="http://schemas.microsoft.com/office/drawing/2014/main" val="4248278495"/>
                    </a:ext>
                  </a:extLst>
                </a:gridCol>
                <a:gridCol w="329184">
                  <a:extLst>
                    <a:ext uri="{9D8B030D-6E8A-4147-A177-3AD203B41FA5}">
                      <a16:colId xmlns:a16="http://schemas.microsoft.com/office/drawing/2014/main" val="2217640879"/>
                    </a:ext>
                  </a:extLst>
                </a:gridCol>
                <a:gridCol w="329184">
                  <a:extLst>
                    <a:ext uri="{9D8B030D-6E8A-4147-A177-3AD203B41FA5}">
                      <a16:colId xmlns:a16="http://schemas.microsoft.com/office/drawing/2014/main" val="675292847"/>
                    </a:ext>
                  </a:extLst>
                </a:gridCol>
                <a:gridCol w="370332">
                  <a:extLst>
                    <a:ext uri="{9D8B030D-6E8A-4147-A177-3AD203B41FA5}">
                      <a16:colId xmlns:a16="http://schemas.microsoft.com/office/drawing/2014/main" val="172301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859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 Bodega Aurrera - 2018-05-29 02:08:00 </a:t>
                      </a:r>
                      <a:r>
                        <a:rPr kumimoji="0" lang="nn-NO"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2252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Supermercados S-Mart - 2018-05-28 23:00:01 </a:t>
                      </a:r>
                      <a:r>
                        <a:rPr kumimoji="0" lang="en-US" sz="1000" b="0" i="0" u="none" strike="noStrike" kern="1200" cap="none" spc="0" normalizeH="0" baseline="0" noProof="0">
                          <a:ln>
                            <a:noFill/>
                          </a:ln>
                          <a:solidFill>
                            <a:prstClr val="black"/>
                          </a:solidFill>
                          <a:effectLst/>
                          <a:uLnTx/>
                          <a:uFillTx/>
                          <a:latin typeface="+mn-lt"/>
                          <a:ea typeface="+mn-ea"/>
                          <a:cs typeface="+mn-cs"/>
                        </a:rPr>
                        <a:t> 
 A dormir #SmartFans por hoy hemos terminado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9267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Soriana Híper y Súper - 2018-05-28 22:01:00 </a:t>
                      </a:r>
                      <a:r>
                        <a:rPr kumimoji="0" lang="es-ES" sz="1000" b="0" i="0" u="none" strike="noStrike" kern="1200" cap="none" spc="0" normalizeH="0" baseline="0" noProof="0">
                          <a:ln>
                            <a:noFill/>
                          </a:ln>
                          <a:solidFill>
                            <a:prstClr val="black"/>
                          </a:solidFill>
                          <a:effectLst/>
                          <a:uLnTx/>
                          <a:uFillTx/>
                          <a:latin typeface="+mn-lt"/>
                          <a:ea typeface="+mn-ea"/>
                          <a:cs typeface="+mn-cs"/>
                        </a:rPr>
                        <a:t> 
 Prepárate para las mejores ofertas en frutas y verduras. ¡Ven a nuestros Martes y Miércoles del Campo!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44912923"/>
                  </a:ext>
                </a:extLst>
              </a:tr>
            </a:tbl>
          </a:graphicData>
        </a:graphic>
      </p:graphicFrame>
      <p:sp>
        <p:nvSpPr>
          <p:cNvPr id="4" name="Text Placeholder 3">
            <a:extLst>
              <a:ext uri="{FF2B5EF4-FFF2-40B4-BE49-F238E27FC236}">
                <a16:creationId xmlns:a16="http://schemas.microsoft.com/office/drawing/2014/main" id="{7314E787-B6D5-45C1-A6EF-F144F4894A48}"/>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386918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BCADB-7A44-4C41-94B8-20B036770C99}"/>
              </a:ext>
            </a:extLst>
          </p:cNvPr>
          <p:cNvSpPr>
            <a:spLocks noGrp="1"/>
          </p:cNvSpPr>
          <p:nvPr>
            <p:ph type="title"/>
          </p:nvPr>
        </p:nvSpPr>
        <p:spPr/>
        <p:txBody>
          <a:bodyPr/>
          <a:lstStyle/>
          <a:p>
            <a:r>
              <a:rPr lang="en-US"/>
              <a:t>Facebook Own Posts Table | INDICADORES - 2 of 10</a:t>
            </a:r>
          </a:p>
        </p:txBody>
      </p:sp>
      <p:graphicFrame>
        <p:nvGraphicFramePr>
          <p:cNvPr id="5" name="Table Placeholder 4">
            <a:extLst>
              <a:ext uri="{FF2B5EF4-FFF2-40B4-BE49-F238E27FC236}">
                <a16:creationId xmlns:a16="http://schemas.microsoft.com/office/drawing/2014/main" id="{A4ACFC4F-E70A-4F70-B013-8F8527D573F1}"/>
              </a:ext>
            </a:extLst>
          </p:cNvPr>
          <p:cNvGraphicFramePr>
            <a:graphicFrameLocks noGrp="1"/>
          </p:cNvGraphicFramePr>
          <p:nvPr>
            <p:ph type="tbl" sz="quarter" idx="13"/>
            <p:extLst>
              <p:ext uri="{D42A27DB-BD31-4B8C-83A1-F6EECF244321}">
                <p14:modId xmlns:p14="http://schemas.microsoft.com/office/powerpoint/2010/main" val="2362131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938277"/>
                    </a:ext>
                  </a:extLst>
                </a:gridCol>
                <a:gridCol w="370332">
                  <a:extLst>
                    <a:ext uri="{9D8B030D-6E8A-4147-A177-3AD203B41FA5}">
                      <a16:colId xmlns:a16="http://schemas.microsoft.com/office/drawing/2014/main" val="385820110"/>
                    </a:ext>
                  </a:extLst>
                </a:gridCol>
                <a:gridCol w="370332">
                  <a:extLst>
                    <a:ext uri="{9D8B030D-6E8A-4147-A177-3AD203B41FA5}">
                      <a16:colId xmlns:a16="http://schemas.microsoft.com/office/drawing/2014/main" val="240786041"/>
                    </a:ext>
                  </a:extLst>
                </a:gridCol>
                <a:gridCol w="370332">
                  <a:extLst>
                    <a:ext uri="{9D8B030D-6E8A-4147-A177-3AD203B41FA5}">
                      <a16:colId xmlns:a16="http://schemas.microsoft.com/office/drawing/2014/main" val="2107624638"/>
                    </a:ext>
                  </a:extLst>
                </a:gridCol>
                <a:gridCol w="329184">
                  <a:extLst>
                    <a:ext uri="{9D8B030D-6E8A-4147-A177-3AD203B41FA5}">
                      <a16:colId xmlns:a16="http://schemas.microsoft.com/office/drawing/2014/main" val="62247885"/>
                    </a:ext>
                  </a:extLst>
                </a:gridCol>
                <a:gridCol w="329184">
                  <a:extLst>
                    <a:ext uri="{9D8B030D-6E8A-4147-A177-3AD203B41FA5}">
                      <a16:colId xmlns:a16="http://schemas.microsoft.com/office/drawing/2014/main" val="2881964947"/>
                    </a:ext>
                  </a:extLst>
                </a:gridCol>
                <a:gridCol w="329184">
                  <a:extLst>
                    <a:ext uri="{9D8B030D-6E8A-4147-A177-3AD203B41FA5}">
                      <a16:colId xmlns:a16="http://schemas.microsoft.com/office/drawing/2014/main" val="4016390502"/>
                    </a:ext>
                  </a:extLst>
                </a:gridCol>
                <a:gridCol w="329184">
                  <a:extLst>
                    <a:ext uri="{9D8B030D-6E8A-4147-A177-3AD203B41FA5}">
                      <a16:colId xmlns:a16="http://schemas.microsoft.com/office/drawing/2014/main" val="312858126"/>
                    </a:ext>
                  </a:extLst>
                </a:gridCol>
                <a:gridCol w="329184">
                  <a:extLst>
                    <a:ext uri="{9D8B030D-6E8A-4147-A177-3AD203B41FA5}">
                      <a16:colId xmlns:a16="http://schemas.microsoft.com/office/drawing/2014/main" val="520108367"/>
                    </a:ext>
                  </a:extLst>
                </a:gridCol>
                <a:gridCol w="329184">
                  <a:extLst>
                    <a:ext uri="{9D8B030D-6E8A-4147-A177-3AD203B41FA5}">
                      <a16:colId xmlns:a16="http://schemas.microsoft.com/office/drawing/2014/main" val="1800007614"/>
                    </a:ext>
                  </a:extLst>
                </a:gridCol>
                <a:gridCol w="329184">
                  <a:extLst>
                    <a:ext uri="{9D8B030D-6E8A-4147-A177-3AD203B41FA5}">
                      <a16:colId xmlns:a16="http://schemas.microsoft.com/office/drawing/2014/main" val="1615655634"/>
                    </a:ext>
                  </a:extLst>
                </a:gridCol>
                <a:gridCol w="329184">
                  <a:extLst>
                    <a:ext uri="{9D8B030D-6E8A-4147-A177-3AD203B41FA5}">
                      <a16:colId xmlns:a16="http://schemas.microsoft.com/office/drawing/2014/main" val="332057591"/>
                    </a:ext>
                  </a:extLst>
                </a:gridCol>
                <a:gridCol w="329184">
                  <a:extLst>
                    <a:ext uri="{9D8B030D-6E8A-4147-A177-3AD203B41FA5}">
                      <a16:colId xmlns:a16="http://schemas.microsoft.com/office/drawing/2014/main" val="537070975"/>
                    </a:ext>
                  </a:extLst>
                </a:gridCol>
                <a:gridCol w="370332">
                  <a:extLst>
                    <a:ext uri="{9D8B030D-6E8A-4147-A177-3AD203B41FA5}">
                      <a16:colId xmlns:a16="http://schemas.microsoft.com/office/drawing/2014/main" val="2087330684"/>
                    </a:ext>
                  </a:extLst>
                </a:gridCol>
                <a:gridCol w="370332">
                  <a:extLst>
                    <a:ext uri="{9D8B030D-6E8A-4147-A177-3AD203B41FA5}">
                      <a16:colId xmlns:a16="http://schemas.microsoft.com/office/drawing/2014/main" val="1399704245"/>
                    </a:ext>
                  </a:extLst>
                </a:gridCol>
                <a:gridCol w="329184">
                  <a:extLst>
                    <a:ext uri="{9D8B030D-6E8A-4147-A177-3AD203B41FA5}">
                      <a16:colId xmlns:a16="http://schemas.microsoft.com/office/drawing/2014/main" val="838598664"/>
                    </a:ext>
                  </a:extLst>
                </a:gridCol>
                <a:gridCol w="329184">
                  <a:extLst>
                    <a:ext uri="{9D8B030D-6E8A-4147-A177-3AD203B41FA5}">
                      <a16:colId xmlns:a16="http://schemas.microsoft.com/office/drawing/2014/main" val="610944514"/>
                    </a:ext>
                  </a:extLst>
                </a:gridCol>
                <a:gridCol w="370332">
                  <a:extLst>
                    <a:ext uri="{9D8B030D-6E8A-4147-A177-3AD203B41FA5}">
                      <a16:colId xmlns:a16="http://schemas.microsoft.com/office/drawing/2014/main" val="135842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763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Walmart México - 2018-05-28 21:00:01 </a:t>
                      </a:r>
                      <a:r>
                        <a:rPr kumimoji="0" lang="es-ES" sz="1000" b="0" i="0" u="none" strike="noStrike" kern="1200" cap="none" spc="0" normalizeH="0" baseline="0" noProof="0">
                          <a:ln>
                            <a:noFill/>
                          </a:ln>
                          <a:solidFill>
                            <a:prstClr val="black"/>
                          </a:solidFill>
                          <a:effectLst/>
                          <a:uLnTx/>
                          <a:uFillTx/>
                          <a:latin typeface="+mn-lt"/>
                          <a:ea typeface="+mn-ea"/>
                          <a:cs typeface="+mn-cs"/>
                        </a:rPr>
                        <a:t> 
 Este Martes de Frescura aprovecha nuestra gran selección de carnes.
Válido sólo el 29 de mayo de 2018 en toda la República Mexicana. Consulta bases en tienda. Para la elaboración de estos platillos podrás conseguir todos los productos en Walmart, esta es sólo una recomendación de uso.
Compra en tienda y en Walmart.com.mx https://goo.gl/jZs2vh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8002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21:00:00 </a:t>
                      </a:r>
                      <a:r>
                        <a:rPr kumimoji="0" lang="es-ES" sz="1000" b="0" i="0" u="none" strike="noStrike" kern="1200" cap="none" spc="0" normalizeH="0" baseline="0" noProof="0">
                          <a:ln>
                            <a:noFill/>
                          </a:ln>
                          <a:solidFill>
                            <a:prstClr val="black"/>
                          </a:solidFill>
                          <a:effectLst/>
                          <a:uLnTx/>
                          <a:uFillTx/>
                          <a:latin typeface="+mn-lt"/>
                          <a:ea typeface="+mn-ea"/>
                          <a:cs typeface="+mn-cs"/>
                        </a:rPr>
                        <a:t> 
 ¡¡¡Ande pué, que el Rey decreta desde tierras lejanas!!!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48011018"/>
                  </a:ext>
                </a:extLst>
              </a:tr>
            </a:tbl>
          </a:graphicData>
        </a:graphic>
      </p:graphicFrame>
      <p:sp>
        <p:nvSpPr>
          <p:cNvPr id="4" name="Text Placeholder 3">
            <a:extLst>
              <a:ext uri="{FF2B5EF4-FFF2-40B4-BE49-F238E27FC236}">
                <a16:creationId xmlns:a16="http://schemas.microsoft.com/office/drawing/2014/main" id="{A7C54196-E6C4-4001-8945-640EDCC58874}"/>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323995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ECC58-73E0-47F0-9546-E9A81949FFB4}"/>
              </a:ext>
            </a:extLst>
          </p:cNvPr>
          <p:cNvSpPr>
            <a:spLocks noGrp="1"/>
          </p:cNvSpPr>
          <p:nvPr>
            <p:ph type="title"/>
          </p:nvPr>
        </p:nvSpPr>
        <p:spPr/>
        <p:txBody>
          <a:bodyPr/>
          <a:lstStyle/>
          <a:p>
            <a:r>
              <a:rPr lang="en-US"/>
              <a:t>Facebook Own Posts Table | INDICADORES - 3 of 10</a:t>
            </a:r>
          </a:p>
        </p:txBody>
      </p:sp>
      <p:graphicFrame>
        <p:nvGraphicFramePr>
          <p:cNvPr id="5" name="Table Placeholder 4">
            <a:extLst>
              <a:ext uri="{FF2B5EF4-FFF2-40B4-BE49-F238E27FC236}">
                <a16:creationId xmlns:a16="http://schemas.microsoft.com/office/drawing/2014/main" id="{49483BE6-C1FF-4F96-9C0B-D8330BB1EE95}"/>
              </a:ext>
            </a:extLst>
          </p:cNvPr>
          <p:cNvGraphicFramePr>
            <a:graphicFrameLocks noGrp="1"/>
          </p:cNvGraphicFramePr>
          <p:nvPr>
            <p:ph type="tbl" sz="quarter" idx="13"/>
            <p:extLst>
              <p:ext uri="{D42A27DB-BD31-4B8C-83A1-F6EECF244321}">
                <p14:modId xmlns:p14="http://schemas.microsoft.com/office/powerpoint/2010/main" val="363075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59349476"/>
                    </a:ext>
                  </a:extLst>
                </a:gridCol>
                <a:gridCol w="370332">
                  <a:extLst>
                    <a:ext uri="{9D8B030D-6E8A-4147-A177-3AD203B41FA5}">
                      <a16:colId xmlns:a16="http://schemas.microsoft.com/office/drawing/2014/main" val="2643727158"/>
                    </a:ext>
                  </a:extLst>
                </a:gridCol>
                <a:gridCol w="370332">
                  <a:extLst>
                    <a:ext uri="{9D8B030D-6E8A-4147-A177-3AD203B41FA5}">
                      <a16:colId xmlns:a16="http://schemas.microsoft.com/office/drawing/2014/main" val="4065763976"/>
                    </a:ext>
                  </a:extLst>
                </a:gridCol>
                <a:gridCol w="370332">
                  <a:extLst>
                    <a:ext uri="{9D8B030D-6E8A-4147-A177-3AD203B41FA5}">
                      <a16:colId xmlns:a16="http://schemas.microsoft.com/office/drawing/2014/main" val="1224074311"/>
                    </a:ext>
                  </a:extLst>
                </a:gridCol>
                <a:gridCol w="329184">
                  <a:extLst>
                    <a:ext uri="{9D8B030D-6E8A-4147-A177-3AD203B41FA5}">
                      <a16:colId xmlns:a16="http://schemas.microsoft.com/office/drawing/2014/main" val="795077666"/>
                    </a:ext>
                  </a:extLst>
                </a:gridCol>
                <a:gridCol w="329184">
                  <a:extLst>
                    <a:ext uri="{9D8B030D-6E8A-4147-A177-3AD203B41FA5}">
                      <a16:colId xmlns:a16="http://schemas.microsoft.com/office/drawing/2014/main" val="1259816888"/>
                    </a:ext>
                  </a:extLst>
                </a:gridCol>
                <a:gridCol w="329184">
                  <a:extLst>
                    <a:ext uri="{9D8B030D-6E8A-4147-A177-3AD203B41FA5}">
                      <a16:colId xmlns:a16="http://schemas.microsoft.com/office/drawing/2014/main" val="4198044318"/>
                    </a:ext>
                  </a:extLst>
                </a:gridCol>
                <a:gridCol w="329184">
                  <a:extLst>
                    <a:ext uri="{9D8B030D-6E8A-4147-A177-3AD203B41FA5}">
                      <a16:colId xmlns:a16="http://schemas.microsoft.com/office/drawing/2014/main" val="970341865"/>
                    </a:ext>
                  </a:extLst>
                </a:gridCol>
                <a:gridCol w="329184">
                  <a:extLst>
                    <a:ext uri="{9D8B030D-6E8A-4147-A177-3AD203B41FA5}">
                      <a16:colId xmlns:a16="http://schemas.microsoft.com/office/drawing/2014/main" val="2419180519"/>
                    </a:ext>
                  </a:extLst>
                </a:gridCol>
                <a:gridCol w="329184">
                  <a:extLst>
                    <a:ext uri="{9D8B030D-6E8A-4147-A177-3AD203B41FA5}">
                      <a16:colId xmlns:a16="http://schemas.microsoft.com/office/drawing/2014/main" val="1354592277"/>
                    </a:ext>
                  </a:extLst>
                </a:gridCol>
                <a:gridCol w="329184">
                  <a:extLst>
                    <a:ext uri="{9D8B030D-6E8A-4147-A177-3AD203B41FA5}">
                      <a16:colId xmlns:a16="http://schemas.microsoft.com/office/drawing/2014/main" val="201714800"/>
                    </a:ext>
                  </a:extLst>
                </a:gridCol>
                <a:gridCol w="329184">
                  <a:extLst>
                    <a:ext uri="{9D8B030D-6E8A-4147-A177-3AD203B41FA5}">
                      <a16:colId xmlns:a16="http://schemas.microsoft.com/office/drawing/2014/main" val="2551975762"/>
                    </a:ext>
                  </a:extLst>
                </a:gridCol>
                <a:gridCol w="329184">
                  <a:extLst>
                    <a:ext uri="{9D8B030D-6E8A-4147-A177-3AD203B41FA5}">
                      <a16:colId xmlns:a16="http://schemas.microsoft.com/office/drawing/2014/main" val="3266263078"/>
                    </a:ext>
                  </a:extLst>
                </a:gridCol>
                <a:gridCol w="370332">
                  <a:extLst>
                    <a:ext uri="{9D8B030D-6E8A-4147-A177-3AD203B41FA5}">
                      <a16:colId xmlns:a16="http://schemas.microsoft.com/office/drawing/2014/main" val="1160931832"/>
                    </a:ext>
                  </a:extLst>
                </a:gridCol>
                <a:gridCol w="370332">
                  <a:extLst>
                    <a:ext uri="{9D8B030D-6E8A-4147-A177-3AD203B41FA5}">
                      <a16:colId xmlns:a16="http://schemas.microsoft.com/office/drawing/2014/main" val="217615204"/>
                    </a:ext>
                  </a:extLst>
                </a:gridCol>
                <a:gridCol w="329184">
                  <a:extLst>
                    <a:ext uri="{9D8B030D-6E8A-4147-A177-3AD203B41FA5}">
                      <a16:colId xmlns:a16="http://schemas.microsoft.com/office/drawing/2014/main" val="2055268636"/>
                    </a:ext>
                  </a:extLst>
                </a:gridCol>
                <a:gridCol w="329184">
                  <a:extLst>
                    <a:ext uri="{9D8B030D-6E8A-4147-A177-3AD203B41FA5}">
                      <a16:colId xmlns:a16="http://schemas.microsoft.com/office/drawing/2014/main" val="968858226"/>
                    </a:ext>
                  </a:extLst>
                </a:gridCol>
                <a:gridCol w="370332">
                  <a:extLst>
                    <a:ext uri="{9D8B030D-6E8A-4147-A177-3AD203B41FA5}">
                      <a16:colId xmlns:a16="http://schemas.microsoft.com/office/drawing/2014/main" val="976751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681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Supermercados S-Mart - 2018-05-28 20:39:40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1624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Supermercados S-Mart - 2018-05-28 19:53:48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7035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17:18:30 </a:t>
                      </a:r>
                      <a:r>
                        <a:rPr kumimoji="0" lang="es-ES" sz="1000" b="0" i="0" u="none" strike="noStrike" kern="1200" cap="none" spc="0" normalizeH="0" baseline="0" noProof="0">
                          <a:ln>
                            <a:noFill/>
                          </a:ln>
                          <a:solidFill>
                            <a:prstClr val="black"/>
                          </a:solidFill>
                          <a:effectLst/>
                          <a:uLnTx/>
                          <a:uFillTx/>
                          <a:latin typeface="+mn-lt"/>
                          <a:ea typeface="+mn-ea"/>
                          <a:cs typeface="+mn-cs"/>
                        </a:rPr>
                        <a:t> 
 ¿Cómo ven? ¿Qué estará bueno encargarle a #ElReyDeLasOfertas #SmartFans?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97518763"/>
                  </a:ext>
                </a:extLst>
              </a:tr>
            </a:tbl>
          </a:graphicData>
        </a:graphic>
      </p:graphicFrame>
      <p:sp>
        <p:nvSpPr>
          <p:cNvPr id="4" name="Text Placeholder 3">
            <a:extLst>
              <a:ext uri="{FF2B5EF4-FFF2-40B4-BE49-F238E27FC236}">
                <a16:creationId xmlns:a16="http://schemas.microsoft.com/office/drawing/2014/main" id="{133084C3-83E9-4BBE-9260-9DB110AD03FE}"/>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838443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A190D-F3B8-4B13-9299-72CA36B8B272}"/>
              </a:ext>
            </a:extLst>
          </p:cNvPr>
          <p:cNvSpPr>
            <a:spLocks noGrp="1"/>
          </p:cNvSpPr>
          <p:nvPr>
            <p:ph type="title"/>
          </p:nvPr>
        </p:nvSpPr>
        <p:spPr/>
        <p:txBody>
          <a:bodyPr/>
          <a:lstStyle/>
          <a:p>
            <a:r>
              <a:rPr lang="en-US"/>
              <a:t>Facebook Own Posts Table | INDICADORES - 4 of 10</a:t>
            </a:r>
          </a:p>
        </p:txBody>
      </p:sp>
      <p:graphicFrame>
        <p:nvGraphicFramePr>
          <p:cNvPr id="5" name="Table Placeholder 4">
            <a:extLst>
              <a:ext uri="{FF2B5EF4-FFF2-40B4-BE49-F238E27FC236}">
                <a16:creationId xmlns:a16="http://schemas.microsoft.com/office/drawing/2014/main" id="{5570B13F-31F7-4522-B60E-80D91E8D3300}"/>
              </a:ext>
            </a:extLst>
          </p:cNvPr>
          <p:cNvGraphicFramePr>
            <a:graphicFrameLocks noGrp="1"/>
          </p:cNvGraphicFramePr>
          <p:nvPr>
            <p:ph type="tbl" sz="quarter" idx="13"/>
            <p:extLst>
              <p:ext uri="{D42A27DB-BD31-4B8C-83A1-F6EECF244321}">
                <p14:modId xmlns:p14="http://schemas.microsoft.com/office/powerpoint/2010/main" val="3260639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95650562"/>
                    </a:ext>
                  </a:extLst>
                </a:gridCol>
                <a:gridCol w="370332">
                  <a:extLst>
                    <a:ext uri="{9D8B030D-6E8A-4147-A177-3AD203B41FA5}">
                      <a16:colId xmlns:a16="http://schemas.microsoft.com/office/drawing/2014/main" val="1358618118"/>
                    </a:ext>
                  </a:extLst>
                </a:gridCol>
                <a:gridCol w="370332">
                  <a:extLst>
                    <a:ext uri="{9D8B030D-6E8A-4147-A177-3AD203B41FA5}">
                      <a16:colId xmlns:a16="http://schemas.microsoft.com/office/drawing/2014/main" val="675064814"/>
                    </a:ext>
                  </a:extLst>
                </a:gridCol>
                <a:gridCol w="370332">
                  <a:extLst>
                    <a:ext uri="{9D8B030D-6E8A-4147-A177-3AD203B41FA5}">
                      <a16:colId xmlns:a16="http://schemas.microsoft.com/office/drawing/2014/main" val="807504222"/>
                    </a:ext>
                  </a:extLst>
                </a:gridCol>
                <a:gridCol w="329184">
                  <a:extLst>
                    <a:ext uri="{9D8B030D-6E8A-4147-A177-3AD203B41FA5}">
                      <a16:colId xmlns:a16="http://schemas.microsoft.com/office/drawing/2014/main" val="1523210600"/>
                    </a:ext>
                  </a:extLst>
                </a:gridCol>
                <a:gridCol w="329184">
                  <a:extLst>
                    <a:ext uri="{9D8B030D-6E8A-4147-A177-3AD203B41FA5}">
                      <a16:colId xmlns:a16="http://schemas.microsoft.com/office/drawing/2014/main" val="1110315439"/>
                    </a:ext>
                  </a:extLst>
                </a:gridCol>
                <a:gridCol w="329184">
                  <a:extLst>
                    <a:ext uri="{9D8B030D-6E8A-4147-A177-3AD203B41FA5}">
                      <a16:colId xmlns:a16="http://schemas.microsoft.com/office/drawing/2014/main" val="3001256608"/>
                    </a:ext>
                  </a:extLst>
                </a:gridCol>
                <a:gridCol w="329184">
                  <a:extLst>
                    <a:ext uri="{9D8B030D-6E8A-4147-A177-3AD203B41FA5}">
                      <a16:colId xmlns:a16="http://schemas.microsoft.com/office/drawing/2014/main" val="2303570045"/>
                    </a:ext>
                  </a:extLst>
                </a:gridCol>
                <a:gridCol w="329184">
                  <a:extLst>
                    <a:ext uri="{9D8B030D-6E8A-4147-A177-3AD203B41FA5}">
                      <a16:colId xmlns:a16="http://schemas.microsoft.com/office/drawing/2014/main" val="1213573599"/>
                    </a:ext>
                  </a:extLst>
                </a:gridCol>
                <a:gridCol w="329184">
                  <a:extLst>
                    <a:ext uri="{9D8B030D-6E8A-4147-A177-3AD203B41FA5}">
                      <a16:colId xmlns:a16="http://schemas.microsoft.com/office/drawing/2014/main" val="251265578"/>
                    </a:ext>
                  </a:extLst>
                </a:gridCol>
                <a:gridCol w="329184">
                  <a:extLst>
                    <a:ext uri="{9D8B030D-6E8A-4147-A177-3AD203B41FA5}">
                      <a16:colId xmlns:a16="http://schemas.microsoft.com/office/drawing/2014/main" val="3899152332"/>
                    </a:ext>
                  </a:extLst>
                </a:gridCol>
                <a:gridCol w="329184">
                  <a:extLst>
                    <a:ext uri="{9D8B030D-6E8A-4147-A177-3AD203B41FA5}">
                      <a16:colId xmlns:a16="http://schemas.microsoft.com/office/drawing/2014/main" val="79034241"/>
                    </a:ext>
                  </a:extLst>
                </a:gridCol>
                <a:gridCol w="329184">
                  <a:extLst>
                    <a:ext uri="{9D8B030D-6E8A-4147-A177-3AD203B41FA5}">
                      <a16:colId xmlns:a16="http://schemas.microsoft.com/office/drawing/2014/main" val="2543115417"/>
                    </a:ext>
                  </a:extLst>
                </a:gridCol>
                <a:gridCol w="370332">
                  <a:extLst>
                    <a:ext uri="{9D8B030D-6E8A-4147-A177-3AD203B41FA5}">
                      <a16:colId xmlns:a16="http://schemas.microsoft.com/office/drawing/2014/main" val="1780788419"/>
                    </a:ext>
                  </a:extLst>
                </a:gridCol>
                <a:gridCol w="370332">
                  <a:extLst>
                    <a:ext uri="{9D8B030D-6E8A-4147-A177-3AD203B41FA5}">
                      <a16:colId xmlns:a16="http://schemas.microsoft.com/office/drawing/2014/main" val="897561767"/>
                    </a:ext>
                  </a:extLst>
                </a:gridCol>
                <a:gridCol w="329184">
                  <a:extLst>
                    <a:ext uri="{9D8B030D-6E8A-4147-A177-3AD203B41FA5}">
                      <a16:colId xmlns:a16="http://schemas.microsoft.com/office/drawing/2014/main" val="271885290"/>
                    </a:ext>
                  </a:extLst>
                </a:gridCol>
                <a:gridCol w="329184">
                  <a:extLst>
                    <a:ext uri="{9D8B030D-6E8A-4147-A177-3AD203B41FA5}">
                      <a16:colId xmlns:a16="http://schemas.microsoft.com/office/drawing/2014/main" val="1219346965"/>
                    </a:ext>
                  </a:extLst>
                </a:gridCol>
                <a:gridCol w="370332">
                  <a:extLst>
                    <a:ext uri="{9D8B030D-6E8A-4147-A177-3AD203B41FA5}">
                      <a16:colId xmlns:a16="http://schemas.microsoft.com/office/drawing/2014/main" val="1943887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462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HEB México - 2018-05-28 12:58:22 </a:t>
                      </a:r>
                      <a:r>
                        <a:rPr kumimoji="0" lang="es-ES" sz="1000" b="0" i="0" u="none" strike="noStrike" kern="1200" cap="none" spc="0" normalizeH="0" baseline="0" noProof="0">
                          <a:ln>
                            <a:noFill/>
                          </a:ln>
                          <a:solidFill>
                            <a:prstClr val="black"/>
                          </a:solidFill>
                          <a:effectLst/>
                          <a:uLnTx/>
                          <a:uFillTx/>
                          <a:latin typeface="+mn-lt"/>
                          <a:ea typeface="+mn-ea"/>
                          <a:cs typeface="+mn-cs"/>
                        </a:rPr>
                        <a:t> 
 ¡No podrás resistirte a todas las promociones de #HotSale que tenemos en H-E-B! Encuéntralas todas dando clic aquí http://bit.ly/2JfBPwo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1660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12:48:00 </a:t>
                      </a:r>
                      <a:r>
                        <a:rPr kumimoji="0" lang="es-ES" sz="1000" b="0" i="0" u="none" strike="noStrike" kern="1200" cap="none" spc="0" normalizeH="0" baseline="0" noProof="0">
                          <a:ln>
                            <a:noFill/>
                          </a:ln>
                          <a:solidFill>
                            <a:prstClr val="black"/>
                          </a:solidFill>
                          <a:effectLst/>
                          <a:uLnTx/>
                          <a:uFillTx/>
                          <a:latin typeface="+mn-lt"/>
                          <a:ea typeface="+mn-ea"/>
                          <a:cs typeface="+mn-cs"/>
                        </a:rPr>
                        <a:t> 
 #TipDeBelleza ¿#SabíasQué dar entre 10 y 20 pasadas (dependiendo del grosor del pelo) con tu peine al cabello, exfolia el cuero cabelludo, elimina restos de productos, estimula la circulación sanguínea, favorece su crecimiento y potencia su brillo?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29911239"/>
                  </a:ext>
                </a:extLst>
              </a:tr>
            </a:tbl>
          </a:graphicData>
        </a:graphic>
      </p:graphicFrame>
      <p:sp>
        <p:nvSpPr>
          <p:cNvPr id="4" name="Text Placeholder 3">
            <a:extLst>
              <a:ext uri="{FF2B5EF4-FFF2-40B4-BE49-F238E27FC236}">
                <a16:creationId xmlns:a16="http://schemas.microsoft.com/office/drawing/2014/main" id="{A61E8D15-9C07-4350-8F20-FF5B621C58AF}"/>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022060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646C-CBF4-44D3-B149-3191AE6CCD74}"/>
              </a:ext>
            </a:extLst>
          </p:cNvPr>
          <p:cNvSpPr>
            <a:spLocks noGrp="1"/>
          </p:cNvSpPr>
          <p:nvPr>
            <p:ph type="title"/>
          </p:nvPr>
        </p:nvSpPr>
        <p:spPr/>
        <p:txBody>
          <a:bodyPr/>
          <a:lstStyle/>
          <a:p>
            <a:r>
              <a:rPr lang="en-US"/>
              <a:t>Facebook Own Posts Table | INDICADORES - 5 of 10</a:t>
            </a:r>
          </a:p>
        </p:txBody>
      </p:sp>
      <p:graphicFrame>
        <p:nvGraphicFramePr>
          <p:cNvPr id="5" name="Table Placeholder 4">
            <a:extLst>
              <a:ext uri="{FF2B5EF4-FFF2-40B4-BE49-F238E27FC236}">
                <a16:creationId xmlns:a16="http://schemas.microsoft.com/office/drawing/2014/main" id="{4D765DBB-5233-4230-A8E7-46FCC83AFD27}"/>
              </a:ext>
            </a:extLst>
          </p:cNvPr>
          <p:cNvGraphicFramePr>
            <a:graphicFrameLocks noGrp="1"/>
          </p:cNvGraphicFramePr>
          <p:nvPr>
            <p:ph type="tbl" sz="quarter" idx="13"/>
            <p:extLst>
              <p:ext uri="{D42A27DB-BD31-4B8C-83A1-F6EECF244321}">
                <p14:modId xmlns:p14="http://schemas.microsoft.com/office/powerpoint/2010/main" val="2563935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675418"/>
                    </a:ext>
                  </a:extLst>
                </a:gridCol>
                <a:gridCol w="370332">
                  <a:extLst>
                    <a:ext uri="{9D8B030D-6E8A-4147-A177-3AD203B41FA5}">
                      <a16:colId xmlns:a16="http://schemas.microsoft.com/office/drawing/2014/main" val="46217212"/>
                    </a:ext>
                  </a:extLst>
                </a:gridCol>
                <a:gridCol w="370332">
                  <a:extLst>
                    <a:ext uri="{9D8B030D-6E8A-4147-A177-3AD203B41FA5}">
                      <a16:colId xmlns:a16="http://schemas.microsoft.com/office/drawing/2014/main" val="934223317"/>
                    </a:ext>
                  </a:extLst>
                </a:gridCol>
                <a:gridCol w="370332">
                  <a:extLst>
                    <a:ext uri="{9D8B030D-6E8A-4147-A177-3AD203B41FA5}">
                      <a16:colId xmlns:a16="http://schemas.microsoft.com/office/drawing/2014/main" val="2743160081"/>
                    </a:ext>
                  </a:extLst>
                </a:gridCol>
                <a:gridCol w="329184">
                  <a:extLst>
                    <a:ext uri="{9D8B030D-6E8A-4147-A177-3AD203B41FA5}">
                      <a16:colId xmlns:a16="http://schemas.microsoft.com/office/drawing/2014/main" val="3959398176"/>
                    </a:ext>
                  </a:extLst>
                </a:gridCol>
                <a:gridCol w="329184">
                  <a:extLst>
                    <a:ext uri="{9D8B030D-6E8A-4147-A177-3AD203B41FA5}">
                      <a16:colId xmlns:a16="http://schemas.microsoft.com/office/drawing/2014/main" val="1296796664"/>
                    </a:ext>
                  </a:extLst>
                </a:gridCol>
                <a:gridCol w="329184">
                  <a:extLst>
                    <a:ext uri="{9D8B030D-6E8A-4147-A177-3AD203B41FA5}">
                      <a16:colId xmlns:a16="http://schemas.microsoft.com/office/drawing/2014/main" val="3092168590"/>
                    </a:ext>
                  </a:extLst>
                </a:gridCol>
                <a:gridCol w="329184">
                  <a:extLst>
                    <a:ext uri="{9D8B030D-6E8A-4147-A177-3AD203B41FA5}">
                      <a16:colId xmlns:a16="http://schemas.microsoft.com/office/drawing/2014/main" val="3096229425"/>
                    </a:ext>
                  </a:extLst>
                </a:gridCol>
                <a:gridCol w="329184">
                  <a:extLst>
                    <a:ext uri="{9D8B030D-6E8A-4147-A177-3AD203B41FA5}">
                      <a16:colId xmlns:a16="http://schemas.microsoft.com/office/drawing/2014/main" val="2160048155"/>
                    </a:ext>
                  </a:extLst>
                </a:gridCol>
                <a:gridCol w="329184">
                  <a:extLst>
                    <a:ext uri="{9D8B030D-6E8A-4147-A177-3AD203B41FA5}">
                      <a16:colId xmlns:a16="http://schemas.microsoft.com/office/drawing/2014/main" val="973974541"/>
                    </a:ext>
                  </a:extLst>
                </a:gridCol>
                <a:gridCol w="329184">
                  <a:extLst>
                    <a:ext uri="{9D8B030D-6E8A-4147-A177-3AD203B41FA5}">
                      <a16:colId xmlns:a16="http://schemas.microsoft.com/office/drawing/2014/main" val="1542119636"/>
                    </a:ext>
                  </a:extLst>
                </a:gridCol>
                <a:gridCol w="329184">
                  <a:extLst>
                    <a:ext uri="{9D8B030D-6E8A-4147-A177-3AD203B41FA5}">
                      <a16:colId xmlns:a16="http://schemas.microsoft.com/office/drawing/2014/main" val="1134999660"/>
                    </a:ext>
                  </a:extLst>
                </a:gridCol>
                <a:gridCol w="329184">
                  <a:extLst>
                    <a:ext uri="{9D8B030D-6E8A-4147-A177-3AD203B41FA5}">
                      <a16:colId xmlns:a16="http://schemas.microsoft.com/office/drawing/2014/main" val="3092737142"/>
                    </a:ext>
                  </a:extLst>
                </a:gridCol>
                <a:gridCol w="370332">
                  <a:extLst>
                    <a:ext uri="{9D8B030D-6E8A-4147-A177-3AD203B41FA5}">
                      <a16:colId xmlns:a16="http://schemas.microsoft.com/office/drawing/2014/main" val="1195800178"/>
                    </a:ext>
                  </a:extLst>
                </a:gridCol>
                <a:gridCol w="370332">
                  <a:extLst>
                    <a:ext uri="{9D8B030D-6E8A-4147-A177-3AD203B41FA5}">
                      <a16:colId xmlns:a16="http://schemas.microsoft.com/office/drawing/2014/main" val="3349036146"/>
                    </a:ext>
                  </a:extLst>
                </a:gridCol>
                <a:gridCol w="329184">
                  <a:extLst>
                    <a:ext uri="{9D8B030D-6E8A-4147-A177-3AD203B41FA5}">
                      <a16:colId xmlns:a16="http://schemas.microsoft.com/office/drawing/2014/main" val="1598093583"/>
                    </a:ext>
                  </a:extLst>
                </a:gridCol>
                <a:gridCol w="329184">
                  <a:extLst>
                    <a:ext uri="{9D8B030D-6E8A-4147-A177-3AD203B41FA5}">
                      <a16:colId xmlns:a16="http://schemas.microsoft.com/office/drawing/2014/main" val="2609802740"/>
                    </a:ext>
                  </a:extLst>
                </a:gridCol>
                <a:gridCol w="370332">
                  <a:extLst>
                    <a:ext uri="{9D8B030D-6E8A-4147-A177-3AD203B41FA5}">
                      <a16:colId xmlns:a16="http://schemas.microsoft.com/office/drawing/2014/main" val="916725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917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Alsuper - 2018-05-28 12:30:00 </a:t>
                      </a:r>
                      <a:r>
                        <a:rPr kumimoji="0" lang="es-ES" sz="1000" b="0" i="0" u="none" strike="noStrike" kern="1200" cap="none" spc="0" normalizeH="0" baseline="0" noProof="0">
                          <a:ln>
                            <a:noFill/>
                          </a:ln>
                          <a:solidFill>
                            <a:prstClr val="black"/>
                          </a:solidFill>
                          <a:effectLst/>
                          <a:uLnTx/>
                          <a:uFillTx/>
                          <a:latin typeface="+mn-lt"/>
                          <a:ea typeface="+mn-ea"/>
                          <a:cs typeface="+mn-cs"/>
                        </a:rPr>
                        <a:t> 
 Las enchiladas le gustan a todos, pero las enmoladas le encantan a todo el mundo. 
Preparación
-Agrega la pasta de mole en una ollita mediana, calienta a temperatura media y agrega poco a poco el caldo hasta obtener una consistencia ligeramente espesa por 10 minutos. Sazona
-Calienta el aceite en una sartén a fuego medio, pasa las tortillas por el aceite aproximadamente 30 segundos.Coloca sobre papel absorbente para eliminar el exceso de grasa.
-Rellena las tortillas con pechuga de pollo y baña con el mole, hasta cubrir.
-Decora las enmoladas con el queso panela, la crema,los aros de cebolla y el aguacate.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16510137"/>
                  </a:ext>
                </a:extLst>
              </a:tr>
            </a:tbl>
          </a:graphicData>
        </a:graphic>
      </p:graphicFrame>
      <p:sp>
        <p:nvSpPr>
          <p:cNvPr id="4" name="Text Placeholder 3">
            <a:extLst>
              <a:ext uri="{FF2B5EF4-FFF2-40B4-BE49-F238E27FC236}">
                <a16:creationId xmlns:a16="http://schemas.microsoft.com/office/drawing/2014/main" id="{CD41EC8D-F9B9-478D-8147-E9A1AE8ECCC2}"/>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2529677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6AF2E-0126-4880-9524-7CB608E55438}"/>
              </a:ext>
            </a:extLst>
          </p:cNvPr>
          <p:cNvSpPr>
            <a:spLocks noGrp="1"/>
          </p:cNvSpPr>
          <p:nvPr>
            <p:ph type="title"/>
          </p:nvPr>
        </p:nvSpPr>
        <p:spPr/>
        <p:txBody>
          <a:bodyPr/>
          <a:lstStyle/>
          <a:p>
            <a:r>
              <a:rPr lang="en-US"/>
              <a:t>Facebook Own Posts Table | INDICADORES - 6 of 10</a:t>
            </a:r>
          </a:p>
        </p:txBody>
      </p:sp>
      <p:graphicFrame>
        <p:nvGraphicFramePr>
          <p:cNvPr id="5" name="Table Placeholder 4">
            <a:extLst>
              <a:ext uri="{FF2B5EF4-FFF2-40B4-BE49-F238E27FC236}">
                <a16:creationId xmlns:a16="http://schemas.microsoft.com/office/drawing/2014/main" id="{F88C3D07-1F68-4FE9-BCDF-D7D6CAF027B4}"/>
              </a:ext>
            </a:extLst>
          </p:cNvPr>
          <p:cNvGraphicFramePr>
            <a:graphicFrameLocks noGrp="1"/>
          </p:cNvGraphicFramePr>
          <p:nvPr>
            <p:ph type="tbl" sz="quarter" idx="13"/>
            <p:extLst>
              <p:ext uri="{D42A27DB-BD31-4B8C-83A1-F6EECF244321}">
                <p14:modId xmlns:p14="http://schemas.microsoft.com/office/powerpoint/2010/main" val="67043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8151078"/>
                    </a:ext>
                  </a:extLst>
                </a:gridCol>
                <a:gridCol w="370332">
                  <a:extLst>
                    <a:ext uri="{9D8B030D-6E8A-4147-A177-3AD203B41FA5}">
                      <a16:colId xmlns:a16="http://schemas.microsoft.com/office/drawing/2014/main" val="2957830943"/>
                    </a:ext>
                  </a:extLst>
                </a:gridCol>
                <a:gridCol w="370332">
                  <a:extLst>
                    <a:ext uri="{9D8B030D-6E8A-4147-A177-3AD203B41FA5}">
                      <a16:colId xmlns:a16="http://schemas.microsoft.com/office/drawing/2014/main" val="2130845265"/>
                    </a:ext>
                  </a:extLst>
                </a:gridCol>
                <a:gridCol w="370332">
                  <a:extLst>
                    <a:ext uri="{9D8B030D-6E8A-4147-A177-3AD203B41FA5}">
                      <a16:colId xmlns:a16="http://schemas.microsoft.com/office/drawing/2014/main" val="1978786387"/>
                    </a:ext>
                  </a:extLst>
                </a:gridCol>
                <a:gridCol w="329184">
                  <a:extLst>
                    <a:ext uri="{9D8B030D-6E8A-4147-A177-3AD203B41FA5}">
                      <a16:colId xmlns:a16="http://schemas.microsoft.com/office/drawing/2014/main" val="1183951070"/>
                    </a:ext>
                  </a:extLst>
                </a:gridCol>
                <a:gridCol w="329184">
                  <a:extLst>
                    <a:ext uri="{9D8B030D-6E8A-4147-A177-3AD203B41FA5}">
                      <a16:colId xmlns:a16="http://schemas.microsoft.com/office/drawing/2014/main" val="2574864130"/>
                    </a:ext>
                  </a:extLst>
                </a:gridCol>
                <a:gridCol w="329184">
                  <a:extLst>
                    <a:ext uri="{9D8B030D-6E8A-4147-A177-3AD203B41FA5}">
                      <a16:colId xmlns:a16="http://schemas.microsoft.com/office/drawing/2014/main" val="3257856046"/>
                    </a:ext>
                  </a:extLst>
                </a:gridCol>
                <a:gridCol w="329184">
                  <a:extLst>
                    <a:ext uri="{9D8B030D-6E8A-4147-A177-3AD203B41FA5}">
                      <a16:colId xmlns:a16="http://schemas.microsoft.com/office/drawing/2014/main" val="3316684514"/>
                    </a:ext>
                  </a:extLst>
                </a:gridCol>
                <a:gridCol w="329184">
                  <a:extLst>
                    <a:ext uri="{9D8B030D-6E8A-4147-A177-3AD203B41FA5}">
                      <a16:colId xmlns:a16="http://schemas.microsoft.com/office/drawing/2014/main" val="1275354456"/>
                    </a:ext>
                  </a:extLst>
                </a:gridCol>
                <a:gridCol w="329184">
                  <a:extLst>
                    <a:ext uri="{9D8B030D-6E8A-4147-A177-3AD203B41FA5}">
                      <a16:colId xmlns:a16="http://schemas.microsoft.com/office/drawing/2014/main" val="3528207403"/>
                    </a:ext>
                  </a:extLst>
                </a:gridCol>
                <a:gridCol w="329184">
                  <a:extLst>
                    <a:ext uri="{9D8B030D-6E8A-4147-A177-3AD203B41FA5}">
                      <a16:colId xmlns:a16="http://schemas.microsoft.com/office/drawing/2014/main" val="2225559485"/>
                    </a:ext>
                  </a:extLst>
                </a:gridCol>
                <a:gridCol w="329184">
                  <a:extLst>
                    <a:ext uri="{9D8B030D-6E8A-4147-A177-3AD203B41FA5}">
                      <a16:colId xmlns:a16="http://schemas.microsoft.com/office/drawing/2014/main" val="2262338652"/>
                    </a:ext>
                  </a:extLst>
                </a:gridCol>
                <a:gridCol w="329184">
                  <a:extLst>
                    <a:ext uri="{9D8B030D-6E8A-4147-A177-3AD203B41FA5}">
                      <a16:colId xmlns:a16="http://schemas.microsoft.com/office/drawing/2014/main" val="4128875655"/>
                    </a:ext>
                  </a:extLst>
                </a:gridCol>
                <a:gridCol w="370332">
                  <a:extLst>
                    <a:ext uri="{9D8B030D-6E8A-4147-A177-3AD203B41FA5}">
                      <a16:colId xmlns:a16="http://schemas.microsoft.com/office/drawing/2014/main" val="342897785"/>
                    </a:ext>
                  </a:extLst>
                </a:gridCol>
                <a:gridCol w="370332">
                  <a:extLst>
                    <a:ext uri="{9D8B030D-6E8A-4147-A177-3AD203B41FA5}">
                      <a16:colId xmlns:a16="http://schemas.microsoft.com/office/drawing/2014/main" val="98365601"/>
                    </a:ext>
                  </a:extLst>
                </a:gridCol>
                <a:gridCol w="329184">
                  <a:extLst>
                    <a:ext uri="{9D8B030D-6E8A-4147-A177-3AD203B41FA5}">
                      <a16:colId xmlns:a16="http://schemas.microsoft.com/office/drawing/2014/main" val="3939034160"/>
                    </a:ext>
                  </a:extLst>
                </a:gridCol>
                <a:gridCol w="329184">
                  <a:extLst>
                    <a:ext uri="{9D8B030D-6E8A-4147-A177-3AD203B41FA5}">
                      <a16:colId xmlns:a16="http://schemas.microsoft.com/office/drawing/2014/main" val="754643783"/>
                    </a:ext>
                  </a:extLst>
                </a:gridCol>
                <a:gridCol w="370332">
                  <a:extLst>
                    <a:ext uri="{9D8B030D-6E8A-4147-A177-3AD203B41FA5}">
                      <a16:colId xmlns:a16="http://schemas.microsoft.com/office/drawing/2014/main" val="314290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221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Bodega Aurrera - 2018-05-28 12:00:01 </a:t>
                      </a:r>
                      <a:r>
                        <a:rPr kumimoji="0" lang="es-ES" sz="1000" b="0" i="0" u="none" strike="noStrike" kern="1200" cap="none" spc="0" normalizeH="0" baseline="0" noProof="0">
                          <a:ln>
                            <a:noFill/>
                          </a:ln>
                          <a:solidFill>
                            <a:prstClr val="black"/>
                          </a:solidFill>
                          <a:effectLst/>
                          <a:uLnTx/>
                          <a:uFillTx/>
                          <a:latin typeface="+mn-lt"/>
                          <a:ea typeface="+mn-ea"/>
                          <a:cs typeface="+mn-cs"/>
                        </a:rPr>
                        <a:t> 
 Aquí te traigo mi sándwich favorito. Es delicioso, económico y calientito, para que lo prepares con los precios irresistibles de los #HotDays de Bodega Aurrera.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6123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08:00:00 </a:t>
                      </a:r>
                      <a:r>
                        <a:rPr kumimoji="0" lang="es-ES" sz="1000" b="0" i="0" u="none" strike="noStrike" kern="1200" cap="none" spc="0" normalizeH="0" baseline="0" noProof="0">
                          <a:ln>
                            <a:noFill/>
                          </a:ln>
                          <a:solidFill>
                            <a:prstClr val="black"/>
                          </a:solidFill>
                          <a:effectLst/>
                          <a:uLnTx/>
                          <a:uFillTx/>
                          <a:latin typeface="+mn-lt"/>
                          <a:ea typeface="+mn-ea"/>
                          <a:cs typeface="+mn-cs"/>
                        </a:rPr>
                        <a:t> 
 Después de un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0263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Walmart México - 2018-05-28 07:00:01 </a:t>
                      </a:r>
                      <a:r>
                        <a:rPr kumimoji="0" lang="es-ES" sz="1000" b="0" i="0" u="none" strike="noStrike" kern="1200" cap="none" spc="0" normalizeH="0" baseline="0" noProof="0">
                          <a:ln>
                            <a:noFill/>
                          </a:ln>
                          <a:solidFill>
                            <a:prstClr val="black"/>
                          </a:solidFill>
                          <a:effectLst/>
                          <a:uLnTx/>
                          <a:uFillTx/>
                          <a:latin typeface="+mn-lt"/>
                          <a:ea typeface="+mn-ea"/>
                          <a:cs typeface="+mn-cs"/>
                        </a:rPr>
                        <a:t> 
 Aprovecha los precios irresistibles que encontrarás sólo en los #HotDays de Walmart. Compra en Internet y también en tienda https://goo.gl/g7Jgfh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72364876"/>
                  </a:ext>
                </a:extLst>
              </a:tr>
            </a:tbl>
          </a:graphicData>
        </a:graphic>
      </p:graphicFrame>
      <p:sp>
        <p:nvSpPr>
          <p:cNvPr id="4" name="Text Placeholder 3">
            <a:extLst>
              <a:ext uri="{FF2B5EF4-FFF2-40B4-BE49-F238E27FC236}">
                <a16:creationId xmlns:a16="http://schemas.microsoft.com/office/drawing/2014/main" id="{CE404A73-69F9-4C44-BF45-F2C74AD01B33}"/>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753874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45F8D-37A9-42B8-BBC5-EF15A0485BA1}"/>
              </a:ext>
            </a:extLst>
          </p:cNvPr>
          <p:cNvSpPr>
            <a:spLocks noGrp="1"/>
          </p:cNvSpPr>
          <p:nvPr>
            <p:ph type="title"/>
          </p:nvPr>
        </p:nvSpPr>
        <p:spPr/>
        <p:txBody>
          <a:bodyPr/>
          <a:lstStyle/>
          <a:p>
            <a:r>
              <a:rPr lang="en-US"/>
              <a:t>Facebook Own Posts Table | INDICADORES - 7 of 10</a:t>
            </a:r>
          </a:p>
        </p:txBody>
      </p:sp>
      <p:graphicFrame>
        <p:nvGraphicFramePr>
          <p:cNvPr id="5" name="Table Placeholder 4">
            <a:extLst>
              <a:ext uri="{FF2B5EF4-FFF2-40B4-BE49-F238E27FC236}">
                <a16:creationId xmlns:a16="http://schemas.microsoft.com/office/drawing/2014/main" id="{AE5FD670-B776-4213-A7DF-9092F9430854}"/>
              </a:ext>
            </a:extLst>
          </p:cNvPr>
          <p:cNvGraphicFramePr>
            <a:graphicFrameLocks noGrp="1"/>
          </p:cNvGraphicFramePr>
          <p:nvPr>
            <p:ph type="tbl" sz="quarter" idx="13"/>
            <p:extLst>
              <p:ext uri="{D42A27DB-BD31-4B8C-83A1-F6EECF244321}">
                <p14:modId xmlns:p14="http://schemas.microsoft.com/office/powerpoint/2010/main" val="1617857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4407153"/>
                    </a:ext>
                  </a:extLst>
                </a:gridCol>
                <a:gridCol w="370332">
                  <a:extLst>
                    <a:ext uri="{9D8B030D-6E8A-4147-A177-3AD203B41FA5}">
                      <a16:colId xmlns:a16="http://schemas.microsoft.com/office/drawing/2014/main" val="579138770"/>
                    </a:ext>
                  </a:extLst>
                </a:gridCol>
                <a:gridCol w="370332">
                  <a:extLst>
                    <a:ext uri="{9D8B030D-6E8A-4147-A177-3AD203B41FA5}">
                      <a16:colId xmlns:a16="http://schemas.microsoft.com/office/drawing/2014/main" val="1743356713"/>
                    </a:ext>
                  </a:extLst>
                </a:gridCol>
                <a:gridCol w="370332">
                  <a:extLst>
                    <a:ext uri="{9D8B030D-6E8A-4147-A177-3AD203B41FA5}">
                      <a16:colId xmlns:a16="http://schemas.microsoft.com/office/drawing/2014/main" val="2121065255"/>
                    </a:ext>
                  </a:extLst>
                </a:gridCol>
                <a:gridCol w="329184">
                  <a:extLst>
                    <a:ext uri="{9D8B030D-6E8A-4147-A177-3AD203B41FA5}">
                      <a16:colId xmlns:a16="http://schemas.microsoft.com/office/drawing/2014/main" val="901781421"/>
                    </a:ext>
                  </a:extLst>
                </a:gridCol>
                <a:gridCol w="329184">
                  <a:extLst>
                    <a:ext uri="{9D8B030D-6E8A-4147-A177-3AD203B41FA5}">
                      <a16:colId xmlns:a16="http://schemas.microsoft.com/office/drawing/2014/main" val="2951733633"/>
                    </a:ext>
                  </a:extLst>
                </a:gridCol>
                <a:gridCol w="329184">
                  <a:extLst>
                    <a:ext uri="{9D8B030D-6E8A-4147-A177-3AD203B41FA5}">
                      <a16:colId xmlns:a16="http://schemas.microsoft.com/office/drawing/2014/main" val="3083547868"/>
                    </a:ext>
                  </a:extLst>
                </a:gridCol>
                <a:gridCol w="329184">
                  <a:extLst>
                    <a:ext uri="{9D8B030D-6E8A-4147-A177-3AD203B41FA5}">
                      <a16:colId xmlns:a16="http://schemas.microsoft.com/office/drawing/2014/main" val="1626721335"/>
                    </a:ext>
                  </a:extLst>
                </a:gridCol>
                <a:gridCol w="329184">
                  <a:extLst>
                    <a:ext uri="{9D8B030D-6E8A-4147-A177-3AD203B41FA5}">
                      <a16:colId xmlns:a16="http://schemas.microsoft.com/office/drawing/2014/main" val="339357412"/>
                    </a:ext>
                  </a:extLst>
                </a:gridCol>
                <a:gridCol w="329184">
                  <a:extLst>
                    <a:ext uri="{9D8B030D-6E8A-4147-A177-3AD203B41FA5}">
                      <a16:colId xmlns:a16="http://schemas.microsoft.com/office/drawing/2014/main" val="2845263675"/>
                    </a:ext>
                  </a:extLst>
                </a:gridCol>
                <a:gridCol w="329184">
                  <a:extLst>
                    <a:ext uri="{9D8B030D-6E8A-4147-A177-3AD203B41FA5}">
                      <a16:colId xmlns:a16="http://schemas.microsoft.com/office/drawing/2014/main" val="1829666855"/>
                    </a:ext>
                  </a:extLst>
                </a:gridCol>
                <a:gridCol w="329184">
                  <a:extLst>
                    <a:ext uri="{9D8B030D-6E8A-4147-A177-3AD203B41FA5}">
                      <a16:colId xmlns:a16="http://schemas.microsoft.com/office/drawing/2014/main" val="748733592"/>
                    </a:ext>
                  </a:extLst>
                </a:gridCol>
                <a:gridCol w="329184">
                  <a:extLst>
                    <a:ext uri="{9D8B030D-6E8A-4147-A177-3AD203B41FA5}">
                      <a16:colId xmlns:a16="http://schemas.microsoft.com/office/drawing/2014/main" val="1198445135"/>
                    </a:ext>
                  </a:extLst>
                </a:gridCol>
                <a:gridCol w="370332">
                  <a:extLst>
                    <a:ext uri="{9D8B030D-6E8A-4147-A177-3AD203B41FA5}">
                      <a16:colId xmlns:a16="http://schemas.microsoft.com/office/drawing/2014/main" val="2877347909"/>
                    </a:ext>
                  </a:extLst>
                </a:gridCol>
                <a:gridCol w="370332">
                  <a:extLst>
                    <a:ext uri="{9D8B030D-6E8A-4147-A177-3AD203B41FA5}">
                      <a16:colId xmlns:a16="http://schemas.microsoft.com/office/drawing/2014/main" val="218739198"/>
                    </a:ext>
                  </a:extLst>
                </a:gridCol>
                <a:gridCol w="329184">
                  <a:extLst>
                    <a:ext uri="{9D8B030D-6E8A-4147-A177-3AD203B41FA5}">
                      <a16:colId xmlns:a16="http://schemas.microsoft.com/office/drawing/2014/main" val="3535793138"/>
                    </a:ext>
                  </a:extLst>
                </a:gridCol>
                <a:gridCol w="329184">
                  <a:extLst>
                    <a:ext uri="{9D8B030D-6E8A-4147-A177-3AD203B41FA5}">
                      <a16:colId xmlns:a16="http://schemas.microsoft.com/office/drawing/2014/main" val="3235651290"/>
                    </a:ext>
                  </a:extLst>
                </a:gridCol>
                <a:gridCol w="370332">
                  <a:extLst>
                    <a:ext uri="{9D8B030D-6E8A-4147-A177-3AD203B41FA5}">
                      <a16:colId xmlns:a16="http://schemas.microsoft.com/office/drawing/2014/main" val="377044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08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 Bodega Aurrera - 2018-05-28 01:00:09 </a:t>
                      </a:r>
                      <a:r>
                        <a:rPr kumimoji="0" lang="nn-NO"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2858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Supermercados S-Mart - 2018-05-27 23:00:00 </a:t>
                      </a:r>
                      <a:r>
                        <a:rPr kumimoji="0" lang="en-US" sz="1000" b="0" i="0" u="none" strike="noStrike" kern="1200" cap="none" spc="0" normalizeH="0" baseline="0" noProof="0">
                          <a:ln>
                            <a:noFill/>
                          </a:ln>
                          <a:solidFill>
                            <a:prstClr val="black"/>
                          </a:solidFill>
                          <a:effectLst/>
                          <a:uLnTx/>
                          <a:uFillTx/>
                          <a:latin typeface="+mn-lt"/>
                          <a:ea typeface="+mn-ea"/>
                          <a:cs typeface="+mn-cs"/>
                        </a:rPr>
                        <a:t> 
 ¿Como qué se les antoja #SmartFans?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5847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Bodega Aurrera - 2018-05-27 19:00:00 </a:t>
                      </a:r>
                      <a:r>
                        <a:rPr kumimoji="0" lang="es-ES" sz="1000" b="0" i="0" u="none" strike="noStrike" kern="1200" cap="none" spc="0" normalizeH="0" baseline="0" noProof="0">
                          <a:ln>
                            <a:noFill/>
                          </a:ln>
                          <a:solidFill>
                            <a:prstClr val="black"/>
                          </a:solidFill>
                          <a:effectLst/>
                          <a:uLnTx/>
                          <a:uFillTx/>
                          <a:latin typeface="+mn-lt"/>
                          <a:ea typeface="+mn-ea"/>
                          <a:cs typeface="+mn-cs"/>
                        </a:rPr>
                        <a:t> 
 ¿Conoces las razones por las que debes refrigerar los huevos? Aquí te dejo el por qué y de paso checa los refris que hay en Bodega Aurrera en estos 11 DÍAS DE PRECIOS IRRESISTIBLES. #HotDays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7029828"/>
                  </a:ext>
                </a:extLst>
              </a:tr>
            </a:tbl>
          </a:graphicData>
        </a:graphic>
      </p:graphicFrame>
      <p:sp>
        <p:nvSpPr>
          <p:cNvPr id="4" name="Text Placeholder 3">
            <a:extLst>
              <a:ext uri="{FF2B5EF4-FFF2-40B4-BE49-F238E27FC236}">
                <a16:creationId xmlns:a16="http://schemas.microsoft.com/office/drawing/2014/main" id="{B3DAC89B-14E1-4E75-93B9-B769DDD62118}"/>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260015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9D33F-61D2-4BA0-883E-0634783208E4}"/>
              </a:ext>
            </a:extLst>
          </p:cNvPr>
          <p:cNvSpPr>
            <a:spLocks noGrp="1"/>
          </p:cNvSpPr>
          <p:nvPr>
            <p:ph type="title"/>
          </p:nvPr>
        </p:nvSpPr>
        <p:spPr/>
        <p:txBody>
          <a:bodyPr/>
          <a:lstStyle/>
          <a:p>
            <a:r>
              <a:rPr lang="en-US"/>
              <a:t>Facebook Own Posts Table | INDICADORES - 8 of 10</a:t>
            </a:r>
          </a:p>
        </p:txBody>
      </p:sp>
      <p:graphicFrame>
        <p:nvGraphicFramePr>
          <p:cNvPr id="5" name="Table Placeholder 4">
            <a:extLst>
              <a:ext uri="{FF2B5EF4-FFF2-40B4-BE49-F238E27FC236}">
                <a16:creationId xmlns:a16="http://schemas.microsoft.com/office/drawing/2014/main" id="{9B2CAB9C-594F-419F-83CB-6C2F607D8953}"/>
              </a:ext>
            </a:extLst>
          </p:cNvPr>
          <p:cNvGraphicFramePr>
            <a:graphicFrameLocks noGrp="1"/>
          </p:cNvGraphicFramePr>
          <p:nvPr>
            <p:ph type="tbl" sz="quarter" idx="13"/>
            <p:extLst>
              <p:ext uri="{D42A27DB-BD31-4B8C-83A1-F6EECF244321}">
                <p14:modId xmlns:p14="http://schemas.microsoft.com/office/powerpoint/2010/main" val="3012330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94094066"/>
                    </a:ext>
                  </a:extLst>
                </a:gridCol>
                <a:gridCol w="370332">
                  <a:extLst>
                    <a:ext uri="{9D8B030D-6E8A-4147-A177-3AD203B41FA5}">
                      <a16:colId xmlns:a16="http://schemas.microsoft.com/office/drawing/2014/main" val="277545715"/>
                    </a:ext>
                  </a:extLst>
                </a:gridCol>
                <a:gridCol w="370332">
                  <a:extLst>
                    <a:ext uri="{9D8B030D-6E8A-4147-A177-3AD203B41FA5}">
                      <a16:colId xmlns:a16="http://schemas.microsoft.com/office/drawing/2014/main" val="737046374"/>
                    </a:ext>
                  </a:extLst>
                </a:gridCol>
                <a:gridCol w="370332">
                  <a:extLst>
                    <a:ext uri="{9D8B030D-6E8A-4147-A177-3AD203B41FA5}">
                      <a16:colId xmlns:a16="http://schemas.microsoft.com/office/drawing/2014/main" val="2230218817"/>
                    </a:ext>
                  </a:extLst>
                </a:gridCol>
                <a:gridCol w="329184">
                  <a:extLst>
                    <a:ext uri="{9D8B030D-6E8A-4147-A177-3AD203B41FA5}">
                      <a16:colId xmlns:a16="http://schemas.microsoft.com/office/drawing/2014/main" val="1525575617"/>
                    </a:ext>
                  </a:extLst>
                </a:gridCol>
                <a:gridCol w="329184">
                  <a:extLst>
                    <a:ext uri="{9D8B030D-6E8A-4147-A177-3AD203B41FA5}">
                      <a16:colId xmlns:a16="http://schemas.microsoft.com/office/drawing/2014/main" val="3778669519"/>
                    </a:ext>
                  </a:extLst>
                </a:gridCol>
                <a:gridCol w="329184">
                  <a:extLst>
                    <a:ext uri="{9D8B030D-6E8A-4147-A177-3AD203B41FA5}">
                      <a16:colId xmlns:a16="http://schemas.microsoft.com/office/drawing/2014/main" val="3806775432"/>
                    </a:ext>
                  </a:extLst>
                </a:gridCol>
                <a:gridCol w="329184">
                  <a:extLst>
                    <a:ext uri="{9D8B030D-6E8A-4147-A177-3AD203B41FA5}">
                      <a16:colId xmlns:a16="http://schemas.microsoft.com/office/drawing/2014/main" val="1994292997"/>
                    </a:ext>
                  </a:extLst>
                </a:gridCol>
                <a:gridCol w="329184">
                  <a:extLst>
                    <a:ext uri="{9D8B030D-6E8A-4147-A177-3AD203B41FA5}">
                      <a16:colId xmlns:a16="http://schemas.microsoft.com/office/drawing/2014/main" val="4010244622"/>
                    </a:ext>
                  </a:extLst>
                </a:gridCol>
                <a:gridCol w="329184">
                  <a:extLst>
                    <a:ext uri="{9D8B030D-6E8A-4147-A177-3AD203B41FA5}">
                      <a16:colId xmlns:a16="http://schemas.microsoft.com/office/drawing/2014/main" val="1945795946"/>
                    </a:ext>
                  </a:extLst>
                </a:gridCol>
                <a:gridCol w="329184">
                  <a:extLst>
                    <a:ext uri="{9D8B030D-6E8A-4147-A177-3AD203B41FA5}">
                      <a16:colId xmlns:a16="http://schemas.microsoft.com/office/drawing/2014/main" val="1344482792"/>
                    </a:ext>
                  </a:extLst>
                </a:gridCol>
                <a:gridCol w="329184">
                  <a:extLst>
                    <a:ext uri="{9D8B030D-6E8A-4147-A177-3AD203B41FA5}">
                      <a16:colId xmlns:a16="http://schemas.microsoft.com/office/drawing/2014/main" val="937039368"/>
                    </a:ext>
                  </a:extLst>
                </a:gridCol>
                <a:gridCol w="329184">
                  <a:extLst>
                    <a:ext uri="{9D8B030D-6E8A-4147-A177-3AD203B41FA5}">
                      <a16:colId xmlns:a16="http://schemas.microsoft.com/office/drawing/2014/main" val="3163620838"/>
                    </a:ext>
                  </a:extLst>
                </a:gridCol>
                <a:gridCol w="370332">
                  <a:extLst>
                    <a:ext uri="{9D8B030D-6E8A-4147-A177-3AD203B41FA5}">
                      <a16:colId xmlns:a16="http://schemas.microsoft.com/office/drawing/2014/main" val="3414273066"/>
                    </a:ext>
                  </a:extLst>
                </a:gridCol>
                <a:gridCol w="370332">
                  <a:extLst>
                    <a:ext uri="{9D8B030D-6E8A-4147-A177-3AD203B41FA5}">
                      <a16:colId xmlns:a16="http://schemas.microsoft.com/office/drawing/2014/main" val="3721706435"/>
                    </a:ext>
                  </a:extLst>
                </a:gridCol>
                <a:gridCol w="329184">
                  <a:extLst>
                    <a:ext uri="{9D8B030D-6E8A-4147-A177-3AD203B41FA5}">
                      <a16:colId xmlns:a16="http://schemas.microsoft.com/office/drawing/2014/main" val="2279116011"/>
                    </a:ext>
                  </a:extLst>
                </a:gridCol>
                <a:gridCol w="329184">
                  <a:extLst>
                    <a:ext uri="{9D8B030D-6E8A-4147-A177-3AD203B41FA5}">
                      <a16:colId xmlns:a16="http://schemas.microsoft.com/office/drawing/2014/main" val="3412822569"/>
                    </a:ext>
                  </a:extLst>
                </a:gridCol>
                <a:gridCol w="370332">
                  <a:extLst>
                    <a:ext uri="{9D8B030D-6E8A-4147-A177-3AD203B41FA5}">
                      <a16:colId xmlns:a16="http://schemas.microsoft.com/office/drawing/2014/main" val="402912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407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Soriana Híper y Súper - 2018-05-27 19:00:00 </a:t>
                      </a:r>
                      <a:r>
                        <a:rPr kumimoji="0" lang="es-ES" sz="1000" b="0" i="0" u="none" strike="noStrike" kern="1200" cap="none" spc="0" normalizeH="0" baseline="0" noProof="0">
                          <a:ln>
                            <a:noFill/>
                          </a:ln>
                          <a:solidFill>
                            <a:prstClr val="black"/>
                          </a:solidFill>
                          <a:effectLst/>
                          <a:uLnTx/>
                          <a:uFillTx/>
                          <a:latin typeface="+mn-lt"/>
                          <a:ea typeface="+mn-ea"/>
                          <a:cs typeface="+mn-cs"/>
                        </a:rPr>
                        <a:t> 
 Completa tu colección y aprovecha los beneficios de tu tarjeta Recompensas. ¡No te quedes sin estos increíbles contenedores!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657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- 2018-05-27 17:39:00 </a:t>
                      </a:r>
                      <a:r>
                        <a:rPr kumimoji="0" lang="es-ES" sz="1000" b="0" i="0" u="none" strike="noStrike" kern="1200" cap="none" spc="0" normalizeH="0" baseline="0" noProof="0">
                          <a:ln>
                            <a:noFill/>
                          </a:ln>
                          <a:solidFill>
                            <a:prstClr val="black"/>
                          </a:solidFill>
                          <a:effectLst/>
                          <a:uLnTx/>
                          <a:uFillTx/>
                          <a:latin typeface="+mn-lt"/>
                          <a:ea typeface="+mn-ea"/>
                          <a:cs typeface="+mn-cs"/>
                        </a:rPr>
                        <a:t> 
 🍨Domingo… día en que podemos consentirnos con: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3658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Alsuper - 2018-05-27 17:30:00 </a:t>
                      </a:r>
                      <a:r>
                        <a:rPr kumimoji="0" lang="es-ES" sz="1000" b="0" i="0" u="none" strike="noStrike" kern="1200" cap="none" spc="0" normalizeH="0" baseline="0" noProof="0">
                          <a:ln>
                            <a:noFill/>
                          </a:ln>
                          <a:solidFill>
                            <a:prstClr val="black"/>
                          </a:solidFill>
                          <a:effectLst/>
                          <a:uLnTx/>
                          <a:uFillTx/>
                          <a:latin typeface="+mn-lt"/>
                          <a:ea typeface="+mn-ea"/>
                          <a:cs typeface="+mn-cs"/>
                        </a:rPr>
                        <a:t> 
 Cuida la salud de los tuyos con este sencillo #TipAlsuper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5057181"/>
                  </a:ext>
                </a:extLst>
              </a:tr>
            </a:tbl>
          </a:graphicData>
        </a:graphic>
      </p:graphicFrame>
      <p:sp>
        <p:nvSpPr>
          <p:cNvPr id="4" name="Text Placeholder 3">
            <a:extLst>
              <a:ext uri="{FF2B5EF4-FFF2-40B4-BE49-F238E27FC236}">
                <a16:creationId xmlns:a16="http://schemas.microsoft.com/office/drawing/2014/main" id="{FF70E97E-269C-47F2-8AE3-E99075A96063}"/>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328157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28B4F-5886-485A-8154-01B98AC59C4D}"/>
              </a:ext>
            </a:extLst>
          </p:cNvPr>
          <p:cNvSpPr>
            <a:spLocks noGrp="1"/>
          </p:cNvSpPr>
          <p:nvPr>
            <p:ph type="title"/>
          </p:nvPr>
        </p:nvSpPr>
        <p:spPr/>
        <p:txBody>
          <a:bodyPr/>
          <a:lstStyle/>
          <a:p>
            <a:r>
              <a:rPr lang="en-US"/>
              <a:t>Facebook Own Posts Table | INDICADORES - 9 of 10</a:t>
            </a:r>
          </a:p>
        </p:txBody>
      </p:sp>
      <p:graphicFrame>
        <p:nvGraphicFramePr>
          <p:cNvPr id="5" name="Table Placeholder 4">
            <a:extLst>
              <a:ext uri="{FF2B5EF4-FFF2-40B4-BE49-F238E27FC236}">
                <a16:creationId xmlns:a16="http://schemas.microsoft.com/office/drawing/2014/main" id="{055026DF-DB70-4A1F-A78D-6BD7F3FF8F64}"/>
              </a:ext>
            </a:extLst>
          </p:cNvPr>
          <p:cNvGraphicFramePr>
            <a:graphicFrameLocks noGrp="1"/>
          </p:cNvGraphicFramePr>
          <p:nvPr>
            <p:ph type="tbl" sz="quarter" idx="13"/>
            <p:extLst>
              <p:ext uri="{D42A27DB-BD31-4B8C-83A1-F6EECF244321}">
                <p14:modId xmlns:p14="http://schemas.microsoft.com/office/powerpoint/2010/main" val="747673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95617043"/>
                    </a:ext>
                  </a:extLst>
                </a:gridCol>
                <a:gridCol w="370332">
                  <a:extLst>
                    <a:ext uri="{9D8B030D-6E8A-4147-A177-3AD203B41FA5}">
                      <a16:colId xmlns:a16="http://schemas.microsoft.com/office/drawing/2014/main" val="3544997683"/>
                    </a:ext>
                  </a:extLst>
                </a:gridCol>
                <a:gridCol w="370332">
                  <a:extLst>
                    <a:ext uri="{9D8B030D-6E8A-4147-A177-3AD203B41FA5}">
                      <a16:colId xmlns:a16="http://schemas.microsoft.com/office/drawing/2014/main" val="3803722958"/>
                    </a:ext>
                  </a:extLst>
                </a:gridCol>
                <a:gridCol w="370332">
                  <a:extLst>
                    <a:ext uri="{9D8B030D-6E8A-4147-A177-3AD203B41FA5}">
                      <a16:colId xmlns:a16="http://schemas.microsoft.com/office/drawing/2014/main" val="3427811619"/>
                    </a:ext>
                  </a:extLst>
                </a:gridCol>
                <a:gridCol w="329184">
                  <a:extLst>
                    <a:ext uri="{9D8B030D-6E8A-4147-A177-3AD203B41FA5}">
                      <a16:colId xmlns:a16="http://schemas.microsoft.com/office/drawing/2014/main" val="1730175648"/>
                    </a:ext>
                  </a:extLst>
                </a:gridCol>
                <a:gridCol w="329184">
                  <a:extLst>
                    <a:ext uri="{9D8B030D-6E8A-4147-A177-3AD203B41FA5}">
                      <a16:colId xmlns:a16="http://schemas.microsoft.com/office/drawing/2014/main" val="542520376"/>
                    </a:ext>
                  </a:extLst>
                </a:gridCol>
                <a:gridCol w="329184">
                  <a:extLst>
                    <a:ext uri="{9D8B030D-6E8A-4147-A177-3AD203B41FA5}">
                      <a16:colId xmlns:a16="http://schemas.microsoft.com/office/drawing/2014/main" val="208659618"/>
                    </a:ext>
                  </a:extLst>
                </a:gridCol>
                <a:gridCol w="329184">
                  <a:extLst>
                    <a:ext uri="{9D8B030D-6E8A-4147-A177-3AD203B41FA5}">
                      <a16:colId xmlns:a16="http://schemas.microsoft.com/office/drawing/2014/main" val="3744536438"/>
                    </a:ext>
                  </a:extLst>
                </a:gridCol>
                <a:gridCol w="329184">
                  <a:extLst>
                    <a:ext uri="{9D8B030D-6E8A-4147-A177-3AD203B41FA5}">
                      <a16:colId xmlns:a16="http://schemas.microsoft.com/office/drawing/2014/main" val="2832822105"/>
                    </a:ext>
                  </a:extLst>
                </a:gridCol>
                <a:gridCol w="329184">
                  <a:extLst>
                    <a:ext uri="{9D8B030D-6E8A-4147-A177-3AD203B41FA5}">
                      <a16:colId xmlns:a16="http://schemas.microsoft.com/office/drawing/2014/main" val="3951742219"/>
                    </a:ext>
                  </a:extLst>
                </a:gridCol>
                <a:gridCol w="329184">
                  <a:extLst>
                    <a:ext uri="{9D8B030D-6E8A-4147-A177-3AD203B41FA5}">
                      <a16:colId xmlns:a16="http://schemas.microsoft.com/office/drawing/2014/main" val="1787586317"/>
                    </a:ext>
                  </a:extLst>
                </a:gridCol>
                <a:gridCol w="329184">
                  <a:extLst>
                    <a:ext uri="{9D8B030D-6E8A-4147-A177-3AD203B41FA5}">
                      <a16:colId xmlns:a16="http://schemas.microsoft.com/office/drawing/2014/main" val="964448474"/>
                    </a:ext>
                  </a:extLst>
                </a:gridCol>
                <a:gridCol w="329184">
                  <a:extLst>
                    <a:ext uri="{9D8B030D-6E8A-4147-A177-3AD203B41FA5}">
                      <a16:colId xmlns:a16="http://schemas.microsoft.com/office/drawing/2014/main" val="1020847947"/>
                    </a:ext>
                  </a:extLst>
                </a:gridCol>
                <a:gridCol w="370332">
                  <a:extLst>
                    <a:ext uri="{9D8B030D-6E8A-4147-A177-3AD203B41FA5}">
                      <a16:colId xmlns:a16="http://schemas.microsoft.com/office/drawing/2014/main" val="2905047493"/>
                    </a:ext>
                  </a:extLst>
                </a:gridCol>
                <a:gridCol w="370332">
                  <a:extLst>
                    <a:ext uri="{9D8B030D-6E8A-4147-A177-3AD203B41FA5}">
                      <a16:colId xmlns:a16="http://schemas.microsoft.com/office/drawing/2014/main" val="2925633604"/>
                    </a:ext>
                  </a:extLst>
                </a:gridCol>
                <a:gridCol w="329184">
                  <a:extLst>
                    <a:ext uri="{9D8B030D-6E8A-4147-A177-3AD203B41FA5}">
                      <a16:colId xmlns:a16="http://schemas.microsoft.com/office/drawing/2014/main" val="2501053883"/>
                    </a:ext>
                  </a:extLst>
                </a:gridCol>
                <a:gridCol w="329184">
                  <a:extLst>
                    <a:ext uri="{9D8B030D-6E8A-4147-A177-3AD203B41FA5}">
                      <a16:colId xmlns:a16="http://schemas.microsoft.com/office/drawing/2014/main" val="554664404"/>
                    </a:ext>
                  </a:extLst>
                </a:gridCol>
                <a:gridCol w="370332">
                  <a:extLst>
                    <a:ext uri="{9D8B030D-6E8A-4147-A177-3AD203B41FA5}">
                      <a16:colId xmlns:a16="http://schemas.microsoft.com/office/drawing/2014/main" val="2940462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145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HEB México - 2018-05-27 12:31:00 </a:t>
                      </a:r>
                      <a:r>
                        <a:rPr kumimoji="0" lang="es-ES" sz="1000" b="0" i="0" u="none" strike="noStrike" kern="1200" cap="none" spc="0" normalizeH="0" baseline="0" noProof="0">
                          <a:ln>
                            <a:noFill/>
                          </a:ln>
                          <a:solidFill>
                            <a:prstClr val="black"/>
                          </a:solidFill>
                          <a:effectLst/>
                          <a:uLnTx/>
                          <a:uFillTx/>
                          <a:latin typeface="+mn-lt"/>
                          <a:ea typeface="+mn-ea"/>
                          <a:cs typeface="+mn-cs"/>
                        </a:rPr>
                        <a:t> 
 ¿Tienes una PYME y buscas ser proveedor de H-E-B? ¡Crezcamos juntos! Entra aquí para obtener más información: bit.ly/2oIyYOf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89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Alsuper - 2018-05-27 12:30:01 </a:t>
                      </a:r>
                      <a:r>
                        <a:rPr kumimoji="0" lang="es-ES" sz="1000" b="0" i="0" u="none" strike="noStrike" kern="1200" cap="none" spc="0" normalizeH="0" baseline="0" noProof="0">
                          <a:ln>
                            <a:noFill/>
                          </a:ln>
                          <a:solidFill>
                            <a:prstClr val="black"/>
                          </a:solidFill>
                          <a:effectLst/>
                          <a:uLnTx/>
                          <a:uFillTx/>
                          <a:latin typeface="+mn-lt"/>
                          <a:ea typeface="+mn-ea"/>
                          <a:cs typeface="+mn-cs"/>
                        </a:rPr>
                        <a:t> 
 ¡Los domingos no se cocina! Vamos por una pizza con Doña Elia #Alsuper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647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Soriana Híper y Súper - 2018-05-27 11:00:01 </a:t>
                      </a:r>
                      <a:r>
                        <a:rPr kumimoji="0" lang="es-ES" sz="1000" b="0" i="0" u="none" strike="noStrike" kern="1200" cap="none" spc="0" normalizeH="0" baseline="0" noProof="0">
                          <a:ln>
                            <a:noFill/>
                          </a:ln>
                          <a:solidFill>
                            <a:prstClr val="black"/>
                          </a:solidFill>
                          <a:effectLst/>
                          <a:uLnTx/>
                          <a:uFillTx/>
                          <a:latin typeface="+mn-lt"/>
                          <a:ea typeface="+mn-ea"/>
                          <a:cs typeface="+mn-cs"/>
                        </a:rPr>
                        <a:t> 
 Tenemos los mejores productos para tu cuidado personal, ¡ven y llévate tus favoritos!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8757008"/>
                  </a:ext>
                </a:extLst>
              </a:tr>
            </a:tbl>
          </a:graphicData>
        </a:graphic>
      </p:graphicFrame>
      <p:sp>
        <p:nvSpPr>
          <p:cNvPr id="4" name="Text Placeholder 3">
            <a:extLst>
              <a:ext uri="{FF2B5EF4-FFF2-40B4-BE49-F238E27FC236}">
                <a16:creationId xmlns:a16="http://schemas.microsoft.com/office/drawing/2014/main" id="{6226E9B2-90DE-4503-970F-7372CFFD5A14}"/>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833054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D1098-7592-4F11-896A-A0E1565E1FD2}"/>
              </a:ext>
            </a:extLst>
          </p:cNvPr>
          <p:cNvSpPr>
            <a:spLocks noGrp="1"/>
          </p:cNvSpPr>
          <p:nvPr>
            <p:ph type="title"/>
          </p:nvPr>
        </p:nvSpPr>
        <p:spPr/>
        <p:txBody>
          <a:bodyPr/>
          <a:lstStyle/>
          <a:p>
            <a:r>
              <a:rPr lang="en-US"/>
              <a:t>Facebook Own Posts Table | INDICADORES - 10 of 10</a:t>
            </a:r>
          </a:p>
        </p:txBody>
      </p:sp>
      <p:graphicFrame>
        <p:nvGraphicFramePr>
          <p:cNvPr id="5" name="Table Placeholder 4">
            <a:extLst>
              <a:ext uri="{FF2B5EF4-FFF2-40B4-BE49-F238E27FC236}">
                <a16:creationId xmlns:a16="http://schemas.microsoft.com/office/drawing/2014/main" id="{D5C9062B-1210-4A29-B8B2-539ACEA60D78}"/>
              </a:ext>
            </a:extLst>
          </p:cNvPr>
          <p:cNvGraphicFramePr>
            <a:graphicFrameLocks noGrp="1"/>
          </p:cNvGraphicFramePr>
          <p:nvPr>
            <p:ph type="tbl" sz="quarter" idx="13"/>
            <p:extLst>
              <p:ext uri="{D42A27DB-BD31-4B8C-83A1-F6EECF244321}">
                <p14:modId xmlns:p14="http://schemas.microsoft.com/office/powerpoint/2010/main" val="2381939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86986874"/>
                    </a:ext>
                  </a:extLst>
                </a:gridCol>
                <a:gridCol w="370332">
                  <a:extLst>
                    <a:ext uri="{9D8B030D-6E8A-4147-A177-3AD203B41FA5}">
                      <a16:colId xmlns:a16="http://schemas.microsoft.com/office/drawing/2014/main" val="3962664653"/>
                    </a:ext>
                  </a:extLst>
                </a:gridCol>
                <a:gridCol w="370332">
                  <a:extLst>
                    <a:ext uri="{9D8B030D-6E8A-4147-A177-3AD203B41FA5}">
                      <a16:colId xmlns:a16="http://schemas.microsoft.com/office/drawing/2014/main" val="482446156"/>
                    </a:ext>
                  </a:extLst>
                </a:gridCol>
                <a:gridCol w="370332">
                  <a:extLst>
                    <a:ext uri="{9D8B030D-6E8A-4147-A177-3AD203B41FA5}">
                      <a16:colId xmlns:a16="http://schemas.microsoft.com/office/drawing/2014/main" val="2596060769"/>
                    </a:ext>
                  </a:extLst>
                </a:gridCol>
                <a:gridCol w="329184">
                  <a:extLst>
                    <a:ext uri="{9D8B030D-6E8A-4147-A177-3AD203B41FA5}">
                      <a16:colId xmlns:a16="http://schemas.microsoft.com/office/drawing/2014/main" val="2867906780"/>
                    </a:ext>
                  </a:extLst>
                </a:gridCol>
                <a:gridCol w="329184">
                  <a:extLst>
                    <a:ext uri="{9D8B030D-6E8A-4147-A177-3AD203B41FA5}">
                      <a16:colId xmlns:a16="http://schemas.microsoft.com/office/drawing/2014/main" val="219041811"/>
                    </a:ext>
                  </a:extLst>
                </a:gridCol>
                <a:gridCol w="329184">
                  <a:extLst>
                    <a:ext uri="{9D8B030D-6E8A-4147-A177-3AD203B41FA5}">
                      <a16:colId xmlns:a16="http://schemas.microsoft.com/office/drawing/2014/main" val="2659307469"/>
                    </a:ext>
                  </a:extLst>
                </a:gridCol>
                <a:gridCol w="329184">
                  <a:extLst>
                    <a:ext uri="{9D8B030D-6E8A-4147-A177-3AD203B41FA5}">
                      <a16:colId xmlns:a16="http://schemas.microsoft.com/office/drawing/2014/main" val="4093656585"/>
                    </a:ext>
                  </a:extLst>
                </a:gridCol>
                <a:gridCol w="329184">
                  <a:extLst>
                    <a:ext uri="{9D8B030D-6E8A-4147-A177-3AD203B41FA5}">
                      <a16:colId xmlns:a16="http://schemas.microsoft.com/office/drawing/2014/main" val="1382243033"/>
                    </a:ext>
                  </a:extLst>
                </a:gridCol>
                <a:gridCol w="329184">
                  <a:extLst>
                    <a:ext uri="{9D8B030D-6E8A-4147-A177-3AD203B41FA5}">
                      <a16:colId xmlns:a16="http://schemas.microsoft.com/office/drawing/2014/main" val="2517410886"/>
                    </a:ext>
                  </a:extLst>
                </a:gridCol>
                <a:gridCol w="329184">
                  <a:extLst>
                    <a:ext uri="{9D8B030D-6E8A-4147-A177-3AD203B41FA5}">
                      <a16:colId xmlns:a16="http://schemas.microsoft.com/office/drawing/2014/main" val="1573005119"/>
                    </a:ext>
                  </a:extLst>
                </a:gridCol>
                <a:gridCol w="329184">
                  <a:extLst>
                    <a:ext uri="{9D8B030D-6E8A-4147-A177-3AD203B41FA5}">
                      <a16:colId xmlns:a16="http://schemas.microsoft.com/office/drawing/2014/main" val="1382373433"/>
                    </a:ext>
                  </a:extLst>
                </a:gridCol>
                <a:gridCol w="329184">
                  <a:extLst>
                    <a:ext uri="{9D8B030D-6E8A-4147-A177-3AD203B41FA5}">
                      <a16:colId xmlns:a16="http://schemas.microsoft.com/office/drawing/2014/main" val="2650069781"/>
                    </a:ext>
                  </a:extLst>
                </a:gridCol>
                <a:gridCol w="370332">
                  <a:extLst>
                    <a:ext uri="{9D8B030D-6E8A-4147-A177-3AD203B41FA5}">
                      <a16:colId xmlns:a16="http://schemas.microsoft.com/office/drawing/2014/main" val="3002535750"/>
                    </a:ext>
                  </a:extLst>
                </a:gridCol>
                <a:gridCol w="370332">
                  <a:extLst>
                    <a:ext uri="{9D8B030D-6E8A-4147-A177-3AD203B41FA5}">
                      <a16:colId xmlns:a16="http://schemas.microsoft.com/office/drawing/2014/main" val="2270064819"/>
                    </a:ext>
                  </a:extLst>
                </a:gridCol>
                <a:gridCol w="329184">
                  <a:extLst>
                    <a:ext uri="{9D8B030D-6E8A-4147-A177-3AD203B41FA5}">
                      <a16:colId xmlns:a16="http://schemas.microsoft.com/office/drawing/2014/main" val="1614283039"/>
                    </a:ext>
                  </a:extLst>
                </a:gridCol>
                <a:gridCol w="329184">
                  <a:extLst>
                    <a:ext uri="{9D8B030D-6E8A-4147-A177-3AD203B41FA5}">
                      <a16:colId xmlns:a16="http://schemas.microsoft.com/office/drawing/2014/main" val="1708041797"/>
                    </a:ext>
                  </a:extLst>
                </a:gridCol>
                <a:gridCol w="370332">
                  <a:extLst>
                    <a:ext uri="{9D8B030D-6E8A-4147-A177-3AD203B41FA5}">
                      <a16:colId xmlns:a16="http://schemas.microsoft.com/office/drawing/2014/main" val="1889584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86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Bodega Aurrera - 2018-05-27 11:00:01 </a:t>
                      </a:r>
                      <a:r>
                        <a:rPr kumimoji="0" lang="es-ES" sz="1000" b="0" i="0" u="none" strike="noStrike" kern="1200" cap="none" spc="0" normalizeH="0" baseline="0" noProof="0">
                          <a:ln>
                            <a:noFill/>
                          </a:ln>
                          <a:solidFill>
                            <a:prstClr val="black"/>
                          </a:solidFill>
                          <a:effectLst/>
                          <a:uLnTx/>
                          <a:uFillTx/>
                          <a:latin typeface="+mn-lt"/>
                          <a:ea typeface="+mn-ea"/>
                          <a:cs typeface="+mn-cs"/>
                        </a:rPr>
                        <a:t> 
 ¡Prepara el mejor regalo! Checa y elige la mejor opción para sorprender a tu familia. Solo ven a Bodega Aurrera y aprovecha nuestros precios irresistibles. #HotDays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0132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- 2018-05-27 10:00:01 </a:t>
                      </a:r>
                      <a:r>
                        <a:rPr kumimoji="0" lang="es-ES" sz="1000" b="0" i="0" u="none" strike="noStrike" kern="1200" cap="none" spc="0" normalizeH="0" baseline="0" noProof="0">
                          <a:ln>
                            <a:noFill/>
                          </a:ln>
                          <a:solidFill>
                            <a:prstClr val="black"/>
                          </a:solidFill>
                          <a:effectLst/>
                          <a:uLnTx/>
                          <a:uFillTx/>
                          <a:latin typeface="+mn-lt"/>
                          <a:ea typeface="+mn-ea"/>
                          <a:cs typeface="+mn-cs"/>
                        </a:rPr>
                        <a:t> 
 ¡Buenos días #SmartFans!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9539048"/>
                  </a:ext>
                </a:extLst>
              </a:tr>
            </a:tbl>
          </a:graphicData>
        </a:graphic>
      </p:graphicFrame>
      <p:sp>
        <p:nvSpPr>
          <p:cNvPr id="4" name="Text Placeholder 3">
            <a:extLst>
              <a:ext uri="{FF2B5EF4-FFF2-40B4-BE49-F238E27FC236}">
                <a16:creationId xmlns:a16="http://schemas.microsoft.com/office/drawing/2014/main" id="{09E3641F-A860-4228-87C9-855876DC327D}"/>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545959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73BB-C1A7-4B3E-87E4-1EF3C2F4F16A}"/>
              </a:ext>
            </a:extLst>
          </p:cNvPr>
          <p:cNvSpPr>
            <a:spLocks noGrp="1"/>
          </p:cNvSpPr>
          <p:nvPr>
            <p:ph type="title"/>
          </p:nvPr>
        </p:nvSpPr>
        <p:spPr/>
        <p:txBody>
          <a:bodyPr/>
          <a:lstStyle/>
          <a:p>
            <a:r>
              <a:rPr lang="en-US"/>
              <a:t>Facebook Fans Table | INDICADORES</a:t>
            </a:r>
          </a:p>
        </p:txBody>
      </p:sp>
      <p:graphicFrame>
        <p:nvGraphicFramePr>
          <p:cNvPr id="5" name="Table Placeholder 4">
            <a:extLst>
              <a:ext uri="{FF2B5EF4-FFF2-40B4-BE49-F238E27FC236}">
                <a16:creationId xmlns:a16="http://schemas.microsoft.com/office/drawing/2014/main" id="{680B3FDA-7820-4A60-B6AF-BE0623FDCC6B}"/>
              </a:ext>
            </a:extLst>
          </p:cNvPr>
          <p:cNvGraphicFramePr>
            <a:graphicFrameLocks noGrp="1"/>
          </p:cNvGraphicFramePr>
          <p:nvPr>
            <p:ph type="tbl" sz="quarter" idx="13"/>
            <p:extLst>
              <p:ext uri="{D42A27DB-BD31-4B8C-83A1-F6EECF244321}">
                <p14:modId xmlns:p14="http://schemas.microsoft.com/office/powerpoint/2010/main" val="258207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6827249"/>
                    </a:ext>
                  </a:extLst>
                </a:gridCol>
                <a:gridCol w="1234440">
                  <a:extLst>
                    <a:ext uri="{9D8B030D-6E8A-4147-A177-3AD203B41FA5}">
                      <a16:colId xmlns:a16="http://schemas.microsoft.com/office/drawing/2014/main" val="4171327984"/>
                    </a:ext>
                  </a:extLst>
                </a:gridCol>
                <a:gridCol w="822960">
                  <a:extLst>
                    <a:ext uri="{9D8B030D-6E8A-4147-A177-3AD203B41FA5}">
                      <a16:colId xmlns:a16="http://schemas.microsoft.com/office/drawing/2014/main" val="4199531468"/>
                    </a:ext>
                  </a:extLst>
                </a:gridCol>
                <a:gridCol w="822960">
                  <a:extLst>
                    <a:ext uri="{9D8B030D-6E8A-4147-A177-3AD203B41FA5}">
                      <a16:colId xmlns:a16="http://schemas.microsoft.com/office/drawing/2014/main" val="4143075876"/>
                    </a:ext>
                  </a:extLst>
                </a:gridCol>
                <a:gridCol w="822960">
                  <a:extLst>
                    <a:ext uri="{9D8B030D-6E8A-4147-A177-3AD203B41FA5}">
                      <a16:colId xmlns:a16="http://schemas.microsoft.com/office/drawing/2014/main" val="772463359"/>
                    </a:ext>
                  </a:extLst>
                </a:gridCol>
                <a:gridCol w="822960">
                  <a:extLst>
                    <a:ext uri="{9D8B030D-6E8A-4147-A177-3AD203B41FA5}">
                      <a16:colId xmlns:a16="http://schemas.microsoft.com/office/drawing/2014/main" val="2055242216"/>
                    </a:ext>
                  </a:extLst>
                </a:gridCol>
                <a:gridCol w="822960">
                  <a:extLst>
                    <a:ext uri="{9D8B030D-6E8A-4147-A177-3AD203B41FA5}">
                      <a16:colId xmlns:a16="http://schemas.microsoft.com/office/drawing/2014/main" val="782290746"/>
                    </a:ext>
                  </a:extLst>
                </a:gridCol>
                <a:gridCol w="822960">
                  <a:extLst>
                    <a:ext uri="{9D8B030D-6E8A-4147-A177-3AD203B41FA5}">
                      <a16:colId xmlns:a16="http://schemas.microsoft.com/office/drawing/2014/main" val="25296722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9534908"/>
                  </a:ext>
                </a:extLst>
              </a:tr>
              <a:tr h="370840">
                <a:tc>
                  <a:txBody>
                    <a:bodyPr/>
                    <a:lstStyle/>
                    <a:p>
                      <a:r>
                        <a:rPr lang="en-US" sz="1000"/>
                        <a:t>Walmart México</a:t>
                      </a:r>
                    </a:p>
                  </a:txBody>
                  <a:tcPr/>
                </a:tc>
                <a:tc>
                  <a:txBody>
                    <a:bodyPr/>
                    <a:lstStyle/>
                    <a:p>
                      <a:r>
                        <a:rPr lang="en-US" sz="1000"/>
                        <a:t>6839716</a:t>
                      </a:r>
                    </a:p>
                  </a:txBody>
                  <a:tcPr/>
                </a:tc>
                <a:tc>
                  <a:txBody>
                    <a:bodyPr/>
                    <a:lstStyle/>
                    <a:p>
                      <a:r>
                        <a:rPr lang="en-US" sz="1000"/>
                        <a:t>6468</a:t>
                      </a:r>
                    </a:p>
                  </a:txBody>
                  <a:tcPr/>
                </a:tc>
                <a:tc>
                  <a:txBody>
                    <a:bodyPr/>
                    <a:lstStyle/>
                    <a:p>
                      <a:r>
                        <a:rPr lang="en-US" sz="1000"/>
                        <a:t>0.1 %</a:t>
                      </a:r>
                    </a:p>
                  </a:txBody>
                  <a:tcPr/>
                </a:tc>
                <a:tc>
                  <a:txBody>
                    <a:bodyPr/>
                    <a:lstStyle/>
                    <a:p>
                      <a:r>
                        <a:rPr lang="en-US" sz="1000"/>
                        <a:t>13212</a:t>
                      </a:r>
                    </a:p>
                  </a:txBody>
                  <a:tcPr/>
                </a:tc>
                <a:tc>
                  <a:txBody>
                    <a:bodyPr/>
                    <a:lstStyle/>
                    <a:p>
                      <a:r>
                        <a:rPr lang="en-US" sz="1000"/>
                        <a:t>0.2 %</a:t>
                      </a:r>
                    </a:p>
                  </a:txBody>
                  <a:tcPr/>
                </a:tc>
                <a:tc>
                  <a:txBody>
                    <a:bodyPr/>
                    <a:lstStyle/>
                    <a:p>
                      <a:r>
                        <a:rPr lang="en-US" sz="1000"/>
                        <a:t>30854</a:t>
                      </a:r>
                    </a:p>
                  </a:txBody>
                  <a:tcPr/>
                </a:tc>
                <a:tc>
                  <a:txBody>
                    <a:bodyPr/>
                    <a:lstStyle/>
                    <a:p>
                      <a:r>
                        <a:rPr lang="en-US" sz="1000"/>
                        <a:t>0.5 %</a:t>
                      </a:r>
                    </a:p>
                  </a:txBody>
                  <a:tcPr/>
                </a:tc>
                <a:extLst>
                  <a:ext uri="{0D108BD9-81ED-4DB2-BD59-A6C34878D82A}">
                    <a16:rowId xmlns:a16="http://schemas.microsoft.com/office/drawing/2014/main" val="2880952703"/>
                  </a:ext>
                </a:extLst>
              </a:tr>
              <a:tr h="370840">
                <a:tc>
                  <a:txBody>
                    <a:bodyPr/>
                    <a:lstStyle/>
                    <a:p>
                      <a:r>
                        <a:rPr lang="en-US" sz="1000"/>
                        <a:t>Soriana Híper y Súper</a:t>
                      </a:r>
                    </a:p>
                  </a:txBody>
                  <a:tcPr/>
                </a:tc>
                <a:tc>
                  <a:txBody>
                    <a:bodyPr/>
                    <a:lstStyle/>
                    <a:p>
                      <a:r>
                        <a:rPr lang="en-US" sz="1000"/>
                        <a:t>723631</a:t>
                      </a:r>
                    </a:p>
                  </a:txBody>
                  <a:tcPr/>
                </a:tc>
                <a:tc>
                  <a:txBody>
                    <a:bodyPr/>
                    <a:lstStyle/>
                    <a:p>
                      <a:r>
                        <a:rPr lang="en-US" sz="1000"/>
                        <a:t>398</a:t>
                      </a:r>
                    </a:p>
                  </a:txBody>
                  <a:tcPr/>
                </a:tc>
                <a:tc>
                  <a:txBody>
                    <a:bodyPr/>
                    <a:lstStyle/>
                    <a:p>
                      <a:r>
                        <a:rPr lang="en-US" sz="1000"/>
                        <a:t>0.1 %</a:t>
                      </a:r>
                    </a:p>
                  </a:txBody>
                  <a:tcPr/>
                </a:tc>
                <a:tc>
                  <a:txBody>
                    <a:bodyPr/>
                    <a:lstStyle/>
                    <a:p>
                      <a:r>
                        <a:rPr lang="en-US" sz="1000"/>
                        <a:t>776</a:t>
                      </a:r>
                    </a:p>
                  </a:txBody>
                  <a:tcPr/>
                </a:tc>
                <a:tc>
                  <a:txBody>
                    <a:bodyPr/>
                    <a:lstStyle/>
                    <a:p>
                      <a:r>
                        <a:rPr lang="en-US" sz="1000"/>
                        <a:t>0.1 %</a:t>
                      </a:r>
                    </a:p>
                  </a:txBody>
                  <a:tcPr/>
                </a:tc>
                <a:tc>
                  <a:txBody>
                    <a:bodyPr/>
                    <a:lstStyle/>
                    <a:p>
                      <a:r>
                        <a:rPr lang="en-US" sz="1000"/>
                        <a:t>5915</a:t>
                      </a:r>
                    </a:p>
                  </a:txBody>
                  <a:tcPr/>
                </a:tc>
                <a:tc>
                  <a:txBody>
                    <a:bodyPr/>
                    <a:lstStyle/>
                    <a:p>
                      <a:r>
                        <a:rPr lang="en-US" sz="1000"/>
                        <a:t>0.8 %</a:t>
                      </a:r>
                    </a:p>
                  </a:txBody>
                  <a:tcPr/>
                </a:tc>
                <a:extLst>
                  <a:ext uri="{0D108BD9-81ED-4DB2-BD59-A6C34878D82A}">
                    <a16:rowId xmlns:a16="http://schemas.microsoft.com/office/drawing/2014/main" val="4921616"/>
                  </a:ext>
                </a:extLst>
              </a:tr>
              <a:tr h="370840">
                <a:tc>
                  <a:txBody>
                    <a:bodyPr/>
                    <a:lstStyle/>
                    <a:p>
                      <a:r>
                        <a:rPr lang="en-US" sz="1000"/>
                        <a:t>HEB México</a:t>
                      </a:r>
                    </a:p>
                  </a:txBody>
                  <a:tcPr/>
                </a:tc>
                <a:tc>
                  <a:txBody>
                    <a:bodyPr/>
                    <a:lstStyle/>
                    <a:p>
                      <a:r>
                        <a:rPr lang="en-US" sz="1000"/>
                        <a:t>704126</a:t>
                      </a:r>
                    </a:p>
                  </a:txBody>
                  <a:tcPr/>
                </a:tc>
                <a:tc>
                  <a:txBody>
                    <a:bodyPr/>
                    <a:lstStyle/>
                    <a:p>
                      <a:r>
                        <a:rPr lang="en-US" sz="1000"/>
                        <a:t>1333</a:t>
                      </a:r>
                    </a:p>
                  </a:txBody>
                  <a:tcPr/>
                </a:tc>
                <a:tc>
                  <a:txBody>
                    <a:bodyPr/>
                    <a:lstStyle/>
                    <a:p>
                      <a:r>
                        <a:rPr lang="en-US" sz="1000"/>
                        <a:t>0.2 %</a:t>
                      </a:r>
                    </a:p>
                  </a:txBody>
                  <a:tcPr/>
                </a:tc>
                <a:tc>
                  <a:txBody>
                    <a:bodyPr/>
                    <a:lstStyle/>
                    <a:p>
                      <a:r>
                        <a:rPr lang="en-US" sz="1000"/>
                        <a:t>2023</a:t>
                      </a:r>
                    </a:p>
                  </a:txBody>
                  <a:tcPr/>
                </a:tc>
                <a:tc>
                  <a:txBody>
                    <a:bodyPr/>
                    <a:lstStyle/>
                    <a:p>
                      <a:r>
                        <a:rPr lang="en-US" sz="1000"/>
                        <a:t>0.3 %</a:t>
                      </a:r>
                    </a:p>
                  </a:txBody>
                  <a:tcPr/>
                </a:tc>
                <a:tc>
                  <a:txBody>
                    <a:bodyPr/>
                    <a:lstStyle/>
                    <a:p>
                      <a:r>
                        <a:rPr lang="en-US" sz="1000"/>
                        <a:t>5284</a:t>
                      </a:r>
                    </a:p>
                  </a:txBody>
                  <a:tcPr/>
                </a:tc>
                <a:tc>
                  <a:txBody>
                    <a:bodyPr/>
                    <a:lstStyle/>
                    <a:p>
                      <a:r>
                        <a:rPr lang="en-US" sz="1000"/>
                        <a:t>0.8 %</a:t>
                      </a:r>
                    </a:p>
                  </a:txBody>
                  <a:tcPr/>
                </a:tc>
                <a:extLst>
                  <a:ext uri="{0D108BD9-81ED-4DB2-BD59-A6C34878D82A}">
                    <a16:rowId xmlns:a16="http://schemas.microsoft.com/office/drawing/2014/main" val="540416285"/>
                  </a:ext>
                </a:extLst>
              </a:tr>
              <a:tr h="370840">
                <a:tc>
                  <a:txBody>
                    <a:bodyPr/>
                    <a:lstStyle/>
                    <a:p>
                      <a:r>
                        <a:rPr lang="en-US" sz="1000"/>
                        <a:t>Alsuper</a:t>
                      </a:r>
                    </a:p>
                  </a:txBody>
                  <a:tcPr/>
                </a:tc>
                <a:tc>
                  <a:txBody>
                    <a:bodyPr/>
                    <a:lstStyle/>
                    <a:p>
                      <a:r>
                        <a:rPr lang="en-US" sz="1000"/>
                        <a:t>165695</a:t>
                      </a:r>
                    </a:p>
                  </a:txBody>
                  <a:tcPr/>
                </a:tc>
                <a:tc>
                  <a:txBody>
                    <a:bodyPr/>
                    <a:lstStyle/>
                    <a:p>
                      <a:r>
                        <a:rPr lang="en-US" sz="1000"/>
                        <a:t>550</a:t>
                      </a:r>
                    </a:p>
                  </a:txBody>
                  <a:tcPr/>
                </a:tc>
                <a:tc>
                  <a:txBody>
                    <a:bodyPr/>
                    <a:lstStyle/>
                    <a:p>
                      <a:r>
                        <a:rPr lang="en-US" sz="1000"/>
                        <a:t>0.3 %</a:t>
                      </a:r>
                    </a:p>
                  </a:txBody>
                  <a:tcPr/>
                </a:tc>
                <a:tc>
                  <a:txBody>
                    <a:bodyPr/>
                    <a:lstStyle/>
                    <a:p>
                      <a:r>
                        <a:rPr lang="en-US" sz="1000"/>
                        <a:t>1169</a:t>
                      </a:r>
                    </a:p>
                  </a:txBody>
                  <a:tcPr/>
                </a:tc>
                <a:tc>
                  <a:txBody>
                    <a:bodyPr/>
                    <a:lstStyle/>
                    <a:p>
                      <a:r>
                        <a:rPr lang="en-US" sz="1000"/>
                        <a:t>0.7 %</a:t>
                      </a:r>
                    </a:p>
                  </a:txBody>
                  <a:tcPr/>
                </a:tc>
                <a:tc>
                  <a:txBody>
                    <a:bodyPr/>
                    <a:lstStyle/>
                    <a:p>
                      <a:r>
                        <a:rPr lang="en-US" sz="1000"/>
                        <a:t>3809</a:t>
                      </a:r>
                    </a:p>
                  </a:txBody>
                  <a:tcPr/>
                </a:tc>
                <a:tc>
                  <a:txBody>
                    <a:bodyPr/>
                    <a:lstStyle/>
                    <a:p>
                      <a:r>
                        <a:rPr lang="en-US" sz="1000"/>
                        <a:t>2.4 %</a:t>
                      </a:r>
                    </a:p>
                  </a:txBody>
                  <a:tcPr/>
                </a:tc>
                <a:extLst>
                  <a:ext uri="{0D108BD9-81ED-4DB2-BD59-A6C34878D82A}">
                    <a16:rowId xmlns:a16="http://schemas.microsoft.com/office/drawing/2014/main" val="2651497985"/>
                  </a:ext>
                </a:extLst>
              </a:tr>
              <a:tr h="370840">
                <a:tc>
                  <a:txBody>
                    <a:bodyPr/>
                    <a:lstStyle/>
                    <a:p>
                      <a:r>
                        <a:rPr lang="en-US" sz="1000"/>
                        <a:t>Supermercados S-Mart</a:t>
                      </a:r>
                    </a:p>
                  </a:txBody>
                  <a:tcPr/>
                </a:tc>
                <a:tc>
                  <a:txBody>
                    <a:bodyPr/>
                    <a:lstStyle/>
                    <a:p>
                      <a:r>
                        <a:rPr lang="en-US" sz="1000"/>
                        <a:t>372067</a:t>
                      </a:r>
                    </a:p>
                  </a:txBody>
                  <a:tcPr/>
                </a:tc>
                <a:tc>
                  <a:txBody>
                    <a:bodyPr/>
                    <a:lstStyle/>
                    <a:p>
                      <a:r>
                        <a:rPr lang="en-US" sz="1000"/>
                        <a:t>1236</a:t>
                      </a:r>
                    </a:p>
                  </a:txBody>
                  <a:tcPr/>
                </a:tc>
                <a:tc>
                  <a:txBody>
                    <a:bodyPr/>
                    <a:lstStyle/>
                    <a:p>
                      <a:r>
                        <a:rPr lang="en-US" sz="1000"/>
                        <a:t>0.3 %</a:t>
                      </a:r>
                    </a:p>
                  </a:txBody>
                  <a:tcPr/>
                </a:tc>
                <a:tc>
                  <a:txBody>
                    <a:bodyPr/>
                    <a:lstStyle/>
                    <a:p>
                      <a:r>
                        <a:rPr lang="en-US" sz="1000"/>
                        <a:t>2739</a:t>
                      </a:r>
                    </a:p>
                  </a:txBody>
                  <a:tcPr/>
                </a:tc>
                <a:tc>
                  <a:txBody>
                    <a:bodyPr/>
                    <a:lstStyle/>
                    <a:p>
                      <a:r>
                        <a:rPr lang="en-US" sz="1000"/>
                        <a:t>0.7 %</a:t>
                      </a:r>
                    </a:p>
                  </a:txBody>
                  <a:tcPr/>
                </a:tc>
                <a:tc>
                  <a:txBody>
                    <a:bodyPr/>
                    <a:lstStyle/>
                    <a:p>
                      <a:r>
                        <a:rPr lang="en-US" sz="1000"/>
                        <a:t>5880</a:t>
                      </a:r>
                    </a:p>
                  </a:txBody>
                  <a:tcPr/>
                </a:tc>
                <a:tc>
                  <a:txBody>
                    <a:bodyPr/>
                    <a:lstStyle/>
                    <a:p>
                      <a:r>
                        <a:rPr lang="en-US" sz="1000"/>
                        <a:t>1.6 %</a:t>
                      </a:r>
                    </a:p>
                  </a:txBody>
                  <a:tcPr/>
                </a:tc>
                <a:extLst>
                  <a:ext uri="{0D108BD9-81ED-4DB2-BD59-A6C34878D82A}">
                    <a16:rowId xmlns:a16="http://schemas.microsoft.com/office/drawing/2014/main" val="401785818"/>
                  </a:ext>
                </a:extLst>
              </a:tr>
              <a:tr h="370840">
                <a:tc>
                  <a:txBody>
                    <a:bodyPr/>
                    <a:lstStyle/>
                    <a:p>
                      <a:r>
                        <a:rPr lang="en-US" sz="1000"/>
                        <a:t>Bodega Aurrera</a:t>
                      </a:r>
                    </a:p>
                  </a:txBody>
                  <a:tcPr/>
                </a:tc>
                <a:tc>
                  <a:txBody>
                    <a:bodyPr/>
                    <a:lstStyle/>
                    <a:p>
                      <a:r>
                        <a:rPr lang="en-US" sz="1000"/>
                        <a:t>8086440</a:t>
                      </a:r>
                    </a:p>
                  </a:txBody>
                  <a:tcPr/>
                </a:tc>
                <a:tc>
                  <a:txBody>
                    <a:bodyPr/>
                    <a:lstStyle/>
                    <a:p>
                      <a:r>
                        <a:rPr lang="en-US" sz="1000"/>
                        <a:t>1147</a:t>
                      </a:r>
                    </a:p>
                  </a:txBody>
                  <a:tcPr/>
                </a:tc>
                <a:tc>
                  <a:txBody>
                    <a:bodyPr/>
                    <a:lstStyle/>
                    <a:p>
                      <a:r>
                        <a:rPr lang="en-US" sz="1000"/>
                        <a:t>0.0 %</a:t>
                      </a:r>
                    </a:p>
                  </a:txBody>
                  <a:tcPr/>
                </a:tc>
                <a:tc>
                  <a:txBody>
                    <a:bodyPr/>
                    <a:lstStyle/>
                    <a:p>
                      <a:r>
                        <a:rPr lang="en-US" sz="1000"/>
                        <a:t>3293</a:t>
                      </a:r>
                    </a:p>
                  </a:txBody>
                  <a:tcPr/>
                </a:tc>
                <a:tc>
                  <a:txBody>
                    <a:bodyPr/>
                    <a:lstStyle/>
                    <a:p>
                      <a:r>
                        <a:rPr lang="en-US" sz="1000"/>
                        <a:t>0.0 %</a:t>
                      </a:r>
                    </a:p>
                  </a:txBody>
                  <a:tcPr/>
                </a:tc>
                <a:tc>
                  <a:txBody>
                    <a:bodyPr/>
                    <a:lstStyle/>
                    <a:p>
                      <a:r>
                        <a:rPr lang="en-US" sz="1000"/>
                        <a:t>36101</a:t>
                      </a:r>
                    </a:p>
                  </a:txBody>
                  <a:tcPr/>
                </a:tc>
                <a:tc>
                  <a:txBody>
                    <a:bodyPr/>
                    <a:lstStyle/>
                    <a:p>
                      <a:r>
                        <a:rPr lang="en-US" sz="1000"/>
                        <a:t>0.4 %</a:t>
                      </a:r>
                    </a:p>
                  </a:txBody>
                  <a:tcPr/>
                </a:tc>
                <a:extLst>
                  <a:ext uri="{0D108BD9-81ED-4DB2-BD59-A6C34878D82A}">
                    <a16:rowId xmlns:a16="http://schemas.microsoft.com/office/drawing/2014/main" val="1808815089"/>
                  </a:ext>
                </a:extLst>
              </a:tr>
            </a:tbl>
          </a:graphicData>
        </a:graphic>
      </p:graphicFrame>
      <p:sp>
        <p:nvSpPr>
          <p:cNvPr id="4" name="Text Placeholder 3">
            <a:extLst>
              <a:ext uri="{FF2B5EF4-FFF2-40B4-BE49-F238E27FC236}">
                <a16:creationId xmlns:a16="http://schemas.microsoft.com/office/drawing/2014/main" id="{47683EFC-3AC4-4D09-9662-BBFA411721EC}"/>
              </a:ext>
            </a:extLst>
          </p:cNvPr>
          <p:cNvSpPr>
            <a:spLocks noGrp="1"/>
          </p:cNvSpPr>
          <p:nvPr>
            <p:ph type="body" sz="quarter" idx="14"/>
          </p:nvPr>
        </p:nvSpPr>
        <p:spPr/>
        <p:txBody>
          <a:bodyPr/>
          <a:lstStyle/>
          <a:p>
            <a:r>
              <a:rPr lang="en-US"/>
              <a:t>04/29/2018 - 05/29/2018</a:t>
            </a:r>
          </a:p>
        </p:txBody>
      </p:sp>
    </p:spTree>
    <p:extLst>
      <p:ext uri="{BB962C8B-B14F-4D97-AF65-F5344CB8AC3E}">
        <p14:creationId xmlns:p14="http://schemas.microsoft.com/office/powerpoint/2010/main" val="227272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7A86A-055D-4271-9A34-73C72CF84A6D}"/>
              </a:ext>
            </a:extLst>
          </p:cNvPr>
          <p:cNvSpPr>
            <a:spLocks noGrp="1"/>
          </p:cNvSpPr>
          <p:nvPr>
            <p:ph type="title"/>
          </p:nvPr>
        </p:nvSpPr>
        <p:spPr/>
        <p:txBody>
          <a:bodyPr/>
          <a:lstStyle/>
          <a:p>
            <a:r>
              <a:rPr lang="en-US"/>
              <a:t>Facebook Interaction Rate | INDICADORES</a:t>
            </a:r>
          </a:p>
        </p:txBody>
      </p:sp>
      <p:graphicFrame>
        <p:nvGraphicFramePr>
          <p:cNvPr id="6" name="Chart Placeholder 5">
            <a:extLst>
              <a:ext uri="{FF2B5EF4-FFF2-40B4-BE49-F238E27FC236}">
                <a16:creationId xmlns:a16="http://schemas.microsoft.com/office/drawing/2014/main" id="{8D51E53A-8A20-4F92-8938-A1F37558EEA2}"/>
              </a:ext>
            </a:extLst>
          </p:cNvPr>
          <p:cNvGraphicFramePr>
            <a:graphicFrameLocks noGrp="1"/>
          </p:cNvGraphicFramePr>
          <p:nvPr>
            <p:ph type="chart" sz="quarter" idx="13"/>
            <p:extLst>
              <p:ext uri="{D42A27DB-BD31-4B8C-83A1-F6EECF244321}">
                <p14:modId xmlns:p14="http://schemas.microsoft.com/office/powerpoint/2010/main" val="1540073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EA209-69CA-4C7C-8826-31776902D1EA}"/>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3B0B2973-2867-408C-9E30-A4F100160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565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80051-9F03-4438-B3B3-41E8CBAF9417}"/>
              </a:ext>
            </a:extLst>
          </p:cNvPr>
          <p:cNvSpPr>
            <a:spLocks noGrp="1"/>
          </p:cNvSpPr>
          <p:nvPr>
            <p:ph type="title"/>
          </p:nvPr>
        </p:nvSpPr>
        <p:spPr/>
        <p:txBody>
          <a:bodyPr/>
          <a:lstStyle/>
          <a:p>
            <a:r>
              <a:rPr lang="en-US"/>
              <a:t>Facebook Average Shares Per Post | INDICADORES</a:t>
            </a:r>
          </a:p>
        </p:txBody>
      </p:sp>
      <p:graphicFrame>
        <p:nvGraphicFramePr>
          <p:cNvPr id="6" name="Chart Placeholder 5">
            <a:extLst>
              <a:ext uri="{FF2B5EF4-FFF2-40B4-BE49-F238E27FC236}">
                <a16:creationId xmlns:a16="http://schemas.microsoft.com/office/drawing/2014/main" id="{33D4ADB3-20D0-43B3-8BFE-31BF197B0F16}"/>
              </a:ext>
            </a:extLst>
          </p:cNvPr>
          <p:cNvGraphicFramePr>
            <a:graphicFrameLocks noGrp="1"/>
          </p:cNvGraphicFramePr>
          <p:nvPr>
            <p:ph type="chart" sz="quarter" idx="13"/>
            <p:extLst>
              <p:ext uri="{D42A27DB-BD31-4B8C-83A1-F6EECF244321}">
                <p14:modId xmlns:p14="http://schemas.microsoft.com/office/powerpoint/2010/main" val="3980983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899FC-CF7C-4047-8030-06DCBB6917CB}"/>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9C45BFFC-3E7B-4C41-AA27-C8595627E6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1473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CE46-A2C6-443E-9146-CBBCC96DAD80}"/>
              </a:ext>
            </a:extLst>
          </p:cNvPr>
          <p:cNvSpPr>
            <a:spLocks noGrp="1"/>
          </p:cNvSpPr>
          <p:nvPr>
            <p:ph type="title"/>
          </p:nvPr>
        </p:nvSpPr>
        <p:spPr/>
        <p:txBody>
          <a:bodyPr/>
          <a:lstStyle/>
          <a:p>
            <a:r>
              <a:rPr lang="en-US"/>
              <a:t>Facebook Own Posts Table | INDICADORES - 1 of 26</a:t>
            </a:r>
          </a:p>
        </p:txBody>
      </p:sp>
      <p:graphicFrame>
        <p:nvGraphicFramePr>
          <p:cNvPr id="5" name="Table Placeholder 4">
            <a:extLst>
              <a:ext uri="{FF2B5EF4-FFF2-40B4-BE49-F238E27FC236}">
                <a16:creationId xmlns:a16="http://schemas.microsoft.com/office/drawing/2014/main" id="{BE087524-047B-4EDB-BFC8-25073C7535B2}"/>
              </a:ext>
            </a:extLst>
          </p:cNvPr>
          <p:cNvGraphicFramePr>
            <a:graphicFrameLocks noGrp="1"/>
          </p:cNvGraphicFramePr>
          <p:nvPr>
            <p:ph type="tbl" sz="quarter" idx="13"/>
            <p:extLst>
              <p:ext uri="{D42A27DB-BD31-4B8C-83A1-F6EECF244321}">
                <p14:modId xmlns:p14="http://schemas.microsoft.com/office/powerpoint/2010/main" val="1899490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1486787"/>
                    </a:ext>
                  </a:extLst>
                </a:gridCol>
                <a:gridCol w="246888">
                  <a:extLst>
                    <a:ext uri="{9D8B030D-6E8A-4147-A177-3AD203B41FA5}">
                      <a16:colId xmlns:a16="http://schemas.microsoft.com/office/drawing/2014/main" val="2373678672"/>
                    </a:ext>
                  </a:extLst>
                </a:gridCol>
                <a:gridCol w="246888">
                  <a:extLst>
                    <a:ext uri="{9D8B030D-6E8A-4147-A177-3AD203B41FA5}">
                      <a16:colId xmlns:a16="http://schemas.microsoft.com/office/drawing/2014/main" val="2847249963"/>
                    </a:ext>
                  </a:extLst>
                </a:gridCol>
                <a:gridCol w="246888">
                  <a:extLst>
                    <a:ext uri="{9D8B030D-6E8A-4147-A177-3AD203B41FA5}">
                      <a16:colId xmlns:a16="http://schemas.microsoft.com/office/drawing/2014/main" val="3561517674"/>
                    </a:ext>
                  </a:extLst>
                </a:gridCol>
                <a:gridCol w="246888">
                  <a:extLst>
                    <a:ext uri="{9D8B030D-6E8A-4147-A177-3AD203B41FA5}">
                      <a16:colId xmlns:a16="http://schemas.microsoft.com/office/drawing/2014/main" val="3558288449"/>
                    </a:ext>
                  </a:extLst>
                </a:gridCol>
                <a:gridCol w="246888">
                  <a:extLst>
                    <a:ext uri="{9D8B030D-6E8A-4147-A177-3AD203B41FA5}">
                      <a16:colId xmlns:a16="http://schemas.microsoft.com/office/drawing/2014/main" val="3863987936"/>
                    </a:ext>
                  </a:extLst>
                </a:gridCol>
                <a:gridCol w="246888">
                  <a:extLst>
                    <a:ext uri="{9D8B030D-6E8A-4147-A177-3AD203B41FA5}">
                      <a16:colId xmlns:a16="http://schemas.microsoft.com/office/drawing/2014/main" val="564299677"/>
                    </a:ext>
                  </a:extLst>
                </a:gridCol>
                <a:gridCol w="246888">
                  <a:extLst>
                    <a:ext uri="{9D8B030D-6E8A-4147-A177-3AD203B41FA5}">
                      <a16:colId xmlns:a16="http://schemas.microsoft.com/office/drawing/2014/main" val="1397497022"/>
                    </a:ext>
                  </a:extLst>
                </a:gridCol>
                <a:gridCol w="246888">
                  <a:extLst>
                    <a:ext uri="{9D8B030D-6E8A-4147-A177-3AD203B41FA5}">
                      <a16:colId xmlns:a16="http://schemas.microsoft.com/office/drawing/2014/main" val="255064502"/>
                    </a:ext>
                  </a:extLst>
                </a:gridCol>
                <a:gridCol w="246888">
                  <a:extLst>
                    <a:ext uri="{9D8B030D-6E8A-4147-A177-3AD203B41FA5}">
                      <a16:colId xmlns:a16="http://schemas.microsoft.com/office/drawing/2014/main" val="4167636557"/>
                    </a:ext>
                  </a:extLst>
                </a:gridCol>
                <a:gridCol w="246888">
                  <a:extLst>
                    <a:ext uri="{9D8B030D-6E8A-4147-A177-3AD203B41FA5}">
                      <a16:colId xmlns:a16="http://schemas.microsoft.com/office/drawing/2014/main" val="3739485026"/>
                    </a:ext>
                  </a:extLst>
                </a:gridCol>
                <a:gridCol w="246888">
                  <a:extLst>
                    <a:ext uri="{9D8B030D-6E8A-4147-A177-3AD203B41FA5}">
                      <a16:colId xmlns:a16="http://schemas.microsoft.com/office/drawing/2014/main" val="144725173"/>
                    </a:ext>
                  </a:extLst>
                </a:gridCol>
                <a:gridCol w="246888">
                  <a:extLst>
                    <a:ext uri="{9D8B030D-6E8A-4147-A177-3AD203B41FA5}">
                      <a16:colId xmlns:a16="http://schemas.microsoft.com/office/drawing/2014/main" val="2116283213"/>
                    </a:ext>
                  </a:extLst>
                </a:gridCol>
                <a:gridCol w="246888">
                  <a:extLst>
                    <a:ext uri="{9D8B030D-6E8A-4147-A177-3AD203B41FA5}">
                      <a16:colId xmlns:a16="http://schemas.microsoft.com/office/drawing/2014/main" val="3367660191"/>
                    </a:ext>
                  </a:extLst>
                </a:gridCol>
                <a:gridCol w="246888">
                  <a:extLst>
                    <a:ext uri="{9D8B030D-6E8A-4147-A177-3AD203B41FA5}">
                      <a16:colId xmlns:a16="http://schemas.microsoft.com/office/drawing/2014/main" val="195212520"/>
                    </a:ext>
                  </a:extLst>
                </a:gridCol>
                <a:gridCol w="246888">
                  <a:extLst>
                    <a:ext uri="{9D8B030D-6E8A-4147-A177-3AD203B41FA5}">
                      <a16:colId xmlns:a16="http://schemas.microsoft.com/office/drawing/2014/main" val="2339312766"/>
                    </a:ext>
                  </a:extLst>
                </a:gridCol>
                <a:gridCol w="246888">
                  <a:extLst>
                    <a:ext uri="{9D8B030D-6E8A-4147-A177-3AD203B41FA5}">
                      <a16:colId xmlns:a16="http://schemas.microsoft.com/office/drawing/2014/main" val="186852563"/>
                    </a:ext>
                  </a:extLst>
                </a:gridCol>
                <a:gridCol w="246888">
                  <a:extLst>
                    <a:ext uri="{9D8B030D-6E8A-4147-A177-3AD203B41FA5}">
                      <a16:colId xmlns:a16="http://schemas.microsoft.com/office/drawing/2014/main" val="2924054241"/>
                    </a:ext>
                  </a:extLst>
                </a:gridCol>
                <a:gridCol w="246888">
                  <a:extLst>
                    <a:ext uri="{9D8B030D-6E8A-4147-A177-3AD203B41FA5}">
                      <a16:colId xmlns:a16="http://schemas.microsoft.com/office/drawing/2014/main" val="3425709490"/>
                    </a:ext>
                  </a:extLst>
                </a:gridCol>
                <a:gridCol w="246888">
                  <a:extLst>
                    <a:ext uri="{9D8B030D-6E8A-4147-A177-3AD203B41FA5}">
                      <a16:colId xmlns:a16="http://schemas.microsoft.com/office/drawing/2014/main" val="4241137709"/>
                    </a:ext>
                  </a:extLst>
                </a:gridCol>
                <a:gridCol w="246888">
                  <a:extLst>
                    <a:ext uri="{9D8B030D-6E8A-4147-A177-3AD203B41FA5}">
                      <a16:colId xmlns:a16="http://schemas.microsoft.com/office/drawing/2014/main" val="302671249"/>
                    </a:ext>
                  </a:extLst>
                </a:gridCol>
                <a:gridCol w="246888">
                  <a:extLst>
                    <a:ext uri="{9D8B030D-6E8A-4147-A177-3AD203B41FA5}">
                      <a16:colId xmlns:a16="http://schemas.microsoft.com/office/drawing/2014/main" val="3720024301"/>
                    </a:ext>
                  </a:extLst>
                </a:gridCol>
                <a:gridCol w="246888">
                  <a:extLst>
                    <a:ext uri="{9D8B030D-6E8A-4147-A177-3AD203B41FA5}">
                      <a16:colId xmlns:a16="http://schemas.microsoft.com/office/drawing/2014/main" val="1813051075"/>
                    </a:ext>
                  </a:extLst>
                </a:gridCol>
                <a:gridCol w="246888">
                  <a:extLst>
                    <a:ext uri="{9D8B030D-6E8A-4147-A177-3AD203B41FA5}">
                      <a16:colId xmlns:a16="http://schemas.microsoft.com/office/drawing/2014/main" val="3996500130"/>
                    </a:ext>
                  </a:extLst>
                </a:gridCol>
                <a:gridCol w="246888">
                  <a:extLst>
                    <a:ext uri="{9D8B030D-6E8A-4147-A177-3AD203B41FA5}">
                      <a16:colId xmlns:a16="http://schemas.microsoft.com/office/drawing/2014/main" val="1821916557"/>
                    </a:ext>
                  </a:extLst>
                </a:gridCol>
                <a:gridCol w="246888">
                  <a:extLst>
                    <a:ext uri="{9D8B030D-6E8A-4147-A177-3AD203B41FA5}">
                      <a16:colId xmlns:a16="http://schemas.microsoft.com/office/drawing/2014/main" val="2052451246"/>
                    </a:ext>
                  </a:extLst>
                </a:gridCol>
                <a:gridCol w="246888">
                  <a:extLst>
                    <a:ext uri="{9D8B030D-6E8A-4147-A177-3AD203B41FA5}">
                      <a16:colId xmlns:a16="http://schemas.microsoft.com/office/drawing/2014/main" val="4253649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41237301"/>
                  </a:ext>
                </a:extLst>
              </a:tr>
            </a:tbl>
          </a:graphicData>
        </a:graphic>
      </p:graphicFrame>
      <p:sp>
        <p:nvSpPr>
          <p:cNvPr id="4" name="Text Placeholder 3">
            <a:extLst>
              <a:ext uri="{FF2B5EF4-FFF2-40B4-BE49-F238E27FC236}">
                <a16:creationId xmlns:a16="http://schemas.microsoft.com/office/drawing/2014/main" id="{FD1E9926-7B72-4801-ACBF-E6C1AC7F19F0}"/>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2782697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17CD-6851-451F-944C-A4A7CF188150}"/>
              </a:ext>
            </a:extLst>
          </p:cNvPr>
          <p:cNvSpPr>
            <a:spLocks noGrp="1"/>
          </p:cNvSpPr>
          <p:nvPr>
            <p:ph type="title"/>
          </p:nvPr>
        </p:nvSpPr>
        <p:spPr/>
        <p:txBody>
          <a:bodyPr/>
          <a:lstStyle/>
          <a:p>
            <a:r>
              <a:rPr lang="en-US"/>
              <a:t>Facebook Own Posts Table | INDICADORES - 2 of 26</a:t>
            </a:r>
          </a:p>
        </p:txBody>
      </p:sp>
      <p:graphicFrame>
        <p:nvGraphicFramePr>
          <p:cNvPr id="5" name="Table Placeholder 4">
            <a:extLst>
              <a:ext uri="{FF2B5EF4-FFF2-40B4-BE49-F238E27FC236}">
                <a16:creationId xmlns:a16="http://schemas.microsoft.com/office/drawing/2014/main" id="{2933812E-B3E6-4462-8566-DBD11C26C2B9}"/>
              </a:ext>
            </a:extLst>
          </p:cNvPr>
          <p:cNvGraphicFramePr>
            <a:graphicFrameLocks noGrp="1"/>
          </p:cNvGraphicFramePr>
          <p:nvPr>
            <p:ph type="tbl" sz="quarter" idx="13"/>
            <p:extLst>
              <p:ext uri="{D42A27DB-BD31-4B8C-83A1-F6EECF244321}">
                <p14:modId xmlns:p14="http://schemas.microsoft.com/office/powerpoint/2010/main" val="3076551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81385177"/>
                    </a:ext>
                  </a:extLst>
                </a:gridCol>
                <a:gridCol w="246888">
                  <a:extLst>
                    <a:ext uri="{9D8B030D-6E8A-4147-A177-3AD203B41FA5}">
                      <a16:colId xmlns:a16="http://schemas.microsoft.com/office/drawing/2014/main" val="2816052923"/>
                    </a:ext>
                  </a:extLst>
                </a:gridCol>
                <a:gridCol w="246888">
                  <a:extLst>
                    <a:ext uri="{9D8B030D-6E8A-4147-A177-3AD203B41FA5}">
                      <a16:colId xmlns:a16="http://schemas.microsoft.com/office/drawing/2014/main" val="111147200"/>
                    </a:ext>
                  </a:extLst>
                </a:gridCol>
                <a:gridCol w="246888">
                  <a:extLst>
                    <a:ext uri="{9D8B030D-6E8A-4147-A177-3AD203B41FA5}">
                      <a16:colId xmlns:a16="http://schemas.microsoft.com/office/drawing/2014/main" val="3263232671"/>
                    </a:ext>
                  </a:extLst>
                </a:gridCol>
                <a:gridCol w="246888">
                  <a:extLst>
                    <a:ext uri="{9D8B030D-6E8A-4147-A177-3AD203B41FA5}">
                      <a16:colId xmlns:a16="http://schemas.microsoft.com/office/drawing/2014/main" val="2789841721"/>
                    </a:ext>
                  </a:extLst>
                </a:gridCol>
                <a:gridCol w="246888">
                  <a:extLst>
                    <a:ext uri="{9D8B030D-6E8A-4147-A177-3AD203B41FA5}">
                      <a16:colId xmlns:a16="http://schemas.microsoft.com/office/drawing/2014/main" val="260296295"/>
                    </a:ext>
                  </a:extLst>
                </a:gridCol>
                <a:gridCol w="246888">
                  <a:extLst>
                    <a:ext uri="{9D8B030D-6E8A-4147-A177-3AD203B41FA5}">
                      <a16:colId xmlns:a16="http://schemas.microsoft.com/office/drawing/2014/main" val="2265428834"/>
                    </a:ext>
                  </a:extLst>
                </a:gridCol>
                <a:gridCol w="246888">
                  <a:extLst>
                    <a:ext uri="{9D8B030D-6E8A-4147-A177-3AD203B41FA5}">
                      <a16:colId xmlns:a16="http://schemas.microsoft.com/office/drawing/2014/main" val="227120344"/>
                    </a:ext>
                  </a:extLst>
                </a:gridCol>
                <a:gridCol w="246888">
                  <a:extLst>
                    <a:ext uri="{9D8B030D-6E8A-4147-A177-3AD203B41FA5}">
                      <a16:colId xmlns:a16="http://schemas.microsoft.com/office/drawing/2014/main" val="3567084133"/>
                    </a:ext>
                  </a:extLst>
                </a:gridCol>
                <a:gridCol w="246888">
                  <a:extLst>
                    <a:ext uri="{9D8B030D-6E8A-4147-A177-3AD203B41FA5}">
                      <a16:colId xmlns:a16="http://schemas.microsoft.com/office/drawing/2014/main" val="2993264247"/>
                    </a:ext>
                  </a:extLst>
                </a:gridCol>
                <a:gridCol w="246888">
                  <a:extLst>
                    <a:ext uri="{9D8B030D-6E8A-4147-A177-3AD203B41FA5}">
                      <a16:colId xmlns:a16="http://schemas.microsoft.com/office/drawing/2014/main" val="391729968"/>
                    </a:ext>
                  </a:extLst>
                </a:gridCol>
                <a:gridCol w="246888">
                  <a:extLst>
                    <a:ext uri="{9D8B030D-6E8A-4147-A177-3AD203B41FA5}">
                      <a16:colId xmlns:a16="http://schemas.microsoft.com/office/drawing/2014/main" val="863387197"/>
                    </a:ext>
                  </a:extLst>
                </a:gridCol>
                <a:gridCol w="246888">
                  <a:extLst>
                    <a:ext uri="{9D8B030D-6E8A-4147-A177-3AD203B41FA5}">
                      <a16:colId xmlns:a16="http://schemas.microsoft.com/office/drawing/2014/main" val="3327614715"/>
                    </a:ext>
                  </a:extLst>
                </a:gridCol>
                <a:gridCol w="246888">
                  <a:extLst>
                    <a:ext uri="{9D8B030D-6E8A-4147-A177-3AD203B41FA5}">
                      <a16:colId xmlns:a16="http://schemas.microsoft.com/office/drawing/2014/main" val="2229731624"/>
                    </a:ext>
                  </a:extLst>
                </a:gridCol>
                <a:gridCol w="246888">
                  <a:extLst>
                    <a:ext uri="{9D8B030D-6E8A-4147-A177-3AD203B41FA5}">
                      <a16:colId xmlns:a16="http://schemas.microsoft.com/office/drawing/2014/main" val="2317702172"/>
                    </a:ext>
                  </a:extLst>
                </a:gridCol>
                <a:gridCol w="246888">
                  <a:extLst>
                    <a:ext uri="{9D8B030D-6E8A-4147-A177-3AD203B41FA5}">
                      <a16:colId xmlns:a16="http://schemas.microsoft.com/office/drawing/2014/main" val="2351035239"/>
                    </a:ext>
                  </a:extLst>
                </a:gridCol>
                <a:gridCol w="246888">
                  <a:extLst>
                    <a:ext uri="{9D8B030D-6E8A-4147-A177-3AD203B41FA5}">
                      <a16:colId xmlns:a16="http://schemas.microsoft.com/office/drawing/2014/main" val="1293763731"/>
                    </a:ext>
                  </a:extLst>
                </a:gridCol>
                <a:gridCol w="246888">
                  <a:extLst>
                    <a:ext uri="{9D8B030D-6E8A-4147-A177-3AD203B41FA5}">
                      <a16:colId xmlns:a16="http://schemas.microsoft.com/office/drawing/2014/main" val="511673361"/>
                    </a:ext>
                  </a:extLst>
                </a:gridCol>
                <a:gridCol w="246888">
                  <a:extLst>
                    <a:ext uri="{9D8B030D-6E8A-4147-A177-3AD203B41FA5}">
                      <a16:colId xmlns:a16="http://schemas.microsoft.com/office/drawing/2014/main" val="2577338652"/>
                    </a:ext>
                  </a:extLst>
                </a:gridCol>
                <a:gridCol w="246888">
                  <a:extLst>
                    <a:ext uri="{9D8B030D-6E8A-4147-A177-3AD203B41FA5}">
                      <a16:colId xmlns:a16="http://schemas.microsoft.com/office/drawing/2014/main" val="2985704999"/>
                    </a:ext>
                  </a:extLst>
                </a:gridCol>
                <a:gridCol w="246888">
                  <a:extLst>
                    <a:ext uri="{9D8B030D-6E8A-4147-A177-3AD203B41FA5}">
                      <a16:colId xmlns:a16="http://schemas.microsoft.com/office/drawing/2014/main" val="107162173"/>
                    </a:ext>
                  </a:extLst>
                </a:gridCol>
                <a:gridCol w="246888">
                  <a:extLst>
                    <a:ext uri="{9D8B030D-6E8A-4147-A177-3AD203B41FA5}">
                      <a16:colId xmlns:a16="http://schemas.microsoft.com/office/drawing/2014/main" val="1472910792"/>
                    </a:ext>
                  </a:extLst>
                </a:gridCol>
                <a:gridCol w="246888">
                  <a:extLst>
                    <a:ext uri="{9D8B030D-6E8A-4147-A177-3AD203B41FA5}">
                      <a16:colId xmlns:a16="http://schemas.microsoft.com/office/drawing/2014/main" val="710268052"/>
                    </a:ext>
                  </a:extLst>
                </a:gridCol>
                <a:gridCol w="246888">
                  <a:extLst>
                    <a:ext uri="{9D8B030D-6E8A-4147-A177-3AD203B41FA5}">
                      <a16:colId xmlns:a16="http://schemas.microsoft.com/office/drawing/2014/main" val="259728876"/>
                    </a:ext>
                  </a:extLst>
                </a:gridCol>
                <a:gridCol w="246888">
                  <a:extLst>
                    <a:ext uri="{9D8B030D-6E8A-4147-A177-3AD203B41FA5}">
                      <a16:colId xmlns:a16="http://schemas.microsoft.com/office/drawing/2014/main" val="1873756271"/>
                    </a:ext>
                  </a:extLst>
                </a:gridCol>
                <a:gridCol w="246888">
                  <a:extLst>
                    <a:ext uri="{9D8B030D-6E8A-4147-A177-3AD203B41FA5}">
                      <a16:colId xmlns:a16="http://schemas.microsoft.com/office/drawing/2014/main" val="1152348234"/>
                    </a:ext>
                  </a:extLst>
                </a:gridCol>
                <a:gridCol w="246888">
                  <a:extLst>
                    <a:ext uri="{9D8B030D-6E8A-4147-A177-3AD203B41FA5}">
                      <a16:colId xmlns:a16="http://schemas.microsoft.com/office/drawing/2014/main" val="58511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3275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14:00:02 </a:t>
                      </a:r>
                      <a:r>
                        <a:rPr kumimoji="0" lang="es-ES" sz="1000" b="0" i="0" u="none" strike="noStrike" kern="1200" cap="none" spc="0" normalizeH="0" baseline="0" noProof="0">
                          <a:ln>
                            <a:noFill/>
                          </a:ln>
                          <a:solidFill>
                            <a:prstClr val="black"/>
                          </a:solidFill>
                          <a:effectLst/>
                          <a:uLnTx/>
                          <a:uFillTx/>
                          <a:latin typeface="+mn-lt"/>
                          <a:ea typeface="+mn-ea"/>
                          <a:cs typeface="+mn-cs"/>
                        </a:rPr>
                        <a:t> 
 ¡A consentir a la familia como reyes #SmartFans! 🍇👑😋(Límite 3 kg. por cliente)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Campestre Juárez, Ciudad Juárez Chihuahua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93741590"/>
                  </a:ext>
                </a:extLst>
              </a:tr>
            </a:tbl>
          </a:graphicData>
        </a:graphic>
      </p:graphicFrame>
      <p:sp>
        <p:nvSpPr>
          <p:cNvPr id="4" name="Text Placeholder 3">
            <a:extLst>
              <a:ext uri="{FF2B5EF4-FFF2-40B4-BE49-F238E27FC236}">
                <a16:creationId xmlns:a16="http://schemas.microsoft.com/office/drawing/2014/main" id="{AACE70F8-F525-4C1A-9BB0-7BCB49CA546C}"/>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782772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2D9AF-3ABA-4B7D-87CC-B05EB695C25A}"/>
              </a:ext>
            </a:extLst>
          </p:cNvPr>
          <p:cNvSpPr>
            <a:spLocks noGrp="1"/>
          </p:cNvSpPr>
          <p:nvPr>
            <p:ph type="title"/>
          </p:nvPr>
        </p:nvSpPr>
        <p:spPr/>
        <p:txBody>
          <a:bodyPr/>
          <a:lstStyle/>
          <a:p>
            <a:r>
              <a:rPr lang="en-US"/>
              <a:t>Facebook Own Posts Table | INDICADORES - 3 of 26</a:t>
            </a:r>
          </a:p>
        </p:txBody>
      </p:sp>
      <p:graphicFrame>
        <p:nvGraphicFramePr>
          <p:cNvPr id="5" name="Table Placeholder 4">
            <a:extLst>
              <a:ext uri="{FF2B5EF4-FFF2-40B4-BE49-F238E27FC236}">
                <a16:creationId xmlns:a16="http://schemas.microsoft.com/office/drawing/2014/main" id="{BF8D547E-B4FD-4645-A8C1-E9328AA7AE54}"/>
              </a:ext>
            </a:extLst>
          </p:cNvPr>
          <p:cNvGraphicFramePr>
            <a:graphicFrameLocks noGrp="1"/>
          </p:cNvGraphicFramePr>
          <p:nvPr>
            <p:ph type="tbl" sz="quarter" idx="13"/>
            <p:extLst>
              <p:ext uri="{D42A27DB-BD31-4B8C-83A1-F6EECF244321}">
                <p14:modId xmlns:p14="http://schemas.microsoft.com/office/powerpoint/2010/main" val="512347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2138766"/>
                    </a:ext>
                  </a:extLst>
                </a:gridCol>
                <a:gridCol w="246888">
                  <a:extLst>
                    <a:ext uri="{9D8B030D-6E8A-4147-A177-3AD203B41FA5}">
                      <a16:colId xmlns:a16="http://schemas.microsoft.com/office/drawing/2014/main" val="1573742649"/>
                    </a:ext>
                  </a:extLst>
                </a:gridCol>
                <a:gridCol w="246888">
                  <a:extLst>
                    <a:ext uri="{9D8B030D-6E8A-4147-A177-3AD203B41FA5}">
                      <a16:colId xmlns:a16="http://schemas.microsoft.com/office/drawing/2014/main" val="1034259479"/>
                    </a:ext>
                  </a:extLst>
                </a:gridCol>
                <a:gridCol w="246888">
                  <a:extLst>
                    <a:ext uri="{9D8B030D-6E8A-4147-A177-3AD203B41FA5}">
                      <a16:colId xmlns:a16="http://schemas.microsoft.com/office/drawing/2014/main" val="1821388132"/>
                    </a:ext>
                  </a:extLst>
                </a:gridCol>
                <a:gridCol w="246888">
                  <a:extLst>
                    <a:ext uri="{9D8B030D-6E8A-4147-A177-3AD203B41FA5}">
                      <a16:colId xmlns:a16="http://schemas.microsoft.com/office/drawing/2014/main" val="627979479"/>
                    </a:ext>
                  </a:extLst>
                </a:gridCol>
                <a:gridCol w="246888">
                  <a:extLst>
                    <a:ext uri="{9D8B030D-6E8A-4147-A177-3AD203B41FA5}">
                      <a16:colId xmlns:a16="http://schemas.microsoft.com/office/drawing/2014/main" val="430106710"/>
                    </a:ext>
                  </a:extLst>
                </a:gridCol>
                <a:gridCol w="246888">
                  <a:extLst>
                    <a:ext uri="{9D8B030D-6E8A-4147-A177-3AD203B41FA5}">
                      <a16:colId xmlns:a16="http://schemas.microsoft.com/office/drawing/2014/main" val="413688269"/>
                    </a:ext>
                  </a:extLst>
                </a:gridCol>
                <a:gridCol w="246888">
                  <a:extLst>
                    <a:ext uri="{9D8B030D-6E8A-4147-A177-3AD203B41FA5}">
                      <a16:colId xmlns:a16="http://schemas.microsoft.com/office/drawing/2014/main" val="327302660"/>
                    </a:ext>
                  </a:extLst>
                </a:gridCol>
                <a:gridCol w="246888">
                  <a:extLst>
                    <a:ext uri="{9D8B030D-6E8A-4147-A177-3AD203B41FA5}">
                      <a16:colId xmlns:a16="http://schemas.microsoft.com/office/drawing/2014/main" val="2350815965"/>
                    </a:ext>
                  </a:extLst>
                </a:gridCol>
                <a:gridCol w="246888">
                  <a:extLst>
                    <a:ext uri="{9D8B030D-6E8A-4147-A177-3AD203B41FA5}">
                      <a16:colId xmlns:a16="http://schemas.microsoft.com/office/drawing/2014/main" val="1064283137"/>
                    </a:ext>
                  </a:extLst>
                </a:gridCol>
                <a:gridCol w="246888">
                  <a:extLst>
                    <a:ext uri="{9D8B030D-6E8A-4147-A177-3AD203B41FA5}">
                      <a16:colId xmlns:a16="http://schemas.microsoft.com/office/drawing/2014/main" val="2630689808"/>
                    </a:ext>
                  </a:extLst>
                </a:gridCol>
                <a:gridCol w="246888">
                  <a:extLst>
                    <a:ext uri="{9D8B030D-6E8A-4147-A177-3AD203B41FA5}">
                      <a16:colId xmlns:a16="http://schemas.microsoft.com/office/drawing/2014/main" val="4016064713"/>
                    </a:ext>
                  </a:extLst>
                </a:gridCol>
                <a:gridCol w="246888">
                  <a:extLst>
                    <a:ext uri="{9D8B030D-6E8A-4147-A177-3AD203B41FA5}">
                      <a16:colId xmlns:a16="http://schemas.microsoft.com/office/drawing/2014/main" val="3973933829"/>
                    </a:ext>
                  </a:extLst>
                </a:gridCol>
                <a:gridCol w="246888">
                  <a:extLst>
                    <a:ext uri="{9D8B030D-6E8A-4147-A177-3AD203B41FA5}">
                      <a16:colId xmlns:a16="http://schemas.microsoft.com/office/drawing/2014/main" val="663426154"/>
                    </a:ext>
                  </a:extLst>
                </a:gridCol>
                <a:gridCol w="246888">
                  <a:extLst>
                    <a:ext uri="{9D8B030D-6E8A-4147-A177-3AD203B41FA5}">
                      <a16:colId xmlns:a16="http://schemas.microsoft.com/office/drawing/2014/main" val="3541293665"/>
                    </a:ext>
                  </a:extLst>
                </a:gridCol>
                <a:gridCol w="246888">
                  <a:extLst>
                    <a:ext uri="{9D8B030D-6E8A-4147-A177-3AD203B41FA5}">
                      <a16:colId xmlns:a16="http://schemas.microsoft.com/office/drawing/2014/main" val="3495343435"/>
                    </a:ext>
                  </a:extLst>
                </a:gridCol>
                <a:gridCol w="246888">
                  <a:extLst>
                    <a:ext uri="{9D8B030D-6E8A-4147-A177-3AD203B41FA5}">
                      <a16:colId xmlns:a16="http://schemas.microsoft.com/office/drawing/2014/main" val="1274888733"/>
                    </a:ext>
                  </a:extLst>
                </a:gridCol>
                <a:gridCol w="246888">
                  <a:extLst>
                    <a:ext uri="{9D8B030D-6E8A-4147-A177-3AD203B41FA5}">
                      <a16:colId xmlns:a16="http://schemas.microsoft.com/office/drawing/2014/main" val="853593407"/>
                    </a:ext>
                  </a:extLst>
                </a:gridCol>
                <a:gridCol w="246888">
                  <a:extLst>
                    <a:ext uri="{9D8B030D-6E8A-4147-A177-3AD203B41FA5}">
                      <a16:colId xmlns:a16="http://schemas.microsoft.com/office/drawing/2014/main" val="2398434522"/>
                    </a:ext>
                  </a:extLst>
                </a:gridCol>
                <a:gridCol w="246888">
                  <a:extLst>
                    <a:ext uri="{9D8B030D-6E8A-4147-A177-3AD203B41FA5}">
                      <a16:colId xmlns:a16="http://schemas.microsoft.com/office/drawing/2014/main" val="322987318"/>
                    </a:ext>
                  </a:extLst>
                </a:gridCol>
                <a:gridCol w="246888">
                  <a:extLst>
                    <a:ext uri="{9D8B030D-6E8A-4147-A177-3AD203B41FA5}">
                      <a16:colId xmlns:a16="http://schemas.microsoft.com/office/drawing/2014/main" val="1706545493"/>
                    </a:ext>
                  </a:extLst>
                </a:gridCol>
                <a:gridCol w="246888">
                  <a:extLst>
                    <a:ext uri="{9D8B030D-6E8A-4147-A177-3AD203B41FA5}">
                      <a16:colId xmlns:a16="http://schemas.microsoft.com/office/drawing/2014/main" val="1168461940"/>
                    </a:ext>
                  </a:extLst>
                </a:gridCol>
                <a:gridCol w="246888">
                  <a:extLst>
                    <a:ext uri="{9D8B030D-6E8A-4147-A177-3AD203B41FA5}">
                      <a16:colId xmlns:a16="http://schemas.microsoft.com/office/drawing/2014/main" val="1872004431"/>
                    </a:ext>
                  </a:extLst>
                </a:gridCol>
                <a:gridCol w="246888">
                  <a:extLst>
                    <a:ext uri="{9D8B030D-6E8A-4147-A177-3AD203B41FA5}">
                      <a16:colId xmlns:a16="http://schemas.microsoft.com/office/drawing/2014/main" val="3106644713"/>
                    </a:ext>
                  </a:extLst>
                </a:gridCol>
                <a:gridCol w="246888">
                  <a:extLst>
                    <a:ext uri="{9D8B030D-6E8A-4147-A177-3AD203B41FA5}">
                      <a16:colId xmlns:a16="http://schemas.microsoft.com/office/drawing/2014/main" val="270718005"/>
                    </a:ext>
                  </a:extLst>
                </a:gridCol>
                <a:gridCol w="246888">
                  <a:extLst>
                    <a:ext uri="{9D8B030D-6E8A-4147-A177-3AD203B41FA5}">
                      <a16:colId xmlns:a16="http://schemas.microsoft.com/office/drawing/2014/main" val="4117914503"/>
                    </a:ext>
                  </a:extLst>
                </a:gridCol>
                <a:gridCol w="246888">
                  <a:extLst>
                    <a:ext uri="{9D8B030D-6E8A-4147-A177-3AD203B41FA5}">
                      <a16:colId xmlns:a16="http://schemas.microsoft.com/office/drawing/2014/main" val="2851334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6815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14:00:01 </a:t>
                      </a:r>
                      <a:r>
                        <a:rPr kumimoji="0" lang="es-ES" sz="1000" b="0" i="0" u="none" strike="noStrike" kern="1200" cap="none" spc="0" normalizeH="0" baseline="0" noProof="0">
                          <a:ln>
                            <a:noFill/>
                          </a:ln>
                          <a:solidFill>
                            <a:prstClr val="black"/>
                          </a:solidFill>
                          <a:effectLst/>
                          <a:uLnTx/>
                          <a:uFillTx/>
                          <a:latin typeface="+mn-lt"/>
                          <a:ea typeface="+mn-ea"/>
                          <a:cs typeface="+mn-cs"/>
                        </a:rPr>
                        <a:t> 
 ¡A consentir a la familia como reyes #SmartFans! 🍇👑😋(Límite 3 kg. por cliente)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Aldama, Chihuahua, Ranchería Juárez Chihuahua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64500426"/>
                  </a:ext>
                </a:extLst>
              </a:tr>
            </a:tbl>
          </a:graphicData>
        </a:graphic>
      </p:graphicFrame>
      <p:sp>
        <p:nvSpPr>
          <p:cNvPr id="4" name="Text Placeholder 3">
            <a:extLst>
              <a:ext uri="{FF2B5EF4-FFF2-40B4-BE49-F238E27FC236}">
                <a16:creationId xmlns:a16="http://schemas.microsoft.com/office/drawing/2014/main" id="{1B3C4ECC-ABA6-4D87-A3BE-223304B72605}"/>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4178052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39618-C58E-45B9-AC4D-4BC9D150E941}"/>
              </a:ext>
            </a:extLst>
          </p:cNvPr>
          <p:cNvSpPr>
            <a:spLocks noGrp="1"/>
          </p:cNvSpPr>
          <p:nvPr>
            <p:ph type="title"/>
          </p:nvPr>
        </p:nvSpPr>
        <p:spPr/>
        <p:txBody>
          <a:bodyPr/>
          <a:lstStyle/>
          <a:p>
            <a:r>
              <a:rPr lang="en-US"/>
              <a:t>Facebook Own Posts Table | INDICADORES - 4 of 26</a:t>
            </a:r>
          </a:p>
        </p:txBody>
      </p:sp>
      <p:graphicFrame>
        <p:nvGraphicFramePr>
          <p:cNvPr id="5" name="Table Placeholder 4">
            <a:extLst>
              <a:ext uri="{FF2B5EF4-FFF2-40B4-BE49-F238E27FC236}">
                <a16:creationId xmlns:a16="http://schemas.microsoft.com/office/drawing/2014/main" id="{CCCFE9F2-C151-4AA3-B5BD-B1A5BDF9364F}"/>
              </a:ext>
            </a:extLst>
          </p:cNvPr>
          <p:cNvGraphicFramePr>
            <a:graphicFrameLocks noGrp="1"/>
          </p:cNvGraphicFramePr>
          <p:nvPr>
            <p:ph type="tbl" sz="quarter" idx="13"/>
            <p:extLst>
              <p:ext uri="{D42A27DB-BD31-4B8C-83A1-F6EECF244321}">
                <p14:modId xmlns:p14="http://schemas.microsoft.com/office/powerpoint/2010/main" val="611720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9491237"/>
                    </a:ext>
                  </a:extLst>
                </a:gridCol>
                <a:gridCol w="246888">
                  <a:extLst>
                    <a:ext uri="{9D8B030D-6E8A-4147-A177-3AD203B41FA5}">
                      <a16:colId xmlns:a16="http://schemas.microsoft.com/office/drawing/2014/main" val="3906293791"/>
                    </a:ext>
                  </a:extLst>
                </a:gridCol>
                <a:gridCol w="246888">
                  <a:extLst>
                    <a:ext uri="{9D8B030D-6E8A-4147-A177-3AD203B41FA5}">
                      <a16:colId xmlns:a16="http://schemas.microsoft.com/office/drawing/2014/main" val="2466900201"/>
                    </a:ext>
                  </a:extLst>
                </a:gridCol>
                <a:gridCol w="246888">
                  <a:extLst>
                    <a:ext uri="{9D8B030D-6E8A-4147-A177-3AD203B41FA5}">
                      <a16:colId xmlns:a16="http://schemas.microsoft.com/office/drawing/2014/main" val="531163004"/>
                    </a:ext>
                  </a:extLst>
                </a:gridCol>
                <a:gridCol w="246888">
                  <a:extLst>
                    <a:ext uri="{9D8B030D-6E8A-4147-A177-3AD203B41FA5}">
                      <a16:colId xmlns:a16="http://schemas.microsoft.com/office/drawing/2014/main" val="3170878106"/>
                    </a:ext>
                  </a:extLst>
                </a:gridCol>
                <a:gridCol w="246888">
                  <a:extLst>
                    <a:ext uri="{9D8B030D-6E8A-4147-A177-3AD203B41FA5}">
                      <a16:colId xmlns:a16="http://schemas.microsoft.com/office/drawing/2014/main" val="3198779217"/>
                    </a:ext>
                  </a:extLst>
                </a:gridCol>
                <a:gridCol w="246888">
                  <a:extLst>
                    <a:ext uri="{9D8B030D-6E8A-4147-A177-3AD203B41FA5}">
                      <a16:colId xmlns:a16="http://schemas.microsoft.com/office/drawing/2014/main" val="4127340863"/>
                    </a:ext>
                  </a:extLst>
                </a:gridCol>
                <a:gridCol w="246888">
                  <a:extLst>
                    <a:ext uri="{9D8B030D-6E8A-4147-A177-3AD203B41FA5}">
                      <a16:colId xmlns:a16="http://schemas.microsoft.com/office/drawing/2014/main" val="4110734912"/>
                    </a:ext>
                  </a:extLst>
                </a:gridCol>
                <a:gridCol w="246888">
                  <a:extLst>
                    <a:ext uri="{9D8B030D-6E8A-4147-A177-3AD203B41FA5}">
                      <a16:colId xmlns:a16="http://schemas.microsoft.com/office/drawing/2014/main" val="1615504323"/>
                    </a:ext>
                  </a:extLst>
                </a:gridCol>
                <a:gridCol w="246888">
                  <a:extLst>
                    <a:ext uri="{9D8B030D-6E8A-4147-A177-3AD203B41FA5}">
                      <a16:colId xmlns:a16="http://schemas.microsoft.com/office/drawing/2014/main" val="1074876418"/>
                    </a:ext>
                  </a:extLst>
                </a:gridCol>
                <a:gridCol w="246888">
                  <a:extLst>
                    <a:ext uri="{9D8B030D-6E8A-4147-A177-3AD203B41FA5}">
                      <a16:colId xmlns:a16="http://schemas.microsoft.com/office/drawing/2014/main" val="2951886249"/>
                    </a:ext>
                  </a:extLst>
                </a:gridCol>
                <a:gridCol w="246888">
                  <a:extLst>
                    <a:ext uri="{9D8B030D-6E8A-4147-A177-3AD203B41FA5}">
                      <a16:colId xmlns:a16="http://schemas.microsoft.com/office/drawing/2014/main" val="3515340693"/>
                    </a:ext>
                  </a:extLst>
                </a:gridCol>
                <a:gridCol w="246888">
                  <a:extLst>
                    <a:ext uri="{9D8B030D-6E8A-4147-A177-3AD203B41FA5}">
                      <a16:colId xmlns:a16="http://schemas.microsoft.com/office/drawing/2014/main" val="3113693736"/>
                    </a:ext>
                  </a:extLst>
                </a:gridCol>
                <a:gridCol w="246888">
                  <a:extLst>
                    <a:ext uri="{9D8B030D-6E8A-4147-A177-3AD203B41FA5}">
                      <a16:colId xmlns:a16="http://schemas.microsoft.com/office/drawing/2014/main" val="1820159546"/>
                    </a:ext>
                  </a:extLst>
                </a:gridCol>
                <a:gridCol w="246888">
                  <a:extLst>
                    <a:ext uri="{9D8B030D-6E8A-4147-A177-3AD203B41FA5}">
                      <a16:colId xmlns:a16="http://schemas.microsoft.com/office/drawing/2014/main" val="1153834120"/>
                    </a:ext>
                  </a:extLst>
                </a:gridCol>
                <a:gridCol w="246888">
                  <a:extLst>
                    <a:ext uri="{9D8B030D-6E8A-4147-A177-3AD203B41FA5}">
                      <a16:colId xmlns:a16="http://schemas.microsoft.com/office/drawing/2014/main" val="1014142840"/>
                    </a:ext>
                  </a:extLst>
                </a:gridCol>
                <a:gridCol w="246888">
                  <a:extLst>
                    <a:ext uri="{9D8B030D-6E8A-4147-A177-3AD203B41FA5}">
                      <a16:colId xmlns:a16="http://schemas.microsoft.com/office/drawing/2014/main" val="4084014633"/>
                    </a:ext>
                  </a:extLst>
                </a:gridCol>
                <a:gridCol w="246888">
                  <a:extLst>
                    <a:ext uri="{9D8B030D-6E8A-4147-A177-3AD203B41FA5}">
                      <a16:colId xmlns:a16="http://schemas.microsoft.com/office/drawing/2014/main" val="2853961858"/>
                    </a:ext>
                  </a:extLst>
                </a:gridCol>
                <a:gridCol w="246888">
                  <a:extLst>
                    <a:ext uri="{9D8B030D-6E8A-4147-A177-3AD203B41FA5}">
                      <a16:colId xmlns:a16="http://schemas.microsoft.com/office/drawing/2014/main" val="1137945794"/>
                    </a:ext>
                  </a:extLst>
                </a:gridCol>
                <a:gridCol w="246888">
                  <a:extLst>
                    <a:ext uri="{9D8B030D-6E8A-4147-A177-3AD203B41FA5}">
                      <a16:colId xmlns:a16="http://schemas.microsoft.com/office/drawing/2014/main" val="2553787878"/>
                    </a:ext>
                  </a:extLst>
                </a:gridCol>
                <a:gridCol w="246888">
                  <a:extLst>
                    <a:ext uri="{9D8B030D-6E8A-4147-A177-3AD203B41FA5}">
                      <a16:colId xmlns:a16="http://schemas.microsoft.com/office/drawing/2014/main" val="3188155204"/>
                    </a:ext>
                  </a:extLst>
                </a:gridCol>
                <a:gridCol w="246888">
                  <a:extLst>
                    <a:ext uri="{9D8B030D-6E8A-4147-A177-3AD203B41FA5}">
                      <a16:colId xmlns:a16="http://schemas.microsoft.com/office/drawing/2014/main" val="1390944353"/>
                    </a:ext>
                  </a:extLst>
                </a:gridCol>
                <a:gridCol w="246888">
                  <a:extLst>
                    <a:ext uri="{9D8B030D-6E8A-4147-A177-3AD203B41FA5}">
                      <a16:colId xmlns:a16="http://schemas.microsoft.com/office/drawing/2014/main" val="4086760519"/>
                    </a:ext>
                  </a:extLst>
                </a:gridCol>
                <a:gridCol w="246888">
                  <a:extLst>
                    <a:ext uri="{9D8B030D-6E8A-4147-A177-3AD203B41FA5}">
                      <a16:colId xmlns:a16="http://schemas.microsoft.com/office/drawing/2014/main" val="4055107033"/>
                    </a:ext>
                  </a:extLst>
                </a:gridCol>
                <a:gridCol w="246888">
                  <a:extLst>
                    <a:ext uri="{9D8B030D-6E8A-4147-A177-3AD203B41FA5}">
                      <a16:colId xmlns:a16="http://schemas.microsoft.com/office/drawing/2014/main" val="528851566"/>
                    </a:ext>
                  </a:extLst>
                </a:gridCol>
                <a:gridCol w="246888">
                  <a:extLst>
                    <a:ext uri="{9D8B030D-6E8A-4147-A177-3AD203B41FA5}">
                      <a16:colId xmlns:a16="http://schemas.microsoft.com/office/drawing/2014/main" val="808440113"/>
                    </a:ext>
                  </a:extLst>
                </a:gridCol>
                <a:gridCol w="246888">
                  <a:extLst>
                    <a:ext uri="{9D8B030D-6E8A-4147-A177-3AD203B41FA5}">
                      <a16:colId xmlns:a16="http://schemas.microsoft.com/office/drawing/2014/main" val="366175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8425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14:00:01 </a:t>
                      </a:r>
                      <a:r>
                        <a:rPr kumimoji="0" lang="es-ES" sz="1000" b="0" i="0" u="none" strike="noStrike" kern="1200" cap="none" spc="0" normalizeH="0" baseline="0" noProof="0">
                          <a:ln>
                            <a:noFill/>
                          </a:ln>
                          <a:solidFill>
                            <a:prstClr val="black"/>
                          </a:solidFill>
                          <a:effectLst/>
                          <a:uLnTx/>
                          <a:uFillTx/>
                          <a:latin typeface="+mn-lt"/>
                          <a:ea typeface="+mn-ea"/>
                          <a:cs typeface="+mn-cs"/>
                        </a:rPr>
                        <a:t> 
 ¡A consentir a la familia como reyes #SmartFans! 🍇👑😋(Límite 3 kg. por cliente)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Apodaca, Nuevo Leon, Escobedo, Nuevo Leon, Garcia, Nuevo Leon, Guadalupe, Nuevo Leon, Juárez, Nuevo Leon, Monterrey, Nuevo Leon, San Nicolás de los Garza, San Pedro Garza García, Santa Catarina, Nuevo Leon Nuevo León; Laredo, Matamoros, Nuevo Laredo, Reinosa, Reynosa Tamaulipas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91420426"/>
                  </a:ext>
                </a:extLst>
              </a:tr>
            </a:tbl>
          </a:graphicData>
        </a:graphic>
      </p:graphicFrame>
      <p:sp>
        <p:nvSpPr>
          <p:cNvPr id="4" name="Text Placeholder 3">
            <a:extLst>
              <a:ext uri="{FF2B5EF4-FFF2-40B4-BE49-F238E27FC236}">
                <a16:creationId xmlns:a16="http://schemas.microsoft.com/office/drawing/2014/main" id="{95217822-1EC5-48E3-9F09-5F799BF43C38}"/>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765975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8F6DF-8230-4D3B-A71A-12329C4CF481}"/>
              </a:ext>
            </a:extLst>
          </p:cNvPr>
          <p:cNvSpPr>
            <a:spLocks noGrp="1"/>
          </p:cNvSpPr>
          <p:nvPr>
            <p:ph type="title"/>
          </p:nvPr>
        </p:nvSpPr>
        <p:spPr/>
        <p:txBody>
          <a:bodyPr/>
          <a:lstStyle/>
          <a:p>
            <a:r>
              <a:rPr lang="en-US"/>
              <a:t>Facebook Own Posts Table | INDICADORES - 5 of 26</a:t>
            </a:r>
          </a:p>
        </p:txBody>
      </p:sp>
      <p:graphicFrame>
        <p:nvGraphicFramePr>
          <p:cNvPr id="5" name="Table Placeholder 4">
            <a:extLst>
              <a:ext uri="{FF2B5EF4-FFF2-40B4-BE49-F238E27FC236}">
                <a16:creationId xmlns:a16="http://schemas.microsoft.com/office/drawing/2014/main" id="{110DF4FE-578B-4CF2-9274-FE8C4DF2693E}"/>
              </a:ext>
            </a:extLst>
          </p:cNvPr>
          <p:cNvGraphicFramePr>
            <a:graphicFrameLocks noGrp="1"/>
          </p:cNvGraphicFramePr>
          <p:nvPr>
            <p:ph type="tbl" sz="quarter" idx="13"/>
            <p:extLst>
              <p:ext uri="{D42A27DB-BD31-4B8C-83A1-F6EECF244321}">
                <p14:modId xmlns:p14="http://schemas.microsoft.com/office/powerpoint/2010/main" val="65687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1469567"/>
                    </a:ext>
                  </a:extLst>
                </a:gridCol>
                <a:gridCol w="246888">
                  <a:extLst>
                    <a:ext uri="{9D8B030D-6E8A-4147-A177-3AD203B41FA5}">
                      <a16:colId xmlns:a16="http://schemas.microsoft.com/office/drawing/2014/main" val="3891528467"/>
                    </a:ext>
                  </a:extLst>
                </a:gridCol>
                <a:gridCol w="246888">
                  <a:extLst>
                    <a:ext uri="{9D8B030D-6E8A-4147-A177-3AD203B41FA5}">
                      <a16:colId xmlns:a16="http://schemas.microsoft.com/office/drawing/2014/main" val="3588371842"/>
                    </a:ext>
                  </a:extLst>
                </a:gridCol>
                <a:gridCol w="246888">
                  <a:extLst>
                    <a:ext uri="{9D8B030D-6E8A-4147-A177-3AD203B41FA5}">
                      <a16:colId xmlns:a16="http://schemas.microsoft.com/office/drawing/2014/main" val="1048599267"/>
                    </a:ext>
                  </a:extLst>
                </a:gridCol>
                <a:gridCol w="246888">
                  <a:extLst>
                    <a:ext uri="{9D8B030D-6E8A-4147-A177-3AD203B41FA5}">
                      <a16:colId xmlns:a16="http://schemas.microsoft.com/office/drawing/2014/main" val="1912892663"/>
                    </a:ext>
                  </a:extLst>
                </a:gridCol>
                <a:gridCol w="246888">
                  <a:extLst>
                    <a:ext uri="{9D8B030D-6E8A-4147-A177-3AD203B41FA5}">
                      <a16:colId xmlns:a16="http://schemas.microsoft.com/office/drawing/2014/main" val="1377327940"/>
                    </a:ext>
                  </a:extLst>
                </a:gridCol>
                <a:gridCol w="246888">
                  <a:extLst>
                    <a:ext uri="{9D8B030D-6E8A-4147-A177-3AD203B41FA5}">
                      <a16:colId xmlns:a16="http://schemas.microsoft.com/office/drawing/2014/main" val="12430111"/>
                    </a:ext>
                  </a:extLst>
                </a:gridCol>
                <a:gridCol w="246888">
                  <a:extLst>
                    <a:ext uri="{9D8B030D-6E8A-4147-A177-3AD203B41FA5}">
                      <a16:colId xmlns:a16="http://schemas.microsoft.com/office/drawing/2014/main" val="4174929838"/>
                    </a:ext>
                  </a:extLst>
                </a:gridCol>
                <a:gridCol w="246888">
                  <a:extLst>
                    <a:ext uri="{9D8B030D-6E8A-4147-A177-3AD203B41FA5}">
                      <a16:colId xmlns:a16="http://schemas.microsoft.com/office/drawing/2014/main" val="924559352"/>
                    </a:ext>
                  </a:extLst>
                </a:gridCol>
                <a:gridCol w="246888">
                  <a:extLst>
                    <a:ext uri="{9D8B030D-6E8A-4147-A177-3AD203B41FA5}">
                      <a16:colId xmlns:a16="http://schemas.microsoft.com/office/drawing/2014/main" val="4207951815"/>
                    </a:ext>
                  </a:extLst>
                </a:gridCol>
                <a:gridCol w="246888">
                  <a:extLst>
                    <a:ext uri="{9D8B030D-6E8A-4147-A177-3AD203B41FA5}">
                      <a16:colId xmlns:a16="http://schemas.microsoft.com/office/drawing/2014/main" val="209599006"/>
                    </a:ext>
                  </a:extLst>
                </a:gridCol>
                <a:gridCol w="246888">
                  <a:extLst>
                    <a:ext uri="{9D8B030D-6E8A-4147-A177-3AD203B41FA5}">
                      <a16:colId xmlns:a16="http://schemas.microsoft.com/office/drawing/2014/main" val="3719376855"/>
                    </a:ext>
                  </a:extLst>
                </a:gridCol>
                <a:gridCol w="246888">
                  <a:extLst>
                    <a:ext uri="{9D8B030D-6E8A-4147-A177-3AD203B41FA5}">
                      <a16:colId xmlns:a16="http://schemas.microsoft.com/office/drawing/2014/main" val="2806882141"/>
                    </a:ext>
                  </a:extLst>
                </a:gridCol>
                <a:gridCol w="246888">
                  <a:extLst>
                    <a:ext uri="{9D8B030D-6E8A-4147-A177-3AD203B41FA5}">
                      <a16:colId xmlns:a16="http://schemas.microsoft.com/office/drawing/2014/main" val="1133249693"/>
                    </a:ext>
                  </a:extLst>
                </a:gridCol>
                <a:gridCol w="246888">
                  <a:extLst>
                    <a:ext uri="{9D8B030D-6E8A-4147-A177-3AD203B41FA5}">
                      <a16:colId xmlns:a16="http://schemas.microsoft.com/office/drawing/2014/main" val="2655848281"/>
                    </a:ext>
                  </a:extLst>
                </a:gridCol>
                <a:gridCol w="246888">
                  <a:extLst>
                    <a:ext uri="{9D8B030D-6E8A-4147-A177-3AD203B41FA5}">
                      <a16:colId xmlns:a16="http://schemas.microsoft.com/office/drawing/2014/main" val="50388111"/>
                    </a:ext>
                  </a:extLst>
                </a:gridCol>
                <a:gridCol w="246888">
                  <a:extLst>
                    <a:ext uri="{9D8B030D-6E8A-4147-A177-3AD203B41FA5}">
                      <a16:colId xmlns:a16="http://schemas.microsoft.com/office/drawing/2014/main" val="2424811677"/>
                    </a:ext>
                  </a:extLst>
                </a:gridCol>
                <a:gridCol w="246888">
                  <a:extLst>
                    <a:ext uri="{9D8B030D-6E8A-4147-A177-3AD203B41FA5}">
                      <a16:colId xmlns:a16="http://schemas.microsoft.com/office/drawing/2014/main" val="2344164942"/>
                    </a:ext>
                  </a:extLst>
                </a:gridCol>
                <a:gridCol w="246888">
                  <a:extLst>
                    <a:ext uri="{9D8B030D-6E8A-4147-A177-3AD203B41FA5}">
                      <a16:colId xmlns:a16="http://schemas.microsoft.com/office/drawing/2014/main" val="1487551258"/>
                    </a:ext>
                  </a:extLst>
                </a:gridCol>
                <a:gridCol w="246888">
                  <a:extLst>
                    <a:ext uri="{9D8B030D-6E8A-4147-A177-3AD203B41FA5}">
                      <a16:colId xmlns:a16="http://schemas.microsoft.com/office/drawing/2014/main" val="1158854656"/>
                    </a:ext>
                  </a:extLst>
                </a:gridCol>
                <a:gridCol w="246888">
                  <a:extLst>
                    <a:ext uri="{9D8B030D-6E8A-4147-A177-3AD203B41FA5}">
                      <a16:colId xmlns:a16="http://schemas.microsoft.com/office/drawing/2014/main" val="2810269720"/>
                    </a:ext>
                  </a:extLst>
                </a:gridCol>
                <a:gridCol w="246888">
                  <a:extLst>
                    <a:ext uri="{9D8B030D-6E8A-4147-A177-3AD203B41FA5}">
                      <a16:colId xmlns:a16="http://schemas.microsoft.com/office/drawing/2014/main" val="3326900093"/>
                    </a:ext>
                  </a:extLst>
                </a:gridCol>
                <a:gridCol w="246888">
                  <a:extLst>
                    <a:ext uri="{9D8B030D-6E8A-4147-A177-3AD203B41FA5}">
                      <a16:colId xmlns:a16="http://schemas.microsoft.com/office/drawing/2014/main" val="1342348346"/>
                    </a:ext>
                  </a:extLst>
                </a:gridCol>
                <a:gridCol w="246888">
                  <a:extLst>
                    <a:ext uri="{9D8B030D-6E8A-4147-A177-3AD203B41FA5}">
                      <a16:colId xmlns:a16="http://schemas.microsoft.com/office/drawing/2014/main" val="1900536247"/>
                    </a:ext>
                  </a:extLst>
                </a:gridCol>
                <a:gridCol w="246888">
                  <a:extLst>
                    <a:ext uri="{9D8B030D-6E8A-4147-A177-3AD203B41FA5}">
                      <a16:colId xmlns:a16="http://schemas.microsoft.com/office/drawing/2014/main" val="3236839836"/>
                    </a:ext>
                  </a:extLst>
                </a:gridCol>
                <a:gridCol w="246888">
                  <a:extLst>
                    <a:ext uri="{9D8B030D-6E8A-4147-A177-3AD203B41FA5}">
                      <a16:colId xmlns:a16="http://schemas.microsoft.com/office/drawing/2014/main" val="3646828295"/>
                    </a:ext>
                  </a:extLst>
                </a:gridCol>
                <a:gridCol w="246888">
                  <a:extLst>
                    <a:ext uri="{9D8B030D-6E8A-4147-A177-3AD203B41FA5}">
                      <a16:colId xmlns:a16="http://schemas.microsoft.com/office/drawing/2014/main" val="3573424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1009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11:33:40 </a:t>
                      </a:r>
                      <a:r>
                        <a:rPr kumimoji="0" lang="es-ES" sz="1000" b="0" i="0" u="none" strike="noStrike" kern="1200" cap="none" spc="0" normalizeH="0" baseline="0" noProof="0">
                          <a:ln>
                            <a:noFill/>
                          </a:ln>
                          <a:solidFill>
                            <a:prstClr val="black"/>
                          </a:solidFill>
                          <a:effectLst/>
                          <a:uLnTx/>
                          <a:uFillTx/>
                          <a:latin typeface="+mn-lt"/>
                          <a:ea typeface="+mn-ea"/>
                          <a:cs typeface="+mn-cs"/>
                        </a:rPr>
                        <a:t> 
 ¡Bienvenido #ReyDeLasOfertas! ¿Quién ya lo extrañaba?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57971632"/>
                  </a:ext>
                </a:extLst>
              </a:tr>
            </a:tbl>
          </a:graphicData>
        </a:graphic>
      </p:graphicFrame>
      <p:sp>
        <p:nvSpPr>
          <p:cNvPr id="4" name="Text Placeholder 3">
            <a:extLst>
              <a:ext uri="{FF2B5EF4-FFF2-40B4-BE49-F238E27FC236}">
                <a16:creationId xmlns:a16="http://schemas.microsoft.com/office/drawing/2014/main" id="{F932C768-432B-4A02-A6EB-F8E1AD7723AD}"/>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8106051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572FE-AF30-4655-8DA2-6A93D9C82033}"/>
              </a:ext>
            </a:extLst>
          </p:cNvPr>
          <p:cNvSpPr>
            <a:spLocks noGrp="1"/>
          </p:cNvSpPr>
          <p:nvPr>
            <p:ph type="title"/>
          </p:nvPr>
        </p:nvSpPr>
        <p:spPr/>
        <p:txBody>
          <a:bodyPr/>
          <a:lstStyle/>
          <a:p>
            <a:r>
              <a:rPr lang="en-US"/>
              <a:t>Facebook Own Posts Table | INDICADORES - 6 of 26</a:t>
            </a:r>
          </a:p>
        </p:txBody>
      </p:sp>
      <p:graphicFrame>
        <p:nvGraphicFramePr>
          <p:cNvPr id="5" name="Table Placeholder 4">
            <a:extLst>
              <a:ext uri="{FF2B5EF4-FFF2-40B4-BE49-F238E27FC236}">
                <a16:creationId xmlns:a16="http://schemas.microsoft.com/office/drawing/2014/main" id="{F5EF05B8-223D-40C7-B5C0-B93F26139B35}"/>
              </a:ext>
            </a:extLst>
          </p:cNvPr>
          <p:cNvGraphicFramePr>
            <a:graphicFrameLocks noGrp="1"/>
          </p:cNvGraphicFramePr>
          <p:nvPr>
            <p:ph type="tbl" sz="quarter" idx="13"/>
            <p:extLst>
              <p:ext uri="{D42A27DB-BD31-4B8C-83A1-F6EECF244321}">
                <p14:modId xmlns:p14="http://schemas.microsoft.com/office/powerpoint/2010/main" val="1253343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69316707"/>
                    </a:ext>
                  </a:extLst>
                </a:gridCol>
                <a:gridCol w="246888">
                  <a:extLst>
                    <a:ext uri="{9D8B030D-6E8A-4147-A177-3AD203B41FA5}">
                      <a16:colId xmlns:a16="http://schemas.microsoft.com/office/drawing/2014/main" val="4265609541"/>
                    </a:ext>
                  </a:extLst>
                </a:gridCol>
                <a:gridCol w="246888">
                  <a:extLst>
                    <a:ext uri="{9D8B030D-6E8A-4147-A177-3AD203B41FA5}">
                      <a16:colId xmlns:a16="http://schemas.microsoft.com/office/drawing/2014/main" val="2442601188"/>
                    </a:ext>
                  </a:extLst>
                </a:gridCol>
                <a:gridCol w="246888">
                  <a:extLst>
                    <a:ext uri="{9D8B030D-6E8A-4147-A177-3AD203B41FA5}">
                      <a16:colId xmlns:a16="http://schemas.microsoft.com/office/drawing/2014/main" val="3402083244"/>
                    </a:ext>
                  </a:extLst>
                </a:gridCol>
                <a:gridCol w="246888">
                  <a:extLst>
                    <a:ext uri="{9D8B030D-6E8A-4147-A177-3AD203B41FA5}">
                      <a16:colId xmlns:a16="http://schemas.microsoft.com/office/drawing/2014/main" val="2884496316"/>
                    </a:ext>
                  </a:extLst>
                </a:gridCol>
                <a:gridCol w="246888">
                  <a:extLst>
                    <a:ext uri="{9D8B030D-6E8A-4147-A177-3AD203B41FA5}">
                      <a16:colId xmlns:a16="http://schemas.microsoft.com/office/drawing/2014/main" val="2206511003"/>
                    </a:ext>
                  </a:extLst>
                </a:gridCol>
                <a:gridCol w="246888">
                  <a:extLst>
                    <a:ext uri="{9D8B030D-6E8A-4147-A177-3AD203B41FA5}">
                      <a16:colId xmlns:a16="http://schemas.microsoft.com/office/drawing/2014/main" val="3780072344"/>
                    </a:ext>
                  </a:extLst>
                </a:gridCol>
                <a:gridCol w="246888">
                  <a:extLst>
                    <a:ext uri="{9D8B030D-6E8A-4147-A177-3AD203B41FA5}">
                      <a16:colId xmlns:a16="http://schemas.microsoft.com/office/drawing/2014/main" val="2442162331"/>
                    </a:ext>
                  </a:extLst>
                </a:gridCol>
                <a:gridCol w="246888">
                  <a:extLst>
                    <a:ext uri="{9D8B030D-6E8A-4147-A177-3AD203B41FA5}">
                      <a16:colId xmlns:a16="http://schemas.microsoft.com/office/drawing/2014/main" val="3526333948"/>
                    </a:ext>
                  </a:extLst>
                </a:gridCol>
                <a:gridCol w="246888">
                  <a:extLst>
                    <a:ext uri="{9D8B030D-6E8A-4147-A177-3AD203B41FA5}">
                      <a16:colId xmlns:a16="http://schemas.microsoft.com/office/drawing/2014/main" val="4158450732"/>
                    </a:ext>
                  </a:extLst>
                </a:gridCol>
                <a:gridCol w="246888">
                  <a:extLst>
                    <a:ext uri="{9D8B030D-6E8A-4147-A177-3AD203B41FA5}">
                      <a16:colId xmlns:a16="http://schemas.microsoft.com/office/drawing/2014/main" val="3543613177"/>
                    </a:ext>
                  </a:extLst>
                </a:gridCol>
                <a:gridCol w="246888">
                  <a:extLst>
                    <a:ext uri="{9D8B030D-6E8A-4147-A177-3AD203B41FA5}">
                      <a16:colId xmlns:a16="http://schemas.microsoft.com/office/drawing/2014/main" val="1468707725"/>
                    </a:ext>
                  </a:extLst>
                </a:gridCol>
                <a:gridCol w="246888">
                  <a:extLst>
                    <a:ext uri="{9D8B030D-6E8A-4147-A177-3AD203B41FA5}">
                      <a16:colId xmlns:a16="http://schemas.microsoft.com/office/drawing/2014/main" val="970064809"/>
                    </a:ext>
                  </a:extLst>
                </a:gridCol>
                <a:gridCol w="246888">
                  <a:extLst>
                    <a:ext uri="{9D8B030D-6E8A-4147-A177-3AD203B41FA5}">
                      <a16:colId xmlns:a16="http://schemas.microsoft.com/office/drawing/2014/main" val="1914682625"/>
                    </a:ext>
                  </a:extLst>
                </a:gridCol>
                <a:gridCol w="246888">
                  <a:extLst>
                    <a:ext uri="{9D8B030D-6E8A-4147-A177-3AD203B41FA5}">
                      <a16:colId xmlns:a16="http://schemas.microsoft.com/office/drawing/2014/main" val="3609957439"/>
                    </a:ext>
                  </a:extLst>
                </a:gridCol>
                <a:gridCol w="246888">
                  <a:extLst>
                    <a:ext uri="{9D8B030D-6E8A-4147-A177-3AD203B41FA5}">
                      <a16:colId xmlns:a16="http://schemas.microsoft.com/office/drawing/2014/main" val="2096317165"/>
                    </a:ext>
                  </a:extLst>
                </a:gridCol>
                <a:gridCol w="246888">
                  <a:extLst>
                    <a:ext uri="{9D8B030D-6E8A-4147-A177-3AD203B41FA5}">
                      <a16:colId xmlns:a16="http://schemas.microsoft.com/office/drawing/2014/main" val="835071068"/>
                    </a:ext>
                  </a:extLst>
                </a:gridCol>
                <a:gridCol w="246888">
                  <a:extLst>
                    <a:ext uri="{9D8B030D-6E8A-4147-A177-3AD203B41FA5}">
                      <a16:colId xmlns:a16="http://schemas.microsoft.com/office/drawing/2014/main" val="2063208310"/>
                    </a:ext>
                  </a:extLst>
                </a:gridCol>
                <a:gridCol w="246888">
                  <a:extLst>
                    <a:ext uri="{9D8B030D-6E8A-4147-A177-3AD203B41FA5}">
                      <a16:colId xmlns:a16="http://schemas.microsoft.com/office/drawing/2014/main" val="3320921449"/>
                    </a:ext>
                  </a:extLst>
                </a:gridCol>
                <a:gridCol w="246888">
                  <a:extLst>
                    <a:ext uri="{9D8B030D-6E8A-4147-A177-3AD203B41FA5}">
                      <a16:colId xmlns:a16="http://schemas.microsoft.com/office/drawing/2014/main" val="182990062"/>
                    </a:ext>
                  </a:extLst>
                </a:gridCol>
                <a:gridCol w="246888">
                  <a:extLst>
                    <a:ext uri="{9D8B030D-6E8A-4147-A177-3AD203B41FA5}">
                      <a16:colId xmlns:a16="http://schemas.microsoft.com/office/drawing/2014/main" val="2229307577"/>
                    </a:ext>
                  </a:extLst>
                </a:gridCol>
                <a:gridCol w="246888">
                  <a:extLst>
                    <a:ext uri="{9D8B030D-6E8A-4147-A177-3AD203B41FA5}">
                      <a16:colId xmlns:a16="http://schemas.microsoft.com/office/drawing/2014/main" val="3418173483"/>
                    </a:ext>
                  </a:extLst>
                </a:gridCol>
                <a:gridCol w="246888">
                  <a:extLst>
                    <a:ext uri="{9D8B030D-6E8A-4147-A177-3AD203B41FA5}">
                      <a16:colId xmlns:a16="http://schemas.microsoft.com/office/drawing/2014/main" val="685302023"/>
                    </a:ext>
                  </a:extLst>
                </a:gridCol>
                <a:gridCol w="246888">
                  <a:extLst>
                    <a:ext uri="{9D8B030D-6E8A-4147-A177-3AD203B41FA5}">
                      <a16:colId xmlns:a16="http://schemas.microsoft.com/office/drawing/2014/main" val="1952458950"/>
                    </a:ext>
                  </a:extLst>
                </a:gridCol>
                <a:gridCol w="246888">
                  <a:extLst>
                    <a:ext uri="{9D8B030D-6E8A-4147-A177-3AD203B41FA5}">
                      <a16:colId xmlns:a16="http://schemas.microsoft.com/office/drawing/2014/main" val="1528406332"/>
                    </a:ext>
                  </a:extLst>
                </a:gridCol>
                <a:gridCol w="246888">
                  <a:extLst>
                    <a:ext uri="{9D8B030D-6E8A-4147-A177-3AD203B41FA5}">
                      <a16:colId xmlns:a16="http://schemas.microsoft.com/office/drawing/2014/main" val="1125412598"/>
                    </a:ext>
                  </a:extLst>
                </a:gridCol>
                <a:gridCol w="246888">
                  <a:extLst>
                    <a:ext uri="{9D8B030D-6E8A-4147-A177-3AD203B41FA5}">
                      <a16:colId xmlns:a16="http://schemas.microsoft.com/office/drawing/2014/main" val="1350919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78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08:00:01 </a:t>
                      </a:r>
                      <a:r>
                        <a:rPr kumimoji="0" lang="es-ES" sz="1000" b="0" i="0" u="none" strike="noStrike" kern="1200" cap="none" spc="0" normalizeH="0" baseline="0" noProof="0">
                          <a:ln>
                            <a:noFill/>
                          </a:ln>
                          <a:solidFill>
                            <a:prstClr val="black"/>
                          </a:solidFill>
                          <a:effectLst/>
                          <a:uLnTx/>
                          <a:uFillTx/>
                          <a:latin typeface="+mn-lt"/>
                          <a:ea typeface="+mn-ea"/>
                          <a:cs typeface="+mn-cs"/>
                        </a:rPr>
                        <a:t> 
 ¡Ya llegó su alteza! ¿Cuáles serán sus decretos? 
http://www.supermercadossmart.com/ofertas/smart/laredo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Location - Living In: Mexico: Laredo, Nuevo Laredo Tamaulipas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07997376"/>
                  </a:ext>
                </a:extLst>
              </a:tr>
            </a:tbl>
          </a:graphicData>
        </a:graphic>
      </p:graphicFrame>
      <p:sp>
        <p:nvSpPr>
          <p:cNvPr id="4" name="Text Placeholder 3">
            <a:extLst>
              <a:ext uri="{FF2B5EF4-FFF2-40B4-BE49-F238E27FC236}">
                <a16:creationId xmlns:a16="http://schemas.microsoft.com/office/drawing/2014/main" id="{66604397-8AE0-40FB-B739-1DFCB32DB995}"/>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4201006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C8C5-F38A-4FA7-9599-8A50B7308A77}"/>
              </a:ext>
            </a:extLst>
          </p:cNvPr>
          <p:cNvSpPr>
            <a:spLocks noGrp="1"/>
          </p:cNvSpPr>
          <p:nvPr>
            <p:ph type="title"/>
          </p:nvPr>
        </p:nvSpPr>
        <p:spPr/>
        <p:txBody>
          <a:bodyPr/>
          <a:lstStyle/>
          <a:p>
            <a:r>
              <a:rPr lang="en-US"/>
              <a:t>Facebook Own Posts Table | INDICADORES - 7 of 26</a:t>
            </a:r>
          </a:p>
        </p:txBody>
      </p:sp>
      <p:graphicFrame>
        <p:nvGraphicFramePr>
          <p:cNvPr id="5" name="Table Placeholder 4">
            <a:extLst>
              <a:ext uri="{FF2B5EF4-FFF2-40B4-BE49-F238E27FC236}">
                <a16:creationId xmlns:a16="http://schemas.microsoft.com/office/drawing/2014/main" id="{69862AE6-C12D-4C8A-BF1B-5B696D6D52E9}"/>
              </a:ext>
            </a:extLst>
          </p:cNvPr>
          <p:cNvGraphicFramePr>
            <a:graphicFrameLocks noGrp="1"/>
          </p:cNvGraphicFramePr>
          <p:nvPr>
            <p:ph type="tbl" sz="quarter" idx="13"/>
            <p:extLst>
              <p:ext uri="{D42A27DB-BD31-4B8C-83A1-F6EECF244321}">
                <p14:modId xmlns:p14="http://schemas.microsoft.com/office/powerpoint/2010/main" val="269060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3941997"/>
                    </a:ext>
                  </a:extLst>
                </a:gridCol>
                <a:gridCol w="246888">
                  <a:extLst>
                    <a:ext uri="{9D8B030D-6E8A-4147-A177-3AD203B41FA5}">
                      <a16:colId xmlns:a16="http://schemas.microsoft.com/office/drawing/2014/main" val="4142305517"/>
                    </a:ext>
                  </a:extLst>
                </a:gridCol>
                <a:gridCol w="246888">
                  <a:extLst>
                    <a:ext uri="{9D8B030D-6E8A-4147-A177-3AD203B41FA5}">
                      <a16:colId xmlns:a16="http://schemas.microsoft.com/office/drawing/2014/main" val="905168314"/>
                    </a:ext>
                  </a:extLst>
                </a:gridCol>
                <a:gridCol w="246888">
                  <a:extLst>
                    <a:ext uri="{9D8B030D-6E8A-4147-A177-3AD203B41FA5}">
                      <a16:colId xmlns:a16="http://schemas.microsoft.com/office/drawing/2014/main" val="2379935411"/>
                    </a:ext>
                  </a:extLst>
                </a:gridCol>
                <a:gridCol w="246888">
                  <a:extLst>
                    <a:ext uri="{9D8B030D-6E8A-4147-A177-3AD203B41FA5}">
                      <a16:colId xmlns:a16="http://schemas.microsoft.com/office/drawing/2014/main" val="3071511083"/>
                    </a:ext>
                  </a:extLst>
                </a:gridCol>
                <a:gridCol w="246888">
                  <a:extLst>
                    <a:ext uri="{9D8B030D-6E8A-4147-A177-3AD203B41FA5}">
                      <a16:colId xmlns:a16="http://schemas.microsoft.com/office/drawing/2014/main" val="2931538513"/>
                    </a:ext>
                  </a:extLst>
                </a:gridCol>
                <a:gridCol w="246888">
                  <a:extLst>
                    <a:ext uri="{9D8B030D-6E8A-4147-A177-3AD203B41FA5}">
                      <a16:colId xmlns:a16="http://schemas.microsoft.com/office/drawing/2014/main" val="3822183421"/>
                    </a:ext>
                  </a:extLst>
                </a:gridCol>
                <a:gridCol w="246888">
                  <a:extLst>
                    <a:ext uri="{9D8B030D-6E8A-4147-A177-3AD203B41FA5}">
                      <a16:colId xmlns:a16="http://schemas.microsoft.com/office/drawing/2014/main" val="3461006125"/>
                    </a:ext>
                  </a:extLst>
                </a:gridCol>
                <a:gridCol w="246888">
                  <a:extLst>
                    <a:ext uri="{9D8B030D-6E8A-4147-A177-3AD203B41FA5}">
                      <a16:colId xmlns:a16="http://schemas.microsoft.com/office/drawing/2014/main" val="127580954"/>
                    </a:ext>
                  </a:extLst>
                </a:gridCol>
                <a:gridCol w="246888">
                  <a:extLst>
                    <a:ext uri="{9D8B030D-6E8A-4147-A177-3AD203B41FA5}">
                      <a16:colId xmlns:a16="http://schemas.microsoft.com/office/drawing/2014/main" val="2832030339"/>
                    </a:ext>
                  </a:extLst>
                </a:gridCol>
                <a:gridCol w="246888">
                  <a:extLst>
                    <a:ext uri="{9D8B030D-6E8A-4147-A177-3AD203B41FA5}">
                      <a16:colId xmlns:a16="http://schemas.microsoft.com/office/drawing/2014/main" val="2349777060"/>
                    </a:ext>
                  </a:extLst>
                </a:gridCol>
                <a:gridCol w="246888">
                  <a:extLst>
                    <a:ext uri="{9D8B030D-6E8A-4147-A177-3AD203B41FA5}">
                      <a16:colId xmlns:a16="http://schemas.microsoft.com/office/drawing/2014/main" val="1299430518"/>
                    </a:ext>
                  </a:extLst>
                </a:gridCol>
                <a:gridCol w="246888">
                  <a:extLst>
                    <a:ext uri="{9D8B030D-6E8A-4147-A177-3AD203B41FA5}">
                      <a16:colId xmlns:a16="http://schemas.microsoft.com/office/drawing/2014/main" val="1447031195"/>
                    </a:ext>
                  </a:extLst>
                </a:gridCol>
                <a:gridCol w="246888">
                  <a:extLst>
                    <a:ext uri="{9D8B030D-6E8A-4147-A177-3AD203B41FA5}">
                      <a16:colId xmlns:a16="http://schemas.microsoft.com/office/drawing/2014/main" val="2198524383"/>
                    </a:ext>
                  </a:extLst>
                </a:gridCol>
                <a:gridCol w="246888">
                  <a:extLst>
                    <a:ext uri="{9D8B030D-6E8A-4147-A177-3AD203B41FA5}">
                      <a16:colId xmlns:a16="http://schemas.microsoft.com/office/drawing/2014/main" val="2648829910"/>
                    </a:ext>
                  </a:extLst>
                </a:gridCol>
                <a:gridCol w="246888">
                  <a:extLst>
                    <a:ext uri="{9D8B030D-6E8A-4147-A177-3AD203B41FA5}">
                      <a16:colId xmlns:a16="http://schemas.microsoft.com/office/drawing/2014/main" val="564574210"/>
                    </a:ext>
                  </a:extLst>
                </a:gridCol>
                <a:gridCol w="246888">
                  <a:extLst>
                    <a:ext uri="{9D8B030D-6E8A-4147-A177-3AD203B41FA5}">
                      <a16:colId xmlns:a16="http://schemas.microsoft.com/office/drawing/2014/main" val="1426159274"/>
                    </a:ext>
                  </a:extLst>
                </a:gridCol>
                <a:gridCol w="246888">
                  <a:extLst>
                    <a:ext uri="{9D8B030D-6E8A-4147-A177-3AD203B41FA5}">
                      <a16:colId xmlns:a16="http://schemas.microsoft.com/office/drawing/2014/main" val="2826165415"/>
                    </a:ext>
                  </a:extLst>
                </a:gridCol>
                <a:gridCol w="246888">
                  <a:extLst>
                    <a:ext uri="{9D8B030D-6E8A-4147-A177-3AD203B41FA5}">
                      <a16:colId xmlns:a16="http://schemas.microsoft.com/office/drawing/2014/main" val="2484849330"/>
                    </a:ext>
                  </a:extLst>
                </a:gridCol>
                <a:gridCol w="246888">
                  <a:extLst>
                    <a:ext uri="{9D8B030D-6E8A-4147-A177-3AD203B41FA5}">
                      <a16:colId xmlns:a16="http://schemas.microsoft.com/office/drawing/2014/main" val="2285510220"/>
                    </a:ext>
                  </a:extLst>
                </a:gridCol>
                <a:gridCol w="246888">
                  <a:extLst>
                    <a:ext uri="{9D8B030D-6E8A-4147-A177-3AD203B41FA5}">
                      <a16:colId xmlns:a16="http://schemas.microsoft.com/office/drawing/2014/main" val="900087544"/>
                    </a:ext>
                  </a:extLst>
                </a:gridCol>
                <a:gridCol w="246888">
                  <a:extLst>
                    <a:ext uri="{9D8B030D-6E8A-4147-A177-3AD203B41FA5}">
                      <a16:colId xmlns:a16="http://schemas.microsoft.com/office/drawing/2014/main" val="649445827"/>
                    </a:ext>
                  </a:extLst>
                </a:gridCol>
                <a:gridCol w="246888">
                  <a:extLst>
                    <a:ext uri="{9D8B030D-6E8A-4147-A177-3AD203B41FA5}">
                      <a16:colId xmlns:a16="http://schemas.microsoft.com/office/drawing/2014/main" val="3166049556"/>
                    </a:ext>
                  </a:extLst>
                </a:gridCol>
                <a:gridCol w="246888">
                  <a:extLst>
                    <a:ext uri="{9D8B030D-6E8A-4147-A177-3AD203B41FA5}">
                      <a16:colId xmlns:a16="http://schemas.microsoft.com/office/drawing/2014/main" val="724591935"/>
                    </a:ext>
                  </a:extLst>
                </a:gridCol>
                <a:gridCol w="246888">
                  <a:extLst>
                    <a:ext uri="{9D8B030D-6E8A-4147-A177-3AD203B41FA5}">
                      <a16:colId xmlns:a16="http://schemas.microsoft.com/office/drawing/2014/main" val="505921605"/>
                    </a:ext>
                  </a:extLst>
                </a:gridCol>
                <a:gridCol w="246888">
                  <a:extLst>
                    <a:ext uri="{9D8B030D-6E8A-4147-A177-3AD203B41FA5}">
                      <a16:colId xmlns:a16="http://schemas.microsoft.com/office/drawing/2014/main" val="930635032"/>
                    </a:ext>
                  </a:extLst>
                </a:gridCol>
                <a:gridCol w="246888">
                  <a:extLst>
                    <a:ext uri="{9D8B030D-6E8A-4147-A177-3AD203B41FA5}">
                      <a16:colId xmlns:a16="http://schemas.microsoft.com/office/drawing/2014/main" val="2328197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98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08:00:01 </a:t>
                      </a:r>
                      <a:r>
                        <a:rPr kumimoji="0" lang="es-ES" sz="1000" b="0" i="0" u="none" strike="noStrike" kern="1200" cap="none" spc="0" normalizeH="0" baseline="0" noProof="0">
                          <a:ln>
                            <a:noFill/>
                          </a:ln>
                          <a:solidFill>
                            <a:prstClr val="black"/>
                          </a:solidFill>
                          <a:effectLst/>
                          <a:uLnTx/>
                          <a:uFillTx/>
                          <a:latin typeface="+mn-lt"/>
                          <a:ea typeface="+mn-ea"/>
                          <a:cs typeface="+mn-cs"/>
                        </a:rPr>
                        <a:t> 
 ¡Ya llegó su alteza! ¿Cuáles serán sus decretos? 
http://www.supermercadossmart.com/ofertas/smart/reynosa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Location - Living In: Mexico: Reinosa, Reynosa Tamaulipas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27872882"/>
                  </a:ext>
                </a:extLst>
              </a:tr>
            </a:tbl>
          </a:graphicData>
        </a:graphic>
      </p:graphicFrame>
      <p:sp>
        <p:nvSpPr>
          <p:cNvPr id="4" name="Text Placeholder 3">
            <a:extLst>
              <a:ext uri="{FF2B5EF4-FFF2-40B4-BE49-F238E27FC236}">
                <a16:creationId xmlns:a16="http://schemas.microsoft.com/office/drawing/2014/main" id="{8A43C8B1-B3AD-4D5E-8F26-89E4DB676AB9}"/>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165031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180B-D3B0-48B9-9F3B-1DE451211561}"/>
              </a:ext>
            </a:extLst>
          </p:cNvPr>
          <p:cNvSpPr>
            <a:spLocks noGrp="1"/>
          </p:cNvSpPr>
          <p:nvPr>
            <p:ph type="title"/>
          </p:nvPr>
        </p:nvSpPr>
        <p:spPr/>
        <p:txBody>
          <a:bodyPr/>
          <a:lstStyle/>
          <a:p>
            <a:r>
              <a:rPr lang="en-US"/>
              <a:t>Facebook Own Posts Table | INDICADORES - 8 of 26</a:t>
            </a:r>
          </a:p>
        </p:txBody>
      </p:sp>
      <p:graphicFrame>
        <p:nvGraphicFramePr>
          <p:cNvPr id="5" name="Table Placeholder 4">
            <a:extLst>
              <a:ext uri="{FF2B5EF4-FFF2-40B4-BE49-F238E27FC236}">
                <a16:creationId xmlns:a16="http://schemas.microsoft.com/office/drawing/2014/main" id="{34EB29D3-BB7A-4A8B-9792-47E5AD3ECCA9}"/>
              </a:ext>
            </a:extLst>
          </p:cNvPr>
          <p:cNvGraphicFramePr>
            <a:graphicFrameLocks noGrp="1"/>
          </p:cNvGraphicFramePr>
          <p:nvPr>
            <p:ph type="tbl" sz="quarter" idx="13"/>
            <p:extLst>
              <p:ext uri="{D42A27DB-BD31-4B8C-83A1-F6EECF244321}">
                <p14:modId xmlns:p14="http://schemas.microsoft.com/office/powerpoint/2010/main" val="4281457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5594537"/>
                    </a:ext>
                  </a:extLst>
                </a:gridCol>
                <a:gridCol w="246888">
                  <a:extLst>
                    <a:ext uri="{9D8B030D-6E8A-4147-A177-3AD203B41FA5}">
                      <a16:colId xmlns:a16="http://schemas.microsoft.com/office/drawing/2014/main" val="2904383410"/>
                    </a:ext>
                  </a:extLst>
                </a:gridCol>
                <a:gridCol w="246888">
                  <a:extLst>
                    <a:ext uri="{9D8B030D-6E8A-4147-A177-3AD203B41FA5}">
                      <a16:colId xmlns:a16="http://schemas.microsoft.com/office/drawing/2014/main" val="1905944422"/>
                    </a:ext>
                  </a:extLst>
                </a:gridCol>
                <a:gridCol w="246888">
                  <a:extLst>
                    <a:ext uri="{9D8B030D-6E8A-4147-A177-3AD203B41FA5}">
                      <a16:colId xmlns:a16="http://schemas.microsoft.com/office/drawing/2014/main" val="659529447"/>
                    </a:ext>
                  </a:extLst>
                </a:gridCol>
                <a:gridCol w="246888">
                  <a:extLst>
                    <a:ext uri="{9D8B030D-6E8A-4147-A177-3AD203B41FA5}">
                      <a16:colId xmlns:a16="http://schemas.microsoft.com/office/drawing/2014/main" val="3009482105"/>
                    </a:ext>
                  </a:extLst>
                </a:gridCol>
                <a:gridCol w="246888">
                  <a:extLst>
                    <a:ext uri="{9D8B030D-6E8A-4147-A177-3AD203B41FA5}">
                      <a16:colId xmlns:a16="http://schemas.microsoft.com/office/drawing/2014/main" val="131051292"/>
                    </a:ext>
                  </a:extLst>
                </a:gridCol>
                <a:gridCol w="246888">
                  <a:extLst>
                    <a:ext uri="{9D8B030D-6E8A-4147-A177-3AD203B41FA5}">
                      <a16:colId xmlns:a16="http://schemas.microsoft.com/office/drawing/2014/main" val="1014262428"/>
                    </a:ext>
                  </a:extLst>
                </a:gridCol>
                <a:gridCol w="246888">
                  <a:extLst>
                    <a:ext uri="{9D8B030D-6E8A-4147-A177-3AD203B41FA5}">
                      <a16:colId xmlns:a16="http://schemas.microsoft.com/office/drawing/2014/main" val="2219849874"/>
                    </a:ext>
                  </a:extLst>
                </a:gridCol>
                <a:gridCol w="246888">
                  <a:extLst>
                    <a:ext uri="{9D8B030D-6E8A-4147-A177-3AD203B41FA5}">
                      <a16:colId xmlns:a16="http://schemas.microsoft.com/office/drawing/2014/main" val="3676154656"/>
                    </a:ext>
                  </a:extLst>
                </a:gridCol>
                <a:gridCol w="246888">
                  <a:extLst>
                    <a:ext uri="{9D8B030D-6E8A-4147-A177-3AD203B41FA5}">
                      <a16:colId xmlns:a16="http://schemas.microsoft.com/office/drawing/2014/main" val="2475926375"/>
                    </a:ext>
                  </a:extLst>
                </a:gridCol>
                <a:gridCol w="246888">
                  <a:extLst>
                    <a:ext uri="{9D8B030D-6E8A-4147-A177-3AD203B41FA5}">
                      <a16:colId xmlns:a16="http://schemas.microsoft.com/office/drawing/2014/main" val="850957633"/>
                    </a:ext>
                  </a:extLst>
                </a:gridCol>
                <a:gridCol w="246888">
                  <a:extLst>
                    <a:ext uri="{9D8B030D-6E8A-4147-A177-3AD203B41FA5}">
                      <a16:colId xmlns:a16="http://schemas.microsoft.com/office/drawing/2014/main" val="3318447650"/>
                    </a:ext>
                  </a:extLst>
                </a:gridCol>
                <a:gridCol w="246888">
                  <a:extLst>
                    <a:ext uri="{9D8B030D-6E8A-4147-A177-3AD203B41FA5}">
                      <a16:colId xmlns:a16="http://schemas.microsoft.com/office/drawing/2014/main" val="2772398157"/>
                    </a:ext>
                  </a:extLst>
                </a:gridCol>
                <a:gridCol w="246888">
                  <a:extLst>
                    <a:ext uri="{9D8B030D-6E8A-4147-A177-3AD203B41FA5}">
                      <a16:colId xmlns:a16="http://schemas.microsoft.com/office/drawing/2014/main" val="772126339"/>
                    </a:ext>
                  </a:extLst>
                </a:gridCol>
                <a:gridCol w="246888">
                  <a:extLst>
                    <a:ext uri="{9D8B030D-6E8A-4147-A177-3AD203B41FA5}">
                      <a16:colId xmlns:a16="http://schemas.microsoft.com/office/drawing/2014/main" val="3205615425"/>
                    </a:ext>
                  </a:extLst>
                </a:gridCol>
                <a:gridCol w="246888">
                  <a:extLst>
                    <a:ext uri="{9D8B030D-6E8A-4147-A177-3AD203B41FA5}">
                      <a16:colId xmlns:a16="http://schemas.microsoft.com/office/drawing/2014/main" val="2260388245"/>
                    </a:ext>
                  </a:extLst>
                </a:gridCol>
                <a:gridCol w="246888">
                  <a:extLst>
                    <a:ext uri="{9D8B030D-6E8A-4147-A177-3AD203B41FA5}">
                      <a16:colId xmlns:a16="http://schemas.microsoft.com/office/drawing/2014/main" val="224409501"/>
                    </a:ext>
                  </a:extLst>
                </a:gridCol>
                <a:gridCol w="246888">
                  <a:extLst>
                    <a:ext uri="{9D8B030D-6E8A-4147-A177-3AD203B41FA5}">
                      <a16:colId xmlns:a16="http://schemas.microsoft.com/office/drawing/2014/main" val="3043996600"/>
                    </a:ext>
                  </a:extLst>
                </a:gridCol>
                <a:gridCol w="246888">
                  <a:extLst>
                    <a:ext uri="{9D8B030D-6E8A-4147-A177-3AD203B41FA5}">
                      <a16:colId xmlns:a16="http://schemas.microsoft.com/office/drawing/2014/main" val="674397082"/>
                    </a:ext>
                  </a:extLst>
                </a:gridCol>
                <a:gridCol w="246888">
                  <a:extLst>
                    <a:ext uri="{9D8B030D-6E8A-4147-A177-3AD203B41FA5}">
                      <a16:colId xmlns:a16="http://schemas.microsoft.com/office/drawing/2014/main" val="1727970613"/>
                    </a:ext>
                  </a:extLst>
                </a:gridCol>
                <a:gridCol w="246888">
                  <a:extLst>
                    <a:ext uri="{9D8B030D-6E8A-4147-A177-3AD203B41FA5}">
                      <a16:colId xmlns:a16="http://schemas.microsoft.com/office/drawing/2014/main" val="2383593583"/>
                    </a:ext>
                  </a:extLst>
                </a:gridCol>
                <a:gridCol w="246888">
                  <a:extLst>
                    <a:ext uri="{9D8B030D-6E8A-4147-A177-3AD203B41FA5}">
                      <a16:colId xmlns:a16="http://schemas.microsoft.com/office/drawing/2014/main" val="2620147160"/>
                    </a:ext>
                  </a:extLst>
                </a:gridCol>
                <a:gridCol w="246888">
                  <a:extLst>
                    <a:ext uri="{9D8B030D-6E8A-4147-A177-3AD203B41FA5}">
                      <a16:colId xmlns:a16="http://schemas.microsoft.com/office/drawing/2014/main" val="456028411"/>
                    </a:ext>
                  </a:extLst>
                </a:gridCol>
                <a:gridCol w="246888">
                  <a:extLst>
                    <a:ext uri="{9D8B030D-6E8A-4147-A177-3AD203B41FA5}">
                      <a16:colId xmlns:a16="http://schemas.microsoft.com/office/drawing/2014/main" val="942405896"/>
                    </a:ext>
                  </a:extLst>
                </a:gridCol>
                <a:gridCol w="246888">
                  <a:extLst>
                    <a:ext uri="{9D8B030D-6E8A-4147-A177-3AD203B41FA5}">
                      <a16:colId xmlns:a16="http://schemas.microsoft.com/office/drawing/2014/main" val="2335995039"/>
                    </a:ext>
                  </a:extLst>
                </a:gridCol>
                <a:gridCol w="246888">
                  <a:extLst>
                    <a:ext uri="{9D8B030D-6E8A-4147-A177-3AD203B41FA5}">
                      <a16:colId xmlns:a16="http://schemas.microsoft.com/office/drawing/2014/main" val="3848845562"/>
                    </a:ext>
                  </a:extLst>
                </a:gridCol>
                <a:gridCol w="246888">
                  <a:extLst>
                    <a:ext uri="{9D8B030D-6E8A-4147-A177-3AD203B41FA5}">
                      <a16:colId xmlns:a16="http://schemas.microsoft.com/office/drawing/2014/main" val="793178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8908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08:00:01 </a:t>
                      </a:r>
                      <a:r>
                        <a:rPr kumimoji="0" lang="es-ES" sz="1000" b="0" i="0" u="none" strike="noStrike" kern="1200" cap="none" spc="0" normalizeH="0" baseline="0" noProof="0">
                          <a:ln>
                            <a:noFill/>
                          </a:ln>
                          <a:solidFill>
                            <a:prstClr val="black"/>
                          </a:solidFill>
                          <a:effectLst/>
                          <a:uLnTx/>
                          <a:uFillTx/>
                          <a:latin typeface="+mn-lt"/>
                          <a:ea typeface="+mn-ea"/>
                          <a:cs typeface="+mn-cs"/>
                        </a:rPr>
                        <a:t> 
 ¡Ya llegó su alteza! ¿Cuáles serán sus decretos? 
http://www.supermercadossmart.com/ofertas/smart/monterrey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Apodaca, Nuevo Leon, Escobedo, Nuevo Leon, Garcia, Nuevo Leon, Guadalupe, Nuevo Leon, Juárez, Nuevo Leon, Monterrey, Nuevo Leon, San Nicolás de los Garza, San Pedro Garza García, Santa Catarina, Nuevo Leon Nuevo 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3172339"/>
                  </a:ext>
                </a:extLst>
              </a:tr>
            </a:tbl>
          </a:graphicData>
        </a:graphic>
      </p:graphicFrame>
      <p:sp>
        <p:nvSpPr>
          <p:cNvPr id="4" name="Text Placeholder 3">
            <a:extLst>
              <a:ext uri="{FF2B5EF4-FFF2-40B4-BE49-F238E27FC236}">
                <a16:creationId xmlns:a16="http://schemas.microsoft.com/office/drawing/2014/main" id="{0FC7C1E6-8EB2-4A89-9869-4D57667953B6}"/>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101572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4C88-696A-40E2-B612-929F09F12B6F}"/>
              </a:ext>
            </a:extLst>
          </p:cNvPr>
          <p:cNvSpPr>
            <a:spLocks noGrp="1"/>
          </p:cNvSpPr>
          <p:nvPr>
            <p:ph type="title"/>
          </p:nvPr>
        </p:nvSpPr>
        <p:spPr/>
        <p:txBody>
          <a:bodyPr/>
          <a:lstStyle/>
          <a:p>
            <a:r>
              <a:rPr lang="en-US"/>
              <a:t>Facebook Own Posts Table | INDICADORES - 9 of 26</a:t>
            </a:r>
          </a:p>
        </p:txBody>
      </p:sp>
      <p:graphicFrame>
        <p:nvGraphicFramePr>
          <p:cNvPr id="5" name="Table Placeholder 4">
            <a:extLst>
              <a:ext uri="{FF2B5EF4-FFF2-40B4-BE49-F238E27FC236}">
                <a16:creationId xmlns:a16="http://schemas.microsoft.com/office/drawing/2014/main" id="{5A8340E7-260D-428A-B8C6-199E070C9974}"/>
              </a:ext>
            </a:extLst>
          </p:cNvPr>
          <p:cNvGraphicFramePr>
            <a:graphicFrameLocks noGrp="1"/>
          </p:cNvGraphicFramePr>
          <p:nvPr>
            <p:ph type="tbl" sz="quarter" idx="13"/>
            <p:extLst>
              <p:ext uri="{D42A27DB-BD31-4B8C-83A1-F6EECF244321}">
                <p14:modId xmlns:p14="http://schemas.microsoft.com/office/powerpoint/2010/main" val="170352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661301"/>
                    </a:ext>
                  </a:extLst>
                </a:gridCol>
                <a:gridCol w="246888">
                  <a:extLst>
                    <a:ext uri="{9D8B030D-6E8A-4147-A177-3AD203B41FA5}">
                      <a16:colId xmlns:a16="http://schemas.microsoft.com/office/drawing/2014/main" val="557336420"/>
                    </a:ext>
                  </a:extLst>
                </a:gridCol>
                <a:gridCol w="246888">
                  <a:extLst>
                    <a:ext uri="{9D8B030D-6E8A-4147-A177-3AD203B41FA5}">
                      <a16:colId xmlns:a16="http://schemas.microsoft.com/office/drawing/2014/main" val="237374185"/>
                    </a:ext>
                  </a:extLst>
                </a:gridCol>
                <a:gridCol w="246888">
                  <a:extLst>
                    <a:ext uri="{9D8B030D-6E8A-4147-A177-3AD203B41FA5}">
                      <a16:colId xmlns:a16="http://schemas.microsoft.com/office/drawing/2014/main" val="130681730"/>
                    </a:ext>
                  </a:extLst>
                </a:gridCol>
                <a:gridCol w="246888">
                  <a:extLst>
                    <a:ext uri="{9D8B030D-6E8A-4147-A177-3AD203B41FA5}">
                      <a16:colId xmlns:a16="http://schemas.microsoft.com/office/drawing/2014/main" val="3719544444"/>
                    </a:ext>
                  </a:extLst>
                </a:gridCol>
                <a:gridCol w="246888">
                  <a:extLst>
                    <a:ext uri="{9D8B030D-6E8A-4147-A177-3AD203B41FA5}">
                      <a16:colId xmlns:a16="http://schemas.microsoft.com/office/drawing/2014/main" val="3723280801"/>
                    </a:ext>
                  </a:extLst>
                </a:gridCol>
                <a:gridCol w="246888">
                  <a:extLst>
                    <a:ext uri="{9D8B030D-6E8A-4147-A177-3AD203B41FA5}">
                      <a16:colId xmlns:a16="http://schemas.microsoft.com/office/drawing/2014/main" val="761995239"/>
                    </a:ext>
                  </a:extLst>
                </a:gridCol>
                <a:gridCol w="246888">
                  <a:extLst>
                    <a:ext uri="{9D8B030D-6E8A-4147-A177-3AD203B41FA5}">
                      <a16:colId xmlns:a16="http://schemas.microsoft.com/office/drawing/2014/main" val="3964862113"/>
                    </a:ext>
                  </a:extLst>
                </a:gridCol>
                <a:gridCol w="246888">
                  <a:extLst>
                    <a:ext uri="{9D8B030D-6E8A-4147-A177-3AD203B41FA5}">
                      <a16:colId xmlns:a16="http://schemas.microsoft.com/office/drawing/2014/main" val="1705683805"/>
                    </a:ext>
                  </a:extLst>
                </a:gridCol>
                <a:gridCol w="246888">
                  <a:extLst>
                    <a:ext uri="{9D8B030D-6E8A-4147-A177-3AD203B41FA5}">
                      <a16:colId xmlns:a16="http://schemas.microsoft.com/office/drawing/2014/main" val="1390665459"/>
                    </a:ext>
                  </a:extLst>
                </a:gridCol>
                <a:gridCol w="246888">
                  <a:extLst>
                    <a:ext uri="{9D8B030D-6E8A-4147-A177-3AD203B41FA5}">
                      <a16:colId xmlns:a16="http://schemas.microsoft.com/office/drawing/2014/main" val="3710346901"/>
                    </a:ext>
                  </a:extLst>
                </a:gridCol>
                <a:gridCol w="246888">
                  <a:extLst>
                    <a:ext uri="{9D8B030D-6E8A-4147-A177-3AD203B41FA5}">
                      <a16:colId xmlns:a16="http://schemas.microsoft.com/office/drawing/2014/main" val="2862631161"/>
                    </a:ext>
                  </a:extLst>
                </a:gridCol>
                <a:gridCol w="246888">
                  <a:extLst>
                    <a:ext uri="{9D8B030D-6E8A-4147-A177-3AD203B41FA5}">
                      <a16:colId xmlns:a16="http://schemas.microsoft.com/office/drawing/2014/main" val="3687926871"/>
                    </a:ext>
                  </a:extLst>
                </a:gridCol>
                <a:gridCol w="246888">
                  <a:extLst>
                    <a:ext uri="{9D8B030D-6E8A-4147-A177-3AD203B41FA5}">
                      <a16:colId xmlns:a16="http://schemas.microsoft.com/office/drawing/2014/main" val="2925259482"/>
                    </a:ext>
                  </a:extLst>
                </a:gridCol>
                <a:gridCol w="246888">
                  <a:extLst>
                    <a:ext uri="{9D8B030D-6E8A-4147-A177-3AD203B41FA5}">
                      <a16:colId xmlns:a16="http://schemas.microsoft.com/office/drawing/2014/main" val="1163504186"/>
                    </a:ext>
                  </a:extLst>
                </a:gridCol>
                <a:gridCol w="246888">
                  <a:extLst>
                    <a:ext uri="{9D8B030D-6E8A-4147-A177-3AD203B41FA5}">
                      <a16:colId xmlns:a16="http://schemas.microsoft.com/office/drawing/2014/main" val="2752494734"/>
                    </a:ext>
                  </a:extLst>
                </a:gridCol>
                <a:gridCol w="246888">
                  <a:extLst>
                    <a:ext uri="{9D8B030D-6E8A-4147-A177-3AD203B41FA5}">
                      <a16:colId xmlns:a16="http://schemas.microsoft.com/office/drawing/2014/main" val="1627347578"/>
                    </a:ext>
                  </a:extLst>
                </a:gridCol>
                <a:gridCol w="246888">
                  <a:extLst>
                    <a:ext uri="{9D8B030D-6E8A-4147-A177-3AD203B41FA5}">
                      <a16:colId xmlns:a16="http://schemas.microsoft.com/office/drawing/2014/main" val="3308789933"/>
                    </a:ext>
                  </a:extLst>
                </a:gridCol>
                <a:gridCol w="246888">
                  <a:extLst>
                    <a:ext uri="{9D8B030D-6E8A-4147-A177-3AD203B41FA5}">
                      <a16:colId xmlns:a16="http://schemas.microsoft.com/office/drawing/2014/main" val="1630399195"/>
                    </a:ext>
                  </a:extLst>
                </a:gridCol>
                <a:gridCol w="246888">
                  <a:extLst>
                    <a:ext uri="{9D8B030D-6E8A-4147-A177-3AD203B41FA5}">
                      <a16:colId xmlns:a16="http://schemas.microsoft.com/office/drawing/2014/main" val="154772957"/>
                    </a:ext>
                  </a:extLst>
                </a:gridCol>
                <a:gridCol w="246888">
                  <a:extLst>
                    <a:ext uri="{9D8B030D-6E8A-4147-A177-3AD203B41FA5}">
                      <a16:colId xmlns:a16="http://schemas.microsoft.com/office/drawing/2014/main" val="344515527"/>
                    </a:ext>
                  </a:extLst>
                </a:gridCol>
                <a:gridCol w="246888">
                  <a:extLst>
                    <a:ext uri="{9D8B030D-6E8A-4147-A177-3AD203B41FA5}">
                      <a16:colId xmlns:a16="http://schemas.microsoft.com/office/drawing/2014/main" val="1384714881"/>
                    </a:ext>
                  </a:extLst>
                </a:gridCol>
                <a:gridCol w="246888">
                  <a:extLst>
                    <a:ext uri="{9D8B030D-6E8A-4147-A177-3AD203B41FA5}">
                      <a16:colId xmlns:a16="http://schemas.microsoft.com/office/drawing/2014/main" val="1695901038"/>
                    </a:ext>
                  </a:extLst>
                </a:gridCol>
                <a:gridCol w="246888">
                  <a:extLst>
                    <a:ext uri="{9D8B030D-6E8A-4147-A177-3AD203B41FA5}">
                      <a16:colId xmlns:a16="http://schemas.microsoft.com/office/drawing/2014/main" val="251808059"/>
                    </a:ext>
                  </a:extLst>
                </a:gridCol>
                <a:gridCol w="246888">
                  <a:extLst>
                    <a:ext uri="{9D8B030D-6E8A-4147-A177-3AD203B41FA5}">
                      <a16:colId xmlns:a16="http://schemas.microsoft.com/office/drawing/2014/main" val="3579608582"/>
                    </a:ext>
                  </a:extLst>
                </a:gridCol>
                <a:gridCol w="246888">
                  <a:extLst>
                    <a:ext uri="{9D8B030D-6E8A-4147-A177-3AD203B41FA5}">
                      <a16:colId xmlns:a16="http://schemas.microsoft.com/office/drawing/2014/main" val="1839558229"/>
                    </a:ext>
                  </a:extLst>
                </a:gridCol>
                <a:gridCol w="246888">
                  <a:extLst>
                    <a:ext uri="{9D8B030D-6E8A-4147-A177-3AD203B41FA5}">
                      <a16:colId xmlns:a16="http://schemas.microsoft.com/office/drawing/2014/main" val="72907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7244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08:00:01 </a:t>
                      </a:r>
                      <a:r>
                        <a:rPr kumimoji="0" lang="es-ES" sz="1000" b="0" i="0" u="none" strike="noStrike" kern="1200" cap="none" spc="0" normalizeH="0" baseline="0" noProof="0">
                          <a:ln>
                            <a:noFill/>
                          </a:ln>
                          <a:solidFill>
                            <a:prstClr val="black"/>
                          </a:solidFill>
                          <a:effectLst/>
                          <a:uLnTx/>
                          <a:uFillTx/>
                          <a:latin typeface="+mn-lt"/>
                          <a:ea typeface="+mn-ea"/>
                          <a:cs typeface="+mn-cs"/>
                        </a:rPr>
                        <a:t> 
 ¡Ya llegó su alteza! ¿Cuáles serán sus decretos? 
http://www.supermercadossmart.com/ofertas/smart/juarez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Campestre Juárez, Ciudad Juárez Chihuahua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66445307"/>
                  </a:ext>
                </a:extLst>
              </a:tr>
            </a:tbl>
          </a:graphicData>
        </a:graphic>
      </p:graphicFrame>
      <p:sp>
        <p:nvSpPr>
          <p:cNvPr id="4" name="Text Placeholder 3">
            <a:extLst>
              <a:ext uri="{FF2B5EF4-FFF2-40B4-BE49-F238E27FC236}">
                <a16:creationId xmlns:a16="http://schemas.microsoft.com/office/drawing/2014/main" id="{52CCC47E-19F9-4D95-B784-B586F1F3DA49}"/>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25479735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D362A-12B6-4739-B7CA-9ED33696EDE4}"/>
              </a:ext>
            </a:extLst>
          </p:cNvPr>
          <p:cNvSpPr>
            <a:spLocks noGrp="1"/>
          </p:cNvSpPr>
          <p:nvPr>
            <p:ph type="title"/>
          </p:nvPr>
        </p:nvSpPr>
        <p:spPr/>
        <p:txBody>
          <a:bodyPr/>
          <a:lstStyle/>
          <a:p>
            <a:r>
              <a:rPr lang="en-US"/>
              <a:t>Facebook Own Posts Table | INDICADORES - 10 of 26</a:t>
            </a:r>
          </a:p>
        </p:txBody>
      </p:sp>
      <p:graphicFrame>
        <p:nvGraphicFramePr>
          <p:cNvPr id="5" name="Table Placeholder 4">
            <a:extLst>
              <a:ext uri="{FF2B5EF4-FFF2-40B4-BE49-F238E27FC236}">
                <a16:creationId xmlns:a16="http://schemas.microsoft.com/office/drawing/2014/main" id="{D031A6FB-150E-4F45-9DA5-B37D673A5288}"/>
              </a:ext>
            </a:extLst>
          </p:cNvPr>
          <p:cNvGraphicFramePr>
            <a:graphicFrameLocks noGrp="1"/>
          </p:cNvGraphicFramePr>
          <p:nvPr>
            <p:ph type="tbl" sz="quarter" idx="13"/>
            <p:extLst>
              <p:ext uri="{D42A27DB-BD31-4B8C-83A1-F6EECF244321}">
                <p14:modId xmlns:p14="http://schemas.microsoft.com/office/powerpoint/2010/main" val="28972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4374348"/>
                    </a:ext>
                  </a:extLst>
                </a:gridCol>
                <a:gridCol w="246888">
                  <a:extLst>
                    <a:ext uri="{9D8B030D-6E8A-4147-A177-3AD203B41FA5}">
                      <a16:colId xmlns:a16="http://schemas.microsoft.com/office/drawing/2014/main" val="2937110907"/>
                    </a:ext>
                  </a:extLst>
                </a:gridCol>
                <a:gridCol w="246888">
                  <a:extLst>
                    <a:ext uri="{9D8B030D-6E8A-4147-A177-3AD203B41FA5}">
                      <a16:colId xmlns:a16="http://schemas.microsoft.com/office/drawing/2014/main" val="940802402"/>
                    </a:ext>
                  </a:extLst>
                </a:gridCol>
                <a:gridCol w="246888">
                  <a:extLst>
                    <a:ext uri="{9D8B030D-6E8A-4147-A177-3AD203B41FA5}">
                      <a16:colId xmlns:a16="http://schemas.microsoft.com/office/drawing/2014/main" val="1813441074"/>
                    </a:ext>
                  </a:extLst>
                </a:gridCol>
                <a:gridCol w="246888">
                  <a:extLst>
                    <a:ext uri="{9D8B030D-6E8A-4147-A177-3AD203B41FA5}">
                      <a16:colId xmlns:a16="http://schemas.microsoft.com/office/drawing/2014/main" val="872274505"/>
                    </a:ext>
                  </a:extLst>
                </a:gridCol>
                <a:gridCol w="246888">
                  <a:extLst>
                    <a:ext uri="{9D8B030D-6E8A-4147-A177-3AD203B41FA5}">
                      <a16:colId xmlns:a16="http://schemas.microsoft.com/office/drawing/2014/main" val="4073690730"/>
                    </a:ext>
                  </a:extLst>
                </a:gridCol>
                <a:gridCol w="246888">
                  <a:extLst>
                    <a:ext uri="{9D8B030D-6E8A-4147-A177-3AD203B41FA5}">
                      <a16:colId xmlns:a16="http://schemas.microsoft.com/office/drawing/2014/main" val="1841430125"/>
                    </a:ext>
                  </a:extLst>
                </a:gridCol>
                <a:gridCol w="246888">
                  <a:extLst>
                    <a:ext uri="{9D8B030D-6E8A-4147-A177-3AD203B41FA5}">
                      <a16:colId xmlns:a16="http://schemas.microsoft.com/office/drawing/2014/main" val="921925647"/>
                    </a:ext>
                  </a:extLst>
                </a:gridCol>
                <a:gridCol w="246888">
                  <a:extLst>
                    <a:ext uri="{9D8B030D-6E8A-4147-A177-3AD203B41FA5}">
                      <a16:colId xmlns:a16="http://schemas.microsoft.com/office/drawing/2014/main" val="2208512752"/>
                    </a:ext>
                  </a:extLst>
                </a:gridCol>
                <a:gridCol w="246888">
                  <a:extLst>
                    <a:ext uri="{9D8B030D-6E8A-4147-A177-3AD203B41FA5}">
                      <a16:colId xmlns:a16="http://schemas.microsoft.com/office/drawing/2014/main" val="290916443"/>
                    </a:ext>
                  </a:extLst>
                </a:gridCol>
                <a:gridCol w="246888">
                  <a:extLst>
                    <a:ext uri="{9D8B030D-6E8A-4147-A177-3AD203B41FA5}">
                      <a16:colId xmlns:a16="http://schemas.microsoft.com/office/drawing/2014/main" val="3481922233"/>
                    </a:ext>
                  </a:extLst>
                </a:gridCol>
                <a:gridCol w="246888">
                  <a:extLst>
                    <a:ext uri="{9D8B030D-6E8A-4147-A177-3AD203B41FA5}">
                      <a16:colId xmlns:a16="http://schemas.microsoft.com/office/drawing/2014/main" val="3605557061"/>
                    </a:ext>
                  </a:extLst>
                </a:gridCol>
                <a:gridCol w="246888">
                  <a:extLst>
                    <a:ext uri="{9D8B030D-6E8A-4147-A177-3AD203B41FA5}">
                      <a16:colId xmlns:a16="http://schemas.microsoft.com/office/drawing/2014/main" val="484751421"/>
                    </a:ext>
                  </a:extLst>
                </a:gridCol>
                <a:gridCol w="246888">
                  <a:extLst>
                    <a:ext uri="{9D8B030D-6E8A-4147-A177-3AD203B41FA5}">
                      <a16:colId xmlns:a16="http://schemas.microsoft.com/office/drawing/2014/main" val="808875824"/>
                    </a:ext>
                  </a:extLst>
                </a:gridCol>
                <a:gridCol w="246888">
                  <a:extLst>
                    <a:ext uri="{9D8B030D-6E8A-4147-A177-3AD203B41FA5}">
                      <a16:colId xmlns:a16="http://schemas.microsoft.com/office/drawing/2014/main" val="2872505846"/>
                    </a:ext>
                  </a:extLst>
                </a:gridCol>
                <a:gridCol w="246888">
                  <a:extLst>
                    <a:ext uri="{9D8B030D-6E8A-4147-A177-3AD203B41FA5}">
                      <a16:colId xmlns:a16="http://schemas.microsoft.com/office/drawing/2014/main" val="1756570669"/>
                    </a:ext>
                  </a:extLst>
                </a:gridCol>
                <a:gridCol w="246888">
                  <a:extLst>
                    <a:ext uri="{9D8B030D-6E8A-4147-A177-3AD203B41FA5}">
                      <a16:colId xmlns:a16="http://schemas.microsoft.com/office/drawing/2014/main" val="2588378941"/>
                    </a:ext>
                  </a:extLst>
                </a:gridCol>
                <a:gridCol w="246888">
                  <a:extLst>
                    <a:ext uri="{9D8B030D-6E8A-4147-A177-3AD203B41FA5}">
                      <a16:colId xmlns:a16="http://schemas.microsoft.com/office/drawing/2014/main" val="3826178100"/>
                    </a:ext>
                  </a:extLst>
                </a:gridCol>
                <a:gridCol w="246888">
                  <a:extLst>
                    <a:ext uri="{9D8B030D-6E8A-4147-A177-3AD203B41FA5}">
                      <a16:colId xmlns:a16="http://schemas.microsoft.com/office/drawing/2014/main" val="2319802160"/>
                    </a:ext>
                  </a:extLst>
                </a:gridCol>
                <a:gridCol w="246888">
                  <a:extLst>
                    <a:ext uri="{9D8B030D-6E8A-4147-A177-3AD203B41FA5}">
                      <a16:colId xmlns:a16="http://schemas.microsoft.com/office/drawing/2014/main" val="1724310352"/>
                    </a:ext>
                  </a:extLst>
                </a:gridCol>
                <a:gridCol w="246888">
                  <a:extLst>
                    <a:ext uri="{9D8B030D-6E8A-4147-A177-3AD203B41FA5}">
                      <a16:colId xmlns:a16="http://schemas.microsoft.com/office/drawing/2014/main" val="1178766419"/>
                    </a:ext>
                  </a:extLst>
                </a:gridCol>
                <a:gridCol w="246888">
                  <a:extLst>
                    <a:ext uri="{9D8B030D-6E8A-4147-A177-3AD203B41FA5}">
                      <a16:colId xmlns:a16="http://schemas.microsoft.com/office/drawing/2014/main" val="678915627"/>
                    </a:ext>
                  </a:extLst>
                </a:gridCol>
                <a:gridCol w="246888">
                  <a:extLst>
                    <a:ext uri="{9D8B030D-6E8A-4147-A177-3AD203B41FA5}">
                      <a16:colId xmlns:a16="http://schemas.microsoft.com/office/drawing/2014/main" val="2640827750"/>
                    </a:ext>
                  </a:extLst>
                </a:gridCol>
                <a:gridCol w="246888">
                  <a:extLst>
                    <a:ext uri="{9D8B030D-6E8A-4147-A177-3AD203B41FA5}">
                      <a16:colId xmlns:a16="http://schemas.microsoft.com/office/drawing/2014/main" val="2988432793"/>
                    </a:ext>
                  </a:extLst>
                </a:gridCol>
                <a:gridCol w="246888">
                  <a:extLst>
                    <a:ext uri="{9D8B030D-6E8A-4147-A177-3AD203B41FA5}">
                      <a16:colId xmlns:a16="http://schemas.microsoft.com/office/drawing/2014/main" val="629318226"/>
                    </a:ext>
                  </a:extLst>
                </a:gridCol>
                <a:gridCol w="246888">
                  <a:extLst>
                    <a:ext uri="{9D8B030D-6E8A-4147-A177-3AD203B41FA5}">
                      <a16:colId xmlns:a16="http://schemas.microsoft.com/office/drawing/2014/main" val="751217509"/>
                    </a:ext>
                  </a:extLst>
                </a:gridCol>
                <a:gridCol w="246888">
                  <a:extLst>
                    <a:ext uri="{9D8B030D-6E8A-4147-A177-3AD203B41FA5}">
                      <a16:colId xmlns:a16="http://schemas.microsoft.com/office/drawing/2014/main" val="57316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900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08:00:01 </a:t>
                      </a:r>
                      <a:r>
                        <a:rPr kumimoji="0" lang="es-ES" sz="1000" b="0" i="0" u="none" strike="noStrike" kern="1200" cap="none" spc="0" normalizeH="0" baseline="0" noProof="0">
                          <a:ln>
                            <a:noFill/>
                          </a:ln>
                          <a:solidFill>
                            <a:prstClr val="black"/>
                          </a:solidFill>
                          <a:effectLst/>
                          <a:uLnTx/>
                          <a:uFillTx/>
                          <a:latin typeface="+mn-lt"/>
                          <a:ea typeface="+mn-ea"/>
                          <a:cs typeface="+mn-cs"/>
                        </a:rPr>
                        <a:t> 
 ¡Ya llegó su alteza! ¿Cuáles serán sus decretos? 
http://www.supermercadossmart.com/ofertas/smart/chihuahua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Aldama, Chihuahua, Ranchería Juárez Chihuahua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48337620"/>
                  </a:ext>
                </a:extLst>
              </a:tr>
            </a:tbl>
          </a:graphicData>
        </a:graphic>
      </p:graphicFrame>
      <p:sp>
        <p:nvSpPr>
          <p:cNvPr id="4" name="Text Placeholder 3">
            <a:extLst>
              <a:ext uri="{FF2B5EF4-FFF2-40B4-BE49-F238E27FC236}">
                <a16:creationId xmlns:a16="http://schemas.microsoft.com/office/drawing/2014/main" id="{511692A0-6EDD-410A-B94E-6434EB3C6755}"/>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8239024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7E048-F0DB-4A1F-B9C0-D792ACD18DE6}"/>
              </a:ext>
            </a:extLst>
          </p:cNvPr>
          <p:cNvSpPr>
            <a:spLocks noGrp="1"/>
          </p:cNvSpPr>
          <p:nvPr>
            <p:ph type="title"/>
          </p:nvPr>
        </p:nvSpPr>
        <p:spPr/>
        <p:txBody>
          <a:bodyPr/>
          <a:lstStyle/>
          <a:p>
            <a:r>
              <a:rPr lang="en-US"/>
              <a:t>Facebook Own Posts Table | INDICADORES - 11 of 26</a:t>
            </a:r>
          </a:p>
        </p:txBody>
      </p:sp>
      <p:graphicFrame>
        <p:nvGraphicFramePr>
          <p:cNvPr id="5" name="Table Placeholder 4">
            <a:extLst>
              <a:ext uri="{FF2B5EF4-FFF2-40B4-BE49-F238E27FC236}">
                <a16:creationId xmlns:a16="http://schemas.microsoft.com/office/drawing/2014/main" id="{3EE44711-159E-480B-AEDD-8DEAC78D6C9C}"/>
              </a:ext>
            </a:extLst>
          </p:cNvPr>
          <p:cNvGraphicFramePr>
            <a:graphicFrameLocks noGrp="1"/>
          </p:cNvGraphicFramePr>
          <p:nvPr>
            <p:ph type="tbl" sz="quarter" idx="13"/>
            <p:extLst>
              <p:ext uri="{D42A27DB-BD31-4B8C-83A1-F6EECF244321}">
                <p14:modId xmlns:p14="http://schemas.microsoft.com/office/powerpoint/2010/main" val="322724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75182820"/>
                    </a:ext>
                  </a:extLst>
                </a:gridCol>
                <a:gridCol w="246888">
                  <a:extLst>
                    <a:ext uri="{9D8B030D-6E8A-4147-A177-3AD203B41FA5}">
                      <a16:colId xmlns:a16="http://schemas.microsoft.com/office/drawing/2014/main" val="1133502525"/>
                    </a:ext>
                  </a:extLst>
                </a:gridCol>
                <a:gridCol w="246888">
                  <a:extLst>
                    <a:ext uri="{9D8B030D-6E8A-4147-A177-3AD203B41FA5}">
                      <a16:colId xmlns:a16="http://schemas.microsoft.com/office/drawing/2014/main" val="2556567866"/>
                    </a:ext>
                  </a:extLst>
                </a:gridCol>
                <a:gridCol w="246888">
                  <a:extLst>
                    <a:ext uri="{9D8B030D-6E8A-4147-A177-3AD203B41FA5}">
                      <a16:colId xmlns:a16="http://schemas.microsoft.com/office/drawing/2014/main" val="3078865823"/>
                    </a:ext>
                  </a:extLst>
                </a:gridCol>
                <a:gridCol w="246888">
                  <a:extLst>
                    <a:ext uri="{9D8B030D-6E8A-4147-A177-3AD203B41FA5}">
                      <a16:colId xmlns:a16="http://schemas.microsoft.com/office/drawing/2014/main" val="3916334854"/>
                    </a:ext>
                  </a:extLst>
                </a:gridCol>
                <a:gridCol w="246888">
                  <a:extLst>
                    <a:ext uri="{9D8B030D-6E8A-4147-A177-3AD203B41FA5}">
                      <a16:colId xmlns:a16="http://schemas.microsoft.com/office/drawing/2014/main" val="306684651"/>
                    </a:ext>
                  </a:extLst>
                </a:gridCol>
                <a:gridCol w="246888">
                  <a:extLst>
                    <a:ext uri="{9D8B030D-6E8A-4147-A177-3AD203B41FA5}">
                      <a16:colId xmlns:a16="http://schemas.microsoft.com/office/drawing/2014/main" val="3460140251"/>
                    </a:ext>
                  </a:extLst>
                </a:gridCol>
                <a:gridCol w="246888">
                  <a:extLst>
                    <a:ext uri="{9D8B030D-6E8A-4147-A177-3AD203B41FA5}">
                      <a16:colId xmlns:a16="http://schemas.microsoft.com/office/drawing/2014/main" val="4031441344"/>
                    </a:ext>
                  </a:extLst>
                </a:gridCol>
                <a:gridCol w="246888">
                  <a:extLst>
                    <a:ext uri="{9D8B030D-6E8A-4147-A177-3AD203B41FA5}">
                      <a16:colId xmlns:a16="http://schemas.microsoft.com/office/drawing/2014/main" val="3511925419"/>
                    </a:ext>
                  </a:extLst>
                </a:gridCol>
                <a:gridCol w="246888">
                  <a:extLst>
                    <a:ext uri="{9D8B030D-6E8A-4147-A177-3AD203B41FA5}">
                      <a16:colId xmlns:a16="http://schemas.microsoft.com/office/drawing/2014/main" val="2056196976"/>
                    </a:ext>
                  </a:extLst>
                </a:gridCol>
                <a:gridCol w="246888">
                  <a:extLst>
                    <a:ext uri="{9D8B030D-6E8A-4147-A177-3AD203B41FA5}">
                      <a16:colId xmlns:a16="http://schemas.microsoft.com/office/drawing/2014/main" val="1668140243"/>
                    </a:ext>
                  </a:extLst>
                </a:gridCol>
                <a:gridCol w="246888">
                  <a:extLst>
                    <a:ext uri="{9D8B030D-6E8A-4147-A177-3AD203B41FA5}">
                      <a16:colId xmlns:a16="http://schemas.microsoft.com/office/drawing/2014/main" val="2275279480"/>
                    </a:ext>
                  </a:extLst>
                </a:gridCol>
                <a:gridCol w="246888">
                  <a:extLst>
                    <a:ext uri="{9D8B030D-6E8A-4147-A177-3AD203B41FA5}">
                      <a16:colId xmlns:a16="http://schemas.microsoft.com/office/drawing/2014/main" val="78622664"/>
                    </a:ext>
                  </a:extLst>
                </a:gridCol>
                <a:gridCol w="246888">
                  <a:extLst>
                    <a:ext uri="{9D8B030D-6E8A-4147-A177-3AD203B41FA5}">
                      <a16:colId xmlns:a16="http://schemas.microsoft.com/office/drawing/2014/main" val="3835724127"/>
                    </a:ext>
                  </a:extLst>
                </a:gridCol>
                <a:gridCol w="246888">
                  <a:extLst>
                    <a:ext uri="{9D8B030D-6E8A-4147-A177-3AD203B41FA5}">
                      <a16:colId xmlns:a16="http://schemas.microsoft.com/office/drawing/2014/main" val="2271012942"/>
                    </a:ext>
                  </a:extLst>
                </a:gridCol>
                <a:gridCol w="246888">
                  <a:extLst>
                    <a:ext uri="{9D8B030D-6E8A-4147-A177-3AD203B41FA5}">
                      <a16:colId xmlns:a16="http://schemas.microsoft.com/office/drawing/2014/main" val="3857386008"/>
                    </a:ext>
                  </a:extLst>
                </a:gridCol>
                <a:gridCol w="246888">
                  <a:extLst>
                    <a:ext uri="{9D8B030D-6E8A-4147-A177-3AD203B41FA5}">
                      <a16:colId xmlns:a16="http://schemas.microsoft.com/office/drawing/2014/main" val="3993545650"/>
                    </a:ext>
                  </a:extLst>
                </a:gridCol>
                <a:gridCol w="246888">
                  <a:extLst>
                    <a:ext uri="{9D8B030D-6E8A-4147-A177-3AD203B41FA5}">
                      <a16:colId xmlns:a16="http://schemas.microsoft.com/office/drawing/2014/main" val="1219989637"/>
                    </a:ext>
                  </a:extLst>
                </a:gridCol>
                <a:gridCol w="246888">
                  <a:extLst>
                    <a:ext uri="{9D8B030D-6E8A-4147-A177-3AD203B41FA5}">
                      <a16:colId xmlns:a16="http://schemas.microsoft.com/office/drawing/2014/main" val="1267870520"/>
                    </a:ext>
                  </a:extLst>
                </a:gridCol>
                <a:gridCol w="246888">
                  <a:extLst>
                    <a:ext uri="{9D8B030D-6E8A-4147-A177-3AD203B41FA5}">
                      <a16:colId xmlns:a16="http://schemas.microsoft.com/office/drawing/2014/main" val="3216938382"/>
                    </a:ext>
                  </a:extLst>
                </a:gridCol>
                <a:gridCol w="246888">
                  <a:extLst>
                    <a:ext uri="{9D8B030D-6E8A-4147-A177-3AD203B41FA5}">
                      <a16:colId xmlns:a16="http://schemas.microsoft.com/office/drawing/2014/main" val="2532744520"/>
                    </a:ext>
                  </a:extLst>
                </a:gridCol>
                <a:gridCol w="246888">
                  <a:extLst>
                    <a:ext uri="{9D8B030D-6E8A-4147-A177-3AD203B41FA5}">
                      <a16:colId xmlns:a16="http://schemas.microsoft.com/office/drawing/2014/main" val="902873768"/>
                    </a:ext>
                  </a:extLst>
                </a:gridCol>
                <a:gridCol w="246888">
                  <a:extLst>
                    <a:ext uri="{9D8B030D-6E8A-4147-A177-3AD203B41FA5}">
                      <a16:colId xmlns:a16="http://schemas.microsoft.com/office/drawing/2014/main" val="148634449"/>
                    </a:ext>
                  </a:extLst>
                </a:gridCol>
                <a:gridCol w="246888">
                  <a:extLst>
                    <a:ext uri="{9D8B030D-6E8A-4147-A177-3AD203B41FA5}">
                      <a16:colId xmlns:a16="http://schemas.microsoft.com/office/drawing/2014/main" val="3644023176"/>
                    </a:ext>
                  </a:extLst>
                </a:gridCol>
                <a:gridCol w="246888">
                  <a:extLst>
                    <a:ext uri="{9D8B030D-6E8A-4147-A177-3AD203B41FA5}">
                      <a16:colId xmlns:a16="http://schemas.microsoft.com/office/drawing/2014/main" val="1210548420"/>
                    </a:ext>
                  </a:extLst>
                </a:gridCol>
                <a:gridCol w="246888">
                  <a:extLst>
                    <a:ext uri="{9D8B030D-6E8A-4147-A177-3AD203B41FA5}">
                      <a16:colId xmlns:a16="http://schemas.microsoft.com/office/drawing/2014/main" val="3144937744"/>
                    </a:ext>
                  </a:extLst>
                </a:gridCol>
                <a:gridCol w="246888">
                  <a:extLst>
                    <a:ext uri="{9D8B030D-6E8A-4147-A177-3AD203B41FA5}">
                      <a16:colId xmlns:a16="http://schemas.microsoft.com/office/drawing/2014/main" val="1634696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216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- 2018-05-29 08:00:00 </a:t>
                      </a:r>
                      <a:r>
                        <a:rPr kumimoji="0" lang="es-ES" sz="1000" b="0" i="0" u="none" strike="noStrike" kern="1200" cap="none" spc="0" normalizeH="0" baseline="0" noProof="0">
                          <a:ln>
                            <a:noFill/>
                          </a:ln>
                          <a:solidFill>
                            <a:prstClr val="black"/>
                          </a:solidFill>
                          <a:effectLst/>
                          <a:uLnTx/>
                          <a:uFillTx/>
                          <a:latin typeface="+mn-lt"/>
                          <a:ea typeface="+mn-ea"/>
                          <a:cs typeface="+mn-cs"/>
                        </a:rPr>
                        <a:t> 
 ¡Ya llegó su alteza! ¿Cuáles serán sus decretos? 
http://www.supermercadossmart.com/ofertas/smart/matamoros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Matamoros Tamaulipas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63208693"/>
                  </a:ext>
                </a:extLst>
              </a:tr>
            </a:tbl>
          </a:graphicData>
        </a:graphic>
      </p:graphicFrame>
      <p:sp>
        <p:nvSpPr>
          <p:cNvPr id="4" name="Text Placeholder 3">
            <a:extLst>
              <a:ext uri="{FF2B5EF4-FFF2-40B4-BE49-F238E27FC236}">
                <a16:creationId xmlns:a16="http://schemas.microsoft.com/office/drawing/2014/main" id="{49D083A3-F198-4275-A046-A6FF5ECEB6CE}"/>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135896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0CDF-4D44-4AC7-AF18-A45E96348383}"/>
              </a:ext>
            </a:extLst>
          </p:cNvPr>
          <p:cNvSpPr>
            <a:spLocks noGrp="1"/>
          </p:cNvSpPr>
          <p:nvPr>
            <p:ph type="title"/>
          </p:nvPr>
        </p:nvSpPr>
        <p:spPr/>
        <p:txBody>
          <a:bodyPr/>
          <a:lstStyle/>
          <a:p>
            <a:r>
              <a:rPr lang="en-US"/>
              <a:t>Facebook Own Posts Table | INDICADORES - 12 of 26</a:t>
            </a:r>
          </a:p>
        </p:txBody>
      </p:sp>
      <p:graphicFrame>
        <p:nvGraphicFramePr>
          <p:cNvPr id="5" name="Table Placeholder 4">
            <a:extLst>
              <a:ext uri="{FF2B5EF4-FFF2-40B4-BE49-F238E27FC236}">
                <a16:creationId xmlns:a16="http://schemas.microsoft.com/office/drawing/2014/main" id="{7932B45F-1AF6-4A74-BE5B-B829BA0FA5F7}"/>
              </a:ext>
            </a:extLst>
          </p:cNvPr>
          <p:cNvGraphicFramePr>
            <a:graphicFrameLocks noGrp="1"/>
          </p:cNvGraphicFramePr>
          <p:nvPr>
            <p:ph type="tbl" sz="quarter" idx="13"/>
            <p:extLst>
              <p:ext uri="{D42A27DB-BD31-4B8C-83A1-F6EECF244321}">
                <p14:modId xmlns:p14="http://schemas.microsoft.com/office/powerpoint/2010/main" val="228298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984017"/>
                    </a:ext>
                  </a:extLst>
                </a:gridCol>
                <a:gridCol w="246888">
                  <a:extLst>
                    <a:ext uri="{9D8B030D-6E8A-4147-A177-3AD203B41FA5}">
                      <a16:colId xmlns:a16="http://schemas.microsoft.com/office/drawing/2014/main" val="3579485580"/>
                    </a:ext>
                  </a:extLst>
                </a:gridCol>
                <a:gridCol w="246888">
                  <a:extLst>
                    <a:ext uri="{9D8B030D-6E8A-4147-A177-3AD203B41FA5}">
                      <a16:colId xmlns:a16="http://schemas.microsoft.com/office/drawing/2014/main" val="4291106080"/>
                    </a:ext>
                  </a:extLst>
                </a:gridCol>
                <a:gridCol w="246888">
                  <a:extLst>
                    <a:ext uri="{9D8B030D-6E8A-4147-A177-3AD203B41FA5}">
                      <a16:colId xmlns:a16="http://schemas.microsoft.com/office/drawing/2014/main" val="1030313152"/>
                    </a:ext>
                  </a:extLst>
                </a:gridCol>
                <a:gridCol w="246888">
                  <a:extLst>
                    <a:ext uri="{9D8B030D-6E8A-4147-A177-3AD203B41FA5}">
                      <a16:colId xmlns:a16="http://schemas.microsoft.com/office/drawing/2014/main" val="1720307928"/>
                    </a:ext>
                  </a:extLst>
                </a:gridCol>
                <a:gridCol w="246888">
                  <a:extLst>
                    <a:ext uri="{9D8B030D-6E8A-4147-A177-3AD203B41FA5}">
                      <a16:colId xmlns:a16="http://schemas.microsoft.com/office/drawing/2014/main" val="1694025902"/>
                    </a:ext>
                  </a:extLst>
                </a:gridCol>
                <a:gridCol w="246888">
                  <a:extLst>
                    <a:ext uri="{9D8B030D-6E8A-4147-A177-3AD203B41FA5}">
                      <a16:colId xmlns:a16="http://schemas.microsoft.com/office/drawing/2014/main" val="303501753"/>
                    </a:ext>
                  </a:extLst>
                </a:gridCol>
                <a:gridCol w="246888">
                  <a:extLst>
                    <a:ext uri="{9D8B030D-6E8A-4147-A177-3AD203B41FA5}">
                      <a16:colId xmlns:a16="http://schemas.microsoft.com/office/drawing/2014/main" val="2889311325"/>
                    </a:ext>
                  </a:extLst>
                </a:gridCol>
                <a:gridCol w="246888">
                  <a:extLst>
                    <a:ext uri="{9D8B030D-6E8A-4147-A177-3AD203B41FA5}">
                      <a16:colId xmlns:a16="http://schemas.microsoft.com/office/drawing/2014/main" val="2553414414"/>
                    </a:ext>
                  </a:extLst>
                </a:gridCol>
                <a:gridCol w="246888">
                  <a:extLst>
                    <a:ext uri="{9D8B030D-6E8A-4147-A177-3AD203B41FA5}">
                      <a16:colId xmlns:a16="http://schemas.microsoft.com/office/drawing/2014/main" val="3113319275"/>
                    </a:ext>
                  </a:extLst>
                </a:gridCol>
                <a:gridCol w="246888">
                  <a:extLst>
                    <a:ext uri="{9D8B030D-6E8A-4147-A177-3AD203B41FA5}">
                      <a16:colId xmlns:a16="http://schemas.microsoft.com/office/drawing/2014/main" val="417687099"/>
                    </a:ext>
                  </a:extLst>
                </a:gridCol>
                <a:gridCol w="246888">
                  <a:extLst>
                    <a:ext uri="{9D8B030D-6E8A-4147-A177-3AD203B41FA5}">
                      <a16:colId xmlns:a16="http://schemas.microsoft.com/office/drawing/2014/main" val="1900046010"/>
                    </a:ext>
                  </a:extLst>
                </a:gridCol>
                <a:gridCol w="246888">
                  <a:extLst>
                    <a:ext uri="{9D8B030D-6E8A-4147-A177-3AD203B41FA5}">
                      <a16:colId xmlns:a16="http://schemas.microsoft.com/office/drawing/2014/main" val="1359546949"/>
                    </a:ext>
                  </a:extLst>
                </a:gridCol>
                <a:gridCol w="246888">
                  <a:extLst>
                    <a:ext uri="{9D8B030D-6E8A-4147-A177-3AD203B41FA5}">
                      <a16:colId xmlns:a16="http://schemas.microsoft.com/office/drawing/2014/main" val="339629696"/>
                    </a:ext>
                  </a:extLst>
                </a:gridCol>
                <a:gridCol w="246888">
                  <a:extLst>
                    <a:ext uri="{9D8B030D-6E8A-4147-A177-3AD203B41FA5}">
                      <a16:colId xmlns:a16="http://schemas.microsoft.com/office/drawing/2014/main" val="3129625882"/>
                    </a:ext>
                  </a:extLst>
                </a:gridCol>
                <a:gridCol w="246888">
                  <a:extLst>
                    <a:ext uri="{9D8B030D-6E8A-4147-A177-3AD203B41FA5}">
                      <a16:colId xmlns:a16="http://schemas.microsoft.com/office/drawing/2014/main" val="3673648497"/>
                    </a:ext>
                  </a:extLst>
                </a:gridCol>
                <a:gridCol w="246888">
                  <a:extLst>
                    <a:ext uri="{9D8B030D-6E8A-4147-A177-3AD203B41FA5}">
                      <a16:colId xmlns:a16="http://schemas.microsoft.com/office/drawing/2014/main" val="264495279"/>
                    </a:ext>
                  </a:extLst>
                </a:gridCol>
                <a:gridCol w="246888">
                  <a:extLst>
                    <a:ext uri="{9D8B030D-6E8A-4147-A177-3AD203B41FA5}">
                      <a16:colId xmlns:a16="http://schemas.microsoft.com/office/drawing/2014/main" val="633846907"/>
                    </a:ext>
                  </a:extLst>
                </a:gridCol>
                <a:gridCol w="246888">
                  <a:extLst>
                    <a:ext uri="{9D8B030D-6E8A-4147-A177-3AD203B41FA5}">
                      <a16:colId xmlns:a16="http://schemas.microsoft.com/office/drawing/2014/main" val="1852525091"/>
                    </a:ext>
                  </a:extLst>
                </a:gridCol>
                <a:gridCol w="246888">
                  <a:extLst>
                    <a:ext uri="{9D8B030D-6E8A-4147-A177-3AD203B41FA5}">
                      <a16:colId xmlns:a16="http://schemas.microsoft.com/office/drawing/2014/main" val="1317983645"/>
                    </a:ext>
                  </a:extLst>
                </a:gridCol>
                <a:gridCol w="246888">
                  <a:extLst>
                    <a:ext uri="{9D8B030D-6E8A-4147-A177-3AD203B41FA5}">
                      <a16:colId xmlns:a16="http://schemas.microsoft.com/office/drawing/2014/main" val="2622587029"/>
                    </a:ext>
                  </a:extLst>
                </a:gridCol>
                <a:gridCol w="246888">
                  <a:extLst>
                    <a:ext uri="{9D8B030D-6E8A-4147-A177-3AD203B41FA5}">
                      <a16:colId xmlns:a16="http://schemas.microsoft.com/office/drawing/2014/main" val="1340421361"/>
                    </a:ext>
                  </a:extLst>
                </a:gridCol>
                <a:gridCol w="246888">
                  <a:extLst>
                    <a:ext uri="{9D8B030D-6E8A-4147-A177-3AD203B41FA5}">
                      <a16:colId xmlns:a16="http://schemas.microsoft.com/office/drawing/2014/main" val="2521454518"/>
                    </a:ext>
                  </a:extLst>
                </a:gridCol>
                <a:gridCol w="246888">
                  <a:extLst>
                    <a:ext uri="{9D8B030D-6E8A-4147-A177-3AD203B41FA5}">
                      <a16:colId xmlns:a16="http://schemas.microsoft.com/office/drawing/2014/main" val="1821346256"/>
                    </a:ext>
                  </a:extLst>
                </a:gridCol>
                <a:gridCol w="246888">
                  <a:extLst>
                    <a:ext uri="{9D8B030D-6E8A-4147-A177-3AD203B41FA5}">
                      <a16:colId xmlns:a16="http://schemas.microsoft.com/office/drawing/2014/main" val="253465040"/>
                    </a:ext>
                  </a:extLst>
                </a:gridCol>
                <a:gridCol w="246888">
                  <a:extLst>
                    <a:ext uri="{9D8B030D-6E8A-4147-A177-3AD203B41FA5}">
                      <a16:colId xmlns:a16="http://schemas.microsoft.com/office/drawing/2014/main" val="125758631"/>
                    </a:ext>
                  </a:extLst>
                </a:gridCol>
                <a:gridCol w="246888">
                  <a:extLst>
                    <a:ext uri="{9D8B030D-6E8A-4147-A177-3AD203B41FA5}">
                      <a16:colId xmlns:a16="http://schemas.microsoft.com/office/drawing/2014/main" val="1645038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181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Supermercados S-Mart - 2018-05-28 23:00:01 </a:t>
                      </a:r>
                      <a:r>
                        <a:rPr kumimoji="0" lang="en-US" sz="1000" b="0" i="0" u="none" strike="noStrike" kern="1200" cap="none" spc="0" normalizeH="0" baseline="0" noProof="0">
                          <a:ln>
                            <a:noFill/>
                          </a:ln>
                          <a:solidFill>
                            <a:prstClr val="black"/>
                          </a:solidFill>
                          <a:effectLst/>
                          <a:uLnTx/>
                          <a:uFillTx/>
                          <a:latin typeface="+mn-lt"/>
                          <a:ea typeface="+mn-ea"/>
                          <a:cs typeface="+mn-cs"/>
                        </a:rPr>
                        <a:t> 
 A dormir #SmartFans por hoy hemos terminado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81347633"/>
                  </a:ext>
                </a:extLst>
              </a:tr>
            </a:tbl>
          </a:graphicData>
        </a:graphic>
      </p:graphicFrame>
      <p:sp>
        <p:nvSpPr>
          <p:cNvPr id="4" name="Text Placeholder 3">
            <a:extLst>
              <a:ext uri="{FF2B5EF4-FFF2-40B4-BE49-F238E27FC236}">
                <a16:creationId xmlns:a16="http://schemas.microsoft.com/office/drawing/2014/main" id="{29656A8B-2FB0-4ABC-ADE4-BEDC35145D5E}"/>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4014261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6EAA1-B8D8-4E89-AE80-ECADAFFD1C74}"/>
              </a:ext>
            </a:extLst>
          </p:cNvPr>
          <p:cNvSpPr>
            <a:spLocks noGrp="1"/>
          </p:cNvSpPr>
          <p:nvPr>
            <p:ph type="title"/>
          </p:nvPr>
        </p:nvSpPr>
        <p:spPr/>
        <p:txBody>
          <a:bodyPr/>
          <a:lstStyle/>
          <a:p>
            <a:r>
              <a:rPr lang="en-US"/>
              <a:t>Facebook Own Posts Table | INDICADORES - 13 of 26</a:t>
            </a:r>
          </a:p>
        </p:txBody>
      </p:sp>
      <p:graphicFrame>
        <p:nvGraphicFramePr>
          <p:cNvPr id="5" name="Table Placeholder 4">
            <a:extLst>
              <a:ext uri="{FF2B5EF4-FFF2-40B4-BE49-F238E27FC236}">
                <a16:creationId xmlns:a16="http://schemas.microsoft.com/office/drawing/2014/main" id="{1CA5B514-F79E-43DE-963E-698E9AB8DBD1}"/>
              </a:ext>
            </a:extLst>
          </p:cNvPr>
          <p:cNvGraphicFramePr>
            <a:graphicFrameLocks noGrp="1"/>
          </p:cNvGraphicFramePr>
          <p:nvPr>
            <p:ph type="tbl" sz="quarter" idx="13"/>
            <p:extLst>
              <p:ext uri="{D42A27DB-BD31-4B8C-83A1-F6EECF244321}">
                <p14:modId xmlns:p14="http://schemas.microsoft.com/office/powerpoint/2010/main" val="112069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6801043"/>
                    </a:ext>
                  </a:extLst>
                </a:gridCol>
                <a:gridCol w="246888">
                  <a:extLst>
                    <a:ext uri="{9D8B030D-6E8A-4147-A177-3AD203B41FA5}">
                      <a16:colId xmlns:a16="http://schemas.microsoft.com/office/drawing/2014/main" val="915995890"/>
                    </a:ext>
                  </a:extLst>
                </a:gridCol>
                <a:gridCol w="246888">
                  <a:extLst>
                    <a:ext uri="{9D8B030D-6E8A-4147-A177-3AD203B41FA5}">
                      <a16:colId xmlns:a16="http://schemas.microsoft.com/office/drawing/2014/main" val="3101070641"/>
                    </a:ext>
                  </a:extLst>
                </a:gridCol>
                <a:gridCol w="246888">
                  <a:extLst>
                    <a:ext uri="{9D8B030D-6E8A-4147-A177-3AD203B41FA5}">
                      <a16:colId xmlns:a16="http://schemas.microsoft.com/office/drawing/2014/main" val="1523065657"/>
                    </a:ext>
                  </a:extLst>
                </a:gridCol>
                <a:gridCol w="246888">
                  <a:extLst>
                    <a:ext uri="{9D8B030D-6E8A-4147-A177-3AD203B41FA5}">
                      <a16:colId xmlns:a16="http://schemas.microsoft.com/office/drawing/2014/main" val="2359056354"/>
                    </a:ext>
                  </a:extLst>
                </a:gridCol>
                <a:gridCol w="246888">
                  <a:extLst>
                    <a:ext uri="{9D8B030D-6E8A-4147-A177-3AD203B41FA5}">
                      <a16:colId xmlns:a16="http://schemas.microsoft.com/office/drawing/2014/main" val="2846791382"/>
                    </a:ext>
                  </a:extLst>
                </a:gridCol>
                <a:gridCol w="246888">
                  <a:extLst>
                    <a:ext uri="{9D8B030D-6E8A-4147-A177-3AD203B41FA5}">
                      <a16:colId xmlns:a16="http://schemas.microsoft.com/office/drawing/2014/main" val="3114663971"/>
                    </a:ext>
                  </a:extLst>
                </a:gridCol>
                <a:gridCol w="246888">
                  <a:extLst>
                    <a:ext uri="{9D8B030D-6E8A-4147-A177-3AD203B41FA5}">
                      <a16:colId xmlns:a16="http://schemas.microsoft.com/office/drawing/2014/main" val="72563499"/>
                    </a:ext>
                  </a:extLst>
                </a:gridCol>
                <a:gridCol w="246888">
                  <a:extLst>
                    <a:ext uri="{9D8B030D-6E8A-4147-A177-3AD203B41FA5}">
                      <a16:colId xmlns:a16="http://schemas.microsoft.com/office/drawing/2014/main" val="3840124089"/>
                    </a:ext>
                  </a:extLst>
                </a:gridCol>
                <a:gridCol w="246888">
                  <a:extLst>
                    <a:ext uri="{9D8B030D-6E8A-4147-A177-3AD203B41FA5}">
                      <a16:colId xmlns:a16="http://schemas.microsoft.com/office/drawing/2014/main" val="3506061478"/>
                    </a:ext>
                  </a:extLst>
                </a:gridCol>
                <a:gridCol w="246888">
                  <a:extLst>
                    <a:ext uri="{9D8B030D-6E8A-4147-A177-3AD203B41FA5}">
                      <a16:colId xmlns:a16="http://schemas.microsoft.com/office/drawing/2014/main" val="1057125194"/>
                    </a:ext>
                  </a:extLst>
                </a:gridCol>
                <a:gridCol w="246888">
                  <a:extLst>
                    <a:ext uri="{9D8B030D-6E8A-4147-A177-3AD203B41FA5}">
                      <a16:colId xmlns:a16="http://schemas.microsoft.com/office/drawing/2014/main" val="158115870"/>
                    </a:ext>
                  </a:extLst>
                </a:gridCol>
                <a:gridCol w="246888">
                  <a:extLst>
                    <a:ext uri="{9D8B030D-6E8A-4147-A177-3AD203B41FA5}">
                      <a16:colId xmlns:a16="http://schemas.microsoft.com/office/drawing/2014/main" val="1264095571"/>
                    </a:ext>
                  </a:extLst>
                </a:gridCol>
                <a:gridCol w="246888">
                  <a:extLst>
                    <a:ext uri="{9D8B030D-6E8A-4147-A177-3AD203B41FA5}">
                      <a16:colId xmlns:a16="http://schemas.microsoft.com/office/drawing/2014/main" val="971418908"/>
                    </a:ext>
                  </a:extLst>
                </a:gridCol>
                <a:gridCol w="246888">
                  <a:extLst>
                    <a:ext uri="{9D8B030D-6E8A-4147-A177-3AD203B41FA5}">
                      <a16:colId xmlns:a16="http://schemas.microsoft.com/office/drawing/2014/main" val="2546051859"/>
                    </a:ext>
                  </a:extLst>
                </a:gridCol>
                <a:gridCol w="246888">
                  <a:extLst>
                    <a:ext uri="{9D8B030D-6E8A-4147-A177-3AD203B41FA5}">
                      <a16:colId xmlns:a16="http://schemas.microsoft.com/office/drawing/2014/main" val="3699926795"/>
                    </a:ext>
                  </a:extLst>
                </a:gridCol>
                <a:gridCol w="246888">
                  <a:extLst>
                    <a:ext uri="{9D8B030D-6E8A-4147-A177-3AD203B41FA5}">
                      <a16:colId xmlns:a16="http://schemas.microsoft.com/office/drawing/2014/main" val="2618922280"/>
                    </a:ext>
                  </a:extLst>
                </a:gridCol>
                <a:gridCol w="246888">
                  <a:extLst>
                    <a:ext uri="{9D8B030D-6E8A-4147-A177-3AD203B41FA5}">
                      <a16:colId xmlns:a16="http://schemas.microsoft.com/office/drawing/2014/main" val="3016931828"/>
                    </a:ext>
                  </a:extLst>
                </a:gridCol>
                <a:gridCol w="246888">
                  <a:extLst>
                    <a:ext uri="{9D8B030D-6E8A-4147-A177-3AD203B41FA5}">
                      <a16:colId xmlns:a16="http://schemas.microsoft.com/office/drawing/2014/main" val="945834398"/>
                    </a:ext>
                  </a:extLst>
                </a:gridCol>
                <a:gridCol w="246888">
                  <a:extLst>
                    <a:ext uri="{9D8B030D-6E8A-4147-A177-3AD203B41FA5}">
                      <a16:colId xmlns:a16="http://schemas.microsoft.com/office/drawing/2014/main" val="3025631402"/>
                    </a:ext>
                  </a:extLst>
                </a:gridCol>
                <a:gridCol w="246888">
                  <a:extLst>
                    <a:ext uri="{9D8B030D-6E8A-4147-A177-3AD203B41FA5}">
                      <a16:colId xmlns:a16="http://schemas.microsoft.com/office/drawing/2014/main" val="2267983349"/>
                    </a:ext>
                  </a:extLst>
                </a:gridCol>
                <a:gridCol w="246888">
                  <a:extLst>
                    <a:ext uri="{9D8B030D-6E8A-4147-A177-3AD203B41FA5}">
                      <a16:colId xmlns:a16="http://schemas.microsoft.com/office/drawing/2014/main" val="2195656881"/>
                    </a:ext>
                  </a:extLst>
                </a:gridCol>
                <a:gridCol w="246888">
                  <a:extLst>
                    <a:ext uri="{9D8B030D-6E8A-4147-A177-3AD203B41FA5}">
                      <a16:colId xmlns:a16="http://schemas.microsoft.com/office/drawing/2014/main" val="2040723806"/>
                    </a:ext>
                  </a:extLst>
                </a:gridCol>
                <a:gridCol w="246888">
                  <a:extLst>
                    <a:ext uri="{9D8B030D-6E8A-4147-A177-3AD203B41FA5}">
                      <a16:colId xmlns:a16="http://schemas.microsoft.com/office/drawing/2014/main" val="3093202494"/>
                    </a:ext>
                  </a:extLst>
                </a:gridCol>
                <a:gridCol w="246888">
                  <a:extLst>
                    <a:ext uri="{9D8B030D-6E8A-4147-A177-3AD203B41FA5}">
                      <a16:colId xmlns:a16="http://schemas.microsoft.com/office/drawing/2014/main" val="4045057117"/>
                    </a:ext>
                  </a:extLst>
                </a:gridCol>
                <a:gridCol w="246888">
                  <a:extLst>
                    <a:ext uri="{9D8B030D-6E8A-4147-A177-3AD203B41FA5}">
                      <a16:colId xmlns:a16="http://schemas.microsoft.com/office/drawing/2014/main" val="1819642949"/>
                    </a:ext>
                  </a:extLst>
                </a:gridCol>
                <a:gridCol w="246888">
                  <a:extLst>
                    <a:ext uri="{9D8B030D-6E8A-4147-A177-3AD203B41FA5}">
                      <a16:colId xmlns:a16="http://schemas.microsoft.com/office/drawing/2014/main" val="312763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249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21:00:01 </a:t>
                      </a:r>
                      <a:r>
                        <a:rPr kumimoji="0" lang="es-ES" sz="1000" b="0" i="0" u="none" strike="noStrike" kern="1200" cap="none" spc="0" normalizeH="0" baseline="0" noProof="0">
                          <a:ln>
                            <a:noFill/>
                          </a:ln>
                          <a:solidFill>
                            <a:prstClr val="black"/>
                          </a:solidFill>
                          <a:effectLst/>
                          <a:uLnTx/>
                          <a:uFillTx/>
                          <a:latin typeface="+mn-lt"/>
                          <a:ea typeface="+mn-ea"/>
                          <a:cs typeface="+mn-cs"/>
                        </a:rPr>
                        <a:t> 
 ¿Cómo que no hay fruta? ¡Descubre qué está pasando con el mismísimo Rey de las ofertas!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Location - Living In: Mexico: Monterrey, Nuevo Leon Nuevo León; Matamoros, Nuevo Laredo, Reynosa Tamaulipas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2405542"/>
                  </a:ext>
                </a:extLst>
              </a:tr>
            </a:tbl>
          </a:graphicData>
        </a:graphic>
      </p:graphicFrame>
      <p:sp>
        <p:nvSpPr>
          <p:cNvPr id="4" name="Text Placeholder 3">
            <a:extLst>
              <a:ext uri="{FF2B5EF4-FFF2-40B4-BE49-F238E27FC236}">
                <a16:creationId xmlns:a16="http://schemas.microsoft.com/office/drawing/2014/main" id="{2EF912E0-F099-4588-8BC9-B831C11296F8}"/>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2260213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74971-6F01-47EC-8C06-B2B170AE0215}"/>
              </a:ext>
            </a:extLst>
          </p:cNvPr>
          <p:cNvSpPr>
            <a:spLocks noGrp="1"/>
          </p:cNvSpPr>
          <p:nvPr>
            <p:ph type="title"/>
          </p:nvPr>
        </p:nvSpPr>
        <p:spPr/>
        <p:txBody>
          <a:bodyPr/>
          <a:lstStyle/>
          <a:p>
            <a:r>
              <a:rPr lang="en-US"/>
              <a:t>Facebook Own Posts Table | INDICADORES - 14 of 26</a:t>
            </a:r>
          </a:p>
        </p:txBody>
      </p:sp>
      <p:graphicFrame>
        <p:nvGraphicFramePr>
          <p:cNvPr id="5" name="Table Placeholder 4">
            <a:extLst>
              <a:ext uri="{FF2B5EF4-FFF2-40B4-BE49-F238E27FC236}">
                <a16:creationId xmlns:a16="http://schemas.microsoft.com/office/drawing/2014/main" id="{FE08EB28-0820-46CB-B1A4-263E60959C40}"/>
              </a:ext>
            </a:extLst>
          </p:cNvPr>
          <p:cNvGraphicFramePr>
            <a:graphicFrameLocks noGrp="1"/>
          </p:cNvGraphicFramePr>
          <p:nvPr>
            <p:ph type="tbl" sz="quarter" idx="13"/>
            <p:extLst>
              <p:ext uri="{D42A27DB-BD31-4B8C-83A1-F6EECF244321}">
                <p14:modId xmlns:p14="http://schemas.microsoft.com/office/powerpoint/2010/main" val="369120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47343955"/>
                    </a:ext>
                  </a:extLst>
                </a:gridCol>
                <a:gridCol w="246888">
                  <a:extLst>
                    <a:ext uri="{9D8B030D-6E8A-4147-A177-3AD203B41FA5}">
                      <a16:colId xmlns:a16="http://schemas.microsoft.com/office/drawing/2014/main" val="2211177188"/>
                    </a:ext>
                  </a:extLst>
                </a:gridCol>
                <a:gridCol w="246888">
                  <a:extLst>
                    <a:ext uri="{9D8B030D-6E8A-4147-A177-3AD203B41FA5}">
                      <a16:colId xmlns:a16="http://schemas.microsoft.com/office/drawing/2014/main" val="1827846941"/>
                    </a:ext>
                  </a:extLst>
                </a:gridCol>
                <a:gridCol w="246888">
                  <a:extLst>
                    <a:ext uri="{9D8B030D-6E8A-4147-A177-3AD203B41FA5}">
                      <a16:colId xmlns:a16="http://schemas.microsoft.com/office/drawing/2014/main" val="1445964839"/>
                    </a:ext>
                  </a:extLst>
                </a:gridCol>
                <a:gridCol w="246888">
                  <a:extLst>
                    <a:ext uri="{9D8B030D-6E8A-4147-A177-3AD203B41FA5}">
                      <a16:colId xmlns:a16="http://schemas.microsoft.com/office/drawing/2014/main" val="3982659960"/>
                    </a:ext>
                  </a:extLst>
                </a:gridCol>
                <a:gridCol w="246888">
                  <a:extLst>
                    <a:ext uri="{9D8B030D-6E8A-4147-A177-3AD203B41FA5}">
                      <a16:colId xmlns:a16="http://schemas.microsoft.com/office/drawing/2014/main" val="102474878"/>
                    </a:ext>
                  </a:extLst>
                </a:gridCol>
                <a:gridCol w="246888">
                  <a:extLst>
                    <a:ext uri="{9D8B030D-6E8A-4147-A177-3AD203B41FA5}">
                      <a16:colId xmlns:a16="http://schemas.microsoft.com/office/drawing/2014/main" val="538715131"/>
                    </a:ext>
                  </a:extLst>
                </a:gridCol>
                <a:gridCol w="246888">
                  <a:extLst>
                    <a:ext uri="{9D8B030D-6E8A-4147-A177-3AD203B41FA5}">
                      <a16:colId xmlns:a16="http://schemas.microsoft.com/office/drawing/2014/main" val="2485246134"/>
                    </a:ext>
                  </a:extLst>
                </a:gridCol>
                <a:gridCol w="246888">
                  <a:extLst>
                    <a:ext uri="{9D8B030D-6E8A-4147-A177-3AD203B41FA5}">
                      <a16:colId xmlns:a16="http://schemas.microsoft.com/office/drawing/2014/main" val="3608953016"/>
                    </a:ext>
                  </a:extLst>
                </a:gridCol>
                <a:gridCol w="246888">
                  <a:extLst>
                    <a:ext uri="{9D8B030D-6E8A-4147-A177-3AD203B41FA5}">
                      <a16:colId xmlns:a16="http://schemas.microsoft.com/office/drawing/2014/main" val="873651801"/>
                    </a:ext>
                  </a:extLst>
                </a:gridCol>
                <a:gridCol w="246888">
                  <a:extLst>
                    <a:ext uri="{9D8B030D-6E8A-4147-A177-3AD203B41FA5}">
                      <a16:colId xmlns:a16="http://schemas.microsoft.com/office/drawing/2014/main" val="2877861470"/>
                    </a:ext>
                  </a:extLst>
                </a:gridCol>
                <a:gridCol w="246888">
                  <a:extLst>
                    <a:ext uri="{9D8B030D-6E8A-4147-A177-3AD203B41FA5}">
                      <a16:colId xmlns:a16="http://schemas.microsoft.com/office/drawing/2014/main" val="2198277684"/>
                    </a:ext>
                  </a:extLst>
                </a:gridCol>
                <a:gridCol w="246888">
                  <a:extLst>
                    <a:ext uri="{9D8B030D-6E8A-4147-A177-3AD203B41FA5}">
                      <a16:colId xmlns:a16="http://schemas.microsoft.com/office/drawing/2014/main" val="2333196557"/>
                    </a:ext>
                  </a:extLst>
                </a:gridCol>
                <a:gridCol w="246888">
                  <a:extLst>
                    <a:ext uri="{9D8B030D-6E8A-4147-A177-3AD203B41FA5}">
                      <a16:colId xmlns:a16="http://schemas.microsoft.com/office/drawing/2014/main" val="1641634313"/>
                    </a:ext>
                  </a:extLst>
                </a:gridCol>
                <a:gridCol w="246888">
                  <a:extLst>
                    <a:ext uri="{9D8B030D-6E8A-4147-A177-3AD203B41FA5}">
                      <a16:colId xmlns:a16="http://schemas.microsoft.com/office/drawing/2014/main" val="2471042899"/>
                    </a:ext>
                  </a:extLst>
                </a:gridCol>
                <a:gridCol w="246888">
                  <a:extLst>
                    <a:ext uri="{9D8B030D-6E8A-4147-A177-3AD203B41FA5}">
                      <a16:colId xmlns:a16="http://schemas.microsoft.com/office/drawing/2014/main" val="3071882387"/>
                    </a:ext>
                  </a:extLst>
                </a:gridCol>
                <a:gridCol w="246888">
                  <a:extLst>
                    <a:ext uri="{9D8B030D-6E8A-4147-A177-3AD203B41FA5}">
                      <a16:colId xmlns:a16="http://schemas.microsoft.com/office/drawing/2014/main" val="1033087857"/>
                    </a:ext>
                  </a:extLst>
                </a:gridCol>
                <a:gridCol w="246888">
                  <a:extLst>
                    <a:ext uri="{9D8B030D-6E8A-4147-A177-3AD203B41FA5}">
                      <a16:colId xmlns:a16="http://schemas.microsoft.com/office/drawing/2014/main" val="3832496961"/>
                    </a:ext>
                  </a:extLst>
                </a:gridCol>
                <a:gridCol w="246888">
                  <a:extLst>
                    <a:ext uri="{9D8B030D-6E8A-4147-A177-3AD203B41FA5}">
                      <a16:colId xmlns:a16="http://schemas.microsoft.com/office/drawing/2014/main" val="1894202549"/>
                    </a:ext>
                  </a:extLst>
                </a:gridCol>
                <a:gridCol w="246888">
                  <a:extLst>
                    <a:ext uri="{9D8B030D-6E8A-4147-A177-3AD203B41FA5}">
                      <a16:colId xmlns:a16="http://schemas.microsoft.com/office/drawing/2014/main" val="267223996"/>
                    </a:ext>
                  </a:extLst>
                </a:gridCol>
                <a:gridCol w="246888">
                  <a:extLst>
                    <a:ext uri="{9D8B030D-6E8A-4147-A177-3AD203B41FA5}">
                      <a16:colId xmlns:a16="http://schemas.microsoft.com/office/drawing/2014/main" val="909934953"/>
                    </a:ext>
                  </a:extLst>
                </a:gridCol>
                <a:gridCol w="246888">
                  <a:extLst>
                    <a:ext uri="{9D8B030D-6E8A-4147-A177-3AD203B41FA5}">
                      <a16:colId xmlns:a16="http://schemas.microsoft.com/office/drawing/2014/main" val="3488762518"/>
                    </a:ext>
                  </a:extLst>
                </a:gridCol>
                <a:gridCol w="246888">
                  <a:extLst>
                    <a:ext uri="{9D8B030D-6E8A-4147-A177-3AD203B41FA5}">
                      <a16:colId xmlns:a16="http://schemas.microsoft.com/office/drawing/2014/main" val="850401165"/>
                    </a:ext>
                  </a:extLst>
                </a:gridCol>
                <a:gridCol w="246888">
                  <a:extLst>
                    <a:ext uri="{9D8B030D-6E8A-4147-A177-3AD203B41FA5}">
                      <a16:colId xmlns:a16="http://schemas.microsoft.com/office/drawing/2014/main" val="615973163"/>
                    </a:ext>
                  </a:extLst>
                </a:gridCol>
                <a:gridCol w="246888">
                  <a:extLst>
                    <a:ext uri="{9D8B030D-6E8A-4147-A177-3AD203B41FA5}">
                      <a16:colId xmlns:a16="http://schemas.microsoft.com/office/drawing/2014/main" val="2226382893"/>
                    </a:ext>
                  </a:extLst>
                </a:gridCol>
                <a:gridCol w="246888">
                  <a:extLst>
                    <a:ext uri="{9D8B030D-6E8A-4147-A177-3AD203B41FA5}">
                      <a16:colId xmlns:a16="http://schemas.microsoft.com/office/drawing/2014/main" val="454893909"/>
                    </a:ext>
                  </a:extLst>
                </a:gridCol>
                <a:gridCol w="246888">
                  <a:extLst>
                    <a:ext uri="{9D8B030D-6E8A-4147-A177-3AD203B41FA5}">
                      <a16:colId xmlns:a16="http://schemas.microsoft.com/office/drawing/2014/main" val="135761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9408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21:00:00 </a:t>
                      </a:r>
                      <a:r>
                        <a:rPr kumimoji="0" lang="es-ES" sz="1000" b="0" i="0" u="none" strike="noStrike" kern="1200" cap="none" spc="0" normalizeH="0" baseline="0" noProof="0">
                          <a:ln>
                            <a:noFill/>
                          </a:ln>
                          <a:solidFill>
                            <a:prstClr val="black"/>
                          </a:solidFill>
                          <a:effectLst/>
                          <a:uLnTx/>
                          <a:uFillTx/>
                          <a:latin typeface="+mn-lt"/>
                          <a:ea typeface="+mn-ea"/>
                          <a:cs typeface="+mn-cs"/>
                        </a:rPr>
                        <a:t> 
 ¿Cómo que no hay fruta? ¡Descubre qué está pasando con el mismísimo Rey de las ofertas!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Location - Living In: Mexico: Ciudad Juárez Chihuahua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61285388"/>
                  </a:ext>
                </a:extLst>
              </a:tr>
            </a:tbl>
          </a:graphicData>
        </a:graphic>
      </p:graphicFrame>
      <p:sp>
        <p:nvSpPr>
          <p:cNvPr id="4" name="Text Placeholder 3">
            <a:extLst>
              <a:ext uri="{FF2B5EF4-FFF2-40B4-BE49-F238E27FC236}">
                <a16:creationId xmlns:a16="http://schemas.microsoft.com/office/drawing/2014/main" id="{80BBD116-EDD4-4CC5-B23C-CEB63B7817C8}"/>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003879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1574F-D563-4C01-A188-82CFDFB4C74B}"/>
              </a:ext>
            </a:extLst>
          </p:cNvPr>
          <p:cNvSpPr>
            <a:spLocks noGrp="1"/>
          </p:cNvSpPr>
          <p:nvPr>
            <p:ph type="title"/>
          </p:nvPr>
        </p:nvSpPr>
        <p:spPr/>
        <p:txBody>
          <a:bodyPr/>
          <a:lstStyle/>
          <a:p>
            <a:r>
              <a:rPr lang="en-US"/>
              <a:t>Facebook Own Posts Table | INDICADORES - 15 of 26</a:t>
            </a:r>
          </a:p>
        </p:txBody>
      </p:sp>
      <p:graphicFrame>
        <p:nvGraphicFramePr>
          <p:cNvPr id="5" name="Table Placeholder 4">
            <a:extLst>
              <a:ext uri="{FF2B5EF4-FFF2-40B4-BE49-F238E27FC236}">
                <a16:creationId xmlns:a16="http://schemas.microsoft.com/office/drawing/2014/main" id="{211C4320-0653-4567-A972-F2746141769B}"/>
              </a:ext>
            </a:extLst>
          </p:cNvPr>
          <p:cNvGraphicFramePr>
            <a:graphicFrameLocks noGrp="1"/>
          </p:cNvGraphicFramePr>
          <p:nvPr>
            <p:ph type="tbl" sz="quarter" idx="13"/>
            <p:extLst>
              <p:ext uri="{D42A27DB-BD31-4B8C-83A1-F6EECF244321}">
                <p14:modId xmlns:p14="http://schemas.microsoft.com/office/powerpoint/2010/main" val="4145103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4670242"/>
                    </a:ext>
                  </a:extLst>
                </a:gridCol>
                <a:gridCol w="246888">
                  <a:extLst>
                    <a:ext uri="{9D8B030D-6E8A-4147-A177-3AD203B41FA5}">
                      <a16:colId xmlns:a16="http://schemas.microsoft.com/office/drawing/2014/main" val="2120262279"/>
                    </a:ext>
                  </a:extLst>
                </a:gridCol>
                <a:gridCol w="246888">
                  <a:extLst>
                    <a:ext uri="{9D8B030D-6E8A-4147-A177-3AD203B41FA5}">
                      <a16:colId xmlns:a16="http://schemas.microsoft.com/office/drawing/2014/main" val="264996234"/>
                    </a:ext>
                  </a:extLst>
                </a:gridCol>
                <a:gridCol w="246888">
                  <a:extLst>
                    <a:ext uri="{9D8B030D-6E8A-4147-A177-3AD203B41FA5}">
                      <a16:colId xmlns:a16="http://schemas.microsoft.com/office/drawing/2014/main" val="87392132"/>
                    </a:ext>
                  </a:extLst>
                </a:gridCol>
                <a:gridCol w="246888">
                  <a:extLst>
                    <a:ext uri="{9D8B030D-6E8A-4147-A177-3AD203B41FA5}">
                      <a16:colId xmlns:a16="http://schemas.microsoft.com/office/drawing/2014/main" val="380921688"/>
                    </a:ext>
                  </a:extLst>
                </a:gridCol>
                <a:gridCol w="246888">
                  <a:extLst>
                    <a:ext uri="{9D8B030D-6E8A-4147-A177-3AD203B41FA5}">
                      <a16:colId xmlns:a16="http://schemas.microsoft.com/office/drawing/2014/main" val="1356855823"/>
                    </a:ext>
                  </a:extLst>
                </a:gridCol>
                <a:gridCol w="246888">
                  <a:extLst>
                    <a:ext uri="{9D8B030D-6E8A-4147-A177-3AD203B41FA5}">
                      <a16:colId xmlns:a16="http://schemas.microsoft.com/office/drawing/2014/main" val="3141494121"/>
                    </a:ext>
                  </a:extLst>
                </a:gridCol>
                <a:gridCol w="246888">
                  <a:extLst>
                    <a:ext uri="{9D8B030D-6E8A-4147-A177-3AD203B41FA5}">
                      <a16:colId xmlns:a16="http://schemas.microsoft.com/office/drawing/2014/main" val="2018036954"/>
                    </a:ext>
                  </a:extLst>
                </a:gridCol>
                <a:gridCol w="246888">
                  <a:extLst>
                    <a:ext uri="{9D8B030D-6E8A-4147-A177-3AD203B41FA5}">
                      <a16:colId xmlns:a16="http://schemas.microsoft.com/office/drawing/2014/main" val="2380390515"/>
                    </a:ext>
                  </a:extLst>
                </a:gridCol>
                <a:gridCol w="246888">
                  <a:extLst>
                    <a:ext uri="{9D8B030D-6E8A-4147-A177-3AD203B41FA5}">
                      <a16:colId xmlns:a16="http://schemas.microsoft.com/office/drawing/2014/main" val="1442264948"/>
                    </a:ext>
                  </a:extLst>
                </a:gridCol>
                <a:gridCol w="246888">
                  <a:extLst>
                    <a:ext uri="{9D8B030D-6E8A-4147-A177-3AD203B41FA5}">
                      <a16:colId xmlns:a16="http://schemas.microsoft.com/office/drawing/2014/main" val="2238711516"/>
                    </a:ext>
                  </a:extLst>
                </a:gridCol>
                <a:gridCol w="246888">
                  <a:extLst>
                    <a:ext uri="{9D8B030D-6E8A-4147-A177-3AD203B41FA5}">
                      <a16:colId xmlns:a16="http://schemas.microsoft.com/office/drawing/2014/main" val="2139332792"/>
                    </a:ext>
                  </a:extLst>
                </a:gridCol>
                <a:gridCol w="246888">
                  <a:extLst>
                    <a:ext uri="{9D8B030D-6E8A-4147-A177-3AD203B41FA5}">
                      <a16:colId xmlns:a16="http://schemas.microsoft.com/office/drawing/2014/main" val="3338317900"/>
                    </a:ext>
                  </a:extLst>
                </a:gridCol>
                <a:gridCol w="246888">
                  <a:extLst>
                    <a:ext uri="{9D8B030D-6E8A-4147-A177-3AD203B41FA5}">
                      <a16:colId xmlns:a16="http://schemas.microsoft.com/office/drawing/2014/main" val="4111967285"/>
                    </a:ext>
                  </a:extLst>
                </a:gridCol>
                <a:gridCol w="246888">
                  <a:extLst>
                    <a:ext uri="{9D8B030D-6E8A-4147-A177-3AD203B41FA5}">
                      <a16:colId xmlns:a16="http://schemas.microsoft.com/office/drawing/2014/main" val="654483889"/>
                    </a:ext>
                  </a:extLst>
                </a:gridCol>
                <a:gridCol w="246888">
                  <a:extLst>
                    <a:ext uri="{9D8B030D-6E8A-4147-A177-3AD203B41FA5}">
                      <a16:colId xmlns:a16="http://schemas.microsoft.com/office/drawing/2014/main" val="2158643832"/>
                    </a:ext>
                  </a:extLst>
                </a:gridCol>
                <a:gridCol w="246888">
                  <a:extLst>
                    <a:ext uri="{9D8B030D-6E8A-4147-A177-3AD203B41FA5}">
                      <a16:colId xmlns:a16="http://schemas.microsoft.com/office/drawing/2014/main" val="3680399377"/>
                    </a:ext>
                  </a:extLst>
                </a:gridCol>
                <a:gridCol w="246888">
                  <a:extLst>
                    <a:ext uri="{9D8B030D-6E8A-4147-A177-3AD203B41FA5}">
                      <a16:colId xmlns:a16="http://schemas.microsoft.com/office/drawing/2014/main" val="4212952127"/>
                    </a:ext>
                  </a:extLst>
                </a:gridCol>
                <a:gridCol w="246888">
                  <a:extLst>
                    <a:ext uri="{9D8B030D-6E8A-4147-A177-3AD203B41FA5}">
                      <a16:colId xmlns:a16="http://schemas.microsoft.com/office/drawing/2014/main" val="3248201813"/>
                    </a:ext>
                  </a:extLst>
                </a:gridCol>
                <a:gridCol w="246888">
                  <a:extLst>
                    <a:ext uri="{9D8B030D-6E8A-4147-A177-3AD203B41FA5}">
                      <a16:colId xmlns:a16="http://schemas.microsoft.com/office/drawing/2014/main" val="1571448132"/>
                    </a:ext>
                  </a:extLst>
                </a:gridCol>
                <a:gridCol w="246888">
                  <a:extLst>
                    <a:ext uri="{9D8B030D-6E8A-4147-A177-3AD203B41FA5}">
                      <a16:colId xmlns:a16="http://schemas.microsoft.com/office/drawing/2014/main" val="2823606386"/>
                    </a:ext>
                  </a:extLst>
                </a:gridCol>
                <a:gridCol w="246888">
                  <a:extLst>
                    <a:ext uri="{9D8B030D-6E8A-4147-A177-3AD203B41FA5}">
                      <a16:colId xmlns:a16="http://schemas.microsoft.com/office/drawing/2014/main" val="2794310258"/>
                    </a:ext>
                  </a:extLst>
                </a:gridCol>
                <a:gridCol w="246888">
                  <a:extLst>
                    <a:ext uri="{9D8B030D-6E8A-4147-A177-3AD203B41FA5}">
                      <a16:colId xmlns:a16="http://schemas.microsoft.com/office/drawing/2014/main" val="3649468393"/>
                    </a:ext>
                  </a:extLst>
                </a:gridCol>
                <a:gridCol w="246888">
                  <a:extLst>
                    <a:ext uri="{9D8B030D-6E8A-4147-A177-3AD203B41FA5}">
                      <a16:colId xmlns:a16="http://schemas.microsoft.com/office/drawing/2014/main" val="2222176479"/>
                    </a:ext>
                  </a:extLst>
                </a:gridCol>
                <a:gridCol w="246888">
                  <a:extLst>
                    <a:ext uri="{9D8B030D-6E8A-4147-A177-3AD203B41FA5}">
                      <a16:colId xmlns:a16="http://schemas.microsoft.com/office/drawing/2014/main" val="3189088346"/>
                    </a:ext>
                  </a:extLst>
                </a:gridCol>
                <a:gridCol w="246888">
                  <a:extLst>
                    <a:ext uri="{9D8B030D-6E8A-4147-A177-3AD203B41FA5}">
                      <a16:colId xmlns:a16="http://schemas.microsoft.com/office/drawing/2014/main" val="1668509148"/>
                    </a:ext>
                  </a:extLst>
                </a:gridCol>
                <a:gridCol w="246888">
                  <a:extLst>
                    <a:ext uri="{9D8B030D-6E8A-4147-A177-3AD203B41FA5}">
                      <a16:colId xmlns:a16="http://schemas.microsoft.com/office/drawing/2014/main" val="2842644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7683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21:00:00 </a:t>
                      </a:r>
                      <a:r>
                        <a:rPr kumimoji="0" lang="es-ES" sz="1000" b="0" i="0" u="none" strike="noStrike" kern="1200" cap="none" spc="0" normalizeH="0" baseline="0" noProof="0">
                          <a:ln>
                            <a:noFill/>
                          </a:ln>
                          <a:solidFill>
                            <a:prstClr val="black"/>
                          </a:solidFill>
                          <a:effectLst/>
                          <a:uLnTx/>
                          <a:uFillTx/>
                          <a:latin typeface="+mn-lt"/>
                          <a:ea typeface="+mn-ea"/>
                          <a:cs typeface="+mn-cs"/>
                        </a:rPr>
                        <a:t> 
 ¡¡¡Ande pué, que el Rey decreta desde tierras lejanas!!!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1745530"/>
                  </a:ext>
                </a:extLst>
              </a:tr>
            </a:tbl>
          </a:graphicData>
        </a:graphic>
      </p:graphicFrame>
      <p:sp>
        <p:nvSpPr>
          <p:cNvPr id="4" name="Text Placeholder 3">
            <a:extLst>
              <a:ext uri="{FF2B5EF4-FFF2-40B4-BE49-F238E27FC236}">
                <a16:creationId xmlns:a16="http://schemas.microsoft.com/office/drawing/2014/main" id="{64B43BF8-13F8-4862-A48F-4B4EA4811452}"/>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25201234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83EC-3205-4D15-B2A2-D28D5609D9DD}"/>
              </a:ext>
            </a:extLst>
          </p:cNvPr>
          <p:cNvSpPr>
            <a:spLocks noGrp="1"/>
          </p:cNvSpPr>
          <p:nvPr>
            <p:ph type="title"/>
          </p:nvPr>
        </p:nvSpPr>
        <p:spPr/>
        <p:txBody>
          <a:bodyPr/>
          <a:lstStyle/>
          <a:p>
            <a:r>
              <a:rPr lang="en-US"/>
              <a:t>Facebook Own Posts Table | INDICADORES - 16 of 26</a:t>
            </a:r>
          </a:p>
        </p:txBody>
      </p:sp>
      <p:graphicFrame>
        <p:nvGraphicFramePr>
          <p:cNvPr id="5" name="Table Placeholder 4">
            <a:extLst>
              <a:ext uri="{FF2B5EF4-FFF2-40B4-BE49-F238E27FC236}">
                <a16:creationId xmlns:a16="http://schemas.microsoft.com/office/drawing/2014/main" id="{8AE79118-35CB-4A07-B8A9-D7D4D7B6893D}"/>
              </a:ext>
            </a:extLst>
          </p:cNvPr>
          <p:cNvGraphicFramePr>
            <a:graphicFrameLocks noGrp="1"/>
          </p:cNvGraphicFramePr>
          <p:nvPr>
            <p:ph type="tbl" sz="quarter" idx="13"/>
            <p:extLst>
              <p:ext uri="{D42A27DB-BD31-4B8C-83A1-F6EECF244321}">
                <p14:modId xmlns:p14="http://schemas.microsoft.com/office/powerpoint/2010/main" val="3102716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3858947"/>
                    </a:ext>
                  </a:extLst>
                </a:gridCol>
                <a:gridCol w="246888">
                  <a:extLst>
                    <a:ext uri="{9D8B030D-6E8A-4147-A177-3AD203B41FA5}">
                      <a16:colId xmlns:a16="http://schemas.microsoft.com/office/drawing/2014/main" val="3101991307"/>
                    </a:ext>
                  </a:extLst>
                </a:gridCol>
                <a:gridCol w="246888">
                  <a:extLst>
                    <a:ext uri="{9D8B030D-6E8A-4147-A177-3AD203B41FA5}">
                      <a16:colId xmlns:a16="http://schemas.microsoft.com/office/drawing/2014/main" val="1490071937"/>
                    </a:ext>
                  </a:extLst>
                </a:gridCol>
                <a:gridCol w="246888">
                  <a:extLst>
                    <a:ext uri="{9D8B030D-6E8A-4147-A177-3AD203B41FA5}">
                      <a16:colId xmlns:a16="http://schemas.microsoft.com/office/drawing/2014/main" val="1274334179"/>
                    </a:ext>
                  </a:extLst>
                </a:gridCol>
                <a:gridCol w="246888">
                  <a:extLst>
                    <a:ext uri="{9D8B030D-6E8A-4147-A177-3AD203B41FA5}">
                      <a16:colId xmlns:a16="http://schemas.microsoft.com/office/drawing/2014/main" val="1896770849"/>
                    </a:ext>
                  </a:extLst>
                </a:gridCol>
                <a:gridCol w="246888">
                  <a:extLst>
                    <a:ext uri="{9D8B030D-6E8A-4147-A177-3AD203B41FA5}">
                      <a16:colId xmlns:a16="http://schemas.microsoft.com/office/drawing/2014/main" val="825528188"/>
                    </a:ext>
                  </a:extLst>
                </a:gridCol>
                <a:gridCol w="246888">
                  <a:extLst>
                    <a:ext uri="{9D8B030D-6E8A-4147-A177-3AD203B41FA5}">
                      <a16:colId xmlns:a16="http://schemas.microsoft.com/office/drawing/2014/main" val="3449381633"/>
                    </a:ext>
                  </a:extLst>
                </a:gridCol>
                <a:gridCol w="246888">
                  <a:extLst>
                    <a:ext uri="{9D8B030D-6E8A-4147-A177-3AD203B41FA5}">
                      <a16:colId xmlns:a16="http://schemas.microsoft.com/office/drawing/2014/main" val="1992336490"/>
                    </a:ext>
                  </a:extLst>
                </a:gridCol>
                <a:gridCol w="246888">
                  <a:extLst>
                    <a:ext uri="{9D8B030D-6E8A-4147-A177-3AD203B41FA5}">
                      <a16:colId xmlns:a16="http://schemas.microsoft.com/office/drawing/2014/main" val="2442156655"/>
                    </a:ext>
                  </a:extLst>
                </a:gridCol>
                <a:gridCol w="246888">
                  <a:extLst>
                    <a:ext uri="{9D8B030D-6E8A-4147-A177-3AD203B41FA5}">
                      <a16:colId xmlns:a16="http://schemas.microsoft.com/office/drawing/2014/main" val="1409079320"/>
                    </a:ext>
                  </a:extLst>
                </a:gridCol>
                <a:gridCol w="246888">
                  <a:extLst>
                    <a:ext uri="{9D8B030D-6E8A-4147-A177-3AD203B41FA5}">
                      <a16:colId xmlns:a16="http://schemas.microsoft.com/office/drawing/2014/main" val="2547102678"/>
                    </a:ext>
                  </a:extLst>
                </a:gridCol>
                <a:gridCol w="246888">
                  <a:extLst>
                    <a:ext uri="{9D8B030D-6E8A-4147-A177-3AD203B41FA5}">
                      <a16:colId xmlns:a16="http://schemas.microsoft.com/office/drawing/2014/main" val="4183960525"/>
                    </a:ext>
                  </a:extLst>
                </a:gridCol>
                <a:gridCol w="246888">
                  <a:extLst>
                    <a:ext uri="{9D8B030D-6E8A-4147-A177-3AD203B41FA5}">
                      <a16:colId xmlns:a16="http://schemas.microsoft.com/office/drawing/2014/main" val="855629270"/>
                    </a:ext>
                  </a:extLst>
                </a:gridCol>
                <a:gridCol w="246888">
                  <a:extLst>
                    <a:ext uri="{9D8B030D-6E8A-4147-A177-3AD203B41FA5}">
                      <a16:colId xmlns:a16="http://schemas.microsoft.com/office/drawing/2014/main" val="460905086"/>
                    </a:ext>
                  </a:extLst>
                </a:gridCol>
                <a:gridCol w="246888">
                  <a:extLst>
                    <a:ext uri="{9D8B030D-6E8A-4147-A177-3AD203B41FA5}">
                      <a16:colId xmlns:a16="http://schemas.microsoft.com/office/drawing/2014/main" val="1403616014"/>
                    </a:ext>
                  </a:extLst>
                </a:gridCol>
                <a:gridCol w="246888">
                  <a:extLst>
                    <a:ext uri="{9D8B030D-6E8A-4147-A177-3AD203B41FA5}">
                      <a16:colId xmlns:a16="http://schemas.microsoft.com/office/drawing/2014/main" val="2312594421"/>
                    </a:ext>
                  </a:extLst>
                </a:gridCol>
                <a:gridCol w="246888">
                  <a:extLst>
                    <a:ext uri="{9D8B030D-6E8A-4147-A177-3AD203B41FA5}">
                      <a16:colId xmlns:a16="http://schemas.microsoft.com/office/drawing/2014/main" val="1723686664"/>
                    </a:ext>
                  </a:extLst>
                </a:gridCol>
                <a:gridCol w="246888">
                  <a:extLst>
                    <a:ext uri="{9D8B030D-6E8A-4147-A177-3AD203B41FA5}">
                      <a16:colId xmlns:a16="http://schemas.microsoft.com/office/drawing/2014/main" val="3876497795"/>
                    </a:ext>
                  </a:extLst>
                </a:gridCol>
                <a:gridCol w="246888">
                  <a:extLst>
                    <a:ext uri="{9D8B030D-6E8A-4147-A177-3AD203B41FA5}">
                      <a16:colId xmlns:a16="http://schemas.microsoft.com/office/drawing/2014/main" val="1343488929"/>
                    </a:ext>
                  </a:extLst>
                </a:gridCol>
                <a:gridCol w="246888">
                  <a:extLst>
                    <a:ext uri="{9D8B030D-6E8A-4147-A177-3AD203B41FA5}">
                      <a16:colId xmlns:a16="http://schemas.microsoft.com/office/drawing/2014/main" val="757396296"/>
                    </a:ext>
                  </a:extLst>
                </a:gridCol>
                <a:gridCol w="246888">
                  <a:extLst>
                    <a:ext uri="{9D8B030D-6E8A-4147-A177-3AD203B41FA5}">
                      <a16:colId xmlns:a16="http://schemas.microsoft.com/office/drawing/2014/main" val="1829937808"/>
                    </a:ext>
                  </a:extLst>
                </a:gridCol>
                <a:gridCol w="246888">
                  <a:extLst>
                    <a:ext uri="{9D8B030D-6E8A-4147-A177-3AD203B41FA5}">
                      <a16:colId xmlns:a16="http://schemas.microsoft.com/office/drawing/2014/main" val="3986051096"/>
                    </a:ext>
                  </a:extLst>
                </a:gridCol>
                <a:gridCol w="246888">
                  <a:extLst>
                    <a:ext uri="{9D8B030D-6E8A-4147-A177-3AD203B41FA5}">
                      <a16:colId xmlns:a16="http://schemas.microsoft.com/office/drawing/2014/main" val="965883581"/>
                    </a:ext>
                  </a:extLst>
                </a:gridCol>
                <a:gridCol w="246888">
                  <a:extLst>
                    <a:ext uri="{9D8B030D-6E8A-4147-A177-3AD203B41FA5}">
                      <a16:colId xmlns:a16="http://schemas.microsoft.com/office/drawing/2014/main" val="3033591602"/>
                    </a:ext>
                  </a:extLst>
                </a:gridCol>
                <a:gridCol w="246888">
                  <a:extLst>
                    <a:ext uri="{9D8B030D-6E8A-4147-A177-3AD203B41FA5}">
                      <a16:colId xmlns:a16="http://schemas.microsoft.com/office/drawing/2014/main" val="2937204431"/>
                    </a:ext>
                  </a:extLst>
                </a:gridCol>
                <a:gridCol w="246888">
                  <a:extLst>
                    <a:ext uri="{9D8B030D-6E8A-4147-A177-3AD203B41FA5}">
                      <a16:colId xmlns:a16="http://schemas.microsoft.com/office/drawing/2014/main" val="3019195613"/>
                    </a:ext>
                  </a:extLst>
                </a:gridCol>
                <a:gridCol w="246888">
                  <a:extLst>
                    <a:ext uri="{9D8B030D-6E8A-4147-A177-3AD203B41FA5}">
                      <a16:colId xmlns:a16="http://schemas.microsoft.com/office/drawing/2014/main" val="406267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303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21:00:00 </a:t>
                      </a:r>
                      <a:r>
                        <a:rPr kumimoji="0" lang="es-ES" sz="1000" b="0" i="0" u="none" strike="noStrike" kern="1200" cap="none" spc="0" normalizeH="0" baseline="0" noProof="0">
                          <a:ln>
                            <a:noFill/>
                          </a:ln>
                          <a:solidFill>
                            <a:prstClr val="black"/>
                          </a:solidFill>
                          <a:effectLst/>
                          <a:uLnTx/>
                          <a:uFillTx/>
                          <a:latin typeface="+mn-lt"/>
                          <a:ea typeface="+mn-ea"/>
                          <a:cs typeface="+mn-cs"/>
                        </a:rPr>
                        <a:t> 
 ¿Cómo que no hay fruta? ¡Descubre qué está pasando con el mismísimo Rey de las ofertas!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Chihuahua Chihuahua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09755173"/>
                  </a:ext>
                </a:extLst>
              </a:tr>
            </a:tbl>
          </a:graphicData>
        </a:graphic>
      </p:graphicFrame>
      <p:sp>
        <p:nvSpPr>
          <p:cNvPr id="4" name="Text Placeholder 3">
            <a:extLst>
              <a:ext uri="{FF2B5EF4-FFF2-40B4-BE49-F238E27FC236}">
                <a16:creationId xmlns:a16="http://schemas.microsoft.com/office/drawing/2014/main" id="{C99A90FD-05B2-4208-B7B5-983C1E00DD1B}"/>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418750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9F54E-E98C-4B42-B3E0-8E5837342672}"/>
              </a:ext>
            </a:extLst>
          </p:cNvPr>
          <p:cNvSpPr>
            <a:spLocks noGrp="1"/>
          </p:cNvSpPr>
          <p:nvPr>
            <p:ph type="title"/>
          </p:nvPr>
        </p:nvSpPr>
        <p:spPr/>
        <p:txBody>
          <a:bodyPr/>
          <a:lstStyle/>
          <a:p>
            <a:r>
              <a:rPr lang="en-US"/>
              <a:t>Facebook Own Posts Table | INDICADORES - 17 of 26</a:t>
            </a:r>
          </a:p>
        </p:txBody>
      </p:sp>
      <p:graphicFrame>
        <p:nvGraphicFramePr>
          <p:cNvPr id="5" name="Table Placeholder 4">
            <a:extLst>
              <a:ext uri="{FF2B5EF4-FFF2-40B4-BE49-F238E27FC236}">
                <a16:creationId xmlns:a16="http://schemas.microsoft.com/office/drawing/2014/main" id="{0C5F3F94-234A-4A05-B01E-A486972494D8}"/>
              </a:ext>
            </a:extLst>
          </p:cNvPr>
          <p:cNvGraphicFramePr>
            <a:graphicFrameLocks noGrp="1"/>
          </p:cNvGraphicFramePr>
          <p:nvPr>
            <p:ph type="tbl" sz="quarter" idx="13"/>
            <p:extLst>
              <p:ext uri="{D42A27DB-BD31-4B8C-83A1-F6EECF244321}">
                <p14:modId xmlns:p14="http://schemas.microsoft.com/office/powerpoint/2010/main" val="342099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49260290"/>
                    </a:ext>
                  </a:extLst>
                </a:gridCol>
                <a:gridCol w="246888">
                  <a:extLst>
                    <a:ext uri="{9D8B030D-6E8A-4147-A177-3AD203B41FA5}">
                      <a16:colId xmlns:a16="http://schemas.microsoft.com/office/drawing/2014/main" val="3303794148"/>
                    </a:ext>
                  </a:extLst>
                </a:gridCol>
                <a:gridCol w="246888">
                  <a:extLst>
                    <a:ext uri="{9D8B030D-6E8A-4147-A177-3AD203B41FA5}">
                      <a16:colId xmlns:a16="http://schemas.microsoft.com/office/drawing/2014/main" val="4159891484"/>
                    </a:ext>
                  </a:extLst>
                </a:gridCol>
                <a:gridCol w="246888">
                  <a:extLst>
                    <a:ext uri="{9D8B030D-6E8A-4147-A177-3AD203B41FA5}">
                      <a16:colId xmlns:a16="http://schemas.microsoft.com/office/drawing/2014/main" val="820714014"/>
                    </a:ext>
                  </a:extLst>
                </a:gridCol>
                <a:gridCol w="246888">
                  <a:extLst>
                    <a:ext uri="{9D8B030D-6E8A-4147-A177-3AD203B41FA5}">
                      <a16:colId xmlns:a16="http://schemas.microsoft.com/office/drawing/2014/main" val="3903182572"/>
                    </a:ext>
                  </a:extLst>
                </a:gridCol>
                <a:gridCol w="246888">
                  <a:extLst>
                    <a:ext uri="{9D8B030D-6E8A-4147-A177-3AD203B41FA5}">
                      <a16:colId xmlns:a16="http://schemas.microsoft.com/office/drawing/2014/main" val="778791835"/>
                    </a:ext>
                  </a:extLst>
                </a:gridCol>
                <a:gridCol w="246888">
                  <a:extLst>
                    <a:ext uri="{9D8B030D-6E8A-4147-A177-3AD203B41FA5}">
                      <a16:colId xmlns:a16="http://schemas.microsoft.com/office/drawing/2014/main" val="717074099"/>
                    </a:ext>
                  </a:extLst>
                </a:gridCol>
                <a:gridCol w="246888">
                  <a:extLst>
                    <a:ext uri="{9D8B030D-6E8A-4147-A177-3AD203B41FA5}">
                      <a16:colId xmlns:a16="http://schemas.microsoft.com/office/drawing/2014/main" val="2761189105"/>
                    </a:ext>
                  </a:extLst>
                </a:gridCol>
                <a:gridCol w="246888">
                  <a:extLst>
                    <a:ext uri="{9D8B030D-6E8A-4147-A177-3AD203B41FA5}">
                      <a16:colId xmlns:a16="http://schemas.microsoft.com/office/drawing/2014/main" val="2305285167"/>
                    </a:ext>
                  </a:extLst>
                </a:gridCol>
                <a:gridCol w="246888">
                  <a:extLst>
                    <a:ext uri="{9D8B030D-6E8A-4147-A177-3AD203B41FA5}">
                      <a16:colId xmlns:a16="http://schemas.microsoft.com/office/drawing/2014/main" val="3894194849"/>
                    </a:ext>
                  </a:extLst>
                </a:gridCol>
                <a:gridCol w="246888">
                  <a:extLst>
                    <a:ext uri="{9D8B030D-6E8A-4147-A177-3AD203B41FA5}">
                      <a16:colId xmlns:a16="http://schemas.microsoft.com/office/drawing/2014/main" val="4268944797"/>
                    </a:ext>
                  </a:extLst>
                </a:gridCol>
                <a:gridCol w="246888">
                  <a:extLst>
                    <a:ext uri="{9D8B030D-6E8A-4147-A177-3AD203B41FA5}">
                      <a16:colId xmlns:a16="http://schemas.microsoft.com/office/drawing/2014/main" val="3400081625"/>
                    </a:ext>
                  </a:extLst>
                </a:gridCol>
                <a:gridCol w="246888">
                  <a:extLst>
                    <a:ext uri="{9D8B030D-6E8A-4147-A177-3AD203B41FA5}">
                      <a16:colId xmlns:a16="http://schemas.microsoft.com/office/drawing/2014/main" val="3094285497"/>
                    </a:ext>
                  </a:extLst>
                </a:gridCol>
                <a:gridCol w="246888">
                  <a:extLst>
                    <a:ext uri="{9D8B030D-6E8A-4147-A177-3AD203B41FA5}">
                      <a16:colId xmlns:a16="http://schemas.microsoft.com/office/drawing/2014/main" val="3998858450"/>
                    </a:ext>
                  </a:extLst>
                </a:gridCol>
                <a:gridCol w="246888">
                  <a:extLst>
                    <a:ext uri="{9D8B030D-6E8A-4147-A177-3AD203B41FA5}">
                      <a16:colId xmlns:a16="http://schemas.microsoft.com/office/drawing/2014/main" val="23579945"/>
                    </a:ext>
                  </a:extLst>
                </a:gridCol>
                <a:gridCol w="246888">
                  <a:extLst>
                    <a:ext uri="{9D8B030D-6E8A-4147-A177-3AD203B41FA5}">
                      <a16:colId xmlns:a16="http://schemas.microsoft.com/office/drawing/2014/main" val="3981631377"/>
                    </a:ext>
                  </a:extLst>
                </a:gridCol>
                <a:gridCol w="246888">
                  <a:extLst>
                    <a:ext uri="{9D8B030D-6E8A-4147-A177-3AD203B41FA5}">
                      <a16:colId xmlns:a16="http://schemas.microsoft.com/office/drawing/2014/main" val="1218692339"/>
                    </a:ext>
                  </a:extLst>
                </a:gridCol>
                <a:gridCol w="246888">
                  <a:extLst>
                    <a:ext uri="{9D8B030D-6E8A-4147-A177-3AD203B41FA5}">
                      <a16:colId xmlns:a16="http://schemas.microsoft.com/office/drawing/2014/main" val="751065992"/>
                    </a:ext>
                  </a:extLst>
                </a:gridCol>
                <a:gridCol w="246888">
                  <a:extLst>
                    <a:ext uri="{9D8B030D-6E8A-4147-A177-3AD203B41FA5}">
                      <a16:colId xmlns:a16="http://schemas.microsoft.com/office/drawing/2014/main" val="608605594"/>
                    </a:ext>
                  </a:extLst>
                </a:gridCol>
                <a:gridCol w="246888">
                  <a:extLst>
                    <a:ext uri="{9D8B030D-6E8A-4147-A177-3AD203B41FA5}">
                      <a16:colId xmlns:a16="http://schemas.microsoft.com/office/drawing/2014/main" val="3302453210"/>
                    </a:ext>
                  </a:extLst>
                </a:gridCol>
                <a:gridCol w="246888">
                  <a:extLst>
                    <a:ext uri="{9D8B030D-6E8A-4147-A177-3AD203B41FA5}">
                      <a16:colId xmlns:a16="http://schemas.microsoft.com/office/drawing/2014/main" val="759560119"/>
                    </a:ext>
                  </a:extLst>
                </a:gridCol>
                <a:gridCol w="246888">
                  <a:extLst>
                    <a:ext uri="{9D8B030D-6E8A-4147-A177-3AD203B41FA5}">
                      <a16:colId xmlns:a16="http://schemas.microsoft.com/office/drawing/2014/main" val="944743868"/>
                    </a:ext>
                  </a:extLst>
                </a:gridCol>
                <a:gridCol w="246888">
                  <a:extLst>
                    <a:ext uri="{9D8B030D-6E8A-4147-A177-3AD203B41FA5}">
                      <a16:colId xmlns:a16="http://schemas.microsoft.com/office/drawing/2014/main" val="2120087546"/>
                    </a:ext>
                  </a:extLst>
                </a:gridCol>
                <a:gridCol w="246888">
                  <a:extLst>
                    <a:ext uri="{9D8B030D-6E8A-4147-A177-3AD203B41FA5}">
                      <a16:colId xmlns:a16="http://schemas.microsoft.com/office/drawing/2014/main" val="2135602610"/>
                    </a:ext>
                  </a:extLst>
                </a:gridCol>
                <a:gridCol w="246888">
                  <a:extLst>
                    <a:ext uri="{9D8B030D-6E8A-4147-A177-3AD203B41FA5}">
                      <a16:colId xmlns:a16="http://schemas.microsoft.com/office/drawing/2014/main" val="4197770145"/>
                    </a:ext>
                  </a:extLst>
                </a:gridCol>
                <a:gridCol w="246888">
                  <a:extLst>
                    <a:ext uri="{9D8B030D-6E8A-4147-A177-3AD203B41FA5}">
                      <a16:colId xmlns:a16="http://schemas.microsoft.com/office/drawing/2014/main" val="1096202279"/>
                    </a:ext>
                  </a:extLst>
                </a:gridCol>
                <a:gridCol w="246888">
                  <a:extLst>
                    <a:ext uri="{9D8B030D-6E8A-4147-A177-3AD203B41FA5}">
                      <a16:colId xmlns:a16="http://schemas.microsoft.com/office/drawing/2014/main" val="253471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6902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17:18:30 </a:t>
                      </a:r>
                      <a:r>
                        <a:rPr kumimoji="0" lang="es-ES" sz="1000" b="0" i="0" u="none" strike="noStrike" kern="1200" cap="none" spc="0" normalizeH="0" baseline="0" noProof="0">
                          <a:ln>
                            <a:noFill/>
                          </a:ln>
                          <a:solidFill>
                            <a:prstClr val="black"/>
                          </a:solidFill>
                          <a:effectLst/>
                          <a:uLnTx/>
                          <a:uFillTx/>
                          <a:latin typeface="+mn-lt"/>
                          <a:ea typeface="+mn-ea"/>
                          <a:cs typeface="+mn-cs"/>
                        </a:rPr>
                        <a:t> 
 ¿Cómo ven? ¿Qué estará bueno encargarle a #ElReyDeLasOfertas #SmartFans?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78256536"/>
                  </a:ext>
                </a:extLst>
              </a:tr>
            </a:tbl>
          </a:graphicData>
        </a:graphic>
      </p:graphicFrame>
      <p:sp>
        <p:nvSpPr>
          <p:cNvPr id="4" name="Text Placeholder 3">
            <a:extLst>
              <a:ext uri="{FF2B5EF4-FFF2-40B4-BE49-F238E27FC236}">
                <a16:creationId xmlns:a16="http://schemas.microsoft.com/office/drawing/2014/main" id="{43A6FDE1-672B-4158-89C9-4FAC0B27F6CA}"/>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527064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E4875-D062-42FA-B493-4DD6F372AF76}"/>
              </a:ext>
            </a:extLst>
          </p:cNvPr>
          <p:cNvSpPr>
            <a:spLocks noGrp="1"/>
          </p:cNvSpPr>
          <p:nvPr>
            <p:ph type="title"/>
          </p:nvPr>
        </p:nvSpPr>
        <p:spPr/>
        <p:txBody>
          <a:bodyPr/>
          <a:lstStyle/>
          <a:p>
            <a:r>
              <a:rPr lang="en-US"/>
              <a:t>Facebook Own Posts Table | INDICADORES - 18 of 26</a:t>
            </a:r>
          </a:p>
        </p:txBody>
      </p:sp>
      <p:graphicFrame>
        <p:nvGraphicFramePr>
          <p:cNvPr id="5" name="Table Placeholder 4">
            <a:extLst>
              <a:ext uri="{FF2B5EF4-FFF2-40B4-BE49-F238E27FC236}">
                <a16:creationId xmlns:a16="http://schemas.microsoft.com/office/drawing/2014/main" id="{06C2F595-87D2-44AA-98DA-10148C00880A}"/>
              </a:ext>
            </a:extLst>
          </p:cNvPr>
          <p:cNvGraphicFramePr>
            <a:graphicFrameLocks noGrp="1"/>
          </p:cNvGraphicFramePr>
          <p:nvPr>
            <p:ph type="tbl" sz="quarter" idx="13"/>
            <p:extLst>
              <p:ext uri="{D42A27DB-BD31-4B8C-83A1-F6EECF244321}">
                <p14:modId xmlns:p14="http://schemas.microsoft.com/office/powerpoint/2010/main" val="189233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9571809"/>
                    </a:ext>
                  </a:extLst>
                </a:gridCol>
                <a:gridCol w="246888">
                  <a:extLst>
                    <a:ext uri="{9D8B030D-6E8A-4147-A177-3AD203B41FA5}">
                      <a16:colId xmlns:a16="http://schemas.microsoft.com/office/drawing/2014/main" val="2268181235"/>
                    </a:ext>
                  </a:extLst>
                </a:gridCol>
                <a:gridCol w="246888">
                  <a:extLst>
                    <a:ext uri="{9D8B030D-6E8A-4147-A177-3AD203B41FA5}">
                      <a16:colId xmlns:a16="http://schemas.microsoft.com/office/drawing/2014/main" val="1940044573"/>
                    </a:ext>
                  </a:extLst>
                </a:gridCol>
                <a:gridCol w="246888">
                  <a:extLst>
                    <a:ext uri="{9D8B030D-6E8A-4147-A177-3AD203B41FA5}">
                      <a16:colId xmlns:a16="http://schemas.microsoft.com/office/drawing/2014/main" val="1497734458"/>
                    </a:ext>
                  </a:extLst>
                </a:gridCol>
                <a:gridCol w="246888">
                  <a:extLst>
                    <a:ext uri="{9D8B030D-6E8A-4147-A177-3AD203B41FA5}">
                      <a16:colId xmlns:a16="http://schemas.microsoft.com/office/drawing/2014/main" val="676029612"/>
                    </a:ext>
                  </a:extLst>
                </a:gridCol>
                <a:gridCol w="246888">
                  <a:extLst>
                    <a:ext uri="{9D8B030D-6E8A-4147-A177-3AD203B41FA5}">
                      <a16:colId xmlns:a16="http://schemas.microsoft.com/office/drawing/2014/main" val="2046398093"/>
                    </a:ext>
                  </a:extLst>
                </a:gridCol>
                <a:gridCol w="246888">
                  <a:extLst>
                    <a:ext uri="{9D8B030D-6E8A-4147-A177-3AD203B41FA5}">
                      <a16:colId xmlns:a16="http://schemas.microsoft.com/office/drawing/2014/main" val="559644286"/>
                    </a:ext>
                  </a:extLst>
                </a:gridCol>
                <a:gridCol w="246888">
                  <a:extLst>
                    <a:ext uri="{9D8B030D-6E8A-4147-A177-3AD203B41FA5}">
                      <a16:colId xmlns:a16="http://schemas.microsoft.com/office/drawing/2014/main" val="3383172501"/>
                    </a:ext>
                  </a:extLst>
                </a:gridCol>
                <a:gridCol w="246888">
                  <a:extLst>
                    <a:ext uri="{9D8B030D-6E8A-4147-A177-3AD203B41FA5}">
                      <a16:colId xmlns:a16="http://schemas.microsoft.com/office/drawing/2014/main" val="3872877127"/>
                    </a:ext>
                  </a:extLst>
                </a:gridCol>
                <a:gridCol w="246888">
                  <a:extLst>
                    <a:ext uri="{9D8B030D-6E8A-4147-A177-3AD203B41FA5}">
                      <a16:colId xmlns:a16="http://schemas.microsoft.com/office/drawing/2014/main" val="4009784739"/>
                    </a:ext>
                  </a:extLst>
                </a:gridCol>
                <a:gridCol w="246888">
                  <a:extLst>
                    <a:ext uri="{9D8B030D-6E8A-4147-A177-3AD203B41FA5}">
                      <a16:colId xmlns:a16="http://schemas.microsoft.com/office/drawing/2014/main" val="3678786121"/>
                    </a:ext>
                  </a:extLst>
                </a:gridCol>
                <a:gridCol w="246888">
                  <a:extLst>
                    <a:ext uri="{9D8B030D-6E8A-4147-A177-3AD203B41FA5}">
                      <a16:colId xmlns:a16="http://schemas.microsoft.com/office/drawing/2014/main" val="4153327328"/>
                    </a:ext>
                  </a:extLst>
                </a:gridCol>
                <a:gridCol w="246888">
                  <a:extLst>
                    <a:ext uri="{9D8B030D-6E8A-4147-A177-3AD203B41FA5}">
                      <a16:colId xmlns:a16="http://schemas.microsoft.com/office/drawing/2014/main" val="2555002887"/>
                    </a:ext>
                  </a:extLst>
                </a:gridCol>
                <a:gridCol w="246888">
                  <a:extLst>
                    <a:ext uri="{9D8B030D-6E8A-4147-A177-3AD203B41FA5}">
                      <a16:colId xmlns:a16="http://schemas.microsoft.com/office/drawing/2014/main" val="1277118143"/>
                    </a:ext>
                  </a:extLst>
                </a:gridCol>
                <a:gridCol w="246888">
                  <a:extLst>
                    <a:ext uri="{9D8B030D-6E8A-4147-A177-3AD203B41FA5}">
                      <a16:colId xmlns:a16="http://schemas.microsoft.com/office/drawing/2014/main" val="195680094"/>
                    </a:ext>
                  </a:extLst>
                </a:gridCol>
                <a:gridCol w="246888">
                  <a:extLst>
                    <a:ext uri="{9D8B030D-6E8A-4147-A177-3AD203B41FA5}">
                      <a16:colId xmlns:a16="http://schemas.microsoft.com/office/drawing/2014/main" val="1091288879"/>
                    </a:ext>
                  </a:extLst>
                </a:gridCol>
                <a:gridCol w="246888">
                  <a:extLst>
                    <a:ext uri="{9D8B030D-6E8A-4147-A177-3AD203B41FA5}">
                      <a16:colId xmlns:a16="http://schemas.microsoft.com/office/drawing/2014/main" val="1688152919"/>
                    </a:ext>
                  </a:extLst>
                </a:gridCol>
                <a:gridCol w="246888">
                  <a:extLst>
                    <a:ext uri="{9D8B030D-6E8A-4147-A177-3AD203B41FA5}">
                      <a16:colId xmlns:a16="http://schemas.microsoft.com/office/drawing/2014/main" val="3702551412"/>
                    </a:ext>
                  </a:extLst>
                </a:gridCol>
                <a:gridCol w="246888">
                  <a:extLst>
                    <a:ext uri="{9D8B030D-6E8A-4147-A177-3AD203B41FA5}">
                      <a16:colId xmlns:a16="http://schemas.microsoft.com/office/drawing/2014/main" val="3976927995"/>
                    </a:ext>
                  </a:extLst>
                </a:gridCol>
                <a:gridCol w="246888">
                  <a:extLst>
                    <a:ext uri="{9D8B030D-6E8A-4147-A177-3AD203B41FA5}">
                      <a16:colId xmlns:a16="http://schemas.microsoft.com/office/drawing/2014/main" val="3494268312"/>
                    </a:ext>
                  </a:extLst>
                </a:gridCol>
                <a:gridCol w="246888">
                  <a:extLst>
                    <a:ext uri="{9D8B030D-6E8A-4147-A177-3AD203B41FA5}">
                      <a16:colId xmlns:a16="http://schemas.microsoft.com/office/drawing/2014/main" val="3365532853"/>
                    </a:ext>
                  </a:extLst>
                </a:gridCol>
                <a:gridCol w="246888">
                  <a:extLst>
                    <a:ext uri="{9D8B030D-6E8A-4147-A177-3AD203B41FA5}">
                      <a16:colId xmlns:a16="http://schemas.microsoft.com/office/drawing/2014/main" val="3885948847"/>
                    </a:ext>
                  </a:extLst>
                </a:gridCol>
                <a:gridCol w="246888">
                  <a:extLst>
                    <a:ext uri="{9D8B030D-6E8A-4147-A177-3AD203B41FA5}">
                      <a16:colId xmlns:a16="http://schemas.microsoft.com/office/drawing/2014/main" val="3055130111"/>
                    </a:ext>
                  </a:extLst>
                </a:gridCol>
                <a:gridCol w="246888">
                  <a:extLst>
                    <a:ext uri="{9D8B030D-6E8A-4147-A177-3AD203B41FA5}">
                      <a16:colId xmlns:a16="http://schemas.microsoft.com/office/drawing/2014/main" val="3347185327"/>
                    </a:ext>
                  </a:extLst>
                </a:gridCol>
                <a:gridCol w="246888">
                  <a:extLst>
                    <a:ext uri="{9D8B030D-6E8A-4147-A177-3AD203B41FA5}">
                      <a16:colId xmlns:a16="http://schemas.microsoft.com/office/drawing/2014/main" val="1753152430"/>
                    </a:ext>
                  </a:extLst>
                </a:gridCol>
                <a:gridCol w="246888">
                  <a:extLst>
                    <a:ext uri="{9D8B030D-6E8A-4147-A177-3AD203B41FA5}">
                      <a16:colId xmlns:a16="http://schemas.microsoft.com/office/drawing/2014/main" val="1802791361"/>
                    </a:ext>
                  </a:extLst>
                </a:gridCol>
                <a:gridCol w="246888">
                  <a:extLst>
                    <a:ext uri="{9D8B030D-6E8A-4147-A177-3AD203B41FA5}">
                      <a16:colId xmlns:a16="http://schemas.microsoft.com/office/drawing/2014/main" val="306942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028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12:48:00 </a:t>
                      </a:r>
                      <a:r>
                        <a:rPr kumimoji="0" lang="es-ES" sz="1000" b="0" i="0" u="none" strike="noStrike" kern="1200" cap="none" spc="0" normalizeH="0" baseline="0" noProof="0">
                          <a:ln>
                            <a:noFill/>
                          </a:ln>
                          <a:solidFill>
                            <a:prstClr val="black"/>
                          </a:solidFill>
                          <a:effectLst/>
                          <a:uLnTx/>
                          <a:uFillTx/>
                          <a:latin typeface="+mn-lt"/>
                          <a:ea typeface="+mn-ea"/>
                          <a:cs typeface="+mn-cs"/>
                        </a:rPr>
                        <a:t> 
 #TipDeBelleza ¿#SabíasQué dar entre 10 y 20 pasadas (dependiendo del grosor del pelo) con tu peine al cabello, exfolia el cuero cabelludo, elimina restos de productos, estimula la circulación sanguínea, favorece su crecimiento y potencia su brillo?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2423729"/>
                  </a:ext>
                </a:extLst>
              </a:tr>
            </a:tbl>
          </a:graphicData>
        </a:graphic>
      </p:graphicFrame>
      <p:sp>
        <p:nvSpPr>
          <p:cNvPr id="4" name="Text Placeholder 3">
            <a:extLst>
              <a:ext uri="{FF2B5EF4-FFF2-40B4-BE49-F238E27FC236}">
                <a16:creationId xmlns:a16="http://schemas.microsoft.com/office/drawing/2014/main" id="{E950C620-5402-43F2-85DE-0405B2DA7CBB}"/>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3758202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60C9D-04F5-4F17-B5E7-B62E3C74FD6F}"/>
              </a:ext>
            </a:extLst>
          </p:cNvPr>
          <p:cNvSpPr>
            <a:spLocks noGrp="1"/>
          </p:cNvSpPr>
          <p:nvPr>
            <p:ph type="title"/>
          </p:nvPr>
        </p:nvSpPr>
        <p:spPr/>
        <p:txBody>
          <a:bodyPr/>
          <a:lstStyle/>
          <a:p>
            <a:r>
              <a:rPr lang="en-US"/>
              <a:t>Facebook Own Posts Table | INDICADORES - 19 of 26</a:t>
            </a:r>
          </a:p>
        </p:txBody>
      </p:sp>
      <p:graphicFrame>
        <p:nvGraphicFramePr>
          <p:cNvPr id="5" name="Table Placeholder 4">
            <a:extLst>
              <a:ext uri="{FF2B5EF4-FFF2-40B4-BE49-F238E27FC236}">
                <a16:creationId xmlns:a16="http://schemas.microsoft.com/office/drawing/2014/main" id="{2C542914-B2C6-4218-98FA-FDE3259C5655}"/>
              </a:ext>
            </a:extLst>
          </p:cNvPr>
          <p:cNvGraphicFramePr>
            <a:graphicFrameLocks noGrp="1"/>
          </p:cNvGraphicFramePr>
          <p:nvPr>
            <p:ph type="tbl" sz="quarter" idx="13"/>
            <p:extLst>
              <p:ext uri="{D42A27DB-BD31-4B8C-83A1-F6EECF244321}">
                <p14:modId xmlns:p14="http://schemas.microsoft.com/office/powerpoint/2010/main" val="617694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7510921"/>
                    </a:ext>
                  </a:extLst>
                </a:gridCol>
                <a:gridCol w="246888">
                  <a:extLst>
                    <a:ext uri="{9D8B030D-6E8A-4147-A177-3AD203B41FA5}">
                      <a16:colId xmlns:a16="http://schemas.microsoft.com/office/drawing/2014/main" val="1507358635"/>
                    </a:ext>
                  </a:extLst>
                </a:gridCol>
                <a:gridCol w="246888">
                  <a:extLst>
                    <a:ext uri="{9D8B030D-6E8A-4147-A177-3AD203B41FA5}">
                      <a16:colId xmlns:a16="http://schemas.microsoft.com/office/drawing/2014/main" val="743128244"/>
                    </a:ext>
                  </a:extLst>
                </a:gridCol>
                <a:gridCol w="246888">
                  <a:extLst>
                    <a:ext uri="{9D8B030D-6E8A-4147-A177-3AD203B41FA5}">
                      <a16:colId xmlns:a16="http://schemas.microsoft.com/office/drawing/2014/main" val="3126528935"/>
                    </a:ext>
                  </a:extLst>
                </a:gridCol>
                <a:gridCol w="246888">
                  <a:extLst>
                    <a:ext uri="{9D8B030D-6E8A-4147-A177-3AD203B41FA5}">
                      <a16:colId xmlns:a16="http://schemas.microsoft.com/office/drawing/2014/main" val="572224431"/>
                    </a:ext>
                  </a:extLst>
                </a:gridCol>
                <a:gridCol w="246888">
                  <a:extLst>
                    <a:ext uri="{9D8B030D-6E8A-4147-A177-3AD203B41FA5}">
                      <a16:colId xmlns:a16="http://schemas.microsoft.com/office/drawing/2014/main" val="1495142062"/>
                    </a:ext>
                  </a:extLst>
                </a:gridCol>
                <a:gridCol w="246888">
                  <a:extLst>
                    <a:ext uri="{9D8B030D-6E8A-4147-A177-3AD203B41FA5}">
                      <a16:colId xmlns:a16="http://schemas.microsoft.com/office/drawing/2014/main" val="1645810992"/>
                    </a:ext>
                  </a:extLst>
                </a:gridCol>
                <a:gridCol w="246888">
                  <a:extLst>
                    <a:ext uri="{9D8B030D-6E8A-4147-A177-3AD203B41FA5}">
                      <a16:colId xmlns:a16="http://schemas.microsoft.com/office/drawing/2014/main" val="1618996550"/>
                    </a:ext>
                  </a:extLst>
                </a:gridCol>
                <a:gridCol w="246888">
                  <a:extLst>
                    <a:ext uri="{9D8B030D-6E8A-4147-A177-3AD203B41FA5}">
                      <a16:colId xmlns:a16="http://schemas.microsoft.com/office/drawing/2014/main" val="3968215524"/>
                    </a:ext>
                  </a:extLst>
                </a:gridCol>
                <a:gridCol w="246888">
                  <a:extLst>
                    <a:ext uri="{9D8B030D-6E8A-4147-A177-3AD203B41FA5}">
                      <a16:colId xmlns:a16="http://schemas.microsoft.com/office/drawing/2014/main" val="3388783820"/>
                    </a:ext>
                  </a:extLst>
                </a:gridCol>
                <a:gridCol w="246888">
                  <a:extLst>
                    <a:ext uri="{9D8B030D-6E8A-4147-A177-3AD203B41FA5}">
                      <a16:colId xmlns:a16="http://schemas.microsoft.com/office/drawing/2014/main" val="1774145242"/>
                    </a:ext>
                  </a:extLst>
                </a:gridCol>
                <a:gridCol w="246888">
                  <a:extLst>
                    <a:ext uri="{9D8B030D-6E8A-4147-A177-3AD203B41FA5}">
                      <a16:colId xmlns:a16="http://schemas.microsoft.com/office/drawing/2014/main" val="4128422246"/>
                    </a:ext>
                  </a:extLst>
                </a:gridCol>
                <a:gridCol w="246888">
                  <a:extLst>
                    <a:ext uri="{9D8B030D-6E8A-4147-A177-3AD203B41FA5}">
                      <a16:colId xmlns:a16="http://schemas.microsoft.com/office/drawing/2014/main" val="3597866262"/>
                    </a:ext>
                  </a:extLst>
                </a:gridCol>
                <a:gridCol w="246888">
                  <a:extLst>
                    <a:ext uri="{9D8B030D-6E8A-4147-A177-3AD203B41FA5}">
                      <a16:colId xmlns:a16="http://schemas.microsoft.com/office/drawing/2014/main" val="2885740467"/>
                    </a:ext>
                  </a:extLst>
                </a:gridCol>
                <a:gridCol w="246888">
                  <a:extLst>
                    <a:ext uri="{9D8B030D-6E8A-4147-A177-3AD203B41FA5}">
                      <a16:colId xmlns:a16="http://schemas.microsoft.com/office/drawing/2014/main" val="2913401365"/>
                    </a:ext>
                  </a:extLst>
                </a:gridCol>
                <a:gridCol w="246888">
                  <a:extLst>
                    <a:ext uri="{9D8B030D-6E8A-4147-A177-3AD203B41FA5}">
                      <a16:colId xmlns:a16="http://schemas.microsoft.com/office/drawing/2014/main" val="3393393566"/>
                    </a:ext>
                  </a:extLst>
                </a:gridCol>
                <a:gridCol w="246888">
                  <a:extLst>
                    <a:ext uri="{9D8B030D-6E8A-4147-A177-3AD203B41FA5}">
                      <a16:colId xmlns:a16="http://schemas.microsoft.com/office/drawing/2014/main" val="2907192210"/>
                    </a:ext>
                  </a:extLst>
                </a:gridCol>
                <a:gridCol w="246888">
                  <a:extLst>
                    <a:ext uri="{9D8B030D-6E8A-4147-A177-3AD203B41FA5}">
                      <a16:colId xmlns:a16="http://schemas.microsoft.com/office/drawing/2014/main" val="2127387865"/>
                    </a:ext>
                  </a:extLst>
                </a:gridCol>
                <a:gridCol w="246888">
                  <a:extLst>
                    <a:ext uri="{9D8B030D-6E8A-4147-A177-3AD203B41FA5}">
                      <a16:colId xmlns:a16="http://schemas.microsoft.com/office/drawing/2014/main" val="623258964"/>
                    </a:ext>
                  </a:extLst>
                </a:gridCol>
                <a:gridCol w="246888">
                  <a:extLst>
                    <a:ext uri="{9D8B030D-6E8A-4147-A177-3AD203B41FA5}">
                      <a16:colId xmlns:a16="http://schemas.microsoft.com/office/drawing/2014/main" val="729678726"/>
                    </a:ext>
                  </a:extLst>
                </a:gridCol>
                <a:gridCol w="246888">
                  <a:extLst>
                    <a:ext uri="{9D8B030D-6E8A-4147-A177-3AD203B41FA5}">
                      <a16:colId xmlns:a16="http://schemas.microsoft.com/office/drawing/2014/main" val="732742111"/>
                    </a:ext>
                  </a:extLst>
                </a:gridCol>
                <a:gridCol w="246888">
                  <a:extLst>
                    <a:ext uri="{9D8B030D-6E8A-4147-A177-3AD203B41FA5}">
                      <a16:colId xmlns:a16="http://schemas.microsoft.com/office/drawing/2014/main" val="895369742"/>
                    </a:ext>
                  </a:extLst>
                </a:gridCol>
                <a:gridCol w="246888">
                  <a:extLst>
                    <a:ext uri="{9D8B030D-6E8A-4147-A177-3AD203B41FA5}">
                      <a16:colId xmlns:a16="http://schemas.microsoft.com/office/drawing/2014/main" val="1868284599"/>
                    </a:ext>
                  </a:extLst>
                </a:gridCol>
                <a:gridCol w="246888">
                  <a:extLst>
                    <a:ext uri="{9D8B030D-6E8A-4147-A177-3AD203B41FA5}">
                      <a16:colId xmlns:a16="http://schemas.microsoft.com/office/drawing/2014/main" val="1874513233"/>
                    </a:ext>
                  </a:extLst>
                </a:gridCol>
                <a:gridCol w="246888">
                  <a:extLst>
                    <a:ext uri="{9D8B030D-6E8A-4147-A177-3AD203B41FA5}">
                      <a16:colId xmlns:a16="http://schemas.microsoft.com/office/drawing/2014/main" val="2480749071"/>
                    </a:ext>
                  </a:extLst>
                </a:gridCol>
                <a:gridCol w="246888">
                  <a:extLst>
                    <a:ext uri="{9D8B030D-6E8A-4147-A177-3AD203B41FA5}">
                      <a16:colId xmlns:a16="http://schemas.microsoft.com/office/drawing/2014/main" val="3732519235"/>
                    </a:ext>
                  </a:extLst>
                </a:gridCol>
                <a:gridCol w="246888">
                  <a:extLst>
                    <a:ext uri="{9D8B030D-6E8A-4147-A177-3AD203B41FA5}">
                      <a16:colId xmlns:a16="http://schemas.microsoft.com/office/drawing/2014/main" val="231711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806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- 2018-05-28 08:00:00 </a:t>
                      </a:r>
                      <a:r>
                        <a:rPr kumimoji="0" lang="es-ES" sz="1000" b="0" i="0" u="none" strike="noStrike" kern="1200" cap="none" spc="0" normalizeH="0" baseline="0" noProof="0">
                          <a:ln>
                            <a:noFill/>
                          </a:ln>
                          <a:solidFill>
                            <a:prstClr val="black"/>
                          </a:solidFill>
                          <a:effectLst/>
                          <a:uLnTx/>
                          <a:uFillTx/>
                          <a:latin typeface="+mn-lt"/>
                          <a:ea typeface="+mn-ea"/>
                          <a:cs typeface="+mn-cs"/>
                        </a:rPr>
                        <a:t> 
 Después de un fin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64317052"/>
                  </a:ext>
                </a:extLst>
              </a:tr>
            </a:tbl>
          </a:graphicData>
        </a:graphic>
      </p:graphicFrame>
      <p:sp>
        <p:nvSpPr>
          <p:cNvPr id="4" name="Text Placeholder 3">
            <a:extLst>
              <a:ext uri="{FF2B5EF4-FFF2-40B4-BE49-F238E27FC236}">
                <a16:creationId xmlns:a16="http://schemas.microsoft.com/office/drawing/2014/main" id="{7B31DADD-6A69-4FAE-8BD1-9B5C2FDF6529}"/>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40234701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30113-6240-4A93-8F23-B7747316AE11}"/>
              </a:ext>
            </a:extLst>
          </p:cNvPr>
          <p:cNvSpPr>
            <a:spLocks noGrp="1"/>
          </p:cNvSpPr>
          <p:nvPr>
            <p:ph type="title"/>
          </p:nvPr>
        </p:nvSpPr>
        <p:spPr/>
        <p:txBody>
          <a:bodyPr/>
          <a:lstStyle/>
          <a:p>
            <a:r>
              <a:rPr lang="en-US"/>
              <a:t>Facebook Own Posts Table | INDICADORES - 20 of 26</a:t>
            </a:r>
          </a:p>
        </p:txBody>
      </p:sp>
      <p:graphicFrame>
        <p:nvGraphicFramePr>
          <p:cNvPr id="5" name="Table Placeholder 4">
            <a:extLst>
              <a:ext uri="{FF2B5EF4-FFF2-40B4-BE49-F238E27FC236}">
                <a16:creationId xmlns:a16="http://schemas.microsoft.com/office/drawing/2014/main" id="{9A636BAD-023C-467A-B009-07C48917E61D}"/>
              </a:ext>
            </a:extLst>
          </p:cNvPr>
          <p:cNvGraphicFramePr>
            <a:graphicFrameLocks noGrp="1"/>
          </p:cNvGraphicFramePr>
          <p:nvPr>
            <p:ph type="tbl" sz="quarter" idx="13"/>
            <p:extLst>
              <p:ext uri="{D42A27DB-BD31-4B8C-83A1-F6EECF244321}">
                <p14:modId xmlns:p14="http://schemas.microsoft.com/office/powerpoint/2010/main" val="1895708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90885214"/>
                    </a:ext>
                  </a:extLst>
                </a:gridCol>
                <a:gridCol w="246888">
                  <a:extLst>
                    <a:ext uri="{9D8B030D-6E8A-4147-A177-3AD203B41FA5}">
                      <a16:colId xmlns:a16="http://schemas.microsoft.com/office/drawing/2014/main" val="991511853"/>
                    </a:ext>
                  </a:extLst>
                </a:gridCol>
                <a:gridCol w="246888">
                  <a:extLst>
                    <a:ext uri="{9D8B030D-6E8A-4147-A177-3AD203B41FA5}">
                      <a16:colId xmlns:a16="http://schemas.microsoft.com/office/drawing/2014/main" val="1865742256"/>
                    </a:ext>
                  </a:extLst>
                </a:gridCol>
                <a:gridCol w="246888">
                  <a:extLst>
                    <a:ext uri="{9D8B030D-6E8A-4147-A177-3AD203B41FA5}">
                      <a16:colId xmlns:a16="http://schemas.microsoft.com/office/drawing/2014/main" val="3261773622"/>
                    </a:ext>
                  </a:extLst>
                </a:gridCol>
                <a:gridCol w="246888">
                  <a:extLst>
                    <a:ext uri="{9D8B030D-6E8A-4147-A177-3AD203B41FA5}">
                      <a16:colId xmlns:a16="http://schemas.microsoft.com/office/drawing/2014/main" val="3018924111"/>
                    </a:ext>
                  </a:extLst>
                </a:gridCol>
                <a:gridCol w="246888">
                  <a:extLst>
                    <a:ext uri="{9D8B030D-6E8A-4147-A177-3AD203B41FA5}">
                      <a16:colId xmlns:a16="http://schemas.microsoft.com/office/drawing/2014/main" val="1629188454"/>
                    </a:ext>
                  </a:extLst>
                </a:gridCol>
                <a:gridCol w="246888">
                  <a:extLst>
                    <a:ext uri="{9D8B030D-6E8A-4147-A177-3AD203B41FA5}">
                      <a16:colId xmlns:a16="http://schemas.microsoft.com/office/drawing/2014/main" val="747991008"/>
                    </a:ext>
                  </a:extLst>
                </a:gridCol>
                <a:gridCol w="246888">
                  <a:extLst>
                    <a:ext uri="{9D8B030D-6E8A-4147-A177-3AD203B41FA5}">
                      <a16:colId xmlns:a16="http://schemas.microsoft.com/office/drawing/2014/main" val="654247216"/>
                    </a:ext>
                  </a:extLst>
                </a:gridCol>
                <a:gridCol w="246888">
                  <a:extLst>
                    <a:ext uri="{9D8B030D-6E8A-4147-A177-3AD203B41FA5}">
                      <a16:colId xmlns:a16="http://schemas.microsoft.com/office/drawing/2014/main" val="3638778"/>
                    </a:ext>
                  </a:extLst>
                </a:gridCol>
                <a:gridCol w="246888">
                  <a:extLst>
                    <a:ext uri="{9D8B030D-6E8A-4147-A177-3AD203B41FA5}">
                      <a16:colId xmlns:a16="http://schemas.microsoft.com/office/drawing/2014/main" val="1948289026"/>
                    </a:ext>
                  </a:extLst>
                </a:gridCol>
                <a:gridCol w="246888">
                  <a:extLst>
                    <a:ext uri="{9D8B030D-6E8A-4147-A177-3AD203B41FA5}">
                      <a16:colId xmlns:a16="http://schemas.microsoft.com/office/drawing/2014/main" val="3162122027"/>
                    </a:ext>
                  </a:extLst>
                </a:gridCol>
                <a:gridCol w="246888">
                  <a:extLst>
                    <a:ext uri="{9D8B030D-6E8A-4147-A177-3AD203B41FA5}">
                      <a16:colId xmlns:a16="http://schemas.microsoft.com/office/drawing/2014/main" val="255846307"/>
                    </a:ext>
                  </a:extLst>
                </a:gridCol>
                <a:gridCol w="246888">
                  <a:extLst>
                    <a:ext uri="{9D8B030D-6E8A-4147-A177-3AD203B41FA5}">
                      <a16:colId xmlns:a16="http://schemas.microsoft.com/office/drawing/2014/main" val="75669626"/>
                    </a:ext>
                  </a:extLst>
                </a:gridCol>
                <a:gridCol w="246888">
                  <a:extLst>
                    <a:ext uri="{9D8B030D-6E8A-4147-A177-3AD203B41FA5}">
                      <a16:colId xmlns:a16="http://schemas.microsoft.com/office/drawing/2014/main" val="2019869287"/>
                    </a:ext>
                  </a:extLst>
                </a:gridCol>
                <a:gridCol w="246888">
                  <a:extLst>
                    <a:ext uri="{9D8B030D-6E8A-4147-A177-3AD203B41FA5}">
                      <a16:colId xmlns:a16="http://schemas.microsoft.com/office/drawing/2014/main" val="3794077365"/>
                    </a:ext>
                  </a:extLst>
                </a:gridCol>
                <a:gridCol w="246888">
                  <a:extLst>
                    <a:ext uri="{9D8B030D-6E8A-4147-A177-3AD203B41FA5}">
                      <a16:colId xmlns:a16="http://schemas.microsoft.com/office/drawing/2014/main" val="3533364519"/>
                    </a:ext>
                  </a:extLst>
                </a:gridCol>
                <a:gridCol w="246888">
                  <a:extLst>
                    <a:ext uri="{9D8B030D-6E8A-4147-A177-3AD203B41FA5}">
                      <a16:colId xmlns:a16="http://schemas.microsoft.com/office/drawing/2014/main" val="2161777695"/>
                    </a:ext>
                  </a:extLst>
                </a:gridCol>
                <a:gridCol w="246888">
                  <a:extLst>
                    <a:ext uri="{9D8B030D-6E8A-4147-A177-3AD203B41FA5}">
                      <a16:colId xmlns:a16="http://schemas.microsoft.com/office/drawing/2014/main" val="47404651"/>
                    </a:ext>
                  </a:extLst>
                </a:gridCol>
                <a:gridCol w="246888">
                  <a:extLst>
                    <a:ext uri="{9D8B030D-6E8A-4147-A177-3AD203B41FA5}">
                      <a16:colId xmlns:a16="http://schemas.microsoft.com/office/drawing/2014/main" val="3954180859"/>
                    </a:ext>
                  </a:extLst>
                </a:gridCol>
                <a:gridCol w="246888">
                  <a:extLst>
                    <a:ext uri="{9D8B030D-6E8A-4147-A177-3AD203B41FA5}">
                      <a16:colId xmlns:a16="http://schemas.microsoft.com/office/drawing/2014/main" val="2068917512"/>
                    </a:ext>
                  </a:extLst>
                </a:gridCol>
                <a:gridCol w="246888">
                  <a:extLst>
                    <a:ext uri="{9D8B030D-6E8A-4147-A177-3AD203B41FA5}">
                      <a16:colId xmlns:a16="http://schemas.microsoft.com/office/drawing/2014/main" val="951552938"/>
                    </a:ext>
                  </a:extLst>
                </a:gridCol>
                <a:gridCol w="246888">
                  <a:extLst>
                    <a:ext uri="{9D8B030D-6E8A-4147-A177-3AD203B41FA5}">
                      <a16:colId xmlns:a16="http://schemas.microsoft.com/office/drawing/2014/main" val="2421616378"/>
                    </a:ext>
                  </a:extLst>
                </a:gridCol>
                <a:gridCol w="246888">
                  <a:extLst>
                    <a:ext uri="{9D8B030D-6E8A-4147-A177-3AD203B41FA5}">
                      <a16:colId xmlns:a16="http://schemas.microsoft.com/office/drawing/2014/main" val="1381806332"/>
                    </a:ext>
                  </a:extLst>
                </a:gridCol>
                <a:gridCol w="246888">
                  <a:extLst>
                    <a:ext uri="{9D8B030D-6E8A-4147-A177-3AD203B41FA5}">
                      <a16:colId xmlns:a16="http://schemas.microsoft.com/office/drawing/2014/main" val="2732086440"/>
                    </a:ext>
                  </a:extLst>
                </a:gridCol>
                <a:gridCol w="246888">
                  <a:extLst>
                    <a:ext uri="{9D8B030D-6E8A-4147-A177-3AD203B41FA5}">
                      <a16:colId xmlns:a16="http://schemas.microsoft.com/office/drawing/2014/main" val="1584773298"/>
                    </a:ext>
                  </a:extLst>
                </a:gridCol>
                <a:gridCol w="246888">
                  <a:extLst>
                    <a:ext uri="{9D8B030D-6E8A-4147-A177-3AD203B41FA5}">
                      <a16:colId xmlns:a16="http://schemas.microsoft.com/office/drawing/2014/main" val="1420194895"/>
                    </a:ext>
                  </a:extLst>
                </a:gridCol>
                <a:gridCol w="246888">
                  <a:extLst>
                    <a:ext uri="{9D8B030D-6E8A-4147-A177-3AD203B41FA5}">
                      <a16:colId xmlns:a16="http://schemas.microsoft.com/office/drawing/2014/main" val="2686371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817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Supermercados S-Mart - 2018-05-27 23:00:00 </a:t>
                      </a:r>
                      <a:r>
                        <a:rPr kumimoji="0" lang="en-US" sz="1000" b="0" i="0" u="none" strike="noStrike" kern="1200" cap="none" spc="0" normalizeH="0" baseline="0" noProof="0">
                          <a:ln>
                            <a:noFill/>
                          </a:ln>
                          <a:solidFill>
                            <a:prstClr val="black"/>
                          </a:solidFill>
                          <a:effectLst/>
                          <a:uLnTx/>
                          <a:uFillTx/>
                          <a:latin typeface="+mn-lt"/>
                          <a:ea typeface="+mn-ea"/>
                          <a:cs typeface="+mn-cs"/>
                        </a:rPr>
                        <a:t> 
 ¿Como qué se les antoja #SmartFans?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19930922"/>
                  </a:ext>
                </a:extLst>
              </a:tr>
            </a:tbl>
          </a:graphicData>
        </a:graphic>
      </p:graphicFrame>
      <p:sp>
        <p:nvSpPr>
          <p:cNvPr id="4" name="Text Placeholder 3">
            <a:extLst>
              <a:ext uri="{FF2B5EF4-FFF2-40B4-BE49-F238E27FC236}">
                <a16:creationId xmlns:a16="http://schemas.microsoft.com/office/drawing/2014/main" id="{593871F1-3147-42B6-9E7B-7A7C5D48AC8C}"/>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9673376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61F37-73D8-441D-BD0E-605D7A3523B9}"/>
              </a:ext>
            </a:extLst>
          </p:cNvPr>
          <p:cNvSpPr>
            <a:spLocks noGrp="1"/>
          </p:cNvSpPr>
          <p:nvPr>
            <p:ph type="title"/>
          </p:nvPr>
        </p:nvSpPr>
        <p:spPr/>
        <p:txBody>
          <a:bodyPr/>
          <a:lstStyle/>
          <a:p>
            <a:r>
              <a:rPr lang="en-US"/>
              <a:t>Facebook Own Posts Table | INDICADORES - 21 of 26</a:t>
            </a:r>
          </a:p>
        </p:txBody>
      </p:sp>
      <p:graphicFrame>
        <p:nvGraphicFramePr>
          <p:cNvPr id="5" name="Table Placeholder 4">
            <a:extLst>
              <a:ext uri="{FF2B5EF4-FFF2-40B4-BE49-F238E27FC236}">
                <a16:creationId xmlns:a16="http://schemas.microsoft.com/office/drawing/2014/main" id="{9D550DE8-82AE-44CE-A459-CD9BF390A575}"/>
              </a:ext>
            </a:extLst>
          </p:cNvPr>
          <p:cNvGraphicFramePr>
            <a:graphicFrameLocks noGrp="1"/>
          </p:cNvGraphicFramePr>
          <p:nvPr>
            <p:ph type="tbl" sz="quarter" idx="13"/>
            <p:extLst>
              <p:ext uri="{D42A27DB-BD31-4B8C-83A1-F6EECF244321}">
                <p14:modId xmlns:p14="http://schemas.microsoft.com/office/powerpoint/2010/main" val="4246417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9259960"/>
                    </a:ext>
                  </a:extLst>
                </a:gridCol>
                <a:gridCol w="246888">
                  <a:extLst>
                    <a:ext uri="{9D8B030D-6E8A-4147-A177-3AD203B41FA5}">
                      <a16:colId xmlns:a16="http://schemas.microsoft.com/office/drawing/2014/main" val="3203509795"/>
                    </a:ext>
                  </a:extLst>
                </a:gridCol>
                <a:gridCol w="246888">
                  <a:extLst>
                    <a:ext uri="{9D8B030D-6E8A-4147-A177-3AD203B41FA5}">
                      <a16:colId xmlns:a16="http://schemas.microsoft.com/office/drawing/2014/main" val="3020773287"/>
                    </a:ext>
                  </a:extLst>
                </a:gridCol>
                <a:gridCol w="246888">
                  <a:extLst>
                    <a:ext uri="{9D8B030D-6E8A-4147-A177-3AD203B41FA5}">
                      <a16:colId xmlns:a16="http://schemas.microsoft.com/office/drawing/2014/main" val="3888576412"/>
                    </a:ext>
                  </a:extLst>
                </a:gridCol>
                <a:gridCol w="246888">
                  <a:extLst>
                    <a:ext uri="{9D8B030D-6E8A-4147-A177-3AD203B41FA5}">
                      <a16:colId xmlns:a16="http://schemas.microsoft.com/office/drawing/2014/main" val="864959217"/>
                    </a:ext>
                  </a:extLst>
                </a:gridCol>
                <a:gridCol w="246888">
                  <a:extLst>
                    <a:ext uri="{9D8B030D-6E8A-4147-A177-3AD203B41FA5}">
                      <a16:colId xmlns:a16="http://schemas.microsoft.com/office/drawing/2014/main" val="310825386"/>
                    </a:ext>
                  </a:extLst>
                </a:gridCol>
                <a:gridCol w="246888">
                  <a:extLst>
                    <a:ext uri="{9D8B030D-6E8A-4147-A177-3AD203B41FA5}">
                      <a16:colId xmlns:a16="http://schemas.microsoft.com/office/drawing/2014/main" val="3861100790"/>
                    </a:ext>
                  </a:extLst>
                </a:gridCol>
                <a:gridCol w="246888">
                  <a:extLst>
                    <a:ext uri="{9D8B030D-6E8A-4147-A177-3AD203B41FA5}">
                      <a16:colId xmlns:a16="http://schemas.microsoft.com/office/drawing/2014/main" val="2732252602"/>
                    </a:ext>
                  </a:extLst>
                </a:gridCol>
                <a:gridCol w="246888">
                  <a:extLst>
                    <a:ext uri="{9D8B030D-6E8A-4147-A177-3AD203B41FA5}">
                      <a16:colId xmlns:a16="http://schemas.microsoft.com/office/drawing/2014/main" val="2833696213"/>
                    </a:ext>
                  </a:extLst>
                </a:gridCol>
                <a:gridCol w="246888">
                  <a:extLst>
                    <a:ext uri="{9D8B030D-6E8A-4147-A177-3AD203B41FA5}">
                      <a16:colId xmlns:a16="http://schemas.microsoft.com/office/drawing/2014/main" val="3869987928"/>
                    </a:ext>
                  </a:extLst>
                </a:gridCol>
                <a:gridCol w="246888">
                  <a:extLst>
                    <a:ext uri="{9D8B030D-6E8A-4147-A177-3AD203B41FA5}">
                      <a16:colId xmlns:a16="http://schemas.microsoft.com/office/drawing/2014/main" val="3921507879"/>
                    </a:ext>
                  </a:extLst>
                </a:gridCol>
                <a:gridCol w="246888">
                  <a:extLst>
                    <a:ext uri="{9D8B030D-6E8A-4147-A177-3AD203B41FA5}">
                      <a16:colId xmlns:a16="http://schemas.microsoft.com/office/drawing/2014/main" val="4164368773"/>
                    </a:ext>
                  </a:extLst>
                </a:gridCol>
                <a:gridCol w="246888">
                  <a:extLst>
                    <a:ext uri="{9D8B030D-6E8A-4147-A177-3AD203B41FA5}">
                      <a16:colId xmlns:a16="http://schemas.microsoft.com/office/drawing/2014/main" val="382441805"/>
                    </a:ext>
                  </a:extLst>
                </a:gridCol>
                <a:gridCol w="246888">
                  <a:extLst>
                    <a:ext uri="{9D8B030D-6E8A-4147-A177-3AD203B41FA5}">
                      <a16:colId xmlns:a16="http://schemas.microsoft.com/office/drawing/2014/main" val="4049055786"/>
                    </a:ext>
                  </a:extLst>
                </a:gridCol>
                <a:gridCol w="246888">
                  <a:extLst>
                    <a:ext uri="{9D8B030D-6E8A-4147-A177-3AD203B41FA5}">
                      <a16:colId xmlns:a16="http://schemas.microsoft.com/office/drawing/2014/main" val="324339667"/>
                    </a:ext>
                  </a:extLst>
                </a:gridCol>
                <a:gridCol w="246888">
                  <a:extLst>
                    <a:ext uri="{9D8B030D-6E8A-4147-A177-3AD203B41FA5}">
                      <a16:colId xmlns:a16="http://schemas.microsoft.com/office/drawing/2014/main" val="3299368587"/>
                    </a:ext>
                  </a:extLst>
                </a:gridCol>
                <a:gridCol w="246888">
                  <a:extLst>
                    <a:ext uri="{9D8B030D-6E8A-4147-A177-3AD203B41FA5}">
                      <a16:colId xmlns:a16="http://schemas.microsoft.com/office/drawing/2014/main" val="3262163317"/>
                    </a:ext>
                  </a:extLst>
                </a:gridCol>
                <a:gridCol w="246888">
                  <a:extLst>
                    <a:ext uri="{9D8B030D-6E8A-4147-A177-3AD203B41FA5}">
                      <a16:colId xmlns:a16="http://schemas.microsoft.com/office/drawing/2014/main" val="151488413"/>
                    </a:ext>
                  </a:extLst>
                </a:gridCol>
                <a:gridCol w="246888">
                  <a:extLst>
                    <a:ext uri="{9D8B030D-6E8A-4147-A177-3AD203B41FA5}">
                      <a16:colId xmlns:a16="http://schemas.microsoft.com/office/drawing/2014/main" val="2330394708"/>
                    </a:ext>
                  </a:extLst>
                </a:gridCol>
                <a:gridCol w="246888">
                  <a:extLst>
                    <a:ext uri="{9D8B030D-6E8A-4147-A177-3AD203B41FA5}">
                      <a16:colId xmlns:a16="http://schemas.microsoft.com/office/drawing/2014/main" val="2027733369"/>
                    </a:ext>
                  </a:extLst>
                </a:gridCol>
                <a:gridCol w="246888">
                  <a:extLst>
                    <a:ext uri="{9D8B030D-6E8A-4147-A177-3AD203B41FA5}">
                      <a16:colId xmlns:a16="http://schemas.microsoft.com/office/drawing/2014/main" val="3139386378"/>
                    </a:ext>
                  </a:extLst>
                </a:gridCol>
                <a:gridCol w="246888">
                  <a:extLst>
                    <a:ext uri="{9D8B030D-6E8A-4147-A177-3AD203B41FA5}">
                      <a16:colId xmlns:a16="http://schemas.microsoft.com/office/drawing/2014/main" val="2344439109"/>
                    </a:ext>
                  </a:extLst>
                </a:gridCol>
                <a:gridCol w="246888">
                  <a:extLst>
                    <a:ext uri="{9D8B030D-6E8A-4147-A177-3AD203B41FA5}">
                      <a16:colId xmlns:a16="http://schemas.microsoft.com/office/drawing/2014/main" val="3596326420"/>
                    </a:ext>
                  </a:extLst>
                </a:gridCol>
                <a:gridCol w="246888">
                  <a:extLst>
                    <a:ext uri="{9D8B030D-6E8A-4147-A177-3AD203B41FA5}">
                      <a16:colId xmlns:a16="http://schemas.microsoft.com/office/drawing/2014/main" val="2572442210"/>
                    </a:ext>
                  </a:extLst>
                </a:gridCol>
                <a:gridCol w="246888">
                  <a:extLst>
                    <a:ext uri="{9D8B030D-6E8A-4147-A177-3AD203B41FA5}">
                      <a16:colId xmlns:a16="http://schemas.microsoft.com/office/drawing/2014/main" val="325730893"/>
                    </a:ext>
                  </a:extLst>
                </a:gridCol>
                <a:gridCol w="246888">
                  <a:extLst>
                    <a:ext uri="{9D8B030D-6E8A-4147-A177-3AD203B41FA5}">
                      <a16:colId xmlns:a16="http://schemas.microsoft.com/office/drawing/2014/main" val="445923814"/>
                    </a:ext>
                  </a:extLst>
                </a:gridCol>
                <a:gridCol w="246888">
                  <a:extLst>
                    <a:ext uri="{9D8B030D-6E8A-4147-A177-3AD203B41FA5}">
                      <a16:colId xmlns:a16="http://schemas.microsoft.com/office/drawing/2014/main" val="2056079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7899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- 2018-05-27 17:39:00 </a:t>
                      </a:r>
                      <a:r>
                        <a:rPr kumimoji="0" lang="es-ES" sz="1000" b="0" i="0" u="none" strike="noStrike" kern="1200" cap="none" spc="0" normalizeH="0" baseline="0" noProof="0">
                          <a:ln>
                            <a:noFill/>
                          </a:ln>
                          <a:solidFill>
                            <a:prstClr val="black"/>
                          </a:solidFill>
                          <a:effectLst/>
                          <a:uLnTx/>
                          <a:uFillTx/>
                          <a:latin typeface="+mn-lt"/>
                          <a:ea typeface="+mn-ea"/>
                          <a:cs typeface="+mn-cs"/>
                        </a:rPr>
                        <a:t> 
 🍨Domingo… día en que podemos consentirnos con: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07037349"/>
                  </a:ext>
                </a:extLst>
              </a:tr>
            </a:tbl>
          </a:graphicData>
        </a:graphic>
      </p:graphicFrame>
      <p:sp>
        <p:nvSpPr>
          <p:cNvPr id="4" name="Text Placeholder 3">
            <a:extLst>
              <a:ext uri="{FF2B5EF4-FFF2-40B4-BE49-F238E27FC236}">
                <a16:creationId xmlns:a16="http://schemas.microsoft.com/office/drawing/2014/main" id="{843A3C27-F319-46F0-8081-DE1D7CE32AB6}"/>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727689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3144C-11D9-4434-AC96-F58AC04480FC}"/>
              </a:ext>
            </a:extLst>
          </p:cNvPr>
          <p:cNvSpPr>
            <a:spLocks noGrp="1"/>
          </p:cNvSpPr>
          <p:nvPr>
            <p:ph type="title"/>
          </p:nvPr>
        </p:nvSpPr>
        <p:spPr/>
        <p:txBody>
          <a:bodyPr/>
          <a:lstStyle/>
          <a:p>
            <a:r>
              <a:rPr lang="en-US"/>
              <a:t>Facebook Own Posts Table | INDICADORES - 22 of 26</a:t>
            </a:r>
          </a:p>
        </p:txBody>
      </p:sp>
      <p:graphicFrame>
        <p:nvGraphicFramePr>
          <p:cNvPr id="5" name="Table Placeholder 4">
            <a:extLst>
              <a:ext uri="{FF2B5EF4-FFF2-40B4-BE49-F238E27FC236}">
                <a16:creationId xmlns:a16="http://schemas.microsoft.com/office/drawing/2014/main" id="{1368DBCD-C95F-4A99-A220-AE85B69AC351}"/>
              </a:ext>
            </a:extLst>
          </p:cNvPr>
          <p:cNvGraphicFramePr>
            <a:graphicFrameLocks noGrp="1"/>
          </p:cNvGraphicFramePr>
          <p:nvPr>
            <p:ph type="tbl" sz="quarter" idx="13"/>
            <p:extLst>
              <p:ext uri="{D42A27DB-BD31-4B8C-83A1-F6EECF244321}">
                <p14:modId xmlns:p14="http://schemas.microsoft.com/office/powerpoint/2010/main" val="1649898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9703129"/>
                    </a:ext>
                  </a:extLst>
                </a:gridCol>
                <a:gridCol w="246888">
                  <a:extLst>
                    <a:ext uri="{9D8B030D-6E8A-4147-A177-3AD203B41FA5}">
                      <a16:colId xmlns:a16="http://schemas.microsoft.com/office/drawing/2014/main" val="1587761628"/>
                    </a:ext>
                  </a:extLst>
                </a:gridCol>
                <a:gridCol w="246888">
                  <a:extLst>
                    <a:ext uri="{9D8B030D-6E8A-4147-A177-3AD203B41FA5}">
                      <a16:colId xmlns:a16="http://schemas.microsoft.com/office/drawing/2014/main" val="4072122527"/>
                    </a:ext>
                  </a:extLst>
                </a:gridCol>
                <a:gridCol w="246888">
                  <a:extLst>
                    <a:ext uri="{9D8B030D-6E8A-4147-A177-3AD203B41FA5}">
                      <a16:colId xmlns:a16="http://schemas.microsoft.com/office/drawing/2014/main" val="2299483393"/>
                    </a:ext>
                  </a:extLst>
                </a:gridCol>
                <a:gridCol w="246888">
                  <a:extLst>
                    <a:ext uri="{9D8B030D-6E8A-4147-A177-3AD203B41FA5}">
                      <a16:colId xmlns:a16="http://schemas.microsoft.com/office/drawing/2014/main" val="4163744448"/>
                    </a:ext>
                  </a:extLst>
                </a:gridCol>
                <a:gridCol w="246888">
                  <a:extLst>
                    <a:ext uri="{9D8B030D-6E8A-4147-A177-3AD203B41FA5}">
                      <a16:colId xmlns:a16="http://schemas.microsoft.com/office/drawing/2014/main" val="2203019434"/>
                    </a:ext>
                  </a:extLst>
                </a:gridCol>
                <a:gridCol w="246888">
                  <a:extLst>
                    <a:ext uri="{9D8B030D-6E8A-4147-A177-3AD203B41FA5}">
                      <a16:colId xmlns:a16="http://schemas.microsoft.com/office/drawing/2014/main" val="233432904"/>
                    </a:ext>
                  </a:extLst>
                </a:gridCol>
                <a:gridCol w="246888">
                  <a:extLst>
                    <a:ext uri="{9D8B030D-6E8A-4147-A177-3AD203B41FA5}">
                      <a16:colId xmlns:a16="http://schemas.microsoft.com/office/drawing/2014/main" val="3689619286"/>
                    </a:ext>
                  </a:extLst>
                </a:gridCol>
                <a:gridCol w="246888">
                  <a:extLst>
                    <a:ext uri="{9D8B030D-6E8A-4147-A177-3AD203B41FA5}">
                      <a16:colId xmlns:a16="http://schemas.microsoft.com/office/drawing/2014/main" val="4113831854"/>
                    </a:ext>
                  </a:extLst>
                </a:gridCol>
                <a:gridCol w="246888">
                  <a:extLst>
                    <a:ext uri="{9D8B030D-6E8A-4147-A177-3AD203B41FA5}">
                      <a16:colId xmlns:a16="http://schemas.microsoft.com/office/drawing/2014/main" val="1834915339"/>
                    </a:ext>
                  </a:extLst>
                </a:gridCol>
                <a:gridCol w="246888">
                  <a:extLst>
                    <a:ext uri="{9D8B030D-6E8A-4147-A177-3AD203B41FA5}">
                      <a16:colId xmlns:a16="http://schemas.microsoft.com/office/drawing/2014/main" val="663074306"/>
                    </a:ext>
                  </a:extLst>
                </a:gridCol>
                <a:gridCol w="246888">
                  <a:extLst>
                    <a:ext uri="{9D8B030D-6E8A-4147-A177-3AD203B41FA5}">
                      <a16:colId xmlns:a16="http://schemas.microsoft.com/office/drawing/2014/main" val="2880244530"/>
                    </a:ext>
                  </a:extLst>
                </a:gridCol>
                <a:gridCol w="246888">
                  <a:extLst>
                    <a:ext uri="{9D8B030D-6E8A-4147-A177-3AD203B41FA5}">
                      <a16:colId xmlns:a16="http://schemas.microsoft.com/office/drawing/2014/main" val="40413100"/>
                    </a:ext>
                  </a:extLst>
                </a:gridCol>
                <a:gridCol w="246888">
                  <a:extLst>
                    <a:ext uri="{9D8B030D-6E8A-4147-A177-3AD203B41FA5}">
                      <a16:colId xmlns:a16="http://schemas.microsoft.com/office/drawing/2014/main" val="1699700463"/>
                    </a:ext>
                  </a:extLst>
                </a:gridCol>
                <a:gridCol w="246888">
                  <a:extLst>
                    <a:ext uri="{9D8B030D-6E8A-4147-A177-3AD203B41FA5}">
                      <a16:colId xmlns:a16="http://schemas.microsoft.com/office/drawing/2014/main" val="3763043667"/>
                    </a:ext>
                  </a:extLst>
                </a:gridCol>
                <a:gridCol w="246888">
                  <a:extLst>
                    <a:ext uri="{9D8B030D-6E8A-4147-A177-3AD203B41FA5}">
                      <a16:colId xmlns:a16="http://schemas.microsoft.com/office/drawing/2014/main" val="503163222"/>
                    </a:ext>
                  </a:extLst>
                </a:gridCol>
                <a:gridCol w="246888">
                  <a:extLst>
                    <a:ext uri="{9D8B030D-6E8A-4147-A177-3AD203B41FA5}">
                      <a16:colId xmlns:a16="http://schemas.microsoft.com/office/drawing/2014/main" val="3903978533"/>
                    </a:ext>
                  </a:extLst>
                </a:gridCol>
                <a:gridCol w="246888">
                  <a:extLst>
                    <a:ext uri="{9D8B030D-6E8A-4147-A177-3AD203B41FA5}">
                      <a16:colId xmlns:a16="http://schemas.microsoft.com/office/drawing/2014/main" val="3766480531"/>
                    </a:ext>
                  </a:extLst>
                </a:gridCol>
                <a:gridCol w="246888">
                  <a:extLst>
                    <a:ext uri="{9D8B030D-6E8A-4147-A177-3AD203B41FA5}">
                      <a16:colId xmlns:a16="http://schemas.microsoft.com/office/drawing/2014/main" val="1824128263"/>
                    </a:ext>
                  </a:extLst>
                </a:gridCol>
                <a:gridCol w="246888">
                  <a:extLst>
                    <a:ext uri="{9D8B030D-6E8A-4147-A177-3AD203B41FA5}">
                      <a16:colId xmlns:a16="http://schemas.microsoft.com/office/drawing/2014/main" val="337166382"/>
                    </a:ext>
                  </a:extLst>
                </a:gridCol>
                <a:gridCol w="246888">
                  <a:extLst>
                    <a:ext uri="{9D8B030D-6E8A-4147-A177-3AD203B41FA5}">
                      <a16:colId xmlns:a16="http://schemas.microsoft.com/office/drawing/2014/main" val="2689377874"/>
                    </a:ext>
                  </a:extLst>
                </a:gridCol>
                <a:gridCol w="246888">
                  <a:extLst>
                    <a:ext uri="{9D8B030D-6E8A-4147-A177-3AD203B41FA5}">
                      <a16:colId xmlns:a16="http://schemas.microsoft.com/office/drawing/2014/main" val="3880957198"/>
                    </a:ext>
                  </a:extLst>
                </a:gridCol>
                <a:gridCol w="246888">
                  <a:extLst>
                    <a:ext uri="{9D8B030D-6E8A-4147-A177-3AD203B41FA5}">
                      <a16:colId xmlns:a16="http://schemas.microsoft.com/office/drawing/2014/main" val="164990772"/>
                    </a:ext>
                  </a:extLst>
                </a:gridCol>
                <a:gridCol w="246888">
                  <a:extLst>
                    <a:ext uri="{9D8B030D-6E8A-4147-A177-3AD203B41FA5}">
                      <a16:colId xmlns:a16="http://schemas.microsoft.com/office/drawing/2014/main" val="67800591"/>
                    </a:ext>
                  </a:extLst>
                </a:gridCol>
                <a:gridCol w="246888">
                  <a:extLst>
                    <a:ext uri="{9D8B030D-6E8A-4147-A177-3AD203B41FA5}">
                      <a16:colId xmlns:a16="http://schemas.microsoft.com/office/drawing/2014/main" val="482662112"/>
                    </a:ext>
                  </a:extLst>
                </a:gridCol>
                <a:gridCol w="246888">
                  <a:extLst>
                    <a:ext uri="{9D8B030D-6E8A-4147-A177-3AD203B41FA5}">
                      <a16:colId xmlns:a16="http://schemas.microsoft.com/office/drawing/2014/main" val="159119299"/>
                    </a:ext>
                  </a:extLst>
                </a:gridCol>
                <a:gridCol w="246888">
                  <a:extLst>
                    <a:ext uri="{9D8B030D-6E8A-4147-A177-3AD203B41FA5}">
                      <a16:colId xmlns:a16="http://schemas.microsoft.com/office/drawing/2014/main" val="1046089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8674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- 2018-05-27 13:30:00 </a:t>
                      </a:r>
                      <a:r>
                        <a:rPr kumimoji="0" lang="es-ES" sz="1000" b="0" i="0" u="none" strike="noStrike" kern="1200" cap="none" spc="0" normalizeH="0" baseline="0" noProof="0">
                          <a:ln>
                            <a:noFill/>
                          </a:ln>
                          <a:solidFill>
                            <a:prstClr val="black"/>
                          </a:solidFill>
                          <a:effectLst/>
                          <a:uLnTx/>
                          <a:uFillTx/>
                          <a:latin typeface="+mn-lt"/>
                          <a:ea typeface="+mn-ea"/>
                          <a:cs typeface="+mn-cs"/>
                        </a:rPr>
                        <a:t> 
 ¡Inicia la semana con un cambio de look!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Aldama, Campestre Juárez, Chihuahua, Ciudad Juárez, Ranchería Juárez Chihuahua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46136264"/>
                  </a:ext>
                </a:extLst>
              </a:tr>
            </a:tbl>
          </a:graphicData>
        </a:graphic>
      </p:graphicFrame>
      <p:sp>
        <p:nvSpPr>
          <p:cNvPr id="4" name="Text Placeholder 3">
            <a:extLst>
              <a:ext uri="{FF2B5EF4-FFF2-40B4-BE49-F238E27FC236}">
                <a16:creationId xmlns:a16="http://schemas.microsoft.com/office/drawing/2014/main" id="{EA2FC4D9-8A67-45EE-9528-9BB2FF238BD1}"/>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631209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DC248-AFAD-42E9-872C-56321E773F1C}"/>
              </a:ext>
            </a:extLst>
          </p:cNvPr>
          <p:cNvSpPr>
            <a:spLocks noGrp="1"/>
          </p:cNvSpPr>
          <p:nvPr>
            <p:ph type="title"/>
          </p:nvPr>
        </p:nvSpPr>
        <p:spPr/>
        <p:txBody>
          <a:bodyPr/>
          <a:lstStyle/>
          <a:p>
            <a:r>
              <a:rPr lang="en-US"/>
              <a:t>Facebook Own Posts Table | INDICADORES - 23 of 26</a:t>
            </a:r>
          </a:p>
        </p:txBody>
      </p:sp>
      <p:graphicFrame>
        <p:nvGraphicFramePr>
          <p:cNvPr id="5" name="Table Placeholder 4">
            <a:extLst>
              <a:ext uri="{FF2B5EF4-FFF2-40B4-BE49-F238E27FC236}">
                <a16:creationId xmlns:a16="http://schemas.microsoft.com/office/drawing/2014/main" id="{76F1EC88-0CC2-40DC-B884-C8D9071729C7}"/>
              </a:ext>
            </a:extLst>
          </p:cNvPr>
          <p:cNvGraphicFramePr>
            <a:graphicFrameLocks noGrp="1"/>
          </p:cNvGraphicFramePr>
          <p:nvPr>
            <p:ph type="tbl" sz="quarter" idx="13"/>
            <p:extLst>
              <p:ext uri="{D42A27DB-BD31-4B8C-83A1-F6EECF244321}">
                <p14:modId xmlns:p14="http://schemas.microsoft.com/office/powerpoint/2010/main" val="182100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0719461"/>
                    </a:ext>
                  </a:extLst>
                </a:gridCol>
                <a:gridCol w="246888">
                  <a:extLst>
                    <a:ext uri="{9D8B030D-6E8A-4147-A177-3AD203B41FA5}">
                      <a16:colId xmlns:a16="http://schemas.microsoft.com/office/drawing/2014/main" val="2942609696"/>
                    </a:ext>
                  </a:extLst>
                </a:gridCol>
                <a:gridCol w="246888">
                  <a:extLst>
                    <a:ext uri="{9D8B030D-6E8A-4147-A177-3AD203B41FA5}">
                      <a16:colId xmlns:a16="http://schemas.microsoft.com/office/drawing/2014/main" val="1529750504"/>
                    </a:ext>
                  </a:extLst>
                </a:gridCol>
                <a:gridCol w="246888">
                  <a:extLst>
                    <a:ext uri="{9D8B030D-6E8A-4147-A177-3AD203B41FA5}">
                      <a16:colId xmlns:a16="http://schemas.microsoft.com/office/drawing/2014/main" val="1059019582"/>
                    </a:ext>
                  </a:extLst>
                </a:gridCol>
                <a:gridCol w="246888">
                  <a:extLst>
                    <a:ext uri="{9D8B030D-6E8A-4147-A177-3AD203B41FA5}">
                      <a16:colId xmlns:a16="http://schemas.microsoft.com/office/drawing/2014/main" val="1902758875"/>
                    </a:ext>
                  </a:extLst>
                </a:gridCol>
                <a:gridCol w="246888">
                  <a:extLst>
                    <a:ext uri="{9D8B030D-6E8A-4147-A177-3AD203B41FA5}">
                      <a16:colId xmlns:a16="http://schemas.microsoft.com/office/drawing/2014/main" val="4004615681"/>
                    </a:ext>
                  </a:extLst>
                </a:gridCol>
                <a:gridCol w="246888">
                  <a:extLst>
                    <a:ext uri="{9D8B030D-6E8A-4147-A177-3AD203B41FA5}">
                      <a16:colId xmlns:a16="http://schemas.microsoft.com/office/drawing/2014/main" val="1737175932"/>
                    </a:ext>
                  </a:extLst>
                </a:gridCol>
                <a:gridCol w="246888">
                  <a:extLst>
                    <a:ext uri="{9D8B030D-6E8A-4147-A177-3AD203B41FA5}">
                      <a16:colId xmlns:a16="http://schemas.microsoft.com/office/drawing/2014/main" val="994902500"/>
                    </a:ext>
                  </a:extLst>
                </a:gridCol>
                <a:gridCol w="246888">
                  <a:extLst>
                    <a:ext uri="{9D8B030D-6E8A-4147-A177-3AD203B41FA5}">
                      <a16:colId xmlns:a16="http://schemas.microsoft.com/office/drawing/2014/main" val="1186305727"/>
                    </a:ext>
                  </a:extLst>
                </a:gridCol>
                <a:gridCol w="246888">
                  <a:extLst>
                    <a:ext uri="{9D8B030D-6E8A-4147-A177-3AD203B41FA5}">
                      <a16:colId xmlns:a16="http://schemas.microsoft.com/office/drawing/2014/main" val="2533015956"/>
                    </a:ext>
                  </a:extLst>
                </a:gridCol>
                <a:gridCol w="246888">
                  <a:extLst>
                    <a:ext uri="{9D8B030D-6E8A-4147-A177-3AD203B41FA5}">
                      <a16:colId xmlns:a16="http://schemas.microsoft.com/office/drawing/2014/main" val="3461235285"/>
                    </a:ext>
                  </a:extLst>
                </a:gridCol>
                <a:gridCol w="246888">
                  <a:extLst>
                    <a:ext uri="{9D8B030D-6E8A-4147-A177-3AD203B41FA5}">
                      <a16:colId xmlns:a16="http://schemas.microsoft.com/office/drawing/2014/main" val="2881109117"/>
                    </a:ext>
                  </a:extLst>
                </a:gridCol>
                <a:gridCol w="246888">
                  <a:extLst>
                    <a:ext uri="{9D8B030D-6E8A-4147-A177-3AD203B41FA5}">
                      <a16:colId xmlns:a16="http://schemas.microsoft.com/office/drawing/2014/main" val="18240633"/>
                    </a:ext>
                  </a:extLst>
                </a:gridCol>
                <a:gridCol w="246888">
                  <a:extLst>
                    <a:ext uri="{9D8B030D-6E8A-4147-A177-3AD203B41FA5}">
                      <a16:colId xmlns:a16="http://schemas.microsoft.com/office/drawing/2014/main" val="1421837661"/>
                    </a:ext>
                  </a:extLst>
                </a:gridCol>
                <a:gridCol w="246888">
                  <a:extLst>
                    <a:ext uri="{9D8B030D-6E8A-4147-A177-3AD203B41FA5}">
                      <a16:colId xmlns:a16="http://schemas.microsoft.com/office/drawing/2014/main" val="1185777825"/>
                    </a:ext>
                  </a:extLst>
                </a:gridCol>
                <a:gridCol w="246888">
                  <a:extLst>
                    <a:ext uri="{9D8B030D-6E8A-4147-A177-3AD203B41FA5}">
                      <a16:colId xmlns:a16="http://schemas.microsoft.com/office/drawing/2014/main" val="3115304305"/>
                    </a:ext>
                  </a:extLst>
                </a:gridCol>
                <a:gridCol w="246888">
                  <a:extLst>
                    <a:ext uri="{9D8B030D-6E8A-4147-A177-3AD203B41FA5}">
                      <a16:colId xmlns:a16="http://schemas.microsoft.com/office/drawing/2014/main" val="1514311711"/>
                    </a:ext>
                  </a:extLst>
                </a:gridCol>
                <a:gridCol w="246888">
                  <a:extLst>
                    <a:ext uri="{9D8B030D-6E8A-4147-A177-3AD203B41FA5}">
                      <a16:colId xmlns:a16="http://schemas.microsoft.com/office/drawing/2014/main" val="2266896123"/>
                    </a:ext>
                  </a:extLst>
                </a:gridCol>
                <a:gridCol w="246888">
                  <a:extLst>
                    <a:ext uri="{9D8B030D-6E8A-4147-A177-3AD203B41FA5}">
                      <a16:colId xmlns:a16="http://schemas.microsoft.com/office/drawing/2014/main" val="2871016293"/>
                    </a:ext>
                  </a:extLst>
                </a:gridCol>
                <a:gridCol w="246888">
                  <a:extLst>
                    <a:ext uri="{9D8B030D-6E8A-4147-A177-3AD203B41FA5}">
                      <a16:colId xmlns:a16="http://schemas.microsoft.com/office/drawing/2014/main" val="1926071104"/>
                    </a:ext>
                  </a:extLst>
                </a:gridCol>
                <a:gridCol w="246888">
                  <a:extLst>
                    <a:ext uri="{9D8B030D-6E8A-4147-A177-3AD203B41FA5}">
                      <a16:colId xmlns:a16="http://schemas.microsoft.com/office/drawing/2014/main" val="3601803611"/>
                    </a:ext>
                  </a:extLst>
                </a:gridCol>
                <a:gridCol w="246888">
                  <a:extLst>
                    <a:ext uri="{9D8B030D-6E8A-4147-A177-3AD203B41FA5}">
                      <a16:colId xmlns:a16="http://schemas.microsoft.com/office/drawing/2014/main" val="345938527"/>
                    </a:ext>
                  </a:extLst>
                </a:gridCol>
                <a:gridCol w="246888">
                  <a:extLst>
                    <a:ext uri="{9D8B030D-6E8A-4147-A177-3AD203B41FA5}">
                      <a16:colId xmlns:a16="http://schemas.microsoft.com/office/drawing/2014/main" val="4179386129"/>
                    </a:ext>
                  </a:extLst>
                </a:gridCol>
                <a:gridCol w="246888">
                  <a:extLst>
                    <a:ext uri="{9D8B030D-6E8A-4147-A177-3AD203B41FA5}">
                      <a16:colId xmlns:a16="http://schemas.microsoft.com/office/drawing/2014/main" val="137581514"/>
                    </a:ext>
                  </a:extLst>
                </a:gridCol>
                <a:gridCol w="246888">
                  <a:extLst>
                    <a:ext uri="{9D8B030D-6E8A-4147-A177-3AD203B41FA5}">
                      <a16:colId xmlns:a16="http://schemas.microsoft.com/office/drawing/2014/main" val="3691729533"/>
                    </a:ext>
                  </a:extLst>
                </a:gridCol>
                <a:gridCol w="246888">
                  <a:extLst>
                    <a:ext uri="{9D8B030D-6E8A-4147-A177-3AD203B41FA5}">
                      <a16:colId xmlns:a16="http://schemas.microsoft.com/office/drawing/2014/main" val="2537493259"/>
                    </a:ext>
                  </a:extLst>
                </a:gridCol>
                <a:gridCol w="246888">
                  <a:extLst>
                    <a:ext uri="{9D8B030D-6E8A-4147-A177-3AD203B41FA5}">
                      <a16:colId xmlns:a16="http://schemas.microsoft.com/office/drawing/2014/main" val="3069621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3713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- 2018-05-27 10:00:01 </a:t>
                      </a:r>
                      <a:r>
                        <a:rPr kumimoji="0" lang="es-ES" sz="1000" b="0" i="0" u="none" strike="noStrike" kern="1200" cap="none" spc="0" normalizeH="0" baseline="0" noProof="0">
                          <a:ln>
                            <a:noFill/>
                          </a:ln>
                          <a:solidFill>
                            <a:prstClr val="black"/>
                          </a:solidFill>
                          <a:effectLst/>
                          <a:uLnTx/>
                          <a:uFillTx/>
                          <a:latin typeface="+mn-lt"/>
                          <a:ea typeface="+mn-ea"/>
                          <a:cs typeface="+mn-cs"/>
                        </a:rPr>
                        <a:t> 
 ¡Buenos días #SmartFans!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45499152"/>
                  </a:ext>
                </a:extLst>
              </a:tr>
            </a:tbl>
          </a:graphicData>
        </a:graphic>
      </p:graphicFrame>
      <p:sp>
        <p:nvSpPr>
          <p:cNvPr id="4" name="Text Placeholder 3">
            <a:extLst>
              <a:ext uri="{FF2B5EF4-FFF2-40B4-BE49-F238E27FC236}">
                <a16:creationId xmlns:a16="http://schemas.microsoft.com/office/drawing/2014/main" id="{83036469-2641-475F-BEF9-A2ACDB9384E7}"/>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41350452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4A799-CC10-4F98-A3FF-60F7D892C878}"/>
              </a:ext>
            </a:extLst>
          </p:cNvPr>
          <p:cNvSpPr>
            <a:spLocks noGrp="1"/>
          </p:cNvSpPr>
          <p:nvPr>
            <p:ph type="title"/>
          </p:nvPr>
        </p:nvSpPr>
        <p:spPr/>
        <p:txBody>
          <a:bodyPr/>
          <a:lstStyle/>
          <a:p>
            <a:r>
              <a:rPr lang="en-US"/>
              <a:t>Facebook Own Posts Table | INDICADORES - 24 of 26</a:t>
            </a:r>
          </a:p>
        </p:txBody>
      </p:sp>
      <p:graphicFrame>
        <p:nvGraphicFramePr>
          <p:cNvPr id="5" name="Table Placeholder 4">
            <a:extLst>
              <a:ext uri="{FF2B5EF4-FFF2-40B4-BE49-F238E27FC236}">
                <a16:creationId xmlns:a16="http://schemas.microsoft.com/office/drawing/2014/main" id="{AE84CDB0-35EB-4B83-9B44-E082A40E6A69}"/>
              </a:ext>
            </a:extLst>
          </p:cNvPr>
          <p:cNvGraphicFramePr>
            <a:graphicFrameLocks noGrp="1"/>
          </p:cNvGraphicFramePr>
          <p:nvPr>
            <p:ph type="tbl" sz="quarter" idx="13"/>
            <p:extLst>
              <p:ext uri="{D42A27DB-BD31-4B8C-83A1-F6EECF244321}">
                <p14:modId xmlns:p14="http://schemas.microsoft.com/office/powerpoint/2010/main" val="2328367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5751123"/>
                    </a:ext>
                  </a:extLst>
                </a:gridCol>
                <a:gridCol w="246888">
                  <a:extLst>
                    <a:ext uri="{9D8B030D-6E8A-4147-A177-3AD203B41FA5}">
                      <a16:colId xmlns:a16="http://schemas.microsoft.com/office/drawing/2014/main" val="519929981"/>
                    </a:ext>
                  </a:extLst>
                </a:gridCol>
                <a:gridCol w="246888">
                  <a:extLst>
                    <a:ext uri="{9D8B030D-6E8A-4147-A177-3AD203B41FA5}">
                      <a16:colId xmlns:a16="http://schemas.microsoft.com/office/drawing/2014/main" val="4257816503"/>
                    </a:ext>
                  </a:extLst>
                </a:gridCol>
                <a:gridCol w="246888">
                  <a:extLst>
                    <a:ext uri="{9D8B030D-6E8A-4147-A177-3AD203B41FA5}">
                      <a16:colId xmlns:a16="http://schemas.microsoft.com/office/drawing/2014/main" val="2735587328"/>
                    </a:ext>
                  </a:extLst>
                </a:gridCol>
                <a:gridCol w="246888">
                  <a:extLst>
                    <a:ext uri="{9D8B030D-6E8A-4147-A177-3AD203B41FA5}">
                      <a16:colId xmlns:a16="http://schemas.microsoft.com/office/drawing/2014/main" val="178462989"/>
                    </a:ext>
                  </a:extLst>
                </a:gridCol>
                <a:gridCol w="246888">
                  <a:extLst>
                    <a:ext uri="{9D8B030D-6E8A-4147-A177-3AD203B41FA5}">
                      <a16:colId xmlns:a16="http://schemas.microsoft.com/office/drawing/2014/main" val="978168375"/>
                    </a:ext>
                  </a:extLst>
                </a:gridCol>
                <a:gridCol w="246888">
                  <a:extLst>
                    <a:ext uri="{9D8B030D-6E8A-4147-A177-3AD203B41FA5}">
                      <a16:colId xmlns:a16="http://schemas.microsoft.com/office/drawing/2014/main" val="1984684655"/>
                    </a:ext>
                  </a:extLst>
                </a:gridCol>
                <a:gridCol w="246888">
                  <a:extLst>
                    <a:ext uri="{9D8B030D-6E8A-4147-A177-3AD203B41FA5}">
                      <a16:colId xmlns:a16="http://schemas.microsoft.com/office/drawing/2014/main" val="3622001666"/>
                    </a:ext>
                  </a:extLst>
                </a:gridCol>
                <a:gridCol w="246888">
                  <a:extLst>
                    <a:ext uri="{9D8B030D-6E8A-4147-A177-3AD203B41FA5}">
                      <a16:colId xmlns:a16="http://schemas.microsoft.com/office/drawing/2014/main" val="2434977467"/>
                    </a:ext>
                  </a:extLst>
                </a:gridCol>
                <a:gridCol w="246888">
                  <a:extLst>
                    <a:ext uri="{9D8B030D-6E8A-4147-A177-3AD203B41FA5}">
                      <a16:colId xmlns:a16="http://schemas.microsoft.com/office/drawing/2014/main" val="4150295742"/>
                    </a:ext>
                  </a:extLst>
                </a:gridCol>
                <a:gridCol w="246888">
                  <a:extLst>
                    <a:ext uri="{9D8B030D-6E8A-4147-A177-3AD203B41FA5}">
                      <a16:colId xmlns:a16="http://schemas.microsoft.com/office/drawing/2014/main" val="2365587548"/>
                    </a:ext>
                  </a:extLst>
                </a:gridCol>
                <a:gridCol w="246888">
                  <a:extLst>
                    <a:ext uri="{9D8B030D-6E8A-4147-A177-3AD203B41FA5}">
                      <a16:colId xmlns:a16="http://schemas.microsoft.com/office/drawing/2014/main" val="3111636315"/>
                    </a:ext>
                  </a:extLst>
                </a:gridCol>
                <a:gridCol w="246888">
                  <a:extLst>
                    <a:ext uri="{9D8B030D-6E8A-4147-A177-3AD203B41FA5}">
                      <a16:colId xmlns:a16="http://schemas.microsoft.com/office/drawing/2014/main" val="3630536887"/>
                    </a:ext>
                  </a:extLst>
                </a:gridCol>
                <a:gridCol w="246888">
                  <a:extLst>
                    <a:ext uri="{9D8B030D-6E8A-4147-A177-3AD203B41FA5}">
                      <a16:colId xmlns:a16="http://schemas.microsoft.com/office/drawing/2014/main" val="2007233827"/>
                    </a:ext>
                  </a:extLst>
                </a:gridCol>
                <a:gridCol w="246888">
                  <a:extLst>
                    <a:ext uri="{9D8B030D-6E8A-4147-A177-3AD203B41FA5}">
                      <a16:colId xmlns:a16="http://schemas.microsoft.com/office/drawing/2014/main" val="1175288313"/>
                    </a:ext>
                  </a:extLst>
                </a:gridCol>
                <a:gridCol w="246888">
                  <a:extLst>
                    <a:ext uri="{9D8B030D-6E8A-4147-A177-3AD203B41FA5}">
                      <a16:colId xmlns:a16="http://schemas.microsoft.com/office/drawing/2014/main" val="3768914421"/>
                    </a:ext>
                  </a:extLst>
                </a:gridCol>
                <a:gridCol w="246888">
                  <a:extLst>
                    <a:ext uri="{9D8B030D-6E8A-4147-A177-3AD203B41FA5}">
                      <a16:colId xmlns:a16="http://schemas.microsoft.com/office/drawing/2014/main" val="3350824721"/>
                    </a:ext>
                  </a:extLst>
                </a:gridCol>
                <a:gridCol w="246888">
                  <a:extLst>
                    <a:ext uri="{9D8B030D-6E8A-4147-A177-3AD203B41FA5}">
                      <a16:colId xmlns:a16="http://schemas.microsoft.com/office/drawing/2014/main" val="1871294080"/>
                    </a:ext>
                  </a:extLst>
                </a:gridCol>
                <a:gridCol w="246888">
                  <a:extLst>
                    <a:ext uri="{9D8B030D-6E8A-4147-A177-3AD203B41FA5}">
                      <a16:colId xmlns:a16="http://schemas.microsoft.com/office/drawing/2014/main" val="1547366175"/>
                    </a:ext>
                  </a:extLst>
                </a:gridCol>
                <a:gridCol w="246888">
                  <a:extLst>
                    <a:ext uri="{9D8B030D-6E8A-4147-A177-3AD203B41FA5}">
                      <a16:colId xmlns:a16="http://schemas.microsoft.com/office/drawing/2014/main" val="1649750510"/>
                    </a:ext>
                  </a:extLst>
                </a:gridCol>
                <a:gridCol w="246888">
                  <a:extLst>
                    <a:ext uri="{9D8B030D-6E8A-4147-A177-3AD203B41FA5}">
                      <a16:colId xmlns:a16="http://schemas.microsoft.com/office/drawing/2014/main" val="3674985816"/>
                    </a:ext>
                  </a:extLst>
                </a:gridCol>
                <a:gridCol w="246888">
                  <a:extLst>
                    <a:ext uri="{9D8B030D-6E8A-4147-A177-3AD203B41FA5}">
                      <a16:colId xmlns:a16="http://schemas.microsoft.com/office/drawing/2014/main" val="2230541338"/>
                    </a:ext>
                  </a:extLst>
                </a:gridCol>
                <a:gridCol w="246888">
                  <a:extLst>
                    <a:ext uri="{9D8B030D-6E8A-4147-A177-3AD203B41FA5}">
                      <a16:colId xmlns:a16="http://schemas.microsoft.com/office/drawing/2014/main" val="3423245578"/>
                    </a:ext>
                  </a:extLst>
                </a:gridCol>
                <a:gridCol w="246888">
                  <a:extLst>
                    <a:ext uri="{9D8B030D-6E8A-4147-A177-3AD203B41FA5}">
                      <a16:colId xmlns:a16="http://schemas.microsoft.com/office/drawing/2014/main" val="1988203229"/>
                    </a:ext>
                  </a:extLst>
                </a:gridCol>
                <a:gridCol w="246888">
                  <a:extLst>
                    <a:ext uri="{9D8B030D-6E8A-4147-A177-3AD203B41FA5}">
                      <a16:colId xmlns:a16="http://schemas.microsoft.com/office/drawing/2014/main" val="3216870167"/>
                    </a:ext>
                  </a:extLst>
                </a:gridCol>
                <a:gridCol w="246888">
                  <a:extLst>
                    <a:ext uri="{9D8B030D-6E8A-4147-A177-3AD203B41FA5}">
                      <a16:colId xmlns:a16="http://schemas.microsoft.com/office/drawing/2014/main" val="1596468510"/>
                    </a:ext>
                  </a:extLst>
                </a:gridCol>
                <a:gridCol w="246888">
                  <a:extLst>
                    <a:ext uri="{9D8B030D-6E8A-4147-A177-3AD203B41FA5}">
                      <a16:colId xmlns:a16="http://schemas.microsoft.com/office/drawing/2014/main" val="118426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835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- 2018-05-26 23:00:00 </a:t>
                      </a:r>
                      <a:r>
                        <a:rPr kumimoji="0" lang="es-ES" sz="1000" b="0" i="0" u="none" strike="noStrike" kern="1200" cap="none" spc="0" normalizeH="0" baseline="0" noProof="0">
                          <a:ln>
                            <a:noFill/>
                          </a:ln>
                          <a:solidFill>
                            <a:prstClr val="black"/>
                          </a:solidFill>
                          <a:effectLst/>
                          <a:uLnTx/>
                          <a:uFillTx/>
                          <a:latin typeface="+mn-lt"/>
                          <a:ea typeface="+mn-ea"/>
                          <a:cs typeface="+mn-cs"/>
                        </a:rPr>
                        <a:t> 
 Noche modo: ON #SmartFans #Buenasnoches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4411734"/>
                  </a:ext>
                </a:extLst>
              </a:tr>
            </a:tbl>
          </a:graphicData>
        </a:graphic>
      </p:graphicFrame>
      <p:sp>
        <p:nvSpPr>
          <p:cNvPr id="4" name="Text Placeholder 3">
            <a:extLst>
              <a:ext uri="{FF2B5EF4-FFF2-40B4-BE49-F238E27FC236}">
                <a16:creationId xmlns:a16="http://schemas.microsoft.com/office/drawing/2014/main" id="{A26CDF35-FDAB-41BB-8DA9-4DEFB5C80B8A}"/>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027924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0A63A-F304-45F8-A8CA-DF693B4245F6}"/>
              </a:ext>
            </a:extLst>
          </p:cNvPr>
          <p:cNvSpPr>
            <a:spLocks noGrp="1"/>
          </p:cNvSpPr>
          <p:nvPr>
            <p:ph type="title"/>
          </p:nvPr>
        </p:nvSpPr>
        <p:spPr/>
        <p:txBody>
          <a:bodyPr/>
          <a:lstStyle/>
          <a:p>
            <a:r>
              <a:rPr lang="en-US"/>
              <a:t>Facebook Own Posts Table | INDICADORES - 25 of 26</a:t>
            </a:r>
          </a:p>
        </p:txBody>
      </p:sp>
      <p:graphicFrame>
        <p:nvGraphicFramePr>
          <p:cNvPr id="5" name="Table Placeholder 4">
            <a:extLst>
              <a:ext uri="{FF2B5EF4-FFF2-40B4-BE49-F238E27FC236}">
                <a16:creationId xmlns:a16="http://schemas.microsoft.com/office/drawing/2014/main" id="{C60FD70F-3B28-4700-8A9C-9390106CE024}"/>
              </a:ext>
            </a:extLst>
          </p:cNvPr>
          <p:cNvGraphicFramePr>
            <a:graphicFrameLocks noGrp="1"/>
          </p:cNvGraphicFramePr>
          <p:nvPr>
            <p:ph type="tbl" sz="quarter" idx="13"/>
            <p:extLst>
              <p:ext uri="{D42A27DB-BD31-4B8C-83A1-F6EECF244321}">
                <p14:modId xmlns:p14="http://schemas.microsoft.com/office/powerpoint/2010/main" val="302195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4033077"/>
                    </a:ext>
                  </a:extLst>
                </a:gridCol>
                <a:gridCol w="246888">
                  <a:extLst>
                    <a:ext uri="{9D8B030D-6E8A-4147-A177-3AD203B41FA5}">
                      <a16:colId xmlns:a16="http://schemas.microsoft.com/office/drawing/2014/main" val="4134916294"/>
                    </a:ext>
                  </a:extLst>
                </a:gridCol>
                <a:gridCol w="246888">
                  <a:extLst>
                    <a:ext uri="{9D8B030D-6E8A-4147-A177-3AD203B41FA5}">
                      <a16:colId xmlns:a16="http://schemas.microsoft.com/office/drawing/2014/main" val="2255278647"/>
                    </a:ext>
                  </a:extLst>
                </a:gridCol>
                <a:gridCol w="246888">
                  <a:extLst>
                    <a:ext uri="{9D8B030D-6E8A-4147-A177-3AD203B41FA5}">
                      <a16:colId xmlns:a16="http://schemas.microsoft.com/office/drawing/2014/main" val="3129358651"/>
                    </a:ext>
                  </a:extLst>
                </a:gridCol>
                <a:gridCol w="246888">
                  <a:extLst>
                    <a:ext uri="{9D8B030D-6E8A-4147-A177-3AD203B41FA5}">
                      <a16:colId xmlns:a16="http://schemas.microsoft.com/office/drawing/2014/main" val="3109722152"/>
                    </a:ext>
                  </a:extLst>
                </a:gridCol>
                <a:gridCol w="246888">
                  <a:extLst>
                    <a:ext uri="{9D8B030D-6E8A-4147-A177-3AD203B41FA5}">
                      <a16:colId xmlns:a16="http://schemas.microsoft.com/office/drawing/2014/main" val="3335988255"/>
                    </a:ext>
                  </a:extLst>
                </a:gridCol>
                <a:gridCol w="246888">
                  <a:extLst>
                    <a:ext uri="{9D8B030D-6E8A-4147-A177-3AD203B41FA5}">
                      <a16:colId xmlns:a16="http://schemas.microsoft.com/office/drawing/2014/main" val="691485455"/>
                    </a:ext>
                  </a:extLst>
                </a:gridCol>
                <a:gridCol w="246888">
                  <a:extLst>
                    <a:ext uri="{9D8B030D-6E8A-4147-A177-3AD203B41FA5}">
                      <a16:colId xmlns:a16="http://schemas.microsoft.com/office/drawing/2014/main" val="498251101"/>
                    </a:ext>
                  </a:extLst>
                </a:gridCol>
                <a:gridCol w="246888">
                  <a:extLst>
                    <a:ext uri="{9D8B030D-6E8A-4147-A177-3AD203B41FA5}">
                      <a16:colId xmlns:a16="http://schemas.microsoft.com/office/drawing/2014/main" val="3386234933"/>
                    </a:ext>
                  </a:extLst>
                </a:gridCol>
                <a:gridCol w="246888">
                  <a:extLst>
                    <a:ext uri="{9D8B030D-6E8A-4147-A177-3AD203B41FA5}">
                      <a16:colId xmlns:a16="http://schemas.microsoft.com/office/drawing/2014/main" val="1003700334"/>
                    </a:ext>
                  </a:extLst>
                </a:gridCol>
                <a:gridCol w="246888">
                  <a:extLst>
                    <a:ext uri="{9D8B030D-6E8A-4147-A177-3AD203B41FA5}">
                      <a16:colId xmlns:a16="http://schemas.microsoft.com/office/drawing/2014/main" val="4004415852"/>
                    </a:ext>
                  </a:extLst>
                </a:gridCol>
                <a:gridCol w="246888">
                  <a:extLst>
                    <a:ext uri="{9D8B030D-6E8A-4147-A177-3AD203B41FA5}">
                      <a16:colId xmlns:a16="http://schemas.microsoft.com/office/drawing/2014/main" val="3682390170"/>
                    </a:ext>
                  </a:extLst>
                </a:gridCol>
                <a:gridCol w="246888">
                  <a:extLst>
                    <a:ext uri="{9D8B030D-6E8A-4147-A177-3AD203B41FA5}">
                      <a16:colId xmlns:a16="http://schemas.microsoft.com/office/drawing/2014/main" val="891248653"/>
                    </a:ext>
                  </a:extLst>
                </a:gridCol>
                <a:gridCol w="246888">
                  <a:extLst>
                    <a:ext uri="{9D8B030D-6E8A-4147-A177-3AD203B41FA5}">
                      <a16:colId xmlns:a16="http://schemas.microsoft.com/office/drawing/2014/main" val="1611837526"/>
                    </a:ext>
                  </a:extLst>
                </a:gridCol>
                <a:gridCol w="246888">
                  <a:extLst>
                    <a:ext uri="{9D8B030D-6E8A-4147-A177-3AD203B41FA5}">
                      <a16:colId xmlns:a16="http://schemas.microsoft.com/office/drawing/2014/main" val="2760639924"/>
                    </a:ext>
                  </a:extLst>
                </a:gridCol>
                <a:gridCol w="246888">
                  <a:extLst>
                    <a:ext uri="{9D8B030D-6E8A-4147-A177-3AD203B41FA5}">
                      <a16:colId xmlns:a16="http://schemas.microsoft.com/office/drawing/2014/main" val="1881764678"/>
                    </a:ext>
                  </a:extLst>
                </a:gridCol>
                <a:gridCol w="246888">
                  <a:extLst>
                    <a:ext uri="{9D8B030D-6E8A-4147-A177-3AD203B41FA5}">
                      <a16:colId xmlns:a16="http://schemas.microsoft.com/office/drawing/2014/main" val="3615594421"/>
                    </a:ext>
                  </a:extLst>
                </a:gridCol>
                <a:gridCol w="246888">
                  <a:extLst>
                    <a:ext uri="{9D8B030D-6E8A-4147-A177-3AD203B41FA5}">
                      <a16:colId xmlns:a16="http://schemas.microsoft.com/office/drawing/2014/main" val="3301520025"/>
                    </a:ext>
                  </a:extLst>
                </a:gridCol>
                <a:gridCol w="246888">
                  <a:extLst>
                    <a:ext uri="{9D8B030D-6E8A-4147-A177-3AD203B41FA5}">
                      <a16:colId xmlns:a16="http://schemas.microsoft.com/office/drawing/2014/main" val="1038923158"/>
                    </a:ext>
                  </a:extLst>
                </a:gridCol>
                <a:gridCol w="246888">
                  <a:extLst>
                    <a:ext uri="{9D8B030D-6E8A-4147-A177-3AD203B41FA5}">
                      <a16:colId xmlns:a16="http://schemas.microsoft.com/office/drawing/2014/main" val="2436608849"/>
                    </a:ext>
                  </a:extLst>
                </a:gridCol>
                <a:gridCol w="246888">
                  <a:extLst>
                    <a:ext uri="{9D8B030D-6E8A-4147-A177-3AD203B41FA5}">
                      <a16:colId xmlns:a16="http://schemas.microsoft.com/office/drawing/2014/main" val="3643350205"/>
                    </a:ext>
                  </a:extLst>
                </a:gridCol>
                <a:gridCol w="246888">
                  <a:extLst>
                    <a:ext uri="{9D8B030D-6E8A-4147-A177-3AD203B41FA5}">
                      <a16:colId xmlns:a16="http://schemas.microsoft.com/office/drawing/2014/main" val="3131541650"/>
                    </a:ext>
                  </a:extLst>
                </a:gridCol>
                <a:gridCol w="246888">
                  <a:extLst>
                    <a:ext uri="{9D8B030D-6E8A-4147-A177-3AD203B41FA5}">
                      <a16:colId xmlns:a16="http://schemas.microsoft.com/office/drawing/2014/main" val="357927710"/>
                    </a:ext>
                  </a:extLst>
                </a:gridCol>
                <a:gridCol w="246888">
                  <a:extLst>
                    <a:ext uri="{9D8B030D-6E8A-4147-A177-3AD203B41FA5}">
                      <a16:colId xmlns:a16="http://schemas.microsoft.com/office/drawing/2014/main" val="486963892"/>
                    </a:ext>
                  </a:extLst>
                </a:gridCol>
                <a:gridCol w="246888">
                  <a:extLst>
                    <a:ext uri="{9D8B030D-6E8A-4147-A177-3AD203B41FA5}">
                      <a16:colId xmlns:a16="http://schemas.microsoft.com/office/drawing/2014/main" val="5825577"/>
                    </a:ext>
                  </a:extLst>
                </a:gridCol>
                <a:gridCol w="246888">
                  <a:extLst>
                    <a:ext uri="{9D8B030D-6E8A-4147-A177-3AD203B41FA5}">
                      <a16:colId xmlns:a16="http://schemas.microsoft.com/office/drawing/2014/main" val="2184421300"/>
                    </a:ext>
                  </a:extLst>
                </a:gridCol>
                <a:gridCol w="246888">
                  <a:extLst>
                    <a:ext uri="{9D8B030D-6E8A-4147-A177-3AD203B41FA5}">
                      <a16:colId xmlns:a16="http://schemas.microsoft.com/office/drawing/2014/main" val="266232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7842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Supermercados S-Mart - 2018-05-26 15:05:00 </a:t>
                      </a:r>
                      <a:r>
                        <a:rPr kumimoji="0" lang="es-ES" sz="1000" b="0" i="0" u="none" strike="noStrike" kern="1200" cap="none" spc="0" normalizeH="0" baseline="0" noProof="0">
                          <a:ln>
                            <a:noFill/>
                          </a:ln>
                          <a:solidFill>
                            <a:prstClr val="black"/>
                          </a:solidFill>
                          <a:effectLst/>
                          <a:uLnTx/>
                          <a:uFillTx/>
                          <a:latin typeface="+mn-lt"/>
                          <a:ea typeface="+mn-ea"/>
                          <a:cs typeface="+mn-cs"/>
                        </a:rPr>
                        <a:t> 
 ¿Con qué ingredientes preparan ustedes su discada #SmartFans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Aldama, Campestre Juárez, Chihuahua, Ciudad Juárez, Ranchería Juárez Chihuahua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5168050"/>
                  </a:ext>
                </a:extLst>
              </a:tr>
            </a:tbl>
          </a:graphicData>
        </a:graphic>
      </p:graphicFrame>
      <p:sp>
        <p:nvSpPr>
          <p:cNvPr id="4" name="Text Placeholder 3">
            <a:extLst>
              <a:ext uri="{FF2B5EF4-FFF2-40B4-BE49-F238E27FC236}">
                <a16:creationId xmlns:a16="http://schemas.microsoft.com/office/drawing/2014/main" id="{6F68998A-ABD3-4B82-9B56-BB7279E3575B}"/>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3046449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92DA5-FA93-4B5F-8280-91CBDD6BD314}"/>
              </a:ext>
            </a:extLst>
          </p:cNvPr>
          <p:cNvSpPr>
            <a:spLocks noGrp="1"/>
          </p:cNvSpPr>
          <p:nvPr>
            <p:ph type="title"/>
          </p:nvPr>
        </p:nvSpPr>
        <p:spPr/>
        <p:txBody>
          <a:bodyPr/>
          <a:lstStyle/>
          <a:p>
            <a:r>
              <a:rPr lang="en-US"/>
              <a:t>Facebook Own Posts Table | INDICADORES - 26 of 26</a:t>
            </a:r>
          </a:p>
        </p:txBody>
      </p:sp>
      <p:graphicFrame>
        <p:nvGraphicFramePr>
          <p:cNvPr id="5" name="Table Placeholder 4">
            <a:extLst>
              <a:ext uri="{FF2B5EF4-FFF2-40B4-BE49-F238E27FC236}">
                <a16:creationId xmlns:a16="http://schemas.microsoft.com/office/drawing/2014/main" id="{2C85E7DF-6E7F-4485-BDDB-3829F35D686A}"/>
              </a:ext>
            </a:extLst>
          </p:cNvPr>
          <p:cNvGraphicFramePr>
            <a:graphicFrameLocks noGrp="1"/>
          </p:cNvGraphicFramePr>
          <p:nvPr>
            <p:ph type="tbl" sz="quarter" idx="13"/>
            <p:extLst>
              <p:ext uri="{D42A27DB-BD31-4B8C-83A1-F6EECF244321}">
                <p14:modId xmlns:p14="http://schemas.microsoft.com/office/powerpoint/2010/main" val="271205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719714"/>
                    </a:ext>
                  </a:extLst>
                </a:gridCol>
                <a:gridCol w="246888">
                  <a:extLst>
                    <a:ext uri="{9D8B030D-6E8A-4147-A177-3AD203B41FA5}">
                      <a16:colId xmlns:a16="http://schemas.microsoft.com/office/drawing/2014/main" val="227407223"/>
                    </a:ext>
                  </a:extLst>
                </a:gridCol>
                <a:gridCol w="246888">
                  <a:extLst>
                    <a:ext uri="{9D8B030D-6E8A-4147-A177-3AD203B41FA5}">
                      <a16:colId xmlns:a16="http://schemas.microsoft.com/office/drawing/2014/main" val="1035921936"/>
                    </a:ext>
                  </a:extLst>
                </a:gridCol>
                <a:gridCol w="246888">
                  <a:extLst>
                    <a:ext uri="{9D8B030D-6E8A-4147-A177-3AD203B41FA5}">
                      <a16:colId xmlns:a16="http://schemas.microsoft.com/office/drawing/2014/main" val="3192219730"/>
                    </a:ext>
                  </a:extLst>
                </a:gridCol>
                <a:gridCol w="246888">
                  <a:extLst>
                    <a:ext uri="{9D8B030D-6E8A-4147-A177-3AD203B41FA5}">
                      <a16:colId xmlns:a16="http://schemas.microsoft.com/office/drawing/2014/main" val="426365992"/>
                    </a:ext>
                  </a:extLst>
                </a:gridCol>
                <a:gridCol w="246888">
                  <a:extLst>
                    <a:ext uri="{9D8B030D-6E8A-4147-A177-3AD203B41FA5}">
                      <a16:colId xmlns:a16="http://schemas.microsoft.com/office/drawing/2014/main" val="2861989450"/>
                    </a:ext>
                  </a:extLst>
                </a:gridCol>
                <a:gridCol w="246888">
                  <a:extLst>
                    <a:ext uri="{9D8B030D-6E8A-4147-A177-3AD203B41FA5}">
                      <a16:colId xmlns:a16="http://schemas.microsoft.com/office/drawing/2014/main" val="1357318083"/>
                    </a:ext>
                  </a:extLst>
                </a:gridCol>
                <a:gridCol w="246888">
                  <a:extLst>
                    <a:ext uri="{9D8B030D-6E8A-4147-A177-3AD203B41FA5}">
                      <a16:colId xmlns:a16="http://schemas.microsoft.com/office/drawing/2014/main" val="948006340"/>
                    </a:ext>
                  </a:extLst>
                </a:gridCol>
                <a:gridCol w="246888">
                  <a:extLst>
                    <a:ext uri="{9D8B030D-6E8A-4147-A177-3AD203B41FA5}">
                      <a16:colId xmlns:a16="http://schemas.microsoft.com/office/drawing/2014/main" val="2558102931"/>
                    </a:ext>
                  </a:extLst>
                </a:gridCol>
                <a:gridCol w="246888">
                  <a:extLst>
                    <a:ext uri="{9D8B030D-6E8A-4147-A177-3AD203B41FA5}">
                      <a16:colId xmlns:a16="http://schemas.microsoft.com/office/drawing/2014/main" val="3868584656"/>
                    </a:ext>
                  </a:extLst>
                </a:gridCol>
                <a:gridCol w="246888">
                  <a:extLst>
                    <a:ext uri="{9D8B030D-6E8A-4147-A177-3AD203B41FA5}">
                      <a16:colId xmlns:a16="http://schemas.microsoft.com/office/drawing/2014/main" val="2928468078"/>
                    </a:ext>
                  </a:extLst>
                </a:gridCol>
                <a:gridCol w="246888">
                  <a:extLst>
                    <a:ext uri="{9D8B030D-6E8A-4147-A177-3AD203B41FA5}">
                      <a16:colId xmlns:a16="http://schemas.microsoft.com/office/drawing/2014/main" val="2348654649"/>
                    </a:ext>
                  </a:extLst>
                </a:gridCol>
                <a:gridCol w="246888">
                  <a:extLst>
                    <a:ext uri="{9D8B030D-6E8A-4147-A177-3AD203B41FA5}">
                      <a16:colId xmlns:a16="http://schemas.microsoft.com/office/drawing/2014/main" val="3144080376"/>
                    </a:ext>
                  </a:extLst>
                </a:gridCol>
                <a:gridCol w="246888">
                  <a:extLst>
                    <a:ext uri="{9D8B030D-6E8A-4147-A177-3AD203B41FA5}">
                      <a16:colId xmlns:a16="http://schemas.microsoft.com/office/drawing/2014/main" val="1230305337"/>
                    </a:ext>
                  </a:extLst>
                </a:gridCol>
                <a:gridCol w="246888">
                  <a:extLst>
                    <a:ext uri="{9D8B030D-6E8A-4147-A177-3AD203B41FA5}">
                      <a16:colId xmlns:a16="http://schemas.microsoft.com/office/drawing/2014/main" val="765137783"/>
                    </a:ext>
                  </a:extLst>
                </a:gridCol>
                <a:gridCol w="246888">
                  <a:extLst>
                    <a:ext uri="{9D8B030D-6E8A-4147-A177-3AD203B41FA5}">
                      <a16:colId xmlns:a16="http://schemas.microsoft.com/office/drawing/2014/main" val="3623879600"/>
                    </a:ext>
                  </a:extLst>
                </a:gridCol>
                <a:gridCol w="246888">
                  <a:extLst>
                    <a:ext uri="{9D8B030D-6E8A-4147-A177-3AD203B41FA5}">
                      <a16:colId xmlns:a16="http://schemas.microsoft.com/office/drawing/2014/main" val="2642304428"/>
                    </a:ext>
                  </a:extLst>
                </a:gridCol>
                <a:gridCol w="246888">
                  <a:extLst>
                    <a:ext uri="{9D8B030D-6E8A-4147-A177-3AD203B41FA5}">
                      <a16:colId xmlns:a16="http://schemas.microsoft.com/office/drawing/2014/main" val="108564070"/>
                    </a:ext>
                  </a:extLst>
                </a:gridCol>
                <a:gridCol w="246888">
                  <a:extLst>
                    <a:ext uri="{9D8B030D-6E8A-4147-A177-3AD203B41FA5}">
                      <a16:colId xmlns:a16="http://schemas.microsoft.com/office/drawing/2014/main" val="3851840410"/>
                    </a:ext>
                  </a:extLst>
                </a:gridCol>
                <a:gridCol w="246888">
                  <a:extLst>
                    <a:ext uri="{9D8B030D-6E8A-4147-A177-3AD203B41FA5}">
                      <a16:colId xmlns:a16="http://schemas.microsoft.com/office/drawing/2014/main" val="515454474"/>
                    </a:ext>
                  </a:extLst>
                </a:gridCol>
                <a:gridCol w="246888">
                  <a:extLst>
                    <a:ext uri="{9D8B030D-6E8A-4147-A177-3AD203B41FA5}">
                      <a16:colId xmlns:a16="http://schemas.microsoft.com/office/drawing/2014/main" val="124390810"/>
                    </a:ext>
                  </a:extLst>
                </a:gridCol>
                <a:gridCol w="246888">
                  <a:extLst>
                    <a:ext uri="{9D8B030D-6E8A-4147-A177-3AD203B41FA5}">
                      <a16:colId xmlns:a16="http://schemas.microsoft.com/office/drawing/2014/main" val="3541406950"/>
                    </a:ext>
                  </a:extLst>
                </a:gridCol>
                <a:gridCol w="246888">
                  <a:extLst>
                    <a:ext uri="{9D8B030D-6E8A-4147-A177-3AD203B41FA5}">
                      <a16:colId xmlns:a16="http://schemas.microsoft.com/office/drawing/2014/main" val="471055324"/>
                    </a:ext>
                  </a:extLst>
                </a:gridCol>
                <a:gridCol w="246888">
                  <a:extLst>
                    <a:ext uri="{9D8B030D-6E8A-4147-A177-3AD203B41FA5}">
                      <a16:colId xmlns:a16="http://schemas.microsoft.com/office/drawing/2014/main" val="4138793035"/>
                    </a:ext>
                  </a:extLst>
                </a:gridCol>
                <a:gridCol w="246888">
                  <a:extLst>
                    <a:ext uri="{9D8B030D-6E8A-4147-A177-3AD203B41FA5}">
                      <a16:colId xmlns:a16="http://schemas.microsoft.com/office/drawing/2014/main" val="1201769056"/>
                    </a:ext>
                  </a:extLst>
                </a:gridCol>
                <a:gridCol w="246888">
                  <a:extLst>
                    <a:ext uri="{9D8B030D-6E8A-4147-A177-3AD203B41FA5}">
                      <a16:colId xmlns:a16="http://schemas.microsoft.com/office/drawing/2014/main" val="2401203665"/>
                    </a:ext>
                  </a:extLst>
                </a:gridCol>
                <a:gridCol w="246888">
                  <a:extLst>
                    <a:ext uri="{9D8B030D-6E8A-4147-A177-3AD203B41FA5}">
                      <a16:colId xmlns:a16="http://schemas.microsoft.com/office/drawing/2014/main" val="3107697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5378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Supermercados S-Mart - 2018-05-26 15:04:00 </a:t>
                      </a:r>
                      <a:r>
                        <a:rPr kumimoji="0" lang="en-US" sz="1000" b="0" i="0" u="none" strike="noStrike" kern="1200" cap="none" spc="0" normalizeH="0" baseline="0" noProof="0">
                          <a:ln>
                            <a:noFill/>
                          </a:ln>
                          <a:solidFill>
                            <a:prstClr val="black"/>
                          </a:solidFill>
                          <a:effectLst/>
                          <a:uLnTx/>
                          <a:uFillTx/>
                          <a:latin typeface="+mn-lt"/>
                          <a:ea typeface="+mn-ea"/>
                          <a:cs typeface="+mn-cs"/>
                        </a:rPr>
                        <a:t> 
 🌮 ¿Nos preparamos unos taquitos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Mexico: Apodaca, Nuevo Leon, Escobedo, Nuevo Leon, Garcia, Nuevo Leon, Guadalupe, Nuevo Leon, Juárez, Nuevo Leon, Monterrey, Nuevo Leon, San Nicolás de los Garza, San Pedro Garza García, Santa Catarina, Nuevo Leon Nuevo León; Laredo, Matamoros, Nuevo Laredo, Reinosa, Reynosa, Río Bravo Tamaulipas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8291483"/>
                  </a:ext>
                </a:extLst>
              </a:tr>
            </a:tbl>
          </a:graphicData>
        </a:graphic>
      </p:graphicFrame>
      <p:sp>
        <p:nvSpPr>
          <p:cNvPr id="4" name="Text Placeholder 3">
            <a:extLst>
              <a:ext uri="{FF2B5EF4-FFF2-40B4-BE49-F238E27FC236}">
                <a16:creationId xmlns:a16="http://schemas.microsoft.com/office/drawing/2014/main" id="{35751ED1-6C9B-4742-A7B2-870BD6BAB0FA}"/>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18865592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4696-0E93-460B-9A65-E553878F6BCB}"/>
              </a:ext>
            </a:extLst>
          </p:cNvPr>
          <p:cNvSpPr>
            <a:spLocks noGrp="1"/>
          </p:cNvSpPr>
          <p:nvPr>
            <p:ph type="title"/>
          </p:nvPr>
        </p:nvSpPr>
        <p:spPr/>
        <p:txBody>
          <a:bodyPr/>
          <a:lstStyle/>
          <a:p>
            <a:r>
              <a:rPr lang="en-US"/>
              <a:t>Facebook Key Metrics Table | INDICADORES</a:t>
            </a:r>
          </a:p>
        </p:txBody>
      </p:sp>
      <p:graphicFrame>
        <p:nvGraphicFramePr>
          <p:cNvPr id="5" name="Table Placeholder 4">
            <a:extLst>
              <a:ext uri="{FF2B5EF4-FFF2-40B4-BE49-F238E27FC236}">
                <a16:creationId xmlns:a16="http://schemas.microsoft.com/office/drawing/2014/main" id="{079D7E22-AB66-4D37-88D6-6878368AA620}"/>
              </a:ext>
            </a:extLst>
          </p:cNvPr>
          <p:cNvGraphicFramePr>
            <a:graphicFrameLocks noGrp="1"/>
          </p:cNvGraphicFramePr>
          <p:nvPr>
            <p:ph type="tbl" sz="quarter" idx="13"/>
            <p:extLst>
              <p:ext uri="{D42A27DB-BD31-4B8C-83A1-F6EECF244321}">
                <p14:modId xmlns:p14="http://schemas.microsoft.com/office/powerpoint/2010/main" val="3232424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047913620"/>
                    </a:ext>
                  </a:extLst>
                </a:gridCol>
                <a:gridCol w="263347">
                  <a:extLst>
                    <a:ext uri="{9D8B030D-6E8A-4147-A177-3AD203B41FA5}">
                      <a16:colId xmlns:a16="http://schemas.microsoft.com/office/drawing/2014/main" val="63257793"/>
                    </a:ext>
                  </a:extLst>
                </a:gridCol>
                <a:gridCol w="263347">
                  <a:extLst>
                    <a:ext uri="{9D8B030D-6E8A-4147-A177-3AD203B41FA5}">
                      <a16:colId xmlns:a16="http://schemas.microsoft.com/office/drawing/2014/main" val="1366158628"/>
                    </a:ext>
                  </a:extLst>
                </a:gridCol>
                <a:gridCol w="263347">
                  <a:extLst>
                    <a:ext uri="{9D8B030D-6E8A-4147-A177-3AD203B41FA5}">
                      <a16:colId xmlns:a16="http://schemas.microsoft.com/office/drawing/2014/main" val="741878538"/>
                    </a:ext>
                  </a:extLst>
                </a:gridCol>
                <a:gridCol w="263347">
                  <a:extLst>
                    <a:ext uri="{9D8B030D-6E8A-4147-A177-3AD203B41FA5}">
                      <a16:colId xmlns:a16="http://schemas.microsoft.com/office/drawing/2014/main" val="2683838097"/>
                    </a:ext>
                  </a:extLst>
                </a:gridCol>
                <a:gridCol w="263347">
                  <a:extLst>
                    <a:ext uri="{9D8B030D-6E8A-4147-A177-3AD203B41FA5}">
                      <a16:colId xmlns:a16="http://schemas.microsoft.com/office/drawing/2014/main" val="2205657562"/>
                    </a:ext>
                  </a:extLst>
                </a:gridCol>
                <a:gridCol w="263347">
                  <a:extLst>
                    <a:ext uri="{9D8B030D-6E8A-4147-A177-3AD203B41FA5}">
                      <a16:colId xmlns:a16="http://schemas.microsoft.com/office/drawing/2014/main" val="3188221500"/>
                    </a:ext>
                  </a:extLst>
                </a:gridCol>
                <a:gridCol w="263347">
                  <a:extLst>
                    <a:ext uri="{9D8B030D-6E8A-4147-A177-3AD203B41FA5}">
                      <a16:colId xmlns:a16="http://schemas.microsoft.com/office/drawing/2014/main" val="2486330473"/>
                    </a:ext>
                  </a:extLst>
                </a:gridCol>
                <a:gridCol w="263347">
                  <a:extLst>
                    <a:ext uri="{9D8B030D-6E8A-4147-A177-3AD203B41FA5}">
                      <a16:colId xmlns:a16="http://schemas.microsoft.com/office/drawing/2014/main" val="1911277219"/>
                    </a:ext>
                  </a:extLst>
                </a:gridCol>
                <a:gridCol w="263347">
                  <a:extLst>
                    <a:ext uri="{9D8B030D-6E8A-4147-A177-3AD203B41FA5}">
                      <a16:colId xmlns:a16="http://schemas.microsoft.com/office/drawing/2014/main" val="2106584321"/>
                    </a:ext>
                  </a:extLst>
                </a:gridCol>
                <a:gridCol w="263347">
                  <a:extLst>
                    <a:ext uri="{9D8B030D-6E8A-4147-A177-3AD203B41FA5}">
                      <a16:colId xmlns:a16="http://schemas.microsoft.com/office/drawing/2014/main" val="2244067092"/>
                    </a:ext>
                  </a:extLst>
                </a:gridCol>
                <a:gridCol w="263347">
                  <a:extLst>
                    <a:ext uri="{9D8B030D-6E8A-4147-A177-3AD203B41FA5}">
                      <a16:colId xmlns:a16="http://schemas.microsoft.com/office/drawing/2014/main" val="455497931"/>
                    </a:ext>
                  </a:extLst>
                </a:gridCol>
                <a:gridCol w="263347">
                  <a:extLst>
                    <a:ext uri="{9D8B030D-6E8A-4147-A177-3AD203B41FA5}">
                      <a16:colId xmlns:a16="http://schemas.microsoft.com/office/drawing/2014/main" val="4194539994"/>
                    </a:ext>
                  </a:extLst>
                </a:gridCol>
                <a:gridCol w="263347">
                  <a:extLst>
                    <a:ext uri="{9D8B030D-6E8A-4147-A177-3AD203B41FA5}">
                      <a16:colId xmlns:a16="http://schemas.microsoft.com/office/drawing/2014/main" val="273092527"/>
                    </a:ext>
                  </a:extLst>
                </a:gridCol>
                <a:gridCol w="263347">
                  <a:extLst>
                    <a:ext uri="{9D8B030D-6E8A-4147-A177-3AD203B41FA5}">
                      <a16:colId xmlns:a16="http://schemas.microsoft.com/office/drawing/2014/main" val="1239376920"/>
                    </a:ext>
                  </a:extLst>
                </a:gridCol>
                <a:gridCol w="263347">
                  <a:extLst>
                    <a:ext uri="{9D8B030D-6E8A-4147-A177-3AD203B41FA5}">
                      <a16:colId xmlns:a16="http://schemas.microsoft.com/office/drawing/2014/main" val="3859458634"/>
                    </a:ext>
                  </a:extLst>
                </a:gridCol>
                <a:gridCol w="263347">
                  <a:extLst>
                    <a:ext uri="{9D8B030D-6E8A-4147-A177-3AD203B41FA5}">
                      <a16:colId xmlns:a16="http://schemas.microsoft.com/office/drawing/2014/main" val="1232195698"/>
                    </a:ext>
                  </a:extLst>
                </a:gridCol>
                <a:gridCol w="263347">
                  <a:extLst>
                    <a:ext uri="{9D8B030D-6E8A-4147-A177-3AD203B41FA5}">
                      <a16:colId xmlns:a16="http://schemas.microsoft.com/office/drawing/2014/main" val="1839716497"/>
                    </a:ext>
                  </a:extLst>
                </a:gridCol>
                <a:gridCol w="263347">
                  <a:extLst>
                    <a:ext uri="{9D8B030D-6E8A-4147-A177-3AD203B41FA5}">
                      <a16:colId xmlns:a16="http://schemas.microsoft.com/office/drawing/2014/main" val="228144092"/>
                    </a:ext>
                  </a:extLst>
                </a:gridCol>
                <a:gridCol w="263347">
                  <a:extLst>
                    <a:ext uri="{9D8B030D-6E8A-4147-A177-3AD203B41FA5}">
                      <a16:colId xmlns:a16="http://schemas.microsoft.com/office/drawing/2014/main" val="2998827306"/>
                    </a:ext>
                  </a:extLst>
                </a:gridCol>
                <a:gridCol w="263347">
                  <a:extLst>
                    <a:ext uri="{9D8B030D-6E8A-4147-A177-3AD203B41FA5}">
                      <a16:colId xmlns:a16="http://schemas.microsoft.com/office/drawing/2014/main" val="2870480245"/>
                    </a:ext>
                  </a:extLst>
                </a:gridCol>
                <a:gridCol w="263347">
                  <a:extLst>
                    <a:ext uri="{9D8B030D-6E8A-4147-A177-3AD203B41FA5}">
                      <a16:colId xmlns:a16="http://schemas.microsoft.com/office/drawing/2014/main" val="629870091"/>
                    </a:ext>
                  </a:extLst>
                </a:gridCol>
                <a:gridCol w="263347">
                  <a:extLst>
                    <a:ext uri="{9D8B030D-6E8A-4147-A177-3AD203B41FA5}">
                      <a16:colId xmlns:a16="http://schemas.microsoft.com/office/drawing/2014/main" val="1299761307"/>
                    </a:ext>
                  </a:extLst>
                </a:gridCol>
                <a:gridCol w="263347">
                  <a:extLst>
                    <a:ext uri="{9D8B030D-6E8A-4147-A177-3AD203B41FA5}">
                      <a16:colId xmlns:a16="http://schemas.microsoft.com/office/drawing/2014/main" val="3734780350"/>
                    </a:ext>
                  </a:extLst>
                </a:gridCol>
                <a:gridCol w="263347">
                  <a:extLst>
                    <a:ext uri="{9D8B030D-6E8A-4147-A177-3AD203B41FA5}">
                      <a16:colId xmlns:a16="http://schemas.microsoft.com/office/drawing/2014/main" val="734307275"/>
                    </a:ext>
                  </a:extLst>
                </a:gridCol>
                <a:gridCol w="263347">
                  <a:extLst>
                    <a:ext uri="{9D8B030D-6E8A-4147-A177-3AD203B41FA5}">
                      <a16:colId xmlns:a16="http://schemas.microsoft.com/office/drawing/2014/main" val="965712744"/>
                    </a:ext>
                  </a:extLst>
                </a:gridCol>
                <a:gridCol w="263347">
                  <a:extLst>
                    <a:ext uri="{9D8B030D-6E8A-4147-A177-3AD203B41FA5}">
                      <a16:colId xmlns:a16="http://schemas.microsoft.com/office/drawing/2014/main" val="1099773699"/>
                    </a:ext>
                  </a:extLst>
                </a:gridCol>
                <a:gridCol w="263347">
                  <a:extLst>
                    <a:ext uri="{9D8B030D-6E8A-4147-A177-3AD203B41FA5}">
                      <a16:colId xmlns:a16="http://schemas.microsoft.com/office/drawing/2014/main" val="1241446257"/>
                    </a:ext>
                  </a:extLst>
                </a:gridCol>
                <a:gridCol w="263347">
                  <a:extLst>
                    <a:ext uri="{9D8B030D-6E8A-4147-A177-3AD203B41FA5}">
                      <a16:colId xmlns:a16="http://schemas.microsoft.com/office/drawing/2014/main" val="342000223"/>
                    </a:ext>
                  </a:extLst>
                </a:gridCol>
                <a:gridCol w="263347">
                  <a:extLst>
                    <a:ext uri="{9D8B030D-6E8A-4147-A177-3AD203B41FA5}">
                      <a16:colId xmlns:a16="http://schemas.microsoft.com/office/drawing/2014/main" val="530023737"/>
                    </a:ext>
                  </a:extLst>
                </a:gridCol>
                <a:gridCol w="263347">
                  <a:extLst>
                    <a:ext uri="{9D8B030D-6E8A-4147-A177-3AD203B41FA5}">
                      <a16:colId xmlns:a16="http://schemas.microsoft.com/office/drawing/2014/main" val="18514222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985474323"/>
                  </a:ext>
                </a:extLst>
              </a:tr>
              <a:tr h="370840">
                <a:tc>
                  <a:txBody>
                    <a:bodyPr/>
                    <a:lstStyle/>
                    <a:p>
                      <a:r>
                        <a:rPr lang="en-US" sz="1000"/>
                        <a:t>Supermercados S-Mart</a:t>
                      </a:r>
                    </a:p>
                  </a:txBody>
                  <a:tcPr/>
                </a:tc>
                <a:tc>
                  <a:txBody>
                    <a:bodyPr/>
                    <a:lstStyle/>
                    <a:p>
                      <a:r>
                        <a:rPr lang="en-US" sz="1000"/>
                        <a:t>372210</a:t>
                      </a:r>
                    </a:p>
                  </a:txBody>
                  <a:tcPr/>
                </a:tc>
                <a:tc>
                  <a:txBody>
                    <a:bodyPr/>
                    <a:lstStyle/>
                    <a:p>
                      <a:r>
                        <a:rPr lang="en-US" sz="1000"/>
                        <a:t>5676</a:t>
                      </a:r>
                    </a:p>
                  </a:txBody>
                  <a:tcPr/>
                </a:tc>
                <a:tc>
                  <a:txBody>
                    <a:bodyPr/>
                    <a:lstStyle/>
                    <a:p>
                      <a:r>
                        <a:rPr lang="en-US" sz="1000"/>
                        <a:t>8006</a:t>
                      </a:r>
                    </a:p>
                  </a:txBody>
                  <a:tcPr/>
                </a:tc>
                <a:tc>
                  <a:txBody>
                    <a:bodyPr/>
                    <a:lstStyle/>
                    <a:p>
                      <a:r>
                        <a:rPr lang="en-US" sz="1000"/>
                        <a:t>2348</a:t>
                      </a:r>
                    </a:p>
                  </a:txBody>
                  <a:tcPr/>
                </a:tc>
                <a:tc>
                  <a:txBody>
                    <a:bodyPr/>
                    <a:lstStyle/>
                    <a:p>
                      <a:r>
                        <a:rPr lang="en-US" sz="1000"/>
                        <a:t>296701</a:t>
                      </a:r>
                    </a:p>
                  </a:txBody>
                  <a:tcPr/>
                </a:tc>
                <a:tc>
                  <a:txBody>
                    <a:bodyPr/>
                    <a:lstStyle/>
                    <a:p>
                      <a:r>
                        <a:rPr lang="en-US" sz="1000"/>
                        <a:t>11574302</a:t>
                      </a:r>
                    </a:p>
                  </a:txBody>
                  <a:tcPr/>
                </a:tc>
                <a:tc>
                  <a:txBody>
                    <a:bodyPr/>
                    <a:lstStyle/>
                    <a:p>
                      <a:r>
                        <a:rPr lang="en-US" sz="1000"/>
                        <a:t>9823903</a:t>
                      </a:r>
                    </a:p>
                  </a:txBody>
                  <a:tcPr/>
                </a:tc>
                <a:tc>
                  <a:txBody>
                    <a:bodyPr/>
                    <a:lstStyle/>
                    <a:p>
                      <a:r>
                        <a:rPr lang="en-US" sz="1000"/>
                        <a:t>1750399</a:t>
                      </a:r>
                    </a:p>
                  </a:txBody>
                  <a:tcPr/>
                </a:tc>
                <a:tc>
                  <a:txBody>
                    <a:bodyPr/>
                    <a:lstStyle/>
                    <a:p>
                      <a:r>
                        <a:rPr lang="en-US" sz="1000"/>
                        <a:t>3.79 %</a:t>
                      </a:r>
                    </a:p>
                  </a:txBody>
                  <a:tcPr/>
                </a:tc>
                <a:tc>
                  <a:txBody>
                    <a:bodyPr/>
                    <a:lstStyle/>
                    <a:p>
                      <a:r>
                        <a:rPr lang="en-US" sz="1000"/>
                        <a:t>1476260</a:t>
                      </a:r>
                    </a:p>
                  </a:txBody>
                  <a:tcPr/>
                </a:tc>
                <a:tc>
                  <a:txBody>
                    <a:bodyPr/>
                    <a:lstStyle/>
                    <a:p>
                      <a:r>
                        <a:rPr lang="en-US" sz="1000"/>
                        <a:t>1176381</a:t>
                      </a:r>
                    </a:p>
                  </a:txBody>
                  <a:tcPr/>
                </a:tc>
                <a:tc>
                  <a:txBody>
                    <a:bodyPr/>
                    <a:lstStyle/>
                    <a:p>
                      <a:r>
                        <a:rPr lang="en-US" sz="1000"/>
                        <a:t>152</a:t>
                      </a:r>
                    </a:p>
                  </a:txBody>
                  <a:tcPr/>
                </a:tc>
                <a:tc>
                  <a:txBody>
                    <a:bodyPr/>
                    <a:lstStyle/>
                    <a:p>
                      <a:r>
                        <a:rPr lang="en-US" sz="1000"/>
                        <a:t>384</a:t>
                      </a:r>
                    </a:p>
                  </a:txBody>
                  <a:tcPr/>
                </a:tc>
                <a:tc>
                  <a:txBody>
                    <a:bodyPr/>
                    <a:lstStyle/>
                    <a:p>
                      <a:r>
                        <a:rPr lang="en-US" sz="1000"/>
                        <a:t>353278</a:t>
                      </a:r>
                    </a:p>
                  </a:txBody>
                  <a:tcPr/>
                </a:tc>
                <a:tc>
                  <a:txBody>
                    <a:bodyPr/>
                    <a:lstStyle/>
                    <a:p>
                      <a:r>
                        <a:rPr lang="en-US" sz="1000"/>
                        <a:t>11842</a:t>
                      </a:r>
                    </a:p>
                  </a:txBody>
                  <a:tcPr/>
                </a:tc>
                <a:tc>
                  <a:txBody>
                    <a:bodyPr/>
                    <a:lstStyle/>
                    <a:p>
                      <a:r>
                        <a:rPr lang="en-US" sz="1000"/>
                        <a:t>59242</a:t>
                      </a:r>
                    </a:p>
                  </a:txBody>
                  <a:tcPr/>
                </a:tc>
                <a:tc>
                  <a:txBody>
                    <a:bodyPr/>
                    <a:lstStyle/>
                    <a:p>
                      <a:r>
                        <a:rPr lang="en-US" sz="1000"/>
                        <a:t>221610</a:t>
                      </a:r>
                    </a:p>
                  </a:txBody>
                  <a:tcPr/>
                </a:tc>
                <a:tc>
                  <a:txBody>
                    <a:bodyPr/>
                    <a:lstStyle/>
                    <a:p>
                      <a:r>
                        <a:rPr lang="en-US" sz="1000"/>
                        <a:t>60401</a:t>
                      </a:r>
                    </a:p>
                  </a:txBody>
                  <a:tcPr/>
                </a:tc>
                <a:tc>
                  <a:txBody>
                    <a:bodyPr/>
                    <a:lstStyle/>
                    <a:p>
                      <a:r>
                        <a:rPr lang="en-US" sz="1000"/>
                        <a:t>0</a:t>
                      </a:r>
                    </a:p>
                  </a:txBody>
                  <a:tcPr/>
                </a:tc>
                <a:tc>
                  <a:txBody>
                    <a:bodyPr/>
                    <a:lstStyle/>
                    <a:p>
                      <a:r>
                        <a:rPr lang="en-US" sz="1000"/>
                        <a:t>56543</a:t>
                      </a:r>
                    </a:p>
                  </a:txBody>
                  <a:tcPr/>
                </a:tc>
                <a:tc>
                  <a:txBody>
                    <a:bodyPr/>
                    <a:lstStyle/>
                    <a:p>
                      <a:r>
                        <a:rPr lang="en-US" sz="1000"/>
                        <a:t>42764</a:t>
                      </a:r>
                    </a:p>
                  </a:txBody>
                  <a:tcPr/>
                </a:tc>
                <a:tc>
                  <a:txBody>
                    <a:bodyPr/>
                    <a:lstStyle/>
                    <a:p>
                      <a:r>
                        <a:rPr lang="en-US" sz="1000"/>
                        <a:t>6873</a:t>
                      </a:r>
                    </a:p>
                  </a:txBody>
                  <a:tcPr/>
                </a:tc>
                <a:tc>
                  <a:txBody>
                    <a:bodyPr/>
                    <a:lstStyle/>
                    <a:p>
                      <a:r>
                        <a:rPr lang="en-US" sz="1000"/>
                        <a:t>6906</a:t>
                      </a:r>
                    </a:p>
                  </a:txBody>
                  <a:tcPr/>
                </a:tc>
                <a:tc>
                  <a:txBody>
                    <a:bodyPr/>
                    <a:lstStyle/>
                    <a:p>
                      <a:r>
                        <a:rPr lang="en-US" sz="1000"/>
                        <a:t>0</a:t>
                      </a:r>
                    </a:p>
                  </a:txBody>
                  <a:tcPr/>
                </a:tc>
                <a:tc>
                  <a:txBody>
                    <a:bodyPr/>
                    <a:lstStyle/>
                    <a:p>
                      <a:r>
                        <a:rPr lang="en-US" sz="1000"/>
                        <a:t>0</a:t>
                      </a:r>
                    </a:p>
                  </a:txBody>
                  <a:tcPr/>
                </a:tc>
                <a:tc>
                  <a:txBody>
                    <a:bodyPr/>
                    <a:lstStyle/>
                    <a:p>
                      <a:r>
                        <a:rPr lang="en-US" sz="1000"/>
                        <a:t>143</a:t>
                      </a:r>
                    </a:p>
                  </a:txBody>
                  <a:tcPr/>
                </a:tc>
                <a:tc>
                  <a:txBody>
                    <a:bodyPr/>
                    <a:lstStyle/>
                    <a:p>
                      <a:r>
                        <a:rPr lang="en-US" sz="1000"/>
                        <a:t>44</a:t>
                      </a:r>
                    </a:p>
                  </a:txBody>
                  <a:tcPr/>
                </a:tc>
                <a:tc>
                  <a:txBody>
                    <a:bodyPr/>
                    <a:lstStyle/>
                    <a:p>
                      <a:r>
                        <a:rPr lang="en-US" sz="1000"/>
                        <a:t>96</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1505049863"/>
                  </a:ext>
                </a:extLst>
              </a:tr>
            </a:tbl>
          </a:graphicData>
        </a:graphic>
      </p:graphicFrame>
      <p:sp>
        <p:nvSpPr>
          <p:cNvPr id="4" name="Text Placeholder 3">
            <a:extLst>
              <a:ext uri="{FF2B5EF4-FFF2-40B4-BE49-F238E27FC236}">
                <a16:creationId xmlns:a16="http://schemas.microsoft.com/office/drawing/2014/main" id="{B546D879-7B45-4C61-A1A0-197583527B3D}"/>
              </a:ext>
            </a:extLst>
          </p:cNvPr>
          <p:cNvSpPr>
            <a:spLocks noGrp="1"/>
          </p:cNvSpPr>
          <p:nvPr>
            <p:ph type="body" sz="quarter" idx="14"/>
          </p:nvPr>
        </p:nvSpPr>
        <p:spPr/>
        <p:txBody>
          <a:bodyPr/>
          <a:lstStyle/>
          <a:p>
            <a:r>
              <a:rPr lang="en-US"/>
              <a:t>05/01/2018 - 05/29/2018</a:t>
            </a:r>
          </a:p>
        </p:txBody>
      </p:sp>
    </p:spTree>
    <p:extLst>
      <p:ext uri="{BB962C8B-B14F-4D97-AF65-F5344CB8AC3E}">
        <p14:creationId xmlns:p14="http://schemas.microsoft.com/office/powerpoint/2010/main" val="9885383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FC19A-9118-4601-A9F8-CEDA4FA3A848}"/>
              </a:ext>
            </a:extLst>
          </p:cNvPr>
          <p:cNvSpPr>
            <a:spLocks noGrp="1"/>
          </p:cNvSpPr>
          <p:nvPr>
            <p:ph type="title"/>
          </p:nvPr>
        </p:nvSpPr>
        <p:spPr/>
        <p:txBody>
          <a:bodyPr/>
          <a:lstStyle/>
          <a:p>
            <a:r>
              <a:rPr lang="en-US"/>
              <a:t>Facebook Post Type Distribution Per Profile | INDICADORES</a:t>
            </a:r>
          </a:p>
        </p:txBody>
      </p:sp>
      <p:graphicFrame>
        <p:nvGraphicFramePr>
          <p:cNvPr id="6" name="Chart Placeholder 5">
            <a:extLst>
              <a:ext uri="{FF2B5EF4-FFF2-40B4-BE49-F238E27FC236}">
                <a16:creationId xmlns:a16="http://schemas.microsoft.com/office/drawing/2014/main" id="{4C314C2E-011F-4E17-8FAA-0BBFA96FD52B}"/>
              </a:ext>
            </a:extLst>
          </p:cNvPr>
          <p:cNvGraphicFramePr>
            <a:graphicFrameLocks noGrp="1"/>
          </p:cNvGraphicFramePr>
          <p:nvPr>
            <p:ph type="chart" sz="quarter" idx="13"/>
            <p:extLst>
              <p:ext uri="{D42A27DB-BD31-4B8C-83A1-F6EECF244321}">
                <p14:modId xmlns:p14="http://schemas.microsoft.com/office/powerpoint/2010/main" val="2815012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D4D43-1C08-4660-9EFA-423B0FF09C4C}"/>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8FEE4D52-5D61-4F93-89F5-4723C5C29A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6973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B4D5A-8482-47DC-90D7-0DD6153EE028}"/>
              </a:ext>
            </a:extLst>
          </p:cNvPr>
          <p:cNvSpPr>
            <a:spLocks noGrp="1"/>
          </p:cNvSpPr>
          <p:nvPr>
            <p:ph type="title"/>
          </p:nvPr>
        </p:nvSpPr>
        <p:spPr/>
        <p:txBody>
          <a:bodyPr/>
          <a:lstStyle/>
          <a:p>
            <a:r>
              <a:rPr lang="en-US"/>
              <a:t>Facebook Fan Distribution | INDICADORES</a:t>
            </a:r>
          </a:p>
        </p:txBody>
      </p:sp>
      <p:graphicFrame>
        <p:nvGraphicFramePr>
          <p:cNvPr id="6" name="Chart Placeholder 5">
            <a:extLst>
              <a:ext uri="{FF2B5EF4-FFF2-40B4-BE49-F238E27FC236}">
                <a16:creationId xmlns:a16="http://schemas.microsoft.com/office/drawing/2014/main" id="{9CE984DD-D5CF-4D9E-8FC3-1924FFF8E829}"/>
              </a:ext>
            </a:extLst>
          </p:cNvPr>
          <p:cNvGraphicFramePr>
            <a:graphicFrameLocks noGrp="1"/>
          </p:cNvGraphicFramePr>
          <p:nvPr>
            <p:ph type="chart" sz="quarter" idx="13"/>
            <p:extLst>
              <p:ext uri="{D42A27DB-BD31-4B8C-83A1-F6EECF244321}">
                <p14:modId xmlns:p14="http://schemas.microsoft.com/office/powerpoint/2010/main" val="3799376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AEC6C-4C57-4E9C-A5B9-94D753EDB108}"/>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FA6B20BA-7E6F-427E-BEF9-CF6F8589A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8981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EAD02-FFEC-4B6F-A75E-0219042DB8EA}"/>
              </a:ext>
            </a:extLst>
          </p:cNvPr>
          <p:cNvSpPr>
            <a:spLocks noGrp="1"/>
          </p:cNvSpPr>
          <p:nvPr>
            <p:ph type="title"/>
          </p:nvPr>
        </p:nvSpPr>
        <p:spPr/>
        <p:txBody>
          <a:bodyPr/>
          <a:lstStyle/>
          <a:p>
            <a:r>
              <a:rPr lang="en-US"/>
              <a:t>Facebook Engaged Users | INDICADORES</a:t>
            </a:r>
          </a:p>
        </p:txBody>
      </p:sp>
      <p:graphicFrame>
        <p:nvGraphicFramePr>
          <p:cNvPr id="6" name="Chart Placeholder 5">
            <a:extLst>
              <a:ext uri="{FF2B5EF4-FFF2-40B4-BE49-F238E27FC236}">
                <a16:creationId xmlns:a16="http://schemas.microsoft.com/office/drawing/2014/main" id="{DA7C38DE-A110-4EF4-A610-950181EA74FF}"/>
              </a:ext>
            </a:extLst>
          </p:cNvPr>
          <p:cNvGraphicFramePr>
            <a:graphicFrameLocks noGrp="1"/>
          </p:cNvGraphicFramePr>
          <p:nvPr>
            <p:ph type="chart" sz="quarter" idx="13"/>
            <p:extLst>
              <p:ext uri="{D42A27DB-BD31-4B8C-83A1-F6EECF244321}">
                <p14:modId xmlns:p14="http://schemas.microsoft.com/office/powerpoint/2010/main" val="1329637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500F1-BE70-4FDA-8C85-771910506DA7}"/>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A47F036F-8468-4F9C-AB4D-01D2B84694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08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B028-2E24-4FB1-BC92-416C8F488590}"/>
              </a:ext>
            </a:extLst>
          </p:cNvPr>
          <p:cNvSpPr>
            <a:spLocks noGrp="1"/>
          </p:cNvSpPr>
          <p:nvPr>
            <p:ph type="title"/>
          </p:nvPr>
        </p:nvSpPr>
        <p:spPr/>
        <p:txBody>
          <a:bodyPr/>
          <a:lstStyle/>
          <a:p>
            <a:r>
              <a:rPr lang="en-US"/>
              <a:t>Facebook Interaction Rate By Weekday | INDICADORES</a:t>
            </a:r>
          </a:p>
        </p:txBody>
      </p:sp>
      <p:graphicFrame>
        <p:nvGraphicFramePr>
          <p:cNvPr id="6" name="Chart Placeholder 5">
            <a:extLst>
              <a:ext uri="{FF2B5EF4-FFF2-40B4-BE49-F238E27FC236}">
                <a16:creationId xmlns:a16="http://schemas.microsoft.com/office/drawing/2014/main" id="{667D455D-9AEF-4E5E-9714-50FE3C886A87}"/>
              </a:ext>
            </a:extLst>
          </p:cNvPr>
          <p:cNvGraphicFramePr>
            <a:graphicFrameLocks noGrp="1"/>
          </p:cNvGraphicFramePr>
          <p:nvPr>
            <p:ph type="chart" sz="quarter" idx="13"/>
            <p:extLst>
              <p:ext uri="{D42A27DB-BD31-4B8C-83A1-F6EECF244321}">
                <p14:modId xmlns:p14="http://schemas.microsoft.com/office/powerpoint/2010/main" val="2877124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C4B40-093B-4ECF-9381-8577A145E979}"/>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E0976404-A524-46A1-BB7A-9CA8A834A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14182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7266B-49B2-47AC-9085-52FFC89A66CD}"/>
              </a:ext>
            </a:extLst>
          </p:cNvPr>
          <p:cNvSpPr>
            <a:spLocks noGrp="1"/>
          </p:cNvSpPr>
          <p:nvPr>
            <p:ph type="title"/>
          </p:nvPr>
        </p:nvSpPr>
        <p:spPr/>
        <p:txBody>
          <a:bodyPr/>
          <a:lstStyle/>
          <a:p>
            <a:r>
              <a:rPr lang="en-US"/>
              <a:t>Facebook Interaction Rate By Post Type | INDICADORES</a:t>
            </a:r>
          </a:p>
        </p:txBody>
      </p:sp>
      <p:graphicFrame>
        <p:nvGraphicFramePr>
          <p:cNvPr id="6" name="Chart Placeholder 5">
            <a:extLst>
              <a:ext uri="{FF2B5EF4-FFF2-40B4-BE49-F238E27FC236}">
                <a16:creationId xmlns:a16="http://schemas.microsoft.com/office/drawing/2014/main" id="{5377AEFC-F3DE-41D5-9A90-6E26B9CDDE8A}"/>
              </a:ext>
            </a:extLst>
          </p:cNvPr>
          <p:cNvGraphicFramePr>
            <a:graphicFrameLocks noGrp="1"/>
          </p:cNvGraphicFramePr>
          <p:nvPr>
            <p:ph type="chart" sz="quarter" idx="13"/>
            <p:extLst>
              <p:ext uri="{D42A27DB-BD31-4B8C-83A1-F6EECF244321}">
                <p14:modId xmlns:p14="http://schemas.microsoft.com/office/powerpoint/2010/main" val="4082069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59EA8-8292-4AA5-B84C-3E007D71F779}"/>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5D0D52B2-B41D-4B5F-B1F4-01A730D39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5427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6E6FA-6C4A-4B85-942B-477FFC9FBE00}"/>
              </a:ext>
            </a:extLst>
          </p:cNvPr>
          <p:cNvSpPr>
            <a:spLocks noGrp="1"/>
          </p:cNvSpPr>
          <p:nvPr>
            <p:ph type="title"/>
          </p:nvPr>
        </p:nvSpPr>
        <p:spPr/>
        <p:txBody>
          <a:bodyPr/>
          <a:lstStyle/>
          <a:p>
            <a:r>
              <a:rPr lang="en-US"/>
              <a:t>Facebook User Posts App Usage | INDICADORES</a:t>
            </a:r>
          </a:p>
        </p:txBody>
      </p:sp>
      <p:graphicFrame>
        <p:nvGraphicFramePr>
          <p:cNvPr id="6" name="Chart Placeholder 5">
            <a:extLst>
              <a:ext uri="{FF2B5EF4-FFF2-40B4-BE49-F238E27FC236}">
                <a16:creationId xmlns:a16="http://schemas.microsoft.com/office/drawing/2014/main" id="{5FC9282B-5F2A-43C3-8A77-B5E72306259D}"/>
              </a:ext>
            </a:extLst>
          </p:cNvPr>
          <p:cNvGraphicFramePr>
            <a:graphicFrameLocks noGrp="1"/>
          </p:cNvGraphicFramePr>
          <p:nvPr>
            <p:ph type="chart" sz="quarter" idx="13"/>
            <p:extLst>
              <p:ext uri="{D42A27DB-BD31-4B8C-83A1-F6EECF244321}">
                <p14:modId xmlns:p14="http://schemas.microsoft.com/office/powerpoint/2010/main" val="4284697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669B99-F321-4FEB-9F1A-F0091C757CA1}"/>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F42356FC-DCAF-472F-B18E-E48B9F32C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5036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F9C0A-324A-423E-9C6B-04E5BFCB5F1B}"/>
              </a:ext>
            </a:extLst>
          </p:cNvPr>
          <p:cNvSpPr>
            <a:spLocks noGrp="1"/>
          </p:cNvSpPr>
          <p:nvPr>
            <p:ph type="title"/>
          </p:nvPr>
        </p:nvSpPr>
        <p:spPr/>
        <p:txBody>
          <a:bodyPr/>
          <a:lstStyle/>
          <a:p>
            <a:r>
              <a:rPr lang="en-US"/>
              <a:t>Facebook Reach by Post Type  | INDICADORES</a:t>
            </a:r>
          </a:p>
        </p:txBody>
      </p:sp>
      <p:graphicFrame>
        <p:nvGraphicFramePr>
          <p:cNvPr id="6" name="Chart Placeholder 5">
            <a:extLst>
              <a:ext uri="{FF2B5EF4-FFF2-40B4-BE49-F238E27FC236}">
                <a16:creationId xmlns:a16="http://schemas.microsoft.com/office/drawing/2014/main" id="{B839C2F5-CF59-49A4-B1F5-8A25689C6481}"/>
              </a:ext>
            </a:extLst>
          </p:cNvPr>
          <p:cNvGraphicFramePr>
            <a:graphicFrameLocks noGrp="1"/>
          </p:cNvGraphicFramePr>
          <p:nvPr>
            <p:ph type="chart" sz="quarter" idx="13"/>
            <p:extLst>
              <p:ext uri="{D42A27DB-BD31-4B8C-83A1-F6EECF244321}">
                <p14:modId xmlns:p14="http://schemas.microsoft.com/office/powerpoint/2010/main" val="803140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E0BB5E-CD45-4F79-B7B9-91700BCE245B}"/>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31C52CC4-929D-433C-95DB-C602225E11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88607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EF67A-FAAD-4247-934B-BE35C55C9A90}"/>
              </a:ext>
            </a:extLst>
          </p:cNvPr>
          <p:cNvSpPr>
            <a:spLocks noGrp="1"/>
          </p:cNvSpPr>
          <p:nvPr>
            <p:ph type="title"/>
          </p:nvPr>
        </p:nvSpPr>
        <p:spPr/>
        <p:txBody>
          <a:bodyPr/>
          <a:lstStyle/>
          <a:p>
            <a:r>
              <a:rPr lang="en-US"/>
              <a:t>Facebook Page Posts Virality | INDICADORES</a:t>
            </a:r>
          </a:p>
        </p:txBody>
      </p:sp>
      <p:graphicFrame>
        <p:nvGraphicFramePr>
          <p:cNvPr id="6" name="Chart Placeholder 5">
            <a:extLst>
              <a:ext uri="{FF2B5EF4-FFF2-40B4-BE49-F238E27FC236}">
                <a16:creationId xmlns:a16="http://schemas.microsoft.com/office/drawing/2014/main" id="{0AED55D7-DFC3-42E5-B7E5-90F0586B48BE}"/>
              </a:ext>
            </a:extLst>
          </p:cNvPr>
          <p:cNvGraphicFramePr>
            <a:graphicFrameLocks noGrp="1"/>
          </p:cNvGraphicFramePr>
          <p:nvPr>
            <p:ph type="chart" sz="quarter" idx="13"/>
            <p:extLst>
              <p:ext uri="{D42A27DB-BD31-4B8C-83A1-F6EECF244321}">
                <p14:modId xmlns:p14="http://schemas.microsoft.com/office/powerpoint/2010/main" val="1722699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BD1C68-AFEA-4A4D-8DAB-2D86AE8C37FC}"/>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16F0CFC7-1208-43EF-B2AA-BBDFABABAE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6170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7A2E-20FA-44A5-A799-B71AA73792F4}"/>
              </a:ext>
            </a:extLst>
          </p:cNvPr>
          <p:cNvSpPr>
            <a:spLocks noGrp="1"/>
          </p:cNvSpPr>
          <p:nvPr>
            <p:ph type="title"/>
          </p:nvPr>
        </p:nvSpPr>
        <p:spPr/>
        <p:txBody>
          <a:bodyPr/>
          <a:lstStyle/>
          <a:p>
            <a:r>
              <a:rPr lang="en-US"/>
              <a:t>Facebook Engagement Rate By Post Type | INDICADORES</a:t>
            </a:r>
          </a:p>
        </p:txBody>
      </p:sp>
      <p:graphicFrame>
        <p:nvGraphicFramePr>
          <p:cNvPr id="6" name="Chart Placeholder 5">
            <a:extLst>
              <a:ext uri="{FF2B5EF4-FFF2-40B4-BE49-F238E27FC236}">
                <a16:creationId xmlns:a16="http://schemas.microsoft.com/office/drawing/2014/main" id="{D51B38AD-2724-4866-87F5-1FBF9EAB9B3B}"/>
              </a:ext>
            </a:extLst>
          </p:cNvPr>
          <p:cNvGraphicFramePr>
            <a:graphicFrameLocks noGrp="1"/>
          </p:cNvGraphicFramePr>
          <p:nvPr>
            <p:ph type="chart" sz="quarter" idx="13"/>
            <p:extLst>
              <p:ext uri="{D42A27DB-BD31-4B8C-83A1-F6EECF244321}">
                <p14:modId xmlns:p14="http://schemas.microsoft.com/office/powerpoint/2010/main" val="1447603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B2F919-361E-47E1-82DC-FD1067D7C1ED}"/>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A650727B-2432-463B-9DD0-2F5BECB459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9563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9A817-33F7-42CF-8FB6-4E19AC49804F}"/>
              </a:ext>
            </a:extLst>
          </p:cNvPr>
          <p:cNvSpPr>
            <a:spLocks noGrp="1"/>
          </p:cNvSpPr>
          <p:nvPr>
            <p:ph type="title"/>
          </p:nvPr>
        </p:nvSpPr>
        <p:spPr/>
        <p:txBody>
          <a:bodyPr/>
          <a:lstStyle/>
          <a:p>
            <a:r>
              <a:rPr lang="en-US"/>
              <a:t>Facebook Sponsored Posts Distribution | INDICADORES</a:t>
            </a:r>
          </a:p>
        </p:txBody>
      </p:sp>
      <p:graphicFrame>
        <p:nvGraphicFramePr>
          <p:cNvPr id="6" name="Chart Placeholder 5">
            <a:extLst>
              <a:ext uri="{FF2B5EF4-FFF2-40B4-BE49-F238E27FC236}">
                <a16:creationId xmlns:a16="http://schemas.microsoft.com/office/drawing/2014/main" id="{31DB894B-07F6-40A0-AEF8-594D48296EB9}"/>
              </a:ext>
            </a:extLst>
          </p:cNvPr>
          <p:cNvGraphicFramePr>
            <a:graphicFrameLocks noGrp="1"/>
          </p:cNvGraphicFramePr>
          <p:nvPr>
            <p:ph type="chart" sz="quarter" idx="13"/>
            <p:extLst>
              <p:ext uri="{D42A27DB-BD31-4B8C-83A1-F6EECF244321}">
                <p14:modId xmlns:p14="http://schemas.microsoft.com/office/powerpoint/2010/main" val="1179069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EE9D0-FC1E-4337-90E5-A52972779367}"/>
              </a:ext>
            </a:extLst>
          </p:cNvPr>
          <p:cNvSpPr>
            <a:spLocks noGrp="1"/>
          </p:cNvSpPr>
          <p:nvPr>
            <p:ph type="body" sz="quarter" idx="14"/>
          </p:nvPr>
        </p:nvSpPr>
        <p:spPr/>
        <p:txBody>
          <a:bodyPr/>
          <a:lstStyle/>
          <a:p>
            <a:r>
              <a:rPr lang="en-US"/>
              <a:t>05/01/2018 - 05/29/2018</a:t>
            </a:r>
          </a:p>
        </p:txBody>
      </p:sp>
      <p:sp>
        <p:nvSpPr>
          <p:cNvPr id="5" name="Footer Placeholder 4">
            <a:extLst>
              <a:ext uri="{FF2B5EF4-FFF2-40B4-BE49-F238E27FC236}">
                <a16:creationId xmlns:a16="http://schemas.microsoft.com/office/drawing/2014/main" id="{E6C9B480-A7FE-4C35-BF89-E51CA6019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7842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4531</Words>
  <Application>Microsoft Office PowerPoint</Application>
  <PresentationFormat>On-screen Show (4:3)</PresentationFormat>
  <Paragraphs>2397</Paragraphs>
  <Slides>62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Calibri</vt:lpstr>
      <vt:lpstr>Arial</vt:lpstr>
      <vt:lpstr>quintly_template</vt:lpstr>
      <vt:lpstr>My Dashboard</vt:lpstr>
      <vt:lpstr>Facebook Key Metrics Table | INDICADORES</vt:lpstr>
      <vt:lpstr>Facebook Interactions Distribution | INDICADORES</vt:lpstr>
      <vt:lpstr>Facebook Fans By City Table | INDICADORES - 1 of 3</vt:lpstr>
      <vt:lpstr>Facebook Fans By City Table | INDICADORES - 2 of 3</vt:lpstr>
      <vt:lpstr>Facebook Fans By City Table | INDICADORES - 3 of 3</vt:lpstr>
      <vt:lpstr>Facebook Fan Demographics | INDICADORES</vt:lpstr>
      <vt:lpstr>Facebook Own Posts | INDICADORES</vt:lpstr>
      <vt:lpstr>Facebook Reactions Distribution | INDICADORES</vt:lpstr>
      <vt:lpstr>Facebook Interaction Rate By Post Type | INDICADORES</vt:lpstr>
      <vt:lpstr>Facebook Engagement Rate | INDICADORES</vt:lpstr>
      <vt:lpstr>Facebook Reach | INDICADORES</vt:lpstr>
      <vt:lpstr>Facebook Own Posts Table | INDICADORES - 1 of 10</vt:lpstr>
      <vt:lpstr>Facebook Own Posts Table | INDICADORES - 2 of 10</vt:lpstr>
      <vt:lpstr>Facebook Own Posts Table | INDICADORES - 3 of 10</vt:lpstr>
      <vt:lpstr>Facebook Own Posts Table | INDICADORES - 4 of 10</vt:lpstr>
      <vt:lpstr>Facebook Own Posts Table | INDICADORES - 5 of 10</vt:lpstr>
      <vt:lpstr>Facebook Own Posts Table | INDICADORES - 6 of 10</vt:lpstr>
      <vt:lpstr>Facebook Own Posts Table | INDICADORES - 7 of 10</vt:lpstr>
      <vt:lpstr>Facebook Own Posts Table | INDICADORES - 8 of 10</vt:lpstr>
      <vt:lpstr>Facebook Own Posts Table | INDICADORES - 9 of 10</vt:lpstr>
      <vt:lpstr>Facebook Own Posts Table | INDICADORES - 10 of 10</vt:lpstr>
      <vt:lpstr>Facebook Fans Table | INDICADORES</vt:lpstr>
      <vt:lpstr>Facebook Interaction Rate | INDICADORES</vt:lpstr>
      <vt:lpstr>Facebook Average Shares Per Post | INDICADORES</vt:lpstr>
      <vt:lpstr>Facebook Own Posts Table | INDICADORES - 1 of 26</vt:lpstr>
      <vt:lpstr>Facebook Own Posts Table | INDICADORES - 2 of 26</vt:lpstr>
      <vt:lpstr>Facebook Own Posts Table | INDICADORES - 3 of 26</vt:lpstr>
      <vt:lpstr>Facebook Own Posts Table | INDICADORES - 4 of 26</vt:lpstr>
      <vt:lpstr>Facebook Own Posts Table | INDICADORES - 5 of 26</vt:lpstr>
      <vt:lpstr>Facebook Own Posts Table | INDICADORES - 6 of 26</vt:lpstr>
      <vt:lpstr>Facebook Own Posts Table | INDICADORES - 7 of 26</vt:lpstr>
      <vt:lpstr>Facebook Own Posts Table | INDICADORES - 8 of 26</vt:lpstr>
      <vt:lpstr>Facebook Own Posts Table | INDICADORES - 9 of 26</vt:lpstr>
      <vt:lpstr>Facebook Own Posts Table | INDICADORES - 10 of 26</vt:lpstr>
      <vt:lpstr>Facebook Own Posts Table | INDICADORES - 11 of 26</vt:lpstr>
      <vt:lpstr>Facebook Own Posts Table | INDICADORES - 12 of 26</vt:lpstr>
      <vt:lpstr>Facebook Own Posts Table | INDICADORES - 13 of 26</vt:lpstr>
      <vt:lpstr>Facebook Own Posts Table | INDICADORES - 14 of 26</vt:lpstr>
      <vt:lpstr>Facebook Own Posts Table | INDICADORES - 15 of 26</vt:lpstr>
      <vt:lpstr>Facebook Own Posts Table | INDICADORES - 16 of 26</vt:lpstr>
      <vt:lpstr>Facebook Own Posts Table | INDICADORES - 17 of 26</vt:lpstr>
      <vt:lpstr>Facebook Own Posts Table | INDICADORES - 18 of 26</vt:lpstr>
      <vt:lpstr>Facebook Own Posts Table | INDICADORES - 19 of 26</vt:lpstr>
      <vt:lpstr>Facebook Own Posts Table | INDICADORES - 20 of 26</vt:lpstr>
      <vt:lpstr>Facebook Own Posts Table | INDICADORES - 21 of 26</vt:lpstr>
      <vt:lpstr>Facebook Own Posts Table | INDICADORES - 22 of 26</vt:lpstr>
      <vt:lpstr>Facebook Own Posts Table | INDICADORES - 23 of 26</vt:lpstr>
      <vt:lpstr>Facebook Own Posts Table | INDICADORES - 24 of 26</vt:lpstr>
      <vt:lpstr>Facebook Own Posts Table | INDICADORES - 25 of 26</vt:lpstr>
      <vt:lpstr>Facebook Own Posts Table | INDICADORES - 26 of 26</vt:lpstr>
      <vt:lpstr>Facebook Key Metrics Table | INDICADORES</vt:lpstr>
      <vt:lpstr>Facebook Post Type Distribution Per Profile | INDICADORES</vt:lpstr>
      <vt:lpstr>Facebook Fan Distribution | INDICADORES</vt:lpstr>
      <vt:lpstr>Facebook Engaged Users | INDICADORES</vt:lpstr>
      <vt:lpstr>Facebook Interaction Rate By Weekday | INDICADORES</vt:lpstr>
      <vt:lpstr>Facebook Interaction Rate By Post Type | INDICADORES</vt:lpstr>
      <vt:lpstr>Facebook User Posts App Usage | INDICADORES</vt:lpstr>
      <vt:lpstr>Facebook Reach by Post Type  | INDICADORES</vt:lpstr>
      <vt:lpstr>Facebook Page Posts Virality | INDICADORES</vt:lpstr>
      <vt:lpstr>Facebook Engagement Rate By Post Type | INDICADORES</vt:lpstr>
      <vt:lpstr>Facebook Sponsored Posts Distribution | INDICADORES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2018-05-29T22:41:50Z</dcterms:created>
  <dcterms:modified xsi:type="dcterms:W3CDTF">2018-05-29T22:44:50Z</dcterms:modified>
</cp:coreProperties>
</file>