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34FE9-B182-47A2-97DD-52308CD96A3F}"/>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5842A837-27A4-4D27-969A-4CC49DE9C618}"/>
              </a:ext>
            </a:extLst>
          </p:cNvPr>
          <p:cNvGraphicFramePr>
            <a:graphicFrameLocks noGrp="1"/>
          </p:cNvGraphicFramePr>
          <p:nvPr>
            <p:ph type="tbl" sz="quarter" idx="13"/>
            <p:extLst>
              <p:ext uri="{D42A27DB-BD31-4B8C-83A1-F6EECF244321}">
                <p14:modId xmlns:p14="http://schemas.microsoft.com/office/powerpoint/2010/main" val="1958159845"/>
              </p:ext>
            </p:extLst>
          </p:nvPr>
        </p:nvGraphicFramePr>
        <p:xfrm>
          <a:off x="457200" y="1731963"/>
          <a:ext cx="8229600" cy="43891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9018162"/>
                    </a:ext>
                  </a:extLst>
                </a:gridCol>
                <a:gridCol w="658368">
                  <a:extLst>
                    <a:ext uri="{9D8B030D-6E8A-4147-A177-3AD203B41FA5}">
                      <a16:colId xmlns:a16="http://schemas.microsoft.com/office/drawing/2014/main" val="3011062713"/>
                    </a:ext>
                  </a:extLst>
                </a:gridCol>
                <a:gridCol w="658368">
                  <a:extLst>
                    <a:ext uri="{9D8B030D-6E8A-4147-A177-3AD203B41FA5}">
                      <a16:colId xmlns:a16="http://schemas.microsoft.com/office/drawing/2014/main" val="3881232975"/>
                    </a:ext>
                  </a:extLst>
                </a:gridCol>
                <a:gridCol w="658368">
                  <a:extLst>
                    <a:ext uri="{9D8B030D-6E8A-4147-A177-3AD203B41FA5}">
                      <a16:colId xmlns:a16="http://schemas.microsoft.com/office/drawing/2014/main" val="998740998"/>
                    </a:ext>
                  </a:extLst>
                </a:gridCol>
                <a:gridCol w="658368">
                  <a:extLst>
                    <a:ext uri="{9D8B030D-6E8A-4147-A177-3AD203B41FA5}">
                      <a16:colId xmlns:a16="http://schemas.microsoft.com/office/drawing/2014/main" val="4157781769"/>
                    </a:ext>
                  </a:extLst>
                </a:gridCol>
                <a:gridCol w="658368">
                  <a:extLst>
                    <a:ext uri="{9D8B030D-6E8A-4147-A177-3AD203B41FA5}">
                      <a16:colId xmlns:a16="http://schemas.microsoft.com/office/drawing/2014/main" val="1676334190"/>
                    </a:ext>
                  </a:extLst>
                </a:gridCol>
                <a:gridCol w="658368">
                  <a:extLst>
                    <a:ext uri="{9D8B030D-6E8A-4147-A177-3AD203B41FA5}">
                      <a16:colId xmlns:a16="http://schemas.microsoft.com/office/drawing/2014/main" val="3463787963"/>
                    </a:ext>
                  </a:extLst>
                </a:gridCol>
                <a:gridCol w="658368">
                  <a:extLst>
                    <a:ext uri="{9D8B030D-6E8A-4147-A177-3AD203B41FA5}">
                      <a16:colId xmlns:a16="http://schemas.microsoft.com/office/drawing/2014/main" val="3606267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542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Supermercados S-Mart - 2018-02-28 23:00:00</a:t>
                      </a:r>
                      <a:r>
                        <a:rPr kumimoji="0" lang="es-ES" sz="1000" b="0" i="0" u="none" strike="noStrike" kern="1200" cap="none" spc="0" normalizeH="0" baseline="0" noProof="0">
                          <a:ln>
                            <a:noFill/>
                          </a:ln>
                          <a:solidFill>
                            <a:prstClr val="black"/>
                          </a:solidFill>
                          <a:effectLst/>
                          <a:uLnTx/>
                          <a:uFillTx/>
                          <a:latin typeface="+mn-lt"/>
                          <a:ea typeface="+mn-ea"/>
                          <a:cs typeface="+mn-cs"/>
                        </a:rPr>
                        <a:t>
Y con este sueño que nos dio…hasta rejuvenecemos #SmartFans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6458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Soriana Híper y Súper - 2018-02-28 20:01:00</a:t>
                      </a:r>
                      <a:r>
                        <a:rPr kumimoji="0" lang="es-ES" sz="1000" b="0" i="0" u="none" strike="noStrike" kern="1200" cap="none" spc="0" normalizeH="0" baseline="0" noProof="0">
                          <a:ln>
                            <a:noFill/>
                          </a:ln>
                          <a:solidFill>
                            <a:prstClr val="black"/>
                          </a:solidFill>
                          <a:effectLst/>
                          <a:uLnTx/>
                          <a:uFillTx/>
                          <a:latin typeface="+mn-lt"/>
                          <a:ea typeface="+mn-ea"/>
                          <a:cs typeface="+mn-cs"/>
                        </a:rPr>
                        <a:t>
Disfruta todo lo que tu tarjeta Falabella tiene para ofrecerte. ¡Tramítala hoy mismo!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808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Supermercados S-Mart - 2018-02-28 19:00:00</a:t>
                      </a:r>
                      <a:r>
                        <a:rPr kumimoji="0" lang="en-US" sz="1000" b="0" i="0" u="none" strike="noStrike" kern="1200" cap="none" spc="0" normalizeH="0" baseline="0" noProof="0">
                          <a:ln>
                            <a:noFill/>
                          </a:ln>
                          <a:solidFill>
                            <a:prstClr val="black"/>
                          </a:solidFill>
                          <a:effectLst/>
                          <a:uLnTx/>
                          <a:uFillTx/>
                          <a:latin typeface="+mn-lt"/>
                          <a:ea typeface="+mn-ea"/>
                          <a:cs typeface="+mn-cs"/>
                        </a:rPr>
                        <a:t>
✨¡Para que todo quede brillando como nuevo #SmartFans!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080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Alsuper - 2018-02-28 17:41:21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94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Alsuper - 2018-02-28 17:36:00</a:t>
                      </a:r>
                      <a:r>
                        <a:rPr kumimoji="0" lang="es-ES" sz="1000" b="0" i="0" u="none" strike="noStrike" kern="1200" cap="none" spc="0" normalizeH="0" baseline="0" noProof="0">
                          <a:ln>
                            <a:noFill/>
                          </a:ln>
                          <a:solidFill>
                            <a:prstClr val="black"/>
                          </a:solidFill>
                          <a:effectLst/>
                          <a:uLnTx/>
                          <a:uFillTx/>
                          <a:latin typeface="+mn-lt"/>
                          <a:ea typeface="+mn-ea"/>
                          <a:cs typeface="+mn-cs"/>
                        </a:rPr>
                        <a:t>
Aparte de delicioso tiene muchos beneficios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161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HEB México - 2018-02-28 16:55:49</a:t>
                      </a:r>
                      <a:r>
                        <a:rPr kumimoji="0" lang="es-ES" sz="1000" b="0" i="0" u="none" strike="noStrike" kern="1200" cap="none" spc="0" normalizeH="0" baseline="0" noProof="0">
                          <a:ln>
                            <a:noFill/>
                          </a:ln>
                          <a:solidFill>
                            <a:prstClr val="black"/>
                          </a:solidFill>
                          <a:effectLst/>
                          <a:uLnTx/>
                          <a:uFillTx/>
                          <a:latin typeface="+mn-lt"/>
                          <a:ea typeface="+mn-ea"/>
                          <a:cs typeface="+mn-cs"/>
                        </a:rPr>
                        <a:t>
Con Seafood Market de H-E-B ofrécele a tu familia productos 100% naturales, sin aditivos ni conservadores y con una alta concentración de proteína y omegas. Encuéntralos aquí http://bit.ly/2HVpJVt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204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Bodega Aurrera - 2018-02-28 16:00:04</a:t>
                      </a:r>
                      <a:r>
                        <a:rPr kumimoji="0" lang="es-ES" sz="1000" b="0" i="0" u="none" strike="noStrike" kern="1200" cap="none" spc="0" normalizeH="0" baseline="0" noProof="0">
                          <a:ln>
                            <a:noFill/>
                          </a:ln>
                          <a:solidFill>
                            <a:prstClr val="black"/>
                          </a:solidFill>
                          <a:effectLst/>
                          <a:uLnTx/>
                          <a:uFillTx/>
                          <a:latin typeface="+mn-lt"/>
                          <a:ea typeface="+mn-ea"/>
                          <a:cs typeface="+mn-cs"/>
                        </a:rPr>
                        <a:t>
Con materiales súper sencillos, elabora una linda camita para tu mascota. ¡Porque no hay nadie más fiel, consiéntelo!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6122881"/>
                  </a:ext>
                </a:extLst>
              </a:tr>
            </a:tbl>
          </a:graphicData>
        </a:graphic>
      </p:graphicFrame>
      <p:sp>
        <p:nvSpPr>
          <p:cNvPr id="4" name="Text Placeholder 3">
            <a:extLst>
              <a:ext uri="{FF2B5EF4-FFF2-40B4-BE49-F238E27FC236}">
                <a16:creationId xmlns:a16="http://schemas.microsoft.com/office/drawing/2014/main" id="{6D87FF13-7FDB-43A3-89BA-49C2E4CAA35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87048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ADF35-D4C3-4ADE-A84A-655F6B392ABF}"/>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18F7D902-3167-4D33-A57A-FEFD748313DB}"/>
              </a:ext>
            </a:extLst>
          </p:cNvPr>
          <p:cNvGraphicFramePr>
            <a:graphicFrameLocks noGrp="1"/>
          </p:cNvGraphicFramePr>
          <p:nvPr>
            <p:ph type="tbl" sz="quarter" idx="13"/>
            <p:extLst>
              <p:ext uri="{D42A27DB-BD31-4B8C-83A1-F6EECF244321}">
                <p14:modId xmlns:p14="http://schemas.microsoft.com/office/powerpoint/2010/main" val="394719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1460694"/>
                    </a:ext>
                  </a:extLst>
                </a:gridCol>
                <a:gridCol w="658368">
                  <a:extLst>
                    <a:ext uri="{9D8B030D-6E8A-4147-A177-3AD203B41FA5}">
                      <a16:colId xmlns:a16="http://schemas.microsoft.com/office/drawing/2014/main" val="2765221179"/>
                    </a:ext>
                  </a:extLst>
                </a:gridCol>
                <a:gridCol w="658368">
                  <a:extLst>
                    <a:ext uri="{9D8B030D-6E8A-4147-A177-3AD203B41FA5}">
                      <a16:colId xmlns:a16="http://schemas.microsoft.com/office/drawing/2014/main" val="4057796668"/>
                    </a:ext>
                  </a:extLst>
                </a:gridCol>
                <a:gridCol w="658368">
                  <a:extLst>
                    <a:ext uri="{9D8B030D-6E8A-4147-A177-3AD203B41FA5}">
                      <a16:colId xmlns:a16="http://schemas.microsoft.com/office/drawing/2014/main" val="3543475117"/>
                    </a:ext>
                  </a:extLst>
                </a:gridCol>
                <a:gridCol w="658368">
                  <a:extLst>
                    <a:ext uri="{9D8B030D-6E8A-4147-A177-3AD203B41FA5}">
                      <a16:colId xmlns:a16="http://schemas.microsoft.com/office/drawing/2014/main" val="3360438282"/>
                    </a:ext>
                  </a:extLst>
                </a:gridCol>
                <a:gridCol w="658368">
                  <a:extLst>
                    <a:ext uri="{9D8B030D-6E8A-4147-A177-3AD203B41FA5}">
                      <a16:colId xmlns:a16="http://schemas.microsoft.com/office/drawing/2014/main" val="3140901276"/>
                    </a:ext>
                  </a:extLst>
                </a:gridCol>
                <a:gridCol w="658368">
                  <a:extLst>
                    <a:ext uri="{9D8B030D-6E8A-4147-A177-3AD203B41FA5}">
                      <a16:colId xmlns:a16="http://schemas.microsoft.com/office/drawing/2014/main" val="726160139"/>
                    </a:ext>
                  </a:extLst>
                </a:gridCol>
                <a:gridCol w="658368">
                  <a:extLst>
                    <a:ext uri="{9D8B030D-6E8A-4147-A177-3AD203B41FA5}">
                      <a16:colId xmlns:a16="http://schemas.microsoft.com/office/drawing/2014/main" val="4111921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109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Supermercados S-Mart - 2018-02-28 15:21:00</a:t>
                      </a:r>
                      <a:r>
                        <a:rPr kumimoji="0" lang="es-ES" sz="1000" b="0" i="0" u="none" strike="noStrike" kern="1200" cap="none" spc="0" normalizeH="0" baseline="0" noProof="0">
                          <a:ln>
                            <a:noFill/>
                          </a:ln>
                          <a:solidFill>
                            <a:prstClr val="black"/>
                          </a:solidFill>
                          <a:effectLst/>
                          <a:uLnTx/>
                          <a:uFillTx/>
                          <a:latin typeface="+mn-lt"/>
                          <a:ea typeface="+mn-ea"/>
                          <a:cs typeface="+mn-cs"/>
                        </a:rPr>
                        <a:t>
¿Quién se acuerda de la carne cuando se pueden preparar estas delicias de cuaresma? Calabacitas rellenas de champiñones, una receta que debes guardar en tu recetario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7271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Alsuper - 2018-02-28 12:30:00</a:t>
                      </a:r>
                      <a:r>
                        <a:rPr kumimoji="0" lang="es-ES" sz="1000" b="0" i="0" u="none" strike="noStrike" kern="1200" cap="none" spc="0" normalizeH="0" baseline="0" noProof="0">
                          <a:ln>
                            <a:noFill/>
                          </a:ln>
                          <a:solidFill>
                            <a:prstClr val="black"/>
                          </a:solidFill>
                          <a:effectLst/>
                          <a:uLnTx/>
                          <a:uFillTx/>
                          <a:latin typeface="+mn-lt"/>
                          <a:ea typeface="+mn-ea"/>
                          <a:cs typeface="+mn-cs"/>
                        </a:rPr>
                        <a:t>
¿Quieres andar de buen humor?  Come Naranja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620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Soriana Híper y Súper - 2018-02-28 10:00:28</a:t>
                      </a:r>
                      <a:r>
                        <a:rPr kumimoji="0" lang="es-ES" sz="1000" b="0" i="0" u="none" strike="noStrike" kern="1200" cap="none" spc="0" normalizeH="0" baseline="0" noProof="0">
                          <a:ln>
                            <a:noFill/>
                          </a:ln>
                          <a:solidFill>
                            <a:prstClr val="black"/>
                          </a:solidFill>
                          <a:effectLst/>
                          <a:uLnTx/>
                          <a:uFillTx/>
                          <a:latin typeface="+mn-lt"/>
                          <a:ea typeface="+mn-ea"/>
                          <a:cs typeface="+mn-cs"/>
                        </a:rPr>
                        <a:t>
Con nuestros Martes y Miércoles del Campo llévate a casa los sabores más frescos de la temporada.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146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Supermercados S-Mart - 2018-02-28 10:00:01</a:t>
                      </a:r>
                      <a:r>
                        <a:rPr kumimoji="0" lang="es-ES" sz="1000" b="0" i="0" u="none" strike="noStrike" kern="1200" cap="none" spc="0" normalizeH="0" baseline="0" noProof="0">
                          <a:ln>
                            <a:noFill/>
                          </a:ln>
                          <a:solidFill>
                            <a:prstClr val="black"/>
                          </a:solidFill>
                          <a:effectLst/>
                          <a:uLnTx/>
                          <a:uFillTx/>
                          <a:latin typeface="+mn-lt"/>
                          <a:ea typeface="+mn-ea"/>
                          <a:cs typeface="+mn-cs"/>
                        </a:rPr>
                        <a:t>
Ya mitad de semana #SmartFans ¡¿Pueden creerlo?!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742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Supermercados S-Mart - 2018-02-27 23:00:00</a:t>
                      </a:r>
                      <a:r>
                        <a:rPr kumimoji="0" lang="es-ES" sz="1000" b="0" i="0" u="none" strike="noStrike" kern="1200" cap="none" spc="0" normalizeH="0" baseline="0" noProof="0">
                          <a:ln>
                            <a:noFill/>
                          </a:ln>
                          <a:solidFill>
                            <a:prstClr val="black"/>
                          </a:solidFill>
                          <a:effectLst/>
                          <a:uLnTx/>
                          <a:uFillTx/>
                          <a:latin typeface="+mn-lt"/>
                          <a:ea typeface="+mn-ea"/>
                          <a:cs typeface="+mn-cs"/>
                        </a:rPr>
                        <a:t>
El día casi termina #SmartFans, no nos quea más que desearles…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367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Bodega Aurrera - 2018-02-27 22:00:00</a:t>
                      </a:r>
                      <a:r>
                        <a:rPr kumimoji="0" lang="es-ES" sz="1000" b="0" i="0" u="none" strike="noStrike" kern="1200" cap="none" spc="0" normalizeH="0" baseline="0" noProof="0">
                          <a:ln>
                            <a:noFill/>
                          </a:ln>
                          <a:solidFill>
                            <a:prstClr val="black"/>
                          </a:solidFill>
                          <a:effectLst/>
                          <a:uLnTx/>
                          <a:uFillTx/>
                          <a:latin typeface="+mn-lt"/>
                          <a:ea typeface="+mn-ea"/>
                          <a:cs typeface="+mn-cs"/>
                        </a:rPr>
                        <a:t>
Disfruta de la receta ganadora del cuarto capítulo de #CocinandoConTuMorralla. ¡Prepara deliciosos platillos para los niños #ConTuMorralla! Ven a Bodega Aurrera y compruébalo.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752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Soriana Híper y Súper - 2018-02-27 19:01:01</a:t>
                      </a:r>
                      <a:r>
                        <a:rPr kumimoji="0" lang="es-ES" sz="1000" b="0" i="0" u="none" strike="noStrike" kern="1200" cap="none" spc="0" normalizeH="0" baseline="0" noProof="0">
                          <a:ln>
                            <a:noFill/>
                          </a:ln>
                          <a:solidFill>
                            <a:prstClr val="black"/>
                          </a:solidFill>
                          <a:effectLst/>
                          <a:uLnTx/>
                          <a:uFillTx/>
                          <a:latin typeface="+mn-lt"/>
                          <a:ea typeface="+mn-ea"/>
                          <a:cs typeface="+mn-cs"/>
                        </a:rPr>
                        <a:t>
Con la súper oferta que tenemos para ti podrás disfrutar de los beneficios que te brinda el pepino.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7388332"/>
                  </a:ext>
                </a:extLst>
              </a:tr>
            </a:tbl>
          </a:graphicData>
        </a:graphic>
      </p:graphicFrame>
      <p:sp>
        <p:nvSpPr>
          <p:cNvPr id="4" name="Text Placeholder 3">
            <a:extLst>
              <a:ext uri="{FF2B5EF4-FFF2-40B4-BE49-F238E27FC236}">
                <a16:creationId xmlns:a16="http://schemas.microsoft.com/office/drawing/2014/main" id="{D739E997-0390-4E1A-A40E-2C2009CF7D1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51162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3F9D-5CA0-4FF0-8632-DCD97171DF84}"/>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5A95EEC4-6041-4DA8-878B-400E0F4FB2DE}"/>
              </a:ext>
            </a:extLst>
          </p:cNvPr>
          <p:cNvGraphicFramePr>
            <a:graphicFrameLocks noGrp="1"/>
          </p:cNvGraphicFramePr>
          <p:nvPr>
            <p:ph type="tbl" sz="quarter" idx="13"/>
            <p:extLst>
              <p:ext uri="{D42A27DB-BD31-4B8C-83A1-F6EECF244321}">
                <p14:modId xmlns:p14="http://schemas.microsoft.com/office/powerpoint/2010/main" val="326888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05351968"/>
                    </a:ext>
                  </a:extLst>
                </a:gridCol>
                <a:gridCol w="658368">
                  <a:extLst>
                    <a:ext uri="{9D8B030D-6E8A-4147-A177-3AD203B41FA5}">
                      <a16:colId xmlns:a16="http://schemas.microsoft.com/office/drawing/2014/main" val="3466883600"/>
                    </a:ext>
                  </a:extLst>
                </a:gridCol>
                <a:gridCol w="658368">
                  <a:extLst>
                    <a:ext uri="{9D8B030D-6E8A-4147-A177-3AD203B41FA5}">
                      <a16:colId xmlns:a16="http://schemas.microsoft.com/office/drawing/2014/main" val="3608044902"/>
                    </a:ext>
                  </a:extLst>
                </a:gridCol>
                <a:gridCol w="658368">
                  <a:extLst>
                    <a:ext uri="{9D8B030D-6E8A-4147-A177-3AD203B41FA5}">
                      <a16:colId xmlns:a16="http://schemas.microsoft.com/office/drawing/2014/main" val="3801392618"/>
                    </a:ext>
                  </a:extLst>
                </a:gridCol>
                <a:gridCol w="658368">
                  <a:extLst>
                    <a:ext uri="{9D8B030D-6E8A-4147-A177-3AD203B41FA5}">
                      <a16:colId xmlns:a16="http://schemas.microsoft.com/office/drawing/2014/main" val="1985835681"/>
                    </a:ext>
                  </a:extLst>
                </a:gridCol>
                <a:gridCol w="658368">
                  <a:extLst>
                    <a:ext uri="{9D8B030D-6E8A-4147-A177-3AD203B41FA5}">
                      <a16:colId xmlns:a16="http://schemas.microsoft.com/office/drawing/2014/main" val="4093132926"/>
                    </a:ext>
                  </a:extLst>
                </a:gridCol>
                <a:gridCol w="658368">
                  <a:extLst>
                    <a:ext uri="{9D8B030D-6E8A-4147-A177-3AD203B41FA5}">
                      <a16:colId xmlns:a16="http://schemas.microsoft.com/office/drawing/2014/main" val="1004889594"/>
                    </a:ext>
                  </a:extLst>
                </a:gridCol>
                <a:gridCol w="658368">
                  <a:extLst>
                    <a:ext uri="{9D8B030D-6E8A-4147-A177-3AD203B41FA5}">
                      <a16:colId xmlns:a16="http://schemas.microsoft.com/office/drawing/2014/main" val="335102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171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Supermercados S-Mart - 2018-02-27 19:00:08</a:t>
                      </a:r>
                      <a:r>
                        <a:rPr kumimoji="0" lang="es-ES" sz="1000" b="0" i="0" u="none" strike="noStrike" kern="1200" cap="none" spc="0" normalizeH="0" baseline="0" noProof="0">
                          <a:ln>
                            <a:noFill/>
                          </a:ln>
                          <a:solidFill>
                            <a:prstClr val="black"/>
                          </a:solidFill>
                          <a:effectLst/>
                          <a:uLnTx/>
                          <a:uFillTx/>
                          <a:latin typeface="+mn-lt"/>
                          <a:ea typeface="+mn-ea"/>
                          <a:cs typeface="+mn-cs"/>
                        </a:rPr>
                        <a:t>
#TipDeLimpieza en la #SemanaDeLaLimpieza 👕👖👚
1. Tritura las pastillas y agrégalas en el agua caliente para facilitar su combinación.
2. Una vez disueltas las pastillas, utiliza esta agua junto con tu detergente en el ciclo de tu lavadora. 
3. Una vez completado el ciclo te recomendamos secar tu ropa al sol, ya que esto ayudará a que se eliminen con mayor facilidad las manchas amarillentas. 
¡Y listo! #RopaMásBlanca #SúperFácil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354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Supermercados S-Mart - 2018-02-27 19:00:00</a:t>
                      </a:r>
                      <a:r>
                        <a:rPr kumimoji="0" lang="es-ES" sz="1000" b="0" i="0" u="none" strike="noStrike" kern="1200" cap="none" spc="0" normalizeH="0" baseline="0" noProof="0">
                          <a:ln>
                            <a:noFill/>
                          </a:ln>
                          <a:solidFill>
                            <a:prstClr val="black"/>
                          </a:solidFill>
                          <a:effectLst/>
                          <a:uLnTx/>
                          <a:uFillTx/>
                          <a:latin typeface="+mn-lt"/>
                          <a:ea typeface="+mn-ea"/>
                          <a:cs typeface="+mn-cs"/>
                        </a:rPr>
                        <a:t>
#SmarTip Para evitar el endurecimiento de las toallas, recuerda enjuagarlas bien al momento de lavarlas ya que su tejido absorbe demasiado jabón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368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Bodega Aurrera - 2018-02-27 19:00:00</a:t>
                      </a:r>
                      <a:r>
                        <a:rPr kumimoji="0" lang="es-ES" sz="1000" b="0" i="0" u="none" strike="noStrike" kern="1200" cap="none" spc="0" normalizeH="0" baseline="0" noProof="0">
                          <a:ln>
                            <a:noFill/>
                          </a:ln>
                          <a:solidFill>
                            <a:prstClr val="black"/>
                          </a:solidFill>
                          <a:effectLst/>
                          <a:uLnTx/>
                          <a:uFillTx/>
                          <a:latin typeface="+mn-lt"/>
                          <a:ea typeface="+mn-ea"/>
                          <a:cs typeface="+mn-cs"/>
                        </a:rPr>
                        <a:t>
Paletas heladas de pay de limón, la opción ideal para consentirte y disfrutar con tus peques. ¡Ven por todos tus ingredientes a Bodega Aurrera!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585912"/>
                  </a:ext>
                </a:extLst>
              </a:tr>
            </a:tbl>
          </a:graphicData>
        </a:graphic>
      </p:graphicFrame>
      <p:sp>
        <p:nvSpPr>
          <p:cNvPr id="4" name="Text Placeholder 3">
            <a:extLst>
              <a:ext uri="{FF2B5EF4-FFF2-40B4-BE49-F238E27FC236}">
                <a16:creationId xmlns:a16="http://schemas.microsoft.com/office/drawing/2014/main" id="{EB8143F0-B0EC-4D0A-87EF-26468E22F8B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60157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1881-7603-401F-947F-6660F769898B}"/>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F6FD99A3-B344-4A02-A7C8-E76B059CC775}"/>
              </a:ext>
            </a:extLst>
          </p:cNvPr>
          <p:cNvGraphicFramePr>
            <a:graphicFrameLocks noGrp="1"/>
          </p:cNvGraphicFramePr>
          <p:nvPr>
            <p:ph type="tbl" sz="quarter" idx="13"/>
            <p:extLst>
              <p:ext uri="{D42A27DB-BD31-4B8C-83A1-F6EECF244321}">
                <p14:modId xmlns:p14="http://schemas.microsoft.com/office/powerpoint/2010/main" val="3801218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9534131"/>
                    </a:ext>
                  </a:extLst>
                </a:gridCol>
                <a:gridCol w="658368">
                  <a:extLst>
                    <a:ext uri="{9D8B030D-6E8A-4147-A177-3AD203B41FA5}">
                      <a16:colId xmlns:a16="http://schemas.microsoft.com/office/drawing/2014/main" val="2656263889"/>
                    </a:ext>
                  </a:extLst>
                </a:gridCol>
                <a:gridCol w="658368">
                  <a:extLst>
                    <a:ext uri="{9D8B030D-6E8A-4147-A177-3AD203B41FA5}">
                      <a16:colId xmlns:a16="http://schemas.microsoft.com/office/drawing/2014/main" val="4106747027"/>
                    </a:ext>
                  </a:extLst>
                </a:gridCol>
                <a:gridCol w="658368">
                  <a:extLst>
                    <a:ext uri="{9D8B030D-6E8A-4147-A177-3AD203B41FA5}">
                      <a16:colId xmlns:a16="http://schemas.microsoft.com/office/drawing/2014/main" val="1505854149"/>
                    </a:ext>
                  </a:extLst>
                </a:gridCol>
                <a:gridCol w="658368">
                  <a:extLst>
                    <a:ext uri="{9D8B030D-6E8A-4147-A177-3AD203B41FA5}">
                      <a16:colId xmlns:a16="http://schemas.microsoft.com/office/drawing/2014/main" val="774599529"/>
                    </a:ext>
                  </a:extLst>
                </a:gridCol>
                <a:gridCol w="658368">
                  <a:extLst>
                    <a:ext uri="{9D8B030D-6E8A-4147-A177-3AD203B41FA5}">
                      <a16:colId xmlns:a16="http://schemas.microsoft.com/office/drawing/2014/main" val="2567017740"/>
                    </a:ext>
                  </a:extLst>
                </a:gridCol>
                <a:gridCol w="658368">
                  <a:extLst>
                    <a:ext uri="{9D8B030D-6E8A-4147-A177-3AD203B41FA5}">
                      <a16:colId xmlns:a16="http://schemas.microsoft.com/office/drawing/2014/main" val="2370317609"/>
                    </a:ext>
                  </a:extLst>
                </a:gridCol>
                <a:gridCol w="658368">
                  <a:extLst>
                    <a:ext uri="{9D8B030D-6E8A-4147-A177-3AD203B41FA5}">
                      <a16:colId xmlns:a16="http://schemas.microsoft.com/office/drawing/2014/main" val="206278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626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Alsuper - 2018-02-27 17:30:00</a:t>
                      </a:r>
                      <a:r>
                        <a:rPr kumimoji="0" lang="es-ES" sz="1000" b="0" i="0" u="none" strike="noStrike" kern="1200" cap="none" spc="0" normalizeH="0" baseline="0" noProof="0">
                          <a:ln>
                            <a:noFill/>
                          </a:ln>
                          <a:solidFill>
                            <a:prstClr val="black"/>
                          </a:solidFill>
                          <a:effectLst/>
                          <a:uLnTx/>
                          <a:uFillTx/>
                          <a:latin typeface="+mn-lt"/>
                          <a:ea typeface="+mn-ea"/>
                          <a:cs typeface="+mn-cs"/>
                        </a:rPr>
                        <a:t>
¡Consigue un afeitado perfecto con Alsuper! 
Vigencia del 27 Febrero al 5 de Marzo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2335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HEB México - 2018-02-27 14:13:50</a:t>
                      </a:r>
                      <a:r>
                        <a:rPr kumimoji="0" lang="es-ES" sz="1000" b="0" i="0" u="none" strike="noStrike" kern="1200" cap="none" spc="0" normalizeH="0" baseline="0" noProof="0">
                          <a:ln>
                            <a:noFill/>
                          </a:ln>
                          <a:solidFill>
                            <a:prstClr val="black"/>
                          </a:solidFill>
                          <a:effectLst/>
                          <a:uLnTx/>
                          <a:uFillTx/>
                          <a:latin typeface="+mn-lt"/>
                          <a:ea typeface="+mn-ea"/>
                          <a:cs typeface="+mn-cs"/>
                        </a:rPr>
                        <a:t>
¿Ya conoces nuestras promociones de frutas y verduras? ¡Ven a H-E-B y aprovéchalas cualquier día de la semana! http://bit.ly/2pqpXd7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35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Alsuper - 2018-02-27 12:34:01</a:t>
                      </a:r>
                      <a:r>
                        <a:rPr kumimoji="0" lang="es-ES" sz="1000" b="0" i="0" u="none" strike="noStrike" kern="1200" cap="none" spc="0" normalizeH="0" baseline="0" noProof="0">
                          <a:ln>
                            <a:noFill/>
                          </a:ln>
                          <a:solidFill>
                            <a:prstClr val="black"/>
                          </a:solidFill>
                          <a:effectLst/>
                          <a:uLnTx/>
                          <a:uFillTx/>
                          <a:latin typeface="+mn-lt"/>
                          <a:ea typeface="+mn-ea"/>
                          <a:cs typeface="+mn-cs"/>
                        </a:rPr>
                        <a:t>
Rollitos de pepino con atún 🥒🐟
1-Acrema el queso en un tazón y mezcla con atún, cebollín, ajo, chile de árbol, sal, pimienta y aceite de oliva; incorpora perfectamente.
2-Saca láminas delgadas del pepino con ayuda de un pelador horizontal o una mandolina de cocina.
3-Toma porciones de la ensalada de atún con una cuchara y agrega en un extremo de las rebanadas de pepino.
4-Enrolla y coloca en un platón botanero extendido.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1780729"/>
                  </a:ext>
                </a:extLst>
              </a:tr>
            </a:tbl>
          </a:graphicData>
        </a:graphic>
      </p:graphicFrame>
      <p:sp>
        <p:nvSpPr>
          <p:cNvPr id="4" name="Text Placeholder 3">
            <a:extLst>
              <a:ext uri="{FF2B5EF4-FFF2-40B4-BE49-F238E27FC236}">
                <a16:creationId xmlns:a16="http://schemas.microsoft.com/office/drawing/2014/main" id="{DB6DF213-FBC9-4B35-859E-7A1A829C42A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52442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81CD-4577-4A33-849A-93A398512D0B}"/>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7E286619-2AF8-452C-9D3B-36BFD2F0C2C8}"/>
              </a:ext>
            </a:extLst>
          </p:cNvPr>
          <p:cNvGraphicFramePr>
            <a:graphicFrameLocks noGrp="1"/>
          </p:cNvGraphicFramePr>
          <p:nvPr>
            <p:ph type="tbl" sz="quarter" idx="13"/>
            <p:extLst>
              <p:ext uri="{D42A27DB-BD31-4B8C-83A1-F6EECF244321}">
                <p14:modId xmlns:p14="http://schemas.microsoft.com/office/powerpoint/2010/main" val="96627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7154593"/>
                    </a:ext>
                  </a:extLst>
                </a:gridCol>
                <a:gridCol w="658368">
                  <a:extLst>
                    <a:ext uri="{9D8B030D-6E8A-4147-A177-3AD203B41FA5}">
                      <a16:colId xmlns:a16="http://schemas.microsoft.com/office/drawing/2014/main" val="3632200137"/>
                    </a:ext>
                  </a:extLst>
                </a:gridCol>
                <a:gridCol w="658368">
                  <a:extLst>
                    <a:ext uri="{9D8B030D-6E8A-4147-A177-3AD203B41FA5}">
                      <a16:colId xmlns:a16="http://schemas.microsoft.com/office/drawing/2014/main" val="185730469"/>
                    </a:ext>
                  </a:extLst>
                </a:gridCol>
                <a:gridCol w="658368">
                  <a:extLst>
                    <a:ext uri="{9D8B030D-6E8A-4147-A177-3AD203B41FA5}">
                      <a16:colId xmlns:a16="http://schemas.microsoft.com/office/drawing/2014/main" val="3477053675"/>
                    </a:ext>
                  </a:extLst>
                </a:gridCol>
                <a:gridCol w="658368">
                  <a:extLst>
                    <a:ext uri="{9D8B030D-6E8A-4147-A177-3AD203B41FA5}">
                      <a16:colId xmlns:a16="http://schemas.microsoft.com/office/drawing/2014/main" val="4034010313"/>
                    </a:ext>
                  </a:extLst>
                </a:gridCol>
                <a:gridCol w="658368">
                  <a:extLst>
                    <a:ext uri="{9D8B030D-6E8A-4147-A177-3AD203B41FA5}">
                      <a16:colId xmlns:a16="http://schemas.microsoft.com/office/drawing/2014/main" val="3887639722"/>
                    </a:ext>
                  </a:extLst>
                </a:gridCol>
                <a:gridCol w="658368">
                  <a:extLst>
                    <a:ext uri="{9D8B030D-6E8A-4147-A177-3AD203B41FA5}">
                      <a16:colId xmlns:a16="http://schemas.microsoft.com/office/drawing/2014/main" val="3789895975"/>
                    </a:ext>
                  </a:extLst>
                </a:gridCol>
                <a:gridCol w="658368">
                  <a:extLst>
                    <a:ext uri="{9D8B030D-6E8A-4147-A177-3AD203B41FA5}">
                      <a16:colId xmlns:a16="http://schemas.microsoft.com/office/drawing/2014/main" val="136871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5571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Supermercados S-Mart - 2018-02-27 10:00:00</a:t>
                      </a:r>
                      <a:r>
                        <a:rPr kumimoji="0" lang="es-ES" sz="1000" b="0" i="0" u="none" strike="noStrike" kern="1200" cap="none" spc="0" normalizeH="0" baseline="0" noProof="0">
                          <a:ln>
                            <a:noFill/>
                          </a:ln>
                          <a:solidFill>
                            <a:prstClr val="black"/>
                          </a:solidFill>
                          <a:effectLst/>
                          <a:uLnTx/>
                          <a:uFillTx/>
                          <a:latin typeface="+mn-lt"/>
                          <a:ea typeface="+mn-ea"/>
                          <a:cs typeface="+mn-cs"/>
                        </a:rPr>
                        <a:t>
Siempre hay un motivo para tener un buen día ¿Cuál es el de ustedes #SmartFans?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10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Soriana Híper y Súper - 2018-02-27 09:01:00</a:t>
                      </a:r>
                      <a:r>
                        <a:rPr kumimoji="0" lang="es-ES" sz="1000" b="0" i="0" u="none" strike="noStrike" kern="1200" cap="none" spc="0" normalizeH="0" baseline="0" noProof="0">
                          <a:ln>
                            <a:noFill/>
                          </a:ln>
                          <a:solidFill>
                            <a:prstClr val="black"/>
                          </a:solidFill>
                          <a:effectLst/>
                          <a:uLnTx/>
                          <a:uFillTx/>
                          <a:latin typeface="+mn-lt"/>
                          <a:ea typeface="+mn-ea"/>
                          <a:cs typeface="+mn-cs"/>
                        </a:rPr>
                        <a:t>
Encuentra frescura, calidad y sabor en nuestros Martes y Miércoles del Campo.🍎🥒🌱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872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Soriana Híper y Súper - 2018-02-26 22:45:01</a:t>
                      </a:r>
                      <a:r>
                        <a:rPr kumimoji="0" lang="es-ES" sz="1000" b="0" i="0" u="none" strike="noStrike" kern="1200" cap="none" spc="0" normalizeH="0" baseline="0" noProof="0">
                          <a:ln>
                            <a:noFill/>
                          </a:ln>
                          <a:solidFill>
                            <a:prstClr val="black"/>
                          </a:solidFill>
                          <a:effectLst/>
                          <a:uLnTx/>
                          <a:uFillTx/>
                          <a:latin typeface="+mn-lt"/>
                          <a:ea typeface="+mn-ea"/>
                          <a:cs typeface="+mn-cs"/>
                        </a:rPr>
                        <a:t>
Dale check ✔️ a tu lista de frutas y verduras y ven a nuestros Martes y Miércoles del Campo.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547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Bodega Aurrera - 2018-02-26 22:44:16</a:t>
                      </a:r>
                      <a:r>
                        <a:rPr kumimoji="0" lang="es-ES" sz="1000" b="0" i="0" u="none" strike="noStrike" kern="1200" cap="none" spc="0" normalizeH="0" baseline="0" noProof="0">
                          <a:ln>
                            <a:noFill/>
                          </a:ln>
                          <a:solidFill>
                            <a:prstClr val="black"/>
                          </a:solidFill>
                          <a:effectLst/>
                          <a:uLnTx/>
                          <a:uFillTx/>
                          <a:latin typeface="+mn-lt"/>
                          <a:ea typeface="+mn-ea"/>
                          <a:cs typeface="+mn-cs"/>
                        </a:rPr>
                        <a:t>
¡Pizzetas saludables! Checa esta receta y disfruta todo el sabor de la Cuaresma en una pizza, sin remordimientos. #SaboreaLaCuaresma🍕🙆‍🍕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7810590"/>
                  </a:ext>
                </a:extLst>
              </a:tr>
            </a:tbl>
          </a:graphicData>
        </a:graphic>
      </p:graphicFrame>
      <p:sp>
        <p:nvSpPr>
          <p:cNvPr id="4" name="Text Placeholder 3">
            <a:extLst>
              <a:ext uri="{FF2B5EF4-FFF2-40B4-BE49-F238E27FC236}">
                <a16:creationId xmlns:a16="http://schemas.microsoft.com/office/drawing/2014/main" id="{78145B19-DFC3-44FF-9BFB-6F6FE6831F4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51593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304E3-A3C6-4B1F-A16A-DE5479BFDF5D}"/>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065093A0-D4D6-4F03-86DF-D273DB54FFA9}"/>
              </a:ext>
            </a:extLst>
          </p:cNvPr>
          <p:cNvGraphicFramePr>
            <a:graphicFrameLocks noGrp="1"/>
          </p:cNvGraphicFramePr>
          <p:nvPr>
            <p:ph type="tbl" sz="quarter" idx="13"/>
            <p:extLst>
              <p:ext uri="{D42A27DB-BD31-4B8C-83A1-F6EECF244321}">
                <p14:modId xmlns:p14="http://schemas.microsoft.com/office/powerpoint/2010/main" val="2275538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0877194"/>
                    </a:ext>
                  </a:extLst>
                </a:gridCol>
                <a:gridCol w="658368">
                  <a:extLst>
                    <a:ext uri="{9D8B030D-6E8A-4147-A177-3AD203B41FA5}">
                      <a16:colId xmlns:a16="http://schemas.microsoft.com/office/drawing/2014/main" val="3647709579"/>
                    </a:ext>
                  </a:extLst>
                </a:gridCol>
                <a:gridCol w="658368">
                  <a:extLst>
                    <a:ext uri="{9D8B030D-6E8A-4147-A177-3AD203B41FA5}">
                      <a16:colId xmlns:a16="http://schemas.microsoft.com/office/drawing/2014/main" val="4352249"/>
                    </a:ext>
                  </a:extLst>
                </a:gridCol>
                <a:gridCol w="658368">
                  <a:extLst>
                    <a:ext uri="{9D8B030D-6E8A-4147-A177-3AD203B41FA5}">
                      <a16:colId xmlns:a16="http://schemas.microsoft.com/office/drawing/2014/main" val="3047301510"/>
                    </a:ext>
                  </a:extLst>
                </a:gridCol>
                <a:gridCol w="658368">
                  <a:extLst>
                    <a:ext uri="{9D8B030D-6E8A-4147-A177-3AD203B41FA5}">
                      <a16:colId xmlns:a16="http://schemas.microsoft.com/office/drawing/2014/main" val="2387027541"/>
                    </a:ext>
                  </a:extLst>
                </a:gridCol>
                <a:gridCol w="658368">
                  <a:extLst>
                    <a:ext uri="{9D8B030D-6E8A-4147-A177-3AD203B41FA5}">
                      <a16:colId xmlns:a16="http://schemas.microsoft.com/office/drawing/2014/main" val="1698490403"/>
                    </a:ext>
                  </a:extLst>
                </a:gridCol>
                <a:gridCol w="658368">
                  <a:extLst>
                    <a:ext uri="{9D8B030D-6E8A-4147-A177-3AD203B41FA5}">
                      <a16:colId xmlns:a16="http://schemas.microsoft.com/office/drawing/2014/main" val="3945903602"/>
                    </a:ext>
                  </a:extLst>
                </a:gridCol>
                <a:gridCol w="658368">
                  <a:extLst>
                    <a:ext uri="{9D8B030D-6E8A-4147-A177-3AD203B41FA5}">
                      <a16:colId xmlns:a16="http://schemas.microsoft.com/office/drawing/2014/main" val="349129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574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Walmart México - 2018-02-26 21:00:00</a:t>
                      </a:r>
                      <a:r>
                        <a:rPr kumimoji="0" lang="es-ES" sz="1000" b="0" i="0" u="none" strike="noStrike" kern="1200" cap="none" spc="0" normalizeH="0" baseline="0" noProof="0">
                          <a:ln>
                            <a:noFill/>
                          </a:ln>
                          <a:solidFill>
                            <a:prstClr val="black"/>
                          </a:solidFill>
                          <a:effectLst/>
                          <a:uLnTx/>
                          <a:uFillTx/>
                          <a:latin typeface="+mn-lt"/>
                          <a:ea typeface="+mn-ea"/>
                          <a:cs typeface="+mn-cs"/>
                        </a:rPr>
                        <a:t>
Visítanos este Martes de Frescura y prepara deliciosos platillos con la gran variedad de carnes y pescados. 
Válido sólo el 27 de febrero 2018 en toda la República Mexicana. Consulta bases en tienda. Para la elaboración de estos platillos podrás conseguir todos los productos en Walmart, esta es sólo una recomendación de uso.
Compra en tienda y en Walmart.com.mx https://goo.gl/OshHJl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4783353"/>
                  </a:ext>
                </a:extLst>
              </a:tr>
            </a:tbl>
          </a:graphicData>
        </a:graphic>
      </p:graphicFrame>
      <p:sp>
        <p:nvSpPr>
          <p:cNvPr id="4" name="Text Placeholder 3">
            <a:extLst>
              <a:ext uri="{FF2B5EF4-FFF2-40B4-BE49-F238E27FC236}">
                <a16:creationId xmlns:a16="http://schemas.microsoft.com/office/drawing/2014/main" id="{55BE9707-68BD-42C2-81C0-1460B81EEC5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997842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481</Words>
  <Application>Microsoft Office PowerPoint</Application>
  <PresentationFormat>On-screen Show (4:3)</PresentationFormat>
  <Paragraphs>260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6</dc:title>
  <dc:creator>Administrator</dc:creator>
  <cp:lastModifiedBy>Administrator</cp:lastModifiedBy>
  <cp:revision>1</cp:revision>
  <dcterms:created xsi:type="dcterms:W3CDTF">2018-03-07T19:05:50Z</dcterms:created>
  <dcterms:modified xsi:type="dcterms:W3CDTF">2018-03-07T19:08:16Z</dcterms:modified>
</cp:coreProperties>
</file>