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AvalonBay Communities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1.0198689494821001</c:v>
                </c:pt>
                <c:pt idx="1">
                  <c:v>1.6453115899824999</c:v>
                </c:pt>
                <c:pt idx="2">
                  <c:v>0.90920732488154998</c:v>
                </c:pt>
                <c:pt idx="3">
                  <c:v>0.85046352277308002</c:v>
                </c:pt>
                <c:pt idx="4">
                  <c:v>1.1278477218225</c:v>
                </c:pt>
                <c:pt idx="5">
                  <c:v>1.1434885394181999</c:v>
                </c:pt>
                <c:pt idx="6">
                  <c:v>1.1559272011805</c:v>
                </c:pt>
                <c:pt idx="7">
                  <c:v>1.2731481481481</c:v>
                </c:pt>
                <c:pt idx="8">
                  <c:v>1.1877457404980001</c:v>
                </c:pt>
                <c:pt idx="9">
                  <c:v>0.89035052538701998</c:v>
                </c:pt>
                <c:pt idx="10">
                  <c:v>1.1851185118512</c:v>
                </c:pt>
                <c:pt idx="11">
                  <c:v>2.6329375322663999</c:v>
                </c:pt>
                <c:pt idx="12">
                  <c:v>1.0565319713585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55-4081-917B-0A95C97DA8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Irvine Company Apartment Communities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6.6691922779435003E-2</c:v>
                </c:pt>
                <c:pt idx="1">
                  <c:v>0.33679441755801998</c:v>
                </c:pt>
                <c:pt idx="2">
                  <c:v>0.31501933920500003</c:v>
                </c:pt>
                <c:pt idx="3">
                  <c:v>0.21641438509648001</c:v>
                </c:pt>
                <c:pt idx="4">
                  <c:v>0.22433207511146999</c:v>
                </c:pt>
                <c:pt idx="5">
                  <c:v>0.21138451582043</c:v>
                </c:pt>
                <c:pt idx="6">
                  <c:v>0.11779399198054</c:v>
                </c:pt>
                <c:pt idx="7">
                  <c:v>0.27840456224249999</c:v>
                </c:pt>
                <c:pt idx="8">
                  <c:v>0.23582506992117999</c:v>
                </c:pt>
                <c:pt idx="9">
                  <c:v>0.24662329687074</c:v>
                </c:pt>
                <c:pt idx="10">
                  <c:v>0.18287079580959001</c:v>
                </c:pt>
                <c:pt idx="11">
                  <c:v>0.20979585249738</c:v>
                </c:pt>
                <c:pt idx="12">
                  <c:v>0.25885577442173002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55-4081-917B-0A95C97DA8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Equity Residential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0.16493203662629</c:v>
                </c:pt>
                <c:pt idx="1">
                  <c:v>0.35511702178368998</c:v>
                </c:pt>
                <c:pt idx="2">
                  <c:v>0.30944625407165999</c:v>
                </c:pt>
                <c:pt idx="3">
                  <c:v>0.4601593625498</c:v>
                </c:pt>
                <c:pt idx="4">
                  <c:v>0.29757243539546002</c:v>
                </c:pt>
                <c:pt idx="5">
                  <c:v>0.21551724137931</c:v>
                </c:pt>
                <c:pt idx="6">
                  <c:v>0.36731464737794001</c:v>
                </c:pt>
                <c:pt idx="7">
                  <c:v>0.25832188869270001</c:v>
                </c:pt>
                <c:pt idx="8">
                  <c:v>0.38211968276857</c:v>
                </c:pt>
                <c:pt idx="9">
                  <c:v>0.70761392584205995</c:v>
                </c:pt>
                <c:pt idx="10">
                  <c:v>2.7785495971103E-2</c:v>
                </c:pt>
                <c:pt idx="11">
                  <c:v>0.35832539574545003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955-4081-917B-0A95C97DA86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Lincoln Property Company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Sheet1!$E$2:$E$14</c:f>
              <c:numCache>
                <c:formatCode>General</c:formatCode>
                <c:ptCount val="13"/>
                <c:pt idx="0">
                  <c:v>0.45406195984577002</c:v>
                </c:pt>
                <c:pt idx="1">
                  <c:v>0.71788069135031995</c:v>
                </c:pt>
                <c:pt idx="2">
                  <c:v>0.32817695532745</c:v>
                </c:pt>
                <c:pt idx="3">
                  <c:v>0.36885008172025002</c:v>
                </c:pt>
                <c:pt idx="4">
                  <c:v>0.37978540901703001</c:v>
                </c:pt>
                <c:pt idx="5">
                  <c:v>0.52556660627796004</c:v>
                </c:pt>
                <c:pt idx="6">
                  <c:v>0.44538507641594</c:v>
                </c:pt>
                <c:pt idx="7">
                  <c:v>0.64130414686905002</c:v>
                </c:pt>
                <c:pt idx="8">
                  <c:v>0.53784483858057996</c:v>
                </c:pt>
                <c:pt idx="9">
                  <c:v>0.48769301823842998</c:v>
                </c:pt>
                <c:pt idx="10">
                  <c:v>0.45143959069477002</c:v>
                </c:pt>
                <c:pt idx="11">
                  <c:v>0.33998581445821002</c:v>
                </c:pt>
                <c:pt idx="12">
                  <c:v>0.34832046803706002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955-4081-917B-0A95C97DA86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Greystar Apartments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Sheet1!$F$2:$F$14</c:f>
              <c:numCache>
                <c:formatCode>General</c:formatCode>
                <c:ptCount val="13"/>
                <c:pt idx="0">
                  <c:v>0.27064743942149</c:v>
                </c:pt>
                <c:pt idx="1">
                  <c:v>0.31194295900177998</c:v>
                </c:pt>
                <c:pt idx="2">
                  <c:v>0.50230710822965996</c:v>
                </c:pt>
                <c:pt idx="3">
                  <c:v>0</c:v>
                </c:pt>
                <c:pt idx="4">
                  <c:v>0.51455653351387998</c:v>
                </c:pt>
                <c:pt idx="5">
                  <c:v>0.36110650985588999</c:v>
                </c:pt>
                <c:pt idx="6">
                  <c:v>0.1921326726666</c:v>
                </c:pt>
                <c:pt idx="7">
                  <c:v>0.28919330289193002</c:v>
                </c:pt>
                <c:pt idx="8">
                  <c:v>0.51142225497421001</c:v>
                </c:pt>
                <c:pt idx="9">
                  <c:v>0.60495418098511</c:v>
                </c:pt>
                <c:pt idx="10">
                  <c:v>0.25615763546797998</c:v>
                </c:pt>
                <c:pt idx="11">
                  <c:v>0.16388928950715001</c:v>
                </c:pt>
                <c:pt idx="12">
                  <c:v>6.8386897070520994E-2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955-4081-917B-0A95C97DA86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Pinnacle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Sheet1!$G$2:$G$14</c:f>
              <c:numCache>
                <c:formatCode>General</c:formatCode>
                <c:ptCount val="13"/>
                <c:pt idx="0">
                  <c:v>0</c:v>
                </c:pt>
                <c:pt idx="1">
                  <c:v>0.94707520891365005</c:v>
                </c:pt>
                <c:pt idx="2">
                  <c:v>0.85844748858446995</c:v>
                </c:pt>
                <c:pt idx="3">
                  <c:v>1.0103728349154</c:v>
                </c:pt>
                <c:pt idx="4">
                  <c:v>1.0654008438819</c:v>
                </c:pt>
                <c:pt idx="5">
                  <c:v>1.1724856696196</c:v>
                </c:pt>
                <c:pt idx="6">
                  <c:v>1.4329896907216</c:v>
                </c:pt>
                <c:pt idx="7">
                  <c:v>1.8590863130802</c:v>
                </c:pt>
                <c:pt idx="8">
                  <c:v>1.5521502718735001</c:v>
                </c:pt>
                <c:pt idx="9">
                  <c:v>1.3855275895450001</c:v>
                </c:pt>
                <c:pt idx="10">
                  <c:v>1.7372679676345</c:v>
                </c:pt>
                <c:pt idx="11">
                  <c:v>1.531954887218</c:v>
                </c:pt>
                <c:pt idx="12">
                  <c:v>1.1821744039316999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955-4081-917B-0A95C97DA86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FPI Management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Sheet1!$H$2:$H$14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1.1115297663904</c:v>
                </c:pt>
                <c:pt idx="7">
                  <c:v>2.6865671641790998</c:v>
                </c:pt>
                <c:pt idx="8">
                  <c:v>1.6183447548761001</c:v>
                </c:pt>
                <c:pt idx="9">
                  <c:v>1.7419531821506999</c:v>
                </c:pt>
                <c:pt idx="10">
                  <c:v>2.1863718411552</c:v>
                </c:pt>
                <c:pt idx="11">
                  <c:v>1.0233918128655</c:v>
                </c:pt>
                <c:pt idx="12">
                  <c:v>0.76284571697416004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955-4081-917B-0A95C97DA86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MAA Communities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Sheet1!$I$2:$I$14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1.5402167712493</c:v>
                </c:pt>
                <c:pt idx="5">
                  <c:v>1.3787281935847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7.3609795204431006E-2</c:v>
                </c:pt>
                <c:pt idx="12">
                  <c:v>2.2677793904209001E-2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955-4081-917B-0A95C97DA86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Alliance Residential Company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Sheet1!$J$2:$J$14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5.2032159572333002E-2</c:v>
                </c:pt>
                <c:pt idx="3">
                  <c:v>5.0088973835102003E-2</c:v>
                </c:pt>
                <c:pt idx="4">
                  <c:v>3.5874112267729998E-2</c:v>
                </c:pt>
                <c:pt idx="5">
                  <c:v>3.8622569861412999E-2</c:v>
                </c:pt>
                <c:pt idx="6">
                  <c:v>3.4000358549235998E-2</c:v>
                </c:pt>
                <c:pt idx="7">
                  <c:v>7.0343422889959997E-2</c:v>
                </c:pt>
                <c:pt idx="8">
                  <c:v>2.5397206307305999E-2</c:v>
                </c:pt>
                <c:pt idx="9">
                  <c:v>2.4030951866003E-2</c:v>
                </c:pt>
                <c:pt idx="10">
                  <c:v>6.7480342682783995E-2</c:v>
                </c:pt>
                <c:pt idx="11">
                  <c:v>5.6708938548747999E-2</c:v>
                </c:pt>
                <c:pt idx="12">
                  <c:v>3.8427631727660998E-2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955-4081-917B-0A95C97DA8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9343184"/>
        <c:axId val="209343512"/>
      </c:lineChart>
      <c:dateAx>
        <c:axId val="209343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343512"/>
        <c:crosses val="autoZero"/>
        <c:auto val="1"/>
        <c:lblOffset val="100"/>
        <c:baseTimeUnit val="months"/>
      </c:dateAx>
      <c:valAx>
        <c:axId val="209343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343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AvalonBay Communities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16</c:v>
                </c:pt>
                <c:pt idx="1">
                  <c:v>26</c:v>
                </c:pt>
                <c:pt idx="2">
                  <c:v>14</c:v>
                </c:pt>
                <c:pt idx="3">
                  <c:v>14</c:v>
                </c:pt>
                <c:pt idx="4">
                  <c:v>18</c:v>
                </c:pt>
                <c:pt idx="5">
                  <c:v>19</c:v>
                </c:pt>
                <c:pt idx="6">
                  <c:v>19</c:v>
                </c:pt>
                <c:pt idx="7">
                  <c:v>22</c:v>
                </c:pt>
                <c:pt idx="8">
                  <c:v>20</c:v>
                </c:pt>
                <c:pt idx="9">
                  <c:v>15</c:v>
                </c:pt>
                <c:pt idx="10">
                  <c:v>21</c:v>
                </c:pt>
                <c:pt idx="11">
                  <c:v>51</c:v>
                </c:pt>
                <c:pt idx="12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3C-446D-8445-15A910BDD1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Irvine Company Apartment Communities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9</c:v>
                </c:pt>
                <c:pt idx="1">
                  <c:v>47</c:v>
                </c:pt>
                <c:pt idx="2">
                  <c:v>45</c:v>
                </c:pt>
                <c:pt idx="3">
                  <c:v>31</c:v>
                </c:pt>
                <c:pt idx="4">
                  <c:v>33</c:v>
                </c:pt>
                <c:pt idx="5">
                  <c:v>31</c:v>
                </c:pt>
                <c:pt idx="6">
                  <c:v>17</c:v>
                </c:pt>
                <c:pt idx="7">
                  <c:v>43</c:v>
                </c:pt>
                <c:pt idx="8">
                  <c:v>37</c:v>
                </c:pt>
                <c:pt idx="9">
                  <c:v>39</c:v>
                </c:pt>
                <c:pt idx="10">
                  <c:v>29</c:v>
                </c:pt>
                <c:pt idx="11">
                  <c:v>34</c:v>
                </c:pt>
                <c:pt idx="12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C3C-446D-8445-15A910BDD1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Equity Residential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9</c:v>
                </c:pt>
                <c:pt idx="1">
                  <c:v>21</c:v>
                </c:pt>
                <c:pt idx="2">
                  <c:v>19</c:v>
                </c:pt>
                <c:pt idx="3">
                  <c:v>28</c:v>
                </c:pt>
                <c:pt idx="4">
                  <c:v>19</c:v>
                </c:pt>
                <c:pt idx="5">
                  <c:v>14</c:v>
                </c:pt>
                <c:pt idx="6">
                  <c:v>24</c:v>
                </c:pt>
                <c:pt idx="7">
                  <c:v>17</c:v>
                </c:pt>
                <c:pt idx="8">
                  <c:v>26</c:v>
                </c:pt>
                <c:pt idx="9">
                  <c:v>50</c:v>
                </c:pt>
                <c:pt idx="10">
                  <c:v>2</c:v>
                </c:pt>
                <c:pt idx="11">
                  <c:v>26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C3C-446D-8445-15A910BDD14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Lincoln Property Company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Sheet1!$E$2:$E$14</c:f>
              <c:numCache>
                <c:formatCode>General</c:formatCode>
                <c:ptCount val="13"/>
                <c:pt idx="0">
                  <c:v>29</c:v>
                </c:pt>
                <c:pt idx="1">
                  <c:v>48</c:v>
                </c:pt>
                <c:pt idx="2">
                  <c:v>22</c:v>
                </c:pt>
                <c:pt idx="3">
                  <c:v>26</c:v>
                </c:pt>
                <c:pt idx="4">
                  <c:v>27</c:v>
                </c:pt>
                <c:pt idx="5">
                  <c:v>38</c:v>
                </c:pt>
                <c:pt idx="6">
                  <c:v>33</c:v>
                </c:pt>
                <c:pt idx="7">
                  <c:v>49</c:v>
                </c:pt>
                <c:pt idx="8">
                  <c:v>42</c:v>
                </c:pt>
                <c:pt idx="9">
                  <c:v>38</c:v>
                </c:pt>
                <c:pt idx="10">
                  <c:v>36</c:v>
                </c:pt>
                <c:pt idx="11">
                  <c:v>27</c:v>
                </c:pt>
                <c:pt idx="12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C3C-446D-8445-15A910BDD14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Greystar Apartments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Sheet1!$F$2:$F$14</c:f>
              <c:numCache>
                <c:formatCode>General</c:formatCode>
                <c:ptCount val="13"/>
                <c:pt idx="0">
                  <c:v>14</c:v>
                </c:pt>
                <c:pt idx="1">
                  <c:v>17</c:v>
                </c:pt>
                <c:pt idx="2">
                  <c:v>28</c:v>
                </c:pt>
                <c:pt idx="3">
                  <c:v>0</c:v>
                </c:pt>
                <c:pt idx="4">
                  <c:v>30</c:v>
                </c:pt>
                <c:pt idx="5">
                  <c:v>21</c:v>
                </c:pt>
                <c:pt idx="6">
                  <c:v>12</c:v>
                </c:pt>
                <c:pt idx="7">
                  <c:v>19</c:v>
                </c:pt>
                <c:pt idx="8">
                  <c:v>34</c:v>
                </c:pt>
                <c:pt idx="9">
                  <c:v>42</c:v>
                </c:pt>
                <c:pt idx="10">
                  <c:v>18</c:v>
                </c:pt>
                <c:pt idx="11">
                  <c:v>19</c:v>
                </c:pt>
                <c:pt idx="12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C3C-446D-8445-15A910BDD14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Pinnacle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Sheet1!$G$2:$G$14</c:f>
              <c:numCache>
                <c:formatCode>General</c:formatCode>
                <c:ptCount val="13"/>
                <c:pt idx="0">
                  <c:v>0</c:v>
                </c:pt>
                <c:pt idx="1">
                  <c:v>17</c:v>
                </c:pt>
                <c:pt idx="2">
                  <c:v>15</c:v>
                </c:pt>
                <c:pt idx="3">
                  <c:v>18</c:v>
                </c:pt>
                <c:pt idx="4">
                  <c:v>20</c:v>
                </c:pt>
                <c:pt idx="5">
                  <c:v>22</c:v>
                </c:pt>
                <c:pt idx="6">
                  <c:v>27</c:v>
                </c:pt>
                <c:pt idx="7">
                  <c:v>36</c:v>
                </c:pt>
                <c:pt idx="8">
                  <c:v>31</c:v>
                </c:pt>
                <c:pt idx="9">
                  <c:v>28</c:v>
                </c:pt>
                <c:pt idx="10">
                  <c:v>36</c:v>
                </c:pt>
                <c:pt idx="11">
                  <c:v>32</c:v>
                </c:pt>
                <c:pt idx="12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C3C-446D-8445-15A910BDD14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FPI Management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Sheet1!$H$2:$H$14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29</c:v>
                </c:pt>
                <c:pt idx="7">
                  <c:v>72</c:v>
                </c:pt>
                <c:pt idx="8">
                  <c:v>43</c:v>
                </c:pt>
                <c:pt idx="9">
                  <c:v>47</c:v>
                </c:pt>
                <c:pt idx="10">
                  <c:v>60</c:v>
                </c:pt>
                <c:pt idx="11">
                  <c:v>28</c:v>
                </c:pt>
                <c:pt idx="12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C3C-446D-8445-15A910BDD14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MAA Communities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Sheet1!$I$2:$I$14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27</c:v>
                </c:pt>
                <c:pt idx="5">
                  <c:v>24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10</c:v>
                </c:pt>
                <c:pt idx="12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C3C-446D-8445-15A910BDD14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Alliance Residential Company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</c:numCache>
            </c:numRef>
          </c:cat>
          <c:val>
            <c:numRef>
              <c:f>Sheet1!$J$2:$J$14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15</c:v>
                </c:pt>
                <c:pt idx="3">
                  <c:v>15</c:v>
                </c:pt>
                <c:pt idx="4">
                  <c:v>11</c:v>
                </c:pt>
                <c:pt idx="5">
                  <c:v>11</c:v>
                </c:pt>
                <c:pt idx="6">
                  <c:v>10</c:v>
                </c:pt>
                <c:pt idx="7">
                  <c:v>22</c:v>
                </c:pt>
                <c:pt idx="8">
                  <c:v>8</c:v>
                </c:pt>
                <c:pt idx="9">
                  <c:v>8</c:v>
                </c:pt>
                <c:pt idx="10">
                  <c:v>23</c:v>
                </c:pt>
                <c:pt idx="11">
                  <c:v>19</c:v>
                </c:pt>
                <c:pt idx="12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C3C-446D-8445-15A910BDD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9342856"/>
        <c:axId val="209348104"/>
      </c:lineChart>
      <c:dateAx>
        <c:axId val="209342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348104"/>
        <c:crosses val="autoZero"/>
        <c:auto val="1"/>
        <c:lblOffset val="100"/>
        <c:baseTimeUnit val="months"/>
      </c:dateAx>
      <c:valAx>
        <c:axId val="209348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342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AvalonBay Communities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0.82910900882280003</c:v>
                </c:pt>
                <c:pt idx="1">
                  <c:v>1.0395434682766</c:v>
                </c:pt>
                <c:pt idx="2">
                  <c:v>1.6079375709112</c:v>
                </c:pt>
                <c:pt idx="3">
                  <c:v>0</c:v>
                </c:pt>
                <c:pt idx="4">
                  <c:v>0.81892665960813005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0.6933874168584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C9-4A88-94FD-3DFDF7826F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Irvine Company Apartment Communities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1.9413706076490001E-2</c:v>
                </c:pt>
                <c:pt idx="1">
                  <c:v>0</c:v>
                </c:pt>
                <c:pt idx="2">
                  <c:v>0.29484679450422002</c:v>
                </c:pt>
                <c:pt idx="3">
                  <c:v>0</c:v>
                </c:pt>
                <c:pt idx="4">
                  <c:v>0.13892306994124001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C9-4A88-94FD-3DFDF7826F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Equity Residential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0.26158556652393</c:v>
                </c:pt>
                <c:pt idx="1">
                  <c:v>0.13389026449519001</c:v>
                </c:pt>
                <c:pt idx="2">
                  <c:v>0.48310064765826</c:v>
                </c:pt>
                <c:pt idx="3">
                  <c:v>0</c:v>
                </c:pt>
                <c:pt idx="4">
                  <c:v>0.42149548153029998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C9-4A88-94FD-3DFDF7826F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Lincoln Property Company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1.2342631449024999E-2</c:v>
                </c:pt>
                <c:pt idx="1">
                  <c:v>0.91577919354883996</c:v>
                </c:pt>
                <c:pt idx="2">
                  <c:v>0.33359428593632001</c:v>
                </c:pt>
                <c:pt idx="3">
                  <c:v>0</c:v>
                </c:pt>
                <c:pt idx="4">
                  <c:v>0.35640295044977</c:v>
                </c:pt>
                <c:pt idx="5">
                  <c:v>0.60103332091785</c:v>
                </c:pt>
                <c:pt idx="6">
                  <c:v>0</c:v>
                </c:pt>
                <c:pt idx="7">
                  <c:v>0</c:v>
                </c:pt>
                <c:pt idx="8">
                  <c:v>7.7098928461463004E-2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0C9-4A88-94FD-3DFDF7826FF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Greystar Apartments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0.17446787023273</c:v>
                </c:pt>
                <c:pt idx="1">
                  <c:v>0.45955200524936002</c:v>
                </c:pt>
                <c:pt idx="2">
                  <c:v>0.22192007764829999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C9-4A88-94FD-3DFDF7826FF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Pinnacle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>
                  <c:v>0.41753653444675998</c:v>
                </c:pt>
                <c:pt idx="1">
                  <c:v>1.1736885102476</c:v>
                </c:pt>
                <c:pt idx="2">
                  <c:v>1.5838202749837</c:v>
                </c:pt>
                <c:pt idx="3">
                  <c:v>0</c:v>
                </c:pt>
                <c:pt idx="4">
                  <c:v>2.1284217740151998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0C9-4A88-94FD-3DFDF7826FF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FPI Management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Sheet1!$H$2:$H$10</c:f>
              <c:numCache>
                <c:formatCode>General</c:formatCode>
                <c:ptCount val="9"/>
                <c:pt idx="0">
                  <c:v>0</c:v>
                </c:pt>
                <c:pt idx="1">
                  <c:v>1.7802240967167999</c:v>
                </c:pt>
                <c:pt idx="2">
                  <c:v>1.5228268393258999</c:v>
                </c:pt>
                <c:pt idx="3">
                  <c:v>0</c:v>
                </c:pt>
                <c:pt idx="4">
                  <c:v>3.6734525165863001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0.51928783382789001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0C9-4A88-94FD-3DFDF7826FF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MAA Communities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Sheet1!$I$2:$I$10</c:f>
              <c:numCache>
                <c:formatCode>General</c:formatCode>
                <c:ptCount val="9"/>
                <c:pt idx="0">
                  <c:v>0.21592604308414001</c:v>
                </c:pt>
                <c:pt idx="1">
                  <c:v>0.25182775510867</c:v>
                </c:pt>
                <c:pt idx="2">
                  <c:v>0.86493465136031</c:v>
                </c:pt>
                <c:pt idx="3">
                  <c:v>0</c:v>
                </c:pt>
                <c:pt idx="4">
                  <c:v>0.10763130261120001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0C9-4A88-94FD-3DFDF7826FF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Alliance Residential Company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Sheet1!$J$2:$J$10</c:f>
              <c:numCache>
                <c:formatCode>General</c:formatCode>
                <c:ptCount val="9"/>
                <c:pt idx="0">
                  <c:v>2.3208502102132E-2</c:v>
                </c:pt>
                <c:pt idx="1">
                  <c:v>2.9348443543240999E-2</c:v>
                </c:pt>
                <c:pt idx="2">
                  <c:v>5.9194033726996997E-2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0C9-4A88-94FD-3DFDF7826F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594560"/>
        <c:axId val="286592592"/>
      </c:barChart>
      <c:catAx>
        <c:axId val="28659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92592"/>
        <c:crosses val="autoZero"/>
        <c:auto val="1"/>
        <c:lblAlgn val="ctr"/>
        <c:lblOffset val="100"/>
        <c:noMultiLvlLbl val="0"/>
      </c:catAx>
      <c:valAx>
        <c:axId val="286592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9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3536</c:v>
                </c:pt>
                <c:pt idx="1">
                  <c:v>6505</c:v>
                </c:pt>
                <c:pt idx="2">
                  <c:v>1070</c:v>
                </c:pt>
                <c:pt idx="3">
                  <c:v>21384</c:v>
                </c:pt>
                <c:pt idx="4">
                  <c:v>1435</c:v>
                </c:pt>
                <c:pt idx="5">
                  <c:v>3420</c:v>
                </c:pt>
                <c:pt idx="6">
                  <c:v>2227</c:v>
                </c:pt>
                <c:pt idx="7">
                  <c:v>186</c:v>
                </c:pt>
                <c:pt idx="8">
                  <c:v>1715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82-4EC5-BD33-F24CA7FF54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102</c:v>
                </c:pt>
                <c:pt idx="1">
                  <c:v>524</c:v>
                </c:pt>
                <c:pt idx="2">
                  <c:v>96</c:v>
                </c:pt>
                <c:pt idx="3">
                  <c:v>1665</c:v>
                </c:pt>
                <c:pt idx="4">
                  <c:v>98</c:v>
                </c:pt>
                <c:pt idx="5">
                  <c:v>210</c:v>
                </c:pt>
                <c:pt idx="6">
                  <c:v>473</c:v>
                </c:pt>
                <c:pt idx="7">
                  <c:v>11</c:v>
                </c:pt>
                <c:pt idx="8">
                  <c:v>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82-4EC5-BD33-F24CA7FF54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1</c:v>
                </c:pt>
                <c:pt idx="1">
                  <c:v>50</c:v>
                </c:pt>
                <c:pt idx="2">
                  <c:v>6</c:v>
                </c:pt>
                <c:pt idx="3">
                  <c:v>46</c:v>
                </c:pt>
                <c:pt idx="4">
                  <c:v>67</c:v>
                </c:pt>
                <c:pt idx="5">
                  <c:v>1</c:v>
                </c:pt>
                <c:pt idx="6">
                  <c:v>4</c:v>
                </c:pt>
                <c:pt idx="7">
                  <c:v>0</c:v>
                </c:pt>
                <c:pt idx="8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82-4EC5-BD33-F24CA7FF54F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2</c:v>
                </c:pt>
                <c:pt idx="1">
                  <c:v>48</c:v>
                </c:pt>
                <c:pt idx="2">
                  <c:v>4</c:v>
                </c:pt>
                <c:pt idx="3">
                  <c:v>105</c:v>
                </c:pt>
                <c:pt idx="4">
                  <c:v>5</c:v>
                </c:pt>
                <c:pt idx="5">
                  <c:v>4</c:v>
                </c:pt>
                <c:pt idx="6">
                  <c:v>7</c:v>
                </c:pt>
                <c:pt idx="7">
                  <c:v>0</c:v>
                </c:pt>
                <c:pt idx="8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C82-4EC5-BD33-F24CA7FF54F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8</c:v>
                </c:pt>
                <c:pt idx="4">
                  <c:v>3</c:v>
                </c:pt>
                <c:pt idx="5">
                  <c:v>0</c:v>
                </c:pt>
                <c:pt idx="6">
                  <c:v>70</c:v>
                </c:pt>
                <c:pt idx="7">
                  <c:v>1</c:v>
                </c:pt>
                <c:pt idx="8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C82-4EC5-BD33-F24CA7FF54F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Sheet1!$G$2:$G$10</c:f>
              <c:numCache>
                <c:formatCode>General</c:formatCode>
                <c:ptCount val="9"/>
                <c:pt idx="0">
                  <c:v>1</c:v>
                </c:pt>
                <c:pt idx="1">
                  <c:v>5</c:v>
                </c:pt>
                <c:pt idx="2">
                  <c:v>0</c:v>
                </c:pt>
                <c:pt idx="3">
                  <c:v>17</c:v>
                </c:pt>
                <c:pt idx="4">
                  <c:v>16</c:v>
                </c:pt>
                <c:pt idx="5">
                  <c:v>3</c:v>
                </c:pt>
                <c:pt idx="6">
                  <c:v>8</c:v>
                </c:pt>
                <c:pt idx="7">
                  <c:v>0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C82-4EC5-BD33-F24CA7FF54F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Sheet1!$H$2:$H$10</c:f>
              <c:numCache>
                <c:formatCode>General</c:formatCode>
                <c:ptCount val="9"/>
                <c:pt idx="0">
                  <c:v>78</c:v>
                </c:pt>
                <c:pt idx="1">
                  <c:v>709</c:v>
                </c:pt>
                <c:pt idx="2">
                  <c:v>50</c:v>
                </c:pt>
                <c:pt idx="3">
                  <c:v>1072</c:v>
                </c:pt>
                <c:pt idx="4">
                  <c:v>241</c:v>
                </c:pt>
                <c:pt idx="5">
                  <c:v>220</c:v>
                </c:pt>
                <c:pt idx="6">
                  <c:v>158</c:v>
                </c:pt>
                <c:pt idx="7">
                  <c:v>8</c:v>
                </c:pt>
                <c:pt idx="8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C82-4EC5-BD33-F24CA7FF54F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Sheet1!$I$2:$I$10</c:f>
              <c:numCache>
                <c:formatCode>General</c:formatCode>
                <c:ptCount val="9"/>
                <c:pt idx="0">
                  <c:v>346</c:v>
                </c:pt>
                <c:pt idx="1">
                  <c:v>424</c:v>
                </c:pt>
                <c:pt idx="2">
                  <c:v>70</c:v>
                </c:pt>
                <c:pt idx="3">
                  <c:v>1490</c:v>
                </c:pt>
                <c:pt idx="4">
                  <c:v>398</c:v>
                </c:pt>
                <c:pt idx="5">
                  <c:v>250</c:v>
                </c:pt>
                <c:pt idx="6">
                  <c:v>327</c:v>
                </c:pt>
                <c:pt idx="7">
                  <c:v>58</c:v>
                </c:pt>
                <c:pt idx="8">
                  <c:v>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C82-4EC5-BD33-F24CA7FF54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590296"/>
        <c:axId val="286590624"/>
      </c:barChart>
      <c:catAx>
        <c:axId val="286590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90624"/>
        <c:crosses val="autoZero"/>
        <c:auto val="1"/>
        <c:lblAlgn val="ctr"/>
        <c:lblOffset val="100"/>
        <c:noMultiLvlLbl val="0"/>
      </c:catAx>
      <c:valAx>
        <c:axId val="28659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9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33-4C76-AB07-F6DBCFF46E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33-4C76-AB07-F6DBCFF46E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33-4C76-AB07-F6DBCFF46EB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Sheet1!$E$2:$E$10</c:f>
              <c:numCache>
                <c:formatCode>General</c:formatCode>
                <c:ptCount val="9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33-4C76-AB07-F6DBCFF46EB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AvalonBay Communities</c:v>
                </c:pt>
                <c:pt idx="1">
                  <c:v>Irvine Company Apartment Communities</c:v>
                </c:pt>
                <c:pt idx="2">
                  <c:v>Equity Residential</c:v>
                </c:pt>
                <c:pt idx="3">
                  <c:v>Lincoln Property Company</c:v>
                </c:pt>
                <c:pt idx="4">
                  <c:v>Greystar Apartments</c:v>
                </c:pt>
                <c:pt idx="5">
                  <c:v>Pinnacle</c:v>
                </c:pt>
                <c:pt idx="6">
                  <c:v>FPI Management</c:v>
                </c:pt>
                <c:pt idx="7">
                  <c:v>MAA Communities</c:v>
                </c:pt>
                <c:pt idx="8">
                  <c:v>Alliance Residential Company</c:v>
                </c:pt>
              </c:strCache>
            </c:strRef>
          </c:cat>
          <c:val>
            <c:numRef>
              <c:f>Sheet1!$F$2:$F$10</c:f>
              <c:numCache>
                <c:formatCode>General</c:formatCode>
                <c:ptCount val="9"/>
                <c:pt idx="0">
                  <c:v>0</c:v>
                </c:pt>
                <c:pt idx="1">
                  <c:v>12</c:v>
                </c:pt>
                <c:pt idx="2">
                  <c:v>5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33-4C76-AB07-F6DBCFF46E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811208"/>
        <c:axId val="285811536"/>
      </c:barChart>
      <c:catAx>
        <c:axId val="285811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11536"/>
        <c:crosses val="autoZero"/>
        <c:auto val="1"/>
        <c:lblAlgn val="ctr"/>
        <c:lblOffset val="100"/>
        <c:noMultiLvlLbl val="0"/>
      </c:catAx>
      <c:valAx>
        <c:axId val="28581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11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AvalonBay Communities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0.71174377224199004</c:v>
                </c:pt>
                <c:pt idx="1">
                  <c:v>0.76258261311641995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1.5251652262327999</c:v>
                </c:pt>
                <c:pt idx="10">
                  <c:v>1.9318759532283001</c:v>
                </c:pt>
                <c:pt idx="11">
                  <c:v>0.10167768174885999</c:v>
                </c:pt>
                <c:pt idx="12">
                  <c:v>0.94051855617692004</c:v>
                </c:pt>
                <c:pt idx="13">
                  <c:v>1.0676156583630001</c:v>
                </c:pt>
                <c:pt idx="14">
                  <c:v>1.058083375699</c:v>
                </c:pt>
                <c:pt idx="15">
                  <c:v>0.71174377224199004</c:v>
                </c:pt>
                <c:pt idx="16">
                  <c:v>0.97864768683273995</c:v>
                </c:pt>
                <c:pt idx="17">
                  <c:v>3.4528046093881999</c:v>
                </c:pt>
                <c:pt idx="18">
                  <c:v>0.85409252669039004</c:v>
                </c:pt>
                <c:pt idx="19">
                  <c:v>1.0981189628876</c:v>
                </c:pt>
                <c:pt idx="20">
                  <c:v>1.6522623284189</c:v>
                </c:pt>
                <c:pt idx="21">
                  <c:v>0.78611911352124997</c:v>
                </c:pt>
                <c:pt idx="22">
                  <c:v>0.94929981050976997</c:v>
                </c:pt>
                <c:pt idx="23">
                  <c:v>0.58973055414336994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00-4809-8F88-2680AE2F6B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Irvine Company Apartment Communities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5.8445353594389002E-2</c:v>
                </c:pt>
                <c:pt idx="1">
                  <c:v>7.8545607476058002E-2</c:v>
                </c:pt>
                <c:pt idx="2">
                  <c:v>0.16494577569971999</c:v>
                </c:pt>
                <c:pt idx="3">
                  <c:v>6.8186245860120995E-2</c:v>
                </c:pt>
                <c:pt idx="4">
                  <c:v>9.7408922657315003E-2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0.40100006493927998</c:v>
                </c:pt>
                <c:pt idx="12">
                  <c:v>0.43022274173648001</c:v>
                </c:pt>
                <c:pt idx="13">
                  <c:v>0.29612312487824</c:v>
                </c:pt>
                <c:pt idx="14">
                  <c:v>0.42535229560360999</c:v>
                </c:pt>
                <c:pt idx="15">
                  <c:v>0.2446631318636</c:v>
                </c:pt>
                <c:pt idx="16">
                  <c:v>0.22504820062207001</c:v>
                </c:pt>
                <c:pt idx="17">
                  <c:v>0.25479118200952999</c:v>
                </c:pt>
                <c:pt idx="18">
                  <c:v>0.27923891161763997</c:v>
                </c:pt>
                <c:pt idx="19">
                  <c:v>0.20028641641118</c:v>
                </c:pt>
                <c:pt idx="20">
                  <c:v>0.19637638807714999</c:v>
                </c:pt>
                <c:pt idx="21">
                  <c:v>0.31320715131352</c:v>
                </c:pt>
                <c:pt idx="22">
                  <c:v>0.14286641989740001</c:v>
                </c:pt>
                <c:pt idx="23">
                  <c:v>0.16420361247946999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400-4809-8F88-2680AE2F6B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Equity Residential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1.3185495954449999</c:v>
                </c:pt>
                <c:pt idx="1">
                  <c:v>0</c:v>
                </c:pt>
                <c:pt idx="2">
                  <c:v>0</c:v>
                </c:pt>
                <c:pt idx="3">
                  <c:v>0.28468684447108</c:v>
                </c:pt>
                <c:pt idx="4">
                  <c:v>0</c:v>
                </c:pt>
                <c:pt idx="5">
                  <c:v>0</c:v>
                </c:pt>
                <c:pt idx="6">
                  <c:v>0.29967036260113999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2.2475277195084999E-2</c:v>
                </c:pt>
                <c:pt idx="11">
                  <c:v>3.7458795325142E-2</c:v>
                </c:pt>
                <c:pt idx="12">
                  <c:v>0</c:v>
                </c:pt>
                <c:pt idx="13">
                  <c:v>0</c:v>
                </c:pt>
                <c:pt idx="14">
                  <c:v>0.32589151932874</c:v>
                </c:pt>
                <c:pt idx="15">
                  <c:v>0.40455498951154001</c:v>
                </c:pt>
                <c:pt idx="16">
                  <c:v>0.54689841174707998</c:v>
                </c:pt>
                <c:pt idx="17">
                  <c:v>0.38790663603370001</c:v>
                </c:pt>
                <c:pt idx="18">
                  <c:v>0.33712915792628001</c:v>
                </c:pt>
                <c:pt idx="19">
                  <c:v>9.9890120867046003E-2</c:v>
                </c:pt>
                <c:pt idx="20">
                  <c:v>0.18979122964739001</c:v>
                </c:pt>
                <c:pt idx="21">
                  <c:v>0.24872640095894999</c:v>
                </c:pt>
                <c:pt idx="22">
                  <c:v>0.27869343721905998</c:v>
                </c:pt>
                <c:pt idx="23">
                  <c:v>1.4234342223554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400-4809-8F88-2680AE2F6BF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Lincoln Property Company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0.45423497267759999</c:v>
                </c:pt>
                <c:pt idx="1">
                  <c:v>0.18442622950820001</c:v>
                </c:pt>
                <c:pt idx="2">
                  <c:v>0</c:v>
                </c:pt>
                <c:pt idx="3">
                  <c:v>0.29143897996356999</c:v>
                </c:pt>
                <c:pt idx="4">
                  <c:v>7.7413479052823003E-2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6.8306010928962005E-2</c:v>
                </c:pt>
                <c:pt idx="13">
                  <c:v>0.10003525471532</c:v>
                </c:pt>
                <c:pt idx="14">
                  <c:v>0.15612802498048001</c:v>
                </c:pt>
                <c:pt idx="15">
                  <c:v>0.35320176136664999</c:v>
                </c:pt>
                <c:pt idx="16">
                  <c:v>0.62679752660339005</c:v>
                </c:pt>
                <c:pt idx="17">
                  <c:v>0.43591654247391998</c:v>
                </c:pt>
                <c:pt idx="18">
                  <c:v>0.59648799656166995</c:v>
                </c:pt>
                <c:pt idx="19">
                  <c:v>0.65989546210501004</c:v>
                </c:pt>
                <c:pt idx="20">
                  <c:v>0.75683060109290001</c:v>
                </c:pt>
                <c:pt idx="21">
                  <c:v>0.53394461424469997</c:v>
                </c:pt>
                <c:pt idx="22">
                  <c:v>0.58580536039552</c:v>
                </c:pt>
                <c:pt idx="23">
                  <c:v>0.36629098360655998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400-4809-8F88-2680AE2F6BF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Greystar Apartments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0.55207949944792001</c:v>
                </c:pt>
                <c:pt idx="1">
                  <c:v>0.25763709974235999</c:v>
                </c:pt>
                <c:pt idx="2">
                  <c:v>0.12881854987117999</c:v>
                </c:pt>
                <c:pt idx="3">
                  <c:v>0</c:v>
                </c:pt>
                <c:pt idx="4">
                  <c:v>0.20012881854987</c:v>
                </c:pt>
                <c:pt idx="5">
                  <c:v>0</c:v>
                </c:pt>
                <c:pt idx="6">
                  <c:v>4.6006624953992999E-2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0.17850570482149</c:v>
                </c:pt>
                <c:pt idx="13">
                  <c:v>0.21347073978653</c:v>
                </c:pt>
                <c:pt idx="14">
                  <c:v>0.10266741568681</c:v>
                </c:pt>
                <c:pt idx="15">
                  <c:v>0.14568764568765</c:v>
                </c:pt>
                <c:pt idx="16">
                  <c:v>9.0479695742853999E-2</c:v>
                </c:pt>
                <c:pt idx="17">
                  <c:v>0.1048951048951</c:v>
                </c:pt>
                <c:pt idx="18">
                  <c:v>0.21009692062324001</c:v>
                </c:pt>
                <c:pt idx="19">
                  <c:v>0.25094522702178002</c:v>
                </c:pt>
                <c:pt idx="20">
                  <c:v>0.22696601643969999</c:v>
                </c:pt>
                <c:pt idx="21">
                  <c:v>0.34274935590724998</c:v>
                </c:pt>
                <c:pt idx="22">
                  <c:v>0.16194331983806001</c:v>
                </c:pt>
                <c:pt idx="23">
                  <c:v>0.37418721629247997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400-4809-8F88-2680AE2F6BF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Pinnacle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1.5329586101174999</c:v>
                </c:pt>
                <c:pt idx="1">
                  <c:v>0</c:v>
                </c:pt>
                <c:pt idx="2">
                  <c:v>0.45988758303526001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0.51098620337251</c:v>
                </c:pt>
                <c:pt idx="12">
                  <c:v>1.8906489524782999</c:v>
                </c:pt>
                <c:pt idx="13">
                  <c:v>1.7526826775677</c:v>
                </c:pt>
                <c:pt idx="14">
                  <c:v>1.5806506557655999</c:v>
                </c:pt>
                <c:pt idx="15">
                  <c:v>1.0637803688391001</c:v>
                </c:pt>
                <c:pt idx="16">
                  <c:v>1.2746266961902999</c:v>
                </c:pt>
                <c:pt idx="17">
                  <c:v>1.1190597853858</c:v>
                </c:pt>
                <c:pt idx="18">
                  <c:v>1.2135922330097</c:v>
                </c:pt>
                <c:pt idx="19">
                  <c:v>1.6913643331629999</c:v>
                </c:pt>
                <c:pt idx="20">
                  <c:v>1.8185097237668999</c:v>
                </c:pt>
                <c:pt idx="21">
                  <c:v>1.4954862885369</c:v>
                </c:pt>
                <c:pt idx="22">
                  <c:v>1.3477261113950001</c:v>
                </c:pt>
                <c:pt idx="23">
                  <c:v>1.1880429228411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400-4809-8F88-2680AE2F6BF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FPI Management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0.68467097755800999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1.7402054012932999</c:v>
                </c:pt>
                <c:pt idx="17">
                  <c:v>2.7513630024090001</c:v>
                </c:pt>
                <c:pt idx="18">
                  <c:v>2.3909145248057002</c:v>
                </c:pt>
                <c:pt idx="19">
                  <c:v>1.2885127424875999</c:v>
                </c:pt>
                <c:pt idx="20">
                  <c:v>1.6091421767245</c:v>
                </c:pt>
                <c:pt idx="21">
                  <c:v>2.1385402138540002</c:v>
                </c:pt>
                <c:pt idx="22">
                  <c:v>1.407379231647</c:v>
                </c:pt>
                <c:pt idx="23">
                  <c:v>1.3421724718796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400-4809-8F88-2680AE2F6BF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MAA Communities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6.0949880444464997E-2</c:v>
                </c:pt>
                <c:pt idx="14">
                  <c:v>0.16878428430775</c:v>
                </c:pt>
                <c:pt idx="15">
                  <c:v>6.9154672042759005E-2</c:v>
                </c:pt>
                <c:pt idx="16">
                  <c:v>3.2819166393173997E-2</c:v>
                </c:pt>
                <c:pt idx="17">
                  <c:v>4.5321705971525003E-2</c:v>
                </c:pt>
                <c:pt idx="18">
                  <c:v>2.3442261709409998E-2</c:v>
                </c:pt>
                <c:pt idx="19">
                  <c:v>0</c:v>
                </c:pt>
                <c:pt idx="20">
                  <c:v>0.11955553471799001</c:v>
                </c:pt>
                <c:pt idx="21">
                  <c:v>5.3917201931641998E-2</c:v>
                </c:pt>
                <c:pt idx="22">
                  <c:v>2.461437479488E-2</c:v>
                </c:pt>
                <c:pt idx="23">
                  <c:v>3.5163392564114999E-2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400-4809-8F88-2680AE2F6BF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Alliance Residential Company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0</c:v>
                </c:pt>
                <c:pt idx="1">
                  <c:v>0.11585248117397</c:v>
                </c:pt>
                <c:pt idx="2">
                  <c:v>0</c:v>
                </c:pt>
                <c:pt idx="3">
                  <c:v>5.4708116109931003E-2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3.8617493724656997E-2</c:v>
                </c:pt>
                <c:pt idx="15">
                  <c:v>3.5859101315752998E-2</c:v>
                </c:pt>
                <c:pt idx="16">
                  <c:v>4.3833074773676997E-2</c:v>
                </c:pt>
                <c:pt idx="17">
                  <c:v>3.5169503213526999E-2</c:v>
                </c:pt>
                <c:pt idx="18">
                  <c:v>3.4594838128339002E-2</c:v>
                </c:pt>
                <c:pt idx="19">
                  <c:v>5.4708116109931003E-2</c:v>
                </c:pt>
                <c:pt idx="20">
                  <c:v>6.1483115008993998E-2</c:v>
                </c:pt>
                <c:pt idx="21">
                  <c:v>5.7926240586985998E-2</c:v>
                </c:pt>
                <c:pt idx="22">
                  <c:v>5.8641379359665E-2</c:v>
                </c:pt>
                <c:pt idx="23">
                  <c:v>7.7234987449315007E-2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400-4809-8F88-2680AE2F6B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812848"/>
        <c:axId val="285813832"/>
      </c:lineChart>
      <c:catAx>
        <c:axId val="285812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13832"/>
        <c:crosses val="autoZero"/>
        <c:auto val="1"/>
        <c:lblAlgn val="ctr"/>
        <c:lblOffset val="100"/>
        <c:noMultiLvlLbl val="0"/>
      </c:catAx>
      <c:valAx>
        <c:axId val="285813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12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AvalonBay Communities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0.86200079082641001</c:v>
                </c:pt>
                <c:pt idx="1">
                  <c:v>0.91509913573971002</c:v>
                </c:pt>
                <c:pt idx="2">
                  <c:v>1.6641938931139</c:v>
                </c:pt>
                <c:pt idx="3">
                  <c:v>1.0787366548043</c:v>
                </c:pt>
                <c:pt idx="4">
                  <c:v>0.80725917024849003</c:v>
                </c:pt>
                <c:pt idx="5">
                  <c:v>0.72021691238773</c:v>
                </c:pt>
                <c:pt idx="6">
                  <c:v>0.64819522114896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E0-4DAD-9539-E3CEA890A2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Irvine Company Apartment Communities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0.25753063742544002</c:v>
                </c:pt>
                <c:pt idx="1">
                  <c:v>0.25817752293496998</c:v>
                </c:pt>
                <c:pt idx="2">
                  <c:v>0.22791593086271</c:v>
                </c:pt>
                <c:pt idx="3">
                  <c:v>0.25784714821054</c:v>
                </c:pt>
                <c:pt idx="4">
                  <c:v>0.17666135224789001</c:v>
                </c:pt>
                <c:pt idx="5">
                  <c:v>0.15958828495357</c:v>
                </c:pt>
                <c:pt idx="6">
                  <c:v>0.21300084421066001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E0-4DAD-9539-E3CEA890A2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Equity Residential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0.40742959856201</c:v>
                </c:pt>
                <c:pt idx="1">
                  <c:v>0.14230077890953</c:v>
                </c:pt>
                <c:pt idx="2">
                  <c:v>0.61414020371480005</c:v>
                </c:pt>
                <c:pt idx="3">
                  <c:v>0.36738040427612001</c:v>
                </c:pt>
                <c:pt idx="4">
                  <c:v>0.33381836856972003</c:v>
                </c:pt>
                <c:pt idx="5">
                  <c:v>1.318154583583</c:v>
                </c:pt>
                <c:pt idx="6">
                  <c:v>0.27336728579988001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E0-4DAD-9539-E3CEA890A24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Lincoln Property Company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0.52509916954424996</c:v>
                </c:pt>
                <c:pt idx="1">
                  <c:v>0.54956031098264002</c:v>
                </c:pt>
                <c:pt idx="2">
                  <c:v>0.45946921287112003</c:v>
                </c:pt>
                <c:pt idx="3">
                  <c:v>0.49568082491123</c:v>
                </c:pt>
                <c:pt idx="4">
                  <c:v>0.4356227300778</c:v>
                </c:pt>
                <c:pt idx="5">
                  <c:v>0.11550318023959</c:v>
                </c:pt>
                <c:pt idx="6">
                  <c:v>0.11818964973840999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0E0-4DAD-9539-E3CEA890A24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Greystar Apartments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0.16201443228366999</c:v>
                </c:pt>
                <c:pt idx="1">
                  <c:v>0.12601951409470999</c:v>
                </c:pt>
                <c:pt idx="2">
                  <c:v>0.20892076335254001</c:v>
                </c:pt>
                <c:pt idx="3">
                  <c:v>0.16615877686124</c:v>
                </c:pt>
                <c:pt idx="4">
                  <c:v>0.17338307150738</c:v>
                </c:pt>
                <c:pt idx="5">
                  <c:v>0.63442442074292005</c:v>
                </c:pt>
                <c:pt idx="6">
                  <c:v>0.21331371827878001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E0-4DAD-9539-E3CEA890A24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Pinnacle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1.1224663600749001</c:v>
                </c:pt>
                <c:pt idx="1">
                  <c:v>1.2865902620628999</c:v>
                </c:pt>
                <c:pt idx="2">
                  <c:v>1.3609265883154</c:v>
                </c:pt>
                <c:pt idx="3">
                  <c:v>1.4455530753301</c:v>
                </c:pt>
                <c:pt idx="4">
                  <c:v>1.8684321610273</c:v>
                </c:pt>
                <c:pt idx="6">
                  <c:v>1.4818599897803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0E0-4DAD-9539-E3CEA890A24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FPI Management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1.6336009289103</c:v>
                </c:pt>
                <c:pt idx="1">
                  <c:v>2.5231393432229998</c:v>
                </c:pt>
                <c:pt idx="2">
                  <c:v>1.7306960821605</c:v>
                </c:pt>
                <c:pt idx="3">
                  <c:v>1.2504754659566</c:v>
                </c:pt>
                <c:pt idx="4">
                  <c:v>1.8203553768406999</c:v>
                </c:pt>
                <c:pt idx="5">
                  <c:v>0.62127551667300995</c:v>
                </c:pt>
                <c:pt idx="6">
                  <c:v>0.76074553062001005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0E0-4DAD-9539-E3CEA890A24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MAA Communities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2.5786487880351001E-2</c:v>
                </c:pt>
                <c:pt idx="1">
                  <c:v>4.5712410333349003E-2</c:v>
                </c:pt>
                <c:pt idx="2">
                  <c:v>4.5321705971525003E-2</c:v>
                </c:pt>
                <c:pt idx="3">
                  <c:v>0.11838342163252</c:v>
                </c:pt>
                <c:pt idx="4">
                  <c:v>4.4540297247878002E-2</c:v>
                </c:pt>
                <c:pt idx="6">
                  <c:v>3.2819166393173997E-2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0E0-4DAD-9539-E3CEA890A24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Alliance Residential Company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6.1579246750128998E-2</c:v>
                </c:pt>
                <c:pt idx="1">
                  <c:v>4.6555534101392002E-2</c:v>
                </c:pt>
                <c:pt idx="2">
                  <c:v>3.5491315661233001E-2</c:v>
                </c:pt>
                <c:pt idx="3">
                  <c:v>7.8844049687842005E-2</c:v>
                </c:pt>
                <c:pt idx="4">
                  <c:v>3.5262427780494002E-2</c:v>
                </c:pt>
                <c:pt idx="5">
                  <c:v>5.1949723701026997E-2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0E0-4DAD-9539-E3CEA890A2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6691488"/>
        <c:axId val="166692472"/>
      </c:barChart>
      <c:catAx>
        <c:axId val="166691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692472"/>
        <c:crosses val="autoZero"/>
        <c:auto val="1"/>
        <c:lblAlgn val="ctr"/>
        <c:lblOffset val="100"/>
        <c:noMultiLvlLbl val="0"/>
      </c:catAx>
      <c:valAx>
        <c:axId val="166692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691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0F1AB-AD05-406A-8372-0CBC82F6CC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Interactions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B9B1E9-430F-4A8A-B062-52A5060156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Epsilon</a:t>
            </a:r>
          </a:p>
        </p:txBody>
      </p:sp>
    </p:spTree>
    <p:extLst>
      <p:ext uri="{BB962C8B-B14F-4D97-AF65-F5344CB8AC3E}">
        <p14:creationId xmlns:p14="http://schemas.microsoft.com/office/powerpoint/2010/main" val="1964410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16747-FB86-4EB6-B244-ED8799690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E0C4ED-1CBD-47D4-970B-EF6393A710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43416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DDE645-5D3B-4648-A184-2FF2B076F8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5AEEEA-C83A-4A1D-86E9-0EA5E7D00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250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4F2F3-D8ED-421B-BC9F-EBEDB35F2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B1509B-792C-49E7-B4F2-C93017A7BD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68960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90AEBF-E069-411E-9A6C-E9D611D68D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D36EC-07BE-4F72-845F-757068836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887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BBA23-C68A-4C35-9139-0423D130F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D075F8-8159-4EE5-94CF-DBD09D7295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45932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8CC9A-3743-4ED5-9E97-81CC689FCA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C9EDAF-3293-41E1-B9BF-ED37677E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037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FE524-283C-4A9B-AF89-D243186F6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0D1B7A-A9AA-4A4D-95FF-A3E0D7B184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51633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BACD40-E9FE-4589-B3E7-24B9C0212E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AFF92-8DF7-4B97-B457-EAD485B92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88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34511-C906-4845-81DA-530CF4DBC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750A4B-DD41-4A5D-96A8-D4D66740FF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23198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FCB9F8-762B-47A8-BE47-78E737B391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B4010F-8D1B-4D01-8B54-FD88E31B9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108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7B6CC-6B8B-4847-AFEA-F2F2925BB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0F0260-B79A-4ECA-A8F4-DF86D5C76C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61615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0F2006-AA43-4C5B-B912-504E76E65A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E2C56-3CDD-43EF-BF35-4E9B733BD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101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5B4EE-6E95-4F2F-A674-71FA1EE36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24CA4E-7654-40E8-926C-ADFA70B3BA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53981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65964-ED68-4CE7-86E7-4FC4110A5B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C49936-49BB-48E0-979D-BDB3D948F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332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75</Words>
  <Application>Microsoft Office PowerPoint</Application>
  <PresentationFormat>On-screen Show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Interactions</vt:lpstr>
      <vt:lpstr>Facebook Interaction Rate</vt:lpstr>
      <vt:lpstr>Facebook Average Interactions Per Post</vt:lpstr>
      <vt:lpstr>Facebook Interaction Rate By Post Type</vt:lpstr>
      <vt:lpstr>Facebook Interactions Distribution</vt:lpstr>
      <vt:lpstr>Facebook Response Times Distribution</vt:lpstr>
      <vt:lpstr>Facebook Interaction Rate By Hour</vt:lpstr>
      <vt:lpstr>Facebook Interaction Rate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Interactions</dc:title>
  <dc:creator>Administrator</dc:creator>
  <cp:lastModifiedBy>Administrator</cp:lastModifiedBy>
  <cp:revision>1</cp:revision>
  <dcterms:created xsi:type="dcterms:W3CDTF">2017-12-29T08:50:11Z</dcterms:created>
  <dcterms:modified xsi:type="dcterms:W3CDTF">2017-12-29T08:50:23Z</dcterms:modified>
</cp:coreProperties>
</file>