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66A47-A54A-4151-9BDD-B0A548E2E2D1}"/>
              </a:ext>
            </a:extLst>
          </p:cNvPr>
          <p:cNvSpPr>
            <a:spLocks noGrp="1"/>
          </p:cNvSpPr>
          <p:nvPr>
            <p:ph type="title"/>
          </p:nvPr>
        </p:nvSpPr>
        <p:spPr/>
        <p:txBody>
          <a:bodyPr/>
          <a:lstStyle/>
          <a:p>
            <a:r>
              <a:rPr lang="en-US"/>
              <a:t>LinkedIn Updates Table | TD Ameritrade - 1 of 22</a:t>
            </a:r>
          </a:p>
        </p:txBody>
      </p:sp>
      <p:graphicFrame>
        <p:nvGraphicFramePr>
          <p:cNvPr id="5" name="Table Placeholder 4">
            <a:extLst>
              <a:ext uri="{FF2B5EF4-FFF2-40B4-BE49-F238E27FC236}">
                <a16:creationId xmlns:a16="http://schemas.microsoft.com/office/drawing/2014/main" id="{7F93A0BE-2B0A-4581-8F79-60B01F23D9D8}"/>
              </a:ext>
            </a:extLst>
          </p:cNvPr>
          <p:cNvGraphicFramePr>
            <a:graphicFrameLocks noGrp="1"/>
          </p:cNvGraphicFramePr>
          <p:nvPr>
            <p:ph type="tbl" sz="quarter" idx="13"/>
            <p:extLst>
              <p:ext uri="{D42A27DB-BD31-4B8C-83A1-F6EECF244321}">
                <p14:modId xmlns:p14="http://schemas.microsoft.com/office/powerpoint/2010/main" val="2226712017"/>
              </p:ext>
            </p:extLst>
          </p:nvPr>
        </p:nvGraphicFramePr>
        <p:xfrm>
          <a:off x="457200" y="1731963"/>
          <a:ext cx="8229600" cy="3205480"/>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128455864"/>
                    </a:ext>
                  </a:extLst>
                </a:gridCol>
                <a:gridCol w="905256">
                  <a:extLst>
                    <a:ext uri="{9D8B030D-6E8A-4147-A177-3AD203B41FA5}">
                      <a16:colId xmlns:a16="http://schemas.microsoft.com/office/drawing/2014/main" val="2866026723"/>
                    </a:ext>
                  </a:extLst>
                </a:gridCol>
                <a:gridCol w="987552">
                  <a:extLst>
                    <a:ext uri="{9D8B030D-6E8A-4147-A177-3AD203B41FA5}">
                      <a16:colId xmlns:a16="http://schemas.microsoft.com/office/drawing/2014/main" val="2278270390"/>
                    </a:ext>
                  </a:extLst>
                </a:gridCol>
                <a:gridCol w="987552">
                  <a:extLst>
                    <a:ext uri="{9D8B030D-6E8A-4147-A177-3AD203B41FA5}">
                      <a16:colId xmlns:a16="http://schemas.microsoft.com/office/drawing/2014/main" val="1240530244"/>
                    </a:ext>
                  </a:extLst>
                </a:gridCol>
                <a:gridCol w="987552">
                  <a:extLst>
                    <a:ext uri="{9D8B030D-6E8A-4147-A177-3AD203B41FA5}">
                      <a16:colId xmlns:a16="http://schemas.microsoft.com/office/drawing/2014/main" val="1820814133"/>
                    </a:ext>
                  </a:extLst>
                </a:gridCol>
                <a:gridCol w="987552">
                  <a:extLst>
                    <a:ext uri="{9D8B030D-6E8A-4147-A177-3AD203B41FA5}">
                      <a16:colId xmlns:a16="http://schemas.microsoft.com/office/drawing/2014/main" val="359026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471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- 2019-02-28 15:00:01 </a:t>
                      </a:r>
                      <a:r>
                        <a:rPr kumimoji="0" lang="en-US" sz="1000" b="0" i="0" u="none" strike="noStrike" kern="1200" cap="none" spc="0" normalizeH="0" baseline="0" noProof="0">
                          <a:ln>
                            <a:noFill/>
                          </a:ln>
                          <a:solidFill>
                            <a:prstClr val="black"/>
                          </a:solidFill>
                          <a:effectLst/>
                          <a:uLnTx/>
                          <a:uFillTx/>
                          <a:latin typeface="+mn-lt"/>
                          <a:ea typeface="+mn-ea"/>
                          <a:cs typeface="+mn-cs"/>
                        </a:rPr>
                        <a:t>
  We believe in the power of connecting RIAs with next generation talent. Part of that effort includes hosting students from across the U.S. at National LINC each year. 
We are thrilled that promising students like Rachel Shin ’19 and Naomi Lambert ’19 from Cal State Fullerton could join us this year. 
“I thought that successful people had the idea that what they are doing would be huge, but I discovered from hearing from the panelists that they found something they were passionate about, and it accidentally became huge,” said Shin on the customer experience panel discussion.
Read more on their experience at LINC in this article. 
http://ms.spr.ly/6042TD4na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https://prod2-sprcdn-assets.sprinklr.com/50427/uploaded-preview-54603cbf-f66e-44c6-9755-7e73a6735655-1517263666.jpg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99530000"/>
                  </a:ext>
                </a:extLst>
              </a:tr>
            </a:tbl>
          </a:graphicData>
        </a:graphic>
      </p:graphicFrame>
      <p:sp>
        <p:nvSpPr>
          <p:cNvPr id="4" name="Text Placeholder 3">
            <a:extLst>
              <a:ext uri="{FF2B5EF4-FFF2-40B4-BE49-F238E27FC236}">
                <a16:creationId xmlns:a16="http://schemas.microsoft.com/office/drawing/2014/main" id="{AD7ABD26-06D5-4630-806B-4587DAFF918B}"/>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472602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75F9E-B9E7-4EB3-9F75-7A03561D6079}"/>
              </a:ext>
            </a:extLst>
          </p:cNvPr>
          <p:cNvSpPr>
            <a:spLocks noGrp="1"/>
          </p:cNvSpPr>
          <p:nvPr>
            <p:ph type="title"/>
          </p:nvPr>
        </p:nvSpPr>
        <p:spPr/>
        <p:txBody>
          <a:bodyPr/>
          <a:lstStyle/>
          <a:p>
            <a:r>
              <a:rPr lang="en-US"/>
              <a:t>LinkedIn Updates Table | TD Ameritrade - 2 of 22</a:t>
            </a:r>
          </a:p>
        </p:txBody>
      </p:sp>
      <p:graphicFrame>
        <p:nvGraphicFramePr>
          <p:cNvPr id="5" name="Table Placeholder 4">
            <a:extLst>
              <a:ext uri="{FF2B5EF4-FFF2-40B4-BE49-F238E27FC236}">
                <a16:creationId xmlns:a16="http://schemas.microsoft.com/office/drawing/2014/main" id="{A6CC8AD4-A3F9-4745-A3CC-F57D57117C5E}"/>
              </a:ext>
            </a:extLst>
          </p:cNvPr>
          <p:cNvGraphicFramePr>
            <a:graphicFrameLocks noGrp="1"/>
          </p:cNvGraphicFramePr>
          <p:nvPr>
            <p:ph type="tbl" sz="quarter" idx="13"/>
            <p:extLst>
              <p:ext uri="{D42A27DB-BD31-4B8C-83A1-F6EECF244321}">
                <p14:modId xmlns:p14="http://schemas.microsoft.com/office/powerpoint/2010/main" val="3360920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78999180"/>
                    </a:ext>
                  </a:extLst>
                </a:gridCol>
                <a:gridCol w="905256">
                  <a:extLst>
                    <a:ext uri="{9D8B030D-6E8A-4147-A177-3AD203B41FA5}">
                      <a16:colId xmlns:a16="http://schemas.microsoft.com/office/drawing/2014/main" val="2181275105"/>
                    </a:ext>
                  </a:extLst>
                </a:gridCol>
                <a:gridCol w="987552">
                  <a:extLst>
                    <a:ext uri="{9D8B030D-6E8A-4147-A177-3AD203B41FA5}">
                      <a16:colId xmlns:a16="http://schemas.microsoft.com/office/drawing/2014/main" val="2028754243"/>
                    </a:ext>
                  </a:extLst>
                </a:gridCol>
                <a:gridCol w="987552">
                  <a:extLst>
                    <a:ext uri="{9D8B030D-6E8A-4147-A177-3AD203B41FA5}">
                      <a16:colId xmlns:a16="http://schemas.microsoft.com/office/drawing/2014/main" val="1216184824"/>
                    </a:ext>
                  </a:extLst>
                </a:gridCol>
                <a:gridCol w="987552">
                  <a:extLst>
                    <a:ext uri="{9D8B030D-6E8A-4147-A177-3AD203B41FA5}">
                      <a16:colId xmlns:a16="http://schemas.microsoft.com/office/drawing/2014/main" val="2058849403"/>
                    </a:ext>
                  </a:extLst>
                </a:gridCol>
                <a:gridCol w="987552">
                  <a:extLst>
                    <a:ext uri="{9D8B030D-6E8A-4147-A177-3AD203B41FA5}">
                      <a16:colId xmlns:a16="http://schemas.microsoft.com/office/drawing/2014/main" val="366118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664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- 2019-02-27 12:00:01 </a:t>
                      </a:r>
                      <a:r>
                        <a:rPr kumimoji="0" lang="en-US" sz="1000" b="0" i="0" u="none" strike="noStrike" kern="1200" cap="none" spc="0" normalizeH="0" baseline="0" noProof="0">
                          <a:ln>
                            <a:noFill/>
                          </a:ln>
                          <a:solidFill>
                            <a:prstClr val="black"/>
                          </a:solidFill>
                          <a:effectLst/>
                          <a:uLnTx/>
                          <a:uFillTx/>
                          <a:latin typeface="+mn-lt"/>
                          <a:ea typeface="+mn-ea"/>
                          <a:cs typeface="+mn-cs"/>
                        </a:rPr>
                        <a:t>
  After celebrating 25 years with TD Ameritrade Institutional, Tom Nally shares his thoughts on the shifting landscape of the RIA industry. 
“Advisors should start small and be thoughtful around the experience they are providing. Piloting new offerings and testing new solutions should coincide with taking the time to listen to feedback every step of the way.” 
Get the full interview here. 
http://ms.spr.ly/6040TDvc4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https://prod2-sprcdn-assets.sprinklr.com/50427/uploaded-preview-a5924bdd-67d2-4e01-9725-3dd30dacbbd3-1517263666.jpg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69258386"/>
                  </a:ext>
                </a:extLst>
              </a:tr>
            </a:tbl>
          </a:graphicData>
        </a:graphic>
      </p:graphicFrame>
      <p:sp>
        <p:nvSpPr>
          <p:cNvPr id="4" name="Text Placeholder 3">
            <a:extLst>
              <a:ext uri="{FF2B5EF4-FFF2-40B4-BE49-F238E27FC236}">
                <a16:creationId xmlns:a16="http://schemas.microsoft.com/office/drawing/2014/main" id="{103478E7-8DD9-4B5B-ACF6-0D7F204579D4}"/>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196034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63FB1-E4D2-4200-88C6-377A5452DFEB}"/>
              </a:ext>
            </a:extLst>
          </p:cNvPr>
          <p:cNvSpPr>
            <a:spLocks noGrp="1"/>
          </p:cNvSpPr>
          <p:nvPr>
            <p:ph type="title"/>
          </p:nvPr>
        </p:nvSpPr>
        <p:spPr/>
        <p:txBody>
          <a:bodyPr/>
          <a:lstStyle/>
          <a:p>
            <a:r>
              <a:rPr lang="en-US"/>
              <a:t>LinkedIn Updates Table | TD Ameritrade - 3 of 22</a:t>
            </a:r>
          </a:p>
        </p:txBody>
      </p:sp>
      <p:graphicFrame>
        <p:nvGraphicFramePr>
          <p:cNvPr id="5" name="Table Placeholder 4">
            <a:extLst>
              <a:ext uri="{FF2B5EF4-FFF2-40B4-BE49-F238E27FC236}">
                <a16:creationId xmlns:a16="http://schemas.microsoft.com/office/drawing/2014/main" id="{521FDF4A-7684-4BF7-81E7-3E1C8545CEFB}"/>
              </a:ext>
            </a:extLst>
          </p:cNvPr>
          <p:cNvGraphicFramePr>
            <a:graphicFrameLocks noGrp="1"/>
          </p:cNvGraphicFramePr>
          <p:nvPr>
            <p:ph type="tbl" sz="quarter" idx="13"/>
            <p:extLst>
              <p:ext uri="{D42A27DB-BD31-4B8C-83A1-F6EECF244321}">
                <p14:modId xmlns:p14="http://schemas.microsoft.com/office/powerpoint/2010/main" val="127555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57746334"/>
                    </a:ext>
                  </a:extLst>
                </a:gridCol>
                <a:gridCol w="905256">
                  <a:extLst>
                    <a:ext uri="{9D8B030D-6E8A-4147-A177-3AD203B41FA5}">
                      <a16:colId xmlns:a16="http://schemas.microsoft.com/office/drawing/2014/main" val="876540701"/>
                    </a:ext>
                  </a:extLst>
                </a:gridCol>
                <a:gridCol w="987552">
                  <a:extLst>
                    <a:ext uri="{9D8B030D-6E8A-4147-A177-3AD203B41FA5}">
                      <a16:colId xmlns:a16="http://schemas.microsoft.com/office/drawing/2014/main" val="1711182698"/>
                    </a:ext>
                  </a:extLst>
                </a:gridCol>
                <a:gridCol w="987552">
                  <a:extLst>
                    <a:ext uri="{9D8B030D-6E8A-4147-A177-3AD203B41FA5}">
                      <a16:colId xmlns:a16="http://schemas.microsoft.com/office/drawing/2014/main" val="3217372605"/>
                    </a:ext>
                  </a:extLst>
                </a:gridCol>
                <a:gridCol w="987552">
                  <a:extLst>
                    <a:ext uri="{9D8B030D-6E8A-4147-A177-3AD203B41FA5}">
                      <a16:colId xmlns:a16="http://schemas.microsoft.com/office/drawing/2014/main" val="1401692167"/>
                    </a:ext>
                  </a:extLst>
                </a:gridCol>
                <a:gridCol w="987552">
                  <a:extLst>
                    <a:ext uri="{9D8B030D-6E8A-4147-A177-3AD203B41FA5}">
                      <a16:colId xmlns:a16="http://schemas.microsoft.com/office/drawing/2014/main" val="219047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552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- 2019-02-25 11:30:00 </a:t>
                      </a:r>
                      <a:r>
                        <a:rPr kumimoji="0" lang="en-US" sz="1000" b="0" i="0" u="none" strike="noStrike" kern="1200" cap="none" spc="0" normalizeH="0" baseline="0" noProof="0">
                          <a:ln>
                            <a:noFill/>
                          </a:ln>
                          <a:solidFill>
                            <a:prstClr val="black"/>
                          </a:solidFill>
                          <a:effectLst/>
                          <a:uLnTx/>
                          <a:uFillTx/>
                          <a:latin typeface="+mn-lt"/>
                          <a:ea typeface="+mn-ea"/>
                          <a:cs typeface="+mn-cs"/>
                        </a:rPr>
                        <a:t>
  Little known fact, our CMO, Denise Karkos, was the captain of her soccer team at Notre Dame. She shares her thoughts on how the soft skills gained as a team athlete can benefit professionals throughout their careers.  
On time and workload management, “You're never going to the next game until you get through this game. Check off the stuff you need to do immediately and don't start thinking about everything that has to be done tomorrow and the next day or else you're going to overwhelm yourself.”
Catch the full story from Forbes here. 
http://ms.spr.ly/6046TDct6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https://prod2-sprcdn-assets.sprinklr.com/50427/uploaded-preview-9cfd0a14-dfff-40a6-b09c-79efd15208ab-1517263666.jpg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52022567"/>
                  </a:ext>
                </a:extLst>
              </a:tr>
            </a:tbl>
          </a:graphicData>
        </a:graphic>
      </p:graphicFrame>
      <p:sp>
        <p:nvSpPr>
          <p:cNvPr id="4" name="Text Placeholder 3">
            <a:extLst>
              <a:ext uri="{FF2B5EF4-FFF2-40B4-BE49-F238E27FC236}">
                <a16:creationId xmlns:a16="http://schemas.microsoft.com/office/drawing/2014/main" id="{E9F414E5-36B1-442A-A259-BB22792C462E}"/>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804446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8626-552F-4E8C-9B95-933EA2A40FA8}"/>
              </a:ext>
            </a:extLst>
          </p:cNvPr>
          <p:cNvSpPr>
            <a:spLocks noGrp="1"/>
          </p:cNvSpPr>
          <p:nvPr>
            <p:ph type="title"/>
          </p:nvPr>
        </p:nvSpPr>
        <p:spPr/>
        <p:txBody>
          <a:bodyPr/>
          <a:lstStyle/>
          <a:p>
            <a:r>
              <a:rPr lang="en-US"/>
              <a:t>LinkedIn Updates Table | TD Ameritrade - 4 of 22</a:t>
            </a:r>
          </a:p>
        </p:txBody>
      </p:sp>
      <p:graphicFrame>
        <p:nvGraphicFramePr>
          <p:cNvPr id="5" name="Table Placeholder 4">
            <a:extLst>
              <a:ext uri="{FF2B5EF4-FFF2-40B4-BE49-F238E27FC236}">
                <a16:creationId xmlns:a16="http://schemas.microsoft.com/office/drawing/2014/main" id="{9B996D37-DF1D-4D2D-BD51-5A1B41A8AD56}"/>
              </a:ext>
            </a:extLst>
          </p:cNvPr>
          <p:cNvGraphicFramePr>
            <a:graphicFrameLocks noGrp="1"/>
          </p:cNvGraphicFramePr>
          <p:nvPr>
            <p:ph type="tbl" sz="quarter" idx="13"/>
            <p:extLst>
              <p:ext uri="{D42A27DB-BD31-4B8C-83A1-F6EECF244321}">
                <p14:modId xmlns:p14="http://schemas.microsoft.com/office/powerpoint/2010/main" val="402466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93267709"/>
                    </a:ext>
                  </a:extLst>
                </a:gridCol>
                <a:gridCol w="905256">
                  <a:extLst>
                    <a:ext uri="{9D8B030D-6E8A-4147-A177-3AD203B41FA5}">
                      <a16:colId xmlns:a16="http://schemas.microsoft.com/office/drawing/2014/main" val="2128319415"/>
                    </a:ext>
                  </a:extLst>
                </a:gridCol>
                <a:gridCol w="987552">
                  <a:extLst>
                    <a:ext uri="{9D8B030D-6E8A-4147-A177-3AD203B41FA5}">
                      <a16:colId xmlns:a16="http://schemas.microsoft.com/office/drawing/2014/main" val="2773244795"/>
                    </a:ext>
                  </a:extLst>
                </a:gridCol>
                <a:gridCol w="987552">
                  <a:extLst>
                    <a:ext uri="{9D8B030D-6E8A-4147-A177-3AD203B41FA5}">
                      <a16:colId xmlns:a16="http://schemas.microsoft.com/office/drawing/2014/main" val="973681733"/>
                    </a:ext>
                  </a:extLst>
                </a:gridCol>
                <a:gridCol w="987552">
                  <a:extLst>
                    <a:ext uri="{9D8B030D-6E8A-4147-A177-3AD203B41FA5}">
                      <a16:colId xmlns:a16="http://schemas.microsoft.com/office/drawing/2014/main" val="1111815180"/>
                    </a:ext>
                  </a:extLst>
                </a:gridCol>
                <a:gridCol w="987552">
                  <a:extLst>
                    <a:ext uri="{9D8B030D-6E8A-4147-A177-3AD203B41FA5}">
                      <a16:colId xmlns:a16="http://schemas.microsoft.com/office/drawing/2014/main" val="229254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103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- 2019-02-22 14:30:00 </a:t>
                      </a:r>
                      <a:r>
                        <a:rPr kumimoji="0" lang="en-US" sz="1000" b="0" i="0" u="none" strike="noStrike" kern="1200" cap="none" spc="0" normalizeH="0" baseline="0" noProof="0">
                          <a:ln>
                            <a:noFill/>
                          </a:ln>
                          <a:solidFill>
                            <a:prstClr val="black"/>
                          </a:solidFill>
                          <a:effectLst/>
                          <a:uLnTx/>
                          <a:uFillTx/>
                          <a:latin typeface="+mn-lt"/>
                          <a:ea typeface="+mn-ea"/>
                          <a:cs typeface="+mn-cs"/>
                        </a:rPr>
                        <a:t>
  Vanessa Oligino on what “business performance solutions” means at TD Ameritrade Institutional.
“Our mission is to help inspire advisors take action and to help them along their journey. In order to do that, we renamed ourselves business performance solutions, because what we're trying to do with all the educational programs we create, our research and the events that we hold is to drive an advisor's business performance in a positive way.”
Catch her full interview with Advisor Perspectives here. 
http://ms.spr.ly/6046TDjdC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https://www.advisorperspectives.com/images/content_image/data/2e/2e44720f498b3ef9c001ad87341f1e37.png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23998525"/>
                  </a:ext>
                </a:extLst>
              </a:tr>
            </a:tbl>
          </a:graphicData>
        </a:graphic>
      </p:graphicFrame>
      <p:sp>
        <p:nvSpPr>
          <p:cNvPr id="4" name="Text Placeholder 3">
            <a:extLst>
              <a:ext uri="{FF2B5EF4-FFF2-40B4-BE49-F238E27FC236}">
                <a16:creationId xmlns:a16="http://schemas.microsoft.com/office/drawing/2014/main" id="{7E17F8FE-1A3C-470C-9AE7-F2713D1E6960}"/>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268924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0F3D-C405-4D51-83C4-4C8600D26B1C}"/>
              </a:ext>
            </a:extLst>
          </p:cNvPr>
          <p:cNvSpPr>
            <a:spLocks noGrp="1"/>
          </p:cNvSpPr>
          <p:nvPr>
            <p:ph type="title"/>
          </p:nvPr>
        </p:nvSpPr>
        <p:spPr/>
        <p:txBody>
          <a:bodyPr/>
          <a:lstStyle/>
          <a:p>
            <a:r>
              <a:rPr lang="en-US"/>
              <a:t>LinkedIn Updates Table | TD Ameritrade - 5 of 22</a:t>
            </a:r>
          </a:p>
        </p:txBody>
      </p:sp>
      <p:graphicFrame>
        <p:nvGraphicFramePr>
          <p:cNvPr id="5" name="Table Placeholder 4">
            <a:extLst>
              <a:ext uri="{FF2B5EF4-FFF2-40B4-BE49-F238E27FC236}">
                <a16:creationId xmlns:a16="http://schemas.microsoft.com/office/drawing/2014/main" id="{E131E48F-F4E7-4388-9DE3-2BE4C647ECB2}"/>
              </a:ext>
            </a:extLst>
          </p:cNvPr>
          <p:cNvGraphicFramePr>
            <a:graphicFrameLocks noGrp="1"/>
          </p:cNvGraphicFramePr>
          <p:nvPr>
            <p:ph type="tbl" sz="quarter" idx="13"/>
            <p:extLst>
              <p:ext uri="{D42A27DB-BD31-4B8C-83A1-F6EECF244321}">
                <p14:modId xmlns:p14="http://schemas.microsoft.com/office/powerpoint/2010/main" val="3663416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798387654"/>
                    </a:ext>
                  </a:extLst>
                </a:gridCol>
                <a:gridCol w="905256">
                  <a:extLst>
                    <a:ext uri="{9D8B030D-6E8A-4147-A177-3AD203B41FA5}">
                      <a16:colId xmlns:a16="http://schemas.microsoft.com/office/drawing/2014/main" val="2923709242"/>
                    </a:ext>
                  </a:extLst>
                </a:gridCol>
                <a:gridCol w="987552">
                  <a:extLst>
                    <a:ext uri="{9D8B030D-6E8A-4147-A177-3AD203B41FA5}">
                      <a16:colId xmlns:a16="http://schemas.microsoft.com/office/drawing/2014/main" val="3832008206"/>
                    </a:ext>
                  </a:extLst>
                </a:gridCol>
                <a:gridCol w="987552">
                  <a:extLst>
                    <a:ext uri="{9D8B030D-6E8A-4147-A177-3AD203B41FA5}">
                      <a16:colId xmlns:a16="http://schemas.microsoft.com/office/drawing/2014/main" val="2856638191"/>
                    </a:ext>
                  </a:extLst>
                </a:gridCol>
                <a:gridCol w="987552">
                  <a:extLst>
                    <a:ext uri="{9D8B030D-6E8A-4147-A177-3AD203B41FA5}">
                      <a16:colId xmlns:a16="http://schemas.microsoft.com/office/drawing/2014/main" val="3434052451"/>
                    </a:ext>
                  </a:extLst>
                </a:gridCol>
                <a:gridCol w="987552">
                  <a:extLst>
                    <a:ext uri="{9D8B030D-6E8A-4147-A177-3AD203B41FA5}">
                      <a16:colId xmlns:a16="http://schemas.microsoft.com/office/drawing/2014/main" val="262354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36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- 2019-02-21 10:30:01 </a:t>
                      </a:r>
                      <a:r>
                        <a:rPr kumimoji="0" lang="en-US" sz="1000" b="0" i="0" u="none" strike="noStrike" kern="1200" cap="none" spc="0" normalizeH="0" baseline="0" noProof="0">
                          <a:ln>
                            <a:noFill/>
                          </a:ln>
                          <a:solidFill>
                            <a:prstClr val="black"/>
                          </a:solidFill>
                          <a:effectLst/>
                          <a:uLnTx/>
                          <a:uFillTx/>
                          <a:latin typeface="+mn-lt"/>
                          <a:ea typeface="+mn-ea"/>
                          <a:cs typeface="+mn-cs"/>
                        </a:rPr>
                        <a:t>
  As managing director of Generation Next, Kate Healy was excited to celebrate 10 years of students majoring in financial planning at various universities attending National LINC. 
According to Healy, being prepared for the next generation “is all about bringing that new generation into your offices as both advisors and clients,” and that next generation should include more women and diversity, those returning to the workforce and people in the military.
Read more about our session on business building ideas for emerging advisors at National LINC.
http://ms.spr.ly/6048TDjZ6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https://prod2-sprcdn-assets.sprinklr.com/50427/uploaded-preview-ad0ac275-fd45-4363-9f22-2348e72c1caa-1517263666.jpg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12999764"/>
                  </a:ext>
                </a:extLst>
              </a:tr>
            </a:tbl>
          </a:graphicData>
        </a:graphic>
      </p:graphicFrame>
      <p:sp>
        <p:nvSpPr>
          <p:cNvPr id="4" name="Text Placeholder 3">
            <a:extLst>
              <a:ext uri="{FF2B5EF4-FFF2-40B4-BE49-F238E27FC236}">
                <a16:creationId xmlns:a16="http://schemas.microsoft.com/office/drawing/2014/main" id="{FB955CE6-89DE-4F08-91EC-DEF1B7EEF7A1}"/>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3502507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02597-364C-47FA-91A1-E25C22B99353}"/>
              </a:ext>
            </a:extLst>
          </p:cNvPr>
          <p:cNvSpPr>
            <a:spLocks noGrp="1"/>
          </p:cNvSpPr>
          <p:nvPr>
            <p:ph type="title"/>
          </p:nvPr>
        </p:nvSpPr>
        <p:spPr/>
        <p:txBody>
          <a:bodyPr/>
          <a:lstStyle/>
          <a:p>
            <a:r>
              <a:rPr lang="en-US"/>
              <a:t>LinkedIn Updates Table | TD Ameritrade - 6 of 22</a:t>
            </a:r>
          </a:p>
        </p:txBody>
      </p:sp>
      <p:graphicFrame>
        <p:nvGraphicFramePr>
          <p:cNvPr id="5" name="Table Placeholder 4">
            <a:extLst>
              <a:ext uri="{FF2B5EF4-FFF2-40B4-BE49-F238E27FC236}">
                <a16:creationId xmlns:a16="http://schemas.microsoft.com/office/drawing/2014/main" id="{75C0BA6A-3D24-455E-A0C4-F528D0B369F1}"/>
              </a:ext>
            </a:extLst>
          </p:cNvPr>
          <p:cNvGraphicFramePr>
            <a:graphicFrameLocks noGrp="1"/>
          </p:cNvGraphicFramePr>
          <p:nvPr>
            <p:ph type="tbl" sz="quarter" idx="13"/>
            <p:extLst>
              <p:ext uri="{D42A27DB-BD31-4B8C-83A1-F6EECF244321}">
                <p14:modId xmlns:p14="http://schemas.microsoft.com/office/powerpoint/2010/main" val="270202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707203898"/>
                    </a:ext>
                  </a:extLst>
                </a:gridCol>
                <a:gridCol w="905256">
                  <a:extLst>
                    <a:ext uri="{9D8B030D-6E8A-4147-A177-3AD203B41FA5}">
                      <a16:colId xmlns:a16="http://schemas.microsoft.com/office/drawing/2014/main" val="1494207160"/>
                    </a:ext>
                  </a:extLst>
                </a:gridCol>
                <a:gridCol w="987552">
                  <a:extLst>
                    <a:ext uri="{9D8B030D-6E8A-4147-A177-3AD203B41FA5}">
                      <a16:colId xmlns:a16="http://schemas.microsoft.com/office/drawing/2014/main" val="4078450471"/>
                    </a:ext>
                  </a:extLst>
                </a:gridCol>
                <a:gridCol w="987552">
                  <a:extLst>
                    <a:ext uri="{9D8B030D-6E8A-4147-A177-3AD203B41FA5}">
                      <a16:colId xmlns:a16="http://schemas.microsoft.com/office/drawing/2014/main" val="4096915749"/>
                    </a:ext>
                  </a:extLst>
                </a:gridCol>
                <a:gridCol w="987552">
                  <a:extLst>
                    <a:ext uri="{9D8B030D-6E8A-4147-A177-3AD203B41FA5}">
                      <a16:colId xmlns:a16="http://schemas.microsoft.com/office/drawing/2014/main" val="1497963569"/>
                    </a:ext>
                  </a:extLst>
                </a:gridCol>
                <a:gridCol w="987552">
                  <a:extLst>
                    <a:ext uri="{9D8B030D-6E8A-4147-A177-3AD203B41FA5}">
                      <a16:colId xmlns:a16="http://schemas.microsoft.com/office/drawing/2014/main" val="421641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61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- 2019-02-12 16:00:01 </a:t>
                      </a:r>
                      <a:r>
                        <a:rPr kumimoji="0" lang="en-US" sz="1000" b="0" i="0" u="none" strike="noStrike" kern="1200" cap="none" spc="0" normalizeH="0" baseline="0" noProof="0">
                          <a:ln>
                            <a:noFill/>
                          </a:ln>
                          <a:solidFill>
                            <a:prstClr val="black"/>
                          </a:solidFill>
                          <a:effectLst/>
                          <a:uLnTx/>
                          <a:uFillTx/>
                          <a:latin typeface="+mn-lt"/>
                          <a:ea typeface="+mn-ea"/>
                          <a:cs typeface="+mn-cs"/>
                        </a:rPr>
                        <a:t>
  We know that cyber security is top-of-mind for advisors and we are always seeking ways to better protect systems and client data. We’ve integrated cleverDome cyber security software with our Veo One® platform to offer end-point protection to advisors who custody with us. 
Learn more about the new technology here. 
http://ms.spr.ly/6040T8fsQ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https://prod2-sprcdn-assets.sprinklr.com/50427/uploaded-preview-c232b337-8db2-445b-b14d-d4c5a9a10311-1517263666.jpg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95664693"/>
                  </a:ext>
                </a:extLst>
              </a:tr>
            </a:tbl>
          </a:graphicData>
        </a:graphic>
      </p:graphicFrame>
      <p:sp>
        <p:nvSpPr>
          <p:cNvPr id="4" name="Text Placeholder 3">
            <a:extLst>
              <a:ext uri="{FF2B5EF4-FFF2-40B4-BE49-F238E27FC236}">
                <a16:creationId xmlns:a16="http://schemas.microsoft.com/office/drawing/2014/main" id="{8BEEB416-4CBF-4880-B37B-22AEAF7ED938}"/>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3255727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C247B-C211-45A2-93BE-8B3705AD0A2B}"/>
              </a:ext>
            </a:extLst>
          </p:cNvPr>
          <p:cNvSpPr>
            <a:spLocks noGrp="1"/>
          </p:cNvSpPr>
          <p:nvPr>
            <p:ph type="title"/>
          </p:nvPr>
        </p:nvSpPr>
        <p:spPr/>
        <p:txBody>
          <a:bodyPr/>
          <a:lstStyle/>
          <a:p>
            <a:r>
              <a:rPr lang="en-US"/>
              <a:t>LinkedIn Updates Table | TD Ameritrade - 7 of 22</a:t>
            </a:r>
          </a:p>
        </p:txBody>
      </p:sp>
      <p:graphicFrame>
        <p:nvGraphicFramePr>
          <p:cNvPr id="5" name="Table Placeholder 4">
            <a:extLst>
              <a:ext uri="{FF2B5EF4-FFF2-40B4-BE49-F238E27FC236}">
                <a16:creationId xmlns:a16="http://schemas.microsoft.com/office/drawing/2014/main" id="{AADEFCF5-125E-4D79-AC71-453D3F7700D7}"/>
              </a:ext>
            </a:extLst>
          </p:cNvPr>
          <p:cNvGraphicFramePr>
            <a:graphicFrameLocks noGrp="1"/>
          </p:cNvGraphicFramePr>
          <p:nvPr>
            <p:ph type="tbl" sz="quarter" idx="13"/>
            <p:extLst>
              <p:ext uri="{D42A27DB-BD31-4B8C-83A1-F6EECF244321}">
                <p14:modId xmlns:p14="http://schemas.microsoft.com/office/powerpoint/2010/main" val="332343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13760253"/>
                    </a:ext>
                  </a:extLst>
                </a:gridCol>
                <a:gridCol w="905256">
                  <a:extLst>
                    <a:ext uri="{9D8B030D-6E8A-4147-A177-3AD203B41FA5}">
                      <a16:colId xmlns:a16="http://schemas.microsoft.com/office/drawing/2014/main" val="3578081184"/>
                    </a:ext>
                  </a:extLst>
                </a:gridCol>
                <a:gridCol w="987552">
                  <a:extLst>
                    <a:ext uri="{9D8B030D-6E8A-4147-A177-3AD203B41FA5}">
                      <a16:colId xmlns:a16="http://schemas.microsoft.com/office/drawing/2014/main" val="754910652"/>
                    </a:ext>
                  </a:extLst>
                </a:gridCol>
                <a:gridCol w="987552">
                  <a:extLst>
                    <a:ext uri="{9D8B030D-6E8A-4147-A177-3AD203B41FA5}">
                      <a16:colId xmlns:a16="http://schemas.microsoft.com/office/drawing/2014/main" val="1736542070"/>
                    </a:ext>
                  </a:extLst>
                </a:gridCol>
                <a:gridCol w="987552">
                  <a:extLst>
                    <a:ext uri="{9D8B030D-6E8A-4147-A177-3AD203B41FA5}">
                      <a16:colId xmlns:a16="http://schemas.microsoft.com/office/drawing/2014/main" val="4199830435"/>
                    </a:ext>
                  </a:extLst>
                </a:gridCol>
                <a:gridCol w="987552">
                  <a:extLst>
                    <a:ext uri="{9D8B030D-6E8A-4147-A177-3AD203B41FA5}">
                      <a16:colId xmlns:a16="http://schemas.microsoft.com/office/drawing/2014/main" val="858434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901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- 2019-02-12 09:57:00 </a:t>
                      </a:r>
                      <a:r>
                        <a:rPr kumimoji="0" lang="en-US" sz="1000" b="0" i="0" u="none" strike="noStrike" kern="1200" cap="none" spc="0" normalizeH="0" baseline="0" noProof="0">
                          <a:ln>
                            <a:noFill/>
                          </a:ln>
                          <a:solidFill>
                            <a:prstClr val="black"/>
                          </a:solidFill>
                          <a:effectLst/>
                          <a:uLnTx/>
                          <a:uFillTx/>
                          <a:latin typeface="+mn-lt"/>
                          <a:ea typeface="+mn-ea"/>
                          <a:cs typeface="+mn-cs"/>
                        </a:rPr>
                        <a:t>
  A record number of firms participated in our last People and Pay survey – Get in on breaking that record this year and find out how your firm compares to your peers on productivity, compensation, employee engagement and more. Now through March 25 at http://ms.spr.ly/6040T8COO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https://prod2-sprcdn-assets.sprinklr.com/50427/FA_Insight_Banners_1250x675-0f6dd967-bf98-456e-9c77-cd93be3f203d-1538476146.jpg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5538823"/>
                  </a:ext>
                </a:extLst>
              </a:tr>
            </a:tbl>
          </a:graphicData>
        </a:graphic>
      </p:graphicFrame>
      <p:sp>
        <p:nvSpPr>
          <p:cNvPr id="4" name="Text Placeholder 3">
            <a:extLst>
              <a:ext uri="{FF2B5EF4-FFF2-40B4-BE49-F238E27FC236}">
                <a16:creationId xmlns:a16="http://schemas.microsoft.com/office/drawing/2014/main" id="{E6E865AB-CD80-41E7-BAAD-9B7C3FF69D50}"/>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234515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6EDB-E2DC-4F73-853E-A552C0E99160}"/>
              </a:ext>
            </a:extLst>
          </p:cNvPr>
          <p:cNvSpPr>
            <a:spLocks noGrp="1"/>
          </p:cNvSpPr>
          <p:nvPr>
            <p:ph type="title"/>
          </p:nvPr>
        </p:nvSpPr>
        <p:spPr/>
        <p:txBody>
          <a:bodyPr/>
          <a:lstStyle/>
          <a:p>
            <a:r>
              <a:rPr lang="en-US"/>
              <a:t>LinkedIn Updates Table | TD Ameritrade - 8 of 22</a:t>
            </a:r>
          </a:p>
        </p:txBody>
      </p:sp>
      <p:graphicFrame>
        <p:nvGraphicFramePr>
          <p:cNvPr id="5" name="Table Placeholder 4">
            <a:extLst>
              <a:ext uri="{FF2B5EF4-FFF2-40B4-BE49-F238E27FC236}">
                <a16:creationId xmlns:a16="http://schemas.microsoft.com/office/drawing/2014/main" id="{4D8245A9-0F1C-4F84-992C-32ACC0316ADF}"/>
              </a:ext>
            </a:extLst>
          </p:cNvPr>
          <p:cNvGraphicFramePr>
            <a:graphicFrameLocks noGrp="1"/>
          </p:cNvGraphicFramePr>
          <p:nvPr>
            <p:ph type="tbl" sz="quarter" idx="13"/>
            <p:extLst>
              <p:ext uri="{D42A27DB-BD31-4B8C-83A1-F6EECF244321}">
                <p14:modId xmlns:p14="http://schemas.microsoft.com/office/powerpoint/2010/main" val="138936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852791902"/>
                    </a:ext>
                  </a:extLst>
                </a:gridCol>
                <a:gridCol w="905256">
                  <a:extLst>
                    <a:ext uri="{9D8B030D-6E8A-4147-A177-3AD203B41FA5}">
                      <a16:colId xmlns:a16="http://schemas.microsoft.com/office/drawing/2014/main" val="472727861"/>
                    </a:ext>
                  </a:extLst>
                </a:gridCol>
                <a:gridCol w="987552">
                  <a:extLst>
                    <a:ext uri="{9D8B030D-6E8A-4147-A177-3AD203B41FA5}">
                      <a16:colId xmlns:a16="http://schemas.microsoft.com/office/drawing/2014/main" val="1224026473"/>
                    </a:ext>
                  </a:extLst>
                </a:gridCol>
                <a:gridCol w="987552">
                  <a:extLst>
                    <a:ext uri="{9D8B030D-6E8A-4147-A177-3AD203B41FA5}">
                      <a16:colId xmlns:a16="http://schemas.microsoft.com/office/drawing/2014/main" val="2351460203"/>
                    </a:ext>
                  </a:extLst>
                </a:gridCol>
                <a:gridCol w="987552">
                  <a:extLst>
                    <a:ext uri="{9D8B030D-6E8A-4147-A177-3AD203B41FA5}">
                      <a16:colId xmlns:a16="http://schemas.microsoft.com/office/drawing/2014/main" val="3271798556"/>
                    </a:ext>
                  </a:extLst>
                </a:gridCol>
                <a:gridCol w="987552">
                  <a:extLst>
                    <a:ext uri="{9D8B030D-6E8A-4147-A177-3AD203B41FA5}">
                      <a16:colId xmlns:a16="http://schemas.microsoft.com/office/drawing/2014/main" val="152783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29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- 2019-02-08 14:08:14 </a:t>
                      </a:r>
                      <a:r>
                        <a:rPr kumimoji="0" lang="en-US" sz="1000" b="0" i="0" u="none" strike="noStrike" kern="1200" cap="none" spc="0" normalizeH="0" baseline="0" noProof="0">
                          <a:ln>
                            <a:noFill/>
                          </a:ln>
                          <a:solidFill>
                            <a:prstClr val="black"/>
                          </a:solidFill>
                          <a:effectLst/>
                          <a:uLnTx/>
                          <a:uFillTx/>
                          <a:latin typeface="+mn-lt"/>
                          <a:ea typeface="+mn-ea"/>
                          <a:cs typeface="+mn-cs"/>
                        </a:rPr>
                        <a:t>
  What is experiential marketing? Jenny Fleiss, cofounder of Rent The Runway, says it’s less about the numbers, and more about the experience. The emotional reaction that consumers have with your product and your brand. #NationalLINC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https://prod2-sprcdn-assets.sprinklr.com/50427/resized-source-2d0816b5-6a6c-49fe-a567-47b8aaecd91f-875273035.jpg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2101820"/>
                  </a:ext>
                </a:extLst>
              </a:tr>
            </a:tbl>
          </a:graphicData>
        </a:graphic>
      </p:graphicFrame>
      <p:sp>
        <p:nvSpPr>
          <p:cNvPr id="4" name="Text Placeholder 3">
            <a:extLst>
              <a:ext uri="{FF2B5EF4-FFF2-40B4-BE49-F238E27FC236}">
                <a16:creationId xmlns:a16="http://schemas.microsoft.com/office/drawing/2014/main" id="{96E0C01E-091C-46D0-8E32-816594B133D1}"/>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3109356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AF155-B4C9-49FB-A0B4-3DB6D530C63E}"/>
              </a:ext>
            </a:extLst>
          </p:cNvPr>
          <p:cNvSpPr>
            <a:spLocks noGrp="1"/>
          </p:cNvSpPr>
          <p:nvPr>
            <p:ph type="title"/>
          </p:nvPr>
        </p:nvSpPr>
        <p:spPr/>
        <p:txBody>
          <a:bodyPr/>
          <a:lstStyle/>
          <a:p>
            <a:r>
              <a:rPr lang="en-US"/>
              <a:t>LinkedIn Updates Table | TD Ameritrade - 9 of 22</a:t>
            </a:r>
          </a:p>
        </p:txBody>
      </p:sp>
      <p:graphicFrame>
        <p:nvGraphicFramePr>
          <p:cNvPr id="5" name="Table Placeholder 4">
            <a:extLst>
              <a:ext uri="{FF2B5EF4-FFF2-40B4-BE49-F238E27FC236}">
                <a16:creationId xmlns:a16="http://schemas.microsoft.com/office/drawing/2014/main" id="{488FF229-AFA3-4C33-91B2-7BFF46D9CFFC}"/>
              </a:ext>
            </a:extLst>
          </p:cNvPr>
          <p:cNvGraphicFramePr>
            <a:graphicFrameLocks noGrp="1"/>
          </p:cNvGraphicFramePr>
          <p:nvPr>
            <p:ph type="tbl" sz="quarter" idx="13"/>
            <p:extLst>
              <p:ext uri="{D42A27DB-BD31-4B8C-83A1-F6EECF244321}">
                <p14:modId xmlns:p14="http://schemas.microsoft.com/office/powerpoint/2010/main" val="418083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66313764"/>
                    </a:ext>
                  </a:extLst>
                </a:gridCol>
                <a:gridCol w="905256">
                  <a:extLst>
                    <a:ext uri="{9D8B030D-6E8A-4147-A177-3AD203B41FA5}">
                      <a16:colId xmlns:a16="http://schemas.microsoft.com/office/drawing/2014/main" val="346080898"/>
                    </a:ext>
                  </a:extLst>
                </a:gridCol>
                <a:gridCol w="987552">
                  <a:extLst>
                    <a:ext uri="{9D8B030D-6E8A-4147-A177-3AD203B41FA5}">
                      <a16:colId xmlns:a16="http://schemas.microsoft.com/office/drawing/2014/main" val="3770316563"/>
                    </a:ext>
                  </a:extLst>
                </a:gridCol>
                <a:gridCol w="987552">
                  <a:extLst>
                    <a:ext uri="{9D8B030D-6E8A-4147-A177-3AD203B41FA5}">
                      <a16:colId xmlns:a16="http://schemas.microsoft.com/office/drawing/2014/main" val="1672105467"/>
                    </a:ext>
                  </a:extLst>
                </a:gridCol>
                <a:gridCol w="987552">
                  <a:extLst>
                    <a:ext uri="{9D8B030D-6E8A-4147-A177-3AD203B41FA5}">
                      <a16:colId xmlns:a16="http://schemas.microsoft.com/office/drawing/2014/main" val="1423296940"/>
                    </a:ext>
                  </a:extLst>
                </a:gridCol>
                <a:gridCol w="987552">
                  <a:extLst>
                    <a:ext uri="{9D8B030D-6E8A-4147-A177-3AD203B41FA5}">
                      <a16:colId xmlns:a16="http://schemas.microsoft.com/office/drawing/2014/main" val="137703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755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- 2019-02-07 17:30:06 </a:t>
                      </a:r>
                      <a:r>
                        <a:rPr kumimoji="0" lang="en-US" sz="1000" b="0" i="0" u="none" strike="noStrike" kern="1200" cap="none" spc="0" normalizeH="0" baseline="0" noProof="0">
                          <a:ln>
                            <a:noFill/>
                          </a:ln>
                          <a:solidFill>
                            <a:prstClr val="black"/>
                          </a:solidFill>
                          <a:effectLst/>
                          <a:uLnTx/>
                          <a:uFillTx/>
                          <a:latin typeface="+mn-lt"/>
                          <a:ea typeface="+mn-ea"/>
                          <a:cs typeface="+mn-cs"/>
                        </a:rPr>
                        <a:t>
  We’ve got our eyes on what’s next. Our president Tom Nally affirms TD Ameritrade’s focus on innovation and the power of aligning with TD Ameritrade Institutional at the #NationalLINC opening keynote.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https://prod2-sprcdn-assets.sprinklr.com/50427/TDAI_LINC2019_Quote5-Nally-9bb5dd21-7740-47ec-a9dc-0a46970fe3ab-413029733.jpg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7163398"/>
                  </a:ext>
                </a:extLst>
              </a:tr>
            </a:tbl>
          </a:graphicData>
        </a:graphic>
      </p:graphicFrame>
      <p:sp>
        <p:nvSpPr>
          <p:cNvPr id="4" name="Text Placeholder 3">
            <a:extLst>
              <a:ext uri="{FF2B5EF4-FFF2-40B4-BE49-F238E27FC236}">
                <a16:creationId xmlns:a16="http://schemas.microsoft.com/office/drawing/2014/main" id="{98DE090B-2CE7-48B2-A02B-136897873FB6}"/>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2106974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CE63F-3A5F-4D85-89A8-4B5A284D0895}"/>
              </a:ext>
            </a:extLst>
          </p:cNvPr>
          <p:cNvSpPr>
            <a:spLocks noGrp="1"/>
          </p:cNvSpPr>
          <p:nvPr>
            <p:ph type="title"/>
          </p:nvPr>
        </p:nvSpPr>
        <p:spPr/>
        <p:txBody>
          <a:bodyPr/>
          <a:lstStyle/>
          <a:p>
            <a:r>
              <a:rPr lang="en-US"/>
              <a:t>LinkedIn Updates Table | TD Ameritrade - 10 of 22</a:t>
            </a:r>
          </a:p>
        </p:txBody>
      </p:sp>
      <p:graphicFrame>
        <p:nvGraphicFramePr>
          <p:cNvPr id="5" name="Table Placeholder 4">
            <a:extLst>
              <a:ext uri="{FF2B5EF4-FFF2-40B4-BE49-F238E27FC236}">
                <a16:creationId xmlns:a16="http://schemas.microsoft.com/office/drawing/2014/main" id="{28215FBC-130A-4C23-B361-84E38B74659B}"/>
              </a:ext>
            </a:extLst>
          </p:cNvPr>
          <p:cNvGraphicFramePr>
            <a:graphicFrameLocks noGrp="1"/>
          </p:cNvGraphicFramePr>
          <p:nvPr>
            <p:ph type="tbl" sz="quarter" idx="13"/>
            <p:extLst>
              <p:ext uri="{D42A27DB-BD31-4B8C-83A1-F6EECF244321}">
                <p14:modId xmlns:p14="http://schemas.microsoft.com/office/powerpoint/2010/main" val="1752721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4863149"/>
                    </a:ext>
                  </a:extLst>
                </a:gridCol>
                <a:gridCol w="905256">
                  <a:extLst>
                    <a:ext uri="{9D8B030D-6E8A-4147-A177-3AD203B41FA5}">
                      <a16:colId xmlns:a16="http://schemas.microsoft.com/office/drawing/2014/main" val="3048106025"/>
                    </a:ext>
                  </a:extLst>
                </a:gridCol>
                <a:gridCol w="987552">
                  <a:extLst>
                    <a:ext uri="{9D8B030D-6E8A-4147-A177-3AD203B41FA5}">
                      <a16:colId xmlns:a16="http://schemas.microsoft.com/office/drawing/2014/main" val="3241230442"/>
                    </a:ext>
                  </a:extLst>
                </a:gridCol>
                <a:gridCol w="987552">
                  <a:extLst>
                    <a:ext uri="{9D8B030D-6E8A-4147-A177-3AD203B41FA5}">
                      <a16:colId xmlns:a16="http://schemas.microsoft.com/office/drawing/2014/main" val="3178017403"/>
                    </a:ext>
                  </a:extLst>
                </a:gridCol>
                <a:gridCol w="987552">
                  <a:extLst>
                    <a:ext uri="{9D8B030D-6E8A-4147-A177-3AD203B41FA5}">
                      <a16:colId xmlns:a16="http://schemas.microsoft.com/office/drawing/2014/main" val="404588502"/>
                    </a:ext>
                  </a:extLst>
                </a:gridCol>
                <a:gridCol w="987552">
                  <a:extLst>
                    <a:ext uri="{9D8B030D-6E8A-4147-A177-3AD203B41FA5}">
                      <a16:colId xmlns:a16="http://schemas.microsoft.com/office/drawing/2014/main" val="273064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958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- 2019-02-07 13:15:05 </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from Tim Hockey and Tom Nally on the #NationalLINC main stage. TD Ameritrade believes RIAs can be  the best solution for individuals who want and need a comprehensive wealth management relationship.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https://prod2-sprcdn-assets.sprinklr.com/50427/TDAI_LINC2019_Quote2-Hockey-86ab86db-a67b-4856-82db-81b0750e7ca8-1278254701.jpg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4522991"/>
                  </a:ext>
                </a:extLst>
              </a:tr>
            </a:tbl>
          </a:graphicData>
        </a:graphic>
      </p:graphicFrame>
      <p:sp>
        <p:nvSpPr>
          <p:cNvPr id="4" name="Text Placeholder 3">
            <a:extLst>
              <a:ext uri="{FF2B5EF4-FFF2-40B4-BE49-F238E27FC236}">
                <a16:creationId xmlns:a16="http://schemas.microsoft.com/office/drawing/2014/main" id="{36427CA6-7B2B-497F-BDCF-7DD900539158}"/>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20453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53121-1F72-4B50-B797-AADD2DF20498}"/>
              </a:ext>
            </a:extLst>
          </p:cNvPr>
          <p:cNvSpPr>
            <a:spLocks noGrp="1"/>
          </p:cNvSpPr>
          <p:nvPr>
            <p:ph type="title"/>
          </p:nvPr>
        </p:nvSpPr>
        <p:spPr/>
        <p:txBody>
          <a:bodyPr/>
          <a:lstStyle/>
          <a:p>
            <a:r>
              <a:rPr lang="en-US"/>
              <a:t>LinkedIn Updates Table | TD Ameritrade - 11 of 22</a:t>
            </a:r>
          </a:p>
        </p:txBody>
      </p:sp>
      <p:graphicFrame>
        <p:nvGraphicFramePr>
          <p:cNvPr id="5" name="Table Placeholder 4">
            <a:extLst>
              <a:ext uri="{FF2B5EF4-FFF2-40B4-BE49-F238E27FC236}">
                <a16:creationId xmlns:a16="http://schemas.microsoft.com/office/drawing/2014/main" id="{EF63FFD5-1F14-451B-8BFC-B6C898F4E308}"/>
              </a:ext>
            </a:extLst>
          </p:cNvPr>
          <p:cNvGraphicFramePr>
            <a:graphicFrameLocks noGrp="1"/>
          </p:cNvGraphicFramePr>
          <p:nvPr>
            <p:ph type="tbl" sz="quarter" idx="13"/>
            <p:extLst>
              <p:ext uri="{D42A27DB-BD31-4B8C-83A1-F6EECF244321}">
                <p14:modId xmlns:p14="http://schemas.microsoft.com/office/powerpoint/2010/main" val="2819848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231217595"/>
                    </a:ext>
                  </a:extLst>
                </a:gridCol>
                <a:gridCol w="905256">
                  <a:extLst>
                    <a:ext uri="{9D8B030D-6E8A-4147-A177-3AD203B41FA5}">
                      <a16:colId xmlns:a16="http://schemas.microsoft.com/office/drawing/2014/main" val="2630653072"/>
                    </a:ext>
                  </a:extLst>
                </a:gridCol>
                <a:gridCol w="987552">
                  <a:extLst>
                    <a:ext uri="{9D8B030D-6E8A-4147-A177-3AD203B41FA5}">
                      <a16:colId xmlns:a16="http://schemas.microsoft.com/office/drawing/2014/main" val="1935663413"/>
                    </a:ext>
                  </a:extLst>
                </a:gridCol>
                <a:gridCol w="987552">
                  <a:extLst>
                    <a:ext uri="{9D8B030D-6E8A-4147-A177-3AD203B41FA5}">
                      <a16:colId xmlns:a16="http://schemas.microsoft.com/office/drawing/2014/main" val="3612498362"/>
                    </a:ext>
                  </a:extLst>
                </a:gridCol>
                <a:gridCol w="987552">
                  <a:extLst>
                    <a:ext uri="{9D8B030D-6E8A-4147-A177-3AD203B41FA5}">
                      <a16:colId xmlns:a16="http://schemas.microsoft.com/office/drawing/2014/main" val="2595002590"/>
                    </a:ext>
                  </a:extLst>
                </a:gridCol>
                <a:gridCol w="987552">
                  <a:extLst>
                    <a:ext uri="{9D8B030D-6E8A-4147-A177-3AD203B41FA5}">
                      <a16:colId xmlns:a16="http://schemas.microsoft.com/office/drawing/2014/main" val="291405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57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- 2019-02-06 12:04:47 </a:t>
                      </a:r>
                      <a:r>
                        <a:rPr kumimoji="0" lang="en-US" sz="1000" b="0" i="0" u="none" strike="noStrike" kern="1200" cap="none" spc="0" normalizeH="0" baseline="0" noProof="0">
                          <a:ln>
                            <a:noFill/>
                          </a:ln>
                          <a:solidFill>
                            <a:prstClr val="black"/>
                          </a:solidFill>
                          <a:effectLst/>
                          <a:uLnTx/>
                          <a:uFillTx/>
                          <a:latin typeface="+mn-lt"/>
                          <a:ea typeface="+mn-ea"/>
                          <a:cs typeface="+mn-cs"/>
                        </a:rPr>
                        <a:t>
  This year marks the 10-year anniversary of #RIANextGen. We’re happy to have 63 students joining us at #NationalLINC, offering a different perspective that can help advisors with business, marketing, and client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https://prod2-sprcdn-assets.sprinklr.com/50427/LINC_Social_Caption_10years_F_-bbf8217d-25d9-4287-b420-00391dc23b72-1496419236.jpg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8105899"/>
                  </a:ext>
                </a:extLst>
              </a:tr>
            </a:tbl>
          </a:graphicData>
        </a:graphic>
      </p:graphicFrame>
      <p:sp>
        <p:nvSpPr>
          <p:cNvPr id="4" name="Text Placeholder 3">
            <a:extLst>
              <a:ext uri="{FF2B5EF4-FFF2-40B4-BE49-F238E27FC236}">
                <a16:creationId xmlns:a16="http://schemas.microsoft.com/office/drawing/2014/main" id="{002EBCD9-BF85-4AFE-BE16-004A4A6E39EB}"/>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413449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F66F-5C7D-4969-BFCF-B81A70DD3418}"/>
              </a:ext>
            </a:extLst>
          </p:cNvPr>
          <p:cNvSpPr>
            <a:spLocks noGrp="1"/>
          </p:cNvSpPr>
          <p:nvPr>
            <p:ph type="title"/>
          </p:nvPr>
        </p:nvSpPr>
        <p:spPr/>
        <p:txBody>
          <a:bodyPr/>
          <a:lstStyle/>
          <a:p>
            <a:r>
              <a:rPr lang="en-US"/>
              <a:t>LinkedIn Updates Table | TD Ameritrade - 12 of 22</a:t>
            </a:r>
          </a:p>
        </p:txBody>
      </p:sp>
      <p:graphicFrame>
        <p:nvGraphicFramePr>
          <p:cNvPr id="5" name="Table Placeholder 4">
            <a:extLst>
              <a:ext uri="{FF2B5EF4-FFF2-40B4-BE49-F238E27FC236}">
                <a16:creationId xmlns:a16="http://schemas.microsoft.com/office/drawing/2014/main" id="{8B67C390-BEE9-4B9D-B51C-B50023C3008C}"/>
              </a:ext>
            </a:extLst>
          </p:cNvPr>
          <p:cNvGraphicFramePr>
            <a:graphicFrameLocks noGrp="1"/>
          </p:cNvGraphicFramePr>
          <p:nvPr>
            <p:ph type="tbl" sz="quarter" idx="13"/>
            <p:extLst>
              <p:ext uri="{D42A27DB-BD31-4B8C-83A1-F6EECF244321}">
                <p14:modId xmlns:p14="http://schemas.microsoft.com/office/powerpoint/2010/main" val="289756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203906740"/>
                    </a:ext>
                  </a:extLst>
                </a:gridCol>
                <a:gridCol w="905256">
                  <a:extLst>
                    <a:ext uri="{9D8B030D-6E8A-4147-A177-3AD203B41FA5}">
                      <a16:colId xmlns:a16="http://schemas.microsoft.com/office/drawing/2014/main" val="3992611697"/>
                    </a:ext>
                  </a:extLst>
                </a:gridCol>
                <a:gridCol w="987552">
                  <a:extLst>
                    <a:ext uri="{9D8B030D-6E8A-4147-A177-3AD203B41FA5}">
                      <a16:colId xmlns:a16="http://schemas.microsoft.com/office/drawing/2014/main" val="760034858"/>
                    </a:ext>
                  </a:extLst>
                </a:gridCol>
                <a:gridCol w="987552">
                  <a:extLst>
                    <a:ext uri="{9D8B030D-6E8A-4147-A177-3AD203B41FA5}">
                      <a16:colId xmlns:a16="http://schemas.microsoft.com/office/drawing/2014/main" val="767070741"/>
                    </a:ext>
                  </a:extLst>
                </a:gridCol>
                <a:gridCol w="987552">
                  <a:extLst>
                    <a:ext uri="{9D8B030D-6E8A-4147-A177-3AD203B41FA5}">
                      <a16:colId xmlns:a16="http://schemas.microsoft.com/office/drawing/2014/main" val="1875945916"/>
                    </a:ext>
                  </a:extLst>
                </a:gridCol>
                <a:gridCol w="987552">
                  <a:extLst>
                    <a:ext uri="{9D8B030D-6E8A-4147-A177-3AD203B41FA5}">
                      <a16:colId xmlns:a16="http://schemas.microsoft.com/office/drawing/2014/main" val="2705291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97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- 2019-02-01 14:27:33 </a:t>
                      </a:r>
                      <a:r>
                        <a:rPr kumimoji="0" lang="en-US" sz="1000" b="0" i="0" u="none" strike="noStrike" kern="1200" cap="none" spc="0" normalizeH="0" baseline="0" noProof="0">
                          <a:ln>
                            <a:noFill/>
                          </a:ln>
                          <a:solidFill>
                            <a:prstClr val="black"/>
                          </a:solidFill>
                          <a:effectLst/>
                          <a:uLnTx/>
                          <a:uFillTx/>
                          <a:latin typeface="+mn-lt"/>
                          <a:ea typeface="+mn-ea"/>
                          <a:cs typeface="+mn-cs"/>
                        </a:rPr>
                        <a:t>
  “One way or another, you may want to keep one eye on the oil market as it has potentially far reaching implications for global markets and Federal Reserve monetary policy,” says Institutional Trading Strategist Michael McKerr.
Learn about the inverse head and shoulders pattern and the potential bearish-to-bullish trend reversal in our latest trading services blog: http://ms.spr.ly/6044T85Oi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https://prod2-sprcdn-assets.sprinklr.com/50427/uploaded-preview-ba418ac6-c6b0-4896-ac6c-adbecd99dd3c-1517263666.jpg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09406944"/>
                  </a:ext>
                </a:extLst>
              </a:tr>
            </a:tbl>
          </a:graphicData>
        </a:graphic>
      </p:graphicFrame>
      <p:sp>
        <p:nvSpPr>
          <p:cNvPr id="4" name="Text Placeholder 3">
            <a:extLst>
              <a:ext uri="{FF2B5EF4-FFF2-40B4-BE49-F238E27FC236}">
                <a16:creationId xmlns:a16="http://schemas.microsoft.com/office/drawing/2014/main" id="{928C37C0-67F4-4D70-BF6C-424690DB902C}"/>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3697856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CE08A-CAA9-4B06-A597-E34C8CC82953}"/>
              </a:ext>
            </a:extLst>
          </p:cNvPr>
          <p:cNvSpPr>
            <a:spLocks noGrp="1"/>
          </p:cNvSpPr>
          <p:nvPr>
            <p:ph type="title"/>
          </p:nvPr>
        </p:nvSpPr>
        <p:spPr/>
        <p:txBody>
          <a:bodyPr/>
          <a:lstStyle/>
          <a:p>
            <a:r>
              <a:rPr lang="en-US"/>
              <a:t>LinkedIn Updates Table | TD Ameritrade - 13 of 22</a:t>
            </a:r>
          </a:p>
        </p:txBody>
      </p:sp>
      <p:graphicFrame>
        <p:nvGraphicFramePr>
          <p:cNvPr id="5" name="Table Placeholder 4">
            <a:extLst>
              <a:ext uri="{FF2B5EF4-FFF2-40B4-BE49-F238E27FC236}">
                <a16:creationId xmlns:a16="http://schemas.microsoft.com/office/drawing/2014/main" id="{3E24E85F-A6B0-454E-890D-E85C0864A4E7}"/>
              </a:ext>
            </a:extLst>
          </p:cNvPr>
          <p:cNvGraphicFramePr>
            <a:graphicFrameLocks noGrp="1"/>
          </p:cNvGraphicFramePr>
          <p:nvPr>
            <p:ph type="tbl" sz="quarter" idx="13"/>
            <p:extLst>
              <p:ext uri="{D42A27DB-BD31-4B8C-83A1-F6EECF244321}">
                <p14:modId xmlns:p14="http://schemas.microsoft.com/office/powerpoint/2010/main" val="339251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84007998"/>
                    </a:ext>
                  </a:extLst>
                </a:gridCol>
                <a:gridCol w="905256">
                  <a:extLst>
                    <a:ext uri="{9D8B030D-6E8A-4147-A177-3AD203B41FA5}">
                      <a16:colId xmlns:a16="http://schemas.microsoft.com/office/drawing/2014/main" val="3184319796"/>
                    </a:ext>
                  </a:extLst>
                </a:gridCol>
                <a:gridCol w="987552">
                  <a:extLst>
                    <a:ext uri="{9D8B030D-6E8A-4147-A177-3AD203B41FA5}">
                      <a16:colId xmlns:a16="http://schemas.microsoft.com/office/drawing/2014/main" val="3532102840"/>
                    </a:ext>
                  </a:extLst>
                </a:gridCol>
                <a:gridCol w="987552">
                  <a:extLst>
                    <a:ext uri="{9D8B030D-6E8A-4147-A177-3AD203B41FA5}">
                      <a16:colId xmlns:a16="http://schemas.microsoft.com/office/drawing/2014/main" val="3585571703"/>
                    </a:ext>
                  </a:extLst>
                </a:gridCol>
                <a:gridCol w="987552">
                  <a:extLst>
                    <a:ext uri="{9D8B030D-6E8A-4147-A177-3AD203B41FA5}">
                      <a16:colId xmlns:a16="http://schemas.microsoft.com/office/drawing/2014/main" val="4236185116"/>
                    </a:ext>
                  </a:extLst>
                </a:gridCol>
                <a:gridCol w="987552">
                  <a:extLst>
                    <a:ext uri="{9D8B030D-6E8A-4147-A177-3AD203B41FA5}">
                      <a16:colId xmlns:a16="http://schemas.microsoft.com/office/drawing/2014/main" val="357388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352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- 2019-01-30 15:00:00 </a:t>
                      </a:r>
                      <a:r>
                        <a:rPr kumimoji="0" lang="en-US" sz="1000" b="0" i="0" u="none" strike="noStrike" kern="1200" cap="none" spc="0" normalizeH="0" baseline="0" noProof="0">
                          <a:ln>
                            <a:noFill/>
                          </a:ln>
                          <a:solidFill>
                            <a:prstClr val="black"/>
                          </a:solidFill>
                          <a:effectLst/>
                          <a:uLnTx/>
                          <a:uFillTx/>
                          <a:latin typeface="+mn-lt"/>
                          <a:ea typeface="+mn-ea"/>
                          <a:cs typeface="+mn-cs"/>
                        </a:rPr>
                        <a:t>
  According to our recent registered investment advisors survey, cybersecurity is the most important issue facing the advisory industry and should be a top concern for regulators. So how can advisors and their financial firms better protect themselves? Sid Yenamandra, CEO of tech security firm Entreda, discusses how firms can determine and react to risks in this interview with ThinkAdvisor.
“The way to identify operational risk essentially is to start with a comprehensive risk analysis of the organization, and that entails looking at everything — not just at your endpoints or your users — it’s looking at physical security.”
Get the full story here. http://ms.spr.ly/6047T8rKH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https://prod2-sprcdn-assets.sprinklr.com/50427/uploaded-preview-e6dd6f70-7464-41d8-b240-66787c0d961e-1517263666.jpg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05334760"/>
                  </a:ext>
                </a:extLst>
              </a:tr>
            </a:tbl>
          </a:graphicData>
        </a:graphic>
      </p:graphicFrame>
      <p:sp>
        <p:nvSpPr>
          <p:cNvPr id="4" name="Text Placeholder 3">
            <a:extLst>
              <a:ext uri="{FF2B5EF4-FFF2-40B4-BE49-F238E27FC236}">
                <a16:creationId xmlns:a16="http://schemas.microsoft.com/office/drawing/2014/main" id="{05AF848E-B263-4363-90D2-476F5786BA2C}"/>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3979635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E95C5-FD7F-45FE-944E-E780A6EFBD16}"/>
              </a:ext>
            </a:extLst>
          </p:cNvPr>
          <p:cNvSpPr>
            <a:spLocks noGrp="1"/>
          </p:cNvSpPr>
          <p:nvPr>
            <p:ph type="title"/>
          </p:nvPr>
        </p:nvSpPr>
        <p:spPr/>
        <p:txBody>
          <a:bodyPr/>
          <a:lstStyle/>
          <a:p>
            <a:r>
              <a:rPr lang="en-US"/>
              <a:t>LinkedIn Updates Table | TD Ameritrade - 14 of 22</a:t>
            </a:r>
          </a:p>
        </p:txBody>
      </p:sp>
      <p:graphicFrame>
        <p:nvGraphicFramePr>
          <p:cNvPr id="5" name="Table Placeholder 4">
            <a:extLst>
              <a:ext uri="{FF2B5EF4-FFF2-40B4-BE49-F238E27FC236}">
                <a16:creationId xmlns:a16="http://schemas.microsoft.com/office/drawing/2014/main" id="{CF4B2643-E402-4C9F-BB37-4BD10E64B153}"/>
              </a:ext>
            </a:extLst>
          </p:cNvPr>
          <p:cNvGraphicFramePr>
            <a:graphicFrameLocks noGrp="1"/>
          </p:cNvGraphicFramePr>
          <p:nvPr>
            <p:ph type="tbl" sz="quarter" idx="13"/>
            <p:extLst>
              <p:ext uri="{D42A27DB-BD31-4B8C-83A1-F6EECF244321}">
                <p14:modId xmlns:p14="http://schemas.microsoft.com/office/powerpoint/2010/main" val="2846910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181790734"/>
                    </a:ext>
                  </a:extLst>
                </a:gridCol>
                <a:gridCol w="905256">
                  <a:extLst>
                    <a:ext uri="{9D8B030D-6E8A-4147-A177-3AD203B41FA5}">
                      <a16:colId xmlns:a16="http://schemas.microsoft.com/office/drawing/2014/main" val="126162625"/>
                    </a:ext>
                  </a:extLst>
                </a:gridCol>
                <a:gridCol w="987552">
                  <a:extLst>
                    <a:ext uri="{9D8B030D-6E8A-4147-A177-3AD203B41FA5}">
                      <a16:colId xmlns:a16="http://schemas.microsoft.com/office/drawing/2014/main" val="2756659917"/>
                    </a:ext>
                  </a:extLst>
                </a:gridCol>
                <a:gridCol w="987552">
                  <a:extLst>
                    <a:ext uri="{9D8B030D-6E8A-4147-A177-3AD203B41FA5}">
                      <a16:colId xmlns:a16="http://schemas.microsoft.com/office/drawing/2014/main" val="393978720"/>
                    </a:ext>
                  </a:extLst>
                </a:gridCol>
                <a:gridCol w="987552">
                  <a:extLst>
                    <a:ext uri="{9D8B030D-6E8A-4147-A177-3AD203B41FA5}">
                      <a16:colId xmlns:a16="http://schemas.microsoft.com/office/drawing/2014/main" val="605651477"/>
                    </a:ext>
                  </a:extLst>
                </a:gridCol>
                <a:gridCol w="987552">
                  <a:extLst>
                    <a:ext uri="{9D8B030D-6E8A-4147-A177-3AD203B41FA5}">
                      <a16:colId xmlns:a16="http://schemas.microsoft.com/office/drawing/2014/main" val="2887760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252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- 2019-01-28 11:37:26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year again!  The 2019 FA Insight Study of Advisory Firms: People and Pay Fielding Begins on February 4th.  Start gathering your firm’s financial performance, staffing and compensation data now to get a head 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https://media.licdn.com/dms/image/C4D22AQErphRqjTi0pg/feedshare-shrink_8192/0?e=1551762000&amp;v=beta&amp;t=Sjs6cRqUtlZbxwF3TW50NA4ZVHWqHh8c7_-9B2R2Dbg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6066278"/>
                  </a:ext>
                </a:extLst>
              </a:tr>
            </a:tbl>
          </a:graphicData>
        </a:graphic>
      </p:graphicFrame>
      <p:sp>
        <p:nvSpPr>
          <p:cNvPr id="4" name="Text Placeholder 3">
            <a:extLst>
              <a:ext uri="{FF2B5EF4-FFF2-40B4-BE49-F238E27FC236}">
                <a16:creationId xmlns:a16="http://schemas.microsoft.com/office/drawing/2014/main" id="{CAD60441-9EEA-4C2D-8239-D1CA86644704}"/>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2846397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13E94-C7E2-4630-BE9A-4F7D43014F21}"/>
              </a:ext>
            </a:extLst>
          </p:cNvPr>
          <p:cNvSpPr>
            <a:spLocks noGrp="1"/>
          </p:cNvSpPr>
          <p:nvPr>
            <p:ph type="title"/>
          </p:nvPr>
        </p:nvSpPr>
        <p:spPr/>
        <p:txBody>
          <a:bodyPr/>
          <a:lstStyle/>
          <a:p>
            <a:r>
              <a:rPr lang="en-US"/>
              <a:t>LinkedIn Updates Table | TD Ameritrade - 15 of 22</a:t>
            </a:r>
          </a:p>
        </p:txBody>
      </p:sp>
      <p:graphicFrame>
        <p:nvGraphicFramePr>
          <p:cNvPr id="5" name="Table Placeholder 4">
            <a:extLst>
              <a:ext uri="{FF2B5EF4-FFF2-40B4-BE49-F238E27FC236}">
                <a16:creationId xmlns:a16="http://schemas.microsoft.com/office/drawing/2014/main" id="{1768E9C0-D873-454B-9685-052D35B54627}"/>
              </a:ext>
            </a:extLst>
          </p:cNvPr>
          <p:cNvGraphicFramePr>
            <a:graphicFrameLocks noGrp="1"/>
          </p:cNvGraphicFramePr>
          <p:nvPr>
            <p:ph type="tbl" sz="quarter" idx="13"/>
            <p:extLst>
              <p:ext uri="{D42A27DB-BD31-4B8C-83A1-F6EECF244321}">
                <p14:modId xmlns:p14="http://schemas.microsoft.com/office/powerpoint/2010/main" val="361955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08526533"/>
                    </a:ext>
                  </a:extLst>
                </a:gridCol>
                <a:gridCol w="905256">
                  <a:extLst>
                    <a:ext uri="{9D8B030D-6E8A-4147-A177-3AD203B41FA5}">
                      <a16:colId xmlns:a16="http://schemas.microsoft.com/office/drawing/2014/main" val="791205027"/>
                    </a:ext>
                  </a:extLst>
                </a:gridCol>
                <a:gridCol w="987552">
                  <a:extLst>
                    <a:ext uri="{9D8B030D-6E8A-4147-A177-3AD203B41FA5}">
                      <a16:colId xmlns:a16="http://schemas.microsoft.com/office/drawing/2014/main" val="1052902734"/>
                    </a:ext>
                  </a:extLst>
                </a:gridCol>
                <a:gridCol w="987552">
                  <a:extLst>
                    <a:ext uri="{9D8B030D-6E8A-4147-A177-3AD203B41FA5}">
                      <a16:colId xmlns:a16="http://schemas.microsoft.com/office/drawing/2014/main" val="3159933837"/>
                    </a:ext>
                  </a:extLst>
                </a:gridCol>
                <a:gridCol w="987552">
                  <a:extLst>
                    <a:ext uri="{9D8B030D-6E8A-4147-A177-3AD203B41FA5}">
                      <a16:colId xmlns:a16="http://schemas.microsoft.com/office/drawing/2014/main" val="3709744553"/>
                    </a:ext>
                  </a:extLst>
                </a:gridCol>
                <a:gridCol w="987552">
                  <a:extLst>
                    <a:ext uri="{9D8B030D-6E8A-4147-A177-3AD203B41FA5}">
                      <a16:colId xmlns:a16="http://schemas.microsoft.com/office/drawing/2014/main" val="55034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593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- 2019-01-24 13:43:33 </a:t>
                      </a:r>
                      <a:r>
                        <a:rPr kumimoji="0" lang="en-US" sz="1000" b="0" i="0" u="none" strike="noStrike" kern="1200" cap="none" spc="0" normalizeH="0" baseline="0" noProof="0">
                          <a:ln>
                            <a:noFill/>
                          </a:ln>
                          <a:solidFill>
                            <a:prstClr val="black"/>
                          </a:solidFill>
                          <a:effectLst/>
                          <a:uLnTx/>
                          <a:uFillTx/>
                          <a:latin typeface="+mn-lt"/>
                          <a:ea typeface="+mn-ea"/>
                          <a:cs typeface="+mn-cs"/>
                        </a:rPr>
                        <a:t>
  How will 2019 turn out for stocks?
Stay up-to-date with the 2019 Market Outlook featured in WealthManagement.com, with three articles written by our Institutional Trading Education team. Topics included: Elliott Wave theory, commodities, and volatility. http://ms.spr.ly/6040T8GkI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https://prod2-sprcdn-assets.sprinklr.com/50427/uploaded-preview-44ec88de-cf62-4f43-a653-589f505d4327-1517263666.jpg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25148156"/>
                  </a:ext>
                </a:extLst>
              </a:tr>
            </a:tbl>
          </a:graphicData>
        </a:graphic>
      </p:graphicFrame>
      <p:sp>
        <p:nvSpPr>
          <p:cNvPr id="4" name="Text Placeholder 3">
            <a:extLst>
              <a:ext uri="{FF2B5EF4-FFF2-40B4-BE49-F238E27FC236}">
                <a16:creationId xmlns:a16="http://schemas.microsoft.com/office/drawing/2014/main" id="{10FE5A13-EA0B-4B1E-9862-6614C2348128}"/>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264294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1A2D4-E354-4721-BE59-BAD8BB300260}"/>
              </a:ext>
            </a:extLst>
          </p:cNvPr>
          <p:cNvSpPr>
            <a:spLocks noGrp="1"/>
          </p:cNvSpPr>
          <p:nvPr>
            <p:ph type="title"/>
          </p:nvPr>
        </p:nvSpPr>
        <p:spPr/>
        <p:txBody>
          <a:bodyPr/>
          <a:lstStyle/>
          <a:p>
            <a:r>
              <a:rPr lang="en-US"/>
              <a:t>LinkedIn Updates Table | TD Ameritrade - 16 of 22</a:t>
            </a:r>
          </a:p>
        </p:txBody>
      </p:sp>
      <p:graphicFrame>
        <p:nvGraphicFramePr>
          <p:cNvPr id="5" name="Table Placeholder 4">
            <a:extLst>
              <a:ext uri="{FF2B5EF4-FFF2-40B4-BE49-F238E27FC236}">
                <a16:creationId xmlns:a16="http://schemas.microsoft.com/office/drawing/2014/main" id="{886D75FE-C33C-4DFD-AA5F-3641A529D55A}"/>
              </a:ext>
            </a:extLst>
          </p:cNvPr>
          <p:cNvGraphicFramePr>
            <a:graphicFrameLocks noGrp="1"/>
          </p:cNvGraphicFramePr>
          <p:nvPr>
            <p:ph type="tbl" sz="quarter" idx="13"/>
            <p:extLst>
              <p:ext uri="{D42A27DB-BD31-4B8C-83A1-F6EECF244321}">
                <p14:modId xmlns:p14="http://schemas.microsoft.com/office/powerpoint/2010/main" val="410902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220094578"/>
                    </a:ext>
                  </a:extLst>
                </a:gridCol>
                <a:gridCol w="905256">
                  <a:extLst>
                    <a:ext uri="{9D8B030D-6E8A-4147-A177-3AD203B41FA5}">
                      <a16:colId xmlns:a16="http://schemas.microsoft.com/office/drawing/2014/main" val="273365790"/>
                    </a:ext>
                  </a:extLst>
                </a:gridCol>
                <a:gridCol w="987552">
                  <a:extLst>
                    <a:ext uri="{9D8B030D-6E8A-4147-A177-3AD203B41FA5}">
                      <a16:colId xmlns:a16="http://schemas.microsoft.com/office/drawing/2014/main" val="1511798855"/>
                    </a:ext>
                  </a:extLst>
                </a:gridCol>
                <a:gridCol w="987552">
                  <a:extLst>
                    <a:ext uri="{9D8B030D-6E8A-4147-A177-3AD203B41FA5}">
                      <a16:colId xmlns:a16="http://schemas.microsoft.com/office/drawing/2014/main" val="2148033018"/>
                    </a:ext>
                  </a:extLst>
                </a:gridCol>
                <a:gridCol w="987552">
                  <a:extLst>
                    <a:ext uri="{9D8B030D-6E8A-4147-A177-3AD203B41FA5}">
                      <a16:colId xmlns:a16="http://schemas.microsoft.com/office/drawing/2014/main" val="63322006"/>
                    </a:ext>
                  </a:extLst>
                </a:gridCol>
                <a:gridCol w="987552">
                  <a:extLst>
                    <a:ext uri="{9D8B030D-6E8A-4147-A177-3AD203B41FA5}">
                      <a16:colId xmlns:a16="http://schemas.microsoft.com/office/drawing/2014/main" val="283761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248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- 2019-01-18 16:05:01 </a:t>
                      </a:r>
                      <a:r>
                        <a:rPr kumimoji="0" lang="en-US" sz="1000" b="0" i="0" u="none" strike="noStrike" kern="1200" cap="none" spc="0" normalizeH="0" baseline="0" noProof="0">
                          <a:ln>
                            <a:noFill/>
                          </a:ln>
                          <a:solidFill>
                            <a:prstClr val="black"/>
                          </a:solidFill>
                          <a:effectLst/>
                          <a:uLnTx/>
                          <a:uFillTx/>
                          <a:latin typeface="+mn-lt"/>
                          <a:ea typeface="+mn-ea"/>
                          <a:cs typeface="+mn-cs"/>
                        </a:rPr>
                        <a:t>
  The financial-advisory sector saw its busiest deal-making year in 2018 with a 24% increase in merges and acquisitions of advisory firms year-over-year. Our latest Insights Report lists attractive business economics and founders looking to exit are listed among the reasons that this growth trend is expected to continue into 2019. #financialadvisor
Learn more here. 
http://ms.spr.ly/6044TBQ66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https://prod2-sprcdn-assets.sprinklr.com/50427/uploaded-preview-8d4d0c58-678e-4ca9-91b0-2a32319d4507-1517263666.jpg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09621542"/>
                  </a:ext>
                </a:extLst>
              </a:tr>
            </a:tbl>
          </a:graphicData>
        </a:graphic>
      </p:graphicFrame>
      <p:sp>
        <p:nvSpPr>
          <p:cNvPr id="4" name="Text Placeholder 3">
            <a:extLst>
              <a:ext uri="{FF2B5EF4-FFF2-40B4-BE49-F238E27FC236}">
                <a16:creationId xmlns:a16="http://schemas.microsoft.com/office/drawing/2014/main" id="{3F250801-F844-46C0-81AF-2B56C2718515}"/>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999362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4B655-F275-42C6-AEBB-1330FCDE5140}"/>
              </a:ext>
            </a:extLst>
          </p:cNvPr>
          <p:cNvSpPr>
            <a:spLocks noGrp="1"/>
          </p:cNvSpPr>
          <p:nvPr>
            <p:ph type="title"/>
          </p:nvPr>
        </p:nvSpPr>
        <p:spPr/>
        <p:txBody>
          <a:bodyPr/>
          <a:lstStyle/>
          <a:p>
            <a:r>
              <a:rPr lang="en-US"/>
              <a:t>LinkedIn Updates Table | TD Ameritrade - 17 of 22</a:t>
            </a:r>
          </a:p>
        </p:txBody>
      </p:sp>
      <p:graphicFrame>
        <p:nvGraphicFramePr>
          <p:cNvPr id="5" name="Table Placeholder 4">
            <a:extLst>
              <a:ext uri="{FF2B5EF4-FFF2-40B4-BE49-F238E27FC236}">
                <a16:creationId xmlns:a16="http://schemas.microsoft.com/office/drawing/2014/main" id="{88A5A4EA-0E34-41F5-BAFD-9499605FDDCA}"/>
              </a:ext>
            </a:extLst>
          </p:cNvPr>
          <p:cNvGraphicFramePr>
            <a:graphicFrameLocks noGrp="1"/>
          </p:cNvGraphicFramePr>
          <p:nvPr>
            <p:ph type="tbl" sz="quarter" idx="13"/>
            <p:extLst>
              <p:ext uri="{D42A27DB-BD31-4B8C-83A1-F6EECF244321}">
                <p14:modId xmlns:p14="http://schemas.microsoft.com/office/powerpoint/2010/main" val="229232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123016318"/>
                    </a:ext>
                  </a:extLst>
                </a:gridCol>
                <a:gridCol w="905256">
                  <a:extLst>
                    <a:ext uri="{9D8B030D-6E8A-4147-A177-3AD203B41FA5}">
                      <a16:colId xmlns:a16="http://schemas.microsoft.com/office/drawing/2014/main" val="4056664917"/>
                    </a:ext>
                  </a:extLst>
                </a:gridCol>
                <a:gridCol w="987552">
                  <a:extLst>
                    <a:ext uri="{9D8B030D-6E8A-4147-A177-3AD203B41FA5}">
                      <a16:colId xmlns:a16="http://schemas.microsoft.com/office/drawing/2014/main" val="4037249686"/>
                    </a:ext>
                  </a:extLst>
                </a:gridCol>
                <a:gridCol w="987552">
                  <a:extLst>
                    <a:ext uri="{9D8B030D-6E8A-4147-A177-3AD203B41FA5}">
                      <a16:colId xmlns:a16="http://schemas.microsoft.com/office/drawing/2014/main" val="1689262538"/>
                    </a:ext>
                  </a:extLst>
                </a:gridCol>
                <a:gridCol w="987552">
                  <a:extLst>
                    <a:ext uri="{9D8B030D-6E8A-4147-A177-3AD203B41FA5}">
                      <a16:colId xmlns:a16="http://schemas.microsoft.com/office/drawing/2014/main" val="2728115444"/>
                    </a:ext>
                  </a:extLst>
                </a:gridCol>
                <a:gridCol w="987552">
                  <a:extLst>
                    <a:ext uri="{9D8B030D-6E8A-4147-A177-3AD203B41FA5}">
                      <a16:colId xmlns:a16="http://schemas.microsoft.com/office/drawing/2014/main" val="301361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91672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- 2019-01-17 13:56:17 </a:t>
                      </a:r>
                      <a:r>
                        <a:rPr kumimoji="0" lang="en-US" sz="1000" b="0" i="0" u="none" strike="noStrike" kern="1200" cap="none" spc="0" normalizeH="0" baseline="0" noProof="0">
                          <a:ln>
                            <a:noFill/>
                          </a:ln>
                          <a:solidFill>
                            <a:prstClr val="black"/>
                          </a:solidFill>
                          <a:effectLst/>
                          <a:uLnTx/>
                          <a:uFillTx/>
                          <a:latin typeface="+mn-lt"/>
                          <a:ea typeface="+mn-ea"/>
                          <a:cs typeface="+mn-cs"/>
                        </a:rPr>
                        <a:t>
  RIAs are upbeat on the economy in 2019, clients are asking questions about non-traditional investments, and RIAs are continuing to invest in tech to keep pace with clients. Take a deep dive into the findings of our RIA Sentiment Survey here: http://ms.spr.ly/6046TBUAu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https://prod2-sprcdn-assets.sprinklr.com/50427/td_ameritrade_institutional-0b3bba51-0948-4cca-9618-a0f82c6c9fb8-131143578.jpg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63891267"/>
                  </a:ext>
                </a:extLst>
              </a:tr>
            </a:tbl>
          </a:graphicData>
        </a:graphic>
      </p:graphicFrame>
      <p:sp>
        <p:nvSpPr>
          <p:cNvPr id="4" name="Text Placeholder 3">
            <a:extLst>
              <a:ext uri="{FF2B5EF4-FFF2-40B4-BE49-F238E27FC236}">
                <a16:creationId xmlns:a16="http://schemas.microsoft.com/office/drawing/2014/main" id="{822EC21E-7BE6-408A-9D7D-06504842645D}"/>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229705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3A371-3D2E-4D6F-ACD5-9E5C4E46731B}"/>
              </a:ext>
            </a:extLst>
          </p:cNvPr>
          <p:cNvSpPr>
            <a:spLocks noGrp="1"/>
          </p:cNvSpPr>
          <p:nvPr>
            <p:ph type="title"/>
          </p:nvPr>
        </p:nvSpPr>
        <p:spPr/>
        <p:txBody>
          <a:bodyPr/>
          <a:lstStyle/>
          <a:p>
            <a:r>
              <a:rPr lang="en-US"/>
              <a:t>LinkedIn Updates Table | TD Ameritrade - 18 of 22</a:t>
            </a:r>
          </a:p>
        </p:txBody>
      </p:sp>
      <p:graphicFrame>
        <p:nvGraphicFramePr>
          <p:cNvPr id="5" name="Table Placeholder 4">
            <a:extLst>
              <a:ext uri="{FF2B5EF4-FFF2-40B4-BE49-F238E27FC236}">
                <a16:creationId xmlns:a16="http://schemas.microsoft.com/office/drawing/2014/main" id="{48CE18C3-1017-4713-882E-D22CAF31357E}"/>
              </a:ext>
            </a:extLst>
          </p:cNvPr>
          <p:cNvGraphicFramePr>
            <a:graphicFrameLocks noGrp="1"/>
          </p:cNvGraphicFramePr>
          <p:nvPr>
            <p:ph type="tbl" sz="quarter" idx="13"/>
            <p:extLst>
              <p:ext uri="{D42A27DB-BD31-4B8C-83A1-F6EECF244321}">
                <p14:modId xmlns:p14="http://schemas.microsoft.com/office/powerpoint/2010/main" val="72667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03847999"/>
                    </a:ext>
                  </a:extLst>
                </a:gridCol>
                <a:gridCol w="905256">
                  <a:extLst>
                    <a:ext uri="{9D8B030D-6E8A-4147-A177-3AD203B41FA5}">
                      <a16:colId xmlns:a16="http://schemas.microsoft.com/office/drawing/2014/main" val="3301669138"/>
                    </a:ext>
                  </a:extLst>
                </a:gridCol>
                <a:gridCol w="987552">
                  <a:extLst>
                    <a:ext uri="{9D8B030D-6E8A-4147-A177-3AD203B41FA5}">
                      <a16:colId xmlns:a16="http://schemas.microsoft.com/office/drawing/2014/main" val="3260633170"/>
                    </a:ext>
                  </a:extLst>
                </a:gridCol>
                <a:gridCol w="987552">
                  <a:extLst>
                    <a:ext uri="{9D8B030D-6E8A-4147-A177-3AD203B41FA5}">
                      <a16:colId xmlns:a16="http://schemas.microsoft.com/office/drawing/2014/main" val="2075786394"/>
                    </a:ext>
                  </a:extLst>
                </a:gridCol>
                <a:gridCol w="987552">
                  <a:extLst>
                    <a:ext uri="{9D8B030D-6E8A-4147-A177-3AD203B41FA5}">
                      <a16:colId xmlns:a16="http://schemas.microsoft.com/office/drawing/2014/main" val="3584515773"/>
                    </a:ext>
                  </a:extLst>
                </a:gridCol>
                <a:gridCol w="987552">
                  <a:extLst>
                    <a:ext uri="{9D8B030D-6E8A-4147-A177-3AD203B41FA5}">
                      <a16:colId xmlns:a16="http://schemas.microsoft.com/office/drawing/2014/main" val="46520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940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- 2019-01-11 13:33:34 </a:t>
                      </a:r>
                      <a:r>
                        <a:rPr kumimoji="0" lang="en-US" sz="1000" b="0" i="0" u="none" strike="noStrike" kern="1200" cap="none" spc="0" normalizeH="0" baseline="0" noProof="0">
                          <a:ln>
                            <a:noFill/>
                          </a:ln>
                          <a:solidFill>
                            <a:prstClr val="black"/>
                          </a:solidFill>
                          <a:effectLst/>
                          <a:uLnTx/>
                          <a:uFillTx/>
                          <a:latin typeface="+mn-lt"/>
                          <a:ea typeface="+mn-ea"/>
                          <a:cs typeface="+mn-cs"/>
                        </a:rPr>
                        <a:t>
  Ready or not, #technology is continuing to impact and optimize the customer experience. Adweek caught up with Chief Marketing Officer, Denise Karkos, and other marketing leaders on how tech will increase customer engagement. http://ms.spr.ly/6044TBkMk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https://prod2-sprcdn-assets.sprinklr.com/50427/uploaded-preview-887dbe87-2c43-4d7e-bab9-7280bf147871-1517257962.png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8778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- 2019-01-08 11:18:40 </a:t>
                      </a:r>
                      <a:r>
                        <a:rPr kumimoji="0" lang="en-US" sz="1000" b="0" i="0" u="none" strike="noStrike" kern="1200" cap="none" spc="0" normalizeH="0" baseline="0" noProof="0">
                          <a:ln>
                            <a:noFill/>
                          </a:ln>
                          <a:solidFill>
                            <a:prstClr val="black"/>
                          </a:solidFill>
                          <a:effectLst/>
                          <a:uLnTx/>
                          <a:uFillTx/>
                          <a:latin typeface="+mn-lt"/>
                          <a:ea typeface="+mn-ea"/>
                          <a:cs typeface="+mn-cs"/>
                        </a:rPr>
                        <a:t>
  Volatile markets in 2018 drove more investors to seek out guidance from RIAs, with RIAs citing nearly 20 percent growth according to our latest RIA Sentiment Survey. Learn more about the growth drivers of 2019 here: https://lnkd.in/gH-97GX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6751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- 2019-01-07 11:47:51 </a:t>
                      </a:r>
                      <a:r>
                        <a:rPr kumimoji="0" lang="en-US" sz="1000" b="0" i="0" u="none" strike="noStrike" kern="1200" cap="none" spc="0" normalizeH="0" baseline="0" noProof="0">
                          <a:ln>
                            <a:noFill/>
                          </a:ln>
                          <a:solidFill>
                            <a:prstClr val="black"/>
                          </a:solidFill>
                          <a:effectLst/>
                          <a:uLnTx/>
                          <a:uFillTx/>
                          <a:latin typeface="+mn-lt"/>
                          <a:ea typeface="+mn-ea"/>
                          <a:cs typeface="+mn-cs"/>
                        </a:rPr>
                        <a:t>
  “Go ahead, put the human in your human capital strategy,” says Kate Healy. As you kick-start 2019, consider focusing on inclusivity to support paths for all types of colleagues and clients. #RIANextGen https://lnkd.in/g5XiJu8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65498069"/>
                  </a:ext>
                </a:extLst>
              </a:tr>
            </a:tbl>
          </a:graphicData>
        </a:graphic>
      </p:graphicFrame>
      <p:sp>
        <p:nvSpPr>
          <p:cNvPr id="4" name="Text Placeholder 3">
            <a:extLst>
              <a:ext uri="{FF2B5EF4-FFF2-40B4-BE49-F238E27FC236}">
                <a16:creationId xmlns:a16="http://schemas.microsoft.com/office/drawing/2014/main" id="{A0F4DF27-35EF-4FC8-AA63-0D2DDDCE48C7}"/>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222559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C2FE6-6F41-4D47-8B7D-A942FD1A84C7}"/>
              </a:ext>
            </a:extLst>
          </p:cNvPr>
          <p:cNvSpPr>
            <a:spLocks noGrp="1"/>
          </p:cNvSpPr>
          <p:nvPr>
            <p:ph type="title"/>
          </p:nvPr>
        </p:nvSpPr>
        <p:spPr/>
        <p:txBody>
          <a:bodyPr/>
          <a:lstStyle/>
          <a:p>
            <a:r>
              <a:rPr lang="en-US"/>
              <a:t>LinkedIn Updates Table | TD Ameritrade - 19 of 22</a:t>
            </a:r>
          </a:p>
        </p:txBody>
      </p:sp>
      <p:graphicFrame>
        <p:nvGraphicFramePr>
          <p:cNvPr id="5" name="Table Placeholder 4">
            <a:extLst>
              <a:ext uri="{FF2B5EF4-FFF2-40B4-BE49-F238E27FC236}">
                <a16:creationId xmlns:a16="http://schemas.microsoft.com/office/drawing/2014/main" id="{05B014B5-0452-4A6F-9BAA-A1F4C692C96D}"/>
              </a:ext>
            </a:extLst>
          </p:cNvPr>
          <p:cNvGraphicFramePr>
            <a:graphicFrameLocks noGrp="1"/>
          </p:cNvGraphicFramePr>
          <p:nvPr>
            <p:ph type="tbl" sz="quarter" idx="13"/>
            <p:extLst>
              <p:ext uri="{D42A27DB-BD31-4B8C-83A1-F6EECF244321}">
                <p14:modId xmlns:p14="http://schemas.microsoft.com/office/powerpoint/2010/main" val="3948563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043389896"/>
                    </a:ext>
                  </a:extLst>
                </a:gridCol>
                <a:gridCol w="905256">
                  <a:extLst>
                    <a:ext uri="{9D8B030D-6E8A-4147-A177-3AD203B41FA5}">
                      <a16:colId xmlns:a16="http://schemas.microsoft.com/office/drawing/2014/main" val="704967728"/>
                    </a:ext>
                  </a:extLst>
                </a:gridCol>
                <a:gridCol w="987552">
                  <a:extLst>
                    <a:ext uri="{9D8B030D-6E8A-4147-A177-3AD203B41FA5}">
                      <a16:colId xmlns:a16="http://schemas.microsoft.com/office/drawing/2014/main" val="2608099039"/>
                    </a:ext>
                  </a:extLst>
                </a:gridCol>
                <a:gridCol w="987552">
                  <a:extLst>
                    <a:ext uri="{9D8B030D-6E8A-4147-A177-3AD203B41FA5}">
                      <a16:colId xmlns:a16="http://schemas.microsoft.com/office/drawing/2014/main" val="2336466902"/>
                    </a:ext>
                  </a:extLst>
                </a:gridCol>
                <a:gridCol w="987552">
                  <a:extLst>
                    <a:ext uri="{9D8B030D-6E8A-4147-A177-3AD203B41FA5}">
                      <a16:colId xmlns:a16="http://schemas.microsoft.com/office/drawing/2014/main" val="2522061181"/>
                    </a:ext>
                  </a:extLst>
                </a:gridCol>
                <a:gridCol w="987552">
                  <a:extLst>
                    <a:ext uri="{9D8B030D-6E8A-4147-A177-3AD203B41FA5}">
                      <a16:colId xmlns:a16="http://schemas.microsoft.com/office/drawing/2014/main" val="1102859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110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- 2018-12-31 12:20:35 </a:t>
                      </a:r>
                      <a:r>
                        <a:rPr kumimoji="0" lang="en-US" sz="1000" b="0" i="0" u="none" strike="noStrike" kern="1200" cap="none" spc="0" normalizeH="0" baseline="0" noProof="0">
                          <a:ln>
                            <a:noFill/>
                          </a:ln>
                          <a:solidFill>
                            <a:prstClr val="black"/>
                          </a:solidFill>
                          <a:effectLst/>
                          <a:uLnTx/>
                          <a:uFillTx/>
                          <a:latin typeface="+mn-lt"/>
                          <a:ea typeface="+mn-ea"/>
                          <a:cs typeface="+mn-cs"/>
                        </a:rPr>
                        <a:t>
  Pinpointing exactly where we are in the business cycle can be difficult, but a broader look at the macroeconomic landscape and policy of the Federal Reserve suggests that the late cycle may be upon us. Learn more: https://lnkd.in/eN-ETfE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https://image-store.slidesharecdn.com/e1db483b-9a3a-4aec-8c5d-96e981d82a70-original.jpeg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9730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- 2018-12-28 14:19:16 </a:t>
                      </a:r>
                      <a:r>
                        <a:rPr kumimoji="0" lang="en-US" sz="1000" b="0" i="0" u="none" strike="noStrike" kern="1200" cap="none" spc="0" normalizeH="0" baseline="0" noProof="0">
                          <a:ln>
                            <a:noFill/>
                          </a:ln>
                          <a:solidFill>
                            <a:prstClr val="black"/>
                          </a:solidFill>
                          <a:effectLst/>
                          <a:uLnTx/>
                          <a:uFillTx/>
                          <a:latin typeface="+mn-lt"/>
                          <a:ea typeface="+mn-ea"/>
                          <a:cs typeface="+mn-cs"/>
                        </a:rPr>
                        <a:t>
  Nobody knows for sure what 2019 holds, but you can help prepare for it by considering ways to potentially reduce risk while staying invested. Learn why you may want to consider options for 2019: https://lnkd.in/edV9Ebh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https://image-store.slidesharecdn.com/47a8d229-af64-4251-b37f-3b77e2d4fa6c-original.jpeg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85639565"/>
                  </a:ext>
                </a:extLst>
              </a:tr>
            </a:tbl>
          </a:graphicData>
        </a:graphic>
      </p:graphicFrame>
      <p:sp>
        <p:nvSpPr>
          <p:cNvPr id="4" name="Text Placeholder 3">
            <a:extLst>
              <a:ext uri="{FF2B5EF4-FFF2-40B4-BE49-F238E27FC236}">
                <a16:creationId xmlns:a16="http://schemas.microsoft.com/office/drawing/2014/main" id="{E026EF41-5AE4-46FC-AFC0-B93A903A9A1A}"/>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4181789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574C5-5E0B-491A-B374-D3939D93DC81}"/>
              </a:ext>
            </a:extLst>
          </p:cNvPr>
          <p:cNvSpPr>
            <a:spLocks noGrp="1"/>
          </p:cNvSpPr>
          <p:nvPr>
            <p:ph type="title"/>
          </p:nvPr>
        </p:nvSpPr>
        <p:spPr/>
        <p:txBody>
          <a:bodyPr/>
          <a:lstStyle/>
          <a:p>
            <a:r>
              <a:rPr lang="en-US"/>
              <a:t>LinkedIn Updates Table | TD Ameritrade - 20 of 22</a:t>
            </a:r>
          </a:p>
        </p:txBody>
      </p:sp>
      <p:graphicFrame>
        <p:nvGraphicFramePr>
          <p:cNvPr id="5" name="Table Placeholder 4">
            <a:extLst>
              <a:ext uri="{FF2B5EF4-FFF2-40B4-BE49-F238E27FC236}">
                <a16:creationId xmlns:a16="http://schemas.microsoft.com/office/drawing/2014/main" id="{D725C490-ABA3-49B6-AF23-AE4E94EE8C73}"/>
              </a:ext>
            </a:extLst>
          </p:cNvPr>
          <p:cNvGraphicFramePr>
            <a:graphicFrameLocks noGrp="1"/>
          </p:cNvGraphicFramePr>
          <p:nvPr>
            <p:ph type="tbl" sz="quarter" idx="13"/>
            <p:extLst>
              <p:ext uri="{D42A27DB-BD31-4B8C-83A1-F6EECF244321}">
                <p14:modId xmlns:p14="http://schemas.microsoft.com/office/powerpoint/2010/main" val="1833650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700592457"/>
                    </a:ext>
                  </a:extLst>
                </a:gridCol>
                <a:gridCol w="905256">
                  <a:extLst>
                    <a:ext uri="{9D8B030D-6E8A-4147-A177-3AD203B41FA5}">
                      <a16:colId xmlns:a16="http://schemas.microsoft.com/office/drawing/2014/main" val="3147278971"/>
                    </a:ext>
                  </a:extLst>
                </a:gridCol>
                <a:gridCol w="987552">
                  <a:extLst>
                    <a:ext uri="{9D8B030D-6E8A-4147-A177-3AD203B41FA5}">
                      <a16:colId xmlns:a16="http://schemas.microsoft.com/office/drawing/2014/main" val="3913226315"/>
                    </a:ext>
                  </a:extLst>
                </a:gridCol>
                <a:gridCol w="987552">
                  <a:extLst>
                    <a:ext uri="{9D8B030D-6E8A-4147-A177-3AD203B41FA5}">
                      <a16:colId xmlns:a16="http://schemas.microsoft.com/office/drawing/2014/main" val="3492956403"/>
                    </a:ext>
                  </a:extLst>
                </a:gridCol>
                <a:gridCol w="987552">
                  <a:extLst>
                    <a:ext uri="{9D8B030D-6E8A-4147-A177-3AD203B41FA5}">
                      <a16:colId xmlns:a16="http://schemas.microsoft.com/office/drawing/2014/main" val="2280066793"/>
                    </a:ext>
                  </a:extLst>
                </a:gridCol>
                <a:gridCol w="987552">
                  <a:extLst>
                    <a:ext uri="{9D8B030D-6E8A-4147-A177-3AD203B41FA5}">
                      <a16:colId xmlns:a16="http://schemas.microsoft.com/office/drawing/2014/main" val="351380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615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- 2018-12-24 09:42:42 </a:t>
                      </a:r>
                      <a:r>
                        <a:rPr kumimoji="0" lang="en-US" sz="1000" b="0" i="0" u="none" strike="noStrike" kern="1200" cap="none" spc="0" normalizeH="0" baseline="0" noProof="0">
                          <a:ln>
                            <a:noFill/>
                          </a:ln>
                          <a:solidFill>
                            <a:prstClr val="black"/>
                          </a:solidFill>
                          <a:effectLst/>
                          <a:uLnTx/>
                          <a:uFillTx/>
                          <a:latin typeface="+mn-lt"/>
                          <a:ea typeface="+mn-ea"/>
                          <a:cs typeface="+mn-cs"/>
                        </a:rPr>
                        <a:t>
  Warm wishes for a holiday season filled with family, friends––and second helpings of pie. Happy holidays and season’s eatings! https://lnkd.in/epA_-_B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https://image-store.slidesharecdn.com/f9f45f75-184d-4ff3-b33e-95bcb035480f-original.png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3754757"/>
                  </a:ext>
                </a:extLst>
              </a:tr>
            </a:tbl>
          </a:graphicData>
        </a:graphic>
      </p:graphicFrame>
      <p:sp>
        <p:nvSpPr>
          <p:cNvPr id="4" name="Text Placeholder 3">
            <a:extLst>
              <a:ext uri="{FF2B5EF4-FFF2-40B4-BE49-F238E27FC236}">
                <a16:creationId xmlns:a16="http://schemas.microsoft.com/office/drawing/2014/main" id="{FB73157F-FCEA-4A48-87FC-0F9009C3168F}"/>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1038416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2BD42-53CB-4215-86FE-97AD4917B4D4}"/>
              </a:ext>
            </a:extLst>
          </p:cNvPr>
          <p:cNvSpPr>
            <a:spLocks noGrp="1"/>
          </p:cNvSpPr>
          <p:nvPr>
            <p:ph type="title"/>
          </p:nvPr>
        </p:nvSpPr>
        <p:spPr/>
        <p:txBody>
          <a:bodyPr/>
          <a:lstStyle/>
          <a:p>
            <a:r>
              <a:rPr lang="en-US"/>
              <a:t>LinkedIn Updates Table | TD Ameritrade - 21 of 22</a:t>
            </a:r>
          </a:p>
        </p:txBody>
      </p:sp>
      <p:graphicFrame>
        <p:nvGraphicFramePr>
          <p:cNvPr id="5" name="Table Placeholder 4">
            <a:extLst>
              <a:ext uri="{FF2B5EF4-FFF2-40B4-BE49-F238E27FC236}">
                <a16:creationId xmlns:a16="http://schemas.microsoft.com/office/drawing/2014/main" id="{F8CE3AD8-0E76-4F80-AFA3-500ADFC1BBA8}"/>
              </a:ext>
            </a:extLst>
          </p:cNvPr>
          <p:cNvGraphicFramePr>
            <a:graphicFrameLocks noGrp="1"/>
          </p:cNvGraphicFramePr>
          <p:nvPr>
            <p:ph type="tbl" sz="quarter" idx="13"/>
            <p:extLst>
              <p:ext uri="{D42A27DB-BD31-4B8C-83A1-F6EECF244321}">
                <p14:modId xmlns:p14="http://schemas.microsoft.com/office/powerpoint/2010/main" val="4257673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11017714"/>
                    </a:ext>
                  </a:extLst>
                </a:gridCol>
                <a:gridCol w="905256">
                  <a:extLst>
                    <a:ext uri="{9D8B030D-6E8A-4147-A177-3AD203B41FA5}">
                      <a16:colId xmlns:a16="http://schemas.microsoft.com/office/drawing/2014/main" val="2260199043"/>
                    </a:ext>
                  </a:extLst>
                </a:gridCol>
                <a:gridCol w="987552">
                  <a:extLst>
                    <a:ext uri="{9D8B030D-6E8A-4147-A177-3AD203B41FA5}">
                      <a16:colId xmlns:a16="http://schemas.microsoft.com/office/drawing/2014/main" val="2676738126"/>
                    </a:ext>
                  </a:extLst>
                </a:gridCol>
                <a:gridCol w="987552">
                  <a:extLst>
                    <a:ext uri="{9D8B030D-6E8A-4147-A177-3AD203B41FA5}">
                      <a16:colId xmlns:a16="http://schemas.microsoft.com/office/drawing/2014/main" val="577840097"/>
                    </a:ext>
                  </a:extLst>
                </a:gridCol>
                <a:gridCol w="987552">
                  <a:extLst>
                    <a:ext uri="{9D8B030D-6E8A-4147-A177-3AD203B41FA5}">
                      <a16:colId xmlns:a16="http://schemas.microsoft.com/office/drawing/2014/main" val="1859435408"/>
                    </a:ext>
                  </a:extLst>
                </a:gridCol>
                <a:gridCol w="987552">
                  <a:extLst>
                    <a:ext uri="{9D8B030D-6E8A-4147-A177-3AD203B41FA5}">
                      <a16:colId xmlns:a16="http://schemas.microsoft.com/office/drawing/2014/main" val="253767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016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- 2018-12-20 09:48:57 </a:t>
                      </a:r>
                      <a:r>
                        <a:rPr kumimoji="0" lang="en-US" sz="1000" b="0" i="0" u="none" strike="noStrike" kern="1200" cap="none" spc="0" normalizeH="0" baseline="0" noProof="0">
                          <a:ln>
                            <a:noFill/>
                          </a:ln>
                          <a:solidFill>
                            <a:prstClr val="black"/>
                          </a:solidFill>
                          <a:effectLst/>
                          <a:uLnTx/>
                          <a:uFillTx/>
                          <a:latin typeface="+mn-lt"/>
                          <a:ea typeface="+mn-ea"/>
                          <a:cs typeface="+mn-cs"/>
                        </a:rPr>
                        <a:t>
  Have a cluttered calendar? Read our CEO Tim Hockey's nine simple rules for spending less time in meetings, so that you can give yourself some more breathing room in your work week. https://lnkd.in/e9JahbP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https://media.licdn.com/media-proxy/ext?w=970&amp;h=450&amp;f=n&amp;hash=4GsW4iUquR1LYbSuM%2BoQ05uStdA%3D&amp;ora=1%2CaFBCTXdkRmpGL2lvQUFBPQ%2CxAVta5g-0R69hAxUyxIi6aOAqkqjqkRISM3JEmz-CnH_rrrWOSu8OtiGJOP28UIffyxJlAEyYLj9BHSofZq8LoLudNxxj_jnJJDkN1VUMU5m1TkWvolraSZ34sPyXbq-aj5J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85097652"/>
                  </a:ext>
                </a:extLst>
              </a:tr>
            </a:tbl>
          </a:graphicData>
        </a:graphic>
      </p:graphicFrame>
      <p:sp>
        <p:nvSpPr>
          <p:cNvPr id="4" name="Text Placeholder 3">
            <a:extLst>
              <a:ext uri="{FF2B5EF4-FFF2-40B4-BE49-F238E27FC236}">
                <a16:creationId xmlns:a16="http://schemas.microsoft.com/office/drawing/2014/main" id="{9254276E-5C38-4761-AED9-B310E79EB852}"/>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2600084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EA60B-0EF6-48C0-984A-27D238A1E5B6}"/>
              </a:ext>
            </a:extLst>
          </p:cNvPr>
          <p:cNvSpPr>
            <a:spLocks noGrp="1"/>
          </p:cNvSpPr>
          <p:nvPr>
            <p:ph type="title"/>
          </p:nvPr>
        </p:nvSpPr>
        <p:spPr/>
        <p:txBody>
          <a:bodyPr/>
          <a:lstStyle/>
          <a:p>
            <a:r>
              <a:rPr lang="en-US"/>
              <a:t>LinkedIn Updates Table | TD Ameritrade - 22 of 22</a:t>
            </a:r>
          </a:p>
        </p:txBody>
      </p:sp>
      <p:graphicFrame>
        <p:nvGraphicFramePr>
          <p:cNvPr id="5" name="Table Placeholder 4">
            <a:extLst>
              <a:ext uri="{FF2B5EF4-FFF2-40B4-BE49-F238E27FC236}">
                <a16:creationId xmlns:a16="http://schemas.microsoft.com/office/drawing/2014/main" id="{2DD3BCB0-59A8-40E4-B542-ACD908F838B3}"/>
              </a:ext>
            </a:extLst>
          </p:cNvPr>
          <p:cNvGraphicFramePr>
            <a:graphicFrameLocks noGrp="1"/>
          </p:cNvGraphicFramePr>
          <p:nvPr>
            <p:ph type="tbl" sz="quarter" idx="13"/>
            <p:extLst>
              <p:ext uri="{D42A27DB-BD31-4B8C-83A1-F6EECF244321}">
                <p14:modId xmlns:p14="http://schemas.microsoft.com/office/powerpoint/2010/main" val="22661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9568855"/>
                    </a:ext>
                  </a:extLst>
                </a:gridCol>
                <a:gridCol w="905256">
                  <a:extLst>
                    <a:ext uri="{9D8B030D-6E8A-4147-A177-3AD203B41FA5}">
                      <a16:colId xmlns:a16="http://schemas.microsoft.com/office/drawing/2014/main" val="1540949566"/>
                    </a:ext>
                  </a:extLst>
                </a:gridCol>
                <a:gridCol w="987552">
                  <a:extLst>
                    <a:ext uri="{9D8B030D-6E8A-4147-A177-3AD203B41FA5}">
                      <a16:colId xmlns:a16="http://schemas.microsoft.com/office/drawing/2014/main" val="786178399"/>
                    </a:ext>
                  </a:extLst>
                </a:gridCol>
                <a:gridCol w="987552">
                  <a:extLst>
                    <a:ext uri="{9D8B030D-6E8A-4147-A177-3AD203B41FA5}">
                      <a16:colId xmlns:a16="http://schemas.microsoft.com/office/drawing/2014/main" val="1643941048"/>
                    </a:ext>
                  </a:extLst>
                </a:gridCol>
                <a:gridCol w="987552">
                  <a:extLst>
                    <a:ext uri="{9D8B030D-6E8A-4147-A177-3AD203B41FA5}">
                      <a16:colId xmlns:a16="http://schemas.microsoft.com/office/drawing/2014/main" val="4216982962"/>
                    </a:ext>
                  </a:extLst>
                </a:gridCol>
                <a:gridCol w="987552">
                  <a:extLst>
                    <a:ext uri="{9D8B030D-6E8A-4147-A177-3AD203B41FA5}">
                      <a16:colId xmlns:a16="http://schemas.microsoft.com/office/drawing/2014/main" val="46965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775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TD Ameritrade Institutional - 2018-12-18 10:00:08 </a:t>
                      </a:r>
                      <a:r>
                        <a:rPr kumimoji="0" lang="en-US" sz="1000" b="0" i="0" u="none" strike="noStrike" kern="1200" cap="none" spc="0" normalizeH="0" baseline="0" noProof="0">
                          <a:ln>
                            <a:noFill/>
                          </a:ln>
                          <a:solidFill>
                            <a:prstClr val="black"/>
                          </a:solidFill>
                          <a:effectLst/>
                          <a:uLnTx/>
                          <a:uFillTx/>
                          <a:latin typeface="+mn-lt"/>
                          <a:ea typeface="+mn-ea"/>
                          <a:cs typeface="+mn-cs"/>
                        </a:rPr>
                        <a:t>
  Whether you’re celebrating the holidays with an intimate group or throwing a big bash, one thing is certain: You don’t want to forget dessert. Try Kate Healy’s effortless forgotten cookies––so easy, you’ll barely use the oven. http://ms.spr.ly/6043T6TST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https://prod2-sprcdn-assets.sprinklr.com/50427/Kate_Healy_Final-874d9bff-f6d5-4b00-b316-3e22136685ae-1475722217.png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6809952"/>
                  </a:ext>
                </a:extLst>
              </a:tr>
            </a:tbl>
          </a:graphicData>
        </a:graphic>
      </p:graphicFrame>
      <p:sp>
        <p:nvSpPr>
          <p:cNvPr id="4" name="Text Placeholder 3">
            <a:extLst>
              <a:ext uri="{FF2B5EF4-FFF2-40B4-BE49-F238E27FC236}">
                <a16:creationId xmlns:a16="http://schemas.microsoft.com/office/drawing/2014/main" id="{0AA39DF4-AC4A-47FC-92E1-B448BE9E3FC3}"/>
              </a:ext>
            </a:extLst>
          </p:cNvPr>
          <p:cNvSpPr>
            <a:spLocks noGrp="1"/>
          </p:cNvSpPr>
          <p:nvPr>
            <p:ph type="body" sz="quarter" idx="14"/>
          </p:nvPr>
        </p:nvSpPr>
        <p:spPr/>
        <p:txBody>
          <a:bodyPr/>
          <a:lstStyle/>
          <a:p>
            <a:r>
              <a:rPr lang="en-US"/>
              <a:t>10/01/2018 - 02/28/2019</a:t>
            </a:r>
          </a:p>
        </p:txBody>
      </p:sp>
    </p:spTree>
    <p:extLst>
      <p:ext uri="{BB962C8B-B14F-4D97-AF65-F5344CB8AC3E}">
        <p14:creationId xmlns:p14="http://schemas.microsoft.com/office/powerpoint/2010/main" val="3575626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1117</Words>
  <Application>Microsoft Office PowerPoint</Application>
  <PresentationFormat>On-screen Show (4:3)</PresentationFormat>
  <Paragraphs>319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LinkedIn Updates Table | TD Ameritrade - 1 of 22</vt:lpstr>
      <vt:lpstr>LinkedIn Updates Table | TD Ameritrade - 2 of 22</vt:lpstr>
      <vt:lpstr>LinkedIn Updates Table | TD Ameritrade - 3 of 22</vt:lpstr>
      <vt:lpstr>LinkedIn Updates Table | TD Ameritrade - 4 of 22</vt:lpstr>
      <vt:lpstr>LinkedIn Updates Table | TD Ameritrade - 5 of 22</vt:lpstr>
      <vt:lpstr>LinkedIn Updates Table | TD Ameritrade - 6 of 22</vt:lpstr>
      <vt:lpstr>LinkedIn Updates Table | TD Ameritrade - 7 of 22</vt:lpstr>
      <vt:lpstr>LinkedIn Updates Table | TD Ameritrade - 8 of 22</vt:lpstr>
      <vt:lpstr>LinkedIn Updates Table | TD Ameritrade - 9 of 22</vt:lpstr>
      <vt:lpstr>LinkedIn Updates Table | TD Ameritrade - 10 of 22</vt:lpstr>
      <vt:lpstr>LinkedIn Updates Table | TD Ameritrade - 11 of 22</vt:lpstr>
      <vt:lpstr>LinkedIn Updates Table | TD Ameritrade - 12 of 22</vt:lpstr>
      <vt:lpstr>LinkedIn Updates Table | TD Ameritrade - 13 of 22</vt:lpstr>
      <vt:lpstr>LinkedIn Updates Table | TD Ameritrade - 14 of 22</vt:lpstr>
      <vt:lpstr>LinkedIn Updates Table | TD Ameritrade - 15 of 22</vt:lpstr>
      <vt:lpstr>LinkedIn Updates Table | TD Ameritrade - 16 of 22</vt:lpstr>
      <vt:lpstr>LinkedIn Updates Table | TD Ameritrade - 17 of 22</vt:lpstr>
      <vt:lpstr>LinkedIn Updates Table | TD Ameritrade - 18 of 22</vt:lpstr>
      <vt:lpstr>LinkedIn Updates Table | TD Ameritrade - 19 of 22</vt:lpstr>
      <vt:lpstr>LinkedIn Updates Table | TD Ameritrade - 20 of 22</vt:lpstr>
      <vt:lpstr>LinkedIn Updates Table | TD Ameritrade - 21 of 22</vt:lpstr>
      <vt:lpstr>LinkedIn Updates Table | TD Ameritrade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TD Ameritrade - 1 of 22</dc:title>
  <dc:creator>Frederik Peiniger</dc:creator>
  <cp:lastModifiedBy>Frederik Peiniger</cp:lastModifiedBy>
  <cp:revision>1</cp:revision>
  <dcterms:created xsi:type="dcterms:W3CDTF">2019-03-02T23:15:11Z</dcterms:created>
  <dcterms:modified xsi:type="dcterms:W3CDTF">2019-03-02T23:17:08Z</dcterms:modified>
</cp:coreProperties>
</file>