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Manchester City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37081513</c:v>
                </c:pt>
                <c:pt idx="1">
                  <c:v>37091406</c:v>
                </c:pt>
                <c:pt idx="2">
                  <c:v>37105289</c:v>
                </c:pt>
                <c:pt idx="3">
                  <c:v>37116699</c:v>
                </c:pt>
                <c:pt idx="4">
                  <c:v>37127433</c:v>
                </c:pt>
                <c:pt idx="5">
                  <c:v>37138505</c:v>
                </c:pt>
                <c:pt idx="6">
                  <c:v>37148298</c:v>
                </c:pt>
                <c:pt idx="7">
                  <c:v>37156731</c:v>
                </c:pt>
                <c:pt idx="8">
                  <c:v>37166876</c:v>
                </c:pt>
                <c:pt idx="9">
                  <c:v>37188092</c:v>
                </c:pt>
                <c:pt idx="10">
                  <c:v>37205021</c:v>
                </c:pt>
                <c:pt idx="11">
                  <c:v>37216180</c:v>
                </c:pt>
                <c:pt idx="12">
                  <c:v>37226995</c:v>
                </c:pt>
                <c:pt idx="13">
                  <c:v>37237172</c:v>
                </c:pt>
                <c:pt idx="14">
                  <c:v>37247043</c:v>
                </c:pt>
                <c:pt idx="15">
                  <c:v>37257800</c:v>
                </c:pt>
                <c:pt idx="16">
                  <c:v>37267018</c:v>
                </c:pt>
                <c:pt idx="17">
                  <c:v>37277372</c:v>
                </c:pt>
                <c:pt idx="18">
                  <c:v>37286790</c:v>
                </c:pt>
                <c:pt idx="19">
                  <c:v>37298493</c:v>
                </c:pt>
                <c:pt idx="20">
                  <c:v>37308880</c:v>
                </c:pt>
                <c:pt idx="21">
                  <c:v>37318181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F6-45C0-9989-672D9BE9BC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Derby County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290632</c:v>
                </c:pt>
                <c:pt idx="1">
                  <c:v>290669</c:v>
                </c:pt>
                <c:pt idx="2">
                  <c:v>290692</c:v>
                </c:pt>
                <c:pt idx="3">
                  <c:v>290708</c:v>
                </c:pt>
                <c:pt idx="4">
                  <c:v>290714</c:v>
                </c:pt>
                <c:pt idx="5">
                  <c:v>290747</c:v>
                </c:pt>
                <c:pt idx="6">
                  <c:v>290810</c:v>
                </c:pt>
                <c:pt idx="7">
                  <c:v>290817</c:v>
                </c:pt>
                <c:pt idx="8">
                  <c:v>290865</c:v>
                </c:pt>
                <c:pt idx="9">
                  <c:v>290900</c:v>
                </c:pt>
                <c:pt idx="10">
                  <c:v>290915</c:v>
                </c:pt>
                <c:pt idx="11">
                  <c:v>290918</c:v>
                </c:pt>
                <c:pt idx="12">
                  <c:v>290964</c:v>
                </c:pt>
                <c:pt idx="13">
                  <c:v>290990</c:v>
                </c:pt>
                <c:pt idx="14">
                  <c:v>290988</c:v>
                </c:pt>
                <c:pt idx="15">
                  <c:v>291183</c:v>
                </c:pt>
                <c:pt idx="16">
                  <c:v>291280</c:v>
                </c:pt>
                <c:pt idx="17">
                  <c:v>291319</c:v>
                </c:pt>
                <c:pt idx="18">
                  <c:v>291323</c:v>
                </c:pt>
                <c:pt idx="19">
                  <c:v>291421</c:v>
                </c:pt>
                <c:pt idx="20">
                  <c:v>291430</c:v>
                </c:pt>
                <c:pt idx="21">
                  <c:v>291412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F6-45C0-9989-672D9BE9BC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Bristol City FC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127419</c:v>
                </c:pt>
                <c:pt idx="1">
                  <c:v>127273</c:v>
                </c:pt>
                <c:pt idx="2">
                  <c:v>127363</c:v>
                </c:pt>
                <c:pt idx="3">
                  <c:v>127441</c:v>
                </c:pt>
                <c:pt idx="4">
                  <c:v>127509</c:v>
                </c:pt>
                <c:pt idx="5">
                  <c:v>127521</c:v>
                </c:pt>
                <c:pt idx="6">
                  <c:v>127581</c:v>
                </c:pt>
                <c:pt idx="7">
                  <c:v>127518</c:v>
                </c:pt>
                <c:pt idx="8">
                  <c:v>127547</c:v>
                </c:pt>
                <c:pt idx="9">
                  <c:v>127606</c:v>
                </c:pt>
                <c:pt idx="10">
                  <c:v>127725</c:v>
                </c:pt>
                <c:pt idx="11">
                  <c:v>127927</c:v>
                </c:pt>
                <c:pt idx="12">
                  <c:v>127885</c:v>
                </c:pt>
                <c:pt idx="13">
                  <c:v>127983</c:v>
                </c:pt>
                <c:pt idx="14">
                  <c:v>128054</c:v>
                </c:pt>
                <c:pt idx="15">
                  <c:v>128053</c:v>
                </c:pt>
                <c:pt idx="16">
                  <c:v>128172</c:v>
                </c:pt>
                <c:pt idx="17">
                  <c:v>128238</c:v>
                </c:pt>
                <c:pt idx="18">
                  <c:v>128270</c:v>
                </c:pt>
                <c:pt idx="19">
                  <c:v>128254</c:v>
                </c:pt>
                <c:pt idx="20">
                  <c:v>128333</c:v>
                </c:pt>
                <c:pt idx="21">
                  <c:v>128379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F6-45C0-9989-672D9BE9BC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Aston Villa FC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Sheet1!$E$2:$E$23</c:f>
              <c:numCache>
                <c:formatCode>General</c:formatCode>
                <c:ptCount val="22"/>
                <c:pt idx="0">
                  <c:v>2610027</c:v>
                </c:pt>
                <c:pt idx="1">
                  <c:v>2609918</c:v>
                </c:pt>
                <c:pt idx="2">
                  <c:v>2609824</c:v>
                </c:pt>
                <c:pt idx="3">
                  <c:v>2609696</c:v>
                </c:pt>
                <c:pt idx="4">
                  <c:v>2609569</c:v>
                </c:pt>
                <c:pt idx="5">
                  <c:v>2609458</c:v>
                </c:pt>
                <c:pt idx="6">
                  <c:v>2609331</c:v>
                </c:pt>
                <c:pt idx="7">
                  <c:v>2609281</c:v>
                </c:pt>
                <c:pt idx="8">
                  <c:v>2609198</c:v>
                </c:pt>
                <c:pt idx="9">
                  <c:v>2609125</c:v>
                </c:pt>
                <c:pt idx="10">
                  <c:v>2608992</c:v>
                </c:pt>
                <c:pt idx="11">
                  <c:v>2608863</c:v>
                </c:pt>
                <c:pt idx="12">
                  <c:v>2608791</c:v>
                </c:pt>
                <c:pt idx="13">
                  <c:v>2608724</c:v>
                </c:pt>
                <c:pt idx="14">
                  <c:v>2608629</c:v>
                </c:pt>
                <c:pt idx="15">
                  <c:v>2608466</c:v>
                </c:pt>
                <c:pt idx="16">
                  <c:v>2608302</c:v>
                </c:pt>
                <c:pt idx="17">
                  <c:v>2608154</c:v>
                </c:pt>
                <c:pt idx="18">
                  <c:v>2608053</c:v>
                </c:pt>
                <c:pt idx="19">
                  <c:v>2607919</c:v>
                </c:pt>
                <c:pt idx="20">
                  <c:v>2607733</c:v>
                </c:pt>
                <c:pt idx="21">
                  <c:v>2607603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F6-45C0-9989-672D9BE9BC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Bristol City Women's FC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Sheet1!$F$2:$F$23</c:f>
              <c:numCache>
                <c:formatCode>General</c:formatCode>
                <c:ptCount val="22"/>
                <c:pt idx="0">
                  <c:v>7249</c:v>
                </c:pt>
                <c:pt idx="1">
                  <c:v>7249</c:v>
                </c:pt>
                <c:pt idx="2">
                  <c:v>7252</c:v>
                </c:pt>
                <c:pt idx="3">
                  <c:v>7255</c:v>
                </c:pt>
                <c:pt idx="4">
                  <c:v>7260</c:v>
                </c:pt>
                <c:pt idx="5">
                  <c:v>7261</c:v>
                </c:pt>
                <c:pt idx="6">
                  <c:v>7261</c:v>
                </c:pt>
                <c:pt idx="7">
                  <c:v>7266</c:v>
                </c:pt>
                <c:pt idx="8">
                  <c:v>7271</c:v>
                </c:pt>
                <c:pt idx="9">
                  <c:v>7272</c:v>
                </c:pt>
                <c:pt idx="10">
                  <c:v>7276</c:v>
                </c:pt>
                <c:pt idx="11">
                  <c:v>7279</c:v>
                </c:pt>
                <c:pt idx="12">
                  <c:v>7279</c:v>
                </c:pt>
                <c:pt idx="13">
                  <c:v>7280</c:v>
                </c:pt>
                <c:pt idx="14">
                  <c:v>7282</c:v>
                </c:pt>
                <c:pt idx="15">
                  <c:v>7285</c:v>
                </c:pt>
                <c:pt idx="16">
                  <c:v>7293</c:v>
                </c:pt>
                <c:pt idx="17">
                  <c:v>7299</c:v>
                </c:pt>
                <c:pt idx="18">
                  <c:v>7304</c:v>
                </c:pt>
                <c:pt idx="19">
                  <c:v>7313</c:v>
                </c:pt>
                <c:pt idx="20">
                  <c:v>7319</c:v>
                </c:pt>
                <c:pt idx="21">
                  <c:v>7329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1F6-45C0-9989-672D9BE9BC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647504"/>
        <c:axId val="403648160"/>
      </c:lineChart>
      <c:dateAx>
        <c:axId val="403647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648160"/>
        <c:crosses val="autoZero"/>
        <c:auto val="1"/>
        <c:lblOffset val="100"/>
        <c:baseTimeUnit val="days"/>
      </c:dateAx>
      <c:valAx>
        <c:axId val="40364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64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Manchester City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2.7908482082584601E-2</c:v>
                </c:pt>
                <c:pt idx="1">
                  <c:v>2.6679062421212402E-2</c:v>
                </c:pt>
                <c:pt idx="2">
                  <c:v>3.7429155422148197E-2</c:v>
                </c:pt>
                <c:pt idx="3">
                  <c:v>3.0750333193739599E-2</c:v>
                </c:pt>
                <c:pt idx="4">
                  <c:v>2.89195976183119E-2</c:v>
                </c:pt>
                <c:pt idx="5">
                  <c:v>2.9821614653509701E-2</c:v>
                </c:pt>
                <c:pt idx="6">
                  <c:v>2.63688589511075E-2</c:v>
                </c:pt>
                <c:pt idx="7">
                  <c:v>2.2700905435829099E-2</c:v>
                </c:pt>
                <c:pt idx="8">
                  <c:v>2.73032630346303E-2</c:v>
                </c:pt>
                <c:pt idx="9">
                  <c:v>5.70830865634228E-2</c:v>
                </c:pt>
                <c:pt idx="10">
                  <c:v>4.5522636654765698E-2</c:v>
                </c:pt>
                <c:pt idx="11">
                  <c:v>2.9993263543649101E-2</c:v>
                </c:pt>
                <c:pt idx="12">
                  <c:v>2.90599411331308E-2</c:v>
                </c:pt>
                <c:pt idx="13">
                  <c:v>2.7337688685321E-2</c:v>
                </c:pt>
                <c:pt idx="14">
                  <c:v>2.6508457731430301E-2</c:v>
                </c:pt>
                <c:pt idx="15">
                  <c:v>2.8880144928551801E-2</c:v>
                </c:pt>
                <c:pt idx="16">
                  <c:v>2.4741128032251002E-2</c:v>
                </c:pt>
                <c:pt idx="17">
                  <c:v>2.7783280111115902E-2</c:v>
                </c:pt>
                <c:pt idx="18">
                  <c:v>2.52646565321182E-2</c:v>
                </c:pt>
                <c:pt idx="19">
                  <c:v>3.1386450804695203E-2</c:v>
                </c:pt>
                <c:pt idx="20">
                  <c:v>2.7848310118052201E-2</c:v>
                </c:pt>
                <c:pt idx="21">
                  <c:v>2.49297218249382E-2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43-4B85-AF20-6ACCE357CB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Derby County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2.0304708283288501E-2</c:v>
                </c:pt>
                <c:pt idx="1">
                  <c:v>1.2730876159542E-2</c:v>
                </c:pt>
                <c:pt idx="2">
                  <c:v>7.9127805166701592E-3</c:v>
                </c:pt>
                <c:pt idx="3">
                  <c:v>5.50410744017723E-3</c:v>
                </c:pt>
                <c:pt idx="4">
                  <c:v>2.063926689324E-3</c:v>
                </c:pt>
                <c:pt idx="5">
                  <c:v>1.13513625074816E-2</c:v>
                </c:pt>
                <c:pt idx="6">
                  <c:v>2.1668323318899299E-2</c:v>
                </c:pt>
                <c:pt idx="7">
                  <c:v>2.40706990818748E-3</c:v>
                </c:pt>
                <c:pt idx="8">
                  <c:v>1.6505224935268601E-2</c:v>
                </c:pt>
                <c:pt idx="9">
                  <c:v>1.2033073762742199E-2</c:v>
                </c:pt>
                <c:pt idx="10">
                  <c:v>5.1564111378480599E-3</c:v>
                </c:pt>
                <c:pt idx="11">
                  <c:v>1.03122905315986E-3</c:v>
                </c:pt>
                <c:pt idx="12">
                  <c:v>1.5812015757017399E-2</c:v>
                </c:pt>
                <c:pt idx="13">
                  <c:v>8.9358133652273092E-3</c:v>
                </c:pt>
                <c:pt idx="14">
                  <c:v>-6.8730884222825499E-4</c:v>
                </c:pt>
                <c:pt idx="15">
                  <c:v>6.7013072704028995E-2</c:v>
                </c:pt>
                <c:pt idx="16">
                  <c:v>3.3312384308149902E-2</c:v>
                </c:pt>
                <c:pt idx="17">
                  <c:v>1.33891787970338E-2</c:v>
                </c:pt>
                <c:pt idx="18">
                  <c:v>1.3730652652247199E-3</c:v>
                </c:pt>
                <c:pt idx="19">
                  <c:v>3.3639637103833199E-2</c:v>
                </c:pt>
                <c:pt idx="20">
                  <c:v>3.08831552976621E-3</c:v>
                </c:pt>
                <c:pt idx="21">
                  <c:v>-6.1764403115671003E-3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43-4B85-AF20-6ACCE357CB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Bristol City FC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0.21944313355356301</c:v>
                </c:pt>
                <c:pt idx="1">
                  <c:v>-0.114582597571791</c:v>
                </c:pt>
                <c:pt idx="2">
                  <c:v>7.0714134183998203E-2</c:v>
                </c:pt>
                <c:pt idx="3">
                  <c:v>6.1242276014227E-2</c:v>
                </c:pt>
                <c:pt idx="4">
                  <c:v>5.33580244976107E-2</c:v>
                </c:pt>
                <c:pt idx="5">
                  <c:v>9.41110039291344E-3</c:v>
                </c:pt>
                <c:pt idx="6">
                  <c:v>4.7051073940762703E-2</c:v>
                </c:pt>
                <c:pt idx="7">
                  <c:v>-4.9380393632280702E-2</c:v>
                </c:pt>
                <c:pt idx="8">
                  <c:v>2.2741887419815199E-2</c:v>
                </c:pt>
                <c:pt idx="9">
                  <c:v>4.6257458035077297E-2</c:v>
                </c:pt>
                <c:pt idx="10">
                  <c:v>9.3255803018666802E-2</c:v>
                </c:pt>
                <c:pt idx="11">
                  <c:v>0.158152280289685</c:v>
                </c:pt>
                <c:pt idx="12">
                  <c:v>-3.2831224057470298E-2</c:v>
                </c:pt>
                <c:pt idx="13">
                  <c:v>7.6631348477147407E-2</c:v>
                </c:pt>
                <c:pt idx="14">
                  <c:v>5.5476117921911497E-2</c:v>
                </c:pt>
                <c:pt idx="15">
                  <c:v>-7.8092054914333004E-4</c:v>
                </c:pt>
                <c:pt idx="16">
                  <c:v>9.2930271059639399E-2</c:v>
                </c:pt>
                <c:pt idx="17">
                  <c:v>5.14933058702369E-2</c:v>
                </c:pt>
                <c:pt idx="18">
                  <c:v>2.49536018964737E-2</c:v>
                </c:pt>
                <c:pt idx="19">
                  <c:v>-1.24736883137133E-2</c:v>
                </c:pt>
                <c:pt idx="20">
                  <c:v>6.1596519406802101E-2</c:v>
                </c:pt>
                <c:pt idx="21">
                  <c:v>3.58442489461012E-2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43-4B85-AF20-6ACCE357CB9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Aston Villa FC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Sheet1!$E$2:$E$23</c:f>
              <c:numCache>
                <c:formatCode>General</c:formatCode>
                <c:ptCount val="22"/>
                <c:pt idx="0">
                  <c:v>-5.21040256872847E-3</c:v>
                </c:pt>
                <c:pt idx="1">
                  <c:v>-4.1762020086382303E-3</c:v>
                </c:pt>
                <c:pt idx="2">
                  <c:v>-3.6016457222027699E-3</c:v>
                </c:pt>
                <c:pt idx="3">
                  <c:v>-4.9045452873450503E-3</c:v>
                </c:pt>
                <c:pt idx="4">
                  <c:v>-4.8664672053756403E-3</c:v>
                </c:pt>
                <c:pt idx="5">
                  <c:v>-4.2535759736569501E-3</c:v>
                </c:pt>
                <c:pt idx="6">
                  <c:v>-4.8669110596913203E-3</c:v>
                </c:pt>
                <c:pt idx="7">
                  <c:v>-1.91619997616247E-3</c:v>
                </c:pt>
                <c:pt idx="8">
                  <c:v>-3.1809529138486798E-3</c:v>
                </c:pt>
                <c:pt idx="9">
                  <c:v>-2.7977945713587101E-3</c:v>
                </c:pt>
                <c:pt idx="10">
                  <c:v>-5.0974943707181499E-3</c:v>
                </c:pt>
                <c:pt idx="11">
                  <c:v>-4.9444383118077799E-3</c:v>
                </c:pt>
                <c:pt idx="12">
                  <c:v>-2.7598229573572901E-3</c:v>
                </c:pt>
                <c:pt idx="13">
                  <c:v>-2.5682394641809202E-3</c:v>
                </c:pt>
                <c:pt idx="14">
                  <c:v>-3.64162709431891E-3</c:v>
                </c:pt>
                <c:pt idx="15">
                  <c:v>-6.2484929823290302E-3</c:v>
                </c:pt>
                <c:pt idx="16">
                  <c:v>-6.28722015161401E-3</c:v>
                </c:pt>
                <c:pt idx="17">
                  <c:v>-5.6741895685392301E-3</c:v>
                </c:pt>
                <c:pt idx="18">
                  <c:v>-3.8724707206706402E-3</c:v>
                </c:pt>
                <c:pt idx="19">
                  <c:v>-5.1379323963124997E-3</c:v>
                </c:pt>
                <c:pt idx="20">
                  <c:v>-7.13212335199061E-3</c:v>
                </c:pt>
                <c:pt idx="21">
                  <c:v>-4.9851729452363401E-3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43-4B85-AF20-6ACCE357CB9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Bristol City Women's FC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Sheet1!$F$2:$F$23</c:f>
              <c:numCache>
                <c:formatCode>General</c:formatCode>
                <c:ptCount val="22"/>
                <c:pt idx="0">
                  <c:v>4.1402152911951401E-2</c:v>
                </c:pt>
                <c:pt idx="1">
                  <c:v>0</c:v>
                </c:pt>
                <c:pt idx="2">
                  <c:v>4.1385018623258399E-2</c:v>
                </c:pt>
                <c:pt idx="3">
                  <c:v>4.1367898510755702E-2</c:v>
                </c:pt>
                <c:pt idx="4">
                  <c:v>6.8917987594762198E-2</c:v>
                </c:pt>
                <c:pt idx="5">
                  <c:v>1.37741046831956E-2</c:v>
                </c:pt>
                <c:pt idx="6">
                  <c:v>0</c:v>
                </c:pt>
                <c:pt idx="7">
                  <c:v>6.8861038424459398E-2</c:v>
                </c:pt>
                <c:pt idx="8">
                  <c:v>6.8813652628681499E-2</c:v>
                </c:pt>
                <c:pt idx="9">
                  <c:v>1.37532664007702E-2</c:v>
                </c:pt>
                <c:pt idx="10">
                  <c:v>5.5005500550055E-2</c:v>
                </c:pt>
                <c:pt idx="11">
                  <c:v>4.1231445849367797E-2</c:v>
                </c:pt>
                <c:pt idx="12">
                  <c:v>0</c:v>
                </c:pt>
                <c:pt idx="13">
                  <c:v>1.37381508448963E-2</c:v>
                </c:pt>
                <c:pt idx="14">
                  <c:v>2.74725274725275E-2</c:v>
                </c:pt>
                <c:pt idx="15">
                  <c:v>4.1197473221642397E-2</c:v>
                </c:pt>
                <c:pt idx="16">
                  <c:v>0.109814687714482</c:v>
                </c:pt>
                <c:pt idx="17">
                  <c:v>8.2270670505964594E-2</c:v>
                </c:pt>
                <c:pt idx="18">
                  <c:v>6.8502534593780001E-2</c:v>
                </c:pt>
                <c:pt idx="19">
                  <c:v>0.12322015334063501</c:v>
                </c:pt>
                <c:pt idx="20">
                  <c:v>8.2045672090797203E-2</c:v>
                </c:pt>
                <c:pt idx="21">
                  <c:v>0.136630687252357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43-4B85-AF20-6ACCE357C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645208"/>
        <c:axId val="403657344"/>
      </c:lineChart>
      <c:dateAx>
        <c:axId val="403645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657344"/>
        <c:crosses val="autoZero"/>
        <c:auto val="1"/>
        <c:lblOffset val="100"/>
        <c:baseTimeUnit val="days"/>
      </c:dateAx>
      <c:valAx>
        <c:axId val="40365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645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Manchester City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2.69501867151473E-2</c:v>
                </c:pt>
                <c:pt idx="1">
                  <c:v>3.9263464251004798E-2</c:v>
                </c:pt>
                <c:pt idx="2">
                  <c:v>4.92860234446564E-2</c:v>
                </c:pt>
                <c:pt idx="3">
                  <c:v>3.01320027005628E-2</c:v>
                </c:pt>
                <c:pt idx="4">
                  <c:v>3.5344476786394401E-2</c:v>
                </c:pt>
                <c:pt idx="5">
                  <c:v>5.21133410291829E-2</c:v>
                </c:pt>
                <c:pt idx="6">
                  <c:v>4.0376485718149502E-2</c:v>
                </c:pt>
                <c:pt idx="7">
                  <c:v>3.1428110984180899E-2</c:v>
                </c:pt>
                <c:pt idx="8">
                  <c:v>2.8490723839924199E-2</c:v>
                </c:pt>
                <c:pt idx="9">
                  <c:v>9.2874395793872605E-2</c:v>
                </c:pt>
                <c:pt idx="10">
                  <c:v>2.7391245576606601E-2</c:v>
                </c:pt>
                <c:pt idx="11">
                  <c:v>1.7489640048803299E-2</c:v>
                </c:pt>
                <c:pt idx="12">
                  <c:v>3.6721010464016102E-2</c:v>
                </c:pt>
                <c:pt idx="13">
                  <c:v>2.6697942202159399E-2</c:v>
                </c:pt>
                <c:pt idx="14">
                  <c:v>1.7410400544738198E-2</c:v>
                </c:pt>
                <c:pt idx="15">
                  <c:v>3.83683596218964E-2</c:v>
                </c:pt>
                <c:pt idx="16">
                  <c:v>1.5955490156312799E-2</c:v>
                </c:pt>
                <c:pt idx="17">
                  <c:v>2.1090788991633001E-2</c:v>
                </c:pt>
                <c:pt idx="18">
                  <c:v>2.3821989264315301E-2</c:v>
                </c:pt>
                <c:pt idx="19">
                  <c:v>4.4468826973128601E-2</c:v>
                </c:pt>
                <c:pt idx="20">
                  <c:v>3.8273889150180603E-2</c:v>
                </c:pt>
                <c:pt idx="21">
                  <c:v>3.5242801561078098E-2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72-4508-BFED-E133FC1535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Derby County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6.5532067914191902E-2</c:v>
                </c:pt>
                <c:pt idx="1">
                  <c:v>8.8938585928092201E-2</c:v>
                </c:pt>
                <c:pt idx="2">
                  <c:v>0.22664097977156999</c:v>
                </c:pt>
                <c:pt idx="3">
                  <c:v>0.11420708634330901</c:v>
                </c:pt>
                <c:pt idx="4">
                  <c:v>0.27284829263426602</c:v>
                </c:pt>
                <c:pt idx="5">
                  <c:v>8.9716690170719704E-2</c:v>
                </c:pt>
                <c:pt idx="6">
                  <c:v>0.12868924058903999</c:v>
                </c:pt>
                <c:pt idx="7">
                  <c:v>6.7526211001571496E-2</c:v>
                </c:pt>
                <c:pt idx="8">
                  <c:v>0.12622197804226201</c:v>
                </c:pt>
                <c:pt idx="9">
                  <c:v>0.15547541614812899</c:v>
                </c:pt>
                <c:pt idx="10">
                  <c:v>5.6031652727504003E-2</c:v>
                </c:pt>
                <c:pt idx="11">
                  <c:v>3.8957408094891101E-2</c:v>
                </c:pt>
                <c:pt idx="12">
                  <c:v>9.7872077156536896E-2</c:v>
                </c:pt>
                <c:pt idx="13">
                  <c:v>2.6118902868611599E-2</c:v>
                </c:pt>
                <c:pt idx="14">
                  <c:v>6.9719130276402197E-2</c:v>
                </c:pt>
                <c:pt idx="15">
                  <c:v>0.139919856497488</c:v>
                </c:pt>
                <c:pt idx="16">
                  <c:v>4.7957348862815698E-2</c:v>
                </c:pt>
                <c:pt idx="17">
                  <c:v>3.86773269618731E-2</c:v>
                </c:pt>
                <c:pt idx="18">
                  <c:v>4.3680338870181003E-2</c:v>
                </c:pt>
                <c:pt idx="19">
                  <c:v>0.12799597917591399</c:v>
                </c:pt>
                <c:pt idx="20">
                  <c:v>8.6643218666895394E-2</c:v>
                </c:pt>
                <c:pt idx="21">
                  <c:v>5.5932825705765903E-2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72-4508-BFED-E133FC1535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Bristol City FC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0.113530118872713</c:v>
                </c:pt>
                <c:pt idx="1">
                  <c:v>0.28635894858626598</c:v>
                </c:pt>
                <c:pt idx="2">
                  <c:v>0.20421307277839701</c:v>
                </c:pt>
                <c:pt idx="3">
                  <c:v>4.2228536443697902E-2</c:v>
                </c:pt>
                <c:pt idx="4">
                  <c:v>8.8644832320062802E-2</c:v>
                </c:pt>
                <c:pt idx="5">
                  <c:v>0.157236403560365</c:v>
                </c:pt>
                <c:pt idx="6">
                  <c:v>8.6240013798402196E-2</c:v>
                </c:pt>
                <c:pt idx="7">
                  <c:v>6.4289018338050494E-2</c:v>
                </c:pt>
                <c:pt idx="8">
                  <c:v>0.387981055735031</c:v>
                </c:pt>
                <c:pt idx="9">
                  <c:v>0.103154198281808</c:v>
                </c:pt>
                <c:pt idx="10">
                  <c:v>8.1898371171077095E-2</c:v>
                </c:pt>
                <c:pt idx="11">
                  <c:v>0.52599912096415202</c:v>
                </c:pt>
                <c:pt idx="12">
                  <c:v>0.17691563670642099</c:v>
                </c:pt>
                <c:pt idx="13">
                  <c:v>0.25336724963094798</c:v>
                </c:pt>
                <c:pt idx="14">
                  <c:v>0.10857848115108799</c:v>
                </c:pt>
                <c:pt idx="15">
                  <c:v>6.7159691690159506E-2</c:v>
                </c:pt>
                <c:pt idx="16">
                  <c:v>0.22720075291263001</c:v>
                </c:pt>
                <c:pt idx="17">
                  <c:v>0.122460122460122</c:v>
                </c:pt>
                <c:pt idx="18">
                  <c:v>9.5903441608058998E-2</c:v>
                </c:pt>
                <c:pt idx="19">
                  <c:v>0.105364688795479</c:v>
                </c:pt>
                <c:pt idx="20">
                  <c:v>0.110943959010494</c:v>
                </c:pt>
                <c:pt idx="21">
                  <c:v>0.16075082842510899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372-4508-BFED-E133FC1535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Aston Villa FC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Sheet1!$E$2:$E$23</c:f>
              <c:numCache>
                <c:formatCode>General</c:formatCode>
                <c:ptCount val="22"/>
                <c:pt idx="0">
                  <c:v>1.6804943881353E-2</c:v>
                </c:pt>
                <c:pt idx="1">
                  <c:v>1.9983794024281801E-2</c:v>
                </c:pt>
                <c:pt idx="2">
                  <c:v>1.5268953906150899E-2</c:v>
                </c:pt>
                <c:pt idx="3">
                  <c:v>2.0129564915292299E-2</c:v>
                </c:pt>
                <c:pt idx="4">
                  <c:v>1.5621615103841E-2</c:v>
                </c:pt>
                <c:pt idx="5">
                  <c:v>1.7714033231487999E-2</c:v>
                </c:pt>
                <c:pt idx="6">
                  <c:v>1.1213331524484201E-2</c:v>
                </c:pt>
                <c:pt idx="7">
                  <c:v>4.5016759245561901E-2</c:v>
                </c:pt>
                <c:pt idx="8">
                  <c:v>3.6552803326947103E-2</c:v>
                </c:pt>
                <c:pt idx="9">
                  <c:v>4.6911631746756902E-2</c:v>
                </c:pt>
                <c:pt idx="10">
                  <c:v>3.5847639810449403E-2</c:v>
                </c:pt>
                <c:pt idx="11">
                  <c:v>2.68309538749072E-2</c:v>
                </c:pt>
                <c:pt idx="12">
                  <c:v>2.6531719683469498E-2</c:v>
                </c:pt>
                <c:pt idx="13">
                  <c:v>2.0722512675576898E-2</c:v>
                </c:pt>
                <c:pt idx="14">
                  <c:v>1.6981794596186001E-2</c:v>
                </c:pt>
                <c:pt idx="15">
                  <c:v>3.05743179841289E-2</c:v>
                </c:pt>
                <c:pt idx="16">
                  <c:v>4.4356965845519701E-2</c:v>
                </c:pt>
                <c:pt idx="17">
                  <c:v>2.0617446020823299E-2</c:v>
                </c:pt>
                <c:pt idx="18">
                  <c:v>1.81869095405102E-2</c:v>
                </c:pt>
                <c:pt idx="19">
                  <c:v>2.3197977289755398E-2</c:v>
                </c:pt>
                <c:pt idx="20">
                  <c:v>3.71525937696763E-2</c:v>
                </c:pt>
                <c:pt idx="21">
                  <c:v>1.2105324246287E-2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372-4508-BFED-E133FC15353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Bristol City Women's FC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</c:numCache>
            </c:numRef>
          </c:cat>
          <c:val>
            <c:numRef>
              <c:f>Sheet1!$F$2:$F$23</c:f>
              <c:numCache>
                <c:formatCode>General</c:formatCode>
                <c:ptCount val="22"/>
                <c:pt idx="0">
                  <c:v>0</c:v>
                </c:pt>
                <c:pt idx="1">
                  <c:v>0</c:v>
                </c:pt>
                <c:pt idx="2">
                  <c:v>0.839408866995074</c:v>
                </c:pt>
                <c:pt idx="3">
                  <c:v>0.66179511926099499</c:v>
                </c:pt>
                <c:pt idx="4">
                  <c:v>0.372054568003307</c:v>
                </c:pt>
                <c:pt idx="5">
                  <c:v>0.13774104683195601</c:v>
                </c:pt>
                <c:pt idx="6">
                  <c:v>0.59220493045035105</c:v>
                </c:pt>
                <c:pt idx="7">
                  <c:v>1.4869888475836399</c:v>
                </c:pt>
                <c:pt idx="8">
                  <c:v>0</c:v>
                </c:pt>
                <c:pt idx="9">
                  <c:v>0.36274240132031399</c:v>
                </c:pt>
                <c:pt idx="10">
                  <c:v>1.2991476491614</c:v>
                </c:pt>
                <c:pt idx="11">
                  <c:v>0</c:v>
                </c:pt>
                <c:pt idx="12">
                  <c:v>0.65485185694005599</c:v>
                </c:pt>
                <c:pt idx="13">
                  <c:v>0.17859596098365199</c:v>
                </c:pt>
                <c:pt idx="14">
                  <c:v>0</c:v>
                </c:pt>
                <c:pt idx="15">
                  <c:v>0</c:v>
                </c:pt>
                <c:pt idx="16">
                  <c:v>0.34812731513239098</c:v>
                </c:pt>
                <c:pt idx="17">
                  <c:v>0.70586622807017596</c:v>
                </c:pt>
                <c:pt idx="18">
                  <c:v>0.58896041638131802</c:v>
                </c:pt>
                <c:pt idx="19">
                  <c:v>0.69395574321682696</c:v>
                </c:pt>
                <c:pt idx="20">
                  <c:v>0</c:v>
                </c:pt>
                <c:pt idx="21">
                  <c:v>0.98989623156744899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372-4508-BFED-E133FC1535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664232"/>
        <c:axId val="403664888"/>
      </c:lineChart>
      <c:dateAx>
        <c:axId val="403664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664888"/>
        <c:crosses val="autoZero"/>
        <c:auto val="1"/>
        <c:lblOffset val="100"/>
        <c:baseTimeUnit val="days"/>
      </c:dateAx>
      <c:valAx>
        <c:axId val="40366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66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Manchester City</c:v>
                </c:pt>
                <c:pt idx="1">
                  <c:v>Derby County</c:v>
                </c:pt>
                <c:pt idx="2">
                  <c:v>Bristol City FC</c:v>
                </c:pt>
                <c:pt idx="3">
                  <c:v>Aston Villa FC</c:v>
                </c:pt>
                <c:pt idx="4">
                  <c:v>Bristol City Women's FC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2119382</c:v>
                </c:pt>
                <c:pt idx="1">
                  <c:v>51864</c:v>
                </c:pt>
                <c:pt idx="2">
                  <c:v>41426</c:v>
                </c:pt>
                <c:pt idx="3">
                  <c:v>102514</c:v>
                </c:pt>
                <c:pt idx="4">
                  <c:v>2589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7A-4F15-BFF4-C6407E5736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437104"/>
        <c:axId val="186946504"/>
      </c:barChart>
      <c:catAx>
        <c:axId val="29543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946504"/>
        <c:crosses val="autoZero"/>
        <c:auto val="1"/>
        <c:lblAlgn val="ctr"/>
        <c:lblOffset val="100"/>
        <c:noMultiLvlLbl val="0"/>
      </c:catAx>
      <c:valAx>
        <c:axId val="18694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43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Manchester City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82.758600000000001</c:v>
                </c:pt>
                <c:pt idx="2">
                  <c:v>100</c:v>
                </c:pt>
                <c:pt idx="3">
                  <c:v>0</c:v>
                </c:pt>
                <c:pt idx="4">
                  <c:v>5.9028</c:v>
                </c:pt>
                <c:pt idx="5">
                  <c:v>58.170900000000003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82-4F16-ADC2-21D6EC4335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Derby County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0.78090000000000004</c:v>
                </c:pt>
                <c:pt idx="1">
                  <c:v>100</c:v>
                </c:pt>
                <c:pt idx="2">
                  <c:v>2.4470999999999998</c:v>
                </c:pt>
                <c:pt idx="3">
                  <c:v>0</c:v>
                </c:pt>
                <c:pt idx="4">
                  <c:v>15.280200000000001</c:v>
                </c:pt>
                <c:pt idx="5">
                  <c:v>25.2073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82-4F16-ADC2-21D6EC4335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Bristol City FC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0.34399999999999997</c:v>
                </c:pt>
                <c:pt idx="1">
                  <c:v>90.229900000000001</c:v>
                </c:pt>
                <c:pt idx="2">
                  <c:v>1.9545999999999999</c:v>
                </c:pt>
                <c:pt idx="3">
                  <c:v>0</c:v>
                </c:pt>
                <c:pt idx="4">
                  <c:v>30.808800000000002</c:v>
                </c:pt>
                <c:pt idx="5">
                  <c:v>85.076400000000007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82-4F16-ADC2-21D6EC4335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Aston Villa FC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6.9874999999999998</c:v>
                </c:pt>
                <c:pt idx="1">
                  <c:v>82.183899999999994</c:v>
                </c:pt>
                <c:pt idx="2">
                  <c:v>4.8369999999999997</c:v>
                </c:pt>
                <c:pt idx="3">
                  <c:v>0</c:v>
                </c:pt>
                <c:pt idx="4">
                  <c:v>4.0991</c:v>
                </c:pt>
                <c:pt idx="5">
                  <c:v>-8.5623000000000005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82-4F16-ADC2-21D6EC4335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Bristol City Women's FC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1.9599999999999999E-2</c:v>
                </c:pt>
                <c:pt idx="1">
                  <c:v>30.459800000000001</c:v>
                </c:pt>
                <c:pt idx="2">
                  <c:v>0.1222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82-4F16-ADC2-21D6EC4335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6994760"/>
        <c:axId val="546986560"/>
      </c:radarChart>
      <c:catAx>
        <c:axId val="546994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986560"/>
        <c:crosses val="autoZero"/>
        <c:auto val="1"/>
        <c:lblAlgn val="ctr"/>
        <c:lblOffset val="100"/>
        <c:noMultiLvlLbl val="0"/>
      </c:catAx>
      <c:valAx>
        <c:axId val="54698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994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1C8-CB33-408B-AD33-B26B508D71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C6FA24-3D5B-40CC-B5D3-A646AB17A1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Actionable Insight Digital Marketing Limited </a:t>
            </a:r>
          </a:p>
        </p:txBody>
      </p:sp>
    </p:spTree>
    <p:extLst>
      <p:ext uri="{BB962C8B-B14F-4D97-AF65-F5344CB8AC3E}">
        <p14:creationId xmlns:p14="http://schemas.microsoft.com/office/powerpoint/2010/main" val="4231745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F4DAA-73DB-4D9A-874D-767637AA7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Football Facebook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2CE3F5-D9E3-43B5-BAFE-575BFCBFF1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481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904525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91875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97994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0030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76938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67030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54099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2676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90551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72700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144998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77069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44260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850864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23061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2345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98677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75865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86857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31042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49364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87728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4802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65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Manchester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37318181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1997254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2119382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86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Derby County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1915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5CF72-A0FC-4BC3-BCF6-994AA2E33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4201113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F3FAC-CF3A-45C2-A077-F7D8E39A2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Football Facebook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D9E33B-BCBC-4EC3-B6ED-061F3AAF0B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3294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36593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19688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92142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46774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9602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07711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8767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7846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38426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5980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96786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62778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73033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035002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95745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9336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189327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40194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8541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37114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74688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091337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976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3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Bristol City 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74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Aston Villa 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536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B4DA8-4040-4527-92F6-B433C0F0C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2940635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C56A9-5EB1-4AE1-BAE6-D2B5A24F0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Football Facebook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A394E0-2F27-4572-9103-B12E100EBA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6260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492340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61692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91872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06431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41112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25327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8025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220906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69213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78065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07342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875417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3330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92793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129097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09126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68633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80732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02491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10330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1845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74045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1951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82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Bristol City Women's 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8461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C32FD-49F0-4AEE-9FF2-785487E1A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353452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2D9FD-DC29-47D5-A20D-DFA2018CB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Football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822275-E41F-4DC4-A912-2A4F216B1C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6777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8321E-3DB9-4FF9-92FA-7D1CDB43D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E7463-B03F-4CB8-B10C-ACA874F2E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56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8E5D-D05D-446F-8BB4-7942B2C81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Football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13404D-3028-4CD3-BF97-2A6AD10360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7322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BFB4C-0DFD-4DF5-AC2C-7902CE5B8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EF351-EE6C-4DB3-B6A9-3EBE6AD1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562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ABDEA-CCA3-4492-8E9B-A3408C1A9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Football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F354B9-9132-46BB-9090-91342D23D0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3565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2CDB5-9328-4C62-8B0C-B12B0CD917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E16A9D-3497-4876-8416-976E1E012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822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24BC6-DB98-4B66-AB29-6981B12CF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Football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D0900E-2D35-4A91-9C31-583C1B0D17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0869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35DE1-FFA5-4EB6-8E8A-AE536A2331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6DE3C-96F9-406B-9F8F-317993665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366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BB705-9D4C-4AE6-90C3-46AC49B8B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C9AE7E-E4E4-406E-88B6-2125F9193C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6522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73443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29202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1340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204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517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0822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177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8838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9621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6174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5914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910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0652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897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4039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024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301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9379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6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Manchester City - 2019-02-22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Next stop... Sheffield! 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329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A5EF0-F76A-4B02-82A6-AAF8A5461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4245781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DBEB0-9795-48C2-9A9A-1481B8FCF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CC13A9-B0A1-4710-83FF-BA3D3E4482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8358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26531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5045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153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210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29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6671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5698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5902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205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6968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30308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847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78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4660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0281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1982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9416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0798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2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Manchester City - 2019-02-22 13:00:10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He's staying!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https://scontent.xx.fbcdn.net/v/t15.13418-10/p720x720/52767100_998606357016901_2100881079584948224_n.jpg?_nc_cat=111&amp;_nc_ht=scontent.xx&amp;oh=f5c8828b153c1eaa72081e8122bdf6e1&amp;oe=5D24B588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596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2BD2F4-530E-4427-90F4-4BFA511348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3391620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3D0E6-1C59-45CF-B742-05B4B6E8F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9DF14F-7E51-4646-8F57-B97BBC323B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2820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28324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6916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8534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134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183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6823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448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363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1589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664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332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3486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156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5049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172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343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865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024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082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Derby County - 2019-02-22 13:00:00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"It divides families." 👀
Owen Bradley, Michael Johnson and Roger Davies discuss the impact that the East Midlands derby has on the fans of both clubs...
👉 http://thera.ms/nffcpreview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https://scontent.xx.fbcdn.net/v/t15.13418-10/p720x720/52245268_2308629589201061_6854315462755352576_n.jpg?_nc_cat=104&amp;_nc_ht=scontent.xx&amp;oh=525fdbde43d756d526bc5c8937126d8a&amp;oe=5CE7B6EA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451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44AB4-C35D-4515-AA3F-D67BCFD2B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2788379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79FB7-0176-464F-ADF4-A6701822D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044BC5-B186-4881-8B7B-9E7DD91CA8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0883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24042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1064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4967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175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8671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251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2842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784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3374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7152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2037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695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6756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004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9435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2931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589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659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11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Bristol City FC - 2019-02-22 12:30:01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😂 Weekend hitting you like: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https://scontent.xx.fbcdn.net/v/t15.13418-10/p720x720/52128140_298553627472917_1537525024120897536_n.jpg?_nc_cat=101&amp;_nc_ht=scontent.xx&amp;oh=8c829c2441075ffca29997ab556fe5cc&amp;oe=5D175BD4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375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301CD-DF9E-45E8-8085-ABE554DDE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2813536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03796-0382-4AF5-AD67-5BF35118E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BAB41B-C3AA-47B6-899B-A1B49A08BE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4562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120096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74429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522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5703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2951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130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840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337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935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972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50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90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541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605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1143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06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186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804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886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Bristol City Women's FC - 2019-02-22 12:25:57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📝 | 1⃣1⃣ #BristolCityWomen players earn international call-ups. 🌍
Read more ➡️ https://bit.ly/2SR7OZf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https://scontent.xx.fbcdn.net/v/t1.0-9/s720x720/52598333_10157910570389796_1931745787159511040_o.jpg?_nc_cat=109&amp;_nc_ht=scontent.xx&amp;oh=6ee2eecc16882ac726c037a36f3cea13&amp;oe=5D1E23D3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193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A90DD-6971-42E1-AE9A-E3A0FD6FA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3839941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CBD2D-A2F5-42D8-AB09-1E70B6D21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0EA65-63DC-44B2-ACF6-B7BB8F61A9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4984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50909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3682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0688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7563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8529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5228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1143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976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827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4376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265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1485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1871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933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9607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7631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6332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5754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20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Aston Villa FC - 2019-02-22 11:41:45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We'll be backed by 2,931 travelling Villans tomorrow 👊 
Thanks as always for your fantastic support.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https://scontent.xx.fbcdn.net/v/t15.5256-10/52175972_385964502202143_8929507763122339840_n.jpg?_nc_cat=103&amp;_nc_ht=scontent.xx&amp;oh=10f4a5093ba311fdf27e6f9f5da112c2&amp;oe=5CDD2266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733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C9466-4CB7-4218-A8FA-1A4BC3764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4050225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146BA-3EAF-4691-9A7D-AE5D1A38F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A0C020-54E3-4CE8-B446-2BD39A431E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733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940581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13756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2386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6010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283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121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477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131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7364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108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9006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008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1366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6987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9892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3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5793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062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19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Derby County - 2019-02-22 11:30:00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Motivation. 💯
Frank Lampard previews his first trip to the City Ground as the manager of Derby County... 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https://scontent.xx.fbcdn.net/v/t15.5256-10/s720x720/52155056_784616418573749_910017047906222080_n.jpg?_nc_cat=110&amp;_nc_ht=scontent.xx&amp;oh=928afc5ba20e85c888c8b72218b5b215&amp;oe=5D28E849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487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83827B-992C-404B-B32F-181FA33C07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3623845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DE9E3-4AB9-45AC-9328-357064892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4548F7-D2D1-4CF4-906C-0CA052916D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2296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941874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58114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498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634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109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7050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6829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389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2706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0652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262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5396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553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291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4930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1949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584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7388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75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Manchester City - 2019-02-22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One more push needed for glory! 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https://scontent.xx.fbcdn.net/v/t15.5256-10/s720x720/52280746_293691924612809_3447592092702867456_n.jpg?_nc_cat=111&amp;_nc_ht=scontent.xx&amp;oh=60dc45571f21021c9a4ca4748c577d91&amp;oe=5CE2118C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769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CC1C8F-B5C0-4ADE-95E2-3B15917BA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3908468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E4C96-522C-45D5-BA91-49B39E620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2926CD-4881-41A9-804A-802184D82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1616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456498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41865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7746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0226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2959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2091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2168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054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9412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062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182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022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9507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278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678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739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587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193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76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Aston Villa FC - 2019-02-22 08:30:00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 part of us FREEZING season ticket prices for 2019/20, we're inviting you to win a FREE one in our Ice Block Challenge ❄️
Check out the link to see what all the fuss is about thanks to The Ice Co 👉 https://bit.ly/2SXaep9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https://scontent.xx.fbcdn.net/v/t1.0-9/q83/s720x720/52474502_2349384788438910_2088101236891975680_o.jpg?_nc_cat=104&amp;_nc_ht=scontent.xx&amp;oh=689f13a956b041b05312d27e50431d20&amp;oe=5D233757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055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E3240-5CEF-463C-82D9-BDD28C5CC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1607008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7641E-6B39-4939-8FD3-516EB7184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F5077F-7DDC-41DE-A891-E100E67761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515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06268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6384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532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623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4919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392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7877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933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66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0541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530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8211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191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6722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3199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243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01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4350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46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Bristol City FC - 2019-02-22 07:30:01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man, the myth, the legend. 
What is your best Scotty memory?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033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681C1-D993-4C94-AECE-5A2A0DFC17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3580973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5BF87-77F6-4810-A83B-E6B53D0FD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2B9B42-DFAB-403F-92EE-427EB26126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21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88458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220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3416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07793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2843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391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5663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4444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6890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3218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1205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364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508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0576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3493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950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02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355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7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Manchester City - 2019-02-22 07:00:03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Yaya got the job done! ⚽️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https://scontent.xx.fbcdn.net/v/t15.5256-10/p720x720/52285395_989997341388777_5374987301329829888_n.jpg?_nc_cat=101&amp;_nc_ht=scontent.xx&amp;oh=90beca00db0fff3735ab40d3f601b525&amp;oe=5D27DBB0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961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8E846-1A3E-486D-A352-302118EE80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28742977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F09DA-2AF6-496C-98DD-3D5C507FC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0E2BB7-F2E3-4490-8982-92E947A7A0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0397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153242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3594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4791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882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4001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923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156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624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804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488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9360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847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136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812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950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7670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3721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745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3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Bristol City Women's FC - 2019-02-22 06:48:06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🦁 | Fancy watching the England Lionesses take on Spain in April❓
Early bird tickets are still available for the international clash at Swindon Town FC❗️
🎟️ https://bit.ly/2SiXu76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https://scontent.xx.fbcdn.net/v/t1.0-9/s720x720/52667547_10157909827419796_553192977430740992_o.jpg?_nc_cat=111&amp;_nc_ht=scontent.xx&amp;oh=7edfa562ff802d86c5ea49ffdd4e054a&amp;oe=5CDE96E4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121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4388EB-5303-4E6A-991B-ABE73EFDD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3550098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FCC52-E611-491E-9939-562948E42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59D6AB-8DD8-4C35-91AC-124193B6EE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5829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976391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8848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716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240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322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438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1770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3960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9735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1703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2152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979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77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4330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716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3857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3684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8757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13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Aston Villa FC - 2019-02-22 05:29:42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"I'm under the impression that every game I go into is the biggest of my career" 🗣️
Tyrone on his approach to Saturday's big game 👉 https://zurl.co/0v7a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https://scontent.xx.fbcdn.net/v/t15.5256-10/p720x720/52174437_2238207759564915_6739309290974085120_n.jpg?_nc_cat=109&amp;_nc_ht=scontent.xx&amp;oh=95cd35893064b2bffb3fd867fe1bd960&amp;oe=5D27CA8F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723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43DE1-EC71-48CD-8497-ACECECB8B5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1237079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969A7-4811-4CD0-914A-A5BAD5426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5B4CEF-D9ED-4A2B-9AA3-62D96A1709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0272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11858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5318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481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2184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617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198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0875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621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1664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3584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02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7441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0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055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4061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171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5612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099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028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Bristol City FC - 2019-02-22 05:28:42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Find all the answers to the key questions ahead of the Bristol City 2019/20 season card sales period.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https://scontent.xx.fbcdn.net/v/t39.2147-6/c164.0.720.720a/p720x720/53204069_1094536664052649_7081461194820681728_n.jpg?_nc_cat=107&amp;_nc_ht=scontent.xx&amp;oh=eabda3429d62dfe3de6071f364beaf36&amp;oe=5CDC2A6C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541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DAF19-AD1C-4D97-9C37-668CF5310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1667249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23778-D72D-4F2A-B91C-47C45D791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2651EB-C208-433B-B148-213D97EB04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4291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59213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00617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494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8442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2521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2890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8612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268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3489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901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8657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475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2724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468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257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283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746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6822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87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Manchester City - 2019-02-22 05:00:00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About as incisive a strike as you'll see at Wembley from Fernandinho!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https://scontent.xx.fbcdn.net/v/t15.5256-10/p720x720/52228108_2325034220889237_5431902043272904704_n.jpg?_nc_cat=107&amp;_nc_ht=scontent.xx&amp;oh=aeb1d88a29691c6437abdae641eee0a2&amp;oe=5CE67053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777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46ECA-18B3-427B-A061-C33FB4D6A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3282941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7BB4F-9D00-4EF9-92C2-FD5CE8E06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AACBBA-8091-49C1-AF2C-6734F5AAEB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4851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990961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76145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7426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009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933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9349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186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2842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7920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342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097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9033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524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0592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005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379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3729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004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09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Derby County - 2019-02-22 04:00:00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Three angles of one spectacular free-kick... 🎯
Five years ago today, Chris Martin struck a stunning 85th minute winner against Bournemouth! 🙌
#FlashbackFriday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https://scontent.xx.fbcdn.net/v/t15.5256-10/s720x720/52274125_319736112009615_1267449844096565248_n.jpg?_nc_cat=104&amp;_nc_ht=scontent.xx&amp;oh=56aa4c59fe0a3b9bb3b37b69a30b4090&amp;oe=5CDE8C0B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49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FF4C4-35A9-4F93-846D-8424D2077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3430356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65D27-26B8-456A-B802-116E8DB0D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830E0C-5A34-49BC-BC3B-76BF48481A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9629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633789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1004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4392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411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0290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296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859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0719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526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5666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7582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7685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193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383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278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128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947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3934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186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Manchester City - 2019-02-22 03:37:01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Do City have the best forward line in Europe? And who will start Sunday's final?
All that and more in this morning's Media Watch.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LbOFSjiaoosyo&amp;w=576&amp;h=576&amp;url=https%3A%2F%2Fmediacdn.mancity.com%2F-%2Fmedia%2Fnews-pics%2F2019%2Ffebruary%2Fgettyimages-1126287459.ashx&amp;cfs=1&amp;sx=448&amp;sy=0&amp;sw=576&amp;sh=576&amp;_nc_hash=AQC1AnVE_p5xOL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401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182360-98D4-492D-A7A1-EDBA18BC16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1332407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D1753-EE0C-4E73-92C2-89332037C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7F393F-4C4F-4E9D-AAE1-6969EF951C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207037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6725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609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021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293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3384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135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256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016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854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03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5496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2580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7474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9505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739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7780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010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94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Derby County - 2019-02-22 02:00:02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Home ✅ Away ✅ Third ✅ 
There's 50% off all of our 2018/19 kits at the Derby County Megastore...
Buy in-store or online! 👉 http://thera.ms/kits50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https://scontent.xx.fbcdn.net/v/t1.0-9/s720x720/52462764_10156995431060797_4677203326461280256_o.jpg?_nc_cat=100&amp;_nc_ht=scontent.xx&amp;oh=59972008939d0d1e9378111b30af0938&amp;oe=5D1C22F9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03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70016-53CA-44A4-9A5C-14FB0ECE97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2683658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C9593-E676-4C03-BABA-425659FC1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AF268C-97A3-4FCB-B6A9-BF21319BE6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8900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169734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52110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718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6378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470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2697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878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5605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0183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378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962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2288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455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017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748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7202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613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1546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41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Aston Villa FC - 2019-02-21 17:30:00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🔊🔛
Ohhh Kortney, Kortneyyyy! 🎶
Fair to say the kids on Aston Villa Foundation's Villa Park Soccer School were pleased to see Kortney Hause this afternoon!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https://scontent.xx.fbcdn.net/v/t15.5256-10/s720x720/52908694_524245094767623_6605115644855713792_n.jpg?_nc_cat=109&amp;_nc_ht=scontent.xx&amp;oh=2571208961fce66d4c6f1313824fcf9a&amp;oe=5CDE088C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140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06BD9-B379-419D-B101-FDB2A6C76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2057623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AFD4B-244A-4D8B-8BEB-1DA13589E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20A663-98BC-4822-A1E9-A69B6D282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1131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76791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605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3008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6642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2971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751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108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9779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167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503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7073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5209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8073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2560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956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4747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2064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65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215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Manchester City - 2019-02-21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Hablamos con Eric Garcia, uno de los protagonistas del camino del City a la final de la Carabao Cup.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https://scontent.xx.fbcdn.net/v/t15.5256-10/s720x720/52107847_381086095826918_4211881041989730304_n.jpg?_nc_cat=107&amp;_nc_ht=scontent.xx&amp;oh=8bc1b051dcbb8e3ac1d1b3bde05c008f&amp;oe=5D1A6C54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98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735C7-5E05-40C4-8391-037B6A3E9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1703602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1D404-017C-456A-9C4E-4C96084B0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B45A25-3BD4-48E3-84E8-F8C349C2E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8346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12978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4515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297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2825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7370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1776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1729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81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9835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962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5410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945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748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303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687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1381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9126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0590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408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Aston Villa FC - 2019-02-21 16:00:01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behind-the-scenes look at preparations for this weekend's clash with Stoke City 👀
Extended vid 👉 https://bit.ly/2GCevb2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https://scontent.xx.fbcdn.net/v/t15.5256-10/s720x720/52316034_2015015975280124_7990434789012275200_n.jpg?_nc_cat=103&amp;_nc_ht=scontent.xx&amp;oh=09323d780fa2f1407d31fdc47b537de4&amp;oe=5D21C2A6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087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7B433-61A0-40D7-A609-9440AE240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19676171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D4970-0A4B-4BAD-8CE0-5F289D485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26E24A-DC97-48C1-8300-B1F211343A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1853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694944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57636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3259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1975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819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2020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0545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81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4712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2049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721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5833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6071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6357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883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744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17346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1245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9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Aston Villa FC - 2019-02-21 14:30:01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Stoke City prep 🏃‍♂️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767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F0081-D62B-4EA8-9DC6-7511B2A12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11418020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38F27-3509-408D-9C43-60E9D3272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2F20AF-8076-4A58-93B0-6B262602FB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2341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48634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63722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63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550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7007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3620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249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529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3989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743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037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455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0841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6358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8963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7706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04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0631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7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Manchester City - 2019-02-21 14:00:02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Got Here Together ⚽️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https://scontent.xx.fbcdn.net/v/t15.5256-10/s720x720/52278988_632799043837066_1790747920706830336_n.jpg?_nc_cat=109&amp;_nc_ht=scontent.xx&amp;oh=0cd6c379f1a635c366002cb0337d84fb&amp;oe=5D28B5E9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022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0FCBB6-5FAF-4318-92CF-CE773DC13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15448172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AA95B-FF7B-4B45-8922-AA7E0BCFF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3AFAB9-D176-4492-BE56-CD9B27F66B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8665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41488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486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164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9967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7919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4055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952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2075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251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7048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977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1618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206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013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888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8611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9771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3257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807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Bristol City FC - 2019-02-21 14:00:00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Get a free ride with Ola!
Claim your free ride using the code 'OLASCORE'.
Get the app 👉 https://www.olacabs.com/gb#download-app 
Watch to find out how: 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https://scontent.xx.fbcdn.net/v/t15.13418-10/s720x720/52118599_810792639265646_2139529480236957696_n.jpg?_nc_cat=103&amp;_nc_ht=scontent.xx&amp;oh=356854c6e6ce41dc86a019cb52d8c06a&amp;oe=5CE27A0A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8621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F31E8-1500-42DE-9E16-82181CBE49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4728215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6CF84-BFE2-4324-A8E3-FB4090C29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Football Facebook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C8E82C-25E0-47B2-B940-79577B1C2C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34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42583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3154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3725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235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94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759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9278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337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552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76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152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3754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139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9590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190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349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299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8054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70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Bristol City FC - 2019-02-21 13:00:02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🎶 What's your current favourite chant at Ashton Gate Stadium?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https://scontent.xx.fbcdn.net/v/t1.0-0/p480x480/52013977_10156275942263790_4350456864715046912_o.jpg?_nc_cat=101&amp;_nc_ht=scontent.xx&amp;oh=db92100f1da6a2f6ebbe3f80775702f8&amp;oe=5CDA253C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44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1375A-3778-4028-A0CD-7DA4135CD4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</p:spTree>
    <p:extLst>
      <p:ext uri="{BB962C8B-B14F-4D97-AF65-F5344CB8AC3E}">
        <p14:creationId xmlns:p14="http://schemas.microsoft.com/office/powerpoint/2010/main" val="5642916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D4DB7-DC12-4775-BB5E-003374FCB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Football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FE7232-5EE8-414C-A3D9-0D28387AC5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1079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761BD-2934-4ED1-9BAB-C3463116D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D131B-A3CD-4B2B-A204-2050AD07C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052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2884</Words>
  <Application>Microsoft Office PowerPoint</Application>
  <PresentationFormat>On-screen Show (4:3)</PresentationFormat>
  <Paragraphs>1157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quintly_template</vt:lpstr>
      <vt:lpstr>Overview</vt:lpstr>
      <vt:lpstr>Facebook Key Metrics Table | Football Facebook - 1 of 3</vt:lpstr>
      <vt:lpstr>Facebook Key Metrics Table | Football Facebook - 2 of 3</vt:lpstr>
      <vt:lpstr>Facebook Key Metrics Table | Football Facebook - 3 of 3</vt:lpstr>
      <vt:lpstr>Facebook Fans Total | Football Facebook</vt:lpstr>
      <vt:lpstr>Facebook Fans Change Rate | Football Facebook</vt:lpstr>
      <vt:lpstr>Facebook Interaction Rate | Football Facebook</vt:lpstr>
      <vt:lpstr>Facebook Total Interactions | Football Facebook</vt:lpstr>
      <vt:lpstr>Facebook Own Posts Table | Football Facebook - 1 of 25</vt:lpstr>
      <vt:lpstr>Facebook Own Posts Table | Football Facebook - 2 of 25</vt:lpstr>
      <vt:lpstr>Facebook Own Posts Table | Football Facebook - 3 of 25</vt:lpstr>
      <vt:lpstr>Facebook Own Posts Table | Football Facebook - 4 of 25</vt:lpstr>
      <vt:lpstr>Facebook Own Posts Table | Football Facebook - 5 of 25</vt:lpstr>
      <vt:lpstr>Facebook Own Posts Table | Football Facebook - 6 of 25</vt:lpstr>
      <vt:lpstr>Facebook Own Posts Table | Football Facebook - 7 of 25</vt:lpstr>
      <vt:lpstr>Facebook Own Posts Table | Football Facebook - 8 of 25</vt:lpstr>
      <vt:lpstr>Facebook Own Posts Table | Football Facebook - 9 of 25</vt:lpstr>
      <vt:lpstr>Facebook Own Posts Table | Football Facebook - 10 of 25</vt:lpstr>
      <vt:lpstr>Facebook Own Posts Table | Football Facebook - 11 of 25</vt:lpstr>
      <vt:lpstr>Facebook Own Posts Table | Football Facebook - 12 of 25</vt:lpstr>
      <vt:lpstr>Facebook Own Posts Table | Football Facebook - 13 of 25</vt:lpstr>
      <vt:lpstr>Facebook Own Posts Table | Football Facebook - 14 of 25</vt:lpstr>
      <vt:lpstr>Facebook Own Posts Table | Football Facebook - 15 of 25</vt:lpstr>
      <vt:lpstr>Facebook Own Posts Table | Football Facebook - 16 of 25</vt:lpstr>
      <vt:lpstr>Facebook Own Posts Table | Football Facebook - 17 of 25</vt:lpstr>
      <vt:lpstr>Facebook Own Posts Table | Football Facebook - 18 of 25</vt:lpstr>
      <vt:lpstr>Facebook Own Posts Table | Football Facebook - 19 of 25</vt:lpstr>
      <vt:lpstr>Facebook Own Posts Table | Football Facebook - 20 of 25</vt:lpstr>
      <vt:lpstr>Facebook Own Posts Table | Football Facebook - 21 of 25</vt:lpstr>
      <vt:lpstr>Facebook Own Posts Table | Football Facebook - 22 of 25</vt:lpstr>
      <vt:lpstr>Facebook Own Posts Table | Football Facebook - 23 of 25</vt:lpstr>
      <vt:lpstr>Facebook Own Posts Table | Football Facebook - 24 of 25</vt:lpstr>
      <vt:lpstr>Facebook Own Posts Table | Football Facebook - 25 of 25</vt:lpstr>
      <vt:lpstr>Facebook Key Metrics Radar | Football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2019-02-28T13:43:20Z</dcterms:created>
  <dcterms:modified xsi:type="dcterms:W3CDTF">2019-02-28T13:44:35Z</dcterms:modified>
</cp:coreProperties>
</file>