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9144000" cy="5143500" type="screen16x9"/>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D7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39" autoAdjust="0"/>
    <p:restoredTop sz="85059" autoAdjust="0"/>
  </p:normalViewPr>
  <p:slideViewPr>
    <p:cSldViewPr snapToGrid="0">
      <p:cViewPr varScale="1">
        <p:scale>
          <a:sx n="81" d="100"/>
          <a:sy n="81" d="100"/>
        </p:scale>
        <p:origin x="60"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bg>
      <p:bgPr>
        <a:solidFill>
          <a:srgbClr val="F7D749"/>
        </a:solidFill>
        <a:effectLst/>
      </p:bgPr>
    </p:bg>
    <p:spTree>
      <p:nvGrpSpPr>
        <p:cNvPr id="1" name=""/>
        <p:cNvGrpSpPr/>
        <p:nvPr/>
      </p:nvGrpSpPr>
      <p:grpSpPr>
        <a:xfrm>
          <a:off x="0" y="0"/>
          <a:ext cx="0" cy="0"/>
          <a:chOff x="0" y="0"/>
          <a:chExt cx="0" cy="0"/>
        </a:xfrm>
      </p:grpSpPr>
      <p:pic>
        <p:nvPicPr>
          <p:cNvPr id="5" name="image4.png"/>
          <p:cNvPicPr>
            <a:picLocks noChangeAspect="1"/>
          </p:cNvPicPr>
          <p:nvPr userDrawn="1"/>
        </p:nvPicPr>
        <p:blipFill>
          <a:blip r:embed="rId2">
            <a:extLst/>
          </a:blip>
          <a:stretch>
            <a:fillRect/>
          </a:stretch>
        </p:blipFill>
        <p:spPr>
          <a:xfrm flipH="1">
            <a:off x="2579806" y="-1795328"/>
            <a:ext cx="5982753" cy="6786298"/>
          </a:xfrm>
          <a:prstGeom prst="rect">
            <a:avLst/>
          </a:prstGeom>
          <a:ln w="12700">
            <a:miter lim="400000"/>
          </a:ln>
        </p:spPr>
      </p:pic>
      <p:sp>
        <p:nvSpPr>
          <p:cNvPr id="2" name="dashboardName"/>
          <p:cNvSpPr>
            <a:spLocks noGrp="1"/>
          </p:cNvSpPr>
          <p:nvPr>
            <p:ph type="ctrTitle" hasCustomPrompt="1"/>
          </p:nvPr>
        </p:nvSpPr>
        <p:spPr>
          <a:xfrm>
            <a:off x="3813139" y="622066"/>
            <a:ext cx="3516086" cy="834240"/>
          </a:xfrm>
        </p:spPr>
        <p:txBody>
          <a:bodyPr anchor="b" anchorCtr="1">
            <a:noAutofit/>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3813139" y="1597821"/>
            <a:ext cx="3516086" cy="880233"/>
          </a:xfrm>
        </p:spPr>
        <p:txBody>
          <a:bodyPr>
            <a:normAutofit/>
          </a:bodyPr>
          <a:lstStyle>
            <a:lvl1pPr marL="0" indent="0" algn="ctr">
              <a:buNone/>
              <a:defRPr sz="1350">
                <a:solidFill>
                  <a:schemeClr val="tx1">
                    <a:tint val="75000"/>
                  </a:schemeClr>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05979"/>
            <a:ext cx="8229600" cy="612900"/>
          </a:xfrm>
        </p:spPr>
        <p:txBody>
          <a:bodyPr vert="horz" lIns="91440" tIns="45720" rIns="91440" bIns="45720" rtlCol="0" anchor="ctr">
            <a:normAutofit/>
          </a:bodyPr>
          <a:lstStyle>
            <a:lvl1pPr>
              <a:defRPr lang="de-DE" sz="135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298774"/>
            <a:ext cx="8229600" cy="2674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906067"/>
            <a:ext cx="8229600" cy="306128"/>
          </a:xfrm>
        </p:spPr>
        <p:txBody>
          <a:bodyPr>
            <a:noAutofit/>
          </a:bodyPr>
          <a:lstStyle>
            <a:lvl1pPr marL="0" indent="0">
              <a:buNone/>
              <a:defRPr sz="1013">
                <a:solidFill>
                  <a:schemeClr val="tx1">
                    <a:lumMod val="65000"/>
                    <a:lumOff val="35000"/>
                  </a:schemeClr>
                </a:solidFill>
              </a:defRPr>
            </a:lvl1pPr>
          </a:lstStyle>
          <a:p>
            <a:pPr lvl="0"/>
            <a:r>
              <a:rPr lang="de-DE" dirty="0" err="1"/>
              <a:t>timePeriod</a:t>
            </a:r>
            <a:endParaRPr lang="de-DE" dirty="0"/>
          </a:p>
        </p:txBody>
      </p:sp>
      <p:grpSp>
        <p:nvGrpSpPr>
          <p:cNvPr id="12" name="Group 130"/>
          <p:cNvGrpSpPr>
            <a:grpSpLocks noChangeAspect="1"/>
          </p:cNvGrpSpPr>
          <p:nvPr userDrawn="1"/>
        </p:nvGrpSpPr>
        <p:grpSpPr>
          <a:xfrm>
            <a:off x="7586530" y="4059866"/>
            <a:ext cx="2309400" cy="2619577"/>
            <a:chOff x="0" y="-1"/>
            <a:chExt cx="5078173" cy="5760226"/>
          </a:xfrm>
        </p:grpSpPr>
        <p:pic>
          <p:nvPicPr>
            <p:cNvPr id="13" name="image2.png"/>
            <p:cNvPicPr>
              <a:picLocks noChangeAspect="1"/>
            </p:cNvPicPr>
            <p:nvPr/>
          </p:nvPicPr>
          <p:blipFill>
            <a:blip r:embed="rId2">
              <a:extLst/>
            </a:blip>
            <a:stretch>
              <a:fillRect/>
            </a:stretch>
          </p:blipFill>
          <p:spPr>
            <a:xfrm rot="10800000">
              <a:off x="-1" y="-2"/>
              <a:ext cx="5078174" cy="5760228"/>
            </a:xfrm>
            <a:prstGeom prst="rect">
              <a:avLst/>
            </a:prstGeom>
            <a:ln w="12700" cap="flat">
              <a:noFill/>
              <a:miter lim="400000"/>
            </a:ln>
            <a:effectLst/>
          </p:spPr>
        </p:pic>
        <p:pic>
          <p:nvPicPr>
            <p:cNvPr id="14" name="image6.png"/>
            <p:cNvPicPr>
              <a:picLocks noChangeAspect="1"/>
            </p:cNvPicPr>
            <p:nvPr/>
          </p:nvPicPr>
          <p:blipFill>
            <a:blip r:embed="rId3">
              <a:extLst/>
            </a:blip>
            <a:stretch>
              <a:fillRect/>
            </a:stretch>
          </p:blipFill>
          <p:spPr>
            <a:xfrm>
              <a:off x="844864" y="830519"/>
              <a:ext cx="2367857" cy="1319866"/>
            </a:xfrm>
            <a:prstGeom prst="rect">
              <a:avLst/>
            </a:prstGeom>
            <a:ln w="12700" cap="flat">
              <a:noFill/>
              <a:miter lim="400000"/>
            </a:ln>
            <a:effectLst/>
          </p:spPr>
        </p:pic>
      </p:gr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05980"/>
            <a:ext cx="8229600" cy="613252"/>
          </a:xfrm>
        </p:spPr>
        <p:txBody>
          <a:bodyPr vert="horz" lIns="91440" tIns="45720" rIns="91440" bIns="45720" rtlCol="0" anchor="ctr">
            <a:normAutofit/>
          </a:bodyPr>
          <a:lstStyle>
            <a:lvl1pPr>
              <a:defRPr lang="de-DE" sz="135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298779"/>
            <a:ext cx="8229600" cy="2674800"/>
          </a:xfrm>
        </p:spPr>
        <p:txBody>
          <a:bodyPr/>
          <a:lstStyle>
            <a:lvl1pPr>
              <a:defRPr sz="75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906067"/>
            <a:ext cx="8229600" cy="306128"/>
          </a:xfrm>
        </p:spPr>
        <p:txBody>
          <a:bodyPr>
            <a:noAutofit/>
          </a:bodyPr>
          <a:lstStyle>
            <a:lvl1pPr marL="0" indent="0">
              <a:buNone/>
              <a:defRPr sz="1013">
                <a:solidFill>
                  <a:schemeClr val="tx1">
                    <a:lumMod val="65000"/>
                    <a:lumOff val="35000"/>
                  </a:schemeClr>
                </a:solidFill>
              </a:defRPr>
            </a:lvl1pPr>
          </a:lstStyle>
          <a:p>
            <a:pPr lvl="0"/>
            <a:r>
              <a:rPr lang="de-DE" dirty="0" err="1"/>
              <a:t>timePeriod</a:t>
            </a:r>
            <a:endParaRPr lang="de-DE" dirty="0"/>
          </a:p>
        </p:txBody>
      </p:sp>
      <p:grpSp>
        <p:nvGrpSpPr>
          <p:cNvPr id="10" name="Group 130"/>
          <p:cNvGrpSpPr>
            <a:grpSpLocks noChangeAspect="1"/>
          </p:cNvGrpSpPr>
          <p:nvPr userDrawn="1"/>
        </p:nvGrpSpPr>
        <p:grpSpPr>
          <a:xfrm>
            <a:off x="7586530" y="4059866"/>
            <a:ext cx="2309400" cy="2619577"/>
            <a:chOff x="0" y="-1"/>
            <a:chExt cx="5078173" cy="5760226"/>
          </a:xfrm>
        </p:grpSpPr>
        <p:pic>
          <p:nvPicPr>
            <p:cNvPr id="11" name="image2.png"/>
            <p:cNvPicPr>
              <a:picLocks noChangeAspect="1"/>
            </p:cNvPicPr>
            <p:nvPr/>
          </p:nvPicPr>
          <p:blipFill>
            <a:blip r:embed="rId2">
              <a:extLst/>
            </a:blip>
            <a:stretch>
              <a:fillRect/>
            </a:stretch>
          </p:blipFill>
          <p:spPr>
            <a:xfrm rot="10800000">
              <a:off x="-1" y="-2"/>
              <a:ext cx="5078174" cy="5760228"/>
            </a:xfrm>
            <a:prstGeom prst="rect">
              <a:avLst/>
            </a:prstGeom>
            <a:ln w="12700" cap="flat">
              <a:noFill/>
              <a:miter lim="400000"/>
            </a:ln>
            <a:effectLst/>
          </p:spPr>
        </p:pic>
        <p:pic>
          <p:nvPicPr>
            <p:cNvPr id="12" name="image6.png"/>
            <p:cNvPicPr>
              <a:picLocks noChangeAspect="1"/>
            </p:cNvPicPr>
            <p:nvPr/>
          </p:nvPicPr>
          <p:blipFill>
            <a:blip r:embed="rId3">
              <a:extLst/>
            </a:blip>
            <a:stretch>
              <a:fillRect/>
            </a:stretch>
          </p:blipFill>
          <p:spPr>
            <a:xfrm>
              <a:off x="844864" y="830519"/>
              <a:ext cx="2367857" cy="1319866"/>
            </a:xfrm>
            <a:prstGeom prst="rect">
              <a:avLst/>
            </a:prstGeom>
            <a:ln w="12700" cap="flat">
              <a:noFill/>
              <a:miter lim="400000"/>
            </a:ln>
            <a:effectLst/>
          </p:spPr>
        </p:pic>
      </p:gr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7"/>
            <a:ext cx="7772400" cy="1021556"/>
          </a:xfrm>
        </p:spPr>
        <p:txBody>
          <a:bodyPr anchor="t"/>
          <a:lstStyle>
            <a:lvl1pPr algn="l">
              <a:defRPr sz="2250" b="1" cap="all"/>
            </a:lvl1pPr>
          </a:lstStyle>
          <a:p>
            <a:r>
              <a:rPr lang="en-US"/>
              <a:t>Click to edit Master title style</a:t>
            </a:r>
            <a:endParaRPr lang="de-DE"/>
          </a:p>
        </p:txBody>
      </p:sp>
      <p:sp>
        <p:nvSpPr>
          <p:cNvPr id="3" name="Textplatzhalter 2"/>
          <p:cNvSpPr>
            <a:spLocks noGrp="1"/>
          </p:cNvSpPr>
          <p:nvPr>
            <p:ph type="body" idx="1"/>
          </p:nvPr>
        </p:nvSpPr>
        <p:spPr>
          <a:xfrm>
            <a:off x="722313" y="2180035"/>
            <a:ext cx="7772400" cy="1125140"/>
          </a:xfrm>
        </p:spPr>
        <p:txBody>
          <a:bodyPr anchor="b"/>
          <a:lstStyle>
            <a:lvl1pPr marL="0" indent="0">
              <a:buNone/>
              <a:defRPr sz="1125">
                <a:solidFill>
                  <a:schemeClr val="tx1">
                    <a:tint val="7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200152"/>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200152"/>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151335"/>
            <a:ext cx="4040188"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4" name="Inhaltsplatzhalter 3"/>
          <p:cNvSpPr>
            <a:spLocks noGrp="1"/>
          </p:cNvSpPr>
          <p:nvPr>
            <p:ph sz="half" idx="2"/>
          </p:nvPr>
        </p:nvSpPr>
        <p:spPr>
          <a:xfrm>
            <a:off x="457200" y="1631156"/>
            <a:ext cx="4040188"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7" y="1151335"/>
            <a:ext cx="4041775"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6" name="Inhaltsplatzhalter 5"/>
          <p:cNvSpPr>
            <a:spLocks noGrp="1"/>
          </p:cNvSpPr>
          <p:nvPr>
            <p:ph sz="quarter" idx="4"/>
          </p:nvPr>
        </p:nvSpPr>
        <p:spPr>
          <a:xfrm>
            <a:off x="4645027" y="1631156"/>
            <a:ext cx="4041775"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1/2/2022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1/2/2022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1/2/2022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2" y="204787"/>
            <a:ext cx="3008313" cy="871538"/>
          </a:xfrm>
        </p:spPr>
        <p:txBody>
          <a:bodyPr anchor="b"/>
          <a:lstStyle>
            <a:lvl1pPr algn="l">
              <a:defRPr sz="1125" b="1"/>
            </a:lvl1pPr>
          </a:lstStyle>
          <a:p>
            <a:r>
              <a:rPr lang="en-US"/>
              <a:t>Click to edit Master title style</a:t>
            </a:r>
            <a:endParaRPr lang="de-DE"/>
          </a:p>
        </p:txBody>
      </p:sp>
      <p:sp>
        <p:nvSpPr>
          <p:cNvPr id="3" name="Inhaltsplatzhalter 2"/>
          <p:cNvSpPr>
            <a:spLocks noGrp="1"/>
          </p:cNvSpPr>
          <p:nvPr>
            <p:ph idx="1"/>
          </p:nvPr>
        </p:nvSpPr>
        <p:spPr>
          <a:xfrm>
            <a:off x="3575050" y="204789"/>
            <a:ext cx="5111750" cy="4389835"/>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2" y="1076327"/>
            <a:ext cx="3008313" cy="351829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054"/>
          </a:xfrm>
        </p:spPr>
        <p:txBody>
          <a:bodyPr anchor="b"/>
          <a:lstStyle>
            <a:lvl1pPr algn="l">
              <a:defRPr sz="1125" b="1"/>
            </a:lvl1pPr>
          </a:lstStyle>
          <a:p>
            <a:r>
              <a:rPr lang="en-US"/>
              <a:t>Click to edit Master title style</a:t>
            </a:r>
            <a:endParaRPr lang="de-DE"/>
          </a:p>
        </p:txBody>
      </p:sp>
      <p:sp>
        <p:nvSpPr>
          <p:cNvPr id="3" name="Bildplatzhalter 2"/>
          <p:cNvSpPr>
            <a:spLocks noGrp="1"/>
          </p:cNvSpPr>
          <p:nvPr>
            <p:ph type="pic" idx="1"/>
          </p:nvPr>
        </p:nvSpPr>
        <p:spPr>
          <a:xfrm>
            <a:off x="1792288" y="459581"/>
            <a:ext cx="5486400" cy="3086100"/>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t>Click icon to add picture</a:t>
            </a:r>
            <a:endParaRPr lang="de-DE" dirty="0"/>
          </a:p>
        </p:txBody>
      </p:sp>
      <p:sp>
        <p:nvSpPr>
          <p:cNvPr id="4" name="Textplatzhalter 3"/>
          <p:cNvSpPr>
            <a:spLocks noGrp="1"/>
          </p:cNvSpPr>
          <p:nvPr>
            <p:ph type="body" sz="half" idx="2"/>
          </p:nvPr>
        </p:nvSpPr>
        <p:spPr>
          <a:xfrm>
            <a:off x="1792288" y="4025503"/>
            <a:ext cx="5486400" cy="60364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05980"/>
            <a:ext cx="2057400" cy="4388644"/>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05980"/>
            <a:ext cx="6019800" cy="43886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05980"/>
            <a:ext cx="8229600" cy="613252"/>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278800"/>
            <a:ext cx="8229600" cy="3315824"/>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4767264"/>
            <a:ext cx="8229600" cy="273844"/>
          </a:xfrm>
          <a:prstGeom prst="rect">
            <a:avLst/>
          </a:prstGeom>
        </p:spPr>
        <p:txBody>
          <a:bodyPr vert="horz" lIns="91440" tIns="45720" rIns="91440" bIns="45720" rtlCol="0" anchor="ctr"/>
          <a:lstStyle>
            <a:lvl1pPr algn="l">
              <a:defRPr sz="675">
                <a:solidFill>
                  <a:schemeClr val="tx1">
                    <a:tint val="75000"/>
                  </a:schemeClr>
                </a:solidFill>
              </a:defRPr>
            </a:lvl1pPr>
          </a:lstStyle>
          <a:p>
            <a:r>
              <a:rPr lang="en-US" dirty="0"/>
              <a:t>Source: </a:t>
            </a:r>
            <a:r>
              <a:rPr lang="en-US" dirty="0" err="1"/>
              <a:t>quintly</a:t>
            </a:r>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257175" rtl="0" eaLnBrk="1" latinLnBrk="0" hangingPunct="1">
        <a:spcBef>
          <a:spcPct val="0"/>
        </a:spcBef>
        <a:buNone/>
        <a:defRPr sz="1800" kern="1200">
          <a:solidFill>
            <a:schemeClr val="tx1"/>
          </a:solidFill>
          <a:latin typeface="+mj-lt"/>
          <a:ea typeface="+mj-ea"/>
          <a:cs typeface="+mj-cs"/>
        </a:defRPr>
      </a:lvl1pPr>
    </p:titleStyle>
    <p:bodyStyle>
      <a:lvl1pPr marL="192881" indent="-192881" algn="l" defTabSz="257175" rtl="0" eaLnBrk="1" latinLnBrk="0" hangingPunct="1">
        <a:spcBef>
          <a:spcPct val="20000"/>
        </a:spcBef>
        <a:buFont typeface="Arial"/>
        <a:buChar char="•"/>
        <a:defRPr sz="1800" kern="1200">
          <a:solidFill>
            <a:schemeClr val="tx1"/>
          </a:solidFill>
          <a:latin typeface="+mn-lt"/>
          <a:ea typeface="+mn-ea"/>
          <a:cs typeface="+mn-cs"/>
        </a:defRPr>
      </a:lvl1pPr>
      <a:lvl2pPr marL="417910" indent="-160735" algn="l" defTabSz="257175" rtl="0" eaLnBrk="1" latinLnBrk="0" hangingPunct="1">
        <a:spcBef>
          <a:spcPct val="20000"/>
        </a:spcBef>
        <a:buFont typeface="Arial"/>
        <a:buChar char="–"/>
        <a:defRPr sz="1575" kern="1200">
          <a:solidFill>
            <a:schemeClr val="tx1"/>
          </a:solidFill>
          <a:latin typeface="+mn-lt"/>
          <a:ea typeface="+mn-ea"/>
          <a:cs typeface="+mn-cs"/>
        </a:defRPr>
      </a:lvl2pPr>
      <a:lvl3pPr marL="642938" indent="-128588" algn="l" defTabSz="257175" rtl="0" eaLnBrk="1" latinLnBrk="0" hangingPunct="1">
        <a:spcBef>
          <a:spcPct val="20000"/>
        </a:spcBef>
        <a:buFont typeface="Arial"/>
        <a:buChar char="•"/>
        <a:defRPr sz="1350" kern="1200">
          <a:solidFill>
            <a:schemeClr val="tx1"/>
          </a:solidFill>
          <a:latin typeface="+mn-lt"/>
          <a:ea typeface="+mn-ea"/>
          <a:cs typeface="+mn-cs"/>
        </a:defRPr>
      </a:lvl3pPr>
      <a:lvl4pPr marL="900113" indent="-128588" algn="l" defTabSz="257175" rtl="0" eaLnBrk="1" latinLnBrk="0" hangingPunct="1">
        <a:spcBef>
          <a:spcPct val="20000"/>
        </a:spcBef>
        <a:buFont typeface="Arial"/>
        <a:buChar char="–"/>
        <a:defRPr sz="1125" kern="1200">
          <a:solidFill>
            <a:schemeClr val="tx1"/>
          </a:solidFill>
          <a:latin typeface="+mn-lt"/>
          <a:ea typeface="+mn-ea"/>
          <a:cs typeface="+mn-cs"/>
        </a:defRPr>
      </a:lvl4pPr>
      <a:lvl5pPr marL="1157288" indent="-128588" algn="l" defTabSz="257175" rtl="0" eaLnBrk="1" latinLnBrk="0" hangingPunct="1">
        <a:spcBef>
          <a:spcPct val="20000"/>
        </a:spcBef>
        <a:buFont typeface="Arial"/>
        <a:buChar char="»"/>
        <a:defRPr sz="1125" kern="1200">
          <a:solidFill>
            <a:schemeClr val="tx1"/>
          </a:solidFill>
          <a:latin typeface="+mn-lt"/>
          <a:ea typeface="+mn-ea"/>
          <a:cs typeface="+mn-cs"/>
        </a:defRPr>
      </a:lvl5pPr>
      <a:lvl6pPr marL="1414463" indent="-128588" algn="l" defTabSz="257175" rtl="0" eaLnBrk="1" latinLnBrk="0" hangingPunct="1">
        <a:spcBef>
          <a:spcPct val="20000"/>
        </a:spcBef>
        <a:buFont typeface="Arial"/>
        <a:buChar char="•"/>
        <a:defRPr sz="1125" kern="1200">
          <a:solidFill>
            <a:schemeClr val="tx1"/>
          </a:solidFill>
          <a:latin typeface="+mn-lt"/>
          <a:ea typeface="+mn-ea"/>
          <a:cs typeface="+mn-cs"/>
        </a:defRPr>
      </a:lvl6pPr>
      <a:lvl7pPr marL="1671638" indent="-128588" algn="l" defTabSz="257175" rtl="0" eaLnBrk="1" latinLnBrk="0" hangingPunct="1">
        <a:spcBef>
          <a:spcPct val="20000"/>
        </a:spcBef>
        <a:buFont typeface="Arial"/>
        <a:buChar char="•"/>
        <a:defRPr sz="1125" kern="1200">
          <a:solidFill>
            <a:schemeClr val="tx1"/>
          </a:solidFill>
          <a:latin typeface="+mn-lt"/>
          <a:ea typeface="+mn-ea"/>
          <a:cs typeface="+mn-cs"/>
        </a:defRPr>
      </a:lvl7pPr>
      <a:lvl8pPr marL="1928813" indent="-128588" algn="l" defTabSz="257175" rtl="0" eaLnBrk="1" latinLnBrk="0" hangingPunct="1">
        <a:spcBef>
          <a:spcPct val="20000"/>
        </a:spcBef>
        <a:buFont typeface="Arial"/>
        <a:buChar char="•"/>
        <a:defRPr sz="1125" kern="1200">
          <a:solidFill>
            <a:schemeClr val="tx1"/>
          </a:solidFill>
          <a:latin typeface="+mn-lt"/>
          <a:ea typeface="+mn-ea"/>
          <a:cs typeface="+mn-cs"/>
        </a:defRPr>
      </a:lvl8pPr>
      <a:lvl9pPr marL="2185988" indent="-128588" algn="l" defTabSz="257175"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de-DE"/>
      </a:defPPr>
      <a:lvl1pPr marL="0" algn="l" defTabSz="257175" rtl="0" eaLnBrk="1" latinLnBrk="0" hangingPunct="1">
        <a:defRPr sz="1013" kern="1200">
          <a:solidFill>
            <a:schemeClr val="tx1"/>
          </a:solidFill>
          <a:latin typeface="+mn-lt"/>
          <a:ea typeface="+mn-ea"/>
          <a:cs typeface="+mn-cs"/>
        </a:defRPr>
      </a:lvl1pPr>
      <a:lvl2pPr marL="257175" algn="l" defTabSz="257175" rtl="0" eaLnBrk="1" latinLnBrk="0" hangingPunct="1">
        <a:defRPr sz="1013" kern="1200">
          <a:solidFill>
            <a:schemeClr val="tx1"/>
          </a:solidFill>
          <a:latin typeface="+mn-lt"/>
          <a:ea typeface="+mn-ea"/>
          <a:cs typeface="+mn-cs"/>
        </a:defRPr>
      </a:lvl2pPr>
      <a:lvl3pPr marL="514350" algn="l" defTabSz="257175" rtl="0" eaLnBrk="1" latinLnBrk="0" hangingPunct="1">
        <a:defRPr sz="1013" kern="1200">
          <a:solidFill>
            <a:schemeClr val="tx1"/>
          </a:solidFill>
          <a:latin typeface="+mn-lt"/>
          <a:ea typeface="+mn-ea"/>
          <a:cs typeface="+mn-cs"/>
        </a:defRPr>
      </a:lvl3pPr>
      <a:lvl4pPr marL="771525" algn="l" defTabSz="257175" rtl="0" eaLnBrk="1" latinLnBrk="0" hangingPunct="1">
        <a:defRPr sz="1013" kern="1200">
          <a:solidFill>
            <a:schemeClr val="tx1"/>
          </a:solidFill>
          <a:latin typeface="+mn-lt"/>
          <a:ea typeface="+mn-ea"/>
          <a:cs typeface="+mn-cs"/>
        </a:defRPr>
      </a:lvl4pPr>
      <a:lvl5pPr marL="1028700" algn="l" defTabSz="257175" rtl="0" eaLnBrk="1" latinLnBrk="0" hangingPunct="1">
        <a:defRPr sz="1013" kern="1200">
          <a:solidFill>
            <a:schemeClr val="tx1"/>
          </a:solidFill>
          <a:latin typeface="+mn-lt"/>
          <a:ea typeface="+mn-ea"/>
          <a:cs typeface="+mn-cs"/>
        </a:defRPr>
      </a:lvl5pPr>
      <a:lvl6pPr marL="1285875" algn="l" defTabSz="257175" rtl="0" eaLnBrk="1" latinLnBrk="0" hangingPunct="1">
        <a:defRPr sz="1013" kern="1200">
          <a:solidFill>
            <a:schemeClr val="tx1"/>
          </a:solidFill>
          <a:latin typeface="+mn-lt"/>
          <a:ea typeface="+mn-ea"/>
          <a:cs typeface="+mn-cs"/>
        </a:defRPr>
      </a:lvl6pPr>
      <a:lvl7pPr marL="1543050" algn="l" defTabSz="257175" rtl="0" eaLnBrk="1" latinLnBrk="0" hangingPunct="1">
        <a:defRPr sz="1013" kern="1200">
          <a:solidFill>
            <a:schemeClr val="tx1"/>
          </a:solidFill>
          <a:latin typeface="+mn-lt"/>
          <a:ea typeface="+mn-ea"/>
          <a:cs typeface="+mn-cs"/>
        </a:defRPr>
      </a:lvl7pPr>
      <a:lvl8pPr marL="1800225" algn="l" defTabSz="257175" rtl="0" eaLnBrk="1" latinLnBrk="0" hangingPunct="1">
        <a:defRPr sz="1013" kern="1200">
          <a:solidFill>
            <a:schemeClr val="tx1"/>
          </a:solidFill>
          <a:latin typeface="+mn-lt"/>
          <a:ea typeface="+mn-ea"/>
          <a:cs typeface="+mn-cs"/>
        </a:defRPr>
      </a:lvl8pPr>
      <a:lvl9pPr marL="2057400" algn="l" defTabSz="257175"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0AE2E-536A-4336-A93D-239CFCCC3490}"/>
              </a:ext>
            </a:extLst>
          </p:cNvPr>
          <p:cNvSpPr>
            <a:spLocks noGrp="1"/>
          </p:cNvSpPr>
          <p:nvPr>
            <p:ph type="title"/>
          </p:nvPr>
        </p:nvSpPr>
        <p:spPr/>
        <p:txBody>
          <a:bodyPr/>
          <a:lstStyle/>
          <a:p>
            <a:r>
              <a:rPr lang="en-US"/>
              <a:t>Facebook Top Posts Table | Costa Coffee Egypt - 1 of 14</a:t>
            </a:r>
          </a:p>
        </p:txBody>
      </p:sp>
      <p:graphicFrame>
        <p:nvGraphicFramePr>
          <p:cNvPr id="5" name="Table Placeholder 4">
            <a:extLst>
              <a:ext uri="{FF2B5EF4-FFF2-40B4-BE49-F238E27FC236}">
                <a16:creationId xmlns:a16="http://schemas.microsoft.com/office/drawing/2014/main" id="{AA91A56C-57EF-41FB-BA53-C4ADAB1C3CF2}"/>
              </a:ext>
            </a:extLst>
          </p:cNvPr>
          <p:cNvGraphicFramePr>
            <a:graphicFrameLocks noGrp="1"/>
          </p:cNvGraphicFramePr>
          <p:nvPr>
            <p:ph type="tbl" sz="quarter" idx="13"/>
            <p:extLst>
              <p:ext uri="{D42A27DB-BD31-4B8C-83A1-F6EECF244321}">
                <p14:modId xmlns:p14="http://schemas.microsoft.com/office/powerpoint/2010/main" val="3808146640"/>
              </p:ext>
            </p:extLst>
          </p:nvPr>
        </p:nvGraphicFramePr>
        <p:xfrm>
          <a:off x="457200" y="1298575"/>
          <a:ext cx="7697216" cy="2682240"/>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851620652"/>
                    </a:ext>
                  </a:extLst>
                </a:gridCol>
                <a:gridCol w="493776">
                  <a:extLst>
                    <a:ext uri="{9D8B030D-6E8A-4147-A177-3AD203B41FA5}">
                      <a16:colId xmlns:a16="http://schemas.microsoft.com/office/drawing/2014/main" val="4234835631"/>
                    </a:ext>
                  </a:extLst>
                </a:gridCol>
                <a:gridCol w="208280">
                  <a:extLst>
                    <a:ext uri="{9D8B030D-6E8A-4147-A177-3AD203B41FA5}">
                      <a16:colId xmlns:a16="http://schemas.microsoft.com/office/drawing/2014/main" val="3354137075"/>
                    </a:ext>
                  </a:extLst>
                </a:gridCol>
                <a:gridCol w="246888">
                  <a:extLst>
                    <a:ext uri="{9D8B030D-6E8A-4147-A177-3AD203B41FA5}">
                      <a16:colId xmlns:a16="http://schemas.microsoft.com/office/drawing/2014/main" val="1396533268"/>
                    </a:ext>
                  </a:extLst>
                </a:gridCol>
                <a:gridCol w="493776">
                  <a:extLst>
                    <a:ext uri="{9D8B030D-6E8A-4147-A177-3AD203B41FA5}">
                      <a16:colId xmlns:a16="http://schemas.microsoft.com/office/drawing/2014/main" val="1516434364"/>
                    </a:ext>
                  </a:extLst>
                </a:gridCol>
                <a:gridCol w="493776">
                  <a:extLst>
                    <a:ext uri="{9D8B030D-6E8A-4147-A177-3AD203B41FA5}">
                      <a16:colId xmlns:a16="http://schemas.microsoft.com/office/drawing/2014/main" val="4041666774"/>
                    </a:ext>
                  </a:extLst>
                </a:gridCol>
                <a:gridCol w="493776">
                  <a:extLst>
                    <a:ext uri="{9D8B030D-6E8A-4147-A177-3AD203B41FA5}">
                      <a16:colId xmlns:a16="http://schemas.microsoft.com/office/drawing/2014/main" val="1982696219"/>
                    </a:ext>
                  </a:extLst>
                </a:gridCol>
                <a:gridCol w="493776">
                  <a:extLst>
                    <a:ext uri="{9D8B030D-6E8A-4147-A177-3AD203B41FA5}">
                      <a16:colId xmlns:a16="http://schemas.microsoft.com/office/drawing/2014/main" val="2179026343"/>
                    </a:ext>
                  </a:extLst>
                </a:gridCol>
                <a:gridCol w="493776">
                  <a:extLst>
                    <a:ext uri="{9D8B030D-6E8A-4147-A177-3AD203B41FA5}">
                      <a16:colId xmlns:a16="http://schemas.microsoft.com/office/drawing/2014/main" val="1801245937"/>
                    </a:ext>
                  </a:extLst>
                </a:gridCol>
                <a:gridCol w="493776">
                  <a:extLst>
                    <a:ext uri="{9D8B030D-6E8A-4147-A177-3AD203B41FA5}">
                      <a16:colId xmlns:a16="http://schemas.microsoft.com/office/drawing/2014/main" val="3655722370"/>
                    </a:ext>
                  </a:extLst>
                </a:gridCol>
                <a:gridCol w="493776">
                  <a:extLst>
                    <a:ext uri="{9D8B030D-6E8A-4147-A177-3AD203B41FA5}">
                      <a16:colId xmlns:a16="http://schemas.microsoft.com/office/drawing/2014/main" val="2238350072"/>
                    </a:ext>
                  </a:extLst>
                </a:gridCol>
                <a:gridCol w="493776">
                  <a:extLst>
                    <a:ext uri="{9D8B030D-6E8A-4147-A177-3AD203B41FA5}">
                      <a16:colId xmlns:a16="http://schemas.microsoft.com/office/drawing/2014/main" val="140804383"/>
                    </a:ext>
                  </a:extLst>
                </a:gridCol>
                <a:gridCol w="493776">
                  <a:extLst>
                    <a:ext uri="{9D8B030D-6E8A-4147-A177-3AD203B41FA5}">
                      <a16:colId xmlns:a16="http://schemas.microsoft.com/office/drawing/2014/main" val="3816225082"/>
                    </a:ext>
                  </a:extLst>
                </a:gridCol>
                <a:gridCol w="493776">
                  <a:extLst>
                    <a:ext uri="{9D8B030D-6E8A-4147-A177-3AD203B41FA5}">
                      <a16:colId xmlns:a16="http://schemas.microsoft.com/office/drawing/2014/main" val="2553980043"/>
                    </a:ext>
                  </a:extLst>
                </a:gridCol>
                <a:gridCol w="493776">
                  <a:extLst>
                    <a:ext uri="{9D8B030D-6E8A-4147-A177-3AD203B41FA5}">
                      <a16:colId xmlns:a16="http://schemas.microsoft.com/office/drawing/2014/main" val="2253803578"/>
                    </a:ext>
                  </a:extLst>
                </a:gridCol>
                <a:gridCol w="493776">
                  <a:extLst>
                    <a:ext uri="{9D8B030D-6E8A-4147-A177-3AD203B41FA5}">
                      <a16:colId xmlns:a16="http://schemas.microsoft.com/office/drawing/2014/main" val="254067299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517520407"/>
                  </a:ext>
                </a:extLst>
              </a:tr>
            </a:tbl>
          </a:graphicData>
        </a:graphic>
      </p:graphicFrame>
      <p:sp>
        <p:nvSpPr>
          <p:cNvPr id="4" name="Text Placeholder 3">
            <a:extLst>
              <a:ext uri="{FF2B5EF4-FFF2-40B4-BE49-F238E27FC236}">
                <a16:creationId xmlns:a16="http://schemas.microsoft.com/office/drawing/2014/main" id="{30C0FF53-E07B-4706-B9AE-654DA4772E17}"/>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7159256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E1F00-DFB8-45DE-8A2A-ED0E9AEF048B}"/>
              </a:ext>
            </a:extLst>
          </p:cNvPr>
          <p:cNvSpPr>
            <a:spLocks noGrp="1"/>
          </p:cNvSpPr>
          <p:nvPr>
            <p:ph type="title"/>
          </p:nvPr>
        </p:nvSpPr>
        <p:spPr/>
        <p:txBody>
          <a:bodyPr/>
          <a:lstStyle/>
          <a:p>
            <a:r>
              <a:rPr lang="en-US"/>
              <a:t>Facebook Top Posts Table | Costa Coffee Egypt - 2 of 14</a:t>
            </a:r>
          </a:p>
        </p:txBody>
      </p:sp>
      <p:graphicFrame>
        <p:nvGraphicFramePr>
          <p:cNvPr id="5" name="Table Placeholder 4">
            <a:extLst>
              <a:ext uri="{FF2B5EF4-FFF2-40B4-BE49-F238E27FC236}">
                <a16:creationId xmlns:a16="http://schemas.microsoft.com/office/drawing/2014/main" id="{D24B4EF4-4A6A-4A9D-833C-5DCB240B73BF}"/>
              </a:ext>
            </a:extLst>
          </p:cNvPr>
          <p:cNvGraphicFramePr>
            <a:graphicFrameLocks noGrp="1"/>
          </p:cNvGraphicFramePr>
          <p:nvPr>
            <p:ph type="tbl" sz="quarter" idx="13"/>
            <p:extLst>
              <p:ext uri="{D42A27DB-BD31-4B8C-83A1-F6EECF244321}">
                <p14:modId xmlns:p14="http://schemas.microsoft.com/office/powerpoint/2010/main" val="94609477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65496628"/>
                    </a:ext>
                  </a:extLst>
                </a:gridCol>
                <a:gridCol w="493776">
                  <a:extLst>
                    <a:ext uri="{9D8B030D-6E8A-4147-A177-3AD203B41FA5}">
                      <a16:colId xmlns:a16="http://schemas.microsoft.com/office/drawing/2014/main" val="1479235682"/>
                    </a:ext>
                  </a:extLst>
                </a:gridCol>
                <a:gridCol w="208280">
                  <a:extLst>
                    <a:ext uri="{9D8B030D-6E8A-4147-A177-3AD203B41FA5}">
                      <a16:colId xmlns:a16="http://schemas.microsoft.com/office/drawing/2014/main" val="3324589911"/>
                    </a:ext>
                  </a:extLst>
                </a:gridCol>
                <a:gridCol w="246888">
                  <a:extLst>
                    <a:ext uri="{9D8B030D-6E8A-4147-A177-3AD203B41FA5}">
                      <a16:colId xmlns:a16="http://schemas.microsoft.com/office/drawing/2014/main" val="1621574414"/>
                    </a:ext>
                  </a:extLst>
                </a:gridCol>
                <a:gridCol w="493776">
                  <a:extLst>
                    <a:ext uri="{9D8B030D-6E8A-4147-A177-3AD203B41FA5}">
                      <a16:colId xmlns:a16="http://schemas.microsoft.com/office/drawing/2014/main" val="959707373"/>
                    </a:ext>
                  </a:extLst>
                </a:gridCol>
                <a:gridCol w="493776">
                  <a:extLst>
                    <a:ext uri="{9D8B030D-6E8A-4147-A177-3AD203B41FA5}">
                      <a16:colId xmlns:a16="http://schemas.microsoft.com/office/drawing/2014/main" val="837607663"/>
                    </a:ext>
                  </a:extLst>
                </a:gridCol>
                <a:gridCol w="493776">
                  <a:extLst>
                    <a:ext uri="{9D8B030D-6E8A-4147-A177-3AD203B41FA5}">
                      <a16:colId xmlns:a16="http://schemas.microsoft.com/office/drawing/2014/main" val="3198344122"/>
                    </a:ext>
                  </a:extLst>
                </a:gridCol>
                <a:gridCol w="493776">
                  <a:extLst>
                    <a:ext uri="{9D8B030D-6E8A-4147-A177-3AD203B41FA5}">
                      <a16:colId xmlns:a16="http://schemas.microsoft.com/office/drawing/2014/main" val="2175635006"/>
                    </a:ext>
                  </a:extLst>
                </a:gridCol>
                <a:gridCol w="493776">
                  <a:extLst>
                    <a:ext uri="{9D8B030D-6E8A-4147-A177-3AD203B41FA5}">
                      <a16:colId xmlns:a16="http://schemas.microsoft.com/office/drawing/2014/main" val="3363381751"/>
                    </a:ext>
                  </a:extLst>
                </a:gridCol>
                <a:gridCol w="493776">
                  <a:extLst>
                    <a:ext uri="{9D8B030D-6E8A-4147-A177-3AD203B41FA5}">
                      <a16:colId xmlns:a16="http://schemas.microsoft.com/office/drawing/2014/main" val="2947173076"/>
                    </a:ext>
                  </a:extLst>
                </a:gridCol>
                <a:gridCol w="493776">
                  <a:extLst>
                    <a:ext uri="{9D8B030D-6E8A-4147-A177-3AD203B41FA5}">
                      <a16:colId xmlns:a16="http://schemas.microsoft.com/office/drawing/2014/main" val="3810297768"/>
                    </a:ext>
                  </a:extLst>
                </a:gridCol>
                <a:gridCol w="493776">
                  <a:extLst>
                    <a:ext uri="{9D8B030D-6E8A-4147-A177-3AD203B41FA5}">
                      <a16:colId xmlns:a16="http://schemas.microsoft.com/office/drawing/2014/main" val="2151290531"/>
                    </a:ext>
                  </a:extLst>
                </a:gridCol>
                <a:gridCol w="493776">
                  <a:extLst>
                    <a:ext uri="{9D8B030D-6E8A-4147-A177-3AD203B41FA5}">
                      <a16:colId xmlns:a16="http://schemas.microsoft.com/office/drawing/2014/main" val="3680778797"/>
                    </a:ext>
                  </a:extLst>
                </a:gridCol>
                <a:gridCol w="493776">
                  <a:extLst>
                    <a:ext uri="{9D8B030D-6E8A-4147-A177-3AD203B41FA5}">
                      <a16:colId xmlns:a16="http://schemas.microsoft.com/office/drawing/2014/main" val="3086617228"/>
                    </a:ext>
                  </a:extLst>
                </a:gridCol>
                <a:gridCol w="493776">
                  <a:extLst>
                    <a:ext uri="{9D8B030D-6E8A-4147-A177-3AD203B41FA5}">
                      <a16:colId xmlns:a16="http://schemas.microsoft.com/office/drawing/2014/main" val="2920063051"/>
                    </a:ext>
                  </a:extLst>
                </a:gridCol>
                <a:gridCol w="493776">
                  <a:extLst>
                    <a:ext uri="{9D8B030D-6E8A-4147-A177-3AD203B41FA5}">
                      <a16:colId xmlns:a16="http://schemas.microsoft.com/office/drawing/2014/main" val="345900164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58153343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Costa Coffee Egypt - 2021-12-02 11:24:20</a:t>
                      </a:r>
                      <a:r>
                        <a:rPr kumimoji="0" lang="en-US" sz="1000" b="0" i="0" u="none" strike="noStrike" kern="1200" cap="none" spc="0" normalizeH="0" baseline="0" noProof="0">
                          <a:ln>
                            <a:noFill/>
                          </a:ln>
                          <a:solidFill>
                            <a:prstClr val="black"/>
                          </a:solidFill>
                          <a:effectLst/>
                          <a:uLnTx/>
                          <a:uFillTx/>
                          <a:latin typeface="+mn-lt"/>
                          <a:ea typeface="+mn-ea"/>
                          <a:cs typeface="+mn-cs"/>
                        </a:rPr>
                        <a:t>
 Gather up over C🍪🍪kies..​
Who would you share your cookies with? ​
​​
Call us on 16460 or order through Talabat.​
​
Tax registration number 100-060-749​
#CostaCoffe​
​
‎​​</a:t>
                      </a:r>
                      <a:r>
                        <a:rPr kumimoji="0" lang="ar-AE" sz="1000" b="0" i="0" u="none" strike="noStrike" kern="1200" cap="none" spc="0" normalizeH="0" baseline="0" noProof="0">
                          <a:ln>
                            <a:noFill/>
                          </a:ln>
                          <a:solidFill>
                            <a:prstClr val="black"/>
                          </a:solidFill>
                          <a:effectLst/>
                          <a:uLnTx/>
                          <a:uFillTx/>
                          <a:latin typeface="+mn-lt"/>
                          <a:ea typeface="+mn-ea"/>
                          <a:cs typeface="+mn-cs"/>
                        </a:rPr>
                        <a:t>القعدة هتحلو أكثر بالكوكيز</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تاج الشخص اللي هتاكل معاه الكوكيز.​
‎اطلب من على 16460 أو من خلال </a:t>
                      </a:r>
                      <a:r>
                        <a:rPr kumimoji="0" lang="en-US" sz="1000" b="0" i="0" u="none" strike="noStrike" kern="1200" cap="none" spc="0" normalizeH="0" baseline="0" noProof="0">
                          <a:ln>
                            <a:noFill/>
                          </a:ln>
                          <a:solidFill>
                            <a:prstClr val="black"/>
                          </a:solidFill>
                          <a:effectLst/>
                          <a:uLnTx/>
                          <a:uFillTx/>
                          <a:latin typeface="+mn-lt"/>
                          <a:ea typeface="+mn-ea"/>
                          <a:cs typeface="+mn-cs"/>
                        </a:rPr>
                        <a:t>Talabat ​
‎</a:t>
                      </a:r>
                      <a:r>
                        <a:rPr kumimoji="0" lang="ar-AE" sz="1000" b="0" i="0" u="none" strike="noStrike" kern="1200" cap="none" spc="0" normalizeH="0" baseline="0" noProof="0">
                          <a:ln>
                            <a:noFill/>
                          </a:ln>
                          <a:solidFill>
                            <a:prstClr val="black"/>
                          </a:solidFill>
                          <a:effectLst/>
                          <a:uLnTx/>
                          <a:uFillTx/>
                          <a:latin typeface="+mn-lt"/>
                          <a:ea typeface="+mn-ea"/>
                          <a:cs typeface="+mn-cs"/>
                        </a:rPr>
                        <a:t>رقم التسجيل الضريبي​
 100-060-749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192240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0.55906408530904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69234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621451814"/>
                  </a:ext>
                </a:extLst>
              </a:tr>
            </a:tbl>
          </a:graphicData>
        </a:graphic>
      </p:graphicFrame>
      <p:sp>
        <p:nvSpPr>
          <p:cNvPr id="4" name="Text Placeholder 3">
            <a:extLst>
              <a:ext uri="{FF2B5EF4-FFF2-40B4-BE49-F238E27FC236}">
                <a16:creationId xmlns:a16="http://schemas.microsoft.com/office/drawing/2014/main" id="{9F87EC3A-A147-457D-9586-BE7453EC94D1}"/>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5206696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505A3-725E-49FE-B4D9-BFD74F17DE7E}"/>
              </a:ext>
            </a:extLst>
          </p:cNvPr>
          <p:cNvSpPr>
            <a:spLocks noGrp="1"/>
          </p:cNvSpPr>
          <p:nvPr>
            <p:ph type="title"/>
          </p:nvPr>
        </p:nvSpPr>
        <p:spPr/>
        <p:txBody>
          <a:bodyPr/>
          <a:lstStyle/>
          <a:p>
            <a:r>
              <a:rPr lang="en-US"/>
              <a:t>Facebook Top Posts Table | Costa Coffee Egypt - 3 of 14</a:t>
            </a:r>
          </a:p>
        </p:txBody>
      </p:sp>
      <p:graphicFrame>
        <p:nvGraphicFramePr>
          <p:cNvPr id="5" name="Table Placeholder 4">
            <a:extLst>
              <a:ext uri="{FF2B5EF4-FFF2-40B4-BE49-F238E27FC236}">
                <a16:creationId xmlns:a16="http://schemas.microsoft.com/office/drawing/2014/main" id="{CCE771D4-03BB-4D8E-A3D4-09199673F73F}"/>
              </a:ext>
            </a:extLst>
          </p:cNvPr>
          <p:cNvGraphicFramePr>
            <a:graphicFrameLocks noGrp="1"/>
          </p:cNvGraphicFramePr>
          <p:nvPr>
            <p:ph type="tbl" sz="quarter" idx="13"/>
            <p:extLst>
              <p:ext uri="{D42A27DB-BD31-4B8C-83A1-F6EECF244321}">
                <p14:modId xmlns:p14="http://schemas.microsoft.com/office/powerpoint/2010/main" val="322621318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646219434"/>
                    </a:ext>
                  </a:extLst>
                </a:gridCol>
                <a:gridCol w="493776">
                  <a:extLst>
                    <a:ext uri="{9D8B030D-6E8A-4147-A177-3AD203B41FA5}">
                      <a16:colId xmlns:a16="http://schemas.microsoft.com/office/drawing/2014/main" val="4189657318"/>
                    </a:ext>
                  </a:extLst>
                </a:gridCol>
                <a:gridCol w="208280">
                  <a:extLst>
                    <a:ext uri="{9D8B030D-6E8A-4147-A177-3AD203B41FA5}">
                      <a16:colId xmlns:a16="http://schemas.microsoft.com/office/drawing/2014/main" val="1070044693"/>
                    </a:ext>
                  </a:extLst>
                </a:gridCol>
                <a:gridCol w="246888">
                  <a:extLst>
                    <a:ext uri="{9D8B030D-6E8A-4147-A177-3AD203B41FA5}">
                      <a16:colId xmlns:a16="http://schemas.microsoft.com/office/drawing/2014/main" val="1982993795"/>
                    </a:ext>
                  </a:extLst>
                </a:gridCol>
                <a:gridCol w="493776">
                  <a:extLst>
                    <a:ext uri="{9D8B030D-6E8A-4147-A177-3AD203B41FA5}">
                      <a16:colId xmlns:a16="http://schemas.microsoft.com/office/drawing/2014/main" val="2594298957"/>
                    </a:ext>
                  </a:extLst>
                </a:gridCol>
                <a:gridCol w="493776">
                  <a:extLst>
                    <a:ext uri="{9D8B030D-6E8A-4147-A177-3AD203B41FA5}">
                      <a16:colId xmlns:a16="http://schemas.microsoft.com/office/drawing/2014/main" val="3096733025"/>
                    </a:ext>
                  </a:extLst>
                </a:gridCol>
                <a:gridCol w="493776">
                  <a:extLst>
                    <a:ext uri="{9D8B030D-6E8A-4147-A177-3AD203B41FA5}">
                      <a16:colId xmlns:a16="http://schemas.microsoft.com/office/drawing/2014/main" val="2897895974"/>
                    </a:ext>
                  </a:extLst>
                </a:gridCol>
                <a:gridCol w="493776">
                  <a:extLst>
                    <a:ext uri="{9D8B030D-6E8A-4147-A177-3AD203B41FA5}">
                      <a16:colId xmlns:a16="http://schemas.microsoft.com/office/drawing/2014/main" val="4195601939"/>
                    </a:ext>
                  </a:extLst>
                </a:gridCol>
                <a:gridCol w="493776">
                  <a:extLst>
                    <a:ext uri="{9D8B030D-6E8A-4147-A177-3AD203B41FA5}">
                      <a16:colId xmlns:a16="http://schemas.microsoft.com/office/drawing/2014/main" val="2516993897"/>
                    </a:ext>
                  </a:extLst>
                </a:gridCol>
                <a:gridCol w="493776">
                  <a:extLst>
                    <a:ext uri="{9D8B030D-6E8A-4147-A177-3AD203B41FA5}">
                      <a16:colId xmlns:a16="http://schemas.microsoft.com/office/drawing/2014/main" val="3503702843"/>
                    </a:ext>
                  </a:extLst>
                </a:gridCol>
                <a:gridCol w="493776">
                  <a:extLst>
                    <a:ext uri="{9D8B030D-6E8A-4147-A177-3AD203B41FA5}">
                      <a16:colId xmlns:a16="http://schemas.microsoft.com/office/drawing/2014/main" val="129070061"/>
                    </a:ext>
                  </a:extLst>
                </a:gridCol>
                <a:gridCol w="493776">
                  <a:extLst>
                    <a:ext uri="{9D8B030D-6E8A-4147-A177-3AD203B41FA5}">
                      <a16:colId xmlns:a16="http://schemas.microsoft.com/office/drawing/2014/main" val="2663981118"/>
                    </a:ext>
                  </a:extLst>
                </a:gridCol>
                <a:gridCol w="493776">
                  <a:extLst>
                    <a:ext uri="{9D8B030D-6E8A-4147-A177-3AD203B41FA5}">
                      <a16:colId xmlns:a16="http://schemas.microsoft.com/office/drawing/2014/main" val="2498101967"/>
                    </a:ext>
                  </a:extLst>
                </a:gridCol>
                <a:gridCol w="493776">
                  <a:extLst>
                    <a:ext uri="{9D8B030D-6E8A-4147-A177-3AD203B41FA5}">
                      <a16:colId xmlns:a16="http://schemas.microsoft.com/office/drawing/2014/main" val="2645221009"/>
                    </a:ext>
                  </a:extLst>
                </a:gridCol>
                <a:gridCol w="493776">
                  <a:extLst>
                    <a:ext uri="{9D8B030D-6E8A-4147-A177-3AD203B41FA5}">
                      <a16:colId xmlns:a16="http://schemas.microsoft.com/office/drawing/2014/main" val="256184758"/>
                    </a:ext>
                  </a:extLst>
                </a:gridCol>
                <a:gridCol w="493776">
                  <a:extLst>
                    <a:ext uri="{9D8B030D-6E8A-4147-A177-3AD203B41FA5}">
                      <a16:colId xmlns:a16="http://schemas.microsoft.com/office/drawing/2014/main" val="282746129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53902317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Costa Coffee Egypt - 2021-12-12 11:52:57</a:t>
                      </a:r>
                      <a:r>
                        <a:rPr kumimoji="0" lang="en-US" sz="1000" b="0" i="0" u="none" strike="noStrike" kern="1200" cap="none" spc="0" normalizeH="0" baseline="0" noProof="0">
                          <a:ln>
                            <a:noFill/>
                          </a:ln>
                          <a:solidFill>
                            <a:prstClr val="black"/>
                          </a:solidFill>
                          <a:effectLst/>
                          <a:uLnTx/>
                          <a:uFillTx/>
                          <a:latin typeface="+mn-lt"/>
                          <a:ea typeface="+mn-ea"/>
                          <a:cs typeface="+mn-cs"/>
                        </a:rPr>
                        <a:t>
 “Life tastes better with a slice of cheesecake”🍰 from #CostaCoffe
​
Call us on 16460 or order through Talabat.
​​ </a:t>
                      </a:r>
                      <a:r>
                        <a:rPr kumimoji="0" lang="ar-AE" sz="1000" b="0" i="0" u="none" strike="noStrike" kern="1200" cap="none" spc="0" normalizeH="0" baseline="0" noProof="0">
                          <a:ln>
                            <a:noFill/>
                          </a:ln>
                          <a:solidFill>
                            <a:prstClr val="black"/>
                          </a:solidFill>
                          <a:effectLst/>
                          <a:uLnTx/>
                          <a:uFillTx/>
                          <a:latin typeface="+mn-lt"/>
                          <a:ea typeface="+mn-ea"/>
                          <a:cs typeface="+mn-cs"/>
                        </a:rPr>
                        <a:t>اسعد يومك بقطعة تشيز كيك من كوستا كوفي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اطلب من على 16460 أو من خلال </a:t>
                      </a:r>
                      <a:r>
                        <a:rPr kumimoji="0" lang="en-US" sz="1000" b="0" i="0" u="none" strike="noStrike" kern="1200" cap="none" spc="0" normalizeH="0" baseline="0" noProof="0">
                          <a:ln>
                            <a:noFill/>
                          </a:ln>
                          <a:solidFill>
                            <a:prstClr val="black"/>
                          </a:solidFill>
                          <a:effectLst/>
                          <a:uLnTx/>
                          <a:uFillTx/>
                          <a:latin typeface="+mn-lt"/>
                          <a:ea typeface="+mn-ea"/>
                          <a:cs typeface="+mn-cs"/>
                        </a:rPr>
                        <a:t>Talabat 
</a:t>
                      </a:r>
                      <a:r>
                        <a:rPr kumimoji="0" lang="ar-AE" sz="1000" b="0" i="0" u="none" strike="noStrike" kern="1200" cap="none" spc="0" normalizeH="0" baseline="0" noProof="0">
                          <a:ln>
                            <a:noFill/>
                          </a:ln>
                          <a:solidFill>
                            <a:prstClr val="black"/>
                          </a:solidFill>
                          <a:effectLst/>
                          <a:uLnTx/>
                          <a:uFillTx/>
                          <a:latin typeface="+mn-lt"/>
                          <a:ea typeface="+mn-ea"/>
                          <a:cs typeface="+mn-cs"/>
                        </a:rPr>
                        <a:t>رقم التسجيل الضريبي
 100-060-749
#كوستا_كوفي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897119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0.33967993289106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237981144"/>
                  </a:ext>
                </a:extLst>
              </a:tr>
            </a:tbl>
          </a:graphicData>
        </a:graphic>
      </p:graphicFrame>
      <p:sp>
        <p:nvSpPr>
          <p:cNvPr id="4" name="Text Placeholder 3">
            <a:extLst>
              <a:ext uri="{FF2B5EF4-FFF2-40B4-BE49-F238E27FC236}">
                <a16:creationId xmlns:a16="http://schemas.microsoft.com/office/drawing/2014/main" id="{8E588A45-4115-49DB-AC32-F8B4262B7473}"/>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1331684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26CFA-3D00-4511-AF61-40FB44CA2AD5}"/>
              </a:ext>
            </a:extLst>
          </p:cNvPr>
          <p:cNvSpPr>
            <a:spLocks noGrp="1"/>
          </p:cNvSpPr>
          <p:nvPr>
            <p:ph type="title"/>
          </p:nvPr>
        </p:nvSpPr>
        <p:spPr/>
        <p:txBody>
          <a:bodyPr/>
          <a:lstStyle/>
          <a:p>
            <a:r>
              <a:rPr lang="en-US"/>
              <a:t>Facebook Top Posts Table | Costa Coffee Egypt - 4 of 14</a:t>
            </a:r>
          </a:p>
        </p:txBody>
      </p:sp>
      <p:graphicFrame>
        <p:nvGraphicFramePr>
          <p:cNvPr id="5" name="Table Placeholder 4">
            <a:extLst>
              <a:ext uri="{FF2B5EF4-FFF2-40B4-BE49-F238E27FC236}">
                <a16:creationId xmlns:a16="http://schemas.microsoft.com/office/drawing/2014/main" id="{6006BA04-8BF9-46BF-BE5D-66581FA82307}"/>
              </a:ext>
            </a:extLst>
          </p:cNvPr>
          <p:cNvGraphicFramePr>
            <a:graphicFrameLocks noGrp="1"/>
          </p:cNvGraphicFramePr>
          <p:nvPr>
            <p:ph type="tbl" sz="quarter" idx="13"/>
            <p:extLst>
              <p:ext uri="{D42A27DB-BD31-4B8C-83A1-F6EECF244321}">
                <p14:modId xmlns:p14="http://schemas.microsoft.com/office/powerpoint/2010/main" val="202389671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277760582"/>
                    </a:ext>
                  </a:extLst>
                </a:gridCol>
                <a:gridCol w="493776">
                  <a:extLst>
                    <a:ext uri="{9D8B030D-6E8A-4147-A177-3AD203B41FA5}">
                      <a16:colId xmlns:a16="http://schemas.microsoft.com/office/drawing/2014/main" val="602753416"/>
                    </a:ext>
                  </a:extLst>
                </a:gridCol>
                <a:gridCol w="208280">
                  <a:extLst>
                    <a:ext uri="{9D8B030D-6E8A-4147-A177-3AD203B41FA5}">
                      <a16:colId xmlns:a16="http://schemas.microsoft.com/office/drawing/2014/main" val="4155184217"/>
                    </a:ext>
                  </a:extLst>
                </a:gridCol>
                <a:gridCol w="246888">
                  <a:extLst>
                    <a:ext uri="{9D8B030D-6E8A-4147-A177-3AD203B41FA5}">
                      <a16:colId xmlns:a16="http://schemas.microsoft.com/office/drawing/2014/main" val="2593962771"/>
                    </a:ext>
                  </a:extLst>
                </a:gridCol>
                <a:gridCol w="493776">
                  <a:extLst>
                    <a:ext uri="{9D8B030D-6E8A-4147-A177-3AD203B41FA5}">
                      <a16:colId xmlns:a16="http://schemas.microsoft.com/office/drawing/2014/main" val="1220754964"/>
                    </a:ext>
                  </a:extLst>
                </a:gridCol>
                <a:gridCol w="493776">
                  <a:extLst>
                    <a:ext uri="{9D8B030D-6E8A-4147-A177-3AD203B41FA5}">
                      <a16:colId xmlns:a16="http://schemas.microsoft.com/office/drawing/2014/main" val="1799509009"/>
                    </a:ext>
                  </a:extLst>
                </a:gridCol>
                <a:gridCol w="493776">
                  <a:extLst>
                    <a:ext uri="{9D8B030D-6E8A-4147-A177-3AD203B41FA5}">
                      <a16:colId xmlns:a16="http://schemas.microsoft.com/office/drawing/2014/main" val="3828290389"/>
                    </a:ext>
                  </a:extLst>
                </a:gridCol>
                <a:gridCol w="493776">
                  <a:extLst>
                    <a:ext uri="{9D8B030D-6E8A-4147-A177-3AD203B41FA5}">
                      <a16:colId xmlns:a16="http://schemas.microsoft.com/office/drawing/2014/main" val="2354008213"/>
                    </a:ext>
                  </a:extLst>
                </a:gridCol>
                <a:gridCol w="493776">
                  <a:extLst>
                    <a:ext uri="{9D8B030D-6E8A-4147-A177-3AD203B41FA5}">
                      <a16:colId xmlns:a16="http://schemas.microsoft.com/office/drawing/2014/main" val="544203739"/>
                    </a:ext>
                  </a:extLst>
                </a:gridCol>
                <a:gridCol w="493776">
                  <a:extLst>
                    <a:ext uri="{9D8B030D-6E8A-4147-A177-3AD203B41FA5}">
                      <a16:colId xmlns:a16="http://schemas.microsoft.com/office/drawing/2014/main" val="4255387820"/>
                    </a:ext>
                  </a:extLst>
                </a:gridCol>
                <a:gridCol w="493776">
                  <a:extLst>
                    <a:ext uri="{9D8B030D-6E8A-4147-A177-3AD203B41FA5}">
                      <a16:colId xmlns:a16="http://schemas.microsoft.com/office/drawing/2014/main" val="2352891357"/>
                    </a:ext>
                  </a:extLst>
                </a:gridCol>
                <a:gridCol w="493776">
                  <a:extLst>
                    <a:ext uri="{9D8B030D-6E8A-4147-A177-3AD203B41FA5}">
                      <a16:colId xmlns:a16="http://schemas.microsoft.com/office/drawing/2014/main" val="4069194238"/>
                    </a:ext>
                  </a:extLst>
                </a:gridCol>
                <a:gridCol w="493776">
                  <a:extLst>
                    <a:ext uri="{9D8B030D-6E8A-4147-A177-3AD203B41FA5}">
                      <a16:colId xmlns:a16="http://schemas.microsoft.com/office/drawing/2014/main" val="4090288878"/>
                    </a:ext>
                  </a:extLst>
                </a:gridCol>
                <a:gridCol w="493776">
                  <a:extLst>
                    <a:ext uri="{9D8B030D-6E8A-4147-A177-3AD203B41FA5}">
                      <a16:colId xmlns:a16="http://schemas.microsoft.com/office/drawing/2014/main" val="3490448570"/>
                    </a:ext>
                  </a:extLst>
                </a:gridCol>
                <a:gridCol w="493776">
                  <a:extLst>
                    <a:ext uri="{9D8B030D-6E8A-4147-A177-3AD203B41FA5}">
                      <a16:colId xmlns:a16="http://schemas.microsoft.com/office/drawing/2014/main" val="610245031"/>
                    </a:ext>
                  </a:extLst>
                </a:gridCol>
                <a:gridCol w="493776">
                  <a:extLst>
                    <a:ext uri="{9D8B030D-6E8A-4147-A177-3AD203B41FA5}">
                      <a16:colId xmlns:a16="http://schemas.microsoft.com/office/drawing/2014/main" val="121813731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39966216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Costa Coffee Egypt - 2021-12-14 10:12:09</a:t>
                      </a:r>
                      <a:r>
                        <a:rPr kumimoji="0" lang="en-US" sz="1000" b="0" i="0" u="none" strike="noStrike" kern="1200" cap="none" spc="0" normalizeH="0" baseline="0" noProof="0">
                          <a:ln>
                            <a:noFill/>
                          </a:ln>
                          <a:solidFill>
                            <a:prstClr val="black"/>
                          </a:solidFill>
                          <a:effectLst/>
                          <a:uLnTx/>
                          <a:uFillTx/>
                          <a:latin typeface="+mn-lt"/>
                          <a:ea typeface="+mn-ea"/>
                          <a:cs typeface="+mn-cs"/>
                        </a:rPr>
                        <a:t>
 A Picture that you can smell ☕​
Call us on 16460 or order through Talabat​
#CostaCoffe​
​
​</a:t>
                      </a:r>
                      <a:r>
                        <a:rPr kumimoji="0" lang="ar-AE" sz="1000" b="0" i="0" u="none" strike="noStrike" kern="1200" cap="none" spc="0" normalizeH="0" baseline="0" noProof="0">
                          <a:ln>
                            <a:noFill/>
                          </a:ln>
                          <a:solidFill>
                            <a:prstClr val="black"/>
                          </a:solidFill>
                          <a:effectLst/>
                          <a:uLnTx/>
                          <a:uFillTx/>
                          <a:latin typeface="+mn-lt"/>
                          <a:ea typeface="+mn-ea"/>
                          <a:cs typeface="+mn-cs"/>
                        </a:rPr>
                        <a:t>صورة بطعم وريحة القهوة☕​
اطلب من على 16460 أو من خلال </a:t>
                      </a:r>
                      <a:r>
                        <a:rPr kumimoji="0" lang="en-US" sz="1000" b="0" i="0" u="none" strike="noStrike" kern="1200" cap="none" spc="0" normalizeH="0" baseline="0" noProof="0">
                          <a:ln>
                            <a:noFill/>
                          </a:ln>
                          <a:solidFill>
                            <a:prstClr val="black"/>
                          </a:solidFill>
                          <a:effectLst/>
                          <a:uLnTx/>
                          <a:uFillTx/>
                          <a:latin typeface="+mn-lt"/>
                          <a:ea typeface="+mn-ea"/>
                          <a:cs typeface="+mn-cs"/>
                        </a:rPr>
                        <a:t>Talabat ​
</a:t>
                      </a:r>
                      <a:r>
                        <a:rPr kumimoji="0" lang="ar-AE" sz="1000" b="0" i="0" u="none" strike="noStrike" kern="1200" cap="none" spc="0" normalizeH="0" baseline="0" noProof="0">
                          <a:ln>
                            <a:noFill/>
                          </a:ln>
                          <a:solidFill>
                            <a:prstClr val="black"/>
                          </a:solidFill>
                          <a:effectLst/>
                          <a:uLnTx/>
                          <a:uFillTx/>
                          <a:latin typeface="+mn-lt"/>
                          <a:ea typeface="+mn-ea"/>
                          <a:cs typeface="+mn-cs"/>
                        </a:rPr>
                        <a:t>رقم التسجيل الضريبي​
 100-060-749​
#كوستا_كوفي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800184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0.28054964104412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531442443"/>
                  </a:ext>
                </a:extLst>
              </a:tr>
            </a:tbl>
          </a:graphicData>
        </a:graphic>
      </p:graphicFrame>
      <p:sp>
        <p:nvSpPr>
          <p:cNvPr id="4" name="Text Placeholder 3">
            <a:extLst>
              <a:ext uri="{FF2B5EF4-FFF2-40B4-BE49-F238E27FC236}">
                <a16:creationId xmlns:a16="http://schemas.microsoft.com/office/drawing/2014/main" id="{4D6F9B9C-9B80-43B2-B97F-A175E84734BF}"/>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09367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BD86B-211D-4258-9F42-FC96958189A1}"/>
              </a:ext>
            </a:extLst>
          </p:cNvPr>
          <p:cNvSpPr>
            <a:spLocks noGrp="1"/>
          </p:cNvSpPr>
          <p:nvPr>
            <p:ph type="title"/>
          </p:nvPr>
        </p:nvSpPr>
        <p:spPr/>
        <p:txBody>
          <a:bodyPr/>
          <a:lstStyle/>
          <a:p>
            <a:r>
              <a:rPr lang="en-US"/>
              <a:t>Facebook Top Posts Table | Costa Coffee Egypt - 5 of 14</a:t>
            </a:r>
          </a:p>
        </p:txBody>
      </p:sp>
      <p:graphicFrame>
        <p:nvGraphicFramePr>
          <p:cNvPr id="5" name="Table Placeholder 4">
            <a:extLst>
              <a:ext uri="{FF2B5EF4-FFF2-40B4-BE49-F238E27FC236}">
                <a16:creationId xmlns:a16="http://schemas.microsoft.com/office/drawing/2014/main" id="{04C1277C-1302-4E3E-8B6A-45DE2BE53CD4}"/>
              </a:ext>
            </a:extLst>
          </p:cNvPr>
          <p:cNvGraphicFramePr>
            <a:graphicFrameLocks noGrp="1"/>
          </p:cNvGraphicFramePr>
          <p:nvPr>
            <p:ph type="tbl" sz="quarter" idx="13"/>
            <p:extLst>
              <p:ext uri="{D42A27DB-BD31-4B8C-83A1-F6EECF244321}">
                <p14:modId xmlns:p14="http://schemas.microsoft.com/office/powerpoint/2010/main" val="111496949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852572639"/>
                    </a:ext>
                  </a:extLst>
                </a:gridCol>
                <a:gridCol w="493776">
                  <a:extLst>
                    <a:ext uri="{9D8B030D-6E8A-4147-A177-3AD203B41FA5}">
                      <a16:colId xmlns:a16="http://schemas.microsoft.com/office/drawing/2014/main" val="3967435448"/>
                    </a:ext>
                  </a:extLst>
                </a:gridCol>
                <a:gridCol w="208280">
                  <a:extLst>
                    <a:ext uri="{9D8B030D-6E8A-4147-A177-3AD203B41FA5}">
                      <a16:colId xmlns:a16="http://schemas.microsoft.com/office/drawing/2014/main" val="3893361908"/>
                    </a:ext>
                  </a:extLst>
                </a:gridCol>
                <a:gridCol w="246888">
                  <a:extLst>
                    <a:ext uri="{9D8B030D-6E8A-4147-A177-3AD203B41FA5}">
                      <a16:colId xmlns:a16="http://schemas.microsoft.com/office/drawing/2014/main" val="3952914453"/>
                    </a:ext>
                  </a:extLst>
                </a:gridCol>
                <a:gridCol w="493776">
                  <a:extLst>
                    <a:ext uri="{9D8B030D-6E8A-4147-A177-3AD203B41FA5}">
                      <a16:colId xmlns:a16="http://schemas.microsoft.com/office/drawing/2014/main" val="4094562657"/>
                    </a:ext>
                  </a:extLst>
                </a:gridCol>
                <a:gridCol w="493776">
                  <a:extLst>
                    <a:ext uri="{9D8B030D-6E8A-4147-A177-3AD203B41FA5}">
                      <a16:colId xmlns:a16="http://schemas.microsoft.com/office/drawing/2014/main" val="3714934574"/>
                    </a:ext>
                  </a:extLst>
                </a:gridCol>
                <a:gridCol w="493776">
                  <a:extLst>
                    <a:ext uri="{9D8B030D-6E8A-4147-A177-3AD203B41FA5}">
                      <a16:colId xmlns:a16="http://schemas.microsoft.com/office/drawing/2014/main" val="3401704759"/>
                    </a:ext>
                  </a:extLst>
                </a:gridCol>
                <a:gridCol w="493776">
                  <a:extLst>
                    <a:ext uri="{9D8B030D-6E8A-4147-A177-3AD203B41FA5}">
                      <a16:colId xmlns:a16="http://schemas.microsoft.com/office/drawing/2014/main" val="2400841510"/>
                    </a:ext>
                  </a:extLst>
                </a:gridCol>
                <a:gridCol w="493776">
                  <a:extLst>
                    <a:ext uri="{9D8B030D-6E8A-4147-A177-3AD203B41FA5}">
                      <a16:colId xmlns:a16="http://schemas.microsoft.com/office/drawing/2014/main" val="391272732"/>
                    </a:ext>
                  </a:extLst>
                </a:gridCol>
                <a:gridCol w="493776">
                  <a:extLst>
                    <a:ext uri="{9D8B030D-6E8A-4147-A177-3AD203B41FA5}">
                      <a16:colId xmlns:a16="http://schemas.microsoft.com/office/drawing/2014/main" val="837145563"/>
                    </a:ext>
                  </a:extLst>
                </a:gridCol>
                <a:gridCol w="493776">
                  <a:extLst>
                    <a:ext uri="{9D8B030D-6E8A-4147-A177-3AD203B41FA5}">
                      <a16:colId xmlns:a16="http://schemas.microsoft.com/office/drawing/2014/main" val="3055593207"/>
                    </a:ext>
                  </a:extLst>
                </a:gridCol>
                <a:gridCol w="493776">
                  <a:extLst>
                    <a:ext uri="{9D8B030D-6E8A-4147-A177-3AD203B41FA5}">
                      <a16:colId xmlns:a16="http://schemas.microsoft.com/office/drawing/2014/main" val="3463806485"/>
                    </a:ext>
                  </a:extLst>
                </a:gridCol>
                <a:gridCol w="493776">
                  <a:extLst>
                    <a:ext uri="{9D8B030D-6E8A-4147-A177-3AD203B41FA5}">
                      <a16:colId xmlns:a16="http://schemas.microsoft.com/office/drawing/2014/main" val="1023543614"/>
                    </a:ext>
                  </a:extLst>
                </a:gridCol>
                <a:gridCol w="493776">
                  <a:extLst>
                    <a:ext uri="{9D8B030D-6E8A-4147-A177-3AD203B41FA5}">
                      <a16:colId xmlns:a16="http://schemas.microsoft.com/office/drawing/2014/main" val="3852103054"/>
                    </a:ext>
                  </a:extLst>
                </a:gridCol>
                <a:gridCol w="493776">
                  <a:extLst>
                    <a:ext uri="{9D8B030D-6E8A-4147-A177-3AD203B41FA5}">
                      <a16:colId xmlns:a16="http://schemas.microsoft.com/office/drawing/2014/main" val="3428939073"/>
                    </a:ext>
                  </a:extLst>
                </a:gridCol>
                <a:gridCol w="493776">
                  <a:extLst>
                    <a:ext uri="{9D8B030D-6E8A-4147-A177-3AD203B41FA5}">
                      <a16:colId xmlns:a16="http://schemas.microsoft.com/office/drawing/2014/main" val="281851476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16582496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Costa Coffee Egypt - 2021-12-07 14:25:03</a:t>
                      </a:r>
                      <a:r>
                        <a:rPr kumimoji="0" lang="en-US" sz="1000" b="0" i="0" u="none" strike="noStrike" kern="1200" cap="none" spc="0" normalizeH="0" baseline="0" noProof="0">
                          <a:ln>
                            <a:noFill/>
                          </a:ln>
                          <a:solidFill>
                            <a:prstClr val="black"/>
                          </a:solidFill>
                          <a:effectLst/>
                          <a:uLnTx/>
                          <a:uFillTx/>
                          <a:latin typeface="+mn-lt"/>
                          <a:ea typeface="+mn-ea"/>
                          <a:cs typeface="+mn-cs"/>
                        </a:rPr>
                        <a:t>
 ANOUNCING! 🚨
Christmas season is here, which means ️MAGIC is all over the place! 
Order your favorite drink from Costa and grab your Christmas cup.
​
Call us on 16460 or order through Talabat.
#CostaCoffe
​</a:t>
                      </a:r>
                      <a:r>
                        <a:rPr kumimoji="0" lang="ar-AE" sz="1000" b="0" i="0" u="none" strike="noStrike" kern="1200" cap="none" spc="0" normalizeH="0" baseline="0" noProof="0">
                          <a:ln>
                            <a:noFill/>
                          </a:ln>
                          <a:solidFill>
                            <a:prstClr val="black"/>
                          </a:solidFill>
                          <a:effectLst/>
                          <a:uLnTx/>
                          <a:uFillTx/>
                          <a:latin typeface="+mn-lt"/>
                          <a:ea typeface="+mn-ea"/>
                          <a:cs typeface="+mn-cs"/>
                        </a:rPr>
                        <a:t>خبر عاجل!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وقت الكريسماس ابتدا ، يعني في سحر!  
اطلب قهوتك المفضله واستمتع بكوباية الكريسماس الجديدة من كوستا  اللي كلها سحر;)
اطلب من على 16460 أو من خلال </a:t>
                      </a:r>
                      <a:r>
                        <a:rPr kumimoji="0" lang="en-US" sz="1000" b="0" i="0" u="none" strike="noStrike" kern="1200" cap="none" spc="0" normalizeH="0" baseline="0" noProof="0">
                          <a:ln>
                            <a:noFill/>
                          </a:ln>
                          <a:solidFill>
                            <a:prstClr val="black"/>
                          </a:solidFill>
                          <a:effectLst/>
                          <a:uLnTx/>
                          <a:uFillTx/>
                          <a:latin typeface="+mn-lt"/>
                          <a:ea typeface="+mn-ea"/>
                          <a:cs typeface="+mn-cs"/>
                        </a:rPr>
                        <a:t>Talabat 
</a:t>
                      </a:r>
                      <a:r>
                        <a:rPr kumimoji="0" lang="ar-AE" sz="1000" b="0" i="0" u="none" strike="noStrike" kern="1200" cap="none" spc="0" normalizeH="0" baseline="0" noProof="0">
                          <a:ln>
                            <a:noFill/>
                          </a:ln>
                          <a:solidFill>
                            <a:prstClr val="black"/>
                          </a:solidFill>
                          <a:effectLst/>
                          <a:uLnTx/>
                          <a:uFillTx/>
                          <a:latin typeface="+mn-lt"/>
                          <a:ea typeface="+mn-ea"/>
                          <a:cs typeface="+mn-cs"/>
                        </a:rPr>
                        <a:t>رقم التسجيل الضريبي
 100-060-749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0.13895582091847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007126599"/>
                  </a:ext>
                </a:extLst>
              </a:tr>
            </a:tbl>
          </a:graphicData>
        </a:graphic>
      </p:graphicFrame>
      <p:sp>
        <p:nvSpPr>
          <p:cNvPr id="4" name="Text Placeholder 3">
            <a:extLst>
              <a:ext uri="{FF2B5EF4-FFF2-40B4-BE49-F238E27FC236}">
                <a16:creationId xmlns:a16="http://schemas.microsoft.com/office/drawing/2014/main" id="{9AB13E2D-EE95-4EC2-8B39-7FB8D88C6BC5}"/>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8363914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69610-061D-4A65-860C-15CF03E04758}"/>
              </a:ext>
            </a:extLst>
          </p:cNvPr>
          <p:cNvSpPr>
            <a:spLocks noGrp="1"/>
          </p:cNvSpPr>
          <p:nvPr>
            <p:ph type="title"/>
          </p:nvPr>
        </p:nvSpPr>
        <p:spPr/>
        <p:txBody>
          <a:bodyPr/>
          <a:lstStyle/>
          <a:p>
            <a:r>
              <a:rPr lang="en-US"/>
              <a:t>Facebook Top Posts Table | Costa Coffee Egypt - 6 of 14</a:t>
            </a:r>
          </a:p>
        </p:txBody>
      </p:sp>
      <p:graphicFrame>
        <p:nvGraphicFramePr>
          <p:cNvPr id="5" name="Table Placeholder 4">
            <a:extLst>
              <a:ext uri="{FF2B5EF4-FFF2-40B4-BE49-F238E27FC236}">
                <a16:creationId xmlns:a16="http://schemas.microsoft.com/office/drawing/2014/main" id="{41CC1E7C-46DD-4862-9C81-A9EDC91ADEFF}"/>
              </a:ext>
            </a:extLst>
          </p:cNvPr>
          <p:cNvGraphicFramePr>
            <a:graphicFrameLocks noGrp="1"/>
          </p:cNvGraphicFramePr>
          <p:nvPr>
            <p:ph type="tbl" sz="quarter" idx="13"/>
            <p:extLst>
              <p:ext uri="{D42A27DB-BD31-4B8C-83A1-F6EECF244321}">
                <p14:modId xmlns:p14="http://schemas.microsoft.com/office/powerpoint/2010/main" val="418812644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503870296"/>
                    </a:ext>
                  </a:extLst>
                </a:gridCol>
                <a:gridCol w="493776">
                  <a:extLst>
                    <a:ext uri="{9D8B030D-6E8A-4147-A177-3AD203B41FA5}">
                      <a16:colId xmlns:a16="http://schemas.microsoft.com/office/drawing/2014/main" val="1471900425"/>
                    </a:ext>
                  </a:extLst>
                </a:gridCol>
                <a:gridCol w="208280">
                  <a:extLst>
                    <a:ext uri="{9D8B030D-6E8A-4147-A177-3AD203B41FA5}">
                      <a16:colId xmlns:a16="http://schemas.microsoft.com/office/drawing/2014/main" val="1319659315"/>
                    </a:ext>
                  </a:extLst>
                </a:gridCol>
                <a:gridCol w="246888">
                  <a:extLst>
                    <a:ext uri="{9D8B030D-6E8A-4147-A177-3AD203B41FA5}">
                      <a16:colId xmlns:a16="http://schemas.microsoft.com/office/drawing/2014/main" val="1687535343"/>
                    </a:ext>
                  </a:extLst>
                </a:gridCol>
                <a:gridCol w="493776">
                  <a:extLst>
                    <a:ext uri="{9D8B030D-6E8A-4147-A177-3AD203B41FA5}">
                      <a16:colId xmlns:a16="http://schemas.microsoft.com/office/drawing/2014/main" val="2900717099"/>
                    </a:ext>
                  </a:extLst>
                </a:gridCol>
                <a:gridCol w="493776">
                  <a:extLst>
                    <a:ext uri="{9D8B030D-6E8A-4147-A177-3AD203B41FA5}">
                      <a16:colId xmlns:a16="http://schemas.microsoft.com/office/drawing/2014/main" val="2166392508"/>
                    </a:ext>
                  </a:extLst>
                </a:gridCol>
                <a:gridCol w="493776">
                  <a:extLst>
                    <a:ext uri="{9D8B030D-6E8A-4147-A177-3AD203B41FA5}">
                      <a16:colId xmlns:a16="http://schemas.microsoft.com/office/drawing/2014/main" val="1407262721"/>
                    </a:ext>
                  </a:extLst>
                </a:gridCol>
                <a:gridCol w="493776">
                  <a:extLst>
                    <a:ext uri="{9D8B030D-6E8A-4147-A177-3AD203B41FA5}">
                      <a16:colId xmlns:a16="http://schemas.microsoft.com/office/drawing/2014/main" val="4148015083"/>
                    </a:ext>
                  </a:extLst>
                </a:gridCol>
                <a:gridCol w="493776">
                  <a:extLst>
                    <a:ext uri="{9D8B030D-6E8A-4147-A177-3AD203B41FA5}">
                      <a16:colId xmlns:a16="http://schemas.microsoft.com/office/drawing/2014/main" val="2131559344"/>
                    </a:ext>
                  </a:extLst>
                </a:gridCol>
                <a:gridCol w="493776">
                  <a:extLst>
                    <a:ext uri="{9D8B030D-6E8A-4147-A177-3AD203B41FA5}">
                      <a16:colId xmlns:a16="http://schemas.microsoft.com/office/drawing/2014/main" val="3846025991"/>
                    </a:ext>
                  </a:extLst>
                </a:gridCol>
                <a:gridCol w="493776">
                  <a:extLst>
                    <a:ext uri="{9D8B030D-6E8A-4147-A177-3AD203B41FA5}">
                      <a16:colId xmlns:a16="http://schemas.microsoft.com/office/drawing/2014/main" val="2892033851"/>
                    </a:ext>
                  </a:extLst>
                </a:gridCol>
                <a:gridCol w="493776">
                  <a:extLst>
                    <a:ext uri="{9D8B030D-6E8A-4147-A177-3AD203B41FA5}">
                      <a16:colId xmlns:a16="http://schemas.microsoft.com/office/drawing/2014/main" val="378537038"/>
                    </a:ext>
                  </a:extLst>
                </a:gridCol>
                <a:gridCol w="493776">
                  <a:extLst>
                    <a:ext uri="{9D8B030D-6E8A-4147-A177-3AD203B41FA5}">
                      <a16:colId xmlns:a16="http://schemas.microsoft.com/office/drawing/2014/main" val="3935977879"/>
                    </a:ext>
                  </a:extLst>
                </a:gridCol>
                <a:gridCol w="493776">
                  <a:extLst>
                    <a:ext uri="{9D8B030D-6E8A-4147-A177-3AD203B41FA5}">
                      <a16:colId xmlns:a16="http://schemas.microsoft.com/office/drawing/2014/main" val="3121900966"/>
                    </a:ext>
                  </a:extLst>
                </a:gridCol>
                <a:gridCol w="493776">
                  <a:extLst>
                    <a:ext uri="{9D8B030D-6E8A-4147-A177-3AD203B41FA5}">
                      <a16:colId xmlns:a16="http://schemas.microsoft.com/office/drawing/2014/main" val="2400083508"/>
                    </a:ext>
                  </a:extLst>
                </a:gridCol>
                <a:gridCol w="493776">
                  <a:extLst>
                    <a:ext uri="{9D8B030D-6E8A-4147-A177-3AD203B41FA5}">
                      <a16:colId xmlns:a16="http://schemas.microsoft.com/office/drawing/2014/main" val="374462771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66660842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Costa Coffee Egypt - 2021-12-26 12:34:29</a:t>
                      </a:r>
                      <a:r>
                        <a:rPr kumimoji="0" lang="en-US" sz="1000" b="0" i="0" u="none" strike="noStrike" kern="1200" cap="none" spc="0" normalizeH="0" baseline="0" noProof="0">
                          <a:ln>
                            <a:noFill/>
                          </a:ln>
                          <a:solidFill>
                            <a:prstClr val="black"/>
                          </a:solidFill>
                          <a:effectLst/>
                          <a:uLnTx/>
                          <a:uFillTx/>
                          <a:latin typeface="+mn-lt"/>
                          <a:ea typeface="+mn-ea"/>
                          <a:cs typeface="+mn-cs"/>
                        </a:rPr>
                        <a:t>
 Christmas feels and flavors all in one cup of COSTA🎄🎅🏼​
​​
Call us on 16460 or order through Talabat.​
#CostaCoffe​
​
​</a:t>
                      </a:r>
                      <a:r>
                        <a:rPr kumimoji="0" lang="ar-AE" sz="1000" b="0" i="0" u="none" strike="noStrike" kern="1200" cap="none" spc="0" normalizeH="0" baseline="0" noProof="0">
                          <a:ln>
                            <a:noFill/>
                          </a:ln>
                          <a:solidFill>
                            <a:prstClr val="black"/>
                          </a:solidFill>
                          <a:effectLst/>
                          <a:uLnTx/>
                          <a:uFillTx/>
                          <a:latin typeface="+mn-lt"/>
                          <a:ea typeface="+mn-ea"/>
                          <a:cs typeface="+mn-cs"/>
                        </a:rPr>
                        <a:t>أجواء الكريسماس كلها في كوباية كوستا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اطلب من على 16460 أو من خلال </a:t>
                      </a:r>
                      <a:r>
                        <a:rPr kumimoji="0" lang="en-US" sz="1000" b="0" i="0" u="none" strike="noStrike" kern="1200" cap="none" spc="0" normalizeH="0" baseline="0" noProof="0">
                          <a:ln>
                            <a:noFill/>
                          </a:ln>
                          <a:solidFill>
                            <a:prstClr val="black"/>
                          </a:solidFill>
                          <a:effectLst/>
                          <a:uLnTx/>
                          <a:uFillTx/>
                          <a:latin typeface="+mn-lt"/>
                          <a:ea typeface="+mn-ea"/>
                          <a:cs typeface="+mn-cs"/>
                        </a:rPr>
                        <a:t>Talabat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0.12683393014105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515814668"/>
                  </a:ext>
                </a:extLst>
              </a:tr>
            </a:tbl>
          </a:graphicData>
        </a:graphic>
      </p:graphicFrame>
      <p:sp>
        <p:nvSpPr>
          <p:cNvPr id="4" name="Text Placeholder 3">
            <a:extLst>
              <a:ext uri="{FF2B5EF4-FFF2-40B4-BE49-F238E27FC236}">
                <a16:creationId xmlns:a16="http://schemas.microsoft.com/office/drawing/2014/main" id="{69974978-6C61-47E6-BFF4-F832F4AA214C}"/>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718064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BEA45-BF8F-479C-826F-EFB4A0A82599}"/>
              </a:ext>
            </a:extLst>
          </p:cNvPr>
          <p:cNvSpPr>
            <a:spLocks noGrp="1"/>
          </p:cNvSpPr>
          <p:nvPr>
            <p:ph type="title"/>
          </p:nvPr>
        </p:nvSpPr>
        <p:spPr/>
        <p:txBody>
          <a:bodyPr/>
          <a:lstStyle/>
          <a:p>
            <a:r>
              <a:rPr lang="en-US"/>
              <a:t>Facebook Top Posts Table | Costa Coffee Egypt - 7 of 14</a:t>
            </a:r>
          </a:p>
        </p:txBody>
      </p:sp>
      <p:graphicFrame>
        <p:nvGraphicFramePr>
          <p:cNvPr id="5" name="Table Placeholder 4">
            <a:extLst>
              <a:ext uri="{FF2B5EF4-FFF2-40B4-BE49-F238E27FC236}">
                <a16:creationId xmlns:a16="http://schemas.microsoft.com/office/drawing/2014/main" id="{C358DA6A-AD65-4C23-A20A-9F8DBA55669E}"/>
              </a:ext>
            </a:extLst>
          </p:cNvPr>
          <p:cNvGraphicFramePr>
            <a:graphicFrameLocks noGrp="1"/>
          </p:cNvGraphicFramePr>
          <p:nvPr>
            <p:ph type="tbl" sz="quarter" idx="13"/>
            <p:extLst>
              <p:ext uri="{D42A27DB-BD31-4B8C-83A1-F6EECF244321}">
                <p14:modId xmlns:p14="http://schemas.microsoft.com/office/powerpoint/2010/main" val="249664177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041708682"/>
                    </a:ext>
                  </a:extLst>
                </a:gridCol>
                <a:gridCol w="493776">
                  <a:extLst>
                    <a:ext uri="{9D8B030D-6E8A-4147-A177-3AD203B41FA5}">
                      <a16:colId xmlns:a16="http://schemas.microsoft.com/office/drawing/2014/main" val="379603114"/>
                    </a:ext>
                  </a:extLst>
                </a:gridCol>
                <a:gridCol w="208280">
                  <a:extLst>
                    <a:ext uri="{9D8B030D-6E8A-4147-A177-3AD203B41FA5}">
                      <a16:colId xmlns:a16="http://schemas.microsoft.com/office/drawing/2014/main" val="2619849473"/>
                    </a:ext>
                  </a:extLst>
                </a:gridCol>
                <a:gridCol w="246888">
                  <a:extLst>
                    <a:ext uri="{9D8B030D-6E8A-4147-A177-3AD203B41FA5}">
                      <a16:colId xmlns:a16="http://schemas.microsoft.com/office/drawing/2014/main" val="1052953212"/>
                    </a:ext>
                  </a:extLst>
                </a:gridCol>
                <a:gridCol w="493776">
                  <a:extLst>
                    <a:ext uri="{9D8B030D-6E8A-4147-A177-3AD203B41FA5}">
                      <a16:colId xmlns:a16="http://schemas.microsoft.com/office/drawing/2014/main" val="364581300"/>
                    </a:ext>
                  </a:extLst>
                </a:gridCol>
                <a:gridCol w="493776">
                  <a:extLst>
                    <a:ext uri="{9D8B030D-6E8A-4147-A177-3AD203B41FA5}">
                      <a16:colId xmlns:a16="http://schemas.microsoft.com/office/drawing/2014/main" val="3429421495"/>
                    </a:ext>
                  </a:extLst>
                </a:gridCol>
                <a:gridCol w="493776">
                  <a:extLst>
                    <a:ext uri="{9D8B030D-6E8A-4147-A177-3AD203B41FA5}">
                      <a16:colId xmlns:a16="http://schemas.microsoft.com/office/drawing/2014/main" val="146206134"/>
                    </a:ext>
                  </a:extLst>
                </a:gridCol>
                <a:gridCol w="493776">
                  <a:extLst>
                    <a:ext uri="{9D8B030D-6E8A-4147-A177-3AD203B41FA5}">
                      <a16:colId xmlns:a16="http://schemas.microsoft.com/office/drawing/2014/main" val="3312620191"/>
                    </a:ext>
                  </a:extLst>
                </a:gridCol>
                <a:gridCol w="493776">
                  <a:extLst>
                    <a:ext uri="{9D8B030D-6E8A-4147-A177-3AD203B41FA5}">
                      <a16:colId xmlns:a16="http://schemas.microsoft.com/office/drawing/2014/main" val="363478897"/>
                    </a:ext>
                  </a:extLst>
                </a:gridCol>
                <a:gridCol w="493776">
                  <a:extLst>
                    <a:ext uri="{9D8B030D-6E8A-4147-A177-3AD203B41FA5}">
                      <a16:colId xmlns:a16="http://schemas.microsoft.com/office/drawing/2014/main" val="976270835"/>
                    </a:ext>
                  </a:extLst>
                </a:gridCol>
                <a:gridCol w="493776">
                  <a:extLst>
                    <a:ext uri="{9D8B030D-6E8A-4147-A177-3AD203B41FA5}">
                      <a16:colId xmlns:a16="http://schemas.microsoft.com/office/drawing/2014/main" val="2622391424"/>
                    </a:ext>
                  </a:extLst>
                </a:gridCol>
                <a:gridCol w="493776">
                  <a:extLst>
                    <a:ext uri="{9D8B030D-6E8A-4147-A177-3AD203B41FA5}">
                      <a16:colId xmlns:a16="http://schemas.microsoft.com/office/drawing/2014/main" val="4278600205"/>
                    </a:ext>
                  </a:extLst>
                </a:gridCol>
                <a:gridCol w="493776">
                  <a:extLst>
                    <a:ext uri="{9D8B030D-6E8A-4147-A177-3AD203B41FA5}">
                      <a16:colId xmlns:a16="http://schemas.microsoft.com/office/drawing/2014/main" val="3568472713"/>
                    </a:ext>
                  </a:extLst>
                </a:gridCol>
                <a:gridCol w="493776">
                  <a:extLst>
                    <a:ext uri="{9D8B030D-6E8A-4147-A177-3AD203B41FA5}">
                      <a16:colId xmlns:a16="http://schemas.microsoft.com/office/drawing/2014/main" val="3194583779"/>
                    </a:ext>
                  </a:extLst>
                </a:gridCol>
                <a:gridCol w="493776">
                  <a:extLst>
                    <a:ext uri="{9D8B030D-6E8A-4147-A177-3AD203B41FA5}">
                      <a16:colId xmlns:a16="http://schemas.microsoft.com/office/drawing/2014/main" val="3061243677"/>
                    </a:ext>
                  </a:extLst>
                </a:gridCol>
                <a:gridCol w="493776">
                  <a:extLst>
                    <a:ext uri="{9D8B030D-6E8A-4147-A177-3AD203B41FA5}">
                      <a16:colId xmlns:a16="http://schemas.microsoft.com/office/drawing/2014/main" val="264561871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33317840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Costa Coffee Egypt - 2021-12-09 11:35:11</a:t>
                      </a:r>
                      <a:r>
                        <a:rPr kumimoji="0" lang="en-US" sz="1000" b="0" i="0" u="none" strike="noStrike" kern="1200" cap="none" spc="0" normalizeH="0" baseline="0" noProof="0">
                          <a:ln>
                            <a:noFill/>
                          </a:ln>
                          <a:solidFill>
                            <a:prstClr val="black"/>
                          </a:solidFill>
                          <a:effectLst/>
                          <a:uLnTx/>
                          <a:uFillTx/>
                          <a:latin typeface="+mn-lt"/>
                          <a:ea typeface="+mn-ea"/>
                          <a:cs typeface="+mn-cs"/>
                        </a:rPr>
                        <a:t>
 Competition is around the corner! ⛄
Release the photographer within, follow our page  take a picture of Costa Coffee’s Christmas mug, scan your cup, take a picture with your  favorite character,  post it on your story, and mention us! 
The best three pictures will be chosen randomly, and three people will have the chance to win Costa's Travel mug! ☕
Stay Tuned for the winner's announcement! 
</a:t>
                      </a:r>
                      <a:r>
                        <a:rPr kumimoji="0" lang="ar-AE" sz="1000" b="0" i="0" u="none" strike="noStrike" kern="1200" cap="none" spc="0" normalizeH="0" baseline="0" noProof="0">
                          <a:ln>
                            <a:noFill/>
                          </a:ln>
                          <a:solidFill>
                            <a:prstClr val="black"/>
                          </a:solidFill>
                          <a:effectLst/>
                          <a:uLnTx/>
                          <a:uFillTx/>
                          <a:latin typeface="+mn-lt"/>
                          <a:ea typeface="+mn-ea"/>
                          <a:cs typeface="+mn-cs"/>
                        </a:rPr>
                        <a:t>جاهز تكسب مع كوستا كوفي!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اتأكد أنك عامل فولو لصفحتنا، صور أحلى صورة لكوباية كوستا كوفي الجديدة، سكان الكوبايه وخد صوره مع شخصيتك المفضله للكريسماس و حطها على الاستوري عندك واعملنا منشن عشان يبقي عندك فرصه تكسب كوستا  ترافل مج!!
*أحلى ٣ صور هيتم اختيارهم عشوائيا*
استنوا اعلان الفائزين! 
تطبق الشروط والاحكام 
رقم التسجيل الضريبي
 100-060-749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884141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0.12411237489029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006563968"/>
                  </a:ext>
                </a:extLst>
              </a:tr>
            </a:tbl>
          </a:graphicData>
        </a:graphic>
      </p:graphicFrame>
      <p:sp>
        <p:nvSpPr>
          <p:cNvPr id="4" name="Text Placeholder 3">
            <a:extLst>
              <a:ext uri="{FF2B5EF4-FFF2-40B4-BE49-F238E27FC236}">
                <a16:creationId xmlns:a16="http://schemas.microsoft.com/office/drawing/2014/main" id="{F9D2949E-08BA-40FE-8DF1-6E9BF0F7ED6C}"/>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8890936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8E6E8-8661-48DB-BEB7-31427EA8F517}"/>
              </a:ext>
            </a:extLst>
          </p:cNvPr>
          <p:cNvSpPr>
            <a:spLocks noGrp="1"/>
          </p:cNvSpPr>
          <p:nvPr>
            <p:ph type="title"/>
          </p:nvPr>
        </p:nvSpPr>
        <p:spPr/>
        <p:txBody>
          <a:bodyPr/>
          <a:lstStyle/>
          <a:p>
            <a:r>
              <a:rPr lang="en-US"/>
              <a:t>Facebook Top Posts Table | Costa Coffee Egypt - 8 of 14</a:t>
            </a:r>
          </a:p>
        </p:txBody>
      </p:sp>
      <p:graphicFrame>
        <p:nvGraphicFramePr>
          <p:cNvPr id="5" name="Table Placeholder 4">
            <a:extLst>
              <a:ext uri="{FF2B5EF4-FFF2-40B4-BE49-F238E27FC236}">
                <a16:creationId xmlns:a16="http://schemas.microsoft.com/office/drawing/2014/main" id="{3870FE86-41EC-40DF-9FBA-E24605BE046D}"/>
              </a:ext>
            </a:extLst>
          </p:cNvPr>
          <p:cNvGraphicFramePr>
            <a:graphicFrameLocks noGrp="1"/>
          </p:cNvGraphicFramePr>
          <p:nvPr>
            <p:ph type="tbl" sz="quarter" idx="13"/>
            <p:extLst>
              <p:ext uri="{D42A27DB-BD31-4B8C-83A1-F6EECF244321}">
                <p14:modId xmlns:p14="http://schemas.microsoft.com/office/powerpoint/2010/main" val="53766564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675213515"/>
                    </a:ext>
                  </a:extLst>
                </a:gridCol>
                <a:gridCol w="493776">
                  <a:extLst>
                    <a:ext uri="{9D8B030D-6E8A-4147-A177-3AD203B41FA5}">
                      <a16:colId xmlns:a16="http://schemas.microsoft.com/office/drawing/2014/main" val="1485124744"/>
                    </a:ext>
                  </a:extLst>
                </a:gridCol>
                <a:gridCol w="208280">
                  <a:extLst>
                    <a:ext uri="{9D8B030D-6E8A-4147-A177-3AD203B41FA5}">
                      <a16:colId xmlns:a16="http://schemas.microsoft.com/office/drawing/2014/main" val="3892764583"/>
                    </a:ext>
                  </a:extLst>
                </a:gridCol>
                <a:gridCol w="246888">
                  <a:extLst>
                    <a:ext uri="{9D8B030D-6E8A-4147-A177-3AD203B41FA5}">
                      <a16:colId xmlns:a16="http://schemas.microsoft.com/office/drawing/2014/main" val="387519051"/>
                    </a:ext>
                  </a:extLst>
                </a:gridCol>
                <a:gridCol w="493776">
                  <a:extLst>
                    <a:ext uri="{9D8B030D-6E8A-4147-A177-3AD203B41FA5}">
                      <a16:colId xmlns:a16="http://schemas.microsoft.com/office/drawing/2014/main" val="457267365"/>
                    </a:ext>
                  </a:extLst>
                </a:gridCol>
                <a:gridCol w="493776">
                  <a:extLst>
                    <a:ext uri="{9D8B030D-6E8A-4147-A177-3AD203B41FA5}">
                      <a16:colId xmlns:a16="http://schemas.microsoft.com/office/drawing/2014/main" val="187430881"/>
                    </a:ext>
                  </a:extLst>
                </a:gridCol>
                <a:gridCol w="493776">
                  <a:extLst>
                    <a:ext uri="{9D8B030D-6E8A-4147-A177-3AD203B41FA5}">
                      <a16:colId xmlns:a16="http://schemas.microsoft.com/office/drawing/2014/main" val="3472190942"/>
                    </a:ext>
                  </a:extLst>
                </a:gridCol>
                <a:gridCol w="493776">
                  <a:extLst>
                    <a:ext uri="{9D8B030D-6E8A-4147-A177-3AD203B41FA5}">
                      <a16:colId xmlns:a16="http://schemas.microsoft.com/office/drawing/2014/main" val="3925106778"/>
                    </a:ext>
                  </a:extLst>
                </a:gridCol>
                <a:gridCol w="493776">
                  <a:extLst>
                    <a:ext uri="{9D8B030D-6E8A-4147-A177-3AD203B41FA5}">
                      <a16:colId xmlns:a16="http://schemas.microsoft.com/office/drawing/2014/main" val="3987300019"/>
                    </a:ext>
                  </a:extLst>
                </a:gridCol>
                <a:gridCol w="493776">
                  <a:extLst>
                    <a:ext uri="{9D8B030D-6E8A-4147-A177-3AD203B41FA5}">
                      <a16:colId xmlns:a16="http://schemas.microsoft.com/office/drawing/2014/main" val="756308674"/>
                    </a:ext>
                  </a:extLst>
                </a:gridCol>
                <a:gridCol w="493776">
                  <a:extLst>
                    <a:ext uri="{9D8B030D-6E8A-4147-A177-3AD203B41FA5}">
                      <a16:colId xmlns:a16="http://schemas.microsoft.com/office/drawing/2014/main" val="3038091919"/>
                    </a:ext>
                  </a:extLst>
                </a:gridCol>
                <a:gridCol w="493776">
                  <a:extLst>
                    <a:ext uri="{9D8B030D-6E8A-4147-A177-3AD203B41FA5}">
                      <a16:colId xmlns:a16="http://schemas.microsoft.com/office/drawing/2014/main" val="4286846489"/>
                    </a:ext>
                  </a:extLst>
                </a:gridCol>
                <a:gridCol w="493776">
                  <a:extLst>
                    <a:ext uri="{9D8B030D-6E8A-4147-A177-3AD203B41FA5}">
                      <a16:colId xmlns:a16="http://schemas.microsoft.com/office/drawing/2014/main" val="3919631897"/>
                    </a:ext>
                  </a:extLst>
                </a:gridCol>
                <a:gridCol w="493776">
                  <a:extLst>
                    <a:ext uri="{9D8B030D-6E8A-4147-A177-3AD203B41FA5}">
                      <a16:colId xmlns:a16="http://schemas.microsoft.com/office/drawing/2014/main" val="169213508"/>
                    </a:ext>
                  </a:extLst>
                </a:gridCol>
                <a:gridCol w="493776">
                  <a:extLst>
                    <a:ext uri="{9D8B030D-6E8A-4147-A177-3AD203B41FA5}">
                      <a16:colId xmlns:a16="http://schemas.microsoft.com/office/drawing/2014/main" val="240354357"/>
                    </a:ext>
                  </a:extLst>
                </a:gridCol>
                <a:gridCol w="493776">
                  <a:extLst>
                    <a:ext uri="{9D8B030D-6E8A-4147-A177-3AD203B41FA5}">
                      <a16:colId xmlns:a16="http://schemas.microsoft.com/office/drawing/2014/main" val="20064103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81243018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Costa Coffee Egypt - 2021-12-05 12:33:15</a:t>
                      </a:r>
                      <a:r>
                        <a:rPr kumimoji="0" lang="en-US" sz="1000" b="0" i="0" u="none" strike="noStrike" kern="1200" cap="none" spc="0" normalizeH="0" baseline="0" noProof="0">
                          <a:ln>
                            <a:noFill/>
                          </a:ln>
                          <a:solidFill>
                            <a:prstClr val="black"/>
                          </a:solidFill>
                          <a:effectLst/>
                          <a:uLnTx/>
                          <a:uFillTx/>
                          <a:latin typeface="+mn-lt"/>
                          <a:ea typeface="+mn-ea"/>
                          <a:cs typeface="+mn-cs"/>
                        </a:rPr>
                        <a:t>
 For all the Ginger and cinnamon lovers…
Gingerbread latte is here, go to the nearest Costa &amp; order it!!
Call us on 16460 or order through Talabat.
Tax registration number 100-060-749
#CostaCoffe
​</a:t>
                      </a:r>
                      <a:r>
                        <a:rPr kumimoji="0" lang="sd-Arab-PK" sz="1000" b="0" i="0" u="none" strike="noStrike" kern="1200" cap="none" spc="0" normalizeH="0" baseline="0" noProof="0">
                          <a:ln>
                            <a:noFill/>
                          </a:ln>
                          <a:solidFill>
                            <a:prstClr val="black"/>
                          </a:solidFill>
                          <a:effectLst/>
                          <a:uLnTx/>
                          <a:uFillTx/>
                          <a:latin typeface="+mn-lt"/>
                          <a:ea typeface="+mn-ea"/>
                          <a:cs typeface="+mn-cs"/>
                        </a:rPr>
                        <a:t>لكل عشاق الزنجبيل و القرفة...
ڇنڇر بريد لاتيه موجود دلوقتي، روح اقرب فرع كوستا واطلبه!
اطلب من على 16460 أو من خلال</a:t>
                      </a:r>
                      <a:r>
                        <a:rPr kumimoji="0" lang="en-US" sz="1000" b="0" i="0" u="none" strike="noStrike" kern="1200" cap="none" spc="0" normalizeH="0" baseline="0" noProof="0">
                          <a:ln>
                            <a:noFill/>
                          </a:ln>
                          <a:solidFill>
                            <a:prstClr val="black"/>
                          </a:solidFill>
                          <a:effectLst/>
                          <a:uLnTx/>
                          <a:uFillTx/>
                          <a:latin typeface="+mn-lt"/>
                          <a:ea typeface="+mn-ea"/>
                          <a:cs typeface="+mn-cs"/>
                        </a:rPr>
                        <a:t>Talabat 
</a:t>
                      </a:r>
                      <a:r>
                        <a:rPr kumimoji="0" lang="sd-Arab-PK" sz="1000" b="0" i="0" u="none" strike="noStrike" kern="1200" cap="none" spc="0" normalizeH="0" baseline="0" noProof="0">
                          <a:ln>
                            <a:noFill/>
                          </a:ln>
                          <a:solidFill>
                            <a:prstClr val="black"/>
                          </a:solidFill>
                          <a:effectLst/>
                          <a:uLnTx/>
                          <a:uFillTx/>
                          <a:latin typeface="+mn-lt"/>
                          <a:ea typeface="+mn-ea"/>
                          <a:cs typeface="+mn-cs"/>
                        </a:rPr>
                        <a:t>رقم التسجيل الضريبي
 100-060-749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28471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0.11533923042117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91160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411096326"/>
                  </a:ext>
                </a:extLst>
              </a:tr>
            </a:tbl>
          </a:graphicData>
        </a:graphic>
      </p:graphicFrame>
      <p:sp>
        <p:nvSpPr>
          <p:cNvPr id="4" name="Text Placeholder 3">
            <a:extLst>
              <a:ext uri="{FF2B5EF4-FFF2-40B4-BE49-F238E27FC236}">
                <a16:creationId xmlns:a16="http://schemas.microsoft.com/office/drawing/2014/main" id="{310BC654-8E8A-4AD0-A835-8DB0F7E717B8}"/>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4025952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9EAF2-D9A5-4D4A-8FA7-1673FA24D8AF}"/>
              </a:ext>
            </a:extLst>
          </p:cNvPr>
          <p:cNvSpPr>
            <a:spLocks noGrp="1"/>
          </p:cNvSpPr>
          <p:nvPr>
            <p:ph type="title"/>
          </p:nvPr>
        </p:nvSpPr>
        <p:spPr/>
        <p:txBody>
          <a:bodyPr/>
          <a:lstStyle/>
          <a:p>
            <a:r>
              <a:rPr lang="en-US"/>
              <a:t>Facebook Top Posts Table | Costa Coffee Egypt - 9 of 14</a:t>
            </a:r>
          </a:p>
        </p:txBody>
      </p:sp>
      <p:graphicFrame>
        <p:nvGraphicFramePr>
          <p:cNvPr id="5" name="Table Placeholder 4">
            <a:extLst>
              <a:ext uri="{FF2B5EF4-FFF2-40B4-BE49-F238E27FC236}">
                <a16:creationId xmlns:a16="http://schemas.microsoft.com/office/drawing/2014/main" id="{043E6C4A-A9BD-457E-A28B-86C3AD8D49CB}"/>
              </a:ext>
            </a:extLst>
          </p:cNvPr>
          <p:cNvGraphicFramePr>
            <a:graphicFrameLocks noGrp="1"/>
          </p:cNvGraphicFramePr>
          <p:nvPr>
            <p:ph type="tbl" sz="quarter" idx="13"/>
            <p:extLst>
              <p:ext uri="{D42A27DB-BD31-4B8C-83A1-F6EECF244321}">
                <p14:modId xmlns:p14="http://schemas.microsoft.com/office/powerpoint/2010/main" val="273003492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839819385"/>
                    </a:ext>
                  </a:extLst>
                </a:gridCol>
                <a:gridCol w="493776">
                  <a:extLst>
                    <a:ext uri="{9D8B030D-6E8A-4147-A177-3AD203B41FA5}">
                      <a16:colId xmlns:a16="http://schemas.microsoft.com/office/drawing/2014/main" val="2656348237"/>
                    </a:ext>
                  </a:extLst>
                </a:gridCol>
                <a:gridCol w="208280">
                  <a:extLst>
                    <a:ext uri="{9D8B030D-6E8A-4147-A177-3AD203B41FA5}">
                      <a16:colId xmlns:a16="http://schemas.microsoft.com/office/drawing/2014/main" val="816736336"/>
                    </a:ext>
                  </a:extLst>
                </a:gridCol>
                <a:gridCol w="246888">
                  <a:extLst>
                    <a:ext uri="{9D8B030D-6E8A-4147-A177-3AD203B41FA5}">
                      <a16:colId xmlns:a16="http://schemas.microsoft.com/office/drawing/2014/main" val="171423944"/>
                    </a:ext>
                  </a:extLst>
                </a:gridCol>
                <a:gridCol w="493776">
                  <a:extLst>
                    <a:ext uri="{9D8B030D-6E8A-4147-A177-3AD203B41FA5}">
                      <a16:colId xmlns:a16="http://schemas.microsoft.com/office/drawing/2014/main" val="3483152762"/>
                    </a:ext>
                  </a:extLst>
                </a:gridCol>
                <a:gridCol w="493776">
                  <a:extLst>
                    <a:ext uri="{9D8B030D-6E8A-4147-A177-3AD203B41FA5}">
                      <a16:colId xmlns:a16="http://schemas.microsoft.com/office/drawing/2014/main" val="2804560914"/>
                    </a:ext>
                  </a:extLst>
                </a:gridCol>
                <a:gridCol w="493776">
                  <a:extLst>
                    <a:ext uri="{9D8B030D-6E8A-4147-A177-3AD203B41FA5}">
                      <a16:colId xmlns:a16="http://schemas.microsoft.com/office/drawing/2014/main" val="3268964975"/>
                    </a:ext>
                  </a:extLst>
                </a:gridCol>
                <a:gridCol w="493776">
                  <a:extLst>
                    <a:ext uri="{9D8B030D-6E8A-4147-A177-3AD203B41FA5}">
                      <a16:colId xmlns:a16="http://schemas.microsoft.com/office/drawing/2014/main" val="290771314"/>
                    </a:ext>
                  </a:extLst>
                </a:gridCol>
                <a:gridCol w="493776">
                  <a:extLst>
                    <a:ext uri="{9D8B030D-6E8A-4147-A177-3AD203B41FA5}">
                      <a16:colId xmlns:a16="http://schemas.microsoft.com/office/drawing/2014/main" val="3815508572"/>
                    </a:ext>
                  </a:extLst>
                </a:gridCol>
                <a:gridCol w="493776">
                  <a:extLst>
                    <a:ext uri="{9D8B030D-6E8A-4147-A177-3AD203B41FA5}">
                      <a16:colId xmlns:a16="http://schemas.microsoft.com/office/drawing/2014/main" val="643932863"/>
                    </a:ext>
                  </a:extLst>
                </a:gridCol>
                <a:gridCol w="493776">
                  <a:extLst>
                    <a:ext uri="{9D8B030D-6E8A-4147-A177-3AD203B41FA5}">
                      <a16:colId xmlns:a16="http://schemas.microsoft.com/office/drawing/2014/main" val="1943915793"/>
                    </a:ext>
                  </a:extLst>
                </a:gridCol>
                <a:gridCol w="493776">
                  <a:extLst>
                    <a:ext uri="{9D8B030D-6E8A-4147-A177-3AD203B41FA5}">
                      <a16:colId xmlns:a16="http://schemas.microsoft.com/office/drawing/2014/main" val="2214116887"/>
                    </a:ext>
                  </a:extLst>
                </a:gridCol>
                <a:gridCol w="493776">
                  <a:extLst>
                    <a:ext uri="{9D8B030D-6E8A-4147-A177-3AD203B41FA5}">
                      <a16:colId xmlns:a16="http://schemas.microsoft.com/office/drawing/2014/main" val="3864311009"/>
                    </a:ext>
                  </a:extLst>
                </a:gridCol>
                <a:gridCol w="493776">
                  <a:extLst>
                    <a:ext uri="{9D8B030D-6E8A-4147-A177-3AD203B41FA5}">
                      <a16:colId xmlns:a16="http://schemas.microsoft.com/office/drawing/2014/main" val="2395620711"/>
                    </a:ext>
                  </a:extLst>
                </a:gridCol>
                <a:gridCol w="493776">
                  <a:extLst>
                    <a:ext uri="{9D8B030D-6E8A-4147-A177-3AD203B41FA5}">
                      <a16:colId xmlns:a16="http://schemas.microsoft.com/office/drawing/2014/main" val="1339967854"/>
                    </a:ext>
                  </a:extLst>
                </a:gridCol>
                <a:gridCol w="493776">
                  <a:extLst>
                    <a:ext uri="{9D8B030D-6E8A-4147-A177-3AD203B41FA5}">
                      <a16:colId xmlns:a16="http://schemas.microsoft.com/office/drawing/2014/main" val="130609250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89762890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Costa Coffee Egypt - 2021-12-16 12:31:14</a:t>
                      </a:r>
                      <a:r>
                        <a:rPr kumimoji="0" lang="en-US" sz="1000" b="0" i="0" u="none" strike="noStrike" kern="1200" cap="none" spc="0" normalizeH="0" baseline="0" noProof="0">
                          <a:ln>
                            <a:noFill/>
                          </a:ln>
                          <a:solidFill>
                            <a:prstClr val="black"/>
                          </a:solidFill>
                          <a:effectLst/>
                          <a:uLnTx/>
                          <a:uFillTx/>
                          <a:latin typeface="+mn-lt"/>
                          <a:ea typeface="+mn-ea"/>
                          <a:cs typeface="+mn-cs"/>
                        </a:rPr>
                        <a:t>
 D🍩N’T SKIP, treat yourself with our tasty donuts!
​
Call us on 16460 or order through Talabat.
#CostaCoffe
​</a:t>
                      </a:r>
                      <a:r>
                        <a:rPr kumimoji="0" lang="ar-AE" sz="1000" b="0" i="0" u="none" strike="noStrike" kern="1200" cap="none" spc="0" normalizeH="0" baseline="0" noProof="0">
                          <a:ln>
                            <a:noFill/>
                          </a:ln>
                          <a:solidFill>
                            <a:prstClr val="black"/>
                          </a:solidFill>
                          <a:effectLst/>
                          <a:uLnTx/>
                          <a:uFillTx/>
                          <a:latin typeface="+mn-lt"/>
                          <a:ea typeface="+mn-ea"/>
                          <a:cs typeface="+mn-cs"/>
                        </a:rPr>
                        <a:t>وقفت وأنت بتقلب؟ 
ماتنساش تجرب دونتس كوستا اللي طعمها مايتفوتش!
اطلب من على 16460 أو من خلال </a:t>
                      </a:r>
                      <a:r>
                        <a:rPr kumimoji="0" lang="en-US" sz="1000" b="0" i="0" u="none" strike="noStrike" kern="1200" cap="none" spc="0" normalizeH="0" baseline="0" noProof="0">
                          <a:ln>
                            <a:noFill/>
                          </a:ln>
                          <a:solidFill>
                            <a:prstClr val="black"/>
                          </a:solidFill>
                          <a:effectLst/>
                          <a:uLnTx/>
                          <a:uFillTx/>
                          <a:latin typeface="+mn-lt"/>
                          <a:ea typeface="+mn-ea"/>
                          <a:cs typeface="+mn-cs"/>
                        </a:rPr>
                        <a:t>Talabat 
</a:t>
                      </a:r>
                      <a:r>
                        <a:rPr kumimoji="0" lang="ar-AE" sz="1000" b="0" i="0" u="none" strike="noStrike" kern="1200" cap="none" spc="0" normalizeH="0" baseline="0" noProof="0">
                          <a:ln>
                            <a:noFill/>
                          </a:ln>
                          <a:solidFill>
                            <a:prstClr val="black"/>
                          </a:solidFill>
                          <a:effectLst/>
                          <a:uLnTx/>
                          <a:uFillTx/>
                          <a:latin typeface="+mn-lt"/>
                          <a:ea typeface="+mn-ea"/>
                          <a:cs typeface="+mn-cs"/>
                        </a:rPr>
                        <a:t>رقم التسجيل الضريبي
 100-060-749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0.10333598070274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023570724"/>
                  </a:ext>
                </a:extLst>
              </a:tr>
            </a:tbl>
          </a:graphicData>
        </a:graphic>
      </p:graphicFrame>
      <p:sp>
        <p:nvSpPr>
          <p:cNvPr id="4" name="Text Placeholder 3">
            <a:extLst>
              <a:ext uri="{FF2B5EF4-FFF2-40B4-BE49-F238E27FC236}">
                <a16:creationId xmlns:a16="http://schemas.microsoft.com/office/drawing/2014/main" id="{8693022C-B13D-4E2B-BC70-FE9026106F5A}"/>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823199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434C4-9EF0-4F35-A95E-3D9CC82AE4C0}"/>
              </a:ext>
            </a:extLst>
          </p:cNvPr>
          <p:cNvSpPr>
            <a:spLocks noGrp="1"/>
          </p:cNvSpPr>
          <p:nvPr>
            <p:ph type="title"/>
          </p:nvPr>
        </p:nvSpPr>
        <p:spPr/>
        <p:txBody>
          <a:bodyPr/>
          <a:lstStyle/>
          <a:p>
            <a:r>
              <a:rPr lang="en-US"/>
              <a:t>Facebook Top Posts Table | Costa Coffee Egypt - 10 of 14</a:t>
            </a:r>
          </a:p>
        </p:txBody>
      </p:sp>
      <p:graphicFrame>
        <p:nvGraphicFramePr>
          <p:cNvPr id="5" name="Table Placeholder 4">
            <a:extLst>
              <a:ext uri="{FF2B5EF4-FFF2-40B4-BE49-F238E27FC236}">
                <a16:creationId xmlns:a16="http://schemas.microsoft.com/office/drawing/2014/main" id="{8FDF5176-D2F8-4942-910C-AF1B323FF3F9}"/>
              </a:ext>
            </a:extLst>
          </p:cNvPr>
          <p:cNvGraphicFramePr>
            <a:graphicFrameLocks noGrp="1"/>
          </p:cNvGraphicFramePr>
          <p:nvPr>
            <p:ph type="tbl" sz="quarter" idx="13"/>
            <p:extLst>
              <p:ext uri="{D42A27DB-BD31-4B8C-83A1-F6EECF244321}">
                <p14:modId xmlns:p14="http://schemas.microsoft.com/office/powerpoint/2010/main" val="186535404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79098942"/>
                    </a:ext>
                  </a:extLst>
                </a:gridCol>
                <a:gridCol w="493776">
                  <a:extLst>
                    <a:ext uri="{9D8B030D-6E8A-4147-A177-3AD203B41FA5}">
                      <a16:colId xmlns:a16="http://schemas.microsoft.com/office/drawing/2014/main" val="2677383501"/>
                    </a:ext>
                  </a:extLst>
                </a:gridCol>
                <a:gridCol w="208280">
                  <a:extLst>
                    <a:ext uri="{9D8B030D-6E8A-4147-A177-3AD203B41FA5}">
                      <a16:colId xmlns:a16="http://schemas.microsoft.com/office/drawing/2014/main" val="2859753595"/>
                    </a:ext>
                  </a:extLst>
                </a:gridCol>
                <a:gridCol w="246888">
                  <a:extLst>
                    <a:ext uri="{9D8B030D-6E8A-4147-A177-3AD203B41FA5}">
                      <a16:colId xmlns:a16="http://schemas.microsoft.com/office/drawing/2014/main" val="4173736440"/>
                    </a:ext>
                  </a:extLst>
                </a:gridCol>
                <a:gridCol w="493776">
                  <a:extLst>
                    <a:ext uri="{9D8B030D-6E8A-4147-A177-3AD203B41FA5}">
                      <a16:colId xmlns:a16="http://schemas.microsoft.com/office/drawing/2014/main" val="3874388253"/>
                    </a:ext>
                  </a:extLst>
                </a:gridCol>
                <a:gridCol w="493776">
                  <a:extLst>
                    <a:ext uri="{9D8B030D-6E8A-4147-A177-3AD203B41FA5}">
                      <a16:colId xmlns:a16="http://schemas.microsoft.com/office/drawing/2014/main" val="2389520574"/>
                    </a:ext>
                  </a:extLst>
                </a:gridCol>
                <a:gridCol w="493776">
                  <a:extLst>
                    <a:ext uri="{9D8B030D-6E8A-4147-A177-3AD203B41FA5}">
                      <a16:colId xmlns:a16="http://schemas.microsoft.com/office/drawing/2014/main" val="2634354367"/>
                    </a:ext>
                  </a:extLst>
                </a:gridCol>
                <a:gridCol w="493776">
                  <a:extLst>
                    <a:ext uri="{9D8B030D-6E8A-4147-A177-3AD203B41FA5}">
                      <a16:colId xmlns:a16="http://schemas.microsoft.com/office/drawing/2014/main" val="1461815455"/>
                    </a:ext>
                  </a:extLst>
                </a:gridCol>
                <a:gridCol w="493776">
                  <a:extLst>
                    <a:ext uri="{9D8B030D-6E8A-4147-A177-3AD203B41FA5}">
                      <a16:colId xmlns:a16="http://schemas.microsoft.com/office/drawing/2014/main" val="462953604"/>
                    </a:ext>
                  </a:extLst>
                </a:gridCol>
                <a:gridCol w="493776">
                  <a:extLst>
                    <a:ext uri="{9D8B030D-6E8A-4147-A177-3AD203B41FA5}">
                      <a16:colId xmlns:a16="http://schemas.microsoft.com/office/drawing/2014/main" val="73109964"/>
                    </a:ext>
                  </a:extLst>
                </a:gridCol>
                <a:gridCol w="493776">
                  <a:extLst>
                    <a:ext uri="{9D8B030D-6E8A-4147-A177-3AD203B41FA5}">
                      <a16:colId xmlns:a16="http://schemas.microsoft.com/office/drawing/2014/main" val="3999535896"/>
                    </a:ext>
                  </a:extLst>
                </a:gridCol>
                <a:gridCol w="493776">
                  <a:extLst>
                    <a:ext uri="{9D8B030D-6E8A-4147-A177-3AD203B41FA5}">
                      <a16:colId xmlns:a16="http://schemas.microsoft.com/office/drawing/2014/main" val="2107734179"/>
                    </a:ext>
                  </a:extLst>
                </a:gridCol>
                <a:gridCol w="493776">
                  <a:extLst>
                    <a:ext uri="{9D8B030D-6E8A-4147-A177-3AD203B41FA5}">
                      <a16:colId xmlns:a16="http://schemas.microsoft.com/office/drawing/2014/main" val="1916893780"/>
                    </a:ext>
                  </a:extLst>
                </a:gridCol>
                <a:gridCol w="493776">
                  <a:extLst>
                    <a:ext uri="{9D8B030D-6E8A-4147-A177-3AD203B41FA5}">
                      <a16:colId xmlns:a16="http://schemas.microsoft.com/office/drawing/2014/main" val="408744499"/>
                    </a:ext>
                  </a:extLst>
                </a:gridCol>
                <a:gridCol w="493776">
                  <a:extLst>
                    <a:ext uri="{9D8B030D-6E8A-4147-A177-3AD203B41FA5}">
                      <a16:colId xmlns:a16="http://schemas.microsoft.com/office/drawing/2014/main" val="3875815812"/>
                    </a:ext>
                  </a:extLst>
                </a:gridCol>
                <a:gridCol w="493776">
                  <a:extLst>
                    <a:ext uri="{9D8B030D-6E8A-4147-A177-3AD203B41FA5}">
                      <a16:colId xmlns:a16="http://schemas.microsoft.com/office/drawing/2014/main" val="376328366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27613978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Costa Coffee Egypt - 2021-12-26 15:26:18</a:t>
                      </a:r>
                      <a:r>
                        <a:rPr kumimoji="0" lang="en-US" sz="1000" b="0" i="0" u="none" strike="noStrike" kern="1200" cap="none" spc="0" normalizeH="0" baseline="0" noProof="0">
                          <a:ln>
                            <a:noFill/>
                          </a:ln>
                          <a:solidFill>
                            <a:prstClr val="black"/>
                          </a:solidFill>
                          <a:effectLst/>
                          <a:uLnTx/>
                          <a:uFillTx/>
                          <a:latin typeface="+mn-lt"/>
                          <a:ea typeface="+mn-ea"/>
                          <a:cs typeface="+mn-cs"/>
                        </a:rPr>
                        <a:t>
 Find Costa now at Golden Square- 5th Settlement.
#CostaCoffe
Tax registration number 100-060-749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0.091438414752851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489780204"/>
                  </a:ext>
                </a:extLst>
              </a:tr>
            </a:tbl>
          </a:graphicData>
        </a:graphic>
      </p:graphicFrame>
      <p:sp>
        <p:nvSpPr>
          <p:cNvPr id="4" name="Text Placeholder 3">
            <a:extLst>
              <a:ext uri="{FF2B5EF4-FFF2-40B4-BE49-F238E27FC236}">
                <a16:creationId xmlns:a16="http://schemas.microsoft.com/office/drawing/2014/main" id="{7F420EBF-C4E7-469A-A46B-A5EAA4FD7AD8}"/>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903817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4F552-0077-4E16-BE51-69FBED5AA508}"/>
              </a:ext>
            </a:extLst>
          </p:cNvPr>
          <p:cNvSpPr>
            <a:spLocks noGrp="1"/>
          </p:cNvSpPr>
          <p:nvPr>
            <p:ph type="title"/>
          </p:nvPr>
        </p:nvSpPr>
        <p:spPr/>
        <p:txBody>
          <a:bodyPr/>
          <a:lstStyle/>
          <a:p>
            <a:r>
              <a:rPr lang="en-US"/>
              <a:t>Facebook Top Posts Table | Costa Coffee Egypt - 11 of 14</a:t>
            </a:r>
          </a:p>
        </p:txBody>
      </p:sp>
      <p:graphicFrame>
        <p:nvGraphicFramePr>
          <p:cNvPr id="5" name="Table Placeholder 4">
            <a:extLst>
              <a:ext uri="{FF2B5EF4-FFF2-40B4-BE49-F238E27FC236}">
                <a16:creationId xmlns:a16="http://schemas.microsoft.com/office/drawing/2014/main" id="{47BE4F91-0981-4E4C-A562-AF5657670848}"/>
              </a:ext>
            </a:extLst>
          </p:cNvPr>
          <p:cNvGraphicFramePr>
            <a:graphicFrameLocks noGrp="1"/>
          </p:cNvGraphicFramePr>
          <p:nvPr>
            <p:ph type="tbl" sz="quarter" idx="13"/>
            <p:extLst>
              <p:ext uri="{D42A27DB-BD31-4B8C-83A1-F6EECF244321}">
                <p14:modId xmlns:p14="http://schemas.microsoft.com/office/powerpoint/2010/main" val="111961165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36846217"/>
                    </a:ext>
                  </a:extLst>
                </a:gridCol>
                <a:gridCol w="493776">
                  <a:extLst>
                    <a:ext uri="{9D8B030D-6E8A-4147-A177-3AD203B41FA5}">
                      <a16:colId xmlns:a16="http://schemas.microsoft.com/office/drawing/2014/main" val="954890873"/>
                    </a:ext>
                  </a:extLst>
                </a:gridCol>
                <a:gridCol w="208280">
                  <a:extLst>
                    <a:ext uri="{9D8B030D-6E8A-4147-A177-3AD203B41FA5}">
                      <a16:colId xmlns:a16="http://schemas.microsoft.com/office/drawing/2014/main" val="1422737290"/>
                    </a:ext>
                  </a:extLst>
                </a:gridCol>
                <a:gridCol w="246888">
                  <a:extLst>
                    <a:ext uri="{9D8B030D-6E8A-4147-A177-3AD203B41FA5}">
                      <a16:colId xmlns:a16="http://schemas.microsoft.com/office/drawing/2014/main" val="1644070390"/>
                    </a:ext>
                  </a:extLst>
                </a:gridCol>
                <a:gridCol w="493776">
                  <a:extLst>
                    <a:ext uri="{9D8B030D-6E8A-4147-A177-3AD203B41FA5}">
                      <a16:colId xmlns:a16="http://schemas.microsoft.com/office/drawing/2014/main" val="3785212927"/>
                    </a:ext>
                  </a:extLst>
                </a:gridCol>
                <a:gridCol w="493776">
                  <a:extLst>
                    <a:ext uri="{9D8B030D-6E8A-4147-A177-3AD203B41FA5}">
                      <a16:colId xmlns:a16="http://schemas.microsoft.com/office/drawing/2014/main" val="608483509"/>
                    </a:ext>
                  </a:extLst>
                </a:gridCol>
                <a:gridCol w="493776">
                  <a:extLst>
                    <a:ext uri="{9D8B030D-6E8A-4147-A177-3AD203B41FA5}">
                      <a16:colId xmlns:a16="http://schemas.microsoft.com/office/drawing/2014/main" val="3447021788"/>
                    </a:ext>
                  </a:extLst>
                </a:gridCol>
                <a:gridCol w="493776">
                  <a:extLst>
                    <a:ext uri="{9D8B030D-6E8A-4147-A177-3AD203B41FA5}">
                      <a16:colId xmlns:a16="http://schemas.microsoft.com/office/drawing/2014/main" val="526775556"/>
                    </a:ext>
                  </a:extLst>
                </a:gridCol>
                <a:gridCol w="493776">
                  <a:extLst>
                    <a:ext uri="{9D8B030D-6E8A-4147-A177-3AD203B41FA5}">
                      <a16:colId xmlns:a16="http://schemas.microsoft.com/office/drawing/2014/main" val="565595383"/>
                    </a:ext>
                  </a:extLst>
                </a:gridCol>
                <a:gridCol w="493776">
                  <a:extLst>
                    <a:ext uri="{9D8B030D-6E8A-4147-A177-3AD203B41FA5}">
                      <a16:colId xmlns:a16="http://schemas.microsoft.com/office/drawing/2014/main" val="917538202"/>
                    </a:ext>
                  </a:extLst>
                </a:gridCol>
                <a:gridCol w="493776">
                  <a:extLst>
                    <a:ext uri="{9D8B030D-6E8A-4147-A177-3AD203B41FA5}">
                      <a16:colId xmlns:a16="http://schemas.microsoft.com/office/drawing/2014/main" val="4175365600"/>
                    </a:ext>
                  </a:extLst>
                </a:gridCol>
                <a:gridCol w="493776">
                  <a:extLst>
                    <a:ext uri="{9D8B030D-6E8A-4147-A177-3AD203B41FA5}">
                      <a16:colId xmlns:a16="http://schemas.microsoft.com/office/drawing/2014/main" val="2788850656"/>
                    </a:ext>
                  </a:extLst>
                </a:gridCol>
                <a:gridCol w="493776">
                  <a:extLst>
                    <a:ext uri="{9D8B030D-6E8A-4147-A177-3AD203B41FA5}">
                      <a16:colId xmlns:a16="http://schemas.microsoft.com/office/drawing/2014/main" val="1469024609"/>
                    </a:ext>
                  </a:extLst>
                </a:gridCol>
                <a:gridCol w="493776">
                  <a:extLst>
                    <a:ext uri="{9D8B030D-6E8A-4147-A177-3AD203B41FA5}">
                      <a16:colId xmlns:a16="http://schemas.microsoft.com/office/drawing/2014/main" val="1704410375"/>
                    </a:ext>
                  </a:extLst>
                </a:gridCol>
                <a:gridCol w="493776">
                  <a:extLst>
                    <a:ext uri="{9D8B030D-6E8A-4147-A177-3AD203B41FA5}">
                      <a16:colId xmlns:a16="http://schemas.microsoft.com/office/drawing/2014/main" val="2049286208"/>
                    </a:ext>
                  </a:extLst>
                </a:gridCol>
                <a:gridCol w="493776">
                  <a:extLst>
                    <a:ext uri="{9D8B030D-6E8A-4147-A177-3AD203B41FA5}">
                      <a16:colId xmlns:a16="http://schemas.microsoft.com/office/drawing/2014/main" val="256787144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85806685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Costa Coffee Egypt - 2021-12-20 12:22:17</a:t>
                      </a:r>
                      <a:r>
                        <a:rPr kumimoji="0" lang="en-US" sz="1000" b="0" i="0" u="none" strike="noStrike" kern="1200" cap="none" spc="0" normalizeH="0" baseline="0" noProof="0">
                          <a:ln>
                            <a:noFill/>
                          </a:ln>
                          <a:solidFill>
                            <a:prstClr val="black"/>
                          </a:solidFill>
                          <a:effectLst/>
                          <a:uLnTx/>
                          <a:uFillTx/>
                          <a:latin typeface="+mn-lt"/>
                          <a:ea typeface="+mn-ea"/>
                          <a:cs typeface="+mn-cs"/>
                        </a:rPr>
                        <a:t>
 Start your day with the Turkey Emmental sandwich for the breakfast!​
Call us on 16460 or order through Talabat.
#CostaCoffe​ 
​</a:t>
                      </a:r>
                      <a:r>
                        <a:rPr kumimoji="0" lang="ar-AE" sz="1000" b="0" i="0" u="none" strike="noStrike" kern="1200" cap="none" spc="0" normalizeH="0" baseline="0" noProof="0">
                          <a:ln>
                            <a:noFill/>
                          </a:ln>
                          <a:solidFill>
                            <a:prstClr val="black"/>
                          </a:solidFill>
                          <a:effectLst/>
                          <a:uLnTx/>
                          <a:uFillTx/>
                          <a:latin typeface="+mn-lt"/>
                          <a:ea typeface="+mn-ea"/>
                          <a:cs typeface="+mn-cs"/>
                        </a:rPr>
                        <a:t>ابدأ يومك بساندويتش التركي مع جبنة الأمنتل وخلي الفطار علينا!​
اطلب من على 16460 أو من خلال </a:t>
                      </a:r>
                      <a:r>
                        <a:rPr kumimoji="0" lang="en-US" sz="1000" b="0" i="0" u="none" strike="noStrike" kern="1200" cap="none" spc="0" normalizeH="0" baseline="0" noProof="0">
                          <a:ln>
                            <a:noFill/>
                          </a:ln>
                          <a:solidFill>
                            <a:prstClr val="black"/>
                          </a:solidFill>
                          <a:effectLst/>
                          <a:uLnTx/>
                          <a:uFillTx/>
                          <a:latin typeface="+mn-lt"/>
                          <a:ea typeface="+mn-ea"/>
                          <a:cs typeface="+mn-cs"/>
                        </a:rPr>
                        <a:t>Talabat ​
</a:t>
                      </a:r>
                      <a:r>
                        <a:rPr kumimoji="0" lang="ar-AE" sz="1000" b="0" i="0" u="none" strike="noStrike" kern="1200" cap="none" spc="0" normalizeH="0" baseline="0" noProof="0">
                          <a:ln>
                            <a:noFill/>
                          </a:ln>
                          <a:solidFill>
                            <a:prstClr val="black"/>
                          </a:solidFill>
                          <a:effectLst/>
                          <a:uLnTx/>
                          <a:uFillTx/>
                          <a:latin typeface="+mn-lt"/>
                          <a:ea typeface="+mn-ea"/>
                          <a:cs typeface="+mn-cs"/>
                        </a:rPr>
                        <a:t>رقم التسجيل الضريبي​
 100-060-749
#كوستا_كوفي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0.097381614941291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014539013"/>
                  </a:ext>
                </a:extLst>
              </a:tr>
            </a:tbl>
          </a:graphicData>
        </a:graphic>
      </p:graphicFrame>
      <p:sp>
        <p:nvSpPr>
          <p:cNvPr id="4" name="Text Placeholder 3">
            <a:extLst>
              <a:ext uri="{FF2B5EF4-FFF2-40B4-BE49-F238E27FC236}">
                <a16:creationId xmlns:a16="http://schemas.microsoft.com/office/drawing/2014/main" id="{587D30AF-E9EB-4DB3-95BA-73CE2BDE98F4}"/>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3320954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DDE53-4179-4194-8CEF-84EC5BC506A1}"/>
              </a:ext>
            </a:extLst>
          </p:cNvPr>
          <p:cNvSpPr>
            <a:spLocks noGrp="1"/>
          </p:cNvSpPr>
          <p:nvPr>
            <p:ph type="title"/>
          </p:nvPr>
        </p:nvSpPr>
        <p:spPr/>
        <p:txBody>
          <a:bodyPr/>
          <a:lstStyle/>
          <a:p>
            <a:r>
              <a:rPr lang="en-US"/>
              <a:t>Facebook Top Posts Table | Costa Coffee Egypt - 12 of 14</a:t>
            </a:r>
          </a:p>
        </p:txBody>
      </p:sp>
      <p:graphicFrame>
        <p:nvGraphicFramePr>
          <p:cNvPr id="5" name="Table Placeholder 4">
            <a:extLst>
              <a:ext uri="{FF2B5EF4-FFF2-40B4-BE49-F238E27FC236}">
                <a16:creationId xmlns:a16="http://schemas.microsoft.com/office/drawing/2014/main" id="{FBFF452D-CAE1-4E0C-935B-7950C15868A1}"/>
              </a:ext>
            </a:extLst>
          </p:cNvPr>
          <p:cNvGraphicFramePr>
            <a:graphicFrameLocks noGrp="1"/>
          </p:cNvGraphicFramePr>
          <p:nvPr>
            <p:ph type="tbl" sz="quarter" idx="13"/>
            <p:extLst>
              <p:ext uri="{D42A27DB-BD31-4B8C-83A1-F6EECF244321}">
                <p14:modId xmlns:p14="http://schemas.microsoft.com/office/powerpoint/2010/main" val="420622236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322192561"/>
                    </a:ext>
                  </a:extLst>
                </a:gridCol>
                <a:gridCol w="493776">
                  <a:extLst>
                    <a:ext uri="{9D8B030D-6E8A-4147-A177-3AD203B41FA5}">
                      <a16:colId xmlns:a16="http://schemas.microsoft.com/office/drawing/2014/main" val="1747371059"/>
                    </a:ext>
                  </a:extLst>
                </a:gridCol>
                <a:gridCol w="208280">
                  <a:extLst>
                    <a:ext uri="{9D8B030D-6E8A-4147-A177-3AD203B41FA5}">
                      <a16:colId xmlns:a16="http://schemas.microsoft.com/office/drawing/2014/main" val="1506875870"/>
                    </a:ext>
                  </a:extLst>
                </a:gridCol>
                <a:gridCol w="246888">
                  <a:extLst>
                    <a:ext uri="{9D8B030D-6E8A-4147-A177-3AD203B41FA5}">
                      <a16:colId xmlns:a16="http://schemas.microsoft.com/office/drawing/2014/main" val="2088379216"/>
                    </a:ext>
                  </a:extLst>
                </a:gridCol>
                <a:gridCol w="493776">
                  <a:extLst>
                    <a:ext uri="{9D8B030D-6E8A-4147-A177-3AD203B41FA5}">
                      <a16:colId xmlns:a16="http://schemas.microsoft.com/office/drawing/2014/main" val="3049310449"/>
                    </a:ext>
                  </a:extLst>
                </a:gridCol>
                <a:gridCol w="493776">
                  <a:extLst>
                    <a:ext uri="{9D8B030D-6E8A-4147-A177-3AD203B41FA5}">
                      <a16:colId xmlns:a16="http://schemas.microsoft.com/office/drawing/2014/main" val="2864090853"/>
                    </a:ext>
                  </a:extLst>
                </a:gridCol>
                <a:gridCol w="493776">
                  <a:extLst>
                    <a:ext uri="{9D8B030D-6E8A-4147-A177-3AD203B41FA5}">
                      <a16:colId xmlns:a16="http://schemas.microsoft.com/office/drawing/2014/main" val="1407267916"/>
                    </a:ext>
                  </a:extLst>
                </a:gridCol>
                <a:gridCol w="493776">
                  <a:extLst>
                    <a:ext uri="{9D8B030D-6E8A-4147-A177-3AD203B41FA5}">
                      <a16:colId xmlns:a16="http://schemas.microsoft.com/office/drawing/2014/main" val="1298905928"/>
                    </a:ext>
                  </a:extLst>
                </a:gridCol>
                <a:gridCol w="493776">
                  <a:extLst>
                    <a:ext uri="{9D8B030D-6E8A-4147-A177-3AD203B41FA5}">
                      <a16:colId xmlns:a16="http://schemas.microsoft.com/office/drawing/2014/main" val="1947064643"/>
                    </a:ext>
                  </a:extLst>
                </a:gridCol>
                <a:gridCol w="493776">
                  <a:extLst>
                    <a:ext uri="{9D8B030D-6E8A-4147-A177-3AD203B41FA5}">
                      <a16:colId xmlns:a16="http://schemas.microsoft.com/office/drawing/2014/main" val="299266012"/>
                    </a:ext>
                  </a:extLst>
                </a:gridCol>
                <a:gridCol w="493776">
                  <a:extLst>
                    <a:ext uri="{9D8B030D-6E8A-4147-A177-3AD203B41FA5}">
                      <a16:colId xmlns:a16="http://schemas.microsoft.com/office/drawing/2014/main" val="3078219982"/>
                    </a:ext>
                  </a:extLst>
                </a:gridCol>
                <a:gridCol w="493776">
                  <a:extLst>
                    <a:ext uri="{9D8B030D-6E8A-4147-A177-3AD203B41FA5}">
                      <a16:colId xmlns:a16="http://schemas.microsoft.com/office/drawing/2014/main" val="1716733837"/>
                    </a:ext>
                  </a:extLst>
                </a:gridCol>
                <a:gridCol w="493776">
                  <a:extLst>
                    <a:ext uri="{9D8B030D-6E8A-4147-A177-3AD203B41FA5}">
                      <a16:colId xmlns:a16="http://schemas.microsoft.com/office/drawing/2014/main" val="3182301767"/>
                    </a:ext>
                  </a:extLst>
                </a:gridCol>
                <a:gridCol w="493776">
                  <a:extLst>
                    <a:ext uri="{9D8B030D-6E8A-4147-A177-3AD203B41FA5}">
                      <a16:colId xmlns:a16="http://schemas.microsoft.com/office/drawing/2014/main" val="3798744424"/>
                    </a:ext>
                  </a:extLst>
                </a:gridCol>
                <a:gridCol w="493776">
                  <a:extLst>
                    <a:ext uri="{9D8B030D-6E8A-4147-A177-3AD203B41FA5}">
                      <a16:colId xmlns:a16="http://schemas.microsoft.com/office/drawing/2014/main" val="1531858073"/>
                    </a:ext>
                  </a:extLst>
                </a:gridCol>
                <a:gridCol w="493776">
                  <a:extLst>
                    <a:ext uri="{9D8B030D-6E8A-4147-A177-3AD203B41FA5}">
                      <a16:colId xmlns:a16="http://schemas.microsoft.com/office/drawing/2014/main" val="187551247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76166284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Costa Coffee Egypt - 2021-12-22 15:39:23</a:t>
                      </a:r>
                      <a:r>
                        <a:rPr kumimoji="0" lang="en-US" sz="1000" b="0" i="0" u="none" strike="noStrike" kern="1200" cap="none" spc="0" normalizeH="0" baseline="0" noProof="0">
                          <a:ln>
                            <a:noFill/>
                          </a:ln>
                          <a:solidFill>
                            <a:prstClr val="black"/>
                          </a:solidFill>
                          <a:effectLst/>
                          <a:uLnTx/>
                          <a:uFillTx/>
                          <a:latin typeface="+mn-lt"/>
                          <a:ea typeface="+mn-ea"/>
                          <a:cs typeface="+mn-cs"/>
                        </a:rPr>
                        <a:t>
 It's easier now to enjoy your favorite coffee! 
Costa Coffee now delivers to different places in Cairo &amp; Alexandria too!
You can now order from (El-Sherouq, Madinaty, Up-town Cairo Kattamya and El-Mandara in Alexandria). 
Call us now on 16460
Tax registration number 100-060-749
#CostaCoffe
​​</a:t>
                      </a:r>
                      <a:r>
                        <a:rPr kumimoji="0" lang="ar-AE" sz="1000" b="0" i="0" u="none" strike="noStrike" kern="1200" cap="none" spc="0" normalizeH="0" baseline="0" noProof="0">
                          <a:ln>
                            <a:noFill/>
                          </a:ln>
                          <a:solidFill>
                            <a:prstClr val="black"/>
                          </a:solidFill>
                          <a:effectLst/>
                          <a:uLnTx/>
                          <a:uFillTx/>
                          <a:latin typeface="+mn-lt"/>
                          <a:ea typeface="+mn-ea"/>
                          <a:cs typeface="+mn-cs"/>
                        </a:rPr>
                        <a:t>دلوقتي بقي اسهل تستمتع بقهوتك المفضله! 
كوستا بيوصل دلوقتي ف الشروق و مدينتي و اب-تاون كايرو القطاميه و المندره ف الاسكندريه 
اطلب من على 16460  
رقم التسجيل الضريبي
 100-060-749
#كوستا_كوفي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816748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0.08261390392003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899785700"/>
                  </a:ext>
                </a:extLst>
              </a:tr>
            </a:tbl>
          </a:graphicData>
        </a:graphic>
      </p:graphicFrame>
      <p:sp>
        <p:nvSpPr>
          <p:cNvPr id="4" name="Text Placeholder 3">
            <a:extLst>
              <a:ext uri="{FF2B5EF4-FFF2-40B4-BE49-F238E27FC236}">
                <a16:creationId xmlns:a16="http://schemas.microsoft.com/office/drawing/2014/main" id="{CA1699E6-BBA5-4079-AA8D-07132E860F5C}"/>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8957135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4FECF-DA38-49BB-B377-B53E5FA9617E}"/>
              </a:ext>
            </a:extLst>
          </p:cNvPr>
          <p:cNvSpPr>
            <a:spLocks noGrp="1"/>
          </p:cNvSpPr>
          <p:nvPr>
            <p:ph type="title"/>
          </p:nvPr>
        </p:nvSpPr>
        <p:spPr/>
        <p:txBody>
          <a:bodyPr/>
          <a:lstStyle/>
          <a:p>
            <a:r>
              <a:rPr lang="en-US"/>
              <a:t>Facebook Top Posts Table | Costa Coffee Egypt - 13 of 14</a:t>
            </a:r>
          </a:p>
        </p:txBody>
      </p:sp>
      <p:graphicFrame>
        <p:nvGraphicFramePr>
          <p:cNvPr id="5" name="Table Placeholder 4">
            <a:extLst>
              <a:ext uri="{FF2B5EF4-FFF2-40B4-BE49-F238E27FC236}">
                <a16:creationId xmlns:a16="http://schemas.microsoft.com/office/drawing/2014/main" id="{0C28C26D-B1DB-4A70-A564-CEF09896D792}"/>
              </a:ext>
            </a:extLst>
          </p:cNvPr>
          <p:cNvGraphicFramePr>
            <a:graphicFrameLocks noGrp="1"/>
          </p:cNvGraphicFramePr>
          <p:nvPr>
            <p:ph type="tbl" sz="quarter" idx="13"/>
            <p:extLst>
              <p:ext uri="{D42A27DB-BD31-4B8C-83A1-F6EECF244321}">
                <p14:modId xmlns:p14="http://schemas.microsoft.com/office/powerpoint/2010/main" val="341778972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899991844"/>
                    </a:ext>
                  </a:extLst>
                </a:gridCol>
                <a:gridCol w="493776">
                  <a:extLst>
                    <a:ext uri="{9D8B030D-6E8A-4147-A177-3AD203B41FA5}">
                      <a16:colId xmlns:a16="http://schemas.microsoft.com/office/drawing/2014/main" val="4287297249"/>
                    </a:ext>
                  </a:extLst>
                </a:gridCol>
                <a:gridCol w="208280">
                  <a:extLst>
                    <a:ext uri="{9D8B030D-6E8A-4147-A177-3AD203B41FA5}">
                      <a16:colId xmlns:a16="http://schemas.microsoft.com/office/drawing/2014/main" val="3771165941"/>
                    </a:ext>
                  </a:extLst>
                </a:gridCol>
                <a:gridCol w="246888">
                  <a:extLst>
                    <a:ext uri="{9D8B030D-6E8A-4147-A177-3AD203B41FA5}">
                      <a16:colId xmlns:a16="http://schemas.microsoft.com/office/drawing/2014/main" val="3931522884"/>
                    </a:ext>
                  </a:extLst>
                </a:gridCol>
                <a:gridCol w="493776">
                  <a:extLst>
                    <a:ext uri="{9D8B030D-6E8A-4147-A177-3AD203B41FA5}">
                      <a16:colId xmlns:a16="http://schemas.microsoft.com/office/drawing/2014/main" val="3956432681"/>
                    </a:ext>
                  </a:extLst>
                </a:gridCol>
                <a:gridCol w="493776">
                  <a:extLst>
                    <a:ext uri="{9D8B030D-6E8A-4147-A177-3AD203B41FA5}">
                      <a16:colId xmlns:a16="http://schemas.microsoft.com/office/drawing/2014/main" val="1602582379"/>
                    </a:ext>
                  </a:extLst>
                </a:gridCol>
                <a:gridCol w="493776">
                  <a:extLst>
                    <a:ext uri="{9D8B030D-6E8A-4147-A177-3AD203B41FA5}">
                      <a16:colId xmlns:a16="http://schemas.microsoft.com/office/drawing/2014/main" val="3700336718"/>
                    </a:ext>
                  </a:extLst>
                </a:gridCol>
                <a:gridCol w="493776">
                  <a:extLst>
                    <a:ext uri="{9D8B030D-6E8A-4147-A177-3AD203B41FA5}">
                      <a16:colId xmlns:a16="http://schemas.microsoft.com/office/drawing/2014/main" val="1946479441"/>
                    </a:ext>
                  </a:extLst>
                </a:gridCol>
                <a:gridCol w="493776">
                  <a:extLst>
                    <a:ext uri="{9D8B030D-6E8A-4147-A177-3AD203B41FA5}">
                      <a16:colId xmlns:a16="http://schemas.microsoft.com/office/drawing/2014/main" val="1124447689"/>
                    </a:ext>
                  </a:extLst>
                </a:gridCol>
                <a:gridCol w="493776">
                  <a:extLst>
                    <a:ext uri="{9D8B030D-6E8A-4147-A177-3AD203B41FA5}">
                      <a16:colId xmlns:a16="http://schemas.microsoft.com/office/drawing/2014/main" val="992803278"/>
                    </a:ext>
                  </a:extLst>
                </a:gridCol>
                <a:gridCol w="493776">
                  <a:extLst>
                    <a:ext uri="{9D8B030D-6E8A-4147-A177-3AD203B41FA5}">
                      <a16:colId xmlns:a16="http://schemas.microsoft.com/office/drawing/2014/main" val="3986173096"/>
                    </a:ext>
                  </a:extLst>
                </a:gridCol>
                <a:gridCol w="493776">
                  <a:extLst>
                    <a:ext uri="{9D8B030D-6E8A-4147-A177-3AD203B41FA5}">
                      <a16:colId xmlns:a16="http://schemas.microsoft.com/office/drawing/2014/main" val="506342842"/>
                    </a:ext>
                  </a:extLst>
                </a:gridCol>
                <a:gridCol w="493776">
                  <a:extLst>
                    <a:ext uri="{9D8B030D-6E8A-4147-A177-3AD203B41FA5}">
                      <a16:colId xmlns:a16="http://schemas.microsoft.com/office/drawing/2014/main" val="4129859519"/>
                    </a:ext>
                  </a:extLst>
                </a:gridCol>
                <a:gridCol w="493776">
                  <a:extLst>
                    <a:ext uri="{9D8B030D-6E8A-4147-A177-3AD203B41FA5}">
                      <a16:colId xmlns:a16="http://schemas.microsoft.com/office/drawing/2014/main" val="475959795"/>
                    </a:ext>
                  </a:extLst>
                </a:gridCol>
                <a:gridCol w="493776">
                  <a:extLst>
                    <a:ext uri="{9D8B030D-6E8A-4147-A177-3AD203B41FA5}">
                      <a16:colId xmlns:a16="http://schemas.microsoft.com/office/drawing/2014/main" val="230111067"/>
                    </a:ext>
                  </a:extLst>
                </a:gridCol>
                <a:gridCol w="493776">
                  <a:extLst>
                    <a:ext uri="{9D8B030D-6E8A-4147-A177-3AD203B41FA5}">
                      <a16:colId xmlns:a16="http://schemas.microsoft.com/office/drawing/2014/main" val="19819971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5661828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Costa Coffee Egypt - 2021-12-28 09:14:59</a:t>
                      </a:r>
                      <a:r>
                        <a:rPr kumimoji="0" lang="en-US" sz="1000" b="0" i="0" u="none" strike="noStrike" kern="1200" cap="none" spc="0" normalizeH="0" baseline="0" noProof="0">
                          <a:ln>
                            <a:noFill/>
                          </a:ln>
                          <a:solidFill>
                            <a:prstClr val="black"/>
                          </a:solidFill>
                          <a:effectLst/>
                          <a:uLnTx/>
                          <a:uFillTx/>
                          <a:latin typeface="+mn-lt"/>
                          <a:ea typeface="+mn-ea"/>
                          <a:cs typeface="+mn-cs"/>
                        </a:rPr>
                        <a:t>
 Swipe &amp; choose your favorite Treat 
​
Call us on 16460 or order through Talabat.
#CostaCoffe
​</a:t>
                      </a:r>
                      <a:r>
                        <a:rPr kumimoji="0" lang="ar-AE" sz="1000" b="0" i="0" u="none" strike="noStrike" kern="1200" cap="none" spc="0" normalizeH="0" baseline="0" noProof="0">
                          <a:ln>
                            <a:noFill/>
                          </a:ln>
                          <a:solidFill>
                            <a:prstClr val="black"/>
                          </a:solidFill>
                          <a:effectLst/>
                          <a:uLnTx/>
                          <a:uFillTx/>
                          <a:latin typeface="+mn-lt"/>
                          <a:ea typeface="+mn-ea"/>
                          <a:cs typeface="+mn-cs"/>
                        </a:rPr>
                        <a:t>قلب واختار مأكولاتك المفضله من كوستا  كوفي!
اطلب من على 16460 أو من خلال </a:t>
                      </a:r>
                      <a:r>
                        <a:rPr kumimoji="0" lang="en-US" sz="1000" b="0" i="0" u="none" strike="noStrike" kern="1200" cap="none" spc="0" normalizeH="0" baseline="0" noProof="0">
                          <a:ln>
                            <a:noFill/>
                          </a:ln>
                          <a:solidFill>
                            <a:prstClr val="black"/>
                          </a:solidFill>
                          <a:effectLst/>
                          <a:uLnTx/>
                          <a:uFillTx/>
                          <a:latin typeface="+mn-lt"/>
                          <a:ea typeface="+mn-ea"/>
                          <a:cs typeface="+mn-cs"/>
                        </a:rPr>
                        <a:t>Talabat 
</a:t>
                      </a:r>
                      <a:r>
                        <a:rPr kumimoji="0" lang="ar-AE" sz="1000" b="0" i="0" u="none" strike="noStrike" kern="1200" cap="none" spc="0" normalizeH="0" baseline="0" noProof="0">
                          <a:ln>
                            <a:noFill/>
                          </a:ln>
                          <a:solidFill>
                            <a:prstClr val="black"/>
                          </a:solidFill>
                          <a:effectLst/>
                          <a:uLnTx/>
                          <a:uFillTx/>
                          <a:latin typeface="+mn-lt"/>
                          <a:ea typeface="+mn-ea"/>
                          <a:cs typeface="+mn-cs"/>
                        </a:rPr>
                        <a:t>رقم التسجيل الضريبي
 100-060-749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0.03538998286535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028589199"/>
                  </a:ext>
                </a:extLst>
              </a:tr>
            </a:tbl>
          </a:graphicData>
        </a:graphic>
      </p:graphicFrame>
      <p:sp>
        <p:nvSpPr>
          <p:cNvPr id="4" name="Text Placeholder 3">
            <a:extLst>
              <a:ext uri="{FF2B5EF4-FFF2-40B4-BE49-F238E27FC236}">
                <a16:creationId xmlns:a16="http://schemas.microsoft.com/office/drawing/2014/main" id="{373E8C89-BAD4-45CD-B019-3738814D3EB9}"/>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6095349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4DF58-7DCB-4E61-8112-C07DF743AA1D}"/>
              </a:ext>
            </a:extLst>
          </p:cNvPr>
          <p:cNvSpPr>
            <a:spLocks noGrp="1"/>
          </p:cNvSpPr>
          <p:nvPr>
            <p:ph type="title"/>
          </p:nvPr>
        </p:nvSpPr>
        <p:spPr/>
        <p:txBody>
          <a:bodyPr/>
          <a:lstStyle/>
          <a:p>
            <a:r>
              <a:rPr lang="en-US"/>
              <a:t>Facebook Top Posts Table | Costa Coffee Egypt - 14 of 14</a:t>
            </a:r>
          </a:p>
        </p:txBody>
      </p:sp>
      <p:graphicFrame>
        <p:nvGraphicFramePr>
          <p:cNvPr id="5" name="Table Placeholder 4">
            <a:extLst>
              <a:ext uri="{FF2B5EF4-FFF2-40B4-BE49-F238E27FC236}">
                <a16:creationId xmlns:a16="http://schemas.microsoft.com/office/drawing/2014/main" id="{D139BF1B-B598-46B7-A7AD-F26123CD1CBF}"/>
              </a:ext>
            </a:extLst>
          </p:cNvPr>
          <p:cNvGraphicFramePr>
            <a:graphicFrameLocks noGrp="1"/>
          </p:cNvGraphicFramePr>
          <p:nvPr>
            <p:ph type="tbl" sz="quarter" idx="13"/>
            <p:extLst>
              <p:ext uri="{D42A27DB-BD31-4B8C-83A1-F6EECF244321}">
                <p14:modId xmlns:p14="http://schemas.microsoft.com/office/powerpoint/2010/main" val="164424595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597615721"/>
                    </a:ext>
                  </a:extLst>
                </a:gridCol>
                <a:gridCol w="493776">
                  <a:extLst>
                    <a:ext uri="{9D8B030D-6E8A-4147-A177-3AD203B41FA5}">
                      <a16:colId xmlns:a16="http://schemas.microsoft.com/office/drawing/2014/main" val="3562669032"/>
                    </a:ext>
                  </a:extLst>
                </a:gridCol>
                <a:gridCol w="208280">
                  <a:extLst>
                    <a:ext uri="{9D8B030D-6E8A-4147-A177-3AD203B41FA5}">
                      <a16:colId xmlns:a16="http://schemas.microsoft.com/office/drawing/2014/main" val="584995986"/>
                    </a:ext>
                  </a:extLst>
                </a:gridCol>
                <a:gridCol w="246888">
                  <a:extLst>
                    <a:ext uri="{9D8B030D-6E8A-4147-A177-3AD203B41FA5}">
                      <a16:colId xmlns:a16="http://schemas.microsoft.com/office/drawing/2014/main" val="2632473450"/>
                    </a:ext>
                  </a:extLst>
                </a:gridCol>
                <a:gridCol w="493776">
                  <a:extLst>
                    <a:ext uri="{9D8B030D-6E8A-4147-A177-3AD203B41FA5}">
                      <a16:colId xmlns:a16="http://schemas.microsoft.com/office/drawing/2014/main" val="3901520531"/>
                    </a:ext>
                  </a:extLst>
                </a:gridCol>
                <a:gridCol w="493776">
                  <a:extLst>
                    <a:ext uri="{9D8B030D-6E8A-4147-A177-3AD203B41FA5}">
                      <a16:colId xmlns:a16="http://schemas.microsoft.com/office/drawing/2014/main" val="347573463"/>
                    </a:ext>
                  </a:extLst>
                </a:gridCol>
                <a:gridCol w="493776">
                  <a:extLst>
                    <a:ext uri="{9D8B030D-6E8A-4147-A177-3AD203B41FA5}">
                      <a16:colId xmlns:a16="http://schemas.microsoft.com/office/drawing/2014/main" val="2648388513"/>
                    </a:ext>
                  </a:extLst>
                </a:gridCol>
                <a:gridCol w="493776">
                  <a:extLst>
                    <a:ext uri="{9D8B030D-6E8A-4147-A177-3AD203B41FA5}">
                      <a16:colId xmlns:a16="http://schemas.microsoft.com/office/drawing/2014/main" val="615897803"/>
                    </a:ext>
                  </a:extLst>
                </a:gridCol>
                <a:gridCol w="493776">
                  <a:extLst>
                    <a:ext uri="{9D8B030D-6E8A-4147-A177-3AD203B41FA5}">
                      <a16:colId xmlns:a16="http://schemas.microsoft.com/office/drawing/2014/main" val="2846183078"/>
                    </a:ext>
                  </a:extLst>
                </a:gridCol>
                <a:gridCol w="493776">
                  <a:extLst>
                    <a:ext uri="{9D8B030D-6E8A-4147-A177-3AD203B41FA5}">
                      <a16:colId xmlns:a16="http://schemas.microsoft.com/office/drawing/2014/main" val="1471253601"/>
                    </a:ext>
                  </a:extLst>
                </a:gridCol>
                <a:gridCol w="493776">
                  <a:extLst>
                    <a:ext uri="{9D8B030D-6E8A-4147-A177-3AD203B41FA5}">
                      <a16:colId xmlns:a16="http://schemas.microsoft.com/office/drawing/2014/main" val="92347938"/>
                    </a:ext>
                  </a:extLst>
                </a:gridCol>
                <a:gridCol w="493776">
                  <a:extLst>
                    <a:ext uri="{9D8B030D-6E8A-4147-A177-3AD203B41FA5}">
                      <a16:colId xmlns:a16="http://schemas.microsoft.com/office/drawing/2014/main" val="2598497993"/>
                    </a:ext>
                  </a:extLst>
                </a:gridCol>
                <a:gridCol w="493776">
                  <a:extLst>
                    <a:ext uri="{9D8B030D-6E8A-4147-A177-3AD203B41FA5}">
                      <a16:colId xmlns:a16="http://schemas.microsoft.com/office/drawing/2014/main" val="443300275"/>
                    </a:ext>
                  </a:extLst>
                </a:gridCol>
                <a:gridCol w="493776">
                  <a:extLst>
                    <a:ext uri="{9D8B030D-6E8A-4147-A177-3AD203B41FA5}">
                      <a16:colId xmlns:a16="http://schemas.microsoft.com/office/drawing/2014/main" val="317568806"/>
                    </a:ext>
                  </a:extLst>
                </a:gridCol>
                <a:gridCol w="493776">
                  <a:extLst>
                    <a:ext uri="{9D8B030D-6E8A-4147-A177-3AD203B41FA5}">
                      <a16:colId xmlns:a16="http://schemas.microsoft.com/office/drawing/2014/main" val="2051159938"/>
                    </a:ext>
                  </a:extLst>
                </a:gridCol>
                <a:gridCol w="493776">
                  <a:extLst>
                    <a:ext uri="{9D8B030D-6E8A-4147-A177-3AD203B41FA5}">
                      <a16:colId xmlns:a16="http://schemas.microsoft.com/office/drawing/2014/main" val="303292051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72503007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Costa Coffee Egypt - 2021-12-31 17:00:13</a:t>
                      </a:r>
                      <a:r>
                        <a:rPr kumimoji="0" lang="en-US" sz="1000" b="0" i="0" u="none" strike="noStrike" kern="1200" cap="none" spc="0" normalizeH="0" baseline="0" noProof="0">
                          <a:ln>
                            <a:noFill/>
                          </a:ln>
                          <a:solidFill>
                            <a:prstClr val="black"/>
                          </a:solidFill>
                          <a:effectLst/>
                          <a:uLnTx/>
                          <a:uFillTx/>
                          <a:latin typeface="+mn-lt"/>
                          <a:ea typeface="+mn-ea"/>
                          <a:cs typeface="+mn-cs"/>
                        </a:rPr>
                        <a:t>
 Counting Down for 2022! ​
​We wish you a New Year, new beginning full of joyful moments and Frostino flavors!!☕💗​
#CostaCoffe​
</a:t>
                      </a:r>
                      <a:r>
                        <a:rPr kumimoji="0" lang="ar-AE" sz="1000" b="0" i="0" u="none" strike="noStrike" kern="1200" cap="none" spc="0" normalizeH="0" baseline="0" noProof="0">
                          <a:ln>
                            <a:noFill/>
                          </a:ln>
                          <a:solidFill>
                            <a:prstClr val="black"/>
                          </a:solidFill>
                          <a:effectLst/>
                          <a:uLnTx/>
                          <a:uFillTx/>
                          <a:latin typeface="+mn-lt"/>
                          <a:ea typeface="+mn-ea"/>
                          <a:cs typeface="+mn-cs"/>
                        </a:rPr>
                        <a:t>العد التنازلي بدء ل 2022! ​
​كوستا بتتمنلكوا سنه جديده سعيده مليانه بالنجاح والفروستينو!!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0.0058967131720779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380419032"/>
                  </a:ext>
                </a:extLst>
              </a:tr>
            </a:tbl>
          </a:graphicData>
        </a:graphic>
      </p:graphicFrame>
      <p:sp>
        <p:nvSpPr>
          <p:cNvPr id="4" name="Text Placeholder 3">
            <a:extLst>
              <a:ext uri="{FF2B5EF4-FFF2-40B4-BE49-F238E27FC236}">
                <a16:creationId xmlns:a16="http://schemas.microsoft.com/office/drawing/2014/main" id="{A3560639-CEE8-4246-94D9-ABB950E81E83}"/>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1918643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äsentation1" id="{9240ACBB-554F-DE4D-8C7D-EE78E1C8B0B4}" vid="{765C1B8E-F54A-BC46-BCF4-91036B73C730}"/>
    </a:ext>
  </a:extLst>
</a:theme>
</file>

<file path=docProps/app.xml><?xml version="1.0" encoding="utf-8"?>
<Properties xmlns="http://schemas.openxmlformats.org/officeDocument/2006/extended-properties" xmlns:vt="http://schemas.openxmlformats.org/officeDocument/2006/docPropsVTypes">
  <Template>20220102_100425</Template>
  <TotalTime>3</TotalTime>
  <Words>914</Words>
  <Application>Microsoft Office PowerPoint</Application>
  <PresentationFormat>On-screen Show (16:9)</PresentationFormat>
  <Paragraphs>460</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quintly_template</vt:lpstr>
      <vt:lpstr>Facebook Top Posts Table | Costa Coffee Egypt - 1 of 14</vt:lpstr>
      <vt:lpstr>Facebook Top Posts Table | Costa Coffee Egypt - 2 of 14</vt:lpstr>
      <vt:lpstr>Facebook Top Posts Table | Costa Coffee Egypt - 3 of 14</vt:lpstr>
      <vt:lpstr>Facebook Top Posts Table | Costa Coffee Egypt - 4 of 14</vt:lpstr>
      <vt:lpstr>Facebook Top Posts Table | Costa Coffee Egypt - 5 of 14</vt:lpstr>
      <vt:lpstr>Facebook Top Posts Table | Costa Coffee Egypt - 6 of 14</vt:lpstr>
      <vt:lpstr>Facebook Top Posts Table | Costa Coffee Egypt - 7 of 14</vt:lpstr>
      <vt:lpstr>Facebook Top Posts Table | Costa Coffee Egypt - 8 of 14</vt:lpstr>
      <vt:lpstr>Facebook Top Posts Table | Costa Coffee Egypt - 9 of 14</vt:lpstr>
      <vt:lpstr>Facebook Top Posts Table | Costa Coffee Egypt - 10 of 14</vt:lpstr>
      <vt:lpstr>Facebook Top Posts Table | Costa Coffee Egypt - 11 of 14</vt:lpstr>
      <vt:lpstr>Facebook Top Posts Table | Costa Coffee Egypt - 12 of 14</vt:lpstr>
      <vt:lpstr>Facebook Top Posts Table | Costa Coffee Egypt - 13 of 14</vt:lpstr>
      <vt:lpstr>Facebook Top Posts Table | Costa Coffee Egypt - 14 of 14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Top Posts Table | Costa Coffee Egypt - 1 of 14</dc:title>
  <dc:creator>Frederik Peiniger</dc:creator>
  <cp:lastModifiedBy>Frederik Peiniger</cp:lastModifiedBy>
  <cp:revision>1</cp:revision>
  <dcterms:created xsi:type="dcterms:W3CDTF">2022-01-02T10:04:25Z</dcterms:created>
  <dcterms:modified xsi:type="dcterms:W3CDTF">2022-01-02T10:08:22Z</dcterms:modified>
</cp:coreProperties>
</file>