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5143500" type="screen16x9"/>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85059" autoAdjust="0"/>
  </p:normalViewPr>
  <p:slideViewPr>
    <p:cSldViewPr snapToGrid="0">
      <p:cViewPr varScale="1">
        <p:scale>
          <a:sx n="81" d="100"/>
          <a:sy n="81" d="100"/>
        </p:scale>
        <p:origin x="60"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6A460-8BEE-450F-890D-2CE0D4536043}"/>
              </a:ext>
            </a:extLst>
          </p:cNvPr>
          <p:cNvSpPr>
            <a:spLocks noGrp="1"/>
          </p:cNvSpPr>
          <p:nvPr>
            <p:ph type="title"/>
          </p:nvPr>
        </p:nvSpPr>
        <p:spPr/>
        <p:txBody>
          <a:bodyPr/>
          <a:lstStyle/>
          <a:p>
            <a:r>
              <a:rPr lang="en-US"/>
              <a:t>Facebook Top Posts Table | Hassan Allam Properties - 1 of 10</a:t>
            </a:r>
          </a:p>
        </p:txBody>
      </p:sp>
      <p:graphicFrame>
        <p:nvGraphicFramePr>
          <p:cNvPr id="5" name="Table Placeholder 4">
            <a:extLst>
              <a:ext uri="{FF2B5EF4-FFF2-40B4-BE49-F238E27FC236}">
                <a16:creationId xmlns:a16="http://schemas.microsoft.com/office/drawing/2014/main" id="{A4A37E5C-9EAC-4E39-87C4-081227131EFC}"/>
              </a:ext>
            </a:extLst>
          </p:cNvPr>
          <p:cNvGraphicFramePr>
            <a:graphicFrameLocks noGrp="1"/>
          </p:cNvGraphicFramePr>
          <p:nvPr>
            <p:ph type="tbl" sz="quarter" idx="13"/>
            <p:extLst>
              <p:ext uri="{D42A27DB-BD31-4B8C-83A1-F6EECF244321}">
                <p14:modId xmlns:p14="http://schemas.microsoft.com/office/powerpoint/2010/main" val="3422826407"/>
              </p:ext>
            </p:extLst>
          </p:nvPr>
        </p:nvGraphicFramePr>
        <p:xfrm>
          <a:off x="457200" y="1298575"/>
          <a:ext cx="8229600" cy="1005840"/>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25110479"/>
                    </a:ext>
                  </a:extLst>
                </a:gridCol>
                <a:gridCol w="822960">
                  <a:extLst>
                    <a:ext uri="{9D8B030D-6E8A-4147-A177-3AD203B41FA5}">
                      <a16:colId xmlns:a16="http://schemas.microsoft.com/office/drawing/2014/main" val="4057458783"/>
                    </a:ext>
                  </a:extLst>
                </a:gridCol>
                <a:gridCol w="329184">
                  <a:extLst>
                    <a:ext uri="{9D8B030D-6E8A-4147-A177-3AD203B41FA5}">
                      <a16:colId xmlns:a16="http://schemas.microsoft.com/office/drawing/2014/main" val="1936352624"/>
                    </a:ext>
                  </a:extLst>
                </a:gridCol>
                <a:gridCol w="822960">
                  <a:extLst>
                    <a:ext uri="{9D8B030D-6E8A-4147-A177-3AD203B41FA5}">
                      <a16:colId xmlns:a16="http://schemas.microsoft.com/office/drawing/2014/main" val="1280302457"/>
                    </a:ext>
                  </a:extLst>
                </a:gridCol>
                <a:gridCol w="822960">
                  <a:extLst>
                    <a:ext uri="{9D8B030D-6E8A-4147-A177-3AD203B41FA5}">
                      <a16:colId xmlns:a16="http://schemas.microsoft.com/office/drawing/2014/main" val="2408792057"/>
                    </a:ext>
                  </a:extLst>
                </a:gridCol>
                <a:gridCol w="822960">
                  <a:extLst>
                    <a:ext uri="{9D8B030D-6E8A-4147-A177-3AD203B41FA5}">
                      <a16:colId xmlns:a16="http://schemas.microsoft.com/office/drawing/2014/main" val="2668939459"/>
                    </a:ext>
                  </a:extLst>
                </a:gridCol>
                <a:gridCol w="822960">
                  <a:extLst>
                    <a:ext uri="{9D8B030D-6E8A-4147-A177-3AD203B41FA5}">
                      <a16:colId xmlns:a16="http://schemas.microsoft.com/office/drawing/2014/main" val="284969956"/>
                    </a:ext>
                  </a:extLst>
                </a:gridCol>
                <a:gridCol w="822960">
                  <a:extLst>
                    <a:ext uri="{9D8B030D-6E8A-4147-A177-3AD203B41FA5}">
                      <a16:colId xmlns:a16="http://schemas.microsoft.com/office/drawing/2014/main" val="1211693912"/>
                    </a:ext>
                  </a:extLst>
                </a:gridCol>
                <a:gridCol w="822960">
                  <a:extLst>
                    <a:ext uri="{9D8B030D-6E8A-4147-A177-3AD203B41FA5}">
                      <a16:colId xmlns:a16="http://schemas.microsoft.com/office/drawing/2014/main" val="3237651238"/>
                    </a:ext>
                  </a:extLst>
                </a:gridCol>
                <a:gridCol w="822960">
                  <a:extLst>
                    <a:ext uri="{9D8B030D-6E8A-4147-A177-3AD203B41FA5}">
                      <a16:colId xmlns:a16="http://schemas.microsoft.com/office/drawing/2014/main" val="194687114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680254262"/>
                  </a:ext>
                </a:extLst>
              </a:tr>
            </a:tbl>
          </a:graphicData>
        </a:graphic>
      </p:graphicFrame>
      <p:sp>
        <p:nvSpPr>
          <p:cNvPr id="4" name="Text Placeholder 3">
            <a:extLst>
              <a:ext uri="{FF2B5EF4-FFF2-40B4-BE49-F238E27FC236}">
                <a16:creationId xmlns:a16="http://schemas.microsoft.com/office/drawing/2014/main" id="{C38B71A6-311A-46CA-B45C-090D2E423EE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134475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6C0D3-BB56-47EC-AC00-B8C0CBBEF467}"/>
              </a:ext>
            </a:extLst>
          </p:cNvPr>
          <p:cNvSpPr>
            <a:spLocks noGrp="1"/>
          </p:cNvSpPr>
          <p:nvPr>
            <p:ph type="title"/>
          </p:nvPr>
        </p:nvSpPr>
        <p:spPr/>
        <p:txBody>
          <a:bodyPr/>
          <a:lstStyle/>
          <a:p>
            <a:r>
              <a:rPr lang="en-US"/>
              <a:t>Facebook Top Posts Table | Hassan Allam Properties - 2 of 10</a:t>
            </a:r>
          </a:p>
        </p:txBody>
      </p:sp>
      <p:graphicFrame>
        <p:nvGraphicFramePr>
          <p:cNvPr id="5" name="Table Placeholder 4">
            <a:extLst>
              <a:ext uri="{FF2B5EF4-FFF2-40B4-BE49-F238E27FC236}">
                <a16:creationId xmlns:a16="http://schemas.microsoft.com/office/drawing/2014/main" id="{7B20792E-34E6-4210-9057-1D44B24A1D28}"/>
              </a:ext>
            </a:extLst>
          </p:cNvPr>
          <p:cNvGraphicFramePr>
            <a:graphicFrameLocks noGrp="1"/>
          </p:cNvGraphicFramePr>
          <p:nvPr>
            <p:ph type="tbl" sz="quarter" idx="13"/>
            <p:extLst>
              <p:ext uri="{D42A27DB-BD31-4B8C-83A1-F6EECF244321}">
                <p14:modId xmlns:p14="http://schemas.microsoft.com/office/powerpoint/2010/main" val="212977428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05256950"/>
                    </a:ext>
                  </a:extLst>
                </a:gridCol>
                <a:gridCol w="822960">
                  <a:extLst>
                    <a:ext uri="{9D8B030D-6E8A-4147-A177-3AD203B41FA5}">
                      <a16:colId xmlns:a16="http://schemas.microsoft.com/office/drawing/2014/main" val="2393837686"/>
                    </a:ext>
                  </a:extLst>
                </a:gridCol>
                <a:gridCol w="329184">
                  <a:extLst>
                    <a:ext uri="{9D8B030D-6E8A-4147-A177-3AD203B41FA5}">
                      <a16:colId xmlns:a16="http://schemas.microsoft.com/office/drawing/2014/main" val="719222723"/>
                    </a:ext>
                  </a:extLst>
                </a:gridCol>
                <a:gridCol w="822960">
                  <a:extLst>
                    <a:ext uri="{9D8B030D-6E8A-4147-A177-3AD203B41FA5}">
                      <a16:colId xmlns:a16="http://schemas.microsoft.com/office/drawing/2014/main" val="3486350496"/>
                    </a:ext>
                  </a:extLst>
                </a:gridCol>
                <a:gridCol w="822960">
                  <a:extLst>
                    <a:ext uri="{9D8B030D-6E8A-4147-A177-3AD203B41FA5}">
                      <a16:colId xmlns:a16="http://schemas.microsoft.com/office/drawing/2014/main" val="3083555900"/>
                    </a:ext>
                  </a:extLst>
                </a:gridCol>
                <a:gridCol w="822960">
                  <a:extLst>
                    <a:ext uri="{9D8B030D-6E8A-4147-A177-3AD203B41FA5}">
                      <a16:colId xmlns:a16="http://schemas.microsoft.com/office/drawing/2014/main" val="3597834665"/>
                    </a:ext>
                  </a:extLst>
                </a:gridCol>
                <a:gridCol w="822960">
                  <a:extLst>
                    <a:ext uri="{9D8B030D-6E8A-4147-A177-3AD203B41FA5}">
                      <a16:colId xmlns:a16="http://schemas.microsoft.com/office/drawing/2014/main" val="2135948290"/>
                    </a:ext>
                  </a:extLst>
                </a:gridCol>
                <a:gridCol w="822960">
                  <a:extLst>
                    <a:ext uri="{9D8B030D-6E8A-4147-A177-3AD203B41FA5}">
                      <a16:colId xmlns:a16="http://schemas.microsoft.com/office/drawing/2014/main" val="614880228"/>
                    </a:ext>
                  </a:extLst>
                </a:gridCol>
                <a:gridCol w="822960">
                  <a:extLst>
                    <a:ext uri="{9D8B030D-6E8A-4147-A177-3AD203B41FA5}">
                      <a16:colId xmlns:a16="http://schemas.microsoft.com/office/drawing/2014/main" val="2064463673"/>
                    </a:ext>
                  </a:extLst>
                </a:gridCol>
                <a:gridCol w="822960">
                  <a:extLst>
                    <a:ext uri="{9D8B030D-6E8A-4147-A177-3AD203B41FA5}">
                      <a16:colId xmlns:a16="http://schemas.microsoft.com/office/drawing/2014/main" val="407219358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58342726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Hassan Allam Properties - 2021-11-19 18:51:13</a:t>
                      </a:r>
                      <a:r>
                        <a:rPr kumimoji="0" lang="en-US" sz="1000" b="0" i="0" u="none" strike="noStrike" kern="1200" cap="none" spc="0" normalizeH="0" baseline="0" noProof="0">
                          <a:ln>
                            <a:noFill/>
                          </a:ln>
                          <a:solidFill>
                            <a:prstClr val="black"/>
                          </a:solidFill>
                          <a:effectLst/>
                          <a:uLnTx/>
                          <a:uFillTx/>
                          <a:latin typeface="+mn-lt"/>
                          <a:ea typeface="+mn-ea"/>
                          <a:cs typeface="+mn-cs"/>
                        </a:rPr>
                        <a:t>
 WE’VE GOT AN IRONMAN EGYPT! A hard-earned congratulations to the first winner of the first IRONMAN 70.3 Egypt!
Powered by #HassanAllamProperties #FromOurFamilyToYours
Brought to you by Stamina Sports &amp; Fitness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532923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751227176"/>
                  </a:ext>
                </a:extLst>
              </a:tr>
            </a:tbl>
          </a:graphicData>
        </a:graphic>
      </p:graphicFrame>
      <p:sp>
        <p:nvSpPr>
          <p:cNvPr id="4" name="Text Placeholder 3">
            <a:extLst>
              <a:ext uri="{FF2B5EF4-FFF2-40B4-BE49-F238E27FC236}">
                <a16:creationId xmlns:a16="http://schemas.microsoft.com/office/drawing/2014/main" id="{DFE82E7F-6B47-4249-8032-FD347944511B}"/>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986469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7C381-1015-42B6-9D2E-9A58644C02DB}"/>
              </a:ext>
            </a:extLst>
          </p:cNvPr>
          <p:cNvSpPr>
            <a:spLocks noGrp="1"/>
          </p:cNvSpPr>
          <p:nvPr>
            <p:ph type="title"/>
          </p:nvPr>
        </p:nvSpPr>
        <p:spPr/>
        <p:txBody>
          <a:bodyPr/>
          <a:lstStyle/>
          <a:p>
            <a:r>
              <a:rPr lang="en-US"/>
              <a:t>Facebook Top Posts Table | Hassan Allam Properties - 3 of 10</a:t>
            </a:r>
          </a:p>
        </p:txBody>
      </p:sp>
      <p:graphicFrame>
        <p:nvGraphicFramePr>
          <p:cNvPr id="5" name="Table Placeholder 4">
            <a:extLst>
              <a:ext uri="{FF2B5EF4-FFF2-40B4-BE49-F238E27FC236}">
                <a16:creationId xmlns:a16="http://schemas.microsoft.com/office/drawing/2014/main" id="{D3F9662A-7AB0-4F15-B8DA-91CF676ED25A}"/>
              </a:ext>
            </a:extLst>
          </p:cNvPr>
          <p:cNvGraphicFramePr>
            <a:graphicFrameLocks noGrp="1"/>
          </p:cNvGraphicFramePr>
          <p:nvPr>
            <p:ph type="tbl" sz="quarter" idx="13"/>
            <p:extLst>
              <p:ext uri="{D42A27DB-BD31-4B8C-83A1-F6EECF244321}">
                <p14:modId xmlns:p14="http://schemas.microsoft.com/office/powerpoint/2010/main" val="323502249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069025888"/>
                    </a:ext>
                  </a:extLst>
                </a:gridCol>
                <a:gridCol w="822960">
                  <a:extLst>
                    <a:ext uri="{9D8B030D-6E8A-4147-A177-3AD203B41FA5}">
                      <a16:colId xmlns:a16="http://schemas.microsoft.com/office/drawing/2014/main" val="2048982280"/>
                    </a:ext>
                  </a:extLst>
                </a:gridCol>
                <a:gridCol w="329184">
                  <a:extLst>
                    <a:ext uri="{9D8B030D-6E8A-4147-A177-3AD203B41FA5}">
                      <a16:colId xmlns:a16="http://schemas.microsoft.com/office/drawing/2014/main" val="2747908773"/>
                    </a:ext>
                  </a:extLst>
                </a:gridCol>
                <a:gridCol w="822960">
                  <a:extLst>
                    <a:ext uri="{9D8B030D-6E8A-4147-A177-3AD203B41FA5}">
                      <a16:colId xmlns:a16="http://schemas.microsoft.com/office/drawing/2014/main" val="3525873104"/>
                    </a:ext>
                  </a:extLst>
                </a:gridCol>
                <a:gridCol w="822960">
                  <a:extLst>
                    <a:ext uri="{9D8B030D-6E8A-4147-A177-3AD203B41FA5}">
                      <a16:colId xmlns:a16="http://schemas.microsoft.com/office/drawing/2014/main" val="1402949009"/>
                    </a:ext>
                  </a:extLst>
                </a:gridCol>
                <a:gridCol w="822960">
                  <a:extLst>
                    <a:ext uri="{9D8B030D-6E8A-4147-A177-3AD203B41FA5}">
                      <a16:colId xmlns:a16="http://schemas.microsoft.com/office/drawing/2014/main" val="2189061656"/>
                    </a:ext>
                  </a:extLst>
                </a:gridCol>
                <a:gridCol w="822960">
                  <a:extLst>
                    <a:ext uri="{9D8B030D-6E8A-4147-A177-3AD203B41FA5}">
                      <a16:colId xmlns:a16="http://schemas.microsoft.com/office/drawing/2014/main" val="2263329399"/>
                    </a:ext>
                  </a:extLst>
                </a:gridCol>
                <a:gridCol w="822960">
                  <a:extLst>
                    <a:ext uri="{9D8B030D-6E8A-4147-A177-3AD203B41FA5}">
                      <a16:colId xmlns:a16="http://schemas.microsoft.com/office/drawing/2014/main" val="4018402731"/>
                    </a:ext>
                  </a:extLst>
                </a:gridCol>
                <a:gridCol w="822960">
                  <a:extLst>
                    <a:ext uri="{9D8B030D-6E8A-4147-A177-3AD203B41FA5}">
                      <a16:colId xmlns:a16="http://schemas.microsoft.com/office/drawing/2014/main" val="2535857304"/>
                    </a:ext>
                  </a:extLst>
                </a:gridCol>
                <a:gridCol w="822960">
                  <a:extLst>
                    <a:ext uri="{9D8B030D-6E8A-4147-A177-3AD203B41FA5}">
                      <a16:colId xmlns:a16="http://schemas.microsoft.com/office/drawing/2014/main" val="402173413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22181262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Hassan Allam Properties - 2021-11-29 11:50:53</a:t>
                      </a:r>
                      <a:r>
                        <a:rPr kumimoji="0" lang="en-US" sz="1000" b="0" i="0" u="none" strike="noStrike" kern="1200" cap="none" spc="0" normalizeH="0" baseline="0" noProof="0">
                          <a:ln>
                            <a:noFill/>
                          </a:ln>
                          <a:solidFill>
                            <a:prstClr val="black"/>
                          </a:solidFill>
                          <a:effectLst/>
                          <a:uLnTx/>
                          <a:uFillTx/>
                          <a:latin typeface="+mn-lt"/>
                          <a:ea typeface="+mn-ea"/>
                          <a:cs typeface="+mn-cs"/>
                        </a:rPr>
                        <a:t>
 Only 10 days ago, we got to watch as the first ever IRONMAN 70.3 Egypt forged our first Iron-athletes, right on the glistening shores of Sahl Hashish, Egypt.
Powered by Hassan Allam Properties
Brought by Stamina Sports &amp; Fitness
Talk about endurance! Our Iron-athletes rolled out for a 2Km swim at dawn, followed by a 90Km bike trip and a 21Km run, to finally make it past the finish line, and become the first proud holders of the IRONMAN 70.3 Egypt title.
#HassanAllamProperties
#FromOurFamilyToYours
#Ironman703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548675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721769466"/>
                  </a:ext>
                </a:extLst>
              </a:tr>
            </a:tbl>
          </a:graphicData>
        </a:graphic>
      </p:graphicFrame>
      <p:sp>
        <p:nvSpPr>
          <p:cNvPr id="4" name="Text Placeholder 3">
            <a:extLst>
              <a:ext uri="{FF2B5EF4-FFF2-40B4-BE49-F238E27FC236}">
                <a16:creationId xmlns:a16="http://schemas.microsoft.com/office/drawing/2014/main" id="{24F5B1C9-F358-4B97-AC3D-D0524183912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741944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CAA73-7B49-40F9-94DC-577254866C96}"/>
              </a:ext>
            </a:extLst>
          </p:cNvPr>
          <p:cNvSpPr>
            <a:spLocks noGrp="1"/>
          </p:cNvSpPr>
          <p:nvPr>
            <p:ph type="title"/>
          </p:nvPr>
        </p:nvSpPr>
        <p:spPr/>
        <p:txBody>
          <a:bodyPr/>
          <a:lstStyle/>
          <a:p>
            <a:r>
              <a:rPr lang="en-US"/>
              <a:t>Facebook Top Posts Table | Hassan Allam Properties - 4 of 10</a:t>
            </a:r>
          </a:p>
        </p:txBody>
      </p:sp>
      <p:graphicFrame>
        <p:nvGraphicFramePr>
          <p:cNvPr id="5" name="Table Placeholder 4">
            <a:extLst>
              <a:ext uri="{FF2B5EF4-FFF2-40B4-BE49-F238E27FC236}">
                <a16:creationId xmlns:a16="http://schemas.microsoft.com/office/drawing/2014/main" id="{12D78A60-B40F-4F08-BA80-9AF7BB9ED018}"/>
              </a:ext>
            </a:extLst>
          </p:cNvPr>
          <p:cNvGraphicFramePr>
            <a:graphicFrameLocks noGrp="1"/>
          </p:cNvGraphicFramePr>
          <p:nvPr>
            <p:ph type="tbl" sz="quarter" idx="13"/>
            <p:extLst>
              <p:ext uri="{D42A27DB-BD31-4B8C-83A1-F6EECF244321}">
                <p14:modId xmlns:p14="http://schemas.microsoft.com/office/powerpoint/2010/main" val="258849815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4099486"/>
                    </a:ext>
                  </a:extLst>
                </a:gridCol>
                <a:gridCol w="822960">
                  <a:extLst>
                    <a:ext uri="{9D8B030D-6E8A-4147-A177-3AD203B41FA5}">
                      <a16:colId xmlns:a16="http://schemas.microsoft.com/office/drawing/2014/main" val="122614892"/>
                    </a:ext>
                  </a:extLst>
                </a:gridCol>
                <a:gridCol w="329184">
                  <a:extLst>
                    <a:ext uri="{9D8B030D-6E8A-4147-A177-3AD203B41FA5}">
                      <a16:colId xmlns:a16="http://schemas.microsoft.com/office/drawing/2014/main" val="3659025023"/>
                    </a:ext>
                  </a:extLst>
                </a:gridCol>
                <a:gridCol w="822960">
                  <a:extLst>
                    <a:ext uri="{9D8B030D-6E8A-4147-A177-3AD203B41FA5}">
                      <a16:colId xmlns:a16="http://schemas.microsoft.com/office/drawing/2014/main" val="1545614596"/>
                    </a:ext>
                  </a:extLst>
                </a:gridCol>
                <a:gridCol w="822960">
                  <a:extLst>
                    <a:ext uri="{9D8B030D-6E8A-4147-A177-3AD203B41FA5}">
                      <a16:colId xmlns:a16="http://schemas.microsoft.com/office/drawing/2014/main" val="2520624270"/>
                    </a:ext>
                  </a:extLst>
                </a:gridCol>
                <a:gridCol w="822960">
                  <a:extLst>
                    <a:ext uri="{9D8B030D-6E8A-4147-A177-3AD203B41FA5}">
                      <a16:colId xmlns:a16="http://schemas.microsoft.com/office/drawing/2014/main" val="4075364484"/>
                    </a:ext>
                  </a:extLst>
                </a:gridCol>
                <a:gridCol w="822960">
                  <a:extLst>
                    <a:ext uri="{9D8B030D-6E8A-4147-A177-3AD203B41FA5}">
                      <a16:colId xmlns:a16="http://schemas.microsoft.com/office/drawing/2014/main" val="2616989978"/>
                    </a:ext>
                  </a:extLst>
                </a:gridCol>
                <a:gridCol w="822960">
                  <a:extLst>
                    <a:ext uri="{9D8B030D-6E8A-4147-A177-3AD203B41FA5}">
                      <a16:colId xmlns:a16="http://schemas.microsoft.com/office/drawing/2014/main" val="468694867"/>
                    </a:ext>
                  </a:extLst>
                </a:gridCol>
                <a:gridCol w="822960">
                  <a:extLst>
                    <a:ext uri="{9D8B030D-6E8A-4147-A177-3AD203B41FA5}">
                      <a16:colId xmlns:a16="http://schemas.microsoft.com/office/drawing/2014/main" val="1173457042"/>
                    </a:ext>
                  </a:extLst>
                </a:gridCol>
                <a:gridCol w="822960">
                  <a:extLst>
                    <a:ext uri="{9D8B030D-6E8A-4147-A177-3AD203B41FA5}">
                      <a16:colId xmlns:a16="http://schemas.microsoft.com/office/drawing/2014/main" val="112404935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51993481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Hassan Allam Properties - 2021-11-20 18:02:02</a:t>
                      </a:r>
                      <a:r>
                        <a:rPr kumimoji="0" lang="en-US" sz="1000" b="0" i="0" u="none" strike="noStrike" kern="1200" cap="none" spc="0" normalizeH="0" baseline="0" noProof="0">
                          <a:ln>
                            <a:noFill/>
                          </a:ln>
                          <a:solidFill>
                            <a:prstClr val="black"/>
                          </a:solidFill>
                          <a:effectLst/>
                          <a:uLnTx/>
                          <a:uFillTx/>
                          <a:latin typeface="+mn-lt"/>
                          <a:ea typeface="+mn-ea"/>
                          <a:cs typeface="+mn-cs"/>
                        </a:rPr>
                        <a:t>
 A rollercoaster of emotions was present at Sahl Hasheesh - Red Sea, Egypt yesterday, at the first ever IRONMAN EGYPT 70.3, where participants from a plethora of countries, ages, strengths and physical fitness levels all came together under one common goal - making sports history. 
The participants all went through an adrenaline spiking series of swimming, cycling and jogging, to finally get to the finish line, and proudly be titled the first athletes to partake in IRONMAN 70.3 Egypt. 
The award ceremony that followed made sure that these iconic emotions were forever engraved in our memories, and that this tremendous achievement was given the celebration it deserved. 
Congratulations to all the IRONMAN winners of all categories, to everyone who participated, and even to everyone who cheered their loved ones on, as they achieved this incredible milestone.
Powered by Hassan Allam Properties 
Brought by Stamina Sports &amp; Fitness 
#IM703egypt 
#HassanAllamProperties
#FromOurFamilyToYours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352944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223109960"/>
                  </a:ext>
                </a:extLst>
              </a:tr>
            </a:tbl>
          </a:graphicData>
        </a:graphic>
      </p:graphicFrame>
      <p:sp>
        <p:nvSpPr>
          <p:cNvPr id="4" name="Text Placeholder 3">
            <a:extLst>
              <a:ext uri="{FF2B5EF4-FFF2-40B4-BE49-F238E27FC236}">
                <a16:creationId xmlns:a16="http://schemas.microsoft.com/office/drawing/2014/main" id="{C2291D6F-993A-467B-810C-820F0F3105F8}"/>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777090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BD142-DAE3-4085-9A55-FCC9084836CD}"/>
              </a:ext>
            </a:extLst>
          </p:cNvPr>
          <p:cNvSpPr>
            <a:spLocks noGrp="1"/>
          </p:cNvSpPr>
          <p:nvPr>
            <p:ph type="title"/>
          </p:nvPr>
        </p:nvSpPr>
        <p:spPr/>
        <p:txBody>
          <a:bodyPr/>
          <a:lstStyle/>
          <a:p>
            <a:r>
              <a:rPr lang="en-US"/>
              <a:t>Facebook Top Posts Table | Hassan Allam Properties - 5 of 10</a:t>
            </a:r>
          </a:p>
        </p:txBody>
      </p:sp>
      <p:graphicFrame>
        <p:nvGraphicFramePr>
          <p:cNvPr id="5" name="Table Placeholder 4">
            <a:extLst>
              <a:ext uri="{FF2B5EF4-FFF2-40B4-BE49-F238E27FC236}">
                <a16:creationId xmlns:a16="http://schemas.microsoft.com/office/drawing/2014/main" id="{08B08D5F-6BAD-4601-A29A-2F048A204A84}"/>
              </a:ext>
            </a:extLst>
          </p:cNvPr>
          <p:cNvGraphicFramePr>
            <a:graphicFrameLocks noGrp="1"/>
          </p:cNvGraphicFramePr>
          <p:nvPr>
            <p:ph type="tbl" sz="quarter" idx="13"/>
            <p:extLst>
              <p:ext uri="{D42A27DB-BD31-4B8C-83A1-F6EECF244321}">
                <p14:modId xmlns:p14="http://schemas.microsoft.com/office/powerpoint/2010/main" val="195546778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62323827"/>
                    </a:ext>
                  </a:extLst>
                </a:gridCol>
                <a:gridCol w="822960">
                  <a:extLst>
                    <a:ext uri="{9D8B030D-6E8A-4147-A177-3AD203B41FA5}">
                      <a16:colId xmlns:a16="http://schemas.microsoft.com/office/drawing/2014/main" val="2429350075"/>
                    </a:ext>
                  </a:extLst>
                </a:gridCol>
                <a:gridCol w="329184">
                  <a:extLst>
                    <a:ext uri="{9D8B030D-6E8A-4147-A177-3AD203B41FA5}">
                      <a16:colId xmlns:a16="http://schemas.microsoft.com/office/drawing/2014/main" val="3947502553"/>
                    </a:ext>
                  </a:extLst>
                </a:gridCol>
                <a:gridCol w="822960">
                  <a:extLst>
                    <a:ext uri="{9D8B030D-6E8A-4147-A177-3AD203B41FA5}">
                      <a16:colId xmlns:a16="http://schemas.microsoft.com/office/drawing/2014/main" val="3564295029"/>
                    </a:ext>
                  </a:extLst>
                </a:gridCol>
                <a:gridCol w="822960">
                  <a:extLst>
                    <a:ext uri="{9D8B030D-6E8A-4147-A177-3AD203B41FA5}">
                      <a16:colId xmlns:a16="http://schemas.microsoft.com/office/drawing/2014/main" val="3702306985"/>
                    </a:ext>
                  </a:extLst>
                </a:gridCol>
                <a:gridCol w="822960">
                  <a:extLst>
                    <a:ext uri="{9D8B030D-6E8A-4147-A177-3AD203B41FA5}">
                      <a16:colId xmlns:a16="http://schemas.microsoft.com/office/drawing/2014/main" val="4165903533"/>
                    </a:ext>
                  </a:extLst>
                </a:gridCol>
                <a:gridCol w="822960">
                  <a:extLst>
                    <a:ext uri="{9D8B030D-6E8A-4147-A177-3AD203B41FA5}">
                      <a16:colId xmlns:a16="http://schemas.microsoft.com/office/drawing/2014/main" val="718715232"/>
                    </a:ext>
                  </a:extLst>
                </a:gridCol>
                <a:gridCol w="822960">
                  <a:extLst>
                    <a:ext uri="{9D8B030D-6E8A-4147-A177-3AD203B41FA5}">
                      <a16:colId xmlns:a16="http://schemas.microsoft.com/office/drawing/2014/main" val="3732588165"/>
                    </a:ext>
                  </a:extLst>
                </a:gridCol>
                <a:gridCol w="822960">
                  <a:extLst>
                    <a:ext uri="{9D8B030D-6E8A-4147-A177-3AD203B41FA5}">
                      <a16:colId xmlns:a16="http://schemas.microsoft.com/office/drawing/2014/main" val="1531505055"/>
                    </a:ext>
                  </a:extLst>
                </a:gridCol>
                <a:gridCol w="822960">
                  <a:extLst>
                    <a:ext uri="{9D8B030D-6E8A-4147-A177-3AD203B41FA5}">
                      <a16:colId xmlns:a16="http://schemas.microsoft.com/office/drawing/2014/main" val="180044686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606426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Hassan Allam Properties - 2021-11-18 19:17:11</a:t>
                      </a:r>
                      <a:r>
                        <a:rPr kumimoji="0" lang="en-US" sz="1000" b="0" i="0" u="none" strike="noStrike" kern="1200" cap="none" spc="0" normalizeH="0" baseline="0" noProof="0">
                          <a:ln>
                            <a:noFill/>
                          </a:ln>
                          <a:solidFill>
                            <a:prstClr val="black"/>
                          </a:solidFill>
                          <a:effectLst/>
                          <a:uLnTx/>
                          <a:uFillTx/>
                          <a:latin typeface="+mn-lt"/>
                          <a:ea typeface="+mn-ea"/>
                          <a:cs typeface="+mn-cs"/>
                        </a:rPr>
                        <a:t>
 Good vibes everywhere and excitement levels are through the roof in anticipation for the big day tomorrow. Take a look at these snippets of today’s briefing session and the official last minute checks! IRONMAN 70.3 Here we go!
Powered by Hassan Allam Properties
Brought by Stamina Sports &amp; Fitness
#IM703egypt
#HassanAllamProperties
#FromOurFamilyToYours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376203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363791687"/>
                  </a:ext>
                </a:extLst>
              </a:tr>
            </a:tbl>
          </a:graphicData>
        </a:graphic>
      </p:graphicFrame>
      <p:sp>
        <p:nvSpPr>
          <p:cNvPr id="4" name="Text Placeholder 3">
            <a:extLst>
              <a:ext uri="{FF2B5EF4-FFF2-40B4-BE49-F238E27FC236}">
                <a16:creationId xmlns:a16="http://schemas.microsoft.com/office/drawing/2014/main" id="{D46DBAB4-48C9-4AE6-B5AB-159966CBA3C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342466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C4EBF-FEA1-4139-8CAC-71CD1E8EF74E}"/>
              </a:ext>
            </a:extLst>
          </p:cNvPr>
          <p:cNvSpPr>
            <a:spLocks noGrp="1"/>
          </p:cNvSpPr>
          <p:nvPr>
            <p:ph type="title"/>
          </p:nvPr>
        </p:nvSpPr>
        <p:spPr/>
        <p:txBody>
          <a:bodyPr/>
          <a:lstStyle/>
          <a:p>
            <a:r>
              <a:rPr lang="en-US"/>
              <a:t>Facebook Top Posts Table | Hassan Allam Properties - 6 of 10</a:t>
            </a:r>
          </a:p>
        </p:txBody>
      </p:sp>
      <p:graphicFrame>
        <p:nvGraphicFramePr>
          <p:cNvPr id="5" name="Table Placeholder 4">
            <a:extLst>
              <a:ext uri="{FF2B5EF4-FFF2-40B4-BE49-F238E27FC236}">
                <a16:creationId xmlns:a16="http://schemas.microsoft.com/office/drawing/2014/main" id="{291B6D93-95D8-47E6-8902-51CD1CD068DB}"/>
              </a:ext>
            </a:extLst>
          </p:cNvPr>
          <p:cNvGraphicFramePr>
            <a:graphicFrameLocks noGrp="1"/>
          </p:cNvGraphicFramePr>
          <p:nvPr>
            <p:ph type="tbl" sz="quarter" idx="13"/>
            <p:extLst>
              <p:ext uri="{D42A27DB-BD31-4B8C-83A1-F6EECF244321}">
                <p14:modId xmlns:p14="http://schemas.microsoft.com/office/powerpoint/2010/main" val="158093860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01291073"/>
                    </a:ext>
                  </a:extLst>
                </a:gridCol>
                <a:gridCol w="822960">
                  <a:extLst>
                    <a:ext uri="{9D8B030D-6E8A-4147-A177-3AD203B41FA5}">
                      <a16:colId xmlns:a16="http://schemas.microsoft.com/office/drawing/2014/main" val="197626096"/>
                    </a:ext>
                  </a:extLst>
                </a:gridCol>
                <a:gridCol w="329184">
                  <a:extLst>
                    <a:ext uri="{9D8B030D-6E8A-4147-A177-3AD203B41FA5}">
                      <a16:colId xmlns:a16="http://schemas.microsoft.com/office/drawing/2014/main" val="708914420"/>
                    </a:ext>
                  </a:extLst>
                </a:gridCol>
                <a:gridCol w="822960">
                  <a:extLst>
                    <a:ext uri="{9D8B030D-6E8A-4147-A177-3AD203B41FA5}">
                      <a16:colId xmlns:a16="http://schemas.microsoft.com/office/drawing/2014/main" val="2026223778"/>
                    </a:ext>
                  </a:extLst>
                </a:gridCol>
                <a:gridCol w="822960">
                  <a:extLst>
                    <a:ext uri="{9D8B030D-6E8A-4147-A177-3AD203B41FA5}">
                      <a16:colId xmlns:a16="http://schemas.microsoft.com/office/drawing/2014/main" val="118140349"/>
                    </a:ext>
                  </a:extLst>
                </a:gridCol>
                <a:gridCol w="822960">
                  <a:extLst>
                    <a:ext uri="{9D8B030D-6E8A-4147-A177-3AD203B41FA5}">
                      <a16:colId xmlns:a16="http://schemas.microsoft.com/office/drawing/2014/main" val="2346785603"/>
                    </a:ext>
                  </a:extLst>
                </a:gridCol>
                <a:gridCol w="822960">
                  <a:extLst>
                    <a:ext uri="{9D8B030D-6E8A-4147-A177-3AD203B41FA5}">
                      <a16:colId xmlns:a16="http://schemas.microsoft.com/office/drawing/2014/main" val="2124103188"/>
                    </a:ext>
                  </a:extLst>
                </a:gridCol>
                <a:gridCol w="822960">
                  <a:extLst>
                    <a:ext uri="{9D8B030D-6E8A-4147-A177-3AD203B41FA5}">
                      <a16:colId xmlns:a16="http://schemas.microsoft.com/office/drawing/2014/main" val="3879727667"/>
                    </a:ext>
                  </a:extLst>
                </a:gridCol>
                <a:gridCol w="822960">
                  <a:extLst>
                    <a:ext uri="{9D8B030D-6E8A-4147-A177-3AD203B41FA5}">
                      <a16:colId xmlns:a16="http://schemas.microsoft.com/office/drawing/2014/main" val="3623917736"/>
                    </a:ext>
                  </a:extLst>
                </a:gridCol>
                <a:gridCol w="822960">
                  <a:extLst>
                    <a:ext uri="{9D8B030D-6E8A-4147-A177-3AD203B41FA5}">
                      <a16:colId xmlns:a16="http://schemas.microsoft.com/office/drawing/2014/main" val="428226567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67679234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Hassan Allam Properties - 2021-11-19 11:08:09</a:t>
                      </a:r>
                      <a:r>
                        <a:rPr kumimoji="0" lang="en-US" sz="1000" b="0" i="0" u="none" strike="noStrike" kern="1200" cap="none" spc="0" normalizeH="0" baseline="0" noProof="0">
                          <a:ln>
                            <a:noFill/>
                          </a:ln>
                          <a:solidFill>
                            <a:prstClr val="black"/>
                          </a:solidFill>
                          <a:effectLst/>
                          <a:uLnTx/>
                          <a:uFillTx/>
                          <a:latin typeface="+mn-lt"/>
                          <a:ea typeface="+mn-ea"/>
                          <a:cs typeface="+mn-cs"/>
                        </a:rPr>
                        <a:t>
 IRONMAN 70.3 Egypt kicked off at first light this morning, giving participants a vibrant sunrise to warm up under, and a glistening Red Sea for the first part of the triathlon. 
Great vibes and smiling faces were never out of sight, especially as we came closer to the finish line and announcing Egypt’s first IRONMAN! 
Stay tuned for the next album to get a glimpse of the super-athlete and the celebrations to follow. 
Powered by Hassan Allam Properties 
Brought by Stamina Sports &amp; Fitness
#IM703egypt
#HassanAllamProperties
#FromOurFamilyToYours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083328178"/>
                  </a:ext>
                </a:extLst>
              </a:tr>
            </a:tbl>
          </a:graphicData>
        </a:graphic>
      </p:graphicFrame>
      <p:sp>
        <p:nvSpPr>
          <p:cNvPr id="4" name="Text Placeholder 3">
            <a:extLst>
              <a:ext uri="{FF2B5EF4-FFF2-40B4-BE49-F238E27FC236}">
                <a16:creationId xmlns:a16="http://schemas.microsoft.com/office/drawing/2014/main" id="{4561E963-0553-4B8E-9406-F9D6F5A6FF6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526042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0768A-59FB-4A15-B208-F1A1A1BEB4D4}"/>
              </a:ext>
            </a:extLst>
          </p:cNvPr>
          <p:cNvSpPr>
            <a:spLocks noGrp="1"/>
          </p:cNvSpPr>
          <p:nvPr>
            <p:ph type="title"/>
          </p:nvPr>
        </p:nvSpPr>
        <p:spPr/>
        <p:txBody>
          <a:bodyPr/>
          <a:lstStyle/>
          <a:p>
            <a:r>
              <a:rPr lang="en-US"/>
              <a:t>Facebook Top Posts Table | Hassan Allam Properties - 7 of 10</a:t>
            </a:r>
          </a:p>
        </p:txBody>
      </p:sp>
      <p:graphicFrame>
        <p:nvGraphicFramePr>
          <p:cNvPr id="5" name="Table Placeholder 4">
            <a:extLst>
              <a:ext uri="{FF2B5EF4-FFF2-40B4-BE49-F238E27FC236}">
                <a16:creationId xmlns:a16="http://schemas.microsoft.com/office/drawing/2014/main" id="{5843AF46-C85D-4D1B-871C-07808E5840EE}"/>
              </a:ext>
            </a:extLst>
          </p:cNvPr>
          <p:cNvGraphicFramePr>
            <a:graphicFrameLocks noGrp="1"/>
          </p:cNvGraphicFramePr>
          <p:nvPr>
            <p:ph type="tbl" sz="quarter" idx="13"/>
            <p:extLst>
              <p:ext uri="{D42A27DB-BD31-4B8C-83A1-F6EECF244321}">
                <p14:modId xmlns:p14="http://schemas.microsoft.com/office/powerpoint/2010/main" val="35814700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925177707"/>
                    </a:ext>
                  </a:extLst>
                </a:gridCol>
                <a:gridCol w="822960">
                  <a:extLst>
                    <a:ext uri="{9D8B030D-6E8A-4147-A177-3AD203B41FA5}">
                      <a16:colId xmlns:a16="http://schemas.microsoft.com/office/drawing/2014/main" val="206602275"/>
                    </a:ext>
                  </a:extLst>
                </a:gridCol>
                <a:gridCol w="329184">
                  <a:extLst>
                    <a:ext uri="{9D8B030D-6E8A-4147-A177-3AD203B41FA5}">
                      <a16:colId xmlns:a16="http://schemas.microsoft.com/office/drawing/2014/main" val="2342588600"/>
                    </a:ext>
                  </a:extLst>
                </a:gridCol>
                <a:gridCol w="822960">
                  <a:extLst>
                    <a:ext uri="{9D8B030D-6E8A-4147-A177-3AD203B41FA5}">
                      <a16:colId xmlns:a16="http://schemas.microsoft.com/office/drawing/2014/main" val="2525114182"/>
                    </a:ext>
                  </a:extLst>
                </a:gridCol>
                <a:gridCol w="822960">
                  <a:extLst>
                    <a:ext uri="{9D8B030D-6E8A-4147-A177-3AD203B41FA5}">
                      <a16:colId xmlns:a16="http://schemas.microsoft.com/office/drawing/2014/main" val="645990024"/>
                    </a:ext>
                  </a:extLst>
                </a:gridCol>
                <a:gridCol w="822960">
                  <a:extLst>
                    <a:ext uri="{9D8B030D-6E8A-4147-A177-3AD203B41FA5}">
                      <a16:colId xmlns:a16="http://schemas.microsoft.com/office/drawing/2014/main" val="1499016671"/>
                    </a:ext>
                  </a:extLst>
                </a:gridCol>
                <a:gridCol w="822960">
                  <a:extLst>
                    <a:ext uri="{9D8B030D-6E8A-4147-A177-3AD203B41FA5}">
                      <a16:colId xmlns:a16="http://schemas.microsoft.com/office/drawing/2014/main" val="1128350549"/>
                    </a:ext>
                  </a:extLst>
                </a:gridCol>
                <a:gridCol w="822960">
                  <a:extLst>
                    <a:ext uri="{9D8B030D-6E8A-4147-A177-3AD203B41FA5}">
                      <a16:colId xmlns:a16="http://schemas.microsoft.com/office/drawing/2014/main" val="160702142"/>
                    </a:ext>
                  </a:extLst>
                </a:gridCol>
                <a:gridCol w="822960">
                  <a:extLst>
                    <a:ext uri="{9D8B030D-6E8A-4147-A177-3AD203B41FA5}">
                      <a16:colId xmlns:a16="http://schemas.microsoft.com/office/drawing/2014/main" val="2732310210"/>
                    </a:ext>
                  </a:extLst>
                </a:gridCol>
                <a:gridCol w="822960">
                  <a:extLst>
                    <a:ext uri="{9D8B030D-6E8A-4147-A177-3AD203B41FA5}">
                      <a16:colId xmlns:a16="http://schemas.microsoft.com/office/drawing/2014/main" val="208709179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52461346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Hassan Allam Properties - 2021-11-18 06:00:05</a:t>
                      </a:r>
                      <a:r>
                        <a:rPr kumimoji="0" lang="en-US" sz="1000" b="0" i="0" u="none" strike="noStrike" kern="1200" cap="none" spc="0" normalizeH="0" baseline="0" noProof="0">
                          <a:ln>
                            <a:noFill/>
                          </a:ln>
                          <a:solidFill>
                            <a:prstClr val="black"/>
                          </a:solidFill>
                          <a:effectLst/>
                          <a:uLnTx/>
                          <a:uFillTx/>
                          <a:latin typeface="+mn-lt"/>
                          <a:ea typeface="+mn-ea"/>
                          <a:cs typeface="+mn-cs"/>
                        </a:rPr>
                        <a:t>
 On your marks, Get set, and brace yourselves for some insider snippets of IRONMAN 70.3 for the first time in Egypt, powered by Hassan Allam Properties, brought by Stamina Sports &amp; Fitness and taking place early tomorrow on the dazzling Red Sea coast of Sahl Hasheesh - Red Sea, Egypt.
#IM703egypt
#HassanAllamProperties
#FromOurFamilyToYours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424769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757226781"/>
                  </a:ext>
                </a:extLst>
              </a:tr>
            </a:tbl>
          </a:graphicData>
        </a:graphic>
      </p:graphicFrame>
      <p:sp>
        <p:nvSpPr>
          <p:cNvPr id="4" name="Text Placeholder 3">
            <a:extLst>
              <a:ext uri="{FF2B5EF4-FFF2-40B4-BE49-F238E27FC236}">
                <a16:creationId xmlns:a16="http://schemas.microsoft.com/office/drawing/2014/main" id="{F44C792B-8206-4A47-B5B5-75361B57D57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63872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98637-8827-4F23-BBCC-98E66135E95D}"/>
              </a:ext>
            </a:extLst>
          </p:cNvPr>
          <p:cNvSpPr>
            <a:spLocks noGrp="1"/>
          </p:cNvSpPr>
          <p:nvPr>
            <p:ph type="title"/>
          </p:nvPr>
        </p:nvSpPr>
        <p:spPr/>
        <p:txBody>
          <a:bodyPr/>
          <a:lstStyle/>
          <a:p>
            <a:r>
              <a:rPr lang="en-US"/>
              <a:t>Facebook Top Posts Table | Hassan Allam Properties - 8 of 10</a:t>
            </a:r>
          </a:p>
        </p:txBody>
      </p:sp>
      <p:graphicFrame>
        <p:nvGraphicFramePr>
          <p:cNvPr id="5" name="Table Placeholder 4">
            <a:extLst>
              <a:ext uri="{FF2B5EF4-FFF2-40B4-BE49-F238E27FC236}">
                <a16:creationId xmlns:a16="http://schemas.microsoft.com/office/drawing/2014/main" id="{29F88208-1C14-4EC2-814F-32C047F1BF5A}"/>
              </a:ext>
            </a:extLst>
          </p:cNvPr>
          <p:cNvGraphicFramePr>
            <a:graphicFrameLocks noGrp="1"/>
          </p:cNvGraphicFramePr>
          <p:nvPr>
            <p:ph type="tbl" sz="quarter" idx="13"/>
            <p:extLst>
              <p:ext uri="{D42A27DB-BD31-4B8C-83A1-F6EECF244321}">
                <p14:modId xmlns:p14="http://schemas.microsoft.com/office/powerpoint/2010/main" val="332726236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04144678"/>
                    </a:ext>
                  </a:extLst>
                </a:gridCol>
                <a:gridCol w="822960">
                  <a:extLst>
                    <a:ext uri="{9D8B030D-6E8A-4147-A177-3AD203B41FA5}">
                      <a16:colId xmlns:a16="http://schemas.microsoft.com/office/drawing/2014/main" val="965480497"/>
                    </a:ext>
                  </a:extLst>
                </a:gridCol>
                <a:gridCol w="329184">
                  <a:extLst>
                    <a:ext uri="{9D8B030D-6E8A-4147-A177-3AD203B41FA5}">
                      <a16:colId xmlns:a16="http://schemas.microsoft.com/office/drawing/2014/main" val="2853441919"/>
                    </a:ext>
                  </a:extLst>
                </a:gridCol>
                <a:gridCol w="822960">
                  <a:extLst>
                    <a:ext uri="{9D8B030D-6E8A-4147-A177-3AD203B41FA5}">
                      <a16:colId xmlns:a16="http://schemas.microsoft.com/office/drawing/2014/main" val="1708269989"/>
                    </a:ext>
                  </a:extLst>
                </a:gridCol>
                <a:gridCol w="822960">
                  <a:extLst>
                    <a:ext uri="{9D8B030D-6E8A-4147-A177-3AD203B41FA5}">
                      <a16:colId xmlns:a16="http://schemas.microsoft.com/office/drawing/2014/main" val="60960108"/>
                    </a:ext>
                  </a:extLst>
                </a:gridCol>
                <a:gridCol w="822960">
                  <a:extLst>
                    <a:ext uri="{9D8B030D-6E8A-4147-A177-3AD203B41FA5}">
                      <a16:colId xmlns:a16="http://schemas.microsoft.com/office/drawing/2014/main" val="3985456417"/>
                    </a:ext>
                  </a:extLst>
                </a:gridCol>
                <a:gridCol w="822960">
                  <a:extLst>
                    <a:ext uri="{9D8B030D-6E8A-4147-A177-3AD203B41FA5}">
                      <a16:colId xmlns:a16="http://schemas.microsoft.com/office/drawing/2014/main" val="82724144"/>
                    </a:ext>
                  </a:extLst>
                </a:gridCol>
                <a:gridCol w="822960">
                  <a:extLst>
                    <a:ext uri="{9D8B030D-6E8A-4147-A177-3AD203B41FA5}">
                      <a16:colId xmlns:a16="http://schemas.microsoft.com/office/drawing/2014/main" val="511362413"/>
                    </a:ext>
                  </a:extLst>
                </a:gridCol>
                <a:gridCol w="822960">
                  <a:extLst>
                    <a:ext uri="{9D8B030D-6E8A-4147-A177-3AD203B41FA5}">
                      <a16:colId xmlns:a16="http://schemas.microsoft.com/office/drawing/2014/main" val="969721603"/>
                    </a:ext>
                  </a:extLst>
                </a:gridCol>
                <a:gridCol w="822960">
                  <a:extLst>
                    <a:ext uri="{9D8B030D-6E8A-4147-A177-3AD203B41FA5}">
                      <a16:colId xmlns:a16="http://schemas.microsoft.com/office/drawing/2014/main" val="409952236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1106979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Hassan Allam Properties - 2021-11-19 16:31:57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477605352"/>
                  </a:ext>
                </a:extLst>
              </a:tr>
            </a:tbl>
          </a:graphicData>
        </a:graphic>
      </p:graphicFrame>
      <p:sp>
        <p:nvSpPr>
          <p:cNvPr id="4" name="Text Placeholder 3">
            <a:extLst>
              <a:ext uri="{FF2B5EF4-FFF2-40B4-BE49-F238E27FC236}">
                <a16:creationId xmlns:a16="http://schemas.microsoft.com/office/drawing/2014/main" id="{62507110-0A5A-449A-B05F-7137B8602EE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674894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19F2B-AB88-4F1C-9559-01917F554BFA}"/>
              </a:ext>
            </a:extLst>
          </p:cNvPr>
          <p:cNvSpPr>
            <a:spLocks noGrp="1"/>
          </p:cNvSpPr>
          <p:nvPr>
            <p:ph type="title"/>
          </p:nvPr>
        </p:nvSpPr>
        <p:spPr/>
        <p:txBody>
          <a:bodyPr/>
          <a:lstStyle/>
          <a:p>
            <a:r>
              <a:rPr lang="en-US"/>
              <a:t>Facebook Top Posts Table | Hassan Allam Properties - 9 of 10</a:t>
            </a:r>
          </a:p>
        </p:txBody>
      </p:sp>
      <p:graphicFrame>
        <p:nvGraphicFramePr>
          <p:cNvPr id="5" name="Table Placeholder 4">
            <a:extLst>
              <a:ext uri="{FF2B5EF4-FFF2-40B4-BE49-F238E27FC236}">
                <a16:creationId xmlns:a16="http://schemas.microsoft.com/office/drawing/2014/main" id="{D0FB383C-5FE4-4E1A-AA04-C3B38D82C741}"/>
              </a:ext>
            </a:extLst>
          </p:cNvPr>
          <p:cNvGraphicFramePr>
            <a:graphicFrameLocks noGrp="1"/>
          </p:cNvGraphicFramePr>
          <p:nvPr>
            <p:ph type="tbl" sz="quarter" idx="13"/>
            <p:extLst>
              <p:ext uri="{D42A27DB-BD31-4B8C-83A1-F6EECF244321}">
                <p14:modId xmlns:p14="http://schemas.microsoft.com/office/powerpoint/2010/main" val="101364890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434153431"/>
                    </a:ext>
                  </a:extLst>
                </a:gridCol>
                <a:gridCol w="822960">
                  <a:extLst>
                    <a:ext uri="{9D8B030D-6E8A-4147-A177-3AD203B41FA5}">
                      <a16:colId xmlns:a16="http://schemas.microsoft.com/office/drawing/2014/main" val="1932909841"/>
                    </a:ext>
                  </a:extLst>
                </a:gridCol>
                <a:gridCol w="329184">
                  <a:extLst>
                    <a:ext uri="{9D8B030D-6E8A-4147-A177-3AD203B41FA5}">
                      <a16:colId xmlns:a16="http://schemas.microsoft.com/office/drawing/2014/main" val="4033751739"/>
                    </a:ext>
                  </a:extLst>
                </a:gridCol>
                <a:gridCol w="822960">
                  <a:extLst>
                    <a:ext uri="{9D8B030D-6E8A-4147-A177-3AD203B41FA5}">
                      <a16:colId xmlns:a16="http://schemas.microsoft.com/office/drawing/2014/main" val="1034984466"/>
                    </a:ext>
                  </a:extLst>
                </a:gridCol>
                <a:gridCol w="822960">
                  <a:extLst>
                    <a:ext uri="{9D8B030D-6E8A-4147-A177-3AD203B41FA5}">
                      <a16:colId xmlns:a16="http://schemas.microsoft.com/office/drawing/2014/main" val="1666665694"/>
                    </a:ext>
                  </a:extLst>
                </a:gridCol>
                <a:gridCol w="822960">
                  <a:extLst>
                    <a:ext uri="{9D8B030D-6E8A-4147-A177-3AD203B41FA5}">
                      <a16:colId xmlns:a16="http://schemas.microsoft.com/office/drawing/2014/main" val="1060218571"/>
                    </a:ext>
                  </a:extLst>
                </a:gridCol>
                <a:gridCol w="822960">
                  <a:extLst>
                    <a:ext uri="{9D8B030D-6E8A-4147-A177-3AD203B41FA5}">
                      <a16:colId xmlns:a16="http://schemas.microsoft.com/office/drawing/2014/main" val="3289268814"/>
                    </a:ext>
                  </a:extLst>
                </a:gridCol>
                <a:gridCol w="822960">
                  <a:extLst>
                    <a:ext uri="{9D8B030D-6E8A-4147-A177-3AD203B41FA5}">
                      <a16:colId xmlns:a16="http://schemas.microsoft.com/office/drawing/2014/main" val="4188134804"/>
                    </a:ext>
                  </a:extLst>
                </a:gridCol>
                <a:gridCol w="822960">
                  <a:extLst>
                    <a:ext uri="{9D8B030D-6E8A-4147-A177-3AD203B41FA5}">
                      <a16:colId xmlns:a16="http://schemas.microsoft.com/office/drawing/2014/main" val="356477152"/>
                    </a:ext>
                  </a:extLst>
                </a:gridCol>
                <a:gridCol w="822960">
                  <a:extLst>
                    <a:ext uri="{9D8B030D-6E8A-4147-A177-3AD203B41FA5}">
                      <a16:colId xmlns:a16="http://schemas.microsoft.com/office/drawing/2014/main" val="50929576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74761295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Hassan Allam Properties - 2021-11-04 10:29:41</a:t>
                      </a:r>
                      <a:r>
                        <a:rPr kumimoji="0" lang="en-US" sz="1000" b="0" i="0" u="none" strike="noStrike" kern="1200" cap="none" spc="0" normalizeH="0" baseline="0" noProof="0">
                          <a:ln>
                            <a:noFill/>
                          </a:ln>
                          <a:solidFill>
                            <a:prstClr val="black"/>
                          </a:solidFill>
                          <a:effectLst/>
                          <a:uLnTx/>
                          <a:uFillTx/>
                          <a:latin typeface="+mn-lt"/>
                          <a:ea typeface="+mn-ea"/>
                          <a:cs typeface="+mn-cs"/>
                        </a:rPr>
                        <a:t>
 Experience elevated luxury in its truest form at The Iris apartment living, in SwanLake Residences - New Cairo, with 5% down payment over 8 year installments.
#Iris
#ApartmentLiving
#SwanLakeResidences
#NewCairo
#HassanAllamProperties
#FromOurFamilytoYours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633323289"/>
                  </a:ext>
                </a:extLst>
              </a:tr>
            </a:tbl>
          </a:graphicData>
        </a:graphic>
      </p:graphicFrame>
      <p:sp>
        <p:nvSpPr>
          <p:cNvPr id="4" name="Text Placeholder 3">
            <a:extLst>
              <a:ext uri="{FF2B5EF4-FFF2-40B4-BE49-F238E27FC236}">
                <a16:creationId xmlns:a16="http://schemas.microsoft.com/office/drawing/2014/main" id="{D7DBDB22-D5F0-4068-9FC5-F97B0B58BDA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819306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CC509-10FF-42D0-AF87-5DE2DCE5F9C4}"/>
              </a:ext>
            </a:extLst>
          </p:cNvPr>
          <p:cNvSpPr>
            <a:spLocks noGrp="1"/>
          </p:cNvSpPr>
          <p:nvPr>
            <p:ph type="title"/>
          </p:nvPr>
        </p:nvSpPr>
        <p:spPr/>
        <p:txBody>
          <a:bodyPr/>
          <a:lstStyle/>
          <a:p>
            <a:r>
              <a:rPr lang="en-US"/>
              <a:t>Facebook Top Posts Table | Hassan Allam Properties - 10 of 10</a:t>
            </a:r>
          </a:p>
        </p:txBody>
      </p:sp>
      <p:graphicFrame>
        <p:nvGraphicFramePr>
          <p:cNvPr id="5" name="Table Placeholder 4">
            <a:extLst>
              <a:ext uri="{FF2B5EF4-FFF2-40B4-BE49-F238E27FC236}">
                <a16:creationId xmlns:a16="http://schemas.microsoft.com/office/drawing/2014/main" id="{190436DF-365C-4862-AFD1-B32FF8058094}"/>
              </a:ext>
            </a:extLst>
          </p:cNvPr>
          <p:cNvGraphicFramePr>
            <a:graphicFrameLocks noGrp="1"/>
          </p:cNvGraphicFramePr>
          <p:nvPr>
            <p:ph type="tbl" sz="quarter" idx="13"/>
            <p:extLst>
              <p:ext uri="{D42A27DB-BD31-4B8C-83A1-F6EECF244321}">
                <p14:modId xmlns:p14="http://schemas.microsoft.com/office/powerpoint/2010/main" val="37751019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28558144"/>
                    </a:ext>
                  </a:extLst>
                </a:gridCol>
                <a:gridCol w="822960">
                  <a:extLst>
                    <a:ext uri="{9D8B030D-6E8A-4147-A177-3AD203B41FA5}">
                      <a16:colId xmlns:a16="http://schemas.microsoft.com/office/drawing/2014/main" val="755562068"/>
                    </a:ext>
                  </a:extLst>
                </a:gridCol>
                <a:gridCol w="329184">
                  <a:extLst>
                    <a:ext uri="{9D8B030D-6E8A-4147-A177-3AD203B41FA5}">
                      <a16:colId xmlns:a16="http://schemas.microsoft.com/office/drawing/2014/main" val="1026701869"/>
                    </a:ext>
                  </a:extLst>
                </a:gridCol>
                <a:gridCol w="822960">
                  <a:extLst>
                    <a:ext uri="{9D8B030D-6E8A-4147-A177-3AD203B41FA5}">
                      <a16:colId xmlns:a16="http://schemas.microsoft.com/office/drawing/2014/main" val="1983645245"/>
                    </a:ext>
                  </a:extLst>
                </a:gridCol>
                <a:gridCol w="822960">
                  <a:extLst>
                    <a:ext uri="{9D8B030D-6E8A-4147-A177-3AD203B41FA5}">
                      <a16:colId xmlns:a16="http://schemas.microsoft.com/office/drawing/2014/main" val="745468354"/>
                    </a:ext>
                  </a:extLst>
                </a:gridCol>
                <a:gridCol w="822960">
                  <a:extLst>
                    <a:ext uri="{9D8B030D-6E8A-4147-A177-3AD203B41FA5}">
                      <a16:colId xmlns:a16="http://schemas.microsoft.com/office/drawing/2014/main" val="2112556449"/>
                    </a:ext>
                  </a:extLst>
                </a:gridCol>
                <a:gridCol w="822960">
                  <a:extLst>
                    <a:ext uri="{9D8B030D-6E8A-4147-A177-3AD203B41FA5}">
                      <a16:colId xmlns:a16="http://schemas.microsoft.com/office/drawing/2014/main" val="833182116"/>
                    </a:ext>
                  </a:extLst>
                </a:gridCol>
                <a:gridCol w="822960">
                  <a:extLst>
                    <a:ext uri="{9D8B030D-6E8A-4147-A177-3AD203B41FA5}">
                      <a16:colId xmlns:a16="http://schemas.microsoft.com/office/drawing/2014/main" val="3872275350"/>
                    </a:ext>
                  </a:extLst>
                </a:gridCol>
                <a:gridCol w="822960">
                  <a:extLst>
                    <a:ext uri="{9D8B030D-6E8A-4147-A177-3AD203B41FA5}">
                      <a16:colId xmlns:a16="http://schemas.microsoft.com/office/drawing/2014/main" val="3546582410"/>
                    </a:ext>
                  </a:extLst>
                </a:gridCol>
                <a:gridCol w="822960">
                  <a:extLst>
                    <a:ext uri="{9D8B030D-6E8A-4147-A177-3AD203B41FA5}">
                      <a16:colId xmlns:a16="http://schemas.microsoft.com/office/drawing/2014/main" val="284731437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78944971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Hassan Allam Properties - 2021-11-02 11:48:03</a:t>
                      </a:r>
                      <a:r>
                        <a:rPr kumimoji="0" lang="en-US" sz="1000" b="0" i="0" u="none" strike="noStrike" kern="1200" cap="none" spc="0" normalizeH="0" baseline="0" noProof="0">
                          <a:ln>
                            <a:noFill/>
                          </a:ln>
                          <a:solidFill>
                            <a:prstClr val="black"/>
                          </a:solidFill>
                          <a:effectLst/>
                          <a:uLnTx/>
                          <a:uFillTx/>
                          <a:latin typeface="+mn-lt"/>
                          <a:ea typeface="+mn-ea"/>
                          <a:cs typeface="+mn-cs"/>
                        </a:rPr>
                        <a:t>
 Book your home at IRIS's luxury apartment living that's unmistakably modern with 5% down payment over 8 years.
#IRIS
#HassanAllamProperties
#FromOurFamilyToYours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684297693"/>
                  </a:ext>
                </a:extLst>
              </a:tr>
            </a:tbl>
          </a:graphicData>
        </a:graphic>
      </p:graphicFrame>
      <p:sp>
        <p:nvSpPr>
          <p:cNvPr id="4" name="Text Placeholder 3">
            <a:extLst>
              <a:ext uri="{FF2B5EF4-FFF2-40B4-BE49-F238E27FC236}">
                <a16:creationId xmlns:a16="http://schemas.microsoft.com/office/drawing/2014/main" id="{38F41D52-5385-4DE5-996B-6F01B6DB4B3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79943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20211215_180120</Template>
  <TotalTime>0</TotalTime>
  <Words>423</Words>
  <Application>Microsoft Office PowerPoint</Application>
  <PresentationFormat>On-screen Show (16:9)</PresentationFormat>
  <Paragraphs>210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Facebook Top Posts Table | Hassan Allam Properties - 1 of 10</vt:lpstr>
      <vt:lpstr>Facebook Top Posts Table | Hassan Allam Properties - 2 of 10</vt:lpstr>
      <vt:lpstr>Facebook Top Posts Table | Hassan Allam Properties - 3 of 10</vt:lpstr>
      <vt:lpstr>Facebook Top Posts Table | Hassan Allam Properties - 4 of 10</vt:lpstr>
      <vt:lpstr>Facebook Top Posts Table | Hassan Allam Properties - 5 of 10</vt:lpstr>
      <vt:lpstr>Facebook Top Posts Table | Hassan Allam Properties - 6 of 10</vt:lpstr>
      <vt:lpstr>Facebook Top Posts Table | Hassan Allam Properties - 7 of 10</vt:lpstr>
      <vt:lpstr>Facebook Top Posts Table | Hassan Allam Properties - 8 of 10</vt:lpstr>
      <vt:lpstr>Facebook Top Posts Table | Hassan Allam Properties - 9 of 10</vt:lpstr>
      <vt:lpstr>Facebook Top Posts Table | Hassan Allam Properties - 10 of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Top Posts Table | Hassan Allam Properties - 1 of 10</dc:title>
  <dc:creator>Frederik Peiniger</dc:creator>
  <cp:lastModifiedBy>Frederik Peiniger</cp:lastModifiedBy>
  <cp:revision>1</cp:revision>
  <dcterms:created xsi:type="dcterms:W3CDTF">2021-12-15T18:01:21Z</dcterms:created>
  <dcterms:modified xsi:type="dcterms:W3CDTF">2021-12-15T18:02:00Z</dcterms:modified>
</cp:coreProperties>
</file>