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Lst>
  <p:sldSz cx="9144000" cy="5143500" type="screen16x9"/>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59" autoAdjust="0"/>
  </p:normalViewPr>
  <p:slideViewPr>
    <p:cSldViewPr snapToGrid="0">
      <p:cViewPr varScale="1">
        <p:scale>
          <a:sx n="81" d="100"/>
          <a:sy n="81" d="100"/>
        </p:scale>
        <p:origin x="108"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-12</c:v>
                </c:pt>
                <c:pt idx="2">
                  <c:v>-9</c:v>
                </c:pt>
                <c:pt idx="3">
                  <c:v>-7</c:v>
                </c:pt>
                <c:pt idx="4">
                  <c:v>-9</c:v>
                </c:pt>
                <c:pt idx="5">
                  <c:v>-5</c:v>
                </c:pt>
                <c:pt idx="6">
                  <c:v>1</c:v>
                </c:pt>
                <c:pt idx="7">
                  <c:v>-12</c:v>
                </c:pt>
                <c:pt idx="8">
                  <c:v>-6</c:v>
                </c:pt>
                <c:pt idx="9">
                  <c:v>-6</c:v>
                </c:pt>
                <c:pt idx="10">
                  <c:v>4</c:v>
                </c:pt>
                <c:pt idx="11">
                  <c:v>-18</c:v>
                </c:pt>
                <c:pt idx="12">
                  <c:v>14</c:v>
                </c:pt>
                <c:pt idx="13">
                  <c:v>-10</c:v>
                </c:pt>
                <c:pt idx="14">
                  <c:v>-9</c:v>
                </c:pt>
                <c:pt idx="15">
                  <c:v>-1</c:v>
                </c:pt>
                <c:pt idx="16">
                  <c:v>-3</c:v>
                </c:pt>
                <c:pt idx="17">
                  <c:v>1</c:v>
                </c:pt>
                <c:pt idx="18">
                  <c:v>0</c:v>
                </c:pt>
                <c:pt idx="19">
                  <c:v>-5</c:v>
                </c:pt>
                <c:pt idx="20">
                  <c:v>-5</c:v>
                </c:pt>
                <c:pt idx="21">
                  <c:v>13</c:v>
                </c:pt>
                <c:pt idx="22">
                  <c:v>-6</c:v>
                </c:pt>
                <c:pt idx="23">
                  <c:v>-4</c:v>
                </c:pt>
                <c:pt idx="24">
                  <c:v>-20</c:v>
                </c:pt>
                <c:pt idx="25">
                  <c:v>12</c:v>
                </c:pt>
                <c:pt idx="26">
                  <c:v>31</c:v>
                </c:pt>
                <c:pt idx="27">
                  <c:v>18</c:v>
                </c:pt>
                <c:pt idx="28">
                  <c:v>-1</c:v>
                </c:pt>
                <c:pt idx="29">
                  <c:v>8</c:v>
                </c:pt>
                <c:pt idx="30">
                  <c:v>-9</c:v>
                </c:pt>
              </c:numCache>
            </c:numRef>
          </c:val>
          <c:smooth val="0"/>
          <c:extLst>
            <c:ext xmlns:c16="http://schemas.microsoft.com/office/drawing/2014/chart" uri="{C3380CC4-5D6E-409C-BE32-E72D297353CC}">
              <c16:uniqueId val="{00000000-63E5-4240-99EB-DED402A4DE22}"/>
            </c:ext>
          </c:extLst>
        </c:ser>
        <c:dLbls>
          <c:showLegendKey val="0"/>
          <c:showVal val="0"/>
          <c:showCatName val="0"/>
          <c:showSerName val="0"/>
          <c:showPercent val="0"/>
          <c:showBubbleSize val="0"/>
        </c:dLbls>
        <c:smooth val="0"/>
        <c:axId val="382176752"/>
        <c:axId val="382183640"/>
      </c:lineChart>
      <c:dateAx>
        <c:axId val="382176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183640"/>
        <c:crosses val="autoZero"/>
        <c:auto val="1"/>
        <c:lblOffset val="100"/>
        <c:baseTimeUnit val="days"/>
      </c:dateAx>
      <c:valAx>
        <c:axId val="38218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17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912</c:v>
                </c:pt>
                <c:pt idx="1">
                  <c:v>34686</c:v>
                </c:pt>
                <c:pt idx="2">
                  <c:v>177400</c:v>
                </c:pt>
                <c:pt idx="3">
                  <c:v>152327</c:v>
                </c:pt>
                <c:pt idx="4">
                  <c:v>53543</c:v>
                </c:pt>
                <c:pt idx="5">
                  <c:v>20878</c:v>
                </c:pt>
                <c:pt idx="6">
                  <c:v>10718</c:v>
                </c:pt>
              </c:numCache>
            </c:numRef>
          </c:val>
          <c:extLst>
            <c:ext xmlns:c16="http://schemas.microsoft.com/office/drawing/2014/chart" uri="{C3380CC4-5D6E-409C-BE32-E72D297353CC}">
              <c16:uniqueId val="{00000000-E2B0-453F-BFD1-51A847B21545}"/>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1025</c:v>
                </c:pt>
                <c:pt idx="1">
                  <c:v>19969</c:v>
                </c:pt>
                <c:pt idx="2">
                  <c:v>98949</c:v>
                </c:pt>
                <c:pt idx="3">
                  <c:v>83590</c:v>
                </c:pt>
                <c:pt idx="4">
                  <c:v>31891</c:v>
                </c:pt>
                <c:pt idx="5">
                  <c:v>16643</c:v>
                </c:pt>
                <c:pt idx="6">
                  <c:v>8392</c:v>
                </c:pt>
              </c:numCache>
            </c:numRef>
          </c:val>
          <c:extLst>
            <c:ext xmlns:c16="http://schemas.microsoft.com/office/drawing/2014/chart" uri="{C3380CC4-5D6E-409C-BE32-E72D297353CC}">
              <c16:uniqueId val="{00000001-E2B0-453F-BFD1-51A847B21545}"/>
            </c:ext>
          </c:extLst>
        </c:ser>
        <c:dLbls>
          <c:showLegendKey val="0"/>
          <c:showVal val="0"/>
          <c:showCatName val="0"/>
          <c:showSerName val="0"/>
          <c:showPercent val="0"/>
          <c:showBubbleSize val="0"/>
        </c:dLbls>
        <c:gapWidth val="219"/>
        <c:overlap val="-27"/>
        <c:axId val="382184296"/>
        <c:axId val="382182656"/>
      </c:barChart>
      <c:catAx>
        <c:axId val="382184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182656"/>
        <c:crosses val="autoZero"/>
        <c:auto val="1"/>
        <c:lblAlgn val="ctr"/>
        <c:lblOffset val="100"/>
        <c:noMultiLvlLbl val="0"/>
      </c:catAx>
      <c:valAx>
        <c:axId val="38218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18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6373</c:v>
                </c:pt>
                <c:pt idx="1">
                  <c:v>3471</c:v>
                </c:pt>
                <c:pt idx="2">
                  <c:v>2282</c:v>
                </c:pt>
                <c:pt idx="3">
                  <c:v>1392</c:v>
                </c:pt>
                <c:pt idx="4">
                  <c:v>4848</c:v>
                </c:pt>
                <c:pt idx="5">
                  <c:v>2518</c:v>
                </c:pt>
                <c:pt idx="6">
                  <c:v>2279</c:v>
                </c:pt>
                <c:pt idx="7">
                  <c:v>1732</c:v>
                </c:pt>
                <c:pt idx="8">
                  <c:v>2161</c:v>
                </c:pt>
                <c:pt idx="9">
                  <c:v>121732</c:v>
                </c:pt>
                <c:pt idx="10">
                  <c:v>249393</c:v>
                </c:pt>
                <c:pt idx="11">
                  <c:v>250296</c:v>
                </c:pt>
                <c:pt idx="12">
                  <c:v>213615</c:v>
                </c:pt>
                <c:pt idx="13">
                  <c:v>3211</c:v>
                </c:pt>
                <c:pt idx="14">
                  <c:v>8725</c:v>
                </c:pt>
                <c:pt idx="15">
                  <c:v>38149</c:v>
                </c:pt>
                <c:pt idx="16">
                  <c:v>125570</c:v>
                </c:pt>
                <c:pt idx="17">
                  <c:v>130621</c:v>
                </c:pt>
                <c:pt idx="18">
                  <c:v>245625</c:v>
                </c:pt>
                <c:pt idx="19">
                  <c:v>267313</c:v>
                </c:pt>
                <c:pt idx="20">
                  <c:v>215679</c:v>
                </c:pt>
                <c:pt idx="21">
                  <c:v>185070</c:v>
                </c:pt>
                <c:pt idx="22">
                  <c:v>85496</c:v>
                </c:pt>
                <c:pt idx="23">
                  <c:v>75450</c:v>
                </c:pt>
                <c:pt idx="24">
                  <c:v>81996</c:v>
                </c:pt>
                <c:pt idx="25">
                  <c:v>134388</c:v>
                </c:pt>
                <c:pt idx="26">
                  <c:v>158896</c:v>
                </c:pt>
                <c:pt idx="27">
                  <c:v>134118</c:v>
                </c:pt>
                <c:pt idx="28">
                  <c:v>199213</c:v>
                </c:pt>
                <c:pt idx="29">
                  <c:v>93988</c:v>
                </c:pt>
                <c:pt idx="30">
                  <c:v>97244</c:v>
                </c:pt>
              </c:numCache>
            </c:numRef>
          </c:val>
          <c:smooth val="0"/>
          <c:extLst>
            <c:ext xmlns:c16="http://schemas.microsoft.com/office/drawing/2014/chart" uri="{C3380CC4-5D6E-409C-BE32-E72D297353CC}">
              <c16:uniqueId val="{00000000-1672-4184-86C2-6BE297C7259D}"/>
            </c:ext>
          </c:extLst>
        </c:ser>
        <c:dLbls>
          <c:showLegendKey val="0"/>
          <c:showVal val="0"/>
          <c:showCatName val="0"/>
          <c:showSerName val="0"/>
          <c:showPercent val="0"/>
          <c:showBubbleSize val="0"/>
        </c:dLbls>
        <c:smooth val="0"/>
        <c:axId val="389554240"/>
        <c:axId val="389555224"/>
      </c:lineChart>
      <c:dateAx>
        <c:axId val="389554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55224"/>
        <c:crosses val="autoZero"/>
        <c:auto val="1"/>
        <c:lblOffset val="100"/>
        <c:baseTimeUnit val="days"/>
      </c:dateAx>
      <c:valAx>
        <c:axId val="38955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5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Avg. Organic Reach per Day</c:v>
                </c:pt>
                <c:pt idx="1">
                  <c:v>Avg. Paid Reach per Day</c:v>
                </c:pt>
              </c:strCache>
            </c:strRef>
          </c:cat>
          <c:val>
            <c:numRef>
              <c:f>Sheet1!$A$2:$B$2</c:f>
              <c:numCache>
                <c:formatCode>General</c:formatCode>
                <c:ptCount val="2"/>
                <c:pt idx="0">
                  <c:v>4334</c:v>
                </c:pt>
                <c:pt idx="1">
                  <c:v>97407</c:v>
                </c:pt>
              </c:numCache>
            </c:numRef>
          </c:val>
          <c:extLst>
            <c:ext xmlns:c16="http://schemas.microsoft.com/office/drawing/2014/chart" uri="{C3380CC4-5D6E-409C-BE32-E72D297353CC}">
              <c16:uniqueId val="{00000000-7CDB-4AC4-B48A-CCD8F6134B4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12291</c:v>
                </c:pt>
                <c:pt idx="1">
                  <c:v>6907</c:v>
                </c:pt>
                <c:pt idx="2">
                  <c:v>5030</c:v>
                </c:pt>
                <c:pt idx="3">
                  <c:v>2691</c:v>
                </c:pt>
                <c:pt idx="4">
                  <c:v>7439</c:v>
                </c:pt>
                <c:pt idx="5">
                  <c:v>4820</c:v>
                </c:pt>
                <c:pt idx="6">
                  <c:v>3423</c:v>
                </c:pt>
                <c:pt idx="7">
                  <c:v>3244</c:v>
                </c:pt>
                <c:pt idx="8">
                  <c:v>3645</c:v>
                </c:pt>
                <c:pt idx="9">
                  <c:v>141333</c:v>
                </c:pt>
                <c:pt idx="10">
                  <c:v>368218</c:v>
                </c:pt>
                <c:pt idx="11">
                  <c:v>349352</c:v>
                </c:pt>
                <c:pt idx="12">
                  <c:v>282275</c:v>
                </c:pt>
                <c:pt idx="13">
                  <c:v>6309</c:v>
                </c:pt>
                <c:pt idx="14">
                  <c:v>11190</c:v>
                </c:pt>
                <c:pt idx="15">
                  <c:v>54023</c:v>
                </c:pt>
                <c:pt idx="16">
                  <c:v>168326</c:v>
                </c:pt>
                <c:pt idx="17">
                  <c:v>184330</c:v>
                </c:pt>
                <c:pt idx="18">
                  <c:v>323436</c:v>
                </c:pt>
                <c:pt idx="19">
                  <c:v>347682</c:v>
                </c:pt>
                <c:pt idx="20">
                  <c:v>267497</c:v>
                </c:pt>
                <c:pt idx="21">
                  <c:v>217925</c:v>
                </c:pt>
                <c:pt idx="22">
                  <c:v>104932</c:v>
                </c:pt>
                <c:pt idx="23">
                  <c:v>98913</c:v>
                </c:pt>
                <c:pt idx="24">
                  <c:v>105049</c:v>
                </c:pt>
                <c:pt idx="25">
                  <c:v>218718</c:v>
                </c:pt>
                <c:pt idx="26">
                  <c:v>300096</c:v>
                </c:pt>
                <c:pt idx="27">
                  <c:v>163208</c:v>
                </c:pt>
                <c:pt idx="28">
                  <c:v>250725</c:v>
                </c:pt>
                <c:pt idx="29">
                  <c:v>132547</c:v>
                </c:pt>
                <c:pt idx="30">
                  <c:v>129369</c:v>
                </c:pt>
              </c:numCache>
            </c:numRef>
          </c:val>
          <c:smooth val="0"/>
          <c:extLst>
            <c:ext xmlns:c16="http://schemas.microsoft.com/office/drawing/2014/chart" uri="{C3380CC4-5D6E-409C-BE32-E72D297353CC}">
              <c16:uniqueId val="{00000000-E84C-490A-814B-3D07743D6419}"/>
            </c:ext>
          </c:extLst>
        </c:ser>
        <c:dLbls>
          <c:showLegendKey val="0"/>
          <c:showVal val="0"/>
          <c:showCatName val="0"/>
          <c:showSerName val="0"/>
          <c:showPercent val="0"/>
          <c:showBubbleSize val="0"/>
        </c:dLbls>
        <c:smooth val="0"/>
        <c:axId val="389549648"/>
        <c:axId val="389551944"/>
      </c:lineChart>
      <c:dateAx>
        <c:axId val="389549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51944"/>
        <c:crosses val="autoZero"/>
        <c:auto val="1"/>
        <c:lblOffset val="100"/>
        <c:baseTimeUnit val="days"/>
      </c:dateAx>
      <c:valAx>
        <c:axId val="38955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4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595</c:v>
                </c:pt>
                <c:pt idx="1">
                  <c:v>0</c:v>
                </c:pt>
                <c:pt idx="2">
                  <c:v>0</c:v>
                </c:pt>
                <c:pt idx="3">
                  <c:v>0</c:v>
                </c:pt>
                <c:pt idx="4">
                  <c:v>914</c:v>
                </c:pt>
                <c:pt idx="5">
                  <c:v>0</c:v>
                </c:pt>
                <c:pt idx="6">
                  <c:v>26</c:v>
                </c:pt>
                <c:pt idx="7">
                  <c:v>0</c:v>
                </c:pt>
                <c:pt idx="8">
                  <c:v>24</c:v>
                </c:pt>
                <c:pt idx="9">
                  <c:v>976</c:v>
                </c:pt>
                <c:pt idx="10">
                  <c:v>714</c:v>
                </c:pt>
                <c:pt idx="11">
                  <c:v>0</c:v>
                </c:pt>
                <c:pt idx="12">
                  <c:v>1306</c:v>
                </c:pt>
                <c:pt idx="13">
                  <c:v>0</c:v>
                </c:pt>
                <c:pt idx="14">
                  <c:v>0</c:v>
                </c:pt>
                <c:pt idx="15">
                  <c:v>0</c:v>
                </c:pt>
                <c:pt idx="16">
                  <c:v>22</c:v>
                </c:pt>
                <c:pt idx="17">
                  <c:v>97</c:v>
                </c:pt>
                <c:pt idx="18">
                  <c:v>0</c:v>
                </c:pt>
                <c:pt idx="19">
                  <c:v>87</c:v>
                </c:pt>
                <c:pt idx="20">
                  <c:v>0</c:v>
                </c:pt>
                <c:pt idx="21">
                  <c:v>0</c:v>
                </c:pt>
                <c:pt idx="22">
                  <c:v>0</c:v>
                </c:pt>
                <c:pt idx="23">
                  <c:v>0</c:v>
                </c:pt>
                <c:pt idx="24">
                  <c:v>19</c:v>
                </c:pt>
                <c:pt idx="25">
                  <c:v>0</c:v>
                </c:pt>
                <c:pt idx="26">
                  <c:v>0</c:v>
                </c:pt>
                <c:pt idx="27">
                  <c:v>671</c:v>
                </c:pt>
                <c:pt idx="28">
                  <c:v>0</c:v>
                </c:pt>
                <c:pt idx="29">
                  <c:v>81</c:v>
                </c:pt>
                <c:pt idx="30">
                  <c:v>26</c:v>
                </c:pt>
              </c:numCache>
            </c:numRef>
          </c:val>
          <c:smooth val="0"/>
          <c:extLst>
            <c:ext xmlns:c16="http://schemas.microsoft.com/office/drawing/2014/chart" uri="{C3380CC4-5D6E-409C-BE32-E72D297353CC}">
              <c16:uniqueId val="{00000000-1B22-4022-AF83-1943D9661C06}"/>
            </c:ext>
          </c:extLst>
        </c:ser>
        <c:dLbls>
          <c:showLegendKey val="0"/>
          <c:showVal val="0"/>
          <c:showCatName val="0"/>
          <c:showSerName val="0"/>
          <c:showPercent val="0"/>
          <c:showBubbleSize val="0"/>
        </c:dLbls>
        <c:smooth val="0"/>
        <c:axId val="387057976"/>
        <c:axId val="320823752"/>
      </c:lineChart>
      <c:dateAx>
        <c:axId val="387057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23752"/>
        <c:crosses val="autoZero"/>
        <c:auto val="1"/>
        <c:lblOffset val="100"/>
        <c:baseTimeUnit val="days"/>
      </c:dateAx>
      <c:valAx>
        <c:axId val="32082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5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AB48D-30BA-45AD-8F0F-758A21ADAE02}"/>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DA586B72-B8EB-4206-87E6-2282EA8B24F8}"/>
              </a:ext>
            </a:extLst>
          </p:cNvPr>
          <p:cNvSpPr>
            <a:spLocks noGrp="1"/>
          </p:cNvSpPr>
          <p:nvPr>
            <p:ph type="subTitle" idx="1"/>
          </p:nvPr>
        </p:nvSpPr>
        <p:spPr/>
        <p:txBody>
          <a:bodyPr/>
          <a:lstStyle/>
          <a:p>
            <a:r>
              <a:rPr lang="en-US"/>
              <a:t>hugdigital</a:t>
            </a:r>
          </a:p>
        </p:txBody>
      </p:sp>
    </p:spTree>
    <p:extLst>
      <p:ext uri="{BB962C8B-B14F-4D97-AF65-F5344CB8AC3E}">
        <p14:creationId xmlns:p14="http://schemas.microsoft.com/office/powerpoint/2010/main" val="2177525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A3BB3-DD3F-4A8C-B8E5-9ED990379BEF}"/>
              </a:ext>
            </a:extLst>
          </p:cNvPr>
          <p:cNvSpPr>
            <a:spLocks noGrp="1"/>
          </p:cNvSpPr>
          <p:nvPr>
            <p:ph type="title"/>
          </p:nvPr>
        </p:nvSpPr>
        <p:spPr/>
        <p:txBody>
          <a:bodyPr/>
          <a:lstStyle/>
          <a:p>
            <a:r>
              <a:rPr lang="en-US"/>
              <a:t>Facebook Key Metrics Table | Emaar Misr</a:t>
            </a:r>
          </a:p>
        </p:txBody>
      </p:sp>
      <p:graphicFrame>
        <p:nvGraphicFramePr>
          <p:cNvPr id="5" name="Table Placeholder 4">
            <a:extLst>
              <a:ext uri="{FF2B5EF4-FFF2-40B4-BE49-F238E27FC236}">
                <a16:creationId xmlns:a16="http://schemas.microsoft.com/office/drawing/2014/main" id="{1AF66BE8-5933-4E7D-8FB8-59F1A3350536}"/>
              </a:ext>
            </a:extLst>
          </p:cNvPr>
          <p:cNvGraphicFramePr>
            <a:graphicFrameLocks noGrp="1"/>
          </p:cNvGraphicFramePr>
          <p:nvPr>
            <p:ph type="tbl" sz="quarter" idx="13"/>
            <p:extLst>
              <p:ext uri="{D42A27DB-BD31-4B8C-83A1-F6EECF244321}">
                <p14:modId xmlns:p14="http://schemas.microsoft.com/office/powerpoint/2010/main" val="394936114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958400217"/>
                    </a:ext>
                  </a:extLst>
                </a:gridCol>
                <a:gridCol w="740665">
                  <a:extLst>
                    <a:ext uri="{9D8B030D-6E8A-4147-A177-3AD203B41FA5}">
                      <a16:colId xmlns:a16="http://schemas.microsoft.com/office/drawing/2014/main" val="1723093622"/>
                    </a:ext>
                  </a:extLst>
                </a:gridCol>
                <a:gridCol w="411480">
                  <a:extLst>
                    <a:ext uri="{9D8B030D-6E8A-4147-A177-3AD203B41FA5}">
                      <a16:colId xmlns:a16="http://schemas.microsoft.com/office/drawing/2014/main" val="696122597"/>
                    </a:ext>
                  </a:extLst>
                </a:gridCol>
                <a:gridCol w="740665">
                  <a:extLst>
                    <a:ext uri="{9D8B030D-6E8A-4147-A177-3AD203B41FA5}">
                      <a16:colId xmlns:a16="http://schemas.microsoft.com/office/drawing/2014/main" val="3016057856"/>
                    </a:ext>
                  </a:extLst>
                </a:gridCol>
                <a:gridCol w="411480">
                  <a:extLst>
                    <a:ext uri="{9D8B030D-6E8A-4147-A177-3AD203B41FA5}">
                      <a16:colId xmlns:a16="http://schemas.microsoft.com/office/drawing/2014/main" val="48445906"/>
                    </a:ext>
                  </a:extLst>
                </a:gridCol>
                <a:gridCol w="411480">
                  <a:extLst>
                    <a:ext uri="{9D8B030D-6E8A-4147-A177-3AD203B41FA5}">
                      <a16:colId xmlns:a16="http://schemas.microsoft.com/office/drawing/2014/main" val="2926065729"/>
                    </a:ext>
                  </a:extLst>
                </a:gridCol>
                <a:gridCol w="411480">
                  <a:extLst>
                    <a:ext uri="{9D8B030D-6E8A-4147-A177-3AD203B41FA5}">
                      <a16:colId xmlns:a16="http://schemas.microsoft.com/office/drawing/2014/main" val="785045138"/>
                    </a:ext>
                  </a:extLst>
                </a:gridCol>
                <a:gridCol w="411480">
                  <a:extLst>
                    <a:ext uri="{9D8B030D-6E8A-4147-A177-3AD203B41FA5}">
                      <a16:colId xmlns:a16="http://schemas.microsoft.com/office/drawing/2014/main" val="2103269230"/>
                    </a:ext>
                  </a:extLst>
                </a:gridCol>
                <a:gridCol w="411480">
                  <a:extLst>
                    <a:ext uri="{9D8B030D-6E8A-4147-A177-3AD203B41FA5}">
                      <a16:colId xmlns:a16="http://schemas.microsoft.com/office/drawing/2014/main" val="2492489006"/>
                    </a:ext>
                  </a:extLst>
                </a:gridCol>
                <a:gridCol w="411480">
                  <a:extLst>
                    <a:ext uri="{9D8B030D-6E8A-4147-A177-3AD203B41FA5}">
                      <a16:colId xmlns:a16="http://schemas.microsoft.com/office/drawing/2014/main" val="3497380110"/>
                    </a:ext>
                  </a:extLst>
                </a:gridCol>
                <a:gridCol w="411480">
                  <a:extLst>
                    <a:ext uri="{9D8B030D-6E8A-4147-A177-3AD203B41FA5}">
                      <a16:colId xmlns:a16="http://schemas.microsoft.com/office/drawing/2014/main" val="3047417160"/>
                    </a:ext>
                  </a:extLst>
                </a:gridCol>
                <a:gridCol w="411480">
                  <a:extLst>
                    <a:ext uri="{9D8B030D-6E8A-4147-A177-3AD203B41FA5}">
                      <a16:colId xmlns:a16="http://schemas.microsoft.com/office/drawing/2014/main" val="346632995"/>
                    </a:ext>
                  </a:extLst>
                </a:gridCol>
                <a:gridCol w="411480">
                  <a:extLst>
                    <a:ext uri="{9D8B030D-6E8A-4147-A177-3AD203B41FA5}">
                      <a16:colId xmlns:a16="http://schemas.microsoft.com/office/drawing/2014/main" val="2195498005"/>
                    </a:ext>
                  </a:extLst>
                </a:gridCol>
                <a:gridCol w="411480">
                  <a:extLst>
                    <a:ext uri="{9D8B030D-6E8A-4147-A177-3AD203B41FA5}">
                      <a16:colId xmlns:a16="http://schemas.microsoft.com/office/drawing/2014/main" val="105605556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16112716"/>
                  </a:ext>
                </a:extLst>
              </a:tr>
              <a:tr h="370840">
                <a:tc>
                  <a:txBody>
                    <a:bodyPr/>
                    <a:lstStyle/>
                    <a:p>
                      <a:r>
                        <a:rPr lang="en-US" sz="1000"/>
                        <a:t>Emaar Misr</a:t>
                      </a:r>
                    </a:p>
                  </a:txBody>
                  <a:tcPr/>
                </a:tc>
                <a:tc>
                  <a:txBody>
                    <a:bodyPr/>
                    <a:lstStyle/>
                    <a:p>
                      <a:r>
                        <a:rPr lang="en-US" sz="1000"/>
                        <a:t>717216</a:t>
                      </a:r>
                    </a:p>
                  </a:txBody>
                  <a:tcPr/>
                </a:tc>
                <a:tc>
                  <a:txBody>
                    <a:bodyPr/>
                    <a:lstStyle/>
                    <a:p>
                      <a:r>
                        <a:rPr lang="en-US" sz="1000"/>
                        <a:t>-55</a:t>
                      </a:r>
                    </a:p>
                  </a:txBody>
                  <a:tcPr/>
                </a:tc>
                <a:tc>
                  <a:txBody>
                    <a:bodyPr/>
                    <a:lstStyle/>
                    <a:p>
                      <a:r>
                        <a:rPr lang="en-US" sz="1000"/>
                        <a:t>737507</a:t>
                      </a:r>
                    </a:p>
                  </a:txBody>
                  <a:tcPr/>
                </a:tc>
                <a:tc>
                  <a:txBody>
                    <a:bodyPr/>
                    <a:lstStyle/>
                    <a:p>
                      <a:r>
                        <a:rPr lang="en-US" sz="1000"/>
                        <a:t>409</a:t>
                      </a:r>
                    </a:p>
                  </a:txBody>
                  <a:tcPr/>
                </a:tc>
                <a:tc>
                  <a:txBody>
                    <a:bodyPr/>
                    <a:lstStyle/>
                    <a:p>
                      <a:r>
                        <a:rPr lang="en-US" sz="1000"/>
                        <a:t>19</a:t>
                      </a:r>
                    </a:p>
                  </a:txBody>
                  <a:tcPr/>
                </a:tc>
                <a:tc>
                  <a:txBody>
                    <a:bodyPr/>
                    <a:lstStyle/>
                    <a:p>
                      <a:r>
                        <a:rPr lang="en-US" sz="1000"/>
                        <a:t>5322</a:t>
                      </a:r>
                    </a:p>
                  </a:txBody>
                  <a:tcPr/>
                </a:tc>
                <a:tc>
                  <a:txBody>
                    <a:bodyPr/>
                    <a:lstStyle/>
                    <a:p>
                      <a:r>
                        <a:rPr lang="en-US" sz="1000"/>
                        <a:t>47</a:t>
                      </a:r>
                    </a:p>
                  </a:txBody>
                  <a:tcPr/>
                </a:tc>
                <a:tc>
                  <a:txBody>
                    <a:bodyPr/>
                    <a:lstStyle/>
                    <a:p>
                      <a:r>
                        <a:rPr lang="en-US" sz="1000"/>
                        <a:t>149</a:t>
                      </a:r>
                    </a:p>
                  </a:txBody>
                  <a:tcPr/>
                </a:tc>
                <a:tc>
                  <a:txBody>
                    <a:bodyPr/>
                    <a:lstStyle/>
                    <a:p>
                      <a:r>
                        <a:rPr lang="en-US" sz="1000"/>
                        <a:t>87</a:t>
                      </a:r>
                    </a:p>
                  </a:txBody>
                  <a:tcPr/>
                </a:tc>
                <a:tc>
                  <a:txBody>
                    <a:bodyPr/>
                    <a:lstStyle/>
                    <a:p>
                      <a:r>
                        <a:rPr lang="en-US" sz="1000"/>
                        <a:t>0</a:t>
                      </a:r>
                    </a:p>
                  </a:txBody>
                  <a:tcPr/>
                </a:tc>
                <a:tc>
                  <a:txBody>
                    <a:bodyPr/>
                    <a:lstStyle/>
                    <a:p>
                      <a:r>
                        <a:rPr lang="en-US" sz="1000"/>
                        <a:t>0</a:t>
                      </a:r>
                    </a:p>
                  </a:txBody>
                  <a:tcPr/>
                </a:tc>
                <a:tc>
                  <a:txBody>
                    <a:bodyPr/>
                    <a:lstStyle/>
                    <a:p>
                      <a:r>
                        <a:rPr lang="en-US" sz="1000"/>
                        <a:t>0.0408 %</a:t>
                      </a:r>
                    </a:p>
                  </a:txBody>
                  <a:tcPr/>
                </a:tc>
                <a:tc>
                  <a:txBody>
                    <a:bodyPr/>
                    <a:lstStyle/>
                    <a:p>
                      <a:r>
                        <a:rPr lang="en-US" sz="1000"/>
                        <a:t>0.0 %</a:t>
                      </a:r>
                    </a:p>
                  </a:txBody>
                  <a:tcPr/>
                </a:tc>
                <a:extLst>
                  <a:ext uri="{0D108BD9-81ED-4DB2-BD59-A6C34878D82A}">
                    <a16:rowId xmlns:a16="http://schemas.microsoft.com/office/drawing/2014/main" val="2886605568"/>
                  </a:ext>
                </a:extLst>
              </a:tr>
            </a:tbl>
          </a:graphicData>
        </a:graphic>
      </p:graphicFrame>
      <p:sp>
        <p:nvSpPr>
          <p:cNvPr id="4" name="Text Placeholder 3">
            <a:extLst>
              <a:ext uri="{FF2B5EF4-FFF2-40B4-BE49-F238E27FC236}">
                <a16:creationId xmlns:a16="http://schemas.microsoft.com/office/drawing/2014/main" id="{22E50020-7257-487C-B0BE-EE9251BEBF9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38403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96B55-25EA-476E-8A31-EB4CB1F5A1C8}"/>
              </a:ext>
            </a:extLst>
          </p:cNvPr>
          <p:cNvSpPr>
            <a:spLocks noGrp="1"/>
          </p:cNvSpPr>
          <p:nvPr>
            <p:ph type="title"/>
          </p:nvPr>
        </p:nvSpPr>
        <p:spPr/>
        <p:txBody>
          <a:bodyPr/>
          <a:lstStyle/>
          <a:p>
            <a:r>
              <a:rPr lang="nl-NL"/>
              <a:t>Facebook Fans Change | Emaar Misr</a:t>
            </a:r>
            <a:endParaRPr lang="en-US"/>
          </a:p>
        </p:txBody>
      </p:sp>
      <p:graphicFrame>
        <p:nvGraphicFramePr>
          <p:cNvPr id="6" name="Chart Placeholder 5">
            <a:extLst>
              <a:ext uri="{FF2B5EF4-FFF2-40B4-BE49-F238E27FC236}">
                <a16:creationId xmlns:a16="http://schemas.microsoft.com/office/drawing/2014/main" id="{DE966091-732B-4E7C-ADDC-12B271F06B14}"/>
              </a:ext>
            </a:extLst>
          </p:cNvPr>
          <p:cNvGraphicFramePr>
            <a:graphicFrameLocks noGrp="1"/>
          </p:cNvGraphicFramePr>
          <p:nvPr>
            <p:ph type="chart" sz="quarter" idx="13"/>
            <p:extLst>
              <p:ext uri="{D42A27DB-BD31-4B8C-83A1-F6EECF244321}">
                <p14:modId xmlns:p14="http://schemas.microsoft.com/office/powerpoint/2010/main" val="171096148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44F24D-202B-47A5-9554-4B320355630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6FA89BF-4B45-4588-AE58-739047A44E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8997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2A282-DD21-4010-8FFB-60BEEF9B4A3E}"/>
              </a:ext>
            </a:extLst>
          </p:cNvPr>
          <p:cNvSpPr>
            <a:spLocks noGrp="1"/>
          </p:cNvSpPr>
          <p:nvPr>
            <p:ph type="title"/>
          </p:nvPr>
        </p:nvSpPr>
        <p:spPr/>
        <p:txBody>
          <a:bodyPr/>
          <a:lstStyle/>
          <a:p>
            <a:r>
              <a:rPr lang="en-US"/>
              <a:t>Facebook Fan Demographics | Emaar Misr</a:t>
            </a:r>
          </a:p>
        </p:txBody>
      </p:sp>
      <p:graphicFrame>
        <p:nvGraphicFramePr>
          <p:cNvPr id="6" name="Chart Placeholder 5">
            <a:extLst>
              <a:ext uri="{FF2B5EF4-FFF2-40B4-BE49-F238E27FC236}">
                <a16:creationId xmlns:a16="http://schemas.microsoft.com/office/drawing/2014/main" id="{3A3339B8-76BC-42FC-8764-F7A5082CB268}"/>
              </a:ext>
            </a:extLst>
          </p:cNvPr>
          <p:cNvGraphicFramePr>
            <a:graphicFrameLocks noGrp="1"/>
          </p:cNvGraphicFramePr>
          <p:nvPr>
            <p:ph type="chart" sz="quarter" idx="13"/>
            <p:extLst>
              <p:ext uri="{D42A27DB-BD31-4B8C-83A1-F6EECF244321}">
                <p14:modId xmlns:p14="http://schemas.microsoft.com/office/powerpoint/2010/main" val="78860960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3326A7-6211-49D8-9440-34D2D6AAAA7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476AA7C-F112-4275-9F0F-710AFA8052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4826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BC955-E624-4B02-905F-93D70FB35250}"/>
              </a:ext>
            </a:extLst>
          </p:cNvPr>
          <p:cNvSpPr>
            <a:spLocks noGrp="1"/>
          </p:cNvSpPr>
          <p:nvPr>
            <p:ph type="title"/>
          </p:nvPr>
        </p:nvSpPr>
        <p:spPr/>
        <p:txBody>
          <a:bodyPr/>
          <a:lstStyle/>
          <a:p>
            <a:r>
              <a:rPr lang="en-US"/>
              <a:t>Facebook Reach | Emaar Misr</a:t>
            </a:r>
          </a:p>
        </p:txBody>
      </p:sp>
      <p:graphicFrame>
        <p:nvGraphicFramePr>
          <p:cNvPr id="6" name="Chart Placeholder 5">
            <a:extLst>
              <a:ext uri="{FF2B5EF4-FFF2-40B4-BE49-F238E27FC236}">
                <a16:creationId xmlns:a16="http://schemas.microsoft.com/office/drawing/2014/main" id="{E115C7DD-CF35-4A06-9EB4-757B7BB2BCCF}"/>
              </a:ext>
            </a:extLst>
          </p:cNvPr>
          <p:cNvGraphicFramePr>
            <a:graphicFrameLocks noGrp="1"/>
          </p:cNvGraphicFramePr>
          <p:nvPr>
            <p:ph type="chart" sz="quarter" idx="13"/>
            <p:extLst>
              <p:ext uri="{D42A27DB-BD31-4B8C-83A1-F6EECF244321}">
                <p14:modId xmlns:p14="http://schemas.microsoft.com/office/powerpoint/2010/main" val="239936907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3B56A3-6C48-458B-A7A0-767E41917C60}"/>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1B549A5-8129-482B-8DD8-478DAE638C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9980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D46EC-E306-4A05-A847-BCADC8FF5D49}"/>
              </a:ext>
            </a:extLst>
          </p:cNvPr>
          <p:cNvSpPr>
            <a:spLocks noGrp="1"/>
          </p:cNvSpPr>
          <p:nvPr>
            <p:ph type="title"/>
          </p:nvPr>
        </p:nvSpPr>
        <p:spPr/>
        <p:txBody>
          <a:bodyPr/>
          <a:lstStyle/>
          <a:p>
            <a:r>
              <a:rPr lang="en-US"/>
              <a:t>Facebook Facebook Organic vs Paid Reach | Emaar Misr</a:t>
            </a:r>
          </a:p>
        </p:txBody>
      </p:sp>
      <p:graphicFrame>
        <p:nvGraphicFramePr>
          <p:cNvPr id="6" name="Chart Placeholder 5">
            <a:extLst>
              <a:ext uri="{FF2B5EF4-FFF2-40B4-BE49-F238E27FC236}">
                <a16:creationId xmlns:a16="http://schemas.microsoft.com/office/drawing/2014/main" id="{53BA7DAF-6269-4CE8-AD28-9595B6FF6EFF}"/>
              </a:ext>
            </a:extLst>
          </p:cNvPr>
          <p:cNvGraphicFramePr>
            <a:graphicFrameLocks noGrp="1"/>
          </p:cNvGraphicFramePr>
          <p:nvPr>
            <p:ph type="chart" sz="quarter" idx="13"/>
            <p:extLst>
              <p:ext uri="{D42A27DB-BD31-4B8C-83A1-F6EECF244321}">
                <p14:modId xmlns:p14="http://schemas.microsoft.com/office/powerpoint/2010/main" val="32269783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B4F7AA-6ACB-4A93-94CF-E53C17824DD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0121A55-CB8B-42B4-86BE-52ECE77550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154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BE27C-C257-4EAC-9A15-7582B857C42F}"/>
              </a:ext>
            </a:extLst>
          </p:cNvPr>
          <p:cNvSpPr>
            <a:spLocks noGrp="1"/>
          </p:cNvSpPr>
          <p:nvPr>
            <p:ph type="title"/>
          </p:nvPr>
        </p:nvSpPr>
        <p:spPr/>
        <p:txBody>
          <a:bodyPr/>
          <a:lstStyle/>
          <a:p>
            <a:r>
              <a:rPr lang="en-US"/>
              <a:t>Facebook Impressions | Emaar Misr</a:t>
            </a:r>
          </a:p>
        </p:txBody>
      </p:sp>
      <p:graphicFrame>
        <p:nvGraphicFramePr>
          <p:cNvPr id="6" name="Chart Placeholder 5">
            <a:extLst>
              <a:ext uri="{FF2B5EF4-FFF2-40B4-BE49-F238E27FC236}">
                <a16:creationId xmlns:a16="http://schemas.microsoft.com/office/drawing/2014/main" id="{DD5F57DE-C356-438E-BCE4-AA2026C9E24B}"/>
              </a:ext>
            </a:extLst>
          </p:cNvPr>
          <p:cNvGraphicFramePr>
            <a:graphicFrameLocks noGrp="1"/>
          </p:cNvGraphicFramePr>
          <p:nvPr>
            <p:ph type="chart" sz="quarter" idx="13"/>
            <p:extLst>
              <p:ext uri="{D42A27DB-BD31-4B8C-83A1-F6EECF244321}">
                <p14:modId xmlns:p14="http://schemas.microsoft.com/office/powerpoint/2010/main" val="343723091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D9D3F3-40E9-4C59-A510-7A7A24CCAFB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7D0FF58-A8B4-4747-9505-ED85027976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8583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8B567-DE72-4E1E-8417-DD17768C3343}"/>
              </a:ext>
            </a:extLst>
          </p:cNvPr>
          <p:cNvSpPr>
            <a:spLocks noGrp="1"/>
          </p:cNvSpPr>
          <p:nvPr>
            <p:ph type="title"/>
          </p:nvPr>
        </p:nvSpPr>
        <p:spPr/>
        <p:txBody>
          <a:bodyPr/>
          <a:lstStyle/>
          <a:p>
            <a:r>
              <a:rPr lang="en-US"/>
              <a:t>Facebook Total Interactions | Emaar Misr</a:t>
            </a:r>
          </a:p>
        </p:txBody>
      </p:sp>
      <p:graphicFrame>
        <p:nvGraphicFramePr>
          <p:cNvPr id="6" name="Chart Placeholder 5">
            <a:extLst>
              <a:ext uri="{FF2B5EF4-FFF2-40B4-BE49-F238E27FC236}">
                <a16:creationId xmlns:a16="http://schemas.microsoft.com/office/drawing/2014/main" id="{31E762DF-2854-4B61-80CA-B64951B4D9A5}"/>
              </a:ext>
            </a:extLst>
          </p:cNvPr>
          <p:cNvGraphicFramePr>
            <a:graphicFrameLocks noGrp="1"/>
          </p:cNvGraphicFramePr>
          <p:nvPr>
            <p:ph type="chart" sz="quarter" idx="13"/>
            <p:extLst>
              <p:ext uri="{D42A27DB-BD31-4B8C-83A1-F6EECF244321}">
                <p14:modId xmlns:p14="http://schemas.microsoft.com/office/powerpoint/2010/main" val="319948641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4AE120-5C2D-4361-8E13-2C35B49020B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7F5925C-EBAA-4952-8384-AFA736FB66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2862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6417C-E6CC-4167-A15A-3639F9DB474D}"/>
              </a:ext>
            </a:extLst>
          </p:cNvPr>
          <p:cNvSpPr>
            <a:spLocks noGrp="1"/>
          </p:cNvSpPr>
          <p:nvPr>
            <p:ph type="title"/>
          </p:nvPr>
        </p:nvSpPr>
        <p:spPr/>
        <p:txBody>
          <a:bodyPr/>
          <a:lstStyle/>
          <a:p>
            <a:r>
              <a:rPr lang="en-US"/>
              <a:t>Facebook Video Analysis - Videos Table | Emaar Misr - 1 of 7</a:t>
            </a:r>
          </a:p>
        </p:txBody>
      </p:sp>
      <p:graphicFrame>
        <p:nvGraphicFramePr>
          <p:cNvPr id="5" name="Table Placeholder 4">
            <a:extLst>
              <a:ext uri="{FF2B5EF4-FFF2-40B4-BE49-F238E27FC236}">
                <a16:creationId xmlns:a16="http://schemas.microsoft.com/office/drawing/2014/main" id="{35B1233F-93F9-4453-89DA-E9A253989CDD}"/>
              </a:ext>
            </a:extLst>
          </p:cNvPr>
          <p:cNvGraphicFramePr>
            <a:graphicFrameLocks noGrp="1"/>
          </p:cNvGraphicFramePr>
          <p:nvPr>
            <p:ph type="tbl" sz="quarter" idx="13"/>
            <p:extLst>
              <p:ext uri="{D42A27DB-BD31-4B8C-83A1-F6EECF244321}">
                <p14:modId xmlns:p14="http://schemas.microsoft.com/office/powerpoint/2010/main" val="88350983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070415272"/>
                    </a:ext>
                  </a:extLst>
                </a:gridCol>
                <a:gridCol w="576072">
                  <a:extLst>
                    <a:ext uri="{9D8B030D-6E8A-4147-A177-3AD203B41FA5}">
                      <a16:colId xmlns:a16="http://schemas.microsoft.com/office/drawing/2014/main" val="1920775170"/>
                    </a:ext>
                  </a:extLst>
                </a:gridCol>
                <a:gridCol w="576072">
                  <a:extLst>
                    <a:ext uri="{9D8B030D-6E8A-4147-A177-3AD203B41FA5}">
                      <a16:colId xmlns:a16="http://schemas.microsoft.com/office/drawing/2014/main" val="2637266457"/>
                    </a:ext>
                  </a:extLst>
                </a:gridCol>
                <a:gridCol w="576072">
                  <a:extLst>
                    <a:ext uri="{9D8B030D-6E8A-4147-A177-3AD203B41FA5}">
                      <a16:colId xmlns:a16="http://schemas.microsoft.com/office/drawing/2014/main" val="797494651"/>
                    </a:ext>
                  </a:extLst>
                </a:gridCol>
                <a:gridCol w="576072">
                  <a:extLst>
                    <a:ext uri="{9D8B030D-6E8A-4147-A177-3AD203B41FA5}">
                      <a16:colId xmlns:a16="http://schemas.microsoft.com/office/drawing/2014/main" val="363894588"/>
                    </a:ext>
                  </a:extLst>
                </a:gridCol>
                <a:gridCol w="576072">
                  <a:extLst>
                    <a:ext uri="{9D8B030D-6E8A-4147-A177-3AD203B41FA5}">
                      <a16:colId xmlns:a16="http://schemas.microsoft.com/office/drawing/2014/main" val="968257708"/>
                    </a:ext>
                  </a:extLst>
                </a:gridCol>
                <a:gridCol w="576072">
                  <a:extLst>
                    <a:ext uri="{9D8B030D-6E8A-4147-A177-3AD203B41FA5}">
                      <a16:colId xmlns:a16="http://schemas.microsoft.com/office/drawing/2014/main" val="561752200"/>
                    </a:ext>
                  </a:extLst>
                </a:gridCol>
                <a:gridCol w="576072">
                  <a:extLst>
                    <a:ext uri="{9D8B030D-6E8A-4147-A177-3AD203B41FA5}">
                      <a16:colId xmlns:a16="http://schemas.microsoft.com/office/drawing/2014/main" val="71966512"/>
                    </a:ext>
                  </a:extLst>
                </a:gridCol>
                <a:gridCol w="576072">
                  <a:extLst>
                    <a:ext uri="{9D8B030D-6E8A-4147-A177-3AD203B41FA5}">
                      <a16:colId xmlns:a16="http://schemas.microsoft.com/office/drawing/2014/main" val="3927336109"/>
                    </a:ext>
                  </a:extLst>
                </a:gridCol>
                <a:gridCol w="576072">
                  <a:extLst>
                    <a:ext uri="{9D8B030D-6E8A-4147-A177-3AD203B41FA5}">
                      <a16:colId xmlns:a16="http://schemas.microsoft.com/office/drawing/2014/main" val="1073755958"/>
                    </a:ext>
                  </a:extLst>
                </a:gridCol>
                <a:gridCol w="576072">
                  <a:extLst>
                    <a:ext uri="{9D8B030D-6E8A-4147-A177-3AD203B41FA5}">
                      <a16:colId xmlns:a16="http://schemas.microsoft.com/office/drawing/2014/main" val="6671821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8535044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66.47 %</a:t>
                      </a:r>
                    </a:p>
                  </a:txBody>
                  <a:tcPr/>
                </a:tc>
                <a:extLst>
                  <a:ext uri="{0D108BD9-81ED-4DB2-BD59-A6C34878D82A}">
                    <a16:rowId xmlns:a16="http://schemas.microsoft.com/office/drawing/2014/main" val="359339013"/>
                  </a:ext>
                </a:extLst>
              </a:tr>
            </a:tbl>
          </a:graphicData>
        </a:graphic>
      </p:graphicFrame>
      <p:sp>
        <p:nvSpPr>
          <p:cNvPr id="4" name="Text Placeholder 3">
            <a:extLst>
              <a:ext uri="{FF2B5EF4-FFF2-40B4-BE49-F238E27FC236}">
                <a16:creationId xmlns:a16="http://schemas.microsoft.com/office/drawing/2014/main" id="{AC3178F7-E66C-47F5-9562-CB1BBE74231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9291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E74E9-3A36-4571-BCC3-0B2C59A56A97}"/>
              </a:ext>
            </a:extLst>
          </p:cNvPr>
          <p:cNvSpPr>
            <a:spLocks noGrp="1"/>
          </p:cNvSpPr>
          <p:nvPr>
            <p:ph type="title"/>
          </p:nvPr>
        </p:nvSpPr>
        <p:spPr/>
        <p:txBody>
          <a:bodyPr/>
          <a:lstStyle/>
          <a:p>
            <a:r>
              <a:rPr lang="en-US"/>
              <a:t>Facebook Video Analysis - Videos Table | Emaar Misr - 2 of 7</a:t>
            </a:r>
          </a:p>
        </p:txBody>
      </p:sp>
      <p:graphicFrame>
        <p:nvGraphicFramePr>
          <p:cNvPr id="5" name="Table Placeholder 4">
            <a:extLst>
              <a:ext uri="{FF2B5EF4-FFF2-40B4-BE49-F238E27FC236}">
                <a16:creationId xmlns:a16="http://schemas.microsoft.com/office/drawing/2014/main" id="{A1E4A23A-6316-4F92-B901-10086DB62424}"/>
              </a:ext>
            </a:extLst>
          </p:cNvPr>
          <p:cNvGraphicFramePr>
            <a:graphicFrameLocks noGrp="1"/>
          </p:cNvGraphicFramePr>
          <p:nvPr>
            <p:ph type="tbl" sz="quarter" idx="13"/>
            <p:extLst>
              <p:ext uri="{D42A27DB-BD31-4B8C-83A1-F6EECF244321}">
                <p14:modId xmlns:p14="http://schemas.microsoft.com/office/powerpoint/2010/main" val="11271391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824804463"/>
                    </a:ext>
                  </a:extLst>
                </a:gridCol>
                <a:gridCol w="576072">
                  <a:extLst>
                    <a:ext uri="{9D8B030D-6E8A-4147-A177-3AD203B41FA5}">
                      <a16:colId xmlns:a16="http://schemas.microsoft.com/office/drawing/2014/main" val="2890179249"/>
                    </a:ext>
                  </a:extLst>
                </a:gridCol>
                <a:gridCol w="576072">
                  <a:extLst>
                    <a:ext uri="{9D8B030D-6E8A-4147-A177-3AD203B41FA5}">
                      <a16:colId xmlns:a16="http://schemas.microsoft.com/office/drawing/2014/main" val="1426693145"/>
                    </a:ext>
                  </a:extLst>
                </a:gridCol>
                <a:gridCol w="576072">
                  <a:extLst>
                    <a:ext uri="{9D8B030D-6E8A-4147-A177-3AD203B41FA5}">
                      <a16:colId xmlns:a16="http://schemas.microsoft.com/office/drawing/2014/main" val="3972833613"/>
                    </a:ext>
                  </a:extLst>
                </a:gridCol>
                <a:gridCol w="576072">
                  <a:extLst>
                    <a:ext uri="{9D8B030D-6E8A-4147-A177-3AD203B41FA5}">
                      <a16:colId xmlns:a16="http://schemas.microsoft.com/office/drawing/2014/main" val="4120256163"/>
                    </a:ext>
                  </a:extLst>
                </a:gridCol>
                <a:gridCol w="576072">
                  <a:extLst>
                    <a:ext uri="{9D8B030D-6E8A-4147-A177-3AD203B41FA5}">
                      <a16:colId xmlns:a16="http://schemas.microsoft.com/office/drawing/2014/main" val="4041107795"/>
                    </a:ext>
                  </a:extLst>
                </a:gridCol>
                <a:gridCol w="576072">
                  <a:extLst>
                    <a:ext uri="{9D8B030D-6E8A-4147-A177-3AD203B41FA5}">
                      <a16:colId xmlns:a16="http://schemas.microsoft.com/office/drawing/2014/main" val="2990150511"/>
                    </a:ext>
                  </a:extLst>
                </a:gridCol>
                <a:gridCol w="576072">
                  <a:extLst>
                    <a:ext uri="{9D8B030D-6E8A-4147-A177-3AD203B41FA5}">
                      <a16:colId xmlns:a16="http://schemas.microsoft.com/office/drawing/2014/main" val="1873159084"/>
                    </a:ext>
                  </a:extLst>
                </a:gridCol>
                <a:gridCol w="576072">
                  <a:extLst>
                    <a:ext uri="{9D8B030D-6E8A-4147-A177-3AD203B41FA5}">
                      <a16:colId xmlns:a16="http://schemas.microsoft.com/office/drawing/2014/main" val="179736600"/>
                    </a:ext>
                  </a:extLst>
                </a:gridCol>
                <a:gridCol w="576072">
                  <a:extLst>
                    <a:ext uri="{9D8B030D-6E8A-4147-A177-3AD203B41FA5}">
                      <a16:colId xmlns:a16="http://schemas.microsoft.com/office/drawing/2014/main" val="2325894216"/>
                    </a:ext>
                  </a:extLst>
                </a:gridCol>
                <a:gridCol w="576072">
                  <a:extLst>
                    <a:ext uri="{9D8B030D-6E8A-4147-A177-3AD203B41FA5}">
                      <a16:colId xmlns:a16="http://schemas.microsoft.com/office/drawing/2014/main" val="234304403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08716000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42.52 %</a:t>
                      </a:r>
                    </a:p>
                  </a:txBody>
                  <a:tcPr/>
                </a:tc>
                <a:extLst>
                  <a:ext uri="{0D108BD9-81ED-4DB2-BD59-A6C34878D82A}">
                    <a16:rowId xmlns:a16="http://schemas.microsoft.com/office/drawing/2014/main" val="1671946173"/>
                  </a:ext>
                </a:extLst>
              </a:tr>
            </a:tbl>
          </a:graphicData>
        </a:graphic>
      </p:graphicFrame>
      <p:sp>
        <p:nvSpPr>
          <p:cNvPr id="4" name="Text Placeholder 3">
            <a:extLst>
              <a:ext uri="{FF2B5EF4-FFF2-40B4-BE49-F238E27FC236}">
                <a16:creationId xmlns:a16="http://schemas.microsoft.com/office/drawing/2014/main" id="{A924546E-7A7A-412B-9EF1-E97A4BB6A7E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6744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9F231-072E-462A-9FB8-C2050C70FAC2}"/>
              </a:ext>
            </a:extLst>
          </p:cNvPr>
          <p:cNvSpPr>
            <a:spLocks noGrp="1"/>
          </p:cNvSpPr>
          <p:nvPr>
            <p:ph type="title"/>
          </p:nvPr>
        </p:nvSpPr>
        <p:spPr/>
        <p:txBody>
          <a:bodyPr/>
          <a:lstStyle/>
          <a:p>
            <a:r>
              <a:rPr lang="en-US"/>
              <a:t>Facebook Video Analysis - Videos Table | Emaar Misr - 3 of 7</a:t>
            </a:r>
          </a:p>
        </p:txBody>
      </p:sp>
      <p:graphicFrame>
        <p:nvGraphicFramePr>
          <p:cNvPr id="5" name="Table Placeholder 4">
            <a:extLst>
              <a:ext uri="{FF2B5EF4-FFF2-40B4-BE49-F238E27FC236}">
                <a16:creationId xmlns:a16="http://schemas.microsoft.com/office/drawing/2014/main" id="{F36DC8A8-CC7F-4857-A55A-D29A4D7CFE6B}"/>
              </a:ext>
            </a:extLst>
          </p:cNvPr>
          <p:cNvGraphicFramePr>
            <a:graphicFrameLocks noGrp="1"/>
          </p:cNvGraphicFramePr>
          <p:nvPr>
            <p:ph type="tbl" sz="quarter" idx="13"/>
            <p:extLst>
              <p:ext uri="{D42A27DB-BD31-4B8C-83A1-F6EECF244321}">
                <p14:modId xmlns:p14="http://schemas.microsoft.com/office/powerpoint/2010/main" val="224496259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482418595"/>
                    </a:ext>
                  </a:extLst>
                </a:gridCol>
                <a:gridCol w="576072">
                  <a:extLst>
                    <a:ext uri="{9D8B030D-6E8A-4147-A177-3AD203B41FA5}">
                      <a16:colId xmlns:a16="http://schemas.microsoft.com/office/drawing/2014/main" val="212542990"/>
                    </a:ext>
                  </a:extLst>
                </a:gridCol>
                <a:gridCol w="576072">
                  <a:extLst>
                    <a:ext uri="{9D8B030D-6E8A-4147-A177-3AD203B41FA5}">
                      <a16:colId xmlns:a16="http://schemas.microsoft.com/office/drawing/2014/main" val="3954418533"/>
                    </a:ext>
                  </a:extLst>
                </a:gridCol>
                <a:gridCol w="576072">
                  <a:extLst>
                    <a:ext uri="{9D8B030D-6E8A-4147-A177-3AD203B41FA5}">
                      <a16:colId xmlns:a16="http://schemas.microsoft.com/office/drawing/2014/main" val="3471394923"/>
                    </a:ext>
                  </a:extLst>
                </a:gridCol>
                <a:gridCol w="576072">
                  <a:extLst>
                    <a:ext uri="{9D8B030D-6E8A-4147-A177-3AD203B41FA5}">
                      <a16:colId xmlns:a16="http://schemas.microsoft.com/office/drawing/2014/main" val="3784672828"/>
                    </a:ext>
                  </a:extLst>
                </a:gridCol>
                <a:gridCol w="576072">
                  <a:extLst>
                    <a:ext uri="{9D8B030D-6E8A-4147-A177-3AD203B41FA5}">
                      <a16:colId xmlns:a16="http://schemas.microsoft.com/office/drawing/2014/main" val="4207090332"/>
                    </a:ext>
                  </a:extLst>
                </a:gridCol>
                <a:gridCol w="576072">
                  <a:extLst>
                    <a:ext uri="{9D8B030D-6E8A-4147-A177-3AD203B41FA5}">
                      <a16:colId xmlns:a16="http://schemas.microsoft.com/office/drawing/2014/main" val="2783256244"/>
                    </a:ext>
                  </a:extLst>
                </a:gridCol>
                <a:gridCol w="576072">
                  <a:extLst>
                    <a:ext uri="{9D8B030D-6E8A-4147-A177-3AD203B41FA5}">
                      <a16:colId xmlns:a16="http://schemas.microsoft.com/office/drawing/2014/main" val="1839378872"/>
                    </a:ext>
                  </a:extLst>
                </a:gridCol>
                <a:gridCol w="576072">
                  <a:extLst>
                    <a:ext uri="{9D8B030D-6E8A-4147-A177-3AD203B41FA5}">
                      <a16:colId xmlns:a16="http://schemas.microsoft.com/office/drawing/2014/main" val="769303927"/>
                    </a:ext>
                  </a:extLst>
                </a:gridCol>
                <a:gridCol w="576072">
                  <a:extLst>
                    <a:ext uri="{9D8B030D-6E8A-4147-A177-3AD203B41FA5}">
                      <a16:colId xmlns:a16="http://schemas.microsoft.com/office/drawing/2014/main" val="3197978101"/>
                    </a:ext>
                  </a:extLst>
                </a:gridCol>
                <a:gridCol w="576072">
                  <a:extLst>
                    <a:ext uri="{9D8B030D-6E8A-4147-A177-3AD203B41FA5}">
                      <a16:colId xmlns:a16="http://schemas.microsoft.com/office/drawing/2014/main" val="2122950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10853320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55.56 %</a:t>
                      </a:r>
                    </a:p>
                  </a:txBody>
                  <a:tcPr/>
                </a:tc>
                <a:extLst>
                  <a:ext uri="{0D108BD9-81ED-4DB2-BD59-A6C34878D82A}">
                    <a16:rowId xmlns:a16="http://schemas.microsoft.com/office/drawing/2014/main" val="2415378406"/>
                  </a:ext>
                </a:extLst>
              </a:tr>
            </a:tbl>
          </a:graphicData>
        </a:graphic>
      </p:graphicFrame>
      <p:sp>
        <p:nvSpPr>
          <p:cNvPr id="4" name="Text Placeholder 3">
            <a:extLst>
              <a:ext uri="{FF2B5EF4-FFF2-40B4-BE49-F238E27FC236}">
                <a16:creationId xmlns:a16="http://schemas.microsoft.com/office/drawing/2014/main" id="{5E825DBB-F0D6-4D13-89A3-C44F2E4CED0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34557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1F8F0-6139-42A5-B015-137DBDE65220}"/>
              </a:ext>
            </a:extLst>
          </p:cNvPr>
          <p:cNvSpPr>
            <a:spLocks noGrp="1"/>
          </p:cNvSpPr>
          <p:nvPr>
            <p:ph type="title"/>
          </p:nvPr>
        </p:nvSpPr>
        <p:spPr/>
        <p:txBody>
          <a:bodyPr/>
          <a:lstStyle/>
          <a:p>
            <a:r>
              <a:rPr lang="en-US"/>
              <a:t>Facebook Video Analysis - Videos Table | Emaar Misr - 4 of 7</a:t>
            </a:r>
          </a:p>
        </p:txBody>
      </p:sp>
      <p:graphicFrame>
        <p:nvGraphicFramePr>
          <p:cNvPr id="5" name="Table Placeholder 4">
            <a:extLst>
              <a:ext uri="{FF2B5EF4-FFF2-40B4-BE49-F238E27FC236}">
                <a16:creationId xmlns:a16="http://schemas.microsoft.com/office/drawing/2014/main" id="{B0E6C941-37A5-48E1-B6D9-A9477AE99DF1}"/>
              </a:ext>
            </a:extLst>
          </p:cNvPr>
          <p:cNvGraphicFramePr>
            <a:graphicFrameLocks noGrp="1"/>
          </p:cNvGraphicFramePr>
          <p:nvPr>
            <p:ph type="tbl" sz="quarter" idx="13"/>
            <p:extLst>
              <p:ext uri="{D42A27DB-BD31-4B8C-83A1-F6EECF244321}">
                <p14:modId xmlns:p14="http://schemas.microsoft.com/office/powerpoint/2010/main" val="18182145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464368258"/>
                    </a:ext>
                  </a:extLst>
                </a:gridCol>
                <a:gridCol w="576072">
                  <a:extLst>
                    <a:ext uri="{9D8B030D-6E8A-4147-A177-3AD203B41FA5}">
                      <a16:colId xmlns:a16="http://schemas.microsoft.com/office/drawing/2014/main" val="3961094407"/>
                    </a:ext>
                  </a:extLst>
                </a:gridCol>
                <a:gridCol w="576072">
                  <a:extLst>
                    <a:ext uri="{9D8B030D-6E8A-4147-A177-3AD203B41FA5}">
                      <a16:colId xmlns:a16="http://schemas.microsoft.com/office/drawing/2014/main" val="2291414162"/>
                    </a:ext>
                  </a:extLst>
                </a:gridCol>
                <a:gridCol w="576072">
                  <a:extLst>
                    <a:ext uri="{9D8B030D-6E8A-4147-A177-3AD203B41FA5}">
                      <a16:colId xmlns:a16="http://schemas.microsoft.com/office/drawing/2014/main" val="1489773956"/>
                    </a:ext>
                  </a:extLst>
                </a:gridCol>
                <a:gridCol w="576072">
                  <a:extLst>
                    <a:ext uri="{9D8B030D-6E8A-4147-A177-3AD203B41FA5}">
                      <a16:colId xmlns:a16="http://schemas.microsoft.com/office/drawing/2014/main" val="2021742336"/>
                    </a:ext>
                  </a:extLst>
                </a:gridCol>
                <a:gridCol w="576072">
                  <a:extLst>
                    <a:ext uri="{9D8B030D-6E8A-4147-A177-3AD203B41FA5}">
                      <a16:colId xmlns:a16="http://schemas.microsoft.com/office/drawing/2014/main" val="848805514"/>
                    </a:ext>
                  </a:extLst>
                </a:gridCol>
                <a:gridCol w="576072">
                  <a:extLst>
                    <a:ext uri="{9D8B030D-6E8A-4147-A177-3AD203B41FA5}">
                      <a16:colId xmlns:a16="http://schemas.microsoft.com/office/drawing/2014/main" val="452100295"/>
                    </a:ext>
                  </a:extLst>
                </a:gridCol>
                <a:gridCol w="576072">
                  <a:extLst>
                    <a:ext uri="{9D8B030D-6E8A-4147-A177-3AD203B41FA5}">
                      <a16:colId xmlns:a16="http://schemas.microsoft.com/office/drawing/2014/main" val="96298919"/>
                    </a:ext>
                  </a:extLst>
                </a:gridCol>
                <a:gridCol w="576072">
                  <a:extLst>
                    <a:ext uri="{9D8B030D-6E8A-4147-A177-3AD203B41FA5}">
                      <a16:colId xmlns:a16="http://schemas.microsoft.com/office/drawing/2014/main" val="2559790702"/>
                    </a:ext>
                  </a:extLst>
                </a:gridCol>
                <a:gridCol w="576072">
                  <a:extLst>
                    <a:ext uri="{9D8B030D-6E8A-4147-A177-3AD203B41FA5}">
                      <a16:colId xmlns:a16="http://schemas.microsoft.com/office/drawing/2014/main" val="1459806203"/>
                    </a:ext>
                  </a:extLst>
                </a:gridCol>
                <a:gridCol w="576072">
                  <a:extLst>
                    <a:ext uri="{9D8B030D-6E8A-4147-A177-3AD203B41FA5}">
                      <a16:colId xmlns:a16="http://schemas.microsoft.com/office/drawing/2014/main" val="27709644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65891265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64.06 %</a:t>
                      </a:r>
                    </a:p>
                  </a:txBody>
                  <a:tcPr/>
                </a:tc>
                <a:extLst>
                  <a:ext uri="{0D108BD9-81ED-4DB2-BD59-A6C34878D82A}">
                    <a16:rowId xmlns:a16="http://schemas.microsoft.com/office/drawing/2014/main" val="3147325403"/>
                  </a:ext>
                </a:extLst>
              </a:tr>
            </a:tbl>
          </a:graphicData>
        </a:graphic>
      </p:graphicFrame>
      <p:sp>
        <p:nvSpPr>
          <p:cNvPr id="4" name="Text Placeholder 3">
            <a:extLst>
              <a:ext uri="{FF2B5EF4-FFF2-40B4-BE49-F238E27FC236}">
                <a16:creationId xmlns:a16="http://schemas.microsoft.com/office/drawing/2014/main" id="{DC47515F-AC04-412C-971B-4DD1F8BFB2B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42559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AE50F-08FD-48CF-803F-A55E8C043A00}"/>
              </a:ext>
            </a:extLst>
          </p:cNvPr>
          <p:cNvSpPr>
            <a:spLocks noGrp="1"/>
          </p:cNvSpPr>
          <p:nvPr>
            <p:ph type="title"/>
          </p:nvPr>
        </p:nvSpPr>
        <p:spPr/>
        <p:txBody>
          <a:bodyPr/>
          <a:lstStyle/>
          <a:p>
            <a:r>
              <a:rPr lang="en-US"/>
              <a:t>Facebook Video Analysis - Videos Table | Emaar Misr - 5 of 7</a:t>
            </a:r>
          </a:p>
        </p:txBody>
      </p:sp>
      <p:graphicFrame>
        <p:nvGraphicFramePr>
          <p:cNvPr id="5" name="Table Placeholder 4">
            <a:extLst>
              <a:ext uri="{FF2B5EF4-FFF2-40B4-BE49-F238E27FC236}">
                <a16:creationId xmlns:a16="http://schemas.microsoft.com/office/drawing/2014/main" id="{64091159-A4EE-4AE2-A5C7-5D36DF834A5E}"/>
              </a:ext>
            </a:extLst>
          </p:cNvPr>
          <p:cNvGraphicFramePr>
            <a:graphicFrameLocks noGrp="1"/>
          </p:cNvGraphicFramePr>
          <p:nvPr>
            <p:ph type="tbl" sz="quarter" idx="13"/>
            <p:extLst>
              <p:ext uri="{D42A27DB-BD31-4B8C-83A1-F6EECF244321}">
                <p14:modId xmlns:p14="http://schemas.microsoft.com/office/powerpoint/2010/main" val="11044633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053270411"/>
                    </a:ext>
                  </a:extLst>
                </a:gridCol>
                <a:gridCol w="576072">
                  <a:extLst>
                    <a:ext uri="{9D8B030D-6E8A-4147-A177-3AD203B41FA5}">
                      <a16:colId xmlns:a16="http://schemas.microsoft.com/office/drawing/2014/main" val="2535789403"/>
                    </a:ext>
                  </a:extLst>
                </a:gridCol>
                <a:gridCol w="576072">
                  <a:extLst>
                    <a:ext uri="{9D8B030D-6E8A-4147-A177-3AD203B41FA5}">
                      <a16:colId xmlns:a16="http://schemas.microsoft.com/office/drawing/2014/main" val="1718347184"/>
                    </a:ext>
                  </a:extLst>
                </a:gridCol>
                <a:gridCol w="576072">
                  <a:extLst>
                    <a:ext uri="{9D8B030D-6E8A-4147-A177-3AD203B41FA5}">
                      <a16:colId xmlns:a16="http://schemas.microsoft.com/office/drawing/2014/main" val="2574125417"/>
                    </a:ext>
                  </a:extLst>
                </a:gridCol>
                <a:gridCol w="576072">
                  <a:extLst>
                    <a:ext uri="{9D8B030D-6E8A-4147-A177-3AD203B41FA5}">
                      <a16:colId xmlns:a16="http://schemas.microsoft.com/office/drawing/2014/main" val="737401723"/>
                    </a:ext>
                  </a:extLst>
                </a:gridCol>
                <a:gridCol w="576072">
                  <a:extLst>
                    <a:ext uri="{9D8B030D-6E8A-4147-A177-3AD203B41FA5}">
                      <a16:colId xmlns:a16="http://schemas.microsoft.com/office/drawing/2014/main" val="4195284840"/>
                    </a:ext>
                  </a:extLst>
                </a:gridCol>
                <a:gridCol w="576072">
                  <a:extLst>
                    <a:ext uri="{9D8B030D-6E8A-4147-A177-3AD203B41FA5}">
                      <a16:colId xmlns:a16="http://schemas.microsoft.com/office/drawing/2014/main" val="4154992839"/>
                    </a:ext>
                  </a:extLst>
                </a:gridCol>
                <a:gridCol w="576072">
                  <a:extLst>
                    <a:ext uri="{9D8B030D-6E8A-4147-A177-3AD203B41FA5}">
                      <a16:colId xmlns:a16="http://schemas.microsoft.com/office/drawing/2014/main" val="2265621764"/>
                    </a:ext>
                  </a:extLst>
                </a:gridCol>
                <a:gridCol w="576072">
                  <a:extLst>
                    <a:ext uri="{9D8B030D-6E8A-4147-A177-3AD203B41FA5}">
                      <a16:colId xmlns:a16="http://schemas.microsoft.com/office/drawing/2014/main" val="3870467607"/>
                    </a:ext>
                  </a:extLst>
                </a:gridCol>
                <a:gridCol w="576072">
                  <a:extLst>
                    <a:ext uri="{9D8B030D-6E8A-4147-A177-3AD203B41FA5}">
                      <a16:colId xmlns:a16="http://schemas.microsoft.com/office/drawing/2014/main" val="73652069"/>
                    </a:ext>
                  </a:extLst>
                </a:gridCol>
                <a:gridCol w="576072">
                  <a:extLst>
                    <a:ext uri="{9D8B030D-6E8A-4147-A177-3AD203B41FA5}">
                      <a16:colId xmlns:a16="http://schemas.microsoft.com/office/drawing/2014/main" val="379468259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3712975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66.36 %</a:t>
                      </a:r>
                    </a:p>
                  </a:txBody>
                  <a:tcPr/>
                </a:tc>
                <a:extLst>
                  <a:ext uri="{0D108BD9-81ED-4DB2-BD59-A6C34878D82A}">
                    <a16:rowId xmlns:a16="http://schemas.microsoft.com/office/drawing/2014/main" val="1482369531"/>
                  </a:ext>
                </a:extLst>
              </a:tr>
            </a:tbl>
          </a:graphicData>
        </a:graphic>
      </p:graphicFrame>
      <p:sp>
        <p:nvSpPr>
          <p:cNvPr id="4" name="Text Placeholder 3">
            <a:extLst>
              <a:ext uri="{FF2B5EF4-FFF2-40B4-BE49-F238E27FC236}">
                <a16:creationId xmlns:a16="http://schemas.microsoft.com/office/drawing/2014/main" id="{F891AA98-4A78-4C60-9221-45063FF33B6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99035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84F92-856C-4577-A11D-257F7F507794}"/>
              </a:ext>
            </a:extLst>
          </p:cNvPr>
          <p:cNvSpPr>
            <a:spLocks noGrp="1"/>
          </p:cNvSpPr>
          <p:nvPr>
            <p:ph type="title"/>
          </p:nvPr>
        </p:nvSpPr>
        <p:spPr/>
        <p:txBody>
          <a:bodyPr/>
          <a:lstStyle/>
          <a:p>
            <a:r>
              <a:rPr lang="en-US"/>
              <a:t>Facebook Video Analysis - Videos Table | Emaar Misr - 6 of 7</a:t>
            </a:r>
          </a:p>
        </p:txBody>
      </p:sp>
      <p:graphicFrame>
        <p:nvGraphicFramePr>
          <p:cNvPr id="5" name="Table Placeholder 4">
            <a:extLst>
              <a:ext uri="{FF2B5EF4-FFF2-40B4-BE49-F238E27FC236}">
                <a16:creationId xmlns:a16="http://schemas.microsoft.com/office/drawing/2014/main" id="{8CC855CB-C102-4CEB-89AB-8E0336F37593}"/>
              </a:ext>
            </a:extLst>
          </p:cNvPr>
          <p:cNvGraphicFramePr>
            <a:graphicFrameLocks noGrp="1"/>
          </p:cNvGraphicFramePr>
          <p:nvPr>
            <p:ph type="tbl" sz="quarter" idx="13"/>
            <p:extLst>
              <p:ext uri="{D42A27DB-BD31-4B8C-83A1-F6EECF244321}">
                <p14:modId xmlns:p14="http://schemas.microsoft.com/office/powerpoint/2010/main" val="126364521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314382407"/>
                    </a:ext>
                  </a:extLst>
                </a:gridCol>
                <a:gridCol w="576072">
                  <a:extLst>
                    <a:ext uri="{9D8B030D-6E8A-4147-A177-3AD203B41FA5}">
                      <a16:colId xmlns:a16="http://schemas.microsoft.com/office/drawing/2014/main" val="1126603189"/>
                    </a:ext>
                  </a:extLst>
                </a:gridCol>
                <a:gridCol w="576072">
                  <a:extLst>
                    <a:ext uri="{9D8B030D-6E8A-4147-A177-3AD203B41FA5}">
                      <a16:colId xmlns:a16="http://schemas.microsoft.com/office/drawing/2014/main" val="1772325336"/>
                    </a:ext>
                  </a:extLst>
                </a:gridCol>
                <a:gridCol w="576072">
                  <a:extLst>
                    <a:ext uri="{9D8B030D-6E8A-4147-A177-3AD203B41FA5}">
                      <a16:colId xmlns:a16="http://schemas.microsoft.com/office/drawing/2014/main" val="555272187"/>
                    </a:ext>
                  </a:extLst>
                </a:gridCol>
                <a:gridCol w="576072">
                  <a:extLst>
                    <a:ext uri="{9D8B030D-6E8A-4147-A177-3AD203B41FA5}">
                      <a16:colId xmlns:a16="http://schemas.microsoft.com/office/drawing/2014/main" val="434271254"/>
                    </a:ext>
                  </a:extLst>
                </a:gridCol>
                <a:gridCol w="576072">
                  <a:extLst>
                    <a:ext uri="{9D8B030D-6E8A-4147-A177-3AD203B41FA5}">
                      <a16:colId xmlns:a16="http://schemas.microsoft.com/office/drawing/2014/main" val="1938480808"/>
                    </a:ext>
                  </a:extLst>
                </a:gridCol>
                <a:gridCol w="576072">
                  <a:extLst>
                    <a:ext uri="{9D8B030D-6E8A-4147-A177-3AD203B41FA5}">
                      <a16:colId xmlns:a16="http://schemas.microsoft.com/office/drawing/2014/main" val="358533507"/>
                    </a:ext>
                  </a:extLst>
                </a:gridCol>
                <a:gridCol w="576072">
                  <a:extLst>
                    <a:ext uri="{9D8B030D-6E8A-4147-A177-3AD203B41FA5}">
                      <a16:colId xmlns:a16="http://schemas.microsoft.com/office/drawing/2014/main" val="1762701187"/>
                    </a:ext>
                  </a:extLst>
                </a:gridCol>
                <a:gridCol w="576072">
                  <a:extLst>
                    <a:ext uri="{9D8B030D-6E8A-4147-A177-3AD203B41FA5}">
                      <a16:colId xmlns:a16="http://schemas.microsoft.com/office/drawing/2014/main" val="1824659260"/>
                    </a:ext>
                  </a:extLst>
                </a:gridCol>
                <a:gridCol w="576072">
                  <a:extLst>
                    <a:ext uri="{9D8B030D-6E8A-4147-A177-3AD203B41FA5}">
                      <a16:colId xmlns:a16="http://schemas.microsoft.com/office/drawing/2014/main" val="375186094"/>
                    </a:ext>
                  </a:extLst>
                </a:gridCol>
                <a:gridCol w="576072">
                  <a:extLst>
                    <a:ext uri="{9D8B030D-6E8A-4147-A177-3AD203B41FA5}">
                      <a16:colId xmlns:a16="http://schemas.microsoft.com/office/drawing/2014/main" val="47319244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18405673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64.08 %</a:t>
                      </a:r>
                    </a:p>
                  </a:txBody>
                  <a:tcPr/>
                </a:tc>
                <a:extLst>
                  <a:ext uri="{0D108BD9-81ED-4DB2-BD59-A6C34878D82A}">
                    <a16:rowId xmlns:a16="http://schemas.microsoft.com/office/drawing/2014/main" val="122819646"/>
                  </a:ext>
                </a:extLst>
              </a:tr>
            </a:tbl>
          </a:graphicData>
        </a:graphic>
      </p:graphicFrame>
      <p:sp>
        <p:nvSpPr>
          <p:cNvPr id="4" name="Text Placeholder 3">
            <a:extLst>
              <a:ext uri="{FF2B5EF4-FFF2-40B4-BE49-F238E27FC236}">
                <a16:creationId xmlns:a16="http://schemas.microsoft.com/office/drawing/2014/main" id="{3B7BE1B0-6A39-49F0-B4DA-1EA01E0EE72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36210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45162-B243-4ED2-9B18-A1BC89AE111E}"/>
              </a:ext>
            </a:extLst>
          </p:cNvPr>
          <p:cNvSpPr>
            <a:spLocks noGrp="1"/>
          </p:cNvSpPr>
          <p:nvPr>
            <p:ph type="title"/>
          </p:nvPr>
        </p:nvSpPr>
        <p:spPr/>
        <p:txBody>
          <a:bodyPr/>
          <a:lstStyle/>
          <a:p>
            <a:r>
              <a:rPr lang="en-US"/>
              <a:t>Facebook Video Analysis - Videos Table | Emaar Misr - 7 of 7</a:t>
            </a:r>
          </a:p>
        </p:txBody>
      </p:sp>
      <p:graphicFrame>
        <p:nvGraphicFramePr>
          <p:cNvPr id="5" name="Table Placeholder 4">
            <a:extLst>
              <a:ext uri="{FF2B5EF4-FFF2-40B4-BE49-F238E27FC236}">
                <a16:creationId xmlns:a16="http://schemas.microsoft.com/office/drawing/2014/main" id="{E4AAC167-291A-4486-8254-C314BB82CE44}"/>
              </a:ext>
            </a:extLst>
          </p:cNvPr>
          <p:cNvGraphicFramePr>
            <a:graphicFrameLocks noGrp="1"/>
          </p:cNvGraphicFramePr>
          <p:nvPr>
            <p:ph type="tbl" sz="quarter" idx="13"/>
            <p:extLst>
              <p:ext uri="{D42A27DB-BD31-4B8C-83A1-F6EECF244321}">
                <p14:modId xmlns:p14="http://schemas.microsoft.com/office/powerpoint/2010/main" val="17379281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101240109"/>
                    </a:ext>
                  </a:extLst>
                </a:gridCol>
                <a:gridCol w="576072">
                  <a:extLst>
                    <a:ext uri="{9D8B030D-6E8A-4147-A177-3AD203B41FA5}">
                      <a16:colId xmlns:a16="http://schemas.microsoft.com/office/drawing/2014/main" val="1552557811"/>
                    </a:ext>
                  </a:extLst>
                </a:gridCol>
                <a:gridCol w="576072">
                  <a:extLst>
                    <a:ext uri="{9D8B030D-6E8A-4147-A177-3AD203B41FA5}">
                      <a16:colId xmlns:a16="http://schemas.microsoft.com/office/drawing/2014/main" val="4189366354"/>
                    </a:ext>
                  </a:extLst>
                </a:gridCol>
                <a:gridCol w="576072">
                  <a:extLst>
                    <a:ext uri="{9D8B030D-6E8A-4147-A177-3AD203B41FA5}">
                      <a16:colId xmlns:a16="http://schemas.microsoft.com/office/drawing/2014/main" val="3192112624"/>
                    </a:ext>
                  </a:extLst>
                </a:gridCol>
                <a:gridCol w="576072">
                  <a:extLst>
                    <a:ext uri="{9D8B030D-6E8A-4147-A177-3AD203B41FA5}">
                      <a16:colId xmlns:a16="http://schemas.microsoft.com/office/drawing/2014/main" val="3480832111"/>
                    </a:ext>
                  </a:extLst>
                </a:gridCol>
                <a:gridCol w="576072">
                  <a:extLst>
                    <a:ext uri="{9D8B030D-6E8A-4147-A177-3AD203B41FA5}">
                      <a16:colId xmlns:a16="http://schemas.microsoft.com/office/drawing/2014/main" val="2124218704"/>
                    </a:ext>
                  </a:extLst>
                </a:gridCol>
                <a:gridCol w="576072">
                  <a:extLst>
                    <a:ext uri="{9D8B030D-6E8A-4147-A177-3AD203B41FA5}">
                      <a16:colId xmlns:a16="http://schemas.microsoft.com/office/drawing/2014/main" val="520203355"/>
                    </a:ext>
                  </a:extLst>
                </a:gridCol>
                <a:gridCol w="576072">
                  <a:extLst>
                    <a:ext uri="{9D8B030D-6E8A-4147-A177-3AD203B41FA5}">
                      <a16:colId xmlns:a16="http://schemas.microsoft.com/office/drawing/2014/main" val="2304186307"/>
                    </a:ext>
                  </a:extLst>
                </a:gridCol>
                <a:gridCol w="576072">
                  <a:extLst>
                    <a:ext uri="{9D8B030D-6E8A-4147-A177-3AD203B41FA5}">
                      <a16:colId xmlns:a16="http://schemas.microsoft.com/office/drawing/2014/main" val="3373687031"/>
                    </a:ext>
                  </a:extLst>
                </a:gridCol>
                <a:gridCol w="576072">
                  <a:extLst>
                    <a:ext uri="{9D8B030D-6E8A-4147-A177-3AD203B41FA5}">
                      <a16:colId xmlns:a16="http://schemas.microsoft.com/office/drawing/2014/main" val="3930714022"/>
                    </a:ext>
                  </a:extLst>
                </a:gridCol>
                <a:gridCol w="576072">
                  <a:extLst>
                    <a:ext uri="{9D8B030D-6E8A-4147-A177-3AD203B41FA5}">
                      <a16:colId xmlns:a16="http://schemas.microsoft.com/office/drawing/2014/main" val="40481927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3641916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54.52 %</a:t>
                      </a:r>
                    </a:p>
                  </a:txBody>
                  <a:tcPr/>
                </a:tc>
                <a:extLst>
                  <a:ext uri="{0D108BD9-81ED-4DB2-BD59-A6C34878D82A}">
                    <a16:rowId xmlns:a16="http://schemas.microsoft.com/office/drawing/2014/main" val="3870083360"/>
                  </a:ext>
                </a:extLst>
              </a:tr>
            </a:tbl>
          </a:graphicData>
        </a:graphic>
      </p:graphicFrame>
      <p:sp>
        <p:nvSpPr>
          <p:cNvPr id="4" name="Text Placeholder 3">
            <a:extLst>
              <a:ext uri="{FF2B5EF4-FFF2-40B4-BE49-F238E27FC236}">
                <a16:creationId xmlns:a16="http://schemas.microsoft.com/office/drawing/2014/main" id="{C5FCC810-9959-47DA-887F-FFC2D69DBC5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47364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60A95-5A19-4855-81D3-8F12F191EFF3}"/>
              </a:ext>
            </a:extLst>
          </p:cNvPr>
          <p:cNvSpPr>
            <a:spLocks noGrp="1"/>
          </p:cNvSpPr>
          <p:nvPr>
            <p:ph type="title"/>
          </p:nvPr>
        </p:nvSpPr>
        <p:spPr/>
        <p:txBody>
          <a:bodyPr/>
          <a:lstStyle/>
          <a:p>
            <a:r>
              <a:rPr lang="en-US"/>
              <a:t>Facebook Facebook Top 3 Posts | Emaar Misr - 1 of 3</a:t>
            </a:r>
          </a:p>
        </p:txBody>
      </p:sp>
      <p:graphicFrame>
        <p:nvGraphicFramePr>
          <p:cNvPr id="5" name="Table Placeholder 4">
            <a:extLst>
              <a:ext uri="{FF2B5EF4-FFF2-40B4-BE49-F238E27FC236}">
                <a16:creationId xmlns:a16="http://schemas.microsoft.com/office/drawing/2014/main" id="{46C7088B-43FA-488E-BBF5-0ECAEF23B77F}"/>
              </a:ext>
            </a:extLst>
          </p:cNvPr>
          <p:cNvGraphicFramePr>
            <a:graphicFrameLocks noGrp="1"/>
          </p:cNvGraphicFramePr>
          <p:nvPr>
            <p:ph type="tbl" sz="quarter" idx="13"/>
            <p:extLst>
              <p:ext uri="{D42A27DB-BD31-4B8C-83A1-F6EECF244321}">
                <p14:modId xmlns:p14="http://schemas.microsoft.com/office/powerpoint/2010/main" val="44282217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84495724"/>
                    </a:ext>
                  </a:extLst>
                </a:gridCol>
                <a:gridCol w="1645920">
                  <a:extLst>
                    <a:ext uri="{9D8B030D-6E8A-4147-A177-3AD203B41FA5}">
                      <a16:colId xmlns:a16="http://schemas.microsoft.com/office/drawing/2014/main" val="3068077977"/>
                    </a:ext>
                  </a:extLst>
                </a:gridCol>
                <a:gridCol w="822960">
                  <a:extLst>
                    <a:ext uri="{9D8B030D-6E8A-4147-A177-3AD203B41FA5}">
                      <a16:colId xmlns:a16="http://schemas.microsoft.com/office/drawing/2014/main" val="115352601"/>
                    </a:ext>
                  </a:extLst>
                </a:gridCol>
                <a:gridCol w="822960">
                  <a:extLst>
                    <a:ext uri="{9D8B030D-6E8A-4147-A177-3AD203B41FA5}">
                      <a16:colId xmlns:a16="http://schemas.microsoft.com/office/drawing/2014/main" val="4108818738"/>
                    </a:ext>
                  </a:extLst>
                </a:gridCol>
                <a:gridCol w="822960">
                  <a:extLst>
                    <a:ext uri="{9D8B030D-6E8A-4147-A177-3AD203B41FA5}">
                      <a16:colId xmlns:a16="http://schemas.microsoft.com/office/drawing/2014/main" val="823490803"/>
                    </a:ext>
                  </a:extLst>
                </a:gridCol>
                <a:gridCol w="822960">
                  <a:extLst>
                    <a:ext uri="{9D8B030D-6E8A-4147-A177-3AD203B41FA5}">
                      <a16:colId xmlns:a16="http://schemas.microsoft.com/office/drawing/2014/main" val="394123272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ID</a:t>
                      </a:r>
                    </a:p>
                  </a:txBody>
                  <a:tcPr/>
                </a:tc>
                <a:extLst>
                  <a:ext uri="{0D108BD9-81ED-4DB2-BD59-A6C34878D82A}">
                    <a16:rowId xmlns:a16="http://schemas.microsoft.com/office/drawing/2014/main" val="106401189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- 2021-10-10 18:52:27</a:t>
                      </a:r>
                      <a:r>
                        <a:rPr kumimoji="0" lang="en-US" sz="1000" b="0" i="0" u="none" strike="noStrike" kern="1200" cap="none" spc="0" normalizeH="0" baseline="0" noProof="0">
                          <a:ln>
                            <a:noFill/>
                          </a:ln>
                          <a:solidFill>
                            <a:prstClr val="black"/>
                          </a:solidFill>
                          <a:effectLst/>
                          <a:uLnTx/>
                          <a:uFillTx/>
                          <a:latin typeface="+mn-lt"/>
                          <a:ea typeface="+mn-ea"/>
                          <a:cs typeface="+mn-cs"/>
                        </a:rPr>
                        <a:t>
 Cherish the fresh breeze of Uptown Cairo, and revel in the weather of fall blended with captivating greens.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154485414606125_4286793961375229</a:t>
                      </a:r>
                    </a:p>
                  </a:txBody>
                  <a:tcPr/>
                </a:tc>
                <a:extLst>
                  <a:ext uri="{0D108BD9-81ED-4DB2-BD59-A6C34878D82A}">
                    <a16:rowId xmlns:a16="http://schemas.microsoft.com/office/drawing/2014/main" val="3295716264"/>
                  </a:ext>
                </a:extLst>
              </a:tr>
            </a:tbl>
          </a:graphicData>
        </a:graphic>
      </p:graphicFrame>
      <p:sp>
        <p:nvSpPr>
          <p:cNvPr id="4" name="Text Placeholder 3">
            <a:extLst>
              <a:ext uri="{FF2B5EF4-FFF2-40B4-BE49-F238E27FC236}">
                <a16:creationId xmlns:a16="http://schemas.microsoft.com/office/drawing/2014/main" id="{112501BB-D9C2-4920-9438-4534B6FD4D0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22914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7DB59-AB52-40B1-8F7D-AE39219253D6}"/>
              </a:ext>
            </a:extLst>
          </p:cNvPr>
          <p:cNvSpPr>
            <a:spLocks noGrp="1"/>
          </p:cNvSpPr>
          <p:nvPr>
            <p:ph type="title"/>
          </p:nvPr>
        </p:nvSpPr>
        <p:spPr/>
        <p:txBody>
          <a:bodyPr/>
          <a:lstStyle/>
          <a:p>
            <a:r>
              <a:rPr lang="en-US"/>
              <a:t>Facebook Facebook Top 3 Posts | Emaar Misr - 2 of 3</a:t>
            </a:r>
          </a:p>
        </p:txBody>
      </p:sp>
      <p:graphicFrame>
        <p:nvGraphicFramePr>
          <p:cNvPr id="5" name="Table Placeholder 4">
            <a:extLst>
              <a:ext uri="{FF2B5EF4-FFF2-40B4-BE49-F238E27FC236}">
                <a16:creationId xmlns:a16="http://schemas.microsoft.com/office/drawing/2014/main" id="{2ED8A7B6-352F-4C03-86EE-219956E8595B}"/>
              </a:ext>
            </a:extLst>
          </p:cNvPr>
          <p:cNvGraphicFramePr>
            <a:graphicFrameLocks noGrp="1"/>
          </p:cNvGraphicFramePr>
          <p:nvPr>
            <p:ph type="tbl" sz="quarter" idx="13"/>
            <p:extLst>
              <p:ext uri="{D42A27DB-BD31-4B8C-83A1-F6EECF244321}">
                <p14:modId xmlns:p14="http://schemas.microsoft.com/office/powerpoint/2010/main" val="1598660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56278125"/>
                    </a:ext>
                  </a:extLst>
                </a:gridCol>
                <a:gridCol w="1645920">
                  <a:extLst>
                    <a:ext uri="{9D8B030D-6E8A-4147-A177-3AD203B41FA5}">
                      <a16:colId xmlns:a16="http://schemas.microsoft.com/office/drawing/2014/main" val="2066061038"/>
                    </a:ext>
                  </a:extLst>
                </a:gridCol>
                <a:gridCol w="822960">
                  <a:extLst>
                    <a:ext uri="{9D8B030D-6E8A-4147-A177-3AD203B41FA5}">
                      <a16:colId xmlns:a16="http://schemas.microsoft.com/office/drawing/2014/main" val="3669015984"/>
                    </a:ext>
                  </a:extLst>
                </a:gridCol>
                <a:gridCol w="822960">
                  <a:extLst>
                    <a:ext uri="{9D8B030D-6E8A-4147-A177-3AD203B41FA5}">
                      <a16:colId xmlns:a16="http://schemas.microsoft.com/office/drawing/2014/main" val="527731091"/>
                    </a:ext>
                  </a:extLst>
                </a:gridCol>
                <a:gridCol w="822960">
                  <a:extLst>
                    <a:ext uri="{9D8B030D-6E8A-4147-A177-3AD203B41FA5}">
                      <a16:colId xmlns:a16="http://schemas.microsoft.com/office/drawing/2014/main" val="3630653172"/>
                    </a:ext>
                  </a:extLst>
                </a:gridCol>
                <a:gridCol w="822960">
                  <a:extLst>
                    <a:ext uri="{9D8B030D-6E8A-4147-A177-3AD203B41FA5}">
                      <a16:colId xmlns:a16="http://schemas.microsoft.com/office/drawing/2014/main" val="318826625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ID</a:t>
                      </a:r>
                    </a:p>
                  </a:txBody>
                  <a:tcPr/>
                </a:tc>
                <a:extLst>
                  <a:ext uri="{0D108BD9-81ED-4DB2-BD59-A6C34878D82A}">
                    <a16:rowId xmlns:a16="http://schemas.microsoft.com/office/drawing/2014/main" val="236360862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- 2021-10-05 17:11:53</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the little details in the heart of Cairo a place where sophistication blossoms in every corner.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154485414606125_4270724652982160</a:t>
                      </a:r>
                    </a:p>
                  </a:txBody>
                  <a:tcPr/>
                </a:tc>
                <a:extLst>
                  <a:ext uri="{0D108BD9-81ED-4DB2-BD59-A6C34878D82A}">
                    <a16:rowId xmlns:a16="http://schemas.microsoft.com/office/drawing/2014/main" val="1897867780"/>
                  </a:ext>
                </a:extLst>
              </a:tr>
            </a:tbl>
          </a:graphicData>
        </a:graphic>
      </p:graphicFrame>
      <p:sp>
        <p:nvSpPr>
          <p:cNvPr id="4" name="Text Placeholder 3">
            <a:extLst>
              <a:ext uri="{FF2B5EF4-FFF2-40B4-BE49-F238E27FC236}">
                <a16:creationId xmlns:a16="http://schemas.microsoft.com/office/drawing/2014/main" id="{DB52DD48-3D29-4F18-AFD3-E69125F81B1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18922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E2D2-C0E7-4C5A-B509-59C188644055}"/>
              </a:ext>
            </a:extLst>
          </p:cNvPr>
          <p:cNvSpPr>
            <a:spLocks noGrp="1"/>
          </p:cNvSpPr>
          <p:nvPr>
            <p:ph type="title"/>
          </p:nvPr>
        </p:nvSpPr>
        <p:spPr/>
        <p:txBody>
          <a:bodyPr/>
          <a:lstStyle/>
          <a:p>
            <a:r>
              <a:rPr lang="en-US"/>
              <a:t>Facebook Facebook Top 3 Posts | Emaar Misr - 3 of 3</a:t>
            </a:r>
          </a:p>
        </p:txBody>
      </p:sp>
      <p:graphicFrame>
        <p:nvGraphicFramePr>
          <p:cNvPr id="5" name="Table Placeholder 4">
            <a:extLst>
              <a:ext uri="{FF2B5EF4-FFF2-40B4-BE49-F238E27FC236}">
                <a16:creationId xmlns:a16="http://schemas.microsoft.com/office/drawing/2014/main" id="{62856E73-B3DC-481D-A4D1-12FA68ADA870}"/>
              </a:ext>
            </a:extLst>
          </p:cNvPr>
          <p:cNvGraphicFramePr>
            <a:graphicFrameLocks noGrp="1"/>
          </p:cNvGraphicFramePr>
          <p:nvPr>
            <p:ph type="tbl" sz="quarter" idx="13"/>
            <p:extLst>
              <p:ext uri="{D42A27DB-BD31-4B8C-83A1-F6EECF244321}">
                <p14:modId xmlns:p14="http://schemas.microsoft.com/office/powerpoint/2010/main" val="34733793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55364705"/>
                    </a:ext>
                  </a:extLst>
                </a:gridCol>
                <a:gridCol w="1645920">
                  <a:extLst>
                    <a:ext uri="{9D8B030D-6E8A-4147-A177-3AD203B41FA5}">
                      <a16:colId xmlns:a16="http://schemas.microsoft.com/office/drawing/2014/main" val="3267803276"/>
                    </a:ext>
                  </a:extLst>
                </a:gridCol>
                <a:gridCol w="822960">
                  <a:extLst>
                    <a:ext uri="{9D8B030D-6E8A-4147-A177-3AD203B41FA5}">
                      <a16:colId xmlns:a16="http://schemas.microsoft.com/office/drawing/2014/main" val="871827458"/>
                    </a:ext>
                  </a:extLst>
                </a:gridCol>
                <a:gridCol w="822960">
                  <a:extLst>
                    <a:ext uri="{9D8B030D-6E8A-4147-A177-3AD203B41FA5}">
                      <a16:colId xmlns:a16="http://schemas.microsoft.com/office/drawing/2014/main" val="618682557"/>
                    </a:ext>
                  </a:extLst>
                </a:gridCol>
                <a:gridCol w="822960">
                  <a:extLst>
                    <a:ext uri="{9D8B030D-6E8A-4147-A177-3AD203B41FA5}">
                      <a16:colId xmlns:a16="http://schemas.microsoft.com/office/drawing/2014/main" val="2799685395"/>
                    </a:ext>
                  </a:extLst>
                </a:gridCol>
                <a:gridCol w="822960">
                  <a:extLst>
                    <a:ext uri="{9D8B030D-6E8A-4147-A177-3AD203B41FA5}">
                      <a16:colId xmlns:a16="http://schemas.microsoft.com/office/drawing/2014/main" val="303519797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ID</a:t>
                      </a:r>
                    </a:p>
                  </a:txBody>
                  <a:tcPr/>
                </a:tc>
                <a:extLst>
                  <a:ext uri="{0D108BD9-81ED-4DB2-BD59-A6C34878D82A}">
                    <a16:rowId xmlns:a16="http://schemas.microsoft.com/office/drawing/2014/main" val="394624630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17:09:56</a:t>
                      </a:r>
                      <a:r>
                        <a:rPr kumimoji="0" lang="en-US" sz="1000" b="0" i="0" u="none" strike="noStrike" kern="1200" cap="none" spc="0" normalizeH="0" baseline="0" noProof="0">
                          <a:ln>
                            <a:noFill/>
                          </a:ln>
                          <a:solidFill>
                            <a:prstClr val="black"/>
                          </a:solidFill>
                          <a:effectLst/>
                          <a:uLnTx/>
                          <a:uFillTx/>
                          <a:latin typeface="+mn-lt"/>
                          <a:ea typeface="+mn-ea"/>
                          <a:cs typeface="+mn-cs"/>
                        </a:rPr>
                        <a:t>
 Revel in the breathtaking scenery around you with every walk you take in Uptown Cairo; the blooming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154485414606125_4296620563725902</a:t>
                      </a:r>
                    </a:p>
                  </a:txBody>
                  <a:tcPr/>
                </a:tc>
                <a:extLst>
                  <a:ext uri="{0D108BD9-81ED-4DB2-BD59-A6C34878D82A}">
                    <a16:rowId xmlns:a16="http://schemas.microsoft.com/office/drawing/2014/main" val="822985778"/>
                  </a:ext>
                </a:extLst>
              </a:tr>
            </a:tbl>
          </a:graphicData>
        </a:graphic>
      </p:graphicFrame>
      <p:sp>
        <p:nvSpPr>
          <p:cNvPr id="4" name="Text Placeholder 3">
            <a:extLst>
              <a:ext uri="{FF2B5EF4-FFF2-40B4-BE49-F238E27FC236}">
                <a16:creationId xmlns:a16="http://schemas.microsoft.com/office/drawing/2014/main" id="{4E21EA94-8056-4820-B775-3A08471FE8E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61280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00607-FDF7-4BB7-824B-870F4F4C79C3}"/>
              </a:ext>
            </a:extLst>
          </p:cNvPr>
          <p:cNvSpPr>
            <a:spLocks noGrp="1"/>
          </p:cNvSpPr>
          <p:nvPr>
            <p:ph type="title"/>
          </p:nvPr>
        </p:nvSpPr>
        <p:spPr/>
        <p:txBody>
          <a:bodyPr/>
          <a:lstStyle/>
          <a:p>
            <a:r>
              <a:rPr lang="en-US"/>
              <a:t>Facebook Top Posts Table | Emaar Misr - 1 of 20</a:t>
            </a:r>
          </a:p>
        </p:txBody>
      </p:sp>
      <p:graphicFrame>
        <p:nvGraphicFramePr>
          <p:cNvPr id="5" name="Table Placeholder 4">
            <a:extLst>
              <a:ext uri="{FF2B5EF4-FFF2-40B4-BE49-F238E27FC236}">
                <a16:creationId xmlns:a16="http://schemas.microsoft.com/office/drawing/2014/main" id="{696BD9F6-241E-4497-BA8A-A3001736A45F}"/>
              </a:ext>
            </a:extLst>
          </p:cNvPr>
          <p:cNvGraphicFramePr>
            <a:graphicFrameLocks noGrp="1"/>
          </p:cNvGraphicFramePr>
          <p:nvPr>
            <p:ph type="tbl" sz="quarter" idx="13"/>
            <p:extLst>
              <p:ext uri="{D42A27DB-BD31-4B8C-83A1-F6EECF244321}">
                <p14:modId xmlns:p14="http://schemas.microsoft.com/office/powerpoint/2010/main" val="325858566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44984699"/>
                    </a:ext>
                  </a:extLst>
                </a:gridCol>
                <a:gridCol w="493776">
                  <a:extLst>
                    <a:ext uri="{9D8B030D-6E8A-4147-A177-3AD203B41FA5}">
                      <a16:colId xmlns:a16="http://schemas.microsoft.com/office/drawing/2014/main" val="643982457"/>
                    </a:ext>
                  </a:extLst>
                </a:gridCol>
                <a:gridCol w="208280">
                  <a:extLst>
                    <a:ext uri="{9D8B030D-6E8A-4147-A177-3AD203B41FA5}">
                      <a16:colId xmlns:a16="http://schemas.microsoft.com/office/drawing/2014/main" val="218161450"/>
                    </a:ext>
                  </a:extLst>
                </a:gridCol>
                <a:gridCol w="246888">
                  <a:extLst>
                    <a:ext uri="{9D8B030D-6E8A-4147-A177-3AD203B41FA5}">
                      <a16:colId xmlns:a16="http://schemas.microsoft.com/office/drawing/2014/main" val="1093976068"/>
                    </a:ext>
                  </a:extLst>
                </a:gridCol>
                <a:gridCol w="493776">
                  <a:extLst>
                    <a:ext uri="{9D8B030D-6E8A-4147-A177-3AD203B41FA5}">
                      <a16:colId xmlns:a16="http://schemas.microsoft.com/office/drawing/2014/main" val="1814138549"/>
                    </a:ext>
                  </a:extLst>
                </a:gridCol>
                <a:gridCol w="493776">
                  <a:extLst>
                    <a:ext uri="{9D8B030D-6E8A-4147-A177-3AD203B41FA5}">
                      <a16:colId xmlns:a16="http://schemas.microsoft.com/office/drawing/2014/main" val="1373065737"/>
                    </a:ext>
                  </a:extLst>
                </a:gridCol>
                <a:gridCol w="493776">
                  <a:extLst>
                    <a:ext uri="{9D8B030D-6E8A-4147-A177-3AD203B41FA5}">
                      <a16:colId xmlns:a16="http://schemas.microsoft.com/office/drawing/2014/main" val="1976779093"/>
                    </a:ext>
                  </a:extLst>
                </a:gridCol>
                <a:gridCol w="493776">
                  <a:extLst>
                    <a:ext uri="{9D8B030D-6E8A-4147-A177-3AD203B41FA5}">
                      <a16:colId xmlns:a16="http://schemas.microsoft.com/office/drawing/2014/main" val="2549537726"/>
                    </a:ext>
                  </a:extLst>
                </a:gridCol>
                <a:gridCol w="493776">
                  <a:extLst>
                    <a:ext uri="{9D8B030D-6E8A-4147-A177-3AD203B41FA5}">
                      <a16:colId xmlns:a16="http://schemas.microsoft.com/office/drawing/2014/main" val="619554323"/>
                    </a:ext>
                  </a:extLst>
                </a:gridCol>
                <a:gridCol w="493776">
                  <a:extLst>
                    <a:ext uri="{9D8B030D-6E8A-4147-A177-3AD203B41FA5}">
                      <a16:colId xmlns:a16="http://schemas.microsoft.com/office/drawing/2014/main" val="582046078"/>
                    </a:ext>
                  </a:extLst>
                </a:gridCol>
                <a:gridCol w="493776">
                  <a:extLst>
                    <a:ext uri="{9D8B030D-6E8A-4147-A177-3AD203B41FA5}">
                      <a16:colId xmlns:a16="http://schemas.microsoft.com/office/drawing/2014/main" val="1563443797"/>
                    </a:ext>
                  </a:extLst>
                </a:gridCol>
                <a:gridCol w="493776">
                  <a:extLst>
                    <a:ext uri="{9D8B030D-6E8A-4147-A177-3AD203B41FA5}">
                      <a16:colId xmlns:a16="http://schemas.microsoft.com/office/drawing/2014/main" val="3534090033"/>
                    </a:ext>
                  </a:extLst>
                </a:gridCol>
                <a:gridCol w="493776">
                  <a:extLst>
                    <a:ext uri="{9D8B030D-6E8A-4147-A177-3AD203B41FA5}">
                      <a16:colId xmlns:a16="http://schemas.microsoft.com/office/drawing/2014/main" val="609047093"/>
                    </a:ext>
                  </a:extLst>
                </a:gridCol>
                <a:gridCol w="493776">
                  <a:extLst>
                    <a:ext uri="{9D8B030D-6E8A-4147-A177-3AD203B41FA5}">
                      <a16:colId xmlns:a16="http://schemas.microsoft.com/office/drawing/2014/main" val="3114891684"/>
                    </a:ext>
                  </a:extLst>
                </a:gridCol>
                <a:gridCol w="493776">
                  <a:extLst>
                    <a:ext uri="{9D8B030D-6E8A-4147-A177-3AD203B41FA5}">
                      <a16:colId xmlns:a16="http://schemas.microsoft.com/office/drawing/2014/main" val="2967181135"/>
                    </a:ext>
                  </a:extLst>
                </a:gridCol>
                <a:gridCol w="493776">
                  <a:extLst>
                    <a:ext uri="{9D8B030D-6E8A-4147-A177-3AD203B41FA5}">
                      <a16:colId xmlns:a16="http://schemas.microsoft.com/office/drawing/2014/main" val="32905866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29596880"/>
                  </a:ext>
                </a:extLst>
              </a:tr>
            </a:tbl>
          </a:graphicData>
        </a:graphic>
      </p:graphicFrame>
      <p:sp>
        <p:nvSpPr>
          <p:cNvPr id="4" name="Text Placeholder 3">
            <a:extLst>
              <a:ext uri="{FF2B5EF4-FFF2-40B4-BE49-F238E27FC236}">
                <a16:creationId xmlns:a16="http://schemas.microsoft.com/office/drawing/2014/main" id="{4FEC67F4-91AB-4CC9-AF8B-2CFA80A5B30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72948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CD7B-08D5-4E27-B1E8-ABA62D2A6A88}"/>
              </a:ext>
            </a:extLst>
          </p:cNvPr>
          <p:cNvSpPr>
            <a:spLocks noGrp="1"/>
          </p:cNvSpPr>
          <p:nvPr>
            <p:ph type="title"/>
          </p:nvPr>
        </p:nvSpPr>
        <p:spPr/>
        <p:txBody>
          <a:bodyPr/>
          <a:lstStyle/>
          <a:p>
            <a:r>
              <a:rPr lang="en-US"/>
              <a:t>Facebook Top Posts Table | Emaar Misr - 2 of 20</a:t>
            </a:r>
          </a:p>
        </p:txBody>
      </p:sp>
      <p:graphicFrame>
        <p:nvGraphicFramePr>
          <p:cNvPr id="5" name="Table Placeholder 4">
            <a:extLst>
              <a:ext uri="{FF2B5EF4-FFF2-40B4-BE49-F238E27FC236}">
                <a16:creationId xmlns:a16="http://schemas.microsoft.com/office/drawing/2014/main" id="{54FED86E-940C-44B1-A58B-0CD42FABF3C7}"/>
              </a:ext>
            </a:extLst>
          </p:cNvPr>
          <p:cNvGraphicFramePr>
            <a:graphicFrameLocks noGrp="1"/>
          </p:cNvGraphicFramePr>
          <p:nvPr>
            <p:ph type="tbl" sz="quarter" idx="13"/>
            <p:extLst>
              <p:ext uri="{D42A27DB-BD31-4B8C-83A1-F6EECF244321}">
                <p14:modId xmlns:p14="http://schemas.microsoft.com/office/powerpoint/2010/main" val="169330338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24835131"/>
                    </a:ext>
                  </a:extLst>
                </a:gridCol>
                <a:gridCol w="493776">
                  <a:extLst>
                    <a:ext uri="{9D8B030D-6E8A-4147-A177-3AD203B41FA5}">
                      <a16:colId xmlns:a16="http://schemas.microsoft.com/office/drawing/2014/main" val="1052354444"/>
                    </a:ext>
                  </a:extLst>
                </a:gridCol>
                <a:gridCol w="208280">
                  <a:extLst>
                    <a:ext uri="{9D8B030D-6E8A-4147-A177-3AD203B41FA5}">
                      <a16:colId xmlns:a16="http://schemas.microsoft.com/office/drawing/2014/main" val="588657512"/>
                    </a:ext>
                  </a:extLst>
                </a:gridCol>
                <a:gridCol w="246888">
                  <a:extLst>
                    <a:ext uri="{9D8B030D-6E8A-4147-A177-3AD203B41FA5}">
                      <a16:colId xmlns:a16="http://schemas.microsoft.com/office/drawing/2014/main" val="475807857"/>
                    </a:ext>
                  </a:extLst>
                </a:gridCol>
                <a:gridCol w="493776">
                  <a:extLst>
                    <a:ext uri="{9D8B030D-6E8A-4147-A177-3AD203B41FA5}">
                      <a16:colId xmlns:a16="http://schemas.microsoft.com/office/drawing/2014/main" val="2330105730"/>
                    </a:ext>
                  </a:extLst>
                </a:gridCol>
                <a:gridCol w="493776">
                  <a:extLst>
                    <a:ext uri="{9D8B030D-6E8A-4147-A177-3AD203B41FA5}">
                      <a16:colId xmlns:a16="http://schemas.microsoft.com/office/drawing/2014/main" val="4029957192"/>
                    </a:ext>
                  </a:extLst>
                </a:gridCol>
                <a:gridCol w="493776">
                  <a:extLst>
                    <a:ext uri="{9D8B030D-6E8A-4147-A177-3AD203B41FA5}">
                      <a16:colId xmlns:a16="http://schemas.microsoft.com/office/drawing/2014/main" val="1935501361"/>
                    </a:ext>
                  </a:extLst>
                </a:gridCol>
                <a:gridCol w="493776">
                  <a:extLst>
                    <a:ext uri="{9D8B030D-6E8A-4147-A177-3AD203B41FA5}">
                      <a16:colId xmlns:a16="http://schemas.microsoft.com/office/drawing/2014/main" val="1077687487"/>
                    </a:ext>
                  </a:extLst>
                </a:gridCol>
                <a:gridCol w="493776">
                  <a:extLst>
                    <a:ext uri="{9D8B030D-6E8A-4147-A177-3AD203B41FA5}">
                      <a16:colId xmlns:a16="http://schemas.microsoft.com/office/drawing/2014/main" val="187546082"/>
                    </a:ext>
                  </a:extLst>
                </a:gridCol>
                <a:gridCol w="493776">
                  <a:extLst>
                    <a:ext uri="{9D8B030D-6E8A-4147-A177-3AD203B41FA5}">
                      <a16:colId xmlns:a16="http://schemas.microsoft.com/office/drawing/2014/main" val="1650642558"/>
                    </a:ext>
                  </a:extLst>
                </a:gridCol>
                <a:gridCol w="493776">
                  <a:extLst>
                    <a:ext uri="{9D8B030D-6E8A-4147-A177-3AD203B41FA5}">
                      <a16:colId xmlns:a16="http://schemas.microsoft.com/office/drawing/2014/main" val="3798164595"/>
                    </a:ext>
                  </a:extLst>
                </a:gridCol>
                <a:gridCol w="493776">
                  <a:extLst>
                    <a:ext uri="{9D8B030D-6E8A-4147-A177-3AD203B41FA5}">
                      <a16:colId xmlns:a16="http://schemas.microsoft.com/office/drawing/2014/main" val="1490237575"/>
                    </a:ext>
                  </a:extLst>
                </a:gridCol>
                <a:gridCol w="493776">
                  <a:extLst>
                    <a:ext uri="{9D8B030D-6E8A-4147-A177-3AD203B41FA5}">
                      <a16:colId xmlns:a16="http://schemas.microsoft.com/office/drawing/2014/main" val="1841378403"/>
                    </a:ext>
                  </a:extLst>
                </a:gridCol>
                <a:gridCol w="493776">
                  <a:extLst>
                    <a:ext uri="{9D8B030D-6E8A-4147-A177-3AD203B41FA5}">
                      <a16:colId xmlns:a16="http://schemas.microsoft.com/office/drawing/2014/main" val="1435674152"/>
                    </a:ext>
                  </a:extLst>
                </a:gridCol>
                <a:gridCol w="493776">
                  <a:extLst>
                    <a:ext uri="{9D8B030D-6E8A-4147-A177-3AD203B41FA5}">
                      <a16:colId xmlns:a16="http://schemas.microsoft.com/office/drawing/2014/main" val="128345098"/>
                    </a:ext>
                  </a:extLst>
                </a:gridCol>
                <a:gridCol w="493776">
                  <a:extLst>
                    <a:ext uri="{9D8B030D-6E8A-4147-A177-3AD203B41FA5}">
                      <a16:colId xmlns:a16="http://schemas.microsoft.com/office/drawing/2014/main" val="1822539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3490796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- 2021-10-10 18:52:27</a:t>
                      </a:r>
                      <a:r>
                        <a:rPr kumimoji="0" lang="en-US" sz="1000" b="0" i="0" u="none" strike="noStrike" kern="1200" cap="none" spc="0" normalizeH="0" baseline="0" noProof="0">
                          <a:ln>
                            <a:noFill/>
                          </a:ln>
                          <a:solidFill>
                            <a:prstClr val="black"/>
                          </a:solidFill>
                          <a:effectLst/>
                          <a:uLnTx/>
                          <a:uFillTx/>
                          <a:latin typeface="+mn-lt"/>
                          <a:ea typeface="+mn-ea"/>
                          <a:cs typeface="+mn-cs"/>
                        </a:rPr>
                        <a:t>
 Cherish the fresh breeze of Uptown Cairo, and revel in the weather of fall blended with captivating greens.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1.3313086638439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918098061"/>
                  </a:ext>
                </a:extLst>
              </a:tr>
            </a:tbl>
          </a:graphicData>
        </a:graphic>
      </p:graphicFrame>
      <p:sp>
        <p:nvSpPr>
          <p:cNvPr id="4" name="Text Placeholder 3">
            <a:extLst>
              <a:ext uri="{FF2B5EF4-FFF2-40B4-BE49-F238E27FC236}">
                <a16:creationId xmlns:a16="http://schemas.microsoft.com/office/drawing/2014/main" id="{A15EDE5C-3A73-4A70-8E4B-4E9992D050A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73163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068AC-7205-4F50-A34A-50FD5616D330}"/>
              </a:ext>
            </a:extLst>
          </p:cNvPr>
          <p:cNvSpPr>
            <a:spLocks noGrp="1"/>
          </p:cNvSpPr>
          <p:nvPr>
            <p:ph type="title"/>
          </p:nvPr>
        </p:nvSpPr>
        <p:spPr/>
        <p:txBody>
          <a:bodyPr/>
          <a:lstStyle/>
          <a:p>
            <a:r>
              <a:rPr lang="en-US"/>
              <a:t>Facebook Top Posts Table | Emaar Misr - 3 of 20</a:t>
            </a:r>
          </a:p>
        </p:txBody>
      </p:sp>
      <p:graphicFrame>
        <p:nvGraphicFramePr>
          <p:cNvPr id="5" name="Table Placeholder 4">
            <a:extLst>
              <a:ext uri="{FF2B5EF4-FFF2-40B4-BE49-F238E27FC236}">
                <a16:creationId xmlns:a16="http://schemas.microsoft.com/office/drawing/2014/main" id="{4D227641-A31B-46DF-AF20-F327804185E7}"/>
              </a:ext>
            </a:extLst>
          </p:cNvPr>
          <p:cNvGraphicFramePr>
            <a:graphicFrameLocks noGrp="1"/>
          </p:cNvGraphicFramePr>
          <p:nvPr>
            <p:ph type="tbl" sz="quarter" idx="13"/>
            <p:extLst>
              <p:ext uri="{D42A27DB-BD31-4B8C-83A1-F6EECF244321}">
                <p14:modId xmlns:p14="http://schemas.microsoft.com/office/powerpoint/2010/main" val="9671756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4889965"/>
                    </a:ext>
                  </a:extLst>
                </a:gridCol>
                <a:gridCol w="493776">
                  <a:extLst>
                    <a:ext uri="{9D8B030D-6E8A-4147-A177-3AD203B41FA5}">
                      <a16:colId xmlns:a16="http://schemas.microsoft.com/office/drawing/2014/main" val="83417024"/>
                    </a:ext>
                  </a:extLst>
                </a:gridCol>
                <a:gridCol w="208280">
                  <a:extLst>
                    <a:ext uri="{9D8B030D-6E8A-4147-A177-3AD203B41FA5}">
                      <a16:colId xmlns:a16="http://schemas.microsoft.com/office/drawing/2014/main" val="62751314"/>
                    </a:ext>
                  </a:extLst>
                </a:gridCol>
                <a:gridCol w="246888">
                  <a:extLst>
                    <a:ext uri="{9D8B030D-6E8A-4147-A177-3AD203B41FA5}">
                      <a16:colId xmlns:a16="http://schemas.microsoft.com/office/drawing/2014/main" val="54156268"/>
                    </a:ext>
                  </a:extLst>
                </a:gridCol>
                <a:gridCol w="493776">
                  <a:extLst>
                    <a:ext uri="{9D8B030D-6E8A-4147-A177-3AD203B41FA5}">
                      <a16:colId xmlns:a16="http://schemas.microsoft.com/office/drawing/2014/main" val="2877261832"/>
                    </a:ext>
                  </a:extLst>
                </a:gridCol>
                <a:gridCol w="493776">
                  <a:extLst>
                    <a:ext uri="{9D8B030D-6E8A-4147-A177-3AD203B41FA5}">
                      <a16:colId xmlns:a16="http://schemas.microsoft.com/office/drawing/2014/main" val="1683783348"/>
                    </a:ext>
                  </a:extLst>
                </a:gridCol>
                <a:gridCol w="493776">
                  <a:extLst>
                    <a:ext uri="{9D8B030D-6E8A-4147-A177-3AD203B41FA5}">
                      <a16:colId xmlns:a16="http://schemas.microsoft.com/office/drawing/2014/main" val="1037766824"/>
                    </a:ext>
                  </a:extLst>
                </a:gridCol>
                <a:gridCol w="493776">
                  <a:extLst>
                    <a:ext uri="{9D8B030D-6E8A-4147-A177-3AD203B41FA5}">
                      <a16:colId xmlns:a16="http://schemas.microsoft.com/office/drawing/2014/main" val="3400966461"/>
                    </a:ext>
                  </a:extLst>
                </a:gridCol>
                <a:gridCol w="493776">
                  <a:extLst>
                    <a:ext uri="{9D8B030D-6E8A-4147-A177-3AD203B41FA5}">
                      <a16:colId xmlns:a16="http://schemas.microsoft.com/office/drawing/2014/main" val="1688298387"/>
                    </a:ext>
                  </a:extLst>
                </a:gridCol>
                <a:gridCol w="493776">
                  <a:extLst>
                    <a:ext uri="{9D8B030D-6E8A-4147-A177-3AD203B41FA5}">
                      <a16:colId xmlns:a16="http://schemas.microsoft.com/office/drawing/2014/main" val="3009973910"/>
                    </a:ext>
                  </a:extLst>
                </a:gridCol>
                <a:gridCol w="493776">
                  <a:extLst>
                    <a:ext uri="{9D8B030D-6E8A-4147-A177-3AD203B41FA5}">
                      <a16:colId xmlns:a16="http://schemas.microsoft.com/office/drawing/2014/main" val="1240177328"/>
                    </a:ext>
                  </a:extLst>
                </a:gridCol>
                <a:gridCol w="493776">
                  <a:extLst>
                    <a:ext uri="{9D8B030D-6E8A-4147-A177-3AD203B41FA5}">
                      <a16:colId xmlns:a16="http://schemas.microsoft.com/office/drawing/2014/main" val="3631781204"/>
                    </a:ext>
                  </a:extLst>
                </a:gridCol>
                <a:gridCol w="493776">
                  <a:extLst>
                    <a:ext uri="{9D8B030D-6E8A-4147-A177-3AD203B41FA5}">
                      <a16:colId xmlns:a16="http://schemas.microsoft.com/office/drawing/2014/main" val="39136385"/>
                    </a:ext>
                  </a:extLst>
                </a:gridCol>
                <a:gridCol w="493776">
                  <a:extLst>
                    <a:ext uri="{9D8B030D-6E8A-4147-A177-3AD203B41FA5}">
                      <a16:colId xmlns:a16="http://schemas.microsoft.com/office/drawing/2014/main" val="1441353463"/>
                    </a:ext>
                  </a:extLst>
                </a:gridCol>
                <a:gridCol w="493776">
                  <a:extLst>
                    <a:ext uri="{9D8B030D-6E8A-4147-A177-3AD203B41FA5}">
                      <a16:colId xmlns:a16="http://schemas.microsoft.com/office/drawing/2014/main" val="596255347"/>
                    </a:ext>
                  </a:extLst>
                </a:gridCol>
                <a:gridCol w="493776">
                  <a:extLst>
                    <a:ext uri="{9D8B030D-6E8A-4147-A177-3AD203B41FA5}">
                      <a16:colId xmlns:a16="http://schemas.microsoft.com/office/drawing/2014/main" val="396778264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5524475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- 2021-10-05 17:11:53</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the little details in the heart of Cairo a place where sophistication blossoms in every corner.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1.2641730562117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984776086"/>
                  </a:ext>
                </a:extLst>
              </a:tr>
            </a:tbl>
          </a:graphicData>
        </a:graphic>
      </p:graphicFrame>
      <p:sp>
        <p:nvSpPr>
          <p:cNvPr id="4" name="Text Placeholder 3">
            <a:extLst>
              <a:ext uri="{FF2B5EF4-FFF2-40B4-BE49-F238E27FC236}">
                <a16:creationId xmlns:a16="http://schemas.microsoft.com/office/drawing/2014/main" id="{1B2A9E7B-BDC7-4C34-ABD8-D32E84F4775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32132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4F6D2-805F-43ED-8533-A32E348CCC72}"/>
              </a:ext>
            </a:extLst>
          </p:cNvPr>
          <p:cNvSpPr>
            <a:spLocks noGrp="1"/>
          </p:cNvSpPr>
          <p:nvPr>
            <p:ph type="title"/>
          </p:nvPr>
        </p:nvSpPr>
        <p:spPr/>
        <p:txBody>
          <a:bodyPr/>
          <a:lstStyle/>
          <a:p>
            <a:r>
              <a:rPr lang="en-US"/>
              <a:t>Facebook Top Posts Table | Emaar Misr - 4 of 20</a:t>
            </a:r>
          </a:p>
        </p:txBody>
      </p:sp>
      <p:graphicFrame>
        <p:nvGraphicFramePr>
          <p:cNvPr id="5" name="Table Placeholder 4">
            <a:extLst>
              <a:ext uri="{FF2B5EF4-FFF2-40B4-BE49-F238E27FC236}">
                <a16:creationId xmlns:a16="http://schemas.microsoft.com/office/drawing/2014/main" id="{D93802F9-1186-4000-B4A2-B3B74C85AF9A}"/>
              </a:ext>
            </a:extLst>
          </p:cNvPr>
          <p:cNvGraphicFramePr>
            <a:graphicFrameLocks noGrp="1"/>
          </p:cNvGraphicFramePr>
          <p:nvPr>
            <p:ph type="tbl" sz="quarter" idx="13"/>
            <p:extLst>
              <p:ext uri="{D42A27DB-BD31-4B8C-83A1-F6EECF244321}">
                <p14:modId xmlns:p14="http://schemas.microsoft.com/office/powerpoint/2010/main" val="6029057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18052449"/>
                    </a:ext>
                  </a:extLst>
                </a:gridCol>
                <a:gridCol w="493776">
                  <a:extLst>
                    <a:ext uri="{9D8B030D-6E8A-4147-A177-3AD203B41FA5}">
                      <a16:colId xmlns:a16="http://schemas.microsoft.com/office/drawing/2014/main" val="1621443151"/>
                    </a:ext>
                  </a:extLst>
                </a:gridCol>
                <a:gridCol w="208280">
                  <a:extLst>
                    <a:ext uri="{9D8B030D-6E8A-4147-A177-3AD203B41FA5}">
                      <a16:colId xmlns:a16="http://schemas.microsoft.com/office/drawing/2014/main" val="1273095598"/>
                    </a:ext>
                  </a:extLst>
                </a:gridCol>
                <a:gridCol w="246888">
                  <a:extLst>
                    <a:ext uri="{9D8B030D-6E8A-4147-A177-3AD203B41FA5}">
                      <a16:colId xmlns:a16="http://schemas.microsoft.com/office/drawing/2014/main" val="2081854129"/>
                    </a:ext>
                  </a:extLst>
                </a:gridCol>
                <a:gridCol w="493776">
                  <a:extLst>
                    <a:ext uri="{9D8B030D-6E8A-4147-A177-3AD203B41FA5}">
                      <a16:colId xmlns:a16="http://schemas.microsoft.com/office/drawing/2014/main" val="1876600523"/>
                    </a:ext>
                  </a:extLst>
                </a:gridCol>
                <a:gridCol w="493776">
                  <a:extLst>
                    <a:ext uri="{9D8B030D-6E8A-4147-A177-3AD203B41FA5}">
                      <a16:colId xmlns:a16="http://schemas.microsoft.com/office/drawing/2014/main" val="901299925"/>
                    </a:ext>
                  </a:extLst>
                </a:gridCol>
                <a:gridCol w="493776">
                  <a:extLst>
                    <a:ext uri="{9D8B030D-6E8A-4147-A177-3AD203B41FA5}">
                      <a16:colId xmlns:a16="http://schemas.microsoft.com/office/drawing/2014/main" val="37883398"/>
                    </a:ext>
                  </a:extLst>
                </a:gridCol>
                <a:gridCol w="493776">
                  <a:extLst>
                    <a:ext uri="{9D8B030D-6E8A-4147-A177-3AD203B41FA5}">
                      <a16:colId xmlns:a16="http://schemas.microsoft.com/office/drawing/2014/main" val="2019441301"/>
                    </a:ext>
                  </a:extLst>
                </a:gridCol>
                <a:gridCol w="493776">
                  <a:extLst>
                    <a:ext uri="{9D8B030D-6E8A-4147-A177-3AD203B41FA5}">
                      <a16:colId xmlns:a16="http://schemas.microsoft.com/office/drawing/2014/main" val="3127045144"/>
                    </a:ext>
                  </a:extLst>
                </a:gridCol>
                <a:gridCol w="493776">
                  <a:extLst>
                    <a:ext uri="{9D8B030D-6E8A-4147-A177-3AD203B41FA5}">
                      <a16:colId xmlns:a16="http://schemas.microsoft.com/office/drawing/2014/main" val="2136021249"/>
                    </a:ext>
                  </a:extLst>
                </a:gridCol>
                <a:gridCol w="493776">
                  <a:extLst>
                    <a:ext uri="{9D8B030D-6E8A-4147-A177-3AD203B41FA5}">
                      <a16:colId xmlns:a16="http://schemas.microsoft.com/office/drawing/2014/main" val="2974469451"/>
                    </a:ext>
                  </a:extLst>
                </a:gridCol>
                <a:gridCol w="493776">
                  <a:extLst>
                    <a:ext uri="{9D8B030D-6E8A-4147-A177-3AD203B41FA5}">
                      <a16:colId xmlns:a16="http://schemas.microsoft.com/office/drawing/2014/main" val="3126743553"/>
                    </a:ext>
                  </a:extLst>
                </a:gridCol>
                <a:gridCol w="493776">
                  <a:extLst>
                    <a:ext uri="{9D8B030D-6E8A-4147-A177-3AD203B41FA5}">
                      <a16:colId xmlns:a16="http://schemas.microsoft.com/office/drawing/2014/main" val="3909850593"/>
                    </a:ext>
                  </a:extLst>
                </a:gridCol>
                <a:gridCol w="493776">
                  <a:extLst>
                    <a:ext uri="{9D8B030D-6E8A-4147-A177-3AD203B41FA5}">
                      <a16:colId xmlns:a16="http://schemas.microsoft.com/office/drawing/2014/main" val="1401086704"/>
                    </a:ext>
                  </a:extLst>
                </a:gridCol>
                <a:gridCol w="493776">
                  <a:extLst>
                    <a:ext uri="{9D8B030D-6E8A-4147-A177-3AD203B41FA5}">
                      <a16:colId xmlns:a16="http://schemas.microsoft.com/office/drawing/2014/main" val="922597674"/>
                    </a:ext>
                  </a:extLst>
                </a:gridCol>
                <a:gridCol w="493776">
                  <a:extLst>
                    <a:ext uri="{9D8B030D-6E8A-4147-A177-3AD203B41FA5}">
                      <a16:colId xmlns:a16="http://schemas.microsoft.com/office/drawing/2014/main" val="283234067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2085223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17:09:56</a:t>
                      </a:r>
                      <a:r>
                        <a:rPr kumimoji="0" lang="en-US" sz="1000" b="0" i="0" u="none" strike="noStrike" kern="1200" cap="none" spc="0" normalizeH="0" baseline="0" noProof="0">
                          <a:ln>
                            <a:noFill/>
                          </a:ln>
                          <a:solidFill>
                            <a:prstClr val="black"/>
                          </a:solidFill>
                          <a:effectLst/>
                          <a:uLnTx/>
                          <a:uFillTx/>
                          <a:latin typeface="+mn-lt"/>
                          <a:ea typeface="+mn-ea"/>
                          <a:cs typeface="+mn-cs"/>
                        </a:rPr>
                        <a:t>
 Revel in the breathtaking scenery around you with every walk you take in Uptown Cairo; the blooming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1.1273846910379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544936698"/>
                  </a:ext>
                </a:extLst>
              </a:tr>
            </a:tbl>
          </a:graphicData>
        </a:graphic>
      </p:graphicFrame>
      <p:sp>
        <p:nvSpPr>
          <p:cNvPr id="4" name="Text Placeholder 3">
            <a:extLst>
              <a:ext uri="{FF2B5EF4-FFF2-40B4-BE49-F238E27FC236}">
                <a16:creationId xmlns:a16="http://schemas.microsoft.com/office/drawing/2014/main" id="{1A6EC70F-67C6-48E1-B7BB-6A9C5E89570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50639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2F6B2-0005-4E26-83E0-210649DE5A9A}"/>
              </a:ext>
            </a:extLst>
          </p:cNvPr>
          <p:cNvSpPr>
            <a:spLocks noGrp="1"/>
          </p:cNvSpPr>
          <p:nvPr>
            <p:ph type="title"/>
          </p:nvPr>
        </p:nvSpPr>
        <p:spPr/>
        <p:txBody>
          <a:bodyPr/>
          <a:lstStyle/>
          <a:p>
            <a:r>
              <a:rPr lang="en-US"/>
              <a:t>Facebook Top Posts Table | Emaar Misr - 5 of 20</a:t>
            </a:r>
          </a:p>
        </p:txBody>
      </p:sp>
      <p:graphicFrame>
        <p:nvGraphicFramePr>
          <p:cNvPr id="5" name="Table Placeholder 4">
            <a:extLst>
              <a:ext uri="{FF2B5EF4-FFF2-40B4-BE49-F238E27FC236}">
                <a16:creationId xmlns:a16="http://schemas.microsoft.com/office/drawing/2014/main" id="{6AE3C268-A715-4F68-B913-5D5DE2D03BE9}"/>
              </a:ext>
            </a:extLst>
          </p:cNvPr>
          <p:cNvGraphicFramePr>
            <a:graphicFrameLocks noGrp="1"/>
          </p:cNvGraphicFramePr>
          <p:nvPr>
            <p:ph type="tbl" sz="quarter" idx="13"/>
            <p:extLst>
              <p:ext uri="{D42A27DB-BD31-4B8C-83A1-F6EECF244321}">
                <p14:modId xmlns:p14="http://schemas.microsoft.com/office/powerpoint/2010/main" val="23467324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00458148"/>
                    </a:ext>
                  </a:extLst>
                </a:gridCol>
                <a:gridCol w="493776">
                  <a:extLst>
                    <a:ext uri="{9D8B030D-6E8A-4147-A177-3AD203B41FA5}">
                      <a16:colId xmlns:a16="http://schemas.microsoft.com/office/drawing/2014/main" val="285767590"/>
                    </a:ext>
                  </a:extLst>
                </a:gridCol>
                <a:gridCol w="208280">
                  <a:extLst>
                    <a:ext uri="{9D8B030D-6E8A-4147-A177-3AD203B41FA5}">
                      <a16:colId xmlns:a16="http://schemas.microsoft.com/office/drawing/2014/main" val="3203897454"/>
                    </a:ext>
                  </a:extLst>
                </a:gridCol>
                <a:gridCol w="246888">
                  <a:extLst>
                    <a:ext uri="{9D8B030D-6E8A-4147-A177-3AD203B41FA5}">
                      <a16:colId xmlns:a16="http://schemas.microsoft.com/office/drawing/2014/main" val="648453890"/>
                    </a:ext>
                  </a:extLst>
                </a:gridCol>
                <a:gridCol w="493776">
                  <a:extLst>
                    <a:ext uri="{9D8B030D-6E8A-4147-A177-3AD203B41FA5}">
                      <a16:colId xmlns:a16="http://schemas.microsoft.com/office/drawing/2014/main" val="2060268742"/>
                    </a:ext>
                  </a:extLst>
                </a:gridCol>
                <a:gridCol w="493776">
                  <a:extLst>
                    <a:ext uri="{9D8B030D-6E8A-4147-A177-3AD203B41FA5}">
                      <a16:colId xmlns:a16="http://schemas.microsoft.com/office/drawing/2014/main" val="774814956"/>
                    </a:ext>
                  </a:extLst>
                </a:gridCol>
                <a:gridCol w="493776">
                  <a:extLst>
                    <a:ext uri="{9D8B030D-6E8A-4147-A177-3AD203B41FA5}">
                      <a16:colId xmlns:a16="http://schemas.microsoft.com/office/drawing/2014/main" val="558550460"/>
                    </a:ext>
                  </a:extLst>
                </a:gridCol>
                <a:gridCol w="493776">
                  <a:extLst>
                    <a:ext uri="{9D8B030D-6E8A-4147-A177-3AD203B41FA5}">
                      <a16:colId xmlns:a16="http://schemas.microsoft.com/office/drawing/2014/main" val="945408651"/>
                    </a:ext>
                  </a:extLst>
                </a:gridCol>
                <a:gridCol w="493776">
                  <a:extLst>
                    <a:ext uri="{9D8B030D-6E8A-4147-A177-3AD203B41FA5}">
                      <a16:colId xmlns:a16="http://schemas.microsoft.com/office/drawing/2014/main" val="2555582324"/>
                    </a:ext>
                  </a:extLst>
                </a:gridCol>
                <a:gridCol w="493776">
                  <a:extLst>
                    <a:ext uri="{9D8B030D-6E8A-4147-A177-3AD203B41FA5}">
                      <a16:colId xmlns:a16="http://schemas.microsoft.com/office/drawing/2014/main" val="3593008666"/>
                    </a:ext>
                  </a:extLst>
                </a:gridCol>
                <a:gridCol w="493776">
                  <a:extLst>
                    <a:ext uri="{9D8B030D-6E8A-4147-A177-3AD203B41FA5}">
                      <a16:colId xmlns:a16="http://schemas.microsoft.com/office/drawing/2014/main" val="840822374"/>
                    </a:ext>
                  </a:extLst>
                </a:gridCol>
                <a:gridCol w="493776">
                  <a:extLst>
                    <a:ext uri="{9D8B030D-6E8A-4147-A177-3AD203B41FA5}">
                      <a16:colId xmlns:a16="http://schemas.microsoft.com/office/drawing/2014/main" val="1372619544"/>
                    </a:ext>
                  </a:extLst>
                </a:gridCol>
                <a:gridCol w="493776">
                  <a:extLst>
                    <a:ext uri="{9D8B030D-6E8A-4147-A177-3AD203B41FA5}">
                      <a16:colId xmlns:a16="http://schemas.microsoft.com/office/drawing/2014/main" val="858694374"/>
                    </a:ext>
                  </a:extLst>
                </a:gridCol>
                <a:gridCol w="493776">
                  <a:extLst>
                    <a:ext uri="{9D8B030D-6E8A-4147-A177-3AD203B41FA5}">
                      <a16:colId xmlns:a16="http://schemas.microsoft.com/office/drawing/2014/main" val="1432911272"/>
                    </a:ext>
                  </a:extLst>
                </a:gridCol>
                <a:gridCol w="493776">
                  <a:extLst>
                    <a:ext uri="{9D8B030D-6E8A-4147-A177-3AD203B41FA5}">
                      <a16:colId xmlns:a16="http://schemas.microsoft.com/office/drawing/2014/main" val="3142688730"/>
                    </a:ext>
                  </a:extLst>
                </a:gridCol>
                <a:gridCol w="493776">
                  <a:extLst>
                    <a:ext uri="{9D8B030D-6E8A-4147-A177-3AD203B41FA5}">
                      <a16:colId xmlns:a16="http://schemas.microsoft.com/office/drawing/2014/main" val="137016430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2158357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- 2021-10-11 17:39:12</a:t>
                      </a:r>
                      <a:r>
                        <a:rPr kumimoji="0" lang="en-US" sz="1000" b="0" i="0" u="none" strike="noStrike" kern="1200" cap="none" spc="0" normalizeH="0" baseline="0" noProof="0">
                          <a:ln>
                            <a:noFill/>
                          </a:ln>
                          <a:solidFill>
                            <a:prstClr val="black"/>
                          </a:solidFill>
                          <a:effectLst/>
                          <a:uLnTx/>
                          <a:uFillTx/>
                          <a:latin typeface="+mn-lt"/>
                          <a:ea typeface="+mn-ea"/>
                          <a:cs typeface="+mn-cs"/>
                        </a:rPr>
                        <a:t>
 Create a masterpiece living experience at Uptown Cairo, where everything you desire is a step away.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0.97790083806102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68245784"/>
                  </a:ext>
                </a:extLst>
              </a:tr>
            </a:tbl>
          </a:graphicData>
        </a:graphic>
      </p:graphicFrame>
      <p:sp>
        <p:nvSpPr>
          <p:cNvPr id="4" name="Text Placeholder 3">
            <a:extLst>
              <a:ext uri="{FF2B5EF4-FFF2-40B4-BE49-F238E27FC236}">
                <a16:creationId xmlns:a16="http://schemas.microsoft.com/office/drawing/2014/main" id="{C8E7EB98-1D83-49BF-A862-A23F007946A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501006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B3B8E-B223-4C2C-B1A5-01355181A4E9}"/>
              </a:ext>
            </a:extLst>
          </p:cNvPr>
          <p:cNvSpPr>
            <a:spLocks noGrp="1"/>
          </p:cNvSpPr>
          <p:nvPr>
            <p:ph type="title"/>
          </p:nvPr>
        </p:nvSpPr>
        <p:spPr/>
        <p:txBody>
          <a:bodyPr/>
          <a:lstStyle/>
          <a:p>
            <a:r>
              <a:rPr lang="en-US"/>
              <a:t>Facebook Top Posts Table | Emaar Misr - 6 of 20</a:t>
            </a:r>
          </a:p>
        </p:txBody>
      </p:sp>
      <p:graphicFrame>
        <p:nvGraphicFramePr>
          <p:cNvPr id="5" name="Table Placeholder 4">
            <a:extLst>
              <a:ext uri="{FF2B5EF4-FFF2-40B4-BE49-F238E27FC236}">
                <a16:creationId xmlns:a16="http://schemas.microsoft.com/office/drawing/2014/main" id="{D228FBCE-6ECE-4676-A676-D22EFC114FF3}"/>
              </a:ext>
            </a:extLst>
          </p:cNvPr>
          <p:cNvGraphicFramePr>
            <a:graphicFrameLocks noGrp="1"/>
          </p:cNvGraphicFramePr>
          <p:nvPr>
            <p:ph type="tbl" sz="quarter" idx="13"/>
            <p:extLst>
              <p:ext uri="{D42A27DB-BD31-4B8C-83A1-F6EECF244321}">
                <p14:modId xmlns:p14="http://schemas.microsoft.com/office/powerpoint/2010/main" val="91958180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92854943"/>
                    </a:ext>
                  </a:extLst>
                </a:gridCol>
                <a:gridCol w="493776">
                  <a:extLst>
                    <a:ext uri="{9D8B030D-6E8A-4147-A177-3AD203B41FA5}">
                      <a16:colId xmlns:a16="http://schemas.microsoft.com/office/drawing/2014/main" val="14254057"/>
                    </a:ext>
                  </a:extLst>
                </a:gridCol>
                <a:gridCol w="208280">
                  <a:extLst>
                    <a:ext uri="{9D8B030D-6E8A-4147-A177-3AD203B41FA5}">
                      <a16:colId xmlns:a16="http://schemas.microsoft.com/office/drawing/2014/main" val="1979692703"/>
                    </a:ext>
                  </a:extLst>
                </a:gridCol>
                <a:gridCol w="246888">
                  <a:extLst>
                    <a:ext uri="{9D8B030D-6E8A-4147-A177-3AD203B41FA5}">
                      <a16:colId xmlns:a16="http://schemas.microsoft.com/office/drawing/2014/main" val="2599981579"/>
                    </a:ext>
                  </a:extLst>
                </a:gridCol>
                <a:gridCol w="493776">
                  <a:extLst>
                    <a:ext uri="{9D8B030D-6E8A-4147-A177-3AD203B41FA5}">
                      <a16:colId xmlns:a16="http://schemas.microsoft.com/office/drawing/2014/main" val="2482529769"/>
                    </a:ext>
                  </a:extLst>
                </a:gridCol>
                <a:gridCol w="493776">
                  <a:extLst>
                    <a:ext uri="{9D8B030D-6E8A-4147-A177-3AD203B41FA5}">
                      <a16:colId xmlns:a16="http://schemas.microsoft.com/office/drawing/2014/main" val="845540314"/>
                    </a:ext>
                  </a:extLst>
                </a:gridCol>
                <a:gridCol w="493776">
                  <a:extLst>
                    <a:ext uri="{9D8B030D-6E8A-4147-A177-3AD203B41FA5}">
                      <a16:colId xmlns:a16="http://schemas.microsoft.com/office/drawing/2014/main" val="2982728580"/>
                    </a:ext>
                  </a:extLst>
                </a:gridCol>
                <a:gridCol w="493776">
                  <a:extLst>
                    <a:ext uri="{9D8B030D-6E8A-4147-A177-3AD203B41FA5}">
                      <a16:colId xmlns:a16="http://schemas.microsoft.com/office/drawing/2014/main" val="3047391250"/>
                    </a:ext>
                  </a:extLst>
                </a:gridCol>
                <a:gridCol w="493776">
                  <a:extLst>
                    <a:ext uri="{9D8B030D-6E8A-4147-A177-3AD203B41FA5}">
                      <a16:colId xmlns:a16="http://schemas.microsoft.com/office/drawing/2014/main" val="2274051852"/>
                    </a:ext>
                  </a:extLst>
                </a:gridCol>
                <a:gridCol w="493776">
                  <a:extLst>
                    <a:ext uri="{9D8B030D-6E8A-4147-A177-3AD203B41FA5}">
                      <a16:colId xmlns:a16="http://schemas.microsoft.com/office/drawing/2014/main" val="3437706442"/>
                    </a:ext>
                  </a:extLst>
                </a:gridCol>
                <a:gridCol w="493776">
                  <a:extLst>
                    <a:ext uri="{9D8B030D-6E8A-4147-A177-3AD203B41FA5}">
                      <a16:colId xmlns:a16="http://schemas.microsoft.com/office/drawing/2014/main" val="576317193"/>
                    </a:ext>
                  </a:extLst>
                </a:gridCol>
                <a:gridCol w="493776">
                  <a:extLst>
                    <a:ext uri="{9D8B030D-6E8A-4147-A177-3AD203B41FA5}">
                      <a16:colId xmlns:a16="http://schemas.microsoft.com/office/drawing/2014/main" val="1823701207"/>
                    </a:ext>
                  </a:extLst>
                </a:gridCol>
                <a:gridCol w="493776">
                  <a:extLst>
                    <a:ext uri="{9D8B030D-6E8A-4147-A177-3AD203B41FA5}">
                      <a16:colId xmlns:a16="http://schemas.microsoft.com/office/drawing/2014/main" val="1912242706"/>
                    </a:ext>
                  </a:extLst>
                </a:gridCol>
                <a:gridCol w="493776">
                  <a:extLst>
                    <a:ext uri="{9D8B030D-6E8A-4147-A177-3AD203B41FA5}">
                      <a16:colId xmlns:a16="http://schemas.microsoft.com/office/drawing/2014/main" val="4018267681"/>
                    </a:ext>
                  </a:extLst>
                </a:gridCol>
                <a:gridCol w="493776">
                  <a:extLst>
                    <a:ext uri="{9D8B030D-6E8A-4147-A177-3AD203B41FA5}">
                      <a16:colId xmlns:a16="http://schemas.microsoft.com/office/drawing/2014/main" val="330556603"/>
                    </a:ext>
                  </a:extLst>
                </a:gridCol>
                <a:gridCol w="493776">
                  <a:extLst>
                    <a:ext uri="{9D8B030D-6E8A-4147-A177-3AD203B41FA5}">
                      <a16:colId xmlns:a16="http://schemas.microsoft.com/office/drawing/2014/main" val="208997037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770096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- 2021-10-28 18:01:18</a:t>
                      </a:r>
                      <a:r>
                        <a:rPr kumimoji="0" lang="en-US" sz="1000" b="0" i="0" u="none" strike="noStrike" kern="1200" cap="none" spc="0" normalizeH="0" baseline="0" noProof="0">
                          <a:ln>
                            <a:noFill/>
                          </a:ln>
                          <a:solidFill>
                            <a:prstClr val="black"/>
                          </a:solidFill>
                          <a:effectLst/>
                          <a:uLnTx/>
                          <a:uFillTx/>
                          <a:latin typeface="+mn-lt"/>
                          <a:ea typeface="+mn-ea"/>
                          <a:cs typeface="+mn-cs"/>
                        </a:rPr>
                        <a:t>
 We are waiting for you this weekend for two days full of adrenaline and sophistication with rip-roaring polo matches and the ambiance of European chic at Uptown Arena Polo Season 3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0.95278276832291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059483158"/>
                  </a:ext>
                </a:extLst>
              </a:tr>
            </a:tbl>
          </a:graphicData>
        </a:graphic>
      </p:graphicFrame>
      <p:sp>
        <p:nvSpPr>
          <p:cNvPr id="4" name="Text Placeholder 3">
            <a:extLst>
              <a:ext uri="{FF2B5EF4-FFF2-40B4-BE49-F238E27FC236}">
                <a16:creationId xmlns:a16="http://schemas.microsoft.com/office/drawing/2014/main" id="{9CBE8515-97FC-4A48-9403-12B0AE40CE0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04783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382AA-8390-4955-A4A1-945DEAED3206}"/>
              </a:ext>
            </a:extLst>
          </p:cNvPr>
          <p:cNvSpPr>
            <a:spLocks noGrp="1"/>
          </p:cNvSpPr>
          <p:nvPr>
            <p:ph type="title"/>
          </p:nvPr>
        </p:nvSpPr>
        <p:spPr/>
        <p:txBody>
          <a:bodyPr/>
          <a:lstStyle/>
          <a:p>
            <a:r>
              <a:rPr lang="en-US"/>
              <a:t>Facebook Top Posts Table | Emaar Misr - 7 of 20</a:t>
            </a:r>
          </a:p>
        </p:txBody>
      </p:sp>
      <p:graphicFrame>
        <p:nvGraphicFramePr>
          <p:cNvPr id="5" name="Table Placeholder 4">
            <a:extLst>
              <a:ext uri="{FF2B5EF4-FFF2-40B4-BE49-F238E27FC236}">
                <a16:creationId xmlns:a16="http://schemas.microsoft.com/office/drawing/2014/main" id="{D3EAB847-DFE3-4DE9-9A2B-3CF77D372B93}"/>
              </a:ext>
            </a:extLst>
          </p:cNvPr>
          <p:cNvGraphicFramePr>
            <a:graphicFrameLocks noGrp="1"/>
          </p:cNvGraphicFramePr>
          <p:nvPr>
            <p:ph type="tbl" sz="quarter" idx="13"/>
            <p:extLst>
              <p:ext uri="{D42A27DB-BD31-4B8C-83A1-F6EECF244321}">
                <p14:modId xmlns:p14="http://schemas.microsoft.com/office/powerpoint/2010/main" val="8293201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36048776"/>
                    </a:ext>
                  </a:extLst>
                </a:gridCol>
                <a:gridCol w="493776">
                  <a:extLst>
                    <a:ext uri="{9D8B030D-6E8A-4147-A177-3AD203B41FA5}">
                      <a16:colId xmlns:a16="http://schemas.microsoft.com/office/drawing/2014/main" val="3531595011"/>
                    </a:ext>
                  </a:extLst>
                </a:gridCol>
                <a:gridCol w="208280">
                  <a:extLst>
                    <a:ext uri="{9D8B030D-6E8A-4147-A177-3AD203B41FA5}">
                      <a16:colId xmlns:a16="http://schemas.microsoft.com/office/drawing/2014/main" val="1193498936"/>
                    </a:ext>
                  </a:extLst>
                </a:gridCol>
                <a:gridCol w="246888">
                  <a:extLst>
                    <a:ext uri="{9D8B030D-6E8A-4147-A177-3AD203B41FA5}">
                      <a16:colId xmlns:a16="http://schemas.microsoft.com/office/drawing/2014/main" val="2789077431"/>
                    </a:ext>
                  </a:extLst>
                </a:gridCol>
                <a:gridCol w="493776">
                  <a:extLst>
                    <a:ext uri="{9D8B030D-6E8A-4147-A177-3AD203B41FA5}">
                      <a16:colId xmlns:a16="http://schemas.microsoft.com/office/drawing/2014/main" val="3522431151"/>
                    </a:ext>
                  </a:extLst>
                </a:gridCol>
                <a:gridCol w="493776">
                  <a:extLst>
                    <a:ext uri="{9D8B030D-6E8A-4147-A177-3AD203B41FA5}">
                      <a16:colId xmlns:a16="http://schemas.microsoft.com/office/drawing/2014/main" val="2364658262"/>
                    </a:ext>
                  </a:extLst>
                </a:gridCol>
                <a:gridCol w="493776">
                  <a:extLst>
                    <a:ext uri="{9D8B030D-6E8A-4147-A177-3AD203B41FA5}">
                      <a16:colId xmlns:a16="http://schemas.microsoft.com/office/drawing/2014/main" val="4226061032"/>
                    </a:ext>
                  </a:extLst>
                </a:gridCol>
                <a:gridCol w="493776">
                  <a:extLst>
                    <a:ext uri="{9D8B030D-6E8A-4147-A177-3AD203B41FA5}">
                      <a16:colId xmlns:a16="http://schemas.microsoft.com/office/drawing/2014/main" val="1601125454"/>
                    </a:ext>
                  </a:extLst>
                </a:gridCol>
                <a:gridCol w="493776">
                  <a:extLst>
                    <a:ext uri="{9D8B030D-6E8A-4147-A177-3AD203B41FA5}">
                      <a16:colId xmlns:a16="http://schemas.microsoft.com/office/drawing/2014/main" val="2027535645"/>
                    </a:ext>
                  </a:extLst>
                </a:gridCol>
                <a:gridCol w="493776">
                  <a:extLst>
                    <a:ext uri="{9D8B030D-6E8A-4147-A177-3AD203B41FA5}">
                      <a16:colId xmlns:a16="http://schemas.microsoft.com/office/drawing/2014/main" val="2119721042"/>
                    </a:ext>
                  </a:extLst>
                </a:gridCol>
                <a:gridCol w="493776">
                  <a:extLst>
                    <a:ext uri="{9D8B030D-6E8A-4147-A177-3AD203B41FA5}">
                      <a16:colId xmlns:a16="http://schemas.microsoft.com/office/drawing/2014/main" val="827560176"/>
                    </a:ext>
                  </a:extLst>
                </a:gridCol>
                <a:gridCol w="493776">
                  <a:extLst>
                    <a:ext uri="{9D8B030D-6E8A-4147-A177-3AD203B41FA5}">
                      <a16:colId xmlns:a16="http://schemas.microsoft.com/office/drawing/2014/main" val="2755800851"/>
                    </a:ext>
                  </a:extLst>
                </a:gridCol>
                <a:gridCol w="493776">
                  <a:extLst>
                    <a:ext uri="{9D8B030D-6E8A-4147-A177-3AD203B41FA5}">
                      <a16:colId xmlns:a16="http://schemas.microsoft.com/office/drawing/2014/main" val="3847814538"/>
                    </a:ext>
                  </a:extLst>
                </a:gridCol>
                <a:gridCol w="493776">
                  <a:extLst>
                    <a:ext uri="{9D8B030D-6E8A-4147-A177-3AD203B41FA5}">
                      <a16:colId xmlns:a16="http://schemas.microsoft.com/office/drawing/2014/main" val="75284650"/>
                    </a:ext>
                  </a:extLst>
                </a:gridCol>
                <a:gridCol w="493776">
                  <a:extLst>
                    <a:ext uri="{9D8B030D-6E8A-4147-A177-3AD203B41FA5}">
                      <a16:colId xmlns:a16="http://schemas.microsoft.com/office/drawing/2014/main" val="239889726"/>
                    </a:ext>
                  </a:extLst>
                </a:gridCol>
                <a:gridCol w="493776">
                  <a:extLst>
                    <a:ext uri="{9D8B030D-6E8A-4147-A177-3AD203B41FA5}">
                      <a16:colId xmlns:a16="http://schemas.microsoft.com/office/drawing/2014/main" val="161548510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8217358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- 2021-10-01 16:01:28</a:t>
                      </a:r>
                      <a:r>
                        <a:rPr kumimoji="0" lang="en-US" sz="1000" b="0" i="0" u="none" strike="noStrike" kern="1200" cap="none" spc="0" normalizeH="0" baseline="0" noProof="0">
                          <a:ln>
                            <a:noFill/>
                          </a:ln>
                          <a:solidFill>
                            <a:prstClr val="black"/>
                          </a:solidFill>
                          <a:effectLst/>
                          <a:uLnTx/>
                          <a:uFillTx/>
                          <a:latin typeface="+mn-lt"/>
                          <a:ea typeface="+mn-ea"/>
                          <a:cs typeface="+mn-cs"/>
                        </a:rPr>
                        <a:t>
 Blend in with nature at Uptown Cairo; a place where daily strolls can make you feel like you are part of a beautiful and refreshing art piece.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0.80313207541899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280335546"/>
                  </a:ext>
                </a:extLst>
              </a:tr>
            </a:tbl>
          </a:graphicData>
        </a:graphic>
      </p:graphicFrame>
      <p:sp>
        <p:nvSpPr>
          <p:cNvPr id="4" name="Text Placeholder 3">
            <a:extLst>
              <a:ext uri="{FF2B5EF4-FFF2-40B4-BE49-F238E27FC236}">
                <a16:creationId xmlns:a16="http://schemas.microsoft.com/office/drawing/2014/main" id="{E97045EA-4748-47AC-8AD6-0EE41297FB4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50133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5AD13-F77D-4F0E-B026-084793B740EE}"/>
              </a:ext>
            </a:extLst>
          </p:cNvPr>
          <p:cNvSpPr>
            <a:spLocks noGrp="1"/>
          </p:cNvSpPr>
          <p:nvPr>
            <p:ph type="title"/>
          </p:nvPr>
        </p:nvSpPr>
        <p:spPr/>
        <p:txBody>
          <a:bodyPr/>
          <a:lstStyle/>
          <a:p>
            <a:r>
              <a:rPr lang="en-US"/>
              <a:t>Facebook Top Posts Table | Emaar Misr - 8 of 20</a:t>
            </a:r>
          </a:p>
        </p:txBody>
      </p:sp>
      <p:graphicFrame>
        <p:nvGraphicFramePr>
          <p:cNvPr id="5" name="Table Placeholder 4">
            <a:extLst>
              <a:ext uri="{FF2B5EF4-FFF2-40B4-BE49-F238E27FC236}">
                <a16:creationId xmlns:a16="http://schemas.microsoft.com/office/drawing/2014/main" id="{DF76B02E-4A86-44A1-A03B-2B68A9670143}"/>
              </a:ext>
            </a:extLst>
          </p:cNvPr>
          <p:cNvGraphicFramePr>
            <a:graphicFrameLocks noGrp="1"/>
          </p:cNvGraphicFramePr>
          <p:nvPr>
            <p:ph type="tbl" sz="quarter" idx="13"/>
            <p:extLst>
              <p:ext uri="{D42A27DB-BD31-4B8C-83A1-F6EECF244321}">
                <p14:modId xmlns:p14="http://schemas.microsoft.com/office/powerpoint/2010/main" val="128628919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58256833"/>
                    </a:ext>
                  </a:extLst>
                </a:gridCol>
                <a:gridCol w="493776">
                  <a:extLst>
                    <a:ext uri="{9D8B030D-6E8A-4147-A177-3AD203B41FA5}">
                      <a16:colId xmlns:a16="http://schemas.microsoft.com/office/drawing/2014/main" val="1766921598"/>
                    </a:ext>
                  </a:extLst>
                </a:gridCol>
                <a:gridCol w="208280">
                  <a:extLst>
                    <a:ext uri="{9D8B030D-6E8A-4147-A177-3AD203B41FA5}">
                      <a16:colId xmlns:a16="http://schemas.microsoft.com/office/drawing/2014/main" val="3030581910"/>
                    </a:ext>
                  </a:extLst>
                </a:gridCol>
                <a:gridCol w="246888">
                  <a:extLst>
                    <a:ext uri="{9D8B030D-6E8A-4147-A177-3AD203B41FA5}">
                      <a16:colId xmlns:a16="http://schemas.microsoft.com/office/drawing/2014/main" val="2113222163"/>
                    </a:ext>
                  </a:extLst>
                </a:gridCol>
                <a:gridCol w="493776">
                  <a:extLst>
                    <a:ext uri="{9D8B030D-6E8A-4147-A177-3AD203B41FA5}">
                      <a16:colId xmlns:a16="http://schemas.microsoft.com/office/drawing/2014/main" val="547721438"/>
                    </a:ext>
                  </a:extLst>
                </a:gridCol>
                <a:gridCol w="493776">
                  <a:extLst>
                    <a:ext uri="{9D8B030D-6E8A-4147-A177-3AD203B41FA5}">
                      <a16:colId xmlns:a16="http://schemas.microsoft.com/office/drawing/2014/main" val="368654975"/>
                    </a:ext>
                  </a:extLst>
                </a:gridCol>
                <a:gridCol w="493776">
                  <a:extLst>
                    <a:ext uri="{9D8B030D-6E8A-4147-A177-3AD203B41FA5}">
                      <a16:colId xmlns:a16="http://schemas.microsoft.com/office/drawing/2014/main" val="3281595325"/>
                    </a:ext>
                  </a:extLst>
                </a:gridCol>
                <a:gridCol w="493776">
                  <a:extLst>
                    <a:ext uri="{9D8B030D-6E8A-4147-A177-3AD203B41FA5}">
                      <a16:colId xmlns:a16="http://schemas.microsoft.com/office/drawing/2014/main" val="2013014709"/>
                    </a:ext>
                  </a:extLst>
                </a:gridCol>
                <a:gridCol w="493776">
                  <a:extLst>
                    <a:ext uri="{9D8B030D-6E8A-4147-A177-3AD203B41FA5}">
                      <a16:colId xmlns:a16="http://schemas.microsoft.com/office/drawing/2014/main" val="2844575923"/>
                    </a:ext>
                  </a:extLst>
                </a:gridCol>
                <a:gridCol w="493776">
                  <a:extLst>
                    <a:ext uri="{9D8B030D-6E8A-4147-A177-3AD203B41FA5}">
                      <a16:colId xmlns:a16="http://schemas.microsoft.com/office/drawing/2014/main" val="2671512444"/>
                    </a:ext>
                  </a:extLst>
                </a:gridCol>
                <a:gridCol w="493776">
                  <a:extLst>
                    <a:ext uri="{9D8B030D-6E8A-4147-A177-3AD203B41FA5}">
                      <a16:colId xmlns:a16="http://schemas.microsoft.com/office/drawing/2014/main" val="1119241798"/>
                    </a:ext>
                  </a:extLst>
                </a:gridCol>
                <a:gridCol w="493776">
                  <a:extLst>
                    <a:ext uri="{9D8B030D-6E8A-4147-A177-3AD203B41FA5}">
                      <a16:colId xmlns:a16="http://schemas.microsoft.com/office/drawing/2014/main" val="4059367138"/>
                    </a:ext>
                  </a:extLst>
                </a:gridCol>
                <a:gridCol w="493776">
                  <a:extLst>
                    <a:ext uri="{9D8B030D-6E8A-4147-A177-3AD203B41FA5}">
                      <a16:colId xmlns:a16="http://schemas.microsoft.com/office/drawing/2014/main" val="1616537504"/>
                    </a:ext>
                  </a:extLst>
                </a:gridCol>
                <a:gridCol w="493776">
                  <a:extLst>
                    <a:ext uri="{9D8B030D-6E8A-4147-A177-3AD203B41FA5}">
                      <a16:colId xmlns:a16="http://schemas.microsoft.com/office/drawing/2014/main" val="1014610803"/>
                    </a:ext>
                  </a:extLst>
                </a:gridCol>
                <a:gridCol w="493776">
                  <a:extLst>
                    <a:ext uri="{9D8B030D-6E8A-4147-A177-3AD203B41FA5}">
                      <a16:colId xmlns:a16="http://schemas.microsoft.com/office/drawing/2014/main" val="1639300332"/>
                    </a:ext>
                  </a:extLst>
                </a:gridCol>
                <a:gridCol w="493776">
                  <a:extLst>
                    <a:ext uri="{9D8B030D-6E8A-4147-A177-3AD203B41FA5}">
                      <a16:colId xmlns:a16="http://schemas.microsoft.com/office/drawing/2014/main" val="351208007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805586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- 2021-10-13 19:32:53</a:t>
                      </a:r>
                      <a:r>
                        <a:rPr kumimoji="0" lang="en-US" sz="1000" b="0" i="0" u="none" strike="noStrike" kern="1200" cap="none" spc="0" normalizeH="0" baseline="0" noProof="0">
                          <a:ln>
                            <a:noFill/>
                          </a:ln>
                          <a:solidFill>
                            <a:prstClr val="black"/>
                          </a:solidFill>
                          <a:effectLst/>
                          <a:uLnTx/>
                          <a:uFillTx/>
                          <a:latin typeface="+mn-lt"/>
                          <a:ea typeface="+mn-ea"/>
                          <a:cs typeface="+mn-cs"/>
                        </a:rPr>
                        <a:t>
 My Park, Downtown Mivida’s latest addition is launching soon premium clinics with spaces ranging from 54 to 156 SQM. 
Fore more information visit our website:
https://bit.ly/2YOgbbC
#Emaar #EmaarMisr #Mivida #MyPark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0.69151849078534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62414996"/>
                  </a:ext>
                </a:extLst>
              </a:tr>
            </a:tbl>
          </a:graphicData>
        </a:graphic>
      </p:graphicFrame>
      <p:sp>
        <p:nvSpPr>
          <p:cNvPr id="4" name="Text Placeholder 3">
            <a:extLst>
              <a:ext uri="{FF2B5EF4-FFF2-40B4-BE49-F238E27FC236}">
                <a16:creationId xmlns:a16="http://schemas.microsoft.com/office/drawing/2014/main" id="{A288BF19-5F91-480C-8CC4-F8A3491DCAB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65152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B6CEC-B770-4C31-8F47-72EE35094C79}"/>
              </a:ext>
            </a:extLst>
          </p:cNvPr>
          <p:cNvSpPr>
            <a:spLocks noGrp="1"/>
          </p:cNvSpPr>
          <p:nvPr>
            <p:ph type="title"/>
          </p:nvPr>
        </p:nvSpPr>
        <p:spPr/>
        <p:txBody>
          <a:bodyPr/>
          <a:lstStyle/>
          <a:p>
            <a:r>
              <a:rPr lang="en-US"/>
              <a:t>Facebook Top Posts Table | Emaar Misr - 9 of 20</a:t>
            </a:r>
          </a:p>
        </p:txBody>
      </p:sp>
      <p:graphicFrame>
        <p:nvGraphicFramePr>
          <p:cNvPr id="5" name="Table Placeholder 4">
            <a:extLst>
              <a:ext uri="{FF2B5EF4-FFF2-40B4-BE49-F238E27FC236}">
                <a16:creationId xmlns:a16="http://schemas.microsoft.com/office/drawing/2014/main" id="{B61E2BB9-DF64-4511-B06F-22932F5090BE}"/>
              </a:ext>
            </a:extLst>
          </p:cNvPr>
          <p:cNvGraphicFramePr>
            <a:graphicFrameLocks noGrp="1"/>
          </p:cNvGraphicFramePr>
          <p:nvPr>
            <p:ph type="tbl" sz="quarter" idx="13"/>
            <p:extLst>
              <p:ext uri="{D42A27DB-BD31-4B8C-83A1-F6EECF244321}">
                <p14:modId xmlns:p14="http://schemas.microsoft.com/office/powerpoint/2010/main" val="30936555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77490475"/>
                    </a:ext>
                  </a:extLst>
                </a:gridCol>
                <a:gridCol w="493776">
                  <a:extLst>
                    <a:ext uri="{9D8B030D-6E8A-4147-A177-3AD203B41FA5}">
                      <a16:colId xmlns:a16="http://schemas.microsoft.com/office/drawing/2014/main" val="3160693310"/>
                    </a:ext>
                  </a:extLst>
                </a:gridCol>
                <a:gridCol w="208280">
                  <a:extLst>
                    <a:ext uri="{9D8B030D-6E8A-4147-A177-3AD203B41FA5}">
                      <a16:colId xmlns:a16="http://schemas.microsoft.com/office/drawing/2014/main" val="1864815829"/>
                    </a:ext>
                  </a:extLst>
                </a:gridCol>
                <a:gridCol w="246888">
                  <a:extLst>
                    <a:ext uri="{9D8B030D-6E8A-4147-A177-3AD203B41FA5}">
                      <a16:colId xmlns:a16="http://schemas.microsoft.com/office/drawing/2014/main" val="1117943071"/>
                    </a:ext>
                  </a:extLst>
                </a:gridCol>
                <a:gridCol w="493776">
                  <a:extLst>
                    <a:ext uri="{9D8B030D-6E8A-4147-A177-3AD203B41FA5}">
                      <a16:colId xmlns:a16="http://schemas.microsoft.com/office/drawing/2014/main" val="1446242959"/>
                    </a:ext>
                  </a:extLst>
                </a:gridCol>
                <a:gridCol w="493776">
                  <a:extLst>
                    <a:ext uri="{9D8B030D-6E8A-4147-A177-3AD203B41FA5}">
                      <a16:colId xmlns:a16="http://schemas.microsoft.com/office/drawing/2014/main" val="1031740347"/>
                    </a:ext>
                  </a:extLst>
                </a:gridCol>
                <a:gridCol w="493776">
                  <a:extLst>
                    <a:ext uri="{9D8B030D-6E8A-4147-A177-3AD203B41FA5}">
                      <a16:colId xmlns:a16="http://schemas.microsoft.com/office/drawing/2014/main" val="3662190812"/>
                    </a:ext>
                  </a:extLst>
                </a:gridCol>
                <a:gridCol w="493776">
                  <a:extLst>
                    <a:ext uri="{9D8B030D-6E8A-4147-A177-3AD203B41FA5}">
                      <a16:colId xmlns:a16="http://schemas.microsoft.com/office/drawing/2014/main" val="71614316"/>
                    </a:ext>
                  </a:extLst>
                </a:gridCol>
                <a:gridCol w="493776">
                  <a:extLst>
                    <a:ext uri="{9D8B030D-6E8A-4147-A177-3AD203B41FA5}">
                      <a16:colId xmlns:a16="http://schemas.microsoft.com/office/drawing/2014/main" val="1811915500"/>
                    </a:ext>
                  </a:extLst>
                </a:gridCol>
                <a:gridCol w="493776">
                  <a:extLst>
                    <a:ext uri="{9D8B030D-6E8A-4147-A177-3AD203B41FA5}">
                      <a16:colId xmlns:a16="http://schemas.microsoft.com/office/drawing/2014/main" val="1491289858"/>
                    </a:ext>
                  </a:extLst>
                </a:gridCol>
                <a:gridCol w="493776">
                  <a:extLst>
                    <a:ext uri="{9D8B030D-6E8A-4147-A177-3AD203B41FA5}">
                      <a16:colId xmlns:a16="http://schemas.microsoft.com/office/drawing/2014/main" val="3339942141"/>
                    </a:ext>
                  </a:extLst>
                </a:gridCol>
                <a:gridCol w="493776">
                  <a:extLst>
                    <a:ext uri="{9D8B030D-6E8A-4147-A177-3AD203B41FA5}">
                      <a16:colId xmlns:a16="http://schemas.microsoft.com/office/drawing/2014/main" val="3517877359"/>
                    </a:ext>
                  </a:extLst>
                </a:gridCol>
                <a:gridCol w="493776">
                  <a:extLst>
                    <a:ext uri="{9D8B030D-6E8A-4147-A177-3AD203B41FA5}">
                      <a16:colId xmlns:a16="http://schemas.microsoft.com/office/drawing/2014/main" val="2044975170"/>
                    </a:ext>
                  </a:extLst>
                </a:gridCol>
                <a:gridCol w="493776">
                  <a:extLst>
                    <a:ext uri="{9D8B030D-6E8A-4147-A177-3AD203B41FA5}">
                      <a16:colId xmlns:a16="http://schemas.microsoft.com/office/drawing/2014/main" val="1203163180"/>
                    </a:ext>
                  </a:extLst>
                </a:gridCol>
                <a:gridCol w="493776">
                  <a:extLst>
                    <a:ext uri="{9D8B030D-6E8A-4147-A177-3AD203B41FA5}">
                      <a16:colId xmlns:a16="http://schemas.microsoft.com/office/drawing/2014/main" val="386137296"/>
                    </a:ext>
                  </a:extLst>
                </a:gridCol>
                <a:gridCol w="493776">
                  <a:extLst>
                    <a:ext uri="{9D8B030D-6E8A-4147-A177-3AD203B41FA5}">
                      <a16:colId xmlns:a16="http://schemas.microsoft.com/office/drawing/2014/main" val="420717463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926795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- 2021-10-20 17:19:18</a:t>
                      </a:r>
                      <a:r>
                        <a:rPr kumimoji="0" lang="en-US" sz="1000" b="0" i="0" u="none" strike="noStrike" kern="1200" cap="none" spc="0" normalizeH="0" baseline="0" noProof="0">
                          <a:ln>
                            <a:noFill/>
                          </a:ln>
                          <a:solidFill>
                            <a:prstClr val="black"/>
                          </a:solidFill>
                          <a:effectLst/>
                          <a:uLnTx/>
                          <a:uFillTx/>
                          <a:latin typeface="+mn-lt"/>
                          <a:ea typeface="+mn-ea"/>
                          <a:cs typeface="+mn-cs"/>
                        </a:rPr>
                        <a:t>
 Mivida Club is the first to launch by Emaar Clubs, offering a new fusion of lifestyles for a wholesome experience for all family members. Become a member now and enjoy our early bird offer, exclusively for Mivida homeowners, by visiting Mivida sales center or calling 16116
#Emaar #EmaarMisr #Mivida #MividaClub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0.068457744806293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721212892"/>
                  </a:ext>
                </a:extLst>
              </a:tr>
            </a:tbl>
          </a:graphicData>
        </a:graphic>
      </p:graphicFrame>
      <p:sp>
        <p:nvSpPr>
          <p:cNvPr id="4" name="Text Placeholder 3">
            <a:extLst>
              <a:ext uri="{FF2B5EF4-FFF2-40B4-BE49-F238E27FC236}">
                <a16:creationId xmlns:a16="http://schemas.microsoft.com/office/drawing/2014/main" id="{1A465BE9-8A3C-423D-A323-EB890B4BA7A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43432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F9266-1104-4652-8DB6-F4559D847519}"/>
              </a:ext>
            </a:extLst>
          </p:cNvPr>
          <p:cNvSpPr>
            <a:spLocks noGrp="1"/>
          </p:cNvSpPr>
          <p:nvPr>
            <p:ph type="title"/>
          </p:nvPr>
        </p:nvSpPr>
        <p:spPr/>
        <p:txBody>
          <a:bodyPr/>
          <a:lstStyle/>
          <a:p>
            <a:r>
              <a:rPr lang="en-US"/>
              <a:t>Facebook Top Posts Table | Emaar Misr - 10 of 20</a:t>
            </a:r>
          </a:p>
        </p:txBody>
      </p:sp>
      <p:graphicFrame>
        <p:nvGraphicFramePr>
          <p:cNvPr id="5" name="Table Placeholder 4">
            <a:extLst>
              <a:ext uri="{FF2B5EF4-FFF2-40B4-BE49-F238E27FC236}">
                <a16:creationId xmlns:a16="http://schemas.microsoft.com/office/drawing/2014/main" id="{18CF73B5-44A9-4CE2-9514-2DB12C0CF472}"/>
              </a:ext>
            </a:extLst>
          </p:cNvPr>
          <p:cNvGraphicFramePr>
            <a:graphicFrameLocks noGrp="1"/>
          </p:cNvGraphicFramePr>
          <p:nvPr>
            <p:ph type="tbl" sz="quarter" idx="13"/>
            <p:extLst>
              <p:ext uri="{D42A27DB-BD31-4B8C-83A1-F6EECF244321}">
                <p14:modId xmlns:p14="http://schemas.microsoft.com/office/powerpoint/2010/main" val="173073431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82474823"/>
                    </a:ext>
                  </a:extLst>
                </a:gridCol>
                <a:gridCol w="493776">
                  <a:extLst>
                    <a:ext uri="{9D8B030D-6E8A-4147-A177-3AD203B41FA5}">
                      <a16:colId xmlns:a16="http://schemas.microsoft.com/office/drawing/2014/main" val="1958819743"/>
                    </a:ext>
                  </a:extLst>
                </a:gridCol>
                <a:gridCol w="208280">
                  <a:extLst>
                    <a:ext uri="{9D8B030D-6E8A-4147-A177-3AD203B41FA5}">
                      <a16:colId xmlns:a16="http://schemas.microsoft.com/office/drawing/2014/main" val="64366604"/>
                    </a:ext>
                  </a:extLst>
                </a:gridCol>
                <a:gridCol w="246888">
                  <a:extLst>
                    <a:ext uri="{9D8B030D-6E8A-4147-A177-3AD203B41FA5}">
                      <a16:colId xmlns:a16="http://schemas.microsoft.com/office/drawing/2014/main" val="1351816915"/>
                    </a:ext>
                  </a:extLst>
                </a:gridCol>
                <a:gridCol w="493776">
                  <a:extLst>
                    <a:ext uri="{9D8B030D-6E8A-4147-A177-3AD203B41FA5}">
                      <a16:colId xmlns:a16="http://schemas.microsoft.com/office/drawing/2014/main" val="3112004589"/>
                    </a:ext>
                  </a:extLst>
                </a:gridCol>
                <a:gridCol w="493776">
                  <a:extLst>
                    <a:ext uri="{9D8B030D-6E8A-4147-A177-3AD203B41FA5}">
                      <a16:colId xmlns:a16="http://schemas.microsoft.com/office/drawing/2014/main" val="1129884823"/>
                    </a:ext>
                  </a:extLst>
                </a:gridCol>
                <a:gridCol w="493776">
                  <a:extLst>
                    <a:ext uri="{9D8B030D-6E8A-4147-A177-3AD203B41FA5}">
                      <a16:colId xmlns:a16="http://schemas.microsoft.com/office/drawing/2014/main" val="2806316720"/>
                    </a:ext>
                  </a:extLst>
                </a:gridCol>
                <a:gridCol w="493776">
                  <a:extLst>
                    <a:ext uri="{9D8B030D-6E8A-4147-A177-3AD203B41FA5}">
                      <a16:colId xmlns:a16="http://schemas.microsoft.com/office/drawing/2014/main" val="2389045767"/>
                    </a:ext>
                  </a:extLst>
                </a:gridCol>
                <a:gridCol w="493776">
                  <a:extLst>
                    <a:ext uri="{9D8B030D-6E8A-4147-A177-3AD203B41FA5}">
                      <a16:colId xmlns:a16="http://schemas.microsoft.com/office/drawing/2014/main" val="1484565935"/>
                    </a:ext>
                  </a:extLst>
                </a:gridCol>
                <a:gridCol w="493776">
                  <a:extLst>
                    <a:ext uri="{9D8B030D-6E8A-4147-A177-3AD203B41FA5}">
                      <a16:colId xmlns:a16="http://schemas.microsoft.com/office/drawing/2014/main" val="1016606548"/>
                    </a:ext>
                  </a:extLst>
                </a:gridCol>
                <a:gridCol w="493776">
                  <a:extLst>
                    <a:ext uri="{9D8B030D-6E8A-4147-A177-3AD203B41FA5}">
                      <a16:colId xmlns:a16="http://schemas.microsoft.com/office/drawing/2014/main" val="132351861"/>
                    </a:ext>
                  </a:extLst>
                </a:gridCol>
                <a:gridCol w="493776">
                  <a:extLst>
                    <a:ext uri="{9D8B030D-6E8A-4147-A177-3AD203B41FA5}">
                      <a16:colId xmlns:a16="http://schemas.microsoft.com/office/drawing/2014/main" val="1090308871"/>
                    </a:ext>
                  </a:extLst>
                </a:gridCol>
                <a:gridCol w="493776">
                  <a:extLst>
                    <a:ext uri="{9D8B030D-6E8A-4147-A177-3AD203B41FA5}">
                      <a16:colId xmlns:a16="http://schemas.microsoft.com/office/drawing/2014/main" val="3110665513"/>
                    </a:ext>
                  </a:extLst>
                </a:gridCol>
                <a:gridCol w="493776">
                  <a:extLst>
                    <a:ext uri="{9D8B030D-6E8A-4147-A177-3AD203B41FA5}">
                      <a16:colId xmlns:a16="http://schemas.microsoft.com/office/drawing/2014/main" val="1109441270"/>
                    </a:ext>
                  </a:extLst>
                </a:gridCol>
                <a:gridCol w="493776">
                  <a:extLst>
                    <a:ext uri="{9D8B030D-6E8A-4147-A177-3AD203B41FA5}">
                      <a16:colId xmlns:a16="http://schemas.microsoft.com/office/drawing/2014/main" val="1234224148"/>
                    </a:ext>
                  </a:extLst>
                </a:gridCol>
                <a:gridCol w="493776">
                  <a:extLst>
                    <a:ext uri="{9D8B030D-6E8A-4147-A177-3AD203B41FA5}">
                      <a16:colId xmlns:a16="http://schemas.microsoft.com/office/drawing/2014/main" val="379371210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204356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11:09:49</a:t>
                      </a:r>
                      <a:r>
                        <a:rPr kumimoji="0" lang="en-US" sz="1000" b="0" i="0" u="none" strike="noStrike" kern="1200" cap="none" spc="0" normalizeH="0" baseline="0" noProof="0">
                          <a:ln>
                            <a:noFill/>
                          </a:ln>
                          <a:solidFill>
                            <a:prstClr val="black"/>
                          </a:solidFill>
                          <a:effectLst/>
                          <a:uLnTx/>
                          <a:uFillTx/>
                          <a:latin typeface="+mn-lt"/>
                          <a:ea typeface="+mn-ea"/>
                          <a:cs typeface="+mn-cs"/>
                        </a:rPr>
                        <a:t>
 Day one of Uptown Arena Polo Season 3 was filled with adrenaline, excitement, magical tunes, and delicious treats.
Here’s a glimpse of yesterday and don’t miss today for more!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0.062867425173793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376708920"/>
                  </a:ext>
                </a:extLst>
              </a:tr>
            </a:tbl>
          </a:graphicData>
        </a:graphic>
      </p:graphicFrame>
      <p:sp>
        <p:nvSpPr>
          <p:cNvPr id="4" name="Text Placeholder 3">
            <a:extLst>
              <a:ext uri="{FF2B5EF4-FFF2-40B4-BE49-F238E27FC236}">
                <a16:creationId xmlns:a16="http://schemas.microsoft.com/office/drawing/2014/main" id="{9DB65CA3-7737-4E88-8F2F-BF217461468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651812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329D9-8757-4DF0-A60D-C56E9286CDAC}"/>
              </a:ext>
            </a:extLst>
          </p:cNvPr>
          <p:cNvSpPr>
            <a:spLocks noGrp="1"/>
          </p:cNvSpPr>
          <p:nvPr>
            <p:ph type="title"/>
          </p:nvPr>
        </p:nvSpPr>
        <p:spPr/>
        <p:txBody>
          <a:bodyPr/>
          <a:lstStyle/>
          <a:p>
            <a:r>
              <a:rPr lang="en-US"/>
              <a:t>Facebook Top Posts Table | Emaar Misr - 11 of 20</a:t>
            </a:r>
          </a:p>
        </p:txBody>
      </p:sp>
      <p:graphicFrame>
        <p:nvGraphicFramePr>
          <p:cNvPr id="5" name="Table Placeholder 4">
            <a:extLst>
              <a:ext uri="{FF2B5EF4-FFF2-40B4-BE49-F238E27FC236}">
                <a16:creationId xmlns:a16="http://schemas.microsoft.com/office/drawing/2014/main" id="{692C281B-76C5-4332-91F0-955546450EB7}"/>
              </a:ext>
            </a:extLst>
          </p:cNvPr>
          <p:cNvGraphicFramePr>
            <a:graphicFrameLocks noGrp="1"/>
          </p:cNvGraphicFramePr>
          <p:nvPr>
            <p:ph type="tbl" sz="quarter" idx="13"/>
            <p:extLst>
              <p:ext uri="{D42A27DB-BD31-4B8C-83A1-F6EECF244321}">
                <p14:modId xmlns:p14="http://schemas.microsoft.com/office/powerpoint/2010/main" val="42717741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56965309"/>
                    </a:ext>
                  </a:extLst>
                </a:gridCol>
                <a:gridCol w="493776">
                  <a:extLst>
                    <a:ext uri="{9D8B030D-6E8A-4147-A177-3AD203B41FA5}">
                      <a16:colId xmlns:a16="http://schemas.microsoft.com/office/drawing/2014/main" val="1216148600"/>
                    </a:ext>
                  </a:extLst>
                </a:gridCol>
                <a:gridCol w="208280">
                  <a:extLst>
                    <a:ext uri="{9D8B030D-6E8A-4147-A177-3AD203B41FA5}">
                      <a16:colId xmlns:a16="http://schemas.microsoft.com/office/drawing/2014/main" val="1645029392"/>
                    </a:ext>
                  </a:extLst>
                </a:gridCol>
                <a:gridCol w="246888">
                  <a:extLst>
                    <a:ext uri="{9D8B030D-6E8A-4147-A177-3AD203B41FA5}">
                      <a16:colId xmlns:a16="http://schemas.microsoft.com/office/drawing/2014/main" val="1101739381"/>
                    </a:ext>
                  </a:extLst>
                </a:gridCol>
                <a:gridCol w="493776">
                  <a:extLst>
                    <a:ext uri="{9D8B030D-6E8A-4147-A177-3AD203B41FA5}">
                      <a16:colId xmlns:a16="http://schemas.microsoft.com/office/drawing/2014/main" val="3334039520"/>
                    </a:ext>
                  </a:extLst>
                </a:gridCol>
                <a:gridCol w="493776">
                  <a:extLst>
                    <a:ext uri="{9D8B030D-6E8A-4147-A177-3AD203B41FA5}">
                      <a16:colId xmlns:a16="http://schemas.microsoft.com/office/drawing/2014/main" val="2578740048"/>
                    </a:ext>
                  </a:extLst>
                </a:gridCol>
                <a:gridCol w="493776">
                  <a:extLst>
                    <a:ext uri="{9D8B030D-6E8A-4147-A177-3AD203B41FA5}">
                      <a16:colId xmlns:a16="http://schemas.microsoft.com/office/drawing/2014/main" val="3894384034"/>
                    </a:ext>
                  </a:extLst>
                </a:gridCol>
                <a:gridCol w="493776">
                  <a:extLst>
                    <a:ext uri="{9D8B030D-6E8A-4147-A177-3AD203B41FA5}">
                      <a16:colId xmlns:a16="http://schemas.microsoft.com/office/drawing/2014/main" val="1260750623"/>
                    </a:ext>
                  </a:extLst>
                </a:gridCol>
                <a:gridCol w="493776">
                  <a:extLst>
                    <a:ext uri="{9D8B030D-6E8A-4147-A177-3AD203B41FA5}">
                      <a16:colId xmlns:a16="http://schemas.microsoft.com/office/drawing/2014/main" val="2562113653"/>
                    </a:ext>
                  </a:extLst>
                </a:gridCol>
                <a:gridCol w="493776">
                  <a:extLst>
                    <a:ext uri="{9D8B030D-6E8A-4147-A177-3AD203B41FA5}">
                      <a16:colId xmlns:a16="http://schemas.microsoft.com/office/drawing/2014/main" val="1803751927"/>
                    </a:ext>
                  </a:extLst>
                </a:gridCol>
                <a:gridCol w="493776">
                  <a:extLst>
                    <a:ext uri="{9D8B030D-6E8A-4147-A177-3AD203B41FA5}">
                      <a16:colId xmlns:a16="http://schemas.microsoft.com/office/drawing/2014/main" val="2833688958"/>
                    </a:ext>
                  </a:extLst>
                </a:gridCol>
                <a:gridCol w="493776">
                  <a:extLst>
                    <a:ext uri="{9D8B030D-6E8A-4147-A177-3AD203B41FA5}">
                      <a16:colId xmlns:a16="http://schemas.microsoft.com/office/drawing/2014/main" val="1266263910"/>
                    </a:ext>
                  </a:extLst>
                </a:gridCol>
                <a:gridCol w="493776">
                  <a:extLst>
                    <a:ext uri="{9D8B030D-6E8A-4147-A177-3AD203B41FA5}">
                      <a16:colId xmlns:a16="http://schemas.microsoft.com/office/drawing/2014/main" val="3309815231"/>
                    </a:ext>
                  </a:extLst>
                </a:gridCol>
                <a:gridCol w="493776">
                  <a:extLst>
                    <a:ext uri="{9D8B030D-6E8A-4147-A177-3AD203B41FA5}">
                      <a16:colId xmlns:a16="http://schemas.microsoft.com/office/drawing/2014/main" val="2541499230"/>
                    </a:ext>
                  </a:extLst>
                </a:gridCol>
                <a:gridCol w="493776">
                  <a:extLst>
                    <a:ext uri="{9D8B030D-6E8A-4147-A177-3AD203B41FA5}">
                      <a16:colId xmlns:a16="http://schemas.microsoft.com/office/drawing/2014/main" val="3474173304"/>
                    </a:ext>
                  </a:extLst>
                </a:gridCol>
                <a:gridCol w="493776">
                  <a:extLst>
                    <a:ext uri="{9D8B030D-6E8A-4147-A177-3AD203B41FA5}">
                      <a16:colId xmlns:a16="http://schemas.microsoft.com/office/drawing/2014/main" val="32919467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8270946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19:13:47</a:t>
                      </a:r>
                      <a:r>
                        <a:rPr kumimoji="0" lang="en-US" sz="1000" b="0" i="0" u="none" strike="noStrike" kern="1200" cap="none" spc="0" normalizeH="0" baseline="0" noProof="0">
                          <a:ln>
                            <a:noFill/>
                          </a:ln>
                          <a:solidFill>
                            <a:prstClr val="black"/>
                          </a:solidFill>
                          <a:effectLst/>
                          <a:uLnTx/>
                          <a:uFillTx/>
                          <a:latin typeface="+mn-lt"/>
                          <a:ea typeface="+mn-ea"/>
                          <a:cs typeface="+mn-cs"/>
                        </a:rPr>
                        <a:t>
 Grab your mallet, put your hat on, and hit a goal!
Uptown Cairo's annual Arena Polo Event is approaching, full of adrenaline and sophistication. Exclusively for two days, mark your calendars on the 29th and 30th of October for the perfect ambiance of European elegance in the heart of Cairo.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0.053087899591223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282676664"/>
                  </a:ext>
                </a:extLst>
              </a:tr>
            </a:tbl>
          </a:graphicData>
        </a:graphic>
      </p:graphicFrame>
      <p:sp>
        <p:nvSpPr>
          <p:cNvPr id="4" name="Text Placeholder 3">
            <a:extLst>
              <a:ext uri="{FF2B5EF4-FFF2-40B4-BE49-F238E27FC236}">
                <a16:creationId xmlns:a16="http://schemas.microsoft.com/office/drawing/2014/main" id="{16CA5AC5-8D86-434F-B3F1-DF30ACA5F23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64906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56189-DDA2-4F06-A241-9E991F35D540}"/>
              </a:ext>
            </a:extLst>
          </p:cNvPr>
          <p:cNvSpPr>
            <a:spLocks noGrp="1"/>
          </p:cNvSpPr>
          <p:nvPr>
            <p:ph type="title"/>
          </p:nvPr>
        </p:nvSpPr>
        <p:spPr/>
        <p:txBody>
          <a:bodyPr/>
          <a:lstStyle/>
          <a:p>
            <a:r>
              <a:rPr lang="en-US"/>
              <a:t>Facebook Top Posts Table | Emaar Misr - 12 of 20</a:t>
            </a:r>
          </a:p>
        </p:txBody>
      </p:sp>
      <p:graphicFrame>
        <p:nvGraphicFramePr>
          <p:cNvPr id="5" name="Table Placeholder 4">
            <a:extLst>
              <a:ext uri="{FF2B5EF4-FFF2-40B4-BE49-F238E27FC236}">
                <a16:creationId xmlns:a16="http://schemas.microsoft.com/office/drawing/2014/main" id="{6DFC9B36-9FC1-4AC8-9D62-39C5064F1299}"/>
              </a:ext>
            </a:extLst>
          </p:cNvPr>
          <p:cNvGraphicFramePr>
            <a:graphicFrameLocks noGrp="1"/>
          </p:cNvGraphicFramePr>
          <p:nvPr>
            <p:ph type="tbl" sz="quarter" idx="13"/>
            <p:extLst>
              <p:ext uri="{D42A27DB-BD31-4B8C-83A1-F6EECF244321}">
                <p14:modId xmlns:p14="http://schemas.microsoft.com/office/powerpoint/2010/main" val="297635668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60326370"/>
                    </a:ext>
                  </a:extLst>
                </a:gridCol>
                <a:gridCol w="493776">
                  <a:extLst>
                    <a:ext uri="{9D8B030D-6E8A-4147-A177-3AD203B41FA5}">
                      <a16:colId xmlns:a16="http://schemas.microsoft.com/office/drawing/2014/main" val="285517356"/>
                    </a:ext>
                  </a:extLst>
                </a:gridCol>
                <a:gridCol w="208280">
                  <a:extLst>
                    <a:ext uri="{9D8B030D-6E8A-4147-A177-3AD203B41FA5}">
                      <a16:colId xmlns:a16="http://schemas.microsoft.com/office/drawing/2014/main" val="2386150365"/>
                    </a:ext>
                  </a:extLst>
                </a:gridCol>
                <a:gridCol w="246888">
                  <a:extLst>
                    <a:ext uri="{9D8B030D-6E8A-4147-A177-3AD203B41FA5}">
                      <a16:colId xmlns:a16="http://schemas.microsoft.com/office/drawing/2014/main" val="91080133"/>
                    </a:ext>
                  </a:extLst>
                </a:gridCol>
                <a:gridCol w="493776">
                  <a:extLst>
                    <a:ext uri="{9D8B030D-6E8A-4147-A177-3AD203B41FA5}">
                      <a16:colId xmlns:a16="http://schemas.microsoft.com/office/drawing/2014/main" val="2345767021"/>
                    </a:ext>
                  </a:extLst>
                </a:gridCol>
                <a:gridCol w="493776">
                  <a:extLst>
                    <a:ext uri="{9D8B030D-6E8A-4147-A177-3AD203B41FA5}">
                      <a16:colId xmlns:a16="http://schemas.microsoft.com/office/drawing/2014/main" val="2114520443"/>
                    </a:ext>
                  </a:extLst>
                </a:gridCol>
                <a:gridCol w="493776">
                  <a:extLst>
                    <a:ext uri="{9D8B030D-6E8A-4147-A177-3AD203B41FA5}">
                      <a16:colId xmlns:a16="http://schemas.microsoft.com/office/drawing/2014/main" val="3024408403"/>
                    </a:ext>
                  </a:extLst>
                </a:gridCol>
                <a:gridCol w="493776">
                  <a:extLst>
                    <a:ext uri="{9D8B030D-6E8A-4147-A177-3AD203B41FA5}">
                      <a16:colId xmlns:a16="http://schemas.microsoft.com/office/drawing/2014/main" val="281965997"/>
                    </a:ext>
                  </a:extLst>
                </a:gridCol>
                <a:gridCol w="493776">
                  <a:extLst>
                    <a:ext uri="{9D8B030D-6E8A-4147-A177-3AD203B41FA5}">
                      <a16:colId xmlns:a16="http://schemas.microsoft.com/office/drawing/2014/main" val="2658201696"/>
                    </a:ext>
                  </a:extLst>
                </a:gridCol>
                <a:gridCol w="493776">
                  <a:extLst>
                    <a:ext uri="{9D8B030D-6E8A-4147-A177-3AD203B41FA5}">
                      <a16:colId xmlns:a16="http://schemas.microsoft.com/office/drawing/2014/main" val="2278879241"/>
                    </a:ext>
                  </a:extLst>
                </a:gridCol>
                <a:gridCol w="493776">
                  <a:extLst>
                    <a:ext uri="{9D8B030D-6E8A-4147-A177-3AD203B41FA5}">
                      <a16:colId xmlns:a16="http://schemas.microsoft.com/office/drawing/2014/main" val="4226698706"/>
                    </a:ext>
                  </a:extLst>
                </a:gridCol>
                <a:gridCol w="493776">
                  <a:extLst>
                    <a:ext uri="{9D8B030D-6E8A-4147-A177-3AD203B41FA5}">
                      <a16:colId xmlns:a16="http://schemas.microsoft.com/office/drawing/2014/main" val="1987113296"/>
                    </a:ext>
                  </a:extLst>
                </a:gridCol>
                <a:gridCol w="493776">
                  <a:extLst>
                    <a:ext uri="{9D8B030D-6E8A-4147-A177-3AD203B41FA5}">
                      <a16:colId xmlns:a16="http://schemas.microsoft.com/office/drawing/2014/main" val="609191759"/>
                    </a:ext>
                  </a:extLst>
                </a:gridCol>
                <a:gridCol w="493776">
                  <a:extLst>
                    <a:ext uri="{9D8B030D-6E8A-4147-A177-3AD203B41FA5}">
                      <a16:colId xmlns:a16="http://schemas.microsoft.com/office/drawing/2014/main" val="3564197833"/>
                    </a:ext>
                  </a:extLst>
                </a:gridCol>
                <a:gridCol w="493776">
                  <a:extLst>
                    <a:ext uri="{9D8B030D-6E8A-4147-A177-3AD203B41FA5}">
                      <a16:colId xmlns:a16="http://schemas.microsoft.com/office/drawing/2014/main" val="1482964135"/>
                    </a:ext>
                  </a:extLst>
                </a:gridCol>
                <a:gridCol w="493776">
                  <a:extLst>
                    <a:ext uri="{9D8B030D-6E8A-4147-A177-3AD203B41FA5}">
                      <a16:colId xmlns:a16="http://schemas.microsoft.com/office/drawing/2014/main" val="146341990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7804342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- 2021-10-30 17:56:57</a:t>
                      </a:r>
                      <a:r>
                        <a:rPr kumimoji="0" lang="en-US" sz="1000" b="0" i="0" u="none" strike="noStrike" kern="1200" cap="none" spc="0" normalizeH="0" baseline="0" noProof="0">
                          <a:ln>
                            <a:noFill/>
                          </a:ln>
                          <a:solidFill>
                            <a:prstClr val="black"/>
                          </a:solidFill>
                          <a:effectLst/>
                          <a:uLnTx/>
                          <a:uFillTx/>
                          <a:latin typeface="+mn-lt"/>
                          <a:ea typeface="+mn-ea"/>
                          <a:cs typeface="+mn-cs"/>
                        </a:rPr>
                        <a:t>
 And the second day of Uptown Arena Polo Season 3 went as thrilling as day one with the audience having quality times watching the rip-roaring matches with adrenaline and sophistication filling the place.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0.044705724568031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84044228"/>
                  </a:ext>
                </a:extLst>
              </a:tr>
            </a:tbl>
          </a:graphicData>
        </a:graphic>
      </p:graphicFrame>
      <p:sp>
        <p:nvSpPr>
          <p:cNvPr id="4" name="Text Placeholder 3">
            <a:extLst>
              <a:ext uri="{FF2B5EF4-FFF2-40B4-BE49-F238E27FC236}">
                <a16:creationId xmlns:a16="http://schemas.microsoft.com/office/drawing/2014/main" id="{D1A488A9-C752-438C-9D5F-28304744284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54381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9F16F-C40D-418B-9078-6A76A0706EC5}"/>
              </a:ext>
            </a:extLst>
          </p:cNvPr>
          <p:cNvSpPr>
            <a:spLocks noGrp="1"/>
          </p:cNvSpPr>
          <p:nvPr>
            <p:ph type="title"/>
          </p:nvPr>
        </p:nvSpPr>
        <p:spPr/>
        <p:txBody>
          <a:bodyPr/>
          <a:lstStyle/>
          <a:p>
            <a:r>
              <a:rPr lang="en-US"/>
              <a:t>Facebook Top Posts Table | Emaar Misr - 13 of 20</a:t>
            </a:r>
          </a:p>
        </p:txBody>
      </p:sp>
      <p:graphicFrame>
        <p:nvGraphicFramePr>
          <p:cNvPr id="5" name="Table Placeholder 4">
            <a:extLst>
              <a:ext uri="{FF2B5EF4-FFF2-40B4-BE49-F238E27FC236}">
                <a16:creationId xmlns:a16="http://schemas.microsoft.com/office/drawing/2014/main" id="{26ACC7C4-BA3A-4374-AB5A-8686F99E87F1}"/>
              </a:ext>
            </a:extLst>
          </p:cNvPr>
          <p:cNvGraphicFramePr>
            <a:graphicFrameLocks noGrp="1"/>
          </p:cNvGraphicFramePr>
          <p:nvPr>
            <p:ph type="tbl" sz="quarter" idx="13"/>
            <p:extLst>
              <p:ext uri="{D42A27DB-BD31-4B8C-83A1-F6EECF244321}">
                <p14:modId xmlns:p14="http://schemas.microsoft.com/office/powerpoint/2010/main" val="248211942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38248242"/>
                    </a:ext>
                  </a:extLst>
                </a:gridCol>
                <a:gridCol w="493776">
                  <a:extLst>
                    <a:ext uri="{9D8B030D-6E8A-4147-A177-3AD203B41FA5}">
                      <a16:colId xmlns:a16="http://schemas.microsoft.com/office/drawing/2014/main" val="4015072961"/>
                    </a:ext>
                  </a:extLst>
                </a:gridCol>
                <a:gridCol w="208280">
                  <a:extLst>
                    <a:ext uri="{9D8B030D-6E8A-4147-A177-3AD203B41FA5}">
                      <a16:colId xmlns:a16="http://schemas.microsoft.com/office/drawing/2014/main" val="2143067540"/>
                    </a:ext>
                  </a:extLst>
                </a:gridCol>
                <a:gridCol w="246888">
                  <a:extLst>
                    <a:ext uri="{9D8B030D-6E8A-4147-A177-3AD203B41FA5}">
                      <a16:colId xmlns:a16="http://schemas.microsoft.com/office/drawing/2014/main" val="3403809708"/>
                    </a:ext>
                  </a:extLst>
                </a:gridCol>
                <a:gridCol w="493776">
                  <a:extLst>
                    <a:ext uri="{9D8B030D-6E8A-4147-A177-3AD203B41FA5}">
                      <a16:colId xmlns:a16="http://schemas.microsoft.com/office/drawing/2014/main" val="3163267502"/>
                    </a:ext>
                  </a:extLst>
                </a:gridCol>
                <a:gridCol w="493776">
                  <a:extLst>
                    <a:ext uri="{9D8B030D-6E8A-4147-A177-3AD203B41FA5}">
                      <a16:colId xmlns:a16="http://schemas.microsoft.com/office/drawing/2014/main" val="3502320654"/>
                    </a:ext>
                  </a:extLst>
                </a:gridCol>
                <a:gridCol w="493776">
                  <a:extLst>
                    <a:ext uri="{9D8B030D-6E8A-4147-A177-3AD203B41FA5}">
                      <a16:colId xmlns:a16="http://schemas.microsoft.com/office/drawing/2014/main" val="2338954692"/>
                    </a:ext>
                  </a:extLst>
                </a:gridCol>
                <a:gridCol w="493776">
                  <a:extLst>
                    <a:ext uri="{9D8B030D-6E8A-4147-A177-3AD203B41FA5}">
                      <a16:colId xmlns:a16="http://schemas.microsoft.com/office/drawing/2014/main" val="4096393890"/>
                    </a:ext>
                  </a:extLst>
                </a:gridCol>
                <a:gridCol w="493776">
                  <a:extLst>
                    <a:ext uri="{9D8B030D-6E8A-4147-A177-3AD203B41FA5}">
                      <a16:colId xmlns:a16="http://schemas.microsoft.com/office/drawing/2014/main" val="2246582762"/>
                    </a:ext>
                  </a:extLst>
                </a:gridCol>
                <a:gridCol w="493776">
                  <a:extLst>
                    <a:ext uri="{9D8B030D-6E8A-4147-A177-3AD203B41FA5}">
                      <a16:colId xmlns:a16="http://schemas.microsoft.com/office/drawing/2014/main" val="3626087244"/>
                    </a:ext>
                  </a:extLst>
                </a:gridCol>
                <a:gridCol w="493776">
                  <a:extLst>
                    <a:ext uri="{9D8B030D-6E8A-4147-A177-3AD203B41FA5}">
                      <a16:colId xmlns:a16="http://schemas.microsoft.com/office/drawing/2014/main" val="2227812194"/>
                    </a:ext>
                  </a:extLst>
                </a:gridCol>
                <a:gridCol w="493776">
                  <a:extLst>
                    <a:ext uri="{9D8B030D-6E8A-4147-A177-3AD203B41FA5}">
                      <a16:colId xmlns:a16="http://schemas.microsoft.com/office/drawing/2014/main" val="221215034"/>
                    </a:ext>
                  </a:extLst>
                </a:gridCol>
                <a:gridCol w="493776">
                  <a:extLst>
                    <a:ext uri="{9D8B030D-6E8A-4147-A177-3AD203B41FA5}">
                      <a16:colId xmlns:a16="http://schemas.microsoft.com/office/drawing/2014/main" val="3547414589"/>
                    </a:ext>
                  </a:extLst>
                </a:gridCol>
                <a:gridCol w="493776">
                  <a:extLst>
                    <a:ext uri="{9D8B030D-6E8A-4147-A177-3AD203B41FA5}">
                      <a16:colId xmlns:a16="http://schemas.microsoft.com/office/drawing/2014/main" val="3687616818"/>
                    </a:ext>
                  </a:extLst>
                </a:gridCol>
                <a:gridCol w="493776">
                  <a:extLst>
                    <a:ext uri="{9D8B030D-6E8A-4147-A177-3AD203B41FA5}">
                      <a16:colId xmlns:a16="http://schemas.microsoft.com/office/drawing/2014/main" val="2098921445"/>
                    </a:ext>
                  </a:extLst>
                </a:gridCol>
                <a:gridCol w="493776">
                  <a:extLst>
                    <a:ext uri="{9D8B030D-6E8A-4147-A177-3AD203B41FA5}">
                      <a16:colId xmlns:a16="http://schemas.microsoft.com/office/drawing/2014/main" val="335166778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5474065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18:24:01</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Aspen Villas where your home lies within wondrous sights of green valleys for the ultimate serenity at Cairo Gate, Sheikh Zayed.
#Emaar #EmaarMisr #CairoGate #AspenVillas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0.041911499677281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513950777"/>
                  </a:ext>
                </a:extLst>
              </a:tr>
            </a:tbl>
          </a:graphicData>
        </a:graphic>
      </p:graphicFrame>
      <p:sp>
        <p:nvSpPr>
          <p:cNvPr id="4" name="Text Placeholder 3">
            <a:extLst>
              <a:ext uri="{FF2B5EF4-FFF2-40B4-BE49-F238E27FC236}">
                <a16:creationId xmlns:a16="http://schemas.microsoft.com/office/drawing/2014/main" id="{319872B5-5B16-442D-BE69-CE970BE3E48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19416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53E4C-78C8-402C-8236-1A85ED9963AD}"/>
              </a:ext>
            </a:extLst>
          </p:cNvPr>
          <p:cNvSpPr>
            <a:spLocks noGrp="1"/>
          </p:cNvSpPr>
          <p:nvPr>
            <p:ph type="title"/>
          </p:nvPr>
        </p:nvSpPr>
        <p:spPr/>
        <p:txBody>
          <a:bodyPr/>
          <a:lstStyle/>
          <a:p>
            <a:r>
              <a:rPr lang="en-US"/>
              <a:t>Facebook Top Posts Table | Emaar Misr - 14 of 20</a:t>
            </a:r>
          </a:p>
        </p:txBody>
      </p:sp>
      <p:graphicFrame>
        <p:nvGraphicFramePr>
          <p:cNvPr id="5" name="Table Placeholder 4">
            <a:extLst>
              <a:ext uri="{FF2B5EF4-FFF2-40B4-BE49-F238E27FC236}">
                <a16:creationId xmlns:a16="http://schemas.microsoft.com/office/drawing/2014/main" id="{E66BDD1D-8307-40CB-9F2D-534DBBA414FC}"/>
              </a:ext>
            </a:extLst>
          </p:cNvPr>
          <p:cNvGraphicFramePr>
            <a:graphicFrameLocks noGrp="1"/>
          </p:cNvGraphicFramePr>
          <p:nvPr>
            <p:ph type="tbl" sz="quarter" idx="13"/>
            <p:extLst>
              <p:ext uri="{D42A27DB-BD31-4B8C-83A1-F6EECF244321}">
                <p14:modId xmlns:p14="http://schemas.microsoft.com/office/powerpoint/2010/main" val="100671427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51699036"/>
                    </a:ext>
                  </a:extLst>
                </a:gridCol>
                <a:gridCol w="493776">
                  <a:extLst>
                    <a:ext uri="{9D8B030D-6E8A-4147-A177-3AD203B41FA5}">
                      <a16:colId xmlns:a16="http://schemas.microsoft.com/office/drawing/2014/main" val="1138795613"/>
                    </a:ext>
                  </a:extLst>
                </a:gridCol>
                <a:gridCol w="208280">
                  <a:extLst>
                    <a:ext uri="{9D8B030D-6E8A-4147-A177-3AD203B41FA5}">
                      <a16:colId xmlns:a16="http://schemas.microsoft.com/office/drawing/2014/main" val="3873991829"/>
                    </a:ext>
                  </a:extLst>
                </a:gridCol>
                <a:gridCol w="246888">
                  <a:extLst>
                    <a:ext uri="{9D8B030D-6E8A-4147-A177-3AD203B41FA5}">
                      <a16:colId xmlns:a16="http://schemas.microsoft.com/office/drawing/2014/main" val="2406081225"/>
                    </a:ext>
                  </a:extLst>
                </a:gridCol>
                <a:gridCol w="493776">
                  <a:extLst>
                    <a:ext uri="{9D8B030D-6E8A-4147-A177-3AD203B41FA5}">
                      <a16:colId xmlns:a16="http://schemas.microsoft.com/office/drawing/2014/main" val="2936140138"/>
                    </a:ext>
                  </a:extLst>
                </a:gridCol>
                <a:gridCol w="493776">
                  <a:extLst>
                    <a:ext uri="{9D8B030D-6E8A-4147-A177-3AD203B41FA5}">
                      <a16:colId xmlns:a16="http://schemas.microsoft.com/office/drawing/2014/main" val="3665950842"/>
                    </a:ext>
                  </a:extLst>
                </a:gridCol>
                <a:gridCol w="493776">
                  <a:extLst>
                    <a:ext uri="{9D8B030D-6E8A-4147-A177-3AD203B41FA5}">
                      <a16:colId xmlns:a16="http://schemas.microsoft.com/office/drawing/2014/main" val="506176064"/>
                    </a:ext>
                  </a:extLst>
                </a:gridCol>
                <a:gridCol w="493776">
                  <a:extLst>
                    <a:ext uri="{9D8B030D-6E8A-4147-A177-3AD203B41FA5}">
                      <a16:colId xmlns:a16="http://schemas.microsoft.com/office/drawing/2014/main" val="2097035370"/>
                    </a:ext>
                  </a:extLst>
                </a:gridCol>
                <a:gridCol w="493776">
                  <a:extLst>
                    <a:ext uri="{9D8B030D-6E8A-4147-A177-3AD203B41FA5}">
                      <a16:colId xmlns:a16="http://schemas.microsoft.com/office/drawing/2014/main" val="2033111763"/>
                    </a:ext>
                  </a:extLst>
                </a:gridCol>
                <a:gridCol w="493776">
                  <a:extLst>
                    <a:ext uri="{9D8B030D-6E8A-4147-A177-3AD203B41FA5}">
                      <a16:colId xmlns:a16="http://schemas.microsoft.com/office/drawing/2014/main" val="2243592374"/>
                    </a:ext>
                  </a:extLst>
                </a:gridCol>
                <a:gridCol w="493776">
                  <a:extLst>
                    <a:ext uri="{9D8B030D-6E8A-4147-A177-3AD203B41FA5}">
                      <a16:colId xmlns:a16="http://schemas.microsoft.com/office/drawing/2014/main" val="2031590324"/>
                    </a:ext>
                  </a:extLst>
                </a:gridCol>
                <a:gridCol w="493776">
                  <a:extLst>
                    <a:ext uri="{9D8B030D-6E8A-4147-A177-3AD203B41FA5}">
                      <a16:colId xmlns:a16="http://schemas.microsoft.com/office/drawing/2014/main" val="201256017"/>
                    </a:ext>
                  </a:extLst>
                </a:gridCol>
                <a:gridCol w="493776">
                  <a:extLst>
                    <a:ext uri="{9D8B030D-6E8A-4147-A177-3AD203B41FA5}">
                      <a16:colId xmlns:a16="http://schemas.microsoft.com/office/drawing/2014/main" val="3571883858"/>
                    </a:ext>
                  </a:extLst>
                </a:gridCol>
                <a:gridCol w="493776">
                  <a:extLst>
                    <a:ext uri="{9D8B030D-6E8A-4147-A177-3AD203B41FA5}">
                      <a16:colId xmlns:a16="http://schemas.microsoft.com/office/drawing/2014/main" val="3065022266"/>
                    </a:ext>
                  </a:extLst>
                </a:gridCol>
                <a:gridCol w="493776">
                  <a:extLst>
                    <a:ext uri="{9D8B030D-6E8A-4147-A177-3AD203B41FA5}">
                      <a16:colId xmlns:a16="http://schemas.microsoft.com/office/drawing/2014/main" val="2268240880"/>
                    </a:ext>
                  </a:extLst>
                </a:gridCol>
                <a:gridCol w="493776">
                  <a:extLst>
                    <a:ext uri="{9D8B030D-6E8A-4147-A177-3AD203B41FA5}">
                      <a16:colId xmlns:a16="http://schemas.microsoft.com/office/drawing/2014/main" val="421110240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3469524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- 2021-10-18 10:14:24</a:t>
                      </a:r>
                      <a:r>
                        <a:rPr kumimoji="0" lang="en-US" sz="1000" b="0" i="0" u="none" strike="noStrike" kern="1200" cap="none" spc="0" normalizeH="0" baseline="0" noProof="0">
                          <a:ln>
                            <a:noFill/>
                          </a:ln>
                          <a:solidFill>
                            <a:prstClr val="black"/>
                          </a:solidFill>
                          <a:effectLst/>
                          <a:uLnTx/>
                          <a:uFillTx/>
                          <a:latin typeface="+mn-lt"/>
                          <a:ea typeface="+mn-ea"/>
                          <a:cs typeface="+mn-cs"/>
                        </a:rPr>
                        <a:t>
 The 3rd annual Uptown Arena Polo event is back in collaboration with Kings Polo
Save the date on the 29th and 30th of October and feel the elegance of Europe in the heart of Cairo while you enjoy the thrill of the game.
Visit our events page for more information
https://fb.me/e/VK21kgHe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0.036323299720311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10601592"/>
                  </a:ext>
                </a:extLst>
              </a:tr>
            </a:tbl>
          </a:graphicData>
        </a:graphic>
      </p:graphicFrame>
      <p:sp>
        <p:nvSpPr>
          <p:cNvPr id="4" name="Text Placeholder 3">
            <a:extLst>
              <a:ext uri="{FF2B5EF4-FFF2-40B4-BE49-F238E27FC236}">
                <a16:creationId xmlns:a16="http://schemas.microsoft.com/office/drawing/2014/main" id="{B540C170-C4CD-4228-AA6C-027CDFE5EE7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05329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701EE-8025-4DEE-ABC0-DA9A2EB57650}"/>
              </a:ext>
            </a:extLst>
          </p:cNvPr>
          <p:cNvSpPr>
            <a:spLocks noGrp="1"/>
          </p:cNvSpPr>
          <p:nvPr>
            <p:ph type="title"/>
          </p:nvPr>
        </p:nvSpPr>
        <p:spPr/>
        <p:txBody>
          <a:bodyPr/>
          <a:lstStyle/>
          <a:p>
            <a:r>
              <a:rPr lang="en-US"/>
              <a:t>Facebook Top Posts Table | Emaar Misr - 15 of 20</a:t>
            </a:r>
          </a:p>
        </p:txBody>
      </p:sp>
      <p:graphicFrame>
        <p:nvGraphicFramePr>
          <p:cNvPr id="5" name="Table Placeholder 4">
            <a:extLst>
              <a:ext uri="{FF2B5EF4-FFF2-40B4-BE49-F238E27FC236}">
                <a16:creationId xmlns:a16="http://schemas.microsoft.com/office/drawing/2014/main" id="{86C5F20B-65F6-46BB-9149-63C4E917DC18}"/>
              </a:ext>
            </a:extLst>
          </p:cNvPr>
          <p:cNvGraphicFramePr>
            <a:graphicFrameLocks noGrp="1"/>
          </p:cNvGraphicFramePr>
          <p:nvPr>
            <p:ph type="tbl" sz="quarter" idx="13"/>
            <p:extLst>
              <p:ext uri="{D42A27DB-BD31-4B8C-83A1-F6EECF244321}">
                <p14:modId xmlns:p14="http://schemas.microsoft.com/office/powerpoint/2010/main" val="286531543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02623857"/>
                    </a:ext>
                  </a:extLst>
                </a:gridCol>
                <a:gridCol w="493776">
                  <a:extLst>
                    <a:ext uri="{9D8B030D-6E8A-4147-A177-3AD203B41FA5}">
                      <a16:colId xmlns:a16="http://schemas.microsoft.com/office/drawing/2014/main" val="3457254509"/>
                    </a:ext>
                  </a:extLst>
                </a:gridCol>
                <a:gridCol w="208280">
                  <a:extLst>
                    <a:ext uri="{9D8B030D-6E8A-4147-A177-3AD203B41FA5}">
                      <a16:colId xmlns:a16="http://schemas.microsoft.com/office/drawing/2014/main" val="3525753847"/>
                    </a:ext>
                  </a:extLst>
                </a:gridCol>
                <a:gridCol w="246888">
                  <a:extLst>
                    <a:ext uri="{9D8B030D-6E8A-4147-A177-3AD203B41FA5}">
                      <a16:colId xmlns:a16="http://schemas.microsoft.com/office/drawing/2014/main" val="3860171826"/>
                    </a:ext>
                  </a:extLst>
                </a:gridCol>
                <a:gridCol w="493776">
                  <a:extLst>
                    <a:ext uri="{9D8B030D-6E8A-4147-A177-3AD203B41FA5}">
                      <a16:colId xmlns:a16="http://schemas.microsoft.com/office/drawing/2014/main" val="1409752812"/>
                    </a:ext>
                  </a:extLst>
                </a:gridCol>
                <a:gridCol w="493776">
                  <a:extLst>
                    <a:ext uri="{9D8B030D-6E8A-4147-A177-3AD203B41FA5}">
                      <a16:colId xmlns:a16="http://schemas.microsoft.com/office/drawing/2014/main" val="1104219433"/>
                    </a:ext>
                  </a:extLst>
                </a:gridCol>
                <a:gridCol w="493776">
                  <a:extLst>
                    <a:ext uri="{9D8B030D-6E8A-4147-A177-3AD203B41FA5}">
                      <a16:colId xmlns:a16="http://schemas.microsoft.com/office/drawing/2014/main" val="415644901"/>
                    </a:ext>
                  </a:extLst>
                </a:gridCol>
                <a:gridCol w="493776">
                  <a:extLst>
                    <a:ext uri="{9D8B030D-6E8A-4147-A177-3AD203B41FA5}">
                      <a16:colId xmlns:a16="http://schemas.microsoft.com/office/drawing/2014/main" val="1206558442"/>
                    </a:ext>
                  </a:extLst>
                </a:gridCol>
                <a:gridCol w="493776">
                  <a:extLst>
                    <a:ext uri="{9D8B030D-6E8A-4147-A177-3AD203B41FA5}">
                      <a16:colId xmlns:a16="http://schemas.microsoft.com/office/drawing/2014/main" val="2601705729"/>
                    </a:ext>
                  </a:extLst>
                </a:gridCol>
                <a:gridCol w="493776">
                  <a:extLst>
                    <a:ext uri="{9D8B030D-6E8A-4147-A177-3AD203B41FA5}">
                      <a16:colId xmlns:a16="http://schemas.microsoft.com/office/drawing/2014/main" val="3722296035"/>
                    </a:ext>
                  </a:extLst>
                </a:gridCol>
                <a:gridCol w="493776">
                  <a:extLst>
                    <a:ext uri="{9D8B030D-6E8A-4147-A177-3AD203B41FA5}">
                      <a16:colId xmlns:a16="http://schemas.microsoft.com/office/drawing/2014/main" val="1079198271"/>
                    </a:ext>
                  </a:extLst>
                </a:gridCol>
                <a:gridCol w="493776">
                  <a:extLst>
                    <a:ext uri="{9D8B030D-6E8A-4147-A177-3AD203B41FA5}">
                      <a16:colId xmlns:a16="http://schemas.microsoft.com/office/drawing/2014/main" val="2478066288"/>
                    </a:ext>
                  </a:extLst>
                </a:gridCol>
                <a:gridCol w="493776">
                  <a:extLst>
                    <a:ext uri="{9D8B030D-6E8A-4147-A177-3AD203B41FA5}">
                      <a16:colId xmlns:a16="http://schemas.microsoft.com/office/drawing/2014/main" val="3522812804"/>
                    </a:ext>
                  </a:extLst>
                </a:gridCol>
                <a:gridCol w="493776">
                  <a:extLst>
                    <a:ext uri="{9D8B030D-6E8A-4147-A177-3AD203B41FA5}">
                      <a16:colId xmlns:a16="http://schemas.microsoft.com/office/drawing/2014/main" val="3400469381"/>
                    </a:ext>
                  </a:extLst>
                </a:gridCol>
                <a:gridCol w="493776">
                  <a:extLst>
                    <a:ext uri="{9D8B030D-6E8A-4147-A177-3AD203B41FA5}">
                      <a16:colId xmlns:a16="http://schemas.microsoft.com/office/drawing/2014/main" val="4092974478"/>
                    </a:ext>
                  </a:extLst>
                </a:gridCol>
                <a:gridCol w="493776">
                  <a:extLst>
                    <a:ext uri="{9D8B030D-6E8A-4147-A177-3AD203B41FA5}">
                      <a16:colId xmlns:a16="http://schemas.microsoft.com/office/drawing/2014/main" val="41780522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9581265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- 2021-10-07 16:24:24</a:t>
                      </a:r>
                      <a:r>
                        <a:rPr kumimoji="0" lang="en-US" sz="1000" b="0" i="0" u="none" strike="noStrike" kern="1200" cap="none" spc="0" normalizeH="0" baseline="0" noProof="0">
                          <a:ln>
                            <a:noFill/>
                          </a:ln>
                          <a:solidFill>
                            <a:prstClr val="black"/>
                          </a:solidFill>
                          <a:effectLst/>
                          <a:uLnTx/>
                          <a:uFillTx/>
                          <a:latin typeface="+mn-lt"/>
                          <a:ea typeface="+mn-ea"/>
                          <a:cs typeface="+mn-cs"/>
                        </a:rPr>
                        <a:t>
 Take a breath of fresh air and bring your yoga mat to the utmost serene yoga pavilion at Aspen Villas in Cairo Gate, Sheikh Zayed, creating your own art of living.
#Emaar #EmaarMisr #CairoGate #AspenVillas #TheArtofLiving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0.034922834504878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247865141"/>
                  </a:ext>
                </a:extLst>
              </a:tr>
            </a:tbl>
          </a:graphicData>
        </a:graphic>
      </p:graphicFrame>
      <p:sp>
        <p:nvSpPr>
          <p:cNvPr id="4" name="Text Placeholder 3">
            <a:extLst>
              <a:ext uri="{FF2B5EF4-FFF2-40B4-BE49-F238E27FC236}">
                <a16:creationId xmlns:a16="http://schemas.microsoft.com/office/drawing/2014/main" id="{80BF963E-1634-4663-9A47-085D8F5999D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19566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42D3-1E47-492A-86EF-7C7A898BCCF1}"/>
              </a:ext>
            </a:extLst>
          </p:cNvPr>
          <p:cNvSpPr>
            <a:spLocks noGrp="1"/>
          </p:cNvSpPr>
          <p:nvPr>
            <p:ph type="title"/>
          </p:nvPr>
        </p:nvSpPr>
        <p:spPr/>
        <p:txBody>
          <a:bodyPr/>
          <a:lstStyle/>
          <a:p>
            <a:r>
              <a:rPr lang="en-US"/>
              <a:t>Facebook Top Posts Table | Emaar Misr - 16 of 20</a:t>
            </a:r>
          </a:p>
        </p:txBody>
      </p:sp>
      <p:graphicFrame>
        <p:nvGraphicFramePr>
          <p:cNvPr id="5" name="Table Placeholder 4">
            <a:extLst>
              <a:ext uri="{FF2B5EF4-FFF2-40B4-BE49-F238E27FC236}">
                <a16:creationId xmlns:a16="http://schemas.microsoft.com/office/drawing/2014/main" id="{18F24443-D058-4874-A121-8AFFE557D28E}"/>
              </a:ext>
            </a:extLst>
          </p:cNvPr>
          <p:cNvGraphicFramePr>
            <a:graphicFrameLocks noGrp="1"/>
          </p:cNvGraphicFramePr>
          <p:nvPr>
            <p:ph type="tbl" sz="quarter" idx="13"/>
            <p:extLst>
              <p:ext uri="{D42A27DB-BD31-4B8C-83A1-F6EECF244321}">
                <p14:modId xmlns:p14="http://schemas.microsoft.com/office/powerpoint/2010/main" val="12463815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59889432"/>
                    </a:ext>
                  </a:extLst>
                </a:gridCol>
                <a:gridCol w="493776">
                  <a:extLst>
                    <a:ext uri="{9D8B030D-6E8A-4147-A177-3AD203B41FA5}">
                      <a16:colId xmlns:a16="http://schemas.microsoft.com/office/drawing/2014/main" val="672899088"/>
                    </a:ext>
                  </a:extLst>
                </a:gridCol>
                <a:gridCol w="208280">
                  <a:extLst>
                    <a:ext uri="{9D8B030D-6E8A-4147-A177-3AD203B41FA5}">
                      <a16:colId xmlns:a16="http://schemas.microsoft.com/office/drawing/2014/main" val="171506189"/>
                    </a:ext>
                  </a:extLst>
                </a:gridCol>
                <a:gridCol w="246888">
                  <a:extLst>
                    <a:ext uri="{9D8B030D-6E8A-4147-A177-3AD203B41FA5}">
                      <a16:colId xmlns:a16="http://schemas.microsoft.com/office/drawing/2014/main" val="743647234"/>
                    </a:ext>
                  </a:extLst>
                </a:gridCol>
                <a:gridCol w="493776">
                  <a:extLst>
                    <a:ext uri="{9D8B030D-6E8A-4147-A177-3AD203B41FA5}">
                      <a16:colId xmlns:a16="http://schemas.microsoft.com/office/drawing/2014/main" val="3318063273"/>
                    </a:ext>
                  </a:extLst>
                </a:gridCol>
                <a:gridCol w="493776">
                  <a:extLst>
                    <a:ext uri="{9D8B030D-6E8A-4147-A177-3AD203B41FA5}">
                      <a16:colId xmlns:a16="http://schemas.microsoft.com/office/drawing/2014/main" val="440601694"/>
                    </a:ext>
                  </a:extLst>
                </a:gridCol>
                <a:gridCol w="493776">
                  <a:extLst>
                    <a:ext uri="{9D8B030D-6E8A-4147-A177-3AD203B41FA5}">
                      <a16:colId xmlns:a16="http://schemas.microsoft.com/office/drawing/2014/main" val="627137063"/>
                    </a:ext>
                  </a:extLst>
                </a:gridCol>
                <a:gridCol w="493776">
                  <a:extLst>
                    <a:ext uri="{9D8B030D-6E8A-4147-A177-3AD203B41FA5}">
                      <a16:colId xmlns:a16="http://schemas.microsoft.com/office/drawing/2014/main" val="2790358424"/>
                    </a:ext>
                  </a:extLst>
                </a:gridCol>
                <a:gridCol w="493776">
                  <a:extLst>
                    <a:ext uri="{9D8B030D-6E8A-4147-A177-3AD203B41FA5}">
                      <a16:colId xmlns:a16="http://schemas.microsoft.com/office/drawing/2014/main" val="3541957688"/>
                    </a:ext>
                  </a:extLst>
                </a:gridCol>
                <a:gridCol w="493776">
                  <a:extLst>
                    <a:ext uri="{9D8B030D-6E8A-4147-A177-3AD203B41FA5}">
                      <a16:colId xmlns:a16="http://schemas.microsoft.com/office/drawing/2014/main" val="1589118351"/>
                    </a:ext>
                  </a:extLst>
                </a:gridCol>
                <a:gridCol w="493776">
                  <a:extLst>
                    <a:ext uri="{9D8B030D-6E8A-4147-A177-3AD203B41FA5}">
                      <a16:colId xmlns:a16="http://schemas.microsoft.com/office/drawing/2014/main" val="532380632"/>
                    </a:ext>
                  </a:extLst>
                </a:gridCol>
                <a:gridCol w="493776">
                  <a:extLst>
                    <a:ext uri="{9D8B030D-6E8A-4147-A177-3AD203B41FA5}">
                      <a16:colId xmlns:a16="http://schemas.microsoft.com/office/drawing/2014/main" val="901969442"/>
                    </a:ext>
                  </a:extLst>
                </a:gridCol>
                <a:gridCol w="493776">
                  <a:extLst>
                    <a:ext uri="{9D8B030D-6E8A-4147-A177-3AD203B41FA5}">
                      <a16:colId xmlns:a16="http://schemas.microsoft.com/office/drawing/2014/main" val="2823042798"/>
                    </a:ext>
                  </a:extLst>
                </a:gridCol>
                <a:gridCol w="493776">
                  <a:extLst>
                    <a:ext uri="{9D8B030D-6E8A-4147-A177-3AD203B41FA5}">
                      <a16:colId xmlns:a16="http://schemas.microsoft.com/office/drawing/2014/main" val="3048852232"/>
                    </a:ext>
                  </a:extLst>
                </a:gridCol>
                <a:gridCol w="493776">
                  <a:extLst>
                    <a:ext uri="{9D8B030D-6E8A-4147-A177-3AD203B41FA5}">
                      <a16:colId xmlns:a16="http://schemas.microsoft.com/office/drawing/2014/main" val="1219483066"/>
                    </a:ext>
                  </a:extLst>
                </a:gridCol>
                <a:gridCol w="493776">
                  <a:extLst>
                    <a:ext uri="{9D8B030D-6E8A-4147-A177-3AD203B41FA5}">
                      <a16:colId xmlns:a16="http://schemas.microsoft.com/office/drawing/2014/main" val="85935994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7528760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- 2021-10-31 12:27:34</a:t>
                      </a:r>
                      <a:r>
                        <a:rPr kumimoji="0" lang="en-US" sz="1000" b="0" i="0" u="none" strike="noStrike" kern="1200" cap="none" spc="0" normalizeH="0" baseline="0" noProof="0">
                          <a:ln>
                            <a:noFill/>
                          </a:ln>
                          <a:solidFill>
                            <a:prstClr val="black"/>
                          </a:solidFill>
                          <a:effectLst/>
                          <a:uLnTx/>
                          <a:uFillTx/>
                          <a:latin typeface="+mn-lt"/>
                          <a:ea typeface="+mn-ea"/>
                          <a:cs typeface="+mn-cs"/>
                        </a:rPr>
                        <a:t>
 It's a wrap!
On a joyride weekend, Uptown Arena Polo Season 3 was a huge success with an adrenaline-pumping atmosphere and unforgettable moments.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0.030735657973598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711949431"/>
                  </a:ext>
                </a:extLst>
              </a:tr>
            </a:tbl>
          </a:graphicData>
        </a:graphic>
      </p:graphicFrame>
      <p:sp>
        <p:nvSpPr>
          <p:cNvPr id="4" name="Text Placeholder 3">
            <a:extLst>
              <a:ext uri="{FF2B5EF4-FFF2-40B4-BE49-F238E27FC236}">
                <a16:creationId xmlns:a16="http://schemas.microsoft.com/office/drawing/2014/main" id="{C05C4E6D-A904-45CE-9F27-4FCEA780464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719195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EEE0C-C12A-41E0-81F4-29D341D795F3}"/>
              </a:ext>
            </a:extLst>
          </p:cNvPr>
          <p:cNvSpPr>
            <a:spLocks noGrp="1"/>
          </p:cNvSpPr>
          <p:nvPr>
            <p:ph type="title"/>
          </p:nvPr>
        </p:nvSpPr>
        <p:spPr/>
        <p:txBody>
          <a:bodyPr/>
          <a:lstStyle/>
          <a:p>
            <a:r>
              <a:rPr lang="en-US"/>
              <a:t>Facebook Top Posts Table | Emaar Misr - 17 of 20</a:t>
            </a:r>
          </a:p>
        </p:txBody>
      </p:sp>
      <p:graphicFrame>
        <p:nvGraphicFramePr>
          <p:cNvPr id="5" name="Table Placeholder 4">
            <a:extLst>
              <a:ext uri="{FF2B5EF4-FFF2-40B4-BE49-F238E27FC236}">
                <a16:creationId xmlns:a16="http://schemas.microsoft.com/office/drawing/2014/main" id="{6A63C837-E5F0-4DBD-A257-49C2B12989AF}"/>
              </a:ext>
            </a:extLst>
          </p:cNvPr>
          <p:cNvGraphicFramePr>
            <a:graphicFrameLocks noGrp="1"/>
          </p:cNvGraphicFramePr>
          <p:nvPr>
            <p:ph type="tbl" sz="quarter" idx="13"/>
            <p:extLst>
              <p:ext uri="{D42A27DB-BD31-4B8C-83A1-F6EECF244321}">
                <p14:modId xmlns:p14="http://schemas.microsoft.com/office/powerpoint/2010/main" val="346416783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23931174"/>
                    </a:ext>
                  </a:extLst>
                </a:gridCol>
                <a:gridCol w="493776">
                  <a:extLst>
                    <a:ext uri="{9D8B030D-6E8A-4147-A177-3AD203B41FA5}">
                      <a16:colId xmlns:a16="http://schemas.microsoft.com/office/drawing/2014/main" val="2432709916"/>
                    </a:ext>
                  </a:extLst>
                </a:gridCol>
                <a:gridCol w="208280">
                  <a:extLst>
                    <a:ext uri="{9D8B030D-6E8A-4147-A177-3AD203B41FA5}">
                      <a16:colId xmlns:a16="http://schemas.microsoft.com/office/drawing/2014/main" val="3667293521"/>
                    </a:ext>
                  </a:extLst>
                </a:gridCol>
                <a:gridCol w="246888">
                  <a:extLst>
                    <a:ext uri="{9D8B030D-6E8A-4147-A177-3AD203B41FA5}">
                      <a16:colId xmlns:a16="http://schemas.microsoft.com/office/drawing/2014/main" val="3368096516"/>
                    </a:ext>
                  </a:extLst>
                </a:gridCol>
                <a:gridCol w="493776">
                  <a:extLst>
                    <a:ext uri="{9D8B030D-6E8A-4147-A177-3AD203B41FA5}">
                      <a16:colId xmlns:a16="http://schemas.microsoft.com/office/drawing/2014/main" val="3135832667"/>
                    </a:ext>
                  </a:extLst>
                </a:gridCol>
                <a:gridCol w="493776">
                  <a:extLst>
                    <a:ext uri="{9D8B030D-6E8A-4147-A177-3AD203B41FA5}">
                      <a16:colId xmlns:a16="http://schemas.microsoft.com/office/drawing/2014/main" val="4238680878"/>
                    </a:ext>
                  </a:extLst>
                </a:gridCol>
                <a:gridCol w="493776">
                  <a:extLst>
                    <a:ext uri="{9D8B030D-6E8A-4147-A177-3AD203B41FA5}">
                      <a16:colId xmlns:a16="http://schemas.microsoft.com/office/drawing/2014/main" val="3438495486"/>
                    </a:ext>
                  </a:extLst>
                </a:gridCol>
                <a:gridCol w="493776">
                  <a:extLst>
                    <a:ext uri="{9D8B030D-6E8A-4147-A177-3AD203B41FA5}">
                      <a16:colId xmlns:a16="http://schemas.microsoft.com/office/drawing/2014/main" val="504357990"/>
                    </a:ext>
                  </a:extLst>
                </a:gridCol>
                <a:gridCol w="493776">
                  <a:extLst>
                    <a:ext uri="{9D8B030D-6E8A-4147-A177-3AD203B41FA5}">
                      <a16:colId xmlns:a16="http://schemas.microsoft.com/office/drawing/2014/main" val="1461676634"/>
                    </a:ext>
                  </a:extLst>
                </a:gridCol>
                <a:gridCol w="493776">
                  <a:extLst>
                    <a:ext uri="{9D8B030D-6E8A-4147-A177-3AD203B41FA5}">
                      <a16:colId xmlns:a16="http://schemas.microsoft.com/office/drawing/2014/main" val="4232971923"/>
                    </a:ext>
                  </a:extLst>
                </a:gridCol>
                <a:gridCol w="493776">
                  <a:extLst>
                    <a:ext uri="{9D8B030D-6E8A-4147-A177-3AD203B41FA5}">
                      <a16:colId xmlns:a16="http://schemas.microsoft.com/office/drawing/2014/main" val="2874891638"/>
                    </a:ext>
                  </a:extLst>
                </a:gridCol>
                <a:gridCol w="493776">
                  <a:extLst>
                    <a:ext uri="{9D8B030D-6E8A-4147-A177-3AD203B41FA5}">
                      <a16:colId xmlns:a16="http://schemas.microsoft.com/office/drawing/2014/main" val="738663030"/>
                    </a:ext>
                  </a:extLst>
                </a:gridCol>
                <a:gridCol w="493776">
                  <a:extLst>
                    <a:ext uri="{9D8B030D-6E8A-4147-A177-3AD203B41FA5}">
                      <a16:colId xmlns:a16="http://schemas.microsoft.com/office/drawing/2014/main" val="3445502297"/>
                    </a:ext>
                  </a:extLst>
                </a:gridCol>
                <a:gridCol w="493776">
                  <a:extLst>
                    <a:ext uri="{9D8B030D-6E8A-4147-A177-3AD203B41FA5}">
                      <a16:colId xmlns:a16="http://schemas.microsoft.com/office/drawing/2014/main" val="390838821"/>
                    </a:ext>
                  </a:extLst>
                </a:gridCol>
                <a:gridCol w="493776">
                  <a:extLst>
                    <a:ext uri="{9D8B030D-6E8A-4147-A177-3AD203B41FA5}">
                      <a16:colId xmlns:a16="http://schemas.microsoft.com/office/drawing/2014/main" val="3102581598"/>
                    </a:ext>
                  </a:extLst>
                </a:gridCol>
                <a:gridCol w="493776">
                  <a:extLst>
                    <a:ext uri="{9D8B030D-6E8A-4147-A177-3AD203B41FA5}">
                      <a16:colId xmlns:a16="http://schemas.microsoft.com/office/drawing/2014/main" val="238285889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0637713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- 2021-10-17 17:03:35</a:t>
                      </a:r>
                      <a:r>
                        <a:rPr kumimoji="0" lang="en-US" sz="1000" b="0" i="0" u="none" strike="noStrike" kern="1200" cap="none" spc="0" normalizeH="0" baseline="0" noProof="0">
                          <a:ln>
                            <a:noFill/>
                          </a:ln>
                          <a:solidFill>
                            <a:prstClr val="black"/>
                          </a:solidFill>
                          <a:effectLst/>
                          <a:uLnTx/>
                          <a:uFillTx/>
                          <a:latin typeface="+mn-lt"/>
                          <a:ea typeface="+mn-ea"/>
                          <a:cs typeface="+mn-cs"/>
                        </a:rPr>
                        <a:t>
 Stride towards sophistication and appreciate the picturesque life in Uptown Cairo where the heart of Cairo blooms.
#Emaar #EmaarMisr #UptownCairo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0.033529293426023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73531861"/>
                  </a:ext>
                </a:extLst>
              </a:tr>
            </a:tbl>
          </a:graphicData>
        </a:graphic>
      </p:graphicFrame>
      <p:sp>
        <p:nvSpPr>
          <p:cNvPr id="4" name="Text Placeholder 3">
            <a:extLst>
              <a:ext uri="{FF2B5EF4-FFF2-40B4-BE49-F238E27FC236}">
                <a16:creationId xmlns:a16="http://schemas.microsoft.com/office/drawing/2014/main" id="{1F8C9623-85AE-4598-B728-5A1FE4DE76C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293528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2A84D-BC28-4E43-BCAC-1E3FE3DFCB27}"/>
              </a:ext>
            </a:extLst>
          </p:cNvPr>
          <p:cNvSpPr>
            <a:spLocks noGrp="1"/>
          </p:cNvSpPr>
          <p:nvPr>
            <p:ph type="title"/>
          </p:nvPr>
        </p:nvSpPr>
        <p:spPr/>
        <p:txBody>
          <a:bodyPr/>
          <a:lstStyle/>
          <a:p>
            <a:r>
              <a:rPr lang="en-US"/>
              <a:t>Facebook Top Posts Table | Emaar Misr - 18 of 20</a:t>
            </a:r>
          </a:p>
        </p:txBody>
      </p:sp>
      <p:graphicFrame>
        <p:nvGraphicFramePr>
          <p:cNvPr id="5" name="Table Placeholder 4">
            <a:extLst>
              <a:ext uri="{FF2B5EF4-FFF2-40B4-BE49-F238E27FC236}">
                <a16:creationId xmlns:a16="http://schemas.microsoft.com/office/drawing/2014/main" id="{CF2E2083-D113-4C28-813E-4A0EC813417B}"/>
              </a:ext>
            </a:extLst>
          </p:cNvPr>
          <p:cNvGraphicFramePr>
            <a:graphicFrameLocks noGrp="1"/>
          </p:cNvGraphicFramePr>
          <p:nvPr>
            <p:ph type="tbl" sz="quarter" idx="13"/>
            <p:extLst>
              <p:ext uri="{D42A27DB-BD31-4B8C-83A1-F6EECF244321}">
                <p14:modId xmlns:p14="http://schemas.microsoft.com/office/powerpoint/2010/main" val="61076094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38407482"/>
                    </a:ext>
                  </a:extLst>
                </a:gridCol>
                <a:gridCol w="493776">
                  <a:extLst>
                    <a:ext uri="{9D8B030D-6E8A-4147-A177-3AD203B41FA5}">
                      <a16:colId xmlns:a16="http://schemas.microsoft.com/office/drawing/2014/main" val="1958692546"/>
                    </a:ext>
                  </a:extLst>
                </a:gridCol>
                <a:gridCol w="208280">
                  <a:extLst>
                    <a:ext uri="{9D8B030D-6E8A-4147-A177-3AD203B41FA5}">
                      <a16:colId xmlns:a16="http://schemas.microsoft.com/office/drawing/2014/main" val="807598239"/>
                    </a:ext>
                  </a:extLst>
                </a:gridCol>
                <a:gridCol w="246888">
                  <a:extLst>
                    <a:ext uri="{9D8B030D-6E8A-4147-A177-3AD203B41FA5}">
                      <a16:colId xmlns:a16="http://schemas.microsoft.com/office/drawing/2014/main" val="909294466"/>
                    </a:ext>
                  </a:extLst>
                </a:gridCol>
                <a:gridCol w="493776">
                  <a:extLst>
                    <a:ext uri="{9D8B030D-6E8A-4147-A177-3AD203B41FA5}">
                      <a16:colId xmlns:a16="http://schemas.microsoft.com/office/drawing/2014/main" val="2528891648"/>
                    </a:ext>
                  </a:extLst>
                </a:gridCol>
                <a:gridCol w="493776">
                  <a:extLst>
                    <a:ext uri="{9D8B030D-6E8A-4147-A177-3AD203B41FA5}">
                      <a16:colId xmlns:a16="http://schemas.microsoft.com/office/drawing/2014/main" val="3195226242"/>
                    </a:ext>
                  </a:extLst>
                </a:gridCol>
                <a:gridCol w="493776">
                  <a:extLst>
                    <a:ext uri="{9D8B030D-6E8A-4147-A177-3AD203B41FA5}">
                      <a16:colId xmlns:a16="http://schemas.microsoft.com/office/drawing/2014/main" val="1594938348"/>
                    </a:ext>
                  </a:extLst>
                </a:gridCol>
                <a:gridCol w="493776">
                  <a:extLst>
                    <a:ext uri="{9D8B030D-6E8A-4147-A177-3AD203B41FA5}">
                      <a16:colId xmlns:a16="http://schemas.microsoft.com/office/drawing/2014/main" val="3967168950"/>
                    </a:ext>
                  </a:extLst>
                </a:gridCol>
                <a:gridCol w="493776">
                  <a:extLst>
                    <a:ext uri="{9D8B030D-6E8A-4147-A177-3AD203B41FA5}">
                      <a16:colId xmlns:a16="http://schemas.microsoft.com/office/drawing/2014/main" val="3808993805"/>
                    </a:ext>
                  </a:extLst>
                </a:gridCol>
                <a:gridCol w="493776">
                  <a:extLst>
                    <a:ext uri="{9D8B030D-6E8A-4147-A177-3AD203B41FA5}">
                      <a16:colId xmlns:a16="http://schemas.microsoft.com/office/drawing/2014/main" val="1525995092"/>
                    </a:ext>
                  </a:extLst>
                </a:gridCol>
                <a:gridCol w="493776">
                  <a:extLst>
                    <a:ext uri="{9D8B030D-6E8A-4147-A177-3AD203B41FA5}">
                      <a16:colId xmlns:a16="http://schemas.microsoft.com/office/drawing/2014/main" val="204947908"/>
                    </a:ext>
                  </a:extLst>
                </a:gridCol>
                <a:gridCol w="493776">
                  <a:extLst>
                    <a:ext uri="{9D8B030D-6E8A-4147-A177-3AD203B41FA5}">
                      <a16:colId xmlns:a16="http://schemas.microsoft.com/office/drawing/2014/main" val="827404596"/>
                    </a:ext>
                  </a:extLst>
                </a:gridCol>
                <a:gridCol w="493776">
                  <a:extLst>
                    <a:ext uri="{9D8B030D-6E8A-4147-A177-3AD203B41FA5}">
                      <a16:colId xmlns:a16="http://schemas.microsoft.com/office/drawing/2014/main" val="3805830686"/>
                    </a:ext>
                  </a:extLst>
                </a:gridCol>
                <a:gridCol w="493776">
                  <a:extLst>
                    <a:ext uri="{9D8B030D-6E8A-4147-A177-3AD203B41FA5}">
                      <a16:colId xmlns:a16="http://schemas.microsoft.com/office/drawing/2014/main" val="1924124570"/>
                    </a:ext>
                  </a:extLst>
                </a:gridCol>
                <a:gridCol w="493776">
                  <a:extLst>
                    <a:ext uri="{9D8B030D-6E8A-4147-A177-3AD203B41FA5}">
                      <a16:colId xmlns:a16="http://schemas.microsoft.com/office/drawing/2014/main" val="1537414094"/>
                    </a:ext>
                  </a:extLst>
                </a:gridCol>
                <a:gridCol w="493776">
                  <a:extLst>
                    <a:ext uri="{9D8B030D-6E8A-4147-A177-3AD203B41FA5}">
                      <a16:colId xmlns:a16="http://schemas.microsoft.com/office/drawing/2014/main" val="11562820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4095173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- 2021-10-25 16:23:56</a:t>
                      </a:r>
                      <a:r>
                        <a:rPr kumimoji="0" lang="en-US" sz="1000" b="0" i="0" u="none" strike="noStrike" kern="1200" cap="none" spc="0" normalizeH="0" baseline="0" noProof="0">
                          <a:ln>
                            <a:noFill/>
                          </a:ln>
                          <a:solidFill>
                            <a:prstClr val="black"/>
                          </a:solidFill>
                          <a:effectLst/>
                          <a:uLnTx/>
                          <a:uFillTx/>
                          <a:latin typeface="+mn-lt"/>
                          <a:ea typeface="+mn-ea"/>
                          <a:cs typeface="+mn-cs"/>
                        </a:rPr>
                        <a:t>
 Get your dose of sunlight while enjoying the sunken seating zones surrounded by blue ponds at Aspen Villas in Cairo Gate. Launching soon.
#Emaar #EmaarMisr #CairoGate #AspenVillas 
#TheArtofLiving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0.033531635701133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501267465"/>
                  </a:ext>
                </a:extLst>
              </a:tr>
            </a:tbl>
          </a:graphicData>
        </a:graphic>
      </p:graphicFrame>
      <p:sp>
        <p:nvSpPr>
          <p:cNvPr id="4" name="Text Placeholder 3">
            <a:extLst>
              <a:ext uri="{FF2B5EF4-FFF2-40B4-BE49-F238E27FC236}">
                <a16:creationId xmlns:a16="http://schemas.microsoft.com/office/drawing/2014/main" id="{41618DB4-19B8-4B15-A1F4-8A13D5EED55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702148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45DB5-44CD-46BD-963C-41CADE62F21F}"/>
              </a:ext>
            </a:extLst>
          </p:cNvPr>
          <p:cNvSpPr>
            <a:spLocks noGrp="1"/>
          </p:cNvSpPr>
          <p:nvPr>
            <p:ph type="title"/>
          </p:nvPr>
        </p:nvSpPr>
        <p:spPr/>
        <p:txBody>
          <a:bodyPr/>
          <a:lstStyle/>
          <a:p>
            <a:r>
              <a:rPr lang="en-US"/>
              <a:t>Facebook Top Posts Table | Emaar Misr - 19 of 20</a:t>
            </a:r>
          </a:p>
        </p:txBody>
      </p:sp>
      <p:graphicFrame>
        <p:nvGraphicFramePr>
          <p:cNvPr id="5" name="Table Placeholder 4">
            <a:extLst>
              <a:ext uri="{FF2B5EF4-FFF2-40B4-BE49-F238E27FC236}">
                <a16:creationId xmlns:a16="http://schemas.microsoft.com/office/drawing/2014/main" id="{D31AA7FD-9225-4726-9171-1E3E1782AF7A}"/>
              </a:ext>
            </a:extLst>
          </p:cNvPr>
          <p:cNvGraphicFramePr>
            <a:graphicFrameLocks noGrp="1"/>
          </p:cNvGraphicFramePr>
          <p:nvPr>
            <p:ph type="tbl" sz="quarter" idx="13"/>
            <p:extLst>
              <p:ext uri="{D42A27DB-BD31-4B8C-83A1-F6EECF244321}">
                <p14:modId xmlns:p14="http://schemas.microsoft.com/office/powerpoint/2010/main" val="175986949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99667033"/>
                    </a:ext>
                  </a:extLst>
                </a:gridCol>
                <a:gridCol w="493776">
                  <a:extLst>
                    <a:ext uri="{9D8B030D-6E8A-4147-A177-3AD203B41FA5}">
                      <a16:colId xmlns:a16="http://schemas.microsoft.com/office/drawing/2014/main" val="1513996361"/>
                    </a:ext>
                  </a:extLst>
                </a:gridCol>
                <a:gridCol w="208280">
                  <a:extLst>
                    <a:ext uri="{9D8B030D-6E8A-4147-A177-3AD203B41FA5}">
                      <a16:colId xmlns:a16="http://schemas.microsoft.com/office/drawing/2014/main" val="1796219825"/>
                    </a:ext>
                  </a:extLst>
                </a:gridCol>
                <a:gridCol w="246888">
                  <a:extLst>
                    <a:ext uri="{9D8B030D-6E8A-4147-A177-3AD203B41FA5}">
                      <a16:colId xmlns:a16="http://schemas.microsoft.com/office/drawing/2014/main" val="1036271192"/>
                    </a:ext>
                  </a:extLst>
                </a:gridCol>
                <a:gridCol w="493776">
                  <a:extLst>
                    <a:ext uri="{9D8B030D-6E8A-4147-A177-3AD203B41FA5}">
                      <a16:colId xmlns:a16="http://schemas.microsoft.com/office/drawing/2014/main" val="4128488147"/>
                    </a:ext>
                  </a:extLst>
                </a:gridCol>
                <a:gridCol w="493776">
                  <a:extLst>
                    <a:ext uri="{9D8B030D-6E8A-4147-A177-3AD203B41FA5}">
                      <a16:colId xmlns:a16="http://schemas.microsoft.com/office/drawing/2014/main" val="1727641530"/>
                    </a:ext>
                  </a:extLst>
                </a:gridCol>
                <a:gridCol w="493776">
                  <a:extLst>
                    <a:ext uri="{9D8B030D-6E8A-4147-A177-3AD203B41FA5}">
                      <a16:colId xmlns:a16="http://schemas.microsoft.com/office/drawing/2014/main" val="3954236254"/>
                    </a:ext>
                  </a:extLst>
                </a:gridCol>
                <a:gridCol w="493776">
                  <a:extLst>
                    <a:ext uri="{9D8B030D-6E8A-4147-A177-3AD203B41FA5}">
                      <a16:colId xmlns:a16="http://schemas.microsoft.com/office/drawing/2014/main" val="2691531448"/>
                    </a:ext>
                  </a:extLst>
                </a:gridCol>
                <a:gridCol w="493776">
                  <a:extLst>
                    <a:ext uri="{9D8B030D-6E8A-4147-A177-3AD203B41FA5}">
                      <a16:colId xmlns:a16="http://schemas.microsoft.com/office/drawing/2014/main" val="1500631088"/>
                    </a:ext>
                  </a:extLst>
                </a:gridCol>
                <a:gridCol w="493776">
                  <a:extLst>
                    <a:ext uri="{9D8B030D-6E8A-4147-A177-3AD203B41FA5}">
                      <a16:colId xmlns:a16="http://schemas.microsoft.com/office/drawing/2014/main" val="3628197997"/>
                    </a:ext>
                  </a:extLst>
                </a:gridCol>
                <a:gridCol w="493776">
                  <a:extLst>
                    <a:ext uri="{9D8B030D-6E8A-4147-A177-3AD203B41FA5}">
                      <a16:colId xmlns:a16="http://schemas.microsoft.com/office/drawing/2014/main" val="959194179"/>
                    </a:ext>
                  </a:extLst>
                </a:gridCol>
                <a:gridCol w="493776">
                  <a:extLst>
                    <a:ext uri="{9D8B030D-6E8A-4147-A177-3AD203B41FA5}">
                      <a16:colId xmlns:a16="http://schemas.microsoft.com/office/drawing/2014/main" val="3556453310"/>
                    </a:ext>
                  </a:extLst>
                </a:gridCol>
                <a:gridCol w="493776">
                  <a:extLst>
                    <a:ext uri="{9D8B030D-6E8A-4147-A177-3AD203B41FA5}">
                      <a16:colId xmlns:a16="http://schemas.microsoft.com/office/drawing/2014/main" val="4135225854"/>
                    </a:ext>
                  </a:extLst>
                </a:gridCol>
                <a:gridCol w="493776">
                  <a:extLst>
                    <a:ext uri="{9D8B030D-6E8A-4147-A177-3AD203B41FA5}">
                      <a16:colId xmlns:a16="http://schemas.microsoft.com/office/drawing/2014/main" val="2090650999"/>
                    </a:ext>
                  </a:extLst>
                </a:gridCol>
                <a:gridCol w="493776">
                  <a:extLst>
                    <a:ext uri="{9D8B030D-6E8A-4147-A177-3AD203B41FA5}">
                      <a16:colId xmlns:a16="http://schemas.microsoft.com/office/drawing/2014/main" val="293390960"/>
                    </a:ext>
                  </a:extLst>
                </a:gridCol>
                <a:gridCol w="493776">
                  <a:extLst>
                    <a:ext uri="{9D8B030D-6E8A-4147-A177-3AD203B41FA5}">
                      <a16:colId xmlns:a16="http://schemas.microsoft.com/office/drawing/2014/main" val="87856133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83588731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- 2021-10-09 16:02:22</a:t>
                      </a:r>
                      <a:r>
                        <a:rPr kumimoji="0" lang="en-US" sz="1000" b="0" i="0" u="none" strike="noStrike" kern="1200" cap="none" spc="0" normalizeH="0" baseline="0" noProof="0">
                          <a:ln>
                            <a:noFill/>
                          </a:ln>
                          <a:solidFill>
                            <a:prstClr val="black"/>
                          </a:solidFill>
                          <a:effectLst/>
                          <a:uLnTx/>
                          <a:uFillTx/>
                          <a:latin typeface="+mn-lt"/>
                          <a:ea typeface="+mn-ea"/>
                          <a:cs typeface="+mn-cs"/>
                        </a:rPr>
                        <a:t>
 Launching soon Townsquare Boutique Offices at Cairo Gate in Sheikh Zayed, seamlessly designed to offer you the ultimate experience for your business with office spaces from 50 to 146 sqm.
#Emaar #EmaarMisr #CairoGate
Tax registration number: 218 287 208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0.030733124720608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926053849"/>
                  </a:ext>
                </a:extLst>
              </a:tr>
            </a:tbl>
          </a:graphicData>
        </a:graphic>
      </p:graphicFrame>
      <p:sp>
        <p:nvSpPr>
          <p:cNvPr id="4" name="Text Placeholder 3">
            <a:extLst>
              <a:ext uri="{FF2B5EF4-FFF2-40B4-BE49-F238E27FC236}">
                <a16:creationId xmlns:a16="http://schemas.microsoft.com/office/drawing/2014/main" id="{98405303-992E-413B-9D67-BC9664607F4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70974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F056E-0F73-4B60-917E-7EDF9B95E928}"/>
              </a:ext>
            </a:extLst>
          </p:cNvPr>
          <p:cNvSpPr>
            <a:spLocks noGrp="1"/>
          </p:cNvSpPr>
          <p:nvPr>
            <p:ph type="title"/>
          </p:nvPr>
        </p:nvSpPr>
        <p:spPr/>
        <p:txBody>
          <a:bodyPr/>
          <a:lstStyle/>
          <a:p>
            <a:r>
              <a:rPr lang="en-US"/>
              <a:t>Facebook Top Posts Table | Emaar Misr - 20 of 20</a:t>
            </a:r>
          </a:p>
        </p:txBody>
      </p:sp>
      <p:graphicFrame>
        <p:nvGraphicFramePr>
          <p:cNvPr id="5" name="Table Placeholder 4">
            <a:extLst>
              <a:ext uri="{FF2B5EF4-FFF2-40B4-BE49-F238E27FC236}">
                <a16:creationId xmlns:a16="http://schemas.microsoft.com/office/drawing/2014/main" id="{FF267056-C379-4E98-B302-BCFD89BD2F03}"/>
              </a:ext>
            </a:extLst>
          </p:cNvPr>
          <p:cNvGraphicFramePr>
            <a:graphicFrameLocks noGrp="1"/>
          </p:cNvGraphicFramePr>
          <p:nvPr>
            <p:ph type="tbl" sz="quarter" idx="13"/>
            <p:extLst>
              <p:ext uri="{D42A27DB-BD31-4B8C-83A1-F6EECF244321}">
                <p14:modId xmlns:p14="http://schemas.microsoft.com/office/powerpoint/2010/main" val="31532171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93003732"/>
                    </a:ext>
                  </a:extLst>
                </a:gridCol>
                <a:gridCol w="493776">
                  <a:extLst>
                    <a:ext uri="{9D8B030D-6E8A-4147-A177-3AD203B41FA5}">
                      <a16:colId xmlns:a16="http://schemas.microsoft.com/office/drawing/2014/main" val="258102370"/>
                    </a:ext>
                  </a:extLst>
                </a:gridCol>
                <a:gridCol w="208280">
                  <a:extLst>
                    <a:ext uri="{9D8B030D-6E8A-4147-A177-3AD203B41FA5}">
                      <a16:colId xmlns:a16="http://schemas.microsoft.com/office/drawing/2014/main" val="242530543"/>
                    </a:ext>
                  </a:extLst>
                </a:gridCol>
                <a:gridCol w="246888">
                  <a:extLst>
                    <a:ext uri="{9D8B030D-6E8A-4147-A177-3AD203B41FA5}">
                      <a16:colId xmlns:a16="http://schemas.microsoft.com/office/drawing/2014/main" val="1002191078"/>
                    </a:ext>
                  </a:extLst>
                </a:gridCol>
                <a:gridCol w="493776">
                  <a:extLst>
                    <a:ext uri="{9D8B030D-6E8A-4147-A177-3AD203B41FA5}">
                      <a16:colId xmlns:a16="http://schemas.microsoft.com/office/drawing/2014/main" val="2359255293"/>
                    </a:ext>
                  </a:extLst>
                </a:gridCol>
                <a:gridCol w="493776">
                  <a:extLst>
                    <a:ext uri="{9D8B030D-6E8A-4147-A177-3AD203B41FA5}">
                      <a16:colId xmlns:a16="http://schemas.microsoft.com/office/drawing/2014/main" val="2752281427"/>
                    </a:ext>
                  </a:extLst>
                </a:gridCol>
                <a:gridCol w="493776">
                  <a:extLst>
                    <a:ext uri="{9D8B030D-6E8A-4147-A177-3AD203B41FA5}">
                      <a16:colId xmlns:a16="http://schemas.microsoft.com/office/drawing/2014/main" val="118062496"/>
                    </a:ext>
                  </a:extLst>
                </a:gridCol>
                <a:gridCol w="493776">
                  <a:extLst>
                    <a:ext uri="{9D8B030D-6E8A-4147-A177-3AD203B41FA5}">
                      <a16:colId xmlns:a16="http://schemas.microsoft.com/office/drawing/2014/main" val="1240900117"/>
                    </a:ext>
                  </a:extLst>
                </a:gridCol>
                <a:gridCol w="493776">
                  <a:extLst>
                    <a:ext uri="{9D8B030D-6E8A-4147-A177-3AD203B41FA5}">
                      <a16:colId xmlns:a16="http://schemas.microsoft.com/office/drawing/2014/main" val="1379901636"/>
                    </a:ext>
                  </a:extLst>
                </a:gridCol>
                <a:gridCol w="493776">
                  <a:extLst>
                    <a:ext uri="{9D8B030D-6E8A-4147-A177-3AD203B41FA5}">
                      <a16:colId xmlns:a16="http://schemas.microsoft.com/office/drawing/2014/main" val="560694169"/>
                    </a:ext>
                  </a:extLst>
                </a:gridCol>
                <a:gridCol w="493776">
                  <a:extLst>
                    <a:ext uri="{9D8B030D-6E8A-4147-A177-3AD203B41FA5}">
                      <a16:colId xmlns:a16="http://schemas.microsoft.com/office/drawing/2014/main" val="2105747607"/>
                    </a:ext>
                  </a:extLst>
                </a:gridCol>
                <a:gridCol w="493776">
                  <a:extLst>
                    <a:ext uri="{9D8B030D-6E8A-4147-A177-3AD203B41FA5}">
                      <a16:colId xmlns:a16="http://schemas.microsoft.com/office/drawing/2014/main" val="1794472112"/>
                    </a:ext>
                  </a:extLst>
                </a:gridCol>
                <a:gridCol w="493776">
                  <a:extLst>
                    <a:ext uri="{9D8B030D-6E8A-4147-A177-3AD203B41FA5}">
                      <a16:colId xmlns:a16="http://schemas.microsoft.com/office/drawing/2014/main" val="4226405271"/>
                    </a:ext>
                  </a:extLst>
                </a:gridCol>
                <a:gridCol w="493776">
                  <a:extLst>
                    <a:ext uri="{9D8B030D-6E8A-4147-A177-3AD203B41FA5}">
                      <a16:colId xmlns:a16="http://schemas.microsoft.com/office/drawing/2014/main" val="3144235248"/>
                    </a:ext>
                  </a:extLst>
                </a:gridCol>
                <a:gridCol w="493776">
                  <a:extLst>
                    <a:ext uri="{9D8B030D-6E8A-4147-A177-3AD203B41FA5}">
                      <a16:colId xmlns:a16="http://schemas.microsoft.com/office/drawing/2014/main" val="2900348282"/>
                    </a:ext>
                  </a:extLst>
                </a:gridCol>
                <a:gridCol w="493776">
                  <a:extLst>
                    <a:ext uri="{9D8B030D-6E8A-4147-A177-3AD203B41FA5}">
                      <a16:colId xmlns:a16="http://schemas.microsoft.com/office/drawing/2014/main" val="397998707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34785037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Emaar Misr - 2021-10-01 13:04:17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146206366"/>
                  </a:ext>
                </a:extLst>
              </a:tr>
            </a:tbl>
          </a:graphicData>
        </a:graphic>
      </p:graphicFrame>
      <p:sp>
        <p:nvSpPr>
          <p:cNvPr id="4" name="Text Placeholder 3">
            <a:extLst>
              <a:ext uri="{FF2B5EF4-FFF2-40B4-BE49-F238E27FC236}">
                <a16:creationId xmlns:a16="http://schemas.microsoft.com/office/drawing/2014/main" id="{1899D7FB-E4B3-4D5B-AF42-798E1301DBF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267897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20211117_144230</Template>
  <TotalTime>1</TotalTime>
  <Words>1888</Words>
  <Application>Microsoft Office PowerPoint</Application>
  <PresentationFormat>On-screen Show (16:9)</PresentationFormat>
  <Paragraphs>924</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Facebook</vt:lpstr>
      <vt:lpstr>Facebook Key Metrics Table | Emaar Misr</vt:lpstr>
      <vt:lpstr>Facebook Fans Change | Emaar Misr</vt:lpstr>
      <vt:lpstr>Facebook Fan Demographics | Emaar Misr</vt:lpstr>
      <vt:lpstr>Facebook Reach | Emaar Misr</vt:lpstr>
      <vt:lpstr>Facebook Facebook Organic vs Paid Reach | Emaar Misr</vt:lpstr>
      <vt:lpstr>Facebook Impressions | Emaar Misr</vt:lpstr>
      <vt:lpstr>Facebook Total Interactions | Emaar Misr</vt:lpstr>
      <vt:lpstr>Facebook Video Analysis - Videos Table | Emaar Misr - 1 of 7</vt:lpstr>
      <vt:lpstr>Facebook Video Analysis - Videos Table | Emaar Misr - 2 of 7</vt:lpstr>
      <vt:lpstr>Facebook Video Analysis - Videos Table | Emaar Misr - 3 of 7</vt:lpstr>
      <vt:lpstr>Facebook Video Analysis - Videos Table | Emaar Misr - 4 of 7</vt:lpstr>
      <vt:lpstr>Facebook Video Analysis - Videos Table | Emaar Misr - 5 of 7</vt:lpstr>
      <vt:lpstr>Facebook Video Analysis - Videos Table | Emaar Misr - 6 of 7</vt:lpstr>
      <vt:lpstr>Facebook Video Analysis - Videos Table | Emaar Misr - 7 of 7</vt:lpstr>
      <vt:lpstr>Facebook Facebook Top 3 Posts | Emaar Misr - 1 of 3</vt:lpstr>
      <vt:lpstr>Facebook Facebook Top 3 Posts | Emaar Misr - 2 of 3</vt:lpstr>
      <vt:lpstr>Facebook Facebook Top 3 Posts | Emaar Misr - 3 of 3</vt:lpstr>
      <vt:lpstr>Facebook Top Posts Table | Emaar Misr - 1 of 20</vt:lpstr>
      <vt:lpstr>Facebook Top Posts Table | Emaar Misr - 2 of 20</vt:lpstr>
      <vt:lpstr>Facebook Top Posts Table | Emaar Misr - 3 of 20</vt:lpstr>
      <vt:lpstr>Facebook Top Posts Table | Emaar Misr - 4 of 20</vt:lpstr>
      <vt:lpstr>Facebook Top Posts Table | Emaar Misr - 5 of 20</vt:lpstr>
      <vt:lpstr>Facebook Top Posts Table | Emaar Misr - 6 of 20</vt:lpstr>
      <vt:lpstr>Facebook Top Posts Table | Emaar Misr - 7 of 20</vt:lpstr>
      <vt:lpstr>Facebook Top Posts Table | Emaar Misr - 8 of 20</vt:lpstr>
      <vt:lpstr>Facebook Top Posts Table | Emaar Misr - 9 of 20</vt:lpstr>
      <vt:lpstr>Facebook Top Posts Table | Emaar Misr - 10 of 20</vt:lpstr>
      <vt:lpstr>Facebook Top Posts Table | Emaar Misr - 11 of 20</vt:lpstr>
      <vt:lpstr>Facebook Top Posts Table | Emaar Misr - 12 of 20</vt:lpstr>
      <vt:lpstr>Facebook Top Posts Table | Emaar Misr - 13 of 20</vt:lpstr>
      <vt:lpstr>Facebook Top Posts Table | Emaar Misr - 14 of 20</vt:lpstr>
      <vt:lpstr>Facebook Top Posts Table | Emaar Misr - 15 of 20</vt:lpstr>
      <vt:lpstr>Facebook Top Posts Table | Emaar Misr - 16 of 20</vt:lpstr>
      <vt:lpstr>Facebook Top Posts Table | Emaar Misr - 17 of 20</vt:lpstr>
      <vt:lpstr>Facebook Top Posts Table | Emaar Misr - 18 of 20</vt:lpstr>
      <vt:lpstr>Facebook Top Posts Table | Emaar Misr - 19 of 20</vt:lpstr>
      <vt:lpstr>Facebook Top Posts Table | Emaar Misr - 20 of 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Frederik Peiniger</dc:creator>
  <cp:lastModifiedBy>Frederik Peiniger</cp:lastModifiedBy>
  <cp:revision>1</cp:revision>
  <dcterms:created xsi:type="dcterms:W3CDTF">2021-11-17T14:42:31Z</dcterms:created>
  <dcterms:modified xsi:type="dcterms:W3CDTF">2021-11-17T14:43:56Z</dcterms:modified>
</cp:coreProperties>
</file>