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Lst>
  <p:sldSz cx="9144000" cy="5143500" type="screen16x9"/>
  <p:notesSz cx="6858000" cy="9144000"/>
  <p:embeddedFontLst>
    <p:embeddedFont>
      <p:font typeface="Calibri" panose="020F0502020204030204" pitchFamily="34" charset="0"/>
      <p:regular r:id="rId28"/>
      <p:bold r:id="rId29"/>
      <p:italic r:id="rId30"/>
      <p:boldItalic r:id="rId3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7D74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0039" autoAdjust="0"/>
    <p:restoredTop sz="85059" autoAdjust="0"/>
  </p:normalViewPr>
  <p:slideViewPr>
    <p:cSldViewPr snapToGrid="0">
      <p:cViewPr varScale="1">
        <p:scale>
          <a:sx n="81" d="100"/>
          <a:sy n="81" d="100"/>
        </p:scale>
        <p:origin x="60" y="6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2.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1.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4.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font" Target="fonts/font3.fntdata"/><Relationship Id="rId35"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bg>
      <p:bgPr>
        <a:solidFill>
          <a:srgbClr val="F7D749"/>
        </a:solidFill>
        <a:effectLst/>
      </p:bgPr>
    </p:bg>
    <p:spTree>
      <p:nvGrpSpPr>
        <p:cNvPr id="1" name=""/>
        <p:cNvGrpSpPr/>
        <p:nvPr/>
      </p:nvGrpSpPr>
      <p:grpSpPr>
        <a:xfrm>
          <a:off x="0" y="0"/>
          <a:ext cx="0" cy="0"/>
          <a:chOff x="0" y="0"/>
          <a:chExt cx="0" cy="0"/>
        </a:xfrm>
      </p:grpSpPr>
      <p:pic>
        <p:nvPicPr>
          <p:cNvPr id="5" name="image4.png"/>
          <p:cNvPicPr>
            <a:picLocks noChangeAspect="1"/>
          </p:cNvPicPr>
          <p:nvPr userDrawn="1"/>
        </p:nvPicPr>
        <p:blipFill>
          <a:blip r:embed="rId2">
            <a:extLst/>
          </a:blip>
          <a:stretch>
            <a:fillRect/>
          </a:stretch>
        </p:blipFill>
        <p:spPr>
          <a:xfrm flipH="1">
            <a:off x="2579806" y="-1795328"/>
            <a:ext cx="5982753" cy="6786298"/>
          </a:xfrm>
          <a:prstGeom prst="rect">
            <a:avLst/>
          </a:prstGeom>
          <a:ln w="12700">
            <a:miter lim="400000"/>
          </a:ln>
        </p:spPr>
      </p:pic>
      <p:sp>
        <p:nvSpPr>
          <p:cNvPr id="2" name="dashboardName"/>
          <p:cNvSpPr>
            <a:spLocks noGrp="1"/>
          </p:cNvSpPr>
          <p:nvPr>
            <p:ph type="ctrTitle" hasCustomPrompt="1"/>
          </p:nvPr>
        </p:nvSpPr>
        <p:spPr>
          <a:xfrm>
            <a:off x="3813139" y="622066"/>
            <a:ext cx="3516086" cy="834240"/>
          </a:xfrm>
        </p:spPr>
        <p:txBody>
          <a:bodyPr anchor="b" anchorCtr="1">
            <a:noAutofit/>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3813139" y="1597821"/>
            <a:ext cx="3516086" cy="880233"/>
          </a:xfrm>
        </p:spPr>
        <p:txBody>
          <a:bodyPr>
            <a:normAutofit/>
          </a:bodyPr>
          <a:lstStyle>
            <a:lvl1pPr marL="0" indent="0" algn="ctr">
              <a:buNone/>
              <a:defRPr sz="1350">
                <a:solidFill>
                  <a:schemeClr val="tx1">
                    <a:tint val="75000"/>
                  </a:schemeClr>
                </a:solidFill>
              </a:defRPr>
            </a:lvl1pPr>
            <a:lvl2pPr marL="257175" indent="0" algn="ctr">
              <a:buNone/>
              <a:defRPr>
                <a:solidFill>
                  <a:schemeClr val="tx1">
                    <a:tint val="75000"/>
                  </a:schemeClr>
                </a:solidFill>
              </a:defRPr>
            </a:lvl2pPr>
            <a:lvl3pPr marL="514350" indent="0" algn="ctr">
              <a:buNone/>
              <a:defRPr>
                <a:solidFill>
                  <a:schemeClr val="tx1">
                    <a:tint val="75000"/>
                  </a:schemeClr>
                </a:solidFill>
              </a:defRPr>
            </a:lvl3pPr>
            <a:lvl4pPr marL="771525" indent="0" algn="ctr">
              <a:buNone/>
              <a:defRPr>
                <a:solidFill>
                  <a:schemeClr val="tx1">
                    <a:tint val="75000"/>
                  </a:schemeClr>
                </a:solidFill>
              </a:defRPr>
            </a:lvl4pPr>
            <a:lvl5pPr marL="1028700" indent="0" algn="ctr">
              <a:buNone/>
              <a:defRPr>
                <a:solidFill>
                  <a:schemeClr val="tx1">
                    <a:tint val="75000"/>
                  </a:schemeClr>
                </a:solidFill>
              </a:defRPr>
            </a:lvl5pPr>
            <a:lvl6pPr marL="1285875" indent="0" algn="ctr">
              <a:buNone/>
              <a:defRPr>
                <a:solidFill>
                  <a:schemeClr val="tx1">
                    <a:tint val="75000"/>
                  </a:schemeClr>
                </a:solidFill>
              </a:defRPr>
            </a:lvl6pPr>
            <a:lvl7pPr marL="1543050" indent="0" algn="ctr">
              <a:buNone/>
              <a:defRPr>
                <a:solidFill>
                  <a:schemeClr val="tx1">
                    <a:tint val="75000"/>
                  </a:schemeClr>
                </a:solidFill>
              </a:defRPr>
            </a:lvl7pPr>
            <a:lvl8pPr marL="1800225" indent="0" algn="ctr">
              <a:buNone/>
              <a:defRPr>
                <a:solidFill>
                  <a:schemeClr val="tx1">
                    <a:tint val="75000"/>
                  </a:schemeClr>
                </a:solidFill>
              </a:defRPr>
            </a:lvl8pPr>
            <a:lvl9pPr marL="20574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sp>
        <p:nvSpPr>
          <p:cNvPr id="2" name="metricName"/>
          <p:cNvSpPr>
            <a:spLocks noGrp="1"/>
          </p:cNvSpPr>
          <p:nvPr>
            <p:ph type="title" hasCustomPrompt="1"/>
          </p:nvPr>
        </p:nvSpPr>
        <p:spPr>
          <a:xfrm>
            <a:off x="457200" y="205979"/>
            <a:ext cx="8229600" cy="612900"/>
          </a:xfrm>
        </p:spPr>
        <p:txBody>
          <a:bodyPr vert="horz" lIns="91440" tIns="45720" rIns="91440" bIns="45720" rtlCol="0" anchor="ctr">
            <a:normAutofit/>
          </a:bodyPr>
          <a:lstStyle>
            <a:lvl1pPr>
              <a:defRPr lang="de-DE" sz="135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298774"/>
            <a:ext cx="8229600" cy="2674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906067"/>
            <a:ext cx="8229600" cy="306128"/>
          </a:xfrm>
        </p:spPr>
        <p:txBody>
          <a:bodyPr>
            <a:noAutofit/>
          </a:bodyPr>
          <a:lstStyle>
            <a:lvl1pPr marL="0" indent="0">
              <a:buNone/>
              <a:defRPr sz="1013">
                <a:solidFill>
                  <a:schemeClr val="tx1">
                    <a:lumMod val="65000"/>
                    <a:lumOff val="35000"/>
                  </a:schemeClr>
                </a:solidFill>
              </a:defRPr>
            </a:lvl1pPr>
          </a:lstStyle>
          <a:p>
            <a:pPr lvl="0"/>
            <a:r>
              <a:rPr lang="de-DE" dirty="0" err="1"/>
              <a:t>timePeriod</a:t>
            </a:r>
            <a:endParaRPr lang="de-DE" dirty="0"/>
          </a:p>
        </p:txBody>
      </p:sp>
      <p:grpSp>
        <p:nvGrpSpPr>
          <p:cNvPr id="12" name="Group 130"/>
          <p:cNvGrpSpPr>
            <a:grpSpLocks noChangeAspect="1"/>
          </p:cNvGrpSpPr>
          <p:nvPr userDrawn="1"/>
        </p:nvGrpSpPr>
        <p:grpSpPr>
          <a:xfrm>
            <a:off x="7586530" y="4059866"/>
            <a:ext cx="2309400" cy="2619577"/>
            <a:chOff x="0" y="-1"/>
            <a:chExt cx="5078173" cy="5760226"/>
          </a:xfrm>
        </p:grpSpPr>
        <p:pic>
          <p:nvPicPr>
            <p:cNvPr id="13" name="image2.png"/>
            <p:cNvPicPr>
              <a:picLocks noChangeAspect="1"/>
            </p:cNvPicPr>
            <p:nvPr/>
          </p:nvPicPr>
          <p:blipFill>
            <a:blip r:embed="rId2">
              <a:extLst/>
            </a:blip>
            <a:stretch>
              <a:fillRect/>
            </a:stretch>
          </p:blipFill>
          <p:spPr>
            <a:xfrm rot="10800000">
              <a:off x="-1" y="-2"/>
              <a:ext cx="5078174" cy="5760228"/>
            </a:xfrm>
            <a:prstGeom prst="rect">
              <a:avLst/>
            </a:prstGeom>
            <a:ln w="12700" cap="flat">
              <a:noFill/>
              <a:miter lim="400000"/>
            </a:ln>
            <a:effectLst/>
          </p:spPr>
        </p:pic>
        <p:pic>
          <p:nvPicPr>
            <p:cNvPr id="14" name="image6.png"/>
            <p:cNvPicPr>
              <a:picLocks noChangeAspect="1"/>
            </p:cNvPicPr>
            <p:nvPr/>
          </p:nvPicPr>
          <p:blipFill>
            <a:blip r:embed="rId3">
              <a:extLst/>
            </a:blip>
            <a:stretch>
              <a:fillRect/>
            </a:stretch>
          </p:blipFill>
          <p:spPr>
            <a:xfrm>
              <a:off x="844864" y="830519"/>
              <a:ext cx="2367857" cy="1319866"/>
            </a:xfrm>
            <a:prstGeom prst="rect">
              <a:avLst/>
            </a:prstGeom>
            <a:ln w="12700" cap="flat">
              <a:noFill/>
              <a:miter lim="400000"/>
            </a:ln>
            <a:effectLst/>
          </p:spPr>
        </p:pic>
      </p:gr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sp>
        <p:nvSpPr>
          <p:cNvPr id="2" name="metricName"/>
          <p:cNvSpPr>
            <a:spLocks noGrp="1"/>
          </p:cNvSpPr>
          <p:nvPr>
            <p:ph type="title" hasCustomPrompt="1"/>
          </p:nvPr>
        </p:nvSpPr>
        <p:spPr>
          <a:xfrm>
            <a:off x="457200" y="205980"/>
            <a:ext cx="8229600" cy="613252"/>
          </a:xfrm>
        </p:spPr>
        <p:txBody>
          <a:bodyPr vert="horz" lIns="91440" tIns="45720" rIns="91440" bIns="45720" rtlCol="0" anchor="ctr">
            <a:normAutofit/>
          </a:bodyPr>
          <a:lstStyle>
            <a:lvl1pPr>
              <a:defRPr lang="de-DE" sz="135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298779"/>
            <a:ext cx="8229600" cy="2674800"/>
          </a:xfrm>
        </p:spPr>
        <p:txBody>
          <a:bodyPr/>
          <a:lstStyle>
            <a:lvl1pPr>
              <a:defRPr sz="75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906067"/>
            <a:ext cx="8229600" cy="306128"/>
          </a:xfrm>
        </p:spPr>
        <p:txBody>
          <a:bodyPr>
            <a:noAutofit/>
          </a:bodyPr>
          <a:lstStyle>
            <a:lvl1pPr marL="0" indent="0">
              <a:buNone/>
              <a:defRPr sz="1013">
                <a:solidFill>
                  <a:schemeClr val="tx1">
                    <a:lumMod val="65000"/>
                    <a:lumOff val="35000"/>
                  </a:schemeClr>
                </a:solidFill>
              </a:defRPr>
            </a:lvl1pPr>
          </a:lstStyle>
          <a:p>
            <a:pPr lvl="0"/>
            <a:r>
              <a:rPr lang="de-DE" dirty="0" err="1"/>
              <a:t>timePeriod</a:t>
            </a:r>
            <a:endParaRPr lang="de-DE" dirty="0"/>
          </a:p>
        </p:txBody>
      </p:sp>
      <p:grpSp>
        <p:nvGrpSpPr>
          <p:cNvPr id="10" name="Group 130"/>
          <p:cNvGrpSpPr>
            <a:grpSpLocks noChangeAspect="1"/>
          </p:cNvGrpSpPr>
          <p:nvPr userDrawn="1"/>
        </p:nvGrpSpPr>
        <p:grpSpPr>
          <a:xfrm>
            <a:off x="7586530" y="4059866"/>
            <a:ext cx="2309400" cy="2619577"/>
            <a:chOff x="0" y="-1"/>
            <a:chExt cx="5078173" cy="5760226"/>
          </a:xfrm>
        </p:grpSpPr>
        <p:pic>
          <p:nvPicPr>
            <p:cNvPr id="11" name="image2.png"/>
            <p:cNvPicPr>
              <a:picLocks noChangeAspect="1"/>
            </p:cNvPicPr>
            <p:nvPr/>
          </p:nvPicPr>
          <p:blipFill>
            <a:blip r:embed="rId2">
              <a:extLst/>
            </a:blip>
            <a:stretch>
              <a:fillRect/>
            </a:stretch>
          </p:blipFill>
          <p:spPr>
            <a:xfrm rot="10800000">
              <a:off x="-1" y="-2"/>
              <a:ext cx="5078174" cy="5760228"/>
            </a:xfrm>
            <a:prstGeom prst="rect">
              <a:avLst/>
            </a:prstGeom>
            <a:ln w="12700" cap="flat">
              <a:noFill/>
              <a:miter lim="400000"/>
            </a:ln>
            <a:effectLst/>
          </p:spPr>
        </p:pic>
        <p:pic>
          <p:nvPicPr>
            <p:cNvPr id="12" name="image6.png"/>
            <p:cNvPicPr>
              <a:picLocks noChangeAspect="1"/>
            </p:cNvPicPr>
            <p:nvPr/>
          </p:nvPicPr>
          <p:blipFill>
            <a:blip r:embed="rId3">
              <a:extLst/>
            </a:blip>
            <a:stretch>
              <a:fillRect/>
            </a:stretch>
          </p:blipFill>
          <p:spPr>
            <a:xfrm>
              <a:off x="844864" y="830519"/>
              <a:ext cx="2367857" cy="1319866"/>
            </a:xfrm>
            <a:prstGeom prst="rect">
              <a:avLst/>
            </a:prstGeom>
            <a:ln w="12700" cap="flat">
              <a:noFill/>
              <a:miter lim="400000"/>
            </a:ln>
            <a:effectLst/>
          </p:spPr>
        </p:pic>
      </p:gr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4767264"/>
            <a:ext cx="2133600" cy="273844"/>
          </a:xfrm>
          <a:prstGeom prst="rect">
            <a:avLst/>
          </a:prstGeom>
        </p:spPr>
        <p:txBody>
          <a:bodyPr/>
          <a:lstStyle/>
          <a:p>
            <a:fld id="{45F6C407-A0E7-45C3-BD21-F98192467435}" type="datetimeFigureOut">
              <a:rPr lang="en-US" smtClean="0"/>
              <a:t>11/9/2021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4767264"/>
            <a:ext cx="2133600" cy="273844"/>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3305177"/>
            <a:ext cx="7772400" cy="1021556"/>
          </a:xfrm>
        </p:spPr>
        <p:txBody>
          <a:bodyPr anchor="t"/>
          <a:lstStyle>
            <a:lvl1pPr algn="l">
              <a:defRPr sz="2250" b="1" cap="all"/>
            </a:lvl1pPr>
          </a:lstStyle>
          <a:p>
            <a:r>
              <a:rPr lang="en-US"/>
              <a:t>Click to edit Master title style</a:t>
            </a:r>
            <a:endParaRPr lang="de-DE"/>
          </a:p>
        </p:txBody>
      </p:sp>
      <p:sp>
        <p:nvSpPr>
          <p:cNvPr id="3" name="Textplatzhalter 2"/>
          <p:cNvSpPr>
            <a:spLocks noGrp="1"/>
          </p:cNvSpPr>
          <p:nvPr>
            <p:ph type="body" idx="1"/>
          </p:nvPr>
        </p:nvSpPr>
        <p:spPr>
          <a:xfrm>
            <a:off x="722313" y="2180035"/>
            <a:ext cx="7772400" cy="1125140"/>
          </a:xfrm>
        </p:spPr>
        <p:txBody>
          <a:bodyPr anchor="b"/>
          <a:lstStyle>
            <a:lvl1pPr marL="0" indent="0">
              <a:buNone/>
              <a:defRPr sz="1125">
                <a:solidFill>
                  <a:schemeClr val="tx1">
                    <a:tint val="75000"/>
                  </a:schemeClr>
                </a:solidFill>
              </a:defRPr>
            </a:lvl1pPr>
            <a:lvl2pPr marL="257175" indent="0">
              <a:buNone/>
              <a:defRPr sz="1013">
                <a:solidFill>
                  <a:schemeClr val="tx1">
                    <a:tint val="75000"/>
                  </a:schemeClr>
                </a:solidFill>
              </a:defRPr>
            </a:lvl2pPr>
            <a:lvl3pPr marL="514350" indent="0">
              <a:buNone/>
              <a:defRPr sz="900">
                <a:solidFill>
                  <a:schemeClr val="tx1">
                    <a:tint val="75000"/>
                  </a:schemeClr>
                </a:solidFill>
              </a:defRPr>
            </a:lvl3pPr>
            <a:lvl4pPr marL="771525" indent="0">
              <a:buNone/>
              <a:defRPr sz="788">
                <a:solidFill>
                  <a:schemeClr val="tx1">
                    <a:tint val="75000"/>
                  </a:schemeClr>
                </a:solidFill>
              </a:defRPr>
            </a:lvl4pPr>
            <a:lvl5pPr marL="1028700" indent="0">
              <a:buNone/>
              <a:defRPr sz="788">
                <a:solidFill>
                  <a:schemeClr val="tx1">
                    <a:tint val="75000"/>
                  </a:schemeClr>
                </a:solidFill>
              </a:defRPr>
            </a:lvl5pPr>
            <a:lvl6pPr marL="1285875" indent="0">
              <a:buNone/>
              <a:defRPr sz="788">
                <a:solidFill>
                  <a:schemeClr val="tx1">
                    <a:tint val="75000"/>
                  </a:schemeClr>
                </a:solidFill>
              </a:defRPr>
            </a:lvl6pPr>
            <a:lvl7pPr marL="1543050" indent="0">
              <a:buNone/>
              <a:defRPr sz="788">
                <a:solidFill>
                  <a:schemeClr val="tx1">
                    <a:tint val="75000"/>
                  </a:schemeClr>
                </a:solidFill>
              </a:defRPr>
            </a:lvl7pPr>
            <a:lvl8pPr marL="1800225" indent="0">
              <a:buNone/>
              <a:defRPr sz="788">
                <a:solidFill>
                  <a:schemeClr val="tx1">
                    <a:tint val="75000"/>
                  </a:schemeClr>
                </a:solidFill>
              </a:defRPr>
            </a:lvl8pPr>
            <a:lvl9pPr marL="2057400" indent="0">
              <a:buNone/>
              <a:defRPr sz="788">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4767264"/>
            <a:ext cx="2133600" cy="273844"/>
          </a:xfrm>
          <a:prstGeom prst="rect">
            <a:avLst/>
          </a:prstGeom>
        </p:spPr>
        <p:txBody>
          <a:bodyPr/>
          <a:lstStyle/>
          <a:p>
            <a:fld id="{45F6C407-A0E7-45C3-BD21-F98192467435}" type="datetimeFigureOut">
              <a:rPr lang="en-US" smtClean="0"/>
              <a:t>11/9/2021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4767264"/>
            <a:ext cx="2133600" cy="273844"/>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200152"/>
            <a:ext cx="4038600" cy="3394472"/>
          </a:xfrm>
        </p:spPr>
        <p:txBody>
          <a:bodyPr/>
          <a:lstStyle>
            <a:lvl1pPr>
              <a:defRPr sz="1575"/>
            </a:lvl1pPr>
            <a:lvl2pPr>
              <a:defRPr sz="1350"/>
            </a:lvl2pPr>
            <a:lvl3pPr>
              <a:defRPr sz="1125"/>
            </a:lvl3pPr>
            <a:lvl4pPr>
              <a:defRPr sz="1013"/>
            </a:lvl4pPr>
            <a:lvl5pPr>
              <a:defRPr sz="1013"/>
            </a:lvl5pPr>
            <a:lvl6pPr>
              <a:defRPr sz="1013"/>
            </a:lvl6pPr>
            <a:lvl7pPr>
              <a:defRPr sz="1013"/>
            </a:lvl7pPr>
            <a:lvl8pPr>
              <a:defRPr sz="1013"/>
            </a:lvl8pPr>
            <a:lvl9pPr>
              <a:defRPr sz="1013"/>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200152"/>
            <a:ext cx="4038600" cy="3394472"/>
          </a:xfrm>
        </p:spPr>
        <p:txBody>
          <a:bodyPr/>
          <a:lstStyle>
            <a:lvl1pPr>
              <a:defRPr sz="1575"/>
            </a:lvl1pPr>
            <a:lvl2pPr>
              <a:defRPr sz="1350"/>
            </a:lvl2pPr>
            <a:lvl3pPr>
              <a:defRPr sz="1125"/>
            </a:lvl3pPr>
            <a:lvl4pPr>
              <a:defRPr sz="1013"/>
            </a:lvl4pPr>
            <a:lvl5pPr>
              <a:defRPr sz="1013"/>
            </a:lvl5pPr>
            <a:lvl6pPr>
              <a:defRPr sz="1013"/>
            </a:lvl6pPr>
            <a:lvl7pPr>
              <a:defRPr sz="1013"/>
            </a:lvl7pPr>
            <a:lvl8pPr>
              <a:defRPr sz="1013"/>
            </a:lvl8pPr>
            <a:lvl9pPr>
              <a:defRPr sz="1013"/>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4767264"/>
            <a:ext cx="2133600" cy="273844"/>
          </a:xfrm>
          <a:prstGeom prst="rect">
            <a:avLst/>
          </a:prstGeom>
        </p:spPr>
        <p:txBody>
          <a:bodyPr/>
          <a:lstStyle/>
          <a:p>
            <a:fld id="{45F6C407-A0E7-45C3-BD21-F98192467435}" type="datetimeFigureOut">
              <a:rPr lang="en-US" smtClean="0"/>
              <a:t>11/9/2021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4767264"/>
            <a:ext cx="2133600" cy="273844"/>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151335"/>
            <a:ext cx="4040188" cy="479822"/>
          </a:xfrm>
        </p:spPr>
        <p:txBody>
          <a:bodyPr anchor="b"/>
          <a:lstStyle>
            <a:lvl1pPr marL="0" indent="0">
              <a:buNone/>
              <a:defRPr sz="1350" b="1"/>
            </a:lvl1pPr>
            <a:lvl2pPr marL="257175" indent="0">
              <a:buNone/>
              <a:defRPr sz="1125" b="1"/>
            </a:lvl2pPr>
            <a:lvl3pPr marL="514350" indent="0">
              <a:buNone/>
              <a:defRPr sz="1013" b="1"/>
            </a:lvl3pPr>
            <a:lvl4pPr marL="771525" indent="0">
              <a:buNone/>
              <a:defRPr sz="900" b="1"/>
            </a:lvl4pPr>
            <a:lvl5pPr marL="1028700" indent="0">
              <a:buNone/>
              <a:defRPr sz="900" b="1"/>
            </a:lvl5pPr>
            <a:lvl6pPr marL="1285875" indent="0">
              <a:buNone/>
              <a:defRPr sz="900" b="1"/>
            </a:lvl6pPr>
            <a:lvl7pPr marL="1543050" indent="0">
              <a:buNone/>
              <a:defRPr sz="900" b="1"/>
            </a:lvl7pPr>
            <a:lvl8pPr marL="1800225" indent="0">
              <a:buNone/>
              <a:defRPr sz="900" b="1"/>
            </a:lvl8pPr>
            <a:lvl9pPr marL="2057400" indent="0">
              <a:buNone/>
              <a:defRPr sz="900" b="1"/>
            </a:lvl9pPr>
          </a:lstStyle>
          <a:p>
            <a:pPr lvl="0"/>
            <a:r>
              <a:rPr lang="en-US"/>
              <a:t>Edit Master text styles</a:t>
            </a:r>
          </a:p>
        </p:txBody>
      </p:sp>
      <p:sp>
        <p:nvSpPr>
          <p:cNvPr id="4" name="Inhaltsplatzhalter 3"/>
          <p:cNvSpPr>
            <a:spLocks noGrp="1"/>
          </p:cNvSpPr>
          <p:nvPr>
            <p:ph sz="half" idx="2"/>
          </p:nvPr>
        </p:nvSpPr>
        <p:spPr>
          <a:xfrm>
            <a:off x="457200" y="1631156"/>
            <a:ext cx="4040188" cy="2963466"/>
          </a:xfrm>
        </p:spPr>
        <p:txBody>
          <a:bodyPr/>
          <a:lstStyle>
            <a:lvl1pPr>
              <a:defRPr sz="1350"/>
            </a:lvl1pPr>
            <a:lvl2pPr>
              <a:defRPr sz="1125"/>
            </a:lvl2pPr>
            <a:lvl3pPr>
              <a:defRPr sz="1013"/>
            </a:lvl3pPr>
            <a:lvl4pPr>
              <a:defRPr sz="900"/>
            </a:lvl4pPr>
            <a:lvl5pPr>
              <a:defRPr sz="900"/>
            </a:lvl5pPr>
            <a:lvl6pPr>
              <a:defRPr sz="900"/>
            </a:lvl6pPr>
            <a:lvl7pPr>
              <a:defRPr sz="900"/>
            </a:lvl7pPr>
            <a:lvl8pPr>
              <a:defRPr sz="900"/>
            </a:lvl8pPr>
            <a:lvl9pPr>
              <a:defRPr sz="9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7" y="1151335"/>
            <a:ext cx="4041775" cy="479822"/>
          </a:xfrm>
        </p:spPr>
        <p:txBody>
          <a:bodyPr anchor="b"/>
          <a:lstStyle>
            <a:lvl1pPr marL="0" indent="0">
              <a:buNone/>
              <a:defRPr sz="1350" b="1"/>
            </a:lvl1pPr>
            <a:lvl2pPr marL="257175" indent="0">
              <a:buNone/>
              <a:defRPr sz="1125" b="1"/>
            </a:lvl2pPr>
            <a:lvl3pPr marL="514350" indent="0">
              <a:buNone/>
              <a:defRPr sz="1013" b="1"/>
            </a:lvl3pPr>
            <a:lvl4pPr marL="771525" indent="0">
              <a:buNone/>
              <a:defRPr sz="900" b="1"/>
            </a:lvl4pPr>
            <a:lvl5pPr marL="1028700" indent="0">
              <a:buNone/>
              <a:defRPr sz="900" b="1"/>
            </a:lvl5pPr>
            <a:lvl6pPr marL="1285875" indent="0">
              <a:buNone/>
              <a:defRPr sz="900" b="1"/>
            </a:lvl6pPr>
            <a:lvl7pPr marL="1543050" indent="0">
              <a:buNone/>
              <a:defRPr sz="900" b="1"/>
            </a:lvl7pPr>
            <a:lvl8pPr marL="1800225" indent="0">
              <a:buNone/>
              <a:defRPr sz="900" b="1"/>
            </a:lvl8pPr>
            <a:lvl9pPr marL="2057400" indent="0">
              <a:buNone/>
              <a:defRPr sz="900" b="1"/>
            </a:lvl9pPr>
          </a:lstStyle>
          <a:p>
            <a:pPr lvl="0"/>
            <a:r>
              <a:rPr lang="en-US"/>
              <a:t>Edit Master text styles</a:t>
            </a:r>
          </a:p>
        </p:txBody>
      </p:sp>
      <p:sp>
        <p:nvSpPr>
          <p:cNvPr id="6" name="Inhaltsplatzhalter 5"/>
          <p:cNvSpPr>
            <a:spLocks noGrp="1"/>
          </p:cNvSpPr>
          <p:nvPr>
            <p:ph sz="quarter" idx="4"/>
          </p:nvPr>
        </p:nvSpPr>
        <p:spPr>
          <a:xfrm>
            <a:off x="4645027" y="1631156"/>
            <a:ext cx="4041775" cy="2963466"/>
          </a:xfrm>
        </p:spPr>
        <p:txBody>
          <a:bodyPr/>
          <a:lstStyle>
            <a:lvl1pPr>
              <a:defRPr sz="1350"/>
            </a:lvl1pPr>
            <a:lvl2pPr>
              <a:defRPr sz="1125"/>
            </a:lvl2pPr>
            <a:lvl3pPr>
              <a:defRPr sz="1013"/>
            </a:lvl3pPr>
            <a:lvl4pPr>
              <a:defRPr sz="900"/>
            </a:lvl4pPr>
            <a:lvl5pPr>
              <a:defRPr sz="900"/>
            </a:lvl5pPr>
            <a:lvl6pPr>
              <a:defRPr sz="900"/>
            </a:lvl6pPr>
            <a:lvl7pPr>
              <a:defRPr sz="900"/>
            </a:lvl7pPr>
            <a:lvl8pPr>
              <a:defRPr sz="900"/>
            </a:lvl8pPr>
            <a:lvl9pPr>
              <a:defRPr sz="9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4767264"/>
            <a:ext cx="2133600" cy="273844"/>
          </a:xfrm>
          <a:prstGeom prst="rect">
            <a:avLst/>
          </a:prstGeom>
        </p:spPr>
        <p:txBody>
          <a:bodyPr/>
          <a:lstStyle/>
          <a:p>
            <a:fld id="{45F6C407-A0E7-45C3-BD21-F98192467435}" type="datetimeFigureOut">
              <a:rPr lang="en-US" smtClean="0"/>
              <a:t>11/9/2021</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4767264"/>
            <a:ext cx="2133600" cy="273844"/>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4767264"/>
            <a:ext cx="2133600" cy="273844"/>
          </a:xfrm>
          <a:prstGeom prst="rect">
            <a:avLst/>
          </a:prstGeom>
        </p:spPr>
        <p:txBody>
          <a:bodyPr/>
          <a:lstStyle/>
          <a:p>
            <a:fld id="{45F6C407-A0E7-45C3-BD21-F98192467435}" type="datetimeFigureOut">
              <a:rPr lang="en-US" smtClean="0"/>
              <a:t>11/9/2021</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4767264"/>
            <a:ext cx="2133600" cy="273844"/>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4767264"/>
            <a:ext cx="2133600" cy="273844"/>
          </a:xfrm>
          <a:prstGeom prst="rect">
            <a:avLst/>
          </a:prstGeom>
        </p:spPr>
        <p:txBody>
          <a:bodyPr/>
          <a:lstStyle/>
          <a:p>
            <a:fld id="{45F6C407-A0E7-45C3-BD21-F98192467435}" type="datetimeFigureOut">
              <a:rPr lang="en-US" smtClean="0"/>
              <a:t>11/9/2021</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4767264"/>
            <a:ext cx="2133600" cy="273844"/>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2" y="204787"/>
            <a:ext cx="3008313" cy="871538"/>
          </a:xfrm>
        </p:spPr>
        <p:txBody>
          <a:bodyPr anchor="b"/>
          <a:lstStyle>
            <a:lvl1pPr algn="l">
              <a:defRPr sz="1125" b="1"/>
            </a:lvl1pPr>
          </a:lstStyle>
          <a:p>
            <a:r>
              <a:rPr lang="en-US"/>
              <a:t>Click to edit Master title style</a:t>
            </a:r>
            <a:endParaRPr lang="de-DE"/>
          </a:p>
        </p:txBody>
      </p:sp>
      <p:sp>
        <p:nvSpPr>
          <p:cNvPr id="3" name="Inhaltsplatzhalter 2"/>
          <p:cNvSpPr>
            <a:spLocks noGrp="1"/>
          </p:cNvSpPr>
          <p:nvPr>
            <p:ph idx="1"/>
          </p:nvPr>
        </p:nvSpPr>
        <p:spPr>
          <a:xfrm>
            <a:off x="3575050" y="204789"/>
            <a:ext cx="5111750" cy="4389835"/>
          </a:xfrm>
        </p:spPr>
        <p:txBody>
          <a:bodyPr/>
          <a:lstStyle>
            <a:lvl1pPr>
              <a:defRPr sz="1800"/>
            </a:lvl1pPr>
            <a:lvl2pPr>
              <a:defRPr sz="1575"/>
            </a:lvl2pPr>
            <a:lvl3pPr>
              <a:defRPr sz="1350"/>
            </a:lvl3pPr>
            <a:lvl4pPr>
              <a:defRPr sz="1125"/>
            </a:lvl4pPr>
            <a:lvl5pPr>
              <a:defRPr sz="1125"/>
            </a:lvl5pPr>
            <a:lvl6pPr>
              <a:defRPr sz="1125"/>
            </a:lvl6pPr>
            <a:lvl7pPr>
              <a:defRPr sz="1125"/>
            </a:lvl7pPr>
            <a:lvl8pPr>
              <a:defRPr sz="1125"/>
            </a:lvl8pPr>
            <a:lvl9pPr>
              <a:defRPr sz="1125"/>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2" y="1076327"/>
            <a:ext cx="3008313" cy="3518297"/>
          </a:xfrm>
        </p:spPr>
        <p:txBody>
          <a:bodyPr/>
          <a:lstStyle>
            <a:lvl1pPr marL="0" indent="0">
              <a:buNone/>
              <a:defRPr sz="788"/>
            </a:lvl1pPr>
            <a:lvl2pPr marL="257175" indent="0">
              <a:buNone/>
              <a:defRPr sz="675"/>
            </a:lvl2pPr>
            <a:lvl3pPr marL="514350" indent="0">
              <a:buNone/>
              <a:defRPr sz="563"/>
            </a:lvl3pPr>
            <a:lvl4pPr marL="771525" indent="0">
              <a:buNone/>
              <a:defRPr sz="506"/>
            </a:lvl4pPr>
            <a:lvl5pPr marL="1028700" indent="0">
              <a:buNone/>
              <a:defRPr sz="506"/>
            </a:lvl5pPr>
            <a:lvl6pPr marL="1285875" indent="0">
              <a:buNone/>
              <a:defRPr sz="506"/>
            </a:lvl6pPr>
            <a:lvl7pPr marL="1543050" indent="0">
              <a:buNone/>
              <a:defRPr sz="506"/>
            </a:lvl7pPr>
            <a:lvl8pPr marL="1800225" indent="0">
              <a:buNone/>
              <a:defRPr sz="506"/>
            </a:lvl8pPr>
            <a:lvl9pPr marL="2057400" indent="0">
              <a:buNone/>
              <a:defRPr sz="506"/>
            </a:lvl9pPr>
          </a:lstStyle>
          <a:p>
            <a:pPr lvl="0"/>
            <a:r>
              <a:rPr lang="en-US"/>
              <a:t>Edit Master text styles</a:t>
            </a:r>
          </a:p>
        </p:txBody>
      </p:sp>
      <p:sp>
        <p:nvSpPr>
          <p:cNvPr id="5" name="Datumsplatzhalter 4"/>
          <p:cNvSpPr>
            <a:spLocks noGrp="1"/>
          </p:cNvSpPr>
          <p:nvPr>
            <p:ph type="dt" sz="half" idx="10"/>
          </p:nvPr>
        </p:nvSpPr>
        <p:spPr>
          <a:xfrm>
            <a:off x="457200" y="4767264"/>
            <a:ext cx="2133600" cy="273844"/>
          </a:xfrm>
          <a:prstGeom prst="rect">
            <a:avLst/>
          </a:prstGeom>
        </p:spPr>
        <p:txBody>
          <a:bodyPr/>
          <a:lstStyle/>
          <a:p>
            <a:fld id="{45F6C407-A0E7-45C3-BD21-F98192467435}" type="datetimeFigureOut">
              <a:rPr lang="en-US" smtClean="0"/>
              <a:t>11/9/2021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4767264"/>
            <a:ext cx="2133600" cy="273844"/>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3600450"/>
            <a:ext cx="5486400" cy="425054"/>
          </a:xfrm>
        </p:spPr>
        <p:txBody>
          <a:bodyPr anchor="b"/>
          <a:lstStyle>
            <a:lvl1pPr algn="l">
              <a:defRPr sz="1125" b="1"/>
            </a:lvl1pPr>
          </a:lstStyle>
          <a:p>
            <a:r>
              <a:rPr lang="en-US"/>
              <a:t>Click to edit Master title style</a:t>
            </a:r>
            <a:endParaRPr lang="de-DE"/>
          </a:p>
        </p:txBody>
      </p:sp>
      <p:sp>
        <p:nvSpPr>
          <p:cNvPr id="3" name="Bildplatzhalter 2"/>
          <p:cNvSpPr>
            <a:spLocks noGrp="1"/>
          </p:cNvSpPr>
          <p:nvPr>
            <p:ph type="pic" idx="1"/>
          </p:nvPr>
        </p:nvSpPr>
        <p:spPr>
          <a:xfrm>
            <a:off x="1792288" y="459581"/>
            <a:ext cx="5486400" cy="3086100"/>
          </a:xfrm>
        </p:spPr>
        <p:txBody>
          <a:bodyPr/>
          <a:lstStyle>
            <a:lvl1pPr marL="0" indent="0">
              <a:buNone/>
              <a:defRPr sz="1800"/>
            </a:lvl1pPr>
            <a:lvl2pPr marL="257175" indent="0">
              <a:buNone/>
              <a:defRPr sz="1575"/>
            </a:lvl2pPr>
            <a:lvl3pPr marL="514350" indent="0">
              <a:buNone/>
              <a:defRPr sz="1350"/>
            </a:lvl3pPr>
            <a:lvl4pPr marL="771525" indent="0">
              <a:buNone/>
              <a:defRPr sz="1125"/>
            </a:lvl4pPr>
            <a:lvl5pPr marL="1028700" indent="0">
              <a:buNone/>
              <a:defRPr sz="1125"/>
            </a:lvl5pPr>
            <a:lvl6pPr marL="1285875" indent="0">
              <a:buNone/>
              <a:defRPr sz="1125"/>
            </a:lvl6pPr>
            <a:lvl7pPr marL="1543050" indent="0">
              <a:buNone/>
              <a:defRPr sz="1125"/>
            </a:lvl7pPr>
            <a:lvl8pPr marL="1800225" indent="0">
              <a:buNone/>
              <a:defRPr sz="1125"/>
            </a:lvl8pPr>
            <a:lvl9pPr marL="2057400" indent="0">
              <a:buNone/>
              <a:defRPr sz="1125"/>
            </a:lvl9pPr>
          </a:lstStyle>
          <a:p>
            <a:r>
              <a:rPr lang="en-US"/>
              <a:t>Click icon to add picture</a:t>
            </a:r>
            <a:endParaRPr lang="de-DE" dirty="0"/>
          </a:p>
        </p:txBody>
      </p:sp>
      <p:sp>
        <p:nvSpPr>
          <p:cNvPr id="4" name="Textplatzhalter 3"/>
          <p:cNvSpPr>
            <a:spLocks noGrp="1"/>
          </p:cNvSpPr>
          <p:nvPr>
            <p:ph type="body" sz="half" idx="2"/>
          </p:nvPr>
        </p:nvSpPr>
        <p:spPr>
          <a:xfrm>
            <a:off x="1792288" y="4025503"/>
            <a:ext cx="5486400" cy="603647"/>
          </a:xfrm>
        </p:spPr>
        <p:txBody>
          <a:bodyPr/>
          <a:lstStyle>
            <a:lvl1pPr marL="0" indent="0">
              <a:buNone/>
              <a:defRPr sz="788"/>
            </a:lvl1pPr>
            <a:lvl2pPr marL="257175" indent="0">
              <a:buNone/>
              <a:defRPr sz="675"/>
            </a:lvl2pPr>
            <a:lvl3pPr marL="514350" indent="0">
              <a:buNone/>
              <a:defRPr sz="563"/>
            </a:lvl3pPr>
            <a:lvl4pPr marL="771525" indent="0">
              <a:buNone/>
              <a:defRPr sz="506"/>
            </a:lvl4pPr>
            <a:lvl5pPr marL="1028700" indent="0">
              <a:buNone/>
              <a:defRPr sz="506"/>
            </a:lvl5pPr>
            <a:lvl6pPr marL="1285875" indent="0">
              <a:buNone/>
              <a:defRPr sz="506"/>
            </a:lvl6pPr>
            <a:lvl7pPr marL="1543050" indent="0">
              <a:buNone/>
              <a:defRPr sz="506"/>
            </a:lvl7pPr>
            <a:lvl8pPr marL="1800225" indent="0">
              <a:buNone/>
              <a:defRPr sz="506"/>
            </a:lvl8pPr>
            <a:lvl9pPr marL="2057400" indent="0">
              <a:buNone/>
              <a:defRPr sz="506"/>
            </a:lvl9pPr>
          </a:lstStyle>
          <a:p>
            <a:pPr lvl="0"/>
            <a:r>
              <a:rPr lang="en-US"/>
              <a:t>Edit Master text styles</a:t>
            </a:r>
          </a:p>
        </p:txBody>
      </p:sp>
      <p:sp>
        <p:nvSpPr>
          <p:cNvPr id="5" name="Datumsplatzhalter 4"/>
          <p:cNvSpPr>
            <a:spLocks noGrp="1"/>
          </p:cNvSpPr>
          <p:nvPr>
            <p:ph type="dt" sz="half" idx="10"/>
          </p:nvPr>
        </p:nvSpPr>
        <p:spPr>
          <a:xfrm>
            <a:off x="457200" y="4767264"/>
            <a:ext cx="2133600" cy="273844"/>
          </a:xfrm>
          <a:prstGeom prst="rect">
            <a:avLst/>
          </a:prstGeom>
        </p:spPr>
        <p:txBody>
          <a:bodyPr/>
          <a:lstStyle/>
          <a:p>
            <a:fld id="{45F6C407-A0E7-45C3-BD21-F98192467435}" type="datetimeFigureOut">
              <a:rPr lang="en-US" smtClean="0"/>
              <a:t>11/9/2021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4767264"/>
            <a:ext cx="2133600" cy="273844"/>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4767264"/>
            <a:ext cx="2133600" cy="273844"/>
          </a:xfrm>
          <a:prstGeom prst="rect">
            <a:avLst/>
          </a:prstGeom>
        </p:spPr>
        <p:txBody>
          <a:bodyPr/>
          <a:lstStyle/>
          <a:p>
            <a:fld id="{45F6C407-A0E7-45C3-BD21-F98192467435}" type="datetimeFigureOut">
              <a:rPr lang="en-US" smtClean="0"/>
              <a:t>11/9/2021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4767264"/>
            <a:ext cx="2133600" cy="273844"/>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05980"/>
            <a:ext cx="2057400" cy="4388644"/>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05980"/>
            <a:ext cx="6019800" cy="4388644"/>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4767264"/>
            <a:ext cx="2133600" cy="273844"/>
          </a:xfrm>
          <a:prstGeom prst="rect">
            <a:avLst/>
          </a:prstGeom>
        </p:spPr>
        <p:txBody>
          <a:bodyPr/>
          <a:lstStyle/>
          <a:p>
            <a:fld id="{45F6C407-A0E7-45C3-BD21-F98192467435}" type="datetimeFigureOut">
              <a:rPr lang="en-US" smtClean="0"/>
              <a:t>11/9/2021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4767264"/>
            <a:ext cx="2133600" cy="273844"/>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05980"/>
            <a:ext cx="8229600" cy="613252"/>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278800"/>
            <a:ext cx="8229600" cy="3315824"/>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4767264"/>
            <a:ext cx="8229600" cy="273844"/>
          </a:xfrm>
          <a:prstGeom prst="rect">
            <a:avLst/>
          </a:prstGeom>
        </p:spPr>
        <p:txBody>
          <a:bodyPr vert="horz" lIns="91440" tIns="45720" rIns="91440" bIns="45720" rtlCol="0" anchor="ctr"/>
          <a:lstStyle>
            <a:lvl1pPr algn="l">
              <a:defRPr sz="675">
                <a:solidFill>
                  <a:schemeClr val="tx1">
                    <a:tint val="75000"/>
                  </a:schemeClr>
                </a:solidFill>
              </a:defRPr>
            </a:lvl1pPr>
          </a:lstStyle>
          <a:p>
            <a:r>
              <a:rPr lang="en-US" dirty="0"/>
              <a:t>Source: </a:t>
            </a:r>
            <a:r>
              <a:rPr lang="en-US" dirty="0" err="1"/>
              <a:t>quintly</a:t>
            </a:r>
            <a:endParaRPr lang="en-US"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257175" rtl="0" eaLnBrk="1" latinLnBrk="0" hangingPunct="1">
        <a:spcBef>
          <a:spcPct val="0"/>
        </a:spcBef>
        <a:buNone/>
        <a:defRPr sz="1800" kern="1200">
          <a:solidFill>
            <a:schemeClr val="tx1"/>
          </a:solidFill>
          <a:latin typeface="+mj-lt"/>
          <a:ea typeface="+mj-ea"/>
          <a:cs typeface="+mj-cs"/>
        </a:defRPr>
      </a:lvl1pPr>
    </p:titleStyle>
    <p:bodyStyle>
      <a:lvl1pPr marL="192881" indent="-192881" algn="l" defTabSz="257175" rtl="0" eaLnBrk="1" latinLnBrk="0" hangingPunct="1">
        <a:spcBef>
          <a:spcPct val="20000"/>
        </a:spcBef>
        <a:buFont typeface="Arial"/>
        <a:buChar char="•"/>
        <a:defRPr sz="1800" kern="1200">
          <a:solidFill>
            <a:schemeClr val="tx1"/>
          </a:solidFill>
          <a:latin typeface="+mn-lt"/>
          <a:ea typeface="+mn-ea"/>
          <a:cs typeface="+mn-cs"/>
        </a:defRPr>
      </a:lvl1pPr>
      <a:lvl2pPr marL="417910" indent="-160735" algn="l" defTabSz="257175" rtl="0" eaLnBrk="1" latinLnBrk="0" hangingPunct="1">
        <a:spcBef>
          <a:spcPct val="20000"/>
        </a:spcBef>
        <a:buFont typeface="Arial"/>
        <a:buChar char="–"/>
        <a:defRPr sz="1575" kern="1200">
          <a:solidFill>
            <a:schemeClr val="tx1"/>
          </a:solidFill>
          <a:latin typeface="+mn-lt"/>
          <a:ea typeface="+mn-ea"/>
          <a:cs typeface="+mn-cs"/>
        </a:defRPr>
      </a:lvl2pPr>
      <a:lvl3pPr marL="642938" indent="-128588" algn="l" defTabSz="257175" rtl="0" eaLnBrk="1" latinLnBrk="0" hangingPunct="1">
        <a:spcBef>
          <a:spcPct val="20000"/>
        </a:spcBef>
        <a:buFont typeface="Arial"/>
        <a:buChar char="•"/>
        <a:defRPr sz="1350" kern="1200">
          <a:solidFill>
            <a:schemeClr val="tx1"/>
          </a:solidFill>
          <a:latin typeface="+mn-lt"/>
          <a:ea typeface="+mn-ea"/>
          <a:cs typeface="+mn-cs"/>
        </a:defRPr>
      </a:lvl3pPr>
      <a:lvl4pPr marL="900113" indent="-128588" algn="l" defTabSz="257175" rtl="0" eaLnBrk="1" latinLnBrk="0" hangingPunct="1">
        <a:spcBef>
          <a:spcPct val="20000"/>
        </a:spcBef>
        <a:buFont typeface="Arial"/>
        <a:buChar char="–"/>
        <a:defRPr sz="1125" kern="1200">
          <a:solidFill>
            <a:schemeClr val="tx1"/>
          </a:solidFill>
          <a:latin typeface="+mn-lt"/>
          <a:ea typeface="+mn-ea"/>
          <a:cs typeface="+mn-cs"/>
        </a:defRPr>
      </a:lvl4pPr>
      <a:lvl5pPr marL="1157288" indent="-128588" algn="l" defTabSz="257175" rtl="0" eaLnBrk="1" latinLnBrk="0" hangingPunct="1">
        <a:spcBef>
          <a:spcPct val="20000"/>
        </a:spcBef>
        <a:buFont typeface="Arial"/>
        <a:buChar char="»"/>
        <a:defRPr sz="1125" kern="1200">
          <a:solidFill>
            <a:schemeClr val="tx1"/>
          </a:solidFill>
          <a:latin typeface="+mn-lt"/>
          <a:ea typeface="+mn-ea"/>
          <a:cs typeface="+mn-cs"/>
        </a:defRPr>
      </a:lvl5pPr>
      <a:lvl6pPr marL="1414463" indent="-128588" algn="l" defTabSz="257175" rtl="0" eaLnBrk="1" latinLnBrk="0" hangingPunct="1">
        <a:spcBef>
          <a:spcPct val="20000"/>
        </a:spcBef>
        <a:buFont typeface="Arial"/>
        <a:buChar char="•"/>
        <a:defRPr sz="1125" kern="1200">
          <a:solidFill>
            <a:schemeClr val="tx1"/>
          </a:solidFill>
          <a:latin typeface="+mn-lt"/>
          <a:ea typeface="+mn-ea"/>
          <a:cs typeface="+mn-cs"/>
        </a:defRPr>
      </a:lvl6pPr>
      <a:lvl7pPr marL="1671638" indent="-128588" algn="l" defTabSz="257175" rtl="0" eaLnBrk="1" latinLnBrk="0" hangingPunct="1">
        <a:spcBef>
          <a:spcPct val="20000"/>
        </a:spcBef>
        <a:buFont typeface="Arial"/>
        <a:buChar char="•"/>
        <a:defRPr sz="1125" kern="1200">
          <a:solidFill>
            <a:schemeClr val="tx1"/>
          </a:solidFill>
          <a:latin typeface="+mn-lt"/>
          <a:ea typeface="+mn-ea"/>
          <a:cs typeface="+mn-cs"/>
        </a:defRPr>
      </a:lvl7pPr>
      <a:lvl8pPr marL="1928813" indent="-128588" algn="l" defTabSz="257175" rtl="0" eaLnBrk="1" latinLnBrk="0" hangingPunct="1">
        <a:spcBef>
          <a:spcPct val="20000"/>
        </a:spcBef>
        <a:buFont typeface="Arial"/>
        <a:buChar char="•"/>
        <a:defRPr sz="1125" kern="1200">
          <a:solidFill>
            <a:schemeClr val="tx1"/>
          </a:solidFill>
          <a:latin typeface="+mn-lt"/>
          <a:ea typeface="+mn-ea"/>
          <a:cs typeface="+mn-cs"/>
        </a:defRPr>
      </a:lvl8pPr>
      <a:lvl9pPr marL="2185988" indent="-128588" algn="l" defTabSz="257175" rtl="0" eaLnBrk="1" latinLnBrk="0" hangingPunct="1">
        <a:spcBef>
          <a:spcPct val="20000"/>
        </a:spcBef>
        <a:buFont typeface="Arial"/>
        <a:buChar char="•"/>
        <a:defRPr sz="1125" kern="1200">
          <a:solidFill>
            <a:schemeClr val="tx1"/>
          </a:solidFill>
          <a:latin typeface="+mn-lt"/>
          <a:ea typeface="+mn-ea"/>
          <a:cs typeface="+mn-cs"/>
        </a:defRPr>
      </a:lvl9pPr>
    </p:bodyStyle>
    <p:otherStyle>
      <a:defPPr>
        <a:defRPr lang="de-DE"/>
      </a:defPPr>
      <a:lvl1pPr marL="0" algn="l" defTabSz="257175" rtl="0" eaLnBrk="1" latinLnBrk="0" hangingPunct="1">
        <a:defRPr sz="1013" kern="1200">
          <a:solidFill>
            <a:schemeClr val="tx1"/>
          </a:solidFill>
          <a:latin typeface="+mn-lt"/>
          <a:ea typeface="+mn-ea"/>
          <a:cs typeface="+mn-cs"/>
        </a:defRPr>
      </a:lvl1pPr>
      <a:lvl2pPr marL="257175" algn="l" defTabSz="257175" rtl="0" eaLnBrk="1" latinLnBrk="0" hangingPunct="1">
        <a:defRPr sz="1013" kern="1200">
          <a:solidFill>
            <a:schemeClr val="tx1"/>
          </a:solidFill>
          <a:latin typeface="+mn-lt"/>
          <a:ea typeface="+mn-ea"/>
          <a:cs typeface="+mn-cs"/>
        </a:defRPr>
      </a:lvl2pPr>
      <a:lvl3pPr marL="514350" algn="l" defTabSz="257175" rtl="0" eaLnBrk="1" latinLnBrk="0" hangingPunct="1">
        <a:defRPr sz="1013" kern="1200">
          <a:solidFill>
            <a:schemeClr val="tx1"/>
          </a:solidFill>
          <a:latin typeface="+mn-lt"/>
          <a:ea typeface="+mn-ea"/>
          <a:cs typeface="+mn-cs"/>
        </a:defRPr>
      </a:lvl3pPr>
      <a:lvl4pPr marL="771525" algn="l" defTabSz="257175" rtl="0" eaLnBrk="1" latinLnBrk="0" hangingPunct="1">
        <a:defRPr sz="1013" kern="1200">
          <a:solidFill>
            <a:schemeClr val="tx1"/>
          </a:solidFill>
          <a:latin typeface="+mn-lt"/>
          <a:ea typeface="+mn-ea"/>
          <a:cs typeface="+mn-cs"/>
        </a:defRPr>
      </a:lvl4pPr>
      <a:lvl5pPr marL="1028700" algn="l" defTabSz="257175" rtl="0" eaLnBrk="1" latinLnBrk="0" hangingPunct="1">
        <a:defRPr sz="1013" kern="1200">
          <a:solidFill>
            <a:schemeClr val="tx1"/>
          </a:solidFill>
          <a:latin typeface="+mn-lt"/>
          <a:ea typeface="+mn-ea"/>
          <a:cs typeface="+mn-cs"/>
        </a:defRPr>
      </a:lvl5pPr>
      <a:lvl6pPr marL="1285875" algn="l" defTabSz="257175" rtl="0" eaLnBrk="1" latinLnBrk="0" hangingPunct="1">
        <a:defRPr sz="1013" kern="1200">
          <a:solidFill>
            <a:schemeClr val="tx1"/>
          </a:solidFill>
          <a:latin typeface="+mn-lt"/>
          <a:ea typeface="+mn-ea"/>
          <a:cs typeface="+mn-cs"/>
        </a:defRPr>
      </a:lvl6pPr>
      <a:lvl7pPr marL="1543050" algn="l" defTabSz="257175" rtl="0" eaLnBrk="1" latinLnBrk="0" hangingPunct="1">
        <a:defRPr sz="1013" kern="1200">
          <a:solidFill>
            <a:schemeClr val="tx1"/>
          </a:solidFill>
          <a:latin typeface="+mn-lt"/>
          <a:ea typeface="+mn-ea"/>
          <a:cs typeface="+mn-cs"/>
        </a:defRPr>
      </a:lvl7pPr>
      <a:lvl8pPr marL="1800225" algn="l" defTabSz="257175" rtl="0" eaLnBrk="1" latinLnBrk="0" hangingPunct="1">
        <a:defRPr sz="1013" kern="1200">
          <a:solidFill>
            <a:schemeClr val="tx1"/>
          </a:solidFill>
          <a:latin typeface="+mn-lt"/>
          <a:ea typeface="+mn-ea"/>
          <a:cs typeface="+mn-cs"/>
        </a:defRPr>
      </a:lvl8pPr>
      <a:lvl9pPr marL="2057400" algn="l" defTabSz="257175" rtl="0" eaLnBrk="1" latinLnBrk="0" hangingPunct="1">
        <a:defRPr sz="1013"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7F62B3-7C5F-4D1A-A390-F71816489850}"/>
              </a:ext>
            </a:extLst>
          </p:cNvPr>
          <p:cNvSpPr>
            <a:spLocks noGrp="1"/>
          </p:cNvSpPr>
          <p:nvPr>
            <p:ph type="title"/>
          </p:nvPr>
        </p:nvSpPr>
        <p:spPr/>
        <p:txBody>
          <a:bodyPr/>
          <a:lstStyle/>
          <a:p>
            <a:r>
              <a:rPr lang="en-US"/>
              <a:t>Facebook Top Posts Table | Roche - 1 of 26</a:t>
            </a:r>
          </a:p>
        </p:txBody>
      </p:sp>
      <p:graphicFrame>
        <p:nvGraphicFramePr>
          <p:cNvPr id="5" name="Table Placeholder 4">
            <a:extLst>
              <a:ext uri="{FF2B5EF4-FFF2-40B4-BE49-F238E27FC236}">
                <a16:creationId xmlns:a16="http://schemas.microsoft.com/office/drawing/2014/main" id="{B48A9269-9B20-4091-B5A0-B93CE34BEDA7}"/>
              </a:ext>
            </a:extLst>
          </p:cNvPr>
          <p:cNvGraphicFramePr>
            <a:graphicFrameLocks noGrp="1"/>
          </p:cNvGraphicFramePr>
          <p:nvPr>
            <p:ph type="tbl" sz="quarter" idx="13"/>
            <p:extLst>
              <p:ext uri="{D42A27DB-BD31-4B8C-83A1-F6EECF244321}">
                <p14:modId xmlns:p14="http://schemas.microsoft.com/office/powerpoint/2010/main" val="3899229452"/>
              </p:ext>
            </p:extLst>
          </p:nvPr>
        </p:nvGraphicFramePr>
        <p:xfrm>
          <a:off x="457200" y="1298575"/>
          <a:ext cx="7571232" cy="853440"/>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564391164"/>
                    </a:ext>
                  </a:extLst>
                </a:gridCol>
                <a:gridCol w="411480">
                  <a:extLst>
                    <a:ext uri="{9D8B030D-6E8A-4147-A177-3AD203B41FA5}">
                      <a16:colId xmlns:a16="http://schemas.microsoft.com/office/drawing/2014/main" val="180828839"/>
                    </a:ext>
                  </a:extLst>
                </a:gridCol>
                <a:gridCol w="411480">
                  <a:extLst>
                    <a:ext uri="{9D8B030D-6E8A-4147-A177-3AD203B41FA5}">
                      <a16:colId xmlns:a16="http://schemas.microsoft.com/office/drawing/2014/main" val="464260114"/>
                    </a:ext>
                  </a:extLst>
                </a:gridCol>
                <a:gridCol w="411480">
                  <a:extLst>
                    <a:ext uri="{9D8B030D-6E8A-4147-A177-3AD203B41FA5}">
                      <a16:colId xmlns:a16="http://schemas.microsoft.com/office/drawing/2014/main" val="628578558"/>
                    </a:ext>
                  </a:extLst>
                </a:gridCol>
                <a:gridCol w="411480">
                  <a:extLst>
                    <a:ext uri="{9D8B030D-6E8A-4147-A177-3AD203B41FA5}">
                      <a16:colId xmlns:a16="http://schemas.microsoft.com/office/drawing/2014/main" val="2144095157"/>
                    </a:ext>
                  </a:extLst>
                </a:gridCol>
                <a:gridCol w="411480">
                  <a:extLst>
                    <a:ext uri="{9D8B030D-6E8A-4147-A177-3AD203B41FA5}">
                      <a16:colId xmlns:a16="http://schemas.microsoft.com/office/drawing/2014/main" val="1359819706"/>
                    </a:ext>
                  </a:extLst>
                </a:gridCol>
                <a:gridCol w="411480">
                  <a:extLst>
                    <a:ext uri="{9D8B030D-6E8A-4147-A177-3AD203B41FA5}">
                      <a16:colId xmlns:a16="http://schemas.microsoft.com/office/drawing/2014/main" val="3434702088"/>
                    </a:ext>
                  </a:extLst>
                </a:gridCol>
                <a:gridCol w="411480">
                  <a:extLst>
                    <a:ext uri="{9D8B030D-6E8A-4147-A177-3AD203B41FA5}">
                      <a16:colId xmlns:a16="http://schemas.microsoft.com/office/drawing/2014/main" val="3240887800"/>
                    </a:ext>
                  </a:extLst>
                </a:gridCol>
                <a:gridCol w="411480">
                  <a:extLst>
                    <a:ext uri="{9D8B030D-6E8A-4147-A177-3AD203B41FA5}">
                      <a16:colId xmlns:a16="http://schemas.microsoft.com/office/drawing/2014/main" val="1826561001"/>
                    </a:ext>
                  </a:extLst>
                </a:gridCol>
                <a:gridCol w="411480">
                  <a:extLst>
                    <a:ext uri="{9D8B030D-6E8A-4147-A177-3AD203B41FA5}">
                      <a16:colId xmlns:a16="http://schemas.microsoft.com/office/drawing/2014/main" val="1827397952"/>
                    </a:ext>
                  </a:extLst>
                </a:gridCol>
                <a:gridCol w="411480">
                  <a:extLst>
                    <a:ext uri="{9D8B030D-6E8A-4147-A177-3AD203B41FA5}">
                      <a16:colId xmlns:a16="http://schemas.microsoft.com/office/drawing/2014/main" val="2208937779"/>
                    </a:ext>
                  </a:extLst>
                </a:gridCol>
                <a:gridCol w="411480">
                  <a:extLst>
                    <a:ext uri="{9D8B030D-6E8A-4147-A177-3AD203B41FA5}">
                      <a16:colId xmlns:a16="http://schemas.microsoft.com/office/drawing/2014/main" val="4135825602"/>
                    </a:ext>
                  </a:extLst>
                </a:gridCol>
                <a:gridCol w="411480">
                  <a:extLst>
                    <a:ext uri="{9D8B030D-6E8A-4147-A177-3AD203B41FA5}">
                      <a16:colId xmlns:a16="http://schemas.microsoft.com/office/drawing/2014/main" val="1957120145"/>
                    </a:ext>
                  </a:extLst>
                </a:gridCol>
                <a:gridCol w="411480">
                  <a:extLst>
                    <a:ext uri="{9D8B030D-6E8A-4147-A177-3AD203B41FA5}">
                      <a16:colId xmlns:a16="http://schemas.microsoft.com/office/drawing/2014/main" val="1260008071"/>
                    </a:ext>
                  </a:extLst>
                </a:gridCol>
                <a:gridCol w="411480">
                  <a:extLst>
                    <a:ext uri="{9D8B030D-6E8A-4147-A177-3AD203B41FA5}">
                      <a16:colId xmlns:a16="http://schemas.microsoft.com/office/drawing/2014/main" val="2515919309"/>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Ints/1K Fans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3s Video Views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VTR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Audio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Paid/Organic</a:t>
                      </a:r>
                    </a:p>
                  </a:txBody>
                  <a:tcPr/>
                </a:tc>
                <a:extLst>
                  <a:ext uri="{0D108BD9-81ED-4DB2-BD59-A6C34878D82A}">
                    <a16:rowId xmlns:a16="http://schemas.microsoft.com/office/drawing/2014/main" val="3858873626"/>
                  </a:ext>
                </a:extLst>
              </a:tr>
            </a:tbl>
          </a:graphicData>
        </a:graphic>
      </p:graphicFrame>
      <p:sp>
        <p:nvSpPr>
          <p:cNvPr id="4" name="Text Placeholder 3">
            <a:extLst>
              <a:ext uri="{FF2B5EF4-FFF2-40B4-BE49-F238E27FC236}">
                <a16:creationId xmlns:a16="http://schemas.microsoft.com/office/drawing/2014/main" id="{22925E52-E3FA-4BF6-8CC6-67C4A3626FF7}"/>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298318004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DFB5E7-60CB-4D46-A5FE-0A873F470D31}"/>
              </a:ext>
            </a:extLst>
          </p:cNvPr>
          <p:cNvSpPr>
            <a:spLocks noGrp="1"/>
          </p:cNvSpPr>
          <p:nvPr>
            <p:ph type="title"/>
          </p:nvPr>
        </p:nvSpPr>
        <p:spPr/>
        <p:txBody>
          <a:bodyPr/>
          <a:lstStyle/>
          <a:p>
            <a:r>
              <a:rPr lang="en-US"/>
              <a:t>Facebook Top Posts Table | Roche - 2 of 26</a:t>
            </a:r>
          </a:p>
        </p:txBody>
      </p:sp>
      <p:graphicFrame>
        <p:nvGraphicFramePr>
          <p:cNvPr id="5" name="Table Placeholder 4">
            <a:extLst>
              <a:ext uri="{FF2B5EF4-FFF2-40B4-BE49-F238E27FC236}">
                <a16:creationId xmlns:a16="http://schemas.microsoft.com/office/drawing/2014/main" id="{F10C1C70-66EC-4FCE-ACAB-46FB25E8A396}"/>
              </a:ext>
            </a:extLst>
          </p:cNvPr>
          <p:cNvGraphicFramePr>
            <a:graphicFrameLocks noGrp="1"/>
          </p:cNvGraphicFramePr>
          <p:nvPr>
            <p:ph type="tbl" sz="quarter" idx="13"/>
            <p:extLst>
              <p:ext uri="{D42A27DB-BD31-4B8C-83A1-F6EECF244321}">
                <p14:modId xmlns:p14="http://schemas.microsoft.com/office/powerpoint/2010/main" val="2846947768"/>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22854800"/>
                    </a:ext>
                  </a:extLst>
                </a:gridCol>
                <a:gridCol w="411480">
                  <a:extLst>
                    <a:ext uri="{9D8B030D-6E8A-4147-A177-3AD203B41FA5}">
                      <a16:colId xmlns:a16="http://schemas.microsoft.com/office/drawing/2014/main" val="2919684067"/>
                    </a:ext>
                  </a:extLst>
                </a:gridCol>
                <a:gridCol w="411480">
                  <a:extLst>
                    <a:ext uri="{9D8B030D-6E8A-4147-A177-3AD203B41FA5}">
                      <a16:colId xmlns:a16="http://schemas.microsoft.com/office/drawing/2014/main" val="4132710718"/>
                    </a:ext>
                  </a:extLst>
                </a:gridCol>
                <a:gridCol w="411480">
                  <a:extLst>
                    <a:ext uri="{9D8B030D-6E8A-4147-A177-3AD203B41FA5}">
                      <a16:colId xmlns:a16="http://schemas.microsoft.com/office/drawing/2014/main" val="737522674"/>
                    </a:ext>
                  </a:extLst>
                </a:gridCol>
                <a:gridCol w="411480">
                  <a:extLst>
                    <a:ext uri="{9D8B030D-6E8A-4147-A177-3AD203B41FA5}">
                      <a16:colId xmlns:a16="http://schemas.microsoft.com/office/drawing/2014/main" val="356648915"/>
                    </a:ext>
                  </a:extLst>
                </a:gridCol>
                <a:gridCol w="411480">
                  <a:extLst>
                    <a:ext uri="{9D8B030D-6E8A-4147-A177-3AD203B41FA5}">
                      <a16:colId xmlns:a16="http://schemas.microsoft.com/office/drawing/2014/main" val="3396193007"/>
                    </a:ext>
                  </a:extLst>
                </a:gridCol>
                <a:gridCol w="411480">
                  <a:extLst>
                    <a:ext uri="{9D8B030D-6E8A-4147-A177-3AD203B41FA5}">
                      <a16:colId xmlns:a16="http://schemas.microsoft.com/office/drawing/2014/main" val="3875518949"/>
                    </a:ext>
                  </a:extLst>
                </a:gridCol>
                <a:gridCol w="411480">
                  <a:extLst>
                    <a:ext uri="{9D8B030D-6E8A-4147-A177-3AD203B41FA5}">
                      <a16:colId xmlns:a16="http://schemas.microsoft.com/office/drawing/2014/main" val="3377132250"/>
                    </a:ext>
                  </a:extLst>
                </a:gridCol>
                <a:gridCol w="411480">
                  <a:extLst>
                    <a:ext uri="{9D8B030D-6E8A-4147-A177-3AD203B41FA5}">
                      <a16:colId xmlns:a16="http://schemas.microsoft.com/office/drawing/2014/main" val="1139955103"/>
                    </a:ext>
                  </a:extLst>
                </a:gridCol>
                <a:gridCol w="411480">
                  <a:extLst>
                    <a:ext uri="{9D8B030D-6E8A-4147-A177-3AD203B41FA5}">
                      <a16:colId xmlns:a16="http://schemas.microsoft.com/office/drawing/2014/main" val="554980823"/>
                    </a:ext>
                  </a:extLst>
                </a:gridCol>
                <a:gridCol w="411480">
                  <a:extLst>
                    <a:ext uri="{9D8B030D-6E8A-4147-A177-3AD203B41FA5}">
                      <a16:colId xmlns:a16="http://schemas.microsoft.com/office/drawing/2014/main" val="4203198695"/>
                    </a:ext>
                  </a:extLst>
                </a:gridCol>
                <a:gridCol w="411480">
                  <a:extLst>
                    <a:ext uri="{9D8B030D-6E8A-4147-A177-3AD203B41FA5}">
                      <a16:colId xmlns:a16="http://schemas.microsoft.com/office/drawing/2014/main" val="4040980773"/>
                    </a:ext>
                  </a:extLst>
                </a:gridCol>
                <a:gridCol w="411480">
                  <a:extLst>
                    <a:ext uri="{9D8B030D-6E8A-4147-A177-3AD203B41FA5}">
                      <a16:colId xmlns:a16="http://schemas.microsoft.com/office/drawing/2014/main" val="3394898040"/>
                    </a:ext>
                  </a:extLst>
                </a:gridCol>
                <a:gridCol w="411480">
                  <a:extLst>
                    <a:ext uri="{9D8B030D-6E8A-4147-A177-3AD203B41FA5}">
                      <a16:colId xmlns:a16="http://schemas.microsoft.com/office/drawing/2014/main" val="1223579876"/>
                    </a:ext>
                  </a:extLst>
                </a:gridCol>
                <a:gridCol w="411480">
                  <a:extLst>
                    <a:ext uri="{9D8B030D-6E8A-4147-A177-3AD203B41FA5}">
                      <a16:colId xmlns:a16="http://schemas.microsoft.com/office/drawing/2014/main" val="3626985615"/>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Ints/1K Fans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3s Video Views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VTR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Audio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Paid/Organic</a:t>
                      </a:r>
                    </a:p>
                  </a:txBody>
                  <a:tcPr/>
                </a:tc>
                <a:extLst>
                  <a:ext uri="{0D108BD9-81ED-4DB2-BD59-A6C34878D82A}">
                    <a16:rowId xmlns:a16="http://schemas.microsoft.com/office/drawing/2014/main" val="3212550813"/>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Roche - 2021-10-08 14:38:30</a:t>
                      </a:r>
                      <a:r>
                        <a:rPr kumimoji="0" lang="en-US" sz="1000" b="0" i="0" u="none" strike="noStrike" kern="1200" cap="none" spc="0" normalizeH="0" baseline="0" noProof="0">
                          <a:ln>
                            <a:noFill/>
                          </a:ln>
                          <a:solidFill>
                            <a:prstClr val="black"/>
                          </a:solidFill>
                          <a:effectLst/>
                          <a:uLnTx/>
                          <a:uFillTx/>
                          <a:latin typeface="+mn-lt"/>
                          <a:ea typeface="+mn-ea"/>
                          <a:cs typeface="+mn-cs"/>
                        </a:rPr>
                        <a:t>
 تابعوا القصة الأولى من نوعها للتوعية بسرطان الثدي في الشرق الأوسط، أول مسلسل تلفزيوني لنا في المنطقة! 
سيتابع مشاهدو "شهر 10" الأحداث داخل "عيادة HER"، مع ثلاثة أخصائيين مختلف التخصصات بسرطان الثدي، في رحلة حول حياتهم اليومية وعملهم في مساعدة مرضى سرطان الثدي في خلال رحلتهم. 
إن شركة روش الشرق الأوسط لطالما كانت رائدة في مجال تطوير أبحاث سرطان الثدي لأكثر من 30 عامًا بهدف مساعدة أكبر عدد ممكن من المرضى، وتدرس باستمرار الاحتياجات الناشئة ضمن مهمتها الخاصة بسرطان الثدي. 
نأمل أن نتمكن من خلال هذه الحملة من الوصول إلى أكبر عدد من الناس، عبر أجهزة التلفزيون الخاصة بهم في جميع أنحاء الشرق الأوسط، لنشر الوعي أكثر حول حياة مريض سرطان الثدي، أهمية الكشف المبكر، وكيف يمكن تمكين كل امرأة في رحلتها مع فريق متعدد التخصصات. 
استعدوا لمشاهدة مسلسل من 9 حلقات ابتداءً من الليلة، وكل يوم جمعة وسبت على MBC4 الساعة 7:30 مساءً (بتوقيت السعودية) طوال شهر أكتوبر.
#سرطان_الثدي  #معاً_أقوى #شهر_عشرة
Follow the story of our first ever, one-of-a-kind Middle East Breast Cancer Awareness Campaign -our first TV series in the region! 
Viewers of “Shaher 10” will follow the action inside “HER Clinic”, with three Multidisciplinary Breast Cancer specialists as they take us through their day-to-day life and their work in helping breast cancer patients navigate their journey. 
Roche Middle East has been at the forefront of  advancing breast cancer research for more than 30 years with the goal of helping as many patients as possible, and are continuously exploring the arising needs in their breast cancer journey. 
We hope that with this campaign, we can come into peoples’ homes, on their televisions across the Middle East, to create even more awareness than before on the life of a breast cancer patient, early detection, and how each woman can be empowered in her journey with a Multidisciplinary Team.
Get ready to watch the 9 episode series starting TONIGHT, and every Friday and Saturday on MBC4 at 7:30PM (KSA time) throughout the month of October.
#BreastCancerAwarenessMonth #RocheME #TransformingLives #StrongerTogether
MBC4 Lebanese Breast Cancer Foundation Iraqi Association for breast cancer fighting Karess Bashar Jean Daccache Ranine Matar علي اتحاد</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3057135</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269037</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8.80 %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13041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0.39 %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12496</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3893.9096267191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2750300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89.96 %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9.75 %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89.41 %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Paid</a:t>
                      </a:r>
                    </a:p>
                  </a:txBody>
                  <a:tcPr/>
                </a:tc>
                <a:extLst>
                  <a:ext uri="{0D108BD9-81ED-4DB2-BD59-A6C34878D82A}">
                    <a16:rowId xmlns:a16="http://schemas.microsoft.com/office/drawing/2014/main" val="1275135013"/>
                  </a:ext>
                </a:extLst>
              </a:tr>
            </a:tbl>
          </a:graphicData>
        </a:graphic>
      </p:graphicFrame>
      <p:sp>
        <p:nvSpPr>
          <p:cNvPr id="4" name="Text Placeholder 3">
            <a:extLst>
              <a:ext uri="{FF2B5EF4-FFF2-40B4-BE49-F238E27FC236}">
                <a16:creationId xmlns:a16="http://schemas.microsoft.com/office/drawing/2014/main" id="{917D1B1C-E2C7-44C6-9416-0AD13C0BB256}"/>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282806113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AE354A-5710-47DD-B492-74BCD3B2FF8C}"/>
              </a:ext>
            </a:extLst>
          </p:cNvPr>
          <p:cNvSpPr>
            <a:spLocks noGrp="1"/>
          </p:cNvSpPr>
          <p:nvPr>
            <p:ph type="title"/>
          </p:nvPr>
        </p:nvSpPr>
        <p:spPr/>
        <p:txBody>
          <a:bodyPr/>
          <a:lstStyle/>
          <a:p>
            <a:r>
              <a:rPr lang="en-US"/>
              <a:t>Facebook Top Posts Table | Roche - 3 of 26</a:t>
            </a:r>
          </a:p>
        </p:txBody>
      </p:sp>
      <p:graphicFrame>
        <p:nvGraphicFramePr>
          <p:cNvPr id="5" name="Table Placeholder 4">
            <a:extLst>
              <a:ext uri="{FF2B5EF4-FFF2-40B4-BE49-F238E27FC236}">
                <a16:creationId xmlns:a16="http://schemas.microsoft.com/office/drawing/2014/main" id="{E34285F5-0BDB-475F-9E07-C820124112D4}"/>
              </a:ext>
            </a:extLst>
          </p:cNvPr>
          <p:cNvGraphicFramePr>
            <a:graphicFrameLocks noGrp="1"/>
          </p:cNvGraphicFramePr>
          <p:nvPr>
            <p:ph type="tbl" sz="quarter" idx="13"/>
            <p:extLst>
              <p:ext uri="{D42A27DB-BD31-4B8C-83A1-F6EECF244321}">
                <p14:modId xmlns:p14="http://schemas.microsoft.com/office/powerpoint/2010/main" val="3877060201"/>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002162832"/>
                    </a:ext>
                  </a:extLst>
                </a:gridCol>
                <a:gridCol w="411480">
                  <a:extLst>
                    <a:ext uri="{9D8B030D-6E8A-4147-A177-3AD203B41FA5}">
                      <a16:colId xmlns:a16="http://schemas.microsoft.com/office/drawing/2014/main" val="262919712"/>
                    </a:ext>
                  </a:extLst>
                </a:gridCol>
                <a:gridCol w="411480">
                  <a:extLst>
                    <a:ext uri="{9D8B030D-6E8A-4147-A177-3AD203B41FA5}">
                      <a16:colId xmlns:a16="http://schemas.microsoft.com/office/drawing/2014/main" val="2705596926"/>
                    </a:ext>
                  </a:extLst>
                </a:gridCol>
                <a:gridCol w="411480">
                  <a:extLst>
                    <a:ext uri="{9D8B030D-6E8A-4147-A177-3AD203B41FA5}">
                      <a16:colId xmlns:a16="http://schemas.microsoft.com/office/drawing/2014/main" val="3085471366"/>
                    </a:ext>
                  </a:extLst>
                </a:gridCol>
                <a:gridCol w="411480">
                  <a:extLst>
                    <a:ext uri="{9D8B030D-6E8A-4147-A177-3AD203B41FA5}">
                      <a16:colId xmlns:a16="http://schemas.microsoft.com/office/drawing/2014/main" val="3949192097"/>
                    </a:ext>
                  </a:extLst>
                </a:gridCol>
                <a:gridCol w="411480">
                  <a:extLst>
                    <a:ext uri="{9D8B030D-6E8A-4147-A177-3AD203B41FA5}">
                      <a16:colId xmlns:a16="http://schemas.microsoft.com/office/drawing/2014/main" val="4230801060"/>
                    </a:ext>
                  </a:extLst>
                </a:gridCol>
                <a:gridCol w="411480">
                  <a:extLst>
                    <a:ext uri="{9D8B030D-6E8A-4147-A177-3AD203B41FA5}">
                      <a16:colId xmlns:a16="http://schemas.microsoft.com/office/drawing/2014/main" val="2299459363"/>
                    </a:ext>
                  </a:extLst>
                </a:gridCol>
                <a:gridCol w="411480">
                  <a:extLst>
                    <a:ext uri="{9D8B030D-6E8A-4147-A177-3AD203B41FA5}">
                      <a16:colId xmlns:a16="http://schemas.microsoft.com/office/drawing/2014/main" val="2378253970"/>
                    </a:ext>
                  </a:extLst>
                </a:gridCol>
                <a:gridCol w="411480">
                  <a:extLst>
                    <a:ext uri="{9D8B030D-6E8A-4147-A177-3AD203B41FA5}">
                      <a16:colId xmlns:a16="http://schemas.microsoft.com/office/drawing/2014/main" val="786839983"/>
                    </a:ext>
                  </a:extLst>
                </a:gridCol>
                <a:gridCol w="411480">
                  <a:extLst>
                    <a:ext uri="{9D8B030D-6E8A-4147-A177-3AD203B41FA5}">
                      <a16:colId xmlns:a16="http://schemas.microsoft.com/office/drawing/2014/main" val="233273927"/>
                    </a:ext>
                  </a:extLst>
                </a:gridCol>
                <a:gridCol w="411480">
                  <a:extLst>
                    <a:ext uri="{9D8B030D-6E8A-4147-A177-3AD203B41FA5}">
                      <a16:colId xmlns:a16="http://schemas.microsoft.com/office/drawing/2014/main" val="3129331442"/>
                    </a:ext>
                  </a:extLst>
                </a:gridCol>
                <a:gridCol w="411480">
                  <a:extLst>
                    <a:ext uri="{9D8B030D-6E8A-4147-A177-3AD203B41FA5}">
                      <a16:colId xmlns:a16="http://schemas.microsoft.com/office/drawing/2014/main" val="2411939589"/>
                    </a:ext>
                  </a:extLst>
                </a:gridCol>
                <a:gridCol w="411480">
                  <a:extLst>
                    <a:ext uri="{9D8B030D-6E8A-4147-A177-3AD203B41FA5}">
                      <a16:colId xmlns:a16="http://schemas.microsoft.com/office/drawing/2014/main" val="3732118768"/>
                    </a:ext>
                  </a:extLst>
                </a:gridCol>
                <a:gridCol w="411480">
                  <a:extLst>
                    <a:ext uri="{9D8B030D-6E8A-4147-A177-3AD203B41FA5}">
                      <a16:colId xmlns:a16="http://schemas.microsoft.com/office/drawing/2014/main" val="2349248852"/>
                    </a:ext>
                  </a:extLst>
                </a:gridCol>
                <a:gridCol w="411480">
                  <a:extLst>
                    <a:ext uri="{9D8B030D-6E8A-4147-A177-3AD203B41FA5}">
                      <a16:colId xmlns:a16="http://schemas.microsoft.com/office/drawing/2014/main" val="1611293952"/>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Ints/1K Fans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3s Video Views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VTR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Audio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Paid/Organic</a:t>
                      </a:r>
                    </a:p>
                  </a:txBody>
                  <a:tcPr/>
                </a:tc>
                <a:extLst>
                  <a:ext uri="{0D108BD9-81ED-4DB2-BD59-A6C34878D82A}">
                    <a16:rowId xmlns:a16="http://schemas.microsoft.com/office/drawing/2014/main" val="1543080792"/>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Roche - 2021-10-20 13:40:58</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ممثلة مصرية مشهورة تكتشف إصابتها بسرطان الثدي أثناء تصوير أحد أعمالها في بيروت. لكن قصة جيهان مع هذه المدينة ليست بجديدة، وحبيبٌ من الماضي يعود ليقف معها في محنتها. تابعوا قصتها الكاملة يوم الجمعة على قناة </a:t>
                      </a:r>
                      <a:r>
                        <a:rPr kumimoji="0" lang="en-US" sz="1000" b="0" i="0" u="none" strike="noStrike" kern="1200" cap="none" spc="0" normalizeH="0" baseline="0" noProof="0">
                          <a:ln>
                            <a:noFill/>
                          </a:ln>
                          <a:solidFill>
                            <a:prstClr val="black"/>
                          </a:solidFill>
                          <a:effectLst/>
                          <a:uLnTx/>
                          <a:uFillTx/>
                          <a:latin typeface="+mn-lt"/>
                          <a:ea typeface="+mn-ea"/>
                          <a:cs typeface="+mn-cs"/>
                        </a:rPr>
                        <a:t>MBC4 </a:t>
                      </a:r>
                      <a:r>
                        <a:rPr kumimoji="0" lang="ar-AE" sz="1000" b="0" i="0" u="none" strike="noStrike" kern="1200" cap="none" spc="0" normalizeH="0" baseline="0" noProof="0">
                          <a:ln>
                            <a:noFill/>
                          </a:ln>
                          <a:solidFill>
                            <a:prstClr val="black"/>
                          </a:solidFill>
                          <a:effectLst/>
                          <a:uLnTx/>
                          <a:uFillTx/>
                          <a:latin typeface="+mn-lt"/>
                          <a:ea typeface="+mn-ea"/>
                          <a:cs typeface="+mn-cs"/>
                        </a:rPr>
                        <a:t>في تمام الساعة 7.30 مساءً (بتوقيت السعودية) أو عبر شاهد، </a:t>
                      </a:r>
                      <a:r>
                        <a:rPr kumimoji="0" lang="en-US" sz="1000" b="0" i="0" u="none" strike="noStrike" kern="1200" cap="none" spc="0" normalizeH="0" baseline="0" noProof="0">
                          <a:ln>
                            <a:noFill/>
                          </a:ln>
                          <a:solidFill>
                            <a:prstClr val="black"/>
                          </a:solidFill>
                          <a:effectLst/>
                          <a:uLnTx/>
                          <a:uFillTx/>
                          <a:latin typeface="+mn-lt"/>
                          <a:ea typeface="+mn-ea"/>
                          <a:cs typeface="+mn-cs"/>
                        </a:rPr>
                        <a:t>Watchit، </a:t>
                      </a:r>
                      <a:r>
                        <a:rPr kumimoji="0" lang="ar-AE" sz="1000" b="0" i="0" u="none" strike="noStrike" kern="1200" cap="none" spc="0" normalizeH="0" baseline="0" noProof="0">
                          <a:ln>
                            <a:noFill/>
                          </a:ln>
                          <a:solidFill>
                            <a:prstClr val="black"/>
                          </a:solidFill>
                          <a:effectLst/>
                          <a:uLnTx/>
                          <a:uFillTx/>
                          <a:latin typeface="+mn-lt"/>
                          <a:ea typeface="+mn-ea"/>
                          <a:cs typeface="+mn-cs"/>
                        </a:rPr>
                        <a:t>وياك، أو </a:t>
                      </a:r>
                      <a:r>
                        <a:rPr kumimoji="0" lang="en-US" sz="1000" b="0" i="0" u="none" strike="noStrike" kern="1200" cap="none" spc="0" normalizeH="0" baseline="0" noProof="0">
                          <a:ln>
                            <a:noFill/>
                          </a:ln>
                          <a:solidFill>
                            <a:prstClr val="black"/>
                          </a:solidFill>
                          <a:effectLst/>
                          <a:uLnTx/>
                          <a:uFillTx/>
                          <a:latin typeface="+mn-lt"/>
                          <a:ea typeface="+mn-ea"/>
                          <a:cs typeface="+mn-cs"/>
                        </a:rPr>
                        <a:t>VIU، </a:t>
                      </a:r>
                      <a:r>
                        <a:rPr kumimoji="0" lang="ar-AE" sz="1000" b="0" i="0" u="none" strike="noStrike" kern="1200" cap="none" spc="0" normalizeH="0" baseline="0" noProof="0">
                          <a:ln>
                            <a:noFill/>
                          </a:ln>
                          <a:solidFill>
                            <a:prstClr val="black"/>
                          </a:solidFill>
                          <a:effectLst/>
                          <a:uLnTx/>
                          <a:uFillTx/>
                          <a:latin typeface="+mn-lt"/>
                          <a:ea typeface="+mn-ea"/>
                          <a:cs typeface="+mn-cs"/>
                        </a:rPr>
                        <a:t>في جميع أنحاء الشرق الأوسط.  
#سرطان_الثدي  #معاً_أقوى #شهر_عشرة 
</a:t>
                      </a:r>
                      <a:r>
                        <a:rPr kumimoji="0" lang="en-US" sz="1000" b="0" i="0" u="none" strike="noStrike" kern="1200" cap="none" spc="0" normalizeH="0" baseline="0" noProof="0">
                          <a:ln>
                            <a:noFill/>
                          </a:ln>
                          <a:solidFill>
                            <a:prstClr val="black"/>
                          </a:solidFill>
                          <a:effectLst/>
                          <a:uLnTx/>
                          <a:uFillTx/>
                          <a:latin typeface="+mn-lt"/>
                          <a:ea typeface="+mn-ea"/>
                          <a:cs typeface="+mn-cs"/>
                        </a:rPr>
                        <a:t>A famous Egyptian actress finds out she has breast cancer during a shoot in Beirut. Jihan’s story with this city isn’t new. And a lover from her past returns to stand by her side during these challenging times. Catch her full story on Friday on MCB4 at 7.30 pm (KSA) or on Shahid, Watchit,  Weyyak, or  VIU across the Middle East.     
#BreastCancerAwarenessMonth #RocheME #TransformingLives #StrongerTogether 
MBC4 Shahid Viu MENA Watchit Weyyak LEBANESE BREAST CANCER FOUNDATION Iraqi Association for breast cancer fighting  Karess Bashar  Jean Daccache Amal AraFa Ranine Matar </a:t>
                      </a:r>
                      <a:r>
                        <a:rPr kumimoji="0" lang="ar-AE" sz="1000" b="0" i="0" u="none" strike="noStrike" kern="1200" cap="none" spc="0" normalizeH="0" baseline="0" noProof="0">
                          <a:ln>
                            <a:noFill/>
                          </a:ln>
                          <a:solidFill>
                            <a:prstClr val="black"/>
                          </a:solidFill>
                          <a:effectLst/>
                          <a:uLnTx/>
                          <a:uFillTx/>
                          <a:latin typeface="+mn-lt"/>
                          <a:ea typeface="+mn-ea"/>
                          <a:cs typeface="+mn-cs"/>
                        </a:rPr>
                        <a:t>علي اتحاد </a:t>
                      </a:r>
                      <a:r>
                        <a:rPr kumimoji="0" lang="en-US" sz="1000" b="0" i="0" u="none" strike="noStrike" kern="1200" cap="none" spc="0" normalizeH="0" baseline="0" noProof="0">
                          <a:ln>
                            <a:noFill/>
                          </a:ln>
                          <a:solidFill>
                            <a:prstClr val="black"/>
                          </a:solidFill>
                          <a:effectLst/>
                          <a:uLnTx/>
                          <a:uFillTx/>
                          <a:latin typeface="+mn-lt"/>
                          <a:ea typeface="+mn-ea"/>
                          <a:cs typeface="+mn-cs"/>
                        </a:rPr>
                        <a:t>Randa Alam #Walid_Zeidan Ayten Amer #Nahla_Daoud Nagham Abou Chedid official  #Lana_Daoud #Lama_Meraachly #2SoulsProduction</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971266</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194610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20.04 %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12459</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12040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3610.8610861086</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Paid</a:t>
                      </a:r>
                    </a:p>
                  </a:txBody>
                  <a:tcPr/>
                </a:tc>
                <a:extLst>
                  <a:ext uri="{0D108BD9-81ED-4DB2-BD59-A6C34878D82A}">
                    <a16:rowId xmlns:a16="http://schemas.microsoft.com/office/drawing/2014/main" val="143327589"/>
                  </a:ext>
                </a:extLst>
              </a:tr>
            </a:tbl>
          </a:graphicData>
        </a:graphic>
      </p:graphicFrame>
      <p:sp>
        <p:nvSpPr>
          <p:cNvPr id="4" name="Text Placeholder 3">
            <a:extLst>
              <a:ext uri="{FF2B5EF4-FFF2-40B4-BE49-F238E27FC236}">
                <a16:creationId xmlns:a16="http://schemas.microsoft.com/office/drawing/2014/main" id="{739C9FA6-D9DB-4CC1-B182-2A1D0294D6DC}"/>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182176244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755A50-5BEE-4CF4-AB9E-AAC6483EA0BF}"/>
              </a:ext>
            </a:extLst>
          </p:cNvPr>
          <p:cNvSpPr>
            <a:spLocks noGrp="1"/>
          </p:cNvSpPr>
          <p:nvPr>
            <p:ph type="title"/>
          </p:nvPr>
        </p:nvSpPr>
        <p:spPr/>
        <p:txBody>
          <a:bodyPr/>
          <a:lstStyle/>
          <a:p>
            <a:r>
              <a:rPr lang="en-US"/>
              <a:t>Facebook Top Posts Table | Roche - 4 of 26</a:t>
            </a:r>
          </a:p>
        </p:txBody>
      </p:sp>
      <p:graphicFrame>
        <p:nvGraphicFramePr>
          <p:cNvPr id="5" name="Table Placeholder 4">
            <a:extLst>
              <a:ext uri="{FF2B5EF4-FFF2-40B4-BE49-F238E27FC236}">
                <a16:creationId xmlns:a16="http://schemas.microsoft.com/office/drawing/2014/main" id="{B3781719-09F9-4FEC-958B-D4510B8D0F69}"/>
              </a:ext>
            </a:extLst>
          </p:cNvPr>
          <p:cNvGraphicFramePr>
            <a:graphicFrameLocks noGrp="1"/>
          </p:cNvGraphicFramePr>
          <p:nvPr>
            <p:ph type="tbl" sz="quarter" idx="13"/>
            <p:extLst>
              <p:ext uri="{D42A27DB-BD31-4B8C-83A1-F6EECF244321}">
                <p14:modId xmlns:p14="http://schemas.microsoft.com/office/powerpoint/2010/main" val="1941062752"/>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091571632"/>
                    </a:ext>
                  </a:extLst>
                </a:gridCol>
                <a:gridCol w="411480">
                  <a:extLst>
                    <a:ext uri="{9D8B030D-6E8A-4147-A177-3AD203B41FA5}">
                      <a16:colId xmlns:a16="http://schemas.microsoft.com/office/drawing/2014/main" val="1592847746"/>
                    </a:ext>
                  </a:extLst>
                </a:gridCol>
                <a:gridCol w="411480">
                  <a:extLst>
                    <a:ext uri="{9D8B030D-6E8A-4147-A177-3AD203B41FA5}">
                      <a16:colId xmlns:a16="http://schemas.microsoft.com/office/drawing/2014/main" val="2509776360"/>
                    </a:ext>
                  </a:extLst>
                </a:gridCol>
                <a:gridCol w="411480">
                  <a:extLst>
                    <a:ext uri="{9D8B030D-6E8A-4147-A177-3AD203B41FA5}">
                      <a16:colId xmlns:a16="http://schemas.microsoft.com/office/drawing/2014/main" val="1958842434"/>
                    </a:ext>
                  </a:extLst>
                </a:gridCol>
                <a:gridCol w="411480">
                  <a:extLst>
                    <a:ext uri="{9D8B030D-6E8A-4147-A177-3AD203B41FA5}">
                      <a16:colId xmlns:a16="http://schemas.microsoft.com/office/drawing/2014/main" val="2367573457"/>
                    </a:ext>
                  </a:extLst>
                </a:gridCol>
                <a:gridCol w="411480">
                  <a:extLst>
                    <a:ext uri="{9D8B030D-6E8A-4147-A177-3AD203B41FA5}">
                      <a16:colId xmlns:a16="http://schemas.microsoft.com/office/drawing/2014/main" val="2357795585"/>
                    </a:ext>
                  </a:extLst>
                </a:gridCol>
                <a:gridCol w="411480">
                  <a:extLst>
                    <a:ext uri="{9D8B030D-6E8A-4147-A177-3AD203B41FA5}">
                      <a16:colId xmlns:a16="http://schemas.microsoft.com/office/drawing/2014/main" val="789874841"/>
                    </a:ext>
                  </a:extLst>
                </a:gridCol>
                <a:gridCol w="411480">
                  <a:extLst>
                    <a:ext uri="{9D8B030D-6E8A-4147-A177-3AD203B41FA5}">
                      <a16:colId xmlns:a16="http://schemas.microsoft.com/office/drawing/2014/main" val="3565411915"/>
                    </a:ext>
                  </a:extLst>
                </a:gridCol>
                <a:gridCol w="411480">
                  <a:extLst>
                    <a:ext uri="{9D8B030D-6E8A-4147-A177-3AD203B41FA5}">
                      <a16:colId xmlns:a16="http://schemas.microsoft.com/office/drawing/2014/main" val="4264152227"/>
                    </a:ext>
                  </a:extLst>
                </a:gridCol>
                <a:gridCol w="411480">
                  <a:extLst>
                    <a:ext uri="{9D8B030D-6E8A-4147-A177-3AD203B41FA5}">
                      <a16:colId xmlns:a16="http://schemas.microsoft.com/office/drawing/2014/main" val="4019684073"/>
                    </a:ext>
                  </a:extLst>
                </a:gridCol>
                <a:gridCol w="411480">
                  <a:extLst>
                    <a:ext uri="{9D8B030D-6E8A-4147-A177-3AD203B41FA5}">
                      <a16:colId xmlns:a16="http://schemas.microsoft.com/office/drawing/2014/main" val="346246729"/>
                    </a:ext>
                  </a:extLst>
                </a:gridCol>
                <a:gridCol w="411480">
                  <a:extLst>
                    <a:ext uri="{9D8B030D-6E8A-4147-A177-3AD203B41FA5}">
                      <a16:colId xmlns:a16="http://schemas.microsoft.com/office/drawing/2014/main" val="1935147560"/>
                    </a:ext>
                  </a:extLst>
                </a:gridCol>
                <a:gridCol w="411480">
                  <a:extLst>
                    <a:ext uri="{9D8B030D-6E8A-4147-A177-3AD203B41FA5}">
                      <a16:colId xmlns:a16="http://schemas.microsoft.com/office/drawing/2014/main" val="178928372"/>
                    </a:ext>
                  </a:extLst>
                </a:gridCol>
                <a:gridCol w="411480">
                  <a:extLst>
                    <a:ext uri="{9D8B030D-6E8A-4147-A177-3AD203B41FA5}">
                      <a16:colId xmlns:a16="http://schemas.microsoft.com/office/drawing/2014/main" val="1502993530"/>
                    </a:ext>
                  </a:extLst>
                </a:gridCol>
                <a:gridCol w="411480">
                  <a:extLst>
                    <a:ext uri="{9D8B030D-6E8A-4147-A177-3AD203B41FA5}">
                      <a16:colId xmlns:a16="http://schemas.microsoft.com/office/drawing/2014/main" val="1067194298"/>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Ints/1K Fans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3s Video Views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VTR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Audio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Paid/Organic</a:t>
                      </a:r>
                    </a:p>
                  </a:txBody>
                  <a:tcPr/>
                </a:tc>
                <a:extLst>
                  <a:ext uri="{0D108BD9-81ED-4DB2-BD59-A6C34878D82A}">
                    <a16:rowId xmlns:a16="http://schemas.microsoft.com/office/drawing/2014/main" val="40944783"/>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Roche - 2021-10-17 12:24:42</a:t>
                      </a:r>
                      <a:r>
                        <a:rPr kumimoji="0" lang="en-US" sz="1000" b="0" i="0" u="none" strike="noStrike" kern="1200" cap="none" spc="0" normalizeH="0" baseline="0" noProof="0">
                          <a:ln>
                            <a:noFill/>
                          </a:ln>
                          <a:solidFill>
                            <a:prstClr val="black"/>
                          </a:solidFill>
                          <a:effectLst/>
                          <a:uLnTx/>
                          <a:uFillTx/>
                          <a:latin typeface="+mn-lt"/>
                          <a:ea typeface="+mn-ea"/>
                          <a:cs typeface="+mn-cs"/>
                        </a:rPr>
                        <a:t>
 Life is a series of moments to be shared, remembered, experienced. Let us come together to celebrate where we have been, what we’re doing, and where we’ll go next. To celebrate all of us. To celebrate the future. To celebrate life.  Here’s to our next 125 years of success. #Roche125 #celebratelife
https://bit.ly/3mr0C27</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466525</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15113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3.24 %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6694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6644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2007.9950799508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304883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65.35 %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3.80 %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38.37 %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Paid</a:t>
                      </a:r>
                    </a:p>
                  </a:txBody>
                  <a:tcPr/>
                </a:tc>
                <a:extLst>
                  <a:ext uri="{0D108BD9-81ED-4DB2-BD59-A6C34878D82A}">
                    <a16:rowId xmlns:a16="http://schemas.microsoft.com/office/drawing/2014/main" val="3694719951"/>
                  </a:ext>
                </a:extLst>
              </a:tr>
            </a:tbl>
          </a:graphicData>
        </a:graphic>
      </p:graphicFrame>
      <p:sp>
        <p:nvSpPr>
          <p:cNvPr id="4" name="Text Placeholder 3">
            <a:extLst>
              <a:ext uri="{FF2B5EF4-FFF2-40B4-BE49-F238E27FC236}">
                <a16:creationId xmlns:a16="http://schemas.microsoft.com/office/drawing/2014/main" id="{9E7690AE-4103-47A0-8BA5-6992177E2EDF}"/>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4140728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3B8B4F-51C8-40D0-BD2F-A3B7D5133F0F}"/>
              </a:ext>
            </a:extLst>
          </p:cNvPr>
          <p:cNvSpPr>
            <a:spLocks noGrp="1"/>
          </p:cNvSpPr>
          <p:nvPr>
            <p:ph type="title"/>
          </p:nvPr>
        </p:nvSpPr>
        <p:spPr/>
        <p:txBody>
          <a:bodyPr/>
          <a:lstStyle/>
          <a:p>
            <a:r>
              <a:rPr lang="en-US"/>
              <a:t>Facebook Top Posts Table | Roche - 5 of 26</a:t>
            </a:r>
          </a:p>
        </p:txBody>
      </p:sp>
      <p:graphicFrame>
        <p:nvGraphicFramePr>
          <p:cNvPr id="5" name="Table Placeholder 4">
            <a:extLst>
              <a:ext uri="{FF2B5EF4-FFF2-40B4-BE49-F238E27FC236}">
                <a16:creationId xmlns:a16="http://schemas.microsoft.com/office/drawing/2014/main" id="{19E4BDD0-E150-4F0C-B99C-0EA6C0F633DF}"/>
              </a:ext>
            </a:extLst>
          </p:cNvPr>
          <p:cNvGraphicFramePr>
            <a:graphicFrameLocks noGrp="1"/>
          </p:cNvGraphicFramePr>
          <p:nvPr>
            <p:ph type="tbl" sz="quarter" idx="13"/>
            <p:extLst>
              <p:ext uri="{D42A27DB-BD31-4B8C-83A1-F6EECF244321}">
                <p14:modId xmlns:p14="http://schemas.microsoft.com/office/powerpoint/2010/main" val="4102401681"/>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183435669"/>
                    </a:ext>
                  </a:extLst>
                </a:gridCol>
                <a:gridCol w="411480">
                  <a:extLst>
                    <a:ext uri="{9D8B030D-6E8A-4147-A177-3AD203B41FA5}">
                      <a16:colId xmlns:a16="http://schemas.microsoft.com/office/drawing/2014/main" val="1937835918"/>
                    </a:ext>
                  </a:extLst>
                </a:gridCol>
                <a:gridCol w="411480">
                  <a:extLst>
                    <a:ext uri="{9D8B030D-6E8A-4147-A177-3AD203B41FA5}">
                      <a16:colId xmlns:a16="http://schemas.microsoft.com/office/drawing/2014/main" val="852270826"/>
                    </a:ext>
                  </a:extLst>
                </a:gridCol>
                <a:gridCol w="411480">
                  <a:extLst>
                    <a:ext uri="{9D8B030D-6E8A-4147-A177-3AD203B41FA5}">
                      <a16:colId xmlns:a16="http://schemas.microsoft.com/office/drawing/2014/main" val="3784756741"/>
                    </a:ext>
                  </a:extLst>
                </a:gridCol>
                <a:gridCol w="411480">
                  <a:extLst>
                    <a:ext uri="{9D8B030D-6E8A-4147-A177-3AD203B41FA5}">
                      <a16:colId xmlns:a16="http://schemas.microsoft.com/office/drawing/2014/main" val="791544380"/>
                    </a:ext>
                  </a:extLst>
                </a:gridCol>
                <a:gridCol w="411480">
                  <a:extLst>
                    <a:ext uri="{9D8B030D-6E8A-4147-A177-3AD203B41FA5}">
                      <a16:colId xmlns:a16="http://schemas.microsoft.com/office/drawing/2014/main" val="2742882329"/>
                    </a:ext>
                  </a:extLst>
                </a:gridCol>
                <a:gridCol w="411480">
                  <a:extLst>
                    <a:ext uri="{9D8B030D-6E8A-4147-A177-3AD203B41FA5}">
                      <a16:colId xmlns:a16="http://schemas.microsoft.com/office/drawing/2014/main" val="1643928678"/>
                    </a:ext>
                  </a:extLst>
                </a:gridCol>
                <a:gridCol w="411480">
                  <a:extLst>
                    <a:ext uri="{9D8B030D-6E8A-4147-A177-3AD203B41FA5}">
                      <a16:colId xmlns:a16="http://schemas.microsoft.com/office/drawing/2014/main" val="704919182"/>
                    </a:ext>
                  </a:extLst>
                </a:gridCol>
                <a:gridCol w="411480">
                  <a:extLst>
                    <a:ext uri="{9D8B030D-6E8A-4147-A177-3AD203B41FA5}">
                      <a16:colId xmlns:a16="http://schemas.microsoft.com/office/drawing/2014/main" val="552852236"/>
                    </a:ext>
                  </a:extLst>
                </a:gridCol>
                <a:gridCol w="411480">
                  <a:extLst>
                    <a:ext uri="{9D8B030D-6E8A-4147-A177-3AD203B41FA5}">
                      <a16:colId xmlns:a16="http://schemas.microsoft.com/office/drawing/2014/main" val="3371856662"/>
                    </a:ext>
                  </a:extLst>
                </a:gridCol>
                <a:gridCol w="411480">
                  <a:extLst>
                    <a:ext uri="{9D8B030D-6E8A-4147-A177-3AD203B41FA5}">
                      <a16:colId xmlns:a16="http://schemas.microsoft.com/office/drawing/2014/main" val="856109929"/>
                    </a:ext>
                  </a:extLst>
                </a:gridCol>
                <a:gridCol w="411480">
                  <a:extLst>
                    <a:ext uri="{9D8B030D-6E8A-4147-A177-3AD203B41FA5}">
                      <a16:colId xmlns:a16="http://schemas.microsoft.com/office/drawing/2014/main" val="333455"/>
                    </a:ext>
                  </a:extLst>
                </a:gridCol>
                <a:gridCol w="411480">
                  <a:extLst>
                    <a:ext uri="{9D8B030D-6E8A-4147-A177-3AD203B41FA5}">
                      <a16:colId xmlns:a16="http://schemas.microsoft.com/office/drawing/2014/main" val="17106283"/>
                    </a:ext>
                  </a:extLst>
                </a:gridCol>
                <a:gridCol w="411480">
                  <a:extLst>
                    <a:ext uri="{9D8B030D-6E8A-4147-A177-3AD203B41FA5}">
                      <a16:colId xmlns:a16="http://schemas.microsoft.com/office/drawing/2014/main" val="1039636978"/>
                    </a:ext>
                  </a:extLst>
                </a:gridCol>
                <a:gridCol w="411480">
                  <a:extLst>
                    <a:ext uri="{9D8B030D-6E8A-4147-A177-3AD203B41FA5}">
                      <a16:colId xmlns:a16="http://schemas.microsoft.com/office/drawing/2014/main" val="507516717"/>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Ints/1K Fans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3s Video Views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VTR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Audio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Paid/Organic</a:t>
                      </a:r>
                    </a:p>
                  </a:txBody>
                  <a:tcPr/>
                </a:tc>
                <a:extLst>
                  <a:ext uri="{0D108BD9-81ED-4DB2-BD59-A6C34878D82A}">
                    <a16:rowId xmlns:a16="http://schemas.microsoft.com/office/drawing/2014/main" val="528676241"/>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Roche - 2021-10-05 13:38:39</a:t>
                      </a:r>
                      <a:r>
                        <a:rPr kumimoji="0" lang="en-US" sz="1000" b="0" i="0" u="none" strike="noStrike" kern="1200" cap="none" spc="0" normalizeH="0" baseline="0" noProof="0">
                          <a:ln>
                            <a:noFill/>
                          </a:ln>
                          <a:solidFill>
                            <a:prstClr val="black"/>
                          </a:solidFill>
                          <a:effectLst/>
                          <a:uLnTx/>
                          <a:uFillTx/>
                          <a:latin typeface="+mn-lt"/>
                          <a:ea typeface="+mn-ea"/>
                          <a:cs typeface="+mn-cs"/>
                        </a:rPr>
                        <a:t>
 We are many, working as one with the sole purpose of improving lives. Thank you for 125 years of your trust and here’s to the next 125 years. #Roche125 #celebratelife 
https://bit.ly/3mr0C27</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512274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19745</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3.85 %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6098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6050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2152.2441651706</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279660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54.59 %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3.82 %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50.35 %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Paid</a:t>
                      </a:r>
                    </a:p>
                  </a:txBody>
                  <a:tcPr/>
                </a:tc>
                <a:extLst>
                  <a:ext uri="{0D108BD9-81ED-4DB2-BD59-A6C34878D82A}">
                    <a16:rowId xmlns:a16="http://schemas.microsoft.com/office/drawing/2014/main" val="3895557271"/>
                  </a:ext>
                </a:extLst>
              </a:tr>
            </a:tbl>
          </a:graphicData>
        </a:graphic>
      </p:graphicFrame>
      <p:sp>
        <p:nvSpPr>
          <p:cNvPr id="4" name="Text Placeholder 3">
            <a:extLst>
              <a:ext uri="{FF2B5EF4-FFF2-40B4-BE49-F238E27FC236}">
                <a16:creationId xmlns:a16="http://schemas.microsoft.com/office/drawing/2014/main" id="{B4C94DB4-1E2A-4B07-A263-C3DC4DD43DC2}"/>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326802407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D4AB76-1F76-44DE-91EF-0C7ECBA0692E}"/>
              </a:ext>
            </a:extLst>
          </p:cNvPr>
          <p:cNvSpPr>
            <a:spLocks noGrp="1"/>
          </p:cNvSpPr>
          <p:nvPr>
            <p:ph type="title"/>
          </p:nvPr>
        </p:nvSpPr>
        <p:spPr/>
        <p:txBody>
          <a:bodyPr/>
          <a:lstStyle/>
          <a:p>
            <a:r>
              <a:rPr lang="en-US"/>
              <a:t>Facebook Top Posts Table | Roche - 6 of 26</a:t>
            </a:r>
          </a:p>
        </p:txBody>
      </p:sp>
      <p:graphicFrame>
        <p:nvGraphicFramePr>
          <p:cNvPr id="5" name="Table Placeholder 4">
            <a:extLst>
              <a:ext uri="{FF2B5EF4-FFF2-40B4-BE49-F238E27FC236}">
                <a16:creationId xmlns:a16="http://schemas.microsoft.com/office/drawing/2014/main" id="{AA09222E-93A2-4204-8C41-416091293951}"/>
              </a:ext>
            </a:extLst>
          </p:cNvPr>
          <p:cNvGraphicFramePr>
            <a:graphicFrameLocks noGrp="1"/>
          </p:cNvGraphicFramePr>
          <p:nvPr>
            <p:ph type="tbl" sz="quarter" idx="13"/>
            <p:extLst>
              <p:ext uri="{D42A27DB-BD31-4B8C-83A1-F6EECF244321}">
                <p14:modId xmlns:p14="http://schemas.microsoft.com/office/powerpoint/2010/main" val="1301408079"/>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543200759"/>
                    </a:ext>
                  </a:extLst>
                </a:gridCol>
                <a:gridCol w="411480">
                  <a:extLst>
                    <a:ext uri="{9D8B030D-6E8A-4147-A177-3AD203B41FA5}">
                      <a16:colId xmlns:a16="http://schemas.microsoft.com/office/drawing/2014/main" val="2839309943"/>
                    </a:ext>
                  </a:extLst>
                </a:gridCol>
                <a:gridCol w="411480">
                  <a:extLst>
                    <a:ext uri="{9D8B030D-6E8A-4147-A177-3AD203B41FA5}">
                      <a16:colId xmlns:a16="http://schemas.microsoft.com/office/drawing/2014/main" val="3195001551"/>
                    </a:ext>
                  </a:extLst>
                </a:gridCol>
                <a:gridCol w="411480">
                  <a:extLst>
                    <a:ext uri="{9D8B030D-6E8A-4147-A177-3AD203B41FA5}">
                      <a16:colId xmlns:a16="http://schemas.microsoft.com/office/drawing/2014/main" val="1488478584"/>
                    </a:ext>
                  </a:extLst>
                </a:gridCol>
                <a:gridCol w="411480">
                  <a:extLst>
                    <a:ext uri="{9D8B030D-6E8A-4147-A177-3AD203B41FA5}">
                      <a16:colId xmlns:a16="http://schemas.microsoft.com/office/drawing/2014/main" val="830349852"/>
                    </a:ext>
                  </a:extLst>
                </a:gridCol>
                <a:gridCol w="411480">
                  <a:extLst>
                    <a:ext uri="{9D8B030D-6E8A-4147-A177-3AD203B41FA5}">
                      <a16:colId xmlns:a16="http://schemas.microsoft.com/office/drawing/2014/main" val="2137013794"/>
                    </a:ext>
                  </a:extLst>
                </a:gridCol>
                <a:gridCol w="411480">
                  <a:extLst>
                    <a:ext uri="{9D8B030D-6E8A-4147-A177-3AD203B41FA5}">
                      <a16:colId xmlns:a16="http://schemas.microsoft.com/office/drawing/2014/main" val="3560193745"/>
                    </a:ext>
                  </a:extLst>
                </a:gridCol>
                <a:gridCol w="411480">
                  <a:extLst>
                    <a:ext uri="{9D8B030D-6E8A-4147-A177-3AD203B41FA5}">
                      <a16:colId xmlns:a16="http://schemas.microsoft.com/office/drawing/2014/main" val="736760999"/>
                    </a:ext>
                  </a:extLst>
                </a:gridCol>
                <a:gridCol w="411480">
                  <a:extLst>
                    <a:ext uri="{9D8B030D-6E8A-4147-A177-3AD203B41FA5}">
                      <a16:colId xmlns:a16="http://schemas.microsoft.com/office/drawing/2014/main" val="2509621531"/>
                    </a:ext>
                  </a:extLst>
                </a:gridCol>
                <a:gridCol w="411480">
                  <a:extLst>
                    <a:ext uri="{9D8B030D-6E8A-4147-A177-3AD203B41FA5}">
                      <a16:colId xmlns:a16="http://schemas.microsoft.com/office/drawing/2014/main" val="867269804"/>
                    </a:ext>
                  </a:extLst>
                </a:gridCol>
                <a:gridCol w="411480">
                  <a:extLst>
                    <a:ext uri="{9D8B030D-6E8A-4147-A177-3AD203B41FA5}">
                      <a16:colId xmlns:a16="http://schemas.microsoft.com/office/drawing/2014/main" val="2995490195"/>
                    </a:ext>
                  </a:extLst>
                </a:gridCol>
                <a:gridCol w="411480">
                  <a:extLst>
                    <a:ext uri="{9D8B030D-6E8A-4147-A177-3AD203B41FA5}">
                      <a16:colId xmlns:a16="http://schemas.microsoft.com/office/drawing/2014/main" val="2327674814"/>
                    </a:ext>
                  </a:extLst>
                </a:gridCol>
                <a:gridCol w="411480">
                  <a:extLst>
                    <a:ext uri="{9D8B030D-6E8A-4147-A177-3AD203B41FA5}">
                      <a16:colId xmlns:a16="http://schemas.microsoft.com/office/drawing/2014/main" val="2468850008"/>
                    </a:ext>
                  </a:extLst>
                </a:gridCol>
                <a:gridCol w="411480">
                  <a:extLst>
                    <a:ext uri="{9D8B030D-6E8A-4147-A177-3AD203B41FA5}">
                      <a16:colId xmlns:a16="http://schemas.microsoft.com/office/drawing/2014/main" val="1343817671"/>
                    </a:ext>
                  </a:extLst>
                </a:gridCol>
                <a:gridCol w="411480">
                  <a:extLst>
                    <a:ext uri="{9D8B030D-6E8A-4147-A177-3AD203B41FA5}">
                      <a16:colId xmlns:a16="http://schemas.microsoft.com/office/drawing/2014/main" val="3470742239"/>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Ints/1K Fans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3s Video Views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VTR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Audio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Paid/Organic</a:t>
                      </a:r>
                    </a:p>
                  </a:txBody>
                  <a:tcPr/>
                </a:tc>
                <a:extLst>
                  <a:ext uri="{0D108BD9-81ED-4DB2-BD59-A6C34878D82A}">
                    <a16:rowId xmlns:a16="http://schemas.microsoft.com/office/drawing/2014/main" val="3287448282"/>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Roche - 2021-10-19 13:35:00</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بعد إصابتها بسرطان الثدي، حاولت كيندا، مديرة شركة معلوماتية كبيرة، إخفاء الأمر عن زوجها ومحيطها. تابعوا قصتها الكاملة مع المرض يوم الجمعة على قناة </a:t>
                      </a:r>
                      <a:r>
                        <a:rPr kumimoji="0" lang="en-US" sz="1000" b="0" i="0" u="none" strike="noStrike" kern="1200" cap="none" spc="0" normalizeH="0" baseline="0" noProof="0">
                          <a:ln>
                            <a:noFill/>
                          </a:ln>
                          <a:solidFill>
                            <a:prstClr val="black"/>
                          </a:solidFill>
                          <a:effectLst/>
                          <a:uLnTx/>
                          <a:uFillTx/>
                          <a:latin typeface="+mn-lt"/>
                          <a:ea typeface="+mn-ea"/>
                          <a:cs typeface="+mn-cs"/>
                        </a:rPr>
                        <a:t>MBC4 </a:t>
                      </a:r>
                      <a:r>
                        <a:rPr kumimoji="0" lang="ar-AE" sz="1000" b="0" i="0" u="none" strike="noStrike" kern="1200" cap="none" spc="0" normalizeH="0" baseline="0" noProof="0">
                          <a:ln>
                            <a:noFill/>
                          </a:ln>
                          <a:solidFill>
                            <a:prstClr val="black"/>
                          </a:solidFill>
                          <a:effectLst/>
                          <a:uLnTx/>
                          <a:uFillTx/>
                          <a:latin typeface="+mn-lt"/>
                          <a:ea typeface="+mn-ea"/>
                          <a:cs typeface="+mn-cs"/>
                        </a:rPr>
                        <a:t>في تمام الساعة 7.30 مساءً (بتوقيت السعودية) أو عبر شاهد، </a:t>
                      </a:r>
                      <a:r>
                        <a:rPr kumimoji="0" lang="en-US" sz="1000" b="0" i="0" u="none" strike="noStrike" kern="1200" cap="none" spc="0" normalizeH="0" baseline="0" noProof="0">
                          <a:ln>
                            <a:noFill/>
                          </a:ln>
                          <a:solidFill>
                            <a:prstClr val="black"/>
                          </a:solidFill>
                          <a:effectLst/>
                          <a:uLnTx/>
                          <a:uFillTx/>
                          <a:latin typeface="+mn-lt"/>
                          <a:ea typeface="+mn-ea"/>
                          <a:cs typeface="+mn-cs"/>
                        </a:rPr>
                        <a:t>Watchit، </a:t>
                      </a:r>
                      <a:r>
                        <a:rPr kumimoji="0" lang="ar-AE" sz="1000" b="0" i="0" u="none" strike="noStrike" kern="1200" cap="none" spc="0" normalizeH="0" baseline="0" noProof="0">
                          <a:ln>
                            <a:noFill/>
                          </a:ln>
                          <a:solidFill>
                            <a:prstClr val="black"/>
                          </a:solidFill>
                          <a:effectLst/>
                          <a:uLnTx/>
                          <a:uFillTx/>
                          <a:latin typeface="+mn-lt"/>
                          <a:ea typeface="+mn-ea"/>
                          <a:cs typeface="+mn-cs"/>
                        </a:rPr>
                        <a:t>وياك، أو </a:t>
                      </a:r>
                      <a:r>
                        <a:rPr kumimoji="0" lang="en-US" sz="1000" b="0" i="0" u="none" strike="noStrike" kern="1200" cap="none" spc="0" normalizeH="0" baseline="0" noProof="0">
                          <a:ln>
                            <a:noFill/>
                          </a:ln>
                          <a:solidFill>
                            <a:prstClr val="black"/>
                          </a:solidFill>
                          <a:effectLst/>
                          <a:uLnTx/>
                          <a:uFillTx/>
                          <a:latin typeface="+mn-lt"/>
                          <a:ea typeface="+mn-ea"/>
                          <a:cs typeface="+mn-cs"/>
                        </a:rPr>
                        <a:t>VIU، </a:t>
                      </a:r>
                      <a:r>
                        <a:rPr kumimoji="0" lang="ar-AE" sz="1000" b="0" i="0" u="none" strike="noStrike" kern="1200" cap="none" spc="0" normalizeH="0" baseline="0" noProof="0">
                          <a:ln>
                            <a:noFill/>
                          </a:ln>
                          <a:solidFill>
                            <a:prstClr val="black"/>
                          </a:solidFill>
                          <a:effectLst/>
                          <a:uLnTx/>
                          <a:uFillTx/>
                          <a:latin typeface="+mn-lt"/>
                          <a:ea typeface="+mn-ea"/>
                          <a:cs typeface="+mn-cs"/>
                        </a:rPr>
                        <a:t>في جميع أنحاء الشرق الأوسط.  
#سرطان_الثدي  #معاً_أقوى #شهر_عشرة 
</a:t>
                      </a:r>
                      <a:r>
                        <a:rPr kumimoji="0" lang="en-US" sz="1000" b="0" i="0" u="none" strike="noStrike" kern="1200" cap="none" spc="0" normalizeH="0" baseline="0" noProof="0">
                          <a:ln>
                            <a:noFill/>
                          </a:ln>
                          <a:solidFill>
                            <a:prstClr val="black"/>
                          </a:solidFill>
                          <a:effectLst/>
                          <a:uLnTx/>
                          <a:uFillTx/>
                          <a:latin typeface="+mn-lt"/>
                          <a:ea typeface="+mn-ea"/>
                          <a:cs typeface="+mn-cs"/>
                        </a:rPr>
                        <a:t>After she was diagnosed with breast cancer, Kinda, a successful CEO of an IT company, tried to keep it from her husband and the people around her. Watch the new episode to discover why family and friends in every breast cancer patient’s life are vital in supporting her journey. Catch the episode this Friday on MCB4 at 7.30 pm (KSA) or on Shahid,  Watchit,  Weyyak, or  VIU  across the Middle East.  
#BreastCancerAwarenessMonth #RocheME #TransformingLives #StrongerTogether 
MBC4 Shahid Viu MENA Watchit Weyyak Lebanese Breast Cancer Foundation Iraqi Association for breast cancer fighting Karess Bashar Jean Daccache Amal AraFa Ranine Matar </a:t>
                      </a:r>
                      <a:r>
                        <a:rPr kumimoji="0" lang="ar-AE" sz="1000" b="0" i="0" u="none" strike="noStrike" kern="1200" cap="none" spc="0" normalizeH="0" baseline="0" noProof="0">
                          <a:ln>
                            <a:noFill/>
                          </a:ln>
                          <a:solidFill>
                            <a:prstClr val="black"/>
                          </a:solidFill>
                          <a:effectLst/>
                          <a:uLnTx/>
                          <a:uFillTx/>
                          <a:latin typeface="+mn-lt"/>
                          <a:ea typeface="+mn-ea"/>
                          <a:cs typeface="+mn-cs"/>
                        </a:rPr>
                        <a:t>علي اتحاد </a:t>
                      </a:r>
                      <a:r>
                        <a:rPr kumimoji="0" lang="en-US" sz="1000" b="0" i="0" u="none" strike="noStrike" kern="1200" cap="none" spc="0" normalizeH="0" baseline="0" noProof="0">
                          <a:ln>
                            <a:noFill/>
                          </a:ln>
                          <a:solidFill>
                            <a:prstClr val="black"/>
                          </a:solidFill>
                          <a:effectLst/>
                          <a:uLnTx/>
                          <a:uFillTx/>
                          <a:latin typeface="+mn-lt"/>
                          <a:ea typeface="+mn-ea"/>
                          <a:cs typeface="+mn-cs"/>
                        </a:rPr>
                        <a:t>Randa Alam #Walid_Zeidan Ayten Amer #Nahla_Daoud Nagham Abou Chedid official  #Lana_Daoud #Lama_Meraachly #2SoulsProduction</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68721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13555</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19.72 %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5816</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8.29 %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5716</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1729.3689320388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Paid</a:t>
                      </a:r>
                    </a:p>
                  </a:txBody>
                  <a:tcPr/>
                </a:tc>
                <a:extLst>
                  <a:ext uri="{0D108BD9-81ED-4DB2-BD59-A6C34878D82A}">
                    <a16:rowId xmlns:a16="http://schemas.microsoft.com/office/drawing/2014/main" val="3532752961"/>
                  </a:ext>
                </a:extLst>
              </a:tr>
            </a:tbl>
          </a:graphicData>
        </a:graphic>
      </p:graphicFrame>
      <p:sp>
        <p:nvSpPr>
          <p:cNvPr id="4" name="Text Placeholder 3">
            <a:extLst>
              <a:ext uri="{FF2B5EF4-FFF2-40B4-BE49-F238E27FC236}">
                <a16:creationId xmlns:a16="http://schemas.microsoft.com/office/drawing/2014/main" id="{2AED3324-0566-460B-B45F-6910822E5B4D}"/>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268357116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F8D0BA-9310-4FBE-BFAA-74141BA0BE03}"/>
              </a:ext>
            </a:extLst>
          </p:cNvPr>
          <p:cNvSpPr>
            <a:spLocks noGrp="1"/>
          </p:cNvSpPr>
          <p:nvPr>
            <p:ph type="title"/>
          </p:nvPr>
        </p:nvSpPr>
        <p:spPr/>
        <p:txBody>
          <a:bodyPr/>
          <a:lstStyle/>
          <a:p>
            <a:r>
              <a:rPr lang="en-US"/>
              <a:t>Facebook Top Posts Table | Roche - 7 of 26</a:t>
            </a:r>
          </a:p>
        </p:txBody>
      </p:sp>
      <p:graphicFrame>
        <p:nvGraphicFramePr>
          <p:cNvPr id="5" name="Table Placeholder 4">
            <a:extLst>
              <a:ext uri="{FF2B5EF4-FFF2-40B4-BE49-F238E27FC236}">
                <a16:creationId xmlns:a16="http://schemas.microsoft.com/office/drawing/2014/main" id="{D45B61B2-5127-4F43-8C6F-041211A99483}"/>
              </a:ext>
            </a:extLst>
          </p:cNvPr>
          <p:cNvGraphicFramePr>
            <a:graphicFrameLocks noGrp="1"/>
          </p:cNvGraphicFramePr>
          <p:nvPr>
            <p:ph type="tbl" sz="quarter" idx="13"/>
            <p:extLst>
              <p:ext uri="{D42A27DB-BD31-4B8C-83A1-F6EECF244321}">
                <p14:modId xmlns:p14="http://schemas.microsoft.com/office/powerpoint/2010/main" val="4246226329"/>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718117947"/>
                    </a:ext>
                  </a:extLst>
                </a:gridCol>
                <a:gridCol w="411480">
                  <a:extLst>
                    <a:ext uri="{9D8B030D-6E8A-4147-A177-3AD203B41FA5}">
                      <a16:colId xmlns:a16="http://schemas.microsoft.com/office/drawing/2014/main" val="2043021483"/>
                    </a:ext>
                  </a:extLst>
                </a:gridCol>
                <a:gridCol w="411480">
                  <a:extLst>
                    <a:ext uri="{9D8B030D-6E8A-4147-A177-3AD203B41FA5}">
                      <a16:colId xmlns:a16="http://schemas.microsoft.com/office/drawing/2014/main" val="3099464187"/>
                    </a:ext>
                  </a:extLst>
                </a:gridCol>
                <a:gridCol w="411480">
                  <a:extLst>
                    <a:ext uri="{9D8B030D-6E8A-4147-A177-3AD203B41FA5}">
                      <a16:colId xmlns:a16="http://schemas.microsoft.com/office/drawing/2014/main" val="2517576647"/>
                    </a:ext>
                  </a:extLst>
                </a:gridCol>
                <a:gridCol w="411480">
                  <a:extLst>
                    <a:ext uri="{9D8B030D-6E8A-4147-A177-3AD203B41FA5}">
                      <a16:colId xmlns:a16="http://schemas.microsoft.com/office/drawing/2014/main" val="1514074164"/>
                    </a:ext>
                  </a:extLst>
                </a:gridCol>
                <a:gridCol w="411480">
                  <a:extLst>
                    <a:ext uri="{9D8B030D-6E8A-4147-A177-3AD203B41FA5}">
                      <a16:colId xmlns:a16="http://schemas.microsoft.com/office/drawing/2014/main" val="2983271246"/>
                    </a:ext>
                  </a:extLst>
                </a:gridCol>
                <a:gridCol w="411480">
                  <a:extLst>
                    <a:ext uri="{9D8B030D-6E8A-4147-A177-3AD203B41FA5}">
                      <a16:colId xmlns:a16="http://schemas.microsoft.com/office/drawing/2014/main" val="3168038776"/>
                    </a:ext>
                  </a:extLst>
                </a:gridCol>
                <a:gridCol w="411480">
                  <a:extLst>
                    <a:ext uri="{9D8B030D-6E8A-4147-A177-3AD203B41FA5}">
                      <a16:colId xmlns:a16="http://schemas.microsoft.com/office/drawing/2014/main" val="3490900813"/>
                    </a:ext>
                  </a:extLst>
                </a:gridCol>
                <a:gridCol w="411480">
                  <a:extLst>
                    <a:ext uri="{9D8B030D-6E8A-4147-A177-3AD203B41FA5}">
                      <a16:colId xmlns:a16="http://schemas.microsoft.com/office/drawing/2014/main" val="1213187038"/>
                    </a:ext>
                  </a:extLst>
                </a:gridCol>
                <a:gridCol w="411480">
                  <a:extLst>
                    <a:ext uri="{9D8B030D-6E8A-4147-A177-3AD203B41FA5}">
                      <a16:colId xmlns:a16="http://schemas.microsoft.com/office/drawing/2014/main" val="1833613521"/>
                    </a:ext>
                  </a:extLst>
                </a:gridCol>
                <a:gridCol w="411480">
                  <a:extLst>
                    <a:ext uri="{9D8B030D-6E8A-4147-A177-3AD203B41FA5}">
                      <a16:colId xmlns:a16="http://schemas.microsoft.com/office/drawing/2014/main" val="2058886257"/>
                    </a:ext>
                  </a:extLst>
                </a:gridCol>
                <a:gridCol w="411480">
                  <a:extLst>
                    <a:ext uri="{9D8B030D-6E8A-4147-A177-3AD203B41FA5}">
                      <a16:colId xmlns:a16="http://schemas.microsoft.com/office/drawing/2014/main" val="3654000750"/>
                    </a:ext>
                  </a:extLst>
                </a:gridCol>
                <a:gridCol w="411480">
                  <a:extLst>
                    <a:ext uri="{9D8B030D-6E8A-4147-A177-3AD203B41FA5}">
                      <a16:colId xmlns:a16="http://schemas.microsoft.com/office/drawing/2014/main" val="2804617068"/>
                    </a:ext>
                  </a:extLst>
                </a:gridCol>
                <a:gridCol w="411480">
                  <a:extLst>
                    <a:ext uri="{9D8B030D-6E8A-4147-A177-3AD203B41FA5}">
                      <a16:colId xmlns:a16="http://schemas.microsoft.com/office/drawing/2014/main" val="650794606"/>
                    </a:ext>
                  </a:extLst>
                </a:gridCol>
                <a:gridCol w="411480">
                  <a:extLst>
                    <a:ext uri="{9D8B030D-6E8A-4147-A177-3AD203B41FA5}">
                      <a16:colId xmlns:a16="http://schemas.microsoft.com/office/drawing/2014/main" val="2178427382"/>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Ints/1K Fans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3s Video Views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VTR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Audio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Paid/Organic</a:t>
                      </a:r>
                    </a:p>
                  </a:txBody>
                  <a:tcPr/>
                </a:tc>
                <a:extLst>
                  <a:ext uri="{0D108BD9-81ED-4DB2-BD59-A6C34878D82A}">
                    <a16:rowId xmlns:a16="http://schemas.microsoft.com/office/drawing/2014/main" val="1082188491"/>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Roche - 2021-10-15 14:45:09</a:t>
                      </a:r>
                      <a:r>
                        <a:rPr kumimoji="0" lang="en-US" sz="1000" b="0" i="0" u="none" strike="noStrike" kern="1200" cap="none" spc="0" normalizeH="0" baseline="0" noProof="0">
                          <a:ln>
                            <a:noFill/>
                          </a:ln>
                          <a:solidFill>
                            <a:prstClr val="black"/>
                          </a:solidFill>
                          <a:effectLst/>
                          <a:uLnTx/>
                          <a:uFillTx/>
                          <a:latin typeface="+mn-lt"/>
                          <a:ea typeface="+mn-ea"/>
                          <a:cs typeface="+mn-cs"/>
                        </a:rPr>
                        <a:t>
 How does the possibility of breast cancer affect a close-knit mom and her daughter? Our series “Shaher 10” invites you to find out how and why timing is everything when it comes to detecting breast cancer. Discover Laure and Tania’s story tomorrow on MBC4 7.30 PM (KSA time) or on Shahid,  Watchit,  Weyyak, or  VIU  across the Middle East. #StrongerTogether #Shaher_10
</a:t>
                      </a:r>
                      <a:r>
                        <a:rPr kumimoji="0" lang="ar-AE" sz="1000" b="0" i="0" u="none" strike="noStrike" kern="1200" cap="none" spc="0" normalizeH="0" baseline="0" noProof="0">
                          <a:ln>
                            <a:noFill/>
                          </a:ln>
                          <a:solidFill>
                            <a:prstClr val="black"/>
                          </a:solidFill>
                          <a:effectLst/>
                          <a:uLnTx/>
                          <a:uFillTx/>
                          <a:latin typeface="+mn-lt"/>
                          <a:ea typeface="+mn-ea"/>
                          <a:cs typeface="+mn-cs"/>
                        </a:rPr>
                        <a:t>كيف يؤثر خبر احتمال الإصابة بسرطان الثدي على أمّ وابنتها؟ تعرفوا على أهمية التوقيت عندما يتعلق بالكشف عن سرطان الثدي في مسلسلنا الجديد "شهر 10". اكتشفوا القصة الكاملة للور وتانيا كاملة غدًا على قناة </a:t>
                      </a:r>
                      <a:r>
                        <a:rPr kumimoji="0" lang="en-US" sz="1000" b="0" i="0" u="none" strike="noStrike" kern="1200" cap="none" spc="0" normalizeH="0" baseline="0" noProof="0">
                          <a:ln>
                            <a:noFill/>
                          </a:ln>
                          <a:solidFill>
                            <a:prstClr val="black"/>
                          </a:solidFill>
                          <a:effectLst/>
                          <a:uLnTx/>
                          <a:uFillTx/>
                          <a:latin typeface="+mn-lt"/>
                          <a:ea typeface="+mn-ea"/>
                          <a:cs typeface="+mn-cs"/>
                        </a:rPr>
                        <a:t>MBC4 </a:t>
                      </a:r>
                      <a:r>
                        <a:rPr kumimoji="0" lang="ar-AE" sz="1000" b="0" i="0" u="none" strike="noStrike" kern="1200" cap="none" spc="0" normalizeH="0" baseline="0" noProof="0">
                          <a:ln>
                            <a:noFill/>
                          </a:ln>
                          <a:solidFill>
                            <a:prstClr val="black"/>
                          </a:solidFill>
                          <a:effectLst/>
                          <a:uLnTx/>
                          <a:uFillTx/>
                          <a:latin typeface="+mn-lt"/>
                          <a:ea typeface="+mn-ea"/>
                          <a:cs typeface="+mn-cs"/>
                        </a:rPr>
                        <a:t>في تمام الساعة 7.30 مساءً (بتوقيت السعودية) أو عبر شاهد، </a:t>
                      </a:r>
                      <a:r>
                        <a:rPr kumimoji="0" lang="en-US" sz="1000" b="0" i="0" u="none" strike="noStrike" kern="1200" cap="none" spc="0" normalizeH="0" baseline="0" noProof="0">
                          <a:ln>
                            <a:noFill/>
                          </a:ln>
                          <a:solidFill>
                            <a:prstClr val="black"/>
                          </a:solidFill>
                          <a:effectLst/>
                          <a:uLnTx/>
                          <a:uFillTx/>
                          <a:latin typeface="+mn-lt"/>
                          <a:ea typeface="+mn-ea"/>
                          <a:cs typeface="+mn-cs"/>
                        </a:rPr>
                        <a:t>Watchit، Weyyak، </a:t>
                      </a:r>
                      <a:r>
                        <a:rPr kumimoji="0" lang="ar-AE" sz="1000" b="0" i="0" u="none" strike="noStrike" kern="1200" cap="none" spc="0" normalizeH="0" baseline="0" noProof="0">
                          <a:ln>
                            <a:noFill/>
                          </a:ln>
                          <a:solidFill>
                            <a:prstClr val="black"/>
                          </a:solidFill>
                          <a:effectLst/>
                          <a:uLnTx/>
                          <a:uFillTx/>
                          <a:latin typeface="+mn-lt"/>
                          <a:ea typeface="+mn-ea"/>
                          <a:cs typeface="+mn-cs"/>
                        </a:rPr>
                        <a:t>أو </a:t>
                      </a:r>
                      <a:r>
                        <a:rPr kumimoji="0" lang="en-US" sz="1000" b="0" i="0" u="none" strike="noStrike" kern="1200" cap="none" spc="0" normalizeH="0" baseline="0" noProof="0">
                          <a:ln>
                            <a:noFill/>
                          </a:ln>
                          <a:solidFill>
                            <a:prstClr val="black"/>
                          </a:solidFill>
                          <a:effectLst/>
                          <a:uLnTx/>
                          <a:uFillTx/>
                          <a:latin typeface="+mn-lt"/>
                          <a:ea typeface="+mn-ea"/>
                          <a:cs typeface="+mn-cs"/>
                        </a:rPr>
                        <a:t>VIU، </a:t>
                      </a:r>
                      <a:r>
                        <a:rPr kumimoji="0" lang="ar-AE" sz="1000" b="0" i="0" u="none" strike="noStrike" kern="1200" cap="none" spc="0" normalizeH="0" baseline="0" noProof="0">
                          <a:ln>
                            <a:noFill/>
                          </a:ln>
                          <a:solidFill>
                            <a:prstClr val="black"/>
                          </a:solidFill>
                          <a:effectLst/>
                          <a:uLnTx/>
                          <a:uFillTx/>
                          <a:latin typeface="+mn-lt"/>
                          <a:ea typeface="+mn-ea"/>
                          <a:cs typeface="+mn-cs"/>
                        </a:rPr>
                        <a:t>في جميع أنحاء الشرق الأوسط.
#معاً_أقوى #شهر_عشرة 
</a:t>
                      </a:r>
                      <a:r>
                        <a:rPr kumimoji="0" lang="en-US" sz="1000" b="0" i="0" u="none" strike="noStrike" kern="1200" cap="none" spc="0" normalizeH="0" baseline="0" noProof="0">
                          <a:ln>
                            <a:noFill/>
                          </a:ln>
                          <a:solidFill>
                            <a:prstClr val="black"/>
                          </a:solidFill>
                          <a:effectLst/>
                          <a:uLnTx/>
                          <a:uFillTx/>
                          <a:latin typeface="+mn-lt"/>
                          <a:ea typeface="+mn-ea"/>
                          <a:cs typeface="+mn-cs"/>
                        </a:rPr>
                        <a:t>MBC4 Shahid Viu MENAWeyyakWatchit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30020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4955</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16.51 %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3849</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12.35 %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3812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1160.5633802817</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Paid</a:t>
                      </a:r>
                    </a:p>
                  </a:txBody>
                  <a:tcPr/>
                </a:tc>
                <a:extLst>
                  <a:ext uri="{0D108BD9-81ED-4DB2-BD59-A6C34878D82A}">
                    <a16:rowId xmlns:a16="http://schemas.microsoft.com/office/drawing/2014/main" val="1849854236"/>
                  </a:ext>
                </a:extLst>
              </a:tr>
            </a:tbl>
          </a:graphicData>
        </a:graphic>
      </p:graphicFrame>
      <p:sp>
        <p:nvSpPr>
          <p:cNvPr id="4" name="Text Placeholder 3">
            <a:extLst>
              <a:ext uri="{FF2B5EF4-FFF2-40B4-BE49-F238E27FC236}">
                <a16:creationId xmlns:a16="http://schemas.microsoft.com/office/drawing/2014/main" id="{0BC7CD1D-69D0-444D-BCF5-26203D51BBEA}"/>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238181997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FB4C0F-3BFD-4B8C-8F9E-DFADCCAB5F9A}"/>
              </a:ext>
            </a:extLst>
          </p:cNvPr>
          <p:cNvSpPr>
            <a:spLocks noGrp="1"/>
          </p:cNvSpPr>
          <p:nvPr>
            <p:ph type="title"/>
          </p:nvPr>
        </p:nvSpPr>
        <p:spPr/>
        <p:txBody>
          <a:bodyPr/>
          <a:lstStyle/>
          <a:p>
            <a:r>
              <a:rPr lang="en-US"/>
              <a:t>Facebook Top Posts Table | Roche - 8 of 26</a:t>
            </a:r>
          </a:p>
        </p:txBody>
      </p:sp>
      <p:graphicFrame>
        <p:nvGraphicFramePr>
          <p:cNvPr id="5" name="Table Placeholder 4">
            <a:extLst>
              <a:ext uri="{FF2B5EF4-FFF2-40B4-BE49-F238E27FC236}">
                <a16:creationId xmlns:a16="http://schemas.microsoft.com/office/drawing/2014/main" id="{387DD67D-5131-4872-84F4-EF0C4D2794B0}"/>
              </a:ext>
            </a:extLst>
          </p:cNvPr>
          <p:cNvGraphicFramePr>
            <a:graphicFrameLocks noGrp="1"/>
          </p:cNvGraphicFramePr>
          <p:nvPr>
            <p:ph type="tbl" sz="quarter" idx="13"/>
            <p:extLst>
              <p:ext uri="{D42A27DB-BD31-4B8C-83A1-F6EECF244321}">
                <p14:modId xmlns:p14="http://schemas.microsoft.com/office/powerpoint/2010/main" val="2367289395"/>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282543959"/>
                    </a:ext>
                  </a:extLst>
                </a:gridCol>
                <a:gridCol w="411480">
                  <a:extLst>
                    <a:ext uri="{9D8B030D-6E8A-4147-A177-3AD203B41FA5}">
                      <a16:colId xmlns:a16="http://schemas.microsoft.com/office/drawing/2014/main" val="483014148"/>
                    </a:ext>
                  </a:extLst>
                </a:gridCol>
                <a:gridCol w="411480">
                  <a:extLst>
                    <a:ext uri="{9D8B030D-6E8A-4147-A177-3AD203B41FA5}">
                      <a16:colId xmlns:a16="http://schemas.microsoft.com/office/drawing/2014/main" val="1146448494"/>
                    </a:ext>
                  </a:extLst>
                </a:gridCol>
                <a:gridCol w="411480">
                  <a:extLst>
                    <a:ext uri="{9D8B030D-6E8A-4147-A177-3AD203B41FA5}">
                      <a16:colId xmlns:a16="http://schemas.microsoft.com/office/drawing/2014/main" val="1434352670"/>
                    </a:ext>
                  </a:extLst>
                </a:gridCol>
                <a:gridCol w="411480">
                  <a:extLst>
                    <a:ext uri="{9D8B030D-6E8A-4147-A177-3AD203B41FA5}">
                      <a16:colId xmlns:a16="http://schemas.microsoft.com/office/drawing/2014/main" val="3975550148"/>
                    </a:ext>
                  </a:extLst>
                </a:gridCol>
                <a:gridCol w="411480">
                  <a:extLst>
                    <a:ext uri="{9D8B030D-6E8A-4147-A177-3AD203B41FA5}">
                      <a16:colId xmlns:a16="http://schemas.microsoft.com/office/drawing/2014/main" val="1280004557"/>
                    </a:ext>
                  </a:extLst>
                </a:gridCol>
                <a:gridCol w="411480">
                  <a:extLst>
                    <a:ext uri="{9D8B030D-6E8A-4147-A177-3AD203B41FA5}">
                      <a16:colId xmlns:a16="http://schemas.microsoft.com/office/drawing/2014/main" val="3492118715"/>
                    </a:ext>
                  </a:extLst>
                </a:gridCol>
                <a:gridCol w="411480">
                  <a:extLst>
                    <a:ext uri="{9D8B030D-6E8A-4147-A177-3AD203B41FA5}">
                      <a16:colId xmlns:a16="http://schemas.microsoft.com/office/drawing/2014/main" val="320488562"/>
                    </a:ext>
                  </a:extLst>
                </a:gridCol>
                <a:gridCol w="411480">
                  <a:extLst>
                    <a:ext uri="{9D8B030D-6E8A-4147-A177-3AD203B41FA5}">
                      <a16:colId xmlns:a16="http://schemas.microsoft.com/office/drawing/2014/main" val="1950774011"/>
                    </a:ext>
                  </a:extLst>
                </a:gridCol>
                <a:gridCol w="411480">
                  <a:extLst>
                    <a:ext uri="{9D8B030D-6E8A-4147-A177-3AD203B41FA5}">
                      <a16:colId xmlns:a16="http://schemas.microsoft.com/office/drawing/2014/main" val="2924973236"/>
                    </a:ext>
                  </a:extLst>
                </a:gridCol>
                <a:gridCol w="411480">
                  <a:extLst>
                    <a:ext uri="{9D8B030D-6E8A-4147-A177-3AD203B41FA5}">
                      <a16:colId xmlns:a16="http://schemas.microsoft.com/office/drawing/2014/main" val="781550684"/>
                    </a:ext>
                  </a:extLst>
                </a:gridCol>
                <a:gridCol w="411480">
                  <a:extLst>
                    <a:ext uri="{9D8B030D-6E8A-4147-A177-3AD203B41FA5}">
                      <a16:colId xmlns:a16="http://schemas.microsoft.com/office/drawing/2014/main" val="3244811294"/>
                    </a:ext>
                  </a:extLst>
                </a:gridCol>
                <a:gridCol w="411480">
                  <a:extLst>
                    <a:ext uri="{9D8B030D-6E8A-4147-A177-3AD203B41FA5}">
                      <a16:colId xmlns:a16="http://schemas.microsoft.com/office/drawing/2014/main" val="4245022149"/>
                    </a:ext>
                  </a:extLst>
                </a:gridCol>
                <a:gridCol w="411480">
                  <a:extLst>
                    <a:ext uri="{9D8B030D-6E8A-4147-A177-3AD203B41FA5}">
                      <a16:colId xmlns:a16="http://schemas.microsoft.com/office/drawing/2014/main" val="3709057159"/>
                    </a:ext>
                  </a:extLst>
                </a:gridCol>
                <a:gridCol w="411480">
                  <a:extLst>
                    <a:ext uri="{9D8B030D-6E8A-4147-A177-3AD203B41FA5}">
                      <a16:colId xmlns:a16="http://schemas.microsoft.com/office/drawing/2014/main" val="1830329228"/>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Ints/1K Fans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3s Video Views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VTR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Audio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Paid/Organic</a:t>
                      </a:r>
                    </a:p>
                  </a:txBody>
                  <a:tcPr/>
                </a:tc>
                <a:extLst>
                  <a:ext uri="{0D108BD9-81ED-4DB2-BD59-A6C34878D82A}">
                    <a16:rowId xmlns:a16="http://schemas.microsoft.com/office/drawing/2014/main" val="2743510803"/>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Roche - 2021-10-17 12:27:38</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الحياة سلسلة من اللحظات لمشاركتها وتذكرها وتجربتها. دعونا نحتفل معاً بما كنا عليه وبما نقوم به، وإلى أين سنذهب فيما بعد. لنحتفل بأنفسنا. لنحتفل بالمستقبل. لنحتفل بالحياة وإلى 125 عام قادم من النجاح.  #روش125 #احتفل_بالحياة
</a:t>
                      </a:r>
                      <a:r>
                        <a:rPr kumimoji="0" lang="en-US" sz="1000" b="0" i="0" u="none" strike="noStrike" kern="1200" cap="none" spc="0" normalizeH="0" baseline="0" noProof="0">
                          <a:ln>
                            <a:noFill/>
                          </a:ln>
                          <a:solidFill>
                            <a:prstClr val="black"/>
                          </a:solidFill>
                          <a:effectLst/>
                          <a:uLnTx/>
                          <a:uFillTx/>
                          <a:latin typeface="+mn-lt"/>
                          <a:ea typeface="+mn-ea"/>
                          <a:cs typeface="+mn-cs"/>
                        </a:rPr>
                        <a:t>https://bit.ly/3mr0C27</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557584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23415</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4.20 %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3841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0.67 %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3810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1142.0664206642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569094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102.06 %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3.30 %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57.83 %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Paid</a:t>
                      </a:r>
                    </a:p>
                  </a:txBody>
                  <a:tcPr/>
                </a:tc>
                <a:extLst>
                  <a:ext uri="{0D108BD9-81ED-4DB2-BD59-A6C34878D82A}">
                    <a16:rowId xmlns:a16="http://schemas.microsoft.com/office/drawing/2014/main" val="2233216734"/>
                  </a:ext>
                </a:extLst>
              </a:tr>
            </a:tbl>
          </a:graphicData>
        </a:graphic>
      </p:graphicFrame>
      <p:sp>
        <p:nvSpPr>
          <p:cNvPr id="4" name="Text Placeholder 3">
            <a:extLst>
              <a:ext uri="{FF2B5EF4-FFF2-40B4-BE49-F238E27FC236}">
                <a16:creationId xmlns:a16="http://schemas.microsoft.com/office/drawing/2014/main" id="{D7BE6D61-86DB-42E7-A3D1-1A4B36F1AFA9}"/>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392144011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0DA9DC-2A25-4C0B-A2C5-D7EA37D37EB9}"/>
              </a:ext>
            </a:extLst>
          </p:cNvPr>
          <p:cNvSpPr>
            <a:spLocks noGrp="1"/>
          </p:cNvSpPr>
          <p:nvPr>
            <p:ph type="title"/>
          </p:nvPr>
        </p:nvSpPr>
        <p:spPr/>
        <p:txBody>
          <a:bodyPr/>
          <a:lstStyle/>
          <a:p>
            <a:r>
              <a:rPr lang="en-US"/>
              <a:t>Facebook Top Posts Table | Roche - 9 of 26</a:t>
            </a:r>
          </a:p>
        </p:txBody>
      </p:sp>
      <p:graphicFrame>
        <p:nvGraphicFramePr>
          <p:cNvPr id="5" name="Table Placeholder 4">
            <a:extLst>
              <a:ext uri="{FF2B5EF4-FFF2-40B4-BE49-F238E27FC236}">
                <a16:creationId xmlns:a16="http://schemas.microsoft.com/office/drawing/2014/main" id="{B21E44EB-63C7-4E32-A6BA-B08ACF648AE6}"/>
              </a:ext>
            </a:extLst>
          </p:cNvPr>
          <p:cNvGraphicFramePr>
            <a:graphicFrameLocks noGrp="1"/>
          </p:cNvGraphicFramePr>
          <p:nvPr>
            <p:ph type="tbl" sz="quarter" idx="13"/>
            <p:extLst>
              <p:ext uri="{D42A27DB-BD31-4B8C-83A1-F6EECF244321}">
                <p14:modId xmlns:p14="http://schemas.microsoft.com/office/powerpoint/2010/main" val="1363198795"/>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609383186"/>
                    </a:ext>
                  </a:extLst>
                </a:gridCol>
                <a:gridCol w="411480">
                  <a:extLst>
                    <a:ext uri="{9D8B030D-6E8A-4147-A177-3AD203B41FA5}">
                      <a16:colId xmlns:a16="http://schemas.microsoft.com/office/drawing/2014/main" val="1886312488"/>
                    </a:ext>
                  </a:extLst>
                </a:gridCol>
                <a:gridCol w="411480">
                  <a:extLst>
                    <a:ext uri="{9D8B030D-6E8A-4147-A177-3AD203B41FA5}">
                      <a16:colId xmlns:a16="http://schemas.microsoft.com/office/drawing/2014/main" val="3936795088"/>
                    </a:ext>
                  </a:extLst>
                </a:gridCol>
                <a:gridCol w="411480">
                  <a:extLst>
                    <a:ext uri="{9D8B030D-6E8A-4147-A177-3AD203B41FA5}">
                      <a16:colId xmlns:a16="http://schemas.microsoft.com/office/drawing/2014/main" val="2872613961"/>
                    </a:ext>
                  </a:extLst>
                </a:gridCol>
                <a:gridCol w="411480">
                  <a:extLst>
                    <a:ext uri="{9D8B030D-6E8A-4147-A177-3AD203B41FA5}">
                      <a16:colId xmlns:a16="http://schemas.microsoft.com/office/drawing/2014/main" val="4114033730"/>
                    </a:ext>
                  </a:extLst>
                </a:gridCol>
                <a:gridCol w="411480">
                  <a:extLst>
                    <a:ext uri="{9D8B030D-6E8A-4147-A177-3AD203B41FA5}">
                      <a16:colId xmlns:a16="http://schemas.microsoft.com/office/drawing/2014/main" val="1430625494"/>
                    </a:ext>
                  </a:extLst>
                </a:gridCol>
                <a:gridCol w="411480">
                  <a:extLst>
                    <a:ext uri="{9D8B030D-6E8A-4147-A177-3AD203B41FA5}">
                      <a16:colId xmlns:a16="http://schemas.microsoft.com/office/drawing/2014/main" val="942015334"/>
                    </a:ext>
                  </a:extLst>
                </a:gridCol>
                <a:gridCol w="411480">
                  <a:extLst>
                    <a:ext uri="{9D8B030D-6E8A-4147-A177-3AD203B41FA5}">
                      <a16:colId xmlns:a16="http://schemas.microsoft.com/office/drawing/2014/main" val="308059568"/>
                    </a:ext>
                  </a:extLst>
                </a:gridCol>
                <a:gridCol w="411480">
                  <a:extLst>
                    <a:ext uri="{9D8B030D-6E8A-4147-A177-3AD203B41FA5}">
                      <a16:colId xmlns:a16="http://schemas.microsoft.com/office/drawing/2014/main" val="1900240107"/>
                    </a:ext>
                  </a:extLst>
                </a:gridCol>
                <a:gridCol w="411480">
                  <a:extLst>
                    <a:ext uri="{9D8B030D-6E8A-4147-A177-3AD203B41FA5}">
                      <a16:colId xmlns:a16="http://schemas.microsoft.com/office/drawing/2014/main" val="2495053940"/>
                    </a:ext>
                  </a:extLst>
                </a:gridCol>
                <a:gridCol w="411480">
                  <a:extLst>
                    <a:ext uri="{9D8B030D-6E8A-4147-A177-3AD203B41FA5}">
                      <a16:colId xmlns:a16="http://schemas.microsoft.com/office/drawing/2014/main" val="1076439147"/>
                    </a:ext>
                  </a:extLst>
                </a:gridCol>
                <a:gridCol w="411480">
                  <a:extLst>
                    <a:ext uri="{9D8B030D-6E8A-4147-A177-3AD203B41FA5}">
                      <a16:colId xmlns:a16="http://schemas.microsoft.com/office/drawing/2014/main" val="597820453"/>
                    </a:ext>
                  </a:extLst>
                </a:gridCol>
                <a:gridCol w="411480">
                  <a:extLst>
                    <a:ext uri="{9D8B030D-6E8A-4147-A177-3AD203B41FA5}">
                      <a16:colId xmlns:a16="http://schemas.microsoft.com/office/drawing/2014/main" val="3920777825"/>
                    </a:ext>
                  </a:extLst>
                </a:gridCol>
                <a:gridCol w="411480">
                  <a:extLst>
                    <a:ext uri="{9D8B030D-6E8A-4147-A177-3AD203B41FA5}">
                      <a16:colId xmlns:a16="http://schemas.microsoft.com/office/drawing/2014/main" val="4207042085"/>
                    </a:ext>
                  </a:extLst>
                </a:gridCol>
                <a:gridCol w="411480">
                  <a:extLst>
                    <a:ext uri="{9D8B030D-6E8A-4147-A177-3AD203B41FA5}">
                      <a16:colId xmlns:a16="http://schemas.microsoft.com/office/drawing/2014/main" val="1236531606"/>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Ints/1K Fans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3s Video Views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VTR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Audio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Paid/Organic</a:t>
                      </a:r>
                    </a:p>
                  </a:txBody>
                  <a:tcPr/>
                </a:tc>
                <a:extLst>
                  <a:ext uri="{0D108BD9-81ED-4DB2-BD59-A6C34878D82A}">
                    <a16:rowId xmlns:a16="http://schemas.microsoft.com/office/drawing/2014/main" val="2867345401"/>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Roche - 2021-10-18 07:01:00</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غالباً ما تكون أولى علامات الإصابة بسرطان الثدي هي وجود كتلةٍ في الثدي، إلّا أنّه من الممكن أن تتباين أعراض سرطان الثدي على نحوٍ كبير باختلاف الحالات، وتتنوّع من ظهور كتلٍ إلى ظهور بعض العلامات الأقل وضوحًا مثل تغيّرات الجلد. إن اكتشاف أعراض سرطان الثدي لا يعني بالضرورة أنه سرطان؛ ومع ذلك، فمن المهم جداً مناقشتها مع طبيبك في أقرب وقت ممكن.
عندما يتم تشخيص سرطان الثدي وعلاجه في وقت مبكّر، فمن المحتمل أن يكون قابلاً للشفاء.
#سرطان_الثدي  #معاً_أقوى #شهر_عشرة</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2745271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211498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7.70 %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3689</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0.13 %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3366</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159</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1080.09782941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1053340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38.37 %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11.71 %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66.77 %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Paid</a:t>
                      </a:r>
                    </a:p>
                  </a:txBody>
                  <a:tcPr/>
                </a:tc>
                <a:extLst>
                  <a:ext uri="{0D108BD9-81ED-4DB2-BD59-A6C34878D82A}">
                    <a16:rowId xmlns:a16="http://schemas.microsoft.com/office/drawing/2014/main" val="1549911633"/>
                  </a:ext>
                </a:extLst>
              </a:tr>
            </a:tbl>
          </a:graphicData>
        </a:graphic>
      </p:graphicFrame>
      <p:sp>
        <p:nvSpPr>
          <p:cNvPr id="4" name="Text Placeholder 3">
            <a:extLst>
              <a:ext uri="{FF2B5EF4-FFF2-40B4-BE49-F238E27FC236}">
                <a16:creationId xmlns:a16="http://schemas.microsoft.com/office/drawing/2014/main" id="{2F974292-00A0-44E3-B17F-896BF4DDDB52}"/>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321216762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E10B08-64C2-423F-9A0D-5CCA11DE66E4}"/>
              </a:ext>
            </a:extLst>
          </p:cNvPr>
          <p:cNvSpPr>
            <a:spLocks noGrp="1"/>
          </p:cNvSpPr>
          <p:nvPr>
            <p:ph type="title"/>
          </p:nvPr>
        </p:nvSpPr>
        <p:spPr/>
        <p:txBody>
          <a:bodyPr/>
          <a:lstStyle/>
          <a:p>
            <a:r>
              <a:rPr lang="en-US"/>
              <a:t>Facebook Top Posts Table | Roche - 10 of 26</a:t>
            </a:r>
          </a:p>
        </p:txBody>
      </p:sp>
      <p:graphicFrame>
        <p:nvGraphicFramePr>
          <p:cNvPr id="5" name="Table Placeholder 4">
            <a:extLst>
              <a:ext uri="{FF2B5EF4-FFF2-40B4-BE49-F238E27FC236}">
                <a16:creationId xmlns:a16="http://schemas.microsoft.com/office/drawing/2014/main" id="{A76BFAB9-2DA3-46F5-B79E-0E176708189C}"/>
              </a:ext>
            </a:extLst>
          </p:cNvPr>
          <p:cNvGraphicFramePr>
            <a:graphicFrameLocks noGrp="1"/>
          </p:cNvGraphicFramePr>
          <p:nvPr>
            <p:ph type="tbl" sz="quarter" idx="13"/>
            <p:extLst>
              <p:ext uri="{D42A27DB-BD31-4B8C-83A1-F6EECF244321}">
                <p14:modId xmlns:p14="http://schemas.microsoft.com/office/powerpoint/2010/main" val="3320008436"/>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4063136985"/>
                    </a:ext>
                  </a:extLst>
                </a:gridCol>
                <a:gridCol w="411480">
                  <a:extLst>
                    <a:ext uri="{9D8B030D-6E8A-4147-A177-3AD203B41FA5}">
                      <a16:colId xmlns:a16="http://schemas.microsoft.com/office/drawing/2014/main" val="3306244712"/>
                    </a:ext>
                  </a:extLst>
                </a:gridCol>
                <a:gridCol w="411480">
                  <a:extLst>
                    <a:ext uri="{9D8B030D-6E8A-4147-A177-3AD203B41FA5}">
                      <a16:colId xmlns:a16="http://schemas.microsoft.com/office/drawing/2014/main" val="2484461328"/>
                    </a:ext>
                  </a:extLst>
                </a:gridCol>
                <a:gridCol w="411480">
                  <a:extLst>
                    <a:ext uri="{9D8B030D-6E8A-4147-A177-3AD203B41FA5}">
                      <a16:colId xmlns:a16="http://schemas.microsoft.com/office/drawing/2014/main" val="252352880"/>
                    </a:ext>
                  </a:extLst>
                </a:gridCol>
                <a:gridCol w="411480">
                  <a:extLst>
                    <a:ext uri="{9D8B030D-6E8A-4147-A177-3AD203B41FA5}">
                      <a16:colId xmlns:a16="http://schemas.microsoft.com/office/drawing/2014/main" val="746704424"/>
                    </a:ext>
                  </a:extLst>
                </a:gridCol>
                <a:gridCol w="411480">
                  <a:extLst>
                    <a:ext uri="{9D8B030D-6E8A-4147-A177-3AD203B41FA5}">
                      <a16:colId xmlns:a16="http://schemas.microsoft.com/office/drawing/2014/main" val="3998420623"/>
                    </a:ext>
                  </a:extLst>
                </a:gridCol>
                <a:gridCol w="411480">
                  <a:extLst>
                    <a:ext uri="{9D8B030D-6E8A-4147-A177-3AD203B41FA5}">
                      <a16:colId xmlns:a16="http://schemas.microsoft.com/office/drawing/2014/main" val="2744677433"/>
                    </a:ext>
                  </a:extLst>
                </a:gridCol>
                <a:gridCol w="411480">
                  <a:extLst>
                    <a:ext uri="{9D8B030D-6E8A-4147-A177-3AD203B41FA5}">
                      <a16:colId xmlns:a16="http://schemas.microsoft.com/office/drawing/2014/main" val="2994512100"/>
                    </a:ext>
                  </a:extLst>
                </a:gridCol>
                <a:gridCol w="411480">
                  <a:extLst>
                    <a:ext uri="{9D8B030D-6E8A-4147-A177-3AD203B41FA5}">
                      <a16:colId xmlns:a16="http://schemas.microsoft.com/office/drawing/2014/main" val="2735880903"/>
                    </a:ext>
                  </a:extLst>
                </a:gridCol>
                <a:gridCol w="411480">
                  <a:extLst>
                    <a:ext uri="{9D8B030D-6E8A-4147-A177-3AD203B41FA5}">
                      <a16:colId xmlns:a16="http://schemas.microsoft.com/office/drawing/2014/main" val="3981321943"/>
                    </a:ext>
                  </a:extLst>
                </a:gridCol>
                <a:gridCol w="411480">
                  <a:extLst>
                    <a:ext uri="{9D8B030D-6E8A-4147-A177-3AD203B41FA5}">
                      <a16:colId xmlns:a16="http://schemas.microsoft.com/office/drawing/2014/main" val="3112431377"/>
                    </a:ext>
                  </a:extLst>
                </a:gridCol>
                <a:gridCol w="411480">
                  <a:extLst>
                    <a:ext uri="{9D8B030D-6E8A-4147-A177-3AD203B41FA5}">
                      <a16:colId xmlns:a16="http://schemas.microsoft.com/office/drawing/2014/main" val="431387596"/>
                    </a:ext>
                  </a:extLst>
                </a:gridCol>
                <a:gridCol w="411480">
                  <a:extLst>
                    <a:ext uri="{9D8B030D-6E8A-4147-A177-3AD203B41FA5}">
                      <a16:colId xmlns:a16="http://schemas.microsoft.com/office/drawing/2014/main" val="1478778281"/>
                    </a:ext>
                  </a:extLst>
                </a:gridCol>
                <a:gridCol w="411480">
                  <a:extLst>
                    <a:ext uri="{9D8B030D-6E8A-4147-A177-3AD203B41FA5}">
                      <a16:colId xmlns:a16="http://schemas.microsoft.com/office/drawing/2014/main" val="2689059105"/>
                    </a:ext>
                  </a:extLst>
                </a:gridCol>
                <a:gridCol w="411480">
                  <a:extLst>
                    <a:ext uri="{9D8B030D-6E8A-4147-A177-3AD203B41FA5}">
                      <a16:colId xmlns:a16="http://schemas.microsoft.com/office/drawing/2014/main" val="1881045743"/>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Ints/1K Fans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3s Video Views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VTR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Audio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Paid/Organic</a:t>
                      </a:r>
                    </a:p>
                  </a:txBody>
                  <a:tcPr/>
                </a:tc>
                <a:extLst>
                  <a:ext uri="{0D108BD9-81ED-4DB2-BD59-A6C34878D82A}">
                    <a16:rowId xmlns:a16="http://schemas.microsoft.com/office/drawing/2014/main" val="327252720"/>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Roche - 2021-10-05 13:42:03</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كلنا نعمل كشخص واحد لغرض واحد وهو تحسين الحياة. شكراً على ثقتكم  لـ125 عام وإلى المزيد في الـ125 عام القادمة.  #روش125 #احتفل_بالحياة 
</a:t>
                      </a:r>
                      <a:r>
                        <a:rPr kumimoji="0" lang="en-US" sz="1000" b="0" i="0" u="none" strike="noStrike" kern="1200" cap="none" spc="0" normalizeH="0" baseline="0" noProof="0">
                          <a:ln>
                            <a:noFill/>
                          </a:ln>
                          <a:solidFill>
                            <a:prstClr val="black"/>
                          </a:solidFill>
                          <a:effectLst/>
                          <a:uLnTx/>
                          <a:uFillTx/>
                          <a:latin typeface="+mn-lt"/>
                          <a:ea typeface="+mn-ea"/>
                          <a:cs typeface="+mn-cs"/>
                        </a:rPr>
                        <a:t>https://bit.ly/3mr0C27</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809255</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36715</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4.54 %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2778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2716</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955.47576301616</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799151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98.75 %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3.08 %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72.54 %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Paid</a:t>
                      </a:r>
                    </a:p>
                  </a:txBody>
                  <a:tcPr/>
                </a:tc>
                <a:extLst>
                  <a:ext uri="{0D108BD9-81ED-4DB2-BD59-A6C34878D82A}">
                    <a16:rowId xmlns:a16="http://schemas.microsoft.com/office/drawing/2014/main" val="4129315483"/>
                  </a:ext>
                </a:extLst>
              </a:tr>
            </a:tbl>
          </a:graphicData>
        </a:graphic>
      </p:graphicFrame>
      <p:sp>
        <p:nvSpPr>
          <p:cNvPr id="4" name="Text Placeholder 3">
            <a:extLst>
              <a:ext uri="{FF2B5EF4-FFF2-40B4-BE49-F238E27FC236}">
                <a16:creationId xmlns:a16="http://schemas.microsoft.com/office/drawing/2014/main" id="{37588CA4-69F9-4FD0-B2BB-3C2D0CE3AC5E}"/>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368005871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39AFCF-3E14-426C-8CFB-807CD81978E4}"/>
              </a:ext>
            </a:extLst>
          </p:cNvPr>
          <p:cNvSpPr>
            <a:spLocks noGrp="1"/>
          </p:cNvSpPr>
          <p:nvPr>
            <p:ph type="title"/>
          </p:nvPr>
        </p:nvSpPr>
        <p:spPr/>
        <p:txBody>
          <a:bodyPr/>
          <a:lstStyle/>
          <a:p>
            <a:r>
              <a:rPr lang="en-US"/>
              <a:t>Facebook Top Posts Table | Roche - 11 of 26</a:t>
            </a:r>
          </a:p>
        </p:txBody>
      </p:sp>
      <p:graphicFrame>
        <p:nvGraphicFramePr>
          <p:cNvPr id="5" name="Table Placeholder 4">
            <a:extLst>
              <a:ext uri="{FF2B5EF4-FFF2-40B4-BE49-F238E27FC236}">
                <a16:creationId xmlns:a16="http://schemas.microsoft.com/office/drawing/2014/main" id="{82CC5006-055E-4CFF-8971-54A0AFEA57EA}"/>
              </a:ext>
            </a:extLst>
          </p:cNvPr>
          <p:cNvGraphicFramePr>
            <a:graphicFrameLocks noGrp="1"/>
          </p:cNvGraphicFramePr>
          <p:nvPr>
            <p:ph type="tbl" sz="quarter" idx="13"/>
            <p:extLst>
              <p:ext uri="{D42A27DB-BD31-4B8C-83A1-F6EECF244321}">
                <p14:modId xmlns:p14="http://schemas.microsoft.com/office/powerpoint/2010/main" val="2914118820"/>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165773673"/>
                    </a:ext>
                  </a:extLst>
                </a:gridCol>
                <a:gridCol w="411480">
                  <a:extLst>
                    <a:ext uri="{9D8B030D-6E8A-4147-A177-3AD203B41FA5}">
                      <a16:colId xmlns:a16="http://schemas.microsoft.com/office/drawing/2014/main" val="2726949211"/>
                    </a:ext>
                  </a:extLst>
                </a:gridCol>
                <a:gridCol w="411480">
                  <a:extLst>
                    <a:ext uri="{9D8B030D-6E8A-4147-A177-3AD203B41FA5}">
                      <a16:colId xmlns:a16="http://schemas.microsoft.com/office/drawing/2014/main" val="3537879723"/>
                    </a:ext>
                  </a:extLst>
                </a:gridCol>
                <a:gridCol w="411480">
                  <a:extLst>
                    <a:ext uri="{9D8B030D-6E8A-4147-A177-3AD203B41FA5}">
                      <a16:colId xmlns:a16="http://schemas.microsoft.com/office/drawing/2014/main" val="2019745535"/>
                    </a:ext>
                  </a:extLst>
                </a:gridCol>
                <a:gridCol w="411480">
                  <a:extLst>
                    <a:ext uri="{9D8B030D-6E8A-4147-A177-3AD203B41FA5}">
                      <a16:colId xmlns:a16="http://schemas.microsoft.com/office/drawing/2014/main" val="1503609930"/>
                    </a:ext>
                  </a:extLst>
                </a:gridCol>
                <a:gridCol w="411480">
                  <a:extLst>
                    <a:ext uri="{9D8B030D-6E8A-4147-A177-3AD203B41FA5}">
                      <a16:colId xmlns:a16="http://schemas.microsoft.com/office/drawing/2014/main" val="2359367463"/>
                    </a:ext>
                  </a:extLst>
                </a:gridCol>
                <a:gridCol w="411480">
                  <a:extLst>
                    <a:ext uri="{9D8B030D-6E8A-4147-A177-3AD203B41FA5}">
                      <a16:colId xmlns:a16="http://schemas.microsoft.com/office/drawing/2014/main" val="2922099285"/>
                    </a:ext>
                  </a:extLst>
                </a:gridCol>
                <a:gridCol w="411480">
                  <a:extLst>
                    <a:ext uri="{9D8B030D-6E8A-4147-A177-3AD203B41FA5}">
                      <a16:colId xmlns:a16="http://schemas.microsoft.com/office/drawing/2014/main" val="717252862"/>
                    </a:ext>
                  </a:extLst>
                </a:gridCol>
                <a:gridCol w="411480">
                  <a:extLst>
                    <a:ext uri="{9D8B030D-6E8A-4147-A177-3AD203B41FA5}">
                      <a16:colId xmlns:a16="http://schemas.microsoft.com/office/drawing/2014/main" val="2281366080"/>
                    </a:ext>
                  </a:extLst>
                </a:gridCol>
                <a:gridCol w="411480">
                  <a:extLst>
                    <a:ext uri="{9D8B030D-6E8A-4147-A177-3AD203B41FA5}">
                      <a16:colId xmlns:a16="http://schemas.microsoft.com/office/drawing/2014/main" val="2422484602"/>
                    </a:ext>
                  </a:extLst>
                </a:gridCol>
                <a:gridCol w="411480">
                  <a:extLst>
                    <a:ext uri="{9D8B030D-6E8A-4147-A177-3AD203B41FA5}">
                      <a16:colId xmlns:a16="http://schemas.microsoft.com/office/drawing/2014/main" val="160562105"/>
                    </a:ext>
                  </a:extLst>
                </a:gridCol>
                <a:gridCol w="411480">
                  <a:extLst>
                    <a:ext uri="{9D8B030D-6E8A-4147-A177-3AD203B41FA5}">
                      <a16:colId xmlns:a16="http://schemas.microsoft.com/office/drawing/2014/main" val="3257622597"/>
                    </a:ext>
                  </a:extLst>
                </a:gridCol>
                <a:gridCol w="411480">
                  <a:extLst>
                    <a:ext uri="{9D8B030D-6E8A-4147-A177-3AD203B41FA5}">
                      <a16:colId xmlns:a16="http://schemas.microsoft.com/office/drawing/2014/main" val="1286862964"/>
                    </a:ext>
                  </a:extLst>
                </a:gridCol>
                <a:gridCol w="411480">
                  <a:extLst>
                    <a:ext uri="{9D8B030D-6E8A-4147-A177-3AD203B41FA5}">
                      <a16:colId xmlns:a16="http://schemas.microsoft.com/office/drawing/2014/main" val="3066221807"/>
                    </a:ext>
                  </a:extLst>
                </a:gridCol>
                <a:gridCol w="411480">
                  <a:extLst>
                    <a:ext uri="{9D8B030D-6E8A-4147-A177-3AD203B41FA5}">
                      <a16:colId xmlns:a16="http://schemas.microsoft.com/office/drawing/2014/main" val="854466669"/>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Ints/1K Fans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3s Video Views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VTR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Audio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Paid/Organic</a:t>
                      </a:r>
                    </a:p>
                  </a:txBody>
                  <a:tcPr/>
                </a:tc>
                <a:extLst>
                  <a:ext uri="{0D108BD9-81ED-4DB2-BD59-A6C34878D82A}">
                    <a16:rowId xmlns:a16="http://schemas.microsoft.com/office/drawing/2014/main" val="1589796861"/>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Roche - 2021-10-09 16:31:05</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تابعوا الحلقة الثانية بعد ٥ دقائق و 
‎شاهدو سمية ، امرأة تبلغ من العمر 58 عامًا تقوم فحص
‎الثدي عبر الصورة الشعاعيّة  كل سنة منذ أن كانت في الأربعين من عمرها
‎#سرطان_الثدي  #معاً_أقوى #شهر_عشرة
</a:t>
                      </a:r>
                      <a:r>
                        <a:rPr kumimoji="0" lang="en-US" sz="1000" b="0" i="0" u="none" strike="noStrike" kern="1200" cap="none" spc="0" normalizeH="0" baseline="0" noProof="0">
                          <a:ln>
                            <a:noFill/>
                          </a:ln>
                          <a:solidFill>
                            <a:prstClr val="black"/>
                          </a:solidFill>
                          <a:effectLst/>
                          <a:uLnTx/>
                          <a:uFillTx/>
                          <a:latin typeface="+mn-lt"/>
                          <a:ea typeface="+mn-ea"/>
                          <a:cs typeface="+mn-cs"/>
                        </a:rPr>
                        <a:t>Episode 2, out in about 5 minutes on MBC4. 
Watch Soummaya, a 58 year old woman who has been doing her mammogram once a year since the age of 40.
#BreastCancerAwarenessMonth #RocheME #TransformingLives #StrongerTogether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22108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3446</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15.59 %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2086</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9.19 %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2069</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659.20155793574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Paid</a:t>
                      </a:r>
                    </a:p>
                  </a:txBody>
                  <a:tcPr/>
                </a:tc>
                <a:extLst>
                  <a:ext uri="{0D108BD9-81ED-4DB2-BD59-A6C34878D82A}">
                    <a16:rowId xmlns:a16="http://schemas.microsoft.com/office/drawing/2014/main" val="2757026261"/>
                  </a:ext>
                </a:extLst>
              </a:tr>
            </a:tbl>
          </a:graphicData>
        </a:graphic>
      </p:graphicFrame>
      <p:sp>
        <p:nvSpPr>
          <p:cNvPr id="4" name="Text Placeholder 3">
            <a:extLst>
              <a:ext uri="{FF2B5EF4-FFF2-40B4-BE49-F238E27FC236}">
                <a16:creationId xmlns:a16="http://schemas.microsoft.com/office/drawing/2014/main" id="{AF0F5ED6-408A-4BC0-8C5C-6F08B0E5C493}"/>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323465324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45387D-820C-4F85-AD40-98091A8A19E4}"/>
              </a:ext>
            </a:extLst>
          </p:cNvPr>
          <p:cNvSpPr>
            <a:spLocks noGrp="1"/>
          </p:cNvSpPr>
          <p:nvPr>
            <p:ph type="title"/>
          </p:nvPr>
        </p:nvSpPr>
        <p:spPr/>
        <p:txBody>
          <a:bodyPr/>
          <a:lstStyle/>
          <a:p>
            <a:r>
              <a:rPr lang="en-US"/>
              <a:t>Facebook Top Posts Table | Roche - 12 of 26</a:t>
            </a:r>
          </a:p>
        </p:txBody>
      </p:sp>
      <p:graphicFrame>
        <p:nvGraphicFramePr>
          <p:cNvPr id="5" name="Table Placeholder 4">
            <a:extLst>
              <a:ext uri="{FF2B5EF4-FFF2-40B4-BE49-F238E27FC236}">
                <a16:creationId xmlns:a16="http://schemas.microsoft.com/office/drawing/2014/main" id="{913D9355-FD07-4878-BAD5-3BFA69A0B110}"/>
              </a:ext>
            </a:extLst>
          </p:cNvPr>
          <p:cNvGraphicFramePr>
            <a:graphicFrameLocks noGrp="1"/>
          </p:cNvGraphicFramePr>
          <p:nvPr>
            <p:ph type="tbl" sz="quarter" idx="13"/>
            <p:extLst>
              <p:ext uri="{D42A27DB-BD31-4B8C-83A1-F6EECF244321}">
                <p14:modId xmlns:p14="http://schemas.microsoft.com/office/powerpoint/2010/main" val="1007462702"/>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814914322"/>
                    </a:ext>
                  </a:extLst>
                </a:gridCol>
                <a:gridCol w="411480">
                  <a:extLst>
                    <a:ext uri="{9D8B030D-6E8A-4147-A177-3AD203B41FA5}">
                      <a16:colId xmlns:a16="http://schemas.microsoft.com/office/drawing/2014/main" val="3777136704"/>
                    </a:ext>
                  </a:extLst>
                </a:gridCol>
                <a:gridCol w="411480">
                  <a:extLst>
                    <a:ext uri="{9D8B030D-6E8A-4147-A177-3AD203B41FA5}">
                      <a16:colId xmlns:a16="http://schemas.microsoft.com/office/drawing/2014/main" val="218112722"/>
                    </a:ext>
                  </a:extLst>
                </a:gridCol>
                <a:gridCol w="411480">
                  <a:extLst>
                    <a:ext uri="{9D8B030D-6E8A-4147-A177-3AD203B41FA5}">
                      <a16:colId xmlns:a16="http://schemas.microsoft.com/office/drawing/2014/main" val="879196399"/>
                    </a:ext>
                  </a:extLst>
                </a:gridCol>
                <a:gridCol w="411480">
                  <a:extLst>
                    <a:ext uri="{9D8B030D-6E8A-4147-A177-3AD203B41FA5}">
                      <a16:colId xmlns:a16="http://schemas.microsoft.com/office/drawing/2014/main" val="3541877671"/>
                    </a:ext>
                  </a:extLst>
                </a:gridCol>
                <a:gridCol w="411480">
                  <a:extLst>
                    <a:ext uri="{9D8B030D-6E8A-4147-A177-3AD203B41FA5}">
                      <a16:colId xmlns:a16="http://schemas.microsoft.com/office/drawing/2014/main" val="3422484001"/>
                    </a:ext>
                  </a:extLst>
                </a:gridCol>
                <a:gridCol w="411480">
                  <a:extLst>
                    <a:ext uri="{9D8B030D-6E8A-4147-A177-3AD203B41FA5}">
                      <a16:colId xmlns:a16="http://schemas.microsoft.com/office/drawing/2014/main" val="67529644"/>
                    </a:ext>
                  </a:extLst>
                </a:gridCol>
                <a:gridCol w="411480">
                  <a:extLst>
                    <a:ext uri="{9D8B030D-6E8A-4147-A177-3AD203B41FA5}">
                      <a16:colId xmlns:a16="http://schemas.microsoft.com/office/drawing/2014/main" val="3239798037"/>
                    </a:ext>
                  </a:extLst>
                </a:gridCol>
                <a:gridCol w="411480">
                  <a:extLst>
                    <a:ext uri="{9D8B030D-6E8A-4147-A177-3AD203B41FA5}">
                      <a16:colId xmlns:a16="http://schemas.microsoft.com/office/drawing/2014/main" val="4145247489"/>
                    </a:ext>
                  </a:extLst>
                </a:gridCol>
                <a:gridCol w="411480">
                  <a:extLst>
                    <a:ext uri="{9D8B030D-6E8A-4147-A177-3AD203B41FA5}">
                      <a16:colId xmlns:a16="http://schemas.microsoft.com/office/drawing/2014/main" val="2401682802"/>
                    </a:ext>
                  </a:extLst>
                </a:gridCol>
                <a:gridCol w="411480">
                  <a:extLst>
                    <a:ext uri="{9D8B030D-6E8A-4147-A177-3AD203B41FA5}">
                      <a16:colId xmlns:a16="http://schemas.microsoft.com/office/drawing/2014/main" val="3216288631"/>
                    </a:ext>
                  </a:extLst>
                </a:gridCol>
                <a:gridCol w="411480">
                  <a:extLst>
                    <a:ext uri="{9D8B030D-6E8A-4147-A177-3AD203B41FA5}">
                      <a16:colId xmlns:a16="http://schemas.microsoft.com/office/drawing/2014/main" val="4134759894"/>
                    </a:ext>
                  </a:extLst>
                </a:gridCol>
                <a:gridCol w="411480">
                  <a:extLst>
                    <a:ext uri="{9D8B030D-6E8A-4147-A177-3AD203B41FA5}">
                      <a16:colId xmlns:a16="http://schemas.microsoft.com/office/drawing/2014/main" val="3548063783"/>
                    </a:ext>
                  </a:extLst>
                </a:gridCol>
                <a:gridCol w="411480">
                  <a:extLst>
                    <a:ext uri="{9D8B030D-6E8A-4147-A177-3AD203B41FA5}">
                      <a16:colId xmlns:a16="http://schemas.microsoft.com/office/drawing/2014/main" val="135923976"/>
                    </a:ext>
                  </a:extLst>
                </a:gridCol>
                <a:gridCol w="411480">
                  <a:extLst>
                    <a:ext uri="{9D8B030D-6E8A-4147-A177-3AD203B41FA5}">
                      <a16:colId xmlns:a16="http://schemas.microsoft.com/office/drawing/2014/main" val="3306972088"/>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Ints/1K Fans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3s Video Views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VTR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Audio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Paid/Organic</a:t>
                      </a:r>
                    </a:p>
                  </a:txBody>
                  <a:tcPr/>
                </a:tc>
                <a:extLst>
                  <a:ext uri="{0D108BD9-81ED-4DB2-BD59-A6C34878D82A}">
                    <a16:rowId xmlns:a16="http://schemas.microsoft.com/office/drawing/2014/main" val="1924733961"/>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Roche - 2021-10-13 14:52:51</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بالنهاية، النور عطول بينتصر عالعتمة". 
كلارا عارضة أزياء سافرت إلى أهم مدن العالم للمشاركة في أبرز العروض مع أشهر المصممين. وعندما تم تشخيصها بمرض سرطان الثدي، تحققت جميع مخاوفها. شاهدوا كيف تمكنت كلارا من الحفاظ على ابتسامتها في حلقة جديدة من مسلسل "شهر 10" على قناة </a:t>
                      </a:r>
                      <a:r>
                        <a:rPr kumimoji="0" lang="en-US" sz="1000" b="0" i="0" u="none" strike="noStrike" kern="1200" cap="none" spc="0" normalizeH="0" baseline="0" noProof="0">
                          <a:ln>
                            <a:noFill/>
                          </a:ln>
                          <a:solidFill>
                            <a:prstClr val="black"/>
                          </a:solidFill>
                          <a:effectLst/>
                          <a:uLnTx/>
                          <a:uFillTx/>
                          <a:latin typeface="+mn-lt"/>
                          <a:ea typeface="+mn-ea"/>
                          <a:cs typeface="+mn-cs"/>
                        </a:rPr>
                        <a:t>MBC4 </a:t>
                      </a:r>
                      <a:r>
                        <a:rPr kumimoji="0" lang="ar-AE" sz="1000" b="0" i="0" u="none" strike="noStrike" kern="1200" cap="none" spc="0" normalizeH="0" baseline="0" noProof="0">
                          <a:ln>
                            <a:noFill/>
                          </a:ln>
                          <a:solidFill>
                            <a:prstClr val="black"/>
                          </a:solidFill>
                          <a:effectLst/>
                          <a:uLnTx/>
                          <a:uFillTx/>
                          <a:latin typeface="+mn-lt"/>
                          <a:ea typeface="+mn-ea"/>
                          <a:cs typeface="+mn-cs"/>
                        </a:rPr>
                        <a:t>يوم الجمعة في تمام الساعة 7.30 مساءً (بتوقيت السعودية) في جميع أنحاء الشرق الأوسط. 
#سرطان_الثدي  #معاً_أقوى #شهر_عشرة
“</a:t>
                      </a:r>
                      <a:r>
                        <a:rPr kumimoji="0" lang="en-US" sz="1000" b="0" i="0" u="none" strike="noStrike" kern="1200" cap="none" spc="0" normalizeH="0" baseline="0" noProof="0">
                          <a:ln>
                            <a:noFill/>
                          </a:ln>
                          <a:solidFill>
                            <a:prstClr val="black"/>
                          </a:solidFill>
                          <a:effectLst/>
                          <a:uLnTx/>
                          <a:uFillTx/>
                          <a:latin typeface="+mn-lt"/>
                          <a:ea typeface="+mn-ea"/>
                          <a:cs typeface="+mn-cs"/>
                        </a:rPr>
                        <a:t>In the end, light always triumphs over darkness.”
Clara is a top model that has traveled the world’s greatest cities to participate in the most prominent shows alongside the most famous designers. She was diagnosed with breast cancer and just like that -her biggest fear became a reality. Watch how Clara’s beauty remained intact and how her light kept shining bright. Episode 3 of “Shaher 10” airs on MBC4 this Friday at 7.30 PM (KSA time) or on Shahid across the Middle East.
#BreastCancerAwarenessMonth #RocheME #TransformingLives #StrongerTogether #Shaher10
MBC4 Shahid Lebanese Breast Cancer Foundation Iraqi association for breast cancer fighting Karess Bashar Jean Daccache Ranine Matar </a:t>
                      </a:r>
                      <a:r>
                        <a:rPr kumimoji="0" lang="ar-AE" sz="1000" b="0" i="0" u="none" strike="noStrike" kern="1200" cap="none" spc="0" normalizeH="0" baseline="0" noProof="0">
                          <a:ln>
                            <a:noFill/>
                          </a:ln>
                          <a:solidFill>
                            <a:prstClr val="black"/>
                          </a:solidFill>
                          <a:effectLst/>
                          <a:uLnTx/>
                          <a:uFillTx/>
                          <a:latin typeface="+mn-lt"/>
                          <a:ea typeface="+mn-ea"/>
                          <a:cs typeface="+mn-cs"/>
                        </a:rPr>
                        <a:t>علي اتحاد</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544306</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50100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9.20 %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0.24 %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1409</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424.69687300574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537467</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98.74 %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5.33 %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75.87 %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Paid</a:t>
                      </a:r>
                    </a:p>
                  </a:txBody>
                  <a:tcPr/>
                </a:tc>
                <a:extLst>
                  <a:ext uri="{0D108BD9-81ED-4DB2-BD59-A6C34878D82A}">
                    <a16:rowId xmlns:a16="http://schemas.microsoft.com/office/drawing/2014/main" val="3839216613"/>
                  </a:ext>
                </a:extLst>
              </a:tr>
            </a:tbl>
          </a:graphicData>
        </a:graphic>
      </p:graphicFrame>
      <p:sp>
        <p:nvSpPr>
          <p:cNvPr id="4" name="Text Placeholder 3">
            <a:extLst>
              <a:ext uri="{FF2B5EF4-FFF2-40B4-BE49-F238E27FC236}">
                <a16:creationId xmlns:a16="http://schemas.microsoft.com/office/drawing/2014/main" id="{294E5737-73DA-4879-B3AA-944C05F7205E}"/>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22600929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480721-E764-4796-B9DF-F83308988E06}"/>
              </a:ext>
            </a:extLst>
          </p:cNvPr>
          <p:cNvSpPr>
            <a:spLocks noGrp="1"/>
          </p:cNvSpPr>
          <p:nvPr>
            <p:ph type="title"/>
          </p:nvPr>
        </p:nvSpPr>
        <p:spPr/>
        <p:txBody>
          <a:bodyPr/>
          <a:lstStyle/>
          <a:p>
            <a:r>
              <a:rPr lang="en-US"/>
              <a:t>Facebook Top Posts Table | Roche - 13 of 26</a:t>
            </a:r>
          </a:p>
        </p:txBody>
      </p:sp>
      <p:graphicFrame>
        <p:nvGraphicFramePr>
          <p:cNvPr id="5" name="Table Placeholder 4">
            <a:extLst>
              <a:ext uri="{FF2B5EF4-FFF2-40B4-BE49-F238E27FC236}">
                <a16:creationId xmlns:a16="http://schemas.microsoft.com/office/drawing/2014/main" id="{26357926-B5FB-4F1D-9F42-3E4A272C3906}"/>
              </a:ext>
            </a:extLst>
          </p:cNvPr>
          <p:cNvGraphicFramePr>
            <a:graphicFrameLocks noGrp="1"/>
          </p:cNvGraphicFramePr>
          <p:nvPr>
            <p:ph type="tbl" sz="quarter" idx="13"/>
            <p:extLst>
              <p:ext uri="{D42A27DB-BD31-4B8C-83A1-F6EECF244321}">
                <p14:modId xmlns:p14="http://schemas.microsoft.com/office/powerpoint/2010/main" val="1787111842"/>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656344312"/>
                    </a:ext>
                  </a:extLst>
                </a:gridCol>
                <a:gridCol w="411480">
                  <a:extLst>
                    <a:ext uri="{9D8B030D-6E8A-4147-A177-3AD203B41FA5}">
                      <a16:colId xmlns:a16="http://schemas.microsoft.com/office/drawing/2014/main" val="215041780"/>
                    </a:ext>
                  </a:extLst>
                </a:gridCol>
                <a:gridCol w="411480">
                  <a:extLst>
                    <a:ext uri="{9D8B030D-6E8A-4147-A177-3AD203B41FA5}">
                      <a16:colId xmlns:a16="http://schemas.microsoft.com/office/drawing/2014/main" val="1777254136"/>
                    </a:ext>
                  </a:extLst>
                </a:gridCol>
                <a:gridCol w="411480">
                  <a:extLst>
                    <a:ext uri="{9D8B030D-6E8A-4147-A177-3AD203B41FA5}">
                      <a16:colId xmlns:a16="http://schemas.microsoft.com/office/drawing/2014/main" val="2822124009"/>
                    </a:ext>
                  </a:extLst>
                </a:gridCol>
                <a:gridCol w="411480">
                  <a:extLst>
                    <a:ext uri="{9D8B030D-6E8A-4147-A177-3AD203B41FA5}">
                      <a16:colId xmlns:a16="http://schemas.microsoft.com/office/drawing/2014/main" val="1015571199"/>
                    </a:ext>
                  </a:extLst>
                </a:gridCol>
                <a:gridCol w="411480">
                  <a:extLst>
                    <a:ext uri="{9D8B030D-6E8A-4147-A177-3AD203B41FA5}">
                      <a16:colId xmlns:a16="http://schemas.microsoft.com/office/drawing/2014/main" val="510320192"/>
                    </a:ext>
                  </a:extLst>
                </a:gridCol>
                <a:gridCol w="411480">
                  <a:extLst>
                    <a:ext uri="{9D8B030D-6E8A-4147-A177-3AD203B41FA5}">
                      <a16:colId xmlns:a16="http://schemas.microsoft.com/office/drawing/2014/main" val="1015832681"/>
                    </a:ext>
                  </a:extLst>
                </a:gridCol>
                <a:gridCol w="411480">
                  <a:extLst>
                    <a:ext uri="{9D8B030D-6E8A-4147-A177-3AD203B41FA5}">
                      <a16:colId xmlns:a16="http://schemas.microsoft.com/office/drawing/2014/main" val="2443940703"/>
                    </a:ext>
                  </a:extLst>
                </a:gridCol>
                <a:gridCol w="411480">
                  <a:extLst>
                    <a:ext uri="{9D8B030D-6E8A-4147-A177-3AD203B41FA5}">
                      <a16:colId xmlns:a16="http://schemas.microsoft.com/office/drawing/2014/main" val="1212630964"/>
                    </a:ext>
                  </a:extLst>
                </a:gridCol>
                <a:gridCol w="411480">
                  <a:extLst>
                    <a:ext uri="{9D8B030D-6E8A-4147-A177-3AD203B41FA5}">
                      <a16:colId xmlns:a16="http://schemas.microsoft.com/office/drawing/2014/main" val="2208780216"/>
                    </a:ext>
                  </a:extLst>
                </a:gridCol>
                <a:gridCol w="411480">
                  <a:extLst>
                    <a:ext uri="{9D8B030D-6E8A-4147-A177-3AD203B41FA5}">
                      <a16:colId xmlns:a16="http://schemas.microsoft.com/office/drawing/2014/main" val="1448173817"/>
                    </a:ext>
                  </a:extLst>
                </a:gridCol>
                <a:gridCol w="411480">
                  <a:extLst>
                    <a:ext uri="{9D8B030D-6E8A-4147-A177-3AD203B41FA5}">
                      <a16:colId xmlns:a16="http://schemas.microsoft.com/office/drawing/2014/main" val="3937707360"/>
                    </a:ext>
                  </a:extLst>
                </a:gridCol>
                <a:gridCol w="411480">
                  <a:extLst>
                    <a:ext uri="{9D8B030D-6E8A-4147-A177-3AD203B41FA5}">
                      <a16:colId xmlns:a16="http://schemas.microsoft.com/office/drawing/2014/main" val="3329412052"/>
                    </a:ext>
                  </a:extLst>
                </a:gridCol>
                <a:gridCol w="411480">
                  <a:extLst>
                    <a:ext uri="{9D8B030D-6E8A-4147-A177-3AD203B41FA5}">
                      <a16:colId xmlns:a16="http://schemas.microsoft.com/office/drawing/2014/main" val="443524720"/>
                    </a:ext>
                  </a:extLst>
                </a:gridCol>
                <a:gridCol w="411480">
                  <a:extLst>
                    <a:ext uri="{9D8B030D-6E8A-4147-A177-3AD203B41FA5}">
                      <a16:colId xmlns:a16="http://schemas.microsoft.com/office/drawing/2014/main" val="1893880321"/>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Ints/1K Fans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3s Video Views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VTR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Audio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Paid/Organic</a:t>
                      </a:r>
                    </a:p>
                  </a:txBody>
                  <a:tcPr/>
                </a:tc>
                <a:extLst>
                  <a:ext uri="{0D108BD9-81ED-4DB2-BD59-A6C34878D82A}">
                    <a16:rowId xmlns:a16="http://schemas.microsoft.com/office/drawing/2014/main" val="2188931563"/>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Roche - 2021-10-07 19:07:48</a:t>
                      </a:r>
                      <a:r>
                        <a:rPr kumimoji="0" lang="en-US" sz="1000" b="0" i="0" u="none" strike="noStrike" kern="1200" cap="none" spc="0" normalizeH="0" baseline="0" noProof="0">
                          <a:ln>
                            <a:noFill/>
                          </a:ln>
                          <a:solidFill>
                            <a:prstClr val="black"/>
                          </a:solidFill>
                          <a:effectLst/>
                          <a:uLnTx/>
                          <a:uFillTx/>
                          <a:latin typeface="+mn-lt"/>
                          <a:ea typeface="+mn-ea"/>
                          <a:cs typeface="+mn-cs"/>
                        </a:rPr>
                        <a:t>
 "أكيد النتائج غلط. ما معقول يكون عندي سرطان!"
إنّها أولى ردود فعل العديد من النساء اللواتي يتلقين خبر الإصابة بسرطان الثدي. وهذا ما دار في عقول الشخصيات التي ستتعرفون عليها في المسلسل الدرامي  "شهر عشرة"،  والذي سيبدأ عرضه على مستوى الشرق الأوسط على شاشة MBC4 ابتداءً من يوم الجمعة8 أكتوبرالساعة 19:30 بتوقيت السعودية.
بالشراكة مع مؤسسات مرضى سرطان الثدي بما فيها "الجمعية العراقية لمكافحة سرطان الثدي" و "الجمعية اللبنانية لمكافحة سرطان الثدي"، قمنا بتصوير قصص العديد من مريضات سرطان الثدي عبر مسلسل درامي يهدف إلى زيادة الوعي حول أهمية الكشف المبكّرلزيادة فرص الشفاء.
تابعوا معنا لتعرفوا المزيد، وترقبوا الحلقة الأولى قريباً!
#معاً_أقوى #شهر_عشرة
"The test results must be wrong. How is it possible that I have cancer?”
That's the first thing that goes through the minds of many women who receive the news that they have breast cancer -and it's the first thing that went through the mind of many of the characters you will meet in our new TV series, "Shaher 10," which airs on MBC4 starting Friday, October 8, 19:30 (KSA time) across the Middle East.  
Together in partnership with breast cancer Patient Advocacy Groups, the Lebanese Breast Cancer Foundation and the Iraqi Association for Breast Cancer Fighting, we partnered in creating a TV series that aims to bring awareness to early detection and the many stories of breast cancer patients.
Stay tuned for the trailer, and tune in to see the first episode!
#TransformingLives #StrongerTogether
MBC4 Shahid Lebanese Breast Cancer Foundation Iraqi association for breast cancer fighting Karess Bashar Jean Daccache Ranine Matar Ranine Matar علي اتحاد #2SoulsProductions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276587</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19166</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6.93 %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307.30050933786</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197372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71.36 %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7.42 %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72.70 %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Paid</a:t>
                      </a:r>
                    </a:p>
                  </a:txBody>
                  <a:tcPr/>
                </a:tc>
                <a:extLst>
                  <a:ext uri="{0D108BD9-81ED-4DB2-BD59-A6C34878D82A}">
                    <a16:rowId xmlns:a16="http://schemas.microsoft.com/office/drawing/2014/main" val="2723834010"/>
                  </a:ext>
                </a:extLst>
              </a:tr>
            </a:tbl>
          </a:graphicData>
        </a:graphic>
      </p:graphicFrame>
      <p:sp>
        <p:nvSpPr>
          <p:cNvPr id="4" name="Text Placeholder 3">
            <a:extLst>
              <a:ext uri="{FF2B5EF4-FFF2-40B4-BE49-F238E27FC236}">
                <a16:creationId xmlns:a16="http://schemas.microsoft.com/office/drawing/2014/main" id="{B5AA8766-33D4-473C-9B40-1D67D340E2AB}"/>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145407446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82D07E-0D52-4A48-925E-4B414B0ABCB5}"/>
              </a:ext>
            </a:extLst>
          </p:cNvPr>
          <p:cNvSpPr>
            <a:spLocks noGrp="1"/>
          </p:cNvSpPr>
          <p:nvPr>
            <p:ph type="title"/>
          </p:nvPr>
        </p:nvSpPr>
        <p:spPr/>
        <p:txBody>
          <a:bodyPr/>
          <a:lstStyle/>
          <a:p>
            <a:r>
              <a:rPr lang="en-US"/>
              <a:t>Facebook Top Posts Table | Roche - 14 of 26</a:t>
            </a:r>
          </a:p>
        </p:txBody>
      </p:sp>
      <p:graphicFrame>
        <p:nvGraphicFramePr>
          <p:cNvPr id="5" name="Table Placeholder 4">
            <a:extLst>
              <a:ext uri="{FF2B5EF4-FFF2-40B4-BE49-F238E27FC236}">
                <a16:creationId xmlns:a16="http://schemas.microsoft.com/office/drawing/2014/main" id="{23C2729C-B91C-46EB-8275-B9074084F8B9}"/>
              </a:ext>
            </a:extLst>
          </p:cNvPr>
          <p:cNvGraphicFramePr>
            <a:graphicFrameLocks noGrp="1"/>
          </p:cNvGraphicFramePr>
          <p:nvPr>
            <p:ph type="tbl" sz="quarter" idx="13"/>
            <p:extLst>
              <p:ext uri="{D42A27DB-BD31-4B8C-83A1-F6EECF244321}">
                <p14:modId xmlns:p14="http://schemas.microsoft.com/office/powerpoint/2010/main" val="1102530850"/>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201253076"/>
                    </a:ext>
                  </a:extLst>
                </a:gridCol>
                <a:gridCol w="411480">
                  <a:extLst>
                    <a:ext uri="{9D8B030D-6E8A-4147-A177-3AD203B41FA5}">
                      <a16:colId xmlns:a16="http://schemas.microsoft.com/office/drawing/2014/main" val="758044903"/>
                    </a:ext>
                  </a:extLst>
                </a:gridCol>
                <a:gridCol w="411480">
                  <a:extLst>
                    <a:ext uri="{9D8B030D-6E8A-4147-A177-3AD203B41FA5}">
                      <a16:colId xmlns:a16="http://schemas.microsoft.com/office/drawing/2014/main" val="3578760701"/>
                    </a:ext>
                  </a:extLst>
                </a:gridCol>
                <a:gridCol w="411480">
                  <a:extLst>
                    <a:ext uri="{9D8B030D-6E8A-4147-A177-3AD203B41FA5}">
                      <a16:colId xmlns:a16="http://schemas.microsoft.com/office/drawing/2014/main" val="13926554"/>
                    </a:ext>
                  </a:extLst>
                </a:gridCol>
                <a:gridCol w="411480">
                  <a:extLst>
                    <a:ext uri="{9D8B030D-6E8A-4147-A177-3AD203B41FA5}">
                      <a16:colId xmlns:a16="http://schemas.microsoft.com/office/drawing/2014/main" val="1629940294"/>
                    </a:ext>
                  </a:extLst>
                </a:gridCol>
                <a:gridCol w="411480">
                  <a:extLst>
                    <a:ext uri="{9D8B030D-6E8A-4147-A177-3AD203B41FA5}">
                      <a16:colId xmlns:a16="http://schemas.microsoft.com/office/drawing/2014/main" val="544533719"/>
                    </a:ext>
                  </a:extLst>
                </a:gridCol>
                <a:gridCol w="411480">
                  <a:extLst>
                    <a:ext uri="{9D8B030D-6E8A-4147-A177-3AD203B41FA5}">
                      <a16:colId xmlns:a16="http://schemas.microsoft.com/office/drawing/2014/main" val="1117723545"/>
                    </a:ext>
                  </a:extLst>
                </a:gridCol>
                <a:gridCol w="411480">
                  <a:extLst>
                    <a:ext uri="{9D8B030D-6E8A-4147-A177-3AD203B41FA5}">
                      <a16:colId xmlns:a16="http://schemas.microsoft.com/office/drawing/2014/main" val="1133307526"/>
                    </a:ext>
                  </a:extLst>
                </a:gridCol>
                <a:gridCol w="411480">
                  <a:extLst>
                    <a:ext uri="{9D8B030D-6E8A-4147-A177-3AD203B41FA5}">
                      <a16:colId xmlns:a16="http://schemas.microsoft.com/office/drawing/2014/main" val="2973467482"/>
                    </a:ext>
                  </a:extLst>
                </a:gridCol>
                <a:gridCol w="411480">
                  <a:extLst>
                    <a:ext uri="{9D8B030D-6E8A-4147-A177-3AD203B41FA5}">
                      <a16:colId xmlns:a16="http://schemas.microsoft.com/office/drawing/2014/main" val="2423446843"/>
                    </a:ext>
                  </a:extLst>
                </a:gridCol>
                <a:gridCol w="411480">
                  <a:extLst>
                    <a:ext uri="{9D8B030D-6E8A-4147-A177-3AD203B41FA5}">
                      <a16:colId xmlns:a16="http://schemas.microsoft.com/office/drawing/2014/main" val="1654651685"/>
                    </a:ext>
                  </a:extLst>
                </a:gridCol>
                <a:gridCol w="411480">
                  <a:extLst>
                    <a:ext uri="{9D8B030D-6E8A-4147-A177-3AD203B41FA5}">
                      <a16:colId xmlns:a16="http://schemas.microsoft.com/office/drawing/2014/main" val="1485589406"/>
                    </a:ext>
                  </a:extLst>
                </a:gridCol>
                <a:gridCol w="411480">
                  <a:extLst>
                    <a:ext uri="{9D8B030D-6E8A-4147-A177-3AD203B41FA5}">
                      <a16:colId xmlns:a16="http://schemas.microsoft.com/office/drawing/2014/main" val="2647910533"/>
                    </a:ext>
                  </a:extLst>
                </a:gridCol>
                <a:gridCol w="411480">
                  <a:extLst>
                    <a:ext uri="{9D8B030D-6E8A-4147-A177-3AD203B41FA5}">
                      <a16:colId xmlns:a16="http://schemas.microsoft.com/office/drawing/2014/main" val="2969055307"/>
                    </a:ext>
                  </a:extLst>
                </a:gridCol>
                <a:gridCol w="411480">
                  <a:extLst>
                    <a:ext uri="{9D8B030D-6E8A-4147-A177-3AD203B41FA5}">
                      <a16:colId xmlns:a16="http://schemas.microsoft.com/office/drawing/2014/main" val="3769207857"/>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Ints/1K Fans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3s Video Views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VTR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Audio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Paid/Organic</a:t>
                      </a:r>
                    </a:p>
                  </a:txBody>
                  <a:tcPr/>
                </a:tc>
                <a:extLst>
                  <a:ext uri="{0D108BD9-81ED-4DB2-BD59-A6C34878D82A}">
                    <a16:rowId xmlns:a16="http://schemas.microsoft.com/office/drawing/2014/main" val="4192541148"/>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Roche - 2021-10-14 09:17:32</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سرطان الثدي مرض تنمو فيه خلايا الثدي على نحوٍ خارجٍ عن السيطرة. يوجد أنواع مختلفة من سرطان الثدي، ويعتمد نوع سرطان الثدي على نوع الخلايا ضمن الثدي التي تتحوّل إلى خلايا سرطانية.
يتكوّن الثدي من ثلاثة أجزاء رئيسية: الفصيصات والقنوات والنسيج الضام. الفصيصات هي الغدد التي تنتج الحليب، والقنوات عبارة عن أنابيب تحمل الحليب إلى الحلمة، بينما يحيط النسيج الضام (الذي يتكوّن من نسيج ليفي ودهني) بكل الأنسجة ويربطها معًا.
يمكن أن ينشاً سرطان الثدي في أيّ من الأجزاء الثلاثة أعلاه، ولكن معظم سرطانات الثدي تبدأ في القنوات أو الفصيصات.
#سرطان_الثدي  #معاً_أقوى #شهر_عشرة</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337675</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50026</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14.81 %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0.15 %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161.88071946986</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149869</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44.38 %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10.96 %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54.56 %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Paid</a:t>
                      </a:r>
                    </a:p>
                  </a:txBody>
                  <a:tcPr/>
                </a:tc>
                <a:extLst>
                  <a:ext uri="{0D108BD9-81ED-4DB2-BD59-A6C34878D82A}">
                    <a16:rowId xmlns:a16="http://schemas.microsoft.com/office/drawing/2014/main" val="3458118349"/>
                  </a:ext>
                </a:extLst>
              </a:tr>
            </a:tbl>
          </a:graphicData>
        </a:graphic>
      </p:graphicFrame>
      <p:sp>
        <p:nvSpPr>
          <p:cNvPr id="4" name="Text Placeholder 3">
            <a:extLst>
              <a:ext uri="{FF2B5EF4-FFF2-40B4-BE49-F238E27FC236}">
                <a16:creationId xmlns:a16="http://schemas.microsoft.com/office/drawing/2014/main" id="{8E84697F-18C5-41FB-8C05-9E60422B8B43}"/>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44635135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EB70D9-994C-4C7A-9081-F45B47DC099D}"/>
              </a:ext>
            </a:extLst>
          </p:cNvPr>
          <p:cNvSpPr>
            <a:spLocks noGrp="1"/>
          </p:cNvSpPr>
          <p:nvPr>
            <p:ph type="title"/>
          </p:nvPr>
        </p:nvSpPr>
        <p:spPr/>
        <p:txBody>
          <a:bodyPr/>
          <a:lstStyle/>
          <a:p>
            <a:r>
              <a:rPr lang="en-US"/>
              <a:t>Facebook Top Posts Table | Roche - 15 of 26</a:t>
            </a:r>
          </a:p>
        </p:txBody>
      </p:sp>
      <p:graphicFrame>
        <p:nvGraphicFramePr>
          <p:cNvPr id="5" name="Table Placeholder 4">
            <a:extLst>
              <a:ext uri="{FF2B5EF4-FFF2-40B4-BE49-F238E27FC236}">
                <a16:creationId xmlns:a16="http://schemas.microsoft.com/office/drawing/2014/main" id="{1F9334AE-3843-4AB2-B15B-D37347A27180}"/>
              </a:ext>
            </a:extLst>
          </p:cNvPr>
          <p:cNvGraphicFramePr>
            <a:graphicFrameLocks noGrp="1"/>
          </p:cNvGraphicFramePr>
          <p:nvPr>
            <p:ph type="tbl" sz="quarter" idx="13"/>
            <p:extLst>
              <p:ext uri="{D42A27DB-BD31-4B8C-83A1-F6EECF244321}">
                <p14:modId xmlns:p14="http://schemas.microsoft.com/office/powerpoint/2010/main" val="1322942328"/>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526865765"/>
                    </a:ext>
                  </a:extLst>
                </a:gridCol>
                <a:gridCol w="411480">
                  <a:extLst>
                    <a:ext uri="{9D8B030D-6E8A-4147-A177-3AD203B41FA5}">
                      <a16:colId xmlns:a16="http://schemas.microsoft.com/office/drawing/2014/main" val="1532122233"/>
                    </a:ext>
                  </a:extLst>
                </a:gridCol>
                <a:gridCol w="411480">
                  <a:extLst>
                    <a:ext uri="{9D8B030D-6E8A-4147-A177-3AD203B41FA5}">
                      <a16:colId xmlns:a16="http://schemas.microsoft.com/office/drawing/2014/main" val="2194919301"/>
                    </a:ext>
                  </a:extLst>
                </a:gridCol>
                <a:gridCol w="411480">
                  <a:extLst>
                    <a:ext uri="{9D8B030D-6E8A-4147-A177-3AD203B41FA5}">
                      <a16:colId xmlns:a16="http://schemas.microsoft.com/office/drawing/2014/main" val="15835520"/>
                    </a:ext>
                  </a:extLst>
                </a:gridCol>
                <a:gridCol w="411480">
                  <a:extLst>
                    <a:ext uri="{9D8B030D-6E8A-4147-A177-3AD203B41FA5}">
                      <a16:colId xmlns:a16="http://schemas.microsoft.com/office/drawing/2014/main" val="3158225626"/>
                    </a:ext>
                  </a:extLst>
                </a:gridCol>
                <a:gridCol w="411480">
                  <a:extLst>
                    <a:ext uri="{9D8B030D-6E8A-4147-A177-3AD203B41FA5}">
                      <a16:colId xmlns:a16="http://schemas.microsoft.com/office/drawing/2014/main" val="1604329329"/>
                    </a:ext>
                  </a:extLst>
                </a:gridCol>
                <a:gridCol w="411480">
                  <a:extLst>
                    <a:ext uri="{9D8B030D-6E8A-4147-A177-3AD203B41FA5}">
                      <a16:colId xmlns:a16="http://schemas.microsoft.com/office/drawing/2014/main" val="341423747"/>
                    </a:ext>
                  </a:extLst>
                </a:gridCol>
                <a:gridCol w="411480">
                  <a:extLst>
                    <a:ext uri="{9D8B030D-6E8A-4147-A177-3AD203B41FA5}">
                      <a16:colId xmlns:a16="http://schemas.microsoft.com/office/drawing/2014/main" val="1308115938"/>
                    </a:ext>
                  </a:extLst>
                </a:gridCol>
                <a:gridCol w="411480">
                  <a:extLst>
                    <a:ext uri="{9D8B030D-6E8A-4147-A177-3AD203B41FA5}">
                      <a16:colId xmlns:a16="http://schemas.microsoft.com/office/drawing/2014/main" val="3989780085"/>
                    </a:ext>
                  </a:extLst>
                </a:gridCol>
                <a:gridCol w="411480">
                  <a:extLst>
                    <a:ext uri="{9D8B030D-6E8A-4147-A177-3AD203B41FA5}">
                      <a16:colId xmlns:a16="http://schemas.microsoft.com/office/drawing/2014/main" val="3708098026"/>
                    </a:ext>
                  </a:extLst>
                </a:gridCol>
                <a:gridCol w="411480">
                  <a:extLst>
                    <a:ext uri="{9D8B030D-6E8A-4147-A177-3AD203B41FA5}">
                      <a16:colId xmlns:a16="http://schemas.microsoft.com/office/drawing/2014/main" val="2716419585"/>
                    </a:ext>
                  </a:extLst>
                </a:gridCol>
                <a:gridCol w="411480">
                  <a:extLst>
                    <a:ext uri="{9D8B030D-6E8A-4147-A177-3AD203B41FA5}">
                      <a16:colId xmlns:a16="http://schemas.microsoft.com/office/drawing/2014/main" val="1233890948"/>
                    </a:ext>
                  </a:extLst>
                </a:gridCol>
                <a:gridCol w="411480">
                  <a:extLst>
                    <a:ext uri="{9D8B030D-6E8A-4147-A177-3AD203B41FA5}">
                      <a16:colId xmlns:a16="http://schemas.microsoft.com/office/drawing/2014/main" val="1341484934"/>
                    </a:ext>
                  </a:extLst>
                </a:gridCol>
                <a:gridCol w="411480">
                  <a:extLst>
                    <a:ext uri="{9D8B030D-6E8A-4147-A177-3AD203B41FA5}">
                      <a16:colId xmlns:a16="http://schemas.microsoft.com/office/drawing/2014/main" val="1045451007"/>
                    </a:ext>
                  </a:extLst>
                </a:gridCol>
                <a:gridCol w="411480">
                  <a:extLst>
                    <a:ext uri="{9D8B030D-6E8A-4147-A177-3AD203B41FA5}">
                      <a16:colId xmlns:a16="http://schemas.microsoft.com/office/drawing/2014/main" val="1599472611"/>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Ints/1K Fans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3s Video Views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VTR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Audio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Paid/Organic</a:t>
                      </a:r>
                    </a:p>
                  </a:txBody>
                  <a:tcPr/>
                </a:tc>
                <a:extLst>
                  <a:ext uri="{0D108BD9-81ED-4DB2-BD59-A6C34878D82A}">
                    <a16:rowId xmlns:a16="http://schemas.microsoft.com/office/drawing/2014/main" val="4174271375"/>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Roche - 2021-10-29 14:26:58</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في الحلقة المطولة الأخيرة من مسلسل "شهر 10"، ستشارك ثلاث نساء أخريات قصصهن. من هن وكيف يؤثر سرطان الثدي على حياتهن؟ هل قابلت أي منهن من قبل؟
تابعوا الحلقة لاكتشاف قصصهن الكاملة على قناة  </a:t>
                      </a:r>
                      <a:r>
                        <a:rPr kumimoji="0" lang="en-US" sz="1000" b="0" i="0" u="none" strike="noStrike" kern="1200" cap="none" spc="0" normalizeH="0" baseline="0" noProof="0">
                          <a:ln>
                            <a:noFill/>
                          </a:ln>
                          <a:solidFill>
                            <a:prstClr val="black"/>
                          </a:solidFill>
                          <a:effectLst/>
                          <a:uLnTx/>
                          <a:uFillTx/>
                          <a:latin typeface="+mn-lt"/>
                          <a:ea typeface="+mn-ea"/>
                          <a:cs typeface="+mn-cs"/>
                        </a:rPr>
                        <a:t>MBC4  </a:t>
                      </a:r>
                      <a:r>
                        <a:rPr kumimoji="0" lang="ar-AE" sz="1000" b="0" i="0" u="none" strike="noStrike" kern="1200" cap="none" spc="0" normalizeH="0" baseline="0" noProof="0">
                          <a:ln>
                            <a:noFill/>
                          </a:ln>
                          <a:solidFill>
                            <a:prstClr val="black"/>
                          </a:solidFill>
                          <a:effectLst/>
                          <a:uLnTx/>
                          <a:uFillTx/>
                          <a:latin typeface="+mn-lt"/>
                          <a:ea typeface="+mn-ea"/>
                          <a:cs typeface="+mn-cs"/>
                        </a:rPr>
                        <a:t>يوم الجمعة في تمام الساعة 7.30 مساءً (بتوقيت المملكة العربية السعودية (أو عبر شاهد، </a:t>
                      </a:r>
                      <a:r>
                        <a:rPr kumimoji="0" lang="en-US" sz="1000" b="0" i="0" u="none" strike="noStrike" kern="1200" cap="none" spc="0" normalizeH="0" baseline="0" noProof="0">
                          <a:ln>
                            <a:noFill/>
                          </a:ln>
                          <a:solidFill>
                            <a:prstClr val="black"/>
                          </a:solidFill>
                          <a:effectLst/>
                          <a:uLnTx/>
                          <a:uFillTx/>
                          <a:latin typeface="+mn-lt"/>
                          <a:ea typeface="+mn-ea"/>
                          <a:cs typeface="+mn-cs"/>
                        </a:rPr>
                        <a:t>Watchit، </a:t>
                      </a:r>
                      <a:r>
                        <a:rPr kumimoji="0" lang="ar-AE" sz="1000" b="0" i="0" u="none" strike="noStrike" kern="1200" cap="none" spc="0" normalizeH="0" baseline="0" noProof="0">
                          <a:ln>
                            <a:noFill/>
                          </a:ln>
                          <a:solidFill>
                            <a:prstClr val="black"/>
                          </a:solidFill>
                          <a:effectLst/>
                          <a:uLnTx/>
                          <a:uFillTx/>
                          <a:latin typeface="+mn-lt"/>
                          <a:ea typeface="+mn-ea"/>
                          <a:cs typeface="+mn-cs"/>
                        </a:rPr>
                        <a:t>وياك، أو </a:t>
                      </a:r>
                      <a:r>
                        <a:rPr kumimoji="0" lang="en-US" sz="1000" b="0" i="0" u="none" strike="noStrike" kern="1200" cap="none" spc="0" normalizeH="0" baseline="0" noProof="0">
                          <a:ln>
                            <a:noFill/>
                          </a:ln>
                          <a:solidFill>
                            <a:prstClr val="black"/>
                          </a:solidFill>
                          <a:effectLst/>
                          <a:uLnTx/>
                          <a:uFillTx/>
                          <a:latin typeface="+mn-lt"/>
                          <a:ea typeface="+mn-ea"/>
                          <a:cs typeface="+mn-cs"/>
                        </a:rPr>
                        <a:t>VIU، </a:t>
                      </a:r>
                      <a:r>
                        <a:rPr kumimoji="0" lang="ar-AE" sz="1000" b="0" i="0" u="none" strike="noStrike" kern="1200" cap="none" spc="0" normalizeH="0" baseline="0" noProof="0">
                          <a:ln>
                            <a:noFill/>
                          </a:ln>
                          <a:solidFill>
                            <a:prstClr val="black"/>
                          </a:solidFill>
                          <a:effectLst/>
                          <a:uLnTx/>
                          <a:uFillTx/>
                          <a:latin typeface="+mn-lt"/>
                          <a:ea typeface="+mn-ea"/>
                          <a:cs typeface="+mn-cs"/>
                        </a:rPr>
                        <a:t>في جميع أنحاء الشرق الأوسط. 
#سرطان_الثدي #معاً_أقوى #شهر_عشرة
</a:t>
                      </a:r>
                      <a:r>
                        <a:rPr kumimoji="0" lang="en-US" sz="1000" b="0" i="0" u="none" strike="noStrike" kern="1200" cap="none" spc="0" normalizeH="0" baseline="0" noProof="0">
                          <a:ln>
                            <a:noFill/>
                          </a:ln>
                          <a:solidFill>
                            <a:prstClr val="black"/>
                          </a:solidFill>
                          <a:effectLst/>
                          <a:uLnTx/>
                          <a:uFillTx/>
                          <a:latin typeface="+mn-lt"/>
                          <a:ea typeface="+mn-ea"/>
                          <a:cs typeface="+mn-cs"/>
                        </a:rPr>
                        <a:t>In an extended final episode of Shaher 10, three more women will share their stories. Who are they, and how does breast cancer affect their life? Are any of them a character you have already met?
Tune in to find out and catch their full story on MBC4 this Friday at 7.30 pm (KSA time), or on Shahid, Watchit, Weyyak and VIU across the Middle East.
#BreastCancerAwarenessMonth #RocheME #TransformingLives #StrongerTogether
MBC4 Shahid Viu MENA Watchit Weyyak Lebanese Breast Cancer Foundation Iraqi Association for breast cancer fighting
Karess Bashar Jean Daccache Amal Arafa Ranine Matar Ayten Amer Nagham Abou Chedid official Randa Alam </a:t>
                      </a:r>
                      <a:r>
                        <a:rPr kumimoji="0" lang="ar-AE" sz="1000" b="0" i="0" u="none" strike="noStrike" kern="1200" cap="none" spc="0" normalizeH="0" baseline="0" noProof="0">
                          <a:ln>
                            <a:noFill/>
                          </a:ln>
                          <a:solidFill>
                            <a:prstClr val="black"/>
                          </a:solidFill>
                          <a:effectLst/>
                          <a:uLnTx/>
                          <a:uFillTx/>
                          <a:latin typeface="+mn-lt"/>
                          <a:ea typeface="+mn-ea"/>
                          <a:cs typeface="+mn-cs"/>
                        </a:rPr>
                        <a:t>علي اتحاد
 #</a:t>
                      </a:r>
                      <a:r>
                        <a:rPr kumimoji="0" lang="en-US" sz="1000" b="0" i="0" u="none" strike="noStrike" kern="1200" cap="none" spc="0" normalizeH="0" baseline="0" noProof="0">
                          <a:ln>
                            <a:noFill/>
                          </a:ln>
                          <a:solidFill>
                            <a:prstClr val="black"/>
                          </a:solidFill>
                          <a:effectLst/>
                          <a:uLnTx/>
                          <a:uFillTx/>
                          <a:latin typeface="+mn-lt"/>
                          <a:ea typeface="+mn-ea"/>
                          <a:cs typeface="+mn-cs"/>
                        </a:rPr>
                        <a:t>Walid_Zeidan  #Nahla_Daoud  #Lana_Daoud #Lama_Meraachly #2SoulsProduction</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9943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9.45 %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5.00 %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135.90374624009</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Paid</a:t>
                      </a:r>
                    </a:p>
                  </a:txBody>
                  <a:tcPr/>
                </a:tc>
                <a:extLst>
                  <a:ext uri="{0D108BD9-81ED-4DB2-BD59-A6C34878D82A}">
                    <a16:rowId xmlns:a16="http://schemas.microsoft.com/office/drawing/2014/main" val="2715068341"/>
                  </a:ext>
                </a:extLst>
              </a:tr>
            </a:tbl>
          </a:graphicData>
        </a:graphic>
      </p:graphicFrame>
      <p:sp>
        <p:nvSpPr>
          <p:cNvPr id="4" name="Text Placeholder 3">
            <a:extLst>
              <a:ext uri="{FF2B5EF4-FFF2-40B4-BE49-F238E27FC236}">
                <a16:creationId xmlns:a16="http://schemas.microsoft.com/office/drawing/2014/main" id="{7E378823-2767-45DB-A8C5-B71DFE8F60BF}"/>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53329477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277704-7861-45CE-859E-373E5361293C}"/>
              </a:ext>
            </a:extLst>
          </p:cNvPr>
          <p:cNvSpPr>
            <a:spLocks noGrp="1"/>
          </p:cNvSpPr>
          <p:nvPr>
            <p:ph type="title"/>
          </p:nvPr>
        </p:nvSpPr>
        <p:spPr/>
        <p:txBody>
          <a:bodyPr/>
          <a:lstStyle/>
          <a:p>
            <a:r>
              <a:rPr lang="en-US"/>
              <a:t>Facebook Top Posts Table | Roche - 16 of 26</a:t>
            </a:r>
          </a:p>
        </p:txBody>
      </p:sp>
      <p:graphicFrame>
        <p:nvGraphicFramePr>
          <p:cNvPr id="5" name="Table Placeholder 4">
            <a:extLst>
              <a:ext uri="{FF2B5EF4-FFF2-40B4-BE49-F238E27FC236}">
                <a16:creationId xmlns:a16="http://schemas.microsoft.com/office/drawing/2014/main" id="{ACD6D5CC-2F64-4686-8A0E-C7D924A182B4}"/>
              </a:ext>
            </a:extLst>
          </p:cNvPr>
          <p:cNvGraphicFramePr>
            <a:graphicFrameLocks noGrp="1"/>
          </p:cNvGraphicFramePr>
          <p:nvPr>
            <p:ph type="tbl" sz="quarter" idx="13"/>
            <p:extLst>
              <p:ext uri="{D42A27DB-BD31-4B8C-83A1-F6EECF244321}">
                <p14:modId xmlns:p14="http://schemas.microsoft.com/office/powerpoint/2010/main" val="3116357593"/>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046696552"/>
                    </a:ext>
                  </a:extLst>
                </a:gridCol>
                <a:gridCol w="411480">
                  <a:extLst>
                    <a:ext uri="{9D8B030D-6E8A-4147-A177-3AD203B41FA5}">
                      <a16:colId xmlns:a16="http://schemas.microsoft.com/office/drawing/2014/main" val="1165885248"/>
                    </a:ext>
                  </a:extLst>
                </a:gridCol>
                <a:gridCol w="411480">
                  <a:extLst>
                    <a:ext uri="{9D8B030D-6E8A-4147-A177-3AD203B41FA5}">
                      <a16:colId xmlns:a16="http://schemas.microsoft.com/office/drawing/2014/main" val="99656535"/>
                    </a:ext>
                  </a:extLst>
                </a:gridCol>
                <a:gridCol w="411480">
                  <a:extLst>
                    <a:ext uri="{9D8B030D-6E8A-4147-A177-3AD203B41FA5}">
                      <a16:colId xmlns:a16="http://schemas.microsoft.com/office/drawing/2014/main" val="1950634692"/>
                    </a:ext>
                  </a:extLst>
                </a:gridCol>
                <a:gridCol w="411480">
                  <a:extLst>
                    <a:ext uri="{9D8B030D-6E8A-4147-A177-3AD203B41FA5}">
                      <a16:colId xmlns:a16="http://schemas.microsoft.com/office/drawing/2014/main" val="2235656000"/>
                    </a:ext>
                  </a:extLst>
                </a:gridCol>
                <a:gridCol w="411480">
                  <a:extLst>
                    <a:ext uri="{9D8B030D-6E8A-4147-A177-3AD203B41FA5}">
                      <a16:colId xmlns:a16="http://schemas.microsoft.com/office/drawing/2014/main" val="2082091079"/>
                    </a:ext>
                  </a:extLst>
                </a:gridCol>
                <a:gridCol w="411480">
                  <a:extLst>
                    <a:ext uri="{9D8B030D-6E8A-4147-A177-3AD203B41FA5}">
                      <a16:colId xmlns:a16="http://schemas.microsoft.com/office/drawing/2014/main" val="4268446537"/>
                    </a:ext>
                  </a:extLst>
                </a:gridCol>
                <a:gridCol w="411480">
                  <a:extLst>
                    <a:ext uri="{9D8B030D-6E8A-4147-A177-3AD203B41FA5}">
                      <a16:colId xmlns:a16="http://schemas.microsoft.com/office/drawing/2014/main" val="3398852246"/>
                    </a:ext>
                  </a:extLst>
                </a:gridCol>
                <a:gridCol w="411480">
                  <a:extLst>
                    <a:ext uri="{9D8B030D-6E8A-4147-A177-3AD203B41FA5}">
                      <a16:colId xmlns:a16="http://schemas.microsoft.com/office/drawing/2014/main" val="176923312"/>
                    </a:ext>
                  </a:extLst>
                </a:gridCol>
                <a:gridCol w="411480">
                  <a:extLst>
                    <a:ext uri="{9D8B030D-6E8A-4147-A177-3AD203B41FA5}">
                      <a16:colId xmlns:a16="http://schemas.microsoft.com/office/drawing/2014/main" val="975777073"/>
                    </a:ext>
                  </a:extLst>
                </a:gridCol>
                <a:gridCol w="411480">
                  <a:extLst>
                    <a:ext uri="{9D8B030D-6E8A-4147-A177-3AD203B41FA5}">
                      <a16:colId xmlns:a16="http://schemas.microsoft.com/office/drawing/2014/main" val="829993159"/>
                    </a:ext>
                  </a:extLst>
                </a:gridCol>
                <a:gridCol w="411480">
                  <a:extLst>
                    <a:ext uri="{9D8B030D-6E8A-4147-A177-3AD203B41FA5}">
                      <a16:colId xmlns:a16="http://schemas.microsoft.com/office/drawing/2014/main" val="2100127964"/>
                    </a:ext>
                  </a:extLst>
                </a:gridCol>
                <a:gridCol w="411480">
                  <a:extLst>
                    <a:ext uri="{9D8B030D-6E8A-4147-A177-3AD203B41FA5}">
                      <a16:colId xmlns:a16="http://schemas.microsoft.com/office/drawing/2014/main" val="1385939242"/>
                    </a:ext>
                  </a:extLst>
                </a:gridCol>
                <a:gridCol w="411480">
                  <a:extLst>
                    <a:ext uri="{9D8B030D-6E8A-4147-A177-3AD203B41FA5}">
                      <a16:colId xmlns:a16="http://schemas.microsoft.com/office/drawing/2014/main" val="2603788699"/>
                    </a:ext>
                  </a:extLst>
                </a:gridCol>
                <a:gridCol w="411480">
                  <a:extLst>
                    <a:ext uri="{9D8B030D-6E8A-4147-A177-3AD203B41FA5}">
                      <a16:colId xmlns:a16="http://schemas.microsoft.com/office/drawing/2014/main" val="3626045901"/>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Ints/1K Fans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3s Video Views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VTR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Audio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Paid/Organic</a:t>
                      </a:r>
                    </a:p>
                  </a:txBody>
                  <a:tcPr/>
                </a:tc>
                <a:extLst>
                  <a:ext uri="{0D108BD9-81ED-4DB2-BD59-A6C34878D82A}">
                    <a16:rowId xmlns:a16="http://schemas.microsoft.com/office/drawing/2014/main" val="985530899"/>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Roche - 2021-10-01 06:17:06</a:t>
                      </a:r>
                      <a:r>
                        <a:rPr kumimoji="0" lang="en-US" sz="1000" b="0" i="0" u="none" strike="noStrike" kern="1200" cap="none" spc="0" normalizeH="0" baseline="0" noProof="0">
                          <a:ln>
                            <a:noFill/>
                          </a:ln>
                          <a:solidFill>
                            <a:prstClr val="black"/>
                          </a:solidFill>
                          <a:effectLst/>
                          <a:uLnTx/>
                          <a:uFillTx/>
                          <a:latin typeface="+mn-lt"/>
                          <a:ea typeface="+mn-ea"/>
                          <a:cs typeface="+mn-cs"/>
                        </a:rPr>
                        <a:t>
 It’s not about the numbers, it’s an investment in moments. More moments to cherish. More reasons to celebrate. This has been our driving force for the last 125 years and the fuel that will drive us into the next 125 years. #Roche125 #celebratelife
</a:t>
                      </a:r>
                      <a:r>
                        <a:rPr kumimoji="0" lang="ar-AE" sz="1000" b="0" i="0" u="none" strike="noStrike" kern="1200" cap="none" spc="0" normalizeH="0" baseline="0" noProof="0">
                          <a:ln>
                            <a:noFill/>
                          </a:ln>
                          <a:solidFill>
                            <a:prstClr val="black"/>
                          </a:solidFill>
                          <a:effectLst/>
                          <a:uLnTx/>
                          <a:uFillTx/>
                          <a:latin typeface="+mn-lt"/>
                          <a:ea typeface="+mn-ea"/>
                          <a:cs typeface="+mn-cs"/>
                        </a:rPr>
                        <a:t>العبرة ليست بالأرقام بل بالاستثمار في اللحظات. لحظات أكثر لتبقى في أذهاننا وأسباب أكثر للاحتفال. هذا دافعنا على مدار الـ125 عام الماضية وشغفنا لنصل إلى الـ125 عام القادمة. #روش125 #احتفل_بالحياة</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12352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10.78 %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46.079524340394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2845</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23.03 %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12.58 %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57.19 %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Paid</a:t>
                      </a:r>
                    </a:p>
                  </a:txBody>
                  <a:tcPr/>
                </a:tc>
                <a:extLst>
                  <a:ext uri="{0D108BD9-81ED-4DB2-BD59-A6C34878D82A}">
                    <a16:rowId xmlns:a16="http://schemas.microsoft.com/office/drawing/2014/main" val="4025312332"/>
                  </a:ext>
                </a:extLst>
              </a:tr>
            </a:tbl>
          </a:graphicData>
        </a:graphic>
      </p:graphicFrame>
      <p:sp>
        <p:nvSpPr>
          <p:cNvPr id="4" name="Text Placeholder 3">
            <a:extLst>
              <a:ext uri="{FF2B5EF4-FFF2-40B4-BE49-F238E27FC236}">
                <a16:creationId xmlns:a16="http://schemas.microsoft.com/office/drawing/2014/main" id="{82F01BE9-4859-4BFE-8C1F-E354F76C8019}"/>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298788753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04C90F-8C0C-4D36-AA7E-D3A80994B147}"/>
              </a:ext>
            </a:extLst>
          </p:cNvPr>
          <p:cNvSpPr>
            <a:spLocks noGrp="1"/>
          </p:cNvSpPr>
          <p:nvPr>
            <p:ph type="title"/>
          </p:nvPr>
        </p:nvSpPr>
        <p:spPr/>
        <p:txBody>
          <a:bodyPr/>
          <a:lstStyle/>
          <a:p>
            <a:r>
              <a:rPr lang="en-US"/>
              <a:t>Facebook Top Posts Table | Roche - 17 of 26</a:t>
            </a:r>
          </a:p>
        </p:txBody>
      </p:sp>
      <p:graphicFrame>
        <p:nvGraphicFramePr>
          <p:cNvPr id="5" name="Table Placeholder 4">
            <a:extLst>
              <a:ext uri="{FF2B5EF4-FFF2-40B4-BE49-F238E27FC236}">
                <a16:creationId xmlns:a16="http://schemas.microsoft.com/office/drawing/2014/main" id="{AB56B8BB-B970-4898-AE50-F98D053EB181}"/>
              </a:ext>
            </a:extLst>
          </p:cNvPr>
          <p:cNvGraphicFramePr>
            <a:graphicFrameLocks noGrp="1"/>
          </p:cNvGraphicFramePr>
          <p:nvPr>
            <p:ph type="tbl" sz="quarter" idx="13"/>
            <p:extLst>
              <p:ext uri="{D42A27DB-BD31-4B8C-83A1-F6EECF244321}">
                <p14:modId xmlns:p14="http://schemas.microsoft.com/office/powerpoint/2010/main" val="646222101"/>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427305565"/>
                    </a:ext>
                  </a:extLst>
                </a:gridCol>
                <a:gridCol w="411480">
                  <a:extLst>
                    <a:ext uri="{9D8B030D-6E8A-4147-A177-3AD203B41FA5}">
                      <a16:colId xmlns:a16="http://schemas.microsoft.com/office/drawing/2014/main" val="2129068419"/>
                    </a:ext>
                  </a:extLst>
                </a:gridCol>
                <a:gridCol w="411480">
                  <a:extLst>
                    <a:ext uri="{9D8B030D-6E8A-4147-A177-3AD203B41FA5}">
                      <a16:colId xmlns:a16="http://schemas.microsoft.com/office/drawing/2014/main" val="4280779961"/>
                    </a:ext>
                  </a:extLst>
                </a:gridCol>
                <a:gridCol w="411480">
                  <a:extLst>
                    <a:ext uri="{9D8B030D-6E8A-4147-A177-3AD203B41FA5}">
                      <a16:colId xmlns:a16="http://schemas.microsoft.com/office/drawing/2014/main" val="3862212618"/>
                    </a:ext>
                  </a:extLst>
                </a:gridCol>
                <a:gridCol w="411480">
                  <a:extLst>
                    <a:ext uri="{9D8B030D-6E8A-4147-A177-3AD203B41FA5}">
                      <a16:colId xmlns:a16="http://schemas.microsoft.com/office/drawing/2014/main" val="934373688"/>
                    </a:ext>
                  </a:extLst>
                </a:gridCol>
                <a:gridCol w="411480">
                  <a:extLst>
                    <a:ext uri="{9D8B030D-6E8A-4147-A177-3AD203B41FA5}">
                      <a16:colId xmlns:a16="http://schemas.microsoft.com/office/drawing/2014/main" val="125756060"/>
                    </a:ext>
                  </a:extLst>
                </a:gridCol>
                <a:gridCol w="411480">
                  <a:extLst>
                    <a:ext uri="{9D8B030D-6E8A-4147-A177-3AD203B41FA5}">
                      <a16:colId xmlns:a16="http://schemas.microsoft.com/office/drawing/2014/main" val="4097240917"/>
                    </a:ext>
                  </a:extLst>
                </a:gridCol>
                <a:gridCol w="411480">
                  <a:extLst>
                    <a:ext uri="{9D8B030D-6E8A-4147-A177-3AD203B41FA5}">
                      <a16:colId xmlns:a16="http://schemas.microsoft.com/office/drawing/2014/main" val="2763016"/>
                    </a:ext>
                  </a:extLst>
                </a:gridCol>
                <a:gridCol w="411480">
                  <a:extLst>
                    <a:ext uri="{9D8B030D-6E8A-4147-A177-3AD203B41FA5}">
                      <a16:colId xmlns:a16="http://schemas.microsoft.com/office/drawing/2014/main" val="2665334254"/>
                    </a:ext>
                  </a:extLst>
                </a:gridCol>
                <a:gridCol w="411480">
                  <a:extLst>
                    <a:ext uri="{9D8B030D-6E8A-4147-A177-3AD203B41FA5}">
                      <a16:colId xmlns:a16="http://schemas.microsoft.com/office/drawing/2014/main" val="2568636912"/>
                    </a:ext>
                  </a:extLst>
                </a:gridCol>
                <a:gridCol w="411480">
                  <a:extLst>
                    <a:ext uri="{9D8B030D-6E8A-4147-A177-3AD203B41FA5}">
                      <a16:colId xmlns:a16="http://schemas.microsoft.com/office/drawing/2014/main" val="2225911553"/>
                    </a:ext>
                  </a:extLst>
                </a:gridCol>
                <a:gridCol w="411480">
                  <a:extLst>
                    <a:ext uri="{9D8B030D-6E8A-4147-A177-3AD203B41FA5}">
                      <a16:colId xmlns:a16="http://schemas.microsoft.com/office/drawing/2014/main" val="3037264897"/>
                    </a:ext>
                  </a:extLst>
                </a:gridCol>
                <a:gridCol w="411480">
                  <a:extLst>
                    <a:ext uri="{9D8B030D-6E8A-4147-A177-3AD203B41FA5}">
                      <a16:colId xmlns:a16="http://schemas.microsoft.com/office/drawing/2014/main" val="2416163003"/>
                    </a:ext>
                  </a:extLst>
                </a:gridCol>
                <a:gridCol w="411480">
                  <a:extLst>
                    <a:ext uri="{9D8B030D-6E8A-4147-A177-3AD203B41FA5}">
                      <a16:colId xmlns:a16="http://schemas.microsoft.com/office/drawing/2014/main" val="2196166109"/>
                    </a:ext>
                  </a:extLst>
                </a:gridCol>
                <a:gridCol w="411480">
                  <a:extLst>
                    <a:ext uri="{9D8B030D-6E8A-4147-A177-3AD203B41FA5}">
                      <a16:colId xmlns:a16="http://schemas.microsoft.com/office/drawing/2014/main" val="2743238627"/>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Ints/1K Fans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3s Video Views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VTR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Audio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Paid/Organic</a:t>
                      </a:r>
                    </a:p>
                  </a:txBody>
                  <a:tcPr/>
                </a:tc>
                <a:extLst>
                  <a:ext uri="{0D108BD9-81ED-4DB2-BD59-A6C34878D82A}">
                    <a16:rowId xmlns:a16="http://schemas.microsoft.com/office/drawing/2014/main" val="881951207"/>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Roche - 2021-10-17 18:44:11</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سرطان الثدي هو أكثر أنواع السرطانات شيوعًا بين النساء ويمثل 25٪ من جميع حالات السرطانات. تم تشخيص أكثر من 2.3 مليون امرأة على مستوى العالم في عام 2020، 44849 حالة جديدة منهن كانت في الشرق الأوسط. 1 من كل 5 حالات سرطان الثدي لدى النساء هي دون سن الخمسين.
#سرطان_الثدي  #معاً_أقوى #شهر_عشرة</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113601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17982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15.83 %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33.517835178352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57543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50.65 %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14.22 %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48.66 %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Paid</a:t>
                      </a:r>
                    </a:p>
                  </a:txBody>
                  <a:tcPr/>
                </a:tc>
                <a:extLst>
                  <a:ext uri="{0D108BD9-81ED-4DB2-BD59-A6C34878D82A}">
                    <a16:rowId xmlns:a16="http://schemas.microsoft.com/office/drawing/2014/main" val="7463453"/>
                  </a:ext>
                </a:extLst>
              </a:tr>
            </a:tbl>
          </a:graphicData>
        </a:graphic>
      </p:graphicFrame>
      <p:sp>
        <p:nvSpPr>
          <p:cNvPr id="4" name="Text Placeholder 3">
            <a:extLst>
              <a:ext uri="{FF2B5EF4-FFF2-40B4-BE49-F238E27FC236}">
                <a16:creationId xmlns:a16="http://schemas.microsoft.com/office/drawing/2014/main" id="{6AD04207-D5EA-42F8-90EC-6CCA414915BD}"/>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102218673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EEE509-EBC3-46EB-87A6-C3094CD88EDA}"/>
              </a:ext>
            </a:extLst>
          </p:cNvPr>
          <p:cNvSpPr>
            <a:spLocks noGrp="1"/>
          </p:cNvSpPr>
          <p:nvPr>
            <p:ph type="title"/>
          </p:nvPr>
        </p:nvSpPr>
        <p:spPr/>
        <p:txBody>
          <a:bodyPr/>
          <a:lstStyle/>
          <a:p>
            <a:r>
              <a:rPr lang="en-US"/>
              <a:t>Facebook Top Posts Table | Roche - 18 of 26</a:t>
            </a:r>
          </a:p>
        </p:txBody>
      </p:sp>
      <p:graphicFrame>
        <p:nvGraphicFramePr>
          <p:cNvPr id="5" name="Table Placeholder 4">
            <a:extLst>
              <a:ext uri="{FF2B5EF4-FFF2-40B4-BE49-F238E27FC236}">
                <a16:creationId xmlns:a16="http://schemas.microsoft.com/office/drawing/2014/main" id="{3CB4E081-032A-4318-8FD5-D983710D5745}"/>
              </a:ext>
            </a:extLst>
          </p:cNvPr>
          <p:cNvGraphicFramePr>
            <a:graphicFrameLocks noGrp="1"/>
          </p:cNvGraphicFramePr>
          <p:nvPr>
            <p:ph type="tbl" sz="quarter" idx="13"/>
            <p:extLst>
              <p:ext uri="{D42A27DB-BD31-4B8C-83A1-F6EECF244321}">
                <p14:modId xmlns:p14="http://schemas.microsoft.com/office/powerpoint/2010/main" val="2087026214"/>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932285031"/>
                    </a:ext>
                  </a:extLst>
                </a:gridCol>
                <a:gridCol w="411480">
                  <a:extLst>
                    <a:ext uri="{9D8B030D-6E8A-4147-A177-3AD203B41FA5}">
                      <a16:colId xmlns:a16="http://schemas.microsoft.com/office/drawing/2014/main" val="1786249680"/>
                    </a:ext>
                  </a:extLst>
                </a:gridCol>
                <a:gridCol w="411480">
                  <a:extLst>
                    <a:ext uri="{9D8B030D-6E8A-4147-A177-3AD203B41FA5}">
                      <a16:colId xmlns:a16="http://schemas.microsoft.com/office/drawing/2014/main" val="1998394918"/>
                    </a:ext>
                  </a:extLst>
                </a:gridCol>
                <a:gridCol w="411480">
                  <a:extLst>
                    <a:ext uri="{9D8B030D-6E8A-4147-A177-3AD203B41FA5}">
                      <a16:colId xmlns:a16="http://schemas.microsoft.com/office/drawing/2014/main" val="3373673568"/>
                    </a:ext>
                  </a:extLst>
                </a:gridCol>
                <a:gridCol w="411480">
                  <a:extLst>
                    <a:ext uri="{9D8B030D-6E8A-4147-A177-3AD203B41FA5}">
                      <a16:colId xmlns:a16="http://schemas.microsoft.com/office/drawing/2014/main" val="797141561"/>
                    </a:ext>
                  </a:extLst>
                </a:gridCol>
                <a:gridCol w="411480">
                  <a:extLst>
                    <a:ext uri="{9D8B030D-6E8A-4147-A177-3AD203B41FA5}">
                      <a16:colId xmlns:a16="http://schemas.microsoft.com/office/drawing/2014/main" val="3850750493"/>
                    </a:ext>
                  </a:extLst>
                </a:gridCol>
                <a:gridCol w="411480">
                  <a:extLst>
                    <a:ext uri="{9D8B030D-6E8A-4147-A177-3AD203B41FA5}">
                      <a16:colId xmlns:a16="http://schemas.microsoft.com/office/drawing/2014/main" val="845216713"/>
                    </a:ext>
                  </a:extLst>
                </a:gridCol>
                <a:gridCol w="411480">
                  <a:extLst>
                    <a:ext uri="{9D8B030D-6E8A-4147-A177-3AD203B41FA5}">
                      <a16:colId xmlns:a16="http://schemas.microsoft.com/office/drawing/2014/main" val="243872356"/>
                    </a:ext>
                  </a:extLst>
                </a:gridCol>
                <a:gridCol w="411480">
                  <a:extLst>
                    <a:ext uri="{9D8B030D-6E8A-4147-A177-3AD203B41FA5}">
                      <a16:colId xmlns:a16="http://schemas.microsoft.com/office/drawing/2014/main" val="1861646786"/>
                    </a:ext>
                  </a:extLst>
                </a:gridCol>
                <a:gridCol w="411480">
                  <a:extLst>
                    <a:ext uri="{9D8B030D-6E8A-4147-A177-3AD203B41FA5}">
                      <a16:colId xmlns:a16="http://schemas.microsoft.com/office/drawing/2014/main" val="303641601"/>
                    </a:ext>
                  </a:extLst>
                </a:gridCol>
                <a:gridCol w="411480">
                  <a:extLst>
                    <a:ext uri="{9D8B030D-6E8A-4147-A177-3AD203B41FA5}">
                      <a16:colId xmlns:a16="http://schemas.microsoft.com/office/drawing/2014/main" val="2455999918"/>
                    </a:ext>
                  </a:extLst>
                </a:gridCol>
                <a:gridCol w="411480">
                  <a:extLst>
                    <a:ext uri="{9D8B030D-6E8A-4147-A177-3AD203B41FA5}">
                      <a16:colId xmlns:a16="http://schemas.microsoft.com/office/drawing/2014/main" val="3142927238"/>
                    </a:ext>
                  </a:extLst>
                </a:gridCol>
                <a:gridCol w="411480">
                  <a:extLst>
                    <a:ext uri="{9D8B030D-6E8A-4147-A177-3AD203B41FA5}">
                      <a16:colId xmlns:a16="http://schemas.microsoft.com/office/drawing/2014/main" val="2825112851"/>
                    </a:ext>
                  </a:extLst>
                </a:gridCol>
                <a:gridCol w="411480">
                  <a:extLst>
                    <a:ext uri="{9D8B030D-6E8A-4147-A177-3AD203B41FA5}">
                      <a16:colId xmlns:a16="http://schemas.microsoft.com/office/drawing/2014/main" val="1926243659"/>
                    </a:ext>
                  </a:extLst>
                </a:gridCol>
                <a:gridCol w="411480">
                  <a:extLst>
                    <a:ext uri="{9D8B030D-6E8A-4147-A177-3AD203B41FA5}">
                      <a16:colId xmlns:a16="http://schemas.microsoft.com/office/drawing/2014/main" val="473462669"/>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Ints/1K Fans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3s Video Views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VTR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Audio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Paid/Organic</a:t>
                      </a:r>
                    </a:p>
                  </a:txBody>
                  <a:tcPr/>
                </a:tc>
                <a:extLst>
                  <a:ext uri="{0D108BD9-81ED-4DB2-BD59-A6C34878D82A}">
                    <a16:rowId xmlns:a16="http://schemas.microsoft.com/office/drawing/2014/main" val="1869004720"/>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Roche - 2021-10-21 13:27:58</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من الضروري معرفة أعراض سرطان الثدي وعوامل الخطورة التي يمكنك السيطرة عليها.
تشمل بعض عوامل الخطورة التي يمكن السيطرة عليها أو تقليلها: شرب الكحول، وزيادة الوزن، والتدخين، في حين تشمل بعض عوامل الخطورة التي لا يمكن تجنبها: الجنس والعمر والتاريخ العائلي.
#سرطان_الثدي  #معاً_أقوى #شهر_عشرة</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133492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13240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9.92 %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12.744516893894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110161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82.52 %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62.80 %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51.19 %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Paid</a:t>
                      </a:r>
                    </a:p>
                  </a:txBody>
                  <a:tcPr/>
                </a:tc>
                <a:extLst>
                  <a:ext uri="{0D108BD9-81ED-4DB2-BD59-A6C34878D82A}">
                    <a16:rowId xmlns:a16="http://schemas.microsoft.com/office/drawing/2014/main" val="2431733733"/>
                  </a:ext>
                </a:extLst>
              </a:tr>
            </a:tbl>
          </a:graphicData>
        </a:graphic>
      </p:graphicFrame>
      <p:sp>
        <p:nvSpPr>
          <p:cNvPr id="4" name="Text Placeholder 3">
            <a:extLst>
              <a:ext uri="{FF2B5EF4-FFF2-40B4-BE49-F238E27FC236}">
                <a16:creationId xmlns:a16="http://schemas.microsoft.com/office/drawing/2014/main" id="{373F0CEB-C6C7-45FE-B2FC-B5C9C31E3F8B}"/>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345468122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88884A-0A3E-41F7-9C16-B3073C1E7607}"/>
              </a:ext>
            </a:extLst>
          </p:cNvPr>
          <p:cNvSpPr>
            <a:spLocks noGrp="1"/>
          </p:cNvSpPr>
          <p:nvPr>
            <p:ph type="title"/>
          </p:nvPr>
        </p:nvSpPr>
        <p:spPr/>
        <p:txBody>
          <a:bodyPr/>
          <a:lstStyle/>
          <a:p>
            <a:r>
              <a:rPr lang="en-US"/>
              <a:t>Facebook Top Posts Table | Roche - 19 of 26</a:t>
            </a:r>
          </a:p>
        </p:txBody>
      </p:sp>
      <p:graphicFrame>
        <p:nvGraphicFramePr>
          <p:cNvPr id="5" name="Table Placeholder 4">
            <a:extLst>
              <a:ext uri="{FF2B5EF4-FFF2-40B4-BE49-F238E27FC236}">
                <a16:creationId xmlns:a16="http://schemas.microsoft.com/office/drawing/2014/main" id="{B2F0ABCF-F76A-4C59-82B7-492E8DE387DD}"/>
              </a:ext>
            </a:extLst>
          </p:cNvPr>
          <p:cNvGraphicFramePr>
            <a:graphicFrameLocks noGrp="1"/>
          </p:cNvGraphicFramePr>
          <p:nvPr>
            <p:ph type="tbl" sz="quarter" idx="13"/>
            <p:extLst>
              <p:ext uri="{D42A27DB-BD31-4B8C-83A1-F6EECF244321}">
                <p14:modId xmlns:p14="http://schemas.microsoft.com/office/powerpoint/2010/main" val="2399936211"/>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854661455"/>
                    </a:ext>
                  </a:extLst>
                </a:gridCol>
                <a:gridCol w="411480">
                  <a:extLst>
                    <a:ext uri="{9D8B030D-6E8A-4147-A177-3AD203B41FA5}">
                      <a16:colId xmlns:a16="http://schemas.microsoft.com/office/drawing/2014/main" val="2563386654"/>
                    </a:ext>
                  </a:extLst>
                </a:gridCol>
                <a:gridCol w="411480">
                  <a:extLst>
                    <a:ext uri="{9D8B030D-6E8A-4147-A177-3AD203B41FA5}">
                      <a16:colId xmlns:a16="http://schemas.microsoft.com/office/drawing/2014/main" val="3357368448"/>
                    </a:ext>
                  </a:extLst>
                </a:gridCol>
                <a:gridCol w="411480">
                  <a:extLst>
                    <a:ext uri="{9D8B030D-6E8A-4147-A177-3AD203B41FA5}">
                      <a16:colId xmlns:a16="http://schemas.microsoft.com/office/drawing/2014/main" val="4136800831"/>
                    </a:ext>
                  </a:extLst>
                </a:gridCol>
                <a:gridCol w="411480">
                  <a:extLst>
                    <a:ext uri="{9D8B030D-6E8A-4147-A177-3AD203B41FA5}">
                      <a16:colId xmlns:a16="http://schemas.microsoft.com/office/drawing/2014/main" val="2240225775"/>
                    </a:ext>
                  </a:extLst>
                </a:gridCol>
                <a:gridCol w="411480">
                  <a:extLst>
                    <a:ext uri="{9D8B030D-6E8A-4147-A177-3AD203B41FA5}">
                      <a16:colId xmlns:a16="http://schemas.microsoft.com/office/drawing/2014/main" val="1582858881"/>
                    </a:ext>
                  </a:extLst>
                </a:gridCol>
                <a:gridCol w="411480">
                  <a:extLst>
                    <a:ext uri="{9D8B030D-6E8A-4147-A177-3AD203B41FA5}">
                      <a16:colId xmlns:a16="http://schemas.microsoft.com/office/drawing/2014/main" val="552463249"/>
                    </a:ext>
                  </a:extLst>
                </a:gridCol>
                <a:gridCol w="411480">
                  <a:extLst>
                    <a:ext uri="{9D8B030D-6E8A-4147-A177-3AD203B41FA5}">
                      <a16:colId xmlns:a16="http://schemas.microsoft.com/office/drawing/2014/main" val="4216949532"/>
                    </a:ext>
                  </a:extLst>
                </a:gridCol>
                <a:gridCol w="411480">
                  <a:extLst>
                    <a:ext uri="{9D8B030D-6E8A-4147-A177-3AD203B41FA5}">
                      <a16:colId xmlns:a16="http://schemas.microsoft.com/office/drawing/2014/main" val="2883597500"/>
                    </a:ext>
                  </a:extLst>
                </a:gridCol>
                <a:gridCol w="411480">
                  <a:extLst>
                    <a:ext uri="{9D8B030D-6E8A-4147-A177-3AD203B41FA5}">
                      <a16:colId xmlns:a16="http://schemas.microsoft.com/office/drawing/2014/main" val="1228276354"/>
                    </a:ext>
                  </a:extLst>
                </a:gridCol>
                <a:gridCol w="411480">
                  <a:extLst>
                    <a:ext uri="{9D8B030D-6E8A-4147-A177-3AD203B41FA5}">
                      <a16:colId xmlns:a16="http://schemas.microsoft.com/office/drawing/2014/main" val="1577209412"/>
                    </a:ext>
                  </a:extLst>
                </a:gridCol>
                <a:gridCol w="411480">
                  <a:extLst>
                    <a:ext uri="{9D8B030D-6E8A-4147-A177-3AD203B41FA5}">
                      <a16:colId xmlns:a16="http://schemas.microsoft.com/office/drawing/2014/main" val="677499467"/>
                    </a:ext>
                  </a:extLst>
                </a:gridCol>
                <a:gridCol w="411480">
                  <a:extLst>
                    <a:ext uri="{9D8B030D-6E8A-4147-A177-3AD203B41FA5}">
                      <a16:colId xmlns:a16="http://schemas.microsoft.com/office/drawing/2014/main" val="4245959434"/>
                    </a:ext>
                  </a:extLst>
                </a:gridCol>
                <a:gridCol w="411480">
                  <a:extLst>
                    <a:ext uri="{9D8B030D-6E8A-4147-A177-3AD203B41FA5}">
                      <a16:colId xmlns:a16="http://schemas.microsoft.com/office/drawing/2014/main" val="2292318042"/>
                    </a:ext>
                  </a:extLst>
                </a:gridCol>
                <a:gridCol w="411480">
                  <a:extLst>
                    <a:ext uri="{9D8B030D-6E8A-4147-A177-3AD203B41FA5}">
                      <a16:colId xmlns:a16="http://schemas.microsoft.com/office/drawing/2014/main" val="2699765268"/>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Ints/1K Fans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3s Video Views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VTR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Audio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Paid/Organic</a:t>
                      </a:r>
                    </a:p>
                  </a:txBody>
                  <a:tcPr/>
                </a:tc>
                <a:extLst>
                  <a:ext uri="{0D108BD9-81ED-4DB2-BD59-A6C34878D82A}">
                    <a16:rowId xmlns:a16="http://schemas.microsoft.com/office/drawing/2014/main" val="3786184100"/>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Roche - 2021-10-01 03:31:55</a:t>
                      </a:r>
                      <a:r>
                        <a:rPr kumimoji="0" lang="en-US" sz="1000" b="0" i="0" u="none" strike="noStrike" kern="1200" cap="none" spc="0" normalizeH="0" baseline="0" noProof="0">
                          <a:ln>
                            <a:noFill/>
                          </a:ln>
                          <a:solidFill>
                            <a:prstClr val="black"/>
                          </a:solidFill>
                          <a:effectLst/>
                          <a:uLnTx/>
                          <a:uFillTx/>
                          <a:latin typeface="+mn-lt"/>
                          <a:ea typeface="+mn-ea"/>
                          <a:cs typeface="+mn-cs"/>
                        </a:rPr>
                        <a:t>
 Our 125-year legacy of achievements is a story that continues to be written. To commemorate this major milestone, we invite you to join us in celebrating what’s always been at the heart of all we do – Life. #Roche125 #celebratelife
</a:t>
                      </a:r>
                      <a:r>
                        <a:rPr kumimoji="0" lang="ar-AE" sz="1000" b="0" i="0" u="none" strike="noStrike" kern="1200" cap="none" spc="0" normalizeH="0" baseline="0" noProof="0">
                          <a:ln>
                            <a:noFill/>
                          </a:ln>
                          <a:solidFill>
                            <a:prstClr val="black"/>
                          </a:solidFill>
                          <a:effectLst/>
                          <a:uLnTx/>
                          <a:uFillTx/>
                          <a:latin typeface="+mn-lt"/>
                          <a:ea typeface="+mn-ea"/>
                          <a:cs typeface="+mn-cs"/>
                        </a:rPr>
                        <a:t>إرث إنجازاتنا لـ125 عام قصة ما زالت قيد الكتابة. وإحياء لهذا الحدث الهام، ندعوك لنحتفل معاً بالحياة - والتي كانت دائماً الأساس في كل ما نقوم به. #روش125 #احتفل_بالحياة</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6.35 %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2.12 %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11.519881085098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326</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22.27 %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15.95 %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57.36 %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Organic</a:t>
                      </a:r>
                    </a:p>
                  </a:txBody>
                  <a:tcPr/>
                </a:tc>
                <a:extLst>
                  <a:ext uri="{0D108BD9-81ED-4DB2-BD59-A6C34878D82A}">
                    <a16:rowId xmlns:a16="http://schemas.microsoft.com/office/drawing/2014/main" val="4070288984"/>
                  </a:ext>
                </a:extLst>
              </a:tr>
            </a:tbl>
          </a:graphicData>
        </a:graphic>
      </p:graphicFrame>
      <p:sp>
        <p:nvSpPr>
          <p:cNvPr id="4" name="Text Placeholder 3">
            <a:extLst>
              <a:ext uri="{FF2B5EF4-FFF2-40B4-BE49-F238E27FC236}">
                <a16:creationId xmlns:a16="http://schemas.microsoft.com/office/drawing/2014/main" id="{6DBAA51C-CBBC-454A-A40B-7A41623390A8}"/>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40554748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EE8FF5-DD20-47F3-92E1-42230A653E7F}"/>
              </a:ext>
            </a:extLst>
          </p:cNvPr>
          <p:cNvSpPr>
            <a:spLocks noGrp="1"/>
          </p:cNvSpPr>
          <p:nvPr>
            <p:ph type="title"/>
          </p:nvPr>
        </p:nvSpPr>
        <p:spPr/>
        <p:txBody>
          <a:bodyPr/>
          <a:lstStyle/>
          <a:p>
            <a:r>
              <a:rPr lang="en-US"/>
              <a:t>Facebook Top Posts Table | Roche - 20 of 26</a:t>
            </a:r>
          </a:p>
        </p:txBody>
      </p:sp>
      <p:graphicFrame>
        <p:nvGraphicFramePr>
          <p:cNvPr id="5" name="Table Placeholder 4">
            <a:extLst>
              <a:ext uri="{FF2B5EF4-FFF2-40B4-BE49-F238E27FC236}">
                <a16:creationId xmlns:a16="http://schemas.microsoft.com/office/drawing/2014/main" id="{F4787AC1-DE98-4DEC-8D8F-BA4417A62ED0}"/>
              </a:ext>
            </a:extLst>
          </p:cNvPr>
          <p:cNvGraphicFramePr>
            <a:graphicFrameLocks noGrp="1"/>
          </p:cNvGraphicFramePr>
          <p:nvPr>
            <p:ph type="tbl" sz="quarter" idx="13"/>
            <p:extLst>
              <p:ext uri="{D42A27DB-BD31-4B8C-83A1-F6EECF244321}">
                <p14:modId xmlns:p14="http://schemas.microsoft.com/office/powerpoint/2010/main" val="1688390419"/>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812204472"/>
                    </a:ext>
                  </a:extLst>
                </a:gridCol>
                <a:gridCol w="411480">
                  <a:extLst>
                    <a:ext uri="{9D8B030D-6E8A-4147-A177-3AD203B41FA5}">
                      <a16:colId xmlns:a16="http://schemas.microsoft.com/office/drawing/2014/main" val="130057821"/>
                    </a:ext>
                  </a:extLst>
                </a:gridCol>
                <a:gridCol w="411480">
                  <a:extLst>
                    <a:ext uri="{9D8B030D-6E8A-4147-A177-3AD203B41FA5}">
                      <a16:colId xmlns:a16="http://schemas.microsoft.com/office/drawing/2014/main" val="3683774644"/>
                    </a:ext>
                  </a:extLst>
                </a:gridCol>
                <a:gridCol w="411480">
                  <a:extLst>
                    <a:ext uri="{9D8B030D-6E8A-4147-A177-3AD203B41FA5}">
                      <a16:colId xmlns:a16="http://schemas.microsoft.com/office/drawing/2014/main" val="3158327974"/>
                    </a:ext>
                  </a:extLst>
                </a:gridCol>
                <a:gridCol w="411480">
                  <a:extLst>
                    <a:ext uri="{9D8B030D-6E8A-4147-A177-3AD203B41FA5}">
                      <a16:colId xmlns:a16="http://schemas.microsoft.com/office/drawing/2014/main" val="688244037"/>
                    </a:ext>
                  </a:extLst>
                </a:gridCol>
                <a:gridCol w="411480">
                  <a:extLst>
                    <a:ext uri="{9D8B030D-6E8A-4147-A177-3AD203B41FA5}">
                      <a16:colId xmlns:a16="http://schemas.microsoft.com/office/drawing/2014/main" val="3217761096"/>
                    </a:ext>
                  </a:extLst>
                </a:gridCol>
                <a:gridCol w="411480">
                  <a:extLst>
                    <a:ext uri="{9D8B030D-6E8A-4147-A177-3AD203B41FA5}">
                      <a16:colId xmlns:a16="http://schemas.microsoft.com/office/drawing/2014/main" val="3809835980"/>
                    </a:ext>
                  </a:extLst>
                </a:gridCol>
                <a:gridCol w="411480">
                  <a:extLst>
                    <a:ext uri="{9D8B030D-6E8A-4147-A177-3AD203B41FA5}">
                      <a16:colId xmlns:a16="http://schemas.microsoft.com/office/drawing/2014/main" val="3990754483"/>
                    </a:ext>
                  </a:extLst>
                </a:gridCol>
                <a:gridCol w="411480">
                  <a:extLst>
                    <a:ext uri="{9D8B030D-6E8A-4147-A177-3AD203B41FA5}">
                      <a16:colId xmlns:a16="http://schemas.microsoft.com/office/drawing/2014/main" val="2162298084"/>
                    </a:ext>
                  </a:extLst>
                </a:gridCol>
                <a:gridCol w="411480">
                  <a:extLst>
                    <a:ext uri="{9D8B030D-6E8A-4147-A177-3AD203B41FA5}">
                      <a16:colId xmlns:a16="http://schemas.microsoft.com/office/drawing/2014/main" val="1015332201"/>
                    </a:ext>
                  </a:extLst>
                </a:gridCol>
                <a:gridCol w="411480">
                  <a:extLst>
                    <a:ext uri="{9D8B030D-6E8A-4147-A177-3AD203B41FA5}">
                      <a16:colId xmlns:a16="http://schemas.microsoft.com/office/drawing/2014/main" val="3225369008"/>
                    </a:ext>
                  </a:extLst>
                </a:gridCol>
                <a:gridCol w="411480">
                  <a:extLst>
                    <a:ext uri="{9D8B030D-6E8A-4147-A177-3AD203B41FA5}">
                      <a16:colId xmlns:a16="http://schemas.microsoft.com/office/drawing/2014/main" val="2598863136"/>
                    </a:ext>
                  </a:extLst>
                </a:gridCol>
                <a:gridCol w="411480">
                  <a:extLst>
                    <a:ext uri="{9D8B030D-6E8A-4147-A177-3AD203B41FA5}">
                      <a16:colId xmlns:a16="http://schemas.microsoft.com/office/drawing/2014/main" val="2566118944"/>
                    </a:ext>
                  </a:extLst>
                </a:gridCol>
                <a:gridCol w="411480">
                  <a:extLst>
                    <a:ext uri="{9D8B030D-6E8A-4147-A177-3AD203B41FA5}">
                      <a16:colId xmlns:a16="http://schemas.microsoft.com/office/drawing/2014/main" val="3636779525"/>
                    </a:ext>
                  </a:extLst>
                </a:gridCol>
                <a:gridCol w="411480">
                  <a:extLst>
                    <a:ext uri="{9D8B030D-6E8A-4147-A177-3AD203B41FA5}">
                      <a16:colId xmlns:a16="http://schemas.microsoft.com/office/drawing/2014/main" val="706576949"/>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Ints/1K Fans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3s Video Views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VTR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Audio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Paid/Organic</a:t>
                      </a:r>
                    </a:p>
                  </a:txBody>
                  <a:tcPr/>
                </a:tc>
                <a:extLst>
                  <a:ext uri="{0D108BD9-81ED-4DB2-BD59-A6C34878D82A}">
                    <a16:rowId xmlns:a16="http://schemas.microsoft.com/office/drawing/2014/main" val="2437352053"/>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Roche - 2021-10-27 13:50:42</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مع الوقت، المصاب الصامت رح يلاقي الكلام". كيف عبّرت كل من سميا، كلارا، لور، كيندا وجيهان عن مرضهن؟ ماذا ستقول المريضات الثلاثة القادمات عن رحلتهن مع سرطان الثدي؟"
شاهدوا قناة </a:t>
                      </a:r>
                      <a:r>
                        <a:rPr kumimoji="0" lang="en-US" sz="1000" b="0" i="0" u="none" strike="noStrike" kern="1200" cap="none" spc="0" normalizeH="0" baseline="0" noProof="0">
                          <a:ln>
                            <a:noFill/>
                          </a:ln>
                          <a:solidFill>
                            <a:prstClr val="black"/>
                          </a:solidFill>
                          <a:effectLst/>
                          <a:uLnTx/>
                          <a:uFillTx/>
                          <a:latin typeface="+mn-lt"/>
                          <a:ea typeface="+mn-ea"/>
                          <a:cs typeface="+mn-cs"/>
                        </a:rPr>
                        <a:t>MBC4 </a:t>
                      </a:r>
                      <a:r>
                        <a:rPr kumimoji="0" lang="ar-AE" sz="1000" b="0" i="0" u="none" strike="noStrike" kern="1200" cap="none" spc="0" normalizeH="0" baseline="0" noProof="0">
                          <a:ln>
                            <a:noFill/>
                          </a:ln>
                          <a:solidFill>
                            <a:prstClr val="black"/>
                          </a:solidFill>
                          <a:effectLst/>
                          <a:uLnTx/>
                          <a:uFillTx/>
                          <a:latin typeface="+mn-lt"/>
                          <a:ea typeface="+mn-ea"/>
                          <a:cs typeface="+mn-cs"/>
                        </a:rPr>
                        <a:t>كل يوم جمعة في تمام الساعة 7.30 مساءً (بتوقيت السعودية) أو عبر شاهد، </a:t>
                      </a:r>
                      <a:r>
                        <a:rPr kumimoji="0" lang="en-US" sz="1000" b="0" i="0" u="none" strike="noStrike" kern="1200" cap="none" spc="0" normalizeH="0" baseline="0" noProof="0">
                          <a:ln>
                            <a:noFill/>
                          </a:ln>
                          <a:solidFill>
                            <a:prstClr val="black"/>
                          </a:solidFill>
                          <a:effectLst/>
                          <a:uLnTx/>
                          <a:uFillTx/>
                          <a:latin typeface="+mn-lt"/>
                          <a:ea typeface="+mn-ea"/>
                          <a:cs typeface="+mn-cs"/>
                        </a:rPr>
                        <a:t>Watchit، </a:t>
                      </a:r>
                      <a:r>
                        <a:rPr kumimoji="0" lang="ar-AE" sz="1000" b="0" i="0" u="none" strike="noStrike" kern="1200" cap="none" spc="0" normalizeH="0" baseline="0" noProof="0">
                          <a:ln>
                            <a:noFill/>
                          </a:ln>
                          <a:solidFill>
                            <a:prstClr val="black"/>
                          </a:solidFill>
                          <a:effectLst/>
                          <a:uLnTx/>
                          <a:uFillTx/>
                          <a:latin typeface="+mn-lt"/>
                          <a:ea typeface="+mn-ea"/>
                          <a:cs typeface="+mn-cs"/>
                        </a:rPr>
                        <a:t>وياك، أو </a:t>
                      </a:r>
                      <a:r>
                        <a:rPr kumimoji="0" lang="en-US" sz="1000" b="0" i="0" u="none" strike="noStrike" kern="1200" cap="none" spc="0" normalizeH="0" baseline="0" noProof="0">
                          <a:ln>
                            <a:noFill/>
                          </a:ln>
                          <a:solidFill>
                            <a:prstClr val="black"/>
                          </a:solidFill>
                          <a:effectLst/>
                          <a:uLnTx/>
                          <a:uFillTx/>
                          <a:latin typeface="+mn-lt"/>
                          <a:ea typeface="+mn-ea"/>
                          <a:cs typeface="+mn-cs"/>
                        </a:rPr>
                        <a:t>VIU، </a:t>
                      </a:r>
                      <a:r>
                        <a:rPr kumimoji="0" lang="ar-AE" sz="1000" b="0" i="0" u="none" strike="noStrike" kern="1200" cap="none" spc="0" normalizeH="0" baseline="0" noProof="0">
                          <a:ln>
                            <a:noFill/>
                          </a:ln>
                          <a:solidFill>
                            <a:prstClr val="black"/>
                          </a:solidFill>
                          <a:effectLst/>
                          <a:uLnTx/>
                          <a:uFillTx/>
                          <a:latin typeface="+mn-lt"/>
                          <a:ea typeface="+mn-ea"/>
                          <a:cs typeface="+mn-cs"/>
                        </a:rPr>
                        <a:t>في جميع أنحاء الشرق الأوسط.
#سرطان_الثدي #معاً_أقوى #شهر_عشرة
“</a:t>
                      </a:r>
                      <a:r>
                        <a:rPr kumimoji="0" lang="en-US" sz="1000" b="0" i="0" u="none" strike="noStrike" kern="1200" cap="none" spc="0" normalizeH="0" baseline="0" noProof="0">
                          <a:ln>
                            <a:noFill/>
                          </a:ln>
                          <a:solidFill>
                            <a:prstClr val="black"/>
                          </a:solidFill>
                          <a:effectLst/>
                          <a:uLnTx/>
                          <a:uFillTx/>
                          <a:latin typeface="+mn-lt"/>
                          <a:ea typeface="+mn-ea"/>
                          <a:cs typeface="+mn-cs"/>
                        </a:rPr>
                        <a:t>With time, the silent patient will find the right words.” What words have Soummaya, Clara, Laure, Kinda, and Jihane used? What will the three upcoming patients say about their journey with breast cancer? 
Tune in to find out this Friday at 7:30 PM (KSA time) on MBC4, or on Shahid, Watchit, Weyyak and VIU across the Middle East.
#BreastCancerAwarenessMonth #RocheME #TransformingLives #StrongerTogether
MBC4 Shahid Viu MENA Watchit Weyyak Lebanese Breast Cancer Foundation Iraqi Association for breast cancer fighting Karess Bashar Jean Daccache Amal Arafa Ranine Matar </a:t>
                      </a:r>
                      <a:r>
                        <a:rPr kumimoji="0" lang="ar-AE" sz="1000" b="0" i="0" u="none" strike="noStrike" kern="1200" cap="none" spc="0" normalizeH="0" baseline="0" noProof="0">
                          <a:ln>
                            <a:noFill/>
                          </a:ln>
                          <a:solidFill>
                            <a:prstClr val="black"/>
                          </a:solidFill>
                          <a:effectLst/>
                          <a:uLnTx/>
                          <a:uFillTx/>
                          <a:latin typeface="+mn-lt"/>
                          <a:ea typeface="+mn-ea"/>
                          <a:cs typeface="+mn-cs"/>
                        </a:rPr>
                        <a:t>علي اتحاد  </a:t>
                      </a:r>
                      <a:r>
                        <a:rPr kumimoji="0" lang="en-US" sz="1000" b="0" i="0" u="none" strike="noStrike" kern="1200" cap="none" spc="0" normalizeH="0" baseline="0" noProof="0">
                          <a:ln>
                            <a:noFill/>
                          </a:ln>
                          <a:solidFill>
                            <a:prstClr val="black"/>
                          </a:solidFill>
                          <a:effectLst/>
                          <a:uLnTx/>
                          <a:uFillTx/>
                          <a:latin typeface="+mn-lt"/>
                          <a:ea typeface="+mn-ea"/>
                          <a:cs typeface="+mn-cs"/>
                        </a:rPr>
                        <a:t>Ayten Amer Nagham Abou Chedid official Randa Alam #Walid_Zeidan  #Nahla_Daoud  #Lana_Daoud #Lama_Meraachly #2SoulsProduction</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3221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4.35 %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0.93 %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8.37287189506</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1507</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46.79 %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7.37 %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73.46 %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Paid</a:t>
                      </a:r>
                    </a:p>
                  </a:txBody>
                  <a:tcPr/>
                </a:tc>
                <a:extLst>
                  <a:ext uri="{0D108BD9-81ED-4DB2-BD59-A6C34878D82A}">
                    <a16:rowId xmlns:a16="http://schemas.microsoft.com/office/drawing/2014/main" val="1476912882"/>
                  </a:ext>
                </a:extLst>
              </a:tr>
            </a:tbl>
          </a:graphicData>
        </a:graphic>
      </p:graphicFrame>
      <p:sp>
        <p:nvSpPr>
          <p:cNvPr id="4" name="Text Placeholder 3">
            <a:extLst>
              <a:ext uri="{FF2B5EF4-FFF2-40B4-BE49-F238E27FC236}">
                <a16:creationId xmlns:a16="http://schemas.microsoft.com/office/drawing/2014/main" id="{6474946E-E624-4A9C-BE6E-23E9376F03BB}"/>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184468684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D884AD-6C1A-4C71-A2C5-7B2D0910EA56}"/>
              </a:ext>
            </a:extLst>
          </p:cNvPr>
          <p:cNvSpPr>
            <a:spLocks noGrp="1"/>
          </p:cNvSpPr>
          <p:nvPr>
            <p:ph type="title"/>
          </p:nvPr>
        </p:nvSpPr>
        <p:spPr/>
        <p:txBody>
          <a:bodyPr/>
          <a:lstStyle/>
          <a:p>
            <a:r>
              <a:rPr lang="en-US"/>
              <a:t>Facebook Top Posts Table | Roche - 21 of 26</a:t>
            </a:r>
          </a:p>
        </p:txBody>
      </p:sp>
      <p:graphicFrame>
        <p:nvGraphicFramePr>
          <p:cNvPr id="5" name="Table Placeholder 4">
            <a:extLst>
              <a:ext uri="{FF2B5EF4-FFF2-40B4-BE49-F238E27FC236}">
                <a16:creationId xmlns:a16="http://schemas.microsoft.com/office/drawing/2014/main" id="{40D1FE22-1656-43BD-8EF7-FD0751261796}"/>
              </a:ext>
            </a:extLst>
          </p:cNvPr>
          <p:cNvGraphicFramePr>
            <a:graphicFrameLocks noGrp="1"/>
          </p:cNvGraphicFramePr>
          <p:nvPr>
            <p:ph type="tbl" sz="quarter" idx="13"/>
            <p:extLst>
              <p:ext uri="{D42A27DB-BD31-4B8C-83A1-F6EECF244321}">
                <p14:modId xmlns:p14="http://schemas.microsoft.com/office/powerpoint/2010/main" val="3025977152"/>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438273782"/>
                    </a:ext>
                  </a:extLst>
                </a:gridCol>
                <a:gridCol w="411480">
                  <a:extLst>
                    <a:ext uri="{9D8B030D-6E8A-4147-A177-3AD203B41FA5}">
                      <a16:colId xmlns:a16="http://schemas.microsoft.com/office/drawing/2014/main" val="3863688871"/>
                    </a:ext>
                  </a:extLst>
                </a:gridCol>
                <a:gridCol w="411480">
                  <a:extLst>
                    <a:ext uri="{9D8B030D-6E8A-4147-A177-3AD203B41FA5}">
                      <a16:colId xmlns:a16="http://schemas.microsoft.com/office/drawing/2014/main" val="500871364"/>
                    </a:ext>
                  </a:extLst>
                </a:gridCol>
                <a:gridCol w="411480">
                  <a:extLst>
                    <a:ext uri="{9D8B030D-6E8A-4147-A177-3AD203B41FA5}">
                      <a16:colId xmlns:a16="http://schemas.microsoft.com/office/drawing/2014/main" val="3953604830"/>
                    </a:ext>
                  </a:extLst>
                </a:gridCol>
                <a:gridCol w="411480">
                  <a:extLst>
                    <a:ext uri="{9D8B030D-6E8A-4147-A177-3AD203B41FA5}">
                      <a16:colId xmlns:a16="http://schemas.microsoft.com/office/drawing/2014/main" val="651851464"/>
                    </a:ext>
                  </a:extLst>
                </a:gridCol>
                <a:gridCol w="411480">
                  <a:extLst>
                    <a:ext uri="{9D8B030D-6E8A-4147-A177-3AD203B41FA5}">
                      <a16:colId xmlns:a16="http://schemas.microsoft.com/office/drawing/2014/main" val="2535683937"/>
                    </a:ext>
                  </a:extLst>
                </a:gridCol>
                <a:gridCol w="411480">
                  <a:extLst>
                    <a:ext uri="{9D8B030D-6E8A-4147-A177-3AD203B41FA5}">
                      <a16:colId xmlns:a16="http://schemas.microsoft.com/office/drawing/2014/main" val="270871997"/>
                    </a:ext>
                  </a:extLst>
                </a:gridCol>
                <a:gridCol w="411480">
                  <a:extLst>
                    <a:ext uri="{9D8B030D-6E8A-4147-A177-3AD203B41FA5}">
                      <a16:colId xmlns:a16="http://schemas.microsoft.com/office/drawing/2014/main" val="3723983797"/>
                    </a:ext>
                  </a:extLst>
                </a:gridCol>
                <a:gridCol w="411480">
                  <a:extLst>
                    <a:ext uri="{9D8B030D-6E8A-4147-A177-3AD203B41FA5}">
                      <a16:colId xmlns:a16="http://schemas.microsoft.com/office/drawing/2014/main" val="3266505140"/>
                    </a:ext>
                  </a:extLst>
                </a:gridCol>
                <a:gridCol w="411480">
                  <a:extLst>
                    <a:ext uri="{9D8B030D-6E8A-4147-A177-3AD203B41FA5}">
                      <a16:colId xmlns:a16="http://schemas.microsoft.com/office/drawing/2014/main" val="4219428136"/>
                    </a:ext>
                  </a:extLst>
                </a:gridCol>
                <a:gridCol w="411480">
                  <a:extLst>
                    <a:ext uri="{9D8B030D-6E8A-4147-A177-3AD203B41FA5}">
                      <a16:colId xmlns:a16="http://schemas.microsoft.com/office/drawing/2014/main" val="914845301"/>
                    </a:ext>
                  </a:extLst>
                </a:gridCol>
                <a:gridCol w="411480">
                  <a:extLst>
                    <a:ext uri="{9D8B030D-6E8A-4147-A177-3AD203B41FA5}">
                      <a16:colId xmlns:a16="http://schemas.microsoft.com/office/drawing/2014/main" val="2070184611"/>
                    </a:ext>
                  </a:extLst>
                </a:gridCol>
                <a:gridCol w="411480">
                  <a:extLst>
                    <a:ext uri="{9D8B030D-6E8A-4147-A177-3AD203B41FA5}">
                      <a16:colId xmlns:a16="http://schemas.microsoft.com/office/drawing/2014/main" val="3925658523"/>
                    </a:ext>
                  </a:extLst>
                </a:gridCol>
                <a:gridCol w="411480">
                  <a:extLst>
                    <a:ext uri="{9D8B030D-6E8A-4147-A177-3AD203B41FA5}">
                      <a16:colId xmlns:a16="http://schemas.microsoft.com/office/drawing/2014/main" val="3812867022"/>
                    </a:ext>
                  </a:extLst>
                </a:gridCol>
                <a:gridCol w="411480">
                  <a:extLst>
                    <a:ext uri="{9D8B030D-6E8A-4147-A177-3AD203B41FA5}">
                      <a16:colId xmlns:a16="http://schemas.microsoft.com/office/drawing/2014/main" val="733115866"/>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Ints/1K Fans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3s Video Views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VTR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Audio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Paid/Organic</a:t>
                      </a:r>
                    </a:p>
                  </a:txBody>
                  <a:tcPr/>
                </a:tc>
                <a:extLst>
                  <a:ext uri="{0D108BD9-81ED-4DB2-BD59-A6C34878D82A}">
                    <a16:rowId xmlns:a16="http://schemas.microsoft.com/office/drawing/2014/main" val="1794744758"/>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Roche - 2021-10-14 09:13:18</a:t>
                      </a:r>
                      <a:r>
                        <a:rPr kumimoji="0" lang="en-US" sz="1000" b="0" i="0" u="none" strike="noStrike" kern="1200" cap="none" spc="0" normalizeH="0" baseline="0" noProof="0">
                          <a:ln>
                            <a:noFill/>
                          </a:ln>
                          <a:solidFill>
                            <a:prstClr val="black"/>
                          </a:solidFill>
                          <a:effectLst/>
                          <a:uLnTx/>
                          <a:uFillTx/>
                          <a:latin typeface="+mn-lt"/>
                          <a:ea typeface="+mn-ea"/>
                          <a:cs typeface="+mn-cs"/>
                        </a:rPr>
                        <a:t>
 Breast cancer is a disease in which cells in the breast grow out of control. There are different kinds of breast cancer. The kind of breast cancer depends on which cells in the breast turn into cancer.
A breast is made up of three main parts: lobules, ducts, and connective tissue. Lobules are the glands that produce milk, ducts are tubes that carry milk to the nipple, while the connective tissue (which consists of fibrous and fatty tissue) surrounds and holds everything together. 
Breast cancer can begin in any of the three, but most breast cancers begin in the ducts or lobules.
#BreastCancerAwarenessMonth #StrongerTogether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1487</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5.45 %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5.6800252445566</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27.77 %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9.93 %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57.38 %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Paid</a:t>
                      </a:r>
                    </a:p>
                  </a:txBody>
                  <a:tcPr/>
                </a:tc>
                <a:extLst>
                  <a:ext uri="{0D108BD9-81ED-4DB2-BD59-A6C34878D82A}">
                    <a16:rowId xmlns:a16="http://schemas.microsoft.com/office/drawing/2014/main" val="1813370015"/>
                  </a:ext>
                </a:extLst>
              </a:tr>
            </a:tbl>
          </a:graphicData>
        </a:graphic>
      </p:graphicFrame>
      <p:sp>
        <p:nvSpPr>
          <p:cNvPr id="4" name="Text Placeholder 3">
            <a:extLst>
              <a:ext uri="{FF2B5EF4-FFF2-40B4-BE49-F238E27FC236}">
                <a16:creationId xmlns:a16="http://schemas.microsoft.com/office/drawing/2014/main" id="{62F690C2-E5EE-4493-BEA5-D0034F81B6C6}"/>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427117129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AC11FC-1696-4D88-AF53-C3C70AB3C76F}"/>
              </a:ext>
            </a:extLst>
          </p:cNvPr>
          <p:cNvSpPr>
            <a:spLocks noGrp="1"/>
          </p:cNvSpPr>
          <p:nvPr>
            <p:ph type="title"/>
          </p:nvPr>
        </p:nvSpPr>
        <p:spPr/>
        <p:txBody>
          <a:bodyPr/>
          <a:lstStyle/>
          <a:p>
            <a:r>
              <a:rPr lang="en-US"/>
              <a:t>Facebook Top Posts Table | Roche - 22 of 26</a:t>
            </a:r>
          </a:p>
        </p:txBody>
      </p:sp>
      <p:graphicFrame>
        <p:nvGraphicFramePr>
          <p:cNvPr id="5" name="Table Placeholder 4">
            <a:extLst>
              <a:ext uri="{FF2B5EF4-FFF2-40B4-BE49-F238E27FC236}">
                <a16:creationId xmlns:a16="http://schemas.microsoft.com/office/drawing/2014/main" id="{3BE6CAD1-9554-47B6-A642-A1BACCEB9B2F}"/>
              </a:ext>
            </a:extLst>
          </p:cNvPr>
          <p:cNvGraphicFramePr>
            <a:graphicFrameLocks noGrp="1"/>
          </p:cNvGraphicFramePr>
          <p:nvPr>
            <p:ph type="tbl" sz="quarter" idx="13"/>
            <p:extLst>
              <p:ext uri="{D42A27DB-BD31-4B8C-83A1-F6EECF244321}">
                <p14:modId xmlns:p14="http://schemas.microsoft.com/office/powerpoint/2010/main" val="2518049733"/>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470748854"/>
                    </a:ext>
                  </a:extLst>
                </a:gridCol>
                <a:gridCol w="411480">
                  <a:extLst>
                    <a:ext uri="{9D8B030D-6E8A-4147-A177-3AD203B41FA5}">
                      <a16:colId xmlns:a16="http://schemas.microsoft.com/office/drawing/2014/main" val="4004211769"/>
                    </a:ext>
                  </a:extLst>
                </a:gridCol>
                <a:gridCol w="411480">
                  <a:extLst>
                    <a:ext uri="{9D8B030D-6E8A-4147-A177-3AD203B41FA5}">
                      <a16:colId xmlns:a16="http://schemas.microsoft.com/office/drawing/2014/main" val="2388936898"/>
                    </a:ext>
                  </a:extLst>
                </a:gridCol>
                <a:gridCol w="411480">
                  <a:extLst>
                    <a:ext uri="{9D8B030D-6E8A-4147-A177-3AD203B41FA5}">
                      <a16:colId xmlns:a16="http://schemas.microsoft.com/office/drawing/2014/main" val="3505733666"/>
                    </a:ext>
                  </a:extLst>
                </a:gridCol>
                <a:gridCol w="411480">
                  <a:extLst>
                    <a:ext uri="{9D8B030D-6E8A-4147-A177-3AD203B41FA5}">
                      <a16:colId xmlns:a16="http://schemas.microsoft.com/office/drawing/2014/main" val="1951228685"/>
                    </a:ext>
                  </a:extLst>
                </a:gridCol>
                <a:gridCol w="411480">
                  <a:extLst>
                    <a:ext uri="{9D8B030D-6E8A-4147-A177-3AD203B41FA5}">
                      <a16:colId xmlns:a16="http://schemas.microsoft.com/office/drawing/2014/main" val="1961757151"/>
                    </a:ext>
                  </a:extLst>
                </a:gridCol>
                <a:gridCol w="411480">
                  <a:extLst>
                    <a:ext uri="{9D8B030D-6E8A-4147-A177-3AD203B41FA5}">
                      <a16:colId xmlns:a16="http://schemas.microsoft.com/office/drawing/2014/main" val="2648183433"/>
                    </a:ext>
                  </a:extLst>
                </a:gridCol>
                <a:gridCol w="411480">
                  <a:extLst>
                    <a:ext uri="{9D8B030D-6E8A-4147-A177-3AD203B41FA5}">
                      <a16:colId xmlns:a16="http://schemas.microsoft.com/office/drawing/2014/main" val="3201630721"/>
                    </a:ext>
                  </a:extLst>
                </a:gridCol>
                <a:gridCol w="411480">
                  <a:extLst>
                    <a:ext uri="{9D8B030D-6E8A-4147-A177-3AD203B41FA5}">
                      <a16:colId xmlns:a16="http://schemas.microsoft.com/office/drawing/2014/main" val="4156676666"/>
                    </a:ext>
                  </a:extLst>
                </a:gridCol>
                <a:gridCol w="411480">
                  <a:extLst>
                    <a:ext uri="{9D8B030D-6E8A-4147-A177-3AD203B41FA5}">
                      <a16:colId xmlns:a16="http://schemas.microsoft.com/office/drawing/2014/main" val="1152973707"/>
                    </a:ext>
                  </a:extLst>
                </a:gridCol>
                <a:gridCol w="411480">
                  <a:extLst>
                    <a:ext uri="{9D8B030D-6E8A-4147-A177-3AD203B41FA5}">
                      <a16:colId xmlns:a16="http://schemas.microsoft.com/office/drawing/2014/main" val="2922005285"/>
                    </a:ext>
                  </a:extLst>
                </a:gridCol>
                <a:gridCol w="411480">
                  <a:extLst>
                    <a:ext uri="{9D8B030D-6E8A-4147-A177-3AD203B41FA5}">
                      <a16:colId xmlns:a16="http://schemas.microsoft.com/office/drawing/2014/main" val="2802961625"/>
                    </a:ext>
                  </a:extLst>
                </a:gridCol>
                <a:gridCol w="411480">
                  <a:extLst>
                    <a:ext uri="{9D8B030D-6E8A-4147-A177-3AD203B41FA5}">
                      <a16:colId xmlns:a16="http://schemas.microsoft.com/office/drawing/2014/main" val="3653451321"/>
                    </a:ext>
                  </a:extLst>
                </a:gridCol>
                <a:gridCol w="411480">
                  <a:extLst>
                    <a:ext uri="{9D8B030D-6E8A-4147-A177-3AD203B41FA5}">
                      <a16:colId xmlns:a16="http://schemas.microsoft.com/office/drawing/2014/main" val="453698094"/>
                    </a:ext>
                  </a:extLst>
                </a:gridCol>
                <a:gridCol w="411480">
                  <a:extLst>
                    <a:ext uri="{9D8B030D-6E8A-4147-A177-3AD203B41FA5}">
                      <a16:colId xmlns:a16="http://schemas.microsoft.com/office/drawing/2014/main" val="4077628759"/>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Ints/1K Fans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3s Video Views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VTR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Audio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Paid/Organic</a:t>
                      </a:r>
                    </a:p>
                  </a:txBody>
                  <a:tcPr/>
                </a:tc>
                <a:extLst>
                  <a:ext uri="{0D108BD9-81ED-4DB2-BD59-A6C34878D82A}">
                    <a16:rowId xmlns:a16="http://schemas.microsoft.com/office/drawing/2014/main" val="147433044"/>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Roche - 2021-10-18 07:00:01</a:t>
                      </a:r>
                      <a:r>
                        <a:rPr kumimoji="0" lang="en-US" sz="1000" b="0" i="0" u="none" strike="noStrike" kern="1200" cap="none" spc="0" normalizeH="0" baseline="0" noProof="0">
                          <a:ln>
                            <a:noFill/>
                          </a:ln>
                          <a:solidFill>
                            <a:prstClr val="black"/>
                          </a:solidFill>
                          <a:effectLst/>
                          <a:uLnTx/>
                          <a:uFillTx/>
                          <a:latin typeface="+mn-lt"/>
                          <a:ea typeface="+mn-ea"/>
                          <a:cs typeface="+mn-cs"/>
                        </a:rPr>
                        <a:t>
 For many, the first sign of breast cancer is a lump in the breast. However, breast cancer symptoms can vary widely – from lumps to some less obvious signs such as skin changes. Discovering the symptoms of breast cancer does not necessarily mean it is cancer; however, it is absolutely vital to discuss them with your doctor as soon as possible.
When breast cancer is diagnosed and treated in the early setting, it is potentially curable.
#BreastCancerAwarenessMonth #StrongerTogether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34086</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5150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15.11 %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5.8086212167533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19457</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57.08 %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11.62 %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45.84 %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Paid</a:t>
                      </a:r>
                    </a:p>
                  </a:txBody>
                  <a:tcPr/>
                </a:tc>
                <a:extLst>
                  <a:ext uri="{0D108BD9-81ED-4DB2-BD59-A6C34878D82A}">
                    <a16:rowId xmlns:a16="http://schemas.microsoft.com/office/drawing/2014/main" val="2625856909"/>
                  </a:ext>
                </a:extLst>
              </a:tr>
            </a:tbl>
          </a:graphicData>
        </a:graphic>
      </p:graphicFrame>
      <p:sp>
        <p:nvSpPr>
          <p:cNvPr id="4" name="Text Placeholder 3">
            <a:extLst>
              <a:ext uri="{FF2B5EF4-FFF2-40B4-BE49-F238E27FC236}">
                <a16:creationId xmlns:a16="http://schemas.microsoft.com/office/drawing/2014/main" id="{D96262BD-B986-4342-A0EA-38D7F77E8542}"/>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69851983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952E8C-DEC2-48C8-894F-5AABEF8C7D7F}"/>
              </a:ext>
            </a:extLst>
          </p:cNvPr>
          <p:cNvSpPr>
            <a:spLocks noGrp="1"/>
          </p:cNvSpPr>
          <p:nvPr>
            <p:ph type="title"/>
          </p:nvPr>
        </p:nvSpPr>
        <p:spPr/>
        <p:txBody>
          <a:bodyPr/>
          <a:lstStyle/>
          <a:p>
            <a:r>
              <a:rPr lang="en-US"/>
              <a:t>Facebook Top Posts Table | Roche - 23 of 26</a:t>
            </a:r>
          </a:p>
        </p:txBody>
      </p:sp>
      <p:graphicFrame>
        <p:nvGraphicFramePr>
          <p:cNvPr id="5" name="Table Placeholder 4">
            <a:extLst>
              <a:ext uri="{FF2B5EF4-FFF2-40B4-BE49-F238E27FC236}">
                <a16:creationId xmlns:a16="http://schemas.microsoft.com/office/drawing/2014/main" id="{E9D8DC4D-F711-42CF-81AF-745DCE8D4BCA}"/>
              </a:ext>
            </a:extLst>
          </p:cNvPr>
          <p:cNvGraphicFramePr>
            <a:graphicFrameLocks noGrp="1"/>
          </p:cNvGraphicFramePr>
          <p:nvPr>
            <p:ph type="tbl" sz="quarter" idx="13"/>
            <p:extLst>
              <p:ext uri="{D42A27DB-BD31-4B8C-83A1-F6EECF244321}">
                <p14:modId xmlns:p14="http://schemas.microsoft.com/office/powerpoint/2010/main" val="3250135602"/>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283935015"/>
                    </a:ext>
                  </a:extLst>
                </a:gridCol>
                <a:gridCol w="411480">
                  <a:extLst>
                    <a:ext uri="{9D8B030D-6E8A-4147-A177-3AD203B41FA5}">
                      <a16:colId xmlns:a16="http://schemas.microsoft.com/office/drawing/2014/main" val="730023392"/>
                    </a:ext>
                  </a:extLst>
                </a:gridCol>
                <a:gridCol w="411480">
                  <a:extLst>
                    <a:ext uri="{9D8B030D-6E8A-4147-A177-3AD203B41FA5}">
                      <a16:colId xmlns:a16="http://schemas.microsoft.com/office/drawing/2014/main" val="2510258359"/>
                    </a:ext>
                  </a:extLst>
                </a:gridCol>
                <a:gridCol w="411480">
                  <a:extLst>
                    <a:ext uri="{9D8B030D-6E8A-4147-A177-3AD203B41FA5}">
                      <a16:colId xmlns:a16="http://schemas.microsoft.com/office/drawing/2014/main" val="1902070725"/>
                    </a:ext>
                  </a:extLst>
                </a:gridCol>
                <a:gridCol w="411480">
                  <a:extLst>
                    <a:ext uri="{9D8B030D-6E8A-4147-A177-3AD203B41FA5}">
                      <a16:colId xmlns:a16="http://schemas.microsoft.com/office/drawing/2014/main" val="1445759764"/>
                    </a:ext>
                  </a:extLst>
                </a:gridCol>
                <a:gridCol w="411480">
                  <a:extLst>
                    <a:ext uri="{9D8B030D-6E8A-4147-A177-3AD203B41FA5}">
                      <a16:colId xmlns:a16="http://schemas.microsoft.com/office/drawing/2014/main" val="372864059"/>
                    </a:ext>
                  </a:extLst>
                </a:gridCol>
                <a:gridCol w="411480">
                  <a:extLst>
                    <a:ext uri="{9D8B030D-6E8A-4147-A177-3AD203B41FA5}">
                      <a16:colId xmlns:a16="http://schemas.microsoft.com/office/drawing/2014/main" val="3394304225"/>
                    </a:ext>
                  </a:extLst>
                </a:gridCol>
                <a:gridCol w="411480">
                  <a:extLst>
                    <a:ext uri="{9D8B030D-6E8A-4147-A177-3AD203B41FA5}">
                      <a16:colId xmlns:a16="http://schemas.microsoft.com/office/drawing/2014/main" val="3346186593"/>
                    </a:ext>
                  </a:extLst>
                </a:gridCol>
                <a:gridCol w="411480">
                  <a:extLst>
                    <a:ext uri="{9D8B030D-6E8A-4147-A177-3AD203B41FA5}">
                      <a16:colId xmlns:a16="http://schemas.microsoft.com/office/drawing/2014/main" val="451502144"/>
                    </a:ext>
                  </a:extLst>
                </a:gridCol>
                <a:gridCol w="411480">
                  <a:extLst>
                    <a:ext uri="{9D8B030D-6E8A-4147-A177-3AD203B41FA5}">
                      <a16:colId xmlns:a16="http://schemas.microsoft.com/office/drawing/2014/main" val="2226751575"/>
                    </a:ext>
                  </a:extLst>
                </a:gridCol>
                <a:gridCol w="411480">
                  <a:extLst>
                    <a:ext uri="{9D8B030D-6E8A-4147-A177-3AD203B41FA5}">
                      <a16:colId xmlns:a16="http://schemas.microsoft.com/office/drawing/2014/main" val="3163559002"/>
                    </a:ext>
                  </a:extLst>
                </a:gridCol>
                <a:gridCol w="411480">
                  <a:extLst>
                    <a:ext uri="{9D8B030D-6E8A-4147-A177-3AD203B41FA5}">
                      <a16:colId xmlns:a16="http://schemas.microsoft.com/office/drawing/2014/main" val="2384195668"/>
                    </a:ext>
                  </a:extLst>
                </a:gridCol>
                <a:gridCol w="411480">
                  <a:extLst>
                    <a:ext uri="{9D8B030D-6E8A-4147-A177-3AD203B41FA5}">
                      <a16:colId xmlns:a16="http://schemas.microsoft.com/office/drawing/2014/main" val="1214292579"/>
                    </a:ext>
                  </a:extLst>
                </a:gridCol>
                <a:gridCol w="411480">
                  <a:extLst>
                    <a:ext uri="{9D8B030D-6E8A-4147-A177-3AD203B41FA5}">
                      <a16:colId xmlns:a16="http://schemas.microsoft.com/office/drawing/2014/main" val="3164165350"/>
                    </a:ext>
                  </a:extLst>
                </a:gridCol>
                <a:gridCol w="411480">
                  <a:extLst>
                    <a:ext uri="{9D8B030D-6E8A-4147-A177-3AD203B41FA5}">
                      <a16:colId xmlns:a16="http://schemas.microsoft.com/office/drawing/2014/main" val="827892095"/>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Ints/1K Fans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3s Video Views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VTR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Audio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Paid/Organic</a:t>
                      </a:r>
                    </a:p>
                  </a:txBody>
                  <a:tcPr/>
                </a:tc>
                <a:extLst>
                  <a:ext uri="{0D108BD9-81ED-4DB2-BD59-A6C34878D82A}">
                    <a16:rowId xmlns:a16="http://schemas.microsoft.com/office/drawing/2014/main" val="2231864995"/>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Roche - 2021-10-17 18:42:36</a:t>
                      </a:r>
                      <a:r>
                        <a:rPr kumimoji="0" lang="en-US" sz="1000" b="0" i="0" u="none" strike="noStrike" kern="1200" cap="none" spc="0" normalizeH="0" baseline="0" noProof="0">
                          <a:ln>
                            <a:noFill/>
                          </a:ln>
                          <a:solidFill>
                            <a:prstClr val="black"/>
                          </a:solidFill>
                          <a:effectLst/>
                          <a:uLnTx/>
                          <a:uFillTx/>
                          <a:latin typeface="+mn-lt"/>
                          <a:ea typeface="+mn-ea"/>
                          <a:cs typeface="+mn-cs"/>
                        </a:rPr>
                        <a:t>
 Breast cancer (BC) is the most common cancer among women, representing 25% of all cancers. More than 2.3 million women were diagnosed globally in 2020, of which 44,849 of the new BC cases were in the Middle East. 1 in 5 breast cancer cases are in women under the age of 50.
#BreastCancerAwarenessMonth #StrongerTogether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40353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7165</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17.76 %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5.5350553505535</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29348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72.73 %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27.94 %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45.07 %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Paid</a:t>
                      </a:r>
                    </a:p>
                  </a:txBody>
                  <a:tcPr/>
                </a:tc>
                <a:extLst>
                  <a:ext uri="{0D108BD9-81ED-4DB2-BD59-A6C34878D82A}">
                    <a16:rowId xmlns:a16="http://schemas.microsoft.com/office/drawing/2014/main" val="2250905662"/>
                  </a:ext>
                </a:extLst>
              </a:tr>
            </a:tbl>
          </a:graphicData>
        </a:graphic>
      </p:graphicFrame>
      <p:sp>
        <p:nvSpPr>
          <p:cNvPr id="4" name="Text Placeholder 3">
            <a:extLst>
              <a:ext uri="{FF2B5EF4-FFF2-40B4-BE49-F238E27FC236}">
                <a16:creationId xmlns:a16="http://schemas.microsoft.com/office/drawing/2014/main" id="{0E5A541E-EA3F-4FEB-808B-85DEBE72CECC}"/>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409552683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70C029-EEBD-485C-B76A-8CC6D0B3A30F}"/>
              </a:ext>
            </a:extLst>
          </p:cNvPr>
          <p:cNvSpPr>
            <a:spLocks noGrp="1"/>
          </p:cNvSpPr>
          <p:nvPr>
            <p:ph type="title"/>
          </p:nvPr>
        </p:nvSpPr>
        <p:spPr/>
        <p:txBody>
          <a:bodyPr/>
          <a:lstStyle/>
          <a:p>
            <a:r>
              <a:rPr lang="en-US"/>
              <a:t>Facebook Top Posts Table | Roche - 24 of 26</a:t>
            </a:r>
          </a:p>
        </p:txBody>
      </p:sp>
      <p:graphicFrame>
        <p:nvGraphicFramePr>
          <p:cNvPr id="5" name="Table Placeholder 4">
            <a:extLst>
              <a:ext uri="{FF2B5EF4-FFF2-40B4-BE49-F238E27FC236}">
                <a16:creationId xmlns:a16="http://schemas.microsoft.com/office/drawing/2014/main" id="{DA0E7B2A-6C26-4408-A739-B369A4A67A40}"/>
              </a:ext>
            </a:extLst>
          </p:cNvPr>
          <p:cNvGraphicFramePr>
            <a:graphicFrameLocks noGrp="1"/>
          </p:cNvGraphicFramePr>
          <p:nvPr>
            <p:ph type="tbl" sz="quarter" idx="13"/>
            <p:extLst>
              <p:ext uri="{D42A27DB-BD31-4B8C-83A1-F6EECF244321}">
                <p14:modId xmlns:p14="http://schemas.microsoft.com/office/powerpoint/2010/main" val="2649609808"/>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35934713"/>
                    </a:ext>
                  </a:extLst>
                </a:gridCol>
                <a:gridCol w="411480">
                  <a:extLst>
                    <a:ext uri="{9D8B030D-6E8A-4147-A177-3AD203B41FA5}">
                      <a16:colId xmlns:a16="http://schemas.microsoft.com/office/drawing/2014/main" val="2321160760"/>
                    </a:ext>
                  </a:extLst>
                </a:gridCol>
                <a:gridCol w="411480">
                  <a:extLst>
                    <a:ext uri="{9D8B030D-6E8A-4147-A177-3AD203B41FA5}">
                      <a16:colId xmlns:a16="http://schemas.microsoft.com/office/drawing/2014/main" val="454945815"/>
                    </a:ext>
                  </a:extLst>
                </a:gridCol>
                <a:gridCol w="411480">
                  <a:extLst>
                    <a:ext uri="{9D8B030D-6E8A-4147-A177-3AD203B41FA5}">
                      <a16:colId xmlns:a16="http://schemas.microsoft.com/office/drawing/2014/main" val="1957597208"/>
                    </a:ext>
                  </a:extLst>
                </a:gridCol>
                <a:gridCol w="411480">
                  <a:extLst>
                    <a:ext uri="{9D8B030D-6E8A-4147-A177-3AD203B41FA5}">
                      <a16:colId xmlns:a16="http://schemas.microsoft.com/office/drawing/2014/main" val="2501306563"/>
                    </a:ext>
                  </a:extLst>
                </a:gridCol>
                <a:gridCol w="411480">
                  <a:extLst>
                    <a:ext uri="{9D8B030D-6E8A-4147-A177-3AD203B41FA5}">
                      <a16:colId xmlns:a16="http://schemas.microsoft.com/office/drawing/2014/main" val="3017600773"/>
                    </a:ext>
                  </a:extLst>
                </a:gridCol>
                <a:gridCol w="411480">
                  <a:extLst>
                    <a:ext uri="{9D8B030D-6E8A-4147-A177-3AD203B41FA5}">
                      <a16:colId xmlns:a16="http://schemas.microsoft.com/office/drawing/2014/main" val="288170737"/>
                    </a:ext>
                  </a:extLst>
                </a:gridCol>
                <a:gridCol w="411480">
                  <a:extLst>
                    <a:ext uri="{9D8B030D-6E8A-4147-A177-3AD203B41FA5}">
                      <a16:colId xmlns:a16="http://schemas.microsoft.com/office/drawing/2014/main" val="394903200"/>
                    </a:ext>
                  </a:extLst>
                </a:gridCol>
                <a:gridCol w="411480">
                  <a:extLst>
                    <a:ext uri="{9D8B030D-6E8A-4147-A177-3AD203B41FA5}">
                      <a16:colId xmlns:a16="http://schemas.microsoft.com/office/drawing/2014/main" val="1497812995"/>
                    </a:ext>
                  </a:extLst>
                </a:gridCol>
                <a:gridCol w="411480">
                  <a:extLst>
                    <a:ext uri="{9D8B030D-6E8A-4147-A177-3AD203B41FA5}">
                      <a16:colId xmlns:a16="http://schemas.microsoft.com/office/drawing/2014/main" val="2020535930"/>
                    </a:ext>
                  </a:extLst>
                </a:gridCol>
                <a:gridCol w="411480">
                  <a:extLst>
                    <a:ext uri="{9D8B030D-6E8A-4147-A177-3AD203B41FA5}">
                      <a16:colId xmlns:a16="http://schemas.microsoft.com/office/drawing/2014/main" val="2240981731"/>
                    </a:ext>
                  </a:extLst>
                </a:gridCol>
                <a:gridCol w="411480">
                  <a:extLst>
                    <a:ext uri="{9D8B030D-6E8A-4147-A177-3AD203B41FA5}">
                      <a16:colId xmlns:a16="http://schemas.microsoft.com/office/drawing/2014/main" val="2220835097"/>
                    </a:ext>
                  </a:extLst>
                </a:gridCol>
                <a:gridCol w="411480">
                  <a:extLst>
                    <a:ext uri="{9D8B030D-6E8A-4147-A177-3AD203B41FA5}">
                      <a16:colId xmlns:a16="http://schemas.microsoft.com/office/drawing/2014/main" val="430159510"/>
                    </a:ext>
                  </a:extLst>
                </a:gridCol>
                <a:gridCol w="411480">
                  <a:extLst>
                    <a:ext uri="{9D8B030D-6E8A-4147-A177-3AD203B41FA5}">
                      <a16:colId xmlns:a16="http://schemas.microsoft.com/office/drawing/2014/main" val="937410232"/>
                    </a:ext>
                  </a:extLst>
                </a:gridCol>
                <a:gridCol w="411480">
                  <a:extLst>
                    <a:ext uri="{9D8B030D-6E8A-4147-A177-3AD203B41FA5}">
                      <a16:colId xmlns:a16="http://schemas.microsoft.com/office/drawing/2014/main" val="983451673"/>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Ints/1K Fans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3s Video Views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VTR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Audio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Paid/Organic</a:t>
                      </a:r>
                    </a:p>
                  </a:txBody>
                  <a:tcPr/>
                </a:tc>
                <a:extLst>
                  <a:ext uri="{0D108BD9-81ED-4DB2-BD59-A6C34878D82A}">
                    <a16:rowId xmlns:a16="http://schemas.microsoft.com/office/drawing/2014/main" val="1694523089"/>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Roche - 2021-10-06 11:00:34</a:t>
                      </a:r>
                      <a:r>
                        <a:rPr kumimoji="0" lang="en-US" sz="1000" b="0" i="0" u="none" strike="noStrike" kern="1200" cap="none" spc="0" normalizeH="0" baseline="0" noProof="0">
                          <a:ln>
                            <a:noFill/>
                          </a:ln>
                          <a:solidFill>
                            <a:prstClr val="black"/>
                          </a:solidFill>
                          <a:effectLst/>
                          <a:uLnTx/>
                          <a:uFillTx/>
                          <a:latin typeface="+mn-lt"/>
                          <a:ea typeface="+mn-ea"/>
                          <a:cs typeface="+mn-cs"/>
                        </a:rPr>
                        <a:t>
 “What’s important is early detection - to give these children a chance to lead a life to its fullest potential.”​
Hear what Dr. Nagia (Health Care Provider) believes is key to improving the lives of children with Spinal Muscular Atrophy (SMA).​
Learn more about SMA in our #SMAAwarenessMonth video series.​
#TransformingLives​
"</a:t>
                      </a:r>
                      <a:r>
                        <a:rPr kumimoji="0" lang="ar-AE" sz="1000" b="0" i="0" u="none" strike="noStrike" kern="1200" cap="none" spc="0" normalizeH="0" baseline="0" noProof="0">
                          <a:ln>
                            <a:noFill/>
                          </a:ln>
                          <a:solidFill>
                            <a:prstClr val="black"/>
                          </a:solidFill>
                          <a:effectLst/>
                          <a:uLnTx/>
                          <a:uFillTx/>
                          <a:latin typeface="+mn-lt"/>
                          <a:ea typeface="+mn-ea"/>
                          <a:cs typeface="+mn-cs"/>
                        </a:rPr>
                        <a:t>التشخيص المبكر مهم لإنه بيدي فرصة للأطفال دول إنهم يعيشوا حياه طبيعية".​
من وجهة نظر دكتورة ناجية التشخيص المبكر أساسي لتحقيق حياة أفضل للأطفال المصابين بضمور العضلات الشوكي.​
اعرف أكتر عن المرض من خلال  فيديوهاتنا في شهر التوعية بضمور العضلات الشوكي.</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1953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2.30 %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0.36 %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2.4682651622003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26.83 %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10.31 %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52.67 %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Organic</a:t>
                      </a:r>
                    </a:p>
                  </a:txBody>
                  <a:tcPr/>
                </a:tc>
                <a:extLst>
                  <a:ext uri="{0D108BD9-81ED-4DB2-BD59-A6C34878D82A}">
                    <a16:rowId xmlns:a16="http://schemas.microsoft.com/office/drawing/2014/main" val="433779170"/>
                  </a:ext>
                </a:extLst>
              </a:tr>
            </a:tbl>
          </a:graphicData>
        </a:graphic>
      </p:graphicFrame>
      <p:sp>
        <p:nvSpPr>
          <p:cNvPr id="4" name="Text Placeholder 3">
            <a:extLst>
              <a:ext uri="{FF2B5EF4-FFF2-40B4-BE49-F238E27FC236}">
                <a16:creationId xmlns:a16="http://schemas.microsoft.com/office/drawing/2014/main" id="{8ACA580B-4FA3-466A-BED3-2A71D6A965A9}"/>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252070946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E585BD-A93A-452A-AD5D-44D8AA58D2CD}"/>
              </a:ext>
            </a:extLst>
          </p:cNvPr>
          <p:cNvSpPr>
            <a:spLocks noGrp="1"/>
          </p:cNvSpPr>
          <p:nvPr>
            <p:ph type="title"/>
          </p:nvPr>
        </p:nvSpPr>
        <p:spPr/>
        <p:txBody>
          <a:bodyPr/>
          <a:lstStyle/>
          <a:p>
            <a:r>
              <a:rPr lang="en-US"/>
              <a:t>Facebook Top Posts Table | Roche - 25 of 26</a:t>
            </a:r>
          </a:p>
        </p:txBody>
      </p:sp>
      <p:graphicFrame>
        <p:nvGraphicFramePr>
          <p:cNvPr id="5" name="Table Placeholder 4">
            <a:extLst>
              <a:ext uri="{FF2B5EF4-FFF2-40B4-BE49-F238E27FC236}">
                <a16:creationId xmlns:a16="http://schemas.microsoft.com/office/drawing/2014/main" id="{44BCFB99-EBB5-4278-826F-1A499331D802}"/>
              </a:ext>
            </a:extLst>
          </p:cNvPr>
          <p:cNvGraphicFramePr>
            <a:graphicFrameLocks noGrp="1"/>
          </p:cNvGraphicFramePr>
          <p:nvPr>
            <p:ph type="tbl" sz="quarter" idx="13"/>
            <p:extLst>
              <p:ext uri="{D42A27DB-BD31-4B8C-83A1-F6EECF244321}">
                <p14:modId xmlns:p14="http://schemas.microsoft.com/office/powerpoint/2010/main" val="1577021336"/>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733153117"/>
                    </a:ext>
                  </a:extLst>
                </a:gridCol>
                <a:gridCol w="411480">
                  <a:extLst>
                    <a:ext uri="{9D8B030D-6E8A-4147-A177-3AD203B41FA5}">
                      <a16:colId xmlns:a16="http://schemas.microsoft.com/office/drawing/2014/main" val="1596955761"/>
                    </a:ext>
                  </a:extLst>
                </a:gridCol>
                <a:gridCol w="411480">
                  <a:extLst>
                    <a:ext uri="{9D8B030D-6E8A-4147-A177-3AD203B41FA5}">
                      <a16:colId xmlns:a16="http://schemas.microsoft.com/office/drawing/2014/main" val="215638750"/>
                    </a:ext>
                  </a:extLst>
                </a:gridCol>
                <a:gridCol w="411480">
                  <a:extLst>
                    <a:ext uri="{9D8B030D-6E8A-4147-A177-3AD203B41FA5}">
                      <a16:colId xmlns:a16="http://schemas.microsoft.com/office/drawing/2014/main" val="2995600951"/>
                    </a:ext>
                  </a:extLst>
                </a:gridCol>
                <a:gridCol w="411480">
                  <a:extLst>
                    <a:ext uri="{9D8B030D-6E8A-4147-A177-3AD203B41FA5}">
                      <a16:colId xmlns:a16="http://schemas.microsoft.com/office/drawing/2014/main" val="2381165676"/>
                    </a:ext>
                  </a:extLst>
                </a:gridCol>
                <a:gridCol w="411480">
                  <a:extLst>
                    <a:ext uri="{9D8B030D-6E8A-4147-A177-3AD203B41FA5}">
                      <a16:colId xmlns:a16="http://schemas.microsoft.com/office/drawing/2014/main" val="1711333851"/>
                    </a:ext>
                  </a:extLst>
                </a:gridCol>
                <a:gridCol w="411480">
                  <a:extLst>
                    <a:ext uri="{9D8B030D-6E8A-4147-A177-3AD203B41FA5}">
                      <a16:colId xmlns:a16="http://schemas.microsoft.com/office/drawing/2014/main" val="409170258"/>
                    </a:ext>
                  </a:extLst>
                </a:gridCol>
                <a:gridCol w="411480">
                  <a:extLst>
                    <a:ext uri="{9D8B030D-6E8A-4147-A177-3AD203B41FA5}">
                      <a16:colId xmlns:a16="http://schemas.microsoft.com/office/drawing/2014/main" val="892823301"/>
                    </a:ext>
                  </a:extLst>
                </a:gridCol>
                <a:gridCol w="411480">
                  <a:extLst>
                    <a:ext uri="{9D8B030D-6E8A-4147-A177-3AD203B41FA5}">
                      <a16:colId xmlns:a16="http://schemas.microsoft.com/office/drawing/2014/main" val="3281642928"/>
                    </a:ext>
                  </a:extLst>
                </a:gridCol>
                <a:gridCol w="411480">
                  <a:extLst>
                    <a:ext uri="{9D8B030D-6E8A-4147-A177-3AD203B41FA5}">
                      <a16:colId xmlns:a16="http://schemas.microsoft.com/office/drawing/2014/main" val="2744637092"/>
                    </a:ext>
                  </a:extLst>
                </a:gridCol>
                <a:gridCol w="411480">
                  <a:extLst>
                    <a:ext uri="{9D8B030D-6E8A-4147-A177-3AD203B41FA5}">
                      <a16:colId xmlns:a16="http://schemas.microsoft.com/office/drawing/2014/main" val="3486550420"/>
                    </a:ext>
                  </a:extLst>
                </a:gridCol>
                <a:gridCol w="411480">
                  <a:extLst>
                    <a:ext uri="{9D8B030D-6E8A-4147-A177-3AD203B41FA5}">
                      <a16:colId xmlns:a16="http://schemas.microsoft.com/office/drawing/2014/main" val="2194255609"/>
                    </a:ext>
                  </a:extLst>
                </a:gridCol>
                <a:gridCol w="411480">
                  <a:extLst>
                    <a:ext uri="{9D8B030D-6E8A-4147-A177-3AD203B41FA5}">
                      <a16:colId xmlns:a16="http://schemas.microsoft.com/office/drawing/2014/main" val="1500259839"/>
                    </a:ext>
                  </a:extLst>
                </a:gridCol>
                <a:gridCol w="411480">
                  <a:extLst>
                    <a:ext uri="{9D8B030D-6E8A-4147-A177-3AD203B41FA5}">
                      <a16:colId xmlns:a16="http://schemas.microsoft.com/office/drawing/2014/main" val="1826848684"/>
                    </a:ext>
                  </a:extLst>
                </a:gridCol>
                <a:gridCol w="411480">
                  <a:extLst>
                    <a:ext uri="{9D8B030D-6E8A-4147-A177-3AD203B41FA5}">
                      <a16:colId xmlns:a16="http://schemas.microsoft.com/office/drawing/2014/main" val="3379376274"/>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Ints/1K Fans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3s Video Views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VTR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Audio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Paid/Organic</a:t>
                      </a:r>
                    </a:p>
                  </a:txBody>
                  <a:tcPr/>
                </a:tc>
                <a:extLst>
                  <a:ext uri="{0D108BD9-81ED-4DB2-BD59-A6C34878D82A}">
                    <a16:rowId xmlns:a16="http://schemas.microsoft.com/office/drawing/2014/main" val="3042520008"/>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Roche - 2021-10-12 09:08:21</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0.64 %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2.2522522522523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Organic</a:t>
                      </a:r>
                    </a:p>
                  </a:txBody>
                  <a:tcPr/>
                </a:tc>
                <a:extLst>
                  <a:ext uri="{0D108BD9-81ED-4DB2-BD59-A6C34878D82A}">
                    <a16:rowId xmlns:a16="http://schemas.microsoft.com/office/drawing/2014/main" val="1555123145"/>
                  </a:ext>
                </a:extLst>
              </a:tr>
            </a:tbl>
          </a:graphicData>
        </a:graphic>
      </p:graphicFrame>
      <p:sp>
        <p:nvSpPr>
          <p:cNvPr id="4" name="Text Placeholder 3">
            <a:extLst>
              <a:ext uri="{FF2B5EF4-FFF2-40B4-BE49-F238E27FC236}">
                <a16:creationId xmlns:a16="http://schemas.microsoft.com/office/drawing/2014/main" id="{142BB207-46C6-47BB-ABC0-08E91034EDE4}"/>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93783690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F19FAD-DD3E-4808-81D4-047D6B90773D}"/>
              </a:ext>
            </a:extLst>
          </p:cNvPr>
          <p:cNvSpPr>
            <a:spLocks noGrp="1"/>
          </p:cNvSpPr>
          <p:nvPr>
            <p:ph type="title"/>
          </p:nvPr>
        </p:nvSpPr>
        <p:spPr/>
        <p:txBody>
          <a:bodyPr/>
          <a:lstStyle/>
          <a:p>
            <a:r>
              <a:rPr lang="en-US"/>
              <a:t>Facebook Top Posts Table | Roche - 26 of 26</a:t>
            </a:r>
          </a:p>
        </p:txBody>
      </p:sp>
      <p:graphicFrame>
        <p:nvGraphicFramePr>
          <p:cNvPr id="5" name="Table Placeholder 4">
            <a:extLst>
              <a:ext uri="{FF2B5EF4-FFF2-40B4-BE49-F238E27FC236}">
                <a16:creationId xmlns:a16="http://schemas.microsoft.com/office/drawing/2014/main" id="{2BD4A737-CF28-4C00-8588-57AD781284E7}"/>
              </a:ext>
            </a:extLst>
          </p:cNvPr>
          <p:cNvGraphicFramePr>
            <a:graphicFrameLocks noGrp="1"/>
          </p:cNvGraphicFramePr>
          <p:nvPr>
            <p:ph type="tbl" sz="quarter" idx="13"/>
            <p:extLst>
              <p:ext uri="{D42A27DB-BD31-4B8C-83A1-F6EECF244321}">
                <p14:modId xmlns:p14="http://schemas.microsoft.com/office/powerpoint/2010/main" val="2863200713"/>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892364433"/>
                    </a:ext>
                  </a:extLst>
                </a:gridCol>
                <a:gridCol w="411480">
                  <a:extLst>
                    <a:ext uri="{9D8B030D-6E8A-4147-A177-3AD203B41FA5}">
                      <a16:colId xmlns:a16="http://schemas.microsoft.com/office/drawing/2014/main" val="4258205268"/>
                    </a:ext>
                  </a:extLst>
                </a:gridCol>
                <a:gridCol w="411480">
                  <a:extLst>
                    <a:ext uri="{9D8B030D-6E8A-4147-A177-3AD203B41FA5}">
                      <a16:colId xmlns:a16="http://schemas.microsoft.com/office/drawing/2014/main" val="4214607879"/>
                    </a:ext>
                  </a:extLst>
                </a:gridCol>
                <a:gridCol w="411480">
                  <a:extLst>
                    <a:ext uri="{9D8B030D-6E8A-4147-A177-3AD203B41FA5}">
                      <a16:colId xmlns:a16="http://schemas.microsoft.com/office/drawing/2014/main" val="4179667763"/>
                    </a:ext>
                  </a:extLst>
                </a:gridCol>
                <a:gridCol w="411480">
                  <a:extLst>
                    <a:ext uri="{9D8B030D-6E8A-4147-A177-3AD203B41FA5}">
                      <a16:colId xmlns:a16="http://schemas.microsoft.com/office/drawing/2014/main" val="4154666707"/>
                    </a:ext>
                  </a:extLst>
                </a:gridCol>
                <a:gridCol w="411480">
                  <a:extLst>
                    <a:ext uri="{9D8B030D-6E8A-4147-A177-3AD203B41FA5}">
                      <a16:colId xmlns:a16="http://schemas.microsoft.com/office/drawing/2014/main" val="3287864115"/>
                    </a:ext>
                  </a:extLst>
                </a:gridCol>
                <a:gridCol w="411480">
                  <a:extLst>
                    <a:ext uri="{9D8B030D-6E8A-4147-A177-3AD203B41FA5}">
                      <a16:colId xmlns:a16="http://schemas.microsoft.com/office/drawing/2014/main" val="2811180285"/>
                    </a:ext>
                  </a:extLst>
                </a:gridCol>
                <a:gridCol w="411480">
                  <a:extLst>
                    <a:ext uri="{9D8B030D-6E8A-4147-A177-3AD203B41FA5}">
                      <a16:colId xmlns:a16="http://schemas.microsoft.com/office/drawing/2014/main" val="1734165823"/>
                    </a:ext>
                  </a:extLst>
                </a:gridCol>
                <a:gridCol w="411480">
                  <a:extLst>
                    <a:ext uri="{9D8B030D-6E8A-4147-A177-3AD203B41FA5}">
                      <a16:colId xmlns:a16="http://schemas.microsoft.com/office/drawing/2014/main" val="1662660795"/>
                    </a:ext>
                  </a:extLst>
                </a:gridCol>
                <a:gridCol w="411480">
                  <a:extLst>
                    <a:ext uri="{9D8B030D-6E8A-4147-A177-3AD203B41FA5}">
                      <a16:colId xmlns:a16="http://schemas.microsoft.com/office/drawing/2014/main" val="3436214255"/>
                    </a:ext>
                  </a:extLst>
                </a:gridCol>
                <a:gridCol w="411480">
                  <a:extLst>
                    <a:ext uri="{9D8B030D-6E8A-4147-A177-3AD203B41FA5}">
                      <a16:colId xmlns:a16="http://schemas.microsoft.com/office/drawing/2014/main" val="522173737"/>
                    </a:ext>
                  </a:extLst>
                </a:gridCol>
                <a:gridCol w="411480">
                  <a:extLst>
                    <a:ext uri="{9D8B030D-6E8A-4147-A177-3AD203B41FA5}">
                      <a16:colId xmlns:a16="http://schemas.microsoft.com/office/drawing/2014/main" val="183645016"/>
                    </a:ext>
                  </a:extLst>
                </a:gridCol>
                <a:gridCol w="411480">
                  <a:extLst>
                    <a:ext uri="{9D8B030D-6E8A-4147-A177-3AD203B41FA5}">
                      <a16:colId xmlns:a16="http://schemas.microsoft.com/office/drawing/2014/main" val="394767781"/>
                    </a:ext>
                  </a:extLst>
                </a:gridCol>
                <a:gridCol w="411480">
                  <a:extLst>
                    <a:ext uri="{9D8B030D-6E8A-4147-A177-3AD203B41FA5}">
                      <a16:colId xmlns:a16="http://schemas.microsoft.com/office/drawing/2014/main" val="2307557881"/>
                    </a:ext>
                  </a:extLst>
                </a:gridCol>
                <a:gridCol w="411480">
                  <a:extLst>
                    <a:ext uri="{9D8B030D-6E8A-4147-A177-3AD203B41FA5}">
                      <a16:colId xmlns:a16="http://schemas.microsoft.com/office/drawing/2014/main" val="3549819869"/>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Ints/1K Fans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3s Video Views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VTR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Audio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Paid/Organic</a:t>
                      </a:r>
                    </a:p>
                  </a:txBody>
                  <a:tcPr/>
                </a:tc>
                <a:extLst>
                  <a:ext uri="{0D108BD9-81ED-4DB2-BD59-A6C34878D82A}">
                    <a16:rowId xmlns:a16="http://schemas.microsoft.com/office/drawing/2014/main" val="2039092507"/>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Roche - 2021-10-21 13:26:54</a:t>
                      </a:r>
                      <a:r>
                        <a:rPr kumimoji="0" lang="en-US" sz="1000" b="0" i="0" u="none" strike="noStrike" kern="1200" cap="none" spc="0" normalizeH="0" baseline="0" noProof="0">
                          <a:ln>
                            <a:noFill/>
                          </a:ln>
                          <a:solidFill>
                            <a:prstClr val="black"/>
                          </a:solidFill>
                          <a:effectLst/>
                          <a:uLnTx/>
                          <a:uFillTx/>
                          <a:latin typeface="+mn-lt"/>
                          <a:ea typeface="+mn-ea"/>
                          <a:cs typeface="+mn-cs"/>
                        </a:rPr>
                        <a:t>
 Knowing the symptoms of breast cancer and what risk factors you can control is essential.
Some risk factors that can be controlled or reduced include: drinking alcohol, being overweight, and smoking, while some unavoidable risk factors include: gender, age, and family history. 
#BreastCancerAwarenessMonth #StrongerTogether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230199</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5461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2.37 %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2.371072910492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303037</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131.64 %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92.75 %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56.55 %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Paid</a:t>
                      </a:r>
                    </a:p>
                  </a:txBody>
                  <a:tcPr/>
                </a:tc>
                <a:extLst>
                  <a:ext uri="{0D108BD9-81ED-4DB2-BD59-A6C34878D82A}">
                    <a16:rowId xmlns:a16="http://schemas.microsoft.com/office/drawing/2014/main" val="267928490"/>
                  </a:ext>
                </a:extLst>
              </a:tr>
            </a:tbl>
          </a:graphicData>
        </a:graphic>
      </p:graphicFrame>
      <p:sp>
        <p:nvSpPr>
          <p:cNvPr id="4" name="Text Placeholder 3">
            <a:extLst>
              <a:ext uri="{FF2B5EF4-FFF2-40B4-BE49-F238E27FC236}">
                <a16:creationId xmlns:a16="http://schemas.microsoft.com/office/drawing/2014/main" id="{8DA1BB81-1E11-4458-85DA-E68EB2294158}"/>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330274770"/>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äsentation1" id="{9240ACBB-554F-DE4D-8C7D-EE78E1C8B0B4}" vid="{765C1B8E-F54A-BC46-BCF4-91036B73C730}"/>
    </a:ext>
  </a:extLst>
</a:theme>
</file>

<file path=docProps/app.xml><?xml version="1.0" encoding="utf-8"?>
<Properties xmlns="http://schemas.openxmlformats.org/officeDocument/2006/extended-properties" xmlns:vt="http://schemas.openxmlformats.org/officeDocument/2006/docPropsVTypes">
  <Template>20211109_111135</Template>
  <TotalTime>12</TotalTime>
  <Words>1523</Words>
  <Application>Microsoft Office PowerPoint</Application>
  <PresentationFormat>On-screen Show (16:9)</PresentationFormat>
  <Paragraphs>817</Paragraphs>
  <Slides>26</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26</vt:i4>
      </vt:variant>
    </vt:vector>
  </HeadingPairs>
  <TitlesOfParts>
    <vt:vector size="29" baseType="lpstr">
      <vt:lpstr>Arial</vt:lpstr>
      <vt:lpstr>Calibri</vt:lpstr>
      <vt:lpstr>quintly_template</vt:lpstr>
      <vt:lpstr>Facebook Top Posts Table | Roche - 1 of 26</vt:lpstr>
      <vt:lpstr>Facebook Top Posts Table | Roche - 2 of 26</vt:lpstr>
      <vt:lpstr>Facebook Top Posts Table | Roche - 3 of 26</vt:lpstr>
      <vt:lpstr>Facebook Top Posts Table | Roche - 4 of 26</vt:lpstr>
      <vt:lpstr>Facebook Top Posts Table | Roche - 5 of 26</vt:lpstr>
      <vt:lpstr>Facebook Top Posts Table | Roche - 6 of 26</vt:lpstr>
      <vt:lpstr>Facebook Top Posts Table | Roche - 7 of 26</vt:lpstr>
      <vt:lpstr>Facebook Top Posts Table | Roche - 8 of 26</vt:lpstr>
      <vt:lpstr>Facebook Top Posts Table | Roche - 9 of 26</vt:lpstr>
      <vt:lpstr>Facebook Top Posts Table | Roche - 10 of 26</vt:lpstr>
      <vt:lpstr>Facebook Top Posts Table | Roche - 11 of 26</vt:lpstr>
      <vt:lpstr>Facebook Top Posts Table | Roche - 12 of 26</vt:lpstr>
      <vt:lpstr>Facebook Top Posts Table | Roche - 13 of 26</vt:lpstr>
      <vt:lpstr>Facebook Top Posts Table | Roche - 14 of 26</vt:lpstr>
      <vt:lpstr>Facebook Top Posts Table | Roche - 15 of 26</vt:lpstr>
      <vt:lpstr>Facebook Top Posts Table | Roche - 16 of 26</vt:lpstr>
      <vt:lpstr>Facebook Top Posts Table | Roche - 17 of 26</vt:lpstr>
      <vt:lpstr>Facebook Top Posts Table | Roche - 18 of 26</vt:lpstr>
      <vt:lpstr>Facebook Top Posts Table | Roche - 19 of 26</vt:lpstr>
      <vt:lpstr>Facebook Top Posts Table | Roche - 20 of 26</vt:lpstr>
      <vt:lpstr>Facebook Top Posts Table | Roche - 21 of 26</vt:lpstr>
      <vt:lpstr>Facebook Top Posts Table | Roche - 22 of 26</vt:lpstr>
      <vt:lpstr>Facebook Top Posts Table | Roche - 23 of 26</vt:lpstr>
      <vt:lpstr>Facebook Top Posts Table | Roche - 24 of 26</vt:lpstr>
      <vt:lpstr>Facebook Top Posts Table | Roche - 25 of 26</vt:lpstr>
      <vt:lpstr>Facebook Top Posts Table | Roche - 26 of 26</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Frederik Peiniger</dc:creator>
  <cp:lastModifiedBy>Frederik Peiniger</cp:lastModifiedBy>
  <cp:revision>2</cp:revision>
  <dcterms:created xsi:type="dcterms:W3CDTF">2021-11-09T11:11:57Z</dcterms:created>
  <dcterms:modified xsi:type="dcterms:W3CDTF">2021-11-09T11:24:15Z</dcterms:modified>
</cp:coreProperties>
</file>