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5143500" type="screen16x9"/>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9" autoAdjust="0"/>
    <p:restoredTop sz="85059" autoAdjust="0"/>
  </p:normalViewPr>
  <p:slideViewPr>
    <p:cSldViewPr snapToGrid="0">
      <p:cViewPr varScale="1">
        <p:scale>
          <a:sx n="81" d="100"/>
          <a:sy n="81" d="100"/>
        </p:scale>
        <p:origin x="60"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6/8/2021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6/8/2021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6/8/2021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6/8/2021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6/8/2021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6/8/2021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6/8/2021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6/8/2021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6/8/2021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6/8/2021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56417-E47F-47BB-BAEC-44F3B6E18641}"/>
              </a:ext>
            </a:extLst>
          </p:cNvPr>
          <p:cNvSpPr>
            <a:spLocks noGrp="1"/>
          </p:cNvSpPr>
          <p:nvPr>
            <p:ph type="title"/>
          </p:nvPr>
        </p:nvSpPr>
        <p:spPr/>
        <p:txBody>
          <a:bodyPr/>
          <a:lstStyle/>
          <a:p>
            <a:r>
              <a:rPr lang="en-US"/>
              <a:t>Instagram Posts Table | thatconceptstore - 1 of 25</a:t>
            </a:r>
          </a:p>
        </p:txBody>
      </p:sp>
      <p:graphicFrame>
        <p:nvGraphicFramePr>
          <p:cNvPr id="5" name="Table Placeholder 4">
            <a:extLst>
              <a:ext uri="{FF2B5EF4-FFF2-40B4-BE49-F238E27FC236}">
                <a16:creationId xmlns:a16="http://schemas.microsoft.com/office/drawing/2014/main" id="{DC5074D0-2E79-4FC6-B884-DACA97607804}"/>
              </a:ext>
            </a:extLst>
          </p:cNvPr>
          <p:cNvGraphicFramePr>
            <a:graphicFrameLocks noGrp="1"/>
          </p:cNvGraphicFramePr>
          <p:nvPr>
            <p:ph type="tbl" sz="quarter" idx="13"/>
            <p:extLst>
              <p:ext uri="{D42A27DB-BD31-4B8C-83A1-F6EECF244321}">
                <p14:modId xmlns:p14="http://schemas.microsoft.com/office/powerpoint/2010/main" val="2958400683"/>
              </p:ext>
            </p:extLst>
          </p:nvPr>
        </p:nvGraphicFramePr>
        <p:xfrm>
          <a:off x="457200" y="1298575"/>
          <a:ext cx="7818120" cy="1859280"/>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32450882"/>
                    </a:ext>
                  </a:extLst>
                </a:gridCol>
                <a:gridCol w="987552">
                  <a:extLst>
                    <a:ext uri="{9D8B030D-6E8A-4147-A177-3AD203B41FA5}">
                      <a16:colId xmlns:a16="http://schemas.microsoft.com/office/drawing/2014/main" val="2646151382"/>
                    </a:ext>
                  </a:extLst>
                </a:gridCol>
                <a:gridCol w="987552">
                  <a:extLst>
                    <a:ext uri="{9D8B030D-6E8A-4147-A177-3AD203B41FA5}">
                      <a16:colId xmlns:a16="http://schemas.microsoft.com/office/drawing/2014/main" val="2704367038"/>
                    </a:ext>
                  </a:extLst>
                </a:gridCol>
                <a:gridCol w="987552">
                  <a:extLst>
                    <a:ext uri="{9D8B030D-6E8A-4147-A177-3AD203B41FA5}">
                      <a16:colId xmlns:a16="http://schemas.microsoft.com/office/drawing/2014/main" val="2155571822"/>
                    </a:ext>
                  </a:extLst>
                </a:gridCol>
                <a:gridCol w="987552">
                  <a:extLst>
                    <a:ext uri="{9D8B030D-6E8A-4147-A177-3AD203B41FA5}">
                      <a16:colId xmlns:a16="http://schemas.microsoft.com/office/drawing/2014/main" val="2823904053"/>
                    </a:ext>
                  </a:extLst>
                </a:gridCol>
                <a:gridCol w="987552">
                  <a:extLst>
                    <a:ext uri="{9D8B030D-6E8A-4147-A177-3AD203B41FA5}">
                      <a16:colId xmlns:a16="http://schemas.microsoft.com/office/drawing/2014/main" val="122298917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276757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- 2021-05-31 19:05:42</a:t>
                      </a:r>
                      <a:r>
                        <a:rPr kumimoji="0" lang="en-US" sz="1000" b="0" i="0" u="none" strike="noStrike" kern="1200" cap="none" spc="0" normalizeH="0" baseline="0" noProof="0">
                          <a:ln>
                            <a:noFill/>
                          </a:ln>
                          <a:solidFill>
                            <a:prstClr val="black"/>
                          </a:solidFill>
                          <a:effectLst/>
                          <a:uLnTx/>
                          <a:uFillTx/>
                          <a:latin typeface="+mn-lt"/>
                          <a:ea typeface="+mn-ea"/>
                          <a:cs typeface="+mn-cs"/>
                        </a:rPr>
                        <a:t>
 See the world through different perspectives with a wide range of sunglasses available from roaveyewear at THAT Concept Store, Mall of the Emirates and on the app.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اكتشف العديد من مودلت النظارات من </a:t>
                      </a:r>
                      <a:r>
                        <a:rPr kumimoji="0" lang="en-US" sz="1000" b="0" i="0" u="none" strike="noStrike" kern="1200" cap="none" spc="0" normalizeH="0" baseline="0" noProof="0">
                          <a:ln>
                            <a:noFill/>
                          </a:ln>
                          <a:solidFill>
                            <a:prstClr val="black"/>
                          </a:solidFill>
                          <a:effectLst/>
                          <a:uLnTx/>
                          <a:uFillTx/>
                          <a:latin typeface="+mn-lt"/>
                          <a:ea typeface="+mn-ea"/>
                          <a:cs typeface="+mn-cs"/>
                        </a:rPr>
                        <a:t>roaveyewear  </a:t>
                      </a:r>
                      <a:r>
                        <a:rPr kumimoji="0" lang="ar-AE" sz="1000" b="0" i="0" u="none" strike="noStrike" kern="1200" cap="none" spc="0" normalizeH="0" baseline="0" noProof="0">
                          <a:ln>
                            <a:noFill/>
                          </a:ln>
                          <a:solidFill>
                            <a:prstClr val="black"/>
                          </a:solidFill>
                          <a:effectLst/>
                          <a:uLnTx/>
                          <a:uFillTx/>
                          <a:latin typeface="+mn-lt"/>
                          <a:ea typeface="+mn-ea"/>
                          <a:cs typeface="+mn-cs"/>
                        </a:rPr>
                        <a:t>في 'ذات' كونسبت ستور في مول الإمارات اوعبر التطبيق.#عيش_معانا_الجو #ذات #ذات_كونسبت #ذات_الجو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06/08/2021 06:14:15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7728242"/>
                  </a:ext>
                </a:extLst>
              </a:tr>
            </a:tbl>
          </a:graphicData>
        </a:graphic>
      </p:graphicFrame>
      <p:sp>
        <p:nvSpPr>
          <p:cNvPr id="4" name="Text Placeholder 3">
            <a:extLst>
              <a:ext uri="{FF2B5EF4-FFF2-40B4-BE49-F238E27FC236}">
                <a16:creationId xmlns:a16="http://schemas.microsoft.com/office/drawing/2014/main" id="{D84BAE0D-0E5F-4E13-BAF6-321643B49624}"/>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4291165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7DDA7-2B8F-416E-ACEB-866966D313C5}"/>
              </a:ext>
            </a:extLst>
          </p:cNvPr>
          <p:cNvSpPr>
            <a:spLocks noGrp="1"/>
          </p:cNvSpPr>
          <p:nvPr>
            <p:ph type="title"/>
          </p:nvPr>
        </p:nvSpPr>
        <p:spPr/>
        <p:txBody>
          <a:bodyPr/>
          <a:lstStyle/>
          <a:p>
            <a:r>
              <a:rPr lang="en-US"/>
              <a:t>Instagram Posts Table | thatconceptstore - 2 of 25</a:t>
            </a:r>
          </a:p>
        </p:txBody>
      </p:sp>
      <p:graphicFrame>
        <p:nvGraphicFramePr>
          <p:cNvPr id="5" name="Table Placeholder 4">
            <a:extLst>
              <a:ext uri="{FF2B5EF4-FFF2-40B4-BE49-F238E27FC236}">
                <a16:creationId xmlns:a16="http://schemas.microsoft.com/office/drawing/2014/main" id="{BF408E13-D4BC-4CD2-B346-365F115E1B04}"/>
              </a:ext>
            </a:extLst>
          </p:cNvPr>
          <p:cNvGraphicFramePr>
            <a:graphicFrameLocks noGrp="1"/>
          </p:cNvGraphicFramePr>
          <p:nvPr>
            <p:ph type="tbl" sz="quarter" idx="13"/>
            <p:extLst>
              <p:ext uri="{D42A27DB-BD31-4B8C-83A1-F6EECF244321}">
                <p14:modId xmlns:p14="http://schemas.microsoft.com/office/powerpoint/2010/main" val="129599025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1385159"/>
                    </a:ext>
                  </a:extLst>
                </a:gridCol>
                <a:gridCol w="987552">
                  <a:extLst>
                    <a:ext uri="{9D8B030D-6E8A-4147-A177-3AD203B41FA5}">
                      <a16:colId xmlns:a16="http://schemas.microsoft.com/office/drawing/2014/main" val="1909767060"/>
                    </a:ext>
                  </a:extLst>
                </a:gridCol>
                <a:gridCol w="987552">
                  <a:extLst>
                    <a:ext uri="{9D8B030D-6E8A-4147-A177-3AD203B41FA5}">
                      <a16:colId xmlns:a16="http://schemas.microsoft.com/office/drawing/2014/main" val="3071002223"/>
                    </a:ext>
                  </a:extLst>
                </a:gridCol>
                <a:gridCol w="987552">
                  <a:extLst>
                    <a:ext uri="{9D8B030D-6E8A-4147-A177-3AD203B41FA5}">
                      <a16:colId xmlns:a16="http://schemas.microsoft.com/office/drawing/2014/main" val="282798345"/>
                    </a:ext>
                  </a:extLst>
                </a:gridCol>
                <a:gridCol w="987552">
                  <a:extLst>
                    <a:ext uri="{9D8B030D-6E8A-4147-A177-3AD203B41FA5}">
                      <a16:colId xmlns:a16="http://schemas.microsoft.com/office/drawing/2014/main" val="3958741602"/>
                    </a:ext>
                  </a:extLst>
                </a:gridCol>
                <a:gridCol w="987552">
                  <a:extLst>
                    <a:ext uri="{9D8B030D-6E8A-4147-A177-3AD203B41FA5}">
                      <a16:colId xmlns:a16="http://schemas.microsoft.com/office/drawing/2014/main" val="329468828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437924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- 2021-05-31 15:34:29</a:t>
                      </a:r>
                      <a:r>
                        <a:rPr kumimoji="0" lang="en-US" sz="1000" b="0" i="0" u="none" strike="noStrike" kern="1200" cap="none" spc="0" normalizeH="0" baseline="0" noProof="0">
                          <a:ln>
                            <a:noFill/>
                          </a:ln>
                          <a:solidFill>
                            <a:prstClr val="black"/>
                          </a:solidFill>
                          <a:effectLst/>
                          <a:uLnTx/>
                          <a:uFillTx/>
                          <a:latin typeface="+mn-lt"/>
                          <a:ea typeface="+mn-ea"/>
                          <a:cs typeface="+mn-cs"/>
                        </a:rPr>
                        <a:t>
 See the world through different perspectives with a wide range of sunglasses available from roaveyewear at THAT Concept Store, Mall of the Emirates and on the app. Exclusive to THAT.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اكتشف العديد من مودلت النظارات من </a:t>
                      </a:r>
                      <a:r>
                        <a:rPr kumimoji="0" lang="en-US" sz="1000" b="0" i="0" u="none" strike="noStrike" kern="1200" cap="none" spc="0" normalizeH="0" baseline="0" noProof="0">
                          <a:ln>
                            <a:noFill/>
                          </a:ln>
                          <a:solidFill>
                            <a:prstClr val="black"/>
                          </a:solidFill>
                          <a:effectLst/>
                          <a:uLnTx/>
                          <a:uFillTx/>
                          <a:latin typeface="+mn-lt"/>
                          <a:ea typeface="+mn-ea"/>
                          <a:cs typeface="+mn-cs"/>
                        </a:rPr>
                        <a:t>roaveyewear  </a:t>
                      </a:r>
                      <a:r>
                        <a:rPr kumimoji="0" lang="ar-AE" sz="1000" b="0" i="0" u="none" strike="noStrike" kern="1200" cap="none" spc="0" normalizeH="0" baseline="0" noProof="0">
                          <a:ln>
                            <a:noFill/>
                          </a:ln>
                          <a:solidFill>
                            <a:prstClr val="black"/>
                          </a:solidFill>
                          <a:effectLst/>
                          <a:uLnTx/>
                          <a:uFillTx/>
                          <a:latin typeface="+mn-lt"/>
                          <a:ea typeface="+mn-ea"/>
                          <a:cs typeface="+mn-cs"/>
                        </a:rPr>
                        <a:t>في 'ذات' كونسبت ستور في مول الإمارات اوعبر التطبيق.#عيش_معانا_الجو #ذات #ذات_كونسبت #ذات_الجو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05/31/2021 18:13:55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48107187"/>
                  </a:ext>
                </a:extLst>
              </a:tr>
            </a:tbl>
          </a:graphicData>
        </a:graphic>
      </p:graphicFrame>
      <p:sp>
        <p:nvSpPr>
          <p:cNvPr id="4" name="Text Placeholder 3">
            <a:extLst>
              <a:ext uri="{FF2B5EF4-FFF2-40B4-BE49-F238E27FC236}">
                <a16:creationId xmlns:a16="http://schemas.microsoft.com/office/drawing/2014/main" id="{603547D3-0BCD-47B7-A1EA-8172793351F5}"/>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3073058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35EB0-F195-45EF-A44C-BEBDAE76AD82}"/>
              </a:ext>
            </a:extLst>
          </p:cNvPr>
          <p:cNvSpPr>
            <a:spLocks noGrp="1"/>
          </p:cNvSpPr>
          <p:nvPr>
            <p:ph type="title"/>
          </p:nvPr>
        </p:nvSpPr>
        <p:spPr/>
        <p:txBody>
          <a:bodyPr/>
          <a:lstStyle/>
          <a:p>
            <a:r>
              <a:rPr lang="en-US"/>
              <a:t>Instagram Posts Table | thatconceptstore - 3 of 25</a:t>
            </a:r>
          </a:p>
        </p:txBody>
      </p:sp>
      <p:graphicFrame>
        <p:nvGraphicFramePr>
          <p:cNvPr id="5" name="Table Placeholder 4">
            <a:extLst>
              <a:ext uri="{FF2B5EF4-FFF2-40B4-BE49-F238E27FC236}">
                <a16:creationId xmlns:a16="http://schemas.microsoft.com/office/drawing/2014/main" id="{46140ADC-8ACF-4098-BE3B-1B164E9F91C4}"/>
              </a:ext>
            </a:extLst>
          </p:cNvPr>
          <p:cNvGraphicFramePr>
            <a:graphicFrameLocks noGrp="1"/>
          </p:cNvGraphicFramePr>
          <p:nvPr>
            <p:ph type="tbl" sz="quarter" idx="13"/>
            <p:extLst>
              <p:ext uri="{D42A27DB-BD31-4B8C-83A1-F6EECF244321}">
                <p14:modId xmlns:p14="http://schemas.microsoft.com/office/powerpoint/2010/main" val="947366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03070982"/>
                    </a:ext>
                  </a:extLst>
                </a:gridCol>
                <a:gridCol w="987552">
                  <a:extLst>
                    <a:ext uri="{9D8B030D-6E8A-4147-A177-3AD203B41FA5}">
                      <a16:colId xmlns:a16="http://schemas.microsoft.com/office/drawing/2014/main" val="3920857399"/>
                    </a:ext>
                  </a:extLst>
                </a:gridCol>
                <a:gridCol w="987552">
                  <a:extLst>
                    <a:ext uri="{9D8B030D-6E8A-4147-A177-3AD203B41FA5}">
                      <a16:colId xmlns:a16="http://schemas.microsoft.com/office/drawing/2014/main" val="2417988529"/>
                    </a:ext>
                  </a:extLst>
                </a:gridCol>
                <a:gridCol w="987552">
                  <a:extLst>
                    <a:ext uri="{9D8B030D-6E8A-4147-A177-3AD203B41FA5}">
                      <a16:colId xmlns:a16="http://schemas.microsoft.com/office/drawing/2014/main" val="3244901270"/>
                    </a:ext>
                  </a:extLst>
                </a:gridCol>
                <a:gridCol w="987552">
                  <a:extLst>
                    <a:ext uri="{9D8B030D-6E8A-4147-A177-3AD203B41FA5}">
                      <a16:colId xmlns:a16="http://schemas.microsoft.com/office/drawing/2014/main" val="2801074666"/>
                    </a:ext>
                  </a:extLst>
                </a:gridCol>
                <a:gridCol w="987552">
                  <a:extLst>
                    <a:ext uri="{9D8B030D-6E8A-4147-A177-3AD203B41FA5}">
                      <a16:colId xmlns:a16="http://schemas.microsoft.com/office/drawing/2014/main" val="362865950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371521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- 2021-05-31 13:28:03</a:t>
                      </a:r>
                      <a:r>
                        <a:rPr kumimoji="0" lang="en-US" sz="1000" b="0" i="0" u="none" strike="noStrike" kern="1200" cap="none" spc="0" normalizeH="0" baseline="0" noProof="0">
                          <a:ln>
                            <a:noFill/>
                          </a:ln>
                          <a:solidFill>
                            <a:prstClr val="black"/>
                          </a:solidFill>
                          <a:effectLst/>
                          <a:uLnTx/>
                          <a:uFillTx/>
                          <a:latin typeface="+mn-lt"/>
                          <a:ea typeface="+mn-ea"/>
                          <a:cs typeface="+mn-cs"/>
                        </a:rPr>
                        <a:t>
 Simple is chic.
Shop beabongiasca at That Concept Store in Mall of the Emirates or order through the app. Exclusive to THAT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البساطة هي الأناقة. تسوق
 </a:t>
                      </a:r>
                      <a:r>
                        <a:rPr kumimoji="0" lang="en-US" sz="1000" b="0" i="0" u="none" strike="noStrike" kern="1200" cap="none" spc="0" normalizeH="0" baseline="0" noProof="0">
                          <a:ln>
                            <a:noFill/>
                          </a:ln>
                          <a:solidFill>
                            <a:prstClr val="black"/>
                          </a:solidFill>
                          <a:effectLst/>
                          <a:uLnTx/>
                          <a:uFillTx/>
                          <a:latin typeface="+mn-lt"/>
                          <a:ea typeface="+mn-ea"/>
                          <a:cs typeface="+mn-cs"/>
                        </a:rPr>
                        <a:t>beabongiasca
 </a:t>
                      </a:r>
                      <a:r>
                        <a:rPr kumimoji="0" lang="ar-AE" sz="1000" b="0" i="0" u="none" strike="noStrike" kern="1200" cap="none" spc="0" normalizeH="0" baseline="0" noProof="0">
                          <a:ln>
                            <a:noFill/>
                          </a:ln>
                          <a:solidFill>
                            <a:prstClr val="black"/>
                          </a:solidFill>
                          <a:effectLst/>
                          <a:uLnTx/>
                          <a:uFillTx/>
                          <a:latin typeface="+mn-lt"/>
                          <a:ea typeface="+mn-ea"/>
                          <a:cs typeface="+mn-cs"/>
                        </a:rPr>
                        <a:t>في 'ذات' كونسبت ستور في مول الإمارات وعبر التطبيق.
عيش_معانا_الجو #ذات #ذات_كونسبت #ذات_الجو#</a:t>
                      </a:r>
                      <a:r>
                        <a:rPr kumimoji="0" lang="en-US" sz="1000" b="0" i="0" u="none" strike="noStrike" kern="1200" cap="none" spc="0" normalizeH="0" baseline="0" noProof="0">
                          <a:ln>
                            <a:noFill/>
                          </a:ln>
                          <a:solidFill>
                            <a:prstClr val="black"/>
                          </a:solidFill>
                          <a:effectLst/>
                          <a:uLnTx/>
                          <a:uFillTx/>
                          <a:latin typeface="+mn-lt"/>
                          <a:ea typeface="+mn-ea"/>
                          <a:cs typeface="+mn-cs"/>
                        </a:rPr>
                        <a:t>cleovonadelsheim</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06/08/2021 06:14:15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61593011"/>
                  </a:ext>
                </a:extLst>
              </a:tr>
            </a:tbl>
          </a:graphicData>
        </a:graphic>
      </p:graphicFrame>
      <p:sp>
        <p:nvSpPr>
          <p:cNvPr id="4" name="Text Placeholder 3">
            <a:extLst>
              <a:ext uri="{FF2B5EF4-FFF2-40B4-BE49-F238E27FC236}">
                <a16:creationId xmlns:a16="http://schemas.microsoft.com/office/drawing/2014/main" id="{DF61F0BC-AA80-4594-98E4-F4531A0A8256}"/>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495636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27538-E6E7-44BA-ABBF-E508A1C3F62F}"/>
              </a:ext>
            </a:extLst>
          </p:cNvPr>
          <p:cNvSpPr>
            <a:spLocks noGrp="1"/>
          </p:cNvSpPr>
          <p:nvPr>
            <p:ph type="title"/>
          </p:nvPr>
        </p:nvSpPr>
        <p:spPr/>
        <p:txBody>
          <a:bodyPr/>
          <a:lstStyle/>
          <a:p>
            <a:r>
              <a:rPr lang="en-US"/>
              <a:t>Instagram Posts Table | thatconceptstore - 4 of 25</a:t>
            </a:r>
          </a:p>
        </p:txBody>
      </p:sp>
      <p:graphicFrame>
        <p:nvGraphicFramePr>
          <p:cNvPr id="5" name="Table Placeholder 4">
            <a:extLst>
              <a:ext uri="{FF2B5EF4-FFF2-40B4-BE49-F238E27FC236}">
                <a16:creationId xmlns:a16="http://schemas.microsoft.com/office/drawing/2014/main" id="{9468C625-378F-419D-9D8E-61D3D06BD008}"/>
              </a:ext>
            </a:extLst>
          </p:cNvPr>
          <p:cNvGraphicFramePr>
            <a:graphicFrameLocks noGrp="1"/>
          </p:cNvGraphicFramePr>
          <p:nvPr>
            <p:ph type="tbl" sz="quarter" idx="13"/>
            <p:extLst>
              <p:ext uri="{D42A27DB-BD31-4B8C-83A1-F6EECF244321}">
                <p14:modId xmlns:p14="http://schemas.microsoft.com/office/powerpoint/2010/main" val="213850526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83936791"/>
                    </a:ext>
                  </a:extLst>
                </a:gridCol>
                <a:gridCol w="987552">
                  <a:extLst>
                    <a:ext uri="{9D8B030D-6E8A-4147-A177-3AD203B41FA5}">
                      <a16:colId xmlns:a16="http://schemas.microsoft.com/office/drawing/2014/main" val="323997524"/>
                    </a:ext>
                  </a:extLst>
                </a:gridCol>
                <a:gridCol w="987552">
                  <a:extLst>
                    <a:ext uri="{9D8B030D-6E8A-4147-A177-3AD203B41FA5}">
                      <a16:colId xmlns:a16="http://schemas.microsoft.com/office/drawing/2014/main" val="4197364807"/>
                    </a:ext>
                  </a:extLst>
                </a:gridCol>
                <a:gridCol w="987552">
                  <a:extLst>
                    <a:ext uri="{9D8B030D-6E8A-4147-A177-3AD203B41FA5}">
                      <a16:colId xmlns:a16="http://schemas.microsoft.com/office/drawing/2014/main" val="305624057"/>
                    </a:ext>
                  </a:extLst>
                </a:gridCol>
                <a:gridCol w="987552">
                  <a:extLst>
                    <a:ext uri="{9D8B030D-6E8A-4147-A177-3AD203B41FA5}">
                      <a16:colId xmlns:a16="http://schemas.microsoft.com/office/drawing/2014/main" val="1298190806"/>
                    </a:ext>
                  </a:extLst>
                </a:gridCol>
                <a:gridCol w="987552">
                  <a:extLst>
                    <a:ext uri="{9D8B030D-6E8A-4147-A177-3AD203B41FA5}">
                      <a16:colId xmlns:a16="http://schemas.microsoft.com/office/drawing/2014/main" val="278577750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406994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- 2021-05-31 13:17:31</a:t>
                      </a:r>
                      <a:r>
                        <a:rPr kumimoji="0" lang="en-US" sz="1000" b="0" i="0" u="none" strike="noStrike" kern="1200" cap="none" spc="0" normalizeH="0" baseline="0" noProof="0">
                          <a:ln>
                            <a:noFill/>
                          </a:ln>
                          <a:solidFill>
                            <a:prstClr val="black"/>
                          </a:solidFill>
                          <a:effectLst/>
                          <a:uLnTx/>
                          <a:uFillTx/>
                          <a:latin typeface="+mn-lt"/>
                          <a:ea typeface="+mn-ea"/>
                          <a:cs typeface="+mn-cs"/>
                        </a:rPr>
                        <a:t>
 Visit us on Saturday the 5th of June at THAT Concept Store in Mall of the Emirates for a meet and greet like no other, with the author Myrna Ayad.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انضموا الينا يوم السبت 5 يونيو
 في 'ذات' كونسبت ستور في مول الإمارات لتقابلوا الكاتبة ميرنا عياد. 
 #عيش_معانا_الجو #ذات #ذات_كونسبت #ذات_الجو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06/08/2021 06:14:15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27590435"/>
                  </a:ext>
                </a:extLst>
              </a:tr>
            </a:tbl>
          </a:graphicData>
        </a:graphic>
      </p:graphicFrame>
      <p:sp>
        <p:nvSpPr>
          <p:cNvPr id="4" name="Text Placeholder 3">
            <a:extLst>
              <a:ext uri="{FF2B5EF4-FFF2-40B4-BE49-F238E27FC236}">
                <a16:creationId xmlns:a16="http://schemas.microsoft.com/office/drawing/2014/main" id="{862C43F3-E328-4D09-B661-03098D707708}"/>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3932805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E7DAC-CB32-4F90-822F-7347C31E6D1E}"/>
              </a:ext>
            </a:extLst>
          </p:cNvPr>
          <p:cNvSpPr>
            <a:spLocks noGrp="1"/>
          </p:cNvSpPr>
          <p:nvPr>
            <p:ph type="title"/>
          </p:nvPr>
        </p:nvSpPr>
        <p:spPr/>
        <p:txBody>
          <a:bodyPr/>
          <a:lstStyle/>
          <a:p>
            <a:r>
              <a:rPr lang="en-US"/>
              <a:t>Instagram Posts Table | thatconceptstore - 5 of 25</a:t>
            </a:r>
          </a:p>
        </p:txBody>
      </p:sp>
      <p:graphicFrame>
        <p:nvGraphicFramePr>
          <p:cNvPr id="5" name="Table Placeholder 4">
            <a:extLst>
              <a:ext uri="{FF2B5EF4-FFF2-40B4-BE49-F238E27FC236}">
                <a16:creationId xmlns:a16="http://schemas.microsoft.com/office/drawing/2014/main" id="{AEC2B6C8-D5BD-4807-A3CA-C21A2238E29D}"/>
              </a:ext>
            </a:extLst>
          </p:cNvPr>
          <p:cNvGraphicFramePr>
            <a:graphicFrameLocks noGrp="1"/>
          </p:cNvGraphicFramePr>
          <p:nvPr>
            <p:ph type="tbl" sz="quarter" idx="13"/>
            <p:extLst>
              <p:ext uri="{D42A27DB-BD31-4B8C-83A1-F6EECF244321}">
                <p14:modId xmlns:p14="http://schemas.microsoft.com/office/powerpoint/2010/main" val="347011204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57690847"/>
                    </a:ext>
                  </a:extLst>
                </a:gridCol>
                <a:gridCol w="987552">
                  <a:extLst>
                    <a:ext uri="{9D8B030D-6E8A-4147-A177-3AD203B41FA5}">
                      <a16:colId xmlns:a16="http://schemas.microsoft.com/office/drawing/2014/main" val="2206845168"/>
                    </a:ext>
                  </a:extLst>
                </a:gridCol>
                <a:gridCol w="987552">
                  <a:extLst>
                    <a:ext uri="{9D8B030D-6E8A-4147-A177-3AD203B41FA5}">
                      <a16:colId xmlns:a16="http://schemas.microsoft.com/office/drawing/2014/main" val="1740710574"/>
                    </a:ext>
                  </a:extLst>
                </a:gridCol>
                <a:gridCol w="987552">
                  <a:extLst>
                    <a:ext uri="{9D8B030D-6E8A-4147-A177-3AD203B41FA5}">
                      <a16:colId xmlns:a16="http://schemas.microsoft.com/office/drawing/2014/main" val="1151783930"/>
                    </a:ext>
                  </a:extLst>
                </a:gridCol>
                <a:gridCol w="987552">
                  <a:extLst>
                    <a:ext uri="{9D8B030D-6E8A-4147-A177-3AD203B41FA5}">
                      <a16:colId xmlns:a16="http://schemas.microsoft.com/office/drawing/2014/main" val="3757215248"/>
                    </a:ext>
                  </a:extLst>
                </a:gridCol>
                <a:gridCol w="987552">
                  <a:extLst>
                    <a:ext uri="{9D8B030D-6E8A-4147-A177-3AD203B41FA5}">
                      <a16:colId xmlns:a16="http://schemas.microsoft.com/office/drawing/2014/main" val="64867629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030546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- 2021-05-30 14:02:30</a:t>
                      </a:r>
                      <a:r>
                        <a:rPr kumimoji="0" lang="en-US" sz="1000" b="0" i="0" u="none" strike="noStrike" kern="1200" cap="none" spc="0" normalizeH="0" baseline="0" noProof="0">
                          <a:ln>
                            <a:noFill/>
                          </a:ln>
                          <a:solidFill>
                            <a:prstClr val="black"/>
                          </a:solidFill>
                          <a:effectLst/>
                          <a:uLnTx/>
                          <a:uFillTx/>
                          <a:latin typeface="+mn-lt"/>
                          <a:ea typeface="+mn-ea"/>
                          <a:cs typeface="+mn-cs"/>
                        </a:rPr>
                        <a:t>
 An image for every moment.
 Shop image_republic from THAT Concept Store, Mall of the Emirates &amp; City Centre Mirdif and lift the mood around your house.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صورة لكل لحظة!
 تسوق
 </a:t>
                      </a:r>
                      <a:r>
                        <a:rPr kumimoji="0" lang="en-US" sz="1000" b="0" i="0" u="none" strike="noStrike" kern="1200" cap="none" spc="0" normalizeH="0" baseline="0" noProof="0">
                          <a:ln>
                            <a:noFill/>
                          </a:ln>
                          <a:solidFill>
                            <a:prstClr val="black"/>
                          </a:solidFill>
                          <a:effectLst/>
                          <a:uLnTx/>
                          <a:uFillTx/>
                          <a:latin typeface="+mn-lt"/>
                          <a:ea typeface="+mn-ea"/>
                          <a:cs typeface="+mn-cs"/>
                        </a:rPr>
                        <a:t>image_republic
 </a:t>
                      </a:r>
                      <a:r>
                        <a:rPr kumimoji="0" lang="ar-AE" sz="1000" b="0" i="0" u="none" strike="noStrike" kern="1200" cap="none" spc="0" normalizeH="0" baseline="0" noProof="0">
                          <a:ln>
                            <a:noFill/>
                          </a:ln>
                          <a:solidFill>
                            <a:prstClr val="black"/>
                          </a:solidFill>
                          <a:effectLst/>
                          <a:uLnTx/>
                          <a:uFillTx/>
                          <a:latin typeface="+mn-lt"/>
                          <a:ea typeface="+mn-ea"/>
                          <a:cs typeface="+mn-cs"/>
                        </a:rPr>
                        <a:t>من 'ذات' كونسبت ستور في مول الإمارات و سيتي سنتر مردف اضبت المود في المنزل.
 #عيش_معانا_الجو #ذات #ذات_كونسبت #ذات_الجو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06/08/2021 06:14:15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54949372"/>
                  </a:ext>
                </a:extLst>
              </a:tr>
            </a:tbl>
          </a:graphicData>
        </a:graphic>
      </p:graphicFrame>
      <p:sp>
        <p:nvSpPr>
          <p:cNvPr id="4" name="Text Placeholder 3">
            <a:extLst>
              <a:ext uri="{FF2B5EF4-FFF2-40B4-BE49-F238E27FC236}">
                <a16:creationId xmlns:a16="http://schemas.microsoft.com/office/drawing/2014/main" id="{39F0B293-36B0-409D-984F-68E22B2F8C9B}"/>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2355439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27B0E-F893-4A62-8E04-566770E46759}"/>
              </a:ext>
            </a:extLst>
          </p:cNvPr>
          <p:cNvSpPr>
            <a:spLocks noGrp="1"/>
          </p:cNvSpPr>
          <p:nvPr>
            <p:ph type="title"/>
          </p:nvPr>
        </p:nvSpPr>
        <p:spPr/>
        <p:txBody>
          <a:bodyPr/>
          <a:lstStyle/>
          <a:p>
            <a:r>
              <a:rPr lang="en-US"/>
              <a:t>Instagram Posts Table | thatconceptstore - 6 of 25</a:t>
            </a:r>
          </a:p>
        </p:txBody>
      </p:sp>
      <p:graphicFrame>
        <p:nvGraphicFramePr>
          <p:cNvPr id="5" name="Table Placeholder 4">
            <a:extLst>
              <a:ext uri="{FF2B5EF4-FFF2-40B4-BE49-F238E27FC236}">
                <a16:creationId xmlns:a16="http://schemas.microsoft.com/office/drawing/2014/main" id="{ED7DBF9B-D308-4E6A-82AD-774A08586522}"/>
              </a:ext>
            </a:extLst>
          </p:cNvPr>
          <p:cNvGraphicFramePr>
            <a:graphicFrameLocks noGrp="1"/>
          </p:cNvGraphicFramePr>
          <p:nvPr>
            <p:ph type="tbl" sz="quarter" idx="13"/>
            <p:extLst>
              <p:ext uri="{D42A27DB-BD31-4B8C-83A1-F6EECF244321}">
                <p14:modId xmlns:p14="http://schemas.microsoft.com/office/powerpoint/2010/main" val="340201414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24107832"/>
                    </a:ext>
                  </a:extLst>
                </a:gridCol>
                <a:gridCol w="987552">
                  <a:extLst>
                    <a:ext uri="{9D8B030D-6E8A-4147-A177-3AD203B41FA5}">
                      <a16:colId xmlns:a16="http://schemas.microsoft.com/office/drawing/2014/main" val="2152355859"/>
                    </a:ext>
                  </a:extLst>
                </a:gridCol>
                <a:gridCol w="987552">
                  <a:extLst>
                    <a:ext uri="{9D8B030D-6E8A-4147-A177-3AD203B41FA5}">
                      <a16:colId xmlns:a16="http://schemas.microsoft.com/office/drawing/2014/main" val="391574121"/>
                    </a:ext>
                  </a:extLst>
                </a:gridCol>
                <a:gridCol w="987552">
                  <a:extLst>
                    <a:ext uri="{9D8B030D-6E8A-4147-A177-3AD203B41FA5}">
                      <a16:colId xmlns:a16="http://schemas.microsoft.com/office/drawing/2014/main" val="2241432493"/>
                    </a:ext>
                  </a:extLst>
                </a:gridCol>
                <a:gridCol w="987552">
                  <a:extLst>
                    <a:ext uri="{9D8B030D-6E8A-4147-A177-3AD203B41FA5}">
                      <a16:colId xmlns:a16="http://schemas.microsoft.com/office/drawing/2014/main" val="3586874529"/>
                    </a:ext>
                  </a:extLst>
                </a:gridCol>
                <a:gridCol w="987552">
                  <a:extLst>
                    <a:ext uri="{9D8B030D-6E8A-4147-A177-3AD203B41FA5}">
                      <a16:colId xmlns:a16="http://schemas.microsoft.com/office/drawing/2014/main" val="29850067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359223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- 2021-05-30 14:01:02</a:t>
                      </a:r>
                      <a:r>
                        <a:rPr kumimoji="0" lang="en-US" sz="1000" b="0" i="0" u="none" strike="noStrike" kern="1200" cap="none" spc="0" normalizeH="0" baseline="0" noProof="0">
                          <a:ln>
                            <a:noFill/>
                          </a:ln>
                          <a:solidFill>
                            <a:prstClr val="black"/>
                          </a:solidFill>
                          <a:effectLst/>
                          <a:uLnTx/>
                          <a:uFillTx/>
                          <a:latin typeface="+mn-lt"/>
                          <a:ea typeface="+mn-ea"/>
                          <a:cs typeface="+mn-cs"/>
                        </a:rPr>
                        <a:t>
 Fresh and clean!
Have your clothes neat as a pin and pass them by THAT Clean that uses sustainable &amp; biodegradable detergents, covering clothing, household &amp; specialty items. Available at THAT Concept Store, Mall of the Emirates.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نظيف وأنيق.
 اعتنى بملابسك في
  </a:t>
                      </a:r>
                      <a:r>
                        <a:rPr kumimoji="0" lang="en-US" sz="1000" b="0" i="0" u="none" strike="noStrike" kern="1200" cap="none" spc="0" normalizeH="0" baseline="0" noProof="0">
                          <a:ln>
                            <a:noFill/>
                          </a:ln>
                          <a:solidFill>
                            <a:prstClr val="black"/>
                          </a:solidFill>
                          <a:effectLst/>
                          <a:uLnTx/>
                          <a:uFillTx/>
                          <a:latin typeface="+mn-lt"/>
                          <a:ea typeface="+mn-ea"/>
                          <a:cs typeface="+mn-cs"/>
                        </a:rPr>
                        <a:t>THAT Clean
  </a:t>
                      </a:r>
                      <a:r>
                        <a:rPr kumimoji="0" lang="ar-AE" sz="1000" b="0" i="0" u="none" strike="noStrike" kern="1200" cap="none" spc="0" normalizeH="0" baseline="0" noProof="0">
                          <a:ln>
                            <a:noFill/>
                          </a:ln>
                          <a:solidFill>
                            <a:prstClr val="black"/>
                          </a:solidFill>
                          <a:effectLst/>
                          <a:uLnTx/>
                          <a:uFillTx/>
                          <a:latin typeface="+mn-lt"/>
                          <a:ea typeface="+mn-ea"/>
                          <a:cs typeface="+mn-cs"/>
                        </a:rPr>
                        <a:t>واحصل على تنظيف جاف وصديق للبيئة للملابس والفساتين وجميع مستلزمات المنزل فى 'ذات' كونسبت ستور بمول الإمارات.
 #عيش_معانا_الجو #ذات #ذات_كونسبت #ذات_الجو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06/08/2021 06:14:15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17663286"/>
                  </a:ext>
                </a:extLst>
              </a:tr>
            </a:tbl>
          </a:graphicData>
        </a:graphic>
      </p:graphicFrame>
      <p:sp>
        <p:nvSpPr>
          <p:cNvPr id="4" name="Text Placeholder 3">
            <a:extLst>
              <a:ext uri="{FF2B5EF4-FFF2-40B4-BE49-F238E27FC236}">
                <a16:creationId xmlns:a16="http://schemas.microsoft.com/office/drawing/2014/main" id="{7DF4BDA7-2F32-4607-950F-40F0D6831911}"/>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865274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0DE95-7172-4E6C-801F-4BE278AECA3A}"/>
              </a:ext>
            </a:extLst>
          </p:cNvPr>
          <p:cNvSpPr>
            <a:spLocks noGrp="1"/>
          </p:cNvSpPr>
          <p:nvPr>
            <p:ph type="title"/>
          </p:nvPr>
        </p:nvSpPr>
        <p:spPr/>
        <p:txBody>
          <a:bodyPr/>
          <a:lstStyle/>
          <a:p>
            <a:r>
              <a:rPr lang="en-US"/>
              <a:t>Instagram Posts Table | thatconceptstore - 7 of 25</a:t>
            </a:r>
          </a:p>
        </p:txBody>
      </p:sp>
      <p:graphicFrame>
        <p:nvGraphicFramePr>
          <p:cNvPr id="5" name="Table Placeholder 4">
            <a:extLst>
              <a:ext uri="{FF2B5EF4-FFF2-40B4-BE49-F238E27FC236}">
                <a16:creationId xmlns:a16="http://schemas.microsoft.com/office/drawing/2014/main" id="{119FE694-F774-47C8-B198-3BCA4FE1D7D4}"/>
              </a:ext>
            </a:extLst>
          </p:cNvPr>
          <p:cNvGraphicFramePr>
            <a:graphicFrameLocks noGrp="1"/>
          </p:cNvGraphicFramePr>
          <p:nvPr>
            <p:ph type="tbl" sz="quarter" idx="13"/>
            <p:extLst>
              <p:ext uri="{D42A27DB-BD31-4B8C-83A1-F6EECF244321}">
                <p14:modId xmlns:p14="http://schemas.microsoft.com/office/powerpoint/2010/main" val="343217611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99132174"/>
                    </a:ext>
                  </a:extLst>
                </a:gridCol>
                <a:gridCol w="987552">
                  <a:extLst>
                    <a:ext uri="{9D8B030D-6E8A-4147-A177-3AD203B41FA5}">
                      <a16:colId xmlns:a16="http://schemas.microsoft.com/office/drawing/2014/main" val="3622412392"/>
                    </a:ext>
                  </a:extLst>
                </a:gridCol>
                <a:gridCol w="987552">
                  <a:extLst>
                    <a:ext uri="{9D8B030D-6E8A-4147-A177-3AD203B41FA5}">
                      <a16:colId xmlns:a16="http://schemas.microsoft.com/office/drawing/2014/main" val="3750148342"/>
                    </a:ext>
                  </a:extLst>
                </a:gridCol>
                <a:gridCol w="987552">
                  <a:extLst>
                    <a:ext uri="{9D8B030D-6E8A-4147-A177-3AD203B41FA5}">
                      <a16:colId xmlns:a16="http://schemas.microsoft.com/office/drawing/2014/main" val="409973190"/>
                    </a:ext>
                  </a:extLst>
                </a:gridCol>
                <a:gridCol w="987552">
                  <a:extLst>
                    <a:ext uri="{9D8B030D-6E8A-4147-A177-3AD203B41FA5}">
                      <a16:colId xmlns:a16="http://schemas.microsoft.com/office/drawing/2014/main" val="2603482286"/>
                    </a:ext>
                  </a:extLst>
                </a:gridCol>
                <a:gridCol w="987552">
                  <a:extLst>
                    <a:ext uri="{9D8B030D-6E8A-4147-A177-3AD203B41FA5}">
                      <a16:colId xmlns:a16="http://schemas.microsoft.com/office/drawing/2014/main" val="381604753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105685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- 2021-05-29 13:40:30</a:t>
                      </a:r>
                      <a:r>
                        <a:rPr kumimoji="0" lang="en-US" sz="1000" b="0" i="0" u="none" strike="noStrike" kern="1200" cap="none" spc="0" normalizeH="0" baseline="0" noProof="0">
                          <a:ln>
                            <a:noFill/>
                          </a:ln>
                          <a:solidFill>
                            <a:prstClr val="black"/>
                          </a:solidFill>
                          <a:effectLst/>
                          <a:uLnTx/>
                          <a:uFillTx/>
                          <a:latin typeface="+mn-lt"/>
                          <a:ea typeface="+mn-ea"/>
                          <a:cs typeface="+mn-cs"/>
                        </a:rPr>
                        <a:t>
 Brows on point! Get your eyebrows done at Shape THAT in THAT Concept Store at Mall of the Emirates. Call 800 THAT (8428) to book your appointment.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الحواجب على مزاجك! 
قومي بترتيب حواجبك مع "شيب ذات" في 'ذات' كونسبت ستور في مول الإمارات.اتصلي على 800 </a:t>
                      </a:r>
                      <a:r>
                        <a:rPr kumimoji="0" lang="en-US" sz="1000" b="0" i="0" u="none" strike="noStrike" kern="1200" cap="none" spc="0" normalizeH="0" baseline="0" noProof="0">
                          <a:ln>
                            <a:noFill/>
                          </a:ln>
                          <a:solidFill>
                            <a:prstClr val="black"/>
                          </a:solidFill>
                          <a:effectLst/>
                          <a:uLnTx/>
                          <a:uFillTx/>
                          <a:latin typeface="+mn-lt"/>
                          <a:ea typeface="+mn-ea"/>
                          <a:cs typeface="+mn-cs"/>
                        </a:rPr>
                        <a:t>THAT (8428) </a:t>
                      </a:r>
                      <a:r>
                        <a:rPr kumimoji="0" lang="ar-AE" sz="1000" b="0" i="0" u="none" strike="noStrike" kern="1200" cap="none" spc="0" normalizeH="0" baseline="0" noProof="0">
                          <a:ln>
                            <a:noFill/>
                          </a:ln>
                          <a:solidFill>
                            <a:prstClr val="black"/>
                          </a:solidFill>
                          <a:effectLst/>
                          <a:uLnTx/>
                          <a:uFillTx/>
                          <a:latin typeface="+mn-lt"/>
                          <a:ea typeface="+mn-ea"/>
                          <a:cs typeface="+mn-cs"/>
                        </a:rPr>
                        <a:t>لتحجزي موعدك.#عيش_معانا_الجو #ذات #ذات_كونسبت #ذات_الجو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06/08/2021 06:14:15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57338633"/>
                  </a:ext>
                </a:extLst>
              </a:tr>
            </a:tbl>
          </a:graphicData>
        </a:graphic>
      </p:graphicFrame>
      <p:sp>
        <p:nvSpPr>
          <p:cNvPr id="4" name="Text Placeholder 3">
            <a:extLst>
              <a:ext uri="{FF2B5EF4-FFF2-40B4-BE49-F238E27FC236}">
                <a16:creationId xmlns:a16="http://schemas.microsoft.com/office/drawing/2014/main" id="{FBD335A6-047D-4E21-8B4E-0FC821048878}"/>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2569436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55C86-613D-43C9-BE7F-3224433C16A7}"/>
              </a:ext>
            </a:extLst>
          </p:cNvPr>
          <p:cNvSpPr>
            <a:spLocks noGrp="1"/>
          </p:cNvSpPr>
          <p:nvPr>
            <p:ph type="title"/>
          </p:nvPr>
        </p:nvSpPr>
        <p:spPr/>
        <p:txBody>
          <a:bodyPr/>
          <a:lstStyle/>
          <a:p>
            <a:r>
              <a:rPr lang="en-US"/>
              <a:t>Instagram Posts Table | thatconceptstore - 8 of 25</a:t>
            </a:r>
          </a:p>
        </p:txBody>
      </p:sp>
      <p:graphicFrame>
        <p:nvGraphicFramePr>
          <p:cNvPr id="5" name="Table Placeholder 4">
            <a:extLst>
              <a:ext uri="{FF2B5EF4-FFF2-40B4-BE49-F238E27FC236}">
                <a16:creationId xmlns:a16="http://schemas.microsoft.com/office/drawing/2014/main" id="{DCE2841E-4D78-4083-9858-148261160395}"/>
              </a:ext>
            </a:extLst>
          </p:cNvPr>
          <p:cNvGraphicFramePr>
            <a:graphicFrameLocks noGrp="1"/>
          </p:cNvGraphicFramePr>
          <p:nvPr>
            <p:ph type="tbl" sz="quarter" idx="13"/>
            <p:extLst>
              <p:ext uri="{D42A27DB-BD31-4B8C-83A1-F6EECF244321}">
                <p14:modId xmlns:p14="http://schemas.microsoft.com/office/powerpoint/2010/main" val="122458656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04159412"/>
                    </a:ext>
                  </a:extLst>
                </a:gridCol>
                <a:gridCol w="987552">
                  <a:extLst>
                    <a:ext uri="{9D8B030D-6E8A-4147-A177-3AD203B41FA5}">
                      <a16:colId xmlns:a16="http://schemas.microsoft.com/office/drawing/2014/main" val="1987766802"/>
                    </a:ext>
                  </a:extLst>
                </a:gridCol>
                <a:gridCol w="987552">
                  <a:extLst>
                    <a:ext uri="{9D8B030D-6E8A-4147-A177-3AD203B41FA5}">
                      <a16:colId xmlns:a16="http://schemas.microsoft.com/office/drawing/2014/main" val="3470513146"/>
                    </a:ext>
                  </a:extLst>
                </a:gridCol>
                <a:gridCol w="987552">
                  <a:extLst>
                    <a:ext uri="{9D8B030D-6E8A-4147-A177-3AD203B41FA5}">
                      <a16:colId xmlns:a16="http://schemas.microsoft.com/office/drawing/2014/main" val="3898399929"/>
                    </a:ext>
                  </a:extLst>
                </a:gridCol>
                <a:gridCol w="987552">
                  <a:extLst>
                    <a:ext uri="{9D8B030D-6E8A-4147-A177-3AD203B41FA5}">
                      <a16:colId xmlns:a16="http://schemas.microsoft.com/office/drawing/2014/main" val="1294742276"/>
                    </a:ext>
                  </a:extLst>
                </a:gridCol>
                <a:gridCol w="987552">
                  <a:extLst>
                    <a:ext uri="{9D8B030D-6E8A-4147-A177-3AD203B41FA5}">
                      <a16:colId xmlns:a16="http://schemas.microsoft.com/office/drawing/2014/main" val="384650823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953407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- 2021-05-29 12:01:39</a:t>
                      </a:r>
                      <a:r>
                        <a:rPr kumimoji="0" lang="en-US" sz="1000" b="0" i="0" u="none" strike="noStrike" kern="1200" cap="none" spc="0" normalizeH="0" baseline="0" noProof="0">
                          <a:ln>
                            <a:noFill/>
                          </a:ln>
                          <a:solidFill>
                            <a:prstClr val="black"/>
                          </a:solidFill>
                          <a:effectLst/>
                          <a:uLnTx/>
                          <a:uFillTx/>
                          <a:latin typeface="+mn-lt"/>
                          <a:ea typeface="+mn-ea"/>
                          <a:cs typeface="+mn-cs"/>
                        </a:rPr>
                        <a:t>
 Visit THAT Concept Store at City Center Mirdif for a chance to win share points! 
Repost from: sharetherewards 
LAST CHANCE TO BECOME A SHARE MILLIONAIRE 🚨 Every AED 100 you spend today at majidalfuttaim malls &amp; brands gets you one entry into our draw for 2 Million SHARE points 🤩. The more you spend, the more entries you get into and the higher your chances to win. Head to your favorite mall &amp; start shopping! ❤️ #ShareRewards #GreatMoments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06/08/2021 06:14:15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0.6768 %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64869401"/>
                  </a:ext>
                </a:extLst>
              </a:tr>
            </a:tbl>
          </a:graphicData>
        </a:graphic>
      </p:graphicFrame>
      <p:sp>
        <p:nvSpPr>
          <p:cNvPr id="4" name="Text Placeholder 3">
            <a:extLst>
              <a:ext uri="{FF2B5EF4-FFF2-40B4-BE49-F238E27FC236}">
                <a16:creationId xmlns:a16="http://schemas.microsoft.com/office/drawing/2014/main" id="{5EA6DD4B-AAB9-4628-9A60-6E77765E50BF}"/>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2974812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4DB03-32A9-406E-8A53-ED32B11C2946}"/>
              </a:ext>
            </a:extLst>
          </p:cNvPr>
          <p:cNvSpPr>
            <a:spLocks noGrp="1"/>
          </p:cNvSpPr>
          <p:nvPr>
            <p:ph type="title"/>
          </p:nvPr>
        </p:nvSpPr>
        <p:spPr/>
        <p:txBody>
          <a:bodyPr/>
          <a:lstStyle/>
          <a:p>
            <a:r>
              <a:rPr lang="en-US"/>
              <a:t>Instagram Posts Table | thatconceptstore - 9 of 25</a:t>
            </a:r>
          </a:p>
        </p:txBody>
      </p:sp>
      <p:graphicFrame>
        <p:nvGraphicFramePr>
          <p:cNvPr id="5" name="Table Placeholder 4">
            <a:extLst>
              <a:ext uri="{FF2B5EF4-FFF2-40B4-BE49-F238E27FC236}">
                <a16:creationId xmlns:a16="http://schemas.microsoft.com/office/drawing/2014/main" id="{7D9207EF-E830-4272-9276-F3729134ACB9}"/>
              </a:ext>
            </a:extLst>
          </p:cNvPr>
          <p:cNvGraphicFramePr>
            <a:graphicFrameLocks noGrp="1"/>
          </p:cNvGraphicFramePr>
          <p:nvPr>
            <p:ph type="tbl" sz="quarter" idx="13"/>
            <p:extLst>
              <p:ext uri="{D42A27DB-BD31-4B8C-83A1-F6EECF244321}">
                <p14:modId xmlns:p14="http://schemas.microsoft.com/office/powerpoint/2010/main" val="298897584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1209695"/>
                    </a:ext>
                  </a:extLst>
                </a:gridCol>
                <a:gridCol w="987552">
                  <a:extLst>
                    <a:ext uri="{9D8B030D-6E8A-4147-A177-3AD203B41FA5}">
                      <a16:colId xmlns:a16="http://schemas.microsoft.com/office/drawing/2014/main" val="954645209"/>
                    </a:ext>
                  </a:extLst>
                </a:gridCol>
                <a:gridCol w="987552">
                  <a:extLst>
                    <a:ext uri="{9D8B030D-6E8A-4147-A177-3AD203B41FA5}">
                      <a16:colId xmlns:a16="http://schemas.microsoft.com/office/drawing/2014/main" val="1822819556"/>
                    </a:ext>
                  </a:extLst>
                </a:gridCol>
                <a:gridCol w="987552">
                  <a:extLst>
                    <a:ext uri="{9D8B030D-6E8A-4147-A177-3AD203B41FA5}">
                      <a16:colId xmlns:a16="http://schemas.microsoft.com/office/drawing/2014/main" val="2022655758"/>
                    </a:ext>
                  </a:extLst>
                </a:gridCol>
                <a:gridCol w="987552">
                  <a:extLst>
                    <a:ext uri="{9D8B030D-6E8A-4147-A177-3AD203B41FA5}">
                      <a16:colId xmlns:a16="http://schemas.microsoft.com/office/drawing/2014/main" val="808680392"/>
                    </a:ext>
                  </a:extLst>
                </a:gridCol>
                <a:gridCol w="987552">
                  <a:extLst>
                    <a:ext uri="{9D8B030D-6E8A-4147-A177-3AD203B41FA5}">
                      <a16:colId xmlns:a16="http://schemas.microsoft.com/office/drawing/2014/main" val="213328011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184673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- 2021-05-29 07:00:12</a:t>
                      </a:r>
                      <a:r>
                        <a:rPr kumimoji="0" lang="en-US" sz="1000" b="0" i="0" u="none" strike="noStrike" kern="1200" cap="none" spc="0" normalizeH="0" baseline="0" noProof="0">
                          <a:ln>
                            <a:noFill/>
                          </a:ln>
                          <a:solidFill>
                            <a:prstClr val="black"/>
                          </a:solidFill>
                          <a:effectLst/>
                          <a:uLnTx/>
                          <a:uFillTx/>
                          <a:latin typeface="+mn-lt"/>
                          <a:ea typeface="+mn-ea"/>
                          <a:cs typeface="+mn-cs"/>
                        </a:rPr>
                        <a:t>
 Treat yourself for brunch the right way. Head over to no57cafe at THAT Concept Store in Mall of the Emirates and discover the most appetizing range of dishes.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كافئ نفسك بالبرنش الذي تستحقه.توجه نحو </a:t>
                      </a:r>
                      <a:r>
                        <a:rPr kumimoji="0" lang="en-US" sz="1000" b="0" i="0" u="none" strike="noStrike" kern="1200" cap="none" spc="0" normalizeH="0" baseline="0" noProof="0">
                          <a:ln>
                            <a:noFill/>
                          </a:ln>
                          <a:solidFill>
                            <a:prstClr val="black"/>
                          </a:solidFill>
                          <a:effectLst/>
                          <a:uLnTx/>
                          <a:uFillTx/>
                          <a:latin typeface="+mn-lt"/>
                          <a:ea typeface="+mn-ea"/>
                          <a:cs typeface="+mn-cs"/>
                        </a:rPr>
                        <a:t>no57cafe  </a:t>
                      </a:r>
                      <a:r>
                        <a:rPr kumimoji="0" lang="ar-AE" sz="1000" b="0" i="0" u="none" strike="noStrike" kern="1200" cap="none" spc="0" normalizeH="0" baseline="0" noProof="0">
                          <a:ln>
                            <a:noFill/>
                          </a:ln>
                          <a:solidFill>
                            <a:prstClr val="black"/>
                          </a:solidFill>
                          <a:effectLst/>
                          <a:uLnTx/>
                          <a:uFillTx/>
                          <a:latin typeface="+mn-lt"/>
                          <a:ea typeface="+mn-ea"/>
                          <a:cs typeface="+mn-cs"/>
                        </a:rPr>
                        <a:t>كافيه في 'ذات' كونسبت ستورفي مول الإمارات واختر ما تحب مع مجموعة متنوعة من ألذ الأطباق.#عيش_معانا_الجو #ذات #ذات_كونسبت #ذات_الجو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06/08/2021 06:14:15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46879754"/>
                  </a:ext>
                </a:extLst>
              </a:tr>
            </a:tbl>
          </a:graphicData>
        </a:graphic>
      </p:graphicFrame>
      <p:sp>
        <p:nvSpPr>
          <p:cNvPr id="4" name="Text Placeholder 3">
            <a:extLst>
              <a:ext uri="{FF2B5EF4-FFF2-40B4-BE49-F238E27FC236}">
                <a16:creationId xmlns:a16="http://schemas.microsoft.com/office/drawing/2014/main" id="{212E0994-C110-4403-8E67-CFCC11BD6905}"/>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1202816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F195A-7851-4347-81BB-1BB5AE38DFF2}"/>
              </a:ext>
            </a:extLst>
          </p:cNvPr>
          <p:cNvSpPr>
            <a:spLocks noGrp="1"/>
          </p:cNvSpPr>
          <p:nvPr>
            <p:ph type="title"/>
          </p:nvPr>
        </p:nvSpPr>
        <p:spPr/>
        <p:txBody>
          <a:bodyPr/>
          <a:lstStyle/>
          <a:p>
            <a:r>
              <a:rPr lang="en-US"/>
              <a:t>Instagram Posts Table | thatconceptstore - 10 of 25</a:t>
            </a:r>
          </a:p>
        </p:txBody>
      </p:sp>
      <p:graphicFrame>
        <p:nvGraphicFramePr>
          <p:cNvPr id="5" name="Table Placeholder 4">
            <a:extLst>
              <a:ext uri="{FF2B5EF4-FFF2-40B4-BE49-F238E27FC236}">
                <a16:creationId xmlns:a16="http://schemas.microsoft.com/office/drawing/2014/main" id="{116849AC-3F19-4DA1-868A-67B0688B4BEF}"/>
              </a:ext>
            </a:extLst>
          </p:cNvPr>
          <p:cNvGraphicFramePr>
            <a:graphicFrameLocks noGrp="1"/>
          </p:cNvGraphicFramePr>
          <p:nvPr>
            <p:ph type="tbl" sz="quarter" idx="13"/>
            <p:extLst>
              <p:ext uri="{D42A27DB-BD31-4B8C-83A1-F6EECF244321}">
                <p14:modId xmlns:p14="http://schemas.microsoft.com/office/powerpoint/2010/main" val="14988075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44301588"/>
                    </a:ext>
                  </a:extLst>
                </a:gridCol>
                <a:gridCol w="987552">
                  <a:extLst>
                    <a:ext uri="{9D8B030D-6E8A-4147-A177-3AD203B41FA5}">
                      <a16:colId xmlns:a16="http://schemas.microsoft.com/office/drawing/2014/main" val="800933224"/>
                    </a:ext>
                  </a:extLst>
                </a:gridCol>
                <a:gridCol w="987552">
                  <a:extLst>
                    <a:ext uri="{9D8B030D-6E8A-4147-A177-3AD203B41FA5}">
                      <a16:colId xmlns:a16="http://schemas.microsoft.com/office/drawing/2014/main" val="1181384964"/>
                    </a:ext>
                  </a:extLst>
                </a:gridCol>
                <a:gridCol w="987552">
                  <a:extLst>
                    <a:ext uri="{9D8B030D-6E8A-4147-A177-3AD203B41FA5}">
                      <a16:colId xmlns:a16="http://schemas.microsoft.com/office/drawing/2014/main" val="1718772501"/>
                    </a:ext>
                  </a:extLst>
                </a:gridCol>
                <a:gridCol w="987552">
                  <a:extLst>
                    <a:ext uri="{9D8B030D-6E8A-4147-A177-3AD203B41FA5}">
                      <a16:colId xmlns:a16="http://schemas.microsoft.com/office/drawing/2014/main" val="3257084543"/>
                    </a:ext>
                  </a:extLst>
                </a:gridCol>
                <a:gridCol w="987552">
                  <a:extLst>
                    <a:ext uri="{9D8B030D-6E8A-4147-A177-3AD203B41FA5}">
                      <a16:colId xmlns:a16="http://schemas.microsoft.com/office/drawing/2014/main" val="178544086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563569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- 2021-05-28 13:00:53</a:t>
                      </a:r>
                      <a:r>
                        <a:rPr kumimoji="0" lang="en-US" sz="1000" b="0" i="0" u="none" strike="noStrike" kern="1200" cap="none" spc="0" normalizeH="0" baseline="0" noProof="0">
                          <a:ln>
                            <a:noFill/>
                          </a:ln>
                          <a:solidFill>
                            <a:prstClr val="black"/>
                          </a:solidFill>
                          <a:effectLst/>
                          <a:uLnTx/>
                          <a:uFillTx/>
                          <a:latin typeface="+mn-lt"/>
                          <a:ea typeface="+mn-ea"/>
                          <a:cs typeface="+mn-cs"/>
                        </a:rPr>
                        <a:t>
 More comfort, less trouble. 
Get your hands on a new approach to design by qasimi_official at THAT Concept Store, Mall of the Emirates or shop their collection from the app.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راحة أكثر، متاعب أقل. 
تمكّن من الوصول إلى طريقة مبتكرة بالتصميم من </a:t>
                      </a:r>
                      <a:r>
                        <a:rPr kumimoji="0" lang="en-US" sz="1000" b="0" i="0" u="none" strike="noStrike" kern="1200" cap="none" spc="0" normalizeH="0" baseline="0" noProof="0">
                          <a:ln>
                            <a:noFill/>
                          </a:ln>
                          <a:solidFill>
                            <a:prstClr val="black"/>
                          </a:solidFill>
                          <a:effectLst/>
                          <a:uLnTx/>
                          <a:uFillTx/>
                          <a:latin typeface="+mn-lt"/>
                          <a:ea typeface="+mn-ea"/>
                          <a:cs typeface="+mn-cs"/>
                        </a:rPr>
                        <a:t>qasimi_official </a:t>
                      </a:r>
                      <a:r>
                        <a:rPr kumimoji="0" lang="ar-AE" sz="1000" b="0" i="0" u="none" strike="noStrike" kern="1200" cap="none" spc="0" normalizeH="0" baseline="0" noProof="0">
                          <a:ln>
                            <a:noFill/>
                          </a:ln>
                          <a:solidFill>
                            <a:prstClr val="black"/>
                          </a:solidFill>
                          <a:effectLst/>
                          <a:uLnTx/>
                          <a:uFillTx/>
                          <a:latin typeface="+mn-lt"/>
                          <a:ea typeface="+mn-ea"/>
                          <a:cs typeface="+mn-cs"/>
                        </a:rPr>
                        <a:t>في 'ذات' كونسبت ستور، في مول الإمارات أو عبر التشكيلة المتوفرة على التطبيق.#عيش_معانا_الجو #ذات #ذات_كونسبت #ذات_الجو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06/08/2021 06:14:15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16208099"/>
                  </a:ext>
                </a:extLst>
              </a:tr>
            </a:tbl>
          </a:graphicData>
        </a:graphic>
      </p:graphicFrame>
      <p:sp>
        <p:nvSpPr>
          <p:cNvPr id="4" name="Text Placeholder 3">
            <a:extLst>
              <a:ext uri="{FF2B5EF4-FFF2-40B4-BE49-F238E27FC236}">
                <a16:creationId xmlns:a16="http://schemas.microsoft.com/office/drawing/2014/main" id="{0CD1AD10-690B-4999-86E9-02058AB9EAD1}"/>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2075166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3B006-AFC8-4B02-BA47-BBBF9909A753}"/>
              </a:ext>
            </a:extLst>
          </p:cNvPr>
          <p:cNvSpPr>
            <a:spLocks noGrp="1"/>
          </p:cNvSpPr>
          <p:nvPr>
            <p:ph type="title"/>
          </p:nvPr>
        </p:nvSpPr>
        <p:spPr/>
        <p:txBody>
          <a:bodyPr/>
          <a:lstStyle/>
          <a:p>
            <a:r>
              <a:rPr lang="en-US"/>
              <a:t>Instagram Posts Table | thatconceptstore - 11 of 25</a:t>
            </a:r>
          </a:p>
        </p:txBody>
      </p:sp>
      <p:graphicFrame>
        <p:nvGraphicFramePr>
          <p:cNvPr id="5" name="Table Placeholder 4">
            <a:extLst>
              <a:ext uri="{FF2B5EF4-FFF2-40B4-BE49-F238E27FC236}">
                <a16:creationId xmlns:a16="http://schemas.microsoft.com/office/drawing/2014/main" id="{12219C8A-06CB-461B-834E-045FB37BDAE0}"/>
              </a:ext>
            </a:extLst>
          </p:cNvPr>
          <p:cNvGraphicFramePr>
            <a:graphicFrameLocks noGrp="1"/>
          </p:cNvGraphicFramePr>
          <p:nvPr>
            <p:ph type="tbl" sz="quarter" idx="13"/>
            <p:extLst>
              <p:ext uri="{D42A27DB-BD31-4B8C-83A1-F6EECF244321}">
                <p14:modId xmlns:p14="http://schemas.microsoft.com/office/powerpoint/2010/main" val="209530147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67941281"/>
                    </a:ext>
                  </a:extLst>
                </a:gridCol>
                <a:gridCol w="987552">
                  <a:extLst>
                    <a:ext uri="{9D8B030D-6E8A-4147-A177-3AD203B41FA5}">
                      <a16:colId xmlns:a16="http://schemas.microsoft.com/office/drawing/2014/main" val="3305037403"/>
                    </a:ext>
                  </a:extLst>
                </a:gridCol>
                <a:gridCol w="987552">
                  <a:extLst>
                    <a:ext uri="{9D8B030D-6E8A-4147-A177-3AD203B41FA5}">
                      <a16:colId xmlns:a16="http://schemas.microsoft.com/office/drawing/2014/main" val="3718378709"/>
                    </a:ext>
                  </a:extLst>
                </a:gridCol>
                <a:gridCol w="987552">
                  <a:extLst>
                    <a:ext uri="{9D8B030D-6E8A-4147-A177-3AD203B41FA5}">
                      <a16:colId xmlns:a16="http://schemas.microsoft.com/office/drawing/2014/main" val="2299955021"/>
                    </a:ext>
                  </a:extLst>
                </a:gridCol>
                <a:gridCol w="987552">
                  <a:extLst>
                    <a:ext uri="{9D8B030D-6E8A-4147-A177-3AD203B41FA5}">
                      <a16:colId xmlns:a16="http://schemas.microsoft.com/office/drawing/2014/main" val="2722635185"/>
                    </a:ext>
                  </a:extLst>
                </a:gridCol>
                <a:gridCol w="987552">
                  <a:extLst>
                    <a:ext uri="{9D8B030D-6E8A-4147-A177-3AD203B41FA5}">
                      <a16:colId xmlns:a16="http://schemas.microsoft.com/office/drawing/2014/main" val="5272748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688829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- 2021-05-28 13:00:05</a:t>
                      </a:r>
                      <a:r>
                        <a:rPr kumimoji="0" lang="en-US" sz="1000" b="0" i="0" u="none" strike="noStrike" kern="1200" cap="none" spc="0" normalizeH="0" baseline="0" noProof="0">
                          <a:ln>
                            <a:noFill/>
                          </a:ln>
                          <a:solidFill>
                            <a:prstClr val="black"/>
                          </a:solidFill>
                          <a:effectLst/>
                          <a:uLnTx/>
                          <a:uFillTx/>
                          <a:latin typeface="+mn-lt"/>
                          <a:ea typeface="+mn-ea"/>
                          <a:cs typeface="+mn-cs"/>
                        </a:rPr>
                        <a:t>
 Shoes on fleek. Because comfort &amp; elegance is what you’re looking for sohogrit has got you covered with a range of pairs available at THAT Concept Store in Mall of the Emirates and on the app.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الأحذية بآخر موضتها.
لأن الراحة والأناقة هي ما تبحثون عنه من </a:t>
                      </a:r>
                      <a:r>
                        <a:rPr kumimoji="0" lang="en-US" sz="1000" b="0" i="0" u="none" strike="noStrike" kern="1200" cap="none" spc="0" normalizeH="0" baseline="0" noProof="0">
                          <a:ln>
                            <a:noFill/>
                          </a:ln>
                          <a:solidFill>
                            <a:prstClr val="black"/>
                          </a:solidFill>
                          <a:effectLst/>
                          <a:uLnTx/>
                          <a:uFillTx/>
                          <a:latin typeface="+mn-lt"/>
                          <a:ea typeface="+mn-ea"/>
                          <a:cs typeface="+mn-cs"/>
                        </a:rPr>
                        <a:t>sohogrit </a:t>
                      </a:r>
                      <a:r>
                        <a:rPr kumimoji="0" lang="ar-AE" sz="1000" b="0" i="0" u="none" strike="noStrike" kern="1200" cap="none" spc="0" normalizeH="0" baseline="0" noProof="0">
                          <a:ln>
                            <a:noFill/>
                          </a:ln>
                          <a:solidFill>
                            <a:prstClr val="black"/>
                          </a:solidFill>
                          <a:effectLst/>
                          <a:uLnTx/>
                          <a:uFillTx/>
                          <a:latin typeface="+mn-lt"/>
                          <a:ea typeface="+mn-ea"/>
                          <a:cs typeface="+mn-cs"/>
                        </a:rPr>
                        <a:t>والتي توفر لكم تشكيلات متنوعة في 'ذات' كونسبت ستور في مول الإمارات وعبر التطبيق.#عيش_معانا_الجو #ذات #ذات_كونسبت #ذات_الجو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06/08/2021 06:14:15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52753027"/>
                  </a:ext>
                </a:extLst>
              </a:tr>
            </a:tbl>
          </a:graphicData>
        </a:graphic>
      </p:graphicFrame>
      <p:sp>
        <p:nvSpPr>
          <p:cNvPr id="4" name="Text Placeholder 3">
            <a:extLst>
              <a:ext uri="{FF2B5EF4-FFF2-40B4-BE49-F238E27FC236}">
                <a16:creationId xmlns:a16="http://schemas.microsoft.com/office/drawing/2014/main" id="{63E3A155-CB00-492D-A60D-FD6F5FD848AE}"/>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1824895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F9BBF-1B43-4383-B098-B3980408BAD1}"/>
              </a:ext>
            </a:extLst>
          </p:cNvPr>
          <p:cNvSpPr>
            <a:spLocks noGrp="1"/>
          </p:cNvSpPr>
          <p:nvPr>
            <p:ph type="title"/>
          </p:nvPr>
        </p:nvSpPr>
        <p:spPr/>
        <p:txBody>
          <a:bodyPr/>
          <a:lstStyle/>
          <a:p>
            <a:r>
              <a:rPr lang="en-US"/>
              <a:t>Instagram Posts Table | thatconceptstore - 12 of 25</a:t>
            </a:r>
          </a:p>
        </p:txBody>
      </p:sp>
      <p:graphicFrame>
        <p:nvGraphicFramePr>
          <p:cNvPr id="5" name="Table Placeholder 4">
            <a:extLst>
              <a:ext uri="{FF2B5EF4-FFF2-40B4-BE49-F238E27FC236}">
                <a16:creationId xmlns:a16="http://schemas.microsoft.com/office/drawing/2014/main" id="{5DB2D338-3ED5-49E9-9243-BAEE31D9226C}"/>
              </a:ext>
            </a:extLst>
          </p:cNvPr>
          <p:cNvGraphicFramePr>
            <a:graphicFrameLocks noGrp="1"/>
          </p:cNvGraphicFramePr>
          <p:nvPr>
            <p:ph type="tbl" sz="quarter" idx="13"/>
            <p:extLst>
              <p:ext uri="{D42A27DB-BD31-4B8C-83A1-F6EECF244321}">
                <p14:modId xmlns:p14="http://schemas.microsoft.com/office/powerpoint/2010/main" val="300064802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5495359"/>
                    </a:ext>
                  </a:extLst>
                </a:gridCol>
                <a:gridCol w="987552">
                  <a:extLst>
                    <a:ext uri="{9D8B030D-6E8A-4147-A177-3AD203B41FA5}">
                      <a16:colId xmlns:a16="http://schemas.microsoft.com/office/drawing/2014/main" val="516192217"/>
                    </a:ext>
                  </a:extLst>
                </a:gridCol>
                <a:gridCol w="987552">
                  <a:extLst>
                    <a:ext uri="{9D8B030D-6E8A-4147-A177-3AD203B41FA5}">
                      <a16:colId xmlns:a16="http://schemas.microsoft.com/office/drawing/2014/main" val="1847736677"/>
                    </a:ext>
                  </a:extLst>
                </a:gridCol>
                <a:gridCol w="987552">
                  <a:extLst>
                    <a:ext uri="{9D8B030D-6E8A-4147-A177-3AD203B41FA5}">
                      <a16:colId xmlns:a16="http://schemas.microsoft.com/office/drawing/2014/main" val="3620114326"/>
                    </a:ext>
                  </a:extLst>
                </a:gridCol>
                <a:gridCol w="987552">
                  <a:extLst>
                    <a:ext uri="{9D8B030D-6E8A-4147-A177-3AD203B41FA5}">
                      <a16:colId xmlns:a16="http://schemas.microsoft.com/office/drawing/2014/main" val="3070260921"/>
                    </a:ext>
                  </a:extLst>
                </a:gridCol>
                <a:gridCol w="987552">
                  <a:extLst>
                    <a:ext uri="{9D8B030D-6E8A-4147-A177-3AD203B41FA5}">
                      <a16:colId xmlns:a16="http://schemas.microsoft.com/office/drawing/2014/main" val="286748260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582103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- 2021-05-27 13:14:30</a:t>
                      </a:r>
                      <a:r>
                        <a:rPr kumimoji="0" lang="en-US" sz="1000" b="0" i="0" u="none" strike="noStrike" kern="1200" cap="none" spc="0" normalizeH="0" baseline="0" noProof="0">
                          <a:ln>
                            <a:noFill/>
                          </a:ln>
                          <a:solidFill>
                            <a:prstClr val="black"/>
                          </a:solidFill>
                          <a:effectLst/>
                          <a:uLnTx/>
                          <a:uFillTx/>
                          <a:latin typeface="+mn-lt"/>
                          <a:ea typeface="+mn-ea"/>
                          <a:cs typeface="+mn-cs"/>
                        </a:rPr>
                        <a:t>
 Dazzle up your summer bags with the perfect missoni summer scarf. Find them at THAT Concept Store in Mall of the Emirates and on the app.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زيّني حقائبك الصيفية مع الوشاح الصيفي المثالي من  </a:t>
                      </a:r>
                      <a:r>
                        <a:rPr kumimoji="0" lang="en-US" sz="1000" b="0" i="0" u="none" strike="noStrike" kern="1200" cap="none" spc="0" normalizeH="0" baseline="0" noProof="0">
                          <a:ln>
                            <a:noFill/>
                          </a:ln>
                          <a:solidFill>
                            <a:prstClr val="black"/>
                          </a:solidFill>
                          <a:effectLst/>
                          <a:uLnTx/>
                          <a:uFillTx/>
                          <a:latin typeface="+mn-lt"/>
                          <a:ea typeface="+mn-ea"/>
                          <a:cs typeface="+mn-cs"/>
                        </a:rPr>
                        <a:t>missoni 
</a:t>
                      </a:r>
                      <a:r>
                        <a:rPr kumimoji="0" lang="ar-AE" sz="1000" b="0" i="0" u="none" strike="noStrike" kern="1200" cap="none" spc="0" normalizeH="0" baseline="0" noProof="0">
                          <a:ln>
                            <a:noFill/>
                          </a:ln>
                          <a:solidFill>
                            <a:prstClr val="black"/>
                          </a:solidFill>
                          <a:effectLst/>
                          <a:uLnTx/>
                          <a:uFillTx/>
                          <a:latin typeface="+mn-lt"/>
                          <a:ea typeface="+mn-ea"/>
                          <a:cs typeface="+mn-cs"/>
                        </a:rPr>
                        <a:t>ستجديها أمامك في 'ذات' كونسبت ستور في مول الإمارات أو عبر تطبيقنا.#عيش_معانا_الجو #ذات #ذات_كونسبت #ذات_الجو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06/08/2021 06:14:15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79536580"/>
                  </a:ext>
                </a:extLst>
              </a:tr>
            </a:tbl>
          </a:graphicData>
        </a:graphic>
      </p:graphicFrame>
      <p:sp>
        <p:nvSpPr>
          <p:cNvPr id="4" name="Text Placeholder 3">
            <a:extLst>
              <a:ext uri="{FF2B5EF4-FFF2-40B4-BE49-F238E27FC236}">
                <a16:creationId xmlns:a16="http://schemas.microsoft.com/office/drawing/2014/main" id="{EE1AF4BD-4795-4DA6-8BA8-48308B9EC482}"/>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3596054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50FF2-3526-41FC-83C5-53434C75723C}"/>
              </a:ext>
            </a:extLst>
          </p:cNvPr>
          <p:cNvSpPr>
            <a:spLocks noGrp="1"/>
          </p:cNvSpPr>
          <p:nvPr>
            <p:ph type="title"/>
          </p:nvPr>
        </p:nvSpPr>
        <p:spPr/>
        <p:txBody>
          <a:bodyPr/>
          <a:lstStyle/>
          <a:p>
            <a:r>
              <a:rPr lang="en-US"/>
              <a:t>Instagram Posts Table | thatconceptstore - 13 of 25</a:t>
            </a:r>
          </a:p>
        </p:txBody>
      </p:sp>
      <p:graphicFrame>
        <p:nvGraphicFramePr>
          <p:cNvPr id="5" name="Table Placeholder 4">
            <a:extLst>
              <a:ext uri="{FF2B5EF4-FFF2-40B4-BE49-F238E27FC236}">
                <a16:creationId xmlns:a16="http://schemas.microsoft.com/office/drawing/2014/main" id="{B07188E4-7D17-418F-AFF2-2FD0C7363E72}"/>
              </a:ext>
            </a:extLst>
          </p:cNvPr>
          <p:cNvGraphicFramePr>
            <a:graphicFrameLocks noGrp="1"/>
          </p:cNvGraphicFramePr>
          <p:nvPr>
            <p:ph type="tbl" sz="quarter" idx="13"/>
            <p:extLst>
              <p:ext uri="{D42A27DB-BD31-4B8C-83A1-F6EECF244321}">
                <p14:modId xmlns:p14="http://schemas.microsoft.com/office/powerpoint/2010/main" val="181172204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3423662"/>
                    </a:ext>
                  </a:extLst>
                </a:gridCol>
                <a:gridCol w="987552">
                  <a:extLst>
                    <a:ext uri="{9D8B030D-6E8A-4147-A177-3AD203B41FA5}">
                      <a16:colId xmlns:a16="http://schemas.microsoft.com/office/drawing/2014/main" val="3469461124"/>
                    </a:ext>
                  </a:extLst>
                </a:gridCol>
                <a:gridCol w="987552">
                  <a:extLst>
                    <a:ext uri="{9D8B030D-6E8A-4147-A177-3AD203B41FA5}">
                      <a16:colId xmlns:a16="http://schemas.microsoft.com/office/drawing/2014/main" val="2516150639"/>
                    </a:ext>
                  </a:extLst>
                </a:gridCol>
                <a:gridCol w="987552">
                  <a:extLst>
                    <a:ext uri="{9D8B030D-6E8A-4147-A177-3AD203B41FA5}">
                      <a16:colId xmlns:a16="http://schemas.microsoft.com/office/drawing/2014/main" val="3639707764"/>
                    </a:ext>
                  </a:extLst>
                </a:gridCol>
                <a:gridCol w="987552">
                  <a:extLst>
                    <a:ext uri="{9D8B030D-6E8A-4147-A177-3AD203B41FA5}">
                      <a16:colId xmlns:a16="http://schemas.microsoft.com/office/drawing/2014/main" val="3383464222"/>
                    </a:ext>
                  </a:extLst>
                </a:gridCol>
                <a:gridCol w="987552">
                  <a:extLst>
                    <a:ext uri="{9D8B030D-6E8A-4147-A177-3AD203B41FA5}">
                      <a16:colId xmlns:a16="http://schemas.microsoft.com/office/drawing/2014/main" val="197140415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787045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- 2021-05-27 12:50:35</a:t>
                      </a:r>
                      <a:r>
                        <a:rPr kumimoji="0" lang="en-US" sz="1000" b="0" i="0" u="none" strike="noStrike" kern="1200" cap="none" spc="0" normalizeH="0" baseline="0" noProof="0">
                          <a:ln>
                            <a:noFill/>
                          </a:ln>
                          <a:solidFill>
                            <a:prstClr val="black"/>
                          </a:solidFill>
                          <a:effectLst/>
                          <a:uLnTx/>
                          <a:uFillTx/>
                          <a:latin typeface="+mn-lt"/>
                          <a:ea typeface="+mn-ea"/>
                          <a:cs typeface="+mn-cs"/>
                        </a:rPr>
                        <a:t>
 The beauty of a gift is in its cover!
Head over to THAT Concept Store in Mall of the Emirates and choose between a range of unusual wrappings and cards at WRAP THAT.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كل الهدايا تحلى بالمفاجأة!توجه إلى 'ذات' كونسبت ستور في مول الإمارات واختر بين تشكيلة واسعة من أوراق التغليف وبطاقات الهدايا في </a:t>
                      </a:r>
                      <a:r>
                        <a:rPr kumimoji="0" lang="en-US" sz="1000" b="0" i="0" u="none" strike="noStrike" kern="1200" cap="none" spc="0" normalizeH="0" baseline="0" noProof="0">
                          <a:ln>
                            <a:noFill/>
                          </a:ln>
                          <a:solidFill>
                            <a:prstClr val="black"/>
                          </a:solidFill>
                          <a:effectLst/>
                          <a:uLnTx/>
                          <a:uFillTx/>
                          <a:latin typeface="+mn-lt"/>
                          <a:ea typeface="+mn-ea"/>
                          <a:cs typeface="+mn-cs"/>
                        </a:rPr>
                        <a:t>WRAP THAT.
#</a:t>
                      </a:r>
                      <a:r>
                        <a:rPr kumimoji="0" lang="ar-AE" sz="1000" b="0" i="0" u="none" strike="noStrike" kern="1200" cap="none" spc="0" normalizeH="0" baseline="0" noProof="0">
                          <a:ln>
                            <a:noFill/>
                          </a:ln>
                          <a:solidFill>
                            <a:prstClr val="black"/>
                          </a:solidFill>
                          <a:effectLst/>
                          <a:uLnTx/>
                          <a:uFillTx/>
                          <a:latin typeface="+mn-lt"/>
                          <a:ea typeface="+mn-ea"/>
                          <a:cs typeface="+mn-cs"/>
                        </a:rPr>
                        <a:t>عيش_معانا_الجو #ذات #ذات_كونسبت #ذات_الجو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06/08/2021 06:14:15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5761931"/>
                  </a:ext>
                </a:extLst>
              </a:tr>
            </a:tbl>
          </a:graphicData>
        </a:graphic>
      </p:graphicFrame>
      <p:sp>
        <p:nvSpPr>
          <p:cNvPr id="4" name="Text Placeholder 3">
            <a:extLst>
              <a:ext uri="{FF2B5EF4-FFF2-40B4-BE49-F238E27FC236}">
                <a16:creationId xmlns:a16="http://schemas.microsoft.com/office/drawing/2014/main" id="{A4C73A0C-B01E-4A57-A815-89EC50BB2BF1}"/>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2161078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2CE5B-F1A9-4AD4-A81D-F5DE7BC2EEEE}"/>
              </a:ext>
            </a:extLst>
          </p:cNvPr>
          <p:cNvSpPr>
            <a:spLocks noGrp="1"/>
          </p:cNvSpPr>
          <p:nvPr>
            <p:ph type="title"/>
          </p:nvPr>
        </p:nvSpPr>
        <p:spPr/>
        <p:txBody>
          <a:bodyPr/>
          <a:lstStyle/>
          <a:p>
            <a:r>
              <a:rPr lang="en-US"/>
              <a:t>Instagram Posts Table | thatconceptstore - 14 of 25</a:t>
            </a:r>
          </a:p>
        </p:txBody>
      </p:sp>
      <p:graphicFrame>
        <p:nvGraphicFramePr>
          <p:cNvPr id="5" name="Table Placeholder 4">
            <a:extLst>
              <a:ext uri="{FF2B5EF4-FFF2-40B4-BE49-F238E27FC236}">
                <a16:creationId xmlns:a16="http://schemas.microsoft.com/office/drawing/2014/main" id="{197F1A08-8CF5-46A1-BF46-594025B54DAC}"/>
              </a:ext>
            </a:extLst>
          </p:cNvPr>
          <p:cNvGraphicFramePr>
            <a:graphicFrameLocks noGrp="1"/>
          </p:cNvGraphicFramePr>
          <p:nvPr>
            <p:ph type="tbl" sz="quarter" idx="13"/>
            <p:extLst>
              <p:ext uri="{D42A27DB-BD31-4B8C-83A1-F6EECF244321}">
                <p14:modId xmlns:p14="http://schemas.microsoft.com/office/powerpoint/2010/main" val="216177410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6334203"/>
                    </a:ext>
                  </a:extLst>
                </a:gridCol>
                <a:gridCol w="987552">
                  <a:extLst>
                    <a:ext uri="{9D8B030D-6E8A-4147-A177-3AD203B41FA5}">
                      <a16:colId xmlns:a16="http://schemas.microsoft.com/office/drawing/2014/main" val="1419710442"/>
                    </a:ext>
                  </a:extLst>
                </a:gridCol>
                <a:gridCol w="987552">
                  <a:extLst>
                    <a:ext uri="{9D8B030D-6E8A-4147-A177-3AD203B41FA5}">
                      <a16:colId xmlns:a16="http://schemas.microsoft.com/office/drawing/2014/main" val="1295398444"/>
                    </a:ext>
                  </a:extLst>
                </a:gridCol>
                <a:gridCol w="987552">
                  <a:extLst>
                    <a:ext uri="{9D8B030D-6E8A-4147-A177-3AD203B41FA5}">
                      <a16:colId xmlns:a16="http://schemas.microsoft.com/office/drawing/2014/main" val="663314107"/>
                    </a:ext>
                  </a:extLst>
                </a:gridCol>
                <a:gridCol w="987552">
                  <a:extLst>
                    <a:ext uri="{9D8B030D-6E8A-4147-A177-3AD203B41FA5}">
                      <a16:colId xmlns:a16="http://schemas.microsoft.com/office/drawing/2014/main" val="1724422956"/>
                    </a:ext>
                  </a:extLst>
                </a:gridCol>
                <a:gridCol w="987552">
                  <a:extLst>
                    <a:ext uri="{9D8B030D-6E8A-4147-A177-3AD203B41FA5}">
                      <a16:colId xmlns:a16="http://schemas.microsoft.com/office/drawing/2014/main" val="231526406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272171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- 2021-05-27 10:43:35</a:t>
                      </a:r>
                      <a:r>
                        <a:rPr kumimoji="0" lang="en-US" sz="1000" b="0" i="0" u="none" strike="noStrike" kern="1200" cap="none" spc="0" normalizeH="0" baseline="0" noProof="0">
                          <a:ln>
                            <a:noFill/>
                          </a:ln>
                          <a:solidFill>
                            <a:prstClr val="black"/>
                          </a:solidFill>
                          <a:effectLst/>
                          <a:uLnTx/>
                          <a:uFillTx/>
                          <a:latin typeface="+mn-lt"/>
                          <a:ea typeface="+mn-ea"/>
                          <a:cs typeface="+mn-cs"/>
                        </a:rPr>
                        <a:t>
 Get moving and head over to THAT Concept Store in Mall of the Emirates and City Center Mirdif to enjoy a 30%-60% off. Discount also applicable when you order through the app. T&amp;C apply.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اتجه إلى 'ذات' كونسبت ستور في مول الإمارات
  و مردف سيتي سنتر او اطلب من علي التطبيق و احصل على خصم 30% على قطع مختارة حتي 29 مايو. 
تطبق الشروط و الأحكام.
#عيش_معانا_الجو #ذات #ذات_كونسبت #ذات_الجو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06/08/2021 06:14:15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07020498"/>
                  </a:ext>
                </a:extLst>
              </a:tr>
            </a:tbl>
          </a:graphicData>
        </a:graphic>
      </p:graphicFrame>
      <p:sp>
        <p:nvSpPr>
          <p:cNvPr id="4" name="Text Placeholder 3">
            <a:extLst>
              <a:ext uri="{FF2B5EF4-FFF2-40B4-BE49-F238E27FC236}">
                <a16:creationId xmlns:a16="http://schemas.microsoft.com/office/drawing/2014/main" id="{C0BEB698-A0B9-4439-A805-C4CF65BA5706}"/>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4198543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6753D-3399-40DD-8E9A-656E6EDCEF6D}"/>
              </a:ext>
            </a:extLst>
          </p:cNvPr>
          <p:cNvSpPr>
            <a:spLocks noGrp="1"/>
          </p:cNvSpPr>
          <p:nvPr>
            <p:ph type="title"/>
          </p:nvPr>
        </p:nvSpPr>
        <p:spPr/>
        <p:txBody>
          <a:bodyPr/>
          <a:lstStyle/>
          <a:p>
            <a:r>
              <a:rPr lang="en-US"/>
              <a:t>Instagram Posts Table | thatconceptstore - 15 of 25</a:t>
            </a:r>
          </a:p>
        </p:txBody>
      </p:sp>
      <p:graphicFrame>
        <p:nvGraphicFramePr>
          <p:cNvPr id="5" name="Table Placeholder 4">
            <a:extLst>
              <a:ext uri="{FF2B5EF4-FFF2-40B4-BE49-F238E27FC236}">
                <a16:creationId xmlns:a16="http://schemas.microsoft.com/office/drawing/2014/main" id="{58B98C19-2565-434B-89E4-2A85920C950B}"/>
              </a:ext>
            </a:extLst>
          </p:cNvPr>
          <p:cNvGraphicFramePr>
            <a:graphicFrameLocks noGrp="1"/>
          </p:cNvGraphicFramePr>
          <p:nvPr>
            <p:ph type="tbl" sz="quarter" idx="13"/>
            <p:extLst>
              <p:ext uri="{D42A27DB-BD31-4B8C-83A1-F6EECF244321}">
                <p14:modId xmlns:p14="http://schemas.microsoft.com/office/powerpoint/2010/main" val="35630587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30428732"/>
                    </a:ext>
                  </a:extLst>
                </a:gridCol>
                <a:gridCol w="987552">
                  <a:extLst>
                    <a:ext uri="{9D8B030D-6E8A-4147-A177-3AD203B41FA5}">
                      <a16:colId xmlns:a16="http://schemas.microsoft.com/office/drawing/2014/main" val="1696900817"/>
                    </a:ext>
                  </a:extLst>
                </a:gridCol>
                <a:gridCol w="987552">
                  <a:extLst>
                    <a:ext uri="{9D8B030D-6E8A-4147-A177-3AD203B41FA5}">
                      <a16:colId xmlns:a16="http://schemas.microsoft.com/office/drawing/2014/main" val="3906269646"/>
                    </a:ext>
                  </a:extLst>
                </a:gridCol>
                <a:gridCol w="987552">
                  <a:extLst>
                    <a:ext uri="{9D8B030D-6E8A-4147-A177-3AD203B41FA5}">
                      <a16:colId xmlns:a16="http://schemas.microsoft.com/office/drawing/2014/main" val="180285859"/>
                    </a:ext>
                  </a:extLst>
                </a:gridCol>
                <a:gridCol w="987552">
                  <a:extLst>
                    <a:ext uri="{9D8B030D-6E8A-4147-A177-3AD203B41FA5}">
                      <a16:colId xmlns:a16="http://schemas.microsoft.com/office/drawing/2014/main" val="367257019"/>
                    </a:ext>
                  </a:extLst>
                </a:gridCol>
                <a:gridCol w="987552">
                  <a:extLst>
                    <a:ext uri="{9D8B030D-6E8A-4147-A177-3AD203B41FA5}">
                      <a16:colId xmlns:a16="http://schemas.microsoft.com/office/drawing/2014/main" val="331771342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191188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- 2021-05-27 05:56:48</a:t>
                      </a:r>
                      <a:r>
                        <a:rPr kumimoji="0" lang="en-US" sz="1000" b="0" i="0" u="none" strike="noStrike" kern="1200" cap="none" spc="0" normalizeH="0" baseline="0" noProof="0">
                          <a:ln>
                            <a:noFill/>
                          </a:ln>
                          <a:solidFill>
                            <a:prstClr val="black"/>
                          </a:solidFill>
                          <a:effectLst/>
                          <a:uLnTx/>
                          <a:uFillTx/>
                          <a:latin typeface="+mn-lt"/>
                          <a:ea typeface="+mn-ea"/>
                          <a:cs typeface="+mn-cs"/>
                        </a:rPr>
                        <a:t>
 Get moving and head over to THAT Concept Store in Mall of the Emirates and City Center Mirdiff to enjoy a 30%-60% off. Discount also applicable when you order through the app.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اتجه إلى 'ذات' كونسبت ستور في مول الإمارات
  و مردف سيتي سنتر او اطلب من علي التطبيق و احصل على خصم 30% على قطع مختارة حتي 29 مايو
#عيش_معانا_الجو #ذات #ذات_كونسبت #ذات_الجو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05/27/2021 06:15:17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1061033"/>
                  </a:ext>
                </a:extLst>
              </a:tr>
            </a:tbl>
          </a:graphicData>
        </a:graphic>
      </p:graphicFrame>
      <p:sp>
        <p:nvSpPr>
          <p:cNvPr id="4" name="Text Placeholder 3">
            <a:extLst>
              <a:ext uri="{FF2B5EF4-FFF2-40B4-BE49-F238E27FC236}">
                <a16:creationId xmlns:a16="http://schemas.microsoft.com/office/drawing/2014/main" id="{EE7C4B5A-F0FF-4CEF-9FD7-5CE4946C2E64}"/>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1084074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EAEB6-FC2B-45FC-8DBD-A6E45DA1F947}"/>
              </a:ext>
            </a:extLst>
          </p:cNvPr>
          <p:cNvSpPr>
            <a:spLocks noGrp="1"/>
          </p:cNvSpPr>
          <p:nvPr>
            <p:ph type="title"/>
          </p:nvPr>
        </p:nvSpPr>
        <p:spPr/>
        <p:txBody>
          <a:bodyPr/>
          <a:lstStyle/>
          <a:p>
            <a:r>
              <a:rPr lang="en-US"/>
              <a:t>Instagram Posts Table | thatconceptstore - 16 of 25</a:t>
            </a:r>
          </a:p>
        </p:txBody>
      </p:sp>
      <p:graphicFrame>
        <p:nvGraphicFramePr>
          <p:cNvPr id="5" name="Table Placeholder 4">
            <a:extLst>
              <a:ext uri="{FF2B5EF4-FFF2-40B4-BE49-F238E27FC236}">
                <a16:creationId xmlns:a16="http://schemas.microsoft.com/office/drawing/2014/main" id="{AE978D5C-3258-4E23-AD6C-6F09DEE4005F}"/>
              </a:ext>
            </a:extLst>
          </p:cNvPr>
          <p:cNvGraphicFramePr>
            <a:graphicFrameLocks noGrp="1"/>
          </p:cNvGraphicFramePr>
          <p:nvPr>
            <p:ph type="tbl" sz="quarter" idx="13"/>
            <p:extLst>
              <p:ext uri="{D42A27DB-BD31-4B8C-83A1-F6EECF244321}">
                <p14:modId xmlns:p14="http://schemas.microsoft.com/office/powerpoint/2010/main" val="352151702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80818716"/>
                    </a:ext>
                  </a:extLst>
                </a:gridCol>
                <a:gridCol w="987552">
                  <a:extLst>
                    <a:ext uri="{9D8B030D-6E8A-4147-A177-3AD203B41FA5}">
                      <a16:colId xmlns:a16="http://schemas.microsoft.com/office/drawing/2014/main" val="3211528041"/>
                    </a:ext>
                  </a:extLst>
                </a:gridCol>
                <a:gridCol w="987552">
                  <a:extLst>
                    <a:ext uri="{9D8B030D-6E8A-4147-A177-3AD203B41FA5}">
                      <a16:colId xmlns:a16="http://schemas.microsoft.com/office/drawing/2014/main" val="203537769"/>
                    </a:ext>
                  </a:extLst>
                </a:gridCol>
                <a:gridCol w="987552">
                  <a:extLst>
                    <a:ext uri="{9D8B030D-6E8A-4147-A177-3AD203B41FA5}">
                      <a16:colId xmlns:a16="http://schemas.microsoft.com/office/drawing/2014/main" val="3327408403"/>
                    </a:ext>
                  </a:extLst>
                </a:gridCol>
                <a:gridCol w="987552">
                  <a:extLst>
                    <a:ext uri="{9D8B030D-6E8A-4147-A177-3AD203B41FA5}">
                      <a16:colId xmlns:a16="http://schemas.microsoft.com/office/drawing/2014/main" val="2399846318"/>
                    </a:ext>
                  </a:extLst>
                </a:gridCol>
                <a:gridCol w="987552">
                  <a:extLst>
                    <a:ext uri="{9D8B030D-6E8A-4147-A177-3AD203B41FA5}">
                      <a16:colId xmlns:a16="http://schemas.microsoft.com/office/drawing/2014/main" val="289484809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50084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- 2021-05-26 15:04:59</a:t>
                      </a:r>
                      <a:r>
                        <a:rPr kumimoji="0" lang="en-US" sz="1000" b="0" i="0" u="none" strike="noStrike" kern="1200" cap="none" spc="0" normalizeH="0" baseline="0" noProof="0">
                          <a:ln>
                            <a:noFill/>
                          </a:ln>
                          <a:solidFill>
                            <a:prstClr val="black"/>
                          </a:solidFill>
                          <a:effectLst/>
                          <a:uLnTx/>
                          <a:uFillTx/>
                          <a:latin typeface="+mn-lt"/>
                          <a:ea typeface="+mn-ea"/>
                          <a:cs typeface="+mn-cs"/>
                        </a:rPr>
                        <a:t>
 Get summer delivered to you! 
Use our click n’ collect service when shopping from THAT Concept Store App and receive your goodies from Mall of the Emirates and enjoy a 20% off on your first order.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الصيفية تصل إليك!
 استعمل خدمة الطلب والاستلام عند التسوّق من تطبيق 'ذات' كونسبت ستور واستمتع بخصم 20% على أول طلب لك
 #عيش_معانا_الجو #ذات #ذات_كونسبت #ذات_الجو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06/08/2021 06:14:15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73713830"/>
                  </a:ext>
                </a:extLst>
              </a:tr>
            </a:tbl>
          </a:graphicData>
        </a:graphic>
      </p:graphicFrame>
      <p:sp>
        <p:nvSpPr>
          <p:cNvPr id="4" name="Text Placeholder 3">
            <a:extLst>
              <a:ext uri="{FF2B5EF4-FFF2-40B4-BE49-F238E27FC236}">
                <a16:creationId xmlns:a16="http://schemas.microsoft.com/office/drawing/2014/main" id="{6A814420-63FA-4C1F-A5C1-4BA0A8F77F60}"/>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4002188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FF7F6-2468-45FC-AAEB-626974A002EC}"/>
              </a:ext>
            </a:extLst>
          </p:cNvPr>
          <p:cNvSpPr>
            <a:spLocks noGrp="1"/>
          </p:cNvSpPr>
          <p:nvPr>
            <p:ph type="title"/>
          </p:nvPr>
        </p:nvSpPr>
        <p:spPr/>
        <p:txBody>
          <a:bodyPr/>
          <a:lstStyle/>
          <a:p>
            <a:r>
              <a:rPr lang="en-US"/>
              <a:t>Instagram Posts Table | thatconceptstore - 17 of 25</a:t>
            </a:r>
          </a:p>
        </p:txBody>
      </p:sp>
      <p:graphicFrame>
        <p:nvGraphicFramePr>
          <p:cNvPr id="5" name="Table Placeholder 4">
            <a:extLst>
              <a:ext uri="{FF2B5EF4-FFF2-40B4-BE49-F238E27FC236}">
                <a16:creationId xmlns:a16="http://schemas.microsoft.com/office/drawing/2014/main" id="{4629043B-01A2-4532-99F2-BDCA41AFBE68}"/>
              </a:ext>
            </a:extLst>
          </p:cNvPr>
          <p:cNvGraphicFramePr>
            <a:graphicFrameLocks noGrp="1"/>
          </p:cNvGraphicFramePr>
          <p:nvPr>
            <p:ph type="tbl" sz="quarter" idx="13"/>
            <p:extLst>
              <p:ext uri="{D42A27DB-BD31-4B8C-83A1-F6EECF244321}">
                <p14:modId xmlns:p14="http://schemas.microsoft.com/office/powerpoint/2010/main" val="255093545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85429057"/>
                    </a:ext>
                  </a:extLst>
                </a:gridCol>
                <a:gridCol w="987552">
                  <a:extLst>
                    <a:ext uri="{9D8B030D-6E8A-4147-A177-3AD203B41FA5}">
                      <a16:colId xmlns:a16="http://schemas.microsoft.com/office/drawing/2014/main" val="138723946"/>
                    </a:ext>
                  </a:extLst>
                </a:gridCol>
                <a:gridCol w="987552">
                  <a:extLst>
                    <a:ext uri="{9D8B030D-6E8A-4147-A177-3AD203B41FA5}">
                      <a16:colId xmlns:a16="http://schemas.microsoft.com/office/drawing/2014/main" val="1190811172"/>
                    </a:ext>
                  </a:extLst>
                </a:gridCol>
                <a:gridCol w="987552">
                  <a:extLst>
                    <a:ext uri="{9D8B030D-6E8A-4147-A177-3AD203B41FA5}">
                      <a16:colId xmlns:a16="http://schemas.microsoft.com/office/drawing/2014/main" val="2492797626"/>
                    </a:ext>
                  </a:extLst>
                </a:gridCol>
                <a:gridCol w="987552">
                  <a:extLst>
                    <a:ext uri="{9D8B030D-6E8A-4147-A177-3AD203B41FA5}">
                      <a16:colId xmlns:a16="http://schemas.microsoft.com/office/drawing/2014/main" val="2299348905"/>
                    </a:ext>
                  </a:extLst>
                </a:gridCol>
                <a:gridCol w="987552">
                  <a:extLst>
                    <a:ext uri="{9D8B030D-6E8A-4147-A177-3AD203B41FA5}">
                      <a16:colId xmlns:a16="http://schemas.microsoft.com/office/drawing/2014/main" val="6924824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426771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- 2021-05-26 14:49:52</a:t>
                      </a:r>
                      <a:r>
                        <a:rPr kumimoji="0" lang="en-US" sz="1000" b="0" i="0" u="none" strike="noStrike" kern="1200" cap="none" spc="0" normalizeH="0" baseline="0" noProof="0">
                          <a:ln>
                            <a:noFill/>
                          </a:ln>
                          <a:solidFill>
                            <a:prstClr val="black"/>
                          </a:solidFill>
                          <a:effectLst/>
                          <a:uLnTx/>
                          <a:uFillTx/>
                          <a:latin typeface="+mn-lt"/>
                          <a:ea typeface="+mn-ea"/>
                          <a:cs typeface="+mn-cs"/>
                        </a:rPr>
                        <a:t>
 Give your outfit the final touch it needs!
 Shop simonerocha_ earrings to style with your summer pieces at THAT Concept Store in Mall of the Emirates or on the app.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تسوقى
 </a:t>
                      </a:r>
                      <a:r>
                        <a:rPr kumimoji="0" lang="en-US" sz="1000" b="0" i="0" u="none" strike="noStrike" kern="1200" cap="none" spc="0" normalizeH="0" baseline="0" noProof="0">
                          <a:ln>
                            <a:noFill/>
                          </a:ln>
                          <a:solidFill>
                            <a:prstClr val="black"/>
                          </a:solidFill>
                          <a:effectLst/>
                          <a:uLnTx/>
                          <a:uFillTx/>
                          <a:latin typeface="+mn-lt"/>
                          <a:ea typeface="+mn-ea"/>
                          <a:cs typeface="+mn-cs"/>
                        </a:rPr>
                        <a:t>simonerocha_
 </a:t>
                      </a:r>
                      <a:r>
                        <a:rPr kumimoji="0" lang="ar-AE" sz="1000" b="0" i="0" u="none" strike="noStrike" kern="1200" cap="none" spc="0" normalizeH="0" baseline="0" noProof="0">
                          <a:ln>
                            <a:noFill/>
                          </a:ln>
                          <a:solidFill>
                            <a:prstClr val="black"/>
                          </a:solidFill>
                          <a:effectLst/>
                          <a:uLnTx/>
                          <a:uFillTx/>
                          <a:latin typeface="+mn-lt"/>
                          <a:ea typeface="+mn-ea"/>
                          <a:cs typeface="+mn-cs"/>
                        </a:rPr>
                        <a:t>و اضفى الجمال الى أزيائك الصيفية هذا العام من   
'ذات' كونسبت ستور في مول الإمارات أو عبر التطبيق. #عيش_معانا_الجو  #ذات_كونسبت #ذات_الجو 
ذات#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06/08/2021 06:14:15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98715976"/>
                  </a:ext>
                </a:extLst>
              </a:tr>
            </a:tbl>
          </a:graphicData>
        </a:graphic>
      </p:graphicFrame>
      <p:sp>
        <p:nvSpPr>
          <p:cNvPr id="4" name="Text Placeholder 3">
            <a:extLst>
              <a:ext uri="{FF2B5EF4-FFF2-40B4-BE49-F238E27FC236}">
                <a16:creationId xmlns:a16="http://schemas.microsoft.com/office/drawing/2014/main" id="{F0126984-49FD-4485-91B2-95106413B2D8}"/>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2715462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07D15-29B1-41AA-B5B3-C43CB2DFC489}"/>
              </a:ext>
            </a:extLst>
          </p:cNvPr>
          <p:cNvSpPr>
            <a:spLocks noGrp="1"/>
          </p:cNvSpPr>
          <p:nvPr>
            <p:ph type="title"/>
          </p:nvPr>
        </p:nvSpPr>
        <p:spPr/>
        <p:txBody>
          <a:bodyPr/>
          <a:lstStyle/>
          <a:p>
            <a:r>
              <a:rPr lang="en-US"/>
              <a:t>Instagram Posts Table | thatconceptstore - 18 of 25</a:t>
            </a:r>
          </a:p>
        </p:txBody>
      </p:sp>
      <p:graphicFrame>
        <p:nvGraphicFramePr>
          <p:cNvPr id="5" name="Table Placeholder 4">
            <a:extLst>
              <a:ext uri="{FF2B5EF4-FFF2-40B4-BE49-F238E27FC236}">
                <a16:creationId xmlns:a16="http://schemas.microsoft.com/office/drawing/2014/main" id="{2688244F-0707-4EEF-9665-28D36FD43BD2}"/>
              </a:ext>
            </a:extLst>
          </p:cNvPr>
          <p:cNvGraphicFramePr>
            <a:graphicFrameLocks noGrp="1"/>
          </p:cNvGraphicFramePr>
          <p:nvPr>
            <p:ph type="tbl" sz="quarter" idx="13"/>
            <p:extLst>
              <p:ext uri="{D42A27DB-BD31-4B8C-83A1-F6EECF244321}">
                <p14:modId xmlns:p14="http://schemas.microsoft.com/office/powerpoint/2010/main" val="69144384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49847372"/>
                    </a:ext>
                  </a:extLst>
                </a:gridCol>
                <a:gridCol w="987552">
                  <a:extLst>
                    <a:ext uri="{9D8B030D-6E8A-4147-A177-3AD203B41FA5}">
                      <a16:colId xmlns:a16="http://schemas.microsoft.com/office/drawing/2014/main" val="641970193"/>
                    </a:ext>
                  </a:extLst>
                </a:gridCol>
                <a:gridCol w="987552">
                  <a:extLst>
                    <a:ext uri="{9D8B030D-6E8A-4147-A177-3AD203B41FA5}">
                      <a16:colId xmlns:a16="http://schemas.microsoft.com/office/drawing/2014/main" val="3089107883"/>
                    </a:ext>
                  </a:extLst>
                </a:gridCol>
                <a:gridCol w="987552">
                  <a:extLst>
                    <a:ext uri="{9D8B030D-6E8A-4147-A177-3AD203B41FA5}">
                      <a16:colId xmlns:a16="http://schemas.microsoft.com/office/drawing/2014/main" val="1938689902"/>
                    </a:ext>
                  </a:extLst>
                </a:gridCol>
                <a:gridCol w="987552">
                  <a:extLst>
                    <a:ext uri="{9D8B030D-6E8A-4147-A177-3AD203B41FA5}">
                      <a16:colId xmlns:a16="http://schemas.microsoft.com/office/drawing/2014/main" val="1405129688"/>
                    </a:ext>
                  </a:extLst>
                </a:gridCol>
                <a:gridCol w="987552">
                  <a:extLst>
                    <a:ext uri="{9D8B030D-6E8A-4147-A177-3AD203B41FA5}">
                      <a16:colId xmlns:a16="http://schemas.microsoft.com/office/drawing/2014/main" val="357113917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582206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- 2021-05-26 14:44:19</a:t>
                      </a:r>
                      <a:r>
                        <a:rPr kumimoji="0" lang="en-US" sz="1000" b="0" i="0" u="none" strike="noStrike" kern="1200" cap="none" spc="0" normalizeH="0" baseline="0" noProof="0">
                          <a:ln>
                            <a:noFill/>
                          </a:ln>
                          <a:solidFill>
                            <a:prstClr val="black"/>
                          </a:solidFill>
                          <a:effectLst/>
                          <a:uLnTx/>
                          <a:uFillTx/>
                          <a:latin typeface="+mn-lt"/>
                          <a:ea typeface="+mn-ea"/>
                          <a:cs typeface="+mn-cs"/>
                        </a:rPr>
                        <a:t>
 Stay up to the minute this summer!
Swipe left to reveal the top essentials you’ll need &amp; shop your new favorite pieces at THAT Concept store or purchase from the app.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تألقي هذا الصيف مع الأزياء الصيفية الجديدة وتسوقي حاجتك المفضلة من 'ذات' كونسبت ستور في مول الإمارات وسيتي سنتر مردف أو عبر التطبيق. #عيش_معانا_الجو #ذات #ذات_كونسبت #ذات_الجو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06/08/2021 06:14:15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26451607"/>
                  </a:ext>
                </a:extLst>
              </a:tr>
            </a:tbl>
          </a:graphicData>
        </a:graphic>
      </p:graphicFrame>
      <p:sp>
        <p:nvSpPr>
          <p:cNvPr id="4" name="Text Placeholder 3">
            <a:extLst>
              <a:ext uri="{FF2B5EF4-FFF2-40B4-BE49-F238E27FC236}">
                <a16:creationId xmlns:a16="http://schemas.microsoft.com/office/drawing/2014/main" id="{F962D3D3-2D08-461E-80D3-F3AD9D511493}"/>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2205253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44E52-B330-49A0-84B8-800576188300}"/>
              </a:ext>
            </a:extLst>
          </p:cNvPr>
          <p:cNvSpPr>
            <a:spLocks noGrp="1"/>
          </p:cNvSpPr>
          <p:nvPr>
            <p:ph type="title"/>
          </p:nvPr>
        </p:nvSpPr>
        <p:spPr/>
        <p:txBody>
          <a:bodyPr/>
          <a:lstStyle/>
          <a:p>
            <a:r>
              <a:rPr lang="en-US"/>
              <a:t>Instagram Posts Table | thatconceptstore - 19 of 25</a:t>
            </a:r>
          </a:p>
        </p:txBody>
      </p:sp>
      <p:graphicFrame>
        <p:nvGraphicFramePr>
          <p:cNvPr id="5" name="Table Placeholder 4">
            <a:extLst>
              <a:ext uri="{FF2B5EF4-FFF2-40B4-BE49-F238E27FC236}">
                <a16:creationId xmlns:a16="http://schemas.microsoft.com/office/drawing/2014/main" id="{CC016877-DA1B-4D76-94AF-EF0335AC9B00}"/>
              </a:ext>
            </a:extLst>
          </p:cNvPr>
          <p:cNvGraphicFramePr>
            <a:graphicFrameLocks noGrp="1"/>
          </p:cNvGraphicFramePr>
          <p:nvPr>
            <p:ph type="tbl" sz="quarter" idx="13"/>
            <p:extLst>
              <p:ext uri="{D42A27DB-BD31-4B8C-83A1-F6EECF244321}">
                <p14:modId xmlns:p14="http://schemas.microsoft.com/office/powerpoint/2010/main" val="177349462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85490041"/>
                    </a:ext>
                  </a:extLst>
                </a:gridCol>
                <a:gridCol w="987552">
                  <a:extLst>
                    <a:ext uri="{9D8B030D-6E8A-4147-A177-3AD203B41FA5}">
                      <a16:colId xmlns:a16="http://schemas.microsoft.com/office/drawing/2014/main" val="3763371111"/>
                    </a:ext>
                  </a:extLst>
                </a:gridCol>
                <a:gridCol w="987552">
                  <a:extLst>
                    <a:ext uri="{9D8B030D-6E8A-4147-A177-3AD203B41FA5}">
                      <a16:colId xmlns:a16="http://schemas.microsoft.com/office/drawing/2014/main" val="315578705"/>
                    </a:ext>
                  </a:extLst>
                </a:gridCol>
                <a:gridCol w="987552">
                  <a:extLst>
                    <a:ext uri="{9D8B030D-6E8A-4147-A177-3AD203B41FA5}">
                      <a16:colId xmlns:a16="http://schemas.microsoft.com/office/drawing/2014/main" val="1464300452"/>
                    </a:ext>
                  </a:extLst>
                </a:gridCol>
                <a:gridCol w="987552">
                  <a:extLst>
                    <a:ext uri="{9D8B030D-6E8A-4147-A177-3AD203B41FA5}">
                      <a16:colId xmlns:a16="http://schemas.microsoft.com/office/drawing/2014/main" val="1799638356"/>
                    </a:ext>
                  </a:extLst>
                </a:gridCol>
                <a:gridCol w="987552">
                  <a:extLst>
                    <a:ext uri="{9D8B030D-6E8A-4147-A177-3AD203B41FA5}">
                      <a16:colId xmlns:a16="http://schemas.microsoft.com/office/drawing/2014/main" val="76696932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136718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- 2021-05-26 14:40:50</a:t>
                      </a:r>
                      <a:r>
                        <a:rPr kumimoji="0" lang="en-US" sz="1000" b="0" i="0" u="none" strike="noStrike" kern="1200" cap="none" spc="0" normalizeH="0" baseline="0" noProof="0">
                          <a:ln>
                            <a:noFill/>
                          </a:ln>
                          <a:solidFill>
                            <a:prstClr val="black"/>
                          </a:solidFill>
                          <a:effectLst/>
                          <a:uLnTx/>
                          <a:uFillTx/>
                          <a:latin typeface="+mn-lt"/>
                          <a:ea typeface="+mn-ea"/>
                          <a:cs typeface="+mn-cs"/>
                        </a:rPr>
                        <a:t>
 We sew, zip, fix and trim.
Retouched by THAT is there to fix your pants, jeans, blouses, suits, dresses and skirts! Available at THAT Concept Store in Mall of the Emirates.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تصليح و تعديل الملابس صار اسهل مع
 </a:t>
                      </a:r>
                      <a:r>
                        <a:rPr kumimoji="0" lang="en-US" sz="1000" b="0" i="0" u="none" strike="noStrike" kern="1200" cap="none" spc="0" normalizeH="0" baseline="0" noProof="0">
                          <a:ln>
                            <a:noFill/>
                          </a:ln>
                          <a:solidFill>
                            <a:prstClr val="black"/>
                          </a:solidFill>
                          <a:effectLst/>
                          <a:uLnTx/>
                          <a:uFillTx/>
                          <a:latin typeface="+mn-lt"/>
                          <a:ea typeface="+mn-ea"/>
                          <a:cs typeface="+mn-cs"/>
                        </a:rPr>
                        <a:t>Retouched by THAT
 </a:t>
                      </a:r>
                      <a:r>
                        <a:rPr kumimoji="0" lang="ar-AE" sz="1000" b="0" i="0" u="none" strike="noStrike" kern="1200" cap="none" spc="0" normalizeH="0" baseline="0" noProof="0">
                          <a:ln>
                            <a:noFill/>
                          </a:ln>
                          <a:solidFill>
                            <a:prstClr val="black"/>
                          </a:solidFill>
                          <a:effectLst/>
                          <a:uLnTx/>
                          <a:uFillTx/>
                          <a:latin typeface="+mn-lt"/>
                          <a:ea typeface="+mn-ea"/>
                          <a:cs typeface="+mn-cs"/>
                        </a:rPr>
                        <a:t>الخدمة متوفرة في 'ذات' كونسبت ستور
  في مول الإمارات
  #عيش_معانا_الجو #ذات #ذات_كونسبت #ذات_الجو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06/08/2021 06:14:15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20002335"/>
                  </a:ext>
                </a:extLst>
              </a:tr>
            </a:tbl>
          </a:graphicData>
        </a:graphic>
      </p:graphicFrame>
      <p:sp>
        <p:nvSpPr>
          <p:cNvPr id="4" name="Text Placeholder 3">
            <a:extLst>
              <a:ext uri="{FF2B5EF4-FFF2-40B4-BE49-F238E27FC236}">
                <a16:creationId xmlns:a16="http://schemas.microsoft.com/office/drawing/2014/main" id="{5F78555E-83EB-4628-A19A-3BD93400FFA0}"/>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1932420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5B609-99E0-4CD1-B0AF-5983CB74DC55}"/>
              </a:ext>
            </a:extLst>
          </p:cNvPr>
          <p:cNvSpPr>
            <a:spLocks noGrp="1"/>
          </p:cNvSpPr>
          <p:nvPr>
            <p:ph type="title"/>
          </p:nvPr>
        </p:nvSpPr>
        <p:spPr/>
        <p:txBody>
          <a:bodyPr/>
          <a:lstStyle/>
          <a:p>
            <a:r>
              <a:rPr lang="en-US"/>
              <a:t>Instagram Posts Table | thatconceptstore - 20 of 25</a:t>
            </a:r>
          </a:p>
        </p:txBody>
      </p:sp>
      <p:graphicFrame>
        <p:nvGraphicFramePr>
          <p:cNvPr id="5" name="Table Placeholder 4">
            <a:extLst>
              <a:ext uri="{FF2B5EF4-FFF2-40B4-BE49-F238E27FC236}">
                <a16:creationId xmlns:a16="http://schemas.microsoft.com/office/drawing/2014/main" id="{38FE33E2-9609-4E2B-B5D5-22B3DBFF7DF8}"/>
              </a:ext>
            </a:extLst>
          </p:cNvPr>
          <p:cNvGraphicFramePr>
            <a:graphicFrameLocks noGrp="1"/>
          </p:cNvGraphicFramePr>
          <p:nvPr>
            <p:ph type="tbl" sz="quarter" idx="13"/>
            <p:extLst>
              <p:ext uri="{D42A27DB-BD31-4B8C-83A1-F6EECF244321}">
                <p14:modId xmlns:p14="http://schemas.microsoft.com/office/powerpoint/2010/main" val="389260294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0152708"/>
                    </a:ext>
                  </a:extLst>
                </a:gridCol>
                <a:gridCol w="987552">
                  <a:extLst>
                    <a:ext uri="{9D8B030D-6E8A-4147-A177-3AD203B41FA5}">
                      <a16:colId xmlns:a16="http://schemas.microsoft.com/office/drawing/2014/main" val="1790273998"/>
                    </a:ext>
                  </a:extLst>
                </a:gridCol>
                <a:gridCol w="987552">
                  <a:extLst>
                    <a:ext uri="{9D8B030D-6E8A-4147-A177-3AD203B41FA5}">
                      <a16:colId xmlns:a16="http://schemas.microsoft.com/office/drawing/2014/main" val="77199028"/>
                    </a:ext>
                  </a:extLst>
                </a:gridCol>
                <a:gridCol w="987552">
                  <a:extLst>
                    <a:ext uri="{9D8B030D-6E8A-4147-A177-3AD203B41FA5}">
                      <a16:colId xmlns:a16="http://schemas.microsoft.com/office/drawing/2014/main" val="2085538619"/>
                    </a:ext>
                  </a:extLst>
                </a:gridCol>
                <a:gridCol w="987552">
                  <a:extLst>
                    <a:ext uri="{9D8B030D-6E8A-4147-A177-3AD203B41FA5}">
                      <a16:colId xmlns:a16="http://schemas.microsoft.com/office/drawing/2014/main" val="2696071053"/>
                    </a:ext>
                  </a:extLst>
                </a:gridCol>
                <a:gridCol w="987552">
                  <a:extLst>
                    <a:ext uri="{9D8B030D-6E8A-4147-A177-3AD203B41FA5}">
                      <a16:colId xmlns:a16="http://schemas.microsoft.com/office/drawing/2014/main" val="207396998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168850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- 2021-05-25 13:05:18</a:t>
                      </a:r>
                      <a:r>
                        <a:rPr kumimoji="0" lang="en-US" sz="1000" b="0" i="0" u="none" strike="noStrike" kern="1200" cap="none" spc="0" normalizeH="0" baseline="0" noProof="0">
                          <a:ln>
                            <a:noFill/>
                          </a:ln>
                          <a:solidFill>
                            <a:prstClr val="black"/>
                          </a:solidFill>
                          <a:effectLst/>
                          <a:uLnTx/>
                          <a:uFillTx/>
                          <a:latin typeface="+mn-lt"/>
                          <a:ea typeface="+mn-ea"/>
                          <a:cs typeface="+mn-cs"/>
                        </a:rPr>
                        <a:t>
 The sound of life.
Bose earphones will give you exactly what you want to hear! Head over to THAT Concept Store in Mall of the Emirates and shop bose .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بأحلى الأصوات من </a:t>
                      </a:r>
                      <a:r>
                        <a:rPr kumimoji="0" lang="en-US" sz="1000" b="0" i="0" u="none" strike="noStrike" kern="1200" cap="none" spc="0" normalizeH="0" baseline="0" noProof="0">
                          <a:ln>
                            <a:noFill/>
                          </a:ln>
                          <a:solidFill>
                            <a:prstClr val="black"/>
                          </a:solidFill>
                          <a:effectLst/>
                          <a:uLnTx/>
                          <a:uFillTx/>
                          <a:latin typeface="+mn-lt"/>
                          <a:ea typeface="+mn-ea"/>
                          <a:cs typeface="+mn-cs"/>
                        </a:rPr>
                        <a:t>bose 
  </a:t>
                      </a:r>
                      <a:r>
                        <a:rPr kumimoji="0" lang="ar-AE" sz="1000" b="0" i="0" u="none" strike="noStrike" kern="1200" cap="none" spc="0" normalizeH="0" baseline="0" noProof="0">
                          <a:ln>
                            <a:noFill/>
                          </a:ln>
                          <a:solidFill>
                            <a:prstClr val="black"/>
                          </a:solidFill>
                          <a:effectLst/>
                          <a:uLnTx/>
                          <a:uFillTx/>
                          <a:latin typeface="+mn-lt"/>
                          <a:ea typeface="+mn-ea"/>
                          <a:cs typeface="+mn-cs"/>
                        </a:rPr>
                        <a:t>متوفرة في
 ذات كونسبت ستور بمول الإمارات .
 #عيش_معانا_الجو #ذات #ذات_كونسبت #ذات_المتجر #ذات_الجو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06/08/2021 06:14:15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61423700"/>
                  </a:ext>
                </a:extLst>
              </a:tr>
            </a:tbl>
          </a:graphicData>
        </a:graphic>
      </p:graphicFrame>
      <p:sp>
        <p:nvSpPr>
          <p:cNvPr id="4" name="Text Placeholder 3">
            <a:extLst>
              <a:ext uri="{FF2B5EF4-FFF2-40B4-BE49-F238E27FC236}">
                <a16:creationId xmlns:a16="http://schemas.microsoft.com/office/drawing/2014/main" id="{ADF09D3B-3CC7-4AA7-8491-AF3C035C50A2}"/>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1823731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386AC-A952-48D4-91E5-367255688D2C}"/>
              </a:ext>
            </a:extLst>
          </p:cNvPr>
          <p:cNvSpPr>
            <a:spLocks noGrp="1"/>
          </p:cNvSpPr>
          <p:nvPr>
            <p:ph type="title"/>
          </p:nvPr>
        </p:nvSpPr>
        <p:spPr/>
        <p:txBody>
          <a:bodyPr/>
          <a:lstStyle/>
          <a:p>
            <a:r>
              <a:rPr lang="en-US"/>
              <a:t>Instagram Posts Table | thatconceptstore - 21 of 25</a:t>
            </a:r>
          </a:p>
        </p:txBody>
      </p:sp>
      <p:graphicFrame>
        <p:nvGraphicFramePr>
          <p:cNvPr id="5" name="Table Placeholder 4">
            <a:extLst>
              <a:ext uri="{FF2B5EF4-FFF2-40B4-BE49-F238E27FC236}">
                <a16:creationId xmlns:a16="http://schemas.microsoft.com/office/drawing/2014/main" id="{491FC599-019E-40BB-BA39-3263C4BFA9EF}"/>
              </a:ext>
            </a:extLst>
          </p:cNvPr>
          <p:cNvGraphicFramePr>
            <a:graphicFrameLocks noGrp="1"/>
          </p:cNvGraphicFramePr>
          <p:nvPr>
            <p:ph type="tbl" sz="quarter" idx="13"/>
            <p:extLst>
              <p:ext uri="{D42A27DB-BD31-4B8C-83A1-F6EECF244321}">
                <p14:modId xmlns:p14="http://schemas.microsoft.com/office/powerpoint/2010/main" val="377575231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76255786"/>
                    </a:ext>
                  </a:extLst>
                </a:gridCol>
                <a:gridCol w="987552">
                  <a:extLst>
                    <a:ext uri="{9D8B030D-6E8A-4147-A177-3AD203B41FA5}">
                      <a16:colId xmlns:a16="http://schemas.microsoft.com/office/drawing/2014/main" val="4276487911"/>
                    </a:ext>
                  </a:extLst>
                </a:gridCol>
                <a:gridCol w="987552">
                  <a:extLst>
                    <a:ext uri="{9D8B030D-6E8A-4147-A177-3AD203B41FA5}">
                      <a16:colId xmlns:a16="http://schemas.microsoft.com/office/drawing/2014/main" val="1207089329"/>
                    </a:ext>
                  </a:extLst>
                </a:gridCol>
                <a:gridCol w="987552">
                  <a:extLst>
                    <a:ext uri="{9D8B030D-6E8A-4147-A177-3AD203B41FA5}">
                      <a16:colId xmlns:a16="http://schemas.microsoft.com/office/drawing/2014/main" val="3648962701"/>
                    </a:ext>
                  </a:extLst>
                </a:gridCol>
                <a:gridCol w="987552">
                  <a:extLst>
                    <a:ext uri="{9D8B030D-6E8A-4147-A177-3AD203B41FA5}">
                      <a16:colId xmlns:a16="http://schemas.microsoft.com/office/drawing/2014/main" val="1556436285"/>
                    </a:ext>
                  </a:extLst>
                </a:gridCol>
                <a:gridCol w="987552">
                  <a:extLst>
                    <a:ext uri="{9D8B030D-6E8A-4147-A177-3AD203B41FA5}">
                      <a16:colId xmlns:a16="http://schemas.microsoft.com/office/drawing/2014/main" val="341662694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07062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- 2021-05-25 10:25:41</a:t>
                      </a:r>
                      <a:r>
                        <a:rPr kumimoji="0" lang="en-US" sz="1000" b="0" i="0" u="none" strike="noStrike" kern="1200" cap="none" spc="0" normalizeH="0" baseline="0" noProof="0">
                          <a:ln>
                            <a:noFill/>
                          </a:ln>
                          <a:solidFill>
                            <a:prstClr val="black"/>
                          </a:solidFill>
                          <a:effectLst/>
                          <a:uLnTx/>
                          <a:uFillTx/>
                          <a:latin typeface="+mn-lt"/>
                          <a:ea typeface="+mn-ea"/>
                          <a:cs typeface="+mn-cs"/>
                        </a:rPr>
                        <a:t>
 Get 5X share points when using your SHARE ID at THAT Concept Store in Mall of the Emirates, City Centre Mirdif and on the APP. Valid until the 29th of May.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احصل علي 5 اضعاف نقاط
 </a:t>
                      </a:r>
                      <a:r>
                        <a:rPr kumimoji="0" lang="en-US" sz="1000" b="0" i="0" u="none" strike="noStrike" kern="1200" cap="none" spc="0" normalizeH="0" baseline="0" noProof="0">
                          <a:ln>
                            <a:noFill/>
                          </a:ln>
                          <a:solidFill>
                            <a:prstClr val="black"/>
                          </a:solidFill>
                          <a:effectLst/>
                          <a:uLnTx/>
                          <a:uFillTx/>
                          <a:latin typeface="+mn-lt"/>
                          <a:ea typeface="+mn-ea"/>
                          <a:cs typeface="+mn-cs"/>
                        </a:rPr>
                        <a:t>share
 </a:t>
                      </a:r>
                      <a:r>
                        <a:rPr kumimoji="0" lang="ar-AE" sz="1000" b="0" i="0" u="none" strike="noStrike" kern="1200" cap="none" spc="0" normalizeH="0" baseline="0" noProof="0">
                          <a:ln>
                            <a:noFill/>
                          </a:ln>
                          <a:solidFill>
                            <a:prstClr val="black"/>
                          </a:solidFill>
                          <a:effectLst/>
                          <a:uLnTx/>
                          <a:uFillTx/>
                          <a:latin typeface="+mn-lt"/>
                          <a:ea typeface="+mn-ea"/>
                          <a:cs typeface="+mn-cs"/>
                        </a:rPr>
                        <a:t>في 'ذات' كونسبت ستور في مول الإمارات و سيتي سنتر ميردف أوعبر التطبيق. متاح حتي يوم 29 مايو.
 #عيش_معانا_الجو #ذات #ذات_كونسبت #ذات_الجو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06/08/2021 06:14:15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86662741"/>
                  </a:ext>
                </a:extLst>
              </a:tr>
            </a:tbl>
          </a:graphicData>
        </a:graphic>
      </p:graphicFrame>
      <p:sp>
        <p:nvSpPr>
          <p:cNvPr id="4" name="Text Placeholder 3">
            <a:extLst>
              <a:ext uri="{FF2B5EF4-FFF2-40B4-BE49-F238E27FC236}">
                <a16:creationId xmlns:a16="http://schemas.microsoft.com/office/drawing/2014/main" id="{097CFAA4-6692-4412-8604-E050BCAAA8DB}"/>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380202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E4BF1-0104-4609-927E-88CCC24AE3CB}"/>
              </a:ext>
            </a:extLst>
          </p:cNvPr>
          <p:cNvSpPr>
            <a:spLocks noGrp="1"/>
          </p:cNvSpPr>
          <p:nvPr>
            <p:ph type="title"/>
          </p:nvPr>
        </p:nvSpPr>
        <p:spPr/>
        <p:txBody>
          <a:bodyPr/>
          <a:lstStyle/>
          <a:p>
            <a:r>
              <a:rPr lang="en-US"/>
              <a:t>Instagram Posts Table | thatconceptstore - 22 of 25</a:t>
            </a:r>
          </a:p>
        </p:txBody>
      </p:sp>
      <p:graphicFrame>
        <p:nvGraphicFramePr>
          <p:cNvPr id="5" name="Table Placeholder 4">
            <a:extLst>
              <a:ext uri="{FF2B5EF4-FFF2-40B4-BE49-F238E27FC236}">
                <a16:creationId xmlns:a16="http://schemas.microsoft.com/office/drawing/2014/main" id="{7EC3E8DE-48D8-4341-B4F7-13CE62F82BD6}"/>
              </a:ext>
            </a:extLst>
          </p:cNvPr>
          <p:cNvGraphicFramePr>
            <a:graphicFrameLocks noGrp="1"/>
          </p:cNvGraphicFramePr>
          <p:nvPr>
            <p:ph type="tbl" sz="quarter" idx="13"/>
            <p:extLst>
              <p:ext uri="{D42A27DB-BD31-4B8C-83A1-F6EECF244321}">
                <p14:modId xmlns:p14="http://schemas.microsoft.com/office/powerpoint/2010/main" val="95705466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11325359"/>
                    </a:ext>
                  </a:extLst>
                </a:gridCol>
                <a:gridCol w="987552">
                  <a:extLst>
                    <a:ext uri="{9D8B030D-6E8A-4147-A177-3AD203B41FA5}">
                      <a16:colId xmlns:a16="http://schemas.microsoft.com/office/drawing/2014/main" val="377414079"/>
                    </a:ext>
                  </a:extLst>
                </a:gridCol>
                <a:gridCol w="987552">
                  <a:extLst>
                    <a:ext uri="{9D8B030D-6E8A-4147-A177-3AD203B41FA5}">
                      <a16:colId xmlns:a16="http://schemas.microsoft.com/office/drawing/2014/main" val="1918171983"/>
                    </a:ext>
                  </a:extLst>
                </a:gridCol>
                <a:gridCol w="987552">
                  <a:extLst>
                    <a:ext uri="{9D8B030D-6E8A-4147-A177-3AD203B41FA5}">
                      <a16:colId xmlns:a16="http://schemas.microsoft.com/office/drawing/2014/main" val="1434757961"/>
                    </a:ext>
                  </a:extLst>
                </a:gridCol>
                <a:gridCol w="987552">
                  <a:extLst>
                    <a:ext uri="{9D8B030D-6E8A-4147-A177-3AD203B41FA5}">
                      <a16:colId xmlns:a16="http://schemas.microsoft.com/office/drawing/2014/main" val="708432548"/>
                    </a:ext>
                  </a:extLst>
                </a:gridCol>
                <a:gridCol w="987552">
                  <a:extLst>
                    <a:ext uri="{9D8B030D-6E8A-4147-A177-3AD203B41FA5}">
                      <a16:colId xmlns:a16="http://schemas.microsoft.com/office/drawing/2014/main" val="374782409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013426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- 2021-05-25 08:32:25</a:t>
                      </a:r>
                      <a:r>
                        <a:rPr kumimoji="0" lang="en-US" sz="1000" b="0" i="0" u="none" strike="noStrike" kern="1200" cap="none" spc="0" normalizeH="0" baseline="0" noProof="0">
                          <a:ln>
                            <a:noFill/>
                          </a:ln>
                          <a:solidFill>
                            <a:prstClr val="black"/>
                          </a:solidFill>
                          <a:effectLst/>
                          <a:uLnTx/>
                          <a:uFillTx/>
                          <a:latin typeface="+mn-lt"/>
                          <a:ea typeface="+mn-ea"/>
                          <a:cs typeface="+mn-cs"/>
                        </a:rPr>
                        <a:t>
 Get moving and head over to THAT Concept Stores in Mall of the Emirates &amp; City Center Mirdif to enjoy a discount starting 30% off. Also applicable when you order through the app.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اتجه إلى 'ذات' كونسبت ستور في مول الإمارات و سيتي سنتر ميردف أو عبر التطبيق
  احصل على خصم يبدأ من 30% على قطع مختارة حتي 29 مايو
  #عيش_معانا_الجو #ذات #ذات_كونسبت #ذات_الجو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06/08/2021 06:14:15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69050889"/>
                  </a:ext>
                </a:extLst>
              </a:tr>
            </a:tbl>
          </a:graphicData>
        </a:graphic>
      </p:graphicFrame>
      <p:sp>
        <p:nvSpPr>
          <p:cNvPr id="4" name="Text Placeholder 3">
            <a:extLst>
              <a:ext uri="{FF2B5EF4-FFF2-40B4-BE49-F238E27FC236}">
                <a16:creationId xmlns:a16="http://schemas.microsoft.com/office/drawing/2014/main" id="{9F4B583F-4923-442E-BC66-FE8FB1F4CDBF}"/>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2685946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BDE52-BE38-4491-B891-808C59134E62}"/>
              </a:ext>
            </a:extLst>
          </p:cNvPr>
          <p:cNvSpPr>
            <a:spLocks noGrp="1"/>
          </p:cNvSpPr>
          <p:nvPr>
            <p:ph type="title"/>
          </p:nvPr>
        </p:nvSpPr>
        <p:spPr/>
        <p:txBody>
          <a:bodyPr/>
          <a:lstStyle/>
          <a:p>
            <a:r>
              <a:rPr lang="en-US"/>
              <a:t>Instagram Posts Table | thatconceptstore - 23 of 25</a:t>
            </a:r>
          </a:p>
        </p:txBody>
      </p:sp>
      <p:graphicFrame>
        <p:nvGraphicFramePr>
          <p:cNvPr id="5" name="Table Placeholder 4">
            <a:extLst>
              <a:ext uri="{FF2B5EF4-FFF2-40B4-BE49-F238E27FC236}">
                <a16:creationId xmlns:a16="http://schemas.microsoft.com/office/drawing/2014/main" id="{84222D8F-E68A-4ECE-AE0A-796FCD227E23}"/>
              </a:ext>
            </a:extLst>
          </p:cNvPr>
          <p:cNvGraphicFramePr>
            <a:graphicFrameLocks noGrp="1"/>
          </p:cNvGraphicFramePr>
          <p:nvPr>
            <p:ph type="tbl" sz="quarter" idx="13"/>
            <p:extLst>
              <p:ext uri="{D42A27DB-BD31-4B8C-83A1-F6EECF244321}">
                <p14:modId xmlns:p14="http://schemas.microsoft.com/office/powerpoint/2010/main" val="90546451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80354876"/>
                    </a:ext>
                  </a:extLst>
                </a:gridCol>
                <a:gridCol w="987552">
                  <a:extLst>
                    <a:ext uri="{9D8B030D-6E8A-4147-A177-3AD203B41FA5}">
                      <a16:colId xmlns:a16="http://schemas.microsoft.com/office/drawing/2014/main" val="2976484045"/>
                    </a:ext>
                  </a:extLst>
                </a:gridCol>
                <a:gridCol w="987552">
                  <a:extLst>
                    <a:ext uri="{9D8B030D-6E8A-4147-A177-3AD203B41FA5}">
                      <a16:colId xmlns:a16="http://schemas.microsoft.com/office/drawing/2014/main" val="2761875012"/>
                    </a:ext>
                  </a:extLst>
                </a:gridCol>
                <a:gridCol w="987552">
                  <a:extLst>
                    <a:ext uri="{9D8B030D-6E8A-4147-A177-3AD203B41FA5}">
                      <a16:colId xmlns:a16="http://schemas.microsoft.com/office/drawing/2014/main" val="2962020737"/>
                    </a:ext>
                  </a:extLst>
                </a:gridCol>
                <a:gridCol w="987552">
                  <a:extLst>
                    <a:ext uri="{9D8B030D-6E8A-4147-A177-3AD203B41FA5}">
                      <a16:colId xmlns:a16="http://schemas.microsoft.com/office/drawing/2014/main" val="2898871632"/>
                    </a:ext>
                  </a:extLst>
                </a:gridCol>
                <a:gridCol w="987552">
                  <a:extLst>
                    <a:ext uri="{9D8B030D-6E8A-4147-A177-3AD203B41FA5}">
                      <a16:colId xmlns:a16="http://schemas.microsoft.com/office/drawing/2014/main" val="134433512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164861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- 2021-05-25 06:40:30</a:t>
                      </a:r>
                      <a:r>
                        <a:rPr kumimoji="0" lang="en-US" sz="1000" b="0" i="0" u="none" strike="noStrike" kern="1200" cap="none" spc="0" normalizeH="0" baseline="0" noProof="0">
                          <a:ln>
                            <a:noFill/>
                          </a:ln>
                          <a:solidFill>
                            <a:prstClr val="black"/>
                          </a:solidFill>
                          <a:effectLst/>
                          <a:uLnTx/>
                          <a:uFillTx/>
                          <a:latin typeface="+mn-lt"/>
                          <a:ea typeface="+mn-ea"/>
                          <a:cs typeface="+mn-cs"/>
                        </a:rPr>
                        <a:t>
 At times of distance, we connect.
Download THAT app and shop all your favorite pieces at once and receive a 20% discount on your first order and use the code THATHYPE at checkout.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نتواصل رغم المسافات
 نزّل تطبيق 'ذات' وتسوّق أزيائك المفضلة واحصل على 
خصم 20% على أول طلب لك من التطبيق واستخدم 
عند الدفع </a:t>
                      </a:r>
                      <a:r>
                        <a:rPr kumimoji="0" lang="en-US" sz="1000" b="0" i="0" u="none" strike="noStrike" kern="1200" cap="none" spc="0" normalizeH="0" baseline="0" noProof="0">
                          <a:ln>
                            <a:noFill/>
                          </a:ln>
                          <a:solidFill>
                            <a:prstClr val="black"/>
                          </a:solidFill>
                          <a:effectLst/>
                          <a:uLnTx/>
                          <a:uFillTx/>
                          <a:latin typeface="+mn-lt"/>
                          <a:ea typeface="+mn-ea"/>
                          <a:cs typeface="+mn-cs"/>
                        </a:rPr>
                        <a:t>THATHYPE </a:t>
                      </a:r>
                      <a:r>
                        <a:rPr kumimoji="0" lang="ar-AE" sz="1000" b="0" i="0" u="none" strike="noStrike" kern="1200" cap="none" spc="0" normalizeH="0" baseline="0" noProof="0">
                          <a:ln>
                            <a:noFill/>
                          </a:ln>
                          <a:solidFill>
                            <a:prstClr val="black"/>
                          </a:solidFill>
                          <a:effectLst/>
                          <a:uLnTx/>
                          <a:uFillTx/>
                          <a:latin typeface="+mn-lt"/>
                          <a:ea typeface="+mn-ea"/>
                          <a:cs typeface="+mn-cs"/>
                        </a:rPr>
                        <a:t>كود 
 #عيش_معانا_الجو #ذات #ذات_كونسبت #ذات_الجو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06/08/2021 06:14:15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61270974"/>
                  </a:ext>
                </a:extLst>
              </a:tr>
            </a:tbl>
          </a:graphicData>
        </a:graphic>
      </p:graphicFrame>
      <p:sp>
        <p:nvSpPr>
          <p:cNvPr id="4" name="Text Placeholder 3">
            <a:extLst>
              <a:ext uri="{FF2B5EF4-FFF2-40B4-BE49-F238E27FC236}">
                <a16:creationId xmlns:a16="http://schemas.microsoft.com/office/drawing/2014/main" id="{2ED94E63-556E-4555-921D-8DE1EE93F352}"/>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10962088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FED6C-95C1-49C2-B387-C20C95E6429E}"/>
              </a:ext>
            </a:extLst>
          </p:cNvPr>
          <p:cNvSpPr>
            <a:spLocks noGrp="1"/>
          </p:cNvSpPr>
          <p:nvPr>
            <p:ph type="title"/>
          </p:nvPr>
        </p:nvSpPr>
        <p:spPr/>
        <p:txBody>
          <a:bodyPr/>
          <a:lstStyle/>
          <a:p>
            <a:r>
              <a:rPr lang="en-US"/>
              <a:t>Instagram Posts Table | thatconceptstore - 24 of 25</a:t>
            </a:r>
          </a:p>
        </p:txBody>
      </p:sp>
      <p:graphicFrame>
        <p:nvGraphicFramePr>
          <p:cNvPr id="5" name="Table Placeholder 4">
            <a:extLst>
              <a:ext uri="{FF2B5EF4-FFF2-40B4-BE49-F238E27FC236}">
                <a16:creationId xmlns:a16="http://schemas.microsoft.com/office/drawing/2014/main" id="{EBBE98FF-5A2F-4E84-95B9-2CB119BC275F}"/>
              </a:ext>
            </a:extLst>
          </p:cNvPr>
          <p:cNvGraphicFramePr>
            <a:graphicFrameLocks noGrp="1"/>
          </p:cNvGraphicFramePr>
          <p:nvPr>
            <p:ph type="tbl" sz="quarter" idx="13"/>
            <p:extLst>
              <p:ext uri="{D42A27DB-BD31-4B8C-83A1-F6EECF244321}">
                <p14:modId xmlns:p14="http://schemas.microsoft.com/office/powerpoint/2010/main" val="182063831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83569533"/>
                    </a:ext>
                  </a:extLst>
                </a:gridCol>
                <a:gridCol w="987552">
                  <a:extLst>
                    <a:ext uri="{9D8B030D-6E8A-4147-A177-3AD203B41FA5}">
                      <a16:colId xmlns:a16="http://schemas.microsoft.com/office/drawing/2014/main" val="3015001310"/>
                    </a:ext>
                  </a:extLst>
                </a:gridCol>
                <a:gridCol w="987552">
                  <a:extLst>
                    <a:ext uri="{9D8B030D-6E8A-4147-A177-3AD203B41FA5}">
                      <a16:colId xmlns:a16="http://schemas.microsoft.com/office/drawing/2014/main" val="486258003"/>
                    </a:ext>
                  </a:extLst>
                </a:gridCol>
                <a:gridCol w="987552">
                  <a:extLst>
                    <a:ext uri="{9D8B030D-6E8A-4147-A177-3AD203B41FA5}">
                      <a16:colId xmlns:a16="http://schemas.microsoft.com/office/drawing/2014/main" val="2049995190"/>
                    </a:ext>
                  </a:extLst>
                </a:gridCol>
                <a:gridCol w="987552">
                  <a:extLst>
                    <a:ext uri="{9D8B030D-6E8A-4147-A177-3AD203B41FA5}">
                      <a16:colId xmlns:a16="http://schemas.microsoft.com/office/drawing/2014/main" val="2491712017"/>
                    </a:ext>
                  </a:extLst>
                </a:gridCol>
                <a:gridCol w="987552">
                  <a:extLst>
                    <a:ext uri="{9D8B030D-6E8A-4147-A177-3AD203B41FA5}">
                      <a16:colId xmlns:a16="http://schemas.microsoft.com/office/drawing/2014/main" val="242686242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267328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- 2021-05-24 18:28:43</a:t>
                      </a:r>
                      <a:r>
                        <a:rPr kumimoji="0" lang="en-US" sz="1000" b="0" i="0" u="none" strike="noStrike" kern="1200" cap="none" spc="0" normalizeH="0" baseline="0" noProof="0">
                          <a:ln>
                            <a:noFill/>
                          </a:ln>
                          <a:solidFill>
                            <a:prstClr val="black"/>
                          </a:solidFill>
                          <a:effectLst/>
                          <a:uLnTx/>
                          <a:uFillTx/>
                          <a:latin typeface="+mn-lt"/>
                          <a:ea typeface="+mn-ea"/>
                          <a:cs typeface="+mn-cs"/>
                        </a:rPr>
                        <a:t>
 The sound of life.
Bose earphones will give you exactly what you want to hear! Head over to THAT Concept Store in Mall of the Emirates and shop bose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بأحلى الأصوات من </a:t>
                      </a:r>
                      <a:r>
                        <a:rPr kumimoji="0" lang="en-US" sz="1000" b="0" i="0" u="none" strike="noStrike" kern="1200" cap="none" spc="0" normalizeH="0" baseline="0" noProof="0">
                          <a:ln>
                            <a:noFill/>
                          </a:ln>
                          <a:solidFill>
                            <a:prstClr val="black"/>
                          </a:solidFill>
                          <a:effectLst/>
                          <a:uLnTx/>
                          <a:uFillTx/>
                          <a:latin typeface="+mn-lt"/>
                          <a:ea typeface="+mn-ea"/>
                          <a:cs typeface="+mn-cs"/>
                        </a:rPr>
                        <a:t>bose 
  </a:t>
                      </a:r>
                      <a:r>
                        <a:rPr kumimoji="0" lang="ar-AE" sz="1000" b="0" i="0" u="none" strike="noStrike" kern="1200" cap="none" spc="0" normalizeH="0" baseline="0" noProof="0">
                          <a:ln>
                            <a:noFill/>
                          </a:ln>
                          <a:solidFill>
                            <a:prstClr val="black"/>
                          </a:solidFill>
                          <a:effectLst/>
                          <a:uLnTx/>
                          <a:uFillTx/>
                          <a:latin typeface="+mn-lt"/>
                          <a:ea typeface="+mn-ea"/>
                          <a:cs typeface="+mn-cs"/>
                        </a:rPr>
                        <a:t>متوفرة في
 ذات كونسبت ستور بمول الإمارات .
 #عيش_معانا_الجو #ذات #ذات_كونسبت #ذات_المتجر #ذات_الجو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05/25/2021 00:13:33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0129215"/>
                  </a:ext>
                </a:extLst>
              </a:tr>
            </a:tbl>
          </a:graphicData>
        </a:graphic>
      </p:graphicFrame>
      <p:sp>
        <p:nvSpPr>
          <p:cNvPr id="4" name="Text Placeholder 3">
            <a:extLst>
              <a:ext uri="{FF2B5EF4-FFF2-40B4-BE49-F238E27FC236}">
                <a16:creationId xmlns:a16="http://schemas.microsoft.com/office/drawing/2014/main" id="{C0790019-46FF-46A8-945F-50698A786C99}"/>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40492048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8F4EA-8FCE-490D-B019-EDFDCE876095}"/>
              </a:ext>
            </a:extLst>
          </p:cNvPr>
          <p:cNvSpPr>
            <a:spLocks noGrp="1"/>
          </p:cNvSpPr>
          <p:nvPr>
            <p:ph type="title"/>
          </p:nvPr>
        </p:nvSpPr>
        <p:spPr/>
        <p:txBody>
          <a:bodyPr/>
          <a:lstStyle/>
          <a:p>
            <a:r>
              <a:rPr lang="en-US"/>
              <a:t>Instagram Posts Table | thatconceptstore - 25 of 25</a:t>
            </a:r>
          </a:p>
        </p:txBody>
      </p:sp>
      <p:graphicFrame>
        <p:nvGraphicFramePr>
          <p:cNvPr id="5" name="Table Placeholder 4">
            <a:extLst>
              <a:ext uri="{FF2B5EF4-FFF2-40B4-BE49-F238E27FC236}">
                <a16:creationId xmlns:a16="http://schemas.microsoft.com/office/drawing/2014/main" id="{366875B9-C758-4909-8AAF-FE79EF76AFB5}"/>
              </a:ext>
            </a:extLst>
          </p:cNvPr>
          <p:cNvGraphicFramePr>
            <a:graphicFrameLocks noGrp="1"/>
          </p:cNvGraphicFramePr>
          <p:nvPr>
            <p:ph type="tbl" sz="quarter" idx="13"/>
            <p:extLst>
              <p:ext uri="{D42A27DB-BD31-4B8C-83A1-F6EECF244321}">
                <p14:modId xmlns:p14="http://schemas.microsoft.com/office/powerpoint/2010/main" val="297999562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93727593"/>
                    </a:ext>
                  </a:extLst>
                </a:gridCol>
                <a:gridCol w="987552">
                  <a:extLst>
                    <a:ext uri="{9D8B030D-6E8A-4147-A177-3AD203B41FA5}">
                      <a16:colId xmlns:a16="http://schemas.microsoft.com/office/drawing/2014/main" val="1846812818"/>
                    </a:ext>
                  </a:extLst>
                </a:gridCol>
                <a:gridCol w="987552">
                  <a:extLst>
                    <a:ext uri="{9D8B030D-6E8A-4147-A177-3AD203B41FA5}">
                      <a16:colId xmlns:a16="http://schemas.microsoft.com/office/drawing/2014/main" val="3571754591"/>
                    </a:ext>
                  </a:extLst>
                </a:gridCol>
                <a:gridCol w="987552">
                  <a:extLst>
                    <a:ext uri="{9D8B030D-6E8A-4147-A177-3AD203B41FA5}">
                      <a16:colId xmlns:a16="http://schemas.microsoft.com/office/drawing/2014/main" val="3285946980"/>
                    </a:ext>
                  </a:extLst>
                </a:gridCol>
                <a:gridCol w="987552">
                  <a:extLst>
                    <a:ext uri="{9D8B030D-6E8A-4147-A177-3AD203B41FA5}">
                      <a16:colId xmlns:a16="http://schemas.microsoft.com/office/drawing/2014/main" val="4190828711"/>
                    </a:ext>
                  </a:extLst>
                </a:gridCol>
                <a:gridCol w="987552">
                  <a:extLst>
                    <a:ext uri="{9D8B030D-6E8A-4147-A177-3AD203B41FA5}">
                      <a16:colId xmlns:a16="http://schemas.microsoft.com/office/drawing/2014/main" val="407596909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280010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thatconceptstore - 2021-05-24 16:32:28</a:t>
                      </a:r>
                      <a:r>
                        <a:rPr kumimoji="0" lang="en-US" sz="1000" b="0" i="0" u="none" strike="noStrike" kern="1200" cap="none" spc="0" normalizeH="0" baseline="0" noProof="0">
                          <a:ln>
                            <a:noFill/>
                          </a:ln>
                          <a:solidFill>
                            <a:prstClr val="black"/>
                          </a:solidFill>
                          <a:effectLst/>
                          <a:uLnTx/>
                          <a:uFillTx/>
                          <a:latin typeface="+mn-lt"/>
                          <a:ea typeface="+mn-ea"/>
                          <a:cs typeface="+mn-cs"/>
                        </a:rPr>
                        <a:t>
 Grace and beauty. 
Head over to THAT Concept Store in Mall of the Emirates and City Centre Mirdif to purchase your new full outfit or get it from the app. 
#AccessTheHype #THATConceptStore #WhatIsTHAT #ThatApp
</a:t>
                      </a:r>
                      <a:r>
                        <a:rPr kumimoji="0" lang="ar-AE" sz="1000" b="0" i="0" u="none" strike="noStrike" kern="1200" cap="none" spc="0" normalizeH="0" baseline="0" noProof="0">
                          <a:ln>
                            <a:noFill/>
                          </a:ln>
                          <a:solidFill>
                            <a:prstClr val="black"/>
                          </a:solidFill>
                          <a:effectLst/>
                          <a:uLnTx/>
                          <a:uFillTx/>
                          <a:latin typeface="+mn-lt"/>
                          <a:ea typeface="+mn-ea"/>
                          <a:cs typeface="+mn-cs"/>
                        </a:rPr>
                        <a:t>الأناقة ما لها حدود
اتجه الى 'ذات' فى مول الإمارات او سيتي سنتر ميرديف او اطلب من علي التطبيق وتسوّق أزيائك الجديدة
#عيش_معانا_الجو #ذات #ذات_كونسبت #ذات_الجو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05/25/2021 06:14:07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14758537"/>
                  </a:ext>
                </a:extLst>
              </a:tr>
            </a:tbl>
          </a:graphicData>
        </a:graphic>
      </p:graphicFrame>
      <p:sp>
        <p:nvSpPr>
          <p:cNvPr id="4" name="Text Placeholder 3">
            <a:extLst>
              <a:ext uri="{FF2B5EF4-FFF2-40B4-BE49-F238E27FC236}">
                <a16:creationId xmlns:a16="http://schemas.microsoft.com/office/drawing/2014/main" id="{E98FDE0A-590D-459A-AB7B-275473FC98B1}"/>
              </a:ext>
            </a:extLst>
          </p:cNvPr>
          <p:cNvSpPr>
            <a:spLocks noGrp="1"/>
          </p:cNvSpPr>
          <p:nvPr>
            <p:ph type="body" sz="quarter" idx="14"/>
          </p:nvPr>
        </p:nvSpPr>
        <p:spPr/>
        <p:txBody>
          <a:bodyPr/>
          <a:lstStyle/>
          <a:p>
            <a:r>
              <a:rPr lang="en-US"/>
              <a:t>04/01/2021 - 05/31/2021</a:t>
            </a:r>
          </a:p>
        </p:txBody>
      </p:sp>
    </p:spTree>
    <p:extLst>
      <p:ext uri="{BB962C8B-B14F-4D97-AF65-F5344CB8AC3E}">
        <p14:creationId xmlns:p14="http://schemas.microsoft.com/office/powerpoint/2010/main" val="38276132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20210608_060642</Template>
  <TotalTime>3</TotalTime>
  <Words>975</Words>
  <Application>Microsoft Office PowerPoint</Application>
  <PresentationFormat>On-screen Show (16:9)</PresentationFormat>
  <Paragraphs>350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Instagram Posts Table | thatconceptstore - 1 of 25</vt:lpstr>
      <vt:lpstr>Instagram Posts Table | thatconceptstore - 2 of 25</vt:lpstr>
      <vt:lpstr>Instagram Posts Table | thatconceptstore - 3 of 25</vt:lpstr>
      <vt:lpstr>Instagram Posts Table | thatconceptstore - 4 of 25</vt:lpstr>
      <vt:lpstr>Instagram Posts Table | thatconceptstore - 5 of 25</vt:lpstr>
      <vt:lpstr>Instagram Posts Table | thatconceptstore - 6 of 25</vt:lpstr>
      <vt:lpstr>Instagram Posts Table | thatconceptstore - 7 of 25</vt:lpstr>
      <vt:lpstr>Instagram Posts Table | thatconceptstore - 8 of 25</vt:lpstr>
      <vt:lpstr>Instagram Posts Table | thatconceptstore - 9 of 25</vt:lpstr>
      <vt:lpstr>Instagram Posts Table | thatconceptstore - 10 of 25</vt:lpstr>
      <vt:lpstr>Instagram Posts Table | thatconceptstore - 11 of 25</vt:lpstr>
      <vt:lpstr>Instagram Posts Table | thatconceptstore - 12 of 25</vt:lpstr>
      <vt:lpstr>Instagram Posts Table | thatconceptstore - 13 of 25</vt:lpstr>
      <vt:lpstr>Instagram Posts Table | thatconceptstore - 14 of 25</vt:lpstr>
      <vt:lpstr>Instagram Posts Table | thatconceptstore - 15 of 25</vt:lpstr>
      <vt:lpstr>Instagram Posts Table | thatconceptstore - 16 of 25</vt:lpstr>
      <vt:lpstr>Instagram Posts Table | thatconceptstore - 17 of 25</vt:lpstr>
      <vt:lpstr>Instagram Posts Table | thatconceptstore - 18 of 25</vt:lpstr>
      <vt:lpstr>Instagram Posts Table | thatconceptstore - 19 of 25</vt:lpstr>
      <vt:lpstr>Instagram Posts Table | thatconceptstore - 20 of 25</vt:lpstr>
      <vt:lpstr>Instagram Posts Table | thatconceptstore - 21 of 25</vt:lpstr>
      <vt:lpstr>Instagram Posts Table | thatconceptstore - 22 of 25</vt:lpstr>
      <vt:lpstr>Instagram Posts Table | thatconceptstore - 23 of 25</vt:lpstr>
      <vt:lpstr>Instagram Posts Table | thatconceptstore - 24 of 25</vt:lpstr>
      <vt:lpstr>Instagram Posts Table | thatconceptstore - 25 of 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thatconceptstore - 1 of 25</dc:title>
  <dc:creator>Frederik Peiniger</dc:creator>
  <cp:lastModifiedBy>Frederik Peiniger</cp:lastModifiedBy>
  <cp:revision>1</cp:revision>
  <dcterms:created xsi:type="dcterms:W3CDTF">2021-06-08T06:06:43Z</dcterms:created>
  <dcterms:modified xsi:type="dcterms:W3CDTF">2021-06-08T06:10:09Z</dcterms:modified>
</cp:coreProperties>
</file>