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2/23/2021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1EAC-D930-41AE-AE15-44C77D07FFEF}"/>
              </a:ext>
            </a:extLst>
          </p:cNvPr>
          <p:cNvSpPr>
            <a:spLocks noGrp="1"/>
          </p:cNvSpPr>
          <p:nvPr>
            <p:ph type="title"/>
          </p:nvPr>
        </p:nvSpPr>
        <p:spPr/>
        <p:txBody>
          <a:bodyPr/>
          <a:lstStyle/>
          <a:p>
            <a:r>
              <a:rPr lang="en-US"/>
              <a:t>Facebook Top Posts Table | Home Centre - 1 of 25</a:t>
            </a:r>
          </a:p>
        </p:txBody>
      </p:sp>
      <p:graphicFrame>
        <p:nvGraphicFramePr>
          <p:cNvPr id="5" name="Table Placeholder 4">
            <a:extLst>
              <a:ext uri="{FF2B5EF4-FFF2-40B4-BE49-F238E27FC236}">
                <a16:creationId xmlns:a16="http://schemas.microsoft.com/office/drawing/2014/main" id="{A0908BC1-02E9-4AF5-960F-4D762902AC7B}"/>
              </a:ext>
            </a:extLst>
          </p:cNvPr>
          <p:cNvGraphicFramePr>
            <a:graphicFrameLocks noGrp="1"/>
          </p:cNvGraphicFramePr>
          <p:nvPr>
            <p:ph type="tbl" sz="quarter" idx="13"/>
            <p:extLst>
              <p:ext uri="{D42A27DB-BD31-4B8C-83A1-F6EECF244321}">
                <p14:modId xmlns:p14="http://schemas.microsoft.com/office/powerpoint/2010/main" val="3974342766"/>
              </p:ext>
            </p:extLst>
          </p:nvPr>
        </p:nvGraphicFramePr>
        <p:xfrm>
          <a:off x="457200" y="1298575"/>
          <a:ext cx="7571232" cy="20116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9802481"/>
                    </a:ext>
                  </a:extLst>
                </a:gridCol>
                <a:gridCol w="411480">
                  <a:extLst>
                    <a:ext uri="{9D8B030D-6E8A-4147-A177-3AD203B41FA5}">
                      <a16:colId xmlns:a16="http://schemas.microsoft.com/office/drawing/2014/main" val="1019419447"/>
                    </a:ext>
                  </a:extLst>
                </a:gridCol>
                <a:gridCol w="411480">
                  <a:extLst>
                    <a:ext uri="{9D8B030D-6E8A-4147-A177-3AD203B41FA5}">
                      <a16:colId xmlns:a16="http://schemas.microsoft.com/office/drawing/2014/main" val="4144072984"/>
                    </a:ext>
                  </a:extLst>
                </a:gridCol>
                <a:gridCol w="411480">
                  <a:extLst>
                    <a:ext uri="{9D8B030D-6E8A-4147-A177-3AD203B41FA5}">
                      <a16:colId xmlns:a16="http://schemas.microsoft.com/office/drawing/2014/main" val="230233420"/>
                    </a:ext>
                  </a:extLst>
                </a:gridCol>
                <a:gridCol w="411480">
                  <a:extLst>
                    <a:ext uri="{9D8B030D-6E8A-4147-A177-3AD203B41FA5}">
                      <a16:colId xmlns:a16="http://schemas.microsoft.com/office/drawing/2014/main" val="2849774076"/>
                    </a:ext>
                  </a:extLst>
                </a:gridCol>
                <a:gridCol w="411480">
                  <a:extLst>
                    <a:ext uri="{9D8B030D-6E8A-4147-A177-3AD203B41FA5}">
                      <a16:colId xmlns:a16="http://schemas.microsoft.com/office/drawing/2014/main" val="296413481"/>
                    </a:ext>
                  </a:extLst>
                </a:gridCol>
                <a:gridCol w="411480">
                  <a:extLst>
                    <a:ext uri="{9D8B030D-6E8A-4147-A177-3AD203B41FA5}">
                      <a16:colId xmlns:a16="http://schemas.microsoft.com/office/drawing/2014/main" val="3348963515"/>
                    </a:ext>
                  </a:extLst>
                </a:gridCol>
                <a:gridCol w="411480">
                  <a:extLst>
                    <a:ext uri="{9D8B030D-6E8A-4147-A177-3AD203B41FA5}">
                      <a16:colId xmlns:a16="http://schemas.microsoft.com/office/drawing/2014/main" val="3775944073"/>
                    </a:ext>
                  </a:extLst>
                </a:gridCol>
                <a:gridCol w="411480">
                  <a:extLst>
                    <a:ext uri="{9D8B030D-6E8A-4147-A177-3AD203B41FA5}">
                      <a16:colId xmlns:a16="http://schemas.microsoft.com/office/drawing/2014/main" val="491508283"/>
                    </a:ext>
                  </a:extLst>
                </a:gridCol>
                <a:gridCol w="411480">
                  <a:extLst>
                    <a:ext uri="{9D8B030D-6E8A-4147-A177-3AD203B41FA5}">
                      <a16:colId xmlns:a16="http://schemas.microsoft.com/office/drawing/2014/main" val="251719523"/>
                    </a:ext>
                  </a:extLst>
                </a:gridCol>
                <a:gridCol w="411480">
                  <a:extLst>
                    <a:ext uri="{9D8B030D-6E8A-4147-A177-3AD203B41FA5}">
                      <a16:colId xmlns:a16="http://schemas.microsoft.com/office/drawing/2014/main" val="3092673309"/>
                    </a:ext>
                  </a:extLst>
                </a:gridCol>
                <a:gridCol w="411480">
                  <a:extLst>
                    <a:ext uri="{9D8B030D-6E8A-4147-A177-3AD203B41FA5}">
                      <a16:colId xmlns:a16="http://schemas.microsoft.com/office/drawing/2014/main" val="2375096732"/>
                    </a:ext>
                  </a:extLst>
                </a:gridCol>
                <a:gridCol w="411480">
                  <a:extLst>
                    <a:ext uri="{9D8B030D-6E8A-4147-A177-3AD203B41FA5}">
                      <a16:colId xmlns:a16="http://schemas.microsoft.com/office/drawing/2014/main" val="1516626646"/>
                    </a:ext>
                  </a:extLst>
                </a:gridCol>
                <a:gridCol w="411480">
                  <a:extLst>
                    <a:ext uri="{9D8B030D-6E8A-4147-A177-3AD203B41FA5}">
                      <a16:colId xmlns:a16="http://schemas.microsoft.com/office/drawing/2014/main" val="141030465"/>
                    </a:ext>
                  </a:extLst>
                </a:gridCol>
                <a:gridCol w="411480">
                  <a:extLst>
                    <a:ext uri="{9D8B030D-6E8A-4147-A177-3AD203B41FA5}">
                      <a16:colId xmlns:a16="http://schemas.microsoft.com/office/drawing/2014/main" val="18556005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688812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- 2021-01-04 07:37:44</a:t>
                      </a:r>
                      <a:r>
                        <a:rPr kumimoji="0" lang="en-US" sz="1000" b="0" i="0" u="none" strike="noStrike" kern="1200" cap="none" spc="0" normalizeH="0" baseline="0" noProof="0">
                          <a:ln>
                            <a:noFill/>
                          </a:ln>
                          <a:solidFill>
                            <a:prstClr val="black"/>
                          </a:solidFill>
                          <a:effectLst/>
                          <a:uLnTx/>
                          <a:uFillTx/>
                          <a:latin typeface="+mn-lt"/>
                          <a:ea typeface="+mn-ea"/>
                          <a:cs typeface="+mn-cs"/>
                        </a:rPr>
                        <a:t>
 Get rid of things you don’t love! Enjoy special offer at Home Centre on your favourite products. Visit your nearest store today. T&amp;C apply.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0.0010719159103407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525182654"/>
                  </a:ext>
                </a:extLst>
              </a:tr>
            </a:tbl>
          </a:graphicData>
        </a:graphic>
      </p:graphicFrame>
      <p:sp>
        <p:nvSpPr>
          <p:cNvPr id="4" name="Text Placeholder 3">
            <a:extLst>
              <a:ext uri="{FF2B5EF4-FFF2-40B4-BE49-F238E27FC236}">
                <a16:creationId xmlns:a16="http://schemas.microsoft.com/office/drawing/2014/main" id="{332AFEE2-8F17-41EA-BA73-688FE170748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208870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E2B1-14C2-409F-9F17-5B1684BE2735}"/>
              </a:ext>
            </a:extLst>
          </p:cNvPr>
          <p:cNvSpPr>
            <a:spLocks noGrp="1"/>
          </p:cNvSpPr>
          <p:nvPr>
            <p:ph type="title"/>
          </p:nvPr>
        </p:nvSpPr>
        <p:spPr/>
        <p:txBody>
          <a:bodyPr/>
          <a:lstStyle/>
          <a:p>
            <a:r>
              <a:rPr lang="en-US"/>
              <a:t>Facebook Top Posts Table | Home Centre - 2 of 25</a:t>
            </a:r>
          </a:p>
        </p:txBody>
      </p:sp>
      <p:graphicFrame>
        <p:nvGraphicFramePr>
          <p:cNvPr id="5" name="Table Placeholder 4">
            <a:extLst>
              <a:ext uri="{FF2B5EF4-FFF2-40B4-BE49-F238E27FC236}">
                <a16:creationId xmlns:a16="http://schemas.microsoft.com/office/drawing/2014/main" id="{D5B309B8-9B3E-4845-969C-47557B688BEC}"/>
              </a:ext>
            </a:extLst>
          </p:cNvPr>
          <p:cNvGraphicFramePr>
            <a:graphicFrameLocks noGrp="1"/>
          </p:cNvGraphicFramePr>
          <p:nvPr>
            <p:ph type="tbl" sz="quarter" idx="13"/>
            <p:extLst>
              <p:ext uri="{D42A27DB-BD31-4B8C-83A1-F6EECF244321}">
                <p14:modId xmlns:p14="http://schemas.microsoft.com/office/powerpoint/2010/main" val="18585840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5479385"/>
                    </a:ext>
                  </a:extLst>
                </a:gridCol>
                <a:gridCol w="411480">
                  <a:extLst>
                    <a:ext uri="{9D8B030D-6E8A-4147-A177-3AD203B41FA5}">
                      <a16:colId xmlns:a16="http://schemas.microsoft.com/office/drawing/2014/main" val="623791211"/>
                    </a:ext>
                  </a:extLst>
                </a:gridCol>
                <a:gridCol w="411480">
                  <a:extLst>
                    <a:ext uri="{9D8B030D-6E8A-4147-A177-3AD203B41FA5}">
                      <a16:colId xmlns:a16="http://schemas.microsoft.com/office/drawing/2014/main" val="1397966612"/>
                    </a:ext>
                  </a:extLst>
                </a:gridCol>
                <a:gridCol w="411480">
                  <a:extLst>
                    <a:ext uri="{9D8B030D-6E8A-4147-A177-3AD203B41FA5}">
                      <a16:colId xmlns:a16="http://schemas.microsoft.com/office/drawing/2014/main" val="537402320"/>
                    </a:ext>
                  </a:extLst>
                </a:gridCol>
                <a:gridCol w="411480">
                  <a:extLst>
                    <a:ext uri="{9D8B030D-6E8A-4147-A177-3AD203B41FA5}">
                      <a16:colId xmlns:a16="http://schemas.microsoft.com/office/drawing/2014/main" val="3204047400"/>
                    </a:ext>
                  </a:extLst>
                </a:gridCol>
                <a:gridCol w="411480">
                  <a:extLst>
                    <a:ext uri="{9D8B030D-6E8A-4147-A177-3AD203B41FA5}">
                      <a16:colId xmlns:a16="http://schemas.microsoft.com/office/drawing/2014/main" val="3824611270"/>
                    </a:ext>
                  </a:extLst>
                </a:gridCol>
                <a:gridCol w="411480">
                  <a:extLst>
                    <a:ext uri="{9D8B030D-6E8A-4147-A177-3AD203B41FA5}">
                      <a16:colId xmlns:a16="http://schemas.microsoft.com/office/drawing/2014/main" val="2775747087"/>
                    </a:ext>
                  </a:extLst>
                </a:gridCol>
                <a:gridCol w="411480">
                  <a:extLst>
                    <a:ext uri="{9D8B030D-6E8A-4147-A177-3AD203B41FA5}">
                      <a16:colId xmlns:a16="http://schemas.microsoft.com/office/drawing/2014/main" val="703480836"/>
                    </a:ext>
                  </a:extLst>
                </a:gridCol>
                <a:gridCol w="411480">
                  <a:extLst>
                    <a:ext uri="{9D8B030D-6E8A-4147-A177-3AD203B41FA5}">
                      <a16:colId xmlns:a16="http://schemas.microsoft.com/office/drawing/2014/main" val="1399795751"/>
                    </a:ext>
                  </a:extLst>
                </a:gridCol>
                <a:gridCol w="411480">
                  <a:extLst>
                    <a:ext uri="{9D8B030D-6E8A-4147-A177-3AD203B41FA5}">
                      <a16:colId xmlns:a16="http://schemas.microsoft.com/office/drawing/2014/main" val="1786185237"/>
                    </a:ext>
                  </a:extLst>
                </a:gridCol>
                <a:gridCol w="411480">
                  <a:extLst>
                    <a:ext uri="{9D8B030D-6E8A-4147-A177-3AD203B41FA5}">
                      <a16:colId xmlns:a16="http://schemas.microsoft.com/office/drawing/2014/main" val="2198880946"/>
                    </a:ext>
                  </a:extLst>
                </a:gridCol>
                <a:gridCol w="411480">
                  <a:extLst>
                    <a:ext uri="{9D8B030D-6E8A-4147-A177-3AD203B41FA5}">
                      <a16:colId xmlns:a16="http://schemas.microsoft.com/office/drawing/2014/main" val="1726315705"/>
                    </a:ext>
                  </a:extLst>
                </a:gridCol>
                <a:gridCol w="411480">
                  <a:extLst>
                    <a:ext uri="{9D8B030D-6E8A-4147-A177-3AD203B41FA5}">
                      <a16:colId xmlns:a16="http://schemas.microsoft.com/office/drawing/2014/main" val="2978926576"/>
                    </a:ext>
                  </a:extLst>
                </a:gridCol>
                <a:gridCol w="411480">
                  <a:extLst>
                    <a:ext uri="{9D8B030D-6E8A-4147-A177-3AD203B41FA5}">
                      <a16:colId xmlns:a16="http://schemas.microsoft.com/office/drawing/2014/main" val="313415725"/>
                    </a:ext>
                  </a:extLst>
                </a:gridCol>
                <a:gridCol w="411480">
                  <a:extLst>
                    <a:ext uri="{9D8B030D-6E8A-4147-A177-3AD203B41FA5}">
                      <a16:colId xmlns:a16="http://schemas.microsoft.com/office/drawing/2014/main" val="20191377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203615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- 2021-01-04 07:43:08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استبدلوا كل ما لا تبحون بما تحبون، استمتعوا بعرض خاص على منتجاتكم المفضلة، زوروا متجرنا اليوم. تطبق الشروط.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20245266"/>
                  </a:ext>
                </a:extLst>
              </a:tr>
            </a:tbl>
          </a:graphicData>
        </a:graphic>
      </p:graphicFrame>
      <p:sp>
        <p:nvSpPr>
          <p:cNvPr id="4" name="Text Placeholder 3">
            <a:extLst>
              <a:ext uri="{FF2B5EF4-FFF2-40B4-BE49-F238E27FC236}">
                <a16:creationId xmlns:a16="http://schemas.microsoft.com/office/drawing/2014/main" id="{5A673504-28E6-4A62-BCEE-CC4B17101E6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959471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ABE70-1B86-408D-A767-8E4EA7CFE23E}"/>
              </a:ext>
            </a:extLst>
          </p:cNvPr>
          <p:cNvSpPr>
            <a:spLocks noGrp="1"/>
          </p:cNvSpPr>
          <p:nvPr>
            <p:ph type="title"/>
          </p:nvPr>
        </p:nvSpPr>
        <p:spPr/>
        <p:txBody>
          <a:bodyPr/>
          <a:lstStyle/>
          <a:p>
            <a:r>
              <a:rPr lang="en-US"/>
              <a:t>Facebook Top Posts Table | Home Centre - 3 of 25</a:t>
            </a:r>
          </a:p>
        </p:txBody>
      </p:sp>
      <p:graphicFrame>
        <p:nvGraphicFramePr>
          <p:cNvPr id="5" name="Table Placeholder 4">
            <a:extLst>
              <a:ext uri="{FF2B5EF4-FFF2-40B4-BE49-F238E27FC236}">
                <a16:creationId xmlns:a16="http://schemas.microsoft.com/office/drawing/2014/main" id="{63E1ACBA-DDA1-48D6-B085-E1E2702F4A5A}"/>
              </a:ext>
            </a:extLst>
          </p:cNvPr>
          <p:cNvGraphicFramePr>
            <a:graphicFrameLocks noGrp="1"/>
          </p:cNvGraphicFramePr>
          <p:nvPr>
            <p:ph type="tbl" sz="quarter" idx="13"/>
            <p:extLst>
              <p:ext uri="{D42A27DB-BD31-4B8C-83A1-F6EECF244321}">
                <p14:modId xmlns:p14="http://schemas.microsoft.com/office/powerpoint/2010/main" val="402096714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3578368"/>
                    </a:ext>
                  </a:extLst>
                </a:gridCol>
                <a:gridCol w="411480">
                  <a:extLst>
                    <a:ext uri="{9D8B030D-6E8A-4147-A177-3AD203B41FA5}">
                      <a16:colId xmlns:a16="http://schemas.microsoft.com/office/drawing/2014/main" val="3118820531"/>
                    </a:ext>
                  </a:extLst>
                </a:gridCol>
                <a:gridCol w="411480">
                  <a:extLst>
                    <a:ext uri="{9D8B030D-6E8A-4147-A177-3AD203B41FA5}">
                      <a16:colId xmlns:a16="http://schemas.microsoft.com/office/drawing/2014/main" val="3419022077"/>
                    </a:ext>
                  </a:extLst>
                </a:gridCol>
                <a:gridCol w="411480">
                  <a:extLst>
                    <a:ext uri="{9D8B030D-6E8A-4147-A177-3AD203B41FA5}">
                      <a16:colId xmlns:a16="http://schemas.microsoft.com/office/drawing/2014/main" val="1056608818"/>
                    </a:ext>
                  </a:extLst>
                </a:gridCol>
                <a:gridCol w="411480">
                  <a:extLst>
                    <a:ext uri="{9D8B030D-6E8A-4147-A177-3AD203B41FA5}">
                      <a16:colId xmlns:a16="http://schemas.microsoft.com/office/drawing/2014/main" val="1563553397"/>
                    </a:ext>
                  </a:extLst>
                </a:gridCol>
                <a:gridCol w="411480">
                  <a:extLst>
                    <a:ext uri="{9D8B030D-6E8A-4147-A177-3AD203B41FA5}">
                      <a16:colId xmlns:a16="http://schemas.microsoft.com/office/drawing/2014/main" val="424390111"/>
                    </a:ext>
                  </a:extLst>
                </a:gridCol>
                <a:gridCol w="411480">
                  <a:extLst>
                    <a:ext uri="{9D8B030D-6E8A-4147-A177-3AD203B41FA5}">
                      <a16:colId xmlns:a16="http://schemas.microsoft.com/office/drawing/2014/main" val="3737099494"/>
                    </a:ext>
                  </a:extLst>
                </a:gridCol>
                <a:gridCol w="411480">
                  <a:extLst>
                    <a:ext uri="{9D8B030D-6E8A-4147-A177-3AD203B41FA5}">
                      <a16:colId xmlns:a16="http://schemas.microsoft.com/office/drawing/2014/main" val="2498672165"/>
                    </a:ext>
                  </a:extLst>
                </a:gridCol>
                <a:gridCol w="411480">
                  <a:extLst>
                    <a:ext uri="{9D8B030D-6E8A-4147-A177-3AD203B41FA5}">
                      <a16:colId xmlns:a16="http://schemas.microsoft.com/office/drawing/2014/main" val="4066868702"/>
                    </a:ext>
                  </a:extLst>
                </a:gridCol>
                <a:gridCol w="411480">
                  <a:extLst>
                    <a:ext uri="{9D8B030D-6E8A-4147-A177-3AD203B41FA5}">
                      <a16:colId xmlns:a16="http://schemas.microsoft.com/office/drawing/2014/main" val="493559741"/>
                    </a:ext>
                  </a:extLst>
                </a:gridCol>
                <a:gridCol w="411480">
                  <a:extLst>
                    <a:ext uri="{9D8B030D-6E8A-4147-A177-3AD203B41FA5}">
                      <a16:colId xmlns:a16="http://schemas.microsoft.com/office/drawing/2014/main" val="3269654789"/>
                    </a:ext>
                  </a:extLst>
                </a:gridCol>
                <a:gridCol w="411480">
                  <a:extLst>
                    <a:ext uri="{9D8B030D-6E8A-4147-A177-3AD203B41FA5}">
                      <a16:colId xmlns:a16="http://schemas.microsoft.com/office/drawing/2014/main" val="956501286"/>
                    </a:ext>
                  </a:extLst>
                </a:gridCol>
                <a:gridCol w="411480">
                  <a:extLst>
                    <a:ext uri="{9D8B030D-6E8A-4147-A177-3AD203B41FA5}">
                      <a16:colId xmlns:a16="http://schemas.microsoft.com/office/drawing/2014/main" val="2549336009"/>
                    </a:ext>
                  </a:extLst>
                </a:gridCol>
                <a:gridCol w="411480">
                  <a:extLst>
                    <a:ext uri="{9D8B030D-6E8A-4147-A177-3AD203B41FA5}">
                      <a16:colId xmlns:a16="http://schemas.microsoft.com/office/drawing/2014/main" val="1439317581"/>
                    </a:ext>
                  </a:extLst>
                </a:gridCol>
                <a:gridCol w="411480">
                  <a:extLst>
                    <a:ext uri="{9D8B030D-6E8A-4147-A177-3AD203B41FA5}">
                      <a16:colId xmlns:a16="http://schemas.microsoft.com/office/drawing/2014/main" val="32947373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266105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- 2021-01-04 14:04:07</a:t>
                      </a:r>
                      <a:r>
                        <a:rPr kumimoji="0" lang="en-US" sz="1000" b="0" i="0" u="none" strike="noStrike" kern="1200" cap="none" spc="0" normalizeH="0" baseline="0" noProof="0">
                          <a:ln>
                            <a:noFill/>
                          </a:ln>
                          <a:solidFill>
                            <a:prstClr val="black"/>
                          </a:solidFill>
                          <a:effectLst/>
                          <a:uLnTx/>
                          <a:uFillTx/>
                          <a:latin typeface="+mn-lt"/>
                          <a:ea typeface="+mn-ea"/>
                          <a:cs typeface="+mn-cs"/>
                        </a:rPr>
                        <a:t>
 It starts with a stylish ottoman then a chic console and a statement artwork to capture the eye and entertain curiosity. Shop now:
https://bit.ly/EntIGb 
#CelebrateHomeWithHC
</a:t>
                      </a:r>
                      <a:r>
                        <a:rPr kumimoji="0" lang="ar-AE" sz="1000" b="0" i="0" u="none" strike="noStrike" kern="1200" cap="none" spc="0" normalizeH="0" baseline="0" noProof="0">
                          <a:ln>
                            <a:noFill/>
                          </a:ln>
                          <a:solidFill>
                            <a:prstClr val="black"/>
                          </a:solidFill>
                          <a:effectLst/>
                          <a:uLnTx/>
                          <a:uFillTx/>
                          <a:latin typeface="+mn-lt"/>
                          <a:ea typeface="+mn-ea"/>
                          <a:cs typeface="+mn-cs"/>
                        </a:rPr>
                        <a:t>يبدأ بستايل عثماني ثم بتحفة فنية خلابة تجذب الأنظار. تسوقوا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https://bit.ly/EntFba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0.041268762548116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289721852"/>
                  </a:ext>
                </a:extLst>
              </a:tr>
            </a:tbl>
          </a:graphicData>
        </a:graphic>
      </p:graphicFrame>
      <p:sp>
        <p:nvSpPr>
          <p:cNvPr id="4" name="Text Placeholder 3">
            <a:extLst>
              <a:ext uri="{FF2B5EF4-FFF2-40B4-BE49-F238E27FC236}">
                <a16:creationId xmlns:a16="http://schemas.microsoft.com/office/drawing/2014/main" id="{67079DD2-B0FE-4076-8131-E00BDF79EF86}"/>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978249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BCC57-9776-4A91-8EB0-2A2FCC0CF967}"/>
              </a:ext>
            </a:extLst>
          </p:cNvPr>
          <p:cNvSpPr>
            <a:spLocks noGrp="1"/>
          </p:cNvSpPr>
          <p:nvPr>
            <p:ph type="title"/>
          </p:nvPr>
        </p:nvSpPr>
        <p:spPr/>
        <p:txBody>
          <a:bodyPr/>
          <a:lstStyle/>
          <a:p>
            <a:r>
              <a:rPr lang="en-US"/>
              <a:t>Facebook Top Posts Table | Home Centre - 4 of 25</a:t>
            </a:r>
          </a:p>
        </p:txBody>
      </p:sp>
      <p:graphicFrame>
        <p:nvGraphicFramePr>
          <p:cNvPr id="5" name="Table Placeholder 4">
            <a:extLst>
              <a:ext uri="{FF2B5EF4-FFF2-40B4-BE49-F238E27FC236}">
                <a16:creationId xmlns:a16="http://schemas.microsoft.com/office/drawing/2014/main" id="{139125AB-28CE-4872-9DBE-D43FCC3CAFA6}"/>
              </a:ext>
            </a:extLst>
          </p:cNvPr>
          <p:cNvGraphicFramePr>
            <a:graphicFrameLocks noGrp="1"/>
          </p:cNvGraphicFramePr>
          <p:nvPr>
            <p:ph type="tbl" sz="quarter" idx="13"/>
            <p:extLst>
              <p:ext uri="{D42A27DB-BD31-4B8C-83A1-F6EECF244321}">
                <p14:modId xmlns:p14="http://schemas.microsoft.com/office/powerpoint/2010/main" val="10137518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20617467"/>
                    </a:ext>
                  </a:extLst>
                </a:gridCol>
                <a:gridCol w="411480">
                  <a:extLst>
                    <a:ext uri="{9D8B030D-6E8A-4147-A177-3AD203B41FA5}">
                      <a16:colId xmlns:a16="http://schemas.microsoft.com/office/drawing/2014/main" val="535954946"/>
                    </a:ext>
                  </a:extLst>
                </a:gridCol>
                <a:gridCol w="411480">
                  <a:extLst>
                    <a:ext uri="{9D8B030D-6E8A-4147-A177-3AD203B41FA5}">
                      <a16:colId xmlns:a16="http://schemas.microsoft.com/office/drawing/2014/main" val="1281990441"/>
                    </a:ext>
                  </a:extLst>
                </a:gridCol>
                <a:gridCol w="411480">
                  <a:extLst>
                    <a:ext uri="{9D8B030D-6E8A-4147-A177-3AD203B41FA5}">
                      <a16:colId xmlns:a16="http://schemas.microsoft.com/office/drawing/2014/main" val="724473180"/>
                    </a:ext>
                  </a:extLst>
                </a:gridCol>
                <a:gridCol w="411480">
                  <a:extLst>
                    <a:ext uri="{9D8B030D-6E8A-4147-A177-3AD203B41FA5}">
                      <a16:colId xmlns:a16="http://schemas.microsoft.com/office/drawing/2014/main" val="646872082"/>
                    </a:ext>
                  </a:extLst>
                </a:gridCol>
                <a:gridCol w="411480">
                  <a:extLst>
                    <a:ext uri="{9D8B030D-6E8A-4147-A177-3AD203B41FA5}">
                      <a16:colId xmlns:a16="http://schemas.microsoft.com/office/drawing/2014/main" val="3787024909"/>
                    </a:ext>
                  </a:extLst>
                </a:gridCol>
                <a:gridCol w="411480">
                  <a:extLst>
                    <a:ext uri="{9D8B030D-6E8A-4147-A177-3AD203B41FA5}">
                      <a16:colId xmlns:a16="http://schemas.microsoft.com/office/drawing/2014/main" val="2381931495"/>
                    </a:ext>
                  </a:extLst>
                </a:gridCol>
                <a:gridCol w="411480">
                  <a:extLst>
                    <a:ext uri="{9D8B030D-6E8A-4147-A177-3AD203B41FA5}">
                      <a16:colId xmlns:a16="http://schemas.microsoft.com/office/drawing/2014/main" val="3301569931"/>
                    </a:ext>
                  </a:extLst>
                </a:gridCol>
                <a:gridCol w="411480">
                  <a:extLst>
                    <a:ext uri="{9D8B030D-6E8A-4147-A177-3AD203B41FA5}">
                      <a16:colId xmlns:a16="http://schemas.microsoft.com/office/drawing/2014/main" val="1940436047"/>
                    </a:ext>
                  </a:extLst>
                </a:gridCol>
                <a:gridCol w="411480">
                  <a:extLst>
                    <a:ext uri="{9D8B030D-6E8A-4147-A177-3AD203B41FA5}">
                      <a16:colId xmlns:a16="http://schemas.microsoft.com/office/drawing/2014/main" val="223355066"/>
                    </a:ext>
                  </a:extLst>
                </a:gridCol>
                <a:gridCol w="411480">
                  <a:extLst>
                    <a:ext uri="{9D8B030D-6E8A-4147-A177-3AD203B41FA5}">
                      <a16:colId xmlns:a16="http://schemas.microsoft.com/office/drawing/2014/main" val="3786165133"/>
                    </a:ext>
                  </a:extLst>
                </a:gridCol>
                <a:gridCol w="411480">
                  <a:extLst>
                    <a:ext uri="{9D8B030D-6E8A-4147-A177-3AD203B41FA5}">
                      <a16:colId xmlns:a16="http://schemas.microsoft.com/office/drawing/2014/main" val="993442522"/>
                    </a:ext>
                  </a:extLst>
                </a:gridCol>
                <a:gridCol w="411480">
                  <a:extLst>
                    <a:ext uri="{9D8B030D-6E8A-4147-A177-3AD203B41FA5}">
                      <a16:colId xmlns:a16="http://schemas.microsoft.com/office/drawing/2014/main" val="3885643497"/>
                    </a:ext>
                  </a:extLst>
                </a:gridCol>
                <a:gridCol w="411480">
                  <a:extLst>
                    <a:ext uri="{9D8B030D-6E8A-4147-A177-3AD203B41FA5}">
                      <a16:colId xmlns:a16="http://schemas.microsoft.com/office/drawing/2014/main" val="3032767398"/>
                    </a:ext>
                  </a:extLst>
                </a:gridCol>
                <a:gridCol w="411480">
                  <a:extLst>
                    <a:ext uri="{9D8B030D-6E8A-4147-A177-3AD203B41FA5}">
                      <a16:colId xmlns:a16="http://schemas.microsoft.com/office/drawing/2014/main" val="19912628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299270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- 2021-01-05 14:29:00</a:t>
                      </a:r>
                      <a:r>
                        <a:rPr kumimoji="0" lang="en-US" sz="1000" b="0" i="0" u="none" strike="noStrike" kern="1200" cap="none" spc="0" normalizeH="0" baseline="0" noProof="0">
                          <a:ln>
                            <a:noFill/>
                          </a:ln>
                          <a:solidFill>
                            <a:prstClr val="black"/>
                          </a:solidFill>
                          <a:effectLst/>
                          <a:uLnTx/>
                          <a:uFillTx/>
                          <a:latin typeface="+mn-lt"/>
                          <a:ea typeface="+mn-ea"/>
                          <a:cs typeface="+mn-cs"/>
                        </a:rPr>
                        <a:t>
 Curl up on a pool of cushions and bask in the winter sun.
Tag us in your pictures to be featured.
</a:t>
                      </a:r>
                      <a:r>
                        <a:rPr kumimoji="0" lang="ar-AE" sz="1000" b="0" i="0" u="none" strike="noStrike" kern="1200" cap="none" spc="0" normalizeH="0" baseline="0" noProof="0">
                          <a:ln>
                            <a:noFill/>
                          </a:ln>
                          <a:solidFill>
                            <a:prstClr val="black"/>
                          </a:solidFill>
                          <a:effectLst/>
                          <a:uLnTx/>
                          <a:uFillTx/>
                          <a:latin typeface="+mn-lt"/>
                          <a:ea typeface="+mn-ea"/>
                          <a:cs typeface="+mn-cs"/>
                        </a:rPr>
                        <a:t>احساس الراحة مع هذه المخدات الرائعة لشمس فصل الشتاء. شاركونا صوركم
#</a:t>
                      </a:r>
                      <a:r>
                        <a:rPr kumimoji="0" lang="en-US" sz="1000" b="0" i="0" u="none" strike="noStrike" kern="1200" cap="none" spc="0" normalizeH="0" baseline="0" noProof="0">
                          <a:ln>
                            <a:noFill/>
                          </a:ln>
                          <a:solidFill>
                            <a:prstClr val="black"/>
                          </a:solidFill>
                          <a:effectLst/>
                          <a:uLnTx/>
                          <a:uFillTx/>
                          <a:latin typeface="+mn-lt"/>
                          <a:ea typeface="+mn-ea"/>
                          <a:cs typeface="+mn-cs"/>
                        </a:rPr>
                        <a:t>homedecor #decorationideas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0.030548359124366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6035507"/>
                  </a:ext>
                </a:extLst>
              </a:tr>
            </a:tbl>
          </a:graphicData>
        </a:graphic>
      </p:graphicFrame>
      <p:sp>
        <p:nvSpPr>
          <p:cNvPr id="4" name="Text Placeholder 3">
            <a:extLst>
              <a:ext uri="{FF2B5EF4-FFF2-40B4-BE49-F238E27FC236}">
                <a16:creationId xmlns:a16="http://schemas.microsoft.com/office/drawing/2014/main" id="{9123DC86-AE8B-4AD6-AB6F-1A7389431F2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241959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B82DD-B42E-4BD4-A9A0-E4B63E7C9A74}"/>
              </a:ext>
            </a:extLst>
          </p:cNvPr>
          <p:cNvSpPr>
            <a:spLocks noGrp="1"/>
          </p:cNvSpPr>
          <p:nvPr>
            <p:ph type="title"/>
          </p:nvPr>
        </p:nvSpPr>
        <p:spPr/>
        <p:txBody>
          <a:bodyPr/>
          <a:lstStyle/>
          <a:p>
            <a:r>
              <a:rPr lang="en-US"/>
              <a:t>Facebook Top Posts Table | Home Centre - 5 of 25</a:t>
            </a:r>
          </a:p>
        </p:txBody>
      </p:sp>
      <p:graphicFrame>
        <p:nvGraphicFramePr>
          <p:cNvPr id="5" name="Table Placeholder 4">
            <a:extLst>
              <a:ext uri="{FF2B5EF4-FFF2-40B4-BE49-F238E27FC236}">
                <a16:creationId xmlns:a16="http://schemas.microsoft.com/office/drawing/2014/main" id="{1F2F13B0-DEC5-4880-A8A8-7D2EC577A992}"/>
              </a:ext>
            </a:extLst>
          </p:cNvPr>
          <p:cNvGraphicFramePr>
            <a:graphicFrameLocks noGrp="1"/>
          </p:cNvGraphicFramePr>
          <p:nvPr>
            <p:ph type="tbl" sz="quarter" idx="13"/>
            <p:extLst>
              <p:ext uri="{D42A27DB-BD31-4B8C-83A1-F6EECF244321}">
                <p14:modId xmlns:p14="http://schemas.microsoft.com/office/powerpoint/2010/main" val="7744362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0796070"/>
                    </a:ext>
                  </a:extLst>
                </a:gridCol>
                <a:gridCol w="411480">
                  <a:extLst>
                    <a:ext uri="{9D8B030D-6E8A-4147-A177-3AD203B41FA5}">
                      <a16:colId xmlns:a16="http://schemas.microsoft.com/office/drawing/2014/main" val="487404915"/>
                    </a:ext>
                  </a:extLst>
                </a:gridCol>
                <a:gridCol w="411480">
                  <a:extLst>
                    <a:ext uri="{9D8B030D-6E8A-4147-A177-3AD203B41FA5}">
                      <a16:colId xmlns:a16="http://schemas.microsoft.com/office/drawing/2014/main" val="1832811466"/>
                    </a:ext>
                  </a:extLst>
                </a:gridCol>
                <a:gridCol w="411480">
                  <a:extLst>
                    <a:ext uri="{9D8B030D-6E8A-4147-A177-3AD203B41FA5}">
                      <a16:colId xmlns:a16="http://schemas.microsoft.com/office/drawing/2014/main" val="2457400495"/>
                    </a:ext>
                  </a:extLst>
                </a:gridCol>
                <a:gridCol w="411480">
                  <a:extLst>
                    <a:ext uri="{9D8B030D-6E8A-4147-A177-3AD203B41FA5}">
                      <a16:colId xmlns:a16="http://schemas.microsoft.com/office/drawing/2014/main" val="1812494711"/>
                    </a:ext>
                  </a:extLst>
                </a:gridCol>
                <a:gridCol w="411480">
                  <a:extLst>
                    <a:ext uri="{9D8B030D-6E8A-4147-A177-3AD203B41FA5}">
                      <a16:colId xmlns:a16="http://schemas.microsoft.com/office/drawing/2014/main" val="3083472900"/>
                    </a:ext>
                  </a:extLst>
                </a:gridCol>
                <a:gridCol w="411480">
                  <a:extLst>
                    <a:ext uri="{9D8B030D-6E8A-4147-A177-3AD203B41FA5}">
                      <a16:colId xmlns:a16="http://schemas.microsoft.com/office/drawing/2014/main" val="2157170772"/>
                    </a:ext>
                  </a:extLst>
                </a:gridCol>
                <a:gridCol w="411480">
                  <a:extLst>
                    <a:ext uri="{9D8B030D-6E8A-4147-A177-3AD203B41FA5}">
                      <a16:colId xmlns:a16="http://schemas.microsoft.com/office/drawing/2014/main" val="1073631823"/>
                    </a:ext>
                  </a:extLst>
                </a:gridCol>
                <a:gridCol w="411480">
                  <a:extLst>
                    <a:ext uri="{9D8B030D-6E8A-4147-A177-3AD203B41FA5}">
                      <a16:colId xmlns:a16="http://schemas.microsoft.com/office/drawing/2014/main" val="2242900231"/>
                    </a:ext>
                  </a:extLst>
                </a:gridCol>
                <a:gridCol w="411480">
                  <a:extLst>
                    <a:ext uri="{9D8B030D-6E8A-4147-A177-3AD203B41FA5}">
                      <a16:colId xmlns:a16="http://schemas.microsoft.com/office/drawing/2014/main" val="4211262347"/>
                    </a:ext>
                  </a:extLst>
                </a:gridCol>
                <a:gridCol w="411480">
                  <a:extLst>
                    <a:ext uri="{9D8B030D-6E8A-4147-A177-3AD203B41FA5}">
                      <a16:colId xmlns:a16="http://schemas.microsoft.com/office/drawing/2014/main" val="2697880540"/>
                    </a:ext>
                  </a:extLst>
                </a:gridCol>
                <a:gridCol w="411480">
                  <a:extLst>
                    <a:ext uri="{9D8B030D-6E8A-4147-A177-3AD203B41FA5}">
                      <a16:colId xmlns:a16="http://schemas.microsoft.com/office/drawing/2014/main" val="680934286"/>
                    </a:ext>
                  </a:extLst>
                </a:gridCol>
                <a:gridCol w="411480">
                  <a:extLst>
                    <a:ext uri="{9D8B030D-6E8A-4147-A177-3AD203B41FA5}">
                      <a16:colId xmlns:a16="http://schemas.microsoft.com/office/drawing/2014/main" val="1308511970"/>
                    </a:ext>
                  </a:extLst>
                </a:gridCol>
                <a:gridCol w="411480">
                  <a:extLst>
                    <a:ext uri="{9D8B030D-6E8A-4147-A177-3AD203B41FA5}">
                      <a16:colId xmlns:a16="http://schemas.microsoft.com/office/drawing/2014/main" val="624744762"/>
                    </a:ext>
                  </a:extLst>
                </a:gridCol>
                <a:gridCol w="411480">
                  <a:extLst>
                    <a:ext uri="{9D8B030D-6E8A-4147-A177-3AD203B41FA5}">
                      <a16:colId xmlns:a16="http://schemas.microsoft.com/office/drawing/2014/main" val="18197620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941183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- 2021-01-06 17:45:05</a:t>
                      </a:r>
                      <a:r>
                        <a:rPr kumimoji="0" lang="en-US" sz="1000" b="0" i="0" u="none" strike="noStrike" kern="1200" cap="none" spc="0" normalizeH="0" baseline="0" noProof="0">
                          <a:ln>
                            <a:noFill/>
                          </a:ln>
                          <a:solidFill>
                            <a:prstClr val="black"/>
                          </a:solidFill>
                          <a:effectLst/>
                          <a:uLnTx/>
                          <a:uFillTx/>
                          <a:latin typeface="+mn-lt"/>
                          <a:ea typeface="+mn-ea"/>
                          <a:cs typeface="+mn-cs"/>
                        </a:rPr>
                        <a:t>
 Create a striking contrast with this monochromatic collection that will take all the comforts of the indoors to the outdoors.
#CelebrateHomeWithHC #MoreHomeToLove
#HomeDecor #HomeInspo #HomeInspiration #OutdoorDecor #OutdoorFurniture #OutdoorInspo #OutdoorInspiration
</a:t>
                      </a:r>
                      <a:r>
                        <a:rPr kumimoji="0" lang="ar-AE" sz="1000" b="0" i="0" u="none" strike="noStrike" kern="1200" cap="none" spc="0" normalizeH="0" baseline="0" noProof="0">
                          <a:ln>
                            <a:noFill/>
                          </a:ln>
                          <a:solidFill>
                            <a:prstClr val="black"/>
                          </a:solidFill>
                          <a:effectLst/>
                          <a:uLnTx/>
                          <a:uFillTx/>
                          <a:latin typeface="+mn-lt"/>
                          <a:ea typeface="+mn-ea"/>
                          <a:cs typeface="+mn-cs"/>
                        </a:rPr>
                        <a:t>احصلي على إطالة تخلب الأنظار لمنزلك مع هذه التشكيلة المتميزة التي ستأخذ راحة التصميم الداخلي لخارج المنزل.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0.060556595497483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1105488"/>
                  </a:ext>
                </a:extLst>
              </a:tr>
            </a:tbl>
          </a:graphicData>
        </a:graphic>
      </p:graphicFrame>
      <p:sp>
        <p:nvSpPr>
          <p:cNvPr id="4" name="Text Placeholder 3">
            <a:extLst>
              <a:ext uri="{FF2B5EF4-FFF2-40B4-BE49-F238E27FC236}">
                <a16:creationId xmlns:a16="http://schemas.microsoft.com/office/drawing/2014/main" id="{F676B28E-520D-4089-B31A-EC14E968146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587807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AC6F-2E67-4439-9D9C-6AAFABF842E2}"/>
              </a:ext>
            </a:extLst>
          </p:cNvPr>
          <p:cNvSpPr>
            <a:spLocks noGrp="1"/>
          </p:cNvSpPr>
          <p:nvPr>
            <p:ph type="title"/>
          </p:nvPr>
        </p:nvSpPr>
        <p:spPr/>
        <p:txBody>
          <a:bodyPr/>
          <a:lstStyle/>
          <a:p>
            <a:r>
              <a:rPr lang="en-US"/>
              <a:t>Facebook Top Posts Table | Home Centre - 6 of 25</a:t>
            </a:r>
          </a:p>
        </p:txBody>
      </p:sp>
      <p:graphicFrame>
        <p:nvGraphicFramePr>
          <p:cNvPr id="5" name="Table Placeholder 4">
            <a:extLst>
              <a:ext uri="{FF2B5EF4-FFF2-40B4-BE49-F238E27FC236}">
                <a16:creationId xmlns:a16="http://schemas.microsoft.com/office/drawing/2014/main" id="{E5809D88-7CBF-49B5-A604-672260C6BE63}"/>
              </a:ext>
            </a:extLst>
          </p:cNvPr>
          <p:cNvGraphicFramePr>
            <a:graphicFrameLocks noGrp="1"/>
          </p:cNvGraphicFramePr>
          <p:nvPr>
            <p:ph type="tbl" sz="quarter" idx="13"/>
            <p:extLst>
              <p:ext uri="{D42A27DB-BD31-4B8C-83A1-F6EECF244321}">
                <p14:modId xmlns:p14="http://schemas.microsoft.com/office/powerpoint/2010/main" val="29729931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29781459"/>
                    </a:ext>
                  </a:extLst>
                </a:gridCol>
                <a:gridCol w="411480">
                  <a:extLst>
                    <a:ext uri="{9D8B030D-6E8A-4147-A177-3AD203B41FA5}">
                      <a16:colId xmlns:a16="http://schemas.microsoft.com/office/drawing/2014/main" val="4005612050"/>
                    </a:ext>
                  </a:extLst>
                </a:gridCol>
                <a:gridCol w="411480">
                  <a:extLst>
                    <a:ext uri="{9D8B030D-6E8A-4147-A177-3AD203B41FA5}">
                      <a16:colId xmlns:a16="http://schemas.microsoft.com/office/drawing/2014/main" val="3320449164"/>
                    </a:ext>
                  </a:extLst>
                </a:gridCol>
                <a:gridCol w="411480">
                  <a:extLst>
                    <a:ext uri="{9D8B030D-6E8A-4147-A177-3AD203B41FA5}">
                      <a16:colId xmlns:a16="http://schemas.microsoft.com/office/drawing/2014/main" val="712695283"/>
                    </a:ext>
                  </a:extLst>
                </a:gridCol>
                <a:gridCol w="411480">
                  <a:extLst>
                    <a:ext uri="{9D8B030D-6E8A-4147-A177-3AD203B41FA5}">
                      <a16:colId xmlns:a16="http://schemas.microsoft.com/office/drawing/2014/main" val="943244538"/>
                    </a:ext>
                  </a:extLst>
                </a:gridCol>
                <a:gridCol w="411480">
                  <a:extLst>
                    <a:ext uri="{9D8B030D-6E8A-4147-A177-3AD203B41FA5}">
                      <a16:colId xmlns:a16="http://schemas.microsoft.com/office/drawing/2014/main" val="493720664"/>
                    </a:ext>
                  </a:extLst>
                </a:gridCol>
                <a:gridCol w="411480">
                  <a:extLst>
                    <a:ext uri="{9D8B030D-6E8A-4147-A177-3AD203B41FA5}">
                      <a16:colId xmlns:a16="http://schemas.microsoft.com/office/drawing/2014/main" val="3133662551"/>
                    </a:ext>
                  </a:extLst>
                </a:gridCol>
                <a:gridCol w="411480">
                  <a:extLst>
                    <a:ext uri="{9D8B030D-6E8A-4147-A177-3AD203B41FA5}">
                      <a16:colId xmlns:a16="http://schemas.microsoft.com/office/drawing/2014/main" val="4083071875"/>
                    </a:ext>
                  </a:extLst>
                </a:gridCol>
                <a:gridCol w="411480">
                  <a:extLst>
                    <a:ext uri="{9D8B030D-6E8A-4147-A177-3AD203B41FA5}">
                      <a16:colId xmlns:a16="http://schemas.microsoft.com/office/drawing/2014/main" val="2226183597"/>
                    </a:ext>
                  </a:extLst>
                </a:gridCol>
                <a:gridCol w="411480">
                  <a:extLst>
                    <a:ext uri="{9D8B030D-6E8A-4147-A177-3AD203B41FA5}">
                      <a16:colId xmlns:a16="http://schemas.microsoft.com/office/drawing/2014/main" val="4095570147"/>
                    </a:ext>
                  </a:extLst>
                </a:gridCol>
                <a:gridCol w="411480">
                  <a:extLst>
                    <a:ext uri="{9D8B030D-6E8A-4147-A177-3AD203B41FA5}">
                      <a16:colId xmlns:a16="http://schemas.microsoft.com/office/drawing/2014/main" val="1810390812"/>
                    </a:ext>
                  </a:extLst>
                </a:gridCol>
                <a:gridCol w="411480">
                  <a:extLst>
                    <a:ext uri="{9D8B030D-6E8A-4147-A177-3AD203B41FA5}">
                      <a16:colId xmlns:a16="http://schemas.microsoft.com/office/drawing/2014/main" val="1081820813"/>
                    </a:ext>
                  </a:extLst>
                </a:gridCol>
                <a:gridCol w="411480">
                  <a:extLst>
                    <a:ext uri="{9D8B030D-6E8A-4147-A177-3AD203B41FA5}">
                      <a16:colId xmlns:a16="http://schemas.microsoft.com/office/drawing/2014/main" val="3543078886"/>
                    </a:ext>
                  </a:extLst>
                </a:gridCol>
                <a:gridCol w="411480">
                  <a:extLst>
                    <a:ext uri="{9D8B030D-6E8A-4147-A177-3AD203B41FA5}">
                      <a16:colId xmlns:a16="http://schemas.microsoft.com/office/drawing/2014/main" val="887850809"/>
                    </a:ext>
                  </a:extLst>
                </a:gridCol>
                <a:gridCol w="411480">
                  <a:extLst>
                    <a:ext uri="{9D8B030D-6E8A-4147-A177-3AD203B41FA5}">
                      <a16:colId xmlns:a16="http://schemas.microsoft.com/office/drawing/2014/main" val="31482801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559734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- 2021-01-07 07:25:58</a:t>
                      </a:r>
                      <a:r>
                        <a:rPr kumimoji="0" lang="en-US" sz="1000" b="0" i="0" u="none" strike="noStrike" kern="1200" cap="none" spc="0" normalizeH="0" baseline="0" noProof="0">
                          <a:ln>
                            <a:noFill/>
                          </a:ln>
                          <a:solidFill>
                            <a:prstClr val="black"/>
                          </a:solidFill>
                          <a:effectLst/>
                          <a:uLnTx/>
                          <a:uFillTx/>
                          <a:latin typeface="+mn-lt"/>
                          <a:ea typeface="+mn-ea"/>
                          <a:cs typeface="+mn-cs"/>
                        </a:rPr>
                        <a:t>
 Your princess Bee can create her own sweet spot in a room layered with feminine pink, clean white lines and a touch of glamorous gold. Shop now: www.homecentre.com
</a:t>
                      </a:r>
                      <a:r>
                        <a:rPr kumimoji="0" lang="ar-AE" sz="1000" b="0" i="0" u="none" strike="noStrike" kern="1200" cap="none" spc="0" normalizeH="0" baseline="0" noProof="0">
                          <a:ln>
                            <a:noFill/>
                          </a:ln>
                          <a:solidFill>
                            <a:prstClr val="black"/>
                          </a:solidFill>
                          <a:effectLst/>
                          <a:uLnTx/>
                          <a:uFillTx/>
                          <a:latin typeface="+mn-lt"/>
                          <a:ea typeface="+mn-ea"/>
                          <a:cs typeface="+mn-cs"/>
                        </a:rPr>
                        <a:t>يمكن لأميرتك أن تخلق مكانها الجميل في غرفة ذات طبقات وردية أنثوية وخطوط بيضاء نظيفة ولمسة من الذهب الفاتن. تسوقي الآن من الرابط أعلاه 
#</a:t>
                      </a:r>
                      <a:r>
                        <a:rPr kumimoji="0" lang="en-US" sz="1000" b="0" i="0" u="none" strike="noStrike" kern="1200" cap="none" spc="0" normalizeH="0" baseline="0" noProof="0">
                          <a:ln>
                            <a:noFill/>
                          </a:ln>
                          <a:solidFill>
                            <a:prstClr val="black"/>
                          </a:solidFill>
                          <a:effectLst/>
                          <a:uLnTx/>
                          <a:uFillTx/>
                          <a:latin typeface="+mn-lt"/>
                          <a:ea typeface="+mn-ea"/>
                          <a:cs typeface="+mn-cs"/>
                        </a:rPr>
                        <a:t>CelebrateHomeWithHC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0.099672420694781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752600556"/>
                  </a:ext>
                </a:extLst>
              </a:tr>
            </a:tbl>
          </a:graphicData>
        </a:graphic>
      </p:graphicFrame>
      <p:sp>
        <p:nvSpPr>
          <p:cNvPr id="4" name="Text Placeholder 3">
            <a:extLst>
              <a:ext uri="{FF2B5EF4-FFF2-40B4-BE49-F238E27FC236}">
                <a16:creationId xmlns:a16="http://schemas.microsoft.com/office/drawing/2014/main" id="{CEA5D006-F77E-476F-9BD8-101137B5275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567662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52A06-A6AC-4F02-A17C-E92FCB7F1A27}"/>
              </a:ext>
            </a:extLst>
          </p:cNvPr>
          <p:cNvSpPr>
            <a:spLocks noGrp="1"/>
          </p:cNvSpPr>
          <p:nvPr>
            <p:ph type="title"/>
          </p:nvPr>
        </p:nvSpPr>
        <p:spPr/>
        <p:txBody>
          <a:bodyPr/>
          <a:lstStyle/>
          <a:p>
            <a:r>
              <a:rPr lang="en-US"/>
              <a:t>Facebook Top Posts Table | Home Centre - 7 of 25</a:t>
            </a:r>
          </a:p>
        </p:txBody>
      </p:sp>
      <p:graphicFrame>
        <p:nvGraphicFramePr>
          <p:cNvPr id="5" name="Table Placeholder 4">
            <a:extLst>
              <a:ext uri="{FF2B5EF4-FFF2-40B4-BE49-F238E27FC236}">
                <a16:creationId xmlns:a16="http://schemas.microsoft.com/office/drawing/2014/main" id="{54DD22B1-8E5A-4838-9E14-710E51D3E9D1}"/>
              </a:ext>
            </a:extLst>
          </p:cNvPr>
          <p:cNvGraphicFramePr>
            <a:graphicFrameLocks noGrp="1"/>
          </p:cNvGraphicFramePr>
          <p:nvPr>
            <p:ph type="tbl" sz="quarter" idx="13"/>
            <p:extLst>
              <p:ext uri="{D42A27DB-BD31-4B8C-83A1-F6EECF244321}">
                <p14:modId xmlns:p14="http://schemas.microsoft.com/office/powerpoint/2010/main" val="235012060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24391357"/>
                    </a:ext>
                  </a:extLst>
                </a:gridCol>
                <a:gridCol w="411480">
                  <a:extLst>
                    <a:ext uri="{9D8B030D-6E8A-4147-A177-3AD203B41FA5}">
                      <a16:colId xmlns:a16="http://schemas.microsoft.com/office/drawing/2014/main" val="3439961349"/>
                    </a:ext>
                  </a:extLst>
                </a:gridCol>
                <a:gridCol w="411480">
                  <a:extLst>
                    <a:ext uri="{9D8B030D-6E8A-4147-A177-3AD203B41FA5}">
                      <a16:colId xmlns:a16="http://schemas.microsoft.com/office/drawing/2014/main" val="1291471746"/>
                    </a:ext>
                  </a:extLst>
                </a:gridCol>
                <a:gridCol w="411480">
                  <a:extLst>
                    <a:ext uri="{9D8B030D-6E8A-4147-A177-3AD203B41FA5}">
                      <a16:colId xmlns:a16="http://schemas.microsoft.com/office/drawing/2014/main" val="1575534953"/>
                    </a:ext>
                  </a:extLst>
                </a:gridCol>
                <a:gridCol w="411480">
                  <a:extLst>
                    <a:ext uri="{9D8B030D-6E8A-4147-A177-3AD203B41FA5}">
                      <a16:colId xmlns:a16="http://schemas.microsoft.com/office/drawing/2014/main" val="3416390368"/>
                    </a:ext>
                  </a:extLst>
                </a:gridCol>
                <a:gridCol w="411480">
                  <a:extLst>
                    <a:ext uri="{9D8B030D-6E8A-4147-A177-3AD203B41FA5}">
                      <a16:colId xmlns:a16="http://schemas.microsoft.com/office/drawing/2014/main" val="1572784445"/>
                    </a:ext>
                  </a:extLst>
                </a:gridCol>
                <a:gridCol w="411480">
                  <a:extLst>
                    <a:ext uri="{9D8B030D-6E8A-4147-A177-3AD203B41FA5}">
                      <a16:colId xmlns:a16="http://schemas.microsoft.com/office/drawing/2014/main" val="3675330814"/>
                    </a:ext>
                  </a:extLst>
                </a:gridCol>
                <a:gridCol w="411480">
                  <a:extLst>
                    <a:ext uri="{9D8B030D-6E8A-4147-A177-3AD203B41FA5}">
                      <a16:colId xmlns:a16="http://schemas.microsoft.com/office/drawing/2014/main" val="1393706189"/>
                    </a:ext>
                  </a:extLst>
                </a:gridCol>
                <a:gridCol w="411480">
                  <a:extLst>
                    <a:ext uri="{9D8B030D-6E8A-4147-A177-3AD203B41FA5}">
                      <a16:colId xmlns:a16="http://schemas.microsoft.com/office/drawing/2014/main" val="2282816281"/>
                    </a:ext>
                  </a:extLst>
                </a:gridCol>
                <a:gridCol w="411480">
                  <a:extLst>
                    <a:ext uri="{9D8B030D-6E8A-4147-A177-3AD203B41FA5}">
                      <a16:colId xmlns:a16="http://schemas.microsoft.com/office/drawing/2014/main" val="1588398213"/>
                    </a:ext>
                  </a:extLst>
                </a:gridCol>
                <a:gridCol w="411480">
                  <a:extLst>
                    <a:ext uri="{9D8B030D-6E8A-4147-A177-3AD203B41FA5}">
                      <a16:colId xmlns:a16="http://schemas.microsoft.com/office/drawing/2014/main" val="2066794439"/>
                    </a:ext>
                  </a:extLst>
                </a:gridCol>
                <a:gridCol w="411480">
                  <a:extLst>
                    <a:ext uri="{9D8B030D-6E8A-4147-A177-3AD203B41FA5}">
                      <a16:colId xmlns:a16="http://schemas.microsoft.com/office/drawing/2014/main" val="3988715548"/>
                    </a:ext>
                  </a:extLst>
                </a:gridCol>
                <a:gridCol w="411480">
                  <a:extLst>
                    <a:ext uri="{9D8B030D-6E8A-4147-A177-3AD203B41FA5}">
                      <a16:colId xmlns:a16="http://schemas.microsoft.com/office/drawing/2014/main" val="4099552887"/>
                    </a:ext>
                  </a:extLst>
                </a:gridCol>
                <a:gridCol w="411480">
                  <a:extLst>
                    <a:ext uri="{9D8B030D-6E8A-4147-A177-3AD203B41FA5}">
                      <a16:colId xmlns:a16="http://schemas.microsoft.com/office/drawing/2014/main" val="385605914"/>
                    </a:ext>
                  </a:extLst>
                </a:gridCol>
                <a:gridCol w="411480">
                  <a:extLst>
                    <a:ext uri="{9D8B030D-6E8A-4147-A177-3AD203B41FA5}">
                      <a16:colId xmlns:a16="http://schemas.microsoft.com/office/drawing/2014/main" val="260825088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236133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- 2021-01-07 07:26:52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يمكن لأميرتك أن تخلق مكانها الجميل في غرفة ذات طبقات وردية أنثوية وخطوط بيضاء نظيفة ولمسة من الذهب الفاتن. تسوقي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https://bit.ly/EntSAr
Your princess Bee can create her own sweet spot in a room layered with feminine pink, clean white lines and a touch of glamorous gold. Shop now: https://bit.ly/Entfa
#CelebrateHomeWithHC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0.006430478754502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988127433"/>
                  </a:ext>
                </a:extLst>
              </a:tr>
            </a:tbl>
          </a:graphicData>
        </a:graphic>
      </p:graphicFrame>
      <p:sp>
        <p:nvSpPr>
          <p:cNvPr id="4" name="Text Placeholder 3">
            <a:extLst>
              <a:ext uri="{FF2B5EF4-FFF2-40B4-BE49-F238E27FC236}">
                <a16:creationId xmlns:a16="http://schemas.microsoft.com/office/drawing/2014/main" id="{3762CB61-F411-48F6-96D1-9200BB50885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282252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29C71-444D-4ABF-8799-58389E563472}"/>
              </a:ext>
            </a:extLst>
          </p:cNvPr>
          <p:cNvSpPr>
            <a:spLocks noGrp="1"/>
          </p:cNvSpPr>
          <p:nvPr>
            <p:ph type="title"/>
          </p:nvPr>
        </p:nvSpPr>
        <p:spPr/>
        <p:txBody>
          <a:bodyPr/>
          <a:lstStyle/>
          <a:p>
            <a:r>
              <a:rPr lang="en-US"/>
              <a:t>Facebook Top Posts Table | Home Centre - 8 of 25</a:t>
            </a:r>
          </a:p>
        </p:txBody>
      </p:sp>
      <p:graphicFrame>
        <p:nvGraphicFramePr>
          <p:cNvPr id="5" name="Table Placeholder 4">
            <a:extLst>
              <a:ext uri="{FF2B5EF4-FFF2-40B4-BE49-F238E27FC236}">
                <a16:creationId xmlns:a16="http://schemas.microsoft.com/office/drawing/2014/main" id="{A4DA9BB6-055E-406F-B67B-BF7F07B51601}"/>
              </a:ext>
            </a:extLst>
          </p:cNvPr>
          <p:cNvGraphicFramePr>
            <a:graphicFrameLocks noGrp="1"/>
          </p:cNvGraphicFramePr>
          <p:nvPr>
            <p:ph type="tbl" sz="quarter" idx="13"/>
            <p:extLst>
              <p:ext uri="{D42A27DB-BD31-4B8C-83A1-F6EECF244321}">
                <p14:modId xmlns:p14="http://schemas.microsoft.com/office/powerpoint/2010/main" val="30089409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02054726"/>
                    </a:ext>
                  </a:extLst>
                </a:gridCol>
                <a:gridCol w="411480">
                  <a:extLst>
                    <a:ext uri="{9D8B030D-6E8A-4147-A177-3AD203B41FA5}">
                      <a16:colId xmlns:a16="http://schemas.microsoft.com/office/drawing/2014/main" val="3990384320"/>
                    </a:ext>
                  </a:extLst>
                </a:gridCol>
                <a:gridCol w="411480">
                  <a:extLst>
                    <a:ext uri="{9D8B030D-6E8A-4147-A177-3AD203B41FA5}">
                      <a16:colId xmlns:a16="http://schemas.microsoft.com/office/drawing/2014/main" val="365587184"/>
                    </a:ext>
                  </a:extLst>
                </a:gridCol>
                <a:gridCol w="411480">
                  <a:extLst>
                    <a:ext uri="{9D8B030D-6E8A-4147-A177-3AD203B41FA5}">
                      <a16:colId xmlns:a16="http://schemas.microsoft.com/office/drawing/2014/main" val="1757405366"/>
                    </a:ext>
                  </a:extLst>
                </a:gridCol>
                <a:gridCol w="411480">
                  <a:extLst>
                    <a:ext uri="{9D8B030D-6E8A-4147-A177-3AD203B41FA5}">
                      <a16:colId xmlns:a16="http://schemas.microsoft.com/office/drawing/2014/main" val="200358862"/>
                    </a:ext>
                  </a:extLst>
                </a:gridCol>
                <a:gridCol w="411480">
                  <a:extLst>
                    <a:ext uri="{9D8B030D-6E8A-4147-A177-3AD203B41FA5}">
                      <a16:colId xmlns:a16="http://schemas.microsoft.com/office/drawing/2014/main" val="169366563"/>
                    </a:ext>
                  </a:extLst>
                </a:gridCol>
                <a:gridCol w="411480">
                  <a:extLst>
                    <a:ext uri="{9D8B030D-6E8A-4147-A177-3AD203B41FA5}">
                      <a16:colId xmlns:a16="http://schemas.microsoft.com/office/drawing/2014/main" val="4045028283"/>
                    </a:ext>
                  </a:extLst>
                </a:gridCol>
                <a:gridCol w="411480">
                  <a:extLst>
                    <a:ext uri="{9D8B030D-6E8A-4147-A177-3AD203B41FA5}">
                      <a16:colId xmlns:a16="http://schemas.microsoft.com/office/drawing/2014/main" val="1618360322"/>
                    </a:ext>
                  </a:extLst>
                </a:gridCol>
                <a:gridCol w="411480">
                  <a:extLst>
                    <a:ext uri="{9D8B030D-6E8A-4147-A177-3AD203B41FA5}">
                      <a16:colId xmlns:a16="http://schemas.microsoft.com/office/drawing/2014/main" val="226588954"/>
                    </a:ext>
                  </a:extLst>
                </a:gridCol>
                <a:gridCol w="411480">
                  <a:extLst>
                    <a:ext uri="{9D8B030D-6E8A-4147-A177-3AD203B41FA5}">
                      <a16:colId xmlns:a16="http://schemas.microsoft.com/office/drawing/2014/main" val="2208315576"/>
                    </a:ext>
                  </a:extLst>
                </a:gridCol>
                <a:gridCol w="411480">
                  <a:extLst>
                    <a:ext uri="{9D8B030D-6E8A-4147-A177-3AD203B41FA5}">
                      <a16:colId xmlns:a16="http://schemas.microsoft.com/office/drawing/2014/main" val="332123270"/>
                    </a:ext>
                  </a:extLst>
                </a:gridCol>
                <a:gridCol w="411480">
                  <a:extLst>
                    <a:ext uri="{9D8B030D-6E8A-4147-A177-3AD203B41FA5}">
                      <a16:colId xmlns:a16="http://schemas.microsoft.com/office/drawing/2014/main" val="881673821"/>
                    </a:ext>
                  </a:extLst>
                </a:gridCol>
                <a:gridCol w="411480">
                  <a:extLst>
                    <a:ext uri="{9D8B030D-6E8A-4147-A177-3AD203B41FA5}">
                      <a16:colId xmlns:a16="http://schemas.microsoft.com/office/drawing/2014/main" val="145278116"/>
                    </a:ext>
                  </a:extLst>
                </a:gridCol>
                <a:gridCol w="411480">
                  <a:extLst>
                    <a:ext uri="{9D8B030D-6E8A-4147-A177-3AD203B41FA5}">
                      <a16:colId xmlns:a16="http://schemas.microsoft.com/office/drawing/2014/main" val="3913733302"/>
                    </a:ext>
                  </a:extLst>
                </a:gridCol>
                <a:gridCol w="411480">
                  <a:extLst>
                    <a:ext uri="{9D8B030D-6E8A-4147-A177-3AD203B41FA5}">
                      <a16:colId xmlns:a16="http://schemas.microsoft.com/office/drawing/2014/main" val="17558575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870818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- 2021-01-10 06:49:43</a:t>
                      </a:r>
                      <a:r>
                        <a:rPr kumimoji="0" lang="en-US" sz="1000" b="0" i="0" u="none" strike="noStrike" kern="1200" cap="none" spc="0" normalizeH="0" baseline="0" noProof="0">
                          <a:ln>
                            <a:noFill/>
                          </a:ln>
                          <a:solidFill>
                            <a:prstClr val="black"/>
                          </a:solidFill>
                          <a:effectLst/>
                          <a:uLnTx/>
                          <a:uFillTx/>
                          <a:latin typeface="+mn-lt"/>
                          <a:ea typeface="+mn-ea"/>
                          <a:cs typeface="+mn-cs"/>
                        </a:rPr>
                        <a:t>
 A regal corner with captivating contrast of marble tabletop, geometric mono and a glint of gold to make every moment special. Shop now: www.homecentre.com
</a:t>
                      </a:r>
                      <a:r>
                        <a:rPr kumimoji="0" lang="ar-AE" sz="1000" b="0" i="0" u="none" strike="noStrike" kern="1200" cap="none" spc="0" normalizeH="0" baseline="0" noProof="0">
                          <a:ln>
                            <a:noFill/>
                          </a:ln>
                          <a:solidFill>
                            <a:prstClr val="black"/>
                          </a:solidFill>
                          <a:effectLst/>
                          <a:uLnTx/>
                          <a:uFillTx/>
                          <a:latin typeface="+mn-lt"/>
                          <a:ea typeface="+mn-ea"/>
                          <a:cs typeface="+mn-cs"/>
                        </a:rPr>
                        <a:t>ركن ملكي مع تباين آسر من سطح طاولة رخامي هندسي وبريق من الذهب لجعل كل لحظة مميزة. تسوق الآن من الرابط أعلاه 
#</a:t>
                      </a:r>
                      <a:r>
                        <a:rPr kumimoji="0" lang="en-US" sz="1000" b="0" i="0" u="none" strike="noStrike" kern="1200" cap="none" spc="0" normalizeH="0" baseline="0" noProof="0">
                          <a:ln>
                            <a:noFill/>
                          </a:ln>
                          <a:solidFill>
                            <a:prstClr val="black"/>
                          </a:solidFill>
                          <a:effectLst/>
                          <a:uLnTx/>
                          <a:uFillTx/>
                          <a:latin typeface="+mn-lt"/>
                          <a:ea typeface="+mn-ea"/>
                          <a:cs typeface="+mn-cs"/>
                        </a:rPr>
                        <a:t>CelebrateHomeWithHC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0.073397955679421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94976244"/>
                  </a:ext>
                </a:extLst>
              </a:tr>
            </a:tbl>
          </a:graphicData>
        </a:graphic>
      </p:graphicFrame>
      <p:sp>
        <p:nvSpPr>
          <p:cNvPr id="4" name="Text Placeholder 3">
            <a:extLst>
              <a:ext uri="{FF2B5EF4-FFF2-40B4-BE49-F238E27FC236}">
                <a16:creationId xmlns:a16="http://schemas.microsoft.com/office/drawing/2014/main" id="{7987C432-7347-4551-846B-ABA788E2AAB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486165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62FF-1E99-4672-9A68-2AA54B1248B7}"/>
              </a:ext>
            </a:extLst>
          </p:cNvPr>
          <p:cNvSpPr>
            <a:spLocks noGrp="1"/>
          </p:cNvSpPr>
          <p:nvPr>
            <p:ph type="title"/>
          </p:nvPr>
        </p:nvSpPr>
        <p:spPr/>
        <p:txBody>
          <a:bodyPr/>
          <a:lstStyle/>
          <a:p>
            <a:r>
              <a:rPr lang="en-US"/>
              <a:t>Facebook Top Posts Table | Home Centre - 9 of 25</a:t>
            </a:r>
          </a:p>
        </p:txBody>
      </p:sp>
      <p:graphicFrame>
        <p:nvGraphicFramePr>
          <p:cNvPr id="5" name="Table Placeholder 4">
            <a:extLst>
              <a:ext uri="{FF2B5EF4-FFF2-40B4-BE49-F238E27FC236}">
                <a16:creationId xmlns:a16="http://schemas.microsoft.com/office/drawing/2014/main" id="{1DF390C4-8624-4AE1-8E0E-BE66E9F7E7D9}"/>
              </a:ext>
            </a:extLst>
          </p:cNvPr>
          <p:cNvGraphicFramePr>
            <a:graphicFrameLocks noGrp="1"/>
          </p:cNvGraphicFramePr>
          <p:nvPr>
            <p:ph type="tbl" sz="quarter" idx="13"/>
            <p:extLst>
              <p:ext uri="{D42A27DB-BD31-4B8C-83A1-F6EECF244321}">
                <p14:modId xmlns:p14="http://schemas.microsoft.com/office/powerpoint/2010/main" val="24380267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095638"/>
                    </a:ext>
                  </a:extLst>
                </a:gridCol>
                <a:gridCol w="411480">
                  <a:extLst>
                    <a:ext uri="{9D8B030D-6E8A-4147-A177-3AD203B41FA5}">
                      <a16:colId xmlns:a16="http://schemas.microsoft.com/office/drawing/2014/main" val="2427240306"/>
                    </a:ext>
                  </a:extLst>
                </a:gridCol>
                <a:gridCol w="411480">
                  <a:extLst>
                    <a:ext uri="{9D8B030D-6E8A-4147-A177-3AD203B41FA5}">
                      <a16:colId xmlns:a16="http://schemas.microsoft.com/office/drawing/2014/main" val="978297611"/>
                    </a:ext>
                  </a:extLst>
                </a:gridCol>
                <a:gridCol w="411480">
                  <a:extLst>
                    <a:ext uri="{9D8B030D-6E8A-4147-A177-3AD203B41FA5}">
                      <a16:colId xmlns:a16="http://schemas.microsoft.com/office/drawing/2014/main" val="1528790750"/>
                    </a:ext>
                  </a:extLst>
                </a:gridCol>
                <a:gridCol w="411480">
                  <a:extLst>
                    <a:ext uri="{9D8B030D-6E8A-4147-A177-3AD203B41FA5}">
                      <a16:colId xmlns:a16="http://schemas.microsoft.com/office/drawing/2014/main" val="1139798341"/>
                    </a:ext>
                  </a:extLst>
                </a:gridCol>
                <a:gridCol w="411480">
                  <a:extLst>
                    <a:ext uri="{9D8B030D-6E8A-4147-A177-3AD203B41FA5}">
                      <a16:colId xmlns:a16="http://schemas.microsoft.com/office/drawing/2014/main" val="2726248923"/>
                    </a:ext>
                  </a:extLst>
                </a:gridCol>
                <a:gridCol w="411480">
                  <a:extLst>
                    <a:ext uri="{9D8B030D-6E8A-4147-A177-3AD203B41FA5}">
                      <a16:colId xmlns:a16="http://schemas.microsoft.com/office/drawing/2014/main" val="4154168452"/>
                    </a:ext>
                  </a:extLst>
                </a:gridCol>
                <a:gridCol w="411480">
                  <a:extLst>
                    <a:ext uri="{9D8B030D-6E8A-4147-A177-3AD203B41FA5}">
                      <a16:colId xmlns:a16="http://schemas.microsoft.com/office/drawing/2014/main" val="1520676953"/>
                    </a:ext>
                  </a:extLst>
                </a:gridCol>
                <a:gridCol w="411480">
                  <a:extLst>
                    <a:ext uri="{9D8B030D-6E8A-4147-A177-3AD203B41FA5}">
                      <a16:colId xmlns:a16="http://schemas.microsoft.com/office/drawing/2014/main" val="1358913090"/>
                    </a:ext>
                  </a:extLst>
                </a:gridCol>
                <a:gridCol w="411480">
                  <a:extLst>
                    <a:ext uri="{9D8B030D-6E8A-4147-A177-3AD203B41FA5}">
                      <a16:colId xmlns:a16="http://schemas.microsoft.com/office/drawing/2014/main" val="2673977867"/>
                    </a:ext>
                  </a:extLst>
                </a:gridCol>
                <a:gridCol w="411480">
                  <a:extLst>
                    <a:ext uri="{9D8B030D-6E8A-4147-A177-3AD203B41FA5}">
                      <a16:colId xmlns:a16="http://schemas.microsoft.com/office/drawing/2014/main" val="3160832035"/>
                    </a:ext>
                  </a:extLst>
                </a:gridCol>
                <a:gridCol w="411480">
                  <a:extLst>
                    <a:ext uri="{9D8B030D-6E8A-4147-A177-3AD203B41FA5}">
                      <a16:colId xmlns:a16="http://schemas.microsoft.com/office/drawing/2014/main" val="2736980043"/>
                    </a:ext>
                  </a:extLst>
                </a:gridCol>
                <a:gridCol w="411480">
                  <a:extLst>
                    <a:ext uri="{9D8B030D-6E8A-4147-A177-3AD203B41FA5}">
                      <a16:colId xmlns:a16="http://schemas.microsoft.com/office/drawing/2014/main" val="2310726099"/>
                    </a:ext>
                  </a:extLst>
                </a:gridCol>
                <a:gridCol w="411480">
                  <a:extLst>
                    <a:ext uri="{9D8B030D-6E8A-4147-A177-3AD203B41FA5}">
                      <a16:colId xmlns:a16="http://schemas.microsoft.com/office/drawing/2014/main" val="605394553"/>
                    </a:ext>
                  </a:extLst>
                </a:gridCol>
                <a:gridCol w="411480">
                  <a:extLst>
                    <a:ext uri="{9D8B030D-6E8A-4147-A177-3AD203B41FA5}">
                      <a16:colId xmlns:a16="http://schemas.microsoft.com/office/drawing/2014/main" val="18613662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231325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- 2021-01-10 06:50:37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ركن ملكي مع تباين آسر من سطح طاولة رخامي هندسي وبريق من الذهب لجعل كل لحظة مميزة. تسوق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https://bit.ly/EntSAr
A regal corner with captivating contrast of marble tabletop, geometric mono and a glint of gold to make every moment special. Shop now: https://bit.ly/Entfa
#CelebrateHomeWithHC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0.00053575150130964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099417406"/>
                  </a:ext>
                </a:extLst>
              </a:tr>
            </a:tbl>
          </a:graphicData>
        </a:graphic>
      </p:graphicFrame>
      <p:sp>
        <p:nvSpPr>
          <p:cNvPr id="4" name="Text Placeholder 3">
            <a:extLst>
              <a:ext uri="{FF2B5EF4-FFF2-40B4-BE49-F238E27FC236}">
                <a16:creationId xmlns:a16="http://schemas.microsoft.com/office/drawing/2014/main" id="{623855E1-AAA5-462E-ADEB-7BAD0998820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661309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CD346-DD05-47C7-87CE-4E7B37430319}"/>
              </a:ext>
            </a:extLst>
          </p:cNvPr>
          <p:cNvSpPr>
            <a:spLocks noGrp="1"/>
          </p:cNvSpPr>
          <p:nvPr>
            <p:ph type="title"/>
          </p:nvPr>
        </p:nvSpPr>
        <p:spPr/>
        <p:txBody>
          <a:bodyPr/>
          <a:lstStyle/>
          <a:p>
            <a:r>
              <a:rPr lang="en-US"/>
              <a:t>Facebook Top Posts Table | Home Centre - 10 of 25</a:t>
            </a:r>
          </a:p>
        </p:txBody>
      </p:sp>
      <p:graphicFrame>
        <p:nvGraphicFramePr>
          <p:cNvPr id="5" name="Table Placeholder 4">
            <a:extLst>
              <a:ext uri="{FF2B5EF4-FFF2-40B4-BE49-F238E27FC236}">
                <a16:creationId xmlns:a16="http://schemas.microsoft.com/office/drawing/2014/main" id="{5BB8A809-69FA-4F15-BD87-A9850CAE0E79}"/>
              </a:ext>
            </a:extLst>
          </p:cNvPr>
          <p:cNvGraphicFramePr>
            <a:graphicFrameLocks noGrp="1"/>
          </p:cNvGraphicFramePr>
          <p:nvPr>
            <p:ph type="tbl" sz="quarter" idx="13"/>
            <p:extLst>
              <p:ext uri="{D42A27DB-BD31-4B8C-83A1-F6EECF244321}">
                <p14:modId xmlns:p14="http://schemas.microsoft.com/office/powerpoint/2010/main" val="405955495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6752388"/>
                    </a:ext>
                  </a:extLst>
                </a:gridCol>
                <a:gridCol w="411480">
                  <a:extLst>
                    <a:ext uri="{9D8B030D-6E8A-4147-A177-3AD203B41FA5}">
                      <a16:colId xmlns:a16="http://schemas.microsoft.com/office/drawing/2014/main" val="3012084379"/>
                    </a:ext>
                  </a:extLst>
                </a:gridCol>
                <a:gridCol w="411480">
                  <a:extLst>
                    <a:ext uri="{9D8B030D-6E8A-4147-A177-3AD203B41FA5}">
                      <a16:colId xmlns:a16="http://schemas.microsoft.com/office/drawing/2014/main" val="102922713"/>
                    </a:ext>
                  </a:extLst>
                </a:gridCol>
                <a:gridCol w="411480">
                  <a:extLst>
                    <a:ext uri="{9D8B030D-6E8A-4147-A177-3AD203B41FA5}">
                      <a16:colId xmlns:a16="http://schemas.microsoft.com/office/drawing/2014/main" val="1076431738"/>
                    </a:ext>
                  </a:extLst>
                </a:gridCol>
                <a:gridCol w="411480">
                  <a:extLst>
                    <a:ext uri="{9D8B030D-6E8A-4147-A177-3AD203B41FA5}">
                      <a16:colId xmlns:a16="http://schemas.microsoft.com/office/drawing/2014/main" val="2074018743"/>
                    </a:ext>
                  </a:extLst>
                </a:gridCol>
                <a:gridCol w="411480">
                  <a:extLst>
                    <a:ext uri="{9D8B030D-6E8A-4147-A177-3AD203B41FA5}">
                      <a16:colId xmlns:a16="http://schemas.microsoft.com/office/drawing/2014/main" val="1893762478"/>
                    </a:ext>
                  </a:extLst>
                </a:gridCol>
                <a:gridCol w="411480">
                  <a:extLst>
                    <a:ext uri="{9D8B030D-6E8A-4147-A177-3AD203B41FA5}">
                      <a16:colId xmlns:a16="http://schemas.microsoft.com/office/drawing/2014/main" val="1842039451"/>
                    </a:ext>
                  </a:extLst>
                </a:gridCol>
                <a:gridCol w="411480">
                  <a:extLst>
                    <a:ext uri="{9D8B030D-6E8A-4147-A177-3AD203B41FA5}">
                      <a16:colId xmlns:a16="http://schemas.microsoft.com/office/drawing/2014/main" val="2466394007"/>
                    </a:ext>
                  </a:extLst>
                </a:gridCol>
                <a:gridCol w="411480">
                  <a:extLst>
                    <a:ext uri="{9D8B030D-6E8A-4147-A177-3AD203B41FA5}">
                      <a16:colId xmlns:a16="http://schemas.microsoft.com/office/drawing/2014/main" val="1678761729"/>
                    </a:ext>
                  </a:extLst>
                </a:gridCol>
                <a:gridCol w="411480">
                  <a:extLst>
                    <a:ext uri="{9D8B030D-6E8A-4147-A177-3AD203B41FA5}">
                      <a16:colId xmlns:a16="http://schemas.microsoft.com/office/drawing/2014/main" val="593321273"/>
                    </a:ext>
                  </a:extLst>
                </a:gridCol>
                <a:gridCol w="411480">
                  <a:extLst>
                    <a:ext uri="{9D8B030D-6E8A-4147-A177-3AD203B41FA5}">
                      <a16:colId xmlns:a16="http://schemas.microsoft.com/office/drawing/2014/main" val="1355873170"/>
                    </a:ext>
                  </a:extLst>
                </a:gridCol>
                <a:gridCol w="411480">
                  <a:extLst>
                    <a:ext uri="{9D8B030D-6E8A-4147-A177-3AD203B41FA5}">
                      <a16:colId xmlns:a16="http://schemas.microsoft.com/office/drawing/2014/main" val="3397541481"/>
                    </a:ext>
                  </a:extLst>
                </a:gridCol>
                <a:gridCol w="411480">
                  <a:extLst>
                    <a:ext uri="{9D8B030D-6E8A-4147-A177-3AD203B41FA5}">
                      <a16:colId xmlns:a16="http://schemas.microsoft.com/office/drawing/2014/main" val="1552673712"/>
                    </a:ext>
                  </a:extLst>
                </a:gridCol>
                <a:gridCol w="411480">
                  <a:extLst>
                    <a:ext uri="{9D8B030D-6E8A-4147-A177-3AD203B41FA5}">
                      <a16:colId xmlns:a16="http://schemas.microsoft.com/office/drawing/2014/main" val="3272075146"/>
                    </a:ext>
                  </a:extLst>
                </a:gridCol>
                <a:gridCol w="411480">
                  <a:extLst>
                    <a:ext uri="{9D8B030D-6E8A-4147-A177-3AD203B41FA5}">
                      <a16:colId xmlns:a16="http://schemas.microsoft.com/office/drawing/2014/main" val="393085965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47460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- 2021-01-11 05:20:13</a:t>
                      </a:r>
                      <a:r>
                        <a:rPr kumimoji="0" lang="en-US" sz="1000" b="0" i="0" u="none" strike="noStrike" kern="1200" cap="none" spc="0" normalizeH="0" baseline="0" noProof="0">
                          <a:ln>
                            <a:noFill/>
                          </a:ln>
                          <a:solidFill>
                            <a:prstClr val="black"/>
                          </a:solidFill>
                          <a:effectLst/>
                          <a:uLnTx/>
                          <a:uFillTx/>
                          <a:latin typeface="+mn-lt"/>
                          <a:ea typeface="+mn-ea"/>
                          <a:cs typeface="+mn-cs"/>
                        </a:rPr>
                        <a:t>
 Create an insta-worthy table setting and bring a Mediterranean vibe to your garden brunch with the outdoor collection. Shop now: www.homecentre.com
</a:t>
                      </a:r>
                      <a:r>
                        <a:rPr kumimoji="0" lang="ar-AE" sz="1000" b="0" i="0" u="none" strike="noStrike" kern="1200" cap="none" spc="0" normalizeH="0" baseline="0" noProof="0">
                          <a:ln>
                            <a:noFill/>
                          </a:ln>
                          <a:solidFill>
                            <a:prstClr val="black"/>
                          </a:solidFill>
                          <a:effectLst/>
                          <a:uLnTx/>
                          <a:uFillTx/>
                          <a:latin typeface="+mn-lt"/>
                          <a:ea typeface="+mn-ea"/>
                          <a:cs typeface="+mn-cs"/>
                        </a:rPr>
                        <a:t>قومي بإعداد طاولة جديرة بالاهتمام وأضفي أجواء البحر الأبيض المتوسط على وجبة فطور حديقتك مع مجموعتنا الخارجية. تسوقي الآن من الرابط أعلاه
#</a:t>
                      </a:r>
                      <a:r>
                        <a:rPr kumimoji="0" lang="en-US" sz="1000" b="0" i="0" u="none" strike="noStrike" kern="1200" cap="none" spc="0" normalizeH="0" baseline="0" noProof="0">
                          <a:ln>
                            <a:noFill/>
                          </a:ln>
                          <a:solidFill>
                            <a:prstClr val="black"/>
                          </a:solidFill>
                          <a:effectLst/>
                          <a:uLnTx/>
                          <a:uFillTx/>
                          <a:latin typeface="+mn-lt"/>
                          <a:ea typeface="+mn-ea"/>
                          <a:cs typeface="+mn-cs"/>
                        </a:rPr>
                        <a:t>CelebrateHomeWithHC #MoreHomeToLove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0.053036130998172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900289853"/>
                  </a:ext>
                </a:extLst>
              </a:tr>
            </a:tbl>
          </a:graphicData>
        </a:graphic>
      </p:graphicFrame>
      <p:sp>
        <p:nvSpPr>
          <p:cNvPr id="4" name="Text Placeholder 3">
            <a:extLst>
              <a:ext uri="{FF2B5EF4-FFF2-40B4-BE49-F238E27FC236}">
                <a16:creationId xmlns:a16="http://schemas.microsoft.com/office/drawing/2014/main" id="{8A9B6A7A-236A-4AD9-BED0-BE5B936CBBC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396588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A7030-8BDC-4B39-9805-2644A6DAD250}"/>
              </a:ext>
            </a:extLst>
          </p:cNvPr>
          <p:cNvSpPr>
            <a:spLocks noGrp="1"/>
          </p:cNvSpPr>
          <p:nvPr>
            <p:ph type="title"/>
          </p:nvPr>
        </p:nvSpPr>
        <p:spPr/>
        <p:txBody>
          <a:bodyPr/>
          <a:lstStyle/>
          <a:p>
            <a:r>
              <a:rPr lang="en-US"/>
              <a:t>Facebook Top Posts Table | Home Centre - 11 of 25</a:t>
            </a:r>
          </a:p>
        </p:txBody>
      </p:sp>
      <p:graphicFrame>
        <p:nvGraphicFramePr>
          <p:cNvPr id="5" name="Table Placeholder 4">
            <a:extLst>
              <a:ext uri="{FF2B5EF4-FFF2-40B4-BE49-F238E27FC236}">
                <a16:creationId xmlns:a16="http://schemas.microsoft.com/office/drawing/2014/main" id="{6BA3896F-F348-468F-9B3F-6D1619719DD1}"/>
              </a:ext>
            </a:extLst>
          </p:cNvPr>
          <p:cNvGraphicFramePr>
            <a:graphicFrameLocks noGrp="1"/>
          </p:cNvGraphicFramePr>
          <p:nvPr>
            <p:ph type="tbl" sz="quarter" idx="13"/>
            <p:extLst>
              <p:ext uri="{D42A27DB-BD31-4B8C-83A1-F6EECF244321}">
                <p14:modId xmlns:p14="http://schemas.microsoft.com/office/powerpoint/2010/main" val="40931427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7576228"/>
                    </a:ext>
                  </a:extLst>
                </a:gridCol>
                <a:gridCol w="411480">
                  <a:extLst>
                    <a:ext uri="{9D8B030D-6E8A-4147-A177-3AD203B41FA5}">
                      <a16:colId xmlns:a16="http://schemas.microsoft.com/office/drawing/2014/main" val="2510054071"/>
                    </a:ext>
                  </a:extLst>
                </a:gridCol>
                <a:gridCol w="411480">
                  <a:extLst>
                    <a:ext uri="{9D8B030D-6E8A-4147-A177-3AD203B41FA5}">
                      <a16:colId xmlns:a16="http://schemas.microsoft.com/office/drawing/2014/main" val="3395635505"/>
                    </a:ext>
                  </a:extLst>
                </a:gridCol>
                <a:gridCol w="411480">
                  <a:extLst>
                    <a:ext uri="{9D8B030D-6E8A-4147-A177-3AD203B41FA5}">
                      <a16:colId xmlns:a16="http://schemas.microsoft.com/office/drawing/2014/main" val="161311413"/>
                    </a:ext>
                  </a:extLst>
                </a:gridCol>
                <a:gridCol w="411480">
                  <a:extLst>
                    <a:ext uri="{9D8B030D-6E8A-4147-A177-3AD203B41FA5}">
                      <a16:colId xmlns:a16="http://schemas.microsoft.com/office/drawing/2014/main" val="3346959351"/>
                    </a:ext>
                  </a:extLst>
                </a:gridCol>
                <a:gridCol w="411480">
                  <a:extLst>
                    <a:ext uri="{9D8B030D-6E8A-4147-A177-3AD203B41FA5}">
                      <a16:colId xmlns:a16="http://schemas.microsoft.com/office/drawing/2014/main" val="3825005006"/>
                    </a:ext>
                  </a:extLst>
                </a:gridCol>
                <a:gridCol w="411480">
                  <a:extLst>
                    <a:ext uri="{9D8B030D-6E8A-4147-A177-3AD203B41FA5}">
                      <a16:colId xmlns:a16="http://schemas.microsoft.com/office/drawing/2014/main" val="716013240"/>
                    </a:ext>
                  </a:extLst>
                </a:gridCol>
                <a:gridCol w="411480">
                  <a:extLst>
                    <a:ext uri="{9D8B030D-6E8A-4147-A177-3AD203B41FA5}">
                      <a16:colId xmlns:a16="http://schemas.microsoft.com/office/drawing/2014/main" val="634397535"/>
                    </a:ext>
                  </a:extLst>
                </a:gridCol>
                <a:gridCol w="411480">
                  <a:extLst>
                    <a:ext uri="{9D8B030D-6E8A-4147-A177-3AD203B41FA5}">
                      <a16:colId xmlns:a16="http://schemas.microsoft.com/office/drawing/2014/main" val="3375312212"/>
                    </a:ext>
                  </a:extLst>
                </a:gridCol>
                <a:gridCol w="411480">
                  <a:extLst>
                    <a:ext uri="{9D8B030D-6E8A-4147-A177-3AD203B41FA5}">
                      <a16:colId xmlns:a16="http://schemas.microsoft.com/office/drawing/2014/main" val="1535267329"/>
                    </a:ext>
                  </a:extLst>
                </a:gridCol>
                <a:gridCol w="411480">
                  <a:extLst>
                    <a:ext uri="{9D8B030D-6E8A-4147-A177-3AD203B41FA5}">
                      <a16:colId xmlns:a16="http://schemas.microsoft.com/office/drawing/2014/main" val="285030154"/>
                    </a:ext>
                  </a:extLst>
                </a:gridCol>
                <a:gridCol w="411480">
                  <a:extLst>
                    <a:ext uri="{9D8B030D-6E8A-4147-A177-3AD203B41FA5}">
                      <a16:colId xmlns:a16="http://schemas.microsoft.com/office/drawing/2014/main" val="2072938047"/>
                    </a:ext>
                  </a:extLst>
                </a:gridCol>
                <a:gridCol w="411480">
                  <a:extLst>
                    <a:ext uri="{9D8B030D-6E8A-4147-A177-3AD203B41FA5}">
                      <a16:colId xmlns:a16="http://schemas.microsoft.com/office/drawing/2014/main" val="432815098"/>
                    </a:ext>
                  </a:extLst>
                </a:gridCol>
                <a:gridCol w="411480">
                  <a:extLst>
                    <a:ext uri="{9D8B030D-6E8A-4147-A177-3AD203B41FA5}">
                      <a16:colId xmlns:a16="http://schemas.microsoft.com/office/drawing/2014/main" val="1375180695"/>
                    </a:ext>
                  </a:extLst>
                </a:gridCol>
                <a:gridCol w="411480">
                  <a:extLst>
                    <a:ext uri="{9D8B030D-6E8A-4147-A177-3AD203B41FA5}">
                      <a16:colId xmlns:a16="http://schemas.microsoft.com/office/drawing/2014/main" val="16161803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763365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- 2021-01-11 05:20:59</a:t>
                      </a:r>
                      <a:r>
                        <a:rPr kumimoji="0" lang="en-US" sz="1000" b="0" i="0" u="none" strike="noStrike" kern="1200" cap="none" spc="0" normalizeH="0" baseline="0" noProof="0">
                          <a:ln>
                            <a:noFill/>
                          </a:ln>
                          <a:solidFill>
                            <a:prstClr val="black"/>
                          </a:solidFill>
                          <a:effectLst/>
                          <a:uLnTx/>
                          <a:uFillTx/>
                          <a:latin typeface="+mn-lt"/>
                          <a:ea typeface="+mn-ea"/>
                          <a:cs typeface="+mn-cs"/>
                        </a:rPr>
                        <a:t>
 Create an insta-worthy table setting and bring a Mediterranean vibe to your garden brunch with the outdoor collection. Shop now: https://bit.ly/OutdoorB
</a:t>
                      </a:r>
                      <a:r>
                        <a:rPr kumimoji="0" lang="ar-AE" sz="1000" b="0" i="0" u="none" strike="noStrike" kern="1200" cap="none" spc="0" normalizeH="0" baseline="0" noProof="0">
                          <a:ln>
                            <a:noFill/>
                          </a:ln>
                          <a:solidFill>
                            <a:prstClr val="black"/>
                          </a:solidFill>
                          <a:effectLst/>
                          <a:uLnTx/>
                          <a:uFillTx/>
                          <a:latin typeface="+mn-lt"/>
                          <a:ea typeface="+mn-ea"/>
                          <a:cs typeface="+mn-cs"/>
                        </a:rPr>
                        <a:t>قومي بإعداد طاولة جديرة بالاهتمام وأضفي أجواء البحر الأبيض المتوسط على وجبة فطور حديقتك مع مجموعتنا الخارجية. تسوقي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https://bit.ly/OutdoorBa
#CelebrateHomeWithHC #MoreHomeToLove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348504523"/>
                  </a:ext>
                </a:extLst>
              </a:tr>
            </a:tbl>
          </a:graphicData>
        </a:graphic>
      </p:graphicFrame>
      <p:sp>
        <p:nvSpPr>
          <p:cNvPr id="4" name="Text Placeholder 3">
            <a:extLst>
              <a:ext uri="{FF2B5EF4-FFF2-40B4-BE49-F238E27FC236}">
                <a16:creationId xmlns:a16="http://schemas.microsoft.com/office/drawing/2014/main" id="{5CFD250D-24B4-46F0-AEA8-116E5D69454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289744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F172-CCFB-4081-B2E2-B77DD5F14675}"/>
              </a:ext>
            </a:extLst>
          </p:cNvPr>
          <p:cNvSpPr>
            <a:spLocks noGrp="1"/>
          </p:cNvSpPr>
          <p:nvPr>
            <p:ph type="title"/>
          </p:nvPr>
        </p:nvSpPr>
        <p:spPr/>
        <p:txBody>
          <a:bodyPr/>
          <a:lstStyle/>
          <a:p>
            <a:r>
              <a:rPr lang="en-US"/>
              <a:t>Facebook Top Posts Table | Home Centre - 12 of 25</a:t>
            </a:r>
          </a:p>
        </p:txBody>
      </p:sp>
      <p:graphicFrame>
        <p:nvGraphicFramePr>
          <p:cNvPr id="5" name="Table Placeholder 4">
            <a:extLst>
              <a:ext uri="{FF2B5EF4-FFF2-40B4-BE49-F238E27FC236}">
                <a16:creationId xmlns:a16="http://schemas.microsoft.com/office/drawing/2014/main" id="{EACF789C-51F0-4FC2-AC6F-78037E9CC4FB}"/>
              </a:ext>
            </a:extLst>
          </p:cNvPr>
          <p:cNvGraphicFramePr>
            <a:graphicFrameLocks noGrp="1"/>
          </p:cNvGraphicFramePr>
          <p:nvPr>
            <p:ph type="tbl" sz="quarter" idx="13"/>
            <p:extLst>
              <p:ext uri="{D42A27DB-BD31-4B8C-83A1-F6EECF244321}">
                <p14:modId xmlns:p14="http://schemas.microsoft.com/office/powerpoint/2010/main" val="13292525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5569837"/>
                    </a:ext>
                  </a:extLst>
                </a:gridCol>
                <a:gridCol w="411480">
                  <a:extLst>
                    <a:ext uri="{9D8B030D-6E8A-4147-A177-3AD203B41FA5}">
                      <a16:colId xmlns:a16="http://schemas.microsoft.com/office/drawing/2014/main" val="4123200487"/>
                    </a:ext>
                  </a:extLst>
                </a:gridCol>
                <a:gridCol w="411480">
                  <a:extLst>
                    <a:ext uri="{9D8B030D-6E8A-4147-A177-3AD203B41FA5}">
                      <a16:colId xmlns:a16="http://schemas.microsoft.com/office/drawing/2014/main" val="3802263712"/>
                    </a:ext>
                  </a:extLst>
                </a:gridCol>
                <a:gridCol w="411480">
                  <a:extLst>
                    <a:ext uri="{9D8B030D-6E8A-4147-A177-3AD203B41FA5}">
                      <a16:colId xmlns:a16="http://schemas.microsoft.com/office/drawing/2014/main" val="1485219581"/>
                    </a:ext>
                  </a:extLst>
                </a:gridCol>
                <a:gridCol w="411480">
                  <a:extLst>
                    <a:ext uri="{9D8B030D-6E8A-4147-A177-3AD203B41FA5}">
                      <a16:colId xmlns:a16="http://schemas.microsoft.com/office/drawing/2014/main" val="1063192367"/>
                    </a:ext>
                  </a:extLst>
                </a:gridCol>
                <a:gridCol w="411480">
                  <a:extLst>
                    <a:ext uri="{9D8B030D-6E8A-4147-A177-3AD203B41FA5}">
                      <a16:colId xmlns:a16="http://schemas.microsoft.com/office/drawing/2014/main" val="2636954340"/>
                    </a:ext>
                  </a:extLst>
                </a:gridCol>
                <a:gridCol w="411480">
                  <a:extLst>
                    <a:ext uri="{9D8B030D-6E8A-4147-A177-3AD203B41FA5}">
                      <a16:colId xmlns:a16="http://schemas.microsoft.com/office/drawing/2014/main" val="2256069846"/>
                    </a:ext>
                  </a:extLst>
                </a:gridCol>
                <a:gridCol w="411480">
                  <a:extLst>
                    <a:ext uri="{9D8B030D-6E8A-4147-A177-3AD203B41FA5}">
                      <a16:colId xmlns:a16="http://schemas.microsoft.com/office/drawing/2014/main" val="1760610510"/>
                    </a:ext>
                  </a:extLst>
                </a:gridCol>
                <a:gridCol w="411480">
                  <a:extLst>
                    <a:ext uri="{9D8B030D-6E8A-4147-A177-3AD203B41FA5}">
                      <a16:colId xmlns:a16="http://schemas.microsoft.com/office/drawing/2014/main" val="3400793866"/>
                    </a:ext>
                  </a:extLst>
                </a:gridCol>
                <a:gridCol w="411480">
                  <a:extLst>
                    <a:ext uri="{9D8B030D-6E8A-4147-A177-3AD203B41FA5}">
                      <a16:colId xmlns:a16="http://schemas.microsoft.com/office/drawing/2014/main" val="3700886267"/>
                    </a:ext>
                  </a:extLst>
                </a:gridCol>
                <a:gridCol w="411480">
                  <a:extLst>
                    <a:ext uri="{9D8B030D-6E8A-4147-A177-3AD203B41FA5}">
                      <a16:colId xmlns:a16="http://schemas.microsoft.com/office/drawing/2014/main" val="2310529525"/>
                    </a:ext>
                  </a:extLst>
                </a:gridCol>
                <a:gridCol w="411480">
                  <a:extLst>
                    <a:ext uri="{9D8B030D-6E8A-4147-A177-3AD203B41FA5}">
                      <a16:colId xmlns:a16="http://schemas.microsoft.com/office/drawing/2014/main" val="2535109017"/>
                    </a:ext>
                  </a:extLst>
                </a:gridCol>
                <a:gridCol w="411480">
                  <a:extLst>
                    <a:ext uri="{9D8B030D-6E8A-4147-A177-3AD203B41FA5}">
                      <a16:colId xmlns:a16="http://schemas.microsoft.com/office/drawing/2014/main" val="1722967261"/>
                    </a:ext>
                  </a:extLst>
                </a:gridCol>
                <a:gridCol w="411480">
                  <a:extLst>
                    <a:ext uri="{9D8B030D-6E8A-4147-A177-3AD203B41FA5}">
                      <a16:colId xmlns:a16="http://schemas.microsoft.com/office/drawing/2014/main" val="1818997956"/>
                    </a:ext>
                  </a:extLst>
                </a:gridCol>
                <a:gridCol w="411480">
                  <a:extLst>
                    <a:ext uri="{9D8B030D-6E8A-4147-A177-3AD203B41FA5}">
                      <a16:colId xmlns:a16="http://schemas.microsoft.com/office/drawing/2014/main" val="11115687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042141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- 2021-01-11 05:21:39</a:t>
                      </a:r>
                      <a:r>
                        <a:rPr kumimoji="0" lang="en-US" sz="1000" b="0" i="0" u="none" strike="noStrike" kern="1200" cap="none" spc="0" normalizeH="0" baseline="0" noProof="0">
                          <a:ln>
                            <a:noFill/>
                          </a:ln>
                          <a:solidFill>
                            <a:prstClr val="black"/>
                          </a:solidFill>
                          <a:effectLst/>
                          <a:uLnTx/>
                          <a:uFillTx/>
                          <a:latin typeface="+mn-lt"/>
                          <a:ea typeface="+mn-ea"/>
                          <a:cs typeface="+mn-cs"/>
                        </a:rPr>
                        <a:t>
 Create an insta-worthy table setting and bring a Mediterranean vibe to your garden brunch with the outdoor collection. Shop now: https://bit.ly/Outdooro
</a:t>
                      </a:r>
                      <a:r>
                        <a:rPr kumimoji="0" lang="ar-AE" sz="1000" b="0" i="0" u="none" strike="noStrike" kern="1200" cap="none" spc="0" normalizeH="0" baseline="0" noProof="0">
                          <a:ln>
                            <a:noFill/>
                          </a:ln>
                          <a:solidFill>
                            <a:prstClr val="black"/>
                          </a:solidFill>
                          <a:effectLst/>
                          <a:uLnTx/>
                          <a:uFillTx/>
                          <a:latin typeface="+mn-lt"/>
                          <a:ea typeface="+mn-ea"/>
                          <a:cs typeface="+mn-cs"/>
                        </a:rPr>
                        <a:t>قومي بإعداد طاولة جديرة بالاهتمام وأضفي أجواء البحر الأبيض المتوسط على وجبة فطور حديقتك مع مجموعتنا الخارجية. تسوقي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https://bit.ly/OutdoorOa
#CelebrateHomeWithHC #MoreHomeToLove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561348202"/>
                  </a:ext>
                </a:extLst>
              </a:tr>
            </a:tbl>
          </a:graphicData>
        </a:graphic>
      </p:graphicFrame>
      <p:sp>
        <p:nvSpPr>
          <p:cNvPr id="4" name="Text Placeholder 3">
            <a:extLst>
              <a:ext uri="{FF2B5EF4-FFF2-40B4-BE49-F238E27FC236}">
                <a16:creationId xmlns:a16="http://schemas.microsoft.com/office/drawing/2014/main" id="{137B5A03-2A2C-40D5-9607-2D282C795B8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839190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ACD8B-5B99-4ABD-AF61-E568EDD54A3C}"/>
              </a:ext>
            </a:extLst>
          </p:cNvPr>
          <p:cNvSpPr>
            <a:spLocks noGrp="1"/>
          </p:cNvSpPr>
          <p:nvPr>
            <p:ph type="title"/>
          </p:nvPr>
        </p:nvSpPr>
        <p:spPr/>
        <p:txBody>
          <a:bodyPr/>
          <a:lstStyle/>
          <a:p>
            <a:r>
              <a:rPr lang="en-US"/>
              <a:t>Facebook Top Posts Table | Home Centre - 13 of 25</a:t>
            </a:r>
          </a:p>
        </p:txBody>
      </p:sp>
      <p:graphicFrame>
        <p:nvGraphicFramePr>
          <p:cNvPr id="5" name="Table Placeholder 4">
            <a:extLst>
              <a:ext uri="{FF2B5EF4-FFF2-40B4-BE49-F238E27FC236}">
                <a16:creationId xmlns:a16="http://schemas.microsoft.com/office/drawing/2014/main" id="{57B51129-81F4-4D7D-8246-8688241E94EF}"/>
              </a:ext>
            </a:extLst>
          </p:cNvPr>
          <p:cNvGraphicFramePr>
            <a:graphicFrameLocks noGrp="1"/>
          </p:cNvGraphicFramePr>
          <p:nvPr>
            <p:ph type="tbl" sz="quarter" idx="13"/>
            <p:extLst>
              <p:ext uri="{D42A27DB-BD31-4B8C-83A1-F6EECF244321}">
                <p14:modId xmlns:p14="http://schemas.microsoft.com/office/powerpoint/2010/main" val="12409108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8407961"/>
                    </a:ext>
                  </a:extLst>
                </a:gridCol>
                <a:gridCol w="411480">
                  <a:extLst>
                    <a:ext uri="{9D8B030D-6E8A-4147-A177-3AD203B41FA5}">
                      <a16:colId xmlns:a16="http://schemas.microsoft.com/office/drawing/2014/main" val="160088631"/>
                    </a:ext>
                  </a:extLst>
                </a:gridCol>
                <a:gridCol w="411480">
                  <a:extLst>
                    <a:ext uri="{9D8B030D-6E8A-4147-A177-3AD203B41FA5}">
                      <a16:colId xmlns:a16="http://schemas.microsoft.com/office/drawing/2014/main" val="2132452289"/>
                    </a:ext>
                  </a:extLst>
                </a:gridCol>
                <a:gridCol w="411480">
                  <a:extLst>
                    <a:ext uri="{9D8B030D-6E8A-4147-A177-3AD203B41FA5}">
                      <a16:colId xmlns:a16="http://schemas.microsoft.com/office/drawing/2014/main" val="3925807405"/>
                    </a:ext>
                  </a:extLst>
                </a:gridCol>
                <a:gridCol w="411480">
                  <a:extLst>
                    <a:ext uri="{9D8B030D-6E8A-4147-A177-3AD203B41FA5}">
                      <a16:colId xmlns:a16="http://schemas.microsoft.com/office/drawing/2014/main" val="2981340019"/>
                    </a:ext>
                  </a:extLst>
                </a:gridCol>
                <a:gridCol w="411480">
                  <a:extLst>
                    <a:ext uri="{9D8B030D-6E8A-4147-A177-3AD203B41FA5}">
                      <a16:colId xmlns:a16="http://schemas.microsoft.com/office/drawing/2014/main" val="703957041"/>
                    </a:ext>
                  </a:extLst>
                </a:gridCol>
                <a:gridCol w="411480">
                  <a:extLst>
                    <a:ext uri="{9D8B030D-6E8A-4147-A177-3AD203B41FA5}">
                      <a16:colId xmlns:a16="http://schemas.microsoft.com/office/drawing/2014/main" val="3646727755"/>
                    </a:ext>
                  </a:extLst>
                </a:gridCol>
                <a:gridCol w="411480">
                  <a:extLst>
                    <a:ext uri="{9D8B030D-6E8A-4147-A177-3AD203B41FA5}">
                      <a16:colId xmlns:a16="http://schemas.microsoft.com/office/drawing/2014/main" val="2769483460"/>
                    </a:ext>
                  </a:extLst>
                </a:gridCol>
                <a:gridCol w="411480">
                  <a:extLst>
                    <a:ext uri="{9D8B030D-6E8A-4147-A177-3AD203B41FA5}">
                      <a16:colId xmlns:a16="http://schemas.microsoft.com/office/drawing/2014/main" val="1882394932"/>
                    </a:ext>
                  </a:extLst>
                </a:gridCol>
                <a:gridCol w="411480">
                  <a:extLst>
                    <a:ext uri="{9D8B030D-6E8A-4147-A177-3AD203B41FA5}">
                      <a16:colId xmlns:a16="http://schemas.microsoft.com/office/drawing/2014/main" val="465103155"/>
                    </a:ext>
                  </a:extLst>
                </a:gridCol>
                <a:gridCol w="411480">
                  <a:extLst>
                    <a:ext uri="{9D8B030D-6E8A-4147-A177-3AD203B41FA5}">
                      <a16:colId xmlns:a16="http://schemas.microsoft.com/office/drawing/2014/main" val="503461427"/>
                    </a:ext>
                  </a:extLst>
                </a:gridCol>
                <a:gridCol w="411480">
                  <a:extLst>
                    <a:ext uri="{9D8B030D-6E8A-4147-A177-3AD203B41FA5}">
                      <a16:colId xmlns:a16="http://schemas.microsoft.com/office/drawing/2014/main" val="2594888274"/>
                    </a:ext>
                  </a:extLst>
                </a:gridCol>
                <a:gridCol w="411480">
                  <a:extLst>
                    <a:ext uri="{9D8B030D-6E8A-4147-A177-3AD203B41FA5}">
                      <a16:colId xmlns:a16="http://schemas.microsoft.com/office/drawing/2014/main" val="2937951095"/>
                    </a:ext>
                  </a:extLst>
                </a:gridCol>
                <a:gridCol w="411480">
                  <a:extLst>
                    <a:ext uri="{9D8B030D-6E8A-4147-A177-3AD203B41FA5}">
                      <a16:colId xmlns:a16="http://schemas.microsoft.com/office/drawing/2014/main" val="2861219873"/>
                    </a:ext>
                  </a:extLst>
                </a:gridCol>
                <a:gridCol w="411480">
                  <a:extLst>
                    <a:ext uri="{9D8B030D-6E8A-4147-A177-3AD203B41FA5}">
                      <a16:colId xmlns:a16="http://schemas.microsoft.com/office/drawing/2014/main" val="4977148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367644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- 2021-01-11 05:24:23</a:t>
                      </a:r>
                      <a:r>
                        <a:rPr kumimoji="0" lang="en-US" sz="1000" b="0" i="0" u="none" strike="noStrike" kern="1200" cap="none" spc="0" normalizeH="0" baseline="0" noProof="0">
                          <a:ln>
                            <a:noFill/>
                          </a:ln>
                          <a:solidFill>
                            <a:prstClr val="black"/>
                          </a:solidFill>
                          <a:effectLst/>
                          <a:uLnTx/>
                          <a:uFillTx/>
                          <a:latin typeface="+mn-lt"/>
                          <a:ea typeface="+mn-ea"/>
                          <a:cs typeface="+mn-cs"/>
                        </a:rPr>
                        <a:t>
 Create an insta-worthy table setting and bring a Mediterranean vibe to your garden brunch with the outdoor collection. Shop now: https://bit.ly/OutdoorQF
</a:t>
                      </a:r>
                      <a:r>
                        <a:rPr kumimoji="0" lang="ar-AE" sz="1000" b="0" i="0" u="none" strike="noStrike" kern="1200" cap="none" spc="0" normalizeH="0" baseline="0" noProof="0">
                          <a:ln>
                            <a:noFill/>
                          </a:ln>
                          <a:solidFill>
                            <a:prstClr val="black"/>
                          </a:solidFill>
                          <a:effectLst/>
                          <a:uLnTx/>
                          <a:uFillTx/>
                          <a:latin typeface="+mn-lt"/>
                          <a:ea typeface="+mn-ea"/>
                          <a:cs typeface="+mn-cs"/>
                        </a:rPr>
                        <a:t>قومي بإعداد طاولة جديرة بالاهتمام وأضفي أجواء البحر الأبيض المتوسط على وجبة فطور حديقتك مع مجموعتنا الخارجية. تسوقي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https://bit.ly/OutdoorQf
#CelebrateHomeWithHC #MoreHomeToLove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0.00053571849493103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449706681"/>
                  </a:ext>
                </a:extLst>
              </a:tr>
            </a:tbl>
          </a:graphicData>
        </a:graphic>
      </p:graphicFrame>
      <p:sp>
        <p:nvSpPr>
          <p:cNvPr id="4" name="Text Placeholder 3">
            <a:extLst>
              <a:ext uri="{FF2B5EF4-FFF2-40B4-BE49-F238E27FC236}">
                <a16:creationId xmlns:a16="http://schemas.microsoft.com/office/drawing/2014/main" id="{99BFE6C9-A332-4BFD-9D14-560224A9AB5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93207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D645-BFF8-4DCF-91FF-EACACAF53721}"/>
              </a:ext>
            </a:extLst>
          </p:cNvPr>
          <p:cNvSpPr>
            <a:spLocks noGrp="1"/>
          </p:cNvSpPr>
          <p:nvPr>
            <p:ph type="title"/>
          </p:nvPr>
        </p:nvSpPr>
        <p:spPr/>
        <p:txBody>
          <a:bodyPr/>
          <a:lstStyle/>
          <a:p>
            <a:r>
              <a:rPr lang="en-US"/>
              <a:t>Facebook Top Posts Table | Home Centre - 14 of 25</a:t>
            </a:r>
          </a:p>
        </p:txBody>
      </p:sp>
      <p:graphicFrame>
        <p:nvGraphicFramePr>
          <p:cNvPr id="5" name="Table Placeholder 4">
            <a:extLst>
              <a:ext uri="{FF2B5EF4-FFF2-40B4-BE49-F238E27FC236}">
                <a16:creationId xmlns:a16="http://schemas.microsoft.com/office/drawing/2014/main" id="{F39C2694-76B5-4F9C-8970-F9F7A5E419C2}"/>
              </a:ext>
            </a:extLst>
          </p:cNvPr>
          <p:cNvGraphicFramePr>
            <a:graphicFrameLocks noGrp="1"/>
          </p:cNvGraphicFramePr>
          <p:nvPr>
            <p:ph type="tbl" sz="quarter" idx="13"/>
            <p:extLst>
              <p:ext uri="{D42A27DB-BD31-4B8C-83A1-F6EECF244321}">
                <p14:modId xmlns:p14="http://schemas.microsoft.com/office/powerpoint/2010/main" val="12721721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8179266"/>
                    </a:ext>
                  </a:extLst>
                </a:gridCol>
                <a:gridCol w="411480">
                  <a:extLst>
                    <a:ext uri="{9D8B030D-6E8A-4147-A177-3AD203B41FA5}">
                      <a16:colId xmlns:a16="http://schemas.microsoft.com/office/drawing/2014/main" val="4227280915"/>
                    </a:ext>
                  </a:extLst>
                </a:gridCol>
                <a:gridCol w="411480">
                  <a:extLst>
                    <a:ext uri="{9D8B030D-6E8A-4147-A177-3AD203B41FA5}">
                      <a16:colId xmlns:a16="http://schemas.microsoft.com/office/drawing/2014/main" val="1209989193"/>
                    </a:ext>
                  </a:extLst>
                </a:gridCol>
                <a:gridCol w="411480">
                  <a:extLst>
                    <a:ext uri="{9D8B030D-6E8A-4147-A177-3AD203B41FA5}">
                      <a16:colId xmlns:a16="http://schemas.microsoft.com/office/drawing/2014/main" val="521263290"/>
                    </a:ext>
                  </a:extLst>
                </a:gridCol>
                <a:gridCol w="411480">
                  <a:extLst>
                    <a:ext uri="{9D8B030D-6E8A-4147-A177-3AD203B41FA5}">
                      <a16:colId xmlns:a16="http://schemas.microsoft.com/office/drawing/2014/main" val="1316947591"/>
                    </a:ext>
                  </a:extLst>
                </a:gridCol>
                <a:gridCol w="411480">
                  <a:extLst>
                    <a:ext uri="{9D8B030D-6E8A-4147-A177-3AD203B41FA5}">
                      <a16:colId xmlns:a16="http://schemas.microsoft.com/office/drawing/2014/main" val="4177674043"/>
                    </a:ext>
                  </a:extLst>
                </a:gridCol>
                <a:gridCol w="411480">
                  <a:extLst>
                    <a:ext uri="{9D8B030D-6E8A-4147-A177-3AD203B41FA5}">
                      <a16:colId xmlns:a16="http://schemas.microsoft.com/office/drawing/2014/main" val="404819150"/>
                    </a:ext>
                  </a:extLst>
                </a:gridCol>
                <a:gridCol w="411480">
                  <a:extLst>
                    <a:ext uri="{9D8B030D-6E8A-4147-A177-3AD203B41FA5}">
                      <a16:colId xmlns:a16="http://schemas.microsoft.com/office/drawing/2014/main" val="3053620395"/>
                    </a:ext>
                  </a:extLst>
                </a:gridCol>
                <a:gridCol w="411480">
                  <a:extLst>
                    <a:ext uri="{9D8B030D-6E8A-4147-A177-3AD203B41FA5}">
                      <a16:colId xmlns:a16="http://schemas.microsoft.com/office/drawing/2014/main" val="2327946440"/>
                    </a:ext>
                  </a:extLst>
                </a:gridCol>
                <a:gridCol w="411480">
                  <a:extLst>
                    <a:ext uri="{9D8B030D-6E8A-4147-A177-3AD203B41FA5}">
                      <a16:colId xmlns:a16="http://schemas.microsoft.com/office/drawing/2014/main" val="2524526312"/>
                    </a:ext>
                  </a:extLst>
                </a:gridCol>
                <a:gridCol w="411480">
                  <a:extLst>
                    <a:ext uri="{9D8B030D-6E8A-4147-A177-3AD203B41FA5}">
                      <a16:colId xmlns:a16="http://schemas.microsoft.com/office/drawing/2014/main" val="2908232108"/>
                    </a:ext>
                  </a:extLst>
                </a:gridCol>
                <a:gridCol w="411480">
                  <a:extLst>
                    <a:ext uri="{9D8B030D-6E8A-4147-A177-3AD203B41FA5}">
                      <a16:colId xmlns:a16="http://schemas.microsoft.com/office/drawing/2014/main" val="4008410566"/>
                    </a:ext>
                  </a:extLst>
                </a:gridCol>
                <a:gridCol w="411480">
                  <a:extLst>
                    <a:ext uri="{9D8B030D-6E8A-4147-A177-3AD203B41FA5}">
                      <a16:colId xmlns:a16="http://schemas.microsoft.com/office/drawing/2014/main" val="290569499"/>
                    </a:ext>
                  </a:extLst>
                </a:gridCol>
                <a:gridCol w="411480">
                  <a:extLst>
                    <a:ext uri="{9D8B030D-6E8A-4147-A177-3AD203B41FA5}">
                      <a16:colId xmlns:a16="http://schemas.microsoft.com/office/drawing/2014/main" val="2803118028"/>
                    </a:ext>
                  </a:extLst>
                </a:gridCol>
                <a:gridCol w="411480">
                  <a:extLst>
                    <a:ext uri="{9D8B030D-6E8A-4147-A177-3AD203B41FA5}">
                      <a16:colId xmlns:a16="http://schemas.microsoft.com/office/drawing/2014/main" val="1596348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775645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- 2021-01-11 05:27:58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قومي بإعداد طاولة جديرة بالاهتمام وأضفي أجواء البحر الأبيض المتوسط على وجبة فطور حديقتك مع مجموعتنا الخارجية. تسوقي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https://bit.ly/OutdoorSE
Create an insta-worthy table setting and bring a Mediterranean vibe to your garden brunch with the outdoor collection. Shop now: https://bit.ly/OutdoorSE
#CelebrateHomeWithHC #MoreHomeToLove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0.0091072144138275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717621726"/>
                  </a:ext>
                </a:extLst>
              </a:tr>
            </a:tbl>
          </a:graphicData>
        </a:graphic>
      </p:graphicFrame>
      <p:sp>
        <p:nvSpPr>
          <p:cNvPr id="4" name="Text Placeholder 3">
            <a:extLst>
              <a:ext uri="{FF2B5EF4-FFF2-40B4-BE49-F238E27FC236}">
                <a16:creationId xmlns:a16="http://schemas.microsoft.com/office/drawing/2014/main" id="{DAC3D560-2323-401D-B0A6-103B4EA6E00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972888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B8DD6-7434-4D03-A372-10DB87EB3576}"/>
              </a:ext>
            </a:extLst>
          </p:cNvPr>
          <p:cNvSpPr>
            <a:spLocks noGrp="1"/>
          </p:cNvSpPr>
          <p:nvPr>
            <p:ph type="title"/>
          </p:nvPr>
        </p:nvSpPr>
        <p:spPr/>
        <p:txBody>
          <a:bodyPr/>
          <a:lstStyle/>
          <a:p>
            <a:r>
              <a:rPr lang="en-US"/>
              <a:t>Facebook Top Posts Table | Home Centre - 15 of 25</a:t>
            </a:r>
          </a:p>
        </p:txBody>
      </p:sp>
      <p:graphicFrame>
        <p:nvGraphicFramePr>
          <p:cNvPr id="5" name="Table Placeholder 4">
            <a:extLst>
              <a:ext uri="{FF2B5EF4-FFF2-40B4-BE49-F238E27FC236}">
                <a16:creationId xmlns:a16="http://schemas.microsoft.com/office/drawing/2014/main" id="{6FEC53E5-CCE3-49C3-AA37-9AEC54DB2464}"/>
              </a:ext>
            </a:extLst>
          </p:cNvPr>
          <p:cNvGraphicFramePr>
            <a:graphicFrameLocks noGrp="1"/>
          </p:cNvGraphicFramePr>
          <p:nvPr>
            <p:ph type="tbl" sz="quarter" idx="13"/>
            <p:extLst>
              <p:ext uri="{D42A27DB-BD31-4B8C-83A1-F6EECF244321}">
                <p14:modId xmlns:p14="http://schemas.microsoft.com/office/powerpoint/2010/main" val="16249246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11345129"/>
                    </a:ext>
                  </a:extLst>
                </a:gridCol>
                <a:gridCol w="411480">
                  <a:extLst>
                    <a:ext uri="{9D8B030D-6E8A-4147-A177-3AD203B41FA5}">
                      <a16:colId xmlns:a16="http://schemas.microsoft.com/office/drawing/2014/main" val="3660400711"/>
                    </a:ext>
                  </a:extLst>
                </a:gridCol>
                <a:gridCol w="411480">
                  <a:extLst>
                    <a:ext uri="{9D8B030D-6E8A-4147-A177-3AD203B41FA5}">
                      <a16:colId xmlns:a16="http://schemas.microsoft.com/office/drawing/2014/main" val="2324008556"/>
                    </a:ext>
                  </a:extLst>
                </a:gridCol>
                <a:gridCol w="411480">
                  <a:extLst>
                    <a:ext uri="{9D8B030D-6E8A-4147-A177-3AD203B41FA5}">
                      <a16:colId xmlns:a16="http://schemas.microsoft.com/office/drawing/2014/main" val="3258653336"/>
                    </a:ext>
                  </a:extLst>
                </a:gridCol>
                <a:gridCol w="411480">
                  <a:extLst>
                    <a:ext uri="{9D8B030D-6E8A-4147-A177-3AD203B41FA5}">
                      <a16:colId xmlns:a16="http://schemas.microsoft.com/office/drawing/2014/main" val="2552905079"/>
                    </a:ext>
                  </a:extLst>
                </a:gridCol>
                <a:gridCol w="411480">
                  <a:extLst>
                    <a:ext uri="{9D8B030D-6E8A-4147-A177-3AD203B41FA5}">
                      <a16:colId xmlns:a16="http://schemas.microsoft.com/office/drawing/2014/main" val="3639035771"/>
                    </a:ext>
                  </a:extLst>
                </a:gridCol>
                <a:gridCol w="411480">
                  <a:extLst>
                    <a:ext uri="{9D8B030D-6E8A-4147-A177-3AD203B41FA5}">
                      <a16:colId xmlns:a16="http://schemas.microsoft.com/office/drawing/2014/main" val="19234049"/>
                    </a:ext>
                  </a:extLst>
                </a:gridCol>
                <a:gridCol w="411480">
                  <a:extLst>
                    <a:ext uri="{9D8B030D-6E8A-4147-A177-3AD203B41FA5}">
                      <a16:colId xmlns:a16="http://schemas.microsoft.com/office/drawing/2014/main" val="3730503460"/>
                    </a:ext>
                  </a:extLst>
                </a:gridCol>
                <a:gridCol w="411480">
                  <a:extLst>
                    <a:ext uri="{9D8B030D-6E8A-4147-A177-3AD203B41FA5}">
                      <a16:colId xmlns:a16="http://schemas.microsoft.com/office/drawing/2014/main" val="4165424671"/>
                    </a:ext>
                  </a:extLst>
                </a:gridCol>
                <a:gridCol w="411480">
                  <a:extLst>
                    <a:ext uri="{9D8B030D-6E8A-4147-A177-3AD203B41FA5}">
                      <a16:colId xmlns:a16="http://schemas.microsoft.com/office/drawing/2014/main" val="3354668444"/>
                    </a:ext>
                  </a:extLst>
                </a:gridCol>
                <a:gridCol w="411480">
                  <a:extLst>
                    <a:ext uri="{9D8B030D-6E8A-4147-A177-3AD203B41FA5}">
                      <a16:colId xmlns:a16="http://schemas.microsoft.com/office/drawing/2014/main" val="1071583740"/>
                    </a:ext>
                  </a:extLst>
                </a:gridCol>
                <a:gridCol w="411480">
                  <a:extLst>
                    <a:ext uri="{9D8B030D-6E8A-4147-A177-3AD203B41FA5}">
                      <a16:colId xmlns:a16="http://schemas.microsoft.com/office/drawing/2014/main" val="2091079390"/>
                    </a:ext>
                  </a:extLst>
                </a:gridCol>
                <a:gridCol w="411480">
                  <a:extLst>
                    <a:ext uri="{9D8B030D-6E8A-4147-A177-3AD203B41FA5}">
                      <a16:colId xmlns:a16="http://schemas.microsoft.com/office/drawing/2014/main" val="2351789046"/>
                    </a:ext>
                  </a:extLst>
                </a:gridCol>
                <a:gridCol w="411480">
                  <a:extLst>
                    <a:ext uri="{9D8B030D-6E8A-4147-A177-3AD203B41FA5}">
                      <a16:colId xmlns:a16="http://schemas.microsoft.com/office/drawing/2014/main" val="4265364877"/>
                    </a:ext>
                  </a:extLst>
                </a:gridCol>
                <a:gridCol w="411480">
                  <a:extLst>
                    <a:ext uri="{9D8B030D-6E8A-4147-A177-3AD203B41FA5}">
                      <a16:colId xmlns:a16="http://schemas.microsoft.com/office/drawing/2014/main" val="15640047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251756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- 2021-01-12 09:06:06</a:t>
                      </a:r>
                      <a:r>
                        <a:rPr kumimoji="0" lang="en-US" sz="1000" b="0" i="0" u="none" strike="noStrike" kern="1200" cap="none" spc="0" normalizeH="0" baseline="0" noProof="0">
                          <a:ln>
                            <a:noFill/>
                          </a:ln>
                          <a:solidFill>
                            <a:prstClr val="black"/>
                          </a:solidFill>
                          <a:effectLst/>
                          <a:uLnTx/>
                          <a:uFillTx/>
                          <a:latin typeface="+mn-lt"/>
                          <a:ea typeface="+mn-ea"/>
                          <a:cs typeface="+mn-cs"/>
                        </a:rPr>
                        <a:t>
 Designed for understated elegance, bring a touch of vintage flair to your bedroom with the Louis Chest of Drawers. 
Tag us in your pictures to be featured.
</a:t>
                      </a:r>
                      <a:r>
                        <a:rPr kumimoji="0" lang="ar-AE" sz="1000" b="0" i="0" u="none" strike="noStrike" kern="1200" cap="none" spc="0" normalizeH="0" baseline="0" noProof="0">
                          <a:ln>
                            <a:noFill/>
                          </a:ln>
                          <a:solidFill>
                            <a:prstClr val="black"/>
                          </a:solidFill>
                          <a:effectLst/>
                          <a:uLnTx/>
                          <a:uFillTx/>
                          <a:latin typeface="+mn-lt"/>
                          <a:ea typeface="+mn-ea"/>
                          <a:cs typeface="+mn-cs"/>
                        </a:rPr>
                        <a:t>مصمم لأناقة بسيطة، أضف لمسة من الذوق الكلاسيكي إلى غرفة نومك مع خزانة الأدراج من لويس. قوموا بعمل تاج لنا في صوركم لننشرها
#</a:t>
                      </a:r>
                      <a:r>
                        <a:rPr kumimoji="0" lang="en-US" sz="1000" b="0" i="0" u="none" strike="noStrike" kern="1200" cap="none" spc="0" normalizeH="0" baseline="0" noProof="0">
                          <a:ln>
                            <a:noFill/>
                          </a:ln>
                          <a:solidFill>
                            <a:prstClr val="black"/>
                          </a:solidFill>
                          <a:effectLst/>
                          <a:uLnTx/>
                          <a:uFillTx/>
                          <a:latin typeface="+mn-lt"/>
                          <a:ea typeface="+mn-ea"/>
                          <a:cs typeface="+mn-cs"/>
                        </a:rPr>
                        <a:t>Interiordesign #designinspiration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0.051961771135718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44749058"/>
                  </a:ext>
                </a:extLst>
              </a:tr>
            </a:tbl>
          </a:graphicData>
        </a:graphic>
      </p:graphicFrame>
      <p:sp>
        <p:nvSpPr>
          <p:cNvPr id="4" name="Text Placeholder 3">
            <a:extLst>
              <a:ext uri="{FF2B5EF4-FFF2-40B4-BE49-F238E27FC236}">
                <a16:creationId xmlns:a16="http://schemas.microsoft.com/office/drawing/2014/main" id="{0B84AF03-2A0A-4B0B-96AF-F910F3E6640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12091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9F680-A3FC-4F4E-A1AB-18CFB979EE45}"/>
              </a:ext>
            </a:extLst>
          </p:cNvPr>
          <p:cNvSpPr>
            <a:spLocks noGrp="1"/>
          </p:cNvSpPr>
          <p:nvPr>
            <p:ph type="title"/>
          </p:nvPr>
        </p:nvSpPr>
        <p:spPr/>
        <p:txBody>
          <a:bodyPr/>
          <a:lstStyle/>
          <a:p>
            <a:r>
              <a:rPr lang="en-US"/>
              <a:t>Facebook Top Posts Table | Home Centre - 16 of 25</a:t>
            </a:r>
          </a:p>
        </p:txBody>
      </p:sp>
      <p:graphicFrame>
        <p:nvGraphicFramePr>
          <p:cNvPr id="5" name="Table Placeholder 4">
            <a:extLst>
              <a:ext uri="{FF2B5EF4-FFF2-40B4-BE49-F238E27FC236}">
                <a16:creationId xmlns:a16="http://schemas.microsoft.com/office/drawing/2014/main" id="{3A649C5A-11DC-4F72-9086-0FD4C82A3828}"/>
              </a:ext>
            </a:extLst>
          </p:cNvPr>
          <p:cNvGraphicFramePr>
            <a:graphicFrameLocks noGrp="1"/>
          </p:cNvGraphicFramePr>
          <p:nvPr>
            <p:ph type="tbl" sz="quarter" idx="13"/>
            <p:extLst>
              <p:ext uri="{D42A27DB-BD31-4B8C-83A1-F6EECF244321}">
                <p14:modId xmlns:p14="http://schemas.microsoft.com/office/powerpoint/2010/main" val="208627285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13689993"/>
                    </a:ext>
                  </a:extLst>
                </a:gridCol>
                <a:gridCol w="411480">
                  <a:extLst>
                    <a:ext uri="{9D8B030D-6E8A-4147-A177-3AD203B41FA5}">
                      <a16:colId xmlns:a16="http://schemas.microsoft.com/office/drawing/2014/main" val="1154572440"/>
                    </a:ext>
                  </a:extLst>
                </a:gridCol>
                <a:gridCol w="411480">
                  <a:extLst>
                    <a:ext uri="{9D8B030D-6E8A-4147-A177-3AD203B41FA5}">
                      <a16:colId xmlns:a16="http://schemas.microsoft.com/office/drawing/2014/main" val="3685844845"/>
                    </a:ext>
                  </a:extLst>
                </a:gridCol>
                <a:gridCol w="411480">
                  <a:extLst>
                    <a:ext uri="{9D8B030D-6E8A-4147-A177-3AD203B41FA5}">
                      <a16:colId xmlns:a16="http://schemas.microsoft.com/office/drawing/2014/main" val="2538025593"/>
                    </a:ext>
                  </a:extLst>
                </a:gridCol>
                <a:gridCol w="411480">
                  <a:extLst>
                    <a:ext uri="{9D8B030D-6E8A-4147-A177-3AD203B41FA5}">
                      <a16:colId xmlns:a16="http://schemas.microsoft.com/office/drawing/2014/main" val="3459147192"/>
                    </a:ext>
                  </a:extLst>
                </a:gridCol>
                <a:gridCol w="411480">
                  <a:extLst>
                    <a:ext uri="{9D8B030D-6E8A-4147-A177-3AD203B41FA5}">
                      <a16:colId xmlns:a16="http://schemas.microsoft.com/office/drawing/2014/main" val="1888491296"/>
                    </a:ext>
                  </a:extLst>
                </a:gridCol>
                <a:gridCol w="411480">
                  <a:extLst>
                    <a:ext uri="{9D8B030D-6E8A-4147-A177-3AD203B41FA5}">
                      <a16:colId xmlns:a16="http://schemas.microsoft.com/office/drawing/2014/main" val="2686803658"/>
                    </a:ext>
                  </a:extLst>
                </a:gridCol>
                <a:gridCol w="411480">
                  <a:extLst>
                    <a:ext uri="{9D8B030D-6E8A-4147-A177-3AD203B41FA5}">
                      <a16:colId xmlns:a16="http://schemas.microsoft.com/office/drawing/2014/main" val="990413500"/>
                    </a:ext>
                  </a:extLst>
                </a:gridCol>
                <a:gridCol w="411480">
                  <a:extLst>
                    <a:ext uri="{9D8B030D-6E8A-4147-A177-3AD203B41FA5}">
                      <a16:colId xmlns:a16="http://schemas.microsoft.com/office/drawing/2014/main" val="2844224866"/>
                    </a:ext>
                  </a:extLst>
                </a:gridCol>
                <a:gridCol w="411480">
                  <a:extLst>
                    <a:ext uri="{9D8B030D-6E8A-4147-A177-3AD203B41FA5}">
                      <a16:colId xmlns:a16="http://schemas.microsoft.com/office/drawing/2014/main" val="2240751877"/>
                    </a:ext>
                  </a:extLst>
                </a:gridCol>
                <a:gridCol w="411480">
                  <a:extLst>
                    <a:ext uri="{9D8B030D-6E8A-4147-A177-3AD203B41FA5}">
                      <a16:colId xmlns:a16="http://schemas.microsoft.com/office/drawing/2014/main" val="528818533"/>
                    </a:ext>
                  </a:extLst>
                </a:gridCol>
                <a:gridCol w="411480">
                  <a:extLst>
                    <a:ext uri="{9D8B030D-6E8A-4147-A177-3AD203B41FA5}">
                      <a16:colId xmlns:a16="http://schemas.microsoft.com/office/drawing/2014/main" val="1842943450"/>
                    </a:ext>
                  </a:extLst>
                </a:gridCol>
                <a:gridCol w="411480">
                  <a:extLst>
                    <a:ext uri="{9D8B030D-6E8A-4147-A177-3AD203B41FA5}">
                      <a16:colId xmlns:a16="http://schemas.microsoft.com/office/drawing/2014/main" val="422808063"/>
                    </a:ext>
                  </a:extLst>
                </a:gridCol>
                <a:gridCol w="411480">
                  <a:extLst>
                    <a:ext uri="{9D8B030D-6E8A-4147-A177-3AD203B41FA5}">
                      <a16:colId xmlns:a16="http://schemas.microsoft.com/office/drawing/2014/main" val="1711991122"/>
                    </a:ext>
                  </a:extLst>
                </a:gridCol>
                <a:gridCol w="411480">
                  <a:extLst>
                    <a:ext uri="{9D8B030D-6E8A-4147-A177-3AD203B41FA5}">
                      <a16:colId xmlns:a16="http://schemas.microsoft.com/office/drawing/2014/main" val="3377968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231601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- 2021-01-14 14:08:30</a:t>
                      </a:r>
                      <a:r>
                        <a:rPr kumimoji="0" lang="en-US" sz="1000" b="0" i="0" u="none" strike="noStrike" kern="1200" cap="none" spc="0" normalizeH="0" baseline="0" noProof="0">
                          <a:ln>
                            <a:noFill/>
                          </a:ln>
                          <a:solidFill>
                            <a:prstClr val="black"/>
                          </a:solidFill>
                          <a:effectLst/>
                          <a:uLnTx/>
                          <a:uFillTx/>
                          <a:latin typeface="+mn-lt"/>
                          <a:ea typeface="+mn-ea"/>
                          <a:cs typeface="+mn-cs"/>
                        </a:rPr>
                        <a:t>
 Let people know they’re in for a treat as soon as they walk through your door with a cosy spot piled with comfortable knits, faux fur and a couple of standout pieces. Shop now: www.homecentre.com
</a:t>
                      </a:r>
                      <a:r>
                        <a:rPr kumimoji="0" lang="ar-AE" sz="1000" b="0" i="0" u="none" strike="noStrike" kern="1200" cap="none" spc="0" normalizeH="0" baseline="0" noProof="0">
                          <a:ln>
                            <a:noFill/>
                          </a:ln>
                          <a:solidFill>
                            <a:prstClr val="black"/>
                          </a:solidFill>
                          <a:effectLst/>
                          <a:uLnTx/>
                          <a:uFillTx/>
                          <a:latin typeface="+mn-lt"/>
                          <a:ea typeface="+mn-ea"/>
                          <a:cs typeface="+mn-cs"/>
                        </a:rPr>
                        <a:t>دعي ضيوفك يعرفون أنهم سيستمتعون بمجرد أن يدخلوا عبر باب منزلك مع ركن مريح مع  بطاطين مريحة وفراء صناعي وبعض من القطع البارزة. تسوقي الآن: </a:t>
                      </a:r>
                      <a:r>
                        <a:rPr kumimoji="0" lang="en-US" sz="1000" b="0" i="0" u="none" strike="noStrike" kern="1200" cap="none" spc="0" normalizeH="0" baseline="0" noProof="0">
                          <a:ln>
                            <a:noFill/>
                          </a:ln>
                          <a:solidFill>
                            <a:prstClr val="black"/>
                          </a:solidFill>
                          <a:effectLst/>
                          <a:uLnTx/>
                          <a:uFillTx/>
                          <a:latin typeface="+mn-lt"/>
                          <a:ea typeface="+mn-ea"/>
                          <a:cs typeface="+mn-cs"/>
                        </a:rPr>
                        <a:t>www.homecentre.com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0.072843744811222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292464613"/>
                  </a:ext>
                </a:extLst>
              </a:tr>
            </a:tbl>
          </a:graphicData>
        </a:graphic>
      </p:graphicFrame>
      <p:sp>
        <p:nvSpPr>
          <p:cNvPr id="4" name="Text Placeholder 3">
            <a:extLst>
              <a:ext uri="{FF2B5EF4-FFF2-40B4-BE49-F238E27FC236}">
                <a16:creationId xmlns:a16="http://schemas.microsoft.com/office/drawing/2014/main" id="{00196AE6-E511-470D-95D7-02E7271E4D4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76383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4118-473E-4B14-A2E6-ED33A991DEC8}"/>
              </a:ext>
            </a:extLst>
          </p:cNvPr>
          <p:cNvSpPr>
            <a:spLocks noGrp="1"/>
          </p:cNvSpPr>
          <p:nvPr>
            <p:ph type="title"/>
          </p:nvPr>
        </p:nvSpPr>
        <p:spPr/>
        <p:txBody>
          <a:bodyPr/>
          <a:lstStyle/>
          <a:p>
            <a:r>
              <a:rPr lang="en-US"/>
              <a:t>Facebook Top Posts Table | Home Centre - 17 of 25</a:t>
            </a:r>
          </a:p>
        </p:txBody>
      </p:sp>
      <p:graphicFrame>
        <p:nvGraphicFramePr>
          <p:cNvPr id="5" name="Table Placeholder 4">
            <a:extLst>
              <a:ext uri="{FF2B5EF4-FFF2-40B4-BE49-F238E27FC236}">
                <a16:creationId xmlns:a16="http://schemas.microsoft.com/office/drawing/2014/main" id="{54187D5A-AF21-4791-8639-9839DE856A60}"/>
              </a:ext>
            </a:extLst>
          </p:cNvPr>
          <p:cNvGraphicFramePr>
            <a:graphicFrameLocks noGrp="1"/>
          </p:cNvGraphicFramePr>
          <p:nvPr>
            <p:ph type="tbl" sz="quarter" idx="13"/>
            <p:extLst>
              <p:ext uri="{D42A27DB-BD31-4B8C-83A1-F6EECF244321}">
                <p14:modId xmlns:p14="http://schemas.microsoft.com/office/powerpoint/2010/main" val="23392651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1005059"/>
                    </a:ext>
                  </a:extLst>
                </a:gridCol>
                <a:gridCol w="411480">
                  <a:extLst>
                    <a:ext uri="{9D8B030D-6E8A-4147-A177-3AD203B41FA5}">
                      <a16:colId xmlns:a16="http://schemas.microsoft.com/office/drawing/2014/main" val="3457901045"/>
                    </a:ext>
                  </a:extLst>
                </a:gridCol>
                <a:gridCol w="411480">
                  <a:extLst>
                    <a:ext uri="{9D8B030D-6E8A-4147-A177-3AD203B41FA5}">
                      <a16:colId xmlns:a16="http://schemas.microsoft.com/office/drawing/2014/main" val="172933308"/>
                    </a:ext>
                  </a:extLst>
                </a:gridCol>
                <a:gridCol w="411480">
                  <a:extLst>
                    <a:ext uri="{9D8B030D-6E8A-4147-A177-3AD203B41FA5}">
                      <a16:colId xmlns:a16="http://schemas.microsoft.com/office/drawing/2014/main" val="383824316"/>
                    </a:ext>
                  </a:extLst>
                </a:gridCol>
                <a:gridCol w="411480">
                  <a:extLst>
                    <a:ext uri="{9D8B030D-6E8A-4147-A177-3AD203B41FA5}">
                      <a16:colId xmlns:a16="http://schemas.microsoft.com/office/drawing/2014/main" val="925756966"/>
                    </a:ext>
                  </a:extLst>
                </a:gridCol>
                <a:gridCol w="411480">
                  <a:extLst>
                    <a:ext uri="{9D8B030D-6E8A-4147-A177-3AD203B41FA5}">
                      <a16:colId xmlns:a16="http://schemas.microsoft.com/office/drawing/2014/main" val="2108756117"/>
                    </a:ext>
                  </a:extLst>
                </a:gridCol>
                <a:gridCol w="411480">
                  <a:extLst>
                    <a:ext uri="{9D8B030D-6E8A-4147-A177-3AD203B41FA5}">
                      <a16:colId xmlns:a16="http://schemas.microsoft.com/office/drawing/2014/main" val="584338829"/>
                    </a:ext>
                  </a:extLst>
                </a:gridCol>
                <a:gridCol w="411480">
                  <a:extLst>
                    <a:ext uri="{9D8B030D-6E8A-4147-A177-3AD203B41FA5}">
                      <a16:colId xmlns:a16="http://schemas.microsoft.com/office/drawing/2014/main" val="920696906"/>
                    </a:ext>
                  </a:extLst>
                </a:gridCol>
                <a:gridCol w="411480">
                  <a:extLst>
                    <a:ext uri="{9D8B030D-6E8A-4147-A177-3AD203B41FA5}">
                      <a16:colId xmlns:a16="http://schemas.microsoft.com/office/drawing/2014/main" val="570628804"/>
                    </a:ext>
                  </a:extLst>
                </a:gridCol>
                <a:gridCol w="411480">
                  <a:extLst>
                    <a:ext uri="{9D8B030D-6E8A-4147-A177-3AD203B41FA5}">
                      <a16:colId xmlns:a16="http://schemas.microsoft.com/office/drawing/2014/main" val="3816997978"/>
                    </a:ext>
                  </a:extLst>
                </a:gridCol>
                <a:gridCol w="411480">
                  <a:extLst>
                    <a:ext uri="{9D8B030D-6E8A-4147-A177-3AD203B41FA5}">
                      <a16:colId xmlns:a16="http://schemas.microsoft.com/office/drawing/2014/main" val="3755905354"/>
                    </a:ext>
                  </a:extLst>
                </a:gridCol>
                <a:gridCol w="411480">
                  <a:extLst>
                    <a:ext uri="{9D8B030D-6E8A-4147-A177-3AD203B41FA5}">
                      <a16:colId xmlns:a16="http://schemas.microsoft.com/office/drawing/2014/main" val="1737898878"/>
                    </a:ext>
                  </a:extLst>
                </a:gridCol>
                <a:gridCol w="411480">
                  <a:extLst>
                    <a:ext uri="{9D8B030D-6E8A-4147-A177-3AD203B41FA5}">
                      <a16:colId xmlns:a16="http://schemas.microsoft.com/office/drawing/2014/main" val="2635157134"/>
                    </a:ext>
                  </a:extLst>
                </a:gridCol>
                <a:gridCol w="411480">
                  <a:extLst>
                    <a:ext uri="{9D8B030D-6E8A-4147-A177-3AD203B41FA5}">
                      <a16:colId xmlns:a16="http://schemas.microsoft.com/office/drawing/2014/main" val="723376553"/>
                    </a:ext>
                  </a:extLst>
                </a:gridCol>
                <a:gridCol w="411480">
                  <a:extLst>
                    <a:ext uri="{9D8B030D-6E8A-4147-A177-3AD203B41FA5}">
                      <a16:colId xmlns:a16="http://schemas.microsoft.com/office/drawing/2014/main" val="12660866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26092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- 2021-01-14 14:09:16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دعي ضيوفك يعرفون أنهم سيستمتعون بمجرد أن يدخلوا عبر باب منزلك مع ركن مريح مع  بطاطين مريحة وفراء صناعي وبعض من القطع البارزة. تسوقي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https://bit.ly/EntSAr
Let people know they’re in for a treat as soon as they walk through your door with a cosy spot piled with comfortable knits, faux fur and a couple of standout pieces. Shop now:  https://bit.ly/Entfa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0.0032136946240245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642799815"/>
                  </a:ext>
                </a:extLst>
              </a:tr>
            </a:tbl>
          </a:graphicData>
        </a:graphic>
      </p:graphicFrame>
      <p:sp>
        <p:nvSpPr>
          <p:cNvPr id="4" name="Text Placeholder 3">
            <a:extLst>
              <a:ext uri="{FF2B5EF4-FFF2-40B4-BE49-F238E27FC236}">
                <a16:creationId xmlns:a16="http://schemas.microsoft.com/office/drawing/2014/main" id="{7626B37A-1376-4533-ABA7-585B2AC97D7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080207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6D509-F391-4F58-B147-E2CE05D42B82}"/>
              </a:ext>
            </a:extLst>
          </p:cNvPr>
          <p:cNvSpPr>
            <a:spLocks noGrp="1"/>
          </p:cNvSpPr>
          <p:nvPr>
            <p:ph type="title"/>
          </p:nvPr>
        </p:nvSpPr>
        <p:spPr/>
        <p:txBody>
          <a:bodyPr/>
          <a:lstStyle/>
          <a:p>
            <a:r>
              <a:rPr lang="en-US"/>
              <a:t>Facebook Top Posts Table | Home Centre - 18 of 25</a:t>
            </a:r>
          </a:p>
        </p:txBody>
      </p:sp>
      <p:graphicFrame>
        <p:nvGraphicFramePr>
          <p:cNvPr id="5" name="Table Placeholder 4">
            <a:extLst>
              <a:ext uri="{FF2B5EF4-FFF2-40B4-BE49-F238E27FC236}">
                <a16:creationId xmlns:a16="http://schemas.microsoft.com/office/drawing/2014/main" id="{50D2F62D-AFB5-44D5-8E37-4D135EE9B2BB}"/>
              </a:ext>
            </a:extLst>
          </p:cNvPr>
          <p:cNvGraphicFramePr>
            <a:graphicFrameLocks noGrp="1"/>
          </p:cNvGraphicFramePr>
          <p:nvPr>
            <p:ph type="tbl" sz="quarter" idx="13"/>
            <p:extLst>
              <p:ext uri="{D42A27DB-BD31-4B8C-83A1-F6EECF244321}">
                <p14:modId xmlns:p14="http://schemas.microsoft.com/office/powerpoint/2010/main" val="17187411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3462058"/>
                    </a:ext>
                  </a:extLst>
                </a:gridCol>
                <a:gridCol w="411480">
                  <a:extLst>
                    <a:ext uri="{9D8B030D-6E8A-4147-A177-3AD203B41FA5}">
                      <a16:colId xmlns:a16="http://schemas.microsoft.com/office/drawing/2014/main" val="1348224167"/>
                    </a:ext>
                  </a:extLst>
                </a:gridCol>
                <a:gridCol w="411480">
                  <a:extLst>
                    <a:ext uri="{9D8B030D-6E8A-4147-A177-3AD203B41FA5}">
                      <a16:colId xmlns:a16="http://schemas.microsoft.com/office/drawing/2014/main" val="3285177032"/>
                    </a:ext>
                  </a:extLst>
                </a:gridCol>
                <a:gridCol w="411480">
                  <a:extLst>
                    <a:ext uri="{9D8B030D-6E8A-4147-A177-3AD203B41FA5}">
                      <a16:colId xmlns:a16="http://schemas.microsoft.com/office/drawing/2014/main" val="233029253"/>
                    </a:ext>
                  </a:extLst>
                </a:gridCol>
                <a:gridCol w="411480">
                  <a:extLst>
                    <a:ext uri="{9D8B030D-6E8A-4147-A177-3AD203B41FA5}">
                      <a16:colId xmlns:a16="http://schemas.microsoft.com/office/drawing/2014/main" val="1176208893"/>
                    </a:ext>
                  </a:extLst>
                </a:gridCol>
                <a:gridCol w="411480">
                  <a:extLst>
                    <a:ext uri="{9D8B030D-6E8A-4147-A177-3AD203B41FA5}">
                      <a16:colId xmlns:a16="http://schemas.microsoft.com/office/drawing/2014/main" val="795233726"/>
                    </a:ext>
                  </a:extLst>
                </a:gridCol>
                <a:gridCol w="411480">
                  <a:extLst>
                    <a:ext uri="{9D8B030D-6E8A-4147-A177-3AD203B41FA5}">
                      <a16:colId xmlns:a16="http://schemas.microsoft.com/office/drawing/2014/main" val="2698122927"/>
                    </a:ext>
                  </a:extLst>
                </a:gridCol>
                <a:gridCol w="411480">
                  <a:extLst>
                    <a:ext uri="{9D8B030D-6E8A-4147-A177-3AD203B41FA5}">
                      <a16:colId xmlns:a16="http://schemas.microsoft.com/office/drawing/2014/main" val="4032353630"/>
                    </a:ext>
                  </a:extLst>
                </a:gridCol>
                <a:gridCol w="411480">
                  <a:extLst>
                    <a:ext uri="{9D8B030D-6E8A-4147-A177-3AD203B41FA5}">
                      <a16:colId xmlns:a16="http://schemas.microsoft.com/office/drawing/2014/main" val="1658920537"/>
                    </a:ext>
                  </a:extLst>
                </a:gridCol>
                <a:gridCol w="411480">
                  <a:extLst>
                    <a:ext uri="{9D8B030D-6E8A-4147-A177-3AD203B41FA5}">
                      <a16:colId xmlns:a16="http://schemas.microsoft.com/office/drawing/2014/main" val="2379088038"/>
                    </a:ext>
                  </a:extLst>
                </a:gridCol>
                <a:gridCol w="411480">
                  <a:extLst>
                    <a:ext uri="{9D8B030D-6E8A-4147-A177-3AD203B41FA5}">
                      <a16:colId xmlns:a16="http://schemas.microsoft.com/office/drawing/2014/main" val="3622562950"/>
                    </a:ext>
                  </a:extLst>
                </a:gridCol>
                <a:gridCol w="411480">
                  <a:extLst>
                    <a:ext uri="{9D8B030D-6E8A-4147-A177-3AD203B41FA5}">
                      <a16:colId xmlns:a16="http://schemas.microsoft.com/office/drawing/2014/main" val="1259240995"/>
                    </a:ext>
                  </a:extLst>
                </a:gridCol>
                <a:gridCol w="411480">
                  <a:extLst>
                    <a:ext uri="{9D8B030D-6E8A-4147-A177-3AD203B41FA5}">
                      <a16:colId xmlns:a16="http://schemas.microsoft.com/office/drawing/2014/main" val="3778453824"/>
                    </a:ext>
                  </a:extLst>
                </a:gridCol>
                <a:gridCol w="411480">
                  <a:extLst>
                    <a:ext uri="{9D8B030D-6E8A-4147-A177-3AD203B41FA5}">
                      <a16:colId xmlns:a16="http://schemas.microsoft.com/office/drawing/2014/main" val="3959999223"/>
                    </a:ext>
                  </a:extLst>
                </a:gridCol>
                <a:gridCol w="411480">
                  <a:extLst>
                    <a:ext uri="{9D8B030D-6E8A-4147-A177-3AD203B41FA5}">
                      <a16:colId xmlns:a16="http://schemas.microsoft.com/office/drawing/2014/main" val="2646734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9740051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- 2021-01-16 12:49:35</a:t>
                      </a:r>
                      <a:r>
                        <a:rPr kumimoji="0" lang="en-US" sz="1000" b="0" i="0" u="none" strike="noStrike" kern="1200" cap="none" spc="0" normalizeH="0" baseline="0" noProof="0">
                          <a:ln>
                            <a:noFill/>
                          </a:ln>
                          <a:solidFill>
                            <a:prstClr val="black"/>
                          </a:solidFill>
                          <a:effectLst/>
                          <a:uLnTx/>
                          <a:uFillTx/>
                          <a:latin typeface="+mn-lt"/>
                          <a:ea typeface="+mn-ea"/>
                          <a:cs typeface="+mn-cs"/>
                        </a:rPr>
                        <a:t>
 What better partner for paradise-on-a-plate than sparkling stemware of every shape. Shop now: www.homecentre.com
</a:t>
                      </a:r>
                      <a:r>
                        <a:rPr kumimoji="0" lang="ar-AE" sz="1000" b="0" i="0" u="none" strike="noStrike" kern="1200" cap="none" spc="0" normalizeH="0" baseline="0" noProof="0">
                          <a:ln>
                            <a:noFill/>
                          </a:ln>
                          <a:solidFill>
                            <a:prstClr val="black"/>
                          </a:solidFill>
                          <a:effectLst/>
                          <a:uLnTx/>
                          <a:uFillTx/>
                          <a:latin typeface="+mn-lt"/>
                          <a:ea typeface="+mn-ea"/>
                          <a:cs typeface="+mn-cs"/>
                        </a:rPr>
                        <a:t>هل هناك شريك أفضل للأطباق من أدوات المائدة المتلألئة من كل شكل؟ تسوق الآن من الرابط أعلاه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0.04659138498515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82235700"/>
                  </a:ext>
                </a:extLst>
              </a:tr>
            </a:tbl>
          </a:graphicData>
        </a:graphic>
      </p:graphicFrame>
      <p:sp>
        <p:nvSpPr>
          <p:cNvPr id="4" name="Text Placeholder 3">
            <a:extLst>
              <a:ext uri="{FF2B5EF4-FFF2-40B4-BE49-F238E27FC236}">
                <a16:creationId xmlns:a16="http://schemas.microsoft.com/office/drawing/2014/main" id="{4B055037-E782-49DB-A2EA-7CA1704320E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426395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F1DB6-C7D5-41F7-859A-D48ECF90F30D}"/>
              </a:ext>
            </a:extLst>
          </p:cNvPr>
          <p:cNvSpPr>
            <a:spLocks noGrp="1"/>
          </p:cNvSpPr>
          <p:nvPr>
            <p:ph type="title"/>
          </p:nvPr>
        </p:nvSpPr>
        <p:spPr/>
        <p:txBody>
          <a:bodyPr/>
          <a:lstStyle/>
          <a:p>
            <a:r>
              <a:rPr lang="en-US"/>
              <a:t>Facebook Top Posts Table | Home Centre - 19 of 25</a:t>
            </a:r>
          </a:p>
        </p:txBody>
      </p:sp>
      <p:graphicFrame>
        <p:nvGraphicFramePr>
          <p:cNvPr id="5" name="Table Placeholder 4">
            <a:extLst>
              <a:ext uri="{FF2B5EF4-FFF2-40B4-BE49-F238E27FC236}">
                <a16:creationId xmlns:a16="http://schemas.microsoft.com/office/drawing/2014/main" id="{A95F734D-24E9-41EF-8C59-A2660913B84E}"/>
              </a:ext>
            </a:extLst>
          </p:cNvPr>
          <p:cNvGraphicFramePr>
            <a:graphicFrameLocks noGrp="1"/>
          </p:cNvGraphicFramePr>
          <p:nvPr>
            <p:ph type="tbl" sz="quarter" idx="13"/>
            <p:extLst>
              <p:ext uri="{D42A27DB-BD31-4B8C-83A1-F6EECF244321}">
                <p14:modId xmlns:p14="http://schemas.microsoft.com/office/powerpoint/2010/main" val="34662535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53777229"/>
                    </a:ext>
                  </a:extLst>
                </a:gridCol>
                <a:gridCol w="411480">
                  <a:extLst>
                    <a:ext uri="{9D8B030D-6E8A-4147-A177-3AD203B41FA5}">
                      <a16:colId xmlns:a16="http://schemas.microsoft.com/office/drawing/2014/main" val="2318561265"/>
                    </a:ext>
                  </a:extLst>
                </a:gridCol>
                <a:gridCol w="411480">
                  <a:extLst>
                    <a:ext uri="{9D8B030D-6E8A-4147-A177-3AD203B41FA5}">
                      <a16:colId xmlns:a16="http://schemas.microsoft.com/office/drawing/2014/main" val="2968192014"/>
                    </a:ext>
                  </a:extLst>
                </a:gridCol>
                <a:gridCol w="411480">
                  <a:extLst>
                    <a:ext uri="{9D8B030D-6E8A-4147-A177-3AD203B41FA5}">
                      <a16:colId xmlns:a16="http://schemas.microsoft.com/office/drawing/2014/main" val="2197465383"/>
                    </a:ext>
                  </a:extLst>
                </a:gridCol>
                <a:gridCol w="411480">
                  <a:extLst>
                    <a:ext uri="{9D8B030D-6E8A-4147-A177-3AD203B41FA5}">
                      <a16:colId xmlns:a16="http://schemas.microsoft.com/office/drawing/2014/main" val="2751269381"/>
                    </a:ext>
                  </a:extLst>
                </a:gridCol>
                <a:gridCol w="411480">
                  <a:extLst>
                    <a:ext uri="{9D8B030D-6E8A-4147-A177-3AD203B41FA5}">
                      <a16:colId xmlns:a16="http://schemas.microsoft.com/office/drawing/2014/main" val="3445049866"/>
                    </a:ext>
                  </a:extLst>
                </a:gridCol>
                <a:gridCol w="411480">
                  <a:extLst>
                    <a:ext uri="{9D8B030D-6E8A-4147-A177-3AD203B41FA5}">
                      <a16:colId xmlns:a16="http://schemas.microsoft.com/office/drawing/2014/main" val="1804448075"/>
                    </a:ext>
                  </a:extLst>
                </a:gridCol>
                <a:gridCol w="411480">
                  <a:extLst>
                    <a:ext uri="{9D8B030D-6E8A-4147-A177-3AD203B41FA5}">
                      <a16:colId xmlns:a16="http://schemas.microsoft.com/office/drawing/2014/main" val="3539138941"/>
                    </a:ext>
                  </a:extLst>
                </a:gridCol>
                <a:gridCol w="411480">
                  <a:extLst>
                    <a:ext uri="{9D8B030D-6E8A-4147-A177-3AD203B41FA5}">
                      <a16:colId xmlns:a16="http://schemas.microsoft.com/office/drawing/2014/main" val="938317623"/>
                    </a:ext>
                  </a:extLst>
                </a:gridCol>
                <a:gridCol w="411480">
                  <a:extLst>
                    <a:ext uri="{9D8B030D-6E8A-4147-A177-3AD203B41FA5}">
                      <a16:colId xmlns:a16="http://schemas.microsoft.com/office/drawing/2014/main" val="1026705385"/>
                    </a:ext>
                  </a:extLst>
                </a:gridCol>
                <a:gridCol w="411480">
                  <a:extLst>
                    <a:ext uri="{9D8B030D-6E8A-4147-A177-3AD203B41FA5}">
                      <a16:colId xmlns:a16="http://schemas.microsoft.com/office/drawing/2014/main" val="4148110700"/>
                    </a:ext>
                  </a:extLst>
                </a:gridCol>
                <a:gridCol w="411480">
                  <a:extLst>
                    <a:ext uri="{9D8B030D-6E8A-4147-A177-3AD203B41FA5}">
                      <a16:colId xmlns:a16="http://schemas.microsoft.com/office/drawing/2014/main" val="3689565893"/>
                    </a:ext>
                  </a:extLst>
                </a:gridCol>
                <a:gridCol w="411480">
                  <a:extLst>
                    <a:ext uri="{9D8B030D-6E8A-4147-A177-3AD203B41FA5}">
                      <a16:colId xmlns:a16="http://schemas.microsoft.com/office/drawing/2014/main" val="2735170949"/>
                    </a:ext>
                  </a:extLst>
                </a:gridCol>
                <a:gridCol w="411480">
                  <a:extLst>
                    <a:ext uri="{9D8B030D-6E8A-4147-A177-3AD203B41FA5}">
                      <a16:colId xmlns:a16="http://schemas.microsoft.com/office/drawing/2014/main" val="3654709646"/>
                    </a:ext>
                  </a:extLst>
                </a:gridCol>
                <a:gridCol w="411480">
                  <a:extLst>
                    <a:ext uri="{9D8B030D-6E8A-4147-A177-3AD203B41FA5}">
                      <a16:colId xmlns:a16="http://schemas.microsoft.com/office/drawing/2014/main" val="20757551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334027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- 2021-01-16 12:50:31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هناك شريك أفضل للأطباق من أدوات المائدة المتلألئة من كل شكل؟ تسوق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https://bit.ly/EntSAr
What better partner for paradise-on-a-plate than sparkling stemware of every shape. Shop now:  https://bit.ly/Entfa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0.0048197984467396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166404360"/>
                  </a:ext>
                </a:extLst>
              </a:tr>
            </a:tbl>
          </a:graphicData>
        </a:graphic>
      </p:graphicFrame>
      <p:sp>
        <p:nvSpPr>
          <p:cNvPr id="4" name="Text Placeholder 3">
            <a:extLst>
              <a:ext uri="{FF2B5EF4-FFF2-40B4-BE49-F238E27FC236}">
                <a16:creationId xmlns:a16="http://schemas.microsoft.com/office/drawing/2014/main" id="{4750B75C-8455-446E-925C-224CA4AED15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854742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CE1E5-82DD-455B-B002-42C8F18CF6BB}"/>
              </a:ext>
            </a:extLst>
          </p:cNvPr>
          <p:cNvSpPr>
            <a:spLocks noGrp="1"/>
          </p:cNvSpPr>
          <p:nvPr>
            <p:ph type="title"/>
          </p:nvPr>
        </p:nvSpPr>
        <p:spPr/>
        <p:txBody>
          <a:bodyPr/>
          <a:lstStyle/>
          <a:p>
            <a:r>
              <a:rPr lang="en-US"/>
              <a:t>Facebook Top Posts Table | Home Centre - 20 of 25</a:t>
            </a:r>
          </a:p>
        </p:txBody>
      </p:sp>
      <p:graphicFrame>
        <p:nvGraphicFramePr>
          <p:cNvPr id="5" name="Table Placeholder 4">
            <a:extLst>
              <a:ext uri="{FF2B5EF4-FFF2-40B4-BE49-F238E27FC236}">
                <a16:creationId xmlns:a16="http://schemas.microsoft.com/office/drawing/2014/main" id="{231A798C-95BC-4762-A1A5-EA1EAD9A2B0C}"/>
              </a:ext>
            </a:extLst>
          </p:cNvPr>
          <p:cNvGraphicFramePr>
            <a:graphicFrameLocks noGrp="1"/>
          </p:cNvGraphicFramePr>
          <p:nvPr>
            <p:ph type="tbl" sz="quarter" idx="13"/>
            <p:extLst>
              <p:ext uri="{D42A27DB-BD31-4B8C-83A1-F6EECF244321}">
                <p14:modId xmlns:p14="http://schemas.microsoft.com/office/powerpoint/2010/main" val="41862275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25264807"/>
                    </a:ext>
                  </a:extLst>
                </a:gridCol>
                <a:gridCol w="411480">
                  <a:extLst>
                    <a:ext uri="{9D8B030D-6E8A-4147-A177-3AD203B41FA5}">
                      <a16:colId xmlns:a16="http://schemas.microsoft.com/office/drawing/2014/main" val="2463612625"/>
                    </a:ext>
                  </a:extLst>
                </a:gridCol>
                <a:gridCol w="411480">
                  <a:extLst>
                    <a:ext uri="{9D8B030D-6E8A-4147-A177-3AD203B41FA5}">
                      <a16:colId xmlns:a16="http://schemas.microsoft.com/office/drawing/2014/main" val="3732895426"/>
                    </a:ext>
                  </a:extLst>
                </a:gridCol>
                <a:gridCol w="411480">
                  <a:extLst>
                    <a:ext uri="{9D8B030D-6E8A-4147-A177-3AD203B41FA5}">
                      <a16:colId xmlns:a16="http://schemas.microsoft.com/office/drawing/2014/main" val="2036490360"/>
                    </a:ext>
                  </a:extLst>
                </a:gridCol>
                <a:gridCol w="411480">
                  <a:extLst>
                    <a:ext uri="{9D8B030D-6E8A-4147-A177-3AD203B41FA5}">
                      <a16:colId xmlns:a16="http://schemas.microsoft.com/office/drawing/2014/main" val="4119208906"/>
                    </a:ext>
                  </a:extLst>
                </a:gridCol>
                <a:gridCol w="411480">
                  <a:extLst>
                    <a:ext uri="{9D8B030D-6E8A-4147-A177-3AD203B41FA5}">
                      <a16:colId xmlns:a16="http://schemas.microsoft.com/office/drawing/2014/main" val="3935719477"/>
                    </a:ext>
                  </a:extLst>
                </a:gridCol>
                <a:gridCol w="411480">
                  <a:extLst>
                    <a:ext uri="{9D8B030D-6E8A-4147-A177-3AD203B41FA5}">
                      <a16:colId xmlns:a16="http://schemas.microsoft.com/office/drawing/2014/main" val="3858869193"/>
                    </a:ext>
                  </a:extLst>
                </a:gridCol>
                <a:gridCol w="411480">
                  <a:extLst>
                    <a:ext uri="{9D8B030D-6E8A-4147-A177-3AD203B41FA5}">
                      <a16:colId xmlns:a16="http://schemas.microsoft.com/office/drawing/2014/main" val="3778513005"/>
                    </a:ext>
                  </a:extLst>
                </a:gridCol>
                <a:gridCol w="411480">
                  <a:extLst>
                    <a:ext uri="{9D8B030D-6E8A-4147-A177-3AD203B41FA5}">
                      <a16:colId xmlns:a16="http://schemas.microsoft.com/office/drawing/2014/main" val="3746168054"/>
                    </a:ext>
                  </a:extLst>
                </a:gridCol>
                <a:gridCol w="411480">
                  <a:extLst>
                    <a:ext uri="{9D8B030D-6E8A-4147-A177-3AD203B41FA5}">
                      <a16:colId xmlns:a16="http://schemas.microsoft.com/office/drawing/2014/main" val="3779541362"/>
                    </a:ext>
                  </a:extLst>
                </a:gridCol>
                <a:gridCol w="411480">
                  <a:extLst>
                    <a:ext uri="{9D8B030D-6E8A-4147-A177-3AD203B41FA5}">
                      <a16:colId xmlns:a16="http://schemas.microsoft.com/office/drawing/2014/main" val="18387262"/>
                    </a:ext>
                  </a:extLst>
                </a:gridCol>
                <a:gridCol w="411480">
                  <a:extLst>
                    <a:ext uri="{9D8B030D-6E8A-4147-A177-3AD203B41FA5}">
                      <a16:colId xmlns:a16="http://schemas.microsoft.com/office/drawing/2014/main" val="4169406458"/>
                    </a:ext>
                  </a:extLst>
                </a:gridCol>
                <a:gridCol w="411480">
                  <a:extLst>
                    <a:ext uri="{9D8B030D-6E8A-4147-A177-3AD203B41FA5}">
                      <a16:colId xmlns:a16="http://schemas.microsoft.com/office/drawing/2014/main" val="4122419557"/>
                    </a:ext>
                  </a:extLst>
                </a:gridCol>
                <a:gridCol w="411480">
                  <a:extLst>
                    <a:ext uri="{9D8B030D-6E8A-4147-A177-3AD203B41FA5}">
                      <a16:colId xmlns:a16="http://schemas.microsoft.com/office/drawing/2014/main" val="610337510"/>
                    </a:ext>
                  </a:extLst>
                </a:gridCol>
                <a:gridCol w="411480">
                  <a:extLst>
                    <a:ext uri="{9D8B030D-6E8A-4147-A177-3AD203B41FA5}">
                      <a16:colId xmlns:a16="http://schemas.microsoft.com/office/drawing/2014/main" val="38808709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714246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- 2021-01-17 06:00:00</a:t>
                      </a:r>
                      <a:r>
                        <a:rPr kumimoji="0" lang="en-US" sz="1000" b="0" i="0" u="none" strike="noStrike" kern="1200" cap="none" spc="0" normalizeH="0" baseline="0" noProof="0">
                          <a:ln>
                            <a:noFill/>
                          </a:ln>
                          <a:solidFill>
                            <a:prstClr val="black"/>
                          </a:solidFill>
                          <a:effectLst/>
                          <a:uLnTx/>
                          <a:uFillTx/>
                          <a:latin typeface="+mn-lt"/>
                          <a:ea typeface="+mn-ea"/>
                          <a:cs typeface="+mn-cs"/>
                        </a:rPr>
                        <a:t>
 Have fun while organizing with LEGO Storage Bricks! Play, build or stow away toys with these stackable boxes that are ideal for your kids room. Explore the exclusive collection in select stores or online. https://bit.ly/LEGOen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0.0021419640203594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256221066"/>
                  </a:ext>
                </a:extLst>
              </a:tr>
            </a:tbl>
          </a:graphicData>
        </a:graphic>
      </p:graphicFrame>
      <p:sp>
        <p:nvSpPr>
          <p:cNvPr id="4" name="Text Placeholder 3">
            <a:extLst>
              <a:ext uri="{FF2B5EF4-FFF2-40B4-BE49-F238E27FC236}">
                <a16:creationId xmlns:a16="http://schemas.microsoft.com/office/drawing/2014/main" id="{58FCB799-50C8-400B-A729-50A0164EB90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743596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997BF-83D0-4BCB-B19E-4019CFB73627}"/>
              </a:ext>
            </a:extLst>
          </p:cNvPr>
          <p:cNvSpPr>
            <a:spLocks noGrp="1"/>
          </p:cNvSpPr>
          <p:nvPr>
            <p:ph type="title"/>
          </p:nvPr>
        </p:nvSpPr>
        <p:spPr/>
        <p:txBody>
          <a:bodyPr/>
          <a:lstStyle/>
          <a:p>
            <a:r>
              <a:rPr lang="en-US"/>
              <a:t>Facebook Top Posts Table | Home Centre - 21 of 25</a:t>
            </a:r>
          </a:p>
        </p:txBody>
      </p:sp>
      <p:graphicFrame>
        <p:nvGraphicFramePr>
          <p:cNvPr id="5" name="Table Placeholder 4">
            <a:extLst>
              <a:ext uri="{FF2B5EF4-FFF2-40B4-BE49-F238E27FC236}">
                <a16:creationId xmlns:a16="http://schemas.microsoft.com/office/drawing/2014/main" id="{E621656F-2B81-48ED-A4AA-7AB36C1F24B0}"/>
              </a:ext>
            </a:extLst>
          </p:cNvPr>
          <p:cNvGraphicFramePr>
            <a:graphicFrameLocks noGrp="1"/>
          </p:cNvGraphicFramePr>
          <p:nvPr>
            <p:ph type="tbl" sz="quarter" idx="13"/>
            <p:extLst>
              <p:ext uri="{D42A27DB-BD31-4B8C-83A1-F6EECF244321}">
                <p14:modId xmlns:p14="http://schemas.microsoft.com/office/powerpoint/2010/main" val="24218958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5803608"/>
                    </a:ext>
                  </a:extLst>
                </a:gridCol>
                <a:gridCol w="411480">
                  <a:extLst>
                    <a:ext uri="{9D8B030D-6E8A-4147-A177-3AD203B41FA5}">
                      <a16:colId xmlns:a16="http://schemas.microsoft.com/office/drawing/2014/main" val="90513864"/>
                    </a:ext>
                  </a:extLst>
                </a:gridCol>
                <a:gridCol w="411480">
                  <a:extLst>
                    <a:ext uri="{9D8B030D-6E8A-4147-A177-3AD203B41FA5}">
                      <a16:colId xmlns:a16="http://schemas.microsoft.com/office/drawing/2014/main" val="1278734518"/>
                    </a:ext>
                  </a:extLst>
                </a:gridCol>
                <a:gridCol w="411480">
                  <a:extLst>
                    <a:ext uri="{9D8B030D-6E8A-4147-A177-3AD203B41FA5}">
                      <a16:colId xmlns:a16="http://schemas.microsoft.com/office/drawing/2014/main" val="1479395076"/>
                    </a:ext>
                  </a:extLst>
                </a:gridCol>
                <a:gridCol w="411480">
                  <a:extLst>
                    <a:ext uri="{9D8B030D-6E8A-4147-A177-3AD203B41FA5}">
                      <a16:colId xmlns:a16="http://schemas.microsoft.com/office/drawing/2014/main" val="3566769288"/>
                    </a:ext>
                  </a:extLst>
                </a:gridCol>
                <a:gridCol w="411480">
                  <a:extLst>
                    <a:ext uri="{9D8B030D-6E8A-4147-A177-3AD203B41FA5}">
                      <a16:colId xmlns:a16="http://schemas.microsoft.com/office/drawing/2014/main" val="3412568720"/>
                    </a:ext>
                  </a:extLst>
                </a:gridCol>
                <a:gridCol w="411480">
                  <a:extLst>
                    <a:ext uri="{9D8B030D-6E8A-4147-A177-3AD203B41FA5}">
                      <a16:colId xmlns:a16="http://schemas.microsoft.com/office/drawing/2014/main" val="660976304"/>
                    </a:ext>
                  </a:extLst>
                </a:gridCol>
                <a:gridCol w="411480">
                  <a:extLst>
                    <a:ext uri="{9D8B030D-6E8A-4147-A177-3AD203B41FA5}">
                      <a16:colId xmlns:a16="http://schemas.microsoft.com/office/drawing/2014/main" val="313293331"/>
                    </a:ext>
                  </a:extLst>
                </a:gridCol>
                <a:gridCol w="411480">
                  <a:extLst>
                    <a:ext uri="{9D8B030D-6E8A-4147-A177-3AD203B41FA5}">
                      <a16:colId xmlns:a16="http://schemas.microsoft.com/office/drawing/2014/main" val="2150412738"/>
                    </a:ext>
                  </a:extLst>
                </a:gridCol>
                <a:gridCol w="411480">
                  <a:extLst>
                    <a:ext uri="{9D8B030D-6E8A-4147-A177-3AD203B41FA5}">
                      <a16:colId xmlns:a16="http://schemas.microsoft.com/office/drawing/2014/main" val="463615434"/>
                    </a:ext>
                  </a:extLst>
                </a:gridCol>
                <a:gridCol w="411480">
                  <a:extLst>
                    <a:ext uri="{9D8B030D-6E8A-4147-A177-3AD203B41FA5}">
                      <a16:colId xmlns:a16="http://schemas.microsoft.com/office/drawing/2014/main" val="527853602"/>
                    </a:ext>
                  </a:extLst>
                </a:gridCol>
                <a:gridCol w="411480">
                  <a:extLst>
                    <a:ext uri="{9D8B030D-6E8A-4147-A177-3AD203B41FA5}">
                      <a16:colId xmlns:a16="http://schemas.microsoft.com/office/drawing/2014/main" val="3006595227"/>
                    </a:ext>
                  </a:extLst>
                </a:gridCol>
                <a:gridCol w="411480">
                  <a:extLst>
                    <a:ext uri="{9D8B030D-6E8A-4147-A177-3AD203B41FA5}">
                      <a16:colId xmlns:a16="http://schemas.microsoft.com/office/drawing/2014/main" val="4272971777"/>
                    </a:ext>
                  </a:extLst>
                </a:gridCol>
                <a:gridCol w="411480">
                  <a:extLst>
                    <a:ext uri="{9D8B030D-6E8A-4147-A177-3AD203B41FA5}">
                      <a16:colId xmlns:a16="http://schemas.microsoft.com/office/drawing/2014/main" val="3389299438"/>
                    </a:ext>
                  </a:extLst>
                </a:gridCol>
                <a:gridCol w="411480">
                  <a:extLst>
                    <a:ext uri="{9D8B030D-6E8A-4147-A177-3AD203B41FA5}">
                      <a16:colId xmlns:a16="http://schemas.microsoft.com/office/drawing/2014/main" val="148940332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402847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- 2021-01-17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استمتعوا بالتنظيم بينما تستخدمون </a:t>
                      </a:r>
                      <a:r>
                        <a:rPr kumimoji="0" lang="en-US" sz="1000" b="0" i="0" u="none" strike="noStrike" kern="1200" cap="none" spc="0" normalizeH="0" baseline="0" noProof="0">
                          <a:ln>
                            <a:noFill/>
                          </a:ln>
                          <a:solidFill>
                            <a:prstClr val="black"/>
                          </a:solidFill>
                          <a:effectLst/>
                          <a:uLnTx/>
                          <a:uFillTx/>
                          <a:latin typeface="+mn-lt"/>
                          <a:ea typeface="+mn-ea"/>
                          <a:cs typeface="+mn-cs"/>
                        </a:rPr>
                        <a:t>LEGO Storage Bricks </a:t>
                      </a:r>
                      <a:r>
                        <a:rPr kumimoji="0" lang="ar-AE" sz="1000" b="0" i="0" u="none" strike="noStrike" kern="1200" cap="none" spc="0" normalizeH="0" baseline="0" noProof="0">
                          <a:ln>
                            <a:noFill/>
                          </a:ln>
                          <a:solidFill>
                            <a:prstClr val="black"/>
                          </a:solidFill>
                          <a:effectLst/>
                          <a:uLnTx/>
                          <a:uFillTx/>
                          <a:latin typeface="+mn-lt"/>
                          <a:ea typeface="+mn-ea"/>
                          <a:cs typeface="+mn-cs"/>
                        </a:rPr>
                        <a:t>من هوم سنتر، العبوا أو ابنوا أو خزنوا الألعاب باستخدام الصناديق القابلة للتكديس والتي تعتبر مثالية لغرفة أطفالكم. اطّلعوا على التشكيلات الحصرية في متاجرنا المختارة أو أونلاين. </a:t>
                      </a:r>
                      <a:r>
                        <a:rPr kumimoji="0" lang="en-US" sz="1000" b="0" i="0" u="none" strike="noStrike" kern="1200" cap="none" spc="0" normalizeH="0" baseline="0" noProof="0">
                          <a:ln>
                            <a:noFill/>
                          </a:ln>
                          <a:solidFill>
                            <a:prstClr val="black"/>
                          </a:solidFill>
                          <a:effectLst/>
                          <a:uLnTx/>
                          <a:uFillTx/>
                          <a:latin typeface="+mn-lt"/>
                          <a:ea typeface="+mn-ea"/>
                          <a:cs typeface="+mn-cs"/>
                        </a:rPr>
                        <a:t>https://bit.ly/LEGOyta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543973228"/>
                  </a:ext>
                </a:extLst>
              </a:tr>
            </a:tbl>
          </a:graphicData>
        </a:graphic>
      </p:graphicFrame>
      <p:sp>
        <p:nvSpPr>
          <p:cNvPr id="4" name="Text Placeholder 3">
            <a:extLst>
              <a:ext uri="{FF2B5EF4-FFF2-40B4-BE49-F238E27FC236}">
                <a16:creationId xmlns:a16="http://schemas.microsoft.com/office/drawing/2014/main" id="{42E6DEDB-8531-4CA9-B8E6-F1E83FE7C4B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21091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6ED40-21B3-4934-81B6-79D57B66C5EA}"/>
              </a:ext>
            </a:extLst>
          </p:cNvPr>
          <p:cNvSpPr>
            <a:spLocks noGrp="1"/>
          </p:cNvSpPr>
          <p:nvPr>
            <p:ph type="title"/>
          </p:nvPr>
        </p:nvSpPr>
        <p:spPr/>
        <p:txBody>
          <a:bodyPr/>
          <a:lstStyle/>
          <a:p>
            <a:r>
              <a:rPr lang="en-US"/>
              <a:t>Facebook Top Posts Table | Home Centre - 22 of 25</a:t>
            </a:r>
          </a:p>
        </p:txBody>
      </p:sp>
      <p:graphicFrame>
        <p:nvGraphicFramePr>
          <p:cNvPr id="5" name="Table Placeholder 4">
            <a:extLst>
              <a:ext uri="{FF2B5EF4-FFF2-40B4-BE49-F238E27FC236}">
                <a16:creationId xmlns:a16="http://schemas.microsoft.com/office/drawing/2014/main" id="{2844EA65-5AEC-49ED-B71C-1643443A5F37}"/>
              </a:ext>
            </a:extLst>
          </p:cNvPr>
          <p:cNvGraphicFramePr>
            <a:graphicFrameLocks noGrp="1"/>
          </p:cNvGraphicFramePr>
          <p:nvPr>
            <p:ph type="tbl" sz="quarter" idx="13"/>
            <p:extLst>
              <p:ext uri="{D42A27DB-BD31-4B8C-83A1-F6EECF244321}">
                <p14:modId xmlns:p14="http://schemas.microsoft.com/office/powerpoint/2010/main" val="33609622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6836645"/>
                    </a:ext>
                  </a:extLst>
                </a:gridCol>
                <a:gridCol w="411480">
                  <a:extLst>
                    <a:ext uri="{9D8B030D-6E8A-4147-A177-3AD203B41FA5}">
                      <a16:colId xmlns:a16="http://schemas.microsoft.com/office/drawing/2014/main" val="1739071247"/>
                    </a:ext>
                  </a:extLst>
                </a:gridCol>
                <a:gridCol w="411480">
                  <a:extLst>
                    <a:ext uri="{9D8B030D-6E8A-4147-A177-3AD203B41FA5}">
                      <a16:colId xmlns:a16="http://schemas.microsoft.com/office/drawing/2014/main" val="2844894265"/>
                    </a:ext>
                  </a:extLst>
                </a:gridCol>
                <a:gridCol w="411480">
                  <a:extLst>
                    <a:ext uri="{9D8B030D-6E8A-4147-A177-3AD203B41FA5}">
                      <a16:colId xmlns:a16="http://schemas.microsoft.com/office/drawing/2014/main" val="4225506575"/>
                    </a:ext>
                  </a:extLst>
                </a:gridCol>
                <a:gridCol w="411480">
                  <a:extLst>
                    <a:ext uri="{9D8B030D-6E8A-4147-A177-3AD203B41FA5}">
                      <a16:colId xmlns:a16="http://schemas.microsoft.com/office/drawing/2014/main" val="538226761"/>
                    </a:ext>
                  </a:extLst>
                </a:gridCol>
                <a:gridCol w="411480">
                  <a:extLst>
                    <a:ext uri="{9D8B030D-6E8A-4147-A177-3AD203B41FA5}">
                      <a16:colId xmlns:a16="http://schemas.microsoft.com/office/drawing/2014/main" val="865289980"/>
                    </a:ext>
                  </a:extLst>
                </a:gridCol>
                <a:gridCol w="411480">
                  <a:extLst>
                    <a:ext uri="{9D8B030D-6E8A-4147-A177-3AD203B41FA5}">
                      <a16:colId xmlns:a16="http://schemas.microsoft.com/office/drawing/2014/main" val="431301100"/>
                    </a:ext>
                  </a:extLst>
                </a:gridCol>
                <a:gridCol w="411480">
                  <a:extLst>
                    <a:ext uri="{9D8B030D-6E8A-4147-A177-3AD203B41FA5}">
                      <a16:colId xmlns:a16="http://schemas.microsoft.com/office/drawing/2014/main" val="1350393856"/>
                    </a:ext>
                  </a:extLst>
                </a:gridCol>
                <a:gridCol w="411480">
                  <a:extLst>
                    <a:ext uri="{9D8B030D-6E8A-4147-A177-3AD203B41FA5}">
                      <a16:colId xmlns:a16="http://schemas.microsoft.com/office/drawing/2014/main" val="3790693462"/>
                    </a:ext>
                  </a:extLst>
                </a:gridCol>
                <a:gridCol w="411480">
                  <a:extLst>
                    <a:ext uri="{9D8B030D-6E8A-4147-A177-3AD203B41FA5}">
                      <a16:colId xmlns:a16="http://schemas.microsoft.com/office/drawing/2014/main" val="3825558252"/>
                    </a:ext>
                  </a:extLst>
                </a:gridCol>
                <a:gridCol w="411480">
                  <a:extLst>
                    <a:ext uri="{9D8B030D-6E8A-4147-A177-3AD203B41FA5}">
                      <a16:colId xmlns:a16="http://schemas.microsoft.com/office/drawing/2014/main" val="2022266072"/>
                    </a:ext>
                  </a:extLst>
                </a:gridCol>
                <a:gridCol w="411480">
                  <a:extLst>
                    <a:ext uri="{9D8B030D-6E8A-4147-A177-3AD203B41FA5}">
                      <a16:colId xmlns:a16="http://schemas.microsoft.com/office/drawing/2014/main" val="1697754918"/>
                    </a:ext>
                  </a:extLst>
                </a:gridCol>
                <a:gridCol w="411480">
                  <a:extLst>
                    <a:ext uri="{9D8B030D-6E8A-4147-A177-3AD203B41FA5}">
                      <a16:colId xmlns:a16="http://schemas.microsoft.com/office/drawing/2014/main" val="3760102964"/>
                    </a:ext>
                  </a:extLst>
                </a:gridCol>
                <a:gridCol w="411480">
                  <a:extLst>
                    <a:ext uri="{9D8B030D-6E8A-4147-A177-3AD203B41FA5}">
                      <a16:colId xmlns:a16="http://schemas.microsoft.com/office/drawing/2014/main" val="2937562663"/>
                    </a:ext>
                  </a:extLst>
                </a:gridCol>
                <a:gridCol w="411480">
                  <a:extLst>
                    <a:ext uri="{9D8B030D-6E8A-4147-A177-3AD203B41FA5}">
                      <a16:colId xmlns:a16="http://schemas.microsoft.com/office/drawing/2014/main" val="18812399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126147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- 2021-01-17 06:00:00</a:t>
                      </a:r>
                      <a:r>
                        <a:rPr kumimoji="0" lang="en-US" sz="1000" b="0" i="0" u="none" strike="noStrike" kern="1200" cap="none" spc="0" normalizeH="0" baseline="0" noProof="0">
                          <a:ln>
                            <a:noFill/>
                          </a:ln>
                          <a:solidFill>
                            <a:prstClr val="black"/>
                          </a:solidFill>
                          <a:effectLst/>
                          <a:uLnTx/>
                          <a:uFillTx/>
                          <a:latin typeface="+mn-lt"/>
                          <a:ea typeface="+mn-ea"/>
                          <a:cs typeface="+mn-cs"/>
                        </a:rPr>
                        <a:t>
 Get creative while organising with LEGO storage heads and Home Centre! Available in playful expressions these are sure to make cleaning time fun. Explore the exclusive collection in select stores or online: https://bit.ly/LEGOen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363238622"/>
                  </a:ext>
                </a:extLst>
              </a:tr>
            </a:tbl>
          </a:graphicData>
        </a:graphic>
      </p:graphicFrame>
      <p:sp>
        <p:nvSpPr>
          <p:cNvPr id="4" name="Text Placeholder 3">
            <a:extLst>
              <a:ext uri="{FF2B5EF4-FFF2-40B4-BE49-F238E27FC236}">
                <a16:creationId xmlns:a16="http://schemas.microsoft.com/office/drawing/2014/main" id="{E5AD1077-349A-4E53-AF88-2A36AC57CA6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381502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A80CC-7FA4-4AE9-A264-1023C5F71244}"/>
              </a:ext>
            </a:extLst>
          </p:cNvPr>
          <p:cNvSpPr>
            <a:spLocks noGrp="1"/>
          </p:cNvSpPr>
          <p:nvPr>
            <p:ph type="title"/>
          </p:nvPr>
        </p:nvSpPr>
        <p:spPr/>
        <p:txBody>
          <a:bodyPr/>
          <a:lstStyle/>
          <a:p>
            <a:r>
              <a:rPr lang="en-US"/>
              <a:t>Facebook Top Posts Table | Home Centre - 23 of 25</a:t>
            </a:r>
          </a:p>
        </p:txBody>
      </p:sp>
      <p:graphicFrame>
        <p:nvGraphicFramePr>
          <p:cNvPr id="5" name="Table Placeholder 4">
            <a:extLst>
              <a:ext uri="{FF2B5EF4-FFF2-40B4-BE49-F238E27FC236}">
                <a16:creationId xmlns:a16="http://schemas.microsoft.com/office/drawing/2014/main" id="{88C91223-5267-48AC-944A-485EBBE13070}"/>
              </a:ext>
            </a:extLst>
          </p:cNvPr>
          <p:cNvGraphicFramePr>
            <a:graphicFrameLocks noGrp="1"/>
          </p:cNvGraphicFramePr>
          <p:nvPr>
            <p:ph type="tbl" sz="quarter" idx="13"/>
            <p:extLst>
              <p:ext uri="{D42A27DB-BD31-4B8C-83A1-F6EECF244321}">
                <p14:modId xmlns:p14="http://schemas.microsoft.com/office/powerpoint/2010/main" val="17324607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0522256"/>
                    </a:ext>
                  </a:extLst>
                </a:gridCol>
                <a:gridCol w="411480">
                  <a:extLst>
                    <a:ext uri="{9D8B030D-6E8A-4147-A177-3AD203B41FA5}">
                      <a16:colId xmlns:a16="http://schemas.microsoft.com/office/drawing/2014/main" val="365795313"/>
                    </a:ext>
                  </a:extLst>
                </a:gridCol>
                <a:gridCol w="411480">
                  <a:extLst>
                    <a:ext uri="{9D8B030D-6E8A-4147-A177-3AD203B41FA5}">
                      <a16:colId xmlns:a16="http://schemas.microsoft.com/office/drawing/2014/main" val="1301409922"/>
                    </a:ext>
                  </a:extLst>
                </a:gridCol>
                <a:gridCol w="411480">
                  <a:extLst>
                    <a:ext uri="{9D8B030D-6E8A-4147-A177-3AD203B41FA5}">
                      <a16:colId xmlns:a16="http://schemas.microsoft.com/office/drawing/2014/main" val="4220653417"/>
                    </a:ext>
                  </a:extLst>
                </a:gridCol>
                <a:gridCol w="411480">
                  <a:extLst>
                    <a:ext uri="{9D8B030D-6E8A-4147-A177-3AD203B41FA5}">
                      <a16:colId xmlns:a16="http://schemas.microsoft.com/office/drawing/2014/main" val="2730774394"/>
                    </a:ext>
                  </a:extLst>
                </a:gridCol>
                <a:gridCol w="411480">
                  <a:extLst>
                    <a:ext uri="{9D8B030D-6E8A-4147-A177-3AD203B41FA5}">
                      <a16:colId xmlns:a16="http://schemas.microsoft.com/office/drawing/2014/main" val="437522898"/>
                    </a:ext>
                  </a:extLst>
                </a:gridCol>
                <a:gridCol w="411480">
                  <a:extLst>
                    <a:ext uri="{9D8B030D-6E8A-4147-A177-3AD203B41FA5}">
                      <a16:colId xmlns:a16="http://schemas.microsoft.com/office/drawing/2014/main" val="2596996343"/>
                    </a:ext>
                  </a:extLst>
                </a:gridCol>
                <a:gridCol w="411480">
                  <a:extLst>
                    <a:ext uri="{9D8B030D-6E8A-4147-A177-3AD203B41FA5}">
                      <a16:colId xmlns:a16="http://schemas.microsoft.com/office/drawing/2014/main" val="21984753"/>
                    </a:ext>
                  </a:extLst>
                </a:gridCol>
                <a:gridCol w="411480">
                  <a:extLst>
                    <a:ext uri="{9D8B030D-6E8A-4147-A177-3AD203B41FA5}">
                      <a16:colId xmlns:a16="http://schemas.microsoft.com/office/drawing/2014/main" val="2274175788"/>
                    </a:ext>
                  </a:extLst>
                </a:gridCol>
                <a:gridCol w="411480">
                  <a:extLst>
                    <a:ext uri="{9D8B030D-6E8A-4147-A177-3AD203B41FA5}">
                      <a16:colId xmlns:a16="http://schemas.microsoft.com/office/drawing/2014/main" val="1981232297"/>
                    </a:ext>
                  </a:extLst>
                </a:gridCol>
                <a:gridCol w="411480">
                  <a:extLst>
                    <a:ext uri="{9D8B030D-6E8A-4147-A177-3AD203B41FA5}">
                      <a16:colId xmlns:a16="http://schemas.microsoft.com/office/drawing/2014/main" val="2022160619"/>
                    </a:ext>
                  </a:extLst>
                </a:gridCol>
                <a:gridCol w="411480">
                  <a:extLst>
                    <a:ext uri="{9D8B030D-6E8A-4147-A177-3AD203B41FA5}">
                      <a16:colId xmlns:a16="http://schemas.microsoft.com/office/drawing/2014/main" val="3872390718"/>
                    </a:ext>
                  </a:extLst>
                </a:gridCol>
                <a:gridCol w="411480">
                  <a:extLst>
                    <a:ext uri="{9D8B030D-6E8A-4147-A177-3AD203B41FA5}">
                      <a16:colId xmlns:a16="http://schemas.microsoft.com/office/drawing/2014/main" val="1470815373"/>
                    </a:ext>
                  </a:extLst>
                </a:gridCol>
                <a:gridCol w="411480">
                  <a:extLst>
                    <a:ext uri="{9D8B030D-6E8A-4147-A177-3AD203B41FA5}">
                      <a16:colId xmlns:a16="http://schemas.microsoft.com/office/drawing/2014/main" val="2032214844"/>
                    </a:ext>
                  </a:extLst>
                </a:gridCol>
                <a:gridCol w="411480">
                  <a:extLst>
                    <a:ext uri="{9D8B030D-6E8A-4147-A177-3AD203B41FA5}">
                      <a16:colId xmlns:a16="http://schemas.microsoft.com/office/drawing/2014/main" val="319280598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989905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- 2021-01-17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كونوا مبدعين بينما تنظمون باستخدام رؤوس تخزين </a:t>
                      </a:r>
                      <a:r>
                        <a:rPr kumimoji="0" lang="en-US" sz="1000" b="0" i="0" u="none" strike="noStrike" kern="1200" cap="none" spc="0" normalizeH="0" baseline="0" noProof="0">
                          <a:ln>
                            <a:noFill/>
                          </a:ln>
                          <a:solidFill>
                            <a:prstClr val="black"/>
                          </a:solidFill>
                          <a:effectLst/>
                          <a:uLnTx/>
                          <a:uFillTx/>
                          <a:latin typeface="+mn-lt"/>
                          <a:ea typeface="+mn-ea"/>
                          <a:cs typeface="+mn-cs"/>
                        </a:rPr>
                        <a:t>LEGO </a:t>
                      </a:r>
                      <a:r>
                        <a:rPr kumimoji="0" lang="ar-AE" sz="1000" b="0" i="0" u="none" strike="noStrike" kern="1200" cap="none" spc="0" normalizeH="0" baseline="0" noProof="0">
                          <a:ln>
                            <a:noFill/>
                          </a:ln>
                          <a:solidFill>
                            <a:prstClr val="black"/>
                          </a:solidFill>
                          <a:effectLst/>
                          <a:uLnTx/>
                          <a:uFillTx/>
                          <a:latin typeface="+mn-lt"/>
                          <a:ea typeface="+mn-ea"/>
                          <a:cs typeface="+mn-cs"/>
                        </a:rPr>
                        <a:t>من هوم سنتر. متوفرة بتعبيرات مرحة تجعل وقت التنظيم ممتعًا بالتأكيد. اطّلعوا على التشكيلات الحصرية في متاجرنا المختارة أو أونلاين. </a:t>
                      </a:r>
                      <a:r>
                        <a:rPr kumimoji="0" lang="en-US" sz="1000" b="0" i="0" u="none" strike="noStrike" kern="1200" cap="none" spc="0" normalizeH="0" baseline="0" noProof="0">
                          <a:ln>
                            <a:noFill/>
                          </a:ln>
                          <a:solidFill>
                            <a:prstClr val="black"/>
                          </a:solidFill>
                          <a:effectLst/>
                          <a:uLnTx/>
                          <a:uFillTx/>
                          <a:latin typeface="+mn-lt"/>
                          <a:ea typeface="+mn-ea"/>
                          <a:cs typeface="+mn-cs"/>
                        </a:rPr>
                        <a:t>https://bit.ly/LEGOyta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0.0021419640203594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637718429"/>
                  </a:ext>
                </a:extLst>
              </a:tr>
            </a:tbl>
          </a:graphicData>
        </a:graphic>
      </p:graphicFrame>
      <p:sp>
        <p:nvSpPr>
          <p:cNvPr id="4" name="Text Placeholder 3">
            <a:extLst>
              <a:ext uri="{FF2B5EF4-FFF2-40B4-BE49-F238E27FC236}">
                <a16:creationId xmlns:a16="http://schemas.microsoft.com/office/drawing/2014/main" id="{CC6C35C5-FDAA-4B46-A04A-AE2081285B0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111547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835E0-F4D5-450F-8882-9CFF2C254279}"/>
              </a:ext>
            </a:extLst>
          </p:cNvPr>
          <p:cNvSpPr>
            <a:spLocks noGrp="1"/>
          </p:cNvSpPr>
          <p:nvPr>
            <p:ph type="title"/>
          </p:nvPr>
        </p:nvSpPr>
        <p:spPr/>
        <p:txBody>
          <a:bodyPr/>
          <a:lstStyle/>
          <a:p>
            <a:r>
              <a:rPr lang="en-US"/>
              <a:t>Facebook Top Posts Table | Home Centre - 24 of 25</a:t>
            </a:r>
          </a:p>
        </p:txBody>
      </p:sp>
      <p:graphicFrame>
        <p:nvGraphicFramePr>
          <p:cNvPr id="5" name="Table Placeholder 4">
            <a:extLst>
              <a:ext uri="{FF2B5EF4-FFF2-40B4-BE49-F238E27FC236}">
                <a16:creationId xmlns:a16="http://schemas.microsoft.com/office/drawing/2014/main" id="{3E51E270-C53E-4634-BA75-84A6B82F06D7}"/>
              </a:ext>
            </a:extLst>
          </p:cNvPr>
          <p:cNvGraphicFramePr>
            <a:graphicFrameLocks noGrp="1"/>
          </p:cNvGraphicFramePr>
          <p:nvPr>
            <p:ph type="tbl" sz="quarter" idx="13"/>
            <p:extLst>
              <p:ext uri="{D42A27DB-BD31-4B8C-83A1-F6EECF244321}">
                <p14:modId xmlns:p14="http://schemas.microsoft.com/office/powerpoint/2010/main" val="1810610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495944"/>
                    </a:ext>
                  </a:extLst>
                </a:gridCol>
                <a:gridCol w="411480">
                  <a:extLst>
                    <a:ext uri="{9D8B030D-6E8A-4147-A177-3AD203B41FA5}">
                      <a16:colId xmlns:a16="http://schemas.microsoft.com/office/drawing/2014/main" val="565050924"/>
                    </a:ext>
                  </a:extLst>
                </a:gridCol>
                <a:gridCol w="411480">
                  <a:extLst>
                    <a:ext uri="{9D8B030D-6E8A-4147-A177-3AD203B41FA5}">
                      <a16:colId xmlns:a16="http://schemas.microsoft.com/office/drawing/2014/main" val="1219960163"/>
                    </a:ext>
                  </a:extLst>
                </a:gridCol>
                <a:gridCol w="411480">
                  <a:extLst>
                    <a:ext uri="{9D8B030D-6E8A-4147-A177-3AD203B41FA5}">
                      <a16:colId xmlns:a16="http://schemas.microsoft.com/office/drawing/2014/main" val="3856773757"/>
                    </a:ext>
                  </a:extLst>
                </a:gridCol>
                <a:gridCol w="411480">
                  <a:extLst>
                    <a:ext uri="{9D8B030D-6E8A-4147-A177-3AD203B41FA5}">
                      <a16:colId xmlns:a16="http://schemas.microsoft.com/office/drawing/2014/main" val="2081386171"/>
                    </a:ext>
                  </a:extLst>
                </a:gridCol>
                <a:gridCol w="411480">
                  <a:extLst>
                    <a:ext uri="{9D8B030D-6E8A-4147-A177-3AD203B41FA5}">
                      <a16:colId xmlns:a16="http://schemas.microsoft.com/office/drawing/2014/main" val="1666531915"/>
                    </a:ext>
                  </a:extLst>
                </a:gridCol>
                <a:gridCol w="411480">
                  <a:extLst>
                    <a:ext uri="{9D8B030D-6E8A-4147-A177-3AD203B41FA5}">
                      <a16:colId xmlns:a16="http://schemas.microsoft.com/office/drawing/2014/main" val="823533552"/>
                    </a:ext>
                  </a:extLst>
                </a:gridCol>
                <a:gridCol w="411480">
                  <a:extLst>
                    <a:ext uri="{9D8B030D-6E8A-4147-A177-3AD203B41FA5}">
                      <a16:colId xmlns:a16="http://schemas.microsoft.com/office/drawing/2014/main" val="481886956"/>
                    </a:ext>
                  </a:extLst>
                </a:gridCol>
                <a:gridCol w="411480">
                  <a:extLst>
                    <a:ext uri="{9D8B030D-6E8A-4147-A177-3AD203B41FA5}">
                      <a16:colId xmlns:a16="http://schemas.microsoft.com/office/drawing/2014/main" val="4149530070"/>
                    </a:ext>
                  </a:extLst>
                </a:gridCol>
                <a:gridCol w="411480">
                  <a:extLst>
                    <a:ext uri="{9D8B030D-6E8A-4147-A177-3AD203B41FA5}">
                      <a16:colId xmlns:a16="http://schemas.microsoft.com/office/drawing/2014/main" val="542325912"/>
                    </a:ext>
                  </a:extLst>
                </a:gridCol>
                <a:gridCol w="411480">
                  <a:extLst>
                    <a:ext uri="{9D8B030D-6E8A-4147-A177-3AD203B41FA5}">
                      <a16:colId xmlns:a16="http://schemas.microsoft.com/office/drawing/2014/main" val="2941404549"/>
                    </a:ext>
                  </a:extLst>
                </a:gridCol>
                <a:gridCol w="411480">
                  <a:extLst>
                    <a:ext uri="{9D8B030D-6E8A-4147-A177-3AD203B41FA5}">
                      <a16:colId xmlns:a16="http://schemas.microsoft.com/office/drawing/2014/main" val="4018073422"/>
                    </a:ext>
                  </a:extLst>
                </a:gridCol>
                <a:gridCol w="411480">
                  <a:extLst>
                    <a:ext uri="{9D8B030D-6E8A-4147-A177-3AD203B41FA5}">
                      <a16:colId xmlns:a16="http://schemas.microsoft.com/office/drawing/2014/main" val="2908310668"/>
                    </a:ext>
                  </a:extLst>
                </a:gridCol>
                <a:gridCol w="411480">
                  <a:extLst>
                    <a:ext uri="{9D8B030D-6E8A-4147-A177-3AD203B41FA5}">
                      <a16:colId xmlns:a16="http://schemas.microsoft.com/office/drawing/2014/main" val="235158590"/>
                    </a:ext>
                  </a:extLst>
                </a:gridCol>
                <a:gridCol w="411480">
                  <a:extLst>
                    <a:ext uri="{9D8B030D-6E8A-4147-A177-3AD203B41FA5}">
                      <a16:colId xmlns:a16="http://schemas.microsoft.com/office/drawing/2014/main" val="32432695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572352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- 2021-01-18 06:58:19</a:t>
                      </a:r>
                      <a:r>
                        <a:rPr kumimoji="0" lang="en-US" sz="1000" b="0" i="0" u="none" strike="noStrike" kern="1200" cap="none" spc="0" normalizeH="0" baseline="0" noProof="0">
                          <a:ln>
                            <a:noFill/>
                          </a:ln>
                          <a:solidFill>
                            <a:prstClr val="black"/>
                          </a:solidFill>
                          <a:effectLst/>
                          <a:uLnTx/>
                          <a:uFillTx/>
                          <a:latin typeface="+mn-lt"/>
                          <a:ea typeface="+mn-ea"/>
                          <a:cs typeface="+mn-cs"/>
                        </a:rPr>
                        <a:t>
 Rule your room with sumptuous velvet ottomans and luxury bedding and complete the look with a no-so-subtle reminder from your wall. Shop now: www.homecentre.com
</a:t>
                      </a:r>
                      <a:r>
                        <a:rPr kumimoji="0" lang="ar-AE" sz="1000" b="0" i="0" u="none" strike="noStrike" kern="1200" cap="none" spc="0" normalizeH="0" baseline="0" noProof="0">
                          <a:ln>
                            <a:noFill/>
                          </a:ln>
                          <a:solidFill>
                            <a:prstClr val="black"/>
                          </a:solidFill>
                          <a:effectLst/>
                          <a:uLnTx/>
                          <a:uFillTx/>
                          <a:latin typeface="+mn-lt"/>
                          <a:ea typeface="+mn-ea"/>
                          <a:cs typeface="+mn-cs"/>
                        </a:rPr>
                        <a:t>تحكمي في غرفتك مع الأوتومان الفخم المخملي والفراش الفاخر واستكملي المظهر مع تذكير بسيط من الحائط. تسوقي الآن من الرابط أعلاه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0.066932648085807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95244653"/>
                  </a:ext>
                </a:extLst>
              </a:tr>
            </a:tbl>
          </a:graphicData>
        </a:graphic>
      </p:graphicFrame>
      <p:sp>
        <p:nvSpPr>
          <p:cNvPr id="4" name="Text Placeholder 3">
            <a:extLst>
              <a:ext uri="{FF2B5EF4-FFF2-40B4-BE49-F238E27FC236}">
                <a16:creationId xmlns:a16="http://schemas.microsoft.com/office/drawing/2014/main" id="{EAF978FE-CFEC-43E6-9F6D-3F05743E8A26}"/>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0789517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7CF13-B32E-4CBF-B4BF-A9B7066BA4DD}"/>
              </a:ext>
            </a:extLst>
          </p:cNvPr>
          <p:cNvSpPr>
            <a:spLocks noGrp="1"/>
          </p:cNvSpPr>
          <p:nvPr>
            <p:ph type="title"/>
          </p:nvPr>
        </p:nvSpPr>
        <p:spPr/>
        <p:txBody>
          <a:bodyPr/>
          <a:lstStyle/>
          <a:p>
            <a:r>
              <a:rPr lang="en-US"/>
              <a:t>Facebook Top Posts Table | Home Centre - 25 of 25</a:t>
            </a:r>
          </a:p>
        </p:txBody>
      </p:sp>
      <p:graphicFrame>
        <p:nvGraphicFramePr>
          <p:cNvPr id="5" name="Table Placeholder 4">
            <a:extLst>
              <a:ext uri="{FF2B5EF4-FFF2-40B4-BE49-F238E27FC236}">
                <a16:creationId xmlns:a16="http://schemas.microsoft.com/office/drawing/2014/main" id="{CB6B6CFD-803B-48A0-A267-1ECDEC9DE60F}"/>
              </a:ext>
            </a:extLst>
          </p:cNvPr>
          <p:cNvGraphicFramePr>
            <a:graphicFrameLocks noGrp="1"/>
          </p:cNvGraphicFramePr>
          <p:nvPr>
            <p:ph type="tbl" sz="quarter" idx="13"/>
            <p:extLst>
              <p:ext uri="{D42A27DB-BD31-4B8C-83A1-F6EECF244321}">
                <p14:modId xmlns:p14="http://schemas.microsoft.com/office/powerpoint/2010/main" val="22899654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3716049"/>
                    </a:ext>
                  </a:extLst>
                </a:gridCol>
                <a:gridCol w="411480">
                  <a:extLst>
                    <a:ext uri="{9D8B030D-6E8A-4147-A177-3AD203B41FA5}">
                      <a16:colId xmlns:a16="http://schemas.microsoft.com/office/drawing/2014/main" val="2973102872"/>
                    </a:ext>
                  </a:extLst>
                </a:gridCol>
                <a:gridCol w="411480">
                  <a:extLst>
                    <a:ext uri="{9D8B030D-6E8A-4147-A177-3AD203B41FA5}">
                      <a16:colId xmlns:a16="http://schemas.microsoft.com/office/drawing/2014/main" val="1937848190"/>
                    </a:ext>
                  </a:extLst>
                </a:gridCol>
                <a:gridCol w="411480">
                  <a:extLst>
                    <a:ext uri="{9D8B030D-6E8A-4147-A177-3AD203B41FA5}">
                      <a16:colId xmlns:a16="http://schemas.microsoft.com/office/drawing/2014/main" val="3769188410"/>
                    </a:ext>
                  </a:extLst>
                </a:gridCol>
                <a:gridCol w="411480">
                  <a:extLst>
                    <a:ext uri="{9D8B030D-6E8A-4147-A177-3AD203B41FA5}">
                      <a16:colId xmlns:a16="http://schemas.microsoft.com/office/drawing/2014/main" val="2496801635"/>
                    </a:ext>
                  </a:extLst>
                </a:gridCol>
                <a:gridCol w="411480">
                  <a:extLst>
                    <a:ext uri="{9D8B030D-6E8A-4147-A177-3AD203B41FA5}">
                      <a16:colId xmlns:a16="http://schemas.microsoft.com/office/drawing/2014/main" val="4182152855"/>
                    </a:ext>
                  </a:extLst>
                </a:gridCol>
                <a:gridCol w="411480">
                  <a:extLst>
                    <a:ext uri="{9D8B030D-6E8A-4147-A177-3AD203B41FA5}">
                      <a16:colId xmlns:a16="http://schemas.microsoft.com/office/drawing/2014/main" val="829253077"/>
                    </a:ext>
                  </a:extLst>
                </a:gridCol>
                <a:gridCol w="411480">
                  <a:extLst>
                    <a:ext uri="{9D8B030D-6E8A-4147-A177-3AD203B41FA5}">
                      <a16:colId xmlns:a16="http://schemas.microsoft.com/office/drawing/2014/main" val="928781816"/>
                    </a:ext>
                  </a:extLst>
                </a:gridCol>
                <a:gridCol w="411480">
                  <a:extLst>
                    <a:ext uri="{9D8B030D-6E8A-4147-A177-3AD203B41FA5}">
                      <a16:colId xmlns:a16="http://schemas.microsoft.com/office/drawing/2014/main" val="4127406078"/>
                    </a:ext>
                  </a:extLst>
                </a:gridCol>
                <a:gridCol w="411480">
                  <a:extLst>
                    <a:ext uri="{9D8B030D-6E8A-4147-A177-3AD203B41FA5}">
                      <a16:colId xmlns:a16="http://schemas.microsoft.com/office/drawing/2014/main" val="313274182"/>
                    </a:ext>
                  </a:extLst>
                </a:gridCol>
                <a:gridCol w="411480">
                  <a:extLst>
                    <a:ext uri="{9D8B030D-6E8A-4147-A177-3AD203B41FA5}">
                      <a16:colId xmlns:a16="http://schemas.microsoft.com/office/drawing/2014/main" val="4083282777"/>
                    </a:ext>
                  </a:extLst>
                </a:gridCol>
                <a:gridCol w="411480">
                  <a:extLst>
                    <a:ext uri="{9D8B030D-6E8A-4147-A177-3AD203B41FA5}">
                      <a16:colId xmlns:a16="http://schemas.microsoft.com/office/drawing/2014/main" val="2139814962"/>
                    </a:ext>
                  </a:extLst>
                </a:gridCol>
                <a:gridCol w="411480">
                  <a:extLst>
                    <a:ext uri="{9D8B030D-6E8A-4147-A177-3AD203B41FA5}">
                      <a16:colId xmlns:a16="http://schemas.microsoft.com/office/drawing/2014/main" val="2666757723"/>
                    </a:ext>
                  </a:extLst>
                </a:gridCol>
                <a:gridCol w="411480">
                  <a:extLst>
                    <a:ext uri="{9D8B030D-6E8A-4147-A177-3AD203B41FA5}">
                      <a16:colId xmlns:a16="http://schemas.microsoft.com/office/drawing/2014/main" val="4077607962"/>
                    </a:ext>
                  </a:extLst>
                </a:gridCol>
                <a:gridCol w="411480">
                  <a:extLst>
                    <a:ext uri="{9D8B030D-6E8A-4147-A177-3AD203B41FA5}">
                      <a16:colId xmlns:a16="http://schemas.microsoft.com/office/drawing/2014/main" val="20656630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868250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Home Centre - 2021-01-18 07:00:15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تحكمي في غرفتك مع الأوتومان الفخم المخملي والفراش الفاخر واستكملي المظهر مع تذكير بسيط من الحائط. تسوقي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https://bit.ly/EntSAr
Rule your room with sumptuous velvet ottomans and luxury bedding and complete the look with a no-so-subtle reminder from your wall. Shop now: https://bit.ly/Entfa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0.0042836894774916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48274701"/>
                  </a:ext>
                </a:extLst>
              </a:tr>
            </a:tbl>
          </a:graphicData>
        </a:graphic>
      </p:graphicFrame>
      <p:sp>
        <p:nvSpPr>
          <p:cNvPr id="4" name="Text Placeholder 3">
            <a:extLst>
              <a:ext uri="{FF2B5EF4-FFF2-40B4-BE49-F238E27FC236}">
                <a16:creationId xmlns:a16="http://schemas.microsoft.com/office/drawing/2014/main" id="{A61247AC-6839-460A-986C-ADAC38ADA60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9078504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20210223_062037</Template>
  <TotalTime>9</TotalTime>
  <Words>1563</Words>
  <Application>Microsoft Office PowerPoint</Application>
  <PresentationFormat>On-screen Show (16:9)</PresentationFormat>
  <Paragraphs>800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Facebook Top Posts Table | Home Centre - 1 of 25</vt:lpstr>
      <vt:lpstr>Facebook Top Posts Table | Home Centre - 2 of 25</vt:lpstr>
      <vt:lpstr>Facebook Top Posts Table | Home Centre - 3 of 25</vt:lpstr>
      <vt:lpstr>Facebook Top Posts Table | Home Centre - 4 of 25</vt:lpstr>
      <vt:lpstr>Facebook Top Posts Table | Home Centre - 5 of 25</vt:lpstr>
      <vt:lpstr>Facebook Top Posts Table | Home Centre - 6 of 25</vt:lpstr>
      <vt:lpstr>Facebook Top Posts Table | Home Centre - 7 of 25</vt:lpstr>
      <vt:lpstr>Facebook Top Posts Table | Home Centre - 8 of 25</vt:lpstr>
      <vt:lpstr>Facebook Top Posts Table | Home Centre - 9 of 25</vt:lpstr>
      <vt:lpstr>Facebook Top Posts Table | Home Centre - 10 of 25</vt:lpstr>
      <vt:lpstr>Facebook Top Posts Table | Home Centre - 11 of 25</vt:lpstr>
      <vt:lpstr>Facebook Top Posts Table | Home Centre - 12 of 25</vt:lpstr>
      <vt:lpstr>Facebook Top Posts Table | Home Centre - 13 of 25</vt:lpstr>
      <vt:lpstr>Facebook Top Posts Table | Home Centre - 14 of 25</vt:lpstr>
      <vt:lpstr>Facebook Top Posts Table | Home Centre - 15 of 25</vt:lpstr>
      <vt:lpstr>Facebook Top Posts Table | Home Centre - 16 of 25</vt:lpstr>
      <vt:lpstr>Facebook Top Posts Table | Home Centre - 17 of 25</vt:lpstr>
      <vt:lpstr>Facebook Top Posts Table | Home Centre - 18 of 25</vt:lpstr>
      <vt:lpstr>Facebook Top Posts Table | Home Centre - 19 of 25</vt:lpstr>
      <vt:lpstr>Facebook Top Posts Table | Home Centre - 20 of 25</vt:lpstr>
      <vt:lpstr>Facebook Top Posts Table | Home Centre - 21 of 25</vt:lpstr>
      <vt:lpstr>Facebook Top Posts Table | Home Centre - 22 of 25</vt:lpstr>
      <vt:lpstr>Facebook Top Posts Table | Home Centre - 23 of 25</vt:lpstr>
      <vt:lpstr>Facebook Top Posts Table | Home Centre - 24 of 25</vt:lpstr>
      <vt:lpstr>Facebook Top Posts Table | Home Centre - 25 of 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Top Posts Table | Home Centre - 1 of 25</dc:title>
  <dc:creator>Frederik Peiniger</dc:creator>
  <cp:lastModifiedBy>Frederik Peiniger</cp:lastModifiedBy>
  <cp:revision>1</cp:revision>
  <dcterms:created xsi:type="dcterms:W3CDTF">2021-02-23T06:20:38Z</dcterms:created>
  <dcterms:modified xsi:type="dcterms:W3CDTF">2021-02-23T06:29:42Z</dcterms:modified>
</cp:coreProperties>
</file>