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4787-2C3B-4299-B1A1-B2D3F01B3EDA}"/>
              </a:ext>
            </a:extLst>
          </p:cNvPr>
          <p:cNvSpPr>
            <a:spLocks noGrp="1"/>
          </p:cNvSpPr>
          <p:nvPr>
            <p:ph type="title"/>
          </p:nvPr>
        </p:nvSpPr>
        <p:spPr/>
        <p:txBody>
          <a:bodyPr/>
          <a:lstStyle/>
          <a:p>
            <a:r>
              <a:rPr lang="en-US"/>
              <a:t>Facebook Own Posts Table | Emaar Misr - 1 of 26</a:t>
            </a:r>
          </a:p>
        </p:txBody>
      </p:sp>
      <p:graphicFrame>
        <p:nvGraphicFramePr>
          <p:cNvPr id="5" name="Table Placeholder 4">
            <a:extLst>
              <a:ext uri="{FF2B5EF4-FFF2-40B4-BE49-F238E27FC236}">
                <a16:creationId xmlns:a16="http://schemas.microsoft.com/office/drawing/2014/main" id="{DA1CF6C0-02BC-420D-9D26-0C155E18CD44}"/>
              </a:ext>
            </a:extLst>
          </p:cNvPr>
          <p:cNvGraphicFramePr>
            <a:graphicFrameLocks noGrp="1"/>
          </p:cNvGraphicFramePr>
          <p:nvPr>
            <p:ph type="tbl" sz="quarter" idx="13"/>
            <p:extLst>
              <p:ext uri="{D42A27DB-BD31-4B8C-83A1-F6EECF244321}">
                <p14:modId xmlns:p14="http://schemas.microsoft.com/office/powerpoint/2010/main" val="66042738"/>
              </p:ext>
            </p:extLst>
          </p:nvPr>
        </p:nvGraphicFramePr>
        <p:xfrm>
          <a:off x="457200" y="1298575"/>
          <a:ext cx="7488936" cy="13106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8187346"/>
                    </a:ext>
                  </a:extLst>
                </a:gridCol>
                <a:gridCol w="987552">
                  <a:extLst>
                    <a:ext uri="{9D8B030D-6E8A-4147-A177-3AD203B41FA5}">
                      <a16:colId xmlns:a16="http://schemas.microsoft.com/office/drawing/2014/main" val="3266121877"/>
                    </a:ext>
                  </a:extLst>
                </a:gridCol>
                <a:gridCol w="740664">
                  <a:extLst>
                    <a:ext uri="{9D8B030D-6E8A-4147-A177-3AD203B41FA5}">
                      <a16:colId xmlns:a16="http://schemas.microsoft.com/office/drawing/2014/main" val="1514369958"/>
                    </a:ext>
                  </a:extLst>
                </a:gridCol>
                <a:gridCol w="329184">
                  <a:extLst>
                    <a:ext uri="{9D8B030D-6E8A-4147-A177-3AD203B41FA5}">
                      <a16:colId xmlns:a16="http://schemas.microsoft.com/office/drawing/2014/main" val="2988784446"/>
                    </a:ext>
                  </a:extLst>
                </a:gridCol>
                <a:gridCol w="329184">
                  <a:extLst>
                    <a:ext uri="{9D8B030D-6E8A-4147-A177-3AD203B41FA5}">
                      <a16:colId xmlns:a16="http://schemas.microsoft.com/office/drawing/2014/main" val="4218091523"/>
                    </a:ext>
                  </a:extLst>
                </a:gridCol>
                <a:gridCol w="329184">
                  <a:extLst>
                    <a:ext uri="{9D8B030D-6E8A-4147-A177-3AD203B41FA5}">
                      <a16:colId xmlns:a16="http://schemas.microsoft.com/office/drawing/2014/main" val="3284270541"/>
                    </a:ext>
                  </a:extLst>
                </a:gridCol>
                <a:gridCol w="329184">
                  <a:extLst>
                    <a:ext uri="{9D8B030D-6E8A-4147-A177-3AD203B41FA5}">
                      <a16:colId xmlns:a16="http://schemas.microsoft.com/office/drawing/2014/main" val="3865373871"/>
                    </a:ext>
                  </a:extLst>
                </a:gridCol>
                <a:gridCol w="329184">
                  <a:extLst>
                    <a:ext uri="{9D8B030D-6E8A-4147-A177-3AD203B41FA5}">
                      <a16:colId xmlns:a16="http://schemas.microsoft.com/office/drawing/2014/main" val="822352176"/>
                    </a:ext>
                  </a:extLst>
                </a:gridCol>
                <a:gridCol w="329184">
                  <a:extLst>
                    <a:ext uri="{9D8B030D-6E8A-4147-A177-3AD203B41FA5}">
                      <a16:colId xmlns:a16="http://schemas.microsoft.com/office/drawing/2014/main" val="2362738168"/>
                    </a:ext>
                  </a:extLst>
                </a:gridCol>
                <a:gridCol w="329184">
                  <a:extLst>
                    <a:ext uri="{9D8B030D-6E8A-4147-A177-3AD203B41FA5}">
                      <a16:colId xmlns:a16="http://schemas.microsoft.com/office/drawing/2014/main" val="2516889017"/>
                    </a:ext>
                  </a:extLst>
                </a:gridCol>
                <a:gridCol w="329184">
                  <a:extLst>
                    <a:ext uri="{9D8B030D-6E8A-4147-A177-3AD203B41FA5}">
                      <a16:colId xmlns:a16="http://schemas.microsoft.com/office/drawing/2014/main" val="2300396526"/>
                    </a:ext>
                  </a:extLst>
                </a:gridCol>
                <a:gridCol w="329184">
                  <a:extLst>
                    <a:ext uri="{9D8B030D-6E8A-4147-A177-3AD203B41FA5}">
                      <a16:colId xmlns:a16="http://schemas.microsoft.com/office/drawing/2014/main" val="231241260"/>
                    </a:ext>
                  </a:extLst>
                </a:gridCol>
                <a:gridCol w="329184">
                  <a:extLst>
                    <a:ext uri="{9D8B030D-6E8A-4147-A177-3AD203B41FA5}">
                      <a16:colId xmlns:a16="http://schemas.microsoft.com/office/drawing/2014/main" val="3759170619"/>
                    </a:ext>
                  </a:extLst>
                </a:gridCol>
                <a:gridCol w="329184">
                  <a:extLst>
                    <a:ext uri="{9D8B030D-6E8A-4147-A177-3AD203B41FA5}">
                      <a16:colId xmlns:a16="http://schemas.microsoft.com/office/drawing/2014/main" val="1358583055"/>
                    </a:ext>
                  </a:extLst>
                </a:gridCol>
                <a:gridCol w="329184">
                  <a:extLst>
                    <a:ext uri="{9D8B030D-6E8A-4147-A177-3AD203B41FA5}">
                      <a16:colId xmlns:a16="http://schemas.microsoft.com/office/drawing/2014/main" val="511769488"/>
                    </a:ext>
                  </a:extLst>
                </a:gridCol>
                <a:gridCol w="329184">
                  <a:extLst>
                    <a:ext uri="{9D8B030D-6E8A-4147-A177-3AD203B41FA5}">
                      <a16:colId xmlns:a16="http://schemas.microsoft.com/office/drawing/2014/main" val="24948544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9217699"/>
                  </a:ext>
                </a:extLst>
              </a:tr>
            </a:tbl>
          </a:graphicData>
        </a:graphic>
      </p:graphicFrame>
      <p:sp>
        <p:nvSpPr>
          <p:cNvPr id="4" name="Text Placeholder 3">
            <a:extLst>
              <a:ext uri="{FF2B5EF4-FFF2-40B4-BE49-F238E27FC236}">
                <a16:creationId xmlns:a16="http://schemas.microsoft.com/office/drawing/2014/main" id="{82267119-7D32-4B42-A3E0-E8782CDCC16B}"/>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1358610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7E7F5-22FC-454C-B9AD-DEBBCEDCF8AC}"/>
              </a:ext>
            </a:extLst>
          </p:cNvPr>
          <p:cNvSpPr>
            <a:spLocks noGrp="1"/>
          </p:cNvSpPr>
          <p:nvPr>
            <p:ph type="title"/>
          </p:nvPr>
        </p:nvSpPr>
        <p:spPr/>
        <p:txBody>
          <a:bodyPr/>
          <a:lstStyle/>
          <a:p>
            <a:r>
              <a:rPr lang="en-US"/>
              <a:t>Facebook Own Posts Table | Emaar Misr - 2 of 26</a:t>
            </a:r>
          </a:p>
        </p:txBody>
      </p:sp>
      <p:graphicFrame>
        <p:nvGraphicFramePr>
          <p:cNvPr id="5" name="Table Placeholder 4">
            <a:extLst>
              <a:ext uri="{FF2B5EF4-FFF2-40B4-BE49-F238E27FC236}">
                <a16:creationId xmlns:a16="http://schemas.microsoft.com/office/drawing/2014/main" id="{9B1AB086-CB30-485B-8702-636E72E1C2A8}"/>
              </a:ext>
            </a:extLst>
          </p:cNvPr>
          <p:cNvGraphicFramePr>
            <a:graphicFrameLocks noGrp="1"/>
          </p:cNvGraphicFramePr>
          <p:nvPr>
            <p:ph type="tbl" sz="quarter" idx="13"/>
            <p:extLst>
              <p:ext uri="{D42A27DB-BD31-4B8C-83A1-F6EECF244321}">
                <p14:modId xmlns:p14="http://schemas.microsoft.com/office/powerpoint/2010/main" val="2675594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44717463"/>
                    </a:ext>
                  </a:extLst>
                </a:gridCol>
                <a:gridCol w="987552">
                  <a:extLst>
                    <a:ext uri="{9D8B030D-6E8A-4147-A177-3AD203B41FA5}">
                      <a16:colId xmlns:a16="http://schemas.microsoft.com/office/drawing/2014/main" val="1028257457"/>
                    </a:ext>
                  </a:extLst>
                </a:gridCol>
                <a:gridCol w="740664">
                  <a:extLst>
                    <a:ext uri="{9D8B030D-6E8A-4147-A177-3AD203B41FA5}">
                      <a16:colId xmlns:a16="http://schemas.microsoft.com/office/drawing/2014/main" val="1779978893"/>
                    </a:ext>
                  </a:extLst>
                </a:gridCol>
                <a:gridCol w="329184">
                  <a:extLst>
                    <a:ext uri="{9D8B030D-6E8A-4147-A177-3AD203B41FA5}">
                      <a16:colId xmlns:a16="http://schemas.microsoft.com/office/drawing/2014/main" val="3227860524"/>
                    </a:ext>
                  </a:extLst>
                </a:gridCol>
                <a:gridCol w="329184">
                  <a:extLst>
                    <a:ext uri="{9D8B030D-6E8A-4147-A177-3AD203B41FA5}">
                      <a16:colId xmlns:a16="http://schemas.microsoft.com/office/drawing/2014/main" val="962829457"/>
                    </a:ext>
                  </a:extLst>
                </a:gridCol>
                <a:gridCol w="329184">
                  <a:extLst>
                    <a:ext uri="{9D8B030D-6E8A-4147-A177-3AD203B41FA5}">
                      <a16:colId xmlns:a16="http://schemas.microsoft.com/office/drawing/2014/main" val="3801920559"/>
                    </a:ext>
                  </a:extLst>
                </a:gridCol>
                <a:gridCol w="329184">
                  <a:extLst>
                    <a:ext uri="{9D8B030D-6E8A-4147-A177-3AD203B41FA5}">
                      <a16:colId xmlns:a16="http://schemas.microsoft.com/office/drawing/2014/main" val="2958538980"/>
                    </a:ext>
                  </a:extLst>
                </a:gridCol>
                <a:gridCol w="329184">
                  <a:extLst>
                    <a:ext uri="{9D8B030D-6E8A-4147-A177-3AD203B41FA5}">
                      <a16:colId xmlns:a16="http://schemas.microsoft.com/office/drawing/2014/main" val="952515110"/>
                    </a:ext>
                  </a:extLst>
                </a:gridCol>
                <a:gridCol w="329184">
                  <a:extLst>
                    <a:ext uri="{9D8B030D-6E8A-4147-A177-3AD203B41FA5}">
                      <a16:colId xmlns:a16="http://schemas.microsoft.com/office/drawing/2014/main" val="2117594106"/>
                    </a:ext>
                  </a:extLst>
                </a:gridCol>
                <a:gridCol w="329184">
                  <a:extLst>
                    <a:ext uri="{9D8B030D-6E8A-4147-A177-3AD203B41FA5}">
                      <a16:colId xmlns:a16="http://schemas.microsoft.com/office/drawing/2014/main" val="466458826"/>
                    </a:ext>
                  </a:extLst>
                </a:gridCol>
                <a:gridCol w="329184">
                  <a:extLst>
                    <a:ext uri="{9D8B030D-6E8A-4147-A177-3AD203B41FA5}">
                      <a16:colId xmlns:a16="http://schemas.microsoft.com/office/drawing/2014/main" val="2159525069"/>
                    </a:ext>
                  </a:extLst>
                </a:gridCol>
                <a:gridCol w="329184">
                  <a:extLst>
                    <a:ext uri="{9D8B030D-6E8A-4147-A177-3AD203B41FA5}">
                      <a16:colId xmlns:a16="http://schemas.microsoft.com/office/drawing/2014/main" val="1690283186"/>
                    </a:ext>
                  </a:extLst>
                </a:gridCol>
                <a:gridCol w="329184">
                  <a:extLst>
                    <a:ext uri="{9D8B030D-6E8A-4147-A177-3AD203B41FA5}">
                      <a16:colId xmlns:a16="http://schemas.microsoft.com/office/drawing/2014/main" val="70546326"/>
                    </a:ext>
                  </a:extLst>
                </a:gridCol>
                <a:gridCol w="329184">
                  <a:extLst>
                    <a:ext uri="{9D8B030D-6E8A-4147-A177-3AD203B41FA5}">
                      <a16:colId xmlns:a16="http://schemas.microsoft.com/office/drawing/2014/main" val="3575477116"/>
                    </a:ext>
                  </a:extLst>
                </a:gridCol>
                <a:gridCol w="329184">
                  <a:extLst>
                    <a:ext uri="{9D8B030D-6E8A-4147-A177-3AD203B41FA5}">
                      <a16:colId xmlns:a16="http://schemas.microsoft.com/office/drawing/2014/main" val="319839572"/>
                    </a:ext>
                  </a:extLst>
                </a:gridCol>
                <a:gridCol w="329184">
                  <a:extLst>
                    <a:ext uri="{9D8B030D-6E8A-4147-A177-3AD203B41FA5}">
                      <a16:colId xmlns:a16="http://schemas.microsoft.com/office/drawing/2014/main" val="23070441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6593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- 2020-10-20 13:52:17</a:t>
                      </a:r>
                      <a:r>
                        <a:rPr kumimoji="0" lang="en-US" sz="1000" b="0" i="0" u="none" strike="noStrike" kern="1200" cap="none" spc="0" normalizeH="0" baseline="0" noProof="0">
                          <a:ln>
                            <a:noFill/>
                          </a:ln>
                          <a:solidFill>
                            <a:prstClr val="black"/>
                          </a:solidFill>
                          <a:effectLst/>
                          <a:uLnTx/>
                          <a:uFillTx/>
                          <a:latin typeface="+mn-lt"/>
                          <a:ea typeface="+mn-ea"/>
                          <a:cs typeface="+mn-cs"/>
                        </a:rPr>
                        <a:t>
 Following the unprecedented success of its first phase, Emaar is launching Cairo Gate’s second phase, where you enjoy a lifestyle as unique as your signature at Sheikh Zayed’s most premium location.
#Emaar #EmaarMisr #CairoGate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https://scontent-iad3-1.xx.fbcdn.net/v/t1.0-9/s720x720/122173836_3291094084278560_969545086621141880_o.jpg?_nc_cat=105&amp;ccb=2&amp;_nc_sid=8024bb&amp;_nc_ohc=rCUsr58bcVoAX8_krEl&amp;_nc_ht=scontent-iad3-1.xx&amp;tp=7&amp;oh=ca662d7d6b185088dd100ebb3137d9eb&amp;oe=5FC24802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19:18:59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5814876"/>
                  </a:ext>
                </a:extLst>
              </a:tr>
            </a:tbl>
          </a:graphicData>
        </a:graphic>
      </p:graphicFrame>
      <p:sp>
        <p:nvSpPr>
          <p:cNvPr id="4" name="Text Placeholder 3">
            <a:extLst>
              <a:ext uri="{FF2B5EF4-FFF2-40B4-BE49-F238E27FC236}">
                <a16:creationId xmlns:a16="http://schemas.microsoft.com/office/drawing/2014/main" id="{9926DD2D-335B-4524-88FE-42DDEDA52F6C}"/>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2900686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1EB1C-50BE-4C46-BDD0-1BDC5C305EF6}"/>
              </a:ext>
            </a:extLst>
          </p:cNvPr>
          <p:cNvSpPr>
            <a:spLocks noGrp="1"/>
          </p:cNvSpPr>
          <p:nvPr>
            <p:ph type="title"/>
          </p:nvPr>
        </p:nvSpPr>
        <p:spPr/>
        <p:txBody>
          <a:bodyPr/>
          <a:lstStyle/>
          <a:p>
            <a:r>
              <a:rPr lang="en-US"/>
              <a:t>Facebook Own Posts Table | Emaar Misr - 3 of 26</a:t>
            </a:r>
          </a:p>
        </p:txBody>
      </p:sp>
      <p:graphicFrame>
        <p:nvGraphicFramePr>
          <p:cNvPr id="5" name="Table Placeholder 4">
            <a:extLst>
              <a:ext uri="{FF2B5EF4-FFF2-40B4-BE49-F238E27FC236}">
                <a16:creationId xmlns:a16="http://schemas.microsoft.com/office/drawing/2014/main" id="{6A105CDF-59C0-426C-82DF-D2BEDE7BA9BA}"/>
              </a:ext>
            </a:extLst>
          </p:cNvPr>
          <p:cNvGraphicFramePr>
            <a:graphicFrameLocks noGrp="1"/>
          </p:cNvGraphicFramePr>
          <p:nvPr>
            <p:ph type="tbl" sz="quarter" idx="13"/>
            <p:extLst>
              <p:ext uri="{D42A27DB-BD31-4B8C-83A1-F6EECF244321}">
                <p14:modId xmlns:p14="http://schemas.microsoft.com/office/powerpoint/2010/main" val="37237370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80903003"/>
                    </a:ext>
                  </a:extLst>
                </a:gridCol>
                <a:gridCol w="987552">
                  <a:extLst>
                    <a:ext uri="{9D8B030D-6E8A-4147-A177-3AD203B41FA5}">
                      <a16:colId xmlns:a16="http://schemas.microsoft.com/office/drawing/2014/main" val="622994485"/>
                    </a:ext>
                  </a:extLst>
                </a:gridCol>
                <a:gridCol w="740664">
                  <a:extLst>
                    <a:ext uri="{9D8B030D-6E8A-4147-A177-3AD203B41FA5}">
                      <a16:colId xmlns:a16="http://schemas.microsoft.com/office/drawing/2014/main" val="695685283"/>
                    </a:ext>
                  </a:extLst>
                </a:gridCol>
                <a:gridCol w="329184">
                  <a:extLst>
                    <a:ext uri="{9D8B030D-6E8A-4147-A177-3AD203B41FA5}">
                      <a16:colId xmlns:a16="http://schemas.microsoft.com/office/drawing/2014/main" val="1229484104"/>
                    </a:ext>
                  </a:extLst>
                </a:gridCol>
                <a:gridCol w="329184">
                  <a:extLst>
                    <a:ext uri="{9D8B030D-6E8A-4147-A177-3AD203B41FA5}">
                      <a16:colId xmlns:a16="http://schemas.microsoft.com/office/drawing/2014/main" val="4001342735"/>
                    </a:ext>
                  </a:extLst>
                </a:gridCol>
                <a:gridCol w="329184">
                  <a:extLst>
                    <a:ext uri="{9D8B030D-6E8A-4147-A177-3AD203B41FA5}">
                      <a16:colId xmlns:a16="http://schemas.microsoft.com/office/drawing/2014/main" val="3505541053"/>
                    </a:ext>
                  </a:extLst>
                </a:gridCol>
                <a:gridCol w="329184">
                  <a:extLst>
                    <a:ext uri="{9D8B030D-6E8A-4147-A177-3AD203B41FA5}">
                      <a16:colId xmlns:a16="http://schemas.microsoft.com/office/drawing/2014/main" val="198510509"/>
                    </a:ext>
                  </a:extLst>
                </a:gridCol>
                <a:gridCol w="329184">
                  <a:extLst>
                    <a:ext uri="{9D8B030D-6E8A-4147-A177-3AD203B41FA5}">
                      <a16:colId xmlns:a16="http://schemas.microsoft.com/office/drawing/2014/main" val="1171551414"/>
                    </a:ext>
                  </a:extLst>
                </a:gridCol>
                <a:gridCol w="329184">
                  <a:extLst>
                    <a:ext uri="{9D8B030D-6E8A-4147-A177-3AD203B41FA5}">
                      <a16:colId xmlns:a16="http://schemas.microsoft.com/office/drawing/2014/main" val="2681157528"/>
                    </a:ext>
                  </a:extLst>
                </a:gridCol>
                <a:gridCol w="329184">
                  <a:extLst>
                    <a:ext uri="{9D8B030D-6E8A-4147-A177-3AD203B41FA5}">
                      <a16:colId xmlns:a16="http://schemas.microsoft.com/office/drawing/2014/main" val="887889381"/>
                    </a:ext>
                  </a:extLst>
                </a:gridCol>
                <a:gridCol w="329184">
                  <a:extLst>
                    <a:ext uri="{9D8B030D-6E8A-4147-A177-3AD203B41FA5}">
                      <a16:colId xmlns:a16="http://schemas.microsoft.com/office/drawing/2014/main" val="233451138"/>
                    </a:ext>
                  </a:extLst>
                </a:gridCol>
                <a:gridCol w="329184">
                  <a:extLst>
                    <a:ext uri="{9D8B030D-6E8A-4147-A177-3AD203B41FA5}">
                      <a16:colId xmlns:a16="http://schemas.microsoft.com/office/drawing/2014/main" val="3534224796"/>
                    </a:ext>
                  </a:extLst>
                </a:gridCol>
                <a:gridCol w="329184">
                  <a:extLst>
                    <a:ext uri="{9D8B030D-6E8A-4147-A177-3AD203B41FA5}">
                      <a16:colId xmlns:a16="http://schemas.microsoft.com/office/drawing/2014/main" val="1169010492"/>
                    </a:ext>
                  </a:extLst>
                </a:gridCol>
                <a:gridCol w="329184">
                  <a:extLst>
                    <a:ext uri="{9D8B030D-6E8A-4147-A177-3AD203B41FA5}">
                      <a16:colId xmlns:a16="http://schemas.microsoft.com/office/drawing/2014/main" val="3388274346"/>
                    </a:ext>
                  </a:extLst>
                </a:gridCol>
                <a:gridCol w="329184">
                  <a:extLst>
                    <a:ext uri="{9D8B030D-6E8A-4147-A177-3AD203B41FA5}">
                      <a16:colId xmlns:a16="http://schemas.microsoft.com/office/drawing/2014/main" val="2364006258"/>
                    </a:ext>
                  </a:extLst>
                </a:gridCol>
                <a:gridCol w="329184">
                  <a:extLst>
                    <a:ext uri="{9D8B030D-6E8A-4147-A177-3AD203B41FA5}">
                      <a16:colId xmlns:a16="http://schemas.microsoft.com/office/drawing/2014/main" val="20584394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41255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- 2020-09-21 13:15:00</a:t>
                      </a:r>
                      <a:r>
                        <a:rPr kumimoji="0" lang="en-US" sz="1000" b="0" i="0" u="none" strike="noStrike" kern="1200" cap="none" spc="0" normalizeH="0" baseline="0" noProof="0">
                          <a:ln>
                            <a:noFill/>
                          </a:ln>
                          <a:solidFill>
                            <a:prstClr val="black"/>
                          </a:solidFill>
                          <a:effectLst/>
                          <a:uLnTx/>
                          <a:uFillTx/>
                          <a:latin typeface="+mn-lt"/>
                          <a:ea typeface="+mn-ea"/>
                          <a:cs typeface="+mn-cs"/>
                        </a:rPr>
                        <a:t>
 Now is the time to experience the Mivida life. Move in today! 
Learn more: http://bit.ly/Mivida-Registration
#MividaLife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https://scontent-iad3-1.xx.fbcdn.net/v/t1.0-9/p720x720/119941060_3204868559567780_3424146817846270679_n.jpg?_nc_cat=107&amp;ccb=2&amp;_nc_sid=110474&amp;_nc_ohc=IO6MDIDUJjMAX8EICdS&amp;_nc_ht=scontent-iad3-1.xx&amp;tp=6&amp;oh=0387d311b67ca8a1487701a8398e2a23&amp;oe=5FBBABA9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10/25/2020 13:20:23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0562306"/>
                  </a:ext>
                </a:extLst>
              </a:tr>
            </a:tbl>
          </a:graphicData>
        </a:graphic>
      </p:graphicFrame>
      <p:sp>
        <p:nvSpPr>
          <p:cNvPr id="4" name="Text Placeholder 3">
            <a:extLst>
              <a:ext uri="{FF2B5EF4-FFF2-40B4-BE49-F238E27FC236}">
                <a16:creationId xmlns:a16="http://schemas.microsoft.com/office/drawing/2014/main" id="{B8585F5B-6057-4368-AA13-81D654842370}"/>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605871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66F2-DD0B-494C-8A2D-8AAE332BE1D9}"/>
              </a:ext>
            </a:extLst>
          </p:cNvPr>
          <p:cNvSpPr>
            <a:spLocks noGrp="1"/>
          </p:cNvSpPr>
          <p:nvPr>
            <p:ph type="title"/>
          </p:nvPr>
        </p:nvSpPr>
        <p:spPr/>
        <p:txBody>
          <a:bodyPr/>
          <a:lstStyle/>
          <a:p>
            <a:r>
              <a:rPr lang="en-US"/>
              <a:t>Facebook Own Posts Table | Emaar Misr - 4 of 26</a:t>
            </a:r>
          </a:p>
        </p:txBody>
      </p:sp>
      <p:graphicFrame>
        <p:nvGraphicFramePr>
          <p:cNvPr id="5" name="Table Placeholder 4">
            <a:extLst>
              <a:ext uri="{FF2B5EF4-FFF2-40B4-BE49-F238E27FC236}">
                <a16:creationId xmlns:a16="http://schemas.microsoft.com/office/drawing/2014/main" id="{F59B2063-CFAD-42B7-88C6-77CD07C59BC5}"/>
              </a:ext>
            </a:extLst>
          </p:cNvPr>
          <p:cNvGraphicFramePr>
            <a:graphicFrameLocks noGrp="1"/>
          </p:cNvGraphicFramePr>
          <p:nvPr>
            <p:ph type="tbl" sz="quarter" idx="13"/>
            <p:extLst>
              <p:ext uri="{D42A27DB-BD31-4B8C-83A1-F6EECF244321}">
                <p14:modId xmlns:p14="http://schemas.microsoft.com/office/powerpoint/2010/main" val="7496131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26629544"/>
                    </a:ext>
                  </a:extLst>
                </a:gridCol>
                <a:gridCol w="987552">
                  <a:extLst>
                    <a:ext uri="{9D8B030D-6E8A-4147-A177-3AD203B41FA5}">
                      <a16:colId xmlns:a16="http://schemas.microsoft.com/office/drawing/2014/main" val="3773380396"/>
                    </a:ext>
                  </a:extLst>
                </a:gridCol>
                <a:gridCol w="740664">
                  <a:extLst>
                    <a:ext uri="{9D8B030D-6E8A-4147-A177-3AD203B41FA5}">
                      <a16:colId xmlns:a16="http://schemas.microsoft.com/office/drawing/2014/main" val="1860991283"/>
                    </a:ext>
                  </a:extLst>
                </a:gridCol>
                <a:gridCol w="329184">
                  <a:extLst>
                    <a:ext uri="{9D8B030D-6E8A-4147-A177-3AD203B41FA5}">
                      <a16:colId xmlns:a16="http://schemas.microsoft.com/office/drawing/2014/main" val="2482361283"/>
                    </a:ext>
                  </a:extLst>
                </a:gridCol>
                <a:gridCol w="329184">
                  <a:extLst>
                    <a:ext uri="{9D8B030D-6E8A-4147-A177-3AD203B41FA5}">
                      <a16:colId xmlns:a16="http://schemas.microsoft.com/office/drawing/2014/main" val="1046838085"/>
                    </a:ext>
                  </a:extLst>
                </a:gridCol>
                <a:gridCol w="329184">
                  <a:extLst>
                    <a:ext uri="{9D8B030D-6E8A-4147-A177-3AD203B41FA5}">
                      <a16:colId xmlns:a16="http://schemas.microsoft.com/office/drawing/2014/main" val="3973210663"/>
                    </a:ext>
                  </a:extLst>
                </a:gridCol>
                <a:gridCol w="329184">
                  <a:extLst>
                    <a:ext uri="{9D8B030D-6E8A-4147-A177-3AD203B41FA5}">
                      <a16:colId xmlns:a16="http://schemas.microsoft.com/office/drawing/2014/main" val="279544813"/>
                    </a:ext>
                  </a:extLst>
                </a:gridCol>
                <a:gridCol w="329184">
                  <a:extLst>
                    <a:ext uri="{9D8B030D-6E8A-4147-A177-3AD203B41FA5}">
                      <a16:colId xmlns:a16="http://schemas.microsoft.com/office/drawing/2014/main" val="2991297191"/>
                    </a:ext>
                  </a:extLst>
                </a:gridCol>
                <a:gridCol w="329184">
                  <a:extLst>
                    <a:ext uri="{9D8B030D-6E8A-4147-A177-3AD203B41FA5}">
                      <a16:colId xmlns:a16="http://schemas.microsoft.com/office/drawing/2014/main" val="2407991718"/>
                    </a:ext>
                  </a:extLst>
                </a:gridCol>
                <a:gridCol w="329184">
                  <a:extLst>
                    <a:ext uri="{9D8B030D-6E8A-4147-A177-3AD203B41FA5}">
                      <a16:colId xmlns:a16="http://schemas.microsoft.com/office/drawing/2014/main" val="425711028"/>
                    </a:ext>
                  </a:extLst>
                </a:gridCol>
                <a:gridCol w="329184">
                  <a:extLst>
                    <a:ext uri="{9D8B030D-6E8A-4147-A177-3AD203B41FA5}">
                      <a16:colId xmlns:a16="http://schemas.microsoft.com/office/drawing/2014/main" val="2700662184"/>
                    </a:ext>
                  </a:extLst>
                </a:gridCol>
                <a:gridCol w="329184">
                  <a:extLst>
                    <a:ext uri="{9D8B030D-6E8A-4147-A177-3AD203B41FA5}">
                      <a16:colId xmlns:a16="http://schemas.microsoft.com/office/drawing/2014/main" val="2644952088"/>
                    </a:ext>
                  </a:extLst>
                </a:gridCol>
                <a:gridCol w="329184">
                  <a:extLst>
                    <a:ext uri="{9D8B030D-6E8A-4147-A177-3AD203B41FA5}">
                      <a16:colId xmlns:a16="http://schemas.microsoft.com/office/drawing/2014/main" val="140369931"/>
                    </a:ext>
                  </a:extLst>
                </a:gridCol>
                <a:gridCol w="329184">
                  <a:extLst>
                    <a:ext uri="{9D8B030D-6E8A-4147-A177-3AD203B41FA5}">
                      <a16:colId xmlns:a16="http://schemas.microsoft.com/office/drawing/2014/main" val="4117659695"/>
                    </a:ext>
                  </a:extLst>
                </a:gridCol>
                <a:gridCol w="329184">
                  <a:extLst>
                    <a:ext uri="{9D8B030D-6E8A-4147-A177-3AD203B41FA5}">
                      <a16:colId xmlns:a16="http://schemas.microsoft.com/office/drawing/2014/main" val="1336088879"/>
                    </a:ext>
                  </a:extLst>
                </a:gridCol>
                <a:gridCol w="329184">
                  <a:extLst>
                    <a:ext uri="{9D8B030D-6E8A-4147-A177-3AD203B41FA5}">
                      <a16:colId xmlns:a16="http://schemas.microsoft.com/office/drawing/2014/main" val="11169109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94985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- 2020-09-21 19:31:17</a:t>
                      </a:r>
                      <a:r>
                        <a:rPr kumimoji="0" lang="en-US" sz="1000" b="0" i="0" u="none" strike="noStrike" kern="1200" cap="none" spc="0" normalizeH="0" baseline="0" noProof="0">
                          <a:ln>
                            <a:noFill/>
                          </a:ln>
                          <a:solidFill>
                            <a:prstClr val="black"/>
                          </a:solidFill>
                          <a:effectLst/>
                          <a:uLnTx/>
                          <a:uFillTx/>
                          <a:latin typeface="+mn-lt"/>
                          <a:ea typeface="+mn-ea"/>
                          <a:cs typeface="+mn-cs"/>
                        </a:rPr>
                        <a:t>
 As part of its continuous effort to provide higher standards of living, Emaar Misr and Tahya Misr fund signed a cooperation protocol to implement the sustainable development plan for the Sidi Abdel Rahman village. The ceremony took place with the presence of Major General Mohamed Amin Nasr, advisor to the president and the general-secretary of Tahya Misr Fund and Mr. Mohamed Alabbar, representing Emaar Misr, and in the presence of Dr. Nevine ElKabbaj, Minister of Social Solidarity, and Dr. Tarek Shawki, Minister of Education and Technical Education.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https://scontent-iad3-1.xx.fbcdn.net/v/t1.0-9/p720x720/120023986_3205787549475881_3423643903222034936_n.jpg?_nc_cat=107&amp;ccb=2&amp;_nc_sid=110474&amp;_nc_ohc=-eQ07O7X714AX_M7tQ6&amp;_nc_ht=scontent-iad3-1.xx&amp;tp=6&amp;oh=461176bfb94f4eb401178156819d0126&amp;oe=5FC2191A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01:19:57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2582829"/>
                  </a:ext>
                </a:extLst>
              </a:tr>
            </a:tbl>
          </a:graphicData>
        </a:graphic>
      </p:graphicFrame>
      <p:sp>
        <p:nvSpPr>
          <p:cNvPr id="4" name="Text Placeholder 3">
            <a:extLst>
              <a:ext uri="{FF2B5EF4-FFF2-40B4-BE49-F238E27FC236}">
                <a16:creationId xmlns:a16="http://schemas.microsoft.com/office/drawing/2014/main" id="{15129E9B-4CEA-4016-97C5-708CBDAC4462}"/>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86084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5D4A-AB9B-49E0-B7A6-8B6E291D68B3}"/>
              </a:ext>
            </a:extLst>
          </p:cNvPr>
          <p:cNvSpPr>
            <a:spLocks noGrp="1"/>
          </p:cNvSpPr>
          <p:nvPr>
            <p:ph type="title"/>
          </p:nvPr>
        </p:nvSpPr>
        <p:spPr/>
        <p:txBody>
          <a:bodyPr/>
          <a:lstStyle/>
          <a:p>
            <a:r>
              <a:rPr lang="en-US"/>
              <a:t>Facebook Own Posts Table | Emaar Misr - 5 of 26</a:t>
            </a:r>
          </a:p>
        </p:txBody>
      </p:sp>
      <p:graphicFrame>
        <p:nvGraphicFramePr>
          <p:cNvPr id="5" name="Table Placeholder 4">
            <a:extLst>
              <a:ext uri="{FF2B5EF4-FFF2-40B4-BE49-F238E27FC236}">
                <a16:creationId xmlns:a16="http://schemas.microsoft.com/office/drawing/2014/main" id="{D472CFEE-2BA5-45C6-9A6F-F70ADF27CE5E}"/>
              </a:ext>
            </a:extLst>
          </p:cNvPr>
          <p:cNvGraphicFramePr>
            <a:graphicFrameLocks noGrp="1"/>
          </p:cNvGraphicFramePr>
          <p:nvPr>
            <p:ph type="tbl" sz="quarter" idx="13"/>
            <p:extLst>
              <p:ext uri="{D42A27DB-BD31-4B8C-83A1-F6EECF244321}">
                <p14:modId xmlns:p14="http://schemas.microsoft.com/office/powerpoint/2010/main" val="19235629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89696281"/>
                    </a:ext>
                  </a:extLst>
                </a:gridCol>
                <a:gridCol w="987552">
                  <a:extLst>
                    <a:ext uri="{9D8B030D-6E8A-4147-A177-3AD203B41FA5}">
                      <a16:colId xmlns:a16="http://schemas.microsoft.com/office/drawing/2014/main" val="1694455247"/>
                    </a:ext>
                  </a:extLst>
                </a:gridCol>
                <a:gridCol w="740664">
                  <a:extLst>
                    <a:ext uri="{9D8B030D-6E8A-4147-A177-3AD203B41FA5}">
                      <a16:colId xmlns:a16="http://schemas.microsoft.com/office/drawing/2014/main" val="263874822"/>
                    </a:ext>
                  </a:extLst>
                </a:gridCol>
                <a:gridCol w="329184">
                  <a:extLst>
                    <a:ext uri="{9D8B030D-6E8A-4147-A177-3AD203B41FA5}">
                      <a16:colId xmlns:a16="http://schemas.microsoft.com/office/drawing/2014/main" val="302632567"/>
                    </a:ext>
                  </a:extLst>
                </a:gridCol>
                <a:gridCol w="329184">
                  <a:extLst>
                    <a:ext uri="{9D8B030D-6E8A-4147-A177-3AD203B41FA5}">
                      <a16:colId xmlns:a16="http://schemas.microsoft.com/office/drawing/2014/main" val="120840115"/>
                    </a:ext>
                  </a:extLst>
                </a:gridCol>
                <a:gridCol w="329184">
                  <a:extLst>
                    <a:ext uri="{9D8B030D-6E8A-4147-A177-3AD203B41FA5}">
                      <a16:colId xmlns:a16="http://schemas.microsoft.com/office/drawing/2014/main" val="1888716085"/>
                    </a:ext>
                  </a:extLst>
                </a:gridCol>
                <a:gridCol w="329184">
                  <a:extLst>
                    <a:ext uri="{9D8B030D-6E8A-4147-A177-3AD203B41FA5}">
                      <a16:colId xmlns:a16="http://schemas.microsoft.com/office/drawing/2014/main" val="622946483"/>
                    </a:ext>
                  </a:extLst>
                </a:gridCol>
                <a:gridCol w="329184">
                  <a:extLst>
                    <a:ext uri="{9D8B030D-6E8A-4147-A177-3AD203B41FA5}">
                      <a16:colId xmlns:a16="http://schemas.microsoft.com/office/drawing/2014/main" val="2558783825"/>
                    </a:ext>
                  </a:extLst>
                </a:gridCol>
                <a:gridCol w="329184">
                  <a:extLst>
                    <a:ext uri="{9D8B030D-6E8A-4147-A177-3AD203B41FA5}">
                      <a16:colId xmlns:a16="http://schemas.microsoft.com/office/drawing/2014/main" val="332341832"/>
                    </a:ext>
                  </a:extLst>
                </a:gridCol>
                <a:gridCol w="329184">
                  <a:extLst>
                    <a:ext uri="{9D8B030D-6E8A-4147-A177-3AD203B41FA5}">
                      <a16:colId xmlns:a16="http://schemas.microsoft.com/office/drawing/2014/main" val="19927749"/>
                    </a:ext>
                  </a:extLst>
                </a:gridCol>
                <a:gridCol w="329184">
                  <a:extLst>
                    <a:ext uri="{9D8B030D-6E8A-4147-A177-3AD203B41FA5}">
                      <a16:colId xmlns:a16="http://schemas.microsoft.com/office/drawing/2014/main" val="2307515641"/>
                    </a:ext>
                  </a:extLst>
                </a:gridCol>
                <a:gridCol w="329184">
                  <a:extLst>
                    <a:ext uri="{9D8B030D-6E8A-4147-A177-3AD203B41FA5}">
                      <a16:colId xmlns:a16="http://schemas.microsoft.com/office/drawing/2014/main" val="2487737483"/>
                    </a:ext>
                  </a:extLst>
                </a:gridCol>
                <a:gridCol w="329184">
                  <a:extLst>
                    <a:ext uri="{9D8B030D-6E8A-4147-A177-3AD203B41FA5}">
                      <a16:colId xmlns:a16="http://schemas.microsoft.com/office/drawing/2014/main" val="1025075327"/>
                    </a:ext>
                  </a:extLst>
                </a:gridCol>
                <a:gridCol w="329184">
                  <a:extLst>
                    <a:ext uri="{9D8B030D-6E8A-4147-A177-3AD203B41FA5}">
                      <a16:colId xmlns:a16="http://schemas.microsoft.com/office/drawing/2014/main" val="571430561"/>
                    </a:ext>
                  </a:extLst>
                </a:gridCol>
                <a:gridCol w="329184">
                  <a:extLst>
                    <a:ext uri="{9D8B030D-6E8A-4147-A177-3AD203B41FA5}">
                      <a16:colId xmlns:a16="http://schemas.microsoft.com/office/drawing/2014/main" val="1291598633"/>
                    </a:ext>
                  </a:extLst>
                </a:gridCol>
                <a:gridCol w="329184">
                  <a:extLst>
                    <a:ext uri="{9D8B030D-6E8A-4147-A177-3AD203B41FA5}">
                      <a16:colId xmlns:a16="http://schemas.microsoft.com/office/drawing/2014/main" val="6361073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80953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- 2020-10-29 18:24:35</a:t>
                      </a:r>
                      <a:r>
                        <a:rPr kumimoji="0" lang="en-US" sz="1000" b="0" i="0" u="none" strike="noStrike" kern="1200" cap="none" spc="0" normalizeH="0" baseline="0" noProof="0">
                          <a:ln>
                            <a:noFill/>
                          </a:ln>
                          <a:solidFill>
                            <a:prstClr val="black"/>
                          </a:solidFill>
                          <a:effectLst/>
                          <a:uLnTx/>
                          <a:uFillTx/>
                          <a:latin typeface="+mn-lt"/>
                          <a:ea typeface="+mn-ea"/>
                          <a:cs typeface="+mn-cs"/>
                        </a:rPr>
                        <a:t>
 Avenues Residences offer refined apartments, where you experience a perfectly balanced lifestyle in the heart of Mivida. 
Visit our booth at hall 4 during Cityscape between 4-7 November to benefit from our special offer, a personalized payment plan up to 8 years!
#Emaar #EmaarMisr #Mivida #Cityscape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https://scontent-iad3-1.xx.fbcdn.net/v/t1.0-9/p720x720/123353934_3315481348506500_7635082612307066508_n.jpg?_nc_cat=101&amp;ccb=2&amp;_nc_sid=110474&amp;_nc_ohc=bFDIbqNHpM4AX-RpGJr&amp;_nc_ht=scontent-iad3-1.xx&amp;tp=6&amp;oh=56ee4cd0fa71c1f758233bd664297817&amp;oe=5FD7FAB8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19:06:29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7216420"/>
                  </a:ext>
                </a:extLst>
              </a:tr>
            </a:tbl>
          </a:graphicData>
        </a:graphic>
      </p:graphicFrame>
      <p:sp>
        <p:nvSpPr>
          <p:cNvPr id="4" name="Text Placeholder 3">
            <a:extLst>
              <a:ext uri="{FF2B5EF4-FFF2-40B4-BE49-F238E27FC236}">
                <a16:creationId xmlns:a16="http://schemas.microsoft.com/office/drawing/2014/main" id="{89F8079B-5A86-4578-A2C5-5D58F31BF3EA}"/>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61828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44F0-3E5D-43CC-93EB-3B16E20BFC6C}"/>
              </a:ext>
            </a:extLst>
          </p:cNvPr>
          <p:cNvSpPr>
            <a:spLocks noGrp="1"/>
          </p:cNvSpPr>
          <p:nvPr>
            <p:ph type="title"/>
          </p:nvPr>
        </p:nvSpPr>
        <p:spPr/>
        <p:txBody>
          <a:bodyPr/>
          <a:lstStyle/>
          <a:p>
            <a:r>
              <a:rPr lang="en-US"/>
              <a:t>Facebook Own Posts Table | Emaar Misr - 6 of 26</a:t>
            </a:r>
          </a:p>
        </p:txBody>
      </p:sp>
      <p:graphicFrame>
        <p:nvGraphicFramePr>
          <p:cNvPr id="5" name="Table Placeholder 4">
            <a:extLst>
              <a:ext uri="{FF2B5EF4-FFF2-40B4-BE49-F238E27FC236}">
                <a16:creationId xmlns:a16="http://schemas.microsoft.com/office/drawing/2014/main" id="{F29C522F-C918-4D3E-A1CC-FF99BE6B4217}"/>
              </a:ext>
            </a:extLst>
          </p:cNvPr>
          <p:cNvGraphicFramePr>
            <a:graphicFrameLocks noGrp="1"/>
          </p:cNvGraphicFramePr>
          <p:nvPr>
            <p:ph type="tbl" sz="quarter" idx="13"/>
            <p:extLst>
              <p:ext uri="{D42A27DB-BD31-4B8C-83A1-F6EECF244321}">
                <p14:modId xmlns:p14="http://schemas.microsoft.com/office/powerpoint/2010/main" val="40655401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13642066"/>
                    </a:ext>
                  </a:extLst>
                </a:gridCol>
                <a:gridCol w="987552">
                  <a:extLst>
                    <a:ext uri="{9D8B030D-6E8A-4147-A177-3AD203B41FA5}">
                      <a16:colId xmlns:a16="http://schemas.microsoft.com/office/drawing/2014/main" val="2701201235"/>
                    </a:ext>
                  </a:extLst>
                </a:gridCol>
                <a:gridCol w="740664">
                  <a:extLst>
                    <a:ext uri="{9D8B030D-6E8A-4147-A177-3AD203B41FA5}">
                      <a16:colId xmlns:a16="http://schemas.microsoft.com/office/drawing/2014/main" val="3779428947"/>
                    </a:ext>
                  </a:extLst>
                </a:gridCol>
                <a:gridCol w="329184">
                  <a:extLst>
                    <a:ext uri="{9D8B030D-6E8A-4147-A177-3AD203B41FA5}">
                      <a16:colId xmlns:a16="http://schemas.microsoft.com/office/drawing/2014/main" val="4028437136"/>
                    </a:ext>
                  </a:extLst>
                </a:gridCol>
                <a:gridCol w="329184">
                  <a:extLst>
                    <a:ext uri="{9D8B030D-6E8A-4147-A177-3AD203B41FA5}">
                      <a16:colId xmlns:a16="http://schemas.microsoft.com/office/drawing/2014/main" val="1390856450"/>
                    </a:ext>
                  </a:extLst>
                </a:gridCol>
                <a:gridCol w="329184">
                  <a:extLst>
                    <a:ext uri="{9D8B030D-6E8A-4147-A177-3AD203B41FA5}">
                      <a16:colId xmlns:a16="http://schemas.microsoft.com/office/drawing/2014/main" val="590446334"/>
                    </a:ext>
                  </a:extLst>
                </a:gridCol>
                <a:gridCol w="329184">
                  <a:extLst>
                    <a:ext uri="{9D8B030D-6E8A-4147-A177-3AD203B41FA5}">
                      <a16:colId xmlns:a16="http://schemas.microsoft.com/office/drawing/2014/main" val="412441563"/>
                    </a:ext>
                  </a:extLst>
                </a:gridCol>
                <a:gridCol w="329184">
                  <a:extLst>
                    <a:ext uri="{9D8B030D-6E8A-4147-A177-3AD203B41FA5}">
                      <a16:colId xmlns:a16="http://schemas.microsoft.com/office/drawing/2014/main" val="3393581618"/>
                    </a:ext>
                  </a:extLst>
                </a:gridCol>
                <a:gridCol w="329184">
                  <a:extLst>
                    <a:ext uri="{9D8B030D-6E8A-4147-A177-3AD203B41FA5}">
                      <a16:colId xmlns:a16="http://schemas.microsoft.com/office/drawing/2014/main" val="2226986478"/>
                    </a:ext>
                  </a:extLst>
                </a:gridCol>
                <a:gridCol w="329184">
                  <a:extLst>
                    <a:ext uri="{9D8B030D-6E8A-4147-A177-3AD203B41FA5}">
                      <a16:colId xmlns:a16="http://schemas.microsoft.com/office/drawing/2014/main" val="1239305253"/>
                    </a:ext>
                  </a:extLst>
                </a:gridCol>
                <a:gridCol w="329184">
                  <a:extLst>
                    <a:ext uri="{9D8B030D-6E8A-4147-A177-3AD203B41FA5}">
                      <a16:colId xmlns:a16="http://schemas.microsoft.com/office/drawing/2014/main" val="3090902897"/>
                    </a:ext>
                  </a:extLst>
                </a:gridCol>
                <a:gridCol w="329184">
                  <a:extLst>
                    <a:ext uri="{9D8B030D-6E8A-4147-A177-3AD203B41FA5}">
                      <a16:colId xmlns:a16="http://schemas.microsoft.com/office/drawing/2014/main" val="1869392587"/>
                    </a:ext>
                  </a:extLst>
                </a:gridCol>
                <a:gridCol w="329184">
                  <a:extLst>
                    <a:ext uri="{9D8B030D-6E8A-4147-A177-3AD203B41FA5}">
                      <a16:colId xmlns:a16="http://schemas.microsoft.com/office/drawing/2014/main" val="3956783082"/>
                    </a:ext>
                  </a:extLst>
                </a:gridCol>
                <a:gridCol w="329184">
                  <a:extLst>
                    <a:ext uri="{9D8B030D-6E8A-4147-A177-3AD203B41FA5}">
                      <a16:colId xmlns:a16="http://schemas.microsoft.com/office/drawing/2014/main" val="2823122291"/>
                    </a:ext>
                  </a:extLst>
                </a:gridCol>
                <a:gridCol w="329184">
                  <a:extLst>
                    <a:ext uri="{9D8B030D-6E8A-4147-A177-3AD203B41FA5}">
                      <a16:colId xmlns:a16="http://schemas.microsoft.com/office/drawing/2014/main" val="940981957"/>
                    </a:ext>
                  </a:extLst>
                </a:gridCol>
                <a:gridCol w="329184">
                  <a:extLst>
                    <a:ext uri="{9D8B030D-6E8A-4147-A177-3AD203B41FA5}">
                      <a16:colId xmlns:a16="http://schemas.microsoft.com/office/drawing/2014/main" val="31217321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04840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- 2020-10-25 16:01:52</a:t>
                      </a:r>
                      <a:r>
                        <a:rPr kumimoji="0" lang="en-US" sz="1000" b="0" i="0" u="none" strike="noStrike" kern="1200" cap="none" spc="0" normalizeH="0" baseline="0" noProof="0">
                          <a:ln>
                            <a:noFill/>
                          </a:ln>
                          <a:solidFill>
                            <a:prstClr val="black"/>
                          </a:solidFill>
                          <a:effectLst/>
                          <a:uLnTx/>
                          <a:uFillTx/>
                          <a:latin typeface="+mn-lt"/>
                          <a:ea typeface="+mn-ea"/>
                          <a:cs typeface="+mn-cs"/>
                        </a:rPr>
                        <a:t>
 Experience fine living through serene and tranquil landscapes at Cairo Gate, where you can relax and indulge in boutique lifestyle living in Sheikh Zayed’s most premium location.
#Emaar #EmaarMisr #CairoGate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https://scontent-iad3-1.xx.fbcdn.net/v/t1.0-9/s720x720/122896531_3304516229603012_1082253636407250235_n.jpg?_nc_cat=109&amp;ccb=2&amp;_nc_sid=110474&amp;_nc_ohc=Ue0Z9plYv80AX_pvcF6&amp;_nc_ht=scontent-iad3-1.xx&amp;tp=7&amp;oh=a83acad3ee62d0dab054a81b4f15f2a9&amp;oe=5FD9D34C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19:06:29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2901039"/>
                  </a:ext>
                </a:extLst>
              </a:tr>
            </a:tbl>
          </a:graphicData>
        </a:graphic>
      </p:graphicFrame>
      <p:sp>
        <p:nvSpPr>
          <p:cNvPr id="4" name="Text Placeholder 3">
            <a:extLst>
              <a:ext uri="{FF2B5EF4-FFF2-40B4-BE49-F238E27FC236}">
                <a16:creationId xmlns:a16="http://schemas.microsoft.com/office/drawing/2014/main" id="{095E1D0D-C999-4375-BC38-469DCEF3D192}"/>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595296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8DD60-2210-4E1D-98E6-B7F50CD4CDE5}"/>
              </a:ext>
            </a:extLst>
          </p:cNvPr>
          <p:cNvSpPr>
            <a:spLocks noGrp="1"/>
          </p:cNvSpPr>
          <p:nvPr>
            <p:ph type="title"/>
          </p:nvPr>
        </p:nvSpPr>
        <p:spPr/>
        <p:txBody>
          <a:bodyPr/>
          <a:lstStyle/>
          <a:p>
            <a:r>
              <a:rPr lang="en-US"/>
              <a:t>Facebook Own Posts Table | Emaar Misr - 7 of 26</a:t>
            </a:r>
          </a:p>
        </p:txBody>
      </p:sp>
      <p:graphicFrame>
        <p:nvGraphicFramePr>
          <p:cNvPr id="5" name="Table Placeholder 4">
            <a:extLst>
              <a:ext uri="{FF2B5EF4-FFF2-40B4-BE49-F238E27FC236}">
                <a16:creationId xmlns:a16="http://schemas.microsoft.com/office/drawing/2014/main" id="{51965E10-0C92-4F9D-846C-C9575C485103}"/>
              </a:ext>
            </a:extLst>
          </p:cNvPr>
          <p:cNvGraphicFramePr>
            <a:graphicFrameLocks noGrp="1"/>
          </p:cNvGraphicFramePr>
          <p:nvPr>
            <p:ph type="tbl" sz="quarter" idx="13"/>
            <p:extLst>
              <p:ext uri="{D42A27DB-BD31-4B8C-83A1-F6EECF244321}">
                <p14:modId xmlns:p14="http://schemas.microsoft.com/office/powerpoint/2010/main" val="31691889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94803035"/>
                    </a:ext>
                  </a:extLst>
                </a:gridCol>
                <a:gridCol w="987552">
                  <a:extLst>
                    <a:ext uri="{9D8B030D-6E8A-4147-A177-3AD203B41FA5}">
                      <a16:colId xmlns:a16="http://schemas.microsoft.com/office/drawing/2014/main" val="752031257"/>
                    </a:ext>
                  </a:extLst>
                </a:gridCol>
                <a:gridCol w="740664">
                  <a:extLst>
                    <a:ext uri="{9D8B030D-6E8A-4147-A177-3AD203B41FA5}">
                      <a16:colId xmlns:a16="http://schemas.microsoft.com/office/drawing/2014/main" val="1203662564"/>
                    </a:ext>
                  </a:extLst>
                </a:gridCol>
                <a:gridCol w="329184">
                  <a:extLst>
                    <a:ext uri="{9D8B030D-6E8A-4147-A177-3AD203B41FA5}">
                      <a16:colId xmlns:a16="http://schemas.microsoft.com/office/drawing/2014/main" val="4113987231"/>
                    </a:ext>
                  </a:extLst>
                </a:gridCol>
                <a:gridCol w="329184">
                  <a:extLst>
                    <a:ext uri="{9D8B030D-6E8A-4147-A177-3AD203B41FA5}">
                      <a16:colId xmlns:a16="http://schemas.microsoft.com/office/drawing/2014/main" val="1930153839"/>
                    </a:ext>
                  </a:extLst>
                </a:gridCol>
                <a:gridCol w="329184">
                  <a:extLst>
                    <a:ext uri="{9D8B030D-6E8A-4147-A177-3AD203B41FA5}">
                      <a16:colId xmlns:a16="http://schemas.microsoft.com/office/drawing/2014/main" val="975305912"/>
                    </a:ext>
                  </a:extLst>
                </a:gridCol>
                <a:gridCol w="329184">
                  <a:extLst>
                    <a:ext uri="{9D8B030D-6E8A-4147-A177-3AD203B41FA5}">
                      <a16:colId xmlns:a16="http://schemas.microsoft.com/office/drawing/2014/main" val="3329123190"/>
                    </a:ext>
                  </a:extLst>
                </a:gridCol>
                <a:gridCol w="329184">
                  <a:extLst>
                    <a:ext uri="{9D8B030D-6E8A-4147-A177-3AD203B41FA5}">
                      <a16:colId xmlns:a16="http://schemas.microsoft.com/office/drawing/2014/main" val="1710118183"/>
                    </a:ext>
                  </a:extLst>
                </a:gridCol>
                <a:gridCol w="329184">
                  <a:extLst>
                    <a:ext uri="{9D8B030D-6E8A-4147-A177-3AD203B41FA5}">
                      <a16:colId xmlns:a16="http://schemas.microsoft.com/office/drawing/2014/main" val="1018000599"/>
                    </a:ext>
                  </a:extLst>
                </a:gridCol>
                <a:gridCol w="329184">
                  <a:extLst>
                    <a:ext uri="{9D8B030D-6E8A-4147-A177-3AD203B41FA5}">
                      <a16:colId xmlns:a16="http://schemas.microsoft.com/office/drawing/2014/main" val="237076952"/>
                    </a:ext>
                  </a:extLst>
                </a:gridCol>
                <a:gridCol w="329184">
                  <a:extLst>
                    <a:ext uri="{9D8B030D-6E8A-4147-A177-3AD203B41FA5}">
                      <a16:colId xmlns:a16="http://schemas.microsoft.com/office/drawing/2014/main" val="1065476793"/>
                    </a:ext>
                  </a:extLst>
                </a:gridCol>
                <a:gridCol w="329184">
                  <a:extLst>
                    <a:ext uri="{9D8B030D-6E8A-4147-A177-3AD203B41FA5}">
                      <a16:colId xmlns:a16="http://schemas.microsoft.com/office/drawing/2014/main" val="3591904113"/>
                    </a:ext>
                  </a:extLst>
                </a:gridCol>
                <a:gridCol w="329184">
                  <a:extLst>
                    <a:ext uri="{9D8B030D-6E8A-4147-A177-3AD203B41FA5}">
                      <a16:colId xmlns:a16="http://schemas.microsoft.com/office/drawing/2014/main" val="3505763938"/>
                    </a:ext>
                  </a:extLst>
                </a:gridCol>
                <a:gridCol w="329184">
                  <a:extLst>
                    <a:ext uri="{9D8B030D-6E8A-4147-A177-3AD203B41FA5}">
                      <a16:colId xmlns:a16="http://schemas.microsoft.com/office/drawing/2014/main" val="410909390"/>
                    </a:ext>
                  </a:extLst>
                </a:gridCol>
                <a:gridCol w="329184">
                  <a:extLst>
                    <a:ext uri="{9D8B030D-6E8A-4147-A177-3AD203B41FA5}">
                      <a16:colId xmlns:a16="http://schemas.microsoft.com/office/drawing/2014/main" val="3072072308"/>
                    </a:ext>
                  </a:extLst>
                </a:gridCol>
                <a:gridCol w="329184">
                  <a:extLst>
                    <a:ext uri="{9D8B030D-6E8A-4147-A177-3AD203B41FA5}">
                      <a16:colId xmlns:a16="http://schemas.microsoft.com/office/drawing/2014/main" val="30076352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88726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- 2020-09-19 20:14:57</a:t>
                      </a:r>
                      <a:r>
                        <a:rPr kumimoji="0" lang="en-US" sz="1000" b="0" i="0" u="none" strike="noStrike" kern="1200" cap="none" spc="0" normalizeH="0" baseline="0" noProof="0">
                          <a:ln>
                            <a:noFill/>
                          </a:ln>
                          <a:solidFill>
                            <a:prstClr val="black"/>
                          </a:solidFill>
                          <a:effectLst/>
                          <a:uLnTx/>
                          <a:uFillTx/>
                          <a:latin typeface="+mn-lt"/>
                          <a:ea typeface="+mn-ea"/>
                          <a:cs typeface="+mn-cs"/>
                        </a:rPr>
                        <a:t>
 More stories of nature, tranquility and finding your own magic await at Marassi next summer! #AWholeOtherStory #Marassi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https://scontent-iad3-1.xx.fbcdn.net/v/t1.0-9/s720x720/119888161_3199798323408137_2906336772422707147_o.jpg?_nc_cat=101&amp;_nc_sid=110474&amp;_nc_ohc=QAQ6E2Au6cUAX8gi42g&amp;_nc_ht=scontent-iad3-1.xx&amp;tp=7&amp;oh=04b4b0b562a3f86d729cacef35a7c974&amp;oe=5FB54F69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13:10:57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1869712"/>
                  </a:ext>
                </a:extLst>
              </a:tr>
            </a:tbl>
          </a:graphicData>
        </a:graphic>
      </p:graphicFrame>
      <p:sp>
        <p:nvSpPr>
          <p:cNvPr id="4" name="Text Placeholder 3">
            <a:extLst>
              <a:ext uri="{FF2B5EF4-FFF2-40B4-BE49-F238E27FC236}">
                <a16:creationId xmlns:a16="http://schemas.microsoft.com/office/drawing/2014/main" id="{E2C7A5D1-286E-4DAA-AB2A-9D362994CBF9}"/>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1408670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64EC2-7D6F-4422-8367-6AF2B063E188}"/>
              </a:ext>
            </a:extLst>
          </p:cNvPr>
          <p:cNvSpPr>
            <a:spLocks noGrp="1"/>
          </p:cNvSpPr>
          <p:nvPr>
            <p:ph type="title"/>
          </p:nvPr>
        </p:nvSpPr>
        <p:spPr/>
        <p:txBody>
          <a:bodyPr/>
          <a:lstStyle/>
          <a:p>
            <a:r>
              <a:rPr lang="en-US"/>
              <a:t>Facebook Own Posts Table | Emaar Misr - 8 of 26</a:t>
            </a:r>
          </a:p>
        </p:txBody>
      </p:sp>
      <p:graphicFrame>
        <p:nvGraphicFramePr>
          <p:cNvPr id="5" name="Table Placeholder 4">
            <a:extLst>
              <a:ext uri="{FF2B5EF4-FFF2-40B4-BE49-F238E27FC236}">
                <a16:creationId xmlns:a16="http://schemas.microsoft.com/office/drawing/2014/main" id="{05522831-A2D5-4782-B137-74A1B6550738}"/>
              </a:ext>
            </a:extLst>
          </p:cNvPr>
          <p:cNvGraphicFramePr>
            <a:graphicFrameLocks noGrp="1"/>
          </p:cNvGraphicFramePr>
          <p:nvPr>
            <p:ph type="tbl" sz="quarter" idx="13"/>
            <p:extLst>
              <p:ext uri="{D42A27DB-BD31-4B8C-83A1-F6EECF244321}">
                <p14:modId xmlns:p14="http://schemas.microsoft.com/office/powerpoint/2010/main" val="15028779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724034"/>
                    </a:ext>
                  </a:extLst>
                </a:gridCol>
                <a:gridCol w="987552">
                  <a:extLst>
                    <a:ext uri="{9D8B030D-6E8A-4147-A177-3AD203B41FA5}">
                      <a16:colId xmlns:a16="http://schemas.microsoft.com/office/drawing/2014/main" val="4063770831"/>
                    </a:ext>
                  </a:extLst>
                </a:gridCol>
                <a:gridCol w="740664">
                  <a:extLst>
                    <a:ext uri="{9D8B030D-6E8A-4147-A177-3AD203B41FA5}">
                      <a16:colId xmlns:a16="http://schemas.microsoft.com/office/drawing/2014/main" val="3026642848"/>
                    </a:ext>
                  </a:extLst>
                </a:gridCol>
                <a:gridCol w="329184">
                  <a:extLst>
                    <a:ext uri="{9D8B030D-6E8A-4147-A177-3AD203B41FA5}">
                      <a16:colId xmlns:a16="http://schemas.microsoft.com/office/drawing/2014/main" val="1229925222"/>
                    </a:ext>
                  </a:extLst>
                </a:gridCol>
                <a:gridCol w="329184">
                  <a:extLst>
                    <a:ext uri="{9D8B030D-6E8A-4147-A177-3AD203B41FA5}">
                      <a16:colId xmlns:a16="http://schemas.microsoft.com/office/drawing/2014/main" val="2233711024"/>
                    </a:ext>
                  </a:extLst>
                </a:gridCol>
                <a:gridCol w="329184">
                  <a:extLst>
                    <a:ext uri="{9D8B030D-6E8A-4147-A177-3AD203B41FA5}">
                      <a16:colId xmlns:a16="http://schemas.microsoft.com/office/drawing/2014/main" val="886658931"/>
                    </a:ext>
                  </a:extLst>
                </a:gridCol>
                <a:gridCol w="329184">
                  <a:extLst>
                    <a:ext uri="{9D8B030D-6E8A-4147-A177-3AD203B41FA5}">
                      <a16:colId xmlns:a16="http://schemas.microsoft.com/office/drawing/2014/main" val="1345081600"/>
                    </a:ext>
                  </a:extLst>
                </a:gridCol>
                <a:gridCol w="329184">
                  <a:extLst>
                    <a:ext uri="{9D8B030D-6E8A-4147-A177-3AD203B41FA5}">
                      <a16:colId xmlns:a16="http://schemas.microsoft.com/office/drawing/2014/main" val="2984755815"/>
                    </a:ext>
                  </a:extLst>
                </a:gridCol>
                <a:gridCol w="329184">
                  <a:extLst>
                    <a:ext uri="{9D8B030D-6E8A-4147-A177-3AD203B41FA5}">
                      <a16:colId xmlns:a16="http://schemas.microsoft.com/office/drawing/2014/main" val="150229232"/>
                    </a:ext>
                  </a:extLst>
                </a:gridCol>
                <a:gridCol w="329184">
                  <a:extLst>
                    <a:ext uri="{9D8B030D-6E8A-4147-A177-3AD203B41FA5}">
                      <a16:colId xmlns:a16="http://schemas.microsoft.com/office/drawing/2014/main" val="956344184"/>
                    </a:ext>
                  </a:extLst>
                </a:gridCol>
                <a:gridCol w="329184">
                  <a:extLst>
                    <a:ext uri="{9D8B030D-6E8A-4147-A177-3AD203B41FA5}">
                      <a16:colId xmlns:a16="http://schemas.microsoft.com/office/drawing/2014/main" val="2240681471"/>
                    </a:ext>
                  </a:extLst>
                </a:gridCol>
                <a:gridCol w="329184">
                  <a:extLst>
                    <a:ext uri="{9D8B030D-6E8A-4147-A177-3AD203B41FA5}">
                      <a16:colId xmlns:a16="http://schemas.microsoft.com/office/drawing/2014/main" val="638422539"/>
                    </a:ext>
                  </a:extLst>
                </a:gridCol>
                <a:gridCol w="329184">
                  <a:extLst>
                    <a:ext uri="{9D8B030D-6E8A-4147-A177-3AD203B41FA5}">
                      <a16:colId xmlns:a16="http://schemas.microsoft.com/office/drawing/2014/main" val="3412889395"/>
                    </a:ext>
                  </a:extLst>
                </a:gridCol>
                <a:gridCol w="329184">
                  <a:extLst>
                    <a:ext uri="{9D8B030D-6E8A-4147-A177-3AD203B41FA5}">
                      <a16:colId xmlns:a16="http://schemas.microsoft.com/office/drawing/2014/main" val="598817723"/>
                    </a:ext>
                  </a:extLst>
                </a:gridCol>
                <a:gridCol w="329184">
                  <a:extLst>
                    <a:ext uri="{9D8B030D-6E8A-4147-A177-3AD203B41FA5}">
                      <a16:colId xmlns:a16="http://schemas.microsoft.com/office/drawing/2014/main" val="58508070"/>
                    </a:ext>
                  </a:extLst>
                </a:gridCol>
                <a:gridCol w="329184">
                  <a:extLst>
                    <a:ext uri="{9D8B030D-6E8A-4147-A177-3AD203B41FA5}">
                      <a16:colId xmlns:a16="http://schemas.microsoft.com/office/drawing/2014/main" val="1150926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43792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- 2020-10-22 15:54:43</a:t>
                      </a:r>
                      <a:r>
                        <a:rPr kumimoji="0" lang="en-US" sz="1000" b="0" i="0" u="none" strike="noStrike" kern="1200" cap="none" spc="0" normalizeH="0" baseline="0" noProof="0">
                          <a:ln>
                            <a:noFill/>
                          </a:ln>
                          <a:solidFill>
                            <a:prstClr val="black"/>
                          </a:solidFill>
                          <a:effectLst/>
                          <a:uLnTx/>
                          <a:uFillTx/>
                          <a:latin typeface="+mn-lt"/>
                          <a:ea typeface="+mn-ea"/>
                          <a:cs typeface="+mn-cs"/>
                        </a:rPr>
                        <a:t>
 The Good Life awaits you at Cityscape! Join Emaar Misr’s exclusive communities and benefit from the limited time offer with a personalized payment plan, up to 8 years. From the 4th till the 7th of November at the Egypt International Exhibition Center, Hall 4. 
Link for registration: bit.ly/Cityscape-Registration
#EmaarMisr #Emaar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https://scontent-iad3-1.xx.fbcdn.net/v/t1.0-9/p720x720/122449576_3296550720399563_5276547295853434420_n.jpg?_nc_cat=109&amp;ccb=2&amp;_nc_sid=110474&amp;_nc_ohc=NPHyWhK9kLwAX-i3Oln&amp;_nc_ht=scontent-iad3-1.xx&amp;tp=6&amp;oh=3286345add54ff3522826d7143bed5fa&amp;oe=5FCB53A5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11/06/2020 13:06:52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1461416"/>
                  </a:ext>
                </a:extLst>
              </a:tr>
            </a:tbl>
          </a:graphicData>
        </a:graphic>
      </p:graphicFrame>
      <p:sp>
        <p:nvSpPr>
          <p:cNvPr id="4" name="Text Placeholder 3">
            <a:extLst>
              <a:ext uri="{FF2B5EF4-FFF2-40B4-BE49-F238E27FC236}">
                <a16:creationId xmlns:a16="http://schemas.microsoft.com/office/drawing/2014/main" id="{5A683E37-5D0B-49B0-B081-DCFAEF4DBF5F}"/>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994514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22B83-9B4E-493B-ADCA-5C6E5DC5AD3F}"/>
              </a:ext>
            </a:extLst>
          </p:cNvPr>
          <p:cNvSpPr>
            <a:spLocks noGrp="1"/>
          </p:cNvSpPr>
          <p:nvPr>
            <p:ph type="title"/>
          </p:nvPr>
        </p:nvSpPr>
        <p:spPr/>
        <p:txBody>
          <a:bodyPr/>
          <a:lstStyle/>
          <a:p>
            <a:r>
              <a:rPr lang="en-US"/>
              <a:t>Facebook Own Posts Table | Emaar Misr - 9 of 26</a:t>
            </a:r>
          </a:p>
        </p:txBody>
      </p:sp>
      <p:graphicFrame>
        <p:nvGraphicFramePr>
          <p:cNvPr id="5" name="Table Placeholder 4">
            <a:extLst>
              <a:ext uri="{FF2B5EF4-FFF2-40B4-BE49-F238E27FC236}">
                <a16:creationId xmlns:a16="http://schemas.microsoft.com/office/drawing/2014/main" id="{75BF0B5F-D2B6-4A8B-B972-73C9FA3FCA8C}"/>
              </a:ext>
            </a:extLst>
          </p:cNvPr>
          <p:cNvGraphicFramePr>
            <a:graphicFrameLocks noGrp="1"/>
          </p:cNvGraphicFramePr>
          <p:nvPr>
            <p:ph type="tbl" sz="quarter" idx="13"/>
            <p:extLst>
              <p:ext uri="{D42A27DB-BD31-4B8C-83A1-F6EECF244321}">
                <p14:modId xmlns:p14="http://schemas.microsoft.com/office/powerpoint/2010/main" val="14746523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0586979"/>
                    </a:ext>
                  </a:extLst>
                </a:gridCol>
                <a:gridCol w="987552">
                  <a:extLst>
                    <a:ext uri="{9D8B030D-6E8A-4147-A177-3AD203B41FA5}">
                      <a16:colId xmlns:a16="http://schemas.microsoft.com/office/drawing/2014/main" val="173718138"/>
                    </a:ext>
                  </a:extLst>
                </a:gridCol>
                <a:gridCol w="740664">
                  <a:extLst>
                    <a:ext uri="{9D8B030D-6E8A-4147-A177-3AD203B41FA5}">
                      <a16:colId xmlns:a16="http://schemas.microsoft.com/office/drawing/2014/main" val="276351506"/>
                    </a:ext>
                  </a:extLst>
                </a:gridCol>
                <a:gridCol w="329184">
                  <a:extLst>
                    <a:ext uri="{9D8B030D-6E8A-4147-A177-3AD203B41FA5}">
                      <a16:colId xmlns:a16="http://schemas.microsoft.com/office/drawing/2014/main" val="2092463290"/>
                    </a:ext>
                  </a:extLst>
                </a:gridCol>
                <a:gridCol w="329184">
                  <a:extLst>
                    <a:ext uri="{9D8B030D-6E8A-4147-A177-3AD203B41FA5}">
                      <a16:colId xmlns:a16="http://schemas.microsoft.com/office/drawing/2014/main" val="2448866606"/>
                    </a:ext>
                  </a:extLst>
                </a:gridCol>
                <a:gridCol w="329184">
                  <a:extLst>
                    <a:ext uri="{9D8B030D-6E8A-4147-A177-3AD203B41FA5}">
                      <a16:colId xmlns:a16="http://schemas.microsoft.com/office/drawing/2014/main" val="2672191778"/>
                    </a:ext>
                  </a:extLst>
                </a:gridCol>
                <a:gridCol w="329184">
                  <a:extLst>
                    <a:ext uri="{9D8B030D-6E8A-4147-A177-3AD203B41FA5}">
                      <a16:colId xmlns:a16="http://schemas.microsoft.com/office/drawing/2014/main" val="3823591149"/>
                    </a:ext>
                  </a:extLst>
                </a:gridCol>
                <a:gridCol w="329184">
                  <a:extLst>
                    <a:ext uri="{9D8B030D-6E8A-4147-A177-3AD203B41FA5}">
                      <a16:colId xmlns:a16="http://schemas.microsoft.com/office/drawing/2014/main" val="1265902483"/>
                    </a:ext>
                  </a:extLst>
                </a:gridCol>
                <a:gridCol w="329184">
                  <a:extLst>
                    <a:ext uri="{9D8B030D-6E8A-4147-A177-3AD203B41FA5}">
                      <a16:colId xmlns:a16="http://schemas.microsoft.com/office/drawing/2014/main" val="896106369"/>
                    </a:ext>
                  </a:extLst>
                </a:gridCol>
                <a:gridCol w="329184">
                  <a:extLst>
                    <a:ext uri="{9D8B030D-6E8A-4147-A177-3AD203B41FA5}">
                      <a16:colId xmlns:a16="http://schemas.microsoft.com/office/drawing/2014/main" val="3348661630"/>
                    </a:ext>
                  </a:extLst>
                </a:gridCol>
                <a:gridCol w="329184">
                  <a:extLst>
                    <a:ext uri="{9D8B030D-6E8A-4147-A177-3AD203B41FA5}">
                      <a16:colId xmlns:a16="http://schemas.microsoft.com/office/drawing/2014/main" val="2779361266"/>
                    </a:ext>
                  </a:extLst>
                </a:gridCol>
                <a:gridCol w="329184">
                  <a:extLst>
                    <a:ext uri="{9D8B030D-6E8A-4147-A177-3AD203B41FA5}">
                      <a16:colId xmlns:a16="http://schemas.microsoft.com/office/drawing/2014/main" val="2548922266"/>
                    </a:ext>
                  </a:extLst>
                </a:gridCol>
                <a:gridCol w="329184">
                  <a:extLst>
                    <a:ext uri="{9D8B030D-6E8A-4147-A177-3AD203B41FA5}">
                      <a16:colId xmlns:a16="http://schemas.microsoft.com/office/drawing/2014/main" val="2240498865"/>
                    </a:ext>
                  </a:extLst>
                </a:gridCol>
                <a:gridCol w="329184">
                  <a:extLst>
                    <a:ext uri="{9D8B030D-6E8A-4147-A177-3AD203B41FA5}">
                      <a16:colId xmlns:a16="http://schemas.microsoft.com/office/drawing/2014/main" val="1719815983"/>
                    </a:ext>
                  </a:extLst>
                </a:gridCol>
                <a:gridCol w="329184">
                  <a:extLst>
                    <a:ext uri="{9D8B030D-6E8A-4147-A177-3AD203B41FA5}">
                      <a16:colId xmlns:a16="http://schemas.microsoft.com/office/drawing/2014/main" val="134246516"/>
                    </a:ext>
                  </a:extLst>
                </a:gridCol>
                <a:gridCol w="329184">
                  <a:extLst>
                    <a:ext uri="{9D8B030D-6E8A-4147-A177-3AD203B41FA5}">
                      <a16:colId xmlns:a16="http://schemas.microsoft.com/office/drawing/2014/main" val="39984382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98141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- 2020-10-29 11:19:24</a:t>
                      </a:r>
                      <a:r>
                        <a:rPr kumimoji="0" lang="en-US" sz="1000" b="0" i="0" u="none" strike="noStrike" kern="1200" cap="none" spc="0" normalizeH="0" baseline="0" noProof="0">
                          <a:ln>
                            <a:noFill/>
                          </a:ln>
                          <a:solidFill>
                            <a:prstClr val="black"/>
                          </a:solidFill>
                          <a:effectLst/>
                          <a:uLnTx/>
                          <a:uFillTx/>
                          <a:latin typeface="+mn-lt"/>
                          <a:ea typeface="+mn-ea"/>
                          <a:cs typeface="+mn-cs"/>
                        </a:rPr>
                        <a:t>
 The privacy you’ve always deserved is never out of reach at Elan, featuring secluded villas that cater to your needs in Sheikh Zayed’s most premium location.​
​
Visit our booth at hall 4 during Cityscape between 4-7 November and benefit from our special offer, a personalized payment plan up to 8 years. 
#Emaar #EmaarMisr #CairoGate #Cityscape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https://scontent-iad3-1.xx.fbcdn.net/v/t1.0-9/p720x720/123130940_3314597695261532_5901890416903721087_n.jpg?_nc_cat=105&amp;ccb=2&amp;_nc_sid=110474&amp;_nc_ohc=wQVAiE4_cg0AX9WgoJp&amp;_nc_ht=scontent-iad3-1.xx&amp;tp=6&amp;oh=2a44c11247350357752973e2324b46dc&amp;oe=5FD6C388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19:06:29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0249765"/>
                  </a:ext>
                </a:extLst>
              </a:tr>
            </a:tbl>
          </a:graphicData>
        </a:graphic>
      </p:graphicFrame>
      <p:sp>
        <p:nvSpPr>
          <p:cNvPr id="4" name="Text Placeholder 3">
            <a:extLst>
              <a:ext uri="{FF2B5EF4-FFF2-40B4-BE49-F238E27FC236}">
                <a16:creationId xmlns:a16="http://schemas.microsoft.com/office/drawing/2014/main" id="{D15F8E40-6AA7-4BC8-ACB8-F073485A9F25}"/>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22882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8157-AE92-4FAB-8F23-2C73D0F959E8}"/>
              </a:ext>
            </a:extLst>
          </p:cNvPr>
          <p:cNvSpPr>
            <a:spLocks noGrp="1"/>
          </p:cNvSpPr>
          <p:nvPr>
            <p:ph type="title"/>
          </p:nvPr>
        </p:nvSpPr>
        <p:spPr/>
        <p:txBody>
          <a:bodyPr/>
          <a:lstStyle/>
          <a:p>
            <a:r>
              <a:rPr lang="en-US"/>
              <a:t>Facebook Own Posts Table | Emaar Misr - 10 of 26</a:t>
            </a:r>
          </a:p>
        </p:txBody>
      </p:sp>
      <p:graphicFrame>
        <p:nvGraphicFramePr>
          <p:cNvPr id="5" name="Table Placeholder 4">
            <a:extLst>
              <a:ext uri="{FF2B5EF4-FFF2-40B4-BE49-F238E27FC236}">
                <a16:creationId xmlns:a16="http://schemas.microsoft.com/office/drawing/2014/main" id="{69F34029-59BB-456E-812F-E24D685B678A}"/>
              </a:ext>
            </a:extLst>
          </p:cNvPr>
          <p:cNvGraphicFramePr>
            <a:graphicFrameLocks noGrp="1"/>
          </p:cNvGraphicFramePr>
          <p:nvPr>
            <p:ph type="tbl" sz="quarter" idx="13"/>
            <p:extLst>
              <p:ext uri="{D42A27DB-BD31-4B8C-83A1-F6EECF244321}">
                <p14:modId xmlns:p14="http://schemas.microsoft.com/office/powerpoint/2010/main" val="23258778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386391"/>
                    </a:ext>
                  </a:extLst>
                </a:gridCol>
                <a:gridCol w="987552">
                  <a:extLst>
                    <a:ext uri="{9D8B030D-6E8A-4147-A177-3AD203B41FA5}">
                      <a16:colId xmlns:a16="http://schemas.microsoft.com/office/drawing/2014/main" val="1098989708"/>
                    </a:ext>
                  </a:extLst>
                </a:gridCol>
                <a:gridCol w="740664">
                  <a:extLst>
                    <a:ext uri="{9D8B030D-6E8A-4147-A177-3AD203B41FA5}">
                      <a16:colId xmlns:a16="http://schemas.microsoft.com/office/drawing/2014/main" val="1833042921"/>
                    </a:ext>
                  </a:extLst>
                </a:gridCol>
                <a:gridCol w="329184">
                  <a:extLst>
                    <a:ext uri="{9D8B030D-6E8A-4147-A177-3AD203B41FA5}">
                      <a16:colId xmlns:a16="http://schemas.microsoft.com/office/drawing/2014/main" val="2005224480"/>
                    </a:ext>
                  </a:extLst>
                </a:gridCol>
                <a:gridCol w="329184">
                  <a:extLst>
                    <a:ext uri="{9D8B030D-6E8A-4147-A177-3AD203B41FA5}">
                      <a16:colId xmlns:a16="http://schemas.microsoft.com/office/drawing/2014/main" val="4099144510"/>
                    </a:ext>
                  </a:extLst>
                </a:gridCol>
                <a:gridCol w="329184">
                  <a:extLst>
                    <a:ext uri="{9D8B030D-6E8A-4147-A177-3AD203B41FA5}">
                      <a16:colId xmlns:a16="http://schemas.microsoft.com/office/drawing/2014/main" val="3631687957"/>
                    </a:ext>
                  </a:extLst>
                </a:gridCol>
                <a:gridCol w="329184">
                  <a:extLst>
                    <a:ext uri="{9D8B030D-6E8A-4147-A177-3AD203B41FA5}">
                      <a16:colId xmlns:a16="http://schemas.microsoft.com/office/drawing/2014/main" val="559741532"/>
                    </a:ext>
                  </a:extLst>
                </a:gridCol>
                <a:gridCol w="329184">
                  <a:extLst>
                    <a:ext uri="{9D8B030D-6E8A-4147-A177-3AD203B41FA5}">
                      <a16:colId xmlns:a16="http://schemas.microsoft.com/office/drawing/2014/main" val="3250637282"/>
                    </a:ext>
                  </a:extLst>
                </a:gridCol>
                <a:gridCol w="329184">
                  <a:extLst>
                    <a:ext uri="{9D8B030D-6E8A-4147-A177-3AD203B41FA5}">
                      <a16:colId xmlns:a16="http://schemas.microsoft.com/office/drawing/2014/main" val="3602123341"/>
                    </a:ext>
                  </a:extLst>
                </a:gridCol>
                <a:gridCol w="329184">
                  <a:extLst>
                    <a:ext uri="{9D8B030D-6E8A-4147-A177-3AD203B41FA5}">
                      <a16:colId xmlns:a16="http://schemas.microsoft.com/office/drawing/2014/main" val="671183341"/>
                    </a:ext>
                  </a:extLst>
                </a:gridCol>
                <a:gridCol w="329184">
                  <a:extLst>
                    <a:ext uri="{9D8B030D-6E8A-4147-A177-3AD203B41FA5}">
                      <a16:colId xmlns:a16="http://schemas.microsoft.com/office/drawing/2014/main" val="1539030276"/>
                    </a:ext>
                  </a:extLst>
                </a:gridCol>
                <a:gridCol w="329184">
                  <a:extLst>
                    <a:ext uri="{9D8B030D-6E8A-4147-A177-3AD203B41FA5}">
                      <a16:colId xmlns:a16="http://schemas.microsoft.com/office/drawing/2014/main" val="3321393640"/>
                    </a:ext>
                  </a:extLst>
                </a:gridCol>
                <a:gridCol w="329184">
                  <a:extLst>
                    <a:ext uri="{9D8B030D-6E8A-4147-A177-3AD203B41FA5}">
                      <a16:colId xmlns:a16="http://schemas.microsoft.com/office/drawing/2014/main" val="4176549047"/>
                    </a:ext>
                  </a:extLst>
                </a:gridCol>
                <a:gridCol w="329184">
                  <a:extLst>
                    <a:ext uri="{9D8B030D-6E8A-4147-A177-3AD203B41FA5}">
                      <a16:colId xmlns:a16="http://schemas.microsoft.com/office/drawing/2014/main" val="4064007567"/>
                    </a:ext>
                  </a:extLst>
                </a:gridCol>
                <a:gridCol w="329184">
                  <a:extLst>
                    <a:ext uri="{9D8B030D-6E8A-4147-A177-3AD203B41FA5}">
                      <a16:colId xmlns:a16="http://schemas.microsoft.com/office/drawing/2014/main" val="250074216"/>
                    </a:ext>
                  </a:extLst>
                </a:gridCol>
                <a:gridCol w="329184">
                  <a:extLst>
                    <a:ext uri="{9D8B030D-6E8A-4147-A177-3AD203B41FA5}">
                      <a16:colId xmlns:a16="http://schemas.microsoft.com/office/drawing/2014/main" val="25392878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5102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- 2020-10-31 13:03:37</a:t>
                      </a:r>
                      <a:r>
                        <a:rPr kumimoji="0" lang="en-US" sz="1000" b="0" i="0" u="none" strike="noStrike" kern="1200" cap="none" spc="0" normalizeH="0" baseline="0" noProof="0">
                          <a:ln>
                            <a:noFill/>
                          </a:ln>
                          <a:solidFill>
                            <a:prstClr val="black"/>
                          </a:solidFill>
                          <a:effectLst/>
                          <a:uLnTx/>
                          <a:uFillTx/>
                          <a:latin typeface="+mn-lt"/>
                          <a:ea typeface="+mn-ea"/>
                          <a:cs typeface="+mn-cs"/>
                        </a:rPr>
                        <a:t>
 Live vibrantly at Boulevard Residences in the heart of Mivida, where you will be surrounded by world class amenities that suit your style.
Pass by our booth at hall 4 during Cityscape between 4-7 November and benefit from our special offer, a personalized payment plan up to 8 years.
#Emaar #EmaarMisr #Mivida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https://scontent-iad3-1.xx.fbcdn.net/v/t1.0-9/p720x720/123241553_3320113978043237_82938370217509280_n.jpg?_nc_cat=109&amp;ccb=2&amp;_nc_sid=110474&amp;_nc_ohc=ROg5vHK_ipMAX_w0sYE&amp;_nc_ht=scontent-iad3-1.xx&amp;tp=6&amp;oh=a1ab1e00f1fd2c955b54d7b6a5c8a23d&amp;oe=5FD7EB84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19:06:29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336137"/>
                  </a:ext>
                </a:extLst>
              </a:tr>
            </a:tbl>
          </a:graphicData>
        </a:graphic>
      </p:graphicFrame>
      <p:sp>
        <p:nvSpPr>
          <p:cNvPr id="4" name="Text Placeholder 3">
            <a:extLst>
              <a:ext uri="{FF2B5EF4-FFF2-40B4-BE49-F238E27FC236}">
                <a16:creationId xmlns:a16="http://schemas.microsoft.com/office/drawing/2014/main" id="{EDFB5B5B-163E-4BF1-BEC9-F21F9E405D7E}"/>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316352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FC8E-C825-4865-A990-D2CBC99242A0}"/>
              </a:ext>
            </a:extLst>
          </p:cNvPr>
          <p:cNvSpPr>
            <a:spLocks noGrp="1"/>
          </p:cNvSpPr>
          <p:nvPr>
            <p:ph type="title"/>
          </p:nvPr>
        </p:nvSpPr>
        <p:spPr/>
        <p:txBody>
          <a:bodyPr/>
          <a:lstStyle/>
          <a:p>
            <a:r>
              <a:rPr lang="en-US"/>
              <a:t>Facebook Own Posts Table | Emaar Misr - 11 of 26</a:t>
            </a:r>
          </a:p>
        </p:txBody>
      </p:sp>
      <p:graphicFrame>
        <p:nvGraphicFramePr>
          <p:cNvPr id="5" name="Table Placeholder 4">
            <a:extLst>
              <a:ext uri="{FF2B5EF4-FFF2-40B4-BE49-F238E27FC236}">
                <a16:creationId xmlns:a16="http://schemas.microsoft.com/office/drawing/2014/main" id="{2CE7F609-C913-4BFD-84A9-5B66F88F11F6}"/>
              </a:ext>
            </a:extLst>
          </p:cNvPr>
          <p:cNvGraphicFramePr>
            <a:graphicFrameLocks noGrp="1"/>
          </p:cNvGraphicFramePr>
          <p:nvPr>
            <p:ph type="tbl" sz="quarter" idx="13"/>
            <p:extLst>
              <p:ext uri="{D42A27DB-BD31-4B8C-83A1-F6EECF244321}">
                <p14:modId xmlns:p14="http://schemas.microsoft.com/office/powerpoint/2010/main" val="37739045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7965460"/>
                    </a:ext>
                  </a:extLst>
                </a:gridCol>
                <a:gridCol w="987552">
                  <a:extLst>
                    <a:ext uri="{9D8B030D-6E8A-4147-A177-3AD203B41FA5}">
                      <a16:colId xmlns:a16="http://schemas.microsoft.com/office/drawing/2014/main" val="2142621409"/>
                    </a:ext>
                  </a:extLst>
                </a:gridCol>
                <a:gridCol w="740664">
                  <a:extLst>
                    <a:ext uri="{9D8B030D-6E8A-4147-A177-3AD203B41FA5}">
                      <a16:colId xmlns:a16="http://schemas.microsoft.com/office/drawing/2014/main" val="2475699043"/>
                    </a:ext>
                  </a:extLst>
                </a:gridCol>
                <a:gridCol w="329184">
                  <a:extLst>
                    <a:ext uri="{9D8B030D-6E8A-4147-A177-3AD203B41FA5}">
                      <a16:colId xmlns:a16="http://schemas.microsoft.com/office/drawing/2014/main" val="3732155655"/>
                    </a:ext>
                  </a:extLst>
                </a:gridCol>
                <a:gridCol w="329184">
                  <a:extLst>
                    <a:ext uri="{9D8B030D-6E8A-4147-A177-3AD203B41FA5}">
                      <a16:colId xmlns:a16="http://schemas.microsoft.com/office/drawing/2014/main" val="195654063"/>
                    </a:ext>
                  </a:extLst>
                </a:gridCol>
                <a:gridCol w="329184">
                  <a:extLst>
                    <a:ext uri="{9D8B030D-6E8A-4147-A177-3AD203B41FA5}">
                      <a16:colId xmlns:a16="http://schemas.microsoft.com/office/drawing/2014/main" val="2275024742"/>
                    </a:ext>
                  </a:extLst>
                </a:gridCol>
                <a:gridCol w="329184">
                  <a:extLst>
                    <a:ext uri="{9D8B030D-6E8A-4147-A177-3AD203B41FA5}">
                      <a16:colId xmlns:a16="http://schemas.microsoft.com/office/drawing/2014/main" val="477054387"/>
                    </a:ext>
                  </a:extLst>
                </a:gridCol>
                <a:gridCol w="329184">
                  <a:extLst>
                    <a:ext uri="{9D8B030D-6E8A-4147-A177-3AD203B41FA5}">
                      <a16:colId xmlns:a16="http://schemas.microsoft.com/office/drawing/2014/main" val="2385098424"/>
                    </a:ext>
                  </a:extLst>
                </a:gridCol>
                <a:gridCol w="329184">
                  <a:extLst>
                    <a:ext uri="{9D8B030D-6E8A-4147-A177-3AD203B41FA5}">
                      <a16:colId xmlns:a16="http://schemas.microsoft.com/office/drawing/2014/main" val="1814116135"/>
                    </a:ext>
                  </a:extLst>
                </a:gridCol>
                <a:gridCol w="329184">
                  <a:extLst>
                    <a:ext uri="{9D8B030D-6E8A-4147-A177-3AD203B41FA5}">
                      <a16:colId xmlns:a16="http://schemas.microsoft.com/office/drawing/2014/main" val="2314205373"/>
                    </a:ext>
                  </a:extLst>
                </a:gridCol>
                <a:gridCol w="329184">
                  <a:extLst>
                    <a:ext uri="{9D8B030D-6E8A-4147-A177-3AD203B41FA5}">
                      <a16:colId xmlns:a16="http://schemas.microsoft.com/office/drawing/2014/main" val="77122913"/>
                    </a:ext>
                  </a:extLst>
                </a:gridCol>
                <a:gridCol w="329184">
                  <a:extLst>
                    <a:ext uri="{9D8B030D-6E8A-4147-A177-3AD203B41FA5}">
                      <a16:colId xmlns:a16="http://schemas.microsoft.com/office/drawing/2014/main" val="1795312382"/>
                    </a:ext>
                  </a:extLst>
                </a:gridCol>
                <a:gridCol w="329184">
                  <a:extLst>
                    <a:ext uri="{9D8B030D-6E8A-4147-A177-3AD203B41FA5}">
                      <a16:colId xmlns:a16="http://schemas.microsoft.com/office/drawing/2014/main" val="304524994"/>
                    </a:ext>
                  </a:extLst>
                </a:gridCol>
                <a:gridCol w="329184">
                  <a:extLst>
                    <a:ext uri="{9D8B030D-6E8A-4147-A177-3AD203B41FA5}">
                      <a16:colId xmlns:a16="http://schemas.microsoft.com/office/drawing/2014/main" val="4221536320"/>
                    </a:ext>
                  </a:extLst>
                </a:gridCol>
                <a:gridCol w="329184">
                  <a:extLst>
                    <a:ext uri="{9D8B030D-6E8A-4147-A177-3AD203B41FA5}">
                      <a16:colId xmlns:a16="http://schemas.microsoft.com/office/drawing/2014/main" val="1631463443"/>
                    </a:ext>
                  </a:extLst>
                </a:gridCol>
                <a:gridCol w="329184">
                  <a:extLst>
                    <a:ext uri="{9D8B030D-6E8A-4147-A177-3AD203B41FA5}">
                      <a16:colId xmlns:a16="http://schemas.microsoft.com/office/drawing/2014/main" val="303405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33142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- 2020-10-30 17:38:32</a:t>
                      </a:r>
                      <a:r>
                        <a:rPr kumimoji="0" lang="en-US" sz="1000" b="0" i="0" u="none" strike="noStrike" kern="1200" cap="none" spc="0" normalizeH="0" baseline="0" noProof="0">
                          <a:ln>
                            <a:noFill/>
                          </a:ln>
                          <a:solidFill>
                            <a:prstClr val="black"/>
                          </a:solidFill>
                          <a:effectLst/>
                          <a:uLnTx/>
                          <a:uFillTx/>
                          <a:latin typeface="+mn-lt"/>
                          <a:ea typeface="+mn-ea"/>
                          <a:cs typeface="+mn-cs"/>
                        </a:rPr>
                        <a:t>
 Own your summer home at Skaia in the heart of Marassi, featuring elevated Duet and Town Villas overlooking beach swimming pools.
Visit our booth at hall 4 during Cityscape between 4-7 November and benefit from our special offer, a personalized payment plan up to 8 years.
#Emaar #EmaarMisr #Marassi #Cityscape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https://scontent-iad3-1.xx.fbcdn.net/v/t1.0-9/p720x720/123053018_3318112778243357_7296822178559758728_n.jpg?_nc_cat=103&amp;ccb=2&amp;_nc_sid=110474&amp;_nc_ohc=tntZcTX67-UAX9ZWMqD&amp;_nc_ht=scontent-iad3-1.xx&amp;tp=6&amp;oh=c754c39d236dab0a14d32cec507f4b78&amp;oe=5FD6ED7E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19:06:29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337549"/>
                  </a:ext>
                </a:extLst>
              </a:tr>
            </a:tbl>
          </a:graphicData>
        </a:graphic>
      </p:graphicFrame>
      <p:sp>
        <p:nvSpPr>
          <p:cNvPr id="4" name="Text Placeholder 3">
            <a:extLst>
              <a:ext uri="{FF2B5EF4-FFF2-40B4-BE49-F238E27FC236}">
                <a16:creationId xmlns:a16="http://schemas.microsoft.com/office/drawing/2014/main" id="{862A92CB-5891-43EF-8EEF-C9F107FCA830}"/>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4085514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0A1A7-CC9B-4355-A6C3-7F9C37956844}"/>
              </a:ext>
            </a:extLst>
          </p:cNvPr>
          <p:cNvSpPr>
            <a:spLocks noGrp="1"/>
          </p:cNvSpPr>
          <p:nvPr>
            <p:ph type="title"/>
          </p:nvPr>
        </p:nvSpPr>
        <p:spPr/>
        <p:txBody>
          <a:bodyPr/>
          <a:lstStyle/>
          <a:p>
            <a:r>
              <a:rPr lang="en-US"/>
              <a:t>Facebook Own Posts Table | Emaar Misr - 12 of 26</a:t>
            </a:r>
          </a:p>
        </p:txBody>
      </p:sp>
      <p:graphicFrame>
        <p:nvGraphicFramePr>
          <p:cNvPr id="5" name="Table Placeholder 4">
            <a:extLst>
              <a:ext uri="{FF2B5EF4-FFF2-40B4-BE49-F238E27FC236}">
                <a16:creationId xmlns:a16="http://schemas.microsoft.com/office/drawing/2014/main" id="{2B12CAA5-601C-4390-B540-CE130E380F09}"/>
              </a:ext>
            </a:extLst>
          </p:cNvPr>
          <p:cNvGraphicFramePr>
            <a:graphicFrameLocks noGrp="1"/>
          </p:cNvGraphicFramePr>
          <p:nvPr>
            <p:ph type="tbl" sz="quarter" idx="13"/>
            <p:extLst>
              <p:ext uri="{D42A27DB-BD31-4B8C-83A1-F6EECF244321}">
                <p14:modId xmlns:p14="http://schemas.microsoft.com/office/powerpoint/2010/main" val="415489238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95344325"/>
                    </a:ext>
                  </a:extLst>
                </a:gridCol>
                <a:gridCol w="987552">
                  <a:extLst>
                    <a:ext uri="{9D8B030D-6E8A-4147-A177-3AD203B41FA5}">
                      <a16:colId xmlns:a16="http://schemas.microsoft.com/office/drawing/2014/main" val="2209130155"/>
                    </a:ext>
                  </a:extLst>
                </a:gridCol>
                <a:gridCol w="740664">
                  <a:extLst>
                    <a:ext uri="{9D8B030D-6E8A-4147-A177-3AD203B41FA5}">
                      <a16:colId xmlns:a16="http://schemas.microsoft.com/office/drawing/2014/main" val="1336030317"/>
                    </a:ext>
                  </a:extLst>
                </a:gridCol>
                <a:gridCol w="329184">
                  <a:extLst>
                    <a:ext uri="{9D8B030D-6E8A-4147-A177-3AD203B41FA5}">
                      <a16:colId xmlns:a16="http://schemas.microsoft.com/office/drawing/2014/main" val="228142568"/>
                    </a:ext>
                  </a:extLst>
                </a:gridCol>
                <a:gridCol w="329184">
                  <a:extLst>
                    <a:ext uri="{9D8B030D-6E8A-4147-A177-3AD203B41FA5}">
                      <a16:colId xmlns:a16="http://schemas.microsoft.com/office/drawing/2014/main" val="4014661202"/>
                    </a:ext>
                  </a:extLst>
                </a:gridCol>
                <a:gridCol w="329184">
                  <a:extLst>
                    <a:ext uri="{9D8B030D-6E8A-4147-A177-3AD203B41FA5}">
                      <a16:colId xmlns:a16="http://schemas.microsoft.com/office/drawing/2014/main" val="11277170"/>
                    </a:ext>
                  </a:extLst>
                </a:gridCol>
                <a:gridCol w="329184">
                  <a:extLst>
                    <a:ext uri="{9D8B030D-6E8A-4147-A177-3AD203B41FA5}">
                      <a16:colId xmlns:a16="http://schemas.microsoft.com/office/drawing/2014/main" val="2412407602"/>
                    </a:ext>
                  </a:extLst>
                </a:gridCol>
                <a:gridCol w="329184">
                  <a:extLst>
                    <a:ext uri="{9D8B030D-6E8A-4147-A177-3AD203B41FA5}">
                      <a16:colId xmlns:a16="http://schemas.microsoft.com/office/drawing/2014/main" val="4103278750"/>
                    </a:ext>
                  </a:extLst>
                </a:gridCol>
                <a:gridCol w="329184">
                  <a:extLst>
                    <a:ext uri="{9D8B030D-6E8A-4147-A177-3AD203B41FA5}">
                      <a16:colId xmlns:a16="http://schemas.microsoft.com/office/drawing/2014/main" val="118212978"/>
                    </a:ext>
                  </a:extLst>
                </a:gridCol>
                <a:gridCol w="329184">
                  <a:extLst>
                    <a:ext uri="{9D8B030D-6E8A-4147-A177-3AD203B41FA5}">
                      <a16:colId xmlns:a16="http://schemas.microsoft.com/office/drawing/2014/main" val="134970840"/>
                    </a:ext>
                  </a:extLst>
                </a:gridCol>
                <a:gridCol w="329184">
                  <a:extLst>
                    <a:ext uri="{9D8B030D-6E8A-4147-A177-3AD203B41FA5}">
                      <a16:colId xmlns:a16="http://schemas.microsoft.com/office/drawing/2014/main" val="4069038576"/>
                    </a:ext>
                  </a:extLst>
                </a:gridCol>
                <a:gridCol w="329184">
                  <a:extLst>
                    <a:ext uri="{9D8B030D-6E8A-4147-A177-3AD203B41FA5}">
                      <a16:colId xmlns:a16="http://schemas.microsoft.com/office/drawing/2014/main" val="2326176991"/>
                    </a:ext>
                  </a:extLst>
                </a:gridCol>
                <a:gridCol w="329184">
                  <a:extLst>
                    <a:ext uri="{9D8B030D-6E8A-4147-A177-3AD203B41FA5}">
                      <a16:colId xmlns:a16="http://schemas.microsoft.com/office/drawing/2014/main" val="1013101963"/>
                    </a:ext>
                  </a:extLst>
                </a:gridCol>
                <a:gridCol w="329184">
                  <a:extLst>
                    <a:ext uri="{9D8B030D-6E8A-4147-A177-3AD203B41FA5}">
                      <a16:colId xmlns:a16="http://schemas.microsoft.com/office/drawing/2014/main" val="919704345"/>
                    </a:ext>
                  </a:extLst>
                </a:gridCol>
                <a:gridCol w="329184">
                  <a:extLst>
                    <a:ext uri="{9D8B030D-6E8A-4147-A177-3AD203B41FA5}">
                      <a16:colId xmlns:a16="http://schemas.microsoft.com/office/drawing/2014/main" val="287041667"/>
                    </a:ext>
                  </a:extLst>
                </a:gridCol>
                <a:gridCol w="329184">
                  <a:extLst>
                    <a:ext uri="{9D8B030D-6E8A-4147-A177-3AD203B41FA5}">
                      <a16:colId xmlns:a16="http://schemas.microsoft.com/office/drawing/2014/main" val="4385934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97037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- 2020-10-28 17:49:19</a:t>
                      </a:r>
                      <a:r>
                        <a:rPr kumimoji="0" lang="en-US" sz="1000" b="0" i="0" u="none" strike="noStrike" kern="1200" cap="none" spc="0" normalizeH="0" baseline="0" noProof="0">
                          <a:ln>
                            <a:noFill/>
                          </a:ln>
                          <a:solidFill>
                            <a:prstClr val="black"/>
                          </a:solidFill>
                          <a:effectLst/>
                          <a:uLnTx/>
                          <a:uFillTx/>
                          <a:latin typeface="+mn-lt"/>
                          <a:ea typeface="+mn-ea"/>
                          <a:cs typeface="+mn-cs"/>
                        </a:rPr>
                        <a:t>
 Enjoy a vibrant lifestyle at Uptown Cairo’s Fountainside Residences. 
Visit our booth at hall 4 during Cityscape &amp; benefit from our special offer, a personalized payment plan up to 8 years.
#Emaar #EmaarMisr #UptownCairo #Cityscape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https://scontent-iad3-1.xx.fbcdn.net/v/t1.0-9/p720x720/123072309_3312706008784034_4592377347645018913_n.jpg?_nc_cat=101&amp;ccb=2&amp;_nc_sid=110474&amp;_nc_ohc=i45twLmiN_wAX9CDbp9&amp;_nc_ht=scontent-iad3-1.xx&amp;tp=6&amp;oh=ab2830746c6bc18d4016c890f25cf852&amp;oe=5FD802D4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19:06:29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0179540"/>
                  </a:ext>
                </a:extLst>
              </a:tr>
            </a:tbl>
          </a:graphicData>
        </a:graphic>
      </p:graphicFrame>
      <p:sp>
        <p:nvSpPr>
          <p:cNvPr id="4" name="Text Placeholder 3">
            <a:extLst>
              <a:ext uri="{FF2B5EF4-FFF2-40B4-BE49-F238E27FC236}">
                <a16:creationId xmlns:a16="http://schemas.microsoft.com/office/drawing/2014/main" id="{ACD32431-44FA-4743-A1C7-603FE9010A12}"/>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2675386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5E45-DFA2-4FEC-BB8B-D08E108FB58F}"/>
              </a:ext>
            </a:extLst>
          </p:cNvPr>
          <p:cNvSpPr>
            <a:spLocks noGrp="1"/>
          </p:cNvSpPr>
          <p:nvPr>
            <p:ph type="title"/>
          </p:nvPr>
        </p:nvSpPr>
        <p:spPr/>
        <p:txBody>
          <a:bodyPr/>
          <a:lstStyle/>
          <a:p>
            <a:r>
              <a:rPr lang="en-US"/>
              <a:t>Facebook Own Posts Table | Emaar Misr - 13 of 26</a:t>
            </a:r>
          </a:p>
        </p:txBody>
      </p:sp>
      <p:graphicFrame>
        <p:nvGraphicFramePr>
          <p:cNvPr id="5" name="Table Placeholder 4">
            <a:extLst>
              <a:ext uri="{FF2B5EF4-FFF2-40B4-BE49-F238E27FC236}">
                <a16:creationId xmlns:a16="http://schemas.microsoft.com/office/drawing/2014/main" id="{7476C8E5-0016-4D48-890D-6F08478E1A6A}"/>
              </a:ext>
            </a:extLst>
          </p:cNvPr>
          <p:cNvGraphicFramePr>
            <a:graphicFrameLocks noGrp="1"/>
          </p:cNvGraphicFramePr>
          <p:nvPr>
            <p:ph type="tbl" sz="quarter" idx="13"/>
            <p:extLst>
              <p:ext uri="{D42A27DB-BD31-4B8C-83A1-F6EECF244321}">
                <p14:modId xmlns:p14="http://schemas.microsoft.com/office/powerpoint/2010/main" val="3651561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7189669"/>
                    </a:ext>
                  </a:extLst>
                </a:gridCol>
                <a:gridCol w="987552">
                  <a:extLst>
                    <a:ext uri="{9D8B030D-6E8A-4147-A177-3AD203B41FA5}">
                      <a16:colId xmlns:a16="http://schemas.microsoft.com/office/drawing/2014/main" val="391534767"/>
                    </a:ext>
                  </a:extLst>
                </a:gridCol>
                <a:gridCol w="740664">
                  <a:extLst>
                    <a:ext uri="{9D8B030D-6E8A-4147-A177-3AD203B41FA5}">
                      <a16:colId xmlns:a16="http://schemas.microsoft.com/office/drawing/2014/main" val="2243659164"/>
                    </a:ext>
                  </a:extLst>
                </a:gridCol>
                <a:gridCol w="329184">
                  <a:extLst>
                    <a:ext uri="{9D8B030D-6E8A-4147-A177-3AD203B41FA5}">
                      <a16:colId xmlns:a16="http://schemas.microsoft.com/office/drawing/2014/main" val="4107080960"/>
                    </a:ext>
                  </a:extLst>
                </a:gridCol>
                <a:gridCol w="329184">
                  <a:extLst>
                    <a:ext uri="{9D8B030D-6E8A-4147-A177-3AD203B41FA5}">
                      <a16:colId xmlns:a16="http://schemas.microsoft.com/office/drawing/2014/main" val="2758757668"/>
                    </a:ext>
                  </a:extLst>
                </a:gridCol>
                <a:gridCol w="329184">
                  <a:extLst>
                    <a:ext uri="{9D8B030D-6E8A-4147-A177-3AD203B41FA5}">
                      <a16:colId xmlns:a16="http://schemas.microsoft.com/office/drawing/2014/main" val="2529484502"/>
                    </a:ext>
                  </a:extLst>
                </a:gridCol>
                <a:gridCol w="329184">
                  <a:extLst>
                    <a:ext uri="{9D8B030D-6E8A-4147-A177-3AD203B41FA5}">
                      <a16:colId xmlns:a16="http://schemas.microsoft.com/office/drawing/2014/main" val="1255950694"/>
                    </a:ext>
                  </a:extLst>
                </a:gridCol>
                <a:gridCol w="329184">
                  <a:extLst>
                    <a:ext uri="{9D8B030D-6E8A-4147-A177-3AD203B41FA5}">
                      <a16:colId xmlns:a16="http://schemas.microsoft.com/office/drawing/2014/main" val="2322235959"/>
                    </a:ext>
                  </a:extLst>
                </a:gridCol>
                <a:gridCol w="329184">
                  <a:extLst>
                    <a:ext uri="{9D8B030D-6E8A-4147-A177-3AD203B41FA5}">
                      <a16:colId xmlns:a16="http://schemas.microsoft.com/office/drawing/2014/main" val="1411624398"/>
                    </a:ext>
                  </a:extLst>
                </a:gridCol>
                <a:gridCol w="329184">
                  <a:extLst>
                    <a:ext uri="{9D8B030D-6E8A-4147-A177-3AD203B41FA5}">
                      <a16:colId xmlns:a16="http://schemas.microsoft.com/office/drawing/2014/main" val="344037837"/>
                    </a:ext>
                  </a:extLst>
                </a:gridCol>
                <a:gridCol w="329184">
                  <a:extLst>
                    <a:ext uri="{9D8B030D-6E8A-4147-A177-3AD203B41FA5}">
                      <a16:colId xmlns:a16="http://schemas.microsoft.com/office/drawing/2014/main" val="2320079966"/>
                    </a:ext>
                  </a:extLst>
                </a:gridCol>
                <a:gridCol w="329184">
                  <a:extLst>
                    <a:ext uri="{9D8B030D-6E8A-4147-A177-3AD203B41FA5}">
                      <a16:colId xmlns:a16="http://schemas.microsoft.com/office/drawing/2014/main" val="3749480046"/>
                    </a:ext>
                  </a:extLst>
                </a:gridCol>
                <a:gridCol w="329184">
                  <a:extLst>
                    <a:ext uri="{9D8B030D-6E8A-4147-A177-3AD203B41FA5}">
                      <a16:colId xmlns:a16="http://schemas.microsoft.com/office/drawing/2014/main" val="2442059076"/>
                    </a:ext>
                  </a:extLst>
                </a:gridCol>
                <a:gridCol w="329184">
                  <a:extLst>
                    <a:ext uri="{9D8B030D-6E8A-4147-A177-3AD203B41FA5}">
                      <a16:colId xmlns:a16="http://schemas.microsoft.com/office/drawing/2014/main" val="712241276"/>
                    </a:ext>
                  </a:extLst>
                </a:gridCol>
                <a:gridCol w="329184">
                  <a:extLst>
                    <a:ext uri="{9D8B030D-6E8A-4147-A177-3AD203B41FA5}">
                      <a16:colId xmlns:a16="http://schemas.microsoft.com/office/drawing/2014/main" val="3961378739"/>
                    </a:ext>
                  </a:extLst>
                </a:gridCol>
                <a:gridCol w="329184">
                  <a:extLst>
                    <a:ext uri="{9D8B030D-6E8A-4147-A177-3AD203B41FA5}">
                      <a16:colId xmlns:a16="http://schemas.microsoft.com/office/drawing/2014/main" val="24190398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47947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- 2020-10-29 15:17:19</a:t>
                      </a:r>
                      <a:r>
                        <a:rPr kumimoji="0" lang="en-US" sz="1000" b="0" i="0" u="none" strike="noStrike" kern="1200" cap="none" spc="0" normalizeH="0" baseline="0" noProof="0">
                          <a:ln>
                            <a:noFill/>
                          </a:ln>
                          <a:solidFill>
                            <a:prstClr val="black"/>
                          </a:solidFill>
                          <a:effectLst/>
                          <a:uLnTx/>
                          <a:uFillTx/>
                          <a:latin typeface="+mn-lt"/>
                          <a:ea typeface="+mn-ea"/>
                          <a:cs typeface="+mn-cs"/>
                        </a:rPr>
                        <a:t>
 Check out our exclusive interview with Egyptian artist Mostafa Rahma, where he discussed fine arts, his perspective and participation in Art Town.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https://scontent-iad3-1.xx.fbcdn.net/v/t15.5256-10/s720x720/121904083_2877449512522819_8027496291785207598_n.jpg?_nc_cat=105&amp;ccb=2&amp;_nc_sid=ad6a45&amp;_nc_ohc=VAcAJ_vA9NIAX_c2hc5&amp;_nc_ht=scontent-iad3-1.xx&amp;oh=566d1ff671a5f5538c073053fafd9dff&amp;oe=5FC3D68C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11/02/2020 13:24:44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6187410"/>
                  </a:ext>
                </a:extLst>
              </a:tr>
            </a:tbl>
          </a:graphicData>
        </a:graphic>
      </p:graphicFrame>
      <p:sp>
        <p:nvSpPr>
          <p:cNvPr id="4" name="Text Placeholder 3">
            <a:extLst>
              <a:ext uri="{FF2B5EF4-FFF2-40B4-BE49-F238E27FC236}">
                <a16:creationId xmlns:a16="http://schemas.microsoft.com/office/drawing/2014/main" id="{78897C61-C100-48A7-949D-F9ED23E2228D}"/>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297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29D7-5E2D-4D08-BC6F-4113D67F0C91}"/>
              </a:ext>
            </a:extLst>
          </p:cNvPr>
          <p:cNvSpPr>
            <a:spLocks noGrp="1"/>
          </p:cNvSpPr>
          <p:nvPr>
            <p:ph type="title"/>
          </p:nvPr>
        </p:nvSpPr>
        <p:spPr/>
        <p:txBody>
          <a:bodyPr/>
          <a:lstStyle/>
          <a:p>
            <a:r>
              <a:rPr lang="en-US"/>
              <a:t>Facebook Own Posts Table | Emaar Misr - 14 of 26</a:t>
            </a:r>
          </a:p>
        </p:txBody>
      </p:sp>
      <p:graphicFrame>
        <p:nvGraphicFramePr>
          <p:cNvPr id="5" name="Table Placeholder 4">
            <a:extLst>
              <a:ext uri="{FF2B5EF4-FFF2-40B4-BE49-F238E27FC236}">
                <a16:creationId xmlns:a16="http://schemas.microsoft.com/office/drawing/2014/main" id="{BE34934A-08B5-4A57-89FA-F2B283425713}"/>
              </a:ext>
            </a:extLst>
          </p:cNvPr>
          <p:cNvGraphicFramePr>
            <a:graphicFrameLocks noGrp="1"/>
          </p:cNvGraphicFramePr>
          <p:nvPr>
            <p:ph type="tbl" sz="quarter" idx="13"/>
            <p:extLst>
              <p:ext uri="{D42A27DB-BD31-4B8C-83A1-F6EECF244321}">
                <p14:modId xmlns:p14="http://schemas.microsoft.com/office/powerpoint/2010/main" val="25765059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0016420"/>
                    </a:ext>
                  </a:extLst>
                </a:gridCol>
                <a:gridCol w="987552">
                  <a:extLst>
                    <a:ext uri="{9D8B030D-6E8A-4147-A177-3AD203B41FA5}">
                      <a16:colId xmlns:a16="http://schemas.microsoft.com/office/drawing/2014/main" val="2393743465"/>
                    </a:ext>
                  </a:extLst>
                </a:gridCol>
                <a:gridCol w="740664">
                  <a:extLst>
                    <a:ext uri="{9D8B030D-6E8A-4147-A177-3AD203B41FA5}">
                      <a16:colId xmlns:a16="http://schemas.microsoft.com/office/drawing/2014/main" val="801644074"/>
                    </a:ext>
                  </a:extLst>
                </a:gridCol>
                <a:gridCol w="329184">
                  <a:extLst>
                    <a:ext uri="{9D8B030D-6E8A-4147-A177-3AD203B41FA5}">
                      <a16:colId xmlns:a16="http://schemas.microsoft.com/office/drawing/2014/main" val="2238819631"/>
                    </a:ext>
                  </a:extLst>
                </a:gridCol>
                <a:gridCol w="329184">
                  <a:extLst>
                    <a:ext uri="{9D8B030D-6E8A-4147-A177-3AD203B41FA5}">
                      <a16:colId xmlns:a16="http://schemas.microsoft.com/office/drawing/2014/main" val="2985969328"/>
                    </a:ext>
                  </a:extLst>
                </a:gridCol>
                <a:gridCol w="329184">
                  <a:extLst>
                    <a:ext uri="{9D8B030D-6E8A-4147-A177-3AD203B41FA5}">
                      <a16:colId xmlns:a16="http://schemas.microsoft.com/office/drawing/2014/main" val="3870192331"/>
                    </a:ext>
                  </a:extLst>
                </a:gridCol>
                <a:gridCol w="329184">
                  <a:extLst>
                    <a:ext uri="{9D8B030D-6E8A-4147-A177-3AD203B41FA5}">
                      <a16:colId xmlns:a16="http://schemas.microsoft.com/office/drawing/2014/main" val="2093593728"/>
                    </a:ext>
                  </a:extLst>
                </a:gridCol>
                <a:gridCol w="329184">
                  <a:extLst>
                    <a:ext uri="{9D8B030D-6E8A-4147-A177-3AD203B41FA5}">
                      <a16:colId xmlns:a16="http://schemas.microsoft.com/office/drawing/2014/main" val="1555549508"/>
                    </a:ext>
                  </a:extLst>
                </a:gridCol>
                <a:gridCol w="329184">
                  <a:extLst>
                    <a:ext uri="{9D8B030D-6E8A-4147-A177-3AD203B41FA5}">
                      <a16:colId xmlns:a16="http://schemas.microsoft.com/office/drawing/2014/main" val="3655105791"/>
                    </a:ext>
                  </a:extLst>
                </a:gridCol>
                <a:gridCol w="329184">
                  <a:extLst>
                    <a:ext uri="{9D8B030D-6E8A-4147-A177-3AD203B41FA5}">
                      <a16:colId xmlns:a16="http://schemas.microsoft.com/office/drawing/2014/main" val="3792945382"/>
                    </a:ext>
                  </a:extLst>
                </a:gridCol>
                <a:gridCol w="329184">
                  <a:extLst>
                    <a:ext uri="{9D8B030D-6E8A-4147-A177-3AD203B41FA5}">
                      <a16:colId xmlns:a16="http://schemas.microsoft.com/office/drawing/2014/main" val="4123569576"/>
                    </a:ext>
                  </a:extLst>
                </a:gridCol>
                <a:gridCol w="329184">
                  <a:extLst>
                    <a:ext uri="{9D8B030D-6E8A-4147-A177-3AD203B41FA5}">
                      <a16:colId xmlns:a16="http://schemas.microsoft.com/office/drawing/2014/main" val="3751636643"/>
                    </a:ext>
                  </a:extLst>
                </a:gridCol>
                <a:gridCol w="329184">
                  <a:extLst>
                    <a:ext uri="{9D8B030D-6E8A-4147-A177-3AD203B41FA5}">
                      <a16:colId xmlns:a16="http://schemas.microsoft.com/office/drawing/2014/main" val="626743766"/>
                    </a:ext>
                  </a:extLst>
                </a:gridCol>
                <a:gridCol w="329184">
                  <a:extLst>
                    <a:ext uri="{9D8B030D-6E8A-4147-A177-3AD203B41FA5}">
                      <a16:colId xmlns:a16="http://schemas.microsoft.com/office/drawing/2014/main" val="1873934635"/>
                    </a:ext>
                  </a:extLst>
                </a:gridCol>
                <a:gridCol w="329184">
                  <a:extLst>
                    <a:ext uri="{9D8B030D-6E8A-4147-A177-3AD203B41FA5}">
                      <a16:colId xmlns:a16="http://schemas.microsoft.com/office/drawing/2014/main" val="2376077682"/>
                    </a:ext>
                  </a:extLst>
                </a:gridCol>
                <a:gridCol w="329184">
                  <a:extLst>
                    <a:ext uri="{9D8B030D-6E8A-4147-A177-3AD203B41FA5}">
                      <a16:colId xmlns:a16="http://schemas.microsoft.com/office/drawing/2014/main" val="7522665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78182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- 2020-10-30 15:18:45</a:t>
                      </a:r>
                      <a:r>
                        <a:rPr kumimoji="0" lang="en-US" sz="1000" b="0" i="0" u="none" strike="noStrike" kern="1200" cap="none" spc="0" normalizeH="0" baseline="0" noProof="0">
                          <a:ln>
                            <a:noFill/>
                          </a:ln>
                          <a:solidFill>
                            <a:prstClr val="black"/>
                          </a:solidFill>
                          <a:effectLst/>
                          <a:uLnTx/>
                          <a:uFillTx/>
                          <a:latin typeface="+mn-lt"/>
                          <a:ea typeface="+mn-ea"/>
                          <a:cs typeface="+mn-cs"/>
                        </a:rPr>
                        <a:t>
 Wake up to panoramic views at Golf Vistas, where you enjoy the tranquility and privacy of living in Uptown Cairo. 
Pass by our booth at hall 4 during Cityscape between 4-7 November and benefit from our special offer, a personalized payment plan up to 8 years. 
#Emaar #EmaarMisr #UptownCairo #Cityscape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https://scontent-iad3-1.xx.fbcdn.net/v/t1.0-9/p720x720/123376705_3317788931609075_5800881508694078233_n.jpg?_nc_cat=101&amp;ccb=2&amp;_nc_sid=110474&amp;_nc_ohc=VS88n1mF-wUAX-7iCSz&amp;_nc_ht=scontent-iad3-1.xx&amp;tp=6&amp;oh=2bff5ff23d67c747e92d5d9f9cc82ffb&amp;oe=5FD57E16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11/14/2020 01:14:33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2960261"/>
                  </a:ext>
                </a:extLst>
              </a:tr>
            </a:tbl>
          </a:graphicData>
        </a:graphic>
      </p:graphicFrame>
      <p:sp>
        <p:nvSpPr>
          <p:cNvPr id="4" name="Text Placeholder 3">
            <a:extLst>
              <a:ext uri="{FF2B5EF4-FFF2-40B4-BE49-F238E27FC236}">
                <a16:creationId xmlns:a16="http://schemas.microsoft.com/office/drawing/2014/main" id="{0F7CAF9C-F054-4453-8FD8-68B27A347816}"/>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265721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70F98-7E0F-4733-A4D6-38AEE18AFE13}"/>
              </a:ext>
            </a:extLst>
          </p:cNvPr>
          <p:cNvSpPr>
            <a:spLocks noGrp="1"/>
          </p:cNvSpPr>
          <p:nvPr>
            <p:ph type="title"/>
          </p:nvPr>
        </p:nvSpPr>
        <p:spPr/>
        <p:txBody>
          <a:bodyPr/>
          <a:lstStyle/>
          <a:p>
            <a:r>
              <a:rPr lang="en-US"/>
              <a:t>Facebook Own Posts Table | Emaar Misr - 15 of 26</a:t>
            </a:r>
          </a:p>
        </p:txBody>
      </p:sp>
      <p:graphicFrame>
        <p:nvGraphicFramePr>
          <p:cNvPr id="5" name="Table Placeholder 4">
            <a:extLst>
              <a:ext uri="{FF2B5EF4-FFF2-40B4-BE49-F238E27FC236}">
                <a16:creationId xmlns:a16="http://schemas.microsoft.com/office/drawing/2014/main" id="{34AB8BBC-29A3-4771-AB27-B787425857C8}"/>
              </a:ext>
            </a:extLst>
          </p:cNvPr>
          <p:cNvGraphicFramePr>
            <a:graphicFrameLocks noGrp="1"/>
          </p:cNvGraphicFramePr>
          <p:nvPr>
            <p:ph type="tbl" sz="quarter" idx="13"/>
            <p:extLst>
              <p:ext uri="{D42A27DB-BD31-4B8C-83A1-F6EECF244321}">
                <p14:modId xmlns:p14="http://schemas.microsoft.com/office/powerpoint/2010/main" val="30825292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7870748"/>
                    </a:ext>
                  </a:extLst>
                </a:gridCol>
                <a:gridCol w="987552">
                  <a:extLst>
                    <a:ext uri="{9D8B030D-6E8A-4147-A177-3AD203B41FA5}">
                      <a16:colId xmlns:a16="http://schemas.microsoft.com/office/drawing/2014/main" val="1674764675"/>
                    </a:ext>
                  </a:extLst>
                </a:gridCol>
                <a:gridCol w="740664">
                  <a:extLst>
                    <a:ext uri="{9D8B030D-6E8A-4147-A177-3AD203B41FA5}">
                      <a16:colId xmlns:a16="http://schemas.microsoft.com/office/drawing/2014/main" val="376978672"/>
                    </a:ext>
                  </a:extLst>
                </a:gridCol>
                <a:gridCol w="329184">
                  <a:extLst>
                    <a:ext uri="{9D8B030D-6E8A-4147-A177-3AD203B41FA5}">
                      <a16:colId xmlns:a16="http://schemas.microsoft.com/office/drawing/2014/main" val="3878434363"/>
                    </a:ext>
                  </a:extLst>
                </a:gridCol>
                <a:gridCol w="329184">
                  <a:extLst>
                    <a:ext uri="{9D8B030D-6E8A-4147-A177-3AD203B41FA5}">
                      <a16:colId xmlns:a16="http://schemas.microsoft.com/office/drawing/2014/main" val="3327193725"/>
                    </a:ext>
                  </a:extLst>
                </a:gridCol>
                <a:gridCol w="329184">
                  <a:extLst>
                    <a:ext uri="{9D8B030D-6E8A-4147-A177-3AD203B41FA5}">
                      <a16:colId xmlns:a16="http://schemas.microsoft.com/office/drawing/2014/main" val="1844771021"/>
                    </a:ext>
                  </a:extLst>
                </a:gridCol>
                <a:gridCol w="329184">
                  <a:extLst>
                    <a:ext uri="{9D8B030D-6E8A-4147-A177-3AD203B41FA5}">
                      <a16:colId xmlns:a16="http://schemas.microsoft.com/office/drawing/2014/main" val="2072182719"/>
                    </a:ext>
                  </a:extLst>
                </a:gridCol>
                <a:gridCol w="329184">
                  <a:extLst>
                    <a:ext uri="{9D8B030D-6E8A-4147-A177-3AD203B41FA5}">
                      <a16:colId xmlns:a16="http://schemas.microsoft.com/office/drawing/2014/main" val="3558795839"/>
                    </a:ext>
                  </a:extLst>
                </a:gridCol>
                <a:gridCol w="329184">
                  <a:extLst>
                    <a:ext uri="{9D8B030D-6E8A-4147-A177-3AD203B41FA5}">
                      <a16:colId xmlns:a16="http://schemas.microsoft.com/office/drawing/2014/main" val="1130967494"/>
                    </a:ext>
                  </a:extLst>
                </a:gridCol>
                <a:gridCol w="329184">
                  <a:extLst>
                    <a:ext uri="{9D8B030D-6E8A-4147-A177-3AD203B41FA5}">
                      <a16:colId xmlns:a16="http://schemas.microsoft.com/office/drawing/2014/main" val="1355201026"/>
                    </a:ext>
                  </a:extLst>
                </a:gridCol>
                <a:gridCol w="329184">
                  <a:extLst>
                    <a:ext uri="{9D8B030D-6E8A-4147-A177-3AD203B41FA5}">
                      <a16:colId xmlns:a16="http://schemas.microsoft.com/office/drawing/2014/main" val="3716580423"/>
                    </a:ext>
                  </a:extLst>
                </a:gridCol>
                <a:gridCol w="329184">
                  <a:extLst>
                    <a:ext uri="{9D8B030D-6E8A-4147-A177-3AD203B41FA5}">
                      <a16:colId xmlns:a16="http://schemas.microsoft.com/office/drawing/2014/main" val="3474456769"/>
                    </a:ext>
                  </a:extLst>
                </a:gridCol>
                <a:gridCol w="329184">
                  <a:extLst>
                    <a:ext uri="{9D8B030D-6E8A-4147-A177-3AD203B41FA5}">
                      <a16:colId xmlns:a16="http://schemas.microsoft.com/office/drawing/2014/main" val="4242624801"/>
                    </a:ext>
                  </a:extLst>
                </a:gridCol>
                <a:gridCol w="329184">
                  <a:extLst>
                    <a:ext uri="{9D8B030D-6E8A-4147-A177-3AD203B41FA5}">
                      <a16:colId xmlns:a16="http://schemas.microsoft.com/office/drawing/2014/main" val="62852109"/>
                    </a:ext>
                  </a:extLst>
                </a:gridCol>
                <a:gridCol w="329184">
                  <a:extLst>
                    <a:ext uri="{9D8B030D-6E8A-4147-A177-3AD203B41FA5}">
                      <a16:colId xmlns:a16="http://schemas.microsoft.com/office/drawing/2014/main" val="1057666474"/>
                    </a:ext>
                  </a:extLst>
                </a:gridCol>
                <a:gridCol w="329184">
                  <a:extLst>
                    <a:ext uri="{9D8B030D-6E8A-4147-A177-3AD203B41FA5}">
                      <a16:colId xmlns:a16="http://schemas.microsoft.com/office/drawing/2014/main" val="22481389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50438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- 2020-10-24 16:13:01</a:t>
                      </a:r>
                      <a:r>
                        <a:rPr kumimoji="0" lang="en-US" sz="1000" b="0" i="0" u="none" strike="noStrike" kern="1200" cap="none" spc="0" normalizeH="0" baseline="0" noProof="0">
                          <a:ln>
                            <a:noFill/>
                          </a:ln>
                          <a:solidFill>
                            <a:prstClr val="black"/>
                          </a:solidFill>
                          <a:effectLst/>
                          <a:uLnTx/>
                          <a:uFillTx/>
                          <a:latin typeface="+mn-lt"/>
                          <a:ea typeface="+mn-ea"/>
                          <a:cs typeface="+mn-cs"/>
                        </a:rPr>
                        <a:t>
 It’s a wrap! 
Everyone had a blast at Uptown Arena Polo Season 2 — our Arena was filled with exciting vibes, and the matches were in full swing. We’re proud that Uptown Cairo’s team is the winner. 
We would like to thank our partner Kings Polo and the event organizer Event House Egypt for their efforts many more successful seasons!
#Emaar #EmaarMisr #UptownCairo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https://scontent-dfw5-2.xx.fbcdn.net/v/t1.0-0/p480x480/122687358_3301923453195623_2129491293736263829_n.jpg?_nc_cat=109&amp;ccb=2&amp;_nc_sid=110474&amp;_nc_ohc=mm3Q7rtw7toAX87rwVW&amp;_nc_ht=scontent-dfw5-2.xx&amp;tp=6&amp;oh=0cb3212999dd50e23b08a8b83d5bb57b&amp;oe=5FD8EF2A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13:12:53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7891030"/>
                  </a:ext>
                </a:extLst>
              </a:tr>
            </a:tbl>
          </a:graphicData>
        </a:graphic>
      </p:graphicFrame>
      <p:sp>
        <p:nvSpPr>
          <p:cNvPr id="4" name="Text Placeholder 3">
            <a:extLst>
              <a:ext uri="{FF2B5EF4-FFF2-40B4-BE49-F238E27FC236}">
                <a16:creationId xmlns:a16="http://schemas.microsoft.com/office/drawing/2014/main" id="{BBAE7FC3-F6D2-4224-87ED-F528FD5667A9}"/>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1376070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8362A-542E-4360-B286-7B14E2264318}"/>
              </a:ext>
            </a:extLst>
          </p:cNvPr>
          <p:cNvSpPr>
            <a:spLocks noGrp="1"/>
          </p:cNvSpPr>
          <p:nvPr>
            <p:ph type="title"/>
          </p:nvPr>
        </p:nvSpPr>
        <p:spPr/>
        <p:txBody>
          <a:bodyPr/>
          <a:lstStyle/>
          <a:p>
            <a:r>
              <a:rPr lang="en-US"/>
              <a:t>Facebook Own Posts Table | Emaar Misr - 16 of 26</a:t>
            </a:r>
          </a:p>
        </p:txBody>
      </p:sp>
      <p:graphicFrame>
        <p:nvGraphicFramePr>
          <p:cNvPr id="5" name="Table Placeholder 4">
            <a:extLst>
              <a:ext uri="{FF2B5EF4-FFF2-40B4-BE49-F238E27FC236}">
                <a16:creationId xmlns:a16="http://schemas.microsoft.com/office/drawing/2014/main" id="{036A037B-54B2-4DA8-8893-7A3463126904}"/>
              </a:ext>
            </a:extLst>
          </p:cNvPr>
          <p:cNvGraphicFramePr>
            <a:graphicFrameLocks noGrp="1"/>
          </p:cNvGraphicFramePr>
          <p:nvPr>
            <p:ph type="tbl" sz="quarter" idx="13"/>
            <p:extLst>
              <p:ext uri="{D42A27DB-BD31-4B8C-83A1-F6EECF244321}">
                <p14:modId xmlns:p14="http://schemas.microsoft.com/office/powerpoint/2010/main" val="42210435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21995283"/>
                    </a:ext>
                  </a:extLst>
                </a:gridCol>
                <a:gridCol w="987552">
                  <a:extLst>
                    <a:ext uri="{9D8B030D-6E8A-4147-A177-3AD203B41FA5}">
                      <a16:colId xmlns:a16="http://schemas.microsoft.com/office/drawing/2014/main" val="1876609063"/>
                    </a:ext>
                  </a:extLst>
                </a:gridCol>
                <a:gridCol w="740664">
                  <a:extLst>
                    <a:ext uri="{9D8B030D-6E8A-4147-A177-3AD203B41FA5}">
                      <a16:colId xmlns:a16="http://schemas.microsoft.com/office/drawing/2014/main" val="3292123013"/>
                    </a:ext>
                  </a:extLst>
                </a:gridCol>
                <a:gridCol w="329184">
                  <a:extLst>
                    <a:ext uri="{9D8B030D-6E8A-4147-A177-3AD203B41FA5}">
                      <a16:colId xmlns:a16="http://schemas.microsoft.com/office/drawing/2014/main" val="2570816580"/>
                    </a:ext>
                  </a:extLst>
                </a:gridCol>
                <a:gridCol w="329184">
                  <a:extLst>
                    <a:ext uri="{9D8B030D-6E8A-4147-A177-3AD203B41FA5}">
                      <a16:colId xmlns:a16="http://schemas.microsoft.com/office/drawing/2014/main" val="1119828188"/>
                    </a:ext>
                  </a:extLst>
                </a:gridCol>
                <a:gridCol w="329184">
                  <a:extLst>
                    <a:ext uri="{9D8B030D-6E8A-4147-A177-3AD203B41FA5}">
                      <a16:colId xmlns:a16="http://schemas.microsoft.com/office/drawing/2014/main" val="2442376419"/>
                    </a:ext>
                  </a:extLst>
                </a:gridCol>
                <a:gridCol w="329184">
                  <a:extLst>
                    <a:ext uri="{9D8B030D-6E8A-4147-A177-3AD203B41FA5}">
                      <a16:colId xmlns:a16="http://schemas.microsoft.com/office/drawing/2014/main" val="2828397848"/>
                    </a:ext>
                  </a:extLst>
                </a:gridCol>
                <a:gridCol w="329184">
                  <a:extLst>
                    <a:ext uri="{9D8B030D-6E8A-4147-A177-3AD203B41FA5}">
                      <a16:colId xmlns:a16="http://schemas.microsoft.com/office/drawing/2014/main" val="3215821190"/>
                    </a:ext>
                  </a:extLst>
                </a:gridCol>
                <a:gridCol w="329184">
                  <a:extLst>
                    <a:ext uri="{9D8B030D-6E8A-4147-A177-3AD203B41FA5}">
                      <a16:colId xmlns:a16="http://schemas.microsoft.com/office/drawing/2014/main" val="1948660024"/>
                    </a:ext>
                  </a:extLst>
                </a:gridCol>
                <a:gridCol w="329184">
                  <a:extLst>
                    <a:ext uri="{9D8B030D-6E8A-4147-A177-3AD203B41FA5}">
                      <a16:colId xmlns:a16="http://schemas.microsoft.com/office/drawing/2014/main" val="3321254552"/>
                    </a:ext>
                  </a:extLst>
                </a:gridCol>
                <a:gridCol w="329184">
                  <a:extLst>
                    <a:ext uri="{9D8B030D-6E8A-4147-A177-3AD203B41FA5}">
                      <a16:colId xmlns:a16="http://schemas.microsoft.com/office/drawing/2014/main" val="1275266012"/>
                    </a:ext>
                  </a:extLst>
                </a:gridCol>
                <a:gridCol w="329184">
                  <a:extLst>
                    <a:ext uri="{9D8B030D-6E8A-4147-A177-3AD203B41FA5}">
                      <a16:colId xmlns:a16="http://schemas.microsoft.com/office/drawing/2014/main" val="3755052286"/>
                    </a:ext>
                  </a:extLst>
                </a:gridCol>
                <a:gridCol w="329184">
                  <a:extLst>
                    <a:ext uri="{9D8B030D-6E8A-4147-A177-3AD203B41FA5}">
                      <a16:colId xmlns:a16="http://schemas.microsoft.com/office/drawing/2014/main" val="1568378430"/>
                    </a:ext>
                  </a:extLst>
                </a:gridCol>
                <a:gridCol w="329184">
                  <a:extLst>
                    <a:ext uri="{9D8B030D-6E8A-4147-A177-3AD203B41FA5}">
                      <a16:colId xmlns:a16="http://schemas.microsoft.com/office/drawing/2014/main" val="1269561061"/>
                    </a:ext>
                  </a:extLst>
                </a:gridCol>
                <a:gridCol w="329184">
                  <a:extLst>
                    <a:ext uri="{9D8B030D-6E8A-4147-A177-3AD203B41FA5}">
                      <a16:colId xmlns:a16="http://schemas.microsoft.com/office/drawing/2014/main" val="956000752"/>
                    </a:ext>
                  </a:extLst>
                </a:gridCol>
                <a:gridCol w="329184">
                  <a:extLst>
                    <a:ext uri="{9D8B030D-6E8A-4147-A177-3AD203B41FA5}">
                      <a16:colId xmlns:a16="http://schemas.microsoft.com/office/drawing/2014/main" val="10604867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23697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- 2020-10-12 16:19:01</a:t>
                      </a:r>
                      <a:r>
                        <a:rPr kumimoji="0" lang="en-US" sz="1000" b="0" i="0" u="none" strike="noStrike" kern="1200" cap="none" spc="0" normalizeH="0" baseline="0" noProof="0">
                          <a:ln>
                            <a:noFill/>
                          </a:ln>
                          <a:solidFill>
                            <a:prstClr val="black"/>
                          </a:solidFill>
                          <a:effectLst/>
                          <a:uLnTx/>
                          <a:uFillTx/>
                          <a:latin typeface="+mn-lt"/>
                          <a:ea typeface="+mn-ea"/>
                          <a:cs typeface="+mn-cs"/>
                        </a:rPr>
                        <a:t>
 A spectacular experience is coming your way at Uptown Cairo! 
Introducing the second season of Uptown Arena Polo at Uptown Cairo in collaboration with Kings Polo Academy. 
Join us on the 23rd and 24th of October to watch the game, enjoy live music, art activities and freshly crafted bites!
#Emaar #EmaarMisr #UptownCairo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https://scontent-iad3-1.xx.fbcdn.net/v/t15.13418-10/s720x720/120919309_385488532833931_788840269077554423_n.jpg?_nc_cat=100&amp;ccb=2&amp;_nc_sid=ad6a45&amp;_nc_ohc=nXXWn4Kr4EMAX-uGFS7&amp;_nc_ht=scontent-iad3-1.xx&amp;tp=7&amp;oh=a44f5982fb8c5e2a08214ccac8ec4356&amp;oe=5FC7840E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07:16:42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8321417"/>
                  </a:ext>
                </a:extLst>
              </a:tr>
            </a:tbl>
          </a:graphicData>
        </a:graphic>
      </p:graphicFrame>
      <p:sp>
        <p:nvSpPr>
          <p:cNvPr id="4" name="Text Placeholder 3">
            <a:extLst>
              <a:ext uri="{FF2B5EF4-FFF2-40B4-BE49-F238E27FC236}">
                <a16:creationId xmlns:a16="http://schemas.microsoft.com/office/drawing/2014/main" id="{8E0C0063-44F5-48EF-ABE3-E403D99F00CA}"/>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426827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04FE-2943-4E06-A21F-A17B38D195E1}"/>
              </a:ext>
            </a:extLst>
          </p:cNvPr>
          <p:cNvSpPr>
            <a:spLocks noGrp="1"/>
          </p:cNvSpPr>
          <p:nvPr>
            <p:ph type="title"/>
          </p:nvPr>
        </p:nvSpPr>
        <p:spPr/>
        <p:txBody>
          <a:bodyPr/>
          <a:lstStyle/>
          <a:p>
            <a:r>
              <a:rPr lang="en-US"/>
              <a:t>Facebook Own Posts Table | Emaar Misr - 17 of 26</a:t>
            </a:r>
          </a:p>
        </p:txBody>
      </p:sp>
      <p:graphicFrame>
        <p:nvGraphicFramePr>
          <p:cNvPr id="5" name="Table Placeholder 4">
            <a:extLst>
              <a:ext uri="{FF2B5EF4-FFF2-40B4-BE49-F238E27FC236}">
                <a16:creationId xmlns:a16="http://schemas.microsoft.com/office/drawing/2014/main" id="{12E5F8F6-D395-49EC-9EF6-8EBFB63F4385}"/>
              </a:ext>
            </a:extLst>
          </p:cNvPr>
          <p:cNvGraphicFramePr>
            <a:graphicFrameLocks noGrp="1"/>
          </p:cNvGraphicFramePr>
          <p:nvPr>
            <p:ph type="tbl" sz="quarter" idx="13"/>
            <p:extLst>
              <p:ext uri="{D42A27DB-BD31-4B8C-83A1-F6EECF244321}">
                <p14:modId xmlns:p14="http://schemas.microsoft.com/office/powerpoint/2010/main" val="16694301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2544727"/>
                    </a:ext>
                  </a:extLst>
                </a:gridCol>
                <a:gridCol w="987552">
                  <a:extLst>
                    <a:ext uri="{9D8B030D-6E8A-4147-A177-3AD203B41FA5}">
                      <a16:colId xmlns:a16="http://schemas.microsoft.com/office/drawing/2014/main" val="3794537683"/>
                    </a:ext>
                  </a:extLst>
                </a:gridCol>
                <a:gridCol w="740664">
                  <a:extLst>
                    <a:ext uri="{9D8B030D-6E8A-4147-A177-3AD203B41FA5}">
                      <a16:colId xmlns:a16="http://schemas.microsoft.com/office/drawing/2014/main" val="2086462669"/>
                    </a:ext>
                  </a:extLst>
                </a:gridCol>
                <a:gridCol w="329184">
                  <a:extLst>
                    <a:ext uri="{9D8B030D-6E8A-4147-A177-3AD203B41FA5}">
                      <a16:colId xmlns:a16="http://schemas.microsoft.com/office/drawing/2014/main" val="2185216684"/>
                    </a:ext>
                  </a:extLst>
                </a:gridCol>
                <a:gridCol w="329184">
                  <a:extLst>
                    <a:ext uri="{9D8B030D-6E8A-4147-A177-3AD203B41FA5}">
                      <a16:colId xmlns:a16="http://schemas.microsoft.com/office/drawing/2014/main" val="3793280679"/>
                    </a:ext>
                  </a:extLst>
                </a:gridCol>
                <a:gridCol w="329184">
                  <a:extLst>
                    <a:ext uri="{9D8B030D-6E8A-4147-A177-3AD203B41FA5}">
                      <a16:colId xmlns:a16="http://schemas.microsoft.com/office/drawing/2014/main" val="3026567116"/>
                    </a:ext>
                  </a:extLst>
                </a:gridCol>
                <a:gridCol w="329184">
                  <a:extLst>
                    <a:ext uri="{9D8B030D-6E8A-4147-A177-3AD203B41FA5}">
                      <a16:colId xmlns:a16="http://schemas.microsoft.com/office/drawing/2014/main" val="3749600559"/>
                    </a:ext>
                  </a:extLst>
                </a:gridCol>
                <a:gridCol w="329184">
                  <a:extLst>
                    <a:ext uri="{9D8B030D-6E8A-4147-A177-3AD203B41FA5}">
                      <a16:colId xmlns:a16="http://schemas.microsoft.com/office/drawing/2014/main" val="2621625812"/>
                    </a:ext>
                  </a:extLst>
                </a:gridCol>
                <a:gridCol w="329184">
                  <a:extLst>
                    <a:ext uri="{9D8B030D-6E8A-4147-A177-3AD203B41FA5}">
                      <a16:colId xmlns:a16="http://schemas.microsoft.com/office/drawing/2014/main" val="3516477647"/>
                    </a:ext>
                  </a:extLst>
                </a:gridCol>
                <a:gridCol w="329184">
                  <a:extLst>
                    <a:ext uri="{9D8B030D-6E8A-4147-A177-3AD203B41FA5}">
                      <a16:colId xmlns:a16="http://schemas.microsoft.com/office/drawing/2014/main" val="3496025921"/>
                    </a:ext>
                  </a:extLst>
                </a:gridCol>
                <a:gridCol w="329184">
                  <a:extLst>
                    <a:ext uri="{9D8B030D-6E8A-4147-A177-3AD203B41FA5}">
                      <a16:colId xmlns:a16="http://schemas.microsoft.com/office/drawing/2014/main" val="1981256057"/>
                    </a:ext>
                  </a:extLst>
                </a:gridCol>
                <a:gridCol w="329184">
                  <a:extLst>
                    <a:ext uri="{9D8B030D-6E8A-4147-A177-3AD203B41FA5}">
                      <a16:colId xmlns:a16="http://schemas.microsoft.com/office/drawing/2014/main" val="2400691810"/>
                    </a:ext>
                  </a:extLst>
                </a:gridCol>
                <a:gridCol w="329184">
                  <a:extLst>
                    <a:ext uri="{9D8B030D-6E8A-4147-A177-3AD203B41FA5}">
                      <a16:colId xmlns:a16="http://schemas.microsoft.com/office/drawing/2014/main" val="609342698"/>
                    </a:ext>
                  </a:extLst>
                </a:gridCol>
                <a:gridCol w="329184">
                  <a:extLst>
                    <a:ext uri="{9D8B030D-6E8A-4147-A177-3AD203B41FA5}">
                      <a16:colId xmlns:a16="http://schemas.microsoft.com/office/drawing/2014/main" val="1583219982"/>
                    </a:ext>
                  </a:extLst>
                </a:gridCol>
                <a:gridCol w="329184">
                  <a:extLst>
                    <a:ext uri="{9D8B030D-6E8A-4147-A177-3AD203B41FA5}">
                      <a16:colId xmlns:a16="http://schemas.microsoft.com/office/drawing/2014/main" val="3284296372"/>
                    </a:ext>
                  </a:extLst>
                </a:gridCol>
                <a:gridCol w="329184">
                  <a:extLst>
                    <a:ext uri="{9D8B030D-6E8A-4147-A177-3AD203B41FA5}">
                      <a16:colId xmlns:a16="http://schemas.microsoft.com/office/drawing/2014/main" val="32376678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83611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Emaar Misr - 2020-10-16 19:55:25</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121647240_377533540279569_3270060409331793954_n.jpg?_nc_cat=100&amp;ccb=2&amp;_nc_sid=ad6a45&amp;_nc_ohc=25aHJ31VZQcAX8hkPr4&amp;_nc_ht=scontent-iad3-1.xx&amp;tp=7&amp;oh=370b66b601e01ff7fcb917a18b611c82&amp;oe=5FC1CCC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01:19:57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7252735"/>
                  </a:ext>
                </a:extLst>
              </a:tr>
            </a:tbl>
          </a:graphicData>
        </a:graphic>
      </p:graphicFrame>
      <p:sp>
        <p:nvSpPr>
          <p:cNvPr id="4" name="Text Placeholder 3">
            <a:extLst>
              <a:ext uri="{FF2B5EF4-FFF2-40B4-BE49-F238E27FC236}">
                <a16:creationId xmlns:a16="http://schemas.microsoft.com/office/drawing/2014/main" id="{B0D4C6CF-4A23-462D-A95B-2A492CE3CBD8}"/>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1812056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3E8D-3B55-454E-86E7-690097C16016}"/>
              </a:ext>
            </a:extLst>
          </p:cNvPr>
          <p:cNvSpPr>
            <a:spLocks noGrp="1"/>
          </p:cNvSpPr>
          <p:nvPr>
            <p:ph type="title"/>
          </p:nvPr>
        </p:nvSpPr>
        <p:spPr/>
        <p:txBody>
          <a:bodyPr/>
          <a:lstStyle/>
          <a:p>
            <a:r>
              <a:rPr lang="en-US"/>
              <a:t>Facebook Own Posts Table | Emaar Misr - 18 of 26</a:t>
            </a:r>
          </a:p>
        </p:txBody>
      </p:sp>
      <p:graphicFrame>
        <p:nvGraphicFramePr>
          <p:cNvPr id="5" name="Table Placeholder 4">
            <a:extLst>
              <a:ext uri="{FF2B5EF4-FFF2-40B4-BE49-F238E27FC236}">
                <a16:creationId xmlns:a16="http://schemas.microsoft.com/office/drawing/2014/main" id="{0417C526-1732-4B40-8CE1-24A2795BB4DC}"/>
              </a:ext>
            </a:extLst>
          </p:cNvPr>
          <p:cNvGraphicFramePr>
            <a:graphicFrameLocks noGrp="1"/>
          </p:cNvGraphicFramePr>
          <p:nvPr>
            <p:ph type="tbl" sz="quarter" idx="13"/>
            <p:extLst>
              <p:ext uri="{D42A27DB-BD31-4B8C-83A1-F6EECF244321}">
                <p14:modId xmlns:p14="http://schemas.microsoft.com/office/powerpoint/2010/main" val="2019392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1630582"/>
                    </a:ext>
                  </a:extLst>
                </a:gridCol>
                <a:gridCol w="987552">
                  <a:extLst>
                    <a:ext uri="{9D8B030D-6E8A-4147-A177-3AD203B41FA5}">
                      <a16:colId xmlns:a16="http://schemas.microsoft.com/office/drawing/2014/main" val="1339575645"/>
                    </a:ext>
                  </a:extLst>
                </a:gridCol>
                <a:gridCol w="740664">
                  <a:extLst>
                    <a:ext uri="{9D8B030D-6E8A-4147-A177-3AD203B41FA5}">
                      <a16:colId xmlns:a16="http://schemas.microsoft.com/office/drawing/2014/main" val="2228271052"/>
                    </a:ext>
                  </a:extLst>
                </a:gridCol>
                <a:gridCol w="329184">
                  <a:extLst>
                    <a:ext uri="{9D8B030D-6E8A-4147-A177-3AD203B41FA5}">
                      <a16:colId xmlns:a16="http://schemas.microsoft.com/office/drawing/2014/main" val="2820328780"/>
                    </a:ext>
                  </a:extLst>
                </a:gridCol>
                <a:gridCol w="329184">
                  <a:extLst>
                    <a:ext uri="{9D8B030D-6E8A-4147-A177-3AD203B41FA5}">
                      <a16:colId xmlns:a16="http://schemas.microsoft.com/office/drawing/2014/main" val="3304312862"/>
                    </a:ext>
                  </a:extLst>
                </a:gridCol>
                <a:gridCol w="329184">
                  <a:extLst>
                    <a:ext uri="{9D8B030D-6E8A-4147-A177-3AD203B41FA5}">
                      <a16:colId xmlns:a16="http://schemas.microsoft.com/office/drawing/2014/main" val="622049369"/>
                    </a:ext>
                  </a:extLst>
                </a:gridCol>
                <a:gridCol w="329184">
                  <a:extLst>
                    <a:ext uri="{9D8B030D-6E8A-4147-A177-3AD203B41FA5}">
                      <a16:colId xmlns:a16="http://schemas.microsoft.com/office/drawing/2014/main" val="2832682705"/>
                    </a:ext>
                  </a:extLst>
                </a:gridCol>
                <a:gridCol w="329184">
                  <a:extLst>
                    <a:ext uri="{9D8B030D-6E8A-4147-A177-3AD203B41FA5}">
                      <a16:colId xmlns:a16="http://schemas.microsoft.com/office/drawing/2014/main" val="914309091"/>
                    </a:ext>
                  </a:extLst>
                </a:gridCol>
                <a:gridCol w="329184">
                  <a:extLst>
                    <a:ext uri="{9D8B030D-6E8A-4147-A177-3AD203B41FA5}">
                      <a16:colId xmlns:a16="http://schemas.microsoft.com/office/drawing/2014/main" val="2204186655"/>
                    </a:ext>
                  </a:extLst>
                </a:gridCol>
                <a:gridCol w="329184">
                  <a:extLst>
                    <a:ext uri="{9D8B030D-6E8A-4147-A177-3AD203B41FA5}">
                      <a16:colId xmlns:a16="http://schemas.microsoft.com/office/drawing/2014/main" val="1013041908"/>
                    </a:ext>
                  </a:extLst>
                </a:gridCol>
                <a:gridCol w="329184">
                  <a:extLst>
                    <a:ext uri="{9D8B030D-6E8A-4147-A177-3AD203B41FA5}">
                      <a16:colId xmlns:a16="http://schemas.microsoft.com/office/drawing/2014/main" val="4153761520"/>
                    </a:ext>
                  </a:extLst>
                </a:gridCol>
                <a:gridCol w="329184">
                  <a:extLst>
                    <a:ext uri="{9D8B030D-6E8A-4147-A177-3AD203B41FA5}">
                      <a16:colId xmlns:a16="http://schemas.microsoft.com/office/drawing/2014/main" val="1864508900"/>
                    </a:ext>
                  </a:extLst>
                </a:gridCol>
                <a:gridCol w="329184">
                  <a:extLst>
                    <a:ext uri="{9D8B030D-6E8A-4147-A177-3AD203B41FA5}">
                      <a16:colId xmlns:a16="http://schemas.microsoft.com/office/drawing/2014/main" val="3076090374"/>
                    </a:ext>
                  </a:extLst>
                </a:gridCol>
                <a:gridCol w="329184">
                  <a:extLst>
                    <a:ext uri="{9D8B030D-6E8A-4147-A177-3AD203B41FA5}">
                      <a16:colId xmlns:a16="http://schemas.microsoft.com/office/drawing/2014/main" val="1861486507"/>
                    </a:ext>
                  </a:extLst>
                </a:gridCol>
                <a:gridCol w="329184">
                  <a:extLst>
                    <a:ext uri="{9D8B030D-6E8A-4147-A177-3AD203B41FA5}">
                      <a16:colId xmlns:a16="http://schemas.microsoft.com/office/drawing/2014/main" val="2452612778"/>
                    </a:ext>
                  </a:extLst>
                </a:gridCol>
                <a:gridCol w="329184">
                  <a:extLst>
                    <a:ext uri="{9D8B030D-6E8A-4147-A177-3AD203B41FA5}">
                      <a16:colId xmlns:a16="http://schemas.microsoft.com/office/drawing/2014/main" val="25109139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11841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Emaar Misr - 2020-10-16 20:41:48</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120935248_777862306106710_8343126970477416421_n.jpg?_nc_cat=107&amp;ccb=2&amp;_nc_sid=ad6a45&amp;_nc_ohc=M9_FEVFeXKoAX9snkka&amp;_nc_ht=scontent-iad3-1.xx&amp;tp=7&amp;oh=12044763edbdb5dc97b542308a4c2e04&amp;oe=5FBE93E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10/28/2020 19:17:50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6980564"/>
                  </a:ext>
                </a:extLst>
              </a:tr>
            </a:tbl>
          </a:graphicData>
        </a:graphic>
      </p:graphicFrame>
      <p:sp>
        <p:nvSpPr>
          <p:cNvPr id="4" name="Text Placeholder 3">
            <a:extLst>
              <a:ext uri="{FF2B5EF4-FFF2-40B4-BE49-F238E27FC236}">
                <a16:creationId xmlns:a16="http://schemas.microsoft.com/office/drawing/2014/main" id="{3DEFD2B9-7C37-417E-8DDE-F65564F51411}"/>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71780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C96C0-D310-4513-A081-A05DC27D7961}"/>
              </a:ext>
            </a:extLst>
          </p:cNvPr>
          <p:cNvSpPr>
            <a:spLocks noGrp="1"/>
          </p:cNvSpPr>
          <p:nvPr>
            <p:ph type="title"/>
          </p:nvPr>
        </p:nvSpPr>
        <p:spPr/>
        <p:txBody>
          <a:bodyPr/>
          <a:lstStyle/>
          <a:p>
            <a:r>
              <a:rPr lang="en-US"/>
              <a:t>Facebook Own Posts Table | Emaar Misr - 19 of 26</a:t>
            </a:r>
          </a:p>
        </p:txBody>
      </p:sp>
      <p:graphicFrame>
        <p:nvGraphicFramePr>
          <p:cNvPr id="5" name="Table Placeholder 4">
            <a:extLst>
              <a:ext uri="{FF2B5EF4-FFF2-40B4-BE49-F238E27FC236}">
                <a16:creationId xmlns:a16="http://schemas.microsoft.com/office/drawing/2014/main" id="{5D09E514-02E6-47CE-90AA-03019C1DE391}"/>
              </a:ext>
            </a:extLst>
          </p:cNvPr>
          <p:cNvGraphicFramePr>
            <a:graphicFrameLocks noGrp="1"/>
          </p:cNvGraphicFramePr>
          <p:nvPr>
            <p:ph type="tbl" sz="quarter" idx="13"/>
            <p:extLst>
              <p:ext uri="{D42A27DB-BD31-4B8C-83A1-F6EECF244321}">
                <p14:modId xmlns:p14="http://schemas.microsoft.com/office/powerpoint/2010/main" val="2999301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65951676"/>
                    </a:ext>
                  </a:extLst>
                </a:gridCol>
                <a:gridCol w="987552">
                  <a:extLst>
                    <a:ext uri="{9D8B030D-6E8A-4147-A177-3AD203B41FA5}">
                      <a16:colId xmlns:a16="http://schemas.microsoft.com/office/drawing/2014/main" val="1786689779"/>
                    </a:ext>
                  </a:extLst>
                </a:gridCol>
                <a:gridCol w="740664">
                  <a:extLst>
                    <a:ext uri="{9D8B030D-6E8A-4147-A177-3AD203B41FA5}">
                      <a16:colId xmlns:a16="http://schemas.microsoft.com/office/drawing/2014/main" val="3290890064"/>
                    </a:ext>
                  </a:extLst>
                </a:gridCol>
                <a:gridCol w="329184">
                  <a:extLst>
                    <a:ext uri="{9D8B030D-6E8A-4147-A177-3AD203B41FA5}">
                      <a16:colId xmlns:a16="http://schemas.microsoft.com/office/drawing/2014/main" val="3157808808"/>
                    </a:ext>
                  </a:extLst>
                </a:gridCol>
                <a:gridCol w="329184">
                  <a:extLst>
                    <a:ext uri="{9D8B030D-6E8A-4147-A177-3AD203B41FA5}">
                      <a16:colId xmlns:a16="http://schemas.microsoft.com/office/drawing/2014/main" val="2780188619"/>
                    </a:ext>
                  </a:extLst>
                </a:gridCol>
                <a:gridCol w="329184">
                  <a:extLst>
                    <a:ext uri="{9D8B030D-6E8A-4147-A177-3AD203B41FA5}">
                      <a16:colId xmlns:a16="http://schemas.microsoft.com/office/drawing/2014/main" val="2521580556"/>
                    </a:ext>
                  </a:extLst>
                </a:gridCol>
                <a:gridCol w="329184">
                  <a:extLst>
                    <a:ext uri="{9D8B030D-6E8A-4147-A177-3AD203B41FA5}">
                      <a16:colId xmlns:a16="http://schemas.microsoft.com/office/drawing/2014/main" val="3974903104"/>
                    </a:ext>
                  </a:extLst>
                </a:gridCol>
                <a:gridCol w="329184">
                  <a:extLst>
                    <a:ext uri="{9D8B030D-6E8A-4147-A177-3AD203B41FA5}">
                      <a16:colId xmlns:a16="http://schemas.microsoft.com/office/drawing/2014/main" val="4241800284"/>
                    </a:ext>
                  </a:extLst>
                </a:gridCol>
                <a:gridCol w="329184">
                  <a:extLst>
                    <a:ext uri="{9D8B030D-6E8A-4147-A177-3AD203B41FA5}">
                      <a16:colId xmlns:a16="http://schemas.microsoft.com/office/drawing/2014/main" val="655121925"/>
                    </a:ext>
                  </a:extLst>
                </a:gridCol>
                <a:gridCol w="329184">
                  <a:extLst>
                    <a:ext uri="{9D8B030D-6E8A-4147-A177-3AD203B41FA5}">
                      <a16:colId xmlns:a16="http://schemas.microsoft.com/office/drawing/2014/main" val="908848593"/>
                    </a:ext>
                  </a:extLst>
                </a:gridCol>
                <a:gridCol w="329184">
                  <a:extLst>
                    <a:ext uri="{9D8B030D-6E8A-4147-A177-3AD203B41FA5}">
                      <a16:colId xmlns:a16="http://schemas.microsoft.com/office/drawing/2014/main" val="76932997"/>
                    </a:ext>
                  </a:extLst>
                </a:gridCol>
                <a:gridCol w="329184">
                  <a:extLst>
                    <a:ext uri="{9D8B030D-6E8A-4147-A177-3AD203B41FA5}">
                      <a16:colId xmlns:a16="http://schemas.microsoft.com/office/drawing/2014/main" val="3785156967"/>
                    </a:ext>
                  </a:extLst>
                </a:gridCol>
                <a:gridCol w="329184">
                  <a:extLst>
                    <a:ext uri="{9D8B030D-6E8A-4147-A177-3AD203B41FA5}">
                      <a16:colId xmlns:a16="http://schemas.microsoft.com/office/drawing/2014/main" val="762911637"/>
                    </a:ext>
                  </a:extLst>
                </a:gridCol>
                <a:gridCol w="329184">
                  <a:extLst>
                    <a:ext uri="{9D8B030D-6E8A-4147-A177-3AD203B41FA5}">
                      <a16:colId xmlns:a16="http://schemas.microsoft.com/office/drawing/2014/main" val="3127005993"/>
                    </a:ext>
                  </a:extLst>
                </a:gridCol>
                <a:gridCol w="329184">
                  <a:extLst>
                    <a:ext uri="{9D8B030D-6E8A-4147-A177-3AD203B41FA5}">
                      <a16:colId xmlns:a16="http://schemas.microsoft.com/office/drawing/2014/main" val="2951044313"/>
                    </a:ext>
                  </a:extLst>
                </a:gridCol>
                <a:gridCol w="329184">
                  <a:extLst>
                    <a:ext uri="{9D8B030D-6E8A-4147-A177-3AD203B41FA5}">
                      <a16:colId xmlns:a16="http://schemas.microsoft.com/office/drawing/2014/main" val="33240986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59170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- 2020-10-18 18:48:40</a:t>
                      </a:r>
                      <a:r>
                        <a:rPr kumimoji="0" lang="en-US" sz="1000" b="0" i="0" u="none" strike="noStrike" kern="1200" cap="none" spc="0" normalizeH="0" baseline="0" noProof="0">
                          <a:ln>
                            <a:noFill/>
                          </a:ln>
                          <a:solidFill>
                            <a:prstClr val="black"/>
                          </a:solidFill>
                          <a:effectLst/>
                          <a:uLnTx/>
                          <a:uFillTx/>
                          <a:latin typeface="+mn-lt"/>
                          <a:ea typeface="+mn-ea"/>
                          <a:cs typeface="+mn-cs"/>
                        </a:rPr>
                        <a:t>
 A magical night to remember!
Building on the success of its first phase, Emaar Misr celebrated the launch of Cairo Gate’s second phase with a groundbreaking ceremony last Friday with Emaar Properties’ founder, Mohamed Alabbar, amongst the top tier celebrities and the Ministers of Tourism and Public Business Sector along with the favorite star Amr Diab. Here is a sneak peek from our glamorous celebration!
#Emaar #EmaarMisr #CairoGate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https://scontent-iad3-1.xx.fbcdn.net/v/t1.0-9/s720x720/121829940_3286753288045973_768214804357711356_o.jpg?_nc_cat=109&amp;ccb=2&amp;_nc_sid=8024bb&amp;_nc_ohc=SCcZrs03HZkAX_ln1R7&amp;_nc_ht=scontent-iad3-1.xx&amp;tp=7&amp;oh=0cf8799714dc03d12a55191e17690fbe&amp;oe=5FC1A27E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01:19:57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723014"/>
                  </a:ext>
                </a:extLst>
              </a:tr>
            </a:tbl>
          </a:graphicData>
        </a:graphic>
      </p:graphicFrame>
      <p:sp>
        <p:nvSpPr>
          <p:cNvPr id="4" name="Text Placeholder 3">
            <a:extLst>
              <a:ext uri="{FF2B5EF4-FFF2-40B4-BE49-F238E27FC236}">
                <a16:creationId xmlns:a16="http://schemas.microsoft.com/office/drawing/2014/main" id="{C57F2D00-6CC3-4A2B-85F4-D03E33A468F6}"/>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196597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2836-AC58-4295-AC66-ABEDE5736ACC}"/>
              </a:ext>
            </a:extLst>
          </p:cNvPr>
          <p:cNvSpPr>
            <a:spLocks noGrp="1"/>
          </p:cNvSpPr>
          <p:nvPr>
            <p:ph type="title"/>
          </p:nvPr>
        </p:nvSpPr>
        <p:spPr/>
        <p:txBody>
          <a:bodyPr/>
          <a:lstStyle/>
          <a:p>
            <a:r>
              <a:rPr lang="en-US"/>
              <a:t>Facebook Own Posts Table | Emaar Misr - 20 of 26</a:t>
            </a:r>
          </a:p>
        </p:txBody>
      </p:sp>
      <p:graphicFrame>
        <p:nvGraphicFramePr>
          <p:cNvPr id="5" name="Table Placeholder 4">
            <a:extLst>
              <a:ext uri="{FF2B5EF4-FFF2-40B4-BE49-F238E27FC236}">
                <a16:creationId xmlns:a16="http://schemas.microsoft.com/office/drawing/2014/main" id="{BD5B642C-777A-4938-9434-8F626E805E47}"/>
              </a:ext>
            </a:extLst>
          </p:cNvPr>
          <p:cNvGraphicFramePr>
            <a:graphicFrameLocks noGrp="1"/>
          </p:cNvGraphicFramePr>
          <p:nvPr>
            <p:ph type="tbl" sz="quarter" idx="13"/>
            <p:extLst>
              <p:ext uri="{D42A27DB-BD31-4B8C-83A1-F6EECF244321}">
                <p14:modId xmlns:p14="http://schemas.microsoft.com/office/powerpoint/2010/main" val="32222242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15601053"/>
                    </a:ext>
                  </a:extLst>
                </a:gridCol>
                <a:gridCol w="987552">
                  <a:extLst>
                    <a:ext uri="{9D8B030D-6E8A-4147-A177-3AD203B41FA5}">
                      <a16:colId xmlns:a16="http://schemas.microsoft.com/office/drawing/2014/main" val="405962609"/>
                    </a:ext>
                  </a:extLst>
                </a:gridCol>
                <a:gridCol w="740664">
                  <a:extLst>
                    <a:ext uri="{9D8B030D-6E8A-4147-A177-3AD203B41FA5}">
                      <a16:colId xmlns:a16="http://schemas.microsoft.com/office/drawing/2014/main" val="2321624158"/>
                    </a:ext>
                  </a:extLst>
                </a:gridCol>
                <a:gridCol w="329184">
                  <a:extLst>
                    <a:ext uri="{9D8B030D-6E8A-4147-A177-3AD203B41FA5}">
                      <a16:colId xmlns:a16="http://schemas.microsoft.com/office/drawing/2014/main" val="4087138151"/>
                    </a:ext>
                  </a:extLst>
                </a:gridCol>
                <a:gridCol w="329184">
                  <a:extLst>
                    <a:ext uri="{9D8B030D-6E8A-4147-A177-3AD203B41FA5}">
                      <a16:colId xmlns:a16="http://schemas.microsoft.com/office/drawing/2014/main" val="2031519771"/>
                    </a:ext>
                  </a:extLst>
                </a:gridCol>
                <a:gridCol w="329184">
                  <a:extLst>
                    <a:ext uri="{9D8B030D-6E8A-4147-A177-3AD203B41FA5}">
                      <a16:colId xmlns:a16="http://schemas.microsoft.com/office/drawing/2014/main" val="2729749751"/>
                    </a:ext>
                  </a:extLst>
                </a:gridCol>
                <a:gridCol w="329184">
                  <a:extLst>
                    <a:ext uri="{9D8B030D-6E8A-4147-A177-3AD203B41FA5}">
                      <a16:colId xmlns:a16="http://schemas.microsoft.com/office/drawing/2014/main" val="1759090132"/>
                    </a:ext>
                  </a:extLst>
                </a:gridCol>
                <a:gridCol w="329184">
                  <a:extLst>
                    <a:ext uri="{9D8B030D-6E8A-4147-A177-3AD203B41FA5}">
                      <a16:colId xmlns:a16="http://schemas.microsoft.com/office/drawing/2014/main" val="2434496164"/>
                    </a:ext>
                  </a:extLst>
                </a:gridCol>
                <a:gridCol w="329184">
                  <a:extLst>
                    <a:ext uri="{9D8B030D-6E8A-4147-A177-3AD203B41FA5}">
                      <a16:colId xmlns:a16="http://schemas.microsoft.com/office/drawing/2014/main" val="1246060777"/>
                    </a:ext>
                  </a:extLst>
                </a:gridCol>
                <a:gridCol w="329184">
                  <a:extLst>
                    <a:ext uri="{9D8B030D-6E8A-4147-A177-3AD203B41FA5}">
                      <a16:colId xmlns:a16="http://schemas.microsoft.com/office/drawing/2014/main" val="1541464113"/>
                    </a:ext>
                  </a:extLst>
                </a:gridCol>
                <a:gridCol w="329184">
                  <a:extLst>
                    <a:ext uri="{9D8B030D-6E8A-4147-A177-3AD203B41FA5}">
                      <a16:colId xmlns:a16="http://schemas.microsoft.com/office/drawing/2014/main" val="104197168"/>
                    </a:ext>
                  </a:extLst>
                </a:gridCol>
                <a:gridCol w="329184">
                  <a:extLst>
                    <a:ext uri="{9D8B030D-6E8A-4147-A177-3AD203B41FA5}">
                      <a16:colId xmlns:a16="http://schemas.microsoft.com/office/drawing/2014/main" val="3491544249"/>
                    </a:ext>
                  </a:extLst>
                </a:gridCol>
                <a:gridCol w="329184">
                  <a:extLst>
                    <a:ext uri="{9D8B030D-6E8A-4147-A177-3AD203B41FA5}">
                      <a16:colId xmlns:a16="http://schemas.microsoft.com/office/drawing/2014/main" val="303536253"/>
                    </a:ext>
                  </a:extLst>
                </a:gridCol>
                <a:gridCol w="329184">
                  <a:extLst>
                    <a:ext uri="{9D8B030D-6E8A-4147-A177-3AD203B41FA5}">
                      <a16:colId xmlns:a16="http://schemas.microsoft.com/office/drawing/2014/main" val="4183997823"/>
                    </a:ext>
                  </a:extLst>
                </a:gridCol>
                <a:gridCol w="329184">
                  <a:extLst>
                    <a:ext uri="{9D8B030D-6E8A-4147-A177-3AD203B41FA5}">
                      <a16:colId xmlns:a16="http://schemas.microsoft.com/office/drawing/2014/main" val="699459615"/>
                    </a:ext>
                  </a:extLst>
                </a:gridCol>
                <a:gridCol w="329184">
                  <a:extLst>
                    <a:ext uri="{9D8B030D-6E8A-4147-A177-3AD203B41FA5}">
                      <a16:colId xmlns:a16="http://schemas.microsoft.com/office/drawing/2014/main" val="40838928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27923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- 2020-10-26 18:33:59</a:t>
                      </a:r>
                      <a:r>
                        <a:rPr kumimoji="0" lang="en-US" sz="1000" b="0" i="0" u="none" strike="noStrike" kern="1200" cap="none" spc="0" normalizeH="0" baseline="0" noProof="0">
                          <a:ln>
                            <a:noFill/>
                          </a:ln>
                          <a:solidFill>
                            <a:prstClr val="black"/>
                          </a:solidFill>
                          <a:effectLst/>
                          <a:uLnTx/>
                          <a:uFillTx/>
                          <a:latin typeface="+mn-lt"/>
                          <a:ea typeface="+mn-ea"/>
                          <a:cs typeface="+mn-cs"/>
                        </a:rPr>
                        <a:t>
 We had the pleasure to meet the inspirational artist Britt Boutros Ghali in an exclusive interview full of stimulating art talks about her work, inspiration and philosophy. Britt Boutros Ghali will be showcasing her exquisite paintings at Uptown Cairo’s Art Town. Join us for an artistic experience you dont want to miss. 
Art curated by Arteology
#Emaar #EmaarMisr #UptownCairo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https://scontent-dfw5-1.xx.fbcdn.net/v/t15.5256-10/s720x720/121904015_358955258862875_8757365434490204420_n.jpg?_nc_cat=101&amp;ccb=2&amp;_nc_sid=ad6a45&amp;_nc_ohc=r4EDB13qiPkAX_I65--&amp;_nc_ht=scontent-dfw5-1.xx&amp;oh=35f00e03a60fec3be0096786c5d377df&amp;oe=5FDC25BA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13:12:53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1843870"/>
                  </a:ext>
                </a:extLst>
              </a:tr>
            </a:tbl>
          </a:graphicData>
        </a:graphic>
      </p:graphicFrame>
      <p:sp>
        <p:nvSpPr>
          <p:cNvPr id="4" name="Text Placeholder 3">
            <a:extLst>
              <a:ext uri="{FF2B5EF4-FFF2-40B4-BE49-F238E27FC236}">
                <a16:creationId xmlns:a16="http://schemas.microsoft.com/office/drawing/2014/main" id="{92E18D8D-C18A-43E9-8095-F4399E9D8716}"/>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12897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65ABB-6847-4316-ACC6-2F77E8D7197D}"/>
              </a:ext>
            </a:extLst>
          </p:cNvPr>
          <p:cNvSpPr>
            <a:spLocks noGrp="1"/>
          </p:cNvSpPr>
          <p:nvPr>
            <p:ph type="title"/>
          </p:nvPr>
        </p:nvSpPr>
        <p:spPr/>
        <p:txBody>
          <a:bodyPr/>
          <a:lstStyle/>
          <a:p>
            <a:r>
              <a:rPr lang="en-US"/>
              <a:t>Facebook Own Posts Table | Emaar Misr - 21 of 26</a:t>
            </a:r>
          </a:p>
        </p:txBody>
      </p:sp>
      <p:graphicFrame>
        <p:nvGraphicFramePr>
          <p:cNvPr id="5" name="Table Placeholder 4">
            <a:extLst>
              <a:ext uri="{FF2B5EF4-FFF2-40B4-BE49-F238E27FC236}">
                <a16:creationId xmlns:a16="http://schemas.microsoft.com/office/drawing/2014/main" id="{FC8462A4-E70C-49A0-B5A1-784839AF2A26}"/>
              </a:ext>
            </a:extLst>
          </p:cNvPr>
          <p:cNvGraphicFramePr>
            <a:graphicFrameLocks noGrp="1"/>
          </p:cNvGraphicFramePr>
          <p:nvPr>
            <p:ph type="tbl" sz="quarter" idx="13"/>
            <p:extLst>
              <p:ext uri="{D42A27DB-BD31-4B8C-83A1-F6EECF244321}">
                <p14:modId xmlns:p14="http://schemas.microsoft.com/office/powerpoint/2010/main" val="7130108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07936849"/>
                    </a:ext>
                  </a:extLst>
                </a:gridCol>
                <a:gridCol w="987552">
                  <a:extLst>
                    <a:ext uri="{9D8B030D-6E8A-4147-A177-3AD203B41FA5}">
                      <a16:colId xmlns:a16="http://schemas.microsoft.com/office/drawing/2014/main" val="3170550115"/>
                    </a:ext>
                  </a:extLst>
                </a:gridCol>
                <a:gridCol w="740664">
                  <a:extLst>
                    <a:ext uri="{9D8B030D-6E8A-4147-A177-3AD203B41FA5}">
                      <a16:colId xmlns:a16="http://schemas.microsoft.com/office/drawing/2014/main" val="4036033262"/>
                    </a:ext>
                  </a:extLst>
                </a:gridCol>
                <a:gridCol w="329184">
                  <a:extLst>
                    <a:ext uri="{9D8B030D-6E8A-4147-A177-3AD203B41FA5}">
                      <a16:colId xmlns:a16="http://schemas.microsoft.com/office/drawing/2014/main" val="2571591187"/>
                    </a:ext>
                  </a:extLst>
                </a:gridCol>
                <a:gridCol w="329184">
                  <a:extLst>
                    <a:ext uri="{9D8B030D-6E8A-4147-A177-3AD203B41FA5}">
                      <a16:colId xmlns:a16="http://schemas.microsoft.com/office/drawing/2014/main" val="3286664910"/>
                    </a:ext>
                  </a:extLst>
                </a:gridCol>
                <a:gridCol w="329184">
                  <a:extLst>
                    <a:ext uri="{9D8B030D-6E8A-4147-A177-3AD203B41FA5}">
                      <a16:colId xmlns:a16="http://schemas.microsoft.com/office/drawing/2014/main" val="3888686888"/>
                    </a:ext>
                  </a:extLst>
                </a:gridCol>
                <a:gridCol w="329184">
                  <a:extLst>
                    <a:ext uri="{9D8B030D-6E8A-4147-A177-3AD203B41FA5}">
                      <a16:colId xmlns:a16="http://schemas.microsoft.com/office/drawing/2014/main" val="4209160712"/>
                    </a:ext>
                  </a:extLst>
                </a:gridCol>
                <a:gridCol w="329184">
                  <a:extLst>
                    <a:ext uri="{9D8B030D-6E8A-4147-A177-3AD203B41FA5}">
                      <a16:colId xmlns:a16="http://schemas.microsoft.com/office/drawing/2014/main" val="1823528634"/>
                    </a:ext>
                  </a:extLst>
                </a:gridCol>
                <a:gridCol w="329184">
                  <a:extLst>
                    <a:ext uri="{9D8B030D-6E8A-4147-A177-3AD203B41FA5}">
                      <a16:colId xmlns:a16="http://schemas.microsoft.com/office/drawing/2014/main" val="3137115474"/>
                    </a:ext>
                  </a:extLst>
                </a:gridCol>
                <a:gridCol w="329184">
                  <a:extLst>
                    <a:ext uri="{9D8B030D-6E8A-4147-A177-3AD203B41FA5}">
                      <a16:colId xmlns:a16="http://schemas.microsoft.com/office/drawing/2014/main" val="1652804956"/>
                    </a:ext>
                  </a:extLst>
                </a:gridCol>
                <a:gridCol w="329184">
                  <a:extLst>
                    <a:ext uri="{9D8B030D-6E8A-4147-A177-3AD203B41FA5}">
                      <a16:colId xmlns:a16="http://schemas.microsoft.com/office/drawing/2014/main" val="752739947"/>
                    </a:ext>
                  </a:extLst>
                </a:gridCol>
                <a:gridCol w="329184">
                  <a:extLst>
                    <a:ext uri="{9D8B030D-6E8A-4147-A177-3AD203B41FA5}">
                      <a16:colId xmlns:a16="http://schemas.microsoft.com/office/drawing/2014/main" val="1153996181"/>
                    </a:ext>
                  </a:extLst>
                </a:gridCol>
                <a:gridCol w="329184">
                  <a:extLst>
                    <a:ext uri="{9D8B030D-6E8A-4147-A177-3AD203B41FA5}">
                      <a16:colId xmlns:a16="http://schemas.microsoft.com/office/drawing/2014/main" val="576089465"/>
                    </a:ext>
                  </a:extLst>
                </a:gridCol>
                <a:gridCol w="329184">
                  <a:extLst>
                    <a:ext uri="{9D8B030D-6E8A-4147-A177-3AD203B41FA5}">
                      <a16:colId xmlns:a16="http://schemas.microsoft.com/office/drawing/2014/main" val="2896852806"/>
                    </a:ext>
                  </a:extLst>
                </a:gridCol>
                <a:gridCol w="329184">
                  <a:extLst>
                    <a:ext uri="{9D8B030D-6E8A-4147-A177-3AD203B41FA5}">
                      <a16:colId xmlns:a16="http://schemas.microsoft.com/office/drawing/2014/main" val="4121817934"/>
                    </a:ext>
                  </a:extLst>
                </a:gridCol>
                <a:gridCol w="329184">
                  <a:extLst>
                    <a:ext uri="{9D8B030D-6E8A-4147-A177-3AD203B41FA5}">
                      <a16:colId xmlns:a16="http://schemas.microsoft.com/office/drawing/2014/main" val="8115438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77850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- 2020-10-16 19:22:17</a:t>
                      </a:r>
                      <a:r>
                        <a:rPr kumimoji="0" lang="en-US" sz="1000" b="0" i="0" u="none" strike="noStrike" kern="1200" cap="none" spc="0" normalizeH="0" baseline="0" noProof="0">
                          <a:ln>
                            <a:noFill/>
                          </a:ln>
                          <a:solidFill>
                            <a:prstClr val="black"/>
                          </a:solidFill>
                          <a:effectLst/>
                          <a:uLnTx/>
                          <a:uFillTx/>
                          <a:latin typeface="+mn-lt"/>
                          <a:ea typeface="+mn-ea"/>
                          <a:cs typeface="+mn-cs"/>
                        </a:rPr>
                        <a:t>
 #HappeningNow: Mr. Mohammed Alabbar’s opening speech at Cairo Gate’s launch event!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15.13418-10/s720x720/121838385_725094748217277_8946546899868157552_n.jpg?_nc_cat=110&amp;ccb=2&amp;_nc_sid=ad6a45&amp;_nc_ohc=36a2q5SPivMAX8Q2wtt&amp;_nc_ht=scontent-ort2-1.xx&amp;tp=7&amp;oh=cb20e0396b3f217f2c0969516ad4f25c&amp;oe=5FB972D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10/24/2020 19:18:09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3521934"/>
                  </a:ext>
                </a:extLst>
              </a:tr>
            </a:tbl>
          </a:graphicData>
        </a:graphic>
      </p:graphicFrame>
      <p:sp>
        <p:nvSpPr>
          <p:cNvPr id="4" name="Text Placeholder 3">
            <a:extLst>
              <a:ext uri="{FF2B5EF4-FFF2-40B4-BE49-F238E27FC236}">
                <a16:creationId xmlns:a16="http://schemas.microsoft.com/office/drawing/2014/main" id="{D08F3DBD-98BF-4F7E-8738-6B3B40AAB8AD}"/>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298605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8586-AA48-42E5-AE1F-6BAEA26FD69C}"/>
              </a:ext>
            </a:extLst>
          </p:cNvPr>
          <p:cNvSpPr>
            <a:spLocks noGrp="1"/>
          </p:cNvSpPr>
          <p:nvPr>
            <p:ph type="title"/>
          </p:nvPr>
        </p:nvSpPr>
        <p:spPr/>
        <p:txBody>
          <a:bodyPr/>
          <a:lstStyle/>
          <a:p>
            <a:r>
              <a:rPr lang="en-US"/>
              <a:t>Facebook Own Posts Table | Emaar Misr - 22 of 26</a:t>
            </a:r>
          </a:p>
        </p:txBody>
      </p:sp>
      <p:graphicFrame>
        <p:nvGraphicFramePr>
          <p:cNvPr id="5" name="Table Placeholder 4">
            <a:extLst>
              <a:ext uri="{FF2B5EF4-FFF2-40B4-BE49-F238E27FC236}">
                <a16:creationId xmlns:a16="http://schemas.microsoft.com/office/drawing/2014/main" id="{EC52E54B-686F-4747-9F9A-17832DD4F829}"/>
              </a:ext>
            </a:extLst>
          </p:cNvPr>
          <p:cNvGraphicFramePr>
            <a:graphicFrameLocks noGrp="1"/>
          </p:cNvGraphicFramePr>
          <p:nvPr>
            <p:ph type="tbl" sz="quarter" idx="13"/>
            <p:extLst>
              <p:ext uri="{D42A27DB-BD31-4B8C-83A1-F6EECF244321}">
                <p14:modId xmlns:p14="http://schemas.microsoft.com/office/powerpoint/2010/main" val="29863059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90497439"/>
                    </a:ext>
                  </a:extLst>
                </a:gridCol>
                <a:gridCol w="987552">
                  <a:extLst>
                    <a:ext uri="{9D8B030D-6E8A-4147-A177-3AD203B41FA5}">
                      <a16:colId xmlns:a16="http://schemas.microsoft.com/office/drawing/2014/main" val="2217489570"/>
                    </a:ext>
                  </a:extLst>
                </a:gridCol>
                <a:gridCol w="740664">
                  <a:extLst>
                    <a:ext uri="{9D8B030D-6E8A-4147-A177-3AD203B41FA5}">
                      <a16:colId xmlns:a16="http://schemas.microsoft.com/office/drawing/2014/main" val="4042533321"/>
                    </a:ext>
                  </a:extLst>
                </a:gridCol>
                <a:gridCol w="329184">
                  <a:extLst>
                    <a:ext uri="{9D8B030D-6E8A-4147-A177-3AD203B41FA5}">
                      <a16:colId xmlns:a16="http://schemas.microsoft.com/office/drawing/2014/main" val="3541768637"/>
                    </a:ext>
                  </a:extLst>
                </a:gridCol>
                <a:gridCol w="329184">
                  <a:extLst>
                    <a:ext uri="{9D8B030D-6E8A-4147-A177-3AD203B41FA5}">
                      <a16:colId xmlns:a16="http://schemas.microsoft.com/office/drawing/2014/main" val="2786413467"/>
                    </a:ext>
                  </a:extLst>
                </a:gridCol>
                <a:gridCol w="329184">
                  <a:extLst>
                    <a:ext uri="{9D8B030D-6E8A-4147-A177-3AD203B41FA5}">
                      <a16:colId xmlns:a16="http://schemas.microsoft.com/office/drawing/2014/main" val="1757251221"/>
                    </a:ext>
                  </a:extLst>
                </a:gridCol>
                <a:gridCol w="329184">
                  <a:extLst>
                    <a:ext uri="{9D8B030D-6E8A-4147-A177-3AD203B41FA5}">
                      <a16:colId xmlns:a16="http://schemas.microsoft.com/office/drawing/2014/main" val="1704923115"/>
                    </a:ext>
                  </a:extLst>
                </a:gridCol>
                <a:gridCol w="329184">
                  <a:extLst>
                    <a:ext uri="{9D8B030D-6E8A-4147-A177-3AD203B41FA5}">
                      <a16:colId xmlns:a16="http://schemas.microsoft.com/office/drawing/2014/main" val="2954902331"/>
                    </a:ext>
                  </a:extLst>
                </a:gridCol>
                <a:gridCol w="329184">
                  <a:extLst>
                    <a:ext uri="{9D8B030D-6E8A-4147-A177-3AD203B41FA5}">
                      <a16:colId xmlns:a16="http://schemas.microsoft.com/office/drawing/2014/main" val="2057046240"/>
                    </a:ext>
                  </a:extLst>
                </a:gridCol>
                <a:gridCol w="329184">
                  <a:extLst>
                    <a:ext uri="{9D8B030D-6E8A-4147-A177-3AD203B41FA5}">
                      <a16:colId xmlns:a16="http://schemas.microsoft.com/office/drawing/2014/main" val="2647139092"/>
                    </a:ext>
                  </a:extLst>
                </a:gridCol>
                <a:gridCol w="329184">
                  <a:extLst>
                    <a:ext uri="{9D8B030D-6E8A-4147-A177-3AD203B41FA5}">
                      <a16:colId xmlns:a16="http://schemas.microsoft.com/office/drawing/2014/main" val="2209955378"/>
                    </a:ext>
                  </a:extLst>
                </a:gridCol>
                <a:gridCol w="329184">
                  <a:extLst>
                    <a:ext uri="{9D8B030D-6E8A-4147-A177-3AD203B41FA5}">
                      <a16:colId xmlns:a16="http://schemas.microsoft.com/office/drawing/2014/main" val="961870214"/>
                    </a:ext>
                  </a:extLst>
                </a:gridCol>
                <a:gridCol w="329184">
                  <a:extLst>
                    <a:ext uri="{9D8B030D-6E8A-4147-A177-3AD203B41FA5}">
                      <a16:colId xmlns:a16="http://schemas.microsoft.com/office/drawing/2014/main" val="2391008740"/>
                    </a:ext>
                  </a:extLst>
                </a:gridCol>
                <a:gridCol w="329184">
                  <a:extLst>
                    <a:ext uri="{9D8B030D-6E8A-4147-A177-3AD203B41FA5}">
                      <a16:colId xmlns:a16="http://schemas.microsoft.com/office/drawing/2014/main" val="3035213020"/>
                    </a:ext>
                  </a:extLst>
                </a:gridCol>
                <a:gridCol w="329184">
                  <a:extLst>
                    <a:ext uri="{9D8B030D-6E8A-4147-A177-3AD203B41FA5}">
                      <a16:colId xmlns:a16="http://schemas.microsoft.com/office/drawing/2014/main" val="2821323949"/>
                    </a:ext>
                  </a:extLst>
                </a:gridCol>
                <a:gridCol w="329184">
                  <a:extLst>
                    <a:ext uri="{9D8B030D-6E8A-4147-A177-3AD203B41FA5}">
                      <a16:colId xmlns:a16="http://schemas.microsoft.com/office/drawing/2014/main" val="4533129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94781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Emaar Misr - 2020-10-16 20:07:56</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121808183_1377026752635123_2404790567841199460_n.jpg?_nc_cat=108&amp;ccb=2&amp;_nc_sid=ad6a45&amp;_nc_ohc=dY3iJTZAViMAX8_CD1r&amp;_nc_ht=scontent-iad3-1.xx&amp;tp=7&amp;oh=9ebe16c3d0ef744e674e539253f8aefa&amp;oe=5FB81231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10/23/2020 13:26:24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2192071"/>
                  </a:ext>
                </a:extLst>
              </a:tr>
            </a:tbl>
          </a:graphicData>
        </a:graphic>
      </p:graphicFrame>
      <p:sp>
        <p:nvSpPr>
          <p:cNvPr id="4" name="Text Placeholder 3">
            <a:extLst>
              <a:ext uri="{FF2B5EF4-FFF2-40B4-BE49-F238E27FC236}">
                <a16:creationId xmlns:a16="http://schemas.microsoft.com/office/drawing/2014/main" id="{9A65D5E9-3608-45A1-8085-0F3DD3649B9E}"/>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73835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2DE82-F0D5-4068-A7D8-7304E1E4CB53}"/>
              </a:ext>
            </a:extLst>
          </p:cNvPr>
          <p:cNvSpPr>
            <a:spLocks noGrp="1"/>
          </p:cNvSpPr>
          <p:nvPr>
            <p:ph type="title"/>
          </p:nvPr>
        </p:nvSpPr>
        <p:spPr/>
        <p:txBody>
          <a:bodyPr/>
          <a:lstStyle/>
          <a:p>
            <a:r>
              <a:rPr lang="en-US"/>
              <a:t>Facebook Own Posts Table | Emaar Misr - 23 of 26</a:t>
            </a:r>
          </a:p>
        </p:txBody>
      </p:sp>
      <p:graphicFrame>
        <p:nvGraphicFramePr>
          <p:cNvPr id="5" name="Table Placeholder 4">
            <a:extLst>
              <a:ext uri="{FF2B5EF4-FFF2-40B4-BE49-F238E27FC236}">
                <a16:creationId xmlns:a16="http://schemas.microsoft.com/office/drawing/2014/main" id="{CC9F577C-8F12-43FC-B0D3-ADCBF37B69DE}"/>
              </a:ext>
            </a:extLst>
          </p:cNvPr>
          <p:cNvGraphicFramePr>
            <a:graphicFrameLocks noGrp="1"/>
          </p:cNvGraphicFramePr>
          <p:nvPr>
            <p:ph type="tbl" sz="quarter" idx="13"/>
            <p:extLst>
              <p:ext uri="{D42A27DB-BD31-4B8C-83A1-F6EECF244321}">
                <p14:modId xmlns:p14="http://schemas.microsoft.com/office/powerpoint/2010/main" val="28802993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16774279"/>
                    </a:ext>
                  </a:extLst>
                </a:gridCol>
                <a:gridCol w="987552">
                  <a:extLst>
                    <a:ext uri="{9D8B030D-6E8A-4147-A177-3AD203B41FA5}">
                      <a16:colId xmlns:a16="http://schemas.microsoft.com/office/drawing/2014/main" val="1372737345"/>
                    </a:ext>
                  </a:extLst>
                </a:gridCol>
                <a:gridCol w="740664">
                  <a:extLst>
                    <a:ext uri="{9D8B030D-6E8A-4147-A177-3AD203B41FA5}">
                      <a16:colId xmlns:a16="http://schemas.microsoft.com/office/drawing/2014/main" val="3004096772"/>
                    </a:ext>
                  </a:extLst>
                </a:gridCol>
                <a:gridCol w="329184">
                  <a:extLst>
                    <a:ext uri="{9D8B030D-6E8A-4147-A177-3AD203B41FA5}">
                      <a16:colId xmlns:a16="http://schemas.microsoft.com/office/drawing/2014/main" val="2104385992"/>
                    </a:ext>
                  </a:extLst>
                </a:gridCol>
                <a:gridCol w="329184">
                  <a:extLst>
                    <a:ext uri="{9D8B030D-6E8A-4147-A177-3AD203B41FA5}">
                      <a16:colId xmlns:a16="http://schemas.microsoft.com/office/drawing/2014/main" val="2166053372"/>
                    </a:ext>
                  </a:extLst>
                </a:gridCol>
                <a:gridCol w="329184">
                  <a:extLst>
                    <a:ext uri="{9D8B030D-6E8A-4147-A177-3AD203B41FA5}">
                      <a16:colId xmlns:a16="http://schemas.microsoft.com/office/drawing/2014/main" val="2191800042"/>
                    </a:ext>
                  </a:extLst>
                </a:gridCol>
                <a:gridCol w="329184">
                  <a:extLst>
                    <a:ext uri="{9D8B030D-6E8A-4147-A177-3AD203B41FA5}">
                      <a16:colId xmlns:a16="http://schemas.microsoft.com/office/drawing/2014/main" val="3024851138"/>
                    </a:ext>
                  </a:extLst>
                </a:gridCol>
                <a:gridCol w="329184">
                  <a:extLst>
                    <a:ext uri="{9D8B030D-6E8A-4147-A177-3AD203B41FA5}">
                      <a16:colId xmlns:a16="http://schemas.microsoft.com/office/drawing/2014/main" val="309488857"/>
                    </a:ext>
                  </a:extLst>
                </a:gridCol>
                <a:gridCol w="329184">
                  <a:extLst>
                    <a:ext uri="{9D8B030D-6E8A-4147-A177-3AD203B41FA5}">
                      <a16:colId xmlns:a16="http://schemas.microsoft.com/office/drawing/2014/main" val="4264687663"/>
                    </a:ext>
                  </a:extLst>
                </a:gridCol>
                <a:gridCol w="329184">
                  <a:extLst>
                    <a:ext uri="{9D8B030D-6E8A-4147-A177-3AD203B41FA5}">
                      <a16:colId xmlns:a16="http://schemas.microsoft.com/office/drawing/2014/main" val="4166284638"/>
                    </a:ext>
                  </a:extLst>
                </a:gridCol>
                <a:gridCol w="329184">
                  <a:extLst>
                    <a:ext uri="{9D8B030D-6E8A-4147-A177-3AD203B41FA5}">
                      <a16:colId xmlns:a16="http://schemas.microsoft.com/office/drawing/2014/main" val="2117984572"/>
                    </a:ext>
                  </a:extLst>
                </a:gridCol>
                <a:gridCol w="329184">
                  <a:extLst>
                    <a:ext uri="{9D8B030D-6E8A-4147-A177-3AD203B41FA5}">
                      <a16:colId xmlns:a16="http://schemas.microsoft.com/office/drawing/2014/main" val="493821685"/>
                    </a:ext>
                  </a:extLst>
                </a:gridCol>
                <a:gridCol w="329184">
                  <a:extLst>
                    <a:ext uri="{9D8B030D-6E8A-4147-A177-3AD203B41FA5}">
                      <a16:colId xmlns:a16="http://schemas.microsoft.com/office/drawing/2014/main" val="2116240622"/>
                    </a:ext>
                  </a:extLst>
                </a:gridCol>
                <a:gridCol w="329184">
                  <a:extLst>
                    <a:ext uri="{9D8B030D-6E8A-4147-A177-3AD203B41FA5}">
                      <a16:colId xmlns:a16="http://schemas.microsoft.com/office/drawing/2014/main" val="1186031445"/>
                    </a:ext>
                  </a:extLst>
                </a:gridCol>
                <a:gridCol w="329184">
                  <a:extLst>
                    <a:ext uri="{9D8B030D-6E8A-4147-A177-3AD203B41FA5}">
                      <a16:colId xmlns:a16="http://schemas.microsoft.com/office/drawing/2014/main" val="3850023931"/>
                    </a:ext>
                  </a:extLst>
                </a:gridCol>
                <a:gridCol w="329184">
                  <a:extLst>
                    <a:ext uri="{9D8B030D-6E8A-4147-A177-3AD203B41FA5}">
                      <a16:colId xmlns:a16="http://schemas.microsoft.com/office/drawing/2014/main" val="29769523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16309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- 2020-09-13 16:01:50</a:t>
                      </a:r>
                      <a:r>
                        <a:rPr kumimoji="0" lang="en-US" sz="1000" b="0" i="0" u="none" strike="noStrike" kern="1200" cap="none" spc="0" normalizeH="0" baseline="0" noProof="0">
                          <a:ln>
                            <a:noFill/>
                          </a:ln>
                          <a:solidFill>
                            <a:prstClr val="black"/>
                          </a:solidFill>
                          <a:effectLst/>
                          <a:uLnTx/>
                          <a:uFillTx/>
                          <a:latin typeface="+mn-lt"/>
                          <a:ea typeface="+mn-ea"/>
                          <a:cs typeface="+mn-cs"/>
                        </a:rPr>
                        <a:t>
 A vibrant lifestyle awaits you at Uptown Cairo’s Fountainside Residences, featuring fully finished contemporary apartments overlooking breathtaking views of the fountain.
#Emaar #EmaarMisr #UptownCairo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s720x720/119480920_2755502324720338_7260185907406837928_n.jpg?_nc_cat=110&amp;ccb=2&amp;_nc_sid=ad6a45&amp;_nc_ohc=pe7r_DMHLLMAX-uUMhd&amp;_nc_ht=scontent-lga3-1.xx&amp;tp=7&amp;oh=8b1453a61d4f8212d9020b501e9efc75&amp;oe=5FBB92D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10/27/2020 01:19:12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201026"/>
                  </a:ext>
                </a:extLst>
              </a:tr>
            </a:tbl>
          </a:graphicData>
        </a:graphic>
      </p:graphicFrame>
      <p:sp>
        <p:nvSpPr>
          <p:cNvPr id="4" name="Text Placeholder 3">
            <a:extLst>
              <a:ext uri="{FF2B5EF4-FFF2-40B4-BE49-F238E27FC236}">
                <a16:creationId xmlns:a16="http://schemas.microsoft.com/office/drawing/2014/main" id="{A8F86AFB-BB21-4AAE-9E85-EE407AB2F176}"/>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941108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9AC44-169F-41FD-957C-57DEEB417770}"/>
              </a:ext>
            </a:extLst>
          </p:cNvPr>
          <p:cNvSpPr>
            <a:spLocks noGrp="1"/>
          </p:cNvSpPr>
          <p:nvPr>
            <p:ph type="title"/>
          </p:nvPr>
        </p:nvSpPr>
        <p:spPr/>
        <p:txBody>
          <a:bodyPr/>
          <a:lstStyle/>
          <a:p>
            <a:r>
              <a:rPr lang="en-US"/>
              <a:t>Facebook Own Posts Table | Emaar Misr - 24 of 26</a:t>
            </a:r>
          </a:p>
        </p:txBody>
      </p:sp>
      <p:graphicFrame>
        <p:nvGraphicFramePr>
          <p:cNvPr id="5" name="Table Placeholder 4">
            <a:extLst>
              <a:ext uri="{FF2B5EF4-FFF2-40B4-BE49-F238E27FC236}">
                <a16:creationId xmlns:a16="http://schemas.microsoft.com/office/drawing/2014/main" id="{60404FB1-DB70-4886-A335-CDABD89BE2C5}"/>
              </a:ext>
            </a:extLst>
          </p:cNvPr>
          <p:cNvGraphicFramePr>
            <a:graphicFrameLocks noGrp="1"/>
          </p:cNvGraphicFramePr>
          <p:nvPr>
            <p:ph type="tbl" sz="quarter" idx="13"/>
            <p:extLst>
              <p:ext uri="{D42A27DB-BD31-4B8C-83A1-F6EECF244321}">
                <p14:modId xmlns:p14="http://schemas.microsoft.com/office/powerpoint/2010/main" val="40988554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7164626"/>
                    </a:ext>
                  </a:extLst>
                </a:gridCol>
                <a:gridCol w="987552">
                  <a:extLst>
                    <a:ext uri="{9D8B030D-6E8A-4147-A177-3AD203B41FA5}">
                      <a16:colId xmlns:a16="http://schemas.microsoft.com/office/drawing/2014/main" val="1426408509"/>
                    </a:ext>
                  </a:extLst>
                </a:gridCol>
                <a:gridCol w="740664">
                  <a:extLst>
                    <a:ext uri="{9D8B030D-6E8A-4147-A177-3AD203B41FA5}">
                      <a16:colId xmlns:a16="http://schemas.microsoft.com/office/drawing/2014/main" val="1211131843"/>
                    </a:ext>
                  </a:extLst>
                </a:gridCol>
                <a:gridCol w="329184">
                  <a:extLst>
                    <a:ext uri="{9D8B030D-6E8A-4147-A177-3AD203B41FA5}">
                      <a16:colId xmlns:a16="http://schemas.microsoft.com/office/drawing/2014/main" val="2364485187"/>
                    </a:ext>
                  </a:extLst>
                </a:gridCol>
                <a:gridCol w="329184">
                  <a:extLst>
                    <a:ext uri="{9D8B030D-6E8A-4147-A177-3AD203B41FA5}">
                      <a16:colId xmlns:a16="http://schemas.microsoft.com/office/drawing/2014/main" val="781962017"/>
                    </a:ext>
                  </a:extLst>
                </a:gridCol>
                <a:gridCol w="329184">
                  <a:extLst>
                    <a:ext uri="{9D8B030D-6E8A-4147-A177-3AD203B41FA5}">
                      <a16:colId xmlns:a16="http://schemas.microsoft.com/office/drawing/2014/main" val="940933197"/>
                    </a:ext>
                  </a:extLst>
                </a:gridCol>
                <a:gridCol w="329184">
                  <a:extLst>
                    <a:ext uri="{9D8B030D-6E8A-4147-A177-3AD203B41FA5}">
                      <a16:colId xmlns:a16="http://schemas.microsoft.com/office/drawing/2014/main" val="567180375"/>
                    </a:ext>
                  </a:extLst>
                </a:gridCol>
                <a:gridCol w="329184">
                  <a:extLst>
                    <a:ext uri="{9D8B030D-6E8A-4147-A177-3AD203B41FA5}">
                      <a16:colId xmlns:a16="http://schemas.microsoft.com/office/drawing/2014/main" val="3825116566"/>
                    </a:ext>
                  </a:extLst>
                </a:gridCol>
                <a:gridCol w="329184">
                  <a:extLst>
                    <a:ext uri="{9D8B030D-6E8A-4147-A177-3AD203B41FA5}">
                      <a16:colId xmlns:a16="http://schemas.microsoft.com/office/drawing/2014/main" val="980598425"/>
                    </a:ext>
                  </a:extLst>
                </a:gridCol>
                <a:gridCol w="329184">
                  <a:extLst>
                    <a:ext uri="{9D8B030D-6E8A-4147-A177-3AD203B41FA5}">
                      <a16:colId xmlns:a16="http://schemas.microsoft.com/office/drawing/2014/main" val="3633297680"/>
                    </a:ext>
                  </a:extLst>
                </a:gridCol>
                <a:gridCol w="329184">
                  <a:extLst>
                    <a:ext uri="{9D8B030D-6E8A-4147-A177-3AD203B41FA5}">
                      <a16:colId xmlns:a16="http://schemas.microsoft.com/office/drawing/2014/main" val="2192607243"/>
                    </a:ext>
                  </a:extLst>
                </a:gridCol>
                <a:gridCol w="329184">
                  <a:extLst>
                    <a:ext uri="{9D8B030D-6E8A-4147-A177-3AD203B41FA5}">
                      <a16:colId xmlns:a16="http://schemas.microsoft.com/office/drawing/2014/main" val="2184253273"/>
                    </a:ext>
                  </a:extLst>
                </a:gridCol>
                <a:gridCol w="329184">
                  <a:extLst>
                    <a:ext uri="{9D8B030D-6E8A-4147-A177-3AD203B41FA5}">
                      <a16:colId xmlns:a16="http://schemas.microsoft.com/office/drawing/2014/main" val="1386651011"/>
                    </a:ext>
                  </a:extLst>
                </a:gridCol>
                <a:gridCol w="329184">
                  <a:extLst>
                    <a:ext uri="{9D8B030D-6E8A-4147-A177-3AD203B41FA5}">
                      <a16:colId xmlns:a16="http://schemas.microsoft.com/office/drawing/2014/main" val="3746486014"/>
                    </a:ext>
                  </a:extLst>
                </a:gridCol>
                <a:gridCol w="329184">
                  <a:extLst>
                    <a:ext uri="{9D8B030D-6E8A-4147-A177-3AD203B41FA5}">
                      <a16:colId xmlns:a16="http://schemas.microsoft.com/office/drawing/2014/main" val="351399144"/>
                    </a:ext>
                  </a:extLst>
                </a:gridCol>
                <a:gridCol w="329184">
                  <a:extLst>
                    <a:ext uri="{9D8B030D-6E8A-4147-A177-3AD203B41FA5}">
                      <a16:colId xmlns:a16="http://schemas.microsoft.com/office/drawing/2014/main" val="10024173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06012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- 2020-09-27 16:48:42</a:t>
                      </a:r>
                      <a:r>
                        <a:rPr kumimoji="0" lang="en-US" sz="1000" b="0" i="0" u="none" strike="noStrike" kern="1200" cap="none" spc="0" normalizeH="0" baseline="0" noProof="0">
                          <a:ln>
                            <a:noFill/>
                          </a:ln>
                          <a:solidFill>
                            <a:prstClr val="black"/>
                          </a:solidFill>
                          <a:effectLst/>
                          <a:uLnTx/>
                          <a:uFillTx/>
                          <a:latin typeface="+mn-lt"/>
                          <a:ea typeface="+mn-ea"/>
                          <a:cs typeface="+mn-cs"/>
                        </a:rPr>
                        <a:t>
 A whole new level of serenity and convenience — catering to all your needs by bringing you a wide variety of dining spots, shopping outlets, sports facilities and more! 
Move in now and enjoy the Mivida life.
Register here: http://bit.ly/Mivida-Registration
#EmaarMisr #Emaar #MividaLife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https://scontent-lga3-1.xx.fbcdn.net/v/t15.5256-10/s720x720/120344325_2736244086695257_2115396330289005778_n.jpg?_nc_cat=100&amp;ccb=2&amp;_nc_sid=ad6a45&amp;_nc_ohc=z_CbZSTiZvkAX-jmw0v&amp;_nc_ht=scontent-lga3-1.xx&amp;oh=681600eba4d8e937fd867e66d5d3beb1&amp;oe=5FB66F62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19:16:44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6740531"/>
                  </a:ext>
                </a:extLst>
              </a:tr>
            </a:tbl>
          </a:graphicData>
        </a:graphic>
      </p:graphicFrame>
      <p:sp>
        <p:nvSpPr>
          <p:cNvPr id="4" name="Text Placeholder 3">
            <a:extLst>
              <a:ext uri="{FF2B5EF4-FFF2-40B4-BE49-F238E27FC236}">
                <a16:creationId xmlns:a16="http://schemas.microsoft.com/office/drawing/2014/main" id="{8BE04357-5B5D-4F76-9D99-136D63EB9646}"/>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2086992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5C872-608D-487E-815D-7212169B8CBF}"/>
              </a:ext>
            </a:extLst>
          </p:cNvPr>
          <p:cNvSpPr>
            <a:spLocks noGrp="1"/>
          </p:cNvSpPr>
          <p:nvPr>
            <p:ph type="title"/>
          </p:nvPr>
        </p:nvSpPr>
        <p:spPr/>
        <p:txBody>
          <a:bodyPr/>
          <a:lstStyle/>
          <a:p>
            <a:r>
              <a:rPr lang="en-US"/>
              <a:t>Facebook Own Posts Table | Emaar Misr - 25 of 26</a:t>
            </a:r>
          </a:p>
        </p:txBody>
      </p:sp>
      <p:graphicFrame>
        <p:nvGraphicFramePr>
          <p:cNvPr id="5" name="Table Placeholder 4">
            <a:extLst>
              <a:ext uri="{FF2B5EF4-FFF2-40B4-BE49-F238E27FC236}">
                <a16:creationId xmlns:a16="http://schemas.microsoft.com/office/drawing/2014/main" id="{6DE879B0-2521-4627-874F-2FCE1BE606DB}"/>
              </a:ext>
            </a:extLst>
          </p:cNvPr>
          <p:cNvGraphicFramePr>
            <a:graphicFrameLocks noGrp="1"/>
          </p:cNvGraphicFramePr>
          <p:nvPr>
            <p:ph type="tbl" sz="quarter" idx="13"/>
            <p:extLst>
              <p:ext uri="{D42A27DB-BD31-4B8C-83A1-F6EECF244321}">
                <p14:modId xmlns:p14="http://schemas.microsoft.com/office/powerpoint/2010/main" val="8862398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75482227"/>
                    </a:ext>
                  </a:extLst>
                </a:gridCol>
                <a:gridCol w="987552">
                  <a:extLst>
                    <a:ext uri="{9D8B030D-6E8A-4147-A177-3AD203B41FA5}">
                      <a16:colId xmlns:a16="http://schemas.microsoft.com/office/drawing/2014/main" val="2586599506"/>
                    </a:ext>
                  </a:extLst>
                </a:gridCol>
                <a:gridCol w="740664">
                  <a:extLst>
                    <a:ext uri="{9D8B030D-6E8A-4147-A177-3AD203B41FA5}">
                      <a16:colId xmlns:a16="http://schemas.microsoft.com/office/drawing/2014/main" val="4030957100"/>
                    </a:ext>
                  </a:extLst>
                </a:gridCol>
                <a:gridCol w="329184">
                  <a:extLst>
                    <a:ext uri="{9D8B030D-6E8A-4147-A177-3AD203B41FA5}">
                      <a16:colId xmlns:a16="http://schemas.microsoft.com/office/drawing/2014/main" val="922490072"/>
                    </a:ext>
                  </a:extLst>
                </a:gridCol>
                <a:gridCol w="329184">
                  <a:extLst>
                    <a:ext uri="{9D8B030D-6E8A-4147-A177-3AD203B41FA5}">
                      <a16:colId xmlns:a16="http://schemas.microsoft.com/office/drawing/2014/main" val="3632250399"/>
                    </a:ext>
                  </a:extLst>
                </a:gridCol>
                <a:gridCol w="329184">
                  <a:extLst>
                    <a:ext uri="{9D8B030D-6E8A-4147-A177-3AD203B41FA5}">
                      <a16:colId xmlns:a16="http://schemas.microsoft.com/office/drawing/2014/main" val="1524680961"/>
                    </a:ext>
                  </a:extLst>
                </a:gridCol>
                <a:gridCol w="329184">
                  <a:extLst>
                    <a:ext uri="{9D8B030D-6E8A-4147-A177-3AD203B41FA5}">
                      <a16:colId xmlns:a16="http://schemas.microsoft.com/office/drawing/2014/main" val="4068265507"/>
                    </a:ext>
                  </a:extLst>
                </a:gridCol>
                <a:gridCol w="329184">
                  <a:extLst>
                    <a:ext uri="{9D8B030D-6E8A-4147-A177-3AD203B41FA5}">
                      <a16:colId xmlns:a16="http://schemas.microsoft.com/office/drawing/2014/main" val="2231394502"/>
                    </a:ext>
                  </a:extLst>
                </a:gridCol>
                <a:gridCol w="329184">
                  <a:extLst>
                    <a:ext uri="{9D8B030D-6E8A-4147-A177-3AD203B41FA5}">
                      <a16:colId xmlns:a16="http://schemas.microsoft.com/office/drawing/2014/main" val="1689574186"/>
                    </a:ext>
                  </a:extLst>
                </a:gridCol>
                <a:gridCol w="329184">
                  <a:extLst>
                    <a:ext uri="{9D8B030D-6E8A-4147-A177-3AD203B41FA5}">
                      <a16:colId xmlns:a16="http://schemas.microsoft.com/office/drawing/2014/main" val="2514530450"/>
                    </a:ext>
                  </a:extLst>
                </a:gridCol>
                <a:gridCol w="329184">
                  <a:extLst>
                    <a:ext uri="{9D8B030D-6E8A-4147-A177-3AD203B41FA5}">
                      <a16:colId xmlns:a16="http://schemas.microsoft.com/office/drawing/2014/main" val="4172631823"/>
                    </a:ext>
                  </a:extLst>
                </a:gridCol>
                <a:gridCol w="329184">
                  <a:extLst>
                    <a:ext uri="{9D8B030D-6E8A-4147-A177-3AD203B41FA5}">
                      <a16:colId xmlns:a16="http://schemas.microsoft.com/office/drawing/2014/main" val="1086814780"/>
                    </a:ext>
                  </a:extLst>
                </a:gridCol>
                <a:gridCol w="329184">
                  <a:extLst>
                    <a:ext uri="{9D8B030D-6E8A-4147-A177-3AD203B41FA5}">
                      <a16:colId xmlns:a16="http://schemas.microsoft.com/office/drawing/2014/main" val="1902916845"/>
                    </a:ext>
                  </a:extLst>
                </a:gridCol>
                <a:gridCol w="329184">
                  <a:extLst>
                    <a:ext uri="{9D8B030D-6E8A-4147-A177-3AD203B41FA5}">
                      <a16:colId xmlns:a16="http://schemas.microsoft.com/office/drawing/2014/main" val="2919543643"/>
                    </a:ext>
                  </a:extLst>
                </a:gridCol>
                <a:gridCol w="329184">
                  <a:extLst>
                    <a:ext uri="{9D8B030D-6E8A-4147-A177-3AD203B41FA5}">
                      <a16:colId xmlns:a16="http://schemas.microsoft.com/office/drawing/2014/main" val="2504767359"/>
                    </a:ext>
                  </a:extLst>
                </a:gridCol>
                <a:gridCol w="329184">
                  <a:extLst>
                    <a:ext uri="{9D8B030D-6E8A-4147-A177-3AD203B41FA5}">
                      <a16:colId xmlns:a16="http://schemas.microsoft.com/office/drawing/2014/main" val="21467937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071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- 2020-09-17 16:40:22</a:t>
                      </a:r>
                      <a:r>
                        <a:rPr kumimoji="0" lang="en-US" sz="1000" b="0" i="0" u="none" strike="noStrike" kern="1200" cap="none" spc="0" normalizeH="0" baseline="0" noProof="0">
                          <a:ln>
                            <a:noFill/>
                          </a:ln>
                          <a:solidFill>
                            <a:prstClr val="black"/>
                          </a:solidFill>
                          <a:effectLst/>
                          <a:uLnTx/>
                          <a:uFillTx/>
                          <a:latin typeface="+mn-lt"/>
                          <a:ea typeface="+mn-ea"/>
                          <a:cs typeface="+mn-cs"/>
                        </a:rPr>
                        <a:t>
 A whole other story unfolded with an exclusive star-studded weekend, introducing the Marassi experience. #AWholeOtherStory #Marassi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119185129_238294770956692_6675381078643865006_n.jpg?_nc_cat=108&amp;ccb=2&amp;_nc_sid=ad6a45&amp;_nc_ohc=YnjoB2-0bH8AX8J_rvA&amp;_nc_ht=scontent-iad3-1.xx&amp;tp=7&amp;oh=8cdf5a9333b0b3fde0f3e1f0ab275d90&amp;oe=5FB74AC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01:11:27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513417"/>
                  </a:ext>
                </a:extLst>
              </a:tr>
            </a:tbl>
          </a:graphicData>
        </a:graphic>
      </p:graphicFrame>
      <p:sp>
        <p:nvSpPr>
          <p:cNvPr id="4" name="Text Placeholder 3">
            <a:extLst>
              <a:ext uri="{FF2B5EF4-FFF2-40B4-BE49-F238E27FC236}">
                <a16:creationId xmlns:a16="http://schemas.microsoft.com/office/drawing/2014/main" id="{D8E782BE-B889-4A03-8ABA-0CE7BBDD59F9}"/>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185074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148CB-10E4-491B-B545-4006E91FEFDB}"/>
              </a:ext>
            </a:extLst>
          </p:cNvPr>
          <p:cNvSpPr>
            <a:spLocks noGrp="1"/>
          </p:cNvSpPr>
          <p:nvPr>
            <p:ph type="title"/>
          </p:nvPr>
        </p:nvSpPr>
        <p:spPr/>
        <p:txBody>
          <a:bodyPr/>
          <a:lstStyle/>
          <a:p>
            <a:r>
              <a:rPr lang="en-US"/>
              <a:t>Facebook Own Posts Table | Emaar Misr - 26 of 26</a:t>
            </a:r>
          </a:p>
        </p:txBody>
      </p:sp>
      <p:graphicFrame>
        <p:nvGraphicFramePr>
          <p:cNvPr id="5" name="Table Placeholder 4">
            <a:extLst>
              <a:ext uri="{FF2B5EF4-FFF2-40B4-BE49-F238E27FC236}">
                <a16:creationId xmlns:a16="http://schemas.microsoft.com/office/drawing/2014/main" id="{C11F5DA7-277E-4C48-B232-97323051F35D}"/>
              </a:ext>
            </a:extLst>
          </p:cNvPr>
          <p:cNvGraphicFramePr>
            <a:graphicFrameLocks noGrp="1"/>
          </p:cNvGraphicFramePr>
          <p:nvPr>
            <p:ph type="tbl" sz="quarter" idx="13"/>
            <p:extLst>
              <p:ext uri="{D42A27DB-BD31-4B8C-83A1-F6EECF244321}">
                <p14:modId xmlns:p14="http://schemas.microsoft.com/office/powerpoint/2010/main" val="6199041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15258110"/>
                    </a:ext>
                  </a:extLst>
                </a:gridCol>
                <a:gridCol w="987552">
                  <a:extLst>
                    <a:ext uri="{9D8B030D-6E8A-4147-A177-3AD203B41FA5}">
                      <a16:colId xmlns:a16="http://schemas.microsoft.com/office/drawing/2014/main" val="2006577051"/>
                    </a:ext>
                  </a:extLst>
                </a:gridCol>
                <a:gridCol w="740664">
                  <a:extLst>
                    <a:ext uri="{9D8B030D-6E8A-4147-A177-3AD203B41FA5}">
                      <a16:colId xmlns:a16="http://schemas.microsoft.com/office/drawing/2014/main" val="1734748342"/>
                    </a:ext>
                  </a:extLst>
                </a:gridCol>
                <a:gridCol w="329184">
                  <a:extLst>
                    <a:ext uri="{9D8B030D-6E8A-4147-A177-3AD203B41FA5}">
                      <a16:colId xmlns:a16="http://schemas.microsoft.com/office/drawing/2014/main" val="2604961675"/>
                    </a:ext>
                  </a:extLst>
                </a:gridCol>
                <a:gridCol w="329184">
                  <a:extLst>
                    <a:ext uri="{9D8B030D-6E8A-4147-A177-3AD203B41FA5}">
                      <a16:colId xmlns:a16="http://schemas.microsoft.com/office/drawing/2014/main" val="2680107570"/>
                    </a:ext>
                  </a:extLst>
                </a:gridCol>
                <a:gridCol w="329184">
                  <a:extLst>
                    <a:ext uri="{9D8B030D-6E8A-4147-A177-3AD203B41FA5}">
                      <a16:colId xmlns:a16="http://schemas.microsoft.com/office/drawing/2014/main" val="1129950572"/>
                    </a:ext>
                  </a:extLst>
                </a:gridCol>
                <a:gridCol w="329184">
                  <a:extLst>
                    <a:ext uri="{9D8B030D-6E8A-4147-A177-3AD203B41FA5}">
                      <a16:colId xmlns:a16="http://schemas.microsoft.com/office/drawing/2014/main" val="1727056535"/>
                    </a:ext>
                  </a:extLst>
                </a:gridCol>
                <a:gridCol w="329184">
                  <a:extLst>
                    <a:ext uri="{9D8B030D-6E8A-4147-A177-3AD203B41FA5}">
                      <a16:colId xmlns:a16="http://schemas.microsoft.com/office/drawing/2014/main" val="368260141"/>
                    </a:ext>
                  </a:extLst>
                </a:gridCol>
                <a:gridCol w="329184">
                  <a:extLst>
                    <a:ext uri="{9D8B030D-6E8A-4147-A177-3AD203B41FA5}">
                      <a16:colId xmlns:a16="http://schemas.microsoft.com/office/drawing/2014/main" val="2075632617"/>
                    </a:ext>
                  </a:extLst>
                </a:gridCol>
                <a:gridCol w="329184">
                  <a:extLst>
                    <a:ext uri="{9D8B030D-6E8A-4147-A177-3AD203B41FA5}">
                      <a16:colId xmlns:a16="http://schemas.microsoft.com/office/drawing/2014/main" val="3482359479"/>
                    </a:ext>
                  </a:extLst>
                </a:gridCol>
                <a:gridCol w="329184">
                  <a:extLst>
                    <a:ext uri="{9D8B030D-6E8A-4147-A177-3AD203B41FA5}">
                      <a16:colId xmlns:a16="http://schemas.microsoft.com/office/drawing/2014/main" val="109921748"/>
                    </a:ext>
                  </a:extLst>
                </a:gridCol>
                <a:gridCol w="329184">
                  <a:extLst>
                    <a:ext uri="{9D8B030D-6E8A-4147-A177-3AD203B41FA5}">
                      <a16:colId xmlns:a16="http://schemas.microsoft.com/office/drawing/2014/main" val="1796075900"/>
                    </a:ext>
                  </a:extLst>
                </a:gridCol>
                <a:gridCol w="329184">
                  <a:extLst>
                    <a:ext uri="{9D8B030D-6E8A-4147-A177-3AD203B41FA5}">
                      <a16:colId xmlns:a16="http://schemas.microsoft.com/office/drawing/2014/main" val="349112478"/>
                    </a:ext>
                  </a:extLst>
                </a:gridCol>
                <a:gridCol w="329184">
                  <a:extLst>
                    <a:ext uri="{9D8B030D-6E8A-4147-A177-3AD203B41FA5}">
                      <a16:colId xmlns:a16="http://schemas.microsoft.com/office/drawing/2014/main" val="3871513625"/>
                    </a:ext>
                  </a:extLst>
                </a:gridCol>
                <a:gridCol w="329184">
                  <a:extLst>
                    <a:ext uri="{9D8B030D-6E8A-4147-A177-3AD203B41FA5}">
                      <a16:colId xmlns:a16="http://schemas.microsoft.com/office/drawing/2014/main" val="1602324033"/>
                    </a:ext>
                  </a:extLst>
                </a:gridCol>
                <a:gridCol w="329184">
                  <a:extLst>
                    <a:ext uri="{9D8B030D-6E8A-4147-A177-3AD203B41FA5}">
                      <a16:colId xmlns:a16="http://schemas.microsoft.com/office/drawing/2014/main" val="12866723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41439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- 2020-10-21 16:52:07</a:t>
                      </a:r>
                      <a:r>
                        <a:rPr kumimoji="0" lang="en-US" sz="1000" b="0" i="0" u="none" strike="noStrike" kern="1200" cap="none" spc="0" normalizeH="0" baseline="0" noProof="0">
                          <a:ln>
                            <a:noFill/>
                          </a:ln>
                          <a:solidFill>
                            <a:prstClr val="black"/>
                          </a:solidFill>
                          <a:effectLst/>
                          <a:uLnTx/>
                          <a:uFillTx/>
                          <a:latin typeface="+mn-lt"/>
                          <a:ea typeface="+mn-ea"/>
                          <a:cs typeface="+mn-cs"/>
                        </a:rPr>
                        <a:t>
 With an inspiring speech, Mr. Mohamed Alabbar kicked off the night at the launch of Cairo Gate's phase 2. Watch how Emaar Misr turned this night into the most magical night of the season.
#Emaar #EmaarMisr #CairoGate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https://scontent-iad3-1.xx.fbcdn.net/v/t15.5256-10/s720x720/120957649_262536548496983_2940879935139902505_n.jpg?_nc_cat=106&amp;ccb=2&amp;_nc_sid=ad6a45&amp;_nc_ohc=oT2qWQyRrCkAX-T7zg5&amp;_nc_ht=scontent-iad3-1.xx&amp;oh=9f5ee673228a701dcc9f3b7dfbade540&amp;oe=5FD08D09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11/12/2020 07:07:55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0635964"/>
                  </a:ext>
                </a:extLst>
              </a:tr>
            </a:tbl>
          </a:graphicData>
        </a:graphic>
      </p:graphicFrame>
      <p:sp>
        <p:nvSpPr>
          <p:cNvPr id="4" name="Text Placeholder 3">
            <a:extLst>
              <a:ext uri="{FF2B5EF4-FFF2-40B4-BE49-F238E27FC236}">
                <a16:creationId xmlns:a16="http://schemas.microsoft.com/office/drawing/2014/main" id="{1F27D273-0B4B-4753-A725-5FD328A761E3}"/>
              </a:ext>
            </a:extLst>
          </p:cNvPr>
          <p:cNvSpPr>
            <a:spLocks noGrp="1"/>
          </p:cNvSpPr>
          <p:nvPr>
            <p:ph type="body" sz="quarter" idx="14"/>
          </p:nvPr>
        </p:nvSpPr>
        <p:spPr/>
        <p:txBody>
          <a:bodyPr/>
          <a:lstStyle/>
          <a:p>
            <a:r>
              <a:rPr lang="en-US"/>
              <a:t>09/01/2020 - 10/31/2020</a:t>
            </a:r>
          </a:p>
        </p:txBody>
      </p:sp>
    </p:spTree>
    <p:extLst>
      <p:ext uri="{BB962C8B-B14F-4D97-AF65-F5344CB8AC3E}">
        <p14:creationId xmlns:p14="http://schemas.microsoft.com/office/powerpoint/2010/main" val="36424918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20201118_175431</Template>
  <TotalTime>9</TotalTime>
  <Words>3027</Words>
  <Application>Microsoft Office PowerPoint</Application>
  <PresentationFormat>On-screen Show (16:9)</PresentationFormat>
  <Paragraphs>868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Emaar Misr - 1 of 26</vt:lpstr>
      <vt:lpstr>Facebook Own Posts Table | Emaar Misr - 2 of 26</vt:lpstr>
      <vt:lpstr>Facebook Own Posts Table | Emaar Misr - 3 of 26</vt:lpstr>
      <vt:lpstr>Facebook Own Posts Table | Emaar Misr - 4 of 26</vt:lpstr>
      <vt:lpstr>Facebook Own Posts Table | Emaar Misr - 5 of 26</vt:lpstr>
      <vt:lpstr>Facebook Own Posts Table | Emaar Misr - 6 of 26</vt:lpstr>
      <vt:lpstr>Facebook Own Posts Table | Emaar Misr - 7 of 26</vt:lpstr>
      <vt:lpstr>Facebook Own Posts Table | Emaar Misr - 8 of 26</vt:lpstr>
      <vt:lpstr>Facebook Own Posts Table | Emaar Misr - 9 of 26</vt:lpstr>
      <vt:lpstr>Facebook Own Posts Table | Emaar Misr - 10 of 26</vt:lpstr>
      <vt:lpstr>Facebook Own Posts Table | Emaar Misr - 11 of 26</vt:lpstr>
      <vt:lpstr>Facebook Own Posts Table | Emaar Misr - 12 of 26</vt:lpstr>
      <vt:lpstr>Facebook Own Posts Table | Emaar Misr - 13 of 26</vt:lpstr>
      <vt:lpstr>Facebook Own Posts Table | Emaar Misr - 14 of 26</vt:lpstr>
      <vt:lpstr>Facebook Own Posts Table | Emaar Misr - 15 of 26</vt:lpstr>
      <vt:lpstr>Facebook Own Posts Table | Emaar Misr - 16 of 26</vt:lpstr>
      <vt:lpstr>Facebook Own Posts Table | Emaar Misr - 17 of 26</vt:lpstr>
      <vt:lpstr>Facebook Own Posts Table | Emaar Misr - 18 of 26</vt:lpstr>
      <vt:lpstr>Facebook Own Posts Table | Emaar Misr - 19 of 26</vt:lpstr>
      <vt:lpstr>Facebook Own Posts Table | Emaar Misr - 20 of 26</vt:lpstr>
      <vt:lpstr>Facebook Own Posts Table | Emaar Misr - 21 of 26</vt:lpstr>
      <vt:lpstr>Facebook Own Posts Table | Emaar Misr - 22 of 26</vt:lpstr>
      <vt:lpstr>Facebook Own Posts Table | Emaar Misr - 23 of 26</vt:lpstr>
      <vt:lpstr>Facebook Own Posts Table | Emaar Misr - 24 of 26</vt:lpstr>
      <vt:lpstr>Facebook Own Posts Table | Emaar Misr - 25 of 26</vt:lpstr>
      <vt:lpstr>Facebook Own Posts Table | Emaar Misr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2020-11-18T17:57:11Z</dcterms:created>
  <dcterms:modified xsi:type="dcterms:W3CDTF">2020-11-18T18:06:33Z</dcterms:modified>
</cp:coreProperties>
</file>