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82" autoAdjust="0"/>
  </p:normalViewPr>
  <p:slideViewPr>
    <p:cSldViewPr snapToGrid="0">
      <p:cViewPr varScale="1">
        <p:scale>
          <a:sx n="81" d="100"/>
          <a:sy n="81" d="100"/>
        </p:scale>
        <p:origin x="60"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FF929-EA42-4A23-9181-7BB4CE9A48DD}"/>
              </a:ext>
            </a:extLst>
          </p:cNvPr>
          <p:cNvSpPr>
            <a:spLocks noGrp="1"/>
          </p:cNvSpPr>
          <p:nvPr>
            <p:ph type="title"/>
          </p:nvPr>
        </p:nvSpPr>
        <p:spPr/>
        <p:txBody>
          <a:bodyPr/>
          <a:lstStyle/>
          <a:p>
            <a:r>
              <a:rPr lang="en-US"/>
              <a:t>Facebook Top Posts Table | Mai Dubai - Facebook - 1 of 26</a:t>
            </a:r>
          </a:p>
        </p:txBody>
      </p:sp>
      <p:graphicFrame>
        <p:nvGraphicFramePr>
          <p:cNvPr id="5" name="Table Placeholder 4">
            <a:extLst>
              <a:ext uri="{FF2B5EF4-FFF2-40B4-BE49-F238E27FC236}">
                <a16:creationId xmlns:a16="http://schemas.microsoft.com/office/drawing/2014/main" id="{35B3E9D3-8D3B-4542-9BFF-85C3716AA4BD}"/>
              </a:ext>
            </a:extLst>
          </p:cNvPr>
          <p:cNvGraphicFramePr>
            <a:graphicFrameLocks noGrp="1"/>
          </p:cNvGraphicFramePr>
          <p:nvPr>
            <p:ph type="tbl" sz="quarter" idx="13"/>
            <p:extLst>
              <p:ext uri="{D42A27DB-BD31-4B8C-83A1-F6EECF244321}">
                <p14:modId xmlns:p14="http://schemas.microsoft.com/office/powerpoint/2010/main" val="2569364624"/>
              </p:ext>
            </p:extLst>
          </p:nvPr>
        </p:nvGraphicFramePr>
        <p:xfrm>
          <a:off x="457200" y="1298575"/>
          <a:ext cx="7571232" cy="8534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0367345"/>
                    </a:ext>
                  </a:extLst>
                </a:gridCol>
                <a:gridCol w="411480">
                  <a:extLst>
                    <a:ext uri="{9D8B030D-6E8A-4147-A177-3AD203B41FA5}">
                      <a16:colId xmlns:a16="http://schemas.microsoft.com/office/drawing/2014/main" val="2509917371"/>
                    </a:ext>
                  </a:extLst>
                </a:gridCol>
                <a:gridCol w="411480">
                  <a:extLst>
                    <a:ext uri="{9D8B030D-6E8A-4147-A177-3AD203B41FA5}">
                      <a16:colId xmlns:a16="http://schemas.microsoft.com/office/drawing/2014/main" val="2377949524"/>
                    </a:ext>
                  </a:extLst>
                </a:gridCol>
                <a:gridCol w="411480">
                  <a:extLst>
                    <a:ext uri="{9D8B030D-6E8A-4147-A177-3AD203B41FA5}">
                      <a16:colId xmlns:a16="http://schemas.microsoft.com/office/drawing/2014/main" val="4294920346"/>
                    </a:ext>
                  </a:extLst>
                </a:gridCol>
                <a:gridCol w="411480">
                  <a:extLst>
                    <a:ext uri="{9D8B030D-6E8A-4147-A177-3AD203B41FA5}">
                      <a16:colId xmlns:a16="http://schemas.microsoft.com/office/drawing/2014/main" val="3295972098"/>
                    </a:ext>
                  </a:extLst>
                </a:gridCol>
                <a:gridCol w="411480">
                  <a:extLst>
                    <a:ext uri="{9D8B030D-6E8A-4147-A177-3AD203B41FA5}">
                      <a16:colId xmlns:a16="http://schemas.microsoft.com/office/drawing/2014/main" val="2529755656"/>
                    </a:ext>
                  </a:extLst>
                </a:gridCol>
                <a:gridCol w="411480">
                  <a:extLst>
                    <a:ext uri="{9D8B030D-6E8A-4147-A177-3AD203B41FA5}">
                      <a16:colId xmlns:a16="http://schemas.microsoft.com/office/drawing/2014/main" val="4206069216"/>
                    </a:ext>
                  </a:extLst>
                </a:gridCol>
                <a:gridCol w="411480">
                  <a:extLst>
                    <a:ext uri="{9D8B030D-6E8A-4147-A177-3AD203B41FA5}">
                      <a16:colId xmlns:a16="http://schemas.microsoft.com/office/drawing/2014/main" val="546772338"/>
                    </a:ext>
                  </a:extLst>
                </a:gridCol>
                <a:gridCol w="411480">
                  <a:extLst>
                    <a:ext uri="{9D8B030D-6E8A-4147-A177-3AD203B41FA5}">
                      <a16:colId xmlns:a16="http://schemas.microsoft.com/office/drawing/2014/main" val="4124179537"/>
                    </a:ext>
                  </a:extLst>
                </a:gridCol>
                <a:gridCol w="411480">
                  <a:extLst>
                    <a:ext uri="{9D8B030D-6E8A-4147-A177-3AD203B41FA5}">
                      <a16:colId xmlns:a16="http://schemas.microsoft.com/office/drawing/2014/main" val="3157092005"/>
                    </a:ext>
                  </a:extLst>
                </a:gridCol>
                <a:gridCol w="411480">
                  <a:extLst>
                    <a:ext uri="{9D8B030D-6E8A-4147-A177-3AD203B41FA5}">
                      <a16:colId xmlns:a16="http://schemas.microsoft.com/office/drawing/2014/main" val="4100553886"/>
                    </a:ext>
                  </a:extLst>
                </a:gridCol>
                <a:gridCol w="411480">
                  <a:extLst>
                    <a:ext uri="{9D8B030D-6E8A-4147-A177-3AD203B41FA5}">
                      <a16:colId xmlns:a16="http://schemas.microsoft.com/office/drawing/2014/main" val="2021308569"/>
                    </a:ext>
                  </a:extLst>
                </a:gridCol>
                <a:gridCol w="411480">
                  <a:extLst>
                    <a:ext uri="{9D8B030D-6E8A-4147-A177-3AD203B41FA5}">
                      <a16:colId xmlns:a16="http://schemas.microsoft.com/office/drawing/2014/main" val="2933185649"/>
                    </a:ext>
                  </a:extLst>
                </a:gridCol>
                <a:gridCol w="411480">
                  <a:extLst>
                    <a:ext uri="{9D8B030D-6E8A-4147-A177-3AD203B41FA5}">
                      <a16:colId xmlns:a16="http://schemas.microsoft.com/office/drawing/2014/main" val="2446258464"/>
                    </a:ext>
                  </a:extLst>
                </a:gridCol>
                <a:gridCol w="411480">
                  <a:extLst>
                    <a:ext uri="{9D8B030D-6E8A-4147-A177-3AD203B41FA5}">
                      <a16:colId xmlns:a16="http://schemas.microsoft.com/office/drawing/2014/main" val="39612589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755337051"/>
                  </a:ext>
                </a:extLst>
              </a:tr>
            </a:tbl>
          </a:graphicData>
        </a:graphic>
      </p:graphicFrame>
      <p:sp>
        <p:nvSpPr>
          <p:cNvPr id="4" name="Text Placeholder 3">
            <a:extLst>
              <a:ext uri="{FF2B5EF4-FFF2-40B4-BE49-F238E27FC236}">
                <a16:creationId xmlns:a16="http://schemas.microsoft.com/office/drawing/2014/main" id="{749F2A77-7859-4E75-8935-65DEE41780B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32392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44747-3640-44C9-BDFE-39EFE5AB37B3}"/>
              </a:ext>
            </a:extLst>
          </p:cNvPr>
          <p:cNvSpPr>
            <a:spLocks noGrp="1"/>
          </p:cNvSpPr>
          <p:nvPr>
            <p:ph type="title"/>
          </p:nvPr>
        </p:nvSpPr>
        <p:spPr/>
        <p:txBody>
          <a:bodyPr/>
          <a:lstStyle/>
          <a:p>
            <a:r>
              <a:rPr lang="en-US"/>
              <a:t>Facebook Top Posts Table | Mai Dubai - Facebook - 2 of 26</a:t>
            </a:r>
          </a:p>
        </p:txBody>
      </p:sp>
      <p:graphicFrame>
        <p:nvGraphicFramePr>
          <p:cNvPr id="5" name="Table Placeholder 4">
            <a:extLst>
              <a:ext uri="{FF2B5EF4-FFF2-40B4-BE49-F238E27FC236}">
                <a16:creationId xmlns:a16="http://schemas.microsoft.com/office/drawing/2014/main" id="{1EBD5A2B-5E2D-4349-BFB1-3401516368EE}"/>
              </a:ext>
            </a:extLst>
          </p:cNvPr>
          <p:cNvGraphicFramePr>
            <a:graphicFrameLocks noGrp="1"/>
          </p:cNvGraphicFramePr>
          <p:nvPr>
            <p:ph type="tbl" sz="quarter" idx="13"/>
            <p:extLst>
              <p:ext uri="{D42A27DB-BD31-4B8C-83A1-F6EECF244321}">
                <p14:modId xmlns:p14="http://schemas.microsoft.com/office/powerpoint/2010/main" val="8720520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15065691"/>
                    </a:ext>
                  </a:extLst>
                </a:gridCol>
                <a:gridCol w="411480">
                  <a:extLst>
                    <a:ext uri="{9D8B030D-6E8A-4147-A177-3AD203B41FA5}">
                      <a16:colId xmlns:a16="http://schemas.microsoft.com/office/drawing/2014/main" val="2341783513"/>
                    </a:ext>
                  </a:extLst>
                </a:gridCol>
                <a:gridCol w="411480">
                  <a:extLst>
                    <a:ext uri="{9D8B030D-6E8A-4147-A177-3AD203B41FA5}">
                      <a16:colId xmlns:a16="http://schemas.microsoft.com/office/drawing/2014/main" val="1779855740"/>
                    </a:ext>
                  </a:extLst>
                </a:gridCol>
                <a:gridCol w="411480">
                  <a:extLst>
                    <a:ext uri="{9D8B030D-6E8A-4147-A177-3AD203B41FA5}">
                      <a16:colId xmlns:a16="http://schemas.microsoft.com/office/drawing/2014/main" val="1744473540"/>
                    </a:ext>
                  </a:extLst>
                </a:gridCol>
                <a:gridCol w="411480">
                  <a:extLst>
                    <a:ext uri="{9D8B030D-6E8A-4147-A177-3AD203B41FA5}">
                      <a16:colId xmlns:a16="http://schemas.microsoft.com/office/drawing/2014/main" val="2066060265"/>
                    </a:ext>
                  </a:extLst>
                </a:gridCol>
                <a:gridCol w="411480">
                  <a:extLst>
                    <a:ext uri="{9D8B030D-6E8A-4147-A177-3AD203B41FA5}">
                      <a16:colId xmlns:a16="http://schemas.microsoft.com/office/drawing/2014/main" val="814222905"/>
                    </a:ext>
                  </a:extLst>
                </a:gridCol>
                <a:gridCol w="411480">
                  <a:extLst>
                    <a:ext uri="{9D8B030D-6E8A-4147-A177-3AD203B41FA5}">
                      <a16:colId xmlns:a16="http://schemas.microsoft.com/office/drawing/2014/main" val="1262403398"/>
                    </a:ext>
                  </a:extLst>
                </a:gridCol>
                <a:gridCol w="411480">
                  <a:extLst>
                    <a:ext uri="{9D8B030D-6E8A-4147-A177-3AD203B41FA5}">
                      <a16:colId xmlns:a16="http://schemas.microsoft.com/office/drawing/2014/main" val="3342850309"/>
                    </a:ext>
                  </a:extLst>
                </a:gridCol>
                <a:gridCol w="411480">
                  <a:extLst>
                    <a:ext uri="{9D8B030D-6E8A-4147-A177-3AD203B41FA5}">
                      <a16:colId xmlns:a16="http://schemas.microsoft.com/office/drawing/2014/main" val="2071951465"/>
                    </a:ext>
                  </a:extLst>
                </a:gridCol>
                <a:gridCol w="411480">
                  <a:extLst>
                    <a:ext uri="{9D8B030D-6E8A-4147-A177-3AD203B41FA5}">
                      <a16:colId xmlns:a16="http://schemas.microsoft.com/office/drawing/2014/main" val="970736761"/>
                    </a:ext>
                  </a:extLst>
                </a:gridCol>
                <a:gridCol w="411480">
                  <a:extLst>
                    <a:ext uri="{9D8B030D-6E8A-4147-A177-3AD203B41FA5}">
                      <a16:colId xmlns:a16="http://schemas.microsoft.com/office/drawing/2014/main" val="4277018212"/>
                    </a:ext>
                  </a:extLst>
                </a:gridCol>
                <a:gridCol w="411480">
                  <a:extLst>
                    <a:ext uri="{9D8B030D-6E8A-4147-A177-3AD203B41FA5}">
                      <a16:colId xmlns:a16="http://schemas.microsoft.com/office/drawing/2014/main" val="525240384"/>
                    </a:ext>
                  </a:extLst>
                </a:gridCol>
                <a:gridCol w="411480">
                  <a:extLst>
                    <a:ext uri="{9D8B030D-6E8A-4147-A177-3AD203B41FA5}">
                      <a16:colId xmlns:a16="http://schemas.microsoft.com/office/drawing/2014/main" val="786863186"/>
                    </a:ext>
                  </a:extLst>
                </a:gridCol>
                <a:gridCol w="411480">
                  <a:extLst>
                    <a:ext uri="{9D8B030D-6E8A-4147-A177-3AD203B41FA5}">
                      <a16:colId xmlns:a16="http://schemas.microsoft.com/office/drawing/2014/main" val="607521431"/>
                    </a:ext>
                  </a:extLst>
                </a:gridCol>
                <a:gridCol w="411480">
                  <a:extLst>
                    <a:ext uri="{9D8B030D-6E8A-4147-A177-3AD203B41FA5}">
                      <a16:colId xmlns:a16="http://schemas.microsoft.com/office/drawing/2014/main" val="26376523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912397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- 2020-09-21 07:48:41</a:t>
                      </a:r>
                      <a:r>
                        <a:rPr kumimoji="0" lang="en-US" sz="1000" b="0" i="0" u="none" strike="noStrike" kern="1200" cap="none" spc="0" normalizeH="0" baseline="0" noProof="0">
                          <a:ln>
                            <a:noFill/>
                          </a:ln>
                          <a:solidFill>
                            <a:prstClr val="black"/>
                          </a:solidFill>
                          <a:effectLst/>
                          <a:uLnTx/>
                          <a:uFillTx/>
                          <a:latin typeface="+mn-lt"/>
                          <a:ea typeface="+mn-ea"/>
                          <a:cs typeface="+mn-cs"/>
                        </a:rPr>
                        <a:t>
 Just a few more hours to go! The Royal Challengers Bangalore are ready to sweep the scene with Mai Dubai. 
Divided by Cities, United by Mai Dubai.
#PlayBold #IPL2020 #WeAreChallengers #Dream11IPL
</a:t>
                      </a:r>
                      <a:r>
                        <a:rPr kumimoji="0" lang="ar-AE" sz="1000" b="0" i="0" u="none" strike="noStrike" kern="1200" cap="none" spc="0" normalizeH="0" baseline="0" noProof="0">
                          <a:ln>
                            <a:noFill/>
                          </a:ln>
                          <a:solidFill>
                            <a:prstClr val="black"/>
                          </a:solidFill>
                          <a:effectLst/>
                          <a:uLnTx/>
                          <a:uFillTx/>
                          <a:latin typeface="+mn-lt"/>
                          <a:ea typeface="+mn-ea"/>
                          <a:cs typeface="+mn-cs"/>
                        </a:rPr>
                        <a:t>ساعات قليلة ويبدأ الفريق الأحمر رويال تشالينجرز بانجلور مسيرة دوري الكريكيت الهندي مع ماي دبي بجانبهم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1.319355103605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598978290"/>
                  </a:ext>
                </a:extLst>
              </a:tr>
            </a:tbl>
          </a:graphicData>
        </a:graphic>
      </p:graphicFrame>
      <p:sp>
        <p:nvSpPr>
          <p:cNvPr id="4" name="Text Placeholder 3">
            <a:extLst>
              <a:ext uri="{FF2B5EF4-FFF2-40B4-BE49-F238E27FC236}">
                <a16:creationId xmlns:a16="http://schemas.microsoft.com/office/drawing/2014/main" id="{9CD0D05D-CD9D-4BB1-A2F8-0BEE0772920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96783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2945E-7B58-41CA-9358-3A79B3019BD0}"/>
              </a:ext>
            </a:extLst>
          </p:cNvPr>
          <p:cNvSpPr>
            <a:spLocks noGrp="1"/>
          </p:cNvSpPr>
          <p:nvPr>
            <p:ph type="title"/>
          </p:nvPr>
        </p:nvSpPr>
        <p:spPr/>
        <p:txBody>
          <a:bodyPr/>
          <a:lstStyle/>
          <a:p>
            <a:r>
              <a:rPr lang="en-US"/>
              <a:t>Facebook Top Posts Table | Mai Dubai - Facebook - 3 of 26</a:t>
            </a:r>
          </a:p>
        </p:txBody>
      </p:sp>
      <p:graphicFrame>
        <p:nvGraphicFramePr>
          <p:cNvPr id="5" name="Table Placeholder 4">
            <a:extLst>
              <a:ext uri="{FF2B5EF4-FFF2-40B4-BE49-F238E27FC236}">
                <a16:creationId xmlns:a16="http://schemas.microsoft.com/office/drawing/2014/main" id="{9921B3AD-377B-4DB4-B8C9-1493F289B84A}"/>
              </a:ext>
            </a:extLst>
          </p:cNvPr>
          <p:cNvGraphicFramePr>
            <a:graphicFrameLocks noGrp="1"/>
          </p:cNvGraphicFramePr>
          <p:nvPr>
            <p:ph type="tbl" sz="quarter" idx="13"/>
            <p:extLst>
              <p:ext uri="{D42A27DB-BD31-4B8C-83A1-F6EECF244321}">
                <p14:modId xmlns:p14="http://schemas.microsoft.com/office/powerpoint/2010/main" val="10973449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49611242"/>
                    </a:ext>
                  </a:extLst>
                </a:gridCol>
                <a:gridCol w="411480">
                  <a:extLst>
                    <a:ext uri="{9D8B030D-6E8A-4147-A177-3AD203B41FA5}">
                      <a16:colId xmlns:a16="http://schemas.microsoft.com/office/drawing/2014/main" val="754392578"/>
                    </a:ext>
                  </a:extLst>
                </a:gridCol>
                <a:gridCol w="411480">
                  <a:extLst>
                    <a:ext uri="{9D8B030D-6E8A-4147-A177-3AD203B41FA5}">
                      <a16:colId xmlns:a16="http://schemas.microsoft.com/office/drawing/2014/main" val="278146684"/>
                    </a:ext>
                  </a:extLst>
                </a:gridCol>
                <a:gridCol w="411480">
                  <a:extLst>
                    <a:ext uri="{9D8B030D-6E8A-4147-A177-3AD203B41FA5}">
                      <a16:colId xmlns:a16="http://schemas.microsoft.com/office/drawing/2014/main" val="1915011781"/>
                    </a:ext>
                  </a:extLst>
                </a:gridCol>
                <a:gridCol w="411480">
                  <a:extLst>
                    <a:ext uri="{9D8B030D-6E8A-4147-A177-3AD203B41FA5}">
                      <a16:colId xmlns:a16="http://schemas.microsoft.com/office/drawing/2014/main" val="1614648837"/>
                    </a:ext>
                  </a:extLst>
                </a:gridCol>
                <a:gridCol w="411480">
                  <a:extLst>
                    <a:ext uri="{9D8B030D-6E8A-4147-A177-3AD203B41FA5}">
                      <a16:colId xmlns:a16="http://schemas.microsoft.com/office/drawing/2014/main" val="3879074652"/>
                    </a:ext>
                  </a:extLst>
                </a:gridCol>
                <a:gridCol w="411480">
                  <a:extLst>
                    <a:ext uri="{9D8B030D-6E8A-4147-A177-3AD203B41FA5}">
                      <a16:colId xmlns:a16="http://schemas.microsoft.com/office/drawing/2014/main" val="3995811977"/>
                    </a:ext>
                  </a:extLst>
                </a:gridCol>
                <a:gridCol w="411480">
                  <a:extLst>
                    <a:ext uri="{9D8B030D-6E8A-4147-A177-3AD203B41FA5}">
                      <a16:colId xmlns:a16="http://schemas.microsoft.com/office/drawing/2014/main" val="1067514228"/>
                    </a:ext>
                  </a:extLst>
                </a:gridCol>
                <a:gridCol w="411480">
                  <a:extLst>
                    <a:ext uri="{9D8B030D-6E8A-4147-A177-3AD203B41FA5}">
                      <a16:colId xmlns:a16="http://schemas.microsoft.com/office/drawing/2014/main" val="4037102582"/>
                    </a:ext>
                  </a:extLst>
                </a:gridCol>
                <a:gridCol w="411480">
                  <a:extLst>
                    <a:ext uri="{9D8B030D-6E8A-4147-A177-3AD203B41FA5}">
                      <a16:colId xmlns:a16="http://schemas.microsoft.com/office/drawing/2014/main" val="2115669727"/>
                    </a:ext>
                  </a:extLst>
                </a:gridCol>
                <a:gridCol w="411480">
                  <a:extLst>
                    <a:ext uri="{9D8B030D-6E8A-4147-A177-3AD203B41FA5}">
                      <a16:colId xmlns:a16="http://schemas.microsoft.com/office/drawing/2014/main" val="1366660826"/>
                    </a:ext>
                  </a:extLst>
                </a:gridCol>
                <a:gridCol w="411480">
                  <a:extLst>
                    <a:ext uri="{9D8B030D-6E8A-4147-A177-3AD203B41FA5}">
                      <a16:colId xmlns:a16="http://schemas.microsoft.com/office/drawing/2014/main" val="1538155647"/>
                    </a:ext>
                  </a:extLst>
                </a:gridCol>
                <a:gridCol w="411480">
                  <a:extLst>
                    <a:ext uri="{9D8B030D-6E8A-4147-A177-3AD203B41FA5}">
                      <a16:colId xmlns:a16="http://schemas.microsoft.com/office/drawing/2014/main" val="1742358797"/>
                    </a:ext>
                  </a:extLst>
                </a:gridCol>
                <a:gridCol w="411480">
                  <a:extLst>
                    <a:ext uri="{9D8B030D-6E8A-4147-A177-3AD203B41FA5}">
                      <a16:colId xmlns:a16="http://schemas.microsoft.com/office/drawing/2014/main" val="1530116311"/>
                    </a:ext>
                  </a:extLst>
                </a:gridCol>
                <a:gridCol w="411480">
                  <a:extLst>
                    <a:ext uri="{9D8B030D-6E8A-4147-A177-3AD203B41FA5}">
                      <a16:colId xmlns:a16="http://schemas.microsoft.com/office/drawing/2014/main" val="70975125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1435319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- 2020-09-26 09:49:10</a:t>
                      </a:r>
                      <a:r>
                        <a:rPr kumimoji="0" lang="en-US" sz="1000" b="0" i="0" u="none" strike="noStrike" kern="1200" cap="none" spc="0" normalizeH="0" baseline="0" noProof="0">
                          <a:ln>
                            <a:noFill/>
                          </a:ln>
                          <a:solidFill>
                            <a:prstClr val="black"/>
                          </a:solidFill>
                          <a:effectLst/>
                          <a:uLnTx/>
                          <a:uFillTx/>
                          <a:latin typeface="+mn-lt"/>
                          <a:ea typeface="+mn-ea"/>
                          <a:cs typeface="+mn-cs"/>
                        </a:rPr>
                        <a:t>
 Mai Dubai water keeping the SunRisers Hyderabad well hydrated in the desert heat !! All set to take on the challenge of KKR in Abu Dhabi this evening! 
Divided by Cities, United by Mai Dubai 
#MaiDubai #T20  #Dream11IPL #IPL2020 #KKR #KolkataKnightRiders #WeAreChallengers #RoyalChallengersBanglore #SRH #SunrisersHyderabad #ChennaiSuperKimgs #MumbaiIndians #MI
</a:t>
                      </a:r>
                      <a:r>
                        <a:rPr kumimoji="0" lang="ar-AE" sz="1000" b="0" i="0" u="none" strike="noStrike" kern="1200" cap="none" spc="0" normalizeH="0" baseline="0" noProof="0">
                          <a:ln>
                            <a:noFill/>
                          </a:ln>
                          <a:solidFill>
                            <a:prstClr val="black"/>
                          </a:solidFill>
                          <a:effectLst/>
                          <a:uLnTx/>
                          <a:uFillTx/>
                          <a:latin typeface="+mn-lt"/>
                          <a:ea typeface="+mn-ea"/>
                          <a:cs typeface="+mn-cs"/>
                        </a:rPr>
                        <a:t>ماي دبي مع صن رايزرز حيدر آباد في هذا الجو الحار تساعدهم على الاستعداد لمباراة اليوم امام كولكتا نايت رايدرز هذا المساء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0.60228759780329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484008898"/>
                  </a:ext>
                </a:extLst>
              </a:tr>
            </a:tbl>
          </a:graphicData>
        </a:graphic>
      </p:graphicFrame>
      <p:sp>
        <p:nvSpPr>
          <p:cNvPr id="4" name="Text Placeholder 3">
            <a:extLst>
              <a:ext uri="{FF2B5EF4-FFF2-40B4-BE49-F238E27FC236}">
                <a16:creationId xmlns:a16="http://schemas.microsoft.com/office/drawing/2014/main" id="{99A6BD93-CB92-4E36-9528-56BD216A8C9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41472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E7685-59BB-4301-A13E-4EC100C42838}"/>
              </a:ext>
            </a:extLst>
          </p:cNvPr>
          <p:cNvSpPr>
            <a:spLocks noGrp="1"/>
          </p:cNvSpPr>
          <p:nvPr>
            <p:ph type="title"/>
          </p:nvPr>
        </p:nvSpPr>
        <p:spPr/>
        <p:txBody>
          <a:bodyPr/>
          <a:lstStyle/>
          <a:p>
            <a:r>
              <a:rPr lang="en-US"/>
              <a:t>Facebook Top Posts Table | Mai Dubai - Facebook - 4 of 26</a:t>
            </a:r>
          </a:p>
        </p:txBody>
      </p:sp>
      <p:graphicFrame>
        <p:nvGraphicFramePr>
          <p:cNvPr id="5" name="Table Placeholder 4">
            <a:extLst>
              <a:ext uri="{FF2B5EF4-FFF2-40B4-BE49-F238E27FC236}">
                <a16:creationId xmlns:a16="http://schemas.microsoft.com/office/drawing/2014/main" id="{0FCE6858-12D3-472B-9A25-5F3AECB8A848}"/>
              </a:ext>
            </a:extLst>
          </p:cNvPr>
          <p:cNvGraphicFramePr>
            <a:graphicFrameLocks noGrp="1"/>
          </p:cNvGraphicFramePr>
          <p:nvPr>
            <p:ph type="tbl" sz="quarter" idx="13"/>
            <p:extLst>
              <p:ext uri="{D42A27DB-BD31-4B8C-83A1-F6EECF244321}">
                <p14:modId xmlns:p14="http://schemas.microsoft.com/office/powerpoint/2010/main" val="26432766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97256525"/>
                    </a:ext>
                  </a:extLst>
                </a:gridCol>
                <a:gridCol w="411480">
                  <a:extLst>
                    <a:ext uri="{9D8B030D-6E8A-4147-A177-3AD203B41FA5}">
                      <a16:colId xmlns:a16="http://schemas.microsoft.com/office/drawing/2014/main" val="3601435730"/>
                    </a:ext>
                  </a:extLst>
                </a:gridCol>
                <a:gridCol w="411480">
                  <a:extLst>
                    <a:ext uri="{9D8B030D-6E8A-4147-A177-3AD203B41FA5}">
                      <a16:colId xmlns:a16="http://schemas.microsoft.com/office/drawing/2014/main" val="3079276639"/>
                    </a:ext>
                  </a:extLst>
                </a:gridCol>
                <a:gridCol w="411480">
                  <a:extLst>
                    <a:ext uri="{9D8B030D-6E8A-4147-A177-3AD203B41FA5}">
                      <a16:colId xmlns:a16="http://schemas.microsoft.com/office/drawing/2014/main" val="1844222706"/>
                    </a:ext>
                  </a:extLst>
                </a:gridCol>
                <a:gridCol w="411480">
                  <a:extLst>
                    <a:ext uri="{9D8B030D-6E8A-4147-A177-3AD203B41FA5}">
                      <a16:colId xmlns:a16="http://schemas.microsoft.com/office/drawing/2014/main" val="4110074512"/>
                    </a:ext>
                  </a:extLst>
                </a:gridCol>
                <a:gridCol w="411480">
                  <a:extLst>
                    <a:ext uri="{9D8B030D-6E8A-4147-A177-3AD203B41FA5}">
                      <a16:colId xmlns:a16="http://schemas.microsoft.com/office/drawing/2014/main" val="2419023490"/>
                    </a:ext>
                  </a:extLst>
                </a:gridCol>
                <a:gridCol w="411480">
                  <a:extLst>
                    <a:ext uri="{9D8B030D-6E8A-4147-A177-3AD203B41FA5}">
                      <a16:colId xmlns:a16="http://schemas.microsoft.com/office/drawing/2014/main" val="1018330657"/>
                    </a:ext>
                  </a:extLst>
                </a:gridCol>
                <a:gridCol w="411480">
                  <a:extLst>
                    <a:ext uri="{9D8B030D-6E8A-4147-A177-3AD203B41FA5}">
                      <a16:colId xmlns:a16="http://schemas.microsoft.com/office/drawing/2014/main" val="1151349366"/>
                    </a:ext>
                  </a:extLst>
                </a:gridCol>
                <a:gridCol w="411480">
                  <a:extLst>
                    <a:ext uri="{9D8B030D-6E8A-4147-A177-3AD203B41FA5}">
                      <a16:colId xmlns:a16="http://schemas.microsoft.com/office/drawing/2014/main" val="3679190492"/>
                    </a:ext>
                  </a:extLst>
                </a:gridCol>
                <a:gridCol w="411480">
                  <a:extLst>
                    <a:ext uri="{9D8B030D-6E8A-4147-A177-3AD203B41FA5}">
                      <a16:colId xmlns:a16="http://schemas.microsoft.com/office/drawing/2014/main" val="4054952102"/>
                    </a:ext>
                  </a:extLst>
                </a:gridCol>
                <a:gridCol w="411480">
                  <a:extLst>
                    <a:ext uri="{9D8B030D-6E8A-4147-A177-3AD203B41FA5}">
                      <a16:colId xmlns:a16="http://schemas.microsoft.com/office/drawing/2014/main" val="1474305359"/>
                    </a:ext>
                  </a:extLst>
                </a:gridCol>
                <a:gridCol w="411480">
                  <a:extLst>
                    <a:ext uri="{9D8B030D-6E8A-4147-A177-3AD203B41FA5}">
                      <a16:colId xmlns:a16="http://schemas.microsoft.com/office/drawing/2014/main" val="2694995654"/>
                    </a:ext>
                  </a:extLst>
                </a:gridCol>
                <a:gridCol w="411480">
                  <a:extLst>
                    <a:ext uri="{9D8B030D-6E8A-4147-A177-3AD203B41FA5}">
                      <a16:colId xmlns:a16="http://schemas.microsoft.com/office/drawing/2014/main" val="12544288"/>
                    </a:ext>
                  </a:extLst>
                </a:gridCol>
                <a:gridCol w="411480">
                  <a:extLst>
                    <a:ext uri="{9D8B030D-6E8A-4147-A177-3AD203B41FA5}">
                      <a16:colId xmlns:a16="http://schemas.microsoft.com/office/drawing/2014/main" val="404022082"/>
                    </a:ext>
                  </a:extLst>
                </a:gridCol>
                <a:gridCol w="411480">
                  <a:extLst>
                    <a:ext uri="{9D8B030D-6E8A-4147-A177-3AD203B41FA5}">
                      <a16:colId xmlns:a16="http://schemas.microsoft.com/office/drawing/2014/main" val="345113979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613234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- 2020-09-29 10:56:40</a:t>
                      </a:r>
                      <a:r>
                        <a:rPr kumimoji="0" lang="en-US" sz="1000" b="0" i="0" u="none" strike="noStrike" kern="1200" cap="none" spc="0" normalizeH="0" baseline="0" noProof="0">
                          <a:ln>
                            <a:noFill/>
                          </a:ln>
                          <a:solidFill>
                            <a:prstClr val="black"/>
                          </a:solidFill>
                          <a:effectLst/>
                          <a:uLnTx/>
                          <a:uFillTx/>
                          <a:latin typeface="+mn-lt"/>
                          <a:ea typeface="+mn-ea"/>
                          <a:cs typeface="+mn-cs"/>
                        </a:rPr>
                        <a:t>
 Yes, you read it right! Now you can order your water and receive it within 2 hours! Simply call us at 800MaiDubai (62438224) and enjoy this express service in selected areas in Dubai. 
#MaiDubai  
</a:t>
                      </a:r>
                      <a:r>
                        <a:rPr kumimoji="0" lang="ar-AE" sz="1000" b="0" i="0" u="none" strike="noStrike" kern="1200" cap="none" spc="0" normalizeH="0" baseline="0" noProof="0">
                          <a:ln>
                            <a:noFill/>
                          </a:ln>
                          <a:solidFill>
                            <a:prstClr val="black"/>
                          </a:solidFill>
                          <a:effectLst/>
                          <a:uLnTx/>
                          <a:uFillTx/>
                          <a:latin typeface="+mn-lt"/>
                          <a:ea typeface="+mn-ea"/>
                          <a:cs typeface="+mn-cs"/>
                        </a:rPr>
                        <a:t>نعم، قرأتم هذه الجملة صحيحاً! ماي دبي تقدم لكم خدمة توصيل المياه السريعة في خلال ساعتين! 
 اتصلوا بنا على ٨٠٠٦٢٤٣٨٢٢٤ وتمتعوا بالخدمة المتاحة في مناطق معينة في دبي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0.36686999660508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667435915"/>
                  </a:ext>
                </a:extLst>
              </a:tr>
            </a:tbl>
          </a:graphicData>
        </a:graphic>
      </p:graphicFrame>
      <p:sp>
        <p:nvSpPr>
          <p:cNvPr id="4" name="Text Placeholder 3">
            <a:extLst>
              <a:ext uri="{FF2B5EF4-FFF2-40B4-BE49-F238E27FC236}">
                <a16:creationId xmlns:a16="http://schemas.microsoft.com/office/drawing/2014/main" id="{15ECF5FB-18A7-4DD4-BB15-5C1D754E740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502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CEBDC-63AC-40B3-887E-1D14FAE72F1C}"/>
              </a:ext>
            </a:extLst>
          </p:cNvPr>
          <p:cNvSpPr>
            <a:spLocks noGrp="1"/>
          </p:cNvSpPr>
          <p:nvPr>
            <p:ph type="title"/>
          </p:nvPr>
        </p:nvSpPr>
        <p:spPr/>
        <p:txBody>
          <a:bodyPr/>
          <a:lstStyle/>
          <a:p>
            <a:r>
              <a:rPr lang="en-US"/>
              <a:t>Facebook Top Posts Table | Mai Dubai - Facebook - 5 of 26</a:t>
            </a:r>
          </a:p>
        </p:txBody>
      </p:sp>
      <p:graphicFrame>
        <p:nvGraphicFramePr>
          <p:cNvPr id="5" name="Table Placeholder 4">
            <a:extLst>
              <a:ext uri="{FF2B5EF4-FFF2-40B4-BE49-F238E27FC236}">
                <a16:creationId xmlns:a16="http://schemas.microsoft.com/office/drawing/2014/main" id="{509C33C7-D220-49F2-814D-B1D24B2DF35C}"/>
              </a:ext>
            </a:extLst>
          </p:cNvPr>
          <p:cNvGraphicFramePr>
            <a:graphicFrameLocks noGrp="1"/>
          </p:cNvGraphicFramePr>
          <p:nvPr>
            <p:ph type="tbl" sz="quarter" idx="13"/>
            <p:extLst>
              <p:ext uri="{D42A27DB-BD31-4B8C-83A1-F6EECF244321}">
                <p14:modId xmlns:p14="http://schemas.microsoft.com/office/powerpoint/2010/main" val="417795293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05261025"/>
                    </a:ext>
                  </a:extLst>
                </a:gridCol>
                <a:gridCol w="411480">
                  <a:extLst>
                    <a:ext uri="{9D8B030D-6E8A-4147-A177-3AD203B41FA5}">
                      <a16:colId xmlns:a16="http://schemas.microsoft.com/office/drawing/2014/main" val="2991960277"/>
                    </a:ext>
                  </a:extLst>
                </a:gridCol>
                <a:gridCol w="411480">
                  <a:extLst>
                    <a:ext uri="{9D8B030D-6E8A-4147-A177-3AD203B41FA5}">
                      <a16:colId xmlns:a16="http://schemas.microsoft.com/office/drawing/2014/main" val="4244131143"/>
                    </a:ext>
                  </a:extLst>
                </a:gridCol>
                <a:gridCol w="411480">
                  <a:extLst>
                    <a:ext uri="{9D8B030D-6E8A-4147-A177-3AD203B41FA5}">
                      <a16:colId xmlns:a16="http://schemas.microsoft.com/office/drawing/2014/main" val="1168491672"/>
                    </a:ext>
                  </a:extLst>
                </a:gridCol>
                <a:gridCol w="411480">
                  <a:extLst>
                    <a:ext uri="{9D8B030D-6E8A-4147-A177-3AD203B41FA5}">
                      <a16:colId xmlns:a16="http://schemas.microsoft.com/office/drawing/2014/main" val="2581774814"/>
                    </a:ext>
                  </a:extLst>
                </a:gridCol>
                <a:gridCol w="411480">
                  <a:extLst>
                    <a:ext uri="{9D8B030D-6E8A-4147-A177-3AD203B41FA5}">
                      <a16:colId xmlns:a16="http://schemas.microsoft.com/office/drawing/2014/main" val="2099161331"/>
                    </a:ext>
                  </a:extLst>
                </a:gridCol>
                <a:gridCol w="411480">
                  <a:extLst>
                    <a:ext uri="{9D8B030D-6E8A-4147-A177-3AD203B41FA5}">
                      <a16:colId xmlns:a16="http://schemas.microsoft.com/office/drawing/2014/main" val="3990647259"/>
                    </a:ext>
                  </a:extLst>
                </a:gridCol>
                <a:gridCol w="411480">
                  <a:extLst>
                    <a:ext uri="{9D8B030D-6E8A-4147-A177-3AD203B41FA5}">
                      <a16:colId xmlns:a16="http://schemas.microsoft.com/office/drawing/2014/main" val="1764511874"/>
                    </a:ext>
                  </a:extLst>
                </a:gridCol>
                <a:gridCol w="411480">
                  <a:extLst>
                    <a:ext uri="{9D8B030D-6E8A-4147-A177-3AD203B41FA5}">
                      <a16:colId xmlns:a16="http://schemas.microsoft.com/office/drawing/2014/main" val="3107737539"/>
                    </a:ext>
                  </a:extLst>
                </a:gridCol>
                <a:gridCol w="411480">
                  <a:extLst>
                    <a:ext uri="{9D8B030D-6E8A-4147-A177-3AD203B41FA5}">
                      <a16:colId xmlns:a16="http://schemas.microsoft.com/office/drawing/2014/main" val="1105151398"/>
                    </a:ext>
                  </a:extLst>
                </a:gridCol>
                <a:gridCol w="411480">
                  <a:extLst>
                    <a:ext uri="{9D8B030D-6E8A-4147-A177-3AD203B41FA5}">
                      <a16:colId xmlns:a16="http://schemas.microsoft.com/office/drawing/2014/main" val="970867759"/>
                    </a:ext>
                  </a:extLst>
                </a:gridCol>
                <a:gridCol w="411480">
                  <a:extLst>
                    <a:ext uri="{9D8B030D-6E8A-4147-A177-3AD203B41FA5}">
                      <a16:colId xmlns:a16="http://schemas.microsoft.com/office/drawing/2014/main" val="1049213504"/>
                    </a:ext>
                  </a:extLst>
                </a:gridCol>
                <a:gridCol w="411480">
                  <a:extLst>
                    <a:ext uri="{9D8B030D-6E8A-4147-A177-3AD203B41FA5}">
                      <a16:colId xmlns:a16="http://schemas.microsoft.com/office/drawing/2014/main" val="3036945435"/>
                    </a:ext>
                  </a:extLst>
                </a:gridCol>
                <a:gridCol w="411480">
                  <a:extLst>
                    <a:ext uri="{9D8B030D-6E8A-4147-A177-3AD203B41FA5}">
                      <a16:colId xmlns:a16="http://schemas.microsoft.com/office/drawing/2014/main" val="3646678027"/>
                    </a:ext>
                  </a:extLst>
                </a:gridCol>
                <a:gridCol w="411480">
                  <a:extLst>
                    <a:ext uri="{9D8B030D-6E8A-4147-A177-3AD203B41FA5}">
                      <a16:colId xmlns:a16="http://schemas.microsoft.com/office/drawing/2014/main" val="338016875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74317804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- 2020-09-11 13:55:27</a:t>
                      </a:r>
                      <a:r>
                        <a:rPr kumimoji="0" lang="en-US" sz="1000" b="0" i="0" u="none" strike="noStrike" kern="1200" cap="none" spc="0" normalizeH="0" baseline="0" noProof="0">
                          <a:ln>
                            <a:noFill/>
                          </a:ln>
                          <a:solidFill>
                            <a:prstClr val="black"/>
                          </a:solidFill>
                          <a:effectLst/>
                          <a:uLnTx/>
                          <a:uFillTx/>
                          <a:latin typeface="+mn-lt"/>
                          <a:ea typeface="+mn-ea"/>
                          <a:cs typeface="+mn-cs"/>
                        </a:rPr>
                        <a:t>
 Hydration is our priority...  Mai Dubai to the rescue... 
Divided by cities, united by Mai Dubai. 
#MaiDubai #MumbaiIndians #MI #Dream11IPL
</a:t>
                      </a:r>
                      <a:r>
                        <a:rPr kumimoji="0" lang="ar-AE" sz="1000" b="0" i="0" u="none" strike="noStrike" kern="1200" cap="none" spc="0" normalizeH="0" baseline="0" noProof="0">
                          <a:ln>
                            <a:noFill/>
                          </a:ln>
                          <a:solidFill>
                            <a:prstClr val="black"/>
                          </a:solidFill>
                          <a:effectLst/>
                          <a:uLnTx/>
                          <a:uFillTx/>
                          <a:latin typeface="+mn-lt"/>
                          <a:ea typeface="+mn-ea"/>
                          <a:cs typeface="+mn-cs"/>
                        </a:rPr>
                        <a:t>المياه أولوية... وهذه هي مهمة ماي دبي 
ماي دبي توحدنا 
#ماي_دبي 
</a:t>
                      </a:r>
                      <a:r>
                        <a:rPr kumimoji="0" lang="en-US" sz="1000" b="0" i="0" u="none" strike="noStrike" kern="1200" cap="none" spc="0" normalizeH="0" baseline="0" noProof="0">
                          <a:ln>
                            <a:noFill/>
                          </a:ln>
                          <a:solidFill>
                            <a:prstClr val="black"/>
                          </a:solidFill>
                          <a:effectLst/>
                          <a:uLnTx/>
                          <a:uFillTx/>
                          <a:latin typeface="+mn-lt"/>
                          <a:ea typeface="+mn-ea"/>
                          <a:cs typeface="+mn-cs"/>
                        </a:rPr>
                        <a:t>Video courtesy of Mumbai Indians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0.21897170885522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526932160"/>
                  </a:ext>
                </a:extLst>
              </a:tr>
            </a:tbl>
          </a:graphicData>
        </a:graphic>
      </p:graphicFrame>
      <p:sp>
        <p:nvSpPr>
          <p:cNvPr id="4" name="Text Placeholder 3">
            <a:extLst>
              <a:ext uri="{FF2B5EF4-FFF2-40B4-BE49-F238E27FC236}">
                <a16:creationId xmlns:a16="http://schemas.microsoft.com/office/drawing/2014/main" id="{5B50EEDA-E4CE-45E9-9DB6-25AD439A3F0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0476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4624C-F21B-4BE5-96D2-2660A799C9D5}"/>
              </a:ext>
            </a:extLst>
          </p:cNvPr>
          <p:cNvSpPr>
            <a:spLocks noGrp="1"/>
          </p:cNvSpPr>
          <p:nvPr>
            <p:ph type="title"/>
          </p:nvPr>
        </p:nvSpPr>
        <p:spPr/>
        <p:txBody>
          <a:bodyPr/>
          <a:lstStyle/>
          <a:p>
            <a:r>
              <a:rPr lang="en-US"/>
              <a:t>Facebook Top Posts Table | Mai Dubai - Facebook - 6 of 26</a:t>
            </a:r>
          </a:p>
        </p:txBody>
      </p:sp>
      <p:graphicFrame>
        <p:nvGraphicFramePr>
          <p:cNvPr id="5" name="Table Placeholder 4">
            <a:extLst>
              <a:ext uri="{FF2B5EF4-FFF2-40B4-BE49-F238E27FC236}">
                <a16:creationId xmlns:a16="http://schemas.microsoft.com/office/drawing/2014/main" id="{59233928-AFE2-45CD-9DC6-20CDCE8DCD6A}"/>
              </a:ext>
            </a:extLst>
          </p:cNvPr>
          <p:cNvGraphicFramePr>
            <a:graphicFrameLocks noGrp="1"/>
          </p:cNvGraphicFramePr>
          <p:nvPr>
            <p:ph type="tbl" sz="quarter" idx="13"/>
            <p:extLst>
              <p:ext uri="{D42A27DB-BD31-4B8C-83A1-F6EECF244321}">
                <p14:modId xmlns:p14="http://schemas.microsoft.com/office/powerpoint/2010/main" val="252666171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78474800"/>
                    </a:ext>
                  </a:extLst>
                </a:gridCol>
                <a:gridCol w="411480">
                  <a:extLst>
                    <a:ext uri="{9D8B030D-6E8A-4147-A177-3AD203B41FA5}">
                      <a16:colId xmlns:a16="http://schemas.microsoft.com/office/drawing/2014/main" val="336806777"/>
                    </a:ext>
                  </a:extLst>
                </a:gridCol>
                <a:gridCol w="411480">
                  <a:extLst>
                    <a:ext uri="{9D8B030D-6E8A-4147-A177-3AD203B41FA5}">
                      <a16:colId xmlns:a16="http://schemas.microsoft.com/office/drawing/2014/main" val="204810386"/>
                    </a:ext>
                  </a:extLst>
                </a:gridCol>
                <a:gridCol w="411480">
                  <a:extLst>
                    <a:ext uri="{9D8B030D-6E8A-4147-A177-3AD203B41FA5}">
                      <a16:colId xmlns:a16="http://schemas.microsoft.com/office/drawing/2014/main" val="2699008594"/>
                    </a:ext>
                  </a:extLst>
                </a:gridCol>
                <a:gridCol w="411480">
                  <a:extLst>
                    <a:ext uri="{9D8B030D-6E8A-4147-A177-3AD203B41FA5}">
                      <a16:colId xmlns:a16="http://schemas.microsoft.com/office/drawing/2014/main" val="3096359060"/>
                    </a:ext>
                  </a:extLst>
                </a:gridCol>
                <a:gridCol w="411480">
                  <a:extLst>
                    <a:ext uri="{9D8B030D-6E8A-4147-A177-3AD203B41FA5}">
                      <a16:colId xmlns:a16="http://schemas.microsoft.com/office/drawing/2014/main" val="25655835"/>
                    </a:ext>
                  </a:extLst>
                </a:gridCol>
                <a:gridCol w="411480">
                  <a:extLst>
                    <a:ext uri="{9D8B030D-6E8A-4147-A177-3AD203B41FA5}">
                      <a16:colId xmlns:a16="http://schemas.microsoft.com/office/drawing/2014/main" val="2302064593"/>
                    </a:ext>
                  </a:extLst>
                </a:gridCol>
                <a:gridCol w="411480">
                  <a:extLst>
                    <a:ext uri="{9D8B030D-6E8A-4147-A177-3AD203B41FA5}">
                      <a16:colId xmlns:a16="http://schemas.microsoft.com/office/drawing/2014/main" val="1769715372"/>
                    </a:ext>
                  </a:extLst>
                </a:gridCol>
                <a:gridCol w="411480">
                  <a:extLst>
                    <a:ext uri="{9D8B030D-6E8A-4147-A177-3AD203B41FA5}">
                      <a16:colId xmlns:a16="http://schemas.microsoft.com/office/drawing/2014/main" val="3742767940"/>
                    </a:ext>
                  </a:extLst>
                </a:gridCol>
                <a:gridCol w="411480">
                  <a:extLst>
                    <a:ext uri="{9D8B030D-6E8A-4147-A177-3AD203B41FA5}">
                      <a16:colId xmlns:a16="http://schemas.microsoft.com/office/drawing/2014/main" val="2461867598"/>
                    </a:ext>
                  </a:extLst>
                </a:gridCol>
                <a:gridCol w="411480">
                  <a:extLst>
                    <a:ext uri="{9D8B030D-6E8A-4147-A177-3AD203B41FA5}">
                      <a16:colId xmlns:a16="http://schemas.microsoft.com/office/drawing/2014/main" val="4082431516"/>
                    </a:ext>
                  </a:extLst>
                </a:gridCol>
                <a:gridCol w="411480">
                  <a:extLst>
                    <a:ext uri="{9D8B030D-6E8A-4147-A177-3AD203B41FA5}">
                      <a16:colId xmlns:a16="http://schemas.microsoft.com/office/drawing/2014/main" val="2491703486"/>
                    </a:ext>
                  </a:extLst>
                </a:gridCol>
                <a:gridCol w="411480">
                  <a:extLst>
                    <a:ext uri="{9D8B030D-6E8A-4147-A177-3AD203B41FA5}">
                      <a16:colId xmlns:a16="http://schemas.microsoft.com/office/drawing/2014/main" val="525733858"/>
                    </a:ext>
                  </a:extLst>
                </a:gridCol>
                <a:gridCol w="411480">
                  <a:extLst>
                    <a:ext uri="{9D8B030D-6E8A-4147-A177-3AD203B41FA5}">
                      <a16:colId xmlns:a16="http://schemas.microsoft.com/office/drawing/2014/main" val="1051503360"/>
                    </a:ext>
                  </a:extLst>
                </a:gridCol>
                <a:gridCol w="411480">
                  <a:extLst>
                    <a:ext uri="{9D8B030D-6E8A-4147-A177-3AD203B41FA5}">
                      <a16:colId xmlns:a16="http://schemas.microsoft.com/office/drawing/2014/main" val="39908979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6208212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- 2020-09-03 15:28:59</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Mai Dubai is the official water partner to five top teams at this year’s Indian Premier League. Stay tuned for more!
Divided by cities, united by Mai Dubai. 
#MaiDubai #T20  #Dream11IPL
 #IPL2020
#KKR #KolkataKnightRiders #WeAreChallengers #RoyalChallengersBanglore #SRH #SunrisersHyderabad #ChennaiSuperKimgs #MumbaiIndians #MI
‎</a:t>
                      </a:r>
                      <a:r>
                        <a:rPr kumimoji="0" lang="ar-AE" sz="1000" b="0" i="0" u="none" strike="noStrike" kern="1200" cap="none" spc="0" normalizeH="0" baseline="0" noProof="0">
                          <a:ln>
                            <a:noFill/>
                          </a:ln>
                          <a:solidFill>
                            <a:prstClr val="black"/>
                          </a:solidFill>
                          <a:effectLst/>
                          <a:uLnTx/>
                          <a:uFillTx/>
                          <a:latin typeface="+mn-lt"/>
                          <a:ea typeface="+mn-ea"/>
                          <a:cs typeface="+mn-cs"/>
                        </a:rPr>
                        <a:t>يسعدنا الإعلان أن ماي دبي هي شريك المياه الرسمي لخمسة من أكبر الفرق المشاركة في الدوري الهندي للكريكيت! تابعونا للتعرف على الفرق عن قرب.
ماي دبي توحدنا!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0.5857493211877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970097320"/>
                  </a:ext>
                </a:extLst>
              </a:tr>
            </a:tbl>
          </a:graphicData>
        </a:graphic>
      </p:graphicFrame>
      <p:sp>
        <p:nvSpPr>
          <p:cNvPr id="4" name="Text Placeholder 3">
            <a:extLst>
              <a:ext uri="{FF2B5EF4-FFF2-40B4-BE49-F238E27FC236}">
                <a16:creationId xmlns:a16="http://schemas.microsoft.com/office/drawing/2014/main" id="{E534CD4B-0E74-4C33-A310-00282D43EA7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84113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A900E-6DFD-4484-9ED1-ACB330663DD2}"/>
              </a:ext>
            </a:extLst>
          </p:cNvPr>
          <p:cNvSpPr>
            <a:spLocks noGrp="1"/>
          </p:cNvSpPr>
          <p:nvPr>
            <p:ph type="title"/>
          </p:nvPr>
        </p:nvSpPr>
        <p:spPr/>
        <p:txBody>
          <a:bodyPr/>
          <a:lstStyle/>
          <a:p>
            <a:r>
              <a:rPr lang="en-US"/>
              <a:t>Facebook Top Posts Table | Mai Dubai - Facebook - 7 of 26</a:t>
            </a:r>
          </a:p>
        </p:txBody>
      </p:sp>
      <p:graphicFrame>
        <p:nvGraphicFramePr>
          <p:cNvPr id="5" name="Table Placeholder 4">
            <a:extLst>
              <a:ext uri="{FF2B5EF4-FFF2-40B4-BE49-F238E27FC236}">
                <a16:creationId xmlns:a16="http://schemas.microsoft.com/office/drawing/2014/main" id="{F133ADA9-B8C9-4E01-B8E8-459CA04834AE}"/>
              </a:ext>
            </a:extLst>
          </p:cNvPr>
          <p:cNvGraphicFramePr>
            <a:graphicFrameLocks noGrp="1"/>
          </p:cNvGraphicFramePr>
          <p:nvPr>
            <p:ph type="tbl" sz="quarter" idx="13"/>
            <p:extLst>
              <p:ext uri="{D42A27DB-BD31-4B8C-83A1-F6EECF244321}">
                <p14:modId xmlns:p14="http://schemas.microsoft.com/office/powerpoint/2010/main" val="7745129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7563200"/>
                    </a:ext>
                  </a:extLst>
                </a:gridCol>
                <a:gridCol w="411480">
                  <a:extLst>
                    <a:ext uri="{9D8B030D-6E8A-4147-A177-3AD203B41FA5}">
                      <a16:colId xmlns:a16="http://schemas.microsoft.com/office/drawing/2014/main" val="3279497382"/>
                    </a:ext>
                  </a:extLst>
                </a:gridCol>
                <a:gridCol w="411480">
                  <a:extLst>
                    <a:ext uri="{9D8B030D-6E8A-4147-A177-3AD203B41FA5}">
                      <a16:colId xmlns:a16="http://schemas.microsoft.com/office/drawing/2014/main" val="2550609980"/>
                    </a:ext>
                  </a:extLst>
                </a:gridCol>
                <a:gridCol w="411480">
                  <a:extLst>
                    <a:ext uri="{9D8B030D-6E8A-4147-A177-3AD203B41FA5}">
                      <a16:colId xmlns:a16="http://schemas.microsoft.com/office/drawing/2014/main" val="3201060438"/>
                    </a:ext>
                  </a:extLst>
                </a:gridCol>
                <a:gridCol w="411480">
                  <a:extLst>
                    <a:ext uri="{9D8B030D-6E8A-4147-A177-3AD203B41FA5}">
                      <a16:colId xmlns:a16="http://schemas.microsoft.com/office/drawing/2014/main" val="3737095181"/>
                    </a:ext>
                  </a:extLst>
                </a:gridCol>
                <a:gridCol w="411480">
                  <a:extLst>
                    <a:ext uri="{9D8B030D-6E8A-4147-A177-3AD203B41FA5}">
                      <a16:colId xmlns:a16="http://schemas.microsoft.com/office/drawing/2014/main" val="1347818073"/>
                    </a:ext>
                  </a:extLst>
                </a:gridCol>
                <a:gridCol w="411480">
                  <a:extLst>
                    <a:ext uri="{9D8B030D-6E8A-4147-A177-3AD203B41FA5}">
                      <a16:colId xmlns:a16="http://schemas.microsoft.com/office/drawing/2014/main" val="96660254"/>
                    </a:ext>
                  </a:extLst>
                </a:gridCol>
                <a:gridCol w="411480">
                  <a:extLst>
                    <a:ext uri="{9D8B030D-6E8A-4147-A177-3AD203B41FA5}">
                      <a16:colId xmlns:a16="http://schemas.microsoft.com/office/drawing/2014/main" val="1405981891"/>
                    </a:ext>
                  </a:extLst>
                </a:gridCol>
                <a:gridCol w="411480">
                  <a:extLst>
                    <a:ext uri="{9D8B030D-6E8A-4147-A177-3AD203B41FA5}">
                      <a16:colId xmlns:a16="http://schemas.microsoft.com/office/drawing/2014/main" val="419874705"/>
                    </a:ext>
                  </a:extLst>
                </a:gridCol>
                <a:gridCol w="411480">
                  <a:extLst>
                    <a:ext uri="{9D8B030D-6E8A-4147-A177-3AD203B41FA5}">
                      <a16:colId xmlns:a16="http://schemas.microsoft.com/office/drawing/2014/main" val="376785612"/>
                    </a:ext>
                  </a:extLst>
                </a:gridCol>
                <a:gridCol w="411480">
                  <a:extLst>
                    <a:ext uri="{9D8B030D-6E8A-4147-A177-3AD203B41FA5}">
                      <a16:colId xmlns:a16="http://schemas.microsoft.com/office/drawing/2014/main" val="1490149911"/>
                    </a:ext>
                  </a:extLst>
                </a:gridCol>
                <a:gridCol w="411480">
                  <a:extLst>
                    <a:ext uri="{9D8B030D-6E8A-4147-A177-3AD203B41FA5}">
                      <a16:colId xmlns:a16="http://schemas.microsoft.com/office/drawing/2014/main" val="833589074"/>
                    </a:ext>
                  </a:extLst>
                </a:gridCol>
                <a:gridCol w="411480">
                  <a:extLst>
                    <a:ext uri="{9D8B030D-6E8A-4147-A177-3AD203B41FA5}">
                      <a16:colId xmlns:a16="http://schemas.microsoft.com/office/drawing/2014/main" val="611135221"/>
                    </a:ext>
                  </a:extLst>
                </a:gridCol>
                <a:gridCol w="411480">
                  <a:extLst>
                    <a:ext uri="{9D8B030D-6E8A-4147-A177-3AD203B41FA5}">
                      <a16:colId xmlns:a16="http://schemas.microsoft.com/office/drawing/2014/main" val="1547493743"/>
                    </a:ext>
                  </a:extLst>
                </a:gridCol>
                <a:gridCol w="411480">
                  <a:extLst>
                    <a:ext uri="{9D8B030D-6E8A-4147-A177-3AD203B41FA5}">
                      <a16:colId xmlns:a16="http://schemas.microsoft.com/office/drawing/2014/main" val="24537977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780168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- 2020-09-01 08:06:20</a:t>
                      </a:r>
                      <a:r>
                        <a:rPr kumimoji="0" lang="en-US" sz="1000" b="0" i="0" u="none" strike="noStrike" kern="1200" cap="none" spc="0" normalizeH="0" baseline="0" noProof="0">
                          <a:ln>
                            <a:noFill/>
                          </a:ln>
                          <a:solidFill>
                            <a:prstClr val="black"/>
                          </a:solidFill>
                          <a:effectLst/>
                          <a:uLnTx/>
                          <a:uFillTx/>
                          <a:latin typeface="+mn-lt"/>
                          <a:ea typeface="+mn-ea"/>
                          <a:cs typeface="+mn-cs"/>
                        </a:rPr>
                        <a:t>
 Someone is coming to Dubai...Stay tuned!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تُرى من القادم إلى دبي؟ تابعونا لمعرفة المزيد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0.3284719484956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314027981"/>
                  </a:ext>
                </a:extLst>
              </a:tr>
            </a:tbl>
          </a:graphicData>
        </a:graphic>
      </p:graphicFrame>
      <p:sp>
        <p:nvSpPr>
          <p:cNvPr id="4" name="Text Placeholder 3">
            <a:extLst>
              <a:ext uri="{FF2B5EF4-FFF2-40B4-BE49-F238E27FC236}">
                <a16:creationId xmlns:a16="http://schemas.microsoft.com/office/drawing/2014/main" id="{1D8429C0-A096-4A9A-82C8-E1E92F6DBC7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74826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62EA4-4F52-4AC0-B746-03DE2A3A4C1A}"/>
              </a:ext>
            </a:extLst>
          </p:cNvPr>
          <p:cNvSpPr>
            <a:spLocks noGrp="1"/>
          </p:cNvSpPr>
          <p:nvPr>
            <p:ph type="title"/>
          </p:nvPr>
        </p:nvSpPr>
        <p:spPr/>
        <p:txBody>
          <a:bodyPr/>
          <a:lstStyle/>
          <a:p>
            <a:r>
              <a:rPr lang="en-US"/>
              <a:t>Facebook Top Posts Table | Mai Dubai - Facebook - 8 of 26</a:t>
            </a:r>
          </a:p>
        </p:txBody>
      </p:sp>
      <p:graphicFrame>
        <p:nvGraphicFramePr>
          <p:cNvPr id="5" name="Table Placeholder 4">
            <a:extLst>
              <a:ext uri="{FF2B5EF4-FFF2-40B4-BE49-F238E27FC236}">
                <a16:creationId xmlns:a16="http://schemas.microsoft.com/office/drawing/2014/main" id="{3A1B8ACE-9B0A-4CDA-9B64-E4CC9940B72C}"/>
              </a:ext>
            </a:extLst>
          </p:cNvPr>
          <p:cNvGraphicFramePr>
            <a:graphicFrameLocks noGrp="1"/>
          </p:cNvGraphicFramePr>
          <p:nvPr>
            <p:ph type="tbl" sz="quarter" idx="13"/>
            <p:extLst>
              <p:ext uri="{D42A27DB-BD31-4B8C-83A1-F6EECF244321}">
                <p14:modId xmlns:p14="http://schemas.microsoft.com/office/powerpoint/2010/main" val="365299604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32846609"/>
                    </a:ext>
                  </a:extLst>
                </a:gridCol>
                <a:gridCol w="411480">
                  <a:extLst>
                    <a:ext uri="{9D8B030D-6E8A-4147-A177-3AD203B41FA5}">
                      <a16:colId xmlns:a16="http://schemas.microsoft.com/office/drawing/2014/main" val="2327194064"/>
                    </a:ext>
                  </a:extLst>
                </a:gridCol>
                <a:gridCol w="411480">
                  <a:extLst>
                    <a:ext uri="{9D8B030D-6E8A-4147-A177-3AD203B41FA5}">
                      <a16:colId xmlns:a16="http://schemas.microsoft.com/office/drawing/2014/main" val="28205415"/>
                    </a:ext>
                  </a:extLst>
                </a:gridCol>
                <a:gridCol w="411480">
                  <a:extLst>
                    <a:ext uri="{9D8B030D-6E8A-4147-A177-3AD203B41FA5}">
                      <a16:colId xmlns:a16="http://schemas.microsoft.com/office/drawing/2014/main" val="2740395564"/>
                    </a:ext>
                  </a:extLst>
                </a:gridCol>
                <a:gridCol w="411480">
                  <a:extLst>
                    <a:ext uri="{9D8B030D-6E8A-4147-A177-3AD203B41FA5}">
                      <a16:colId xmlns:a16="http://schemas.microsoft.com/office/drawing/2014/main" val="711155538"/>
                    </a:ext>
                  </a:extLst>
                </a:gridCol>
                <a:gridCol w="411480">
                  <a:extLst>
                    <a:ext uri="{9D8B030D-6E8A-4147-A177-3AD203B41FA5}">
                      <a16:colId xmlns:a16="http://schemas.microsoft.com/office/drawing/2014/main" val="3149111373"/>
                    </a:ext>
                  </a:extLst>
                </a:gridCol>
                <a:gridCol w="411480">
                  <a:extLst>
                    <a:ext uri="{9D8B030D-6E8A-4147-A177-3AD203B41FA5}">
                      <a16:colId xmlns:a16="http://schemas.microsoft.com/office/drawing/2014/main" val="3747278689"/>
                    </a:ext>
                  </a:extLst>
                </a:gridCol>
                <a:gridCol w="411480">
                  <a:extLst>
                    <a:ext uri="{9D8B030D-6E8A-4147-A177-3AD203B41FA5}">
                      <a16:colId xmlns:a16="http://schemas.microsoft.com/office/drawing/2014/main" val="3082148401"/>
                    </a:ext>
                  </a:extLst>
                </a:gridCol>
                <a:gridCol w="411480">
                  <a:extLst>
                    <a:ext uri="{9D8B030D-6E8A-4147-A177-3AD203B41FA5}">
                      <a16:colId xmlns:a16="http://schemas.microsoft.com/office/drawing/2014/main" val="3995948129"/>
                    </a:ext>
                  </a:extLst>
                </a:gridCol>
                <a:gridCol w="411480">
                  <a:extLst>
                    <a:ext uri="{9D8B030D-6E8A-4147-A177-3AD203B41FA5}">
                      <a16:colId xmlns:a16="http://schemas.microsoft.com/office/drawing/2014/main" val="276761762"/>
                    </a:ext>
                  </a:extLst>
                </a:gridCol>
                <a:gridCol w="411480">
                  <a:extLst>
                    <a:ext uri="{9D8B030D-6E8A-4147-A177-3AD203B41FA5}">
                      <a16:colId xmlns:a16="http://schemas.microsoft.com/office/drawing/2014/main" val="2676193550"/>
                    </a:ext>
                  </a:extLst>
                </a:gridCol>
                <a:gridCol w="411480">
                  <a:extLst>
                    <a:ext uri="{9D8B030D-6E8A-4147-A177-3AD203B41FA5}">
                      <a16:colId xmlns:a16="http://schemas.microsoft.com/office/drawing/2014/main" val="4099238031"/>
                    </a:ext>
                  </a:extLst>
                </a:gridCol>
                <a:gridCol w="411480">
                  <a:extLst>
                    <a:ext uri="{9D8B030D-6E8A-4147-A177-3AD203B41FA5}">
                      <a16:colId xmlns:a16="http://schemas.microsoft.com/office/drawing/2014/main" val="3689050115"/>
                    </a:ext>
                  </a:extLst>
                </a:gridCol>
                <a:gridCol w="411480">
                  <a:extLst>
                    <a:ext uri="{9D8B030D-6E8A-4147-A177-3AD203B41FA5}">
                      <a16:colId xmlns:a16="http://schemas.microsoft.com/office/drawing/2014/main" val="2475726101"/>
                    </a:ext>
                  </a:extLst>
                </a:gridCol>
                <a:gridCol w="411480">
                  <a:extLst>
                    <a:ext uri="{9D8B030D-6E8A-4147-A177-3AD203B41FA5}">
                      <a16:colId xmlns:a16="http://schemas.microsoft.com/office/drawing/2014/main" val="424427513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817130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- 2020-09-23 06:49:42</a:t>
                      </a:r>
                      <a:r>
                        <a:rPr kumimoji="0" lang="en-US" sz="1000" b="0" i="0" u="none" strike="noStrike" kern="1200" cap="none" spc="0" normalizeH="0" baseline="0" noProof="0">
                          <a:ln>
                            <a:noFill/>
                          </a:ln>
                          <a:solidFill>
                            <a:prstClr val="black"/>
                          </a:solidFill>
                          <a:effectLst/>
                          <a:uLnTx/>
                          <a:uFillTx/>
                          <a:latin typeface="+mn-lt"/>
                          <a:ea typeface="+mn-ea"/>
                          <a:cs typeface="+mn-cs"/>
                        </a:rPr>
                        <a:t>
 Courtesy of: Burj Khalifa Kolkata Knight Riders
Before the fireworks, here's the curtain raiser! We won't stop, on our way to the 🔝
Thank you Burj Khalifa for lighting up in #KKR colours 😍
What a welcome to the UAE tonight!💜
#KKRHaiTaiyaar #Dream11IPL #burjkhalifa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0.16424406668309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219330474"/>
                  </a:ext>
                </a:extLst>
              </a:tr>
            </a:tbl>
          </a:graphicData>
        </a:graphic>
      </p:graphicFrame>
      <p:sp>
        <p:nvSpPr>
          <p:cNvPr id="4" name="Text Placeholder 3">
            <a:extLst>
              <a:ext uri="{FF2B5EF4-FFF2-40B4-BE49-F238E27FC236}">
                <a16:creationId xmlns:a16="http://schemas.microsoft.com/office/drawing/2014/main" id="{98918E3C-72F3-4F9D-B052-C50550AB8C6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24178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0ECE5-408F-4048-A10D-AB9D6641BF9D}"/>
              </a:ext>
            </a:extLst>
          </p:cNvPr>
          <p:cNvSpPr>
            <a:spLocks noGrp="1"/>
          </p:cNvSpPr>
          <p:nvPr>
            <p:ph type="title"/>
          </p:nvPr>
        </p:nvSpPr>
        <p:spPr/>
        <p:txBody>
          <a:bodyPr/>
          <a:lstStyle/>
          <a:p>
            <a:r>
              <a:rPr lang="en-US"/>
              <a:t>Facebook Top Posts Table | Mai Dubai - Facebook - 9 of 26</a:t>
            </a:r>
          </a:p>
        </p:txBody>
      </p:sp>
      <p:graphicFrame>
        <p:nvGraphicFramePr>
          <p:cNvPr id="5" name="Table Placeholder 4">
            <a:extLst>
              <a:ext uri="{FF2B5EF4-FFF2-40B4-BE49-F238E27FC236}">
                <a16:creationId xmlns:a16="http://schemas.microsoft.com/office/drawing/2014/main" id="{3F7146F0-9F11-4BD0-90DC-0C0AB0675D88}"/>
              </a:ext>
            </a:extLst>
          </p:cNvPr>
          <p:cNvGraphicFramePr>
            <a:graphicFrameLocks noGrp="1"/>
          </p:cNvGraphicFramePr>
          <p:nvPr>
            <p:ph type="tbl" sz="quarter" idx="13"/>
            <p:extLst>
              <p:ext uri="{D42A27DB-BD31-4B8C-83A1-F6EECF244321}">
                <p14:modId xmlns:p14="http://schemas.microsoft.com/office/powerpoint/2010/main" val="32656249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71137963"/>
                    </a:ext>
                  </a:extLst>
                </a:gridCol>
                <a:gridCol w="411480">
                  <a:extLst>
                    <a:ext uri="{9D8B030D-6E8A-4147-A177-3AD203B41FA5}">
                      <a16:colId xmlns:a16="http://schemas.microsoft.com/office/drawing/2014/main" val="1569224587"/>
                    </a:ext>
                  </a:extLst>
                </a:gridCol>
                <a:gridCol w="411480">
                  <a:extLst>
                    <a:ext uri="{9D8B030D-6E8A-4147-A177-3AD203B41FA5}">
                      <a16:colId xmlns:a16="http://schemas.microsoft.com/office/drawing/2014/main" val="3862944750"/>
                    </a:ext>
                  </a:extLst>
                </a:gridCol>
                <a:gridCol w="411480">
                  <a:extLst>
                    <a:ext uri="{9D8B030D-6E8A-4147-A177-3AD203B41FA5}">
                      <a16:colId xmlns:a16="http://schemas.microsoft.com/office/drawing/2014/main" val="4193115951"/>
                    </a:ext>
                  </a:extLst>
                </a:gridCol>
                <a:gridCol w="411480">
                  <a:extLst>
                    <a:ext uri="{9D8B030D-6E8A-4147-A177-3AD203B41FA5}">
                      <a16:colId xmlns:a16="http://schemas.microsoft.com/office/drawing/2014/main" val="2140390987"/>
                    </a:ext>
                  </a:extLst>
                </a:gridCol>
                <a:gridCol w="411480">
                  <a:extLst>
                    <a:ext uri="{9D8B030D-6E8A-4147-A177-3AD203B41FA5}">
                      <a16:colId xmlns:a16="http://schemas.microsoft.com/office/drawing/2014/main" val="1065490384"/>
                    </a:ext>
                  </a:extLst>
                </a:gridCol>
                <a:gridCol w="411480">
                  <a:extLst>
                    <a:ext uri="{9D8B030D-6E8A-4147-A177-3AD203B41FA5}">
                      <a16:colId xmlns:a16="http://schemas.microsoft.com/office/drawing/2014/main" val="4097004924"/>
                    </a:ext>
                  </a:extLst>
                </a:gridCol>
                <a:gridCol w="411480">
                  <a:extLst>
                    <a:ext uri="{9D8B030D-6E8A-4147-A177-3AD203B41FA5}">
                      <a16:colId xmlns:a16="http://schemas.microsoft.com/office/drawing/2014/main" val="3945195368"/>
                    </a:ext>
                  </a:extLst>
                </a:gridCol>
                <a:gridCol w="411480">
                  <a:extLst>
                    <a:ext uri="{9D8B030D-6E8A-4147-A177-3AD203B41FA5}">
                      <a16:colId xmlns:a16="http://schemas.microsoft.com/office/drawing/2014/main" val="1337753362"/>
                    </a:ext>
                  </a:extLst>
                </a:gridCol>
                <a:gridCol w="411480">
                  <a:extLst>
                    <a:ext uri="{9D8B030D-6E8A-4147-A177-3AD203B41FA5}">
                      <a16:colId xmlns:a16="http://schemas.microsoft.com/office/drawing/2014/main" val="867061613"/>
                    </a:ext>
                  </a:extLst>
                </a:gridCol>
                <a:gridCol w="411480">
                  <a:extLst>
                    <a:ext uri="{9D8B030D-6E8A-4147-A177-3AD203B41FA5}">
                      <a16:colId xmlns:a16="http://schemas.microsoft.com/office/drawing/2014/main" val="2171040987"/>
                    </a:ext>
                  </a:extLst>
                </a:gridCol>
                <a:gridCol w="411480">
                  <a:extLst>
                    <a:ext uri="{9D8B030D-6E8A-4147-A177-3AD203B41FA5}">
                      <a16:colId xmlns:a16="http://schemas.microsoft.com/office/drawing/2014/main" val="9937579"/>
                    </a:ext>
                  </a:extLst>
                </a:gridCol>
                <a:gridCol w="411480">
                  <a:extLst>
                    <a:ext uri="{9D8B030D-6E8A-4147-A177-3AD203B41FA5}">
                      <a16:colId xmlns:a16="http://schemas.microsoft.com/office/drawing/2014/main" val="2372608174"/>
                    </a:ext>
                  </a:extLst>
                </a:gridCol>
                <a:gridCol w="411480">
                  <a:extLst>
                    <a:ext uri="{9D8B030D-6E8A-4147-A177-3AD203B41FA5}">
                      <a16:colId xmlns:a16="http://schemas.microsoft.com/office/drawing/2014/main" val="3651187111"/>
                    </a:ext>
                  </a:extLst>
                </a:gridCol>
                <a:gridCol w="411480">
                  <a:extLst>
                    <a:ext uri="{9D8B030D-6E8A-4147-A177-3AD203B41FA5}">
                      <a16:colId xmlns:a16="http://schemas.microsoft.com/office/drawing/2014/main" val="20619864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0886984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- 2020-09-28 13:38:40</a:t>
                      </a:r>
                      <a:r>
                        <a:rPr kumimoji="0" lang="en-US" sz="1000" b="0" i="0" u="none" strike="noStrike" kern="1200" cap="none" spc="0" normalizeH="0" baseline="0" noProof="0">
                          <a:ln>
                            <a:noFill/>
                          </a:ln>
                          <a:solidFill>
                            <a:prstClr val="black"/>
                          </a:solidFill>
                          <a:effectLst/>
                          <a:uLnTx/>
                          <a:uFillTx/>
                          <a:latin typeface="+mn-lt"/>
                          <a:ea typeface="+mn-ea"/>
                          <a:cs typeface="+mn-cs"/>
                        </a:rPr>
                        <a:t>
 Courtesy of Mumbai Indians 
All roads lead to Dubai cricket stadium as Mumbai Indians take on Royal Challengers Bangalore
Divided by Cities, United by Mai Dubai   
.
#OneFamily #MumbaiIndians #MI #Dream11IPL #IPL2020 #WeAreChallengers #Dream11IPL #RCBvMI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0.14784070437882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230430380"/>
                  </a:ext>
                </a:extLst>
              </a:tr>
            </a:tbl>
          </a:graphicData>
        </a:graphic>
      </p:graphicFrame>
      <p:sp>
        <p:nvSpPr>
          <p:cNvPr id="4" name="Text Placeholder 3">
            <a:extLst>
              <a:ext uri="{FF2B5EF4-FFF2-40B4-BE49-F238E27FC236}">
                <a16:creationId xmlns:a16="http://schemas.microsoft.com/office/drawing/2014/main" id="{2EC66069-DD35-410E-9D3C-D0121D64F06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343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E3B7-4D09-450A-A23C-CF57B3BE3557}"/>
              </a:ext>
            </a:extLst>
          </p:cNvPr>
          <p:cNvSpPr>
            <a:spLocks noGrp="1"/>
          </p:cNvSpPr>
          <p:nvPr>
            <p:ph type="title"/>
          </p:nvPr>
        </p:nvSpPr>
        <p:spPr/>
        <p:txBody>
          <a:bodyPr/>
          <a:lstStyle/>
          <a:p>
            <a:r>
              <a:rPr lang="en-US"/>
              <a:t>Facebook Top Posts Table | Mai Dubai - Facebook - 10 of 26</a:t>
            </a:r>
          </a:p>
        </p:txBody>
      </p:sp>
      <p:graphicFrame>
        <p:nvGraphicFramePr>
          <p:cNvPr id="5" name="Table Placeholder 4">
            <a:extLst>
              <a:ext uri="{FF2B5EF4-FFF2-40B4-BE49-F238E27FC236}">
                <a16:creationId xmlns:a16="http://schemas.microsoft.com/office/drawing/2014/main" id="{528BA70F-2A3D-40B6-B947-3A911F49030B}"/>
              </a:ext>
            </a:extLst>
          </p:cNvPr>
          <p:cNvGraphicFramePr>
            <a:graphicFrameLocks noGrp="1"/>
          </p:cNvGraphicFramePr>
          <p:nvPr>
            <p:ph type="tbl" sz="quarter" idx="13"/>
            <p:extLst>
              <p:ext uri="{D42A27DB-BD31-4B8C-83A1-F6EECF244321}">
                <p14:modId xmlns:p14="http://schemas.microsoft.com/office/powerpoint/2010/main" val="411509001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6245909"/>
                    </a:ext>
                  </a:extLst>
                </a:gridCol>
                <a:gridCol w="411480">
                  <a:extLst>
                    <a:ext uri="{9D8B030D-6E8A-4147-A177-3AD203B41FA5}">
                      <a16:colId xmlns:a16="http://schemas.microsoft.com/office/drawing/2014/main" val="957339061"/>
                    </a:ext>
                  </a:extLst>
                </a:gridCol>
                <a:gridCol w="411480">
                  <a:extLst>
                    <a:ext uri="{9D8B030D-6E8A-4147-A177-3AD203B41FA5}">
                      <a16:colId xmlns:a16="http://schemas.microsoft.com/office/drawing/2014/main" val="1009018318"/>
                    </a:ext>
                  </a:extLst>
                </a:gridCol>
                <a:gridCol w="411480">
                  <a:extLst>
                    <a:ext uri="{9D8B030D-6E8A-4147-A177-3AD203B41FA5}">
                      <a16:colId xmlns:a16="http://schemas.microsoft.com/office/drawing/2014/main" val="3784023319"/>
                    </a:ext>
                  </a:extLst>
                </a:gridCol>
                <a:gridCol w="411480">
                  <a:extLst>
                    <a:ext uri="{9D8B030D-6E8A-4147-A177-3AD203B41FA5}">
                      <a16:colId xmlns:a16="http://schemas.microsoft.com/office/drawing/2014/main" val="1550640536"/>
                    </a:ext>
                  </a:extLst>
                </a:gridCol>
                <a:gridCol w="411480">
                  <a:extLst>
                    <a:ext uri="{9D8B030D-6E8A-4147-A177-3AD203B41FA5}">
                      <a16:colId xmlns:a16="http://schemas.microsoft.com/office/drawing/2014/main" val="779083537"/>
                    </a:ext>
                  </a:extLst>
                </a:gridCol>
                <a:gridCol w="411480">
                  <a:extLst>
                    <a:ext uri="{9D8B030D-6E8A-4147-A177-3AD203B41FA5}">
                      <a16:colId xmlns:a16="http://schemas.microsoft.com/office/drawing/2014/main" val="1035139892"/>
                    </a:ext>
                  </a:extLst>
                </a:gridCol>
                <a:gridCol w="411480">
                  <a:extLst>
                    <a:ext uri="{9D8B030D-6E8A-4147-A177-3AD203B41FA5}">
                      <a16:colId xmlns:a16="http://schemas.microsoft.com/office/drawing/2014/main" val="3864300049"/>
                    </a:ext>
                  </a:extLst>
                </a:gridCol>
                <a:gridCol w="411480">
                  <a:extLst>
                    <a:ext uri="{9D8B030D-6E8A-4147-A177-3AD203B41FA5}">
                      <a16:colId xmlns:a16="http://schemas.microsoft.com/office/drawing/2014/main" val="4029480458"/>
                    </a:ext>
                  </a:extLst>
                </a:gridCol>
                <a:gridCol w="411480">
                  <a:extLst>
                    <a:ext uri="{9D8B030D-6E8A-4147-A177-3AD203B41FA5}">
                      <a16:colId xmlns:a16="http://schemas.microsoft.com/office/drawing/2014/main" val="475787600"/>
                    </a:ext>
                  </a:extLst>
                </a:gridCol>
                <a:gridCol w="411480">
                  <a:extLst>
                    <a:ext uri="{9D8B030D-6E8A-4147-A177-3AD203B41FA5}">
                      <a16:colId xmlns:a16="http://schemas.microsoft.com/office/drawing/2014/main" val="1604325962"/>
                    </a:ext>
                  </a:extLst>
                </a:gridCol>
                <a:gridCol w="411480">
                  <a:extLst>
                    <a:ext uri="{9D8B030D-6E8A-4147-A177-3AD203B41FA5}">
                      <a16:colId xmlns:a16="http://schemas.microsoft.com/office/drawing/2014/main" val="2554995682"/>
                    </a:ext>
                  </a:extLst>
                </a:gridCol>
                <a:gridCol w="411480">
                  <a:extLst>
                    <a:ext uri="{9D8B030D-6E8A-4147-A177-3AD203B41FA5}">
                      <a16:colId xmlns:a16="http://schemas.microsoft.com/office/drawing/2014/main" val="3075988208"/>
                    </a:ext>
                  </a:extLst>
                </a:gridCol>
                <a:gridCol w="411480">
                  <a:extLst>
                    <a:ext uri="{9D8B030D-6E8A-4147-A177-3AD203B41FA5}">
                      <a16:colId xmlns:a16="http://schemas.microsoft.com/office/drawing/2014/main" val="2486599794"/>
                    </a:ext>
                  </a:extLst>
                </a:gridCol>
                <a:gridCol w="411480">
                  <a:extLst>
                    <a:ext uri="{9D8B030D-6E8A-4147-A177-3AD203B41FA5}">
                      <a16:colId xmlns:a16="http://schemas.microsoft.com/office/drawing/2014/main" val="385368736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545364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- 2020-09-14 12:12:53</a:t>
                      </a:r>
                      <a:r>
                        <a:rPr kumimoji="0" lang="en-US" sz="1000" b="0" i="0" u="none" strike="noStrike" kern="1200" cap="none" spc="0" normalizeH="0" baseline="0" noProof="0">
                          <a:ln>
                            <a:noFill/>
                          </a:ln>
                          <a:solidFill>
                            <a:prstClr val="black"/>
                          </a:solidFill>
                          <a:effectLst/>
                          <a:uLnTx/>
                          <a:uFillTx/>
                          <a:latin typeface="+mn-lt"/>
                          <a:ea typeface="+mn-ea"/>
                          <a:cs typeface="+mn-cs"/>
                        </a:rPr>
                        <a:t>
 Hydration is our priority... Mai Dubai to the rescue...
Divided by Cities, United by Mai Dubai.
#MaiDubai #MumbaiIndians #MI #Dream11IPL
</a:t>
                      </a:r>
                      <a:r>
                        <a:rPr kumimoji="0" lang="ar-AE" sz="1000" b="0" i="0" u="none" strike="noStrike" kern="1200" cap="none" spc="0" normalizeH="0" baseline="0" noProof="0">
                          <a:ln>
                            <a:noFill/>
                          </a:ln>
                          <a:solidFill>
                            <a:prstClr val="black"/>
                          </a:solidFill>
                          <a:effectLst/>
                          <a:uLnTx/>
                          <a:uFillTx/>
                          <a:latin typeface="+mn-lt"/>
                          <a:ea typeface="+mn-ea"/>
                          <a:cs typeface="+mn-cs"/>
                        </a:rPr>
                        <a:t>المياه أولوية... وهذه هي مهمة ماي دبي
ماي دبي توحدنا
#ماي_دبي
</a:t>
                      </a:r>
                      <a:r>
                        <a:rPr kumimoji="0" lang="en-US" sz="1000" b="0" i="0" u="none" strike="noStrike" kern="1200" cap="none" spc="0" normalizeH="0" baseline="0" noProof="0">
                          <a:ln>
                            <a:noFill/>
                          </a:ln>
                          <a:solidFill>
                            <a:prstClr val="black"/>
                          </a:solidFill>
                          <a:effectLst/>
                          <a:uLnTx/>
                          <a:uFillTx/>
                          <a:latin typeface="+mn-lt"/>
                          <a:ea typeface="+mn-ea"/>
                          <a:cs typeface="+mn-cs"/>
                        </a:rPr>
                        <a:t>Video courtesy of Mumbai Indians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0.25182987249744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390132465"/>
                  </a:ext>
                </a:extLst>
              </a:tr>
            </a:tbl>
          </a:graphicData>
        </a:graphic>
      </p:graphicFrame>
      <p:sp>
        <p:nvSpPr>
          <p:cNvPr id="4" name="Text Placeholder 3">
            <a:extLst>
              <a:ext uri="{FF2B5EF4-FFF2-40B4-BE49-F238E27FC236}">
                <a16:creationId xmlns:a16="http://schemas.microsoft.com/office/drawing/2014/main" id="{FE098F13-B94D-41F8-BE9C-413BB647AF3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84775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81FAA-0201-41A7-9E73-CDD3B86B1C97}"/>
              </a:ext>
            </a:extLst>
          </p:cNvPr>
          <p:cNvSpPr>
            <a:spLocks noGrp="1"/>
          </p:cNvSpPr>
          <p:nvPr>
            <p:ph type="title"/>
          </p:nvPr>
        </p:nvSpPr>
        <p:spPr/>
        <p:txBody>
          <a:bodyPr/>
          <a:lstStyle/>
          <a:p>
            <a:r>
              <a:rPr lang="en-US"/>
              <a:t>Facebook Top Posts Table | Mai Dubai - Facebook - 11 of 26</a:t>
            </a:r>
          </a:p>
        </p:txBody>
      </p:sp>
      <p:graphicFrame>
        <p:nvGraphicFramePr>
          <p:cNvPr id="5" name="Table Placeholder 4">
            <a:extLst>
              <a:ext uri="{FF2B5EF4-FFF2-40B4-BE49-F238E27FC236}">
                <a16:creationId xmlns:a16="http://schemas.microsoft.com/office/drawing/2014/main" id="{1780E1E6-FFFA-4C12-9ED2-4A1DCE82D011}"/>
              </a:ext>
            </a:extLst>
          </p:cNvPr>
          <p:cNvGraphicFramePr>
            <a:graphicFrameLocks noGrp="1"/>
          </p:cNvGraphicFramePr>
          <p:nvPr>
            <p:ph type="tbl" sz="quarter" idx="13"/>
            <p:extLst>
              <p:ext uri="{D42A27DB-BD31-4B8C-83A1-F6EECF244321}">
                <p14:modId xmlns:p14="http://schemas.microsoft.com/office/powerpoint/2010/main" val="362960934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44254864"/>
                    </a:ext>
                  </a:extLst>
                </a:gridCol>
                <a:gridCol w="411480">
                  <a:extLst>
                    <a:ext uri="{9D8B030D-6E8A-4147-A177-3AD203B41FA5}">
                      <a16:colId xmlns:a16="http://schemas.microsoft.com/office/drawing/2014/main" val="1914042860"/>
                    </a:ext>
                  </a:extLst>
                </a:gridCol>
                <a:gridCol w="411480">
                  <a:extLst>
                    <a:ext uri="{9D8B030D-6E8A-4147-A177-3AD203B41FA5}">
                      <a16:colId xmlns:a16="http://schemas.microsoft.com/office/drawing/2014/main" val="833775809"/>
                    </a:ext>
                  </a:extLst>
                </a:gridCol>
                <a:gridCol w="411480">
                  <a:extLst>
                    <a:ext uri="{9D8B030D-6E8A-4147-A177-3AD203B41FA5}">
                      <a16:colId xmlns:a16="http://schemas.microsoft.com/office/drawing/2014/main" val="2728949790"/>
                    </a:ext>
                  </a:extLst>
                </a:gridCol>
                <a:gridCol w="411480">
                  <a:extLst>
                    <a:ext uri="{9D8B030D-6E8A-4147-A177-3AD203B41FA5}">
                      <a16:colId xmlns:a16="http://schemas.microsoft.com/office/drawing/2014/main" val="1140109651"/>
                    </a:ext>
                  </a:extLst>
                </a:gridCol>
                <a:gridCol w="411480">
                  <a:extLst>
                    <a:ext uri="{9D8B030D-6E8A-4147-A177-3AD203B41FA5}">
                      <a16:colId xmlns:a16="http://schemas.microsoft.com/office/drawing/2014/main" val="2988073855"/>
                    </a:ext>
                  </a:extLst>
                </a:gridCol>
                <a:gridCol w="411480">
                  <a:extLst>
                    <a:ext uri="{9D8B030D-6E8A-4147-A177-3AD203B41FA5}">
                      <a16:colId xmlns:a16="http://schemas.microsoft.com/office/drawing/2014/main" val="409491809"/>
                    </a:ext>
                  </a:extLst>
                </a:gridCol>
                <a:gridCol w="411480">
                  <a:extLst>
                    <a:ext uri="{9D8B030D-6E8A-4147-A177-3AD203B41FA5}">
                      <a16:colId xmlns:a16="http://schemas.microsoft.com/office/drawing/2014/main" val="1410184970"/>
                    </a:ext>
                  </a:extLst>
                </a:gridCol>
                <a:gridCol w="411480">
                  <a:extLst>
                    <a:ext uri="{9D8B030D-6E8A-4147-A177-3AD203B41FA5}">
                      <a16:colId xmlns:a16="http://schemas.microsoft.com/office/drawing/2014/main" val="2129499733"/>
                    </a:ext>
                  </a:extLst>
                </a:gridCol>
                <a:gridCol w="411480">
                  <a:extLst>
                    <a:ext uri="{9D8B030D-6E8A-4147-A177-3AD203B41FA5}">
                      <a16:colId xmlns:a16="http://schemas.microsoft.com/office/drawing/2014/main" val="1168728360"/>
                    </a:ext>
                  </a:extLst>
                </a:gridCol>
                <a:gridCol w="411480">
                  <a:extLst>
                    <a:ext uri="{9D8B030D-6E8A-4147-A177-3AD203B41FA5}">
                      <a16:colId xmlns:a16="http://schemas.microsoft.com/office/drawing/2014/main" val="4201230789"/>
                    </a:ext>
                  </a:extLst>
                </a:gridCol>
                <a:gridCol w="411480">
                  <a:extLst>
                    <a:ext uri="{9D8B030D-6E8A-4147-A177-3AD203B41FA5}">
                      <a16:colId xmlns:a16="http://schemas.microsoft.com/office/drawing/2014/main" val="2584870994"/>
                    </a:ext>
                  </a:extLst>
                </a:gridCol>
                <a:gridCol w="411480">
                  <a:extLst>
                    <a:ext uri="{9D8B030D-6E8A-4147-A177-3AD203B41FA5}">
                      <a16:colId xmlns:a16="http://schemas.microsoft.com/office/drawing/2014/main" val="122379347"/>
                    </a:ext>
                  </a:extLst>
                </a:gridCol>
                <a:gridCol w="411480">
                  <a:extLst>
                    <a:ext uri="{9D8B030D-6E8A-4147-A177-3AD203B41FA5}">
                      <a16:colId xmlns:a16="http://schemas.microsoft.com/office/drawing/2014/main" val="1800676550"/>
                    </a:ext>
                  </a:extLst>
                </a:gridCol>
                <a:gridCol w="411480">
                  <a:extLst>
                    <a:ext uri="{9D8B030D-6E8A-4147-A177-3AD203B41FA5}">
                      <a16:colId xmlns:a16="http://schemas.microsoft.com/office/drawing/2014/main" val="24058633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4645924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- 2020-09-14 15:14:15</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announce our partnership with OJ Lifestyle! Get exclusive offers with the one year full membership with a special discount only this week! Download the app from the App Store or Google Play.#MaiDubai #OJLifestyle
‎</a:t>
                      </a:r>
                      <a:r>
                        <a:rPr kumimoji="0" lang="ar-AE" sz="1000" b="0" i="0" u="none" strike="noStrike" kern="1200" cap="none" spc="0" normalizeH="0" baseline="0" noProof="0">
                          <a:ln>
                            <a:noFill/>
                          </a:ln>
                          <a:solidFill>
                            <a:prstClr val="black"/>
                          </a:solidFill>
                          <a:effectLst/>
                          <a:uLnTx/>
                          <a:uFillTx/>
                          <a:latin typeface="+mn-lt"/>
                          <a:ea typeface="+mn-ea"/>
                          <a:cs typeface="+mn-cs"/>
                        </a:rPr>
                        <a:t>يسعدنا الإعلان عن شراكة متميزة مع أو جي لايف ستايل! عروض متنوعة في انتظاركم عند تحميلكم التطبيق والتسجيل مع خصم حصري هذا  الأسبوع فقط للاشتراك السنوي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0.29015180961662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492772795"/>
                  </a:ext>
                </a:extLst>
              </a:tr>
            </a:tbl>
          </a:graphicData>
        </a:graphic>
      </p:graphicFrame>
      <p:sp>
        <p:nvSpPr>
          <p:cNvPr id="4" name="Text Placeholder 3">
            <a:extLst>
              <a:ext uri="{FF2B5EF4-FFF2-40B4-BE49-F238E27FC236}">
                <a16:creationId xmlns:a16="http://schemas.microsoft.com/office/drawing/2014/main" id="{E1D6580F-0762-49FE-9484-C8842703BFF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54763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54E1E-6DA7-4F7F-A683-ACBC6B8D492F}"/>
              </a:ext>
            </a:extLst>
          </p:cNvPr>
          <p:cNvSpPr>
            <a:spLocks noGrp="1"/>
          </p:cNvSpPr>
          <p:nvPr>
            <p:ph type="title"/>
          </p:nvPr>
        </p:nvSpPr>
        <p:spPr/>
        <p:txBody>
          <a:bodyPr/>
          <a:lstStyle/>
          <a:p>
            <a:r>
              <a:rPr lang="en-US"/>
              <a:t>Facebook Top Posts Table | Mai Dubai - Facebook - 12 of 26</a:t>
            </a:r>
          </a:p>
        </p:txBody>
      </p:sp>
      <p:graphicFrame>
        <p:nvGraphicFramePr>
          <p:cNvPr id="5" name="Table Placeholder 4">
            <a:extLst>
              <a:ext uri="{FF2B5EF4-FFF2-40B4-BE49-F238E27FC236}">
                <a16:creationId xmlns:a16="http://schemas.microsoft.com/office/drawing/2014/main" id="{4C9CAC34-2FB1-440F-B8DF-63AED1F75C8B}"/>
              </a:ext>
            </a:extLst>
          </p:cNvPr>
          <p:cNvGraphicFramePr>
            <a:graphicFrameLocks noGrp="1"/>
          </p:cNvGraphicFramePr>
          <p:nvPr>
            <p:ph type="tbl" sz="quarter" idx="13"/>
            <p:extLst>
              <p:ext uri="{D42A27DB-BD31-4B8C-83A1-F6EECF244321}">
                <p14:modId xmlns:p14="http://schemas.microsoft.com/office/powerpoint/2010/main" val="514322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47882398"/>
                    </a:ext>
                  </a:extLst>
                </a:gridCol>
                <a:gridCol w="411480">
                  <a:extLst>
                    <a:ext uri="{9D8B030D-6E8A-4147-A177-3AD203B41FA5}">
                      <a16:colId xmlns:a16="http://schemas.microsoft.com/office/drawing/2014/main" val="923187255"/>
                    </a:ext>
                  </a:extLst>
                </a:gridCol>
                <a:gridCol w="411480">
                  <a:extLst>
                    <a:ext uri="{9D8B030D-6E8A-4147-A177-3AD203B41FA5}">
                      <a16:colId xmlns:a16="http://schemas.microsoft.com/office/drawing/2014/main" val="1808305699"/>
                    </a:ext>
                  </a:extLst>
                </a:gridCol>
                <a:gridCol w="411480">
                  <a:extLst>
                    <a:ext uri="{9D8B030D-6E8A-4147-A177-3AD203B41FA5}">
                      <a16:colId xmlns:a16="http://schemas.microsoft.com/office/drawing/2014/main" val="2599229749"/>
                    </a:ext>
                  </a:extLst>
                </a:gridCol>
                <a:gridCol w="411480">
                  <a:extLst>
                    <a:ext uri="{9D8B030D-6E8A-4147-A177-3AD203B41FA5}">
                      <a16:colId xmlns:a16="http://schemas.microsoft.com/office/drawing/2014/main" val="3476908992"/>
                    </a:ext>
                  </a:extLst>
                </a:gridCol>
                <a:gridCol w="411480">
                  <a:extLst>
                    <a:ext uri="{9D8B030D-6E8A-4147-A177-3AD203B41FA5}">
                      <a16:colId xmlns:a16="http://schemas.microsoft.com/office/drawing/2014/main" val="3320014834"/>
                    </a:ext>
                  </a:extLst>
                </a:gridCol>
                <a:gridCol w="411480">
                  <a:extLst>
                    <a:ext uri="{9D8B030D-6E8A-4147-A177-3AD203B41FA5}">
                      <a16:colId xmlns:a16="http://schemas.microsoft.com/office/drawing/2014/main" val="1561440177"/>
                    </a:ext>
                  </a:extLst>
                </a:gridCol>
                <a:gridCol w="411480">
                  <a:extLst>
                    <a:ext uri="{9D8B030D-6E8A-4147-A177-3AD203B41FA5}">
                      <a16:colId xmlns:a16="http://schemas.microsoft.com/office/drawing/2014/main" val="1176495011"/>
                    </a:ext>
                  </a:extLst>
                </a:gridCol>
                <a:gridCol w="411480">
                  <a:extLst>
                    <a:ext uri="{9D8B030D-6E8A-4147-A177-3AD203B41FA5}">
                      <a16:colId xmlns:a16="http://schemas.microsoft.com/office/drawing/2014/main" val="2359687387"/>
                    </a:ext>
                  </a:extLst>
                </a:gridCol>
                <a:gridCol w="411480">
                  <a:extLst>
                    <a:ext uri="{9D8B030D-6E8A-4147-A177-3AD203B41FA5}">
                      <a16:colId xmlns:a16="http://schemas.microsoft.com/office/drawing/2014/main" val="412314669"/>
                    </a:ext>
                  </a:extLst>
                </a:gridCol>
                <a:gridCol w="411480">
                  <a:extLst>
                    <a:ext uri="{9D8B030D-6E8A-4147-A177-3AD203B41FA5}">
                      <a16:colId xmlns:a16="http://schemas.microsoft.com/office/drawing/2014/main" val="81103098"/>
                    </a:ext>
                  </a:extLst>
                </a:gridCol>
                <a:gridCol w="411480">
                  <a:extLst>
                    <a:ext uri="{9D8B030D-6E8A-4147-A177-3AD203B41FA5}">
                      <a16:colId xmlns:a16="http://schemas.microsoft.com/office/drawing/2014/main" val="2104622742"/>
                    </a:ext>
                  </a:extLst>
                </a:gridCol>
                <a:gridCol w="411480">
                  <a:extLst>
                    <a:ext uri="{9D8B030D-6E8A-4147-A177-3AD203B41FA5}">
                      <a16:colId xmlns:a16="http://schemas.microsoft.com/office/drawing/2014/main" val="1900924566"/>
                    </a:ext>
                  </a:extLst>
                </a:gridCol>
                <a:gridCol w="411480">
                  <a:extLst>
                    <a:ext uri="{9D8B030D-6E8A-4147-A177-3AD203B41FA5}">
                      <a16:colId xmlns:a16="http://schemas.microsoft.com/office/drawing/2014/main" val="2934762082"/>
                    </a:ext>
                  </a:extLst>
                </a:gridCol>
                <a:gridCol w="411480">
                  <a:extLst>
                    <a:ext uri="{9D8B030D-6E8A-4147-A177-3AD203B41FA5}">
                      <a16:colId xmlns:a16="http://schemas.microsoft.com/office/drawing/2014/main" val="25694860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997079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- 2020-09-06 13:30:00</a:t>
                      </a:r>
                      <a:r>
                        <a:rPr kumimoji="0" lang="en-US" sz="1000" b="0" i="0" u="none" strike="noStrike" kern="1200" cap="none" spc="0" normalizeH="0" baseline="0" noProof="0">
                          <a:ln>
                            <a:noFill/>
                          </a:ln>
                          <a:solidFill>
                            <a:prstClr val="black"/>
                          </a:solidFill>
                          <a:effectLst/>
                          <a:uLnTx/>
                          <a:uFillTx/>
                          <a:latin typeface="+mn-lt"/>
                          <a:ea typeface="+mn-ea"/>
                          <a:cs typeface="+mn-cs"/>
                        </a:rPr>
                        <a:t>
 We are honored to be the Official Water Partners for the Men in Yellow Chennai Super Kings!! Divided by Cities United By Mai Dubai!!
#MaiDubai #CSK #ChennaiSuperKings #IPL20 #Dream11IPL #IPL2020 #IPL  #IndianPremierLeague #WhistlePodu #Yellove #MSDhoni #MSD #Thala  #RavindraJadeja #Jaddu #DJBravo 
</a:t>
                      </a:r>
                      <a:r>
                        <a:rPr kumimoji="0" lang="ar-AE" sz="1000" b="0" i="0" u="none" strike="noStrike" kern="1200" cap="none" spc="0" normalizeH="0" baseline="0" noProof="0">
                          <a:ln>
                            <a:noFill/>
                          </a:ln>
                          <a:solidFill>
                            <a:prstClr val="black"/>
                          </a:solidFill>
                          <a:effectLst/>
                          <a:uLnTx/>
                          <a:uFillTx/>
                          <a:latin typeface="+mn-lt"/>
                          <a:ea typeface="+mn-ea"/>
                          <a:cs typeface="+mn-cs"/>
                        </a:rPr>
                        <a:t>يسعدنا أن نكون شريك المياه الرسمي للأبطال باللون الاصفر: تشيناي سوبر كينجز.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0.6788048654981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300309602"/>
                  </a:ext>
                </a:extLst>
              </a:tr>
            </a:tbl>
          </a:graphicData>
        </a:graphic>
      </p:graphicFrame>
      <p:sp>
        <p:nvSpPr>
          <p:cNvPr id="4" name="Text Placeholder 3">
            <a:extLst>
              <a:ext uri="{FF2B5EF4-FFF2-40B4-BE49-F238E27FC236}">
                <a16:creationId xmlns:a16="http://schemas.microsoft.com/office/drawing/2014/main" id="{AB7E11E9-6220-452F-B986-A349C601F19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21091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62645-D14D-4D73-9EAD-4B28788704DF}"/>
              </a:ext>
            </a:extLst>
          </p:cNvPr>
          <p:cNvSpPr>
            <a:spLocks noGrp="1"/>
          </p:cNvSpPr>
          <p:nvPr>
            <p:ph type="title"/>
          </p:nvPr>
        </p:nvSpPr>
        <p:spPr/>
        <p:txBody>
          <a:bodyPr/>
          <a:lstStyle/>
          <a:p>
            <a:r>
              <a:rPr lang="en-US"/>
              <a:t>Facebook Top Posts Table | Mai Dubai - Facebook - 13 of 26</a:t>
            </a:r>
          </a:p>
        </p:txBody>
      </p:sp>
      <p:graphicFrame>
        <p:nvGraphicFramePr>
          <p:cNvPr id="5" name="Table Placeholder 4">
            <a:extLst>
              <a:ext uri="{FF2B5EF4-FFF2-40B4-BE49-F238E27FC236}">
                <a16:creationId xmlns:a16="http://schemas.microsoft.com/office/drawing/2014/main" id="{BC2F9927-0468-4306-AEAE-581BD92287AE}"/>
              </a:ext>
            </a:extLst>
          </p:cNvPr>
          <p:cNvGraphicFramePr>
            <a:graphicFrameLocks noGrp="1"/>
          </p:cNvGraphicFramePr>
          <p:nvPr>
            <p:ph type="tbl" sz="quarter" idx="13"/>
            <p:extLst>
              <p:ext uri="{D42A27DB-BD31-4B8C-83A1-F6EECF244321}">
                <p14:modId xmlns:p14="http://schemas.microsoft.com/office/powerpoint/2010/main" val="216709987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77652618"/>
                    </a:ext>
                  </a:extLst>
                </a:gridCol>
                <a:gridCol w="411480">
                  <a:extLst>
                    <a:ext uri="{9D8B030D-6E8A-4147-A177-3AD203B41FA5}">
                      <a16:colId xmlns:a16="http://schemas.microsoft.com/office/drawing/2014/main" val="2793029788"/>
                    </a:ext>
                  </a:extLst>
                </a:gridCol>
                <a:gridCol w="411480">
                  <a:extLst>
                    <a:ext uri="{9D8B030D-6E8A-4147-A177-3AD203B41FA5}">
                      <a16:colId xmlns:a16="http://schemas.microsoft.com/office/drawing/2014/main" val="1443702812"/>
                    </a:ext>
                  </a:extLst>
                </a:gridCol>
                <a:gridCol w="411480">
                  <a:extLst>
                    <a:ext uri="{9D8B030D-6E8A-4147-A177-3AD203B41FA5}">
                      <a16:colId xmlns:a16="http://schemas.microsoft.com/office/drawing/2014/main" val="1560336964"/>
                    </a:ext>
                  </a:extLst>
                </a:gridCol>
                <a:gridCol w="411480">
                  <a:extLst>
                    <a:ext uri="{9D8B030D-6E8A-4147-A177-3AD203B41FA5}">
                      <a16:colId xmlns:a16="http://schemas.microsoft.com/office/drawing/2014/main" val="127216882"/>
                    </a:ext>
                  </a:extLst>
                </a:gridCol>
                <a:gridCol w="411480">
                  <a:extLst>
                    <a:ext uri="{9D8B030D-6E8A-4147-A177-3AD203B41FA5}">
                      <a16:colId xmlns:a16="http://schemas.microsoft.com/office/drawing/2014/main" val="2161983174"/>
                    </a:ext>
                  </a:extLst>
                </a:gridCol>
                <a:gridCol w="411480">
                  <a:extLst>
                    <a:ext uri="{9D8B030D-6E8A-4147-A177-3AD203B41FA5}">
                      <a16:colId xmlns:a16="http://schemas.microsoft.com/office/drawing/2014/main" val="2933943245"/>
                    </a:ext>
                  </a:extLst>
                </a:gridCol>
                <a:gridCol w="411480">
                  <a:extLst>
                    <a:ext uri="{9D8B030D-6E8A-4147-A177-3AD203B41FA5}">
                      <a16:colId xmlns:a16="http://schemas.microsoft.com/office/drawing/2014/main" val="2441619618"/>
                    </a:ext>
                  </a:extLst>
                </a:gridCol>
                <a:gridCol w="411480">
                  <a:extLst>
                    <a:ext uri="{9D8B030D-6E8A-4147-A177-3AD203B41FA5}">
                      <a16:colId xmlns:a16="http://schemas.microsoft.com/office/drawing/2014/main" val="1285816811"/>
                    </a:ext>
                  </a:extLst>
                </a:gridCol>
                <a:gridCol w="411480">
                  <a:extLst>
                    <a:ext uri="{9D8B030D-6E8A-4147-A177-3AD203B41FA5}">
                      <a16:colId xmlns:a16="http://schemas.microsoft.com/office/drawing/2014/main" val="103277702"/>
                    </a:ext>
                  </a:extLst>
                </a:gridCol>
                <a:gridCol w="411480">
                  <a:extLst>
                    <a:ext uri="{9D8B030D-6E8A-4147-A177-3AD203B41FA5}">
                      <a16:colId xmlns:a16="http://schemas.microsoft.com/office/drawing/2014/main" val="1862259068"/>
                    </a:ext>
                  </a:extLst>
                </a:gridCol>
                <a:gridCol w="411480">
                  <a:extLst>
                    <a:ext uri="{9D8B030D-6E8A-4147-A177-3AD203B41FA5}">
                      <a16:colId xmlns:a16="http://schemas.microsoft.com/office/drawing/2014/main" val="1231191009"/>
                    </a:ext>
                  </a:extLst>
                </a:gridCol>
                <a:gridCol w="411480">
                  <a:extLst>
                    <a:ext uri="{9D8B030D-6E8A-4147-A177-3AD203B41FA5}">
                      <a16:colId xmlns:a16="http://schemas.microsoft.com/office/drawing/2014/main" val="856556086"/>
                    </a:ext>
                  </a:extLst>
                </a:gridCol>
                <a:gridCol w="411480">
                  <a:extLst>
                    <a:ext uri="{9D8B030D-6E8A-4147-A177-3AD203B41FA5}">
                      <a16:colId xmlns:a16="http://schemas.microsoft.com/office/drawing/2014/main" val="3169358831"/>
                    </a:ext>
                  </a:extLst>
                </a:gridCol>
                <a:gridCol w="411480">
                  <a:extLst>
                    <a:ext uri="{9D8B030D-6E8A-4147-A177-3AD203B41FA5}">
                      <a16:colId xmlns:a16="http://schemas.microsoft.com/office/drawing/2014/main" val="185308081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553873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- 2020-09-28 06:18:10</a:t>
                      </a:r>
                      <a:r>
                        <a:rPr kumimoji="0" lang="en-US" sz="1000" b="0" i="0" u="none" strike="noStrike" kern="1200" cap="none" spc="0" normalizeH="0" baseline="0" noProof="0">
                          <a:ln>
                            <a:noFill/>
                          </a:ln>
                          <a:solidFill>
                            <a:prstClr val="black"/>
                          </a:solidFill>
                          <a:effectLst/>
                          <a:uLnTx/>
                          <a:uFillTx/>
                          <a:latin typeface="+mn-lt"/>
                          <a:ea typeface="+mn-ea"/>
                          <a:cs typeface="+mn-cs"/>
                        </a:rPr>
                        <a:t>
 SunRisers Hyderabad reached the finals twice and won their title in 2016! Which was your favorite match for the Men in Orange? 
Divided by Cities, United by Mai Dubai! 
#SRH #SunrisersHyderabad #OrangeArmy #Dream11IPL #IPL2020 #IPL #IndianPremierLeague 
</a:t>
                      </a:r>
                      <a:r>
                        <a:rPr kumimoji="0" lang="ar-AE" sz="1000" b="0" i="0" u="none" strike="noStrike" kern="1200" cap="none" spc="0" normalizeH="0" baseline="0" noProof="0">
                          <a:ln>
                            <a:noFill/>
                          </a:ln>
                          <a:solidFill>
                            <a:prstClr val="black"/>
                          </a:solidFill>
                          <a:effectLst/>
                          <a:uLnTx/>
                          <a:uFillTx/>
                          <a:latin typeface="+mn-lt"/>
                          <a:ea typeface="+mn-ea"/>
                          <a:cs typeface="+mn-cs"/>
                        </a:rPr>
                        <a:t>صن رايزرز حيدر أباد وصلوا إلى النهائيات مرتين وفازوا باللقب في عام ٢٠١٦! ما هي مباراتكم المفضلة لرجال البرتقالي؟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0.01642674493098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947597815"/>
                  </a:ext>
                </a:extLst>
              </a:tr>
            </a:tbl>
          </a:graphicData>
        </a:graphic>
      </p:graphicFrame>
      <p:sp>
        <p:nvSpPr>
          <p:cNvPr id="4" name="Text Placeholder 3">
            <a:extLst>
              <a:ext uri="{FF2B5EF4-FFF2-40B4-BE49-F238E27FC236}">
                <a16:creationId xmlns:a16="http://schemas.microsoft.com/office/drawing/2014/main" id="{0AAB5E68-8801-42A7-BE1F-C24A4FCD2CB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91409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D280C-775E-44D5-8C9C-7857E6827D1F}"/>
              </a:ext>
            </a:extLst>
          </p:cNvPr>
          <p:cNvSpPr>
            <a:spLocks noGrp="1"/>
          </p:cNvSpPr>
          <p:nvPr>
            <p:ph type="title"/>
          </p:nvPr>
        </p:nvSpPr>
        <p:spPr/>
        <p:txBody>
          <a:bodyPr/>
          <a:lstStyle/>
          <a:p>
            <a:r>
              <a:rPr lang="en-US"/>
              <a:t>Facebook Top Posts Table | Mai Dubai - Facebook - 14 of 26</a:t>
            </a:r>
          </a:p>
        </p:txBody>
      </p:sp>
      <p:graphicFrame>
        <p:nvGraphicFramePr>
          <p:cNvPr id="5" name="Table Placeholder 4">
            <a:extLst>
              <a:ext uri="{FF2B5EF4-FFF2-40B4-BE49-F238E27FC236}">
                <a16:creationId xmlns:a16="http://schemas.microsoft.com/office/drawing/2014/main" id="{6AB8D852-795D-4261-9A7F-C459038F0CF0}"/>
              </a:ext>
            </a:extLst>
          </p:cNvPr>
          <p:cNvGraphicFramePr>
            <a:graphicFrameLocks noGrp="1"/>
          </p:cNvGraphicFramePr>
          <p:nvPr>
            <p:ph type="tbl" sz="quarter" idx="13"/>
            <p:extLst>
              <p:ext uri="{D42A27DB-BD31-4B8C-83A1-F6EECF244321}">
                <p14:modId xmlns:p14="http://schemas.microsoft.com/office/powerpoint/2010/main" val="31406503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3903965"/>
                    </a:ext>
                  </a:extLst>
                </a:gridCol>
                <a:gridCol w="411480">
                  <a:extLst>
                    <a:ext uri="{9D8B030D-6E8A-4147-A177-3AD203B41FA5}">
                      <a16:colId xmlns:a16="http://schemas.microsoft.com/office/drawing/2014/main" val="1239556325"/>
                    </a:ext>
                  </a:extLst>
                </a:gridCol>
                <a:gridCol w="411480">
                  <a:extLst>
                    <a:ext uri="{9D8B030D-6E8A-4147-A177-3AD203B41FA5}">
                      <a16:colId xmlns:a16="http://schemas.microsoft.com/office/drawing/2014/main" val="3451173358"/>
                    </a:ext>
                  </a:extLst>
                </a:gridCol>
                <a:gridCol w="411480">
                  <a:extLst>
                    <a:ext uri="{9D8B030D-6E8A-4147-A177-3AD203B41FA5}">
                      <a16:colId xmlns:a16="http://schemas.microsoft.com/office/drawing/2014/main" val="1570612668"/>
                    </a:ext>
                  </a:extLst>
                </a:gridCol>
                <a:gridCol w="411480">
                  <a:extLst>
                    <a:ext uri="{9D8B030D-6E8A-4147-A177-3AD203B41FA5}">
                      <a16:colId xmlns:a16="http://schemas.microsoft.com/office/drawing/2014/main" val="2567601314"/>
                    </a:ext>
                  </a:extLst>
                </a:gridCol>
                <a:gridCol w="411480">
                  <a:extLst>
                    <a:ext uri="{9D8B030D-6E8A-4147-A177-3AD203B41FA5}">
                      <a16:colId xmlns:a16="http://schemas.microsoft.com/office/drawing/2014/main" val="2399120948"/>
                    </a:ext>
                  </a:extLst>
                </a:gridCol>
                <a:gridCol w="411480">
                  <a:extLst>
                    <a:ext uri="{9D8B030D-6E8A-4147-A177-3AD203B41FA5}">
                      <a16:colId xmlns:a16="http://schemas.microsoft.com/office/drawing/2014/main" val="605410498"/>
                    </a:ext>
                  </a:extLst>
                </a:gridCol>
                <a:gridCol w="411480">
                  <a:extLst>
                    <a:ext uri="{9D8B030D-6E8A-4147-A177-3AD203B41FA5}">
                      <a16:colId xmlns:a16="http://schemas.microsoft.com/office/drawing/2014/main" val="3446896717"/>
                    </a:ext>
                  </a:extLst>
                </a:gridCol>
                <a:gridCol w="411480">
                  <a:extLst>
                    <a:ext uri="{9D8B030D-6E8A-4147-A177-3AD203B41FA5}">
                      <a16:colId xmlns:a16="http://schemas.microsoft.com/office/drawing/2014/main" val="3862026573"/>
                    </a:ext>
                  </a:extLst>
                </a:gridCol>
                <a:gridCol w="411480">
                  <a:extLst>
                    <a:ext uri="{9D8B030D-6E8A-4147-A177-3AD203B41FA5}">
                      <a16:colId xmlns:a16="http://schemas.microsoft.com/office/drawing/2014/main" val="327801314"/>
                    </a:ext>
                  </a:extLst>
                </a:gridCol>
                <a:gridCol w="411480">
                  <a:extLst>
                    <a:ext uri="{9D8B030D-6E8A-4147-A177-3AD203B41FA5}">
                      <a16:colId xmlns:a16="http://schemas.microsoft.com/office/drawing/2014/main" val="565995294"/>
                    </a:ext>
                  </a:extLst>
                </a:gridCol>
                <a:gridCol w="411480">
                  <a:extLst>
                    <a:ext uri="{9D8B030D-6E8A-4147-A177-3AD203B41FA5}">
                      <a16:colId xmlns:a16="http://schemas.microsoft.com/office/drawing/2014/main" val="2723880826"/>
                    </a:ext>
                  </a:extLst>
                </a:gridCol>
                <a:gridCol w="411480">
                  <a:extLst>
                    <a:ext uri="{9D8B030D-6E8A-4147-A177-3AD203B41FA5}">
                      <a16:colId xmlns:a16="http://schemas.microsoft.com/office/drawing/2014/main" val="3503476325"/>
                    </a:ext>
                  </a:extLst>
                </a:gridCol>
                <a:gridCol w="411480">
                  <a:extLst>
                    <a:ext uri="{9D8B030D-6E8A-4147-A177-3AD203B41FA5}">
                      <a16:colId xmlns:a16="http://schemas.microsoft.com/office/drawing/2014/main" val="846554057"/>
                    </a:ext>
                  </a:extLst>
                </a:gridCol>
                <a:gridCol w="411480">
                  <a:extLst>
                    <a:ext uri="{9D8B030D-6E8A-4147-A177-3AD203B41FA5}">
                      <a16:colId xmlns:a16="http://schemas.microsoft.com/office/drawing/2014/main" val="3844482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3097308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- 2020-09-16 05:52:07</a:t>
                      </a:r>
                      <a:r>
                        <a:rPr kumimoji="0" lang="en-US" sz="1000" b="0" i="0" u="none" strike="noStrike" kern="1200" cap="none" spc="0" normalizeH="0" baseline="0" noProof="0">
                          <a:ln>
                            <a:noFill/>
                          </a:ln>
                          <a:solidFill>
                            <a:prstClr val="black"/>
                          </a:solidFill>
                          <a:effectLst/>
                          <a:uLnTx/>
                          <a:uFillTx/>
                          <a:latin typeface="+mn-lt"/>
                          <a:ea typeface="+mn-ea"/>
                          <a:cs typeface="+mn-cs"/>
                        </a:rPr>
                        <a:t>
 Courtesy of: Shabab Al Ahli FC Dubai
</a:t>
                      </a:r>
                      <a:r>
                        <a:rPr kumimoji="0" lang="ar-AE" sz="1000" b="0" i="0" u="none" strike="noStrike" kern="1200" cap="none" spc="0" normalizeH="0" baseline="0" noProof="0">
                          <a:ln>
                            <a:noFill/>
                          </a:ln>
                          <a:solidFill>
                            <a:prstClr val="black"/>
                          </a:solidFill>
                          <a:effectLst/>
                          <a:uLnTx/>
                          <a:uFillTx/>
                          <a:latin typeface="+mn-lt"/>
                          <a:ea typeface="+mn-ea"/>
                          <a:cs typeface="+mn-cs"/>
                        </a:rPr>
                        <a:t>شركة " ماي دبي " الراعي الرسمي لنادي شباب الأهلي للموسم الرياضي (2020-2021) ترسل أطيب الأمنيات بالتوفيق لفريق شباب الأهلي آملين أن يقدم الفريق أجمل العروض ويحقق أفضل النتائج
‫#ماي_دبي‬
‫#شباب_الأهلي‬
‏</a:t>
                      </a:r>
                      <a:r>
                        <a:rPr kumimoji="0" lang="en-US" sz="1000" b="0" i="0" u="none" strike="noStrike" kern="1200" cap="none" spc="0" normalizeH="0" baseline="0" noProof="0">
                          <a:ln>
                            <a:noFill/>
                          </a:ln>
                          <a:solidFill>
                            <a:prstClr val="black"/>
                          </a:solidFill>
                          <a:effectLst/>
                          <a:uLnTx/>
                          <a:uFillTx/>
                          <a:latin typeface="+mn-lt"/>
                          <a:ea typeface="+mn-ea"/>
                          <a:cs typeface="+mn-cs"/>
                        </a:rPr>
                        <a:t>Warm wishes from Mai Dubai for the upcoming season and matches for the Shabab Alahli Team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0.191605489771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762421899"/>
                  </a:ext>
                </a:extLst>
              </a:tr>
            </a:tbl>
          </a:graphicData>
        </a:graphic>
      </p:graphicFrame>
      <p:sp>
        <p:nvSpPr>
          <p:cNvPr id="4" name="Text Placeholder 3">
            <a:extLst>
              <a:ext uri="{FF2B5EF4-FFF2-40B4-BE49-F238E27FC236}">
                <a16:creationId xmlns:a16="http://schemas.microsoft.com/office/drawing/2014/main" id="{F9E69931-E2E6-412E-BC9F-3A1FFE68589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1362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7E441-57E7-4B59-8347-2FE9EF65DEFB}"/>
              </a:ext>
            </a:extLst>
          </p:cNvPr>
          <p:cNvSpPr>
            <a:spLocks noGrp="1"/>
          </p:cNvSpPr>
          <p:nvPr>
            <p:ph type="title"/>
          </p:nvPr>
        </p:nvSpPr>
        <p:spPr/>
        <p:txBody>
          <a:bodyPr/>
          <a:lstStyle/>
          <a:p>
            <a:r>
              <a:rPr lang="en-US"/>
              <a:t>Facebook Top Posts Table | Mai Dubai - Facebook - 15 of 26</a:t>
            </a:r>
          </a:p>
        </p:txBody>
      </p:sp>
      <p:graphicFrame>
        <p:nvGraphicFramePr>
          <p:cNvPr id="5" name="Table Placeholder 4">
            <a:extLst>
              <a:ext uri="{FF2B5EF4-FFF2-40B4-BE49-F238E27FC236}">
                <a16:creationId xmlns:a16="http://schemas.microsoft.com/office/drawing/2014/main" id="{546681D4-1424-44D7-A65C-8773C7C2F456}"/>
              </a:ext>
            </a:extLst>
          </p:cNvPr>
          <p:cNvGraphicFramePr>
            <a:graphicFrameLocks noGrp="1"/>
          </p:cNvGraphicFramePr>
          <p:nvPr>
            <p:ph type="tbl" sz="quarter" idx="13"/>
            <p:extLst>
              <p:ext uri="{D42A27DB-BD31-4B8C-83A1-F6EECF244321}">
                <p14:modId xmlns:p14="http://schemas.microsoft.com/office/powerpoint/2010/main" val="16283432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27556605"/>
                    </a:ext>
                  </a:extLst>
                </a:gridCol>
                <a:gridCol w="411480">
                  <a:extLst>
                    <a:ext uri="{9D8B030D-6E8A-4147-A177-3AD203B41FA5}">
                      <a16:colId xmlns:a16="http://schemas.microsoft.com/office/drawing/2014/main" val="758737022"/>
                    </a:ext>
                  </a:extLst>
                </a:gridCol>
                <a:gridCol w="411480">
                  <a:extLst>
                    <a:ext uri="{9D8B030D-6E8A-4147-A177-3AD203B41FA5}">
                      <a16:colId xmlns:a16="http://schemas.microsoft.com/office/drawing/2014/main" val="3754762007"/>
                    </a:ext>
                  </a:extLst>
                </a:gridCol>
                <a:gridCol w="411480">
                  <a:extLst>
                    <a:ext uri="{9D8B030D-6E8A-4147-A177-3AD203B41FA5}">
                      <a16:colId xmlns:a16="http://schemas.microsoft.com/office/drawing/2014/main" val="2204482052"/>
                    </a:ext>
                  </a:extLst>
                </a:gridCol>
                <a:gridCol w="411480">
                  <a:extLst>
                    <a:ext uri="{9D8B030D-6E8A-4147-A177-3AD203B41FA5}">
                      <a16:colId xmlns:a16="http://schemas.microsoft.com/office/drawing/2014/main" val="2252485911"/>
                    </a:ext>
                  </a:extLst>
                </a:gridCol>
                <a:gridCol w="411480">
                  <a:extLst>
                    <a:ext uri="{9D8B030D-6E8A-4147-A177-3AD203B41FA5}">
                      <a16:colId xmlns:a16="http://schemas.microsoft.com/office/drawing/2014/main" val="1506926981"/>
                    </a:ext>
                  </a:extLst>
                </a:gridCol>
                <a:gridCol w="411480">
                  <a:extLst>
                    <a:ext uri="{9D8B030D-6E8A-4147-A177-3AD203B41FA5}">
                      <a16:colId xmlns:a16="http://schemas.microsoft.com/office/drawing/2014/main" val="856380018"/>
                    </a:ext>
                  </a:extLst>
                </a:gridCol>
                <a:gridCol w="411480">
                  <a:extLst>
                    <a:ext uri="{9D8B030D-6E8A-4147-A177-3AD203B41FA5}">
                      <a16:colId xmlns:a16="http://schemas.microsoft.com/office/drawing/2014/main" val="74193085"/>
                    </a:ext>
                  </a:extLst>
                </a:gridCol>
                <a:gridCol w="411480">
                  <a:extLst>
                    <a:ext uri="{9D8B030D-6E8A-4147-A177-3AD203B41FA5}">
                      <a16:colId xmlns:a16="http://schemas.microsoft.com/office/drawing/2014/main" val="3694657253"/>
                    </a:ext>
                  </a:extLst>
                </a:gridCol>
                <a:gridCol w="411480">
                  <a:extLst>
                    <a:ext uri="{9D8B030D-6E8A-4147-A177-3AD203B41FA5}">
                      <a16:colId xmlns:a16="http://schemas.microsoft.com/office/drawing/2014/main" val="3800927664"/>
                    </a:ext>
                  </a:extLst>
                </a:gridCol>
                <a:gridCol w="411480">
                  <a:extLst>
                    <a:ext uri="{9D8B030D-6E8A-4147-A177-3AD203B41FA5}">
                      <a16:colId xmlns:a16="http://schemas.microsoft.com/office/drawing/2014/main" val="3758276470"/>
                    </a:ext>
                  </a:extLst>
                </a:gridCol>
                <a:gridCol w="411480">
                  <a:extLst>
                    <a:ext uri="{9D8B030D-6E8A-4147-A177-3AD203B41FA5}">
                      <a16:colId xmlns:a16="http://schemas.microsoft.com/office/drawing/2014/main" val="1567532967"/>
                    </a:ext>
                  </a:extLst>
                </a:gridCol>
                <a:gridCol w="411480">
                  <a:extLst>
                    <a:ext uri="{9D8B030D-6E8A-4147-A177-3AD203B41FA5}">
                      <a16:colId xmlns:a16="http://schemas.microsoft.com/office/drawing/2014/main" val="2484969717"/>
                    </a:ext>
                  </a:extLst>
                </a:gridCol>
                <a:gridCol w="411480">
                  <a:extLst>
                    <a:ext uri="{9D8B030D-6E8A-4147-A177-3AD203B41FA5}">
                      <a16:colId xmlns:a16="http://schemas.microsoft.com/office/drawing/2014/main" val="2761784188"/>
                    </a:ext>
                  </a:extLst>
                </a:gridCol>
                <a:gridCol w="411480">
                  <a:extLst>
                    <a:ext uri="{9D8B030D-6E8A-4147-A177-3AD203B41FA5}">
                      <a16:colId xmlns:a16="http://schemas.microsoft.com/office/drawing/2014/main" val="380420247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819489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- 2020-09-16 13:00:04</a:t>
                      </a:r>
                      <a:r>
                        <a:rPr kumimoji="0" lang="en-US" sz="1000" b="0" i="0" u="none" strike="noStrike" kern="1200" cap="none" spc="0" normalizeH="0" baseline="0" noProof="0">
                          <a:ln>
                            <a:noFill/>
                          </a:ln>
                          <a:solidFill>
                            <a:prstClr val="black"/>
                          </a:solidFill>
                          <a:effectLst/>
                          <a:uLnTx/>
                          <a:uFillTx/>
                          <a:latin typeface="+mn-lt"/>
                          <a:ea typeface="+mn-ea"/>
                          <a:cs typeface="+mn-cs"/>
                        </a:rPr>
                        <a:t>
 Courtesy of: Kolkata Knight Riders 
Mai Dubai is here to help Kolkata Knight Riders beat The Heat in UAE 🔥
Temperature rising 📈🌡️
3 afternoon games in the #UAE heat this season - check out how our Knights are coping with the 🔥
#KKR #HaiTaiyaar #Dream11IPL #MaiDubai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0.42700652006109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947342614"/>
                  </a:ext>
                </a:extLst>
              </a:tr>
            </a:tbl>
          </a:graphicData>
        </a:graphic>
      </p:graphicFrame>
      <p:sp>
        <p:nvSpPr>
          <p:cNvPr id="4" name="Text Placeholder 3">
            <a:extLst>
              <a:ext uri="{FF2B5EF4-FFF2-40B4-BE49-F238E27FC236}">
                <a16:creationId xmlns:a16="http://schemas.microsoft.com/office/drawing/2014/main" id="{23EA48A4-CE1F-4AC4-AF60-3BA09F7CC08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66503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5B56A-F52D-4ED2-88D3-673FB8CFAC56}"/>
              </a:ext>
            </a:extLst>
          </p:cNvPr>
          <p:cNvSpPr>
            <a:spLocks noGrp="1"/>
          </p:cNvSpPr>
          <p:nvPr>
            <p:ph type="title"/>
          </p:nvPr>
        </p:nvSpPr>
        <p:spPr/>
        <p:txBody>
          <a:bodyPr/>
          <a:lstStyle/>
          <a:p>
            <a:r>
              <a:rPr lang="en-US"/>
              <a:t>Facebook Top Posts Table | Mai Dubai - Facebook - 16 of 26</a:t>
            </a:r>
          </a:p>
        </p:txBody>
      </p:sp>
      <p:graphicFrame>
        <p:nvGraphicFramePr>
          <p:cNvPr id="5" name="Table Placeholder 4">
            <a:extLst>
              <a:ext uri="{FF2B5EF4-FFF2-40B4-BE49-F238E27FC236}">
                <a16:creationId xmlns:a16="http://schemas.microsoft.com/office/drawing/2014/main" id="{DDB8ACE4-ACA9-4ECD-90F8-114C1691C21C}"/>
              </a:ext>
            </a:extLst>
          </p:cNvPr>
          <p:cNvGraphicFramePr>
            <a:graphicFrameLocks noGrp="1"/>
          </p:cNvGraphicFramePr>
          <p:nvPr>
            <p:ph type="tbl" sz="quarter" idx="13"/>
            <p:extLst>
              <p:ext uri="{D42A27DB-BD31-4B8C-83A1-F6EECF244321}">
                <p14:modId xmlns:p14="http://schemas.microsoft.com/office/powerpoint/2010/main" val="388285802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65007632"/>
                    </a:ext>
                  </a:extLst>
                </a:gridCol>
                <a:gridCol w="411480">
                  <a:extLst>
                    <a:ext uri="{9D8B030D-6E8A-4147-A177-3AD203B41FA5}">
                      <a16:colId xmlns:a16="http://schemas.microsoft.com/office/drawing/2014/main" val="1587534562"/>
                    </a:ext>
                  </a:extLst>
                </a:gridCol>
                <a:gridCol w="411480">
                  <a:extLst>
                    <a:ext uri="{9D8B030D-6E8A-4147-A177-3AD203B41FA5}">
                      <a16:colId xmlns:a16="http://schemas.microsoft.com/office/drawing/2014/main" val="788309736"/>
                    </a:ext>
                  </a:extLst>
                </a:gridCol>
                <a:gridCol w="411480">
                  <a:extLst>
                    <a:ext uri="{9D8B030D-6E8A-4147-A177-3AD203B41FA5}">
                      <a16:colId xmlns:a16="http://schemas.microsoft.com/office/drawing/2014/main" val="544000281"/>
                    </a:ext>
                  </a:extLst>
                </a:gridCol>
                <a:gridCol w="411480">
                  <a:extLst>
                    <a:ext uri="{9D8B030D-6E8A-4147-A177-3AD203B41FA5}">
                      <a16:colId xmlns:a16="http://schemas.microsoft.com/office/drawing/2014/main" val="3221999301"/>
                    </a:ext>
                  </a:extLst>
                </a:gridCol>
                <a:gridCol w="411480">
                  <a:extLst>
                    <a:ext uri="{9D8B030D-6E8A-4147-A177-3AD203B41FA5}">
                      <a16:colId xmlns:a16="http://schemas.microsoft.com/office/drawing/2014/main" val="378227896"/>
                    </a:ext>
                  </a:extLst>
                </a:gridCol>
                <a:gridCol w="411480">
                  <a:extLst>
                    <a:ext uri="{9D8B030D-6E8A-4147-A177-3AD203B41FA5}">
                      <a16:colId xmlns:a16="http://schemas.microsoft.com/office/drawing/2014/main" val="1206213530"/>
                    </a:ext>
                  </a:extLst>
                </a:gridCol>
                <a:gridCol w="411480">
                  <a:extLst>
                    <a:ext uri="{9D8B030D-6E8A-4147-A177-3AD203B41FA5}">
                      <a16:colId xmlns:a16="http://schemas.microsoft.com/office/drawing/2014/main" val="2350686444"/>
                    </a:ext>
                  </a:extLst>
                </a:gridCol>
                <a:gridCol w="411480">
                  <a:extLst>
                    <a:ext uri="{9D8B030D-6E8A-4147-A177-3AD203B41FA5}">
                      <a16:colId xmlns:a16="http://schemas.microsoft.com/office/drawing/2014/main" val="4177535913"/>
                    </a:ext>
                  </a:extLst>
                </a:gridCol>
                <a:gridCol w="411480">
                  <a:extLst>
                    <a:ext uri="{9D8B030D-6E8A-4147-A177-3AD203B41FA5}">
                      <a16:colId xmlns:a16="http://schemas.microsoft.com/office/drawing/2014/main" val="2021009979"/>
                    </a:ext>
                  </a:extLst>
                </a:gridCol>
                <a:gridCol w="411480">
                  <a:extLst>
                    <a:ext uri="{9D8B030D-6E8A-4147-A177-3AD203B41FA5}">
                      <a16:colId xmlns:a16="http://schemas.microsoft.com/office/drawing/2014/main" val="3194068771"/>
                    </a:ext>
                  </a:extLst>
                </a:gridCol>
                <a:gridCol w="411480">
                  <a:extLst>
                    <a:ext uri="{9D8B030D-6E8A-4147-A177-3AD203B41FA5}">
                      <a16:colId xmlns:a16="http://schemas.microsoft.com/office/drawing/2014/main" val="3125081929"/>
                    </a:ext>
                  </a:extLst>
                </a:gridCol>
                <a:gridCol w="411480">
                  <a:extLst>
                    <a:ext uri="{9D8B030D-6E8A-4147-A177-3AD203B41FA5}">
                      <a16:colId xmlns:a16="http://schemas.microsoft.com/office/drawing/2014/main" val="3644766924"/>
                    </a:ext>
                  </a:extLst>
                </a:gridCol>
                <a:gridCol w="411480">
                  <a:extLst>
                    <a:ext uri="{9D8B030D-6E8A-4147-A177-3AD203B41FA5}">
                      <a16:colId xmlns:a16="http://schemas.microsoft.com/office/drawing/2014/main" val="2463841981"/>
                    </a:ext>
                  </a:extLst>
                </a:gridCol>
                <a:gridCol w="411480">
                  <a:extLst>
                    <a:ext uri="{9D8B030D-6E8A-4147-A177-3AD203B41FA5}">
                      <a16:colId xmlns:a16="http://schemas.microsoft.com/office/drawing/2014/main" val="25485932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859272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- 2020-09-19 08:12:30</a:t>
                      </a:r>
                      <a:r>
                        <a:rPr kumimoji="0" lang="en-US" sz="1000" b="0" i="0" u="none" strike="noStrike" kern="1200" cap="none" spc="0" normalizeH="0" baseline="0" noProof="0">
                          <a:ln>
                            <a:noFill/>
                          </a:ln>
                          <a:solidFill>
                            <a:prstClr val="black"/>
                          </a:solidFill>
                          <a:effectLst/>
                          <a:uLnTx/>
                          <a:uFillTx/>
                          <a:latin typeface="+mn-lt"/>
                          <a:ea typeface="+mn-ea"/>
                          <a:cs typeface="+mn-cs"/>
                        </a:rPr>
                        <a:t>
 The thrill is back…The champions compete…The love of the game is one! Are you ready? Big shoutouts to our teams Kolkata Knight Riders, SunRisers Hyderabad, Royal Challengers Bangalore, Chennai Super Kings Mumbai Indians 
Are you ready for the games? Show us your excitement
Divided by Cities, United by Mai Dubai 
#MaiDubai #T20  #Dream11IPL #IPL2020 #KKR #KolkataKnightRiders #WeAreChallengers #RoyalChallengersBanglore #SRH #SunrisersHyderabad #ChennaiSuperKimgs #MumbaiIndians #MI
</a:t>
                      </a:r>
                      <a:r>
                        <a:rPr kumimoji="0" lang="ar-AE" sz="1000" b="0" i="0" u="none" strike="noStrike" kern="1200" cap="none" spc="0" normalizeH="0" baseline="0" noProof="0">
                          <a:ln>
                            <a:noFill/>
                          </a:ln>
                          <a:solidFill>
                            <a:prstClr val="black"/>
                          </a:solidFill>
                          <a:effectLst/>
                          <a:uLnTx/>
                          <a:uFillTx/>
                          <a:latin typeface="+mn-lt"/>
                          <a:ea typeface="+mn-ea"/>
                          <a:cs typeface="+mn-cs"/>
                        </a:rPr>
                        <a:t>عادت الاثارة! يتنافس الابطال في دوري الكريكيت الهندي. حب لا ينتهي لواحدة من افضل الالعاب، هل أنتم جاهزون؟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0.30109434106872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019710702"/>
                  </a:ext>
                </a:extLst>
              </a:tr>
            </a:tbl>
          </a:graphicData>
        </a:graphic>
      </p:graphicFrame>
      <p:sp>
        <p:nvSpPr>
          <p:cNvPr id="4" name="Text Placeholder 3">
            <a:extLst>
              <a:ext uri="{FF2B5EF4-FFF2-40B4-BE49-F238E27FC236}">
                <a16:creationId xmlns:a16="http://schemas.microsoft.com/office/drawing/2014/main" id="{983CA085-7F67-4BF4-AE02-C44DA80864D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8541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A3510-BBDA-4875-A4E0-116354A449DB}"/>
              </a:ext>
            </a:extLst>
          </p:cNvPr>
          <p:cNvSpPr>
            <a:spLocks noGrp="1"/>
          </p:cNvSpPr>
          <p:nvPr>
            <p:ph type="title"/>
          </p:nvPr>
        </p:nvSpPr>
        <p:spPr/>
        <p:txBody>
          <a:bodyPr/>
          <a:lstStyle/>
          <a:p>
            <a:r>
              <a:rPr lang="en-US"/>
              <a:t>Facebook Top Posts Table | Mai Dubai - Facebook - 17 of 26</a:t>
            </a:r>
          </a:p>
        </p:txBody>
      </p:sp>
      <p:graphicFrame>
        <p:nvGraphicFramePr>
          <p:cNvPr id="5" name="Table Placeholder 4">
            <a:extLst>
              <a:ext uri="{FF2B5EF4-FFF2-40B4-BE49-F238E27FC236}">
                <a16:creationId xmlns:a16="http://schemas.microsoft.com/office/drawing/2014/main" id="{5114C10C-DC8F-4278-A191-A196E6D53085}"/>
              </a:ext>
            </a:extLst>
          </p:cNvPr>
          <p:cNvGraphicFramePr>
            <a:graphicFrameLocks noGrp="1"/>
          </p:cNvGraphicFramePr>
          <p:nvPr>
            <p:ph type="tbl" sz="quarter" idx="13"/>
            <p:extLst>
              <p:ext uri="{D42A27DB-BD31-4B8C-83A1-F6EECF244321}">
                <p14:modId xmlns:p14="http://schemas.microsoft.com/office/powerpoint/2010/main" val="28509511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64322877"/>
                    </a:ext>
                  </a:extLst>
                </a:gridCol>
                <a:gridCol w="411480">
                  <a:extLst>
                    <a:ext uri="{9D8B030D-6E8A-4147-A177-3AD203B41FA5}">
                      <a16:colId xmlns:a16="http://schemas.microsoft.com/office/drawing/2014/main" val="335140834"/>
                    </a:ext>
                  </a:extLst>
                </a:gridCol>
                <a:gridCol w="411480">
                  <a:extLst>
                    <a:ext uri="{9D8B030D-6E8A-4147-A177-3AD203B41FA5}">
                      <a16:colId xmlns:a16="http://schemas.microsoft.com/office/drawing/2014/main" val="3854532422"/>
                    </a:ext>
                  </a:extLst>
                </a:gridCol>
                <a:gridCol w="411480">
                  <a:extLst>
                    <a:ext uri="{9D8B030D-6E8A-4147-A177-3AD203B41FA5}">
                      <a16:colId xmlns:a16="http://schemas.microsoft.com/office/drawing/2014/main" val="1722799766"/>
                    </a:ext>
                  </a:extLst>
                </a:gridCol>
                <a:gridCol w="411480">
                  <a:extLst>
                    <a:ext uri="{9D8B030D-6E8A-4147-A177-3AD203B41FA5}">
                      <a16:colId xmlns:a16="http://schemas.microsoft.com/office/drawing/2014/main" val="3637726775"/>
                    </a:ext>
                  </a:extLst>
                </a:gridCol>
                <a:gridCol w="411480">
                  <a:extLst>
                    <a:ext uri="{9D8B030D-6E8A-4147-A177-3AD203B41FA5}">
                      <a16:colId xmlns:a16="http://schemas.microsoft.com/office/drawing/2014/main" val="3816366010"/>
                    </a:ext>
                  </a:extLst>
                </a:gridCol>
                <a:gridCol w="411480">
                  <a:extLst>
                    <a:ext uri="{9D8B030D-6E8A-4147-A177-3AD203B41FA5}">
                      <a16:colId xmlns:a16="http://schemas.microsoft.com/office/drawing/2014/main" val="3486708054"/>
                    </a:ext>
                  </a:extLst>
                </a:gridCol>
                <a:gridCol w="411480">
                  <a:extLst>
                    <a:ext uri="{9D8B030D-6E8A-4147-A177-3AD203B41FA5}">
                      <a16:colId xmlns:a16="http://schemas.microsoft.com/office/drawing/2014/main" val="3706596069"/>
                    </a:ext>
                  </a:extLst>
                </a:gridCol>
                <a:gridCol w="411480">
                  <a:extLst>
                    <a:ext uri="{9D8B030D-6E8A-4147-A177-3AD203B41FA5}">
                      <a16:colId xmlns:a16="http://schemas.microsoft.com/office/drawing/2014/main" val="1217036912"/>
                    </a:ext>
                  </a:extLst>
                </a:gridCol>
                <a:gridCol w="411480">
                  <a:extLst>
                    <a:ext uri="{9D8B030D-6E8A-4147-A177-3AD203B41FA5}">
                      <a16:colId xmlns:a16="http://schemas.microsoft.com/office/drawing/2014/main" val="2161540703"/>
                    </a:ext>
                  </a:extLst>
                </a:gridCol>
                <a:gridCol w="411480">
                  <a:extLst>
                    <a:ext uri="{9D8B030D-6E8A-4147-A177-3AD203B41FA5}">
                      <a16:colId xmlns:a16="http://schemas.microsoft.com/office/drawing/2014/main" val="1639306623"/>
                    </a:ext>
                  </a:extLst>
                </a:gridCol>
                <a:gridCol w="411480">
                  <a:extLst>
                    <a:ext uri="{9D8B030D-6E8A-4147-A177-3AD203B41FA5}">
                      <a16:colId xmlns:a16="http://schemas.microsoft.com/office/drawing/2014/main" val="519864430"/>
                    </a:ext>
                  </a:extLst>
                </a:gridCol>
                <a:gridCol w="411480">
                  <a:extLst>
                    <a:ext uri="{9D8B030D-6E8A-4147-A177-3AD203B41FA5}">
                      <a16:colId xmlns:a16="http://schemas.microsoft.com/office/drawing/2014/main" val="2572940783"/>
                    </a:ext>
                  </a:extLst>
                </a:gridCol>
                <a:gridCol w="411480">
                  <a:extLst>
                    <a:ext uri="{9D8B030D-6E8A-4147-A177-3AD203B41FA5}">
                      <a16:colId xmlns:a16="http://schemas.microsoft.com/office/drawing/2014/main" val="3909431633"/>
                    </a:ext>
                  </a:extLst>
                </a:gridCol>
                <a:gridCol w="411480">
                  <a:extLst>
                    <a:ext uri="{9D8B030D-6E8A-4147-A177-3AD203B41FA5}">
                      <a16:colId xmlns:a16="http://schemas.microsoft.com/office/drawing/2014/main" val="97014077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9560147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- 2020-09-06 12:01:41</a:t>
                      </a:r>
                      <a:r>
                        <a:rPr kumimoji="0" lang="en-US" sz="1000" b="0" i="0" u="none" strike="noStrike" kern="1200" cap="none" spc="0" normalizeH="0" baseline="0" noProof="0">
                          <a:ln>
                            <a:noFill/>
                          </a:ln>
                          <a:solidFill>
                            <a:prstClr val="black"/>
                          </a:solidFill>
                          <a:effectLst/>
                          <a:uLnTx/>
                          <a:uFillTx/>
                          <a:latin typeface="+mn-lt"/>
                          <a:ea typeface="+mn-ea"/>
                          <a:cs typeface="+mn-cs"/>
                        </a:rPr>
                        <a:t>
 We are delighted to be the Official Water Partner for the Men in Purple &amp; Gold Kolkata Knight Riders!! Divided by Cities United By Mai Dubai!!
#MaiDubai #IPL2020  #Dream11IPL #IPL #IndianPremierLeague  #KKR #KolkataKnightRiders
#KnightRiders #KorboLorboJeetboRe  #KKRiders  #DineshKarthik  #SubhmanGill  #KuldeepYadav
</a:t>
                      </a:r>
                      <a:r>
                        <a:rPr kumimoji="0" lang="ar-AE" sz="1000" b="0" i="0" u="none" strike="noStrike" kern="1200" cap="none" spc="0" normalizeH="0" baseline="0" noProof="0">
                          <a:ln>
                            <a:noFill/>
                          </a:ln>
                          <a:solidFill>
                            <a:prstClr val="black"/>
                          </a:solidFill>
                          <a:effectLst/>
                          <a:uLnTx/>
                          <a:uFillTx/>
                          <a:latin typeface="+mn-lt"/>
                          <a:ea typeface="+mn-ea"/>
                          <a:cs typeface="+mn-cs"/>
                        </a:rPr>
                        <a:t>يسعدنا أن نكون شريك المياه الرسمي لفريق كالكوتا نايت رايدرز أبطال البنفسجي والذهبي!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0.5693202097726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441378167"/>
                  </a:ext>
                </a:extLst>
              </a:tr>
            </a:tbl>
          </a:graphicData>
        </a:graphic>
      </p:graphicFrame>
      <p:sp>
        <p:nvSpPr>
          <p:cNvPr id="4" name="Text Placeholder 3">
            <a:extLst>
              <a:ext uri="{FF2B5EF4-FFF2-40B4-BE49-F238E27FC236}">
                <a16:creationId xmlns:a16="http://schemas.microsoft.com/office/drawing/2014/main" id="{1EF34579-F733-4508-8B45-0E8A1FC49E2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2928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EB46D-E113-4B57-B16E-61DC43BED6D3}"/>
              </a:ext>
            </a:extLst>
          </p:cNvPr>
          <p:cNvSpPr>
            <a:spLocks noGrp="1"/>
          </p:cNvSpPr>
          <p:nvPr>
            <p:ph type="title"/>
          </p:nvPr>
        </p:nvSpPr>
        <p:spPr/>
        <p:txBody>
          <a:bodyPr/>
          <a:lstStyle/>
          <a:p>
            <a:r>
              <a:rPr lang="en-US"/>
              <a:t>Facebook Top Posts Table | Mai Dubai - Facebook - 18 of 26</a:t>
            </a:r>
          </a:p>
        </p:txBody>
      </p:sp>
      <p:graphicFrame>
        <p:nvGraphicFramePr>
          <p:cNvPr id="5" name="Table Placeholder 4">
            <a:extLst>
              <a:ext uri="{FF2B5EF4-FFF2-40B4-BE49-F238E27FC236}">
                <a16:creationId xmlns:a16="http://schemas.microsoft.com/office/drawing/2014/main" id="{C0D01DD3-3AC9-48B7-AEF8-8CA0047527A1}"/>
              </a:ext>
            </a:extLst>
          </p:cNvPr>
          <p:cNvGraphicFramePr>
            <a:graphicFrameLocks noGrp="1"/>
          </p:cNvGraphicFramePr>
          <p:nvPr>
            <p:ph type="tbl" sz="quarter" idx="13"/>
            <p:extLst>
              <p:ext uri="{D42A27DB-BD31-4B8C-83A1-F6EECF244321}">
                <p14:modId xmlns:p14="http://schemas.microsoft.com/office/powerpoint/2010/main" val="10415797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54051406"/>
                    </a:ext>
                  </a:extLst>
                </a:gridCol>
                <a:gridCol w="411480">
                  <a:extLst>
                    <a:ext uri="{9D8B030D-6E8A-4147-A177-3AD203B41FA5}">
                      <a16:colId xmlns:a16="http://schemas.microsoft.com/office/drawing/2014/main" val="2619259142"/>
                    </a:ext>
                  </a:extLst>
                </a:gridCol>
                <a:gridCol w="411480">
                  <a:extLst>
                    <a:ext uri="{9D8B030D-6E8A-4147-A177-3AD203B41FA5}">
                      <a16:colId xmlns:a16="http://schemas.microsoft.com/office/drawing/2014/main" val="782395955"/>
                    </a:ext>
                  </a:extLst>
                </a:gridCol>
                <a:gridCol w="411480">
                  <a:extLst>
                    <a:ext uri="{9D8B030D-6E8A-4147-A177-3AD203B41FA5}">
                      <a16:colId xmlns:a16="http://schemas.microsoft.com/office/drawing/2014/main" val="934444239"/>
                    </a:ext>
                  </a:extLst>
                </a:gridCol>
                <a:gridCol w="411480">
                  <a:extLst>
                    <a:ext uri="{9D8B030D-6E8A-4147-A177-3AD203B41FA5}">
                      <a16:colId xmlns:a16="http://schemas.microsoft.com/office/drawing/2014/main" val="2497787701"/>
                    </a:ext>
                  </a:extLst>
                </a:gridCol>
                <a:gridCol w="411480">
                  <a:extLst>
                    <a:ext uri="{9D8B030D-6E8A-4147-A177-3AD203B41FA5}">
                      <a16:colId xmlns:a16="http://schemas.microsoft.com/office/drawing/2014/main" val="3962207180"/>
                    </a:ext>
                  </a:extLst>
                </a:gridCol>
                <a:gridCol w="411480">
                  <a:extLst>
                    <a:ext uri="{9D8B030D-6E8A-4147-A177-3AD203B41FA5}">
                      <a16:colId xmlns:a16="http://schemas.microsoft.com/office/drawing/2014/main" val="3541767550"/>
                    </a:ext>
                  </a:extLst>
                </a:gridCol>
                <a:gridCol w="411480">
                  <a:extLst>
                    <a:ext uri="{9D8B030D-6E8A-4147-A177-3AD203B41FA5}">
                      <a16:colId xmlns:a16="http://schemas.microsoft.com/office/drawing/2014/main" val="524185366"/>
                    </a:ext>
                  </a:extLst>
                </a:gridCol>
                <a:gridCol w="411480">
                  <a:extLst>
                    <a:ext uri="{9D8B030D-6E8A-4147-A177-3AD203B41FA5}">
                      <a16:colId xmlns:a16="http://schemas.microsoft.com/office/drawing/2014/main" val="2119568497"/>
                    </a:ext>
                  </a:extLst>
                </a:gridCol>
                <a:gridCol w="411480">
                  <a:extLst>
                    <a:ext uri="{9D8B030D-6E8A-4147-A177-3AD203B41FA5}">
                      <a16:colId xmlns:a16="http://schemas.microsoft.com/office/drawing/2014/main" val="528343354"/>
                    </a:ext>
                  </a:extLst>
                </a:gridCol>
                <a:gridCol w="411480">
                  <a:extLst>
                    <a:ext uri="{9D8B030D-6E8A-4147-A177-3AD203B41FA5}">
                      <a16:colId xmlns:a16="http://schemas.microsoft.com/office/drawing/2014/main" val="524649940"/>
                    </a:ext>
                  </a:extLst>
                </a:gridCol>
                <a:gridCol w="411480">
                  <a:extLst>
                    <a:ext uri="{9D8B030D-6E8A-4147-A177-3AD203B41FA5}">
                      <a16:colId xmlns:a16="http://schemas.microsoft.com/office/drawing/2014/main" val="1090329608"/>
                    </a:ext>
                  </a:extLst>
                </a:gridCol>
                <a:gridCol w="411480">
                  <a:extLst>
                    <a:ext uri="{9D8B030D-6E8A-4147-A177-3AD203B41FA5}">
                      <a16:colId xmlns:a16="http://schemas.microsoft.com/office/drawing/2014/main" val="3286840792"/>
                    </a:ext>
                  </a:extLst>
                </a:gridCol>
                <a:gridCol w="411480">
                  <a:extLst>
                    <a:ext uri="{9D8B030D-6E8A-4147-A177-3AD203B41FA5}">
                      <a16:colId xmlns:a16="http://schemas.microsoft.com/office/drawing/2014/main" val="1455640879"/>
                    </a:ext>
                  </a:extLst>
                </a:gridCol>
                <a:gridCol w="411480">
                  <a:extLst>
                    <a:ext uri="{9D8B030D-6E8A-4147-A177-3AD203B41FA5}">
                      <a16:colId xmlns:a16="http://schemas.microsoft.com/office/drawing/2014/main" val="320441507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1460742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- 2020-09-06 13:00:04</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be the Official Water Partner for the Men in Red Royal Challengers Bangalore!! Divided by Cities United By Mai Dubai!
#MaiDubai #PlayBold #WeAreChallengers #RCB #ViratKohli #KingKohli #ABD #YuziChahal #IPL2020 #Dream11IPL #IPL #IndianPremierLeague 
</a:t>
                      </a:r>
                      <a:r>
                        <a:rPr kumimoji="0" lang="ar-AE" sz="1000" b="0" i="0" u="none" strike="noStrike" kern="1200" cap="none" spc="0" normalizeH="0" baseline="0" noProof="0">
                          <a:ln>
                            <a:noFill/>
                          </a:ln>
                          <a:solidFill>
                            <a:prstClr val="black"/>
                          </a:solidFill>
                          <a:effectLst/>
                          <a:uLnTx/>
                          <a:uFillTx/>
                          <a:latin typeface="+mn-lt"/>
                          <a:ea typeface="+mn-ea"/>
                          <a:cs typeface="+mn-cs"/>
                        </a:rPr>
                        <a:t>يشرفنا ان نكون شريك المياه الرسمي لأبطال اللون الأحمر رويال تشالينجرز بانجلور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0.6131140720628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09442477"/>
                  </a:ext>
                </a:extLst>
              </a:tr>
            </a:tbl>
          </a:graphicData>
        </a:graphic>
      </p:graphicFrame>
      <p:sp>
        <p:nvSpPr>
          <p:cNvPr id="4" name="Text Placeholder 3">
            <a:extLst>
              <a:ext uri="{FF2B5EF4-FFF2-40B4-BE49-F238E27FC236}">
                <a16:creationId xmlns:a16="http://schemas.microsoft.com/office/drawing/2014/main" id="{ED29A8DC-4FC3-4691-B537-DABEE97E958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50216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AA1E0-FBC8-44A0-8CFF-314BC8B1B06B}"/>
              </a:ext>
            </a:extLst>
          </p:cNvPr>
          <p:cNvSpPr>
            <a:spLocks noGrp="1"/>
          </p:cNvSpPr>
          <p:nvPr>
            <p:ph type="title"/>
          </p:nvPr>
        </p:nvSpPr>
        <p:spPr/>
        <p:txBody>
          <a:bodyPr/>
          <a:lstStyle/>
          <a:p>
            <a:r>
              <a:rPr lang="en-US"/>
              <a:t>Facebook Top Posts Table | Mai Dubai - Facebook - 19 of 26</a:t>
            </a:r>
          </a:p>
        </p:txBody>
      </p:sp>
      <p:graphicFrame>
        <p:nvGraphicFramePr>
          <p:cNvPr id="5" name="Table Placeholder 4">
            <a:extLst>
              <a:ext uri="{FF2B5EF4-FFF2-40B4-BE49-F238E27FC236}">
                <a16:creationId xmlns:a16="http://schemas.microsoft.com/office/drawing/2014/main" id="{CFA8DE5E-68DA-4AD7-AB97-08144685AEE1}"/>
              </a:ext>
            </a:extLst>
          </p:cNvPr>
          <p:cNvGraphicFramePr>
            <a:graphicFrameLocks noGrp="1"/>
          </p:cNvGraphicFramePr>
          <p:nvPr>
            <p:ph type="tbl" sz="quarter" idx="13"/>
            <p:extLst>
              <p:ext uri="{D42A27DB-BD31-4B8C-83A1-F6EECF244321}">
                <p14:modId xmlns:p14="http://schemas.microsoft.com/office/powerpoint/2010/main" val="16207207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93820148"/>
                    </a:ext>
                  </a:extLst>
                </a:gridCol>
                <a:gridCol w="411480">
                  <a:extLst>
                    <a:ext uri="{9D8B030D-6E8A-4147-A177-3AD203B41FA5}">
                      <a16:colId xmlns:a16="http://schemas.microsoft.com/office/drawing/2014/main" val="2160455981"/>
                    </a:ext>
                  </a:extLst>
                </a:gridCol>
                <a:gridCol w="411480">
                  <a:extLst>
                    <a:ext uri="{9D8B030D-6E8A-4147-A177-3AD203B41FA5}">
                      <a16:colId xmlns:a16="http://schemas.microsoft.com/office/drawing/2014/main" val="2880625074"/>
                    </a:ext>
                  </a:extLst>
                </a:gridCol>
                <a:gridCol w="411480">
                  <a:extLst>
                    <a:ext uri="{9D8B030D-6E8A-4147-A177-3AD203B41FA5}">
                      <a16:colId xmlns:a16="http://schemas.microsoft.com/office/drawing/2014/main" val="8620633"/>
                    </a:ext>
                  </a:extLst>
                </a:gridCol>
                <a:gridCol w="411480">
                  <a:extLst>
                    <a:ext uri="{9D8B030D-6E8A-4147-A177-3AD203B41FA5}">
                      <a16:colId xmlns:a16="http://schemas.microsoft.com/office/drawing/2014/main" val="2450438505"/>
                    </a:ext>
                  </a:extLst>
                </a:gridCol>
                <a:gridCol w="411480">
                  <a:extLst>
                    <a:ext uri="{9D8B030D-6E8A-4147-A177-3AD203B41FA5}">
                      <a16:colId xmlns:a16="http://schemas.microsoft.com/office/drawing/2014/main" val="329948739"/>
                    </a:ext>
                  </a:extLst>
                </a:gridCol>
                <a:gridCol w="411480">
                  <a:extLst>
                    <a:ext uri="{9D8B030D-6E8A-4147-A177-3AD203B41FA5}">
                      <a16:colId xmlns:a16="http://schemas.microsoft.com/office/drawing/2014/main" val="1378710257"/>
                    </a:ext>
                  </a:extLst>
                </a:gridCol>
                <a:gridCol w="411480">
                  <a:extLst>
                    <a:ext uri="{9D8B030D-6E8A-4147-A177-3AD203B41FA5}">
                      <a16:colId xmlns:a16="http://schemas.microsoft.com/office/drawing/2014/main" val="3716856200"/>
                    </a:ext>
                  </a:extLst>
                </a:gridCol>
                <a:gridCol w="411480">
                  <a:extLst>
                    <a:ext uri="{9D8B030D-6E8A-4147-A177-3AD203B41FA5}">
                      <a16:colId xmlns:a16="http://schemas.microsoft.com/office/drawing/2014/main" val="3763559544"/>
                    </a:ext>
                  </a:extLst>
                </a:gridCol>
                <a:gridCol w="411480">
                  <a:extLst>
                    <a:ext uri="{9D8B030D-6E8A-4147-A177-3AD203B41FA5}">
                      <a16:colId xmlns:a16="http://schemas.microsoft.com/office/drawing/2014/main" val="3292424629"/>
                    </a:ext>
                  </a:extLst>
                </a:gridCol>
                <a:gridCol w="411480">
                  <a:extLst>
                    <a:ext uri="{9D8B030D-6E8A-4147-A177-3AD203B41FA5}">
                      <a16:colId xmlns:a16="http://schemas.microsoft.com/office/drawing/2014/main" val="3359898220"/>
                    </a:ext>
                  </a:extLst>
                </a:gridCol>
                <a:gridCol w="411480">
                  <a:extLst>
                    <a:ext uri="{9D8B030D-6E8A-4147-A177-3AD203B41FA5}">
                      <a16:colId xmlns:a16="http://schemas.microsoft.com/office/drawing/2014/main" val="1194576430"/>
                    </a:ext>
                  </a:extLst>
                </a:gridCol>
                <a:gridCol w="411480">
                  <a:extLst>
                    <a:ext uri="{9D8B030D-6E8A-4147-A177-3AD203B41FA5}">
                      <a16:colId xmlns:a16="http://schemas.microsoft.com/office/drawing/2014/main" val="2504091138"/>
                    </a:ext>
                  </a:extLst>
                </a:gridCol>
                <a:gridCol w="411480">
                  <a:extLst>
                    <a:ext uri="{9D8B030D-6E8A-4147-A177-3AD203B41FA5}">
                      <a16:colId xmlns:a16="http://schemas.microsoft.com/office/drawing/2014/main" val="3898615489"/>
                    </a:ext>
                  </a:extLst>
                </a:gridCol>
                <a:gridCol w="411480">
                  <a:extLst>
                    <a:ext uri="{9D8B030D-6E8A-4147-A177-3AD203B41FA5}">
                      <a16:colId xmlns:a16="http://schemas.microsoft.com/office/drawing/2014/main" val="33420042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925544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- 2020-09-07 16:57:55</a:t>
                      </a:r>
                      <a:r>
                        <a:rPr kumimoji="0" lang="en-US" sz="1000" b="0" i="0" u="none" strike="noStrike" kern="1200" cap="none" spc="0" normalizeH="0" baseline="0" noProof="0">
                          <a:ln>
                            <a:noFill/>
                          </a:ln>
                          <a:solidFill>
                            <a:prstClr val="black"/>
                          </a:solidFill>
                          <a:effectLst/>
                          <a:uLnTx/>
                          <a:uFillTx/>
                          <a:latin typeface="+mn-lt"/>
                          <a:ea typeface="+mn-ea"/>
                          <a:cs typeface="+mn-cs"/>
                        </a:rPr>
                        <a:t>
 The constant rehydration is pure AnbuDen nostalgia... #MaiDubai #WhistlePodu 🦁💛
Photo courtesy Chennai Super Kings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0.79922923646237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585502551"/>
                  </a:ext>
                </a:extLst>
              </a:tr>
            </a:tbl>
          </a:graphicData>
        </a:graphic>
      </p:graphicFrame>
      <p:sp>
        <p:nvSpPr>
          <p:cNvPr id="4" name="Text Placeholder 3">
            <a:extLst>
              <a:ext uri="{FF2B5EF4-FFF2-40B4-BE49-F238E27FC236}">
                <a16:creationId xmlns:a16="http://schemas.microsoft.com/office/drawing/2014/main" id="{0D3658AA-C01E-4938-843B-4C110A4CF83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29585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021F5-48D3-4341-8BC8-ED5A03AD71B0}"/>
              </a:ext>
            </a:extLst>
          </p:cNvPr>
          <p:cNvSpPr>
            <a:spLocks noGrp="1"/>
          </p:cNvSpPr>
          <p:nvPr>
            <p:ph type="title"/>
          </p:nvPr>
        </p:nvSpPr>
        <p:spPr/>
        <p:txBody>
          <a:bodyPr/>
          <a:lstStyle/>
          <a:p>
            <a:r>
              <a:rPr lang="en-US"/>
              <a:t>Facebook Top Posts Table | Mai Dubai - Facebook - 20 of 26</a:t>
            </a:r>
          </a:p>
        </p:txBody>
      </p:sp>
      <p:graphicFrame>
        <p:nvGraphicFramePr>
          <p:cNvPr id="5" name="Table Placeholder 4">
            <a:extLst>
              <a:ext uri="{FF2B5EF4-FFF2-40B4-BE49-F238E27FC236}">
                <a16:creationId xmlns:a16="http://schemas.microsoft.com/office/drawing/2014/main" id="{1BD00640-43EA-49ED-8E9A-99FDAD0C406D}"/>
              </a:ext>
            </a:extLst>
          </p:cNvPr>
          <p:cNvGraphicFramePr>
            <a:graphicFrameLocks noGrp="1"/>
          </p:cNvGraphicFramePr>
          <p:nvPr>
            <p:ph type="tbl" sz="quarter" idx="13"/>
            <p:extLst>
              <p:ext uri="{D42A27DB-BD31-4B8C-83A1-F6EECF244321}">
                <p14:modId xmlns:p14="http://schemas.microsoft.com/office/powerpoint/2010/main" val="174588147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8182333"/>
                    </a:ext>
                  </a:extLst>
                </a:gridCol>
                <a:gridCol w="411480">
                  <a:extLst>
                    <a:ext uri="{9D8B030D-6E8A-4147-A177-3AD203B41FA5}">
                      <a16:colId xmlns:a16="http://schemas.microsoft.com/office/drawing/2014/main" val="978714070"/>
                    </a:ext>
                  </a:extLst>
                </a:gridCol>
                <a:gridCol w="411480">
                  <a:extLst>
                    <a:ext uri="{9D8B030D-6E8A-4147-A177-3AD203B41FA5}">
                      <a16:colId xmlns:a16="http://schemas.microsoft.com/office/drawing/2014/main" val="682496960"/>
                    </a:ext>
                  </a:extLst>
                </a:gridCol>
                <a:gridCol w="411480">
                  <a:extLst>
                    <a:ext uri="{9D8B030D-6E8A-4147-A177-3AD203B41FA5}">
                      <a16:colId xmlns:a16="http://schemas.microsoft.com/office/drawing/2014/main" val="1218728305"/>
                    </a:ext>
                  </a:extLst>
                </a:gridCol>
                <a:gridCol w="411480">
                  <a:extLst>
                    <a:ext uri="{9D8B030D-6E8A-4147-A177-3AD203B41FA5}">
                      <a16:colId xmlns:a16="http://schemas.microsoft.com/office/drawing/2014/main" val="35943153"/>
                    </a:ext>
                  </a:extLst>
                </a:gridCol>
                <a:gridCol w="411480">
                  <a:extLst>
                    <a:ext uri="{9D8B030D-6E8A-4147-A177-3AD203B41FA5}">
                      <a16:colId xmlns:a16="http://schemas.microsoft.com/office/drawing/2014/main" val="4280070710"/>
                    </a:ext>
                  </a:extLst>
                </a:gridCol>
                <a:gridCol w="411480">
                  <a:extLst>
                    <a:ext uri="{9D8B030D-6E8A-4147-A177-3AD203B41FA5}">
                      <a16:colId xmlns:a16="http://schemas.microsoft.com/office/drawing/2014/main" val="1078549025"/>
                    </a:ext>
                  </a:extLst>
                </a:gridCol>
                <a:gridCol w="411480">
                  <a:extLst>
                    <a:ext uri="{9D8B030D-6E8A-4147-A177-3AD203B41FA5}">
                      <a16:colId xmlns:a16="http://schemas.microsoft.com/office/drawing/2014/main" val="2100108185"/>
                    </a:ext>
                  </a:extLst>
                </a:gridCol>
                <a:gridCol w="411480">
                  <a:extLst>
                    <a:ext uri="{9D8B030D-6E8A-4147-A177-3AD203B41FA5}">
                      <a16:colId xmlns:a16="http://schemas.microsoft.com/office/drawing/2014/main" val="3113851757"/>
                    </a:ext>
                  </a:extLst>
                </a:gridCol>
                <a:gridCol w="411480">
                  <a:extLst>
                    <a:ext uri="{9D8B030D-6E8A-4147-A177-3AD203B41FA5}">
                      <a16:colId xmlns:a16="http://schemas.microsoft.com/office/drawing/2014/main" val="3658061353"/>
                    </a:ext>
                  </a:extLst>
                </a:gridCol>
                <a:gridCol w="411480">
                  <a:extLst>
                    <a:ext uri="{9D8B030D-6E8A-4147-A177-3AD203B41FA5}">
                      <a16:colId xmlns:a16="http://schemas.microsoft.com/office/drawing/2014/main" val="3835719973"/>
                    </a:ext>
                  </a:extLst>
                </a:gridCol>
                <a:gridCol w="411480">
                  <a:extLst>
                    <a:ext uri="{9D8B030D-6E8A-4147-A177-3AD203B41FA5}">
                      <a16:colId xmlns:a16="http://schemas.microsoft.com/office/drawing/2014/main" val="592290997"/>
                    </a:ext>
                  </a:extLst>
                </a:gridCol>
                <a:gridCol w="411480">
                  <a:extLst>
                    <a:ext uri="{9D8B030D-6E8A-4147-A177-3AD203B41FA5}">
                      <a16:colId xmlns:a16="http://schemas.microsoft.com/office/drawing/2014/main" val="2484606563"/>
                    </a:ext>
                  </a:extLst>
                </a:gridCol>
                <a:gridCol w="411480">
                  <a:extLst>
                    <a:ext uri="{9D8B030D-6E8A-4147-A177-3AD203B41FA5}">
                      <a16:colId xmlns:a16="http://schemas.microsoft.com/office/drawing/2014/main" val="544603631"/>
                    </a:ext>
                  </a:extLst>
                </a:gridCol>
                <a:gridCol w="411480">
                  <a:extLst>
                    <a:ext uri="{9D8B030D-6E8A-4147-A177-3AD203B41FA5}">
                      <a16:colId xmlns:a16="http://schemas.microsoft.com/office/drawing/2014/main" val="10124529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036036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- 2020-09-06 12:30:01</a:t>
                      </a:r>
                      <a:r>
                        <a:rPr kumimoji="0" lang="en-US" sz="1000" b="0" i="0" u="none" strike="noStrike" kern="1200" cap="none" spc="0" normalizeH="0" baseline="0" noProof="0">
                          <a:ln>
                            <a:noFill/>
                          </a:ln>
                          <a:solidFill>
                            <a:prstClr val="black"/>
                          </a:solidFill>
                          <a:effectLst/>
                          <a:uLnTx/>
                          <a:uFillTx/>
                          <a:latin typeface="+mn-lt"/>
                          <a:ea typeface="+mn-ea"/>
                          <a:cs typeface="+mn-cs"/>
                        </a:rPr>
                        <a:t>
 We are ecstatic to be the Official Water Partners for the Men in Orange SunRisers Hyderabad!! Divided by Cities United By Mai Dubai!!
#SRH #SunrisersHyderabad #OrangeArmy #Dream11IPL #IPL2020 #IPL  #IndianPremierLeague  #DavidWarner #BhuvneshwarKumar #RashidKhan 
</a:t>
                      </a:r>
                      <a:r>
                        <a:rPr kumimoji="0" lang="ar-AE" sz="1000" b="0" i="0" u="none" strike="noStrike" kern="1200" cap="none" spc="0" normalizeH="0" baseline="0" noProof="0">
                          <a:ln>
                            <a:noFill/>
                          </a:ln>
                          <a:solidFill>
                            <a:prstClr val="black"/>
                          </a:solidFill>
                          <a:effectLst/>
                          <a:uLnTx/>
                          <a:uFillTx/>
                          <a:latin typeface="+mn-lt"/>
                          <a:ea typeface="+mn-ea"/>
                          <a:cs typeface="+mn-cs"/>
                        </a:rPr>
                        <a:t>كلنا تحمس لأننا شريك المياه الرسمي للفريق البرتقالي صن رايزرز حيدر أباد،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0.8539803146589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375574156"/>
                  </a:ext>
                </a:extLst>
              </a:tr>
            </a:tbl>
          </a:graphicData>
        </a:graphic>
      </p:graphicFrame>
      <p:sp>
        <p:nvSpPr>
          <p:cNvPr id="4" name="Text Placeholder 3">
            <a:extLst>
              <a:ext uri="{FF2B5EF4-FFF2-40B4-BE49-F238E27FC236}">
                <a16:creationId xmlns:a16="http://schemas.microsoft.com/office/drawing/2014/main" id="{0356DE14-1DE4-4A1A-829B-41EB28833DF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849363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BF679-EB6A-45AD-8E1C-9F8E49D33D9C}"/>
              </a:ext>
            </a:extLst>
          </p:cNvPr>
          <p:cNvSpPr>
            <a:spLocks noGrp="1"/>
          </p:cNvSpPr>
          <p:nvPr>
            <p:ph type="title"/>
          </p:nvPr>
        </p:nvSpPr>
        <p:spPr/>
        <p:txBody>
          <a:bodyPr/>
          <a:lstStyle/>
          <a:p>
            <a:r>
              <a:rPr lang="en-US"/>
              <a:t>Facebook Top Posts Table | Mai Dubai - Facebook - 21 of 26</a:t>
            </a:r>
          </a:p>
        </p:txBody>
      </p:sp>
      <p:graphicFrame>
        <p:nvGraphicFramePr>
          <p:cNvPr id="5" name="Table Placeholder 4">
            <a:extLst>
              <a:ext uri="{FF2B5EF4-FFF2-40B4-BE49-F238E27FC236}">
                <a16:creationId xmlns:a16="http://schemas.microsoft.com/office/drawing/2014/main" id="{A8FB8CBB-A8F7-425C-A206-DAEF2A643AA8}"/>
              </a:ext>
            </a:extLst>
          </p:cNvPr>
          <p:cNvGraphicFramePr>
            <a:graphicFrameLocks noGrp="1"/>
          </p:cNvGraphicFramePr>
          <p:nvPr>
            <p:ph type="tbl" sz="quarter" idx="13"/>
            <p:extLst>
              <p:ext uri="{D42A27DB-BD31-4B8C-83A1-F6EECF244321}">
                <p14:modId xmlns:p14="http://schemas.microsoft.com/office/powerpoint/2010/main" val="41868096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40889732"/>
                    </a:ext>
                  </a:extLst>
                </a:gridCol>
                <a:gridCol w="411480">
                  <a:extLst>
                    <a:ext uri="{9D8B030D-6E8A-4147-A177-3AD203B41FA5}">
                      <a16:colId xmlns:a16="http://schemas.microsoft.com/office/drawing/2014/main" val="392119788"/>
                    </a:ext>
                  </a:extLst>
                </a:gridCol>
                <a:gridCol w="411480">
                  <a:extLst>
                    <a:ext uri="{9D8B030D-6E8A-4147-A177-3AD203B41FA5}">
                      <a16:colId xmlns:a16="http://schemas.microsoft.com/office/drawing/2014/main" val="352826338"/>
                    </a:ext>
                  </a:extLst>
                </a:gridCol>
                <a:gridCol w="411480">
                  <a:extLst>
                    <a:ext uri="{9D8B030D-6E8A-4147-A177-3AD203B41FA5}">
                      <a16:colId xmlns:a16="http://schemas.microsoft.com/office/drawing/2014/main" val="1893951272"/>
                    </a:ext>
                  </a:extLst>
                </a:gridCol>
                <a:gridCol w="411480">
                  <a:extLst>
                    <a:ext uri="{9D8B030D-6E8A-4147-A177-3AD203B41FA5}">
                      <a16:colId xmlns:a16="http://schemas.microsoft.com/office/drawing/2014/main" val="1749620738"/>
                    </a:ext>
                  </a:extLst>
                </a:gridCol>
                <a:gridCol w="411480">
                  <a:extLst>
                    <a:ext uri="{9D8B030D-6E8A-4147-A177-3AD203B41FA5}">
                      <a16:colId xmlns:a16="http://schemas.microsoft.com/office/drawing/2014/main" val="3895942256"/>
                    </a:ext>
                  </a:extLst>
                </a:gridCol>
                <a:gridCol w="411480">
                  <a:extLst>
                    <a:ext uri="{9D8B030D-6E8A-4147-A177-3AD203B41FA5}">
                      <a16:colId xmlns:a16="http://schemas.microsoft.com/office/drawing/2014/main" val="597506251"/>
                    </a:ext>
                  </a:extLst>
                </a:gridCol>
                <a:gridCol w="411480">
                  <a:extLst>
                    <a:ext uri="{9D8B030D-6E8A-4147-A177-3AD203B41FA5}">
                      <a16:colId xmlns:a16="http://schemas.microsoft.com/office/drawing/2014/main" val="2870912954"/>
                    </a:ext>
                  </a:extLst>
                </a:gridCol>
                <a:gridCol w="411480">
                  <a:extLst>
                    <a:ext uri="{9D8B030D-6E8A-4147-A177-3AD203B41FA5}">
                      <a16:colId xmlns:a16="http://schemas.microsoft.com/office/drawing/2014/main" val="3471039031"/>
                    </a:ext>
                  </a:extLst>
                </a:gridCol>
                <a:gridCol w="411480">
                  <a:extLst>
                    <a:ext uri="{9D8B030D-6E8A-4147-A177-3AD203B41FA5}">
                      <a16:colId xmlns:a16="http://schemas.microsoft.com/office/drawing/2014/main" val="453608887"/>
                    </a:ext>
                  </a:extLst>
                </a:gridCol>
                <a:gridCol w="411480">
                  <a:extLst>
                    <a:ext uri="{9D8B030D-6E8A-4147-A177-3AD203B41FA5}">
                      <a16:colId xmlns:a16="http://schemas.microsoft.com/office/drawing/2014/main" val="598742309"/>
                    </a:ext>
                  </a:extLst>
                </a:gridCol>
                <a:gridCol w="411480">
                  <a:extLst>
                    <a:ext uri="{9D8B030D-6E8A-4147-A177-3AD203B41FA5}">
                      <a16:colId xmlns:a16="http://schemas.microsoft.com/office/drawing/2014/main" val="3713052001"/>
                    </a:ext>
                  </a:extLst>
                </a:gridCol>
                <a:gridCol w="411480">
                  <a:extLst>
                    <a:ext uri="{9D8B030D-6E8A-4147-A177-3AD203B41FA5}">
                      <a16:colId xmlns:a16="http://schemas.microsoft.com/office/drawing/2014/main" val="4175159287"/>
                    </a:ext>
                  </a:extLst>
                </a:gridCol>
                <a:gridCol w="411480">
                  <a:extLst>
                    <a:ext uri="{9D8B030D-6E8A-4147-A177-3AD203B41FA5}">
                      <a16:colId xmlns:a16="http://schemas.microsoft.com/office/drawing/2014/main" val="472188722"/>
                    </a:ext>
                  </a:extLst>
                </a:gridCol>
                <a:gridCol w="411480">
                  <a:extLst>
                    <a:ext uri="{9D8B030D-6E8A-4147-A177-3AD203B41FA5}">
                      <a16:colId xmlns:a16="http://schemas.microsoft.com/office/drawing/2014/main" val="602659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24795884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- 2020-09-06 14:00:02</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be the Official Water Partner for the defending champions, the Men in Blue Mumbai Indians!! Divided by Cities United By Mai Dubai!!
#MaiDubai #MumbaiIndians #MI #MIPaltan #OneFamily #Dream11IPL #IPL2020 #IPL #IndianPremierLeague  #RohitSharma  #TheHitman #HardikPandya #Pandya #JaspritBumrah #Burmah
</a:t>
                      </a:r>
                      <a:r>
                        <a:rPr kumimoji="0" lang="ar-AE" sz="1000" b="0" i="0" u="none" strike="noStrike" kern="1200" cap="none" spc="0" normalizeH="0" baseline="0" noProof="0">
                          <a:ln>
                            <a:noFill/>
                          </a:ln>
                          <a:solidFill>
                            <a:prstClr val="black"/>
                          </a:solidFill>
                          <a:effectLst/>
                          <a:uLnTx/>
                          <a:uFillTx/>
                          <a:latin typeface="+mn-lt"/>
                          <a:ea typeface="+mn-ea"/>
                          <a:cs typeface="+mn-cs"/>
                        </a:rPr>
                        <a:t>متحمسون جدا للإعلان عن كوننا شريك المياه الرسمي للمدافعين عن اللقب مومباي إنديانز كشريك المياه الرسمي ضمن دوري الكريكيت الهندي.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0.49268095076475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98595981"/>
                  </a:ext>
                </a:extLst>
              </a:tr>
            </a:tbl>
          </a:graphicData>
        </a:graphic>
      </p:graphicFrame>
      <p:sp>
        <p:nvSpPr>
          <p:cNvPr id="4" name="Text Placeholder 3">
            <a:extLst>
              <a:ext uri="{FF2B5EF4-FFF2-40B4-BE49-F238E27FC236}">
                <a16:creationId xmlns:a16="http://schemas.microsoft.com/office/drawing/2014/main" id="{410A129A-CDF9-49A7-8BCA-5BADA2D0570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19975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2E866-201C-46FF-90DB-053FFD534874}"/>
              </a:ext>
            </a:extLst>
          </p:cNvPr>
          <p:cNvSpPr>
            <a:spLocks noGrp="1"/>
          </p:cNvSpPr>
          <p:nvPr>
            <p:ph type="title"/>
          </p:nvPr>
        </p:nvSpPr>
        <p:spPr/>
        <p:txBody>
          <a:bodyPr/>
          <a:lstStyle/>
          <a:p>
            <a:r>
              <a:rPr lang="en-US"/>
              <a:t>Facebook Top Posts Table | Mai Dubai - Facebook - 22 of 26</a:t>
            </a:r>
          </a:p>
        </p:txBody>
      </p:sp>
      <p:graphicFrame>
        <p:nvGraphicFramePr>
          <p:cNvPr id="5" name="Table Placeholder 4">
            <a:extLst>
              <a:ext uri="{FF2B5EF4-FFF2-40B4-BE49-F238E27FC236}">
                <a16:creationId xmlns:a16="http://schemas.microsoft.com/office/drawing/2014/main" id="{7799C2A2-91A4-44C7-8597-E0762F8B1BD8}"/>
              </a:ext>
            </a:extLst>
          </p:cNvPr>
          <p:cNvGraphicFramePr>
            <a:graphicFrameLocks noGrp="1"/>
          </p:cNvGraphicFramePr>
          <p:nvPr>
            <p:ph type="tbl" sz="quarter" idx="13"/>
            <p:extLst>
              <p:ext uri="{D42A27DB-BD31-4B8C-83A1-F6EECF244321}">
                <p14:modId xmlns:p14="http://schemas.microsoft.com/office/powerpoint/2010/main" val="122450004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70824192"/>
                    </a:ext>
                  </a:extLst>
                </a:gridCol>
                <a:gridCol w="411480">
                  <a:extLst>
                    <a:ext uri="{9D8B030D-6E8A-4147-A177-3AD203B41FA5}">
                      <a16:colId xmlns:a16="http://schemas.microsoft.com/office/drawing/2014/main" val="2404773637"/>
                    </a:ext>
                  </a:extLst>
                </a:gridCol>
                <a:gridCol w="411480">
                  <a:extLst>
                    <a:ext uri="{9D8B030D-6E8A-4147-A177-3AD203B41FA5}">
                      <a16:colId xmlns:a16="http://schemas.microsoft.com/office/drawing/2014/main" val="2930544550"/>
                    </a:ext>
                  </a:extLst>
                </a:gridCol>
                <a:gridCol w="411480">
                  <a:extLst>
                    <a:ext uri="{9D8B030D-6E8A-4147-A177-3AD203B41FA5}">
                      <a16:colId xmlns:a16="http://schemas.microsoft.com/office/drawing/2014/main" val="540065233"/>
                    </a:ext>
                  </a:extLst>
                </a:gridCol>
                <a:gridCol w="411480">
                  <a:extLst>
                    <a:ext uri="{9D8B030D-6E8A-4147-A177-3AD203B41FA5}">
                      <a16:colId xmlns:a16="http://schemas.microsoft.com/office/drawing/2014/main" val="2556445154"/>
                    </a:ext>
                  </a:extLst>
                </a:gridCol>
                <a:gridCol w="411480">
                  <a:extLst>
                    <a:ext uri="{9D8B030D-6E8A-4147-A177-3AD203B41FA5}">
                      <a16:colId xmlns:a16="http://schemas.microsoft.com/office/drawing/2014/main" val="2576570722"/>
                    </a:ext>
                  </a:extLst>
                </a:gridCol>
                <a:gridCol w="411480">
                  <a:extLst>
                    <a:ext uri="{9D8B030D-6E8A-4147-A177-3AD203B41FA5}">
                      <a16:colId xmlns:a16="http://schemas.microsoft.com/office/drawing/2014/main" val="4052463218"/>
                    </a:ext>
                  </a:extLst>
                </a:gridCol>
                <a:gridCol w="411480">
                  <a:extLst>
                    <a:ext uri="{9D8B030D-6E8A-4147-A177-3AD203B41FA5}">
                      <a16:colId xmlns:a16="http://schemas.microsoft.com/office/drawing/2014/main" val="816852005"/>
                    </a:ext>
                  </a:extLst>
                </a:gridCol>
                <a:gridCol w="411480">
                  <a:extLst>
                    <a:ext uri="{9D8B030D-6E8A-4147-A177-3AD203B41FA5}">
                      <a16:colId xmlns:a16="http://schemas.microsoft.com/office/drawing/2014/main" val="3426556641"/>
                    </a:ext>
                  </a:extLst>
                </a:gridCol>
                <a:gridCol w="411480">
                  <a:extLst>
                    <a:ext uri="{9D8B030D-6E8A-4147-A177-3AD203B41FA5}">
                      <a16:colId xmlns:a16="http://schemas.microsoft.com/office/drawing/2014/main" val="1539789437"/>
                    </a:ext>
                  </a:extLst>
                </a:gridCol>
                <a:gridCol w="411480">
                  <a:extLst>
                    <a:ext uri="{9D8B030D-6E8A-4147-A177-3AD203B41FA5}">
                      <a16:colId xmlns:a16="http://schemas.microsoft.com/office/drawing/2014/main" val="3982240591"/>
                    </a:ext>
                  </a:extLst>
                </a:gridCol>
                <a:gridCol w="411480">
                  <a:extLst>
                    <a:ext uri="{9D8B030D-6E8A-4147-A177-3AD203B41FA5}">
                      <a16:colId xmlns:a16="http://schemas.microsoft.com/office/drawing/2014/main" val="484070451"/>
                    </a:ext>
                  </a:extLst>
                </a:gridCol>
                <a:gridCol w="411480">
                  <a:extLst>
                    <a:ext uri="{9D8B030D-6E8A-4147-A177-3AD203B41FA5}">
                      <a16:colId xmlns:a16="http://schemas.microsoft.com/office/drawing/2014/main" val="728530302"/>
                    </a:ext>
                  </a:extLst>
                </a:gridCol>
                <a:gridCol w="411480">
                  <a:extLst>
                    <a:ext uri="{9D8B030D-6E8A-4147-A177-3AD203B41FA5}">
                      <a16:colId xmlns:a16="http://schemas.microsoft.com/office/drawing/2014/main" val="3620923399"/>
                    </a:ext>
                  </a:extLst>
                </a:gridCol>
                <a:gridCol w="411480">
                  <a:extLst>
                    <a:ext uri="{9D8B030D-6E8A-4147-A177-3AD203B41FA5}">
                      <a16:colId xmlns:a16="http://schemas.microsoft.com/office/drawing/2014/main" val="77602571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0553065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- 2020-09-28 06:31:32</a:t>
                      </a:r>
                      <a:r>
                        <a:rPr kumimoji="0" lang="en-US" sz="1000" b="0" i="0" u="none" strike="noStrike" kern="1200" cap="none" spc="0" normalizeH="0" baseline="0" noProof="0">
                          <a:ln>
                            <a:noFill/>
                          </a:ln>
                          <a:solidFill>
                            <a:prstClr val="black"/>
                          </a:solidFill>
                          <a:effectLst/>
                          <a:uLnTx/>
                          <a:uFillTx/>
                          <a:latin typeface="+mn-lt"/>
                          <a:ea typeface="+mn-ea"/>
                          <a:cs typeface="+mn-cs"/>
                        </a:rPr>
                        <a:t>
 Chennai Super Kings three-time champions in 2010, 2011 and 2018 are ready for a comeback! Who is your favorite player from the Yellow Team? 
Divided by Cities, United by Mai Dubai! 
#MaiDubai #CSK #ChennaiSuperKings #IPL20 #Dream11IPL #IPL2020 #IPL #IndianPremierLeague #WhistlePodu 
</a:t>
                      </a:r>
                      <a:r>
                        <a:rPr kumimoji="0" lang="ar-AE" sz="1000" b="0" i="0" u="none" strike="noStrike" kern="1200" cap="none" spc="0" normalizeH="0" baseline="0" noProof="0">
                          <a:ln>
                            <a:noFill/>
                          </a:ln>
                          <a:solidFill>
                            <a:prstClr val="black"/>
                          </a:solidFill>
                          <a:effectLst/>
                          <a:uLnTx/>
                          <a:uFillTx/>
                          <a:latin typeface="+mn-lt"/>
                          <a:ea typeface="+mn-ea"/>
                          <a:cs typeface="+mn-cs"/>
                        </a:rPr>
                        <a:t>تشيناي سوبر كينجز حصلوا على اللقب ثلاثة مرات في عام ٢٠١٠، ٢٠١١ و ٢٠١٨ ومستعدون للعودة بقوة! من هو لاعبكم المفضل من الفريق الأصفر؟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0.01095116328732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685266722"/>
                  </a:ext>
                </a:extLst>
              </a:tr>
            </a:tbl>
          </a:graphicData>
        </a:graphic>
      </p:graphicFrame>
      <p:sp>
        <p:nvSpPr>
          <p:cNvPr id="4" name="Text Placeholder 3">
            <a:extLst>
              <a:ext uri="{FF2B5EF4-FFF2-40B4-BE49-F238E27FC236}">
                <a16:creationId xmlns:a16="http://schemas.microsoft.com/office/drawing/2014/main" id="{2E35984A-FB35-4A2E-8D74-C5ACEBBB440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7016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549C5-B8C0-4C47-9B03-FD849A747CD4}"/>
              </a:ext>
            </a:extLst>
          </p:cNvPr>
          <p:cNvSpPr>
            <a:spLocks noGrp="1"/>
          </p:cNvSpPr>
          <p:nvPr>
            <p:ph type="title"/>
          </p:nvPr>
        </p:nvSpPr>
        <p:spPr/>
        <p:txBody>
          <a:bodyPr/>
          <a:lstStyle/>
          <a:p>
            <a:r>
              <a:rPr lang="en-US"/>
              <a:t>Facebook Top Posts Table | Mai Dubai - Facebook - 23 of 26</a:t>
            </a:r>
          </a:p>
        </p:txBody>
      </p:sp>
      <p:graphicFrame>
        <p:nvGraphicFramePr>
          <p:cNvPr id="5" name="Table Placeholder 4">
            <a:extLst>
              <a:ext uri="{FF2B5EF4-FFF2-40B4-BE49-F238E27FC236}">
                <a16:creationId xmlns:a16="http://schemas.microsoft.com/office/drawing/2014/main" id="{AEC38C56-47AF-4BE9-90D6-9E7873DD1B78}"/>
              </a:ext>
            </a:extLst>
          </p:cNvPr>
          <p:cNvGraphicFramePr>
            <a:graphicFrameLocks noGrp="1"/>
          </p:cNvGraphicFramePr>
          <p:nvPr>
            <p:ph type="tbl" sz="quarter" idx="13"/>
            <p:extLst>
              <p:ext uri="{D42A27DB-BD31-4B8C-83A1-F6EECF244321}">
                <p14:modId xmlns:p14="http://schemas.microsoft.com/office/powerpoint/2010/main" val="295070298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62428081"/>
                    </a:ext>
                  </a:extLst>
                </a:gridCol>
                <a:gridCol w="411480">
                  <a:extLst>
                    <a:ext uri="{9D8B030D-6E8A-4147-A177-3AD203B41FA5}">
                      <a16:colId xmlns:a16="http://schemas.microsoft.com/office/drawing/2014/main" val="587683690"/>
                    </a:ext>
                  </a:extLst>
                </a:gridCol>
                <a:gridCol w="411480">
                  <a:extLst>
                    <a:ext uri="{9D8B030D-6E8A-4147-A177-3AD203B41FA5}">
                      <a16:colId xmlns:a16="http://schemas.microsoft.com/office/drawing/2014/main" val="666150813"/>
                    </a:ext>
                  </a:extLst>
                </a:gridCol>
                <a:gridCol w="411480">
                  <a:extLst>
                    <a:ext uri="{9D8B030D-6E8A-4147-A177-3AD203B41FA5}">
                      <a16:colId xmlns:a16="http://schemas.microsoft.com/office/drawing/2014/main" val="3738337833"/>
                    </a:ext>
                  </a:extLst>
                </a:gridCol>
                <a:gridCol w="411480">
                  <a:extLst>
                    <a:ext uri="{9D8B030D-6E8A-4147-A177-3AD203B41FA5}">
                      <a16:colId xmlns:a16="http://schemas.microsoft.com/office/drawing/2014/main" val="1533415245"/>
                    </a:ext>
                  </a:extLst>
                </a:gridCol>
                <a:gridCol w="411480">
                  <a:extLst>
                    <a:ext uri="{9D8B030D-6E8A-4147-A177-3AD203B41FA5}">
                      <a16:colId xmlns:a16="http://schemas.microsoft.com/office/drawing/2014/main" val="2188680048"/>
                    </a:ext>
                  </a:extLst>
                </a:gridCol>
                <a:gridCol w="411480">
                  <a:extLst>
                    <a:ext uri="{9D8B030D-6E8A-4147-A177-3AD203B41FA5}">
                      <a16:colId xmlns:a16="http://schemas.microsoft.com/office/drawing/2014/main" val="2798943055"/>
                    </a:ext>
                  </a:extLst>
                </a:gridCol>
                <a:gridCol w="411480">
                  <a:extLst>
                    <a:ext uri="{9D8B030D-6E8A-4147-A177-3AD203B41FA5}">
                      <a16:colId xmlns:a16="http://schemas.microsoft.com/office/drawing/2014/main" val="3129927805"/>
                    </a:ext>
                  </a:extLst>
                </a:gridCol>
                <a:gridCol w="411480">
                  <a:extLst>
                    <a:ext uri="{9D8B030D-6E8A-4147-A177-3AD203B41FA5}">
                      <a16:colId xmlns:a16="http://schemas.microsoft.com/office/drawing/2014/main" val="3009346580"/>
                    </a:ext>
                  </a:extLst>
                </a:gridCol>
                <a:gridCol w="411480">
                  <a:extLst>
                    <a:ext uri="{9D8B030D-6E8A-4147-A177-3AD203B41FA5}">
                      <a16:colId xmlns:a16="http://schemas.microsoft.com/office/drawing/2014/main" val="2228818822"/>
                    </a:ext>
                  </a:extLst>
                </a:gridCol>
                <a:gridCol w="411480">
                  <a:extLst>
                    <a:ext uri="{9D8B030D-6E8A-4147-A177-3AD203B41FA5}">
                      <a16:colId xmlns:a16="http://schemas.microsoft.com/office/drawing/2014/main" val="970105388"/>
                    </a:ext>
                  </a:extLst>
                </a:gridCol>
                <a:gridCol w="411480">
                  <a:extLst>
                    <a:ext uri="{9D8B030D-6E8A-4147-A177-3AD203B41FA5}">
                      <a16:colId xmlns:a16="http://schemas.microsoft.com/office/drawing/2014/main" val="2411541376"/>
                    </a:ext>
                  </a:extLst>
                </a:gridCol>
                <a:gridCol w="411480">
                  <a:extLst>
                    <a:ext uri="{9D8B030D-6E8A-4147-A177-3AD203B41FA5}">
                      <a16:colId xmlns:a16="http://schemas.microsoft.com/office/drawing/2014/main" val="2684423931"/>
                    </a:ext>
                  </a:extLst>
                </a:gridCol>
                <a:gridCol w="411480">
                  <a:extLst>
                    <a:ext uri="{9D8B030D-6E8A-4147-A177-3AD203B41FA5}">
                      <a16:colId xmlns:a16="http://schemas.microsoft.com/office/drawing/2014/main" val="1259423354"/>
                    </a:ext>
                  </a:extLst>
                </a:gridCol>
                <a:gridCol w="411480">
                  <a:extLst>
                    <a:ext uri="{9D8B030D-6E8A-4147-A177-3AD203B41FA5}">
                      <a16:colId xmlns:a16="http://schemas.microsoft.com/office/drawing/2014/main" val="29222953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605314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- 2020-09-20 09:14:56</a:t>
                      </a:r>
                      <a:r>
                        <a:rPr kumimoji="0" lang="en-US" sz="1000" b="0" i="0" u="none" strike="noStrike" kern="1200" cap="none" spc="0" normalizeH="0" baseline="0" noProof="0">
                          <a:ln>
                            <a:noFill/>
                          </a:ln>
                          <a:solidFill>
                            <a:prstClr val="black"/>
                          </a:solidFill>
                          <a:effectLst/>
                          <a:uLnTx/>
                          <a:uFillTx/>
                          <a:latin typeface="+mn-lt"/>
                          <a:ea typeface="+mn-ea"/>
                          <a:cs typeface="+mn-cs"/>
                        </a:rPr>
                        <a:t>
 Men in Red Royal Challengers Bangalore are set to make a splash tomorrow with Mai Dubai by their side.
Divided by Cities, United by Mai Dubai 
#PlayBold #IPL2020 #WeAreChallengers #MaiDubai 
</a:t>
                      </a:r>
                      <a:r>
                        <a:rPr kumimoji="0" lang="ar-AE" sz="1000" b="0" i="0" u="none" strike="noStrike" kern="1200" cap="none" spc="0" normalizeH="0" baseline="0" noProof="0">
                          <a:ln>
                            <a:noFill/>
                          </a:ln>
                          <a:solidFill>
                            <a:prstClr val="black"/>
                          </a:solidFill>
                          <a:effectLst/>
                          <a:uLnTx/>
                          <a:uFillTx/>
                          <a:latin typeface="+mn-lt"/>
                          <a:ea typeface="+mn-ea"/>
                          <a:cs typeface="+mn-cs"/>
                        </a:rPr>
                        <a:t>رجال الفريق الأحمر، رويال تشالينجرز بانجلور، جاهزون للبداية الأولى في دوري الكريكيت الهندي غداً وماي دبي بجانبهم 
ماي دبي توحدنا 
#ماي_دبي
</a:t>
                      </a:r>
                      <a:r>
                        <a:rPr kumimoji="0" lang="en-US" sz="1000" b="0" i="0" u="none" strike="noStrike" kern="1200" cap="none" spc="0" normalizeH="0" baseline="0" noProof="0">
                          <a:ln>
                            <a:noFill/>
                          </a:ln>
                          <a:solidFill>
                            <a:prstClr val="black"/>
                          </a:solidFill>
                          <a:effectLst/>
                          <a:uLnTx/>
                          <a:uFillTx/>
                          <a:latin typeface="+mn-lt"/>
                          <a:ea typeface="+mn-ea"/>
                          <a:cs typeface="+mn-cs"/>
                        </a:rPr>
                        <a:t>Courtesy of: Royal Challengers Bangalore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0.30656878363361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82723004"/>
                  </a:ext>
                </a:extLst>
              </a:tr>
            </a:tbl>
          </a:graphicData>
        </a:graphic>
      </p:graphicFrame>
      <p:sp>
        <p:nvSpPr>
          <p:cNvPr id="4" name="Text Placeholder 3">
            <a:extLst>
              <a:ext uri="{FF2B5EF4-FFF2-40B4-BE49-F238E27FC236}">
                <a16:creationId xmlns:a16="http://schemas.microsoft.com/office/drawing/2014/main" id="{77D591A1-F7E5-4C3C-89ED-78BC3A32D11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81398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A3637-3ADD-44A4-819C-5767446AD4C4}"/>
              </a:ext>
            </a:extLst>
          </p:cNvPr>
          <p:cNvSpPr>
            <a:spLocks noGrp="1"/>
          </p:cNvSpPr>
          <p:nvPr>
            <p:ph type="title"/>
          </p:nvPr>
        </p:nvSpPr>
        <p:spPr/>
        <p:txBody>
          <a:bodyPr/>
          <a:lstStyle/>
          <a:p>
            <a:r>
              <a:rPr lang="en-US"/>
              <a:t>Facebook Top Posts Table | Mai Dubai - Facebook - 24 of 26</a:t>
            </a:r>
          </a:p>
        </p:txBody>
      </p:sp>
      <p:graphicFrame>
        <p:nvGraphicFramePr>
          <p:cNvPr id="5" name="Table Placeholder 4">
            <a:extLst>
              <a:ext uri="{FF2B5EF4-FFF2-40B4-BE49-F238E27FC236}">
                <a16:creationId xmlns:a16="http://schemas.microsoft.com/office/drawing/2014/main" id="{1F9A77EF-1C3E-45B8-8468-F53B71ED2F1E}"/>
              </a:ext>
            </a:extLst>
          </p:cNvPr>
          <p:cNvGraphicFramePr>
            <a:graphicFrameLocks noGrp="1"/>
          </p:cNvGraphicFramePr>
          <p:nvPr>
            <p:ph type="tbl" sz="quarter" idx="13"/>
            <p:extLst>
              <p:ext uri="{D42A27DB-BD31-4B8C-83A1-F6EECF244321}">
                <p14:modId xmlns:p14="http://schemas.microsoft.com/office/powerpoint/2010/main" val="16701171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9145670"/>
                    </a:ext>
                  </a:extLst>
                </a:gridCol>
                <a:gridCol w="411480">
                  <a:extLst>
                    <a:ext uri="{9D8B030D-6E8A-4147-A177-3AD203B41FA5}">
                      <a16:colId xmlns:a16="http://schemas.microsoft.com/office/drawing/2014/main" val="947434646"/>
                    </a:ext>
                  </a:extLst>
                </a:gridCol>
                <a:gridCol w="411480">
                  <a:extLst>
                    <a:ext uri="{9D8B030D-6E8A-4147-A177-3AD203B41FA5}">
                      <a16:colId xmlns:a16="http://schemas.microsoft.com/office/drawing/2014/main" val="4147403191"/>
                    </a:ext>
                  </a:extLst>
                </a:gridCol>
                <a:gridCol w="411480">
                  <a:extLst>
                    <a:ext uri="{9D8B030D-6E8A-4147-A177-3AD203B41FA5}">
                      <a16:colId xmlns:a16="http://schemas.microsoft.com/office/drawing/2014/main" val="1402814020"/>
                    </a:ext>
                  </a:extLst>
                </a:gridCol>
                <a:gridCol w="411480">
                  <a:extLst>
                    <a:ext uri="{9D8B030D-6E8A-4147-A177-3AD203B41FA5}">
                      <a16:colId xmlns:a16="http://schemas.microsoft.com/office/drawing/2014/main" val="1614887294"/>
                    </a:ext>
                  </a:extLst>
                </a:gridCol>
                <a:gridCol w="411480">
                  <a:extLst>
                    <a:ext uri="{9D8B030D-6E8A-4147-A177-3AD203B41FA5}">
                      <a16:colId xmlns:a16="http://schemas.microsoft.com/office/drawing/2014/main" val="2138276571"/>
                    </a:ext>
                  </a:extLst>
                </a:gridCol>
                <a:gridCol w="411480">
                  <a:extLst>
                    <a:ext uri="{9D8B030D-6E8A-4147-A177-3AD203B41FA5}">
                      <a16:colId xmlns:a16="http://schemas.microsoft.com/office/drawing/2014/main" val="1227088336"/>
                    </a:ext>
                  </a:extLst>
                </a:gridCol>
                <a:gridCol w="411480">
                  <a:extLst>
                    <a:ext uri="{9D8B030D-6E8A-4147-A177-3AD203B41FA5}">
                      <a16:colId xmlns:a16="http://schemas.microsoft.com/office/drawing/2014/main" val="1373495068"/>
                    </a:ext>
                  </a:extLst>
                </a:gridCol>
                <a:gridCol w="411480">
                  <a:extLst>
                    <a:ext uri="{9D8B030D-6E8A-4147-A177-3AD203B41FA5}">
                      <a16:colId xmlns:a16="http://schemas.microsoft.com/office/drawing/2014/main" val="1229674907"/>
                    </a:ext>
                  </a:extLst>
                </a:gridCol>
                <a:gridCol w="411480">
                  <a:extLst>
                    <a:ext uri="{9D8B030D-6E8A-4147-A177-3AD203B41FA5}">
                      <a16:colId xmlns:a16="http://schemas.microsoft.com/office/drawing/2014/main" val="292022970"/>
                    </a:ext>
                  </a:extLst>
                </a:gridCol>
                <a:gridCol w="411480">
                  <a:extLst>
                    <a:ext uri="{9D8B030D-6E8A-4147-A177-3AD203B41FA5}">
                      <a16:colId xmlns:a16="http://schemas.microsoft.com/office/drawing/2014/main" val="432603352"/>
                    </a:ext>
                  </a:extLst>
                </a:gridCol>
                <a:gridCol w="411480">
                  <a:extLst>
                    <a:ext uri="{9D8B030D-6E8A-4147-A177-3AD203B41FA5}">
                      <a16:colId xmlns:a16="http://schemas.microsoft.com/office/drawing/2014/main" val="4151824246"/>
                    </a:ext>
                  </a:extLst>
                </a:gridCol>
                <a:gridCol w="411480">
                  <a:extLst>
                    <a:ext uri="{9D8B030D-6E8A-4147-A177-3AD203B41FA5}">
                      <a16:colId xmlns:a16="http://schemas.microsoft.com/office/drawing/2014/main" val="2480627483"/>
                    </a:ext>
                  </a:extLst>
                </a:gridCol>
                <a:gridCol w="411480">
                  <a:extLst>
                    <a:ext uri="{9D8B030D-6E8A-4147-A177-3AD203B41FA5}">
                      <a16:colId xmlns:a16="http://schemas.microsoft.com/office/drawing/2014/main" val="1155811492"/>
                    </a:ext>
                  </a:extLst>
                </a:gridCol>
                <a:gridCol w="411480">
                  <a:extLst>
                    <a:ext uri="{9D8B030D-6E8A-4147-A177-3AD203B41FA5}">
                      <a16:colId xmlns:a16="http://schemas.microsoft.com/office/drawing/2014/main" val="299330908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8964629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- 2020-09-17 12:00:20</a:t>
                      </a:r>
                      <a:r>
                        <a:rPr kumimoji="0" lang="en-US" sz="1000" b="0" i="0" u="none" strike="noStrike" kern="1200" cap="none" spc="0" normalizeH="0" baseline="0" noProof="0">
                          <a:ln>
                            <a:noFill/>
                          </a:ln>
                          <a:solidFill>
                            <a:prstClr val="black"/>
                          </a:solidFill>
                          <a:effectLst/>
                          <a:uLnTx/>
                          <a:uFillTx/>
                          <a:latin typeface="+mn-lt"/>
                          <a:ea typeface="+mn-ea"/>
                          <a:cs typeface="+mn-cs"/>
                        </a:rPr>
                        <a:t>
 You still have a chance to have some fun with Tom &amp; Jerry and win! Don’t forget to scan the QR code on our Tom &amp; Jerry bottles and play Twist the Cap and you could win tickets to Warner Bros. World Abu Dhabi. 
#MaiDubai 
</a:t>
                      </a:r>
                      <a:r>
                        <a:rPr kumimoji="0" lang="ar-AE" sz="1000" b="0" i="0" u="none" strike="noStrike" kern="1200" cap="none" spc="0" normalizeH="0" baseline="0" noProof="0">
                          <a:ln>
                            <a:noFill/>
                          </a:ln>
                          <a:solidFill>
                            <a:prstClr val="black"/>
                          </a:solidFill>
                          <a:effectLst/>
                          <a:uLnTx/>
                          <a:uFillTx/>
                          <a:latin typeface="+mn-lt"/>
                          <a:ea typeface="+mn-ea"/>
                          <a:cs typeface="+mn-cs"/>
                        </a:rPr>
                        <a:t>ما زال لديكم فرصة للفوز والاستمتاع مع توم وجيري وماي دبي. لا تنسوا أن بتصوير رمز الاستجابة السريعة (كيو آر كود) والعبوا لعبة "تويست ذا كاب" ويمكنكم ان تفوزوا بتذاكر لعالم وارنر بروذرز أبوظبي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0.016423327694657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336638927"/>
                  </a:ext>
                </a:extLst>
              </a:tr>
            </a:tbl>
          </a:graphicData>
        </a:graphic>
      </p:graphicFrame>
      <p:sp>
        <p:nvSpPr>
          <p:cNvPr id="4" name="Text Placeholder 3">
            <a:extLst>
              <a:ext uri="{FF2B5EF4-FFF2-40B4-BE49-F238E27FC236}">
                <a16:creationId xmlns:a16="http://schemas.microsoft.com/office/drawing/2014/main" id="{9BE52824-786C-49E9-AAE9-ECD074FEFA4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212928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64DD1-0DA8-46B9-A405-38ECCCF6A292}"/>
              </a:ext>
            </a:extLst>
          </p:cNvPr>
          <p:cNvSpPr>
            <a:spLocks noGrp="1"/>
          </p:cNvSpPr>
          <p:nvPr>
            <p:ph type="title"/>
          </p:nvPr>
        </p:nvSpPr>
        <p:spPr/>
        <p:txBody>
          <a:bodyPr/>
          <a:lstStyle/>
          <a:p>
            <a:r>
              <a:rPr lang="en-US"/>
              <a:t>Facebook Top Posts Table | Mai Dubai - Facebook - 25 of 26</a:t>
            </a:r>
          </a:p>
        </p:txBody>
      </p:sp>
      <p:graphicFrame>
        <p:nvGraphicFramePr>
          <p:cNvPr id="5" name="Table Placeholder 4">
            <a:extLst>
              <a:ext uri="{FF2B5EF4-FFF2-40B4-BE49-F238E27FC236}">
                <a16:creationId xmlns:a16="http://schemas.microsoft.com/office/drawing/2014/main" id="{4E45FA91-F7E9-4C20-BF6C-0877C66371C0}"/>
              </a:ext>
            </a:extLst>
          </p:cNvPr>
          <p:cNvGraphicFramePr>
            <a:graphicFrameLocks noGrp="1"/>
          </p:cNvGraphicFramePr>
          <p:nvPr>
            <p:ph type="tbl" sz="quarter" idx="13"/>
            <p:extLst>
              <p:ext uri="{D42A27DB-BD31-4B8C-83A1-F6EECF244321}">
                <p14:modId xmlns:p14="http://schemas.microsoft.com/office/powerpoint/2010/main" val="331906793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15447448"/>
                    </a:ext>
                  </a:extLst>
                </a:gridCol>
                <a:gridCol w="411480">
                  <a:extLst>
                    <a:ext uri="{9D8B030D-6E8A-4147-A177-3AD203B41FA5}">
                      <a16:colId xmlns:a16="http://schemas.microsoft.com/office/drawing/2014/main" val="1980406541"/>
                    </a:ext>
                  </a:extLst>
                </a:gridCol>
                <a:gridCol w="411480">
                  <a:extLst>
                    <a:ext uri="{9D8B030D-6E8A-4147-A177-3AD203B41FA5}">
                      <a16:colId xmlns:a16="http://schemas.microsoft.com/office/drawing/2014/main" val="494077919"/>
                    </a:ext>
                  </a:extLst>
                </a:gridCol>
                <a:gridCol w="411480">
                  <a:extLst>
                    <a:ext uri="{9D8B030D-6E8A-4147-A177-3AD203B41FA5}">
                      <a16:colId xmlns:a16="http://schemas.microsoft.com/office/drawing/2014/main" val="2879638898"/>
                    </a:ext>
                  </a:extLst>
                </a:gridCol>
                <a:gridCol w="411480">
                  <a:extLst>
                    <a:ext uri="{9D8B030D-6E8A-4147-A177-3AD203B41FA5}">
                      <a16:colId xmlns:a16="http://schemas.microsoft.com/office/drawing/2014/main" val="3405737560"/>
                    </a:ext>
                  </a:extLst>
                </a:gridCol>
                <a:gridCol w="411480">
                  <a:extLst>
                    <a:ext uri="{9D8B030D-6E8A-4147-A177-3AD203B41FA5}">
                      <a16:colId xmlns:a16="http://schemas.microsoft.com/office/drawing/2014/main" val="248568968"/>
                    </a:ext>
                  </a:extLst>
                </a:gridCol>
                <a:gridCol w="411480">
                  <a:extLst>
                    <a:ext uri="{9D8B030D-6E8A-4147-A177-3AD203B41FA5}">
                      <a16:colId xmlns:a16="http://schemas.microsoft.com/office/drawing/2014/main" val="3010332571"/>
                    </a:ext>
                  </a:extLst>
                </a:gridCol>
                <a:gridCol w="411480">
                  <a:extLst>
                    <a:ext uri="{9D8B030D-6E8A-4147-A177-3AD203B41FA5}">
                      <a16:colId xmlns:a16="http://schemas.microsoft.com/office/drawing/2014/main" val="3787225110"/>
                    </a:ext>
                  </a:extLst>
                </a:gridCol>
                <a:gridCol w="411480">
                  <a:extLst>
                    <a:ext uri="{9D8B030D-6E8A-4147-A177-3AD203B41FA5}">
                      <a16:colId xmlns:a16="http://schemas.microsoft.com/office/drawing/2014/main" val="1858539056"/>
                    </a:ext>
                  </a:extLst>
                </a:gridCol>
                <a:gridCol w="411480">
                  <a:extLst>
                    <a:ext uri="{9D8B030D-6E8A-4147-A177-3AD203B41FA5}">
                      <a16:colId xmlns:a16="http://schemas.microsoft.com/office/drawing/2014/main" val="2245943347"/>
                    </a:ext>
                  </a:extLst>
                </a:gridCol>
                <a:gridCol w="411480">
                  <a:extLst>
                    <a:ext uri="{9D8B030D-6E8A-4147-A177-3AD203B41FA5}">
                      <a16:colId xmlns:a16="http://schemas.microsoft.com/office/drawing/2014/main" val="1785653524"/>
                    </a:ext>
                  </a:extLst>
                </a:gridCol>
                <a:gridCol w="411480">
                  <a:extLst>
                    <a:ext uri="{9D8B030D-6E8A-4147-A177-3AD203B41FA5}">
                      <a16:colId xmlns:a16="http://schemas.microsoft.com/office/drawing/2014/main" val="3677529308"/>
                    </a:ext>
                  </a:extLst>
                </a:gridCol>
                <a:gridCol w="411480">
                  <a:extLst>
                    <a:ext uri="{9D8B030D-6E8A-4147-A177-3AD203B41FA5}">
                      <a16:colId xmlns:a16="http://schemas.microsoft.com/office/drawing/2014/main" val="2700930058"/>
                    </a:ext>
                  </a:extLst>
                </a:gridCol>
                <a:gridCol w="411480">
                  <a:extLst>
                    <a:ext uri="{9D8B030D-6E8A-4147-A177-3AD203B41FA5}">
                      <a16:colId xmlns:a16="http://schemas.microsoft.com/office/drawing/2014/main" val="4090983354"/>
                    </a:ext>
                  </a:extLst>
                </a:gridCol>
                <a:gridCol w="411480">
                  <a:extLst>
                    <a:ext uri="{9D8B030D-6E8A-4147-A177-3AD203B41FA5}">
                      <a16:colId xmlns:a16="http://schemas.microsoft.com/office/drawing/2014/main" val="204344529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9690863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- 2020-09-28 14:30:01</a:t>
                      </a:r>
                      <a:r>
                        <a:rPr kumimoji="0" lang="en-US" sz="1000" b="0" i="0" u="none" strike="noStrike" kern="1200" cap="none" spc="0" normalizeH="0" baseline="0" noProof="0">
                          <a:ln>
                            <a:noFill/>
                          </a:ln>
                          <a:solidFill>
                            <a:prstClr val="black"/>
                          </a:solidFill>
                          <a:effectLst/>
                          <a:uLnTx/>
                          <a:uFillTx/>
                          <a:latin typeface="+mn-lt"/>
                          <a:ea typeface="+mn-ea"/>
                          <a:cs typeface="+mn-cs"/>
                        </a:rPr>
                        <a:t>
 We know how BIG this one is. 💪🏻
It’s time to #PlayBold, 12th Man Army!👊🏻
#IPL2020 #WeAreChallengers #Dream11IPL #RCBvMI
Courtesy of Royal Challengers Bangalore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0.1368895410915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781576305"/>
                  </a:ext>
                </a:extLst>
              </a:tr>
            </a:tbl>
          </a:graphicData>
        </a:graphic>
      </p:graphicFrame>
      <p:sp>
        <p:nvSpPr>
          <p:cNvPr id="4" name="Text Placeholder 3">
            <a:extLst>
              <a:ext uri="{FF2B5EF4-FFF2-40B4-BE49-F238E27FC236}">
                <a16:creationId xmlns:a16="http://schemas.microsoft.com/office/drawing/2014/main" id="{089F75C5-D4BA-4FFB-9B46-2B56BDD991D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73564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8D7CD-E9BD-474B-8B20-1D88CE7DEBCB}"/>
              </a:ext>
            </a:extLst>
          </p:cNvPr>
          <p:cNvSpPr>
            <a:spLocks noGrp="1"/>
          </p:cNvSpPr>
          <p:nvPr>
            <p:ph type="title"/>
          </p:nvPr>
        </p:nvSpPr>
        <p:spPr/>
        <p:txBody>
          <a:bodyPr/>
          <a:lstStyle/>
          <a:p>
            <a:r>
              <a:rPr lang="en-US"/>
              <a:t>Facebook Top Posts Table | Mai Dubai - Facebook - 26 of 26</a:t>
            </a:r>
          </a:p>
        </p:txBody>
      </p:sp>
      <p:graphicFrame>
        <p:nvGraphicFramePr>
          <p:cNvPr id="5" name="Table Placeholder 4">
            <a:extLst>
              <a:ext uri="{FF2B5EF4-FFF2-40B4-BE49-F238E27FC236}">
                <a16:creationId xmlns:a16="http://schemas.microsoft.com/office/drawing/2014/main" id="{E59121AB-DAEB-4010-B15E-77476D470CCB}"/>
              </a:ext>
            </a:extLst>
          </p:cNvPr>
          <p:cNvGraphicFramePr>
            <a:graphicFrameLocks noGrp="1"/>
          </p:cNvGraphicFramePr>
          <p:nvPr>
            <p:ph type="tbl" sz="quarter" idx="13"/>
            <p:extLst>
              <p:ext uri="{D42A27DB-BD31-4B8C-83A1-F6EECF244321}">
                <p14:modId xmlns:p14="http://schemas.microsoft.com/office/powerpoint/2010/main" val="127853129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35237230"/>
                    </a:ext>
                  </a:extLst>
                </a:gridCol>
                <a:gridCol w="411480">
                  <a:extLst>
                    <a:ext uri="{9D8B030D-6E8A-4147-A177-3AD203B41FA5}">
                      <a16:colId xmlns:a16="http://schemas.microsoft.com/office/drawing/2014/main" val="1835750335"/>
                    </a:ext>
                  </a:extLst>
                </a:gridCol>
                <a:gridCol w="411480">
                  <a:extLst>
                    <a:ext uri="{9D8B030D-6E8A-4147-A177-3AD203B41FA5}">
                      <a16:colId xmlns:a16="http://schemas.microsoft.com/office/drawing/2014/main" val="2561551422"/>
                    </a:ext>
                  </a:extLst>
                </a:gridCol>
                <a:gridCol w="411480">
                  <a:extLst>
                    <a:ext uri="{9D8B030D-6E8A-4147-A177-3AD203B41FA5}">
                      <a16:colId xmlns:a16="http://schemas.microsoft.com/office/drawing/2014/main" val="3980982160"/>
                    </a:ext>
                  </a:extLst>
                </a:gridCol>
                <a:gridCol w="411480">
                  <a:extLst>
                    <a:ext uri="{9D8B030D-6E8A-4147-A177-3AD203B41FA5}">
                      <a16:colId xmlns:a16="http://schemas.microsoft.com/office/drawing/2014/main" val="1733693198"/>
                    </a:ext>
                  </a:extLst>
                </a:gridCol>
                <a:gridCol w="411480">
                  <a:extLst>
                    <a:ext uri="{9D8B030D-6E8A-4147-A177-3AD203B41FA5}">
                      <a16:colId xmlns:a16="http://schemas.microsoft.com/office/drawing/2014/main" val="2654980443"/>
                    </a:ext>
                  </a:extLst>
                </a:gridCol>
                <a:gridCol w="411480">
                  <a:extLst>
                    <a:ext uri="{9D8B030D-6E8A-4147-A177-3AD203B41FA5}">
                      <a16:colId xmlns:a16="http://schemas.microsoft.com/office/drawing/2014/main" val="2972639575"/>
                    </a:ext>
                  </a:extLst>
                </a:gridCol>
                <a:gridCol w="411480">
                  <a:extLst>
                    <a:ext uri="{9D8B030D-6E8A-4147-A177-3AD203B41FA5}">
                      <a16:colId xmlns:a16="http://schemas.microsoft.com/office/drawing/2014/main" val="2489810006"/>
                    </a:ext>
                  </a:extLst>
                </a:gridCol>
                <a:gridCol w="411480">
                  <a:extLst>
                    <a:ext uri="{9D8B030D-6E8A-4147-A177-3AD203B41FA5}">
                      <a16:colId xmlns:a16="http://schemas.microsoft.com/office/drawing/2014/main" val="1351758247"/>
                    </a:ext>
                  </a:extLst>
                </a:gridCol>
                <a:gridCol w="411480">
                  <a:extLst>
                    <a:ext uri="{9D8B030D-6E8A-4147-A177-3AD203B41FA5}">
                      <a16:colId xmlns:a16="http://schemas.microsoft.com/office/drawing/2014/main" val="1962597396"/>
                    </a:ext>
                  </a:extLst>
                </a:gridCol>
                <a:gridCol w="411480">
                  <a:extLst>
                    <a:ext uri="{9D8B030D-6E8A-4147-A177-3AD203B41FA5}">
                      <a16:colId xmlns:a16="http://schemas.microsoft.com/office/drawing/2014/main" val="620974820"/>
                    </a:ext>
                  </a:extLst>
                </a:gridCol>
                <a:gridCol w="411480">
                  <a:extLst>
                    <a:ext uri="{9D8B030D-6E8A-4147-A177-3AD203B41FA5}">
                      <a16:colId xmlns:a16="http://schemas.microsoft.com/office/drawing/2014/main" val="3022828878"/>
                    </a:ext>
                  </a:extLst>
                </a:gridCol>
                <a:gridCol w="411480">
                  <a:extLst>
                    <a:ext uri="{9D8B030D-6E8A-4147-A177-3AD203B41FA5}">
                      <a16:colId xmlns:a16="http://schemas.microsoft.com/office/drawing/2014/main" val="1612186916"/>
                    </a:ext>
                  </a:extLst>
                </a:gridCol>
                <a:gridCol w="411480">
                  <a:extLst>
                    <a:ext uri="{9D8B030D-6E8A-4147-A177-3AD203B41FA5}">
                      <a16:colId xmlns:a16="http://schemas.microsoft.com/office/drawing/2014/main" val="4095291755"/>
                    </a:ext>
                  </a:extLst>
                </a:gridCol>
                <a:gridCol w="411480">
                  <a:extLst>
                    <a:ext uri="{9D8B030D-6E8A-4147-A177-3AD203B41FA5}">
                      <a16:colId xmlns:a16="http://schemas.microsoft.com/office/drawing/2014/main" val="350173336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481644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- 2020-09-17 07:30:02</a:t>
                      </a:r>
                      <a:r>
                        <a:rPr kumimoji="0" lang="en-US" sz="1000" b="0" i="0" u="none" strike="noStrike" kern="1200" cap="none" spc="0" normalizeH="0" baseline="0" noProof="0">
                          <a:ln>
                            <a:noFill/>
                          </a:ln>
                          <a:solidFill>
                            <a:prstClr val="black"/>
                          </a:solidFill>
                          <a:effectLst/>
                          <a:uLnTx/>
                          <a:uFillTx/>
                          <a:latin typeface="+mn-lt"/>
                          <a:ea typeface="+mn-ea"/>
                          <a:cs typeface="+mn-cs"/>
                        </a:rPr>
                        <a:t>
 Two days…Only two days and the champions compete.. One love for the game! Are you ready?
Divided by Cities, United by Mai Dubai. 
#MaiDubai #T20  #Dream11IPL #IPL2020 #KKR #KolkataKnightRiders #WeAreChallengers #RoyalChallengersBanglore #SRH #SunrisersHyderabad #ChennaiSuperKimgs #MumbaiIndians #MI
</a:t>
                      </a:r>
                      <a:r>
                        <a:rPr kumimoji="0" lang="ar-AE" sz="1000" b="0" i="0" u="none" strike="noStrike" kern="1200" cap="none" spc="0" normalizeH="0" baseline="0" noProof="0">
                          <a:ln>
                            <a:noFill/>
                          </a:ln>
                          <a:solidFill>
                            <a:prstClr val="black"/>
                          </a:solidFill>
                          <a:effectLst/>
                          <a:uLnTx/>
                          <a:uFillTx/>
                          <a:latin typeface="+mn-lt"/>
                          <a:ea typeface="+mn-ea"/>
                          <a:cs typeface="+mn-cs"/>
                        </a:rPr>
                        <a:t>يومان ويبدأ دروي الكريكيت الهندي...يتقابل الأبطال في أحد أكبر الأحداث الرياضية! هل أنتم مستعدون؟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0.27372212824429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596394369"/>
                  </a:ext>
                </a:extLst>
              </a:tr>
            </a:tbl>
          </a:graphicData>
        </a:graphic>
      </p:graphicFrame>
      <p:sp>
        <p:nvSpPr>
          <p:cNvPr id="4" name="Text Placeholder 3">
            <a:extLst>
              <a:ext uri="{FF2B5EF4-FFF2-40B4-BE49-F238E27FC236}">
                <a16:creationId xmlns:a16="http://schemas.microsoft.com/office/drawing/2014/main" id="{24DC3D22-7BB1-4633-9A1F-9FF534A1273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452564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20201004_124121</Template>
  <TotalTime>9</TotalTime>
  <Words>1646</Words>
  <Application>Microsoft Office PowerPoint</Application>
  <PresentationFormat>On-screen Show (16:9)</PresentationFormat>
  <Paragraphs>817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Top Posts Table | Mai Dubai - Facebook - 1 of 26</vt:lpstr>
      <vt:lpstr>Facebook Top Posts Table | Mai Dubai - Facebook - 2 of 26</vt:lpstr>
      <vt:lpstr>Facebook Top Posts Table | Mai Dubai - Facebook - 3 of 26</vt:lpstr>
      <vt:lpstr>Facebook Top Posts Table | Mai Dubai - Facebook - 4 of 26</vt:lpstr>
      <vt:lpstr>Facebook Top Posts Table | Mai Dubai - Facebook - 5 of 26</vt:lpstr>
      <vt:lpstr>Facebook Top Posts Table | Mai Dubai - Facebook - 6 of 26</vt:lpstr>
      <vt:lpstr>Facebook Top Posts Table | Mai Dubai - Facebook - 7 of 26</vt:lpstr>
      <vt:lpstr>Facebook Top Posts Table | Mai Dubai - Facebook - 8 of 26</vt:lpstr>
      <vt:lpstr>Facebook Top Posts Table | Mai Dubai - Facebook - 9 of 26</vt:lpstr>
      <vt:lpstr>Facebook Top Posts Table | Mai Dubai - Facebook - 10 of 26</vt:lpstr>
      <vt:lpstr>Facebook Top Posts Table | Mai Dubai - Facebook - 11 of 26</vt:lpstr>
      <vt:lpstr>Facebook Top Posts Table | Mai Dubai - Facebook - 12 of 26</vt:lpstr>
      <vt:lpstr>Facebook Top Posts Table | Mai Dubai - Facebook - 13 of 26</vt:lpstr>
      <vt:lpstr>Facebook Top Posts Table | Mai Dubai - Facebook - 14 of 26</vt:lpstr>
      <vt:lpstr>Facebook Top Posts Table | Mai Dubai - Facebook - 15 of 26</vt:lpstr>
      <vt:lpstr>Facebook Top Posts Table | Mai Dubai - Facebook - 16 of 26</vt:lpstr>
      <vt:lpstr>Facebook Top Posts Table | Mai Dubai - Facebook - 17 of 26</vt:lpstr>
      <vt:lpstr>Facebook Top Posts Table | Mai Dubai - Facebook - 18 of 26</vt:lpstr>
      <vt:lpstr>Facebook Top Posts Table | Mai Dubai - Facebook - 19 of 26</vt:lpstr>
      <vt:lpstr>Facebook Top Posts Table | Mai Dubai - Facebook - 20 of 26</vt:lpstr>
      <vt:lpstr>Facebook Top Posts Table | Mai Dubai - Facebook - 21 of 26</vt:lpstr>
      <vt:lpstr>Facebook Top Posts Table | Mai Dubai - Facebook - 22 of 26</vt:lpstr>
      <vt:lpstr>Facebook Top Posts Table | Mai Dubai - Facebook - 23 of 26</vt:lpstr>
      <vt:lpstr>Facebook Top Posts Table | Mai Dubai - Facebook - 24 of 26</vt:lpstr>
      <vt:lpstr>Facebook Top Posts Table | Mai Dubai - Facebook - 25 of 26</vt:lpstr>
      <vt:lpstr>Facebook Top Posts Table | Mai Dubai - Facebook - 26 of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2020-10-04T12:41:22Z</dcterms:created>
  <dcterms:modified xsi:type="dcterms:W3CDTF">2020-10-04T12:50:59Z</dcterms:modified>
</cp:coreProperties>
</file>