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5143500" type="screen16x9"/>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82" autoAdjust="0"/>
  </p:normalViewPr>
  <p:slideViewPr>
    <p:cSldViewPr snapToGrid="0">
      <p:cViewPr varScale="1">
        <p:scale>
          <a:sx n="81" d="100"/>
          <a:sy n="81" d="100"/>
        </p:scale>
        <p:origin x="60"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10/4/2020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BAAC7-2664-4BE9-B644-7FB78E3DC3C9}"/>
              </a:ext>
            </a:extLst>
          </p:cNvPr>
          <p:cNvSpPr>
            <a:spLocks noGrp="1"/>
          </p:cNvSpPr>
          <p:nvPr>
            <p:ph type="title"/>
          </p:nvPr>
        </p:nvSpPr>
        <p:spPr/>
        <p:txBody>
          <a:bodyPr/>
          <a:lstStyle/>
          <a:p>
            <a:r>
              <a:rPr lang="en-US"/>
              <a:t>Facebook Top Posts Table | Mai Dubai - Facebook - 1 of 26</a:t>
            </a:r>
          </a:p>
        </p:txBody>
      </p:sp>
      <p:graphicFrame>
        <p:nvGraphicFramePr>
          <p:cNvPr id="5" name="Table Placeholder 4">
            <a:extLst>
              <a:ext uri="{FF2B5EF4-FFF2-40B4-BE49-F238E27FC236}">
                <a16:creationId xmlns:a16="http://schemas.microsoft.com/office/drawing/2014/main" id="{8939943F-BA5C-4837-85B7-3339DD3EB0FF}"/>
              </a:ext>
            </a:extLst>
          </p:cNvPr>
          <p:cNvGraphicFramePr>
            <a:graphicFrameLocks noGrp="1"/>
          </p:cNvGraphicFramePr>
          <p:nvPr>
            <p:ph type="tbl" sz="quarter" idx="13"/>
            <p:extLst>
              <p:ext uri="{D42A27DB-BD31-4B8C-83A1-F6EECF244321}">
                <p14:modId xmlns:p14="http://schemas.microsoft.com/office/powerpoint/2010/main" val="2939637896"/>
              </p:ext>
            </p:extLst>
          </p:nvPr>
        </p:nvGraphicFramePr>
        <p:xfrm>
          <a:off x="457200" y="1298575"/>
          <a:ext cx="7571232" cy="85344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0899275"/>
                    </a:ext>
                  </a:extLst>
                </a:gridCol>
                <a:gridCol w="411480">
                  <a:extLst>
                    <a:ext uri="{9D8B030D-6E8A-4147-A177-3AD203B41FA5}">
                      <a16:colId xmlns:a16="http://schemas.microsoft.com/office/drawing/2014/main" val="1719342473"/>
                    </a:ext>
                  </a:extLst>
                </a:gridCol>
                <a:gridCol w="411480">
                  <a:extLst>
                    <a:ext uri="{9D8B030D-6E8A-4147-A177-3AD203B41FA5}">
                      <a16:colId xmlns:a16="http://schemas.microsoft.com/office/drawing/2014/main" val="3731250853"/>
                    </a:ext>
                  </a:extLst>
                </a:gridCol>
                <a:gridCol w="411480">
                  <a:extLst>
                    <a:ext uri="{9D8B030D-6E8A-4147-A177-3AD203B41FA5}">
                      <a16:colId xmlns:a16="http://schemas.microsoft.com/office/drawing/2014/main" val="4054106557"/>
                    </a:ext>
                  </a:extLst>
                </a:gridCol>
                <a:gridCol w="411480">
                  <a:extLst>
                    <a:ext uri="{9D8B030D-6E8A-4147-A177-3AD203B41FA5}">
                      <a16:colId xmlns:a16="http://schemas.microsoft.com/office/drawing/2014/main" val="2138780058"/>
                    </a:ext>
                  </a:extLst>
                </a:gridCol>
                <a:gridCol w="411480">
                  <a:extLst>
                    <a:ext uri="{9D8B030D-6E8A-4147-A177-3AD203B41FA5}">
                      <a16:colId xmlns:a16="http://schemas.microsoft.com/office/drawing/2014/main" val="2228922594"/>
                    </a:ext>
                  </a:extLst>
                </a:gridCol>
                <a:gridCol w="411480">
                  <a:extLst>
                    <a:ext uri="{9D8B030D-6E8A-4147-A177-3AD203B41FA5}">
                      <a16:colId xmlns:a16="http://schemas.microsoft.com/office/drawing/2014/main" val="819579119"/>
                    </a:ext>
                  </a:extLst>
                </a:gridCol>
                <a:gridCol w="411480">
                  <a:extLst>
                    <a:ext uri="{9D8B030D-6E8A-4147-A177-3AD203B41FA5}">
                      <a16:colId xmlns:a16="http://schemas.microsoft.com/office/drawing/2014/main" val="4280679076"/>
                    </a:ext>
                  </a:extLst>
                </a:gridCol>
                <a:gridCol w="411480">
                  <a:extLst>
                    <a:ext uri="{9D8B030D-6E8A-4147-A177-3AD203B41FA5}">
                      <a16:colId xmlns:a16="http://schemas.microsoft.com/office/drawing/2014/main" val="1107826662"/>
                    </a:ext>
                  </a:extLst>
                </a:gridCol>
                <a:gridCol w="411480">
                  <a:extLst>
                    <a:ext uri="{9D8B030D-6E8A-4147-A177-3AD203B41FA5}">
                      <a16:colId xmlns:a16="http://schemas.microsoft.com/office/drawing/2014/main" val="3199368871"/>
                    </a:ext>
                  </a:extLst>
                </a:gridCol>
                <a:gridCol w="411480">
                  <a:extLst>
                    <a:ext uri="{9D8B030D-6E8A-4147-A177-3AD203B41FA5}">
                      <a16:colId xmlns:a16="http://schemas.microsoft.com/office/drawing/2014/main" val="1291792041"/>
                    </a:ext>
                  </a:extLst>
                </a:gridCol>
                <a:gridCol w="411480">
                  <a:extLst>
                    <a:ext uri="{9D8B030D-6E8A-4147-A177-3AD203B41FA5}">
                      <a16:colId xmlns:a16="http://schemas.microsoft.com/office/drawing/2014/main" val="909900446"/>
                    </a:ext>
                  </a:extLst>
                </a:gridCol>
                <a:gridCol w="411480">
                  <a:extLst>
                    <a:ext uri="{9D8B030D-6E8A-4147-A177-3AD203B41FA5}">
                      <a16:colId xmlns:a16="http://schemas.microsoft.com/office/drawing/2014/main" val="833751687"/>
                    </a:ext>
                  </a:extLst>
                </a:gridCol>
                <a:gridCol w="411480">
                  <a:extLst>
                    <a:ext uri="{9D8B030D-6E8A-4147-A177-3AD203B41FA5}">
                      <a16:colId xmlns:a16="http://schemas.microsoft.com/office/drawing/2014/main" val="2443278765"/>
                    </a:ext>
                  </a:extLst>
                </a:gridCol>
                <a:gridCol w="411480">
                  <a:extLst>
                    <a:ext uri="{9D8B030D-6E8A-4147-A177-3AD203B41FA5}">
                      <a16:colId xmlns:a16="http://schemas.microsoft.com/office/drawing/2014/main" val="108767537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70908390"/>
                  </a:ext>
                </a:extLst>
              </a:tr>
            </a:tbl>
          </a:graphicData>
        </a:graphic>
      </p:graphicFrame>
      <p:sp>
        <p:nvSpPr>
          <p:cNvPr id="4" name="Text Placeholder 3">
            <a:extLst>
              <a:ext uri="{FF2B5EF4-FFF2-40B4-BE49-F238E27FC236}">
                <a16:creationId xmlns:a16="http://schemas.microsoft.com/office/drawing/2014/main" id="{0E9B9FF6-2EC8-4278-90AE-0F5CA6556D1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03215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42119-22A4-43B0-8241-6AEC0F88FB49}"/>
              </a:ext>
            </a:extLst>
          </p:cNvPr>
          <p:cNvSpPr>
            <a:spLocks noGrp="1"/>
          </p:cNvSpPr>
          <p:nvPr>
            <p:ph type="title"/>
          </p:nvPr>
        </p:nvSpPr>
        <p:spPr/>
        <p:txBody>
          <a:bodyPr/>
          <a:lstStyle/>
          <a:p>
            <a:r>
              <a:rPr lang="en-US"/>
              <a:t>Facebook Top Posts Table | Mai Dubai - Facebook - 2 of 26</a:t>
            </a:r>
          </a:p>
        </p:txBody>
      </p:sp>
      <p:graphicFrame>
        <p:nvGraphicFramePr>
          <p:cNvPr id="5" name="Table Placeholder 4">
            <a:extLst>
              <a:ext uri="{FF2B5EF4-FFF2-40B4-BE49-F238E27FC236}">
                <a16:creationId xmlns:a16="http://schemas.microsoft.com/office/drawing/2014/main" id="{B4D5F408-5ACF-4F04-AE35-2CB8CD08B40C}"/>
              </a:ext>
            </a:extLst>
          </p:cNvPr>
          <p:cNvGraphicFramePr>
            <a:graphicFrameLocks noGrp="1"/>
          </p:cNvGraphicFramePr>
          <p:nvPr>
            <p:ph type="tbl" sz="quarter" idx="13"/>
            <p:extLst>
              <p:ext uri="{D42A27DB-BD31-4B8C-83A1-F6EECF244321}">
                <p14:modId xmlns:p14="http://schemas.microsoft.com/office/powerpoint/2010/main" val="337973665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99597321"/>
                    </a:ext>
                  </a:extLst>
                </a:gridCol>
                <a:gridCol w="411480">
                  <a:extLst>
                    <a:ext uri="{9D8B030D-6E8A-4147-A177-3AD203B41FA5}">
                      <a16:colId xmlns:a16="http://schemas.microsoft.com/office/drawing/2014/main" val="1124152039"/>
                    </a:ext>
                  </a:extLst>
                </a:gridCol>
                <a:gridCol w="411480">
                  <a:extLst>
                    <a:ext uri="{9D8B030D-6E8A-4147-A177-3AD203B41FA5}">
                      <a16:colId xmlns:a16="http://schemas.microsoft.com/office/drawing/2014/main" val="2282898981"/>
                    </a:ext>
                  </a:extLst>
                </a:gridCol>
                <a:gridCol w="411480">
                  <a:extLst>
                    <a:ext uri="{9D8B030D-6E8A-4147-A177-3AD203B41FA5}">
                      <a16:colId xmlns:a16="http://schemas.microsoft.com/office/drawing/2014/main" val="2206459969"/>
                    </a:ext>
                  </a:extLst>
                </a:gridCol>
                <a:gridCol w="411480">
                  <a:extLst>
                    <a:ext uri="{9D8B030D-6E8A-4147-A177-3AD203B41FA5}">
                      <a16:colId xmlns:a16="http://schemas.microsoft.com/office/drawing/2014/main" val="232684640"/>
                    </a:ext>
                  </a:extLst>
                </a:gridCol>
                <a:gridCol w="411480">
                  <a:extLst>
                    <a:ext uri="{9D8B030D-6E8A-4147-A177-3AD203B41FA5}">
                      <a16:colId xmlns:a16="http://schemas.microsoft.com/office/drawing/2014/main" val="1336518554"/>
                    </a:ext>
                  </a:extLst>
                </a:gridCol>
                <a:gridCol w="411480">
                  <a:extLst>
                    <a:ext uri="{9D8B030D-6E8A-4147-A177-3AD203B41FA5}">
                      <a16:colId xmlns:a16="http://schemas.microsoft.com/office/drawing/2014/main" val="1607017256"/>
                    </a:ext>
                  </a:extLst>
                </a:gridCol>
                <a:gridCol w="411480">
                  <a:extLst>
                    <a:ext uri="{9D8B030D-6E8A-4147-A177-3AD203B41FA5}">
                      <a16:colId xmlns:a16="http://schemas.microsoft.com/office/drawing/2014/main" val="2429870056"/>
                    </a:ext>
                  </a:extLst>
                </a:gridCol>
                <a:gridCol w="411480">
                  <a:extLst>
                    <a:ext uri="{9D8B030D-6E8A-4147-A177-3AD203B41FA5}">
                      <a16:colId xmlns:a16="http://schemas.microsoft.com/office/drawing/2014/main" val="3475947462"/>
                    </a:ext>
                  </a:extLst>
                </a:gridCol>
                <a:gridCol w="411480">
                  <a:extLst>
                    <a:ext uri="{9D8B030D-6E8A-4147-A177-3AD203B41FA5}">
                      <a16:colId xmlns:a16="http://schemas.microsoft.com/office/drawing/2014/main" val="3141079287"/>
                    </a:ext>
                  </a:extLst>
                </a:gridCol>
                <a:gridCol w="411480">
                  <a:extLst>
                    <a:ext uri="{9D8B030D-6E8A-4147-A177-3AD203B41FA5}">
                      <a16:colId xmlns:a16="http://schemas.microsoft.com/office/drawing/2014/main" val="1430755530"/>
                    </a:ext>
                  </a:extLst>
                </a:gridCol>
                <a:gridCol w="411480">
                  <a:extLst>
                    <a:ext uri="{9D8B030D-6E8A-4147-A177-3AD203B41FA5}">
                      <a16:colId xmlns:a16="http://schemas.microsoft.com/office/drawing/2014/main" val="2858002566"/>
                    </a:ext>
                  </a:extLst>
                </a:gridCol>
                <a:gridCol w="411480">
                  <a:extLst>
                    <a:ext uri="{9D8B030D-6E8A-4147-A177-3AD203B41FA5}">
                      <a16:colId xmlns:a16="http://schemas.microsoft.com/office/drawing/2014/main" val="146485667"/>
                    </a:ext>
                  </a:extLst>
                </a:gridCol>
                <a:gridCol w="411480">
                  <a:extLst>
                    <a:ext uri="{9D8B030D-6E8A-4147-A177-3AD203B41FA5}">
                      <a16:colId xmlns:a16="http://schemas.microsoft.com/office/drawing/2014/main" val="486614859"/>
                    </a:ext>
                  </a:extLst>
                </a:gridCol>
                <a:gridCol w="411480">
                  <a:extLst>
                    <a:ext uri="{9D8B030D-6E8A-4147-A177-3AD203B41FA5}">
                      <a16:colId xmlns:a16="http://schemas.microsoft.com/office/drawing/2014/main" val="146064740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2023969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- 2020-09-21 07:48:41</a:t>
                      </a:r>
                      <a:r>
                        <a:rPr kumimoji="0" lang="en-US" sz="1000" b="0" i="0" u="none" strike="noStrike" kern="1200" cap="none" spc="0" normalizeH="0" baseline="0" noProof="0">
                          <a:ln>
                            <a:noFill/>
                          </a:ln>
                          <a:solidFill>
                            <a:prstClr val="black"/>
                          </a:solidFill>
                          <a:effectLst/>
                          <a:uLnTx/>
                          <a:uFillTx/>
                          <a:latin typeface="+mn-lt"/>
                          <a:ea typeface="+mn-ea"/>
                          <a:cs typeface="+mn-cs"/>
                        </a:rPr>
                        <a:t>
 Just a few more hours to go! The Royal Challengers Bangalore are ready to sweep the scene with Mai Dubai. 
Divided by Cities, United by Mai Dubai.
#PlayBold #IPL2020 #WeAreChallengers #Dream11IPL
</a:t>
                      </a:r>
                      <a:r>
                        <a:rPr kumimoji="0" lang="ar-AE" sz="1000" b="0" i="0" u="none" strike="noStrike" kern="1200" cap="none" spc="0" normalizeH="0" baseline="0" noProof="0">
                          <a:ln>
                            <a:noFill/>
                          </a:ln>
                          <a:solidFill>
                            <a:prstClr val="black"/>
                          </a:solidFill>
                          <a:effectLst/>
                          <a:uLnTx/>
                          <a:uFillTx/>
                          <a:latin typeface="+mn-lt"/>
                          <a:ea typeface="+mn-ea"/>
                          <a:cs typeface="+mn-cs"/>
                        </a:rPr>
                        <a:t>ساعات قليلة ويبدأ الفريق الأحمر رويال تشالينجرز بانجلور مسيرة دوري الكريكيت الهندي مع ماي دبي بجانبهم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1.319355103605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83669771"/>
                  </a:ext>
                </a:extLst>
              </a:tr>
            </a:tbl>
          </a:graphicData>
        </a:graphic>
      </p:graphicFrame>
      <p:sp>
        <p:nvSpPr>
          <p:cNvPr id="4" name="Text Placeholder 3">
            <a:extLst>
              <a:ext uri="{FF2B5EF4-FFF2-40B4-BE49-F238E27FC236}">
                <a16:creationId xmlns:a16="http://schemas.microsoft.com/office/drawing/2014/main" id="{DAD3902D-F08F-47F1-AD65-0964101CD51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15931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3A68C-4D5D-4192-B2B7-1E163066E56D}"/>
              </a:ext>
            </a:extLst>
          </p:cNvPr>
          <p:cNvSpPr>
            <a:spLocks noGrp="1"/>
          </p:cNvSpPr>
          <p:nvPr>
            <p:ph type="title"/>
          </p:nvPr>
        </p:nvSpPr>
        <p:spPr/>
        <p:txBody>
          <a:bodyPr/>
          <a:lstStyle/>
          <a:p>
            <a:r>
              <a:rPr lang="en-US"/>
              <a:t>Facebook Top Posts Table | Mai Dubai - Facebook - 3 of 26</a:t>
            </a:r>
          </a:p>
        </p:txBody>
      </p:sp>
      <p:graphicFrame>
        <p:nvGraphicFramePr>
          <p:cNvPr id="5" name="Table Placeholder 4">
            <a:extLst>
              <a:ext uri="{FF2B5EF4-FFF2-40B4-BE49-F238E27FC236}">
                <a16:creationId xmlns:a16="http://schemas.microsoft.com/office/drawing/2014/main" id="{A4433F6C-4F70-4168-9988-88E618CD9D49}"/>
              </a:ext>
            </a:extLst>
          </p:cNvPr>
          <p:cNvGraphicFramePr>
            <a:graphicFrameLocks noGrp="1"/>
          </p:cNvGraphicFramePr>
          <p:nvPr>
            <p:ph type="tbl" sz="quarter" idx="13"/>
            <p:extLst>
              <p:ext uri="{D42A27DB-BD31-4B8C-83A1-F6EECF244321}">
                <p14:modId xmlns:p14="http://schemas.microsoft.com/office/powerpoint/2010/main" val="143107886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48355325"/>
                    </a:ext>
                  </a:extLst>
                </a:gridCol>
                <a:gridCol w="411480">
                  <a:extLst>
                    <a:ext uri="{9D8B030D-6E8A-4147-A177-3AD203B41FA5}">
                      <a16:colId xmlns:a16="http://schemas.microsoft.com/office/drawing/2014/main" val="3096838109"/>
                    </a:ext>
                  </a:extLst>
                </a:gridCol>
                <a:gridCol w="411480">
                  <a:extLst>
                    <a:ext uri="{9D8B030D-6E8A-4147-A177-3AD203B41FA5}">
                      <a16:colId xmlns:a16="http://schemas.microsoft.com/office/drawing/2014/main" val="1174649288"/>
                    </a:ext>
                  </a:extLst>
                </a:gridCol>
                <a:gridCol w="411480">
                  <a:extLst>
                    <a:ext uri="{9D8B030D-6E8A-4147-A177-3AD203B41FA5}">
                      <a16:colId xmlns:a16="http://schemas.microsoft.com/office/drawing/2014/main" val="3339031419"/>
                    </a:ext>
                  </a:extLst>
                </a:gridCol>
                <a:gridCol w="411480">
                  <a:extLst>
                    <a:ext uri="{9D8B030D-6E8A-4147-A177-3AD203B41FA5}">
                      <a16:colId xmlns:a16="http://schemas.microsoft.com/office/drawing/2014/main" val="4191062634"/>
                    </a:ext>
                  </a:extLst>
                </a:gridCol>
                <a:gridCol w="411480">
                  <a:extLst>
                    <a:ext uri="{9D8B030D-6E8A-4147-A177-3AD203B41FA5}">
                      <a16:colId xmlns:a16="http://schemas.microsoft.com/office/drawing/2014/main" val="3548021994"/>
                    </a:ext>
                  </a:extLst>
                </a:gridCol>
                <a:gridCol w="411480">
                  <a:extLst>
                    <a:ext uri="{9D8B030D-6E8A-4147-A177-3AD203B41FA5}">
                      <a16:colId xmlns:a16="http://schemas.microsoft.com/office/drawing/2014/main" val="1934839201"/>
                    </a:ext>
                  </a:extLst>
                </a:gridCol>
                <a:gridCol w="411480">
                  <a:extLst>
                    <a:ext uri="{9D8B030D-6E8A-4147-A177-3AD203B41FA5}">
                      <a16:colId xmlns:a16="http://schemas.microsoft.com/office/drawing/2014/main" val="1406510217"/>
                    </a:ext>
                  </a:extLst>
                </a:gridCol>
                <a:gridCol w="411480">
                  <a:extLst>
                    <a:ext uri="{9D8B030D-6E8A-4147-A177-3AD203B41FA5}">
                      <a16:colId xmlns:a16="http://schemas.microsoft.com/office/drawing/2014/main" val="498455680"/>
                    </a:ext>
                  </a:extLst>
                </a:gridCol>
                <a:gridCol w="411480">
                  <a:extLst>
                    <a:ext uri="{9D8B030D-6E8A-4147-A177-3AD203B41FA5}">
                      <a16:colId xmlns:a16="http://schemas.microsoft.com/office/drawing/2014/main" val="1894934023"/>
                    </a:ext>
                  </a:extLst>
                </a:gridCol>
                <a:gridCol w="411480">
                  <a:extLst>
                    <a:ext uri="{9D8B030D-6E8A-4147-A177-3AD203B41FA5}">
                      <a16:colId xmlns:a16="http://schemas.microsoft.com/office/drawing/2014/main" val="1968468101"/>
                    </a:ext>
                  </a:extLst>
                </a:gridCol>
                <a:gridCol w="411480">
                  <a:extLst>
                    <a:ext uri="{9D8B030D-6E8A-4147-A177-3AD203B41FA5}">
                      <a16:colId xmlns:a16="http://schemas.microsoft.com/office/drawing/2014/main" val="2346172432"/>
                    </a:ext>
                  </a:extLst>
                </a:gridCol>
                <a:gridCol w="411480">
                  <a:extLst>
                    <a:ext uri="{9D8B030D-6E8A-4147-A177-3AD203B41FA5}">
                      <a16:colId xmlns:a16="http://schemas.microsoft.com/office/drawing/2014/main" val="1631283126"/>
                    </a:ext>
                  </a:extLst>
                </a:gridCol>
                <a:gridCol w="411480">
                  <a:extLst>
                    <a:ext uri="{9D8B030D-6E8A-4147-A177-3AD203B41FA5}">
                      <a16:colId xmlns:a16="http://schemas.microsoft.com/office/drawing/2014/main" val="2889092753"/>
                    </a:ext>
                  </a:extLst>
                </a:gridCol>
                <a:gridCol w="411480">
                  <a:extLst>
                    <a:ext uri="{9D8B030D-6E8A-4147-A177-3AD203B41FA5}">
                      <a16:colId xmlns:a16="http://schemas.microsoft.com/office/drawing/2014/main" val="394854554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77018887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- 2020-09-26 09:49:10</a:t>
                      </a:r>
                      <a:r>
                        <a:rPr kumimoji="0" lang="en-US" sz="1000" b="0" i="0" u="none" strike="noStrike" kern="1200" cap="none" spc="0" normalizeH="0" baseline="0" noProof="0">
                          <a:ln>
                            <a:noFill/>
                          </a:ln>
                          <a:solidFill>
                            <a:prstClr val="black"/>
                          </a:solidFill>
                          <a:effectLst/>
                          <a:uLnTx/>
                          <a:uFillTx/>
                          <a:latin typeface="+mn-lt"/>
                          <a:ea typeface="+mn-ea"/>
                          <a:cs typeface="+mn-cs"/>
                        </a:rPr>
                        <a:t>
 Mai Dubai water keeping the SunRisers Hyderabad well hydrated in the desert heat !! All set to take on the challenge of KKR in Abu Dhabi this evening! 
Divided by Cities, United by Mai Dubai 
#MaiDubai #T20  #Dream11IPL #IPL2020 #KKR #KolkataKnightRiders #WeAreChallengers #RoyalChallengersBanglore #SRH #SunrisersHyderabad #ChennaiSuperKimgs #MumbaiIndians #MI
</a:t>
                      </a:r>
                      <a:r>
                        <a:rPr kumimoji="0" lang="ar-AE" sz="1000" b="0" i="0" u="none" strike="noStrike" kern="1200" cap="none" spc="0" normalizeH="0" baseline="0" noProof="0">
                          <a:ln>
                            <a:noFill/>
                          </a:ln>
                          <a:solidFill>
                            <a:prstClr val="black"/>
                          </a:solidFill>
                          <a:effectLst/>
                          <a:uLnTx/>
                          <a:uFillTx/>
                          <a:latin typeface="+mn-lt"/>
                          <a:ea typeface="+mn-ea"/>
                          <a:cs typeface="+mn-cs"/>
                        </a:rPr>
                        <a:t>ماي دبي مع صن رايزرز حيدر آباد في هذا الجو الحار تساعدهم على الاستعداد لمباراة اليوم امام كولكتا نايت رايدرز هذا المساء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0.60228759780329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284433411"/>
                  </a:ext>
                </a:extLst>
              </a:tr>
            </a:tbl>
          </a:graphicData>
        </a:graphic>
      </p:graphicFrame>
      <p:sp>
        <p:nvSpPr>
          <p:cNvPr id="4" name="Text Placeholder 3">
            <a:extLst>
              <a:ext uri="{FF2B5EF4-FFF2-40B4-BE49-F238E27FC236}">
                <a16:creationId xmlns:a16="http://schemas.microsoft.com/office/drawing/2014/main" id="{D5F5E1C7-F498-4386-902E-450E7803923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80045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8CEA6-F03F-49A5-BE64-4A7CFD9DD9B5}"/>
              </a:ext>
            </a:extLst>
          </p:cNvPr>
          <p:cNvSpPr>
            <a:spLocks noGrp="1"/>
          </p:cNvSpPr>
          <p:nvPr>
            <p:ph type="title"/>
          </p:nvPr>
        </p:nvSpPr>
        <p:spPr/>
        <p:txBody>
          <a:bodyPr/>
          <a:lstStyle/>
          <a:p>
            <a:r>
              <a:rPr lang="en-US"/>
              <a:t>Facebook Top Posts Table | Mai Dubai - Facebook - 4 of 26</a:t>
            </a:r>
          </a:p>
        </p:txBody>
      </p:sp>
      <p:graphicFrame>
        <p:nvGraphicFramePr>
          <p:cNvPr id="5" name="Table Placeholder 4">
            <a:extLst>
              <a:ext uri="{FF2B5EF4-FFF2-40B4-BE49-F238E27FC236}">
                <a16:creationId xmlns:a16="http://schemas.microsoft.com/office/drawing/2014/main" id="{ED4430FA-56B3-427D-A017-D88BA89D78DC}"/>
              </a:ext>
            </a:extLst>
          </p:cNvPr>
          <p:cNvGraphicFramePr>
            <a:graphicFrameLocks noGrp="1"/>
          </p:cNvGraphicFramePr>
          <p:nvPr>
            <p:ph type="tbl" sz="quarter" idx="13"/>
            <p:extLst>
              <p:ext uri="{D42A27DB-BD31-4B8C-83A1-F6EECF244321}">
                <p14:modId xmlns:p14="http://schemas.microsoft.com/office/powerpoint/2010/main" val="185449205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92823382"/>
                    </a:ext>
                  </a:extLst>
                </a:gridCol>
                <a:gridCol w="411480">
                  <a:extLst>
                    <a:ext uri="{9D8B030D-6E8A-4147-A177-3AD203B41FA5}">
                      <a16:colId xmlns:a16="http://schemas.microsoft.com/office/drawing/2014/main" val="3384197719"/>
                    </a:ext>
                  </a:extLst>
                </a:gridCol>
                <a:gridCol w="411480">
                  <a:extLst>
                    <a:ext uri="{9D8B030D-6E8A-4147-A177-3AD203B41FA5}">
                      <a16:colId xmlns:a16="http://schemas.microsoft.com/office/drawing/2014/main" val="3446516762"/>
                    </a:ext>
                  </a:extLst>
                </a:gridCol>
                <a:gridCol w="411480">
                  <a:extLst>
                    <a:ext uri="{9D8B030D-6E8A-4147-A177-3AD203B41FA5}">
                      <a16:colId xmlns:a16="http://schemas.microsoft.com/office/drawing/2014/main" val="1898447716"/>
                    </a:ext>
                  </a:extLst>
                </a:gridCol>
                <a:gridCol w="411480">
                  <a:extLst>
                    <a:ext uri="{9D8B030D-6E8A-4147-A177-3AD203B41FA5}">
                      <a16:colId xmlns:a16="http://schemas.microsoft.com/office/drawing/2014/main" val="1360946561"/>
                    </a:ext>
                  </a:extLst>
                </a:gridCol>
                <a:gridCol w="411480">
                  <a:extLst>
                    <a:ext uri="{9D8B030D-6E8A-4147-A177-3AD203B41FA5}">
                      <a16:colId xmlns:a16="http://schemas.microsoft.com/office/drawing/2014/main" val="1115959954"/>
                    </a:ext>
                  </a:extLst>
                </a:gridCol>
                <a:gridCol w="411480">
                  <a:extLst>
                    <a:ext uri="{9D8B030D-6E8A-4147-A177-3AD203B41FA5}">
                      <a16:colId xmlns:a16="http://schemas.microsoft.com/office/drawing/2014/main" val="1545224584"/>
                    </a:ext>
                  </a:extLst>
                </a:gridCol>
                <a:gridCol w="411480">
                  <a:extLst>
                    <a:ext uri="{9D8B030D-6E8A-4147-A177-3AD203B41FA5}">
                      <a16:colId xmlns:a16="http://schemas.microsoft.com/office/drawing/2014/main" val="1894424771"/>
                    </a:ext>
                  </a:extLst>
                </a:gridCol>
                <a:gridCol w="411480">
                  <a:extLst>
                    <a:ext uri="{9D8B030D-6E8A-4147-A177-3AD203B41FA5}">
                      <a16:colId xmlns:a16="http://schemas.microsoft.com/office/drawing/2014/main" val="2674674042"/>
                    </a:ext>
                  </a:extLst>
                </a:gridCol>
                <a:gridCol w="411480">
                  <a:extLst>
                    <a:ext uri="{9D8B030D-6E8A-4147-A177-3AD203B41FA5}">
                      <a16:colId xmlns:a16="http://schemas.microsoft.com/office/drawing/2014/main" val="3707047927"/>
                    </a:ext>
                  </a:extLst>
                </a:gridCol>
                <a:gridCol w="411480">
                  <a:extLst>
                    <a:ext uri="{9D8B030D-6E8A-4147-A177-3AD203B41FA5}">
                      <a16:colId xmlns:a16="http://schemas.microsoft.com/office/drawing/2014/main" val="967701375"/>
                    </a:ext>
                  </a:extLst>
                </a:gridCol>
                <a:gridCol w="411480">
                  <a:extLst>
                    <a:ext uri="{9D8B030D-6E8A-4147-A177-3AD203B41FA5}">
                      <a16:colId xmlns:a16="http://schemas.microsoft.com/office/drawing/2014/main" val="2228636499"/>
                    </a:ext>
                  </a:extLst>
                </a:gridCol>
                <a:gridCol w="411480">
                  <a:extLst>
                    <a:ext uri="{9D8B030D-6E8A-4147-A177-3AD203B41FA5}">
                      <a16:colId xmlns:a16="http://schemas.microsoft.com/office/drawing/2014/main" val="3526796029"/>
                    </a:ext>
                  </a:extLst>
                </a:gridCol>
                <a:gridCol w="411480">
                  <a:extLst>
                    <a:ext uri="{9D8B030D-6E8A-4147-A177-3AD203B41FA5}">
                      <a16:colId xmlns:a16="http://schemas.microsoft.com/office/drawing/2014/main" val="2150039584"/>
                    </a:ext>
                  </a:extLst>
                </a:gridCol>
                <a:gridCol w="411480">
                  <a:extLst>
                    <a:ext uri="{9D8B030D-6E8A-4147-A177-3AD203B41FA5}">
                      <a16:colId xmlns:a16="http://schemas.microsoft.com/office/drawing/2014/main" val="296349467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9465164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- 2020-09-29 10:56:40</a:t>
                      </a:r>
                      <a:r>
                        <a:rPr kumimoji="0" lang="en-US" sz="1000" b="0" i="0" u="none" strike="noStrike" kern="1200" cap="none" spc="0" normalizeH="0" baseline="0" noProof="0">
                          <a:ln>
                            <a:noFill/>
                          </a:ln>
                          <a:solidFill>
                            <a:prstClr val="black"/>
                          </a:solidFill>
                          <a:effectLst/>
                          <a:uLnTx/>
                          <a:uFillTx/>
                          <a:latin typeface="+mn-lt"/>
                          <a:ea typeface="+mn-ea"/>
                          <a:cs typeface="+mn-cs"/>
                        </a:rPr>
                        <a:t>
 Yes, you read it right! Now you can order your water and receive it within 2 hours! Simply call us at 800MaiDubai (62438224) and enjoy this express service in selected areas in Dubai. 
#MaiDubai  
</a:t>
                      </a:r>
                      <a:r>
                        <a:rPr kumimoji="0" lang="ar-AE" sz="1000" b="0" i="0" u="none" strike="noStrike" kern="1200" cap="none" spc="0" normalizeH="0" baseline="0" noProof="0">
                          <a:ln>
                            <a:noFill/>
                          </a:ln>
                          <a:solidFill>
                            <a:prstClr val="black"/>
                          </a:solidFill>
                          <a:effectLst/>
                          <a:uLnTx/>
                          <a:uFillTx/>
                          <a:latin typeface="+mn-lt"/>
                          <a:ea typeface="+mn-ea"/>
                          <a:cs typeface="+mn-cs"/>
                        </a:rPr>
                        <a:t>نعم، قرأتم هذه الجملة صحيحاً! ماي دبي تقدم لكم خدمة توصيل المياه السريعة في خلال ساعتين! 
 اتصلوا بنا على ٨٠٠٦٢٤٣٨٢٢٤ وتمتعوا بالخدمة المتاحة في مناطق معينة في دبي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0.36686999660508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926905195"/>
                  </a:ext>
                </a:extLst>
              </a:tr>
            </a:tbl>
          </a:graphicData>
        </a:graphic>
      </p:graphicFrame>
      <p:sp>
        <p:nvSpPr>
          <p:cNvPr id="4" name="Text Placeholder 3">
            <a:extLst>
              <a:ext uri="{FF2B5EF4-FFF2-40B4-BE49-F238E27FC236}">
                <a16:creationId xmlns:a16="http://schemas.microsoft.com/office/drawing/2014/main" id="{D4EDA36D-2541-4E20-AE15-991D735E85A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57402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92FD-E656-4F14-9425-2C80A5F1A0F9}"/>
              </a:ext>
            </a:extLst>
          </p:cNvPr>
          <p:cNvSpPr>
            <a:spLocks noGrp="1"/>
          </p:cNvSpPr>
          <p:nvPr>
            <p:ph type="title"/>
          </p:nvPr>
        </p:nvSpPr>
        <p:spPr/>
        <p:txBody>
          <a:bodyPr/>
          <a:lstStyle/>
          <a:p>
            <a:r>
              <a:rPr lang="en-US"/>
              <a:t>Facebook Top Posts Table | Mai Dubai - Facebook - 5 of 26</a:t>
            </a:r>
          </a:p>
        </p:txBody>
      </p:sp>
      <p:graphicFrame>
        <p:nvGraphicFramePr>
          <p:cNvPr id="5" name="Table Placeholder 4">
            <a:extLst>
              <a:ext uri="{FF2B5EF4-FFF2-40B4-BE49-F238E27FC236}">
                <a16:creationId xmlns:a16="http://schemas.microsoft.com/office/drawing/2014/main" id="{67AD3146-8A6F-4616-A3C3-F9076D8EA379}"/>
              </a:ext>
            </a:extLst>
          </p:cNvPr>
          <p:cNvGraphicFramePr>
            <a:graphicFrameLocks noGrp="1"/>
          </p:cNvGraphicFramePr>
          <p:nvPr>
            <p:ph type="tbl" sz="quarter" idx="13"/>
            <p:extLst>
              <p:ext uri="{D42A27DB-BD31-4B8C-83A1-F6EECF244321}">
                <p14:modId xmlns:p14="http://schemas.microsoft.com/office/powerpoint/2010/main" val="324652646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94608083"/>
                    </a:ext>
                  </a:extLst>
                </a:gridCol>
                <a:gridCol w="411480">
                  <a:extLst>
                    <a:ext uri="{9D8B030D-6E8A-4147-A177-3AD203B41FA5}">
                      <a16:colId xmlns:a16="http://schemas.microsoft.com/office/drawing/2014/main" val="682930322"/>
                    </a:ext>
                  </a:extLst>
                </a:gridCol>
                <a:gridCol w="411480">
                  <a:extLst>
                    <a:ext uri="{9D8B030D-6E8A-4147-A177-3AD203B41FA5}">
                      <a16:colId xmlns:a16="http://schemas.microsoft.com/office/drawing/2014/main" val="416962341"/>
                    </a:ext>
                  </a:extLst>
                </a:gridCol>
                <a:gridCol w="411480">
                  <a:extLst>
                    <a:ext uri="{9D8B030D-6E8A-4147-A177-3AD203B41FA5}">
                      <a16:colId xmlns:a16="http://schemas.microsoft.com/office/drawing/2014/main" val="3828349167"/>
                    </a:ext>
                  </a:extLst>
                </a:gridCol>
                <a:gridCol w="411480">
                  <a:extLst>
                    <a:ext uri="{9D8B030D-6E8A-4147-A177-3AD203B41FA5}">
                      <a16:colId xmlns:a16="http://schemas.microsoft.com/office/drawing/2014/main" val="1172633580"/>
                    </a:ext>
                  </a:extLst>
                </a:gridCol>
                <a:gridCol w="411480">
                  <a:extLst>
                    <a:ext uri="{9D8B030D-6E8A-4147-A177-3AD203B41FA5}">
                      <a16:colId xmlns:a16="http://schemas.microsoft.com/office/drawing/2014/main" val="1733765719"/>
                    </a:ext>
                  </a:extLst>
                </a:gridCol>
                <a:gridCol w="411480">
                  <a:extLst>
                    <a:ext uri="{9D8B030D-6E8A-4147-A177-3AD203B41FA5}">
                      <a16:colId xmlns:a16="http://schemas.microsoft.com/office/drawing/2014/main" val="661109720"/>
                    </a:ext>
                  </a:extLst>
                </a:gridCol>
                <a:gridCol w="411480">
                  <a:extLst>
                    <a:ext uri="{9D8B030D-6E8A-4147-A177-3AD203B41FA5}">
                      <a16:colId xmlns:a16="http://schemas.microsoft.com/office/drawing/2014/main" val="659892268"/>
                    </a:ext>
                  </a:extLst>
                </a:gridCol>
                <a:gridCol w="411480">
                  <a:extLst>
                    <a:ext uri="{9D8B030D-6E8A-4147-A177-3AD203B41FA5}">
                      <a16:colId xmlns:a16="http://schemas.microsoft.com/office/drawing/2014/main" val="201637721"/>
                    </a:ext>
                  </a:extLst>
                </a:gridCol>
                <a:gridCol w="411480">
                  <a:extLst>
                    <a:ext uri="{9D8B030D-6E8A-4147-A177-3AD203B41FA5}">
                      <a16:colId xmlns:a16="http://schemas.microsoft.com/office/drawing/2014/main" val="814533619"/>
                    </a:ext>
                  </a:extLst>
                </a:gridCol>
                <a:gridCol w="411480">
                  <a:extLst>
                    <a:ext uri="{9D8B030D-6E8A-4147-A177-3AD203B41FA5}">
                      <a16:colId xmlns:a16="http://schemas.microsoft.com/office/drawing/2014/main" val="1214398897"/>
                    </a:ext>
                  </a:extLst>
                </a:gridCol>
                <a:gridCol w="411480">
                  <a:extLst>
                    <a:ext uri="{9D8B030D-6E8A-4147-A177-3AD203B41FA5}">
                      <a16:colId xmlns:a16="http://schemas.microsoft.com/office/drawing/2014/main" val="736934453"/>
                    </a:ext>
                  </a:extLst>
                </a:gridCol>
                <a:gridCol w="411480">
                  <a:extLst>
                    <a:ext uri="{9D8B030D-6E8A-4147-A177-3AD203B41FA5}">
                      <a16:colId xmlns:a16="http://schemas.microsoft.com/office/drawing/2014/main" val="3950025946"/>
                    </a:ext>
                  </a:extLst>
                </a:gridCol>
                <a:gridCol w="411480">
                  <a:extLst>
                    <a:ext uri="{9D8B030D-6E8A-4147-A177-3AD203B41FA5}">
                      <a16:colId xmlns:a16="http://schemas.microsoft.com/office/drawing/2014/main" val="3542374964"/>
                    </a:ext>
                  </a:extLst>
                </a:gridCol>
                <a:gridCol w="411480">
                  <a:extLst>
                    <a:ext uri="{9D8B030D-6E8A-4147-A177-3AD203B41FA5}">
                      <a16:colId xmlns:a16="http://schemas.microsoft.com/office/drawing/2014/main" val="14203657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03485761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- 2020-09-11 13:55:27</a:t>
                      </a:r>
                      <a:r>
                        <a:rPr kumimoji="0" lang="en-US" sz="1000" b="0" i="0" u="none" strike="noStrike" kern="1200" cap="none" spc="0" normalizeH="0" baseline="0" noProof="0">
                          <a:ln>
                            <a:noFill/>
                          </a:ln>
                          <a:solidFill>
                            <a:prstClr val="black"/>
                          </a:solidFill>
                          <a:effectLst/>
                          <a:uLnTx/>
                          <a:uFillTx/>
                          <a:latin typeface="+mn-lt"/>
                          <a:ea typeface="+mn-ea"/>
                          <a:cs typeface="+mn-cs"/>
                        </a:rPr>
                        <a:t>
 Hydration is our priority...  Mai Dubai to the rescue... 
Divided by cities, united by Mai Dubai. 
#MaiDubai #MumbaiIndians #MI #Dream11IPL
</a:t>
                      </a:r>
                      <a:r>
                        <a:rPr kumimoji="0" lang="ar-AE" sz="1000" b="0" i="0" u="none" strike="noStrike" kern="1200" cap="none" spc="0" normalizeH="0" baseline="0" noProof="0">
                          <a:ln>
                            <a:noFill/>
                          </a:ln>
                          <a:solidFill>
                            <a:prstClr val="black"/>
                          </a:solidFill>
                          <a:effectLst/>
                          <a:uLnTx/>
                          <a:uFillTx/>
                          <a:latin typeface="+mn-lt"/>
                          <a:ea typeface="+mn-ea"/>
                          <a:cs typeface="+mn-cs"/>
                        </a:rPr>
                        <a:t>المياه أولوية... وهذه هي مهمة ماي دبي 
ماي دبي توحدنا 
#ماي_دبي 
</a:t>
                      </a:r>
                      <a:r>
                        <a:rPr kumimoji="0" lang="en-US" sz="1000" b="0" i="0" u="none" strike="noStrike" kern="1200" cap="none" spc="0" normalizeH="0" baseline="0" noProof="0">
                          <a:ln>
                            <a:noFill/>
                          </a:ln>
                          <a:solidFill>
                            <a:prstClr val="black"/>
                          </a:solidFill>
                          <a:effectLst/>
                          <a:uLnTx/>
                          <a:uFillTx/>
                          <a:latin typeface="+mn-lt"/>
                          <a:ea typeface="+mn-ea"/>
                          <a:cs typeface="+mn-cs"/>
                        </a:rPr>
                        <a:t>Video courtesy of Mumbai Indians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0.21897170885522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135756886"/>
                  </a:ext>
                </a:extLst>
              </a:tr>
            </a:tbl>
          </a:graphicData>
        </a:graphic>
      </p:graphicFrame>
      <p:sp>
        <p:nvSpPr>
          <p:cNvPr id="4" name="Text Placeholder 3">
            <a:extLst>
              <a:ext uri="{FF2B5EF4-FFF2-40B4-BE49-F238E27FC236}">
                <a16:creationId xmlns:a16="http://schemas.microsoft.com/office/drawing/2014/main" id="{0B891DDE-9929-4DC0-A64D-E4073F4219E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28945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D3C53-30F8-49FA-A184-D211DE32DD21}"/>
              </a:ext>
            </a:extLst>
          </p:cNvPr>
          <p:cNvSpPr>
            <a:spLocks noGrp="1"/>
          </p:cNvSpPr>
          <p:nvPr>
            <p:ph type="title"/>
          </p:nvPr>
        </p:nvSpPr>
        <p:spPr/>
        <p:txBody>
          <a:bodyPr/>
          <a:lstStyle/>
          <a:p>
            <a:r>
              <a:rPr lang="en-US"/>
              <a:t>Facebook Top Posts Table | Mai Dubai - Facebook - 6 of 26</a:t>
            </a:r>
          </a:p>
        </p:txBody>
      </p:sp>
      <p:graphicFrame>
        <p:nvGraphicFramePr>
          <p:cNvPr id="5" name="Table Placeholder 4">
            <a:extLst>
              <a:ext uri="{FF2B5EF4-FFF2-40B4-BE49-F238E27FC236}">
                <a16:creationId xmlns:a16="http://schemas.microsoft.com/office/drawing/2014/main" id="{1AA5D3DA-A4A1-4C8A-BD68-D99DC69D8D6C}"/>
              </a:ext>
            </a:extLst>
          </p:cNvPr>
          <p:cNvGraphicFramePr>
            <a:graphicFrameLocks noGrp="1"/>
          </p:cNvGraphicFramePr>
          <p:nvPr>
            <p:ph type="tbl" sz="quarter" idx="13"/>
            <p:extLst>
              <p:ext uri="{D42A27DB-BD31-4B8C-83A1-F6EECF244321}">
                <p14:modId xmlns:p14="http://schemas.microsoft.com/office/powerpoint/2010/main" val="373620690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23773760"/>
                    </a:ext>
                  </a:extLst>
                </a:gridCol>
                <a:gridCol w="411480">
                  <a:extLst>
                    <a:ext uri="{9D8B030D-6E8A-4147-A177-3AD203B41FA5}">
                      <a16:colId xmlns:a16="http://schemas.microsoft.com/office/drawing/2014/main" val="2676109423"/>
                    </a:ext>
                  </a:extLst>
                </a:gridCol>
                <a:gridCol w="411480">
                  <a:extLst>
                    <a:ext uri="{9D8B030D-6E8A-4147-A177-3AD203B41FA5}">
                      <a16:colId xmlns:a16="http://schemas.microsoft.com/office/drawing/2014/main" val="2370792381"/>
                    </a:ext>
                  </a:extLst>
                </a:gridCol>
                <a:gridCol w="411480">
                  <a:extLst>
                    <a:ext uri="{9D8B030D-6E8A-4147-A177-3AD203B41FA5}">
                      <a16:colId xmlns:a16="http://schemas.microsoft.com/office/drawing/2014/main" val="2232476357"/>
                    </a:ext>
                  </a:extLst>
                </a:gridCol>
                <a:gridCol w="411480">
                  <a:extLst>
                    <a:ext uri="{9D8B030D-6E8A-4147-A177-3AD203B41FA5}">
                      <a16:colId xmlns:a16="http://schemas.microsoft.com/office/drawing/2014/main" val="107232007"/>
                    </a:ext>
                  </a:extLst>
                </a:gridCol>
                <a:gridCol w="411480">
                  <a:extLst>
                    <a:ext uri="{9D8B030D-6E8A-4147-A177-3AD203B41FA5}">
                      <a16:colId xmlns:a16="http://schemas.microsoft.com/office/drawing/2014/main" val="1130443297"/>
                    </a:ext>
                  </a:extLst>
                </a:gridCol>
                <a:gridCol w="411480">
                  <a:extLst>
                    <a:ext uri="{9D8B030D-6E8A-4147-A177-3AD203B41FA5}">
                      <a16:colId xmlns:a16="http://schemas.microsoft.com/office/drawing/2014/main" val="4222130754"/>
                    </a:ext>
                  </a:extLst>
                </a:gridCol>
                <a:gridCol w="411480">
                  <a:extLst>
                    <a:ext uri="{9D8B030D-6E8A-4147-A177-3AD203B41FA5}">
                      <a16:colId xmlns:a16="http://schemas.microsoft.com/office/drawing/2014/main" val="1178046916"/>
                    </a:ext>
                  </a:extLst>
                </a:gridCol>
                <a:gridCol w="411480">
                  <a:extLst>
                    <a:ext uri="{9D8B030D-6E8A-4147-A177-3AD203B41FA5}">
                      <a16:colId xmlns:a16="http://schemas.microsoft.com/office/drawing/2014/main" val="459100902"/>
                    </a:ext>
                  </a:extLst>
                </a:gridCol>
                <a:gridCol w="411480">
                  <a:extLst>
                    <a:ext uri="{9D8B030D-6E8A-4147-A177-3AD203B41FA5}">
                      <a16:colId xmlns:a16="http://schemas.microsoft.com/office/drawing/2014/main" val="336429533"/>
                    </a:ext>
                  </a:extLst>
                </a:gridCol>
                <a:gridCol w="411480">
                  <a:extLst>
                    <a:ext uri="{9D8B030D-6E8A-4147-A177-3AD203B41FA5}">
                      <a16:colId xmlns:a16="http://schemas.microsoft.com/office/drawing/2014/main" val="3171749035"/>
                    </a:ext>
                  </a:extLst>
                </a:gridCol>
                <a:gridCol w="411480">
                  <a:extLst>
                    <a:ext uri="{9D8B030D-6E8A-4147-A177-3AD203B41FA5}">
                      <a16:colId xmlns:a16="http://schemas.microsoft.com/office/drawing/2014/main" val="1291586133"/>
                    </a:ext>
                  </a:extLst>
                </a:gridCol>
                <a:gridCol w="411480">
                  <a:extLst>
                    <a:ext uri="{9D8B030D-6E8A-4147-A177-3AD203B41FA5}">
                      <a16:colId xmlns:a16="http://schemas.microsoft.com/office/drawing/2014/main" val="1026708358"/>
                    </a:ext>
                  </a:extLst>
                </a:gridCol>
                <a:gridCol w="411480">
                  <a:extLst>
                    <a:ext uri="{9D8B030D-6E8A-4147-A177-3AD203B41FA5}">
                      <a16:colId xmlns:a16="http://schemas.microsoft.com/office/drawing/2014/main" val="4150867326"/>
                    </a:ext>
                  </a:extLst>
                </a:gridCol>
                <a:gridCol w="411480">
                  <a:extLst>
                    <a:ext uri="{9D8B030D-6E8A-4147-A177-3AD203B41FA5}">
                      <a16:colId xmlns:a16="http://schemas.microsoft.com/office/drawing/2014/main" val="222923501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18824992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- 2020-09-03 15:28:59</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that Mai Dubai is the official water partner to five top teams at this year’s Indian Premier League. Stay tuned for more!
Divided by cities, united by Mai Dubai. 
#MaiDubai #T20  #Dream11IPL
 #IPL2020
#KKR #KolkataKnightRiders #WeAreChallengers #RoyalChallengersBanglore #SRH #SunrisersHyderabad #ChennaiSuperKimgs #MumbaiIndians #MI
‎</a:t>
                      </a:r>
                      <a:r>
                        <a:rPr kumimoji="0" lang="ar-AE" sz="1000" b="0" i="0" u="none" strike="noStrike" kern="1200" cap="none" spc="0" normalizeH="0" baseline="0" noProof="0">
                          <a:ln>
                            <a:noFill/>
                          </a:ln>
                          <a:solidFill>
                            <a:prstClr val="black"/>
                          </a:solidFill>
                          <a:effectLst/>
                          <a:uLnTx/>
                          <a:uFillTx/>
                          <a:latin typeface="+mn-lt"/>
                          <a:ea typeface="+mn-ea"/>
                          <a:cs typeface="+mn-cs"/>
                        </a:rPr>
                        <a:t>يسعدنا الإعلان أن ماي دبي هي شريك المياه الرسمي لخمسة من أكبر الفرق المشاركة في الدوري الهندي للكريكيت! تابعونا للتعرف على الفرق عن قرب.
ماي دبي توحدنا!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0.5857493211877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730368901"/>
                  </a:ext>
                </a:extLst>
              </a:tr>
            </a:tbl>
          </a:graphicData>
        </a:graphic>
      </p:graphicFrame>
      <p:sp>
        <p:nvSpPr>
          <p:cNvPr id="4" name="Text Placeholder 3">
            <a:extLst>
              <a:ext uri="{FF2B5EF4-FFF2-40B4-BE49-F238E27FC236}">
                <a16:creationId xmlns:a16="http://schemas.microsoft.com/office/drawing/2014/main" id="{AAFAE84E-F902-4844-9DD6-86ADD3F62FF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39993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35DA5-FAAF-47F4-ACBC-7E5239D54FFD}"/>
              </a:ext>
            </a:extLst>
          </p:cNvPr>
          <p:cNvSpPr>
            <a:spLocks noGrp="1"/>
          </p:cNvSpPr>
          <p:nvPr>
            <p:ph type="title"/>
          </p:nvPr>
        </p:nvSpPr>
        <p:spPr/>
        <p:txBody>
          <a:bodyPr/>
          <a:lstStyle/>
          <a:p>
            <a:r>
              <a:rPr lang="en-US"/>
              <a:t>Facebook Top Posts Table | Mai Dubai - Facebook - 7 of 26</a:t>
            </a:r>
          </a:p>
        </p:txBody>
      </p:sp>
      <p:graphicFrame>
        <p:nvGraphicFramePr>
          <p:cNvPr id="5" name="Table Placeholder 4">
            <a:extLst>
              <a:ext uri="{FF2B5EF4-FFF2-40B4-BE49-F238E27FC236}">
                <a16:creationId xmlns:a16="http://schemas.microsoft.com/office/drawing/2014/main" id="{DE55496D-8127-4367-BBE5-C700DC328439}"/>
              </a:ext>
            </a:extLst>
          </p:cNvPr>
          <p:cNvGraphicFramePr>
            <a:graphicFrameLocks noGrp="1"/>
          </p:cNvGraphicFramePr>
          <p:nvPr>
            <p:ph type="tbl" sz="quarter" idx="13"/>
            <p:extLst>
              <p:ext uri="{D42A27DB-BD31-4B8C-83A1-F6EECF244321}">
                <p14:modId xmlns:p14="http://schemas.microsoft.com/office/powerpoint/2010/main" val="153334821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82067476"/>
                    </a:ext>
                  </a:extLst>
                </a:gridCol>
                <a:gridCol w="411480">
                  <a:extLst>
                    <a:ext uri="{9D8B030D-6E8A-4147-A177-3AD203B41FA5}">
                      <a16:colId xmlns:a16="http://schemas.microsoft.com/office/drawing/2014/main" val="2567697349"/>
                    </a:ext>
                  </a:extLst>
                </a:gridCol>
                <a:gridCol w="411480">
                  <a:extLst>
                    <a:ext uri="{9D8B030D-6E8A-4147-A177-3AD203B41FA5}">
                      <a16:colId xmlns:a16="http://schemas.microsoft.com/office/drawing/2014/main" val="3248696442"/>
                    </a:ext>
                  </a:extLst>
                </a:gridCol>
                <a:gridCol w="411480">
                  <a:extLst>
                    <a:ext uri="{9D8B030D-6E8A-4147-A177-3AD203B41FA5}">
                      <a16:colId xmlns:a16="http://schemas.microsoft.com/office/drawing/2014/main" val="2398714132"/>
                    </a:ext>
                  </a:extLst>
                </a:gridCol>
                <a:gridCol w="411480">
                  <a:extLst>
                    <a:ext uri="{9D8B030D-6E8A-4147-A177-3AD203B41FA5}">
                      <a16:colId xmlns:a16="http://schemas.microsoft.com/office/drawing/2014/main" val="1919842860"/>
                    </a:ext>
                  </a:extLst>
                </a:gridCol>
                <a:gridCol w="411480">
                  <a:extLst>
                    <a:ext uri="{9D8B030D-6E8A-4147-A177-3AD203B41FA5}">
                      <a16:colId xmlns:a16="http://schemas.microsoft.com/office/drawing/2014/main" val="1755022522"/>
                    </a:ext>
                  </a:extLst>
                </a:gridCol>
                <a:gridCol w="411480">
                  <a:extLst>
                    <a:ext uri="{9D8B030D-6E8A-4147-A177-3AD203B41FA5}">
                      <a16:colId xmlns:a16="http://schemas.microsoft.com/office/drawing/2014/main" val="182306925"/>
                    </a:ext>
                  </a:extLst>
                </a:gridCol>
                <a:gridCol w="411480">
                  <a:extLst>
                    <a:ext uri="{9D8B030D-6E8A-4147-A177-3AD203B41FA5}">
                      <a16:colId xmlns:a16="http://schemas.microsoft.com/office/drawing/2014/main" val="863221013"/>
                    </a:ext>
                  </a:extLst>
                </a:gridCol>
                <a:gridCol w="411480">
                  <a:extLst>
                    <a:ext uri="{9D8B030D-6E8A-4147-A177-3AD203B41FA5}">
                      <a16:colId xmlns:a16="http://schemas.microsoft.com/office/drawing/2014/main" val="4035740727"/>
                    </a:ext>
                  </a:extLst>
                </a:gridCol>
                <a:gridCol w="411480">
                  <a:extLst>
                    <a:ext uri="{9D8B030D-6E8A-4147-A177-3AD203B41FA5}">
                      <a16:colId xmlns:a16="http://schemas.microsoft.com/office/drawing/2014/main" val="2665653519"/>
                    </a:ext>
                  </a:extLst>
                </a:gridCol>
                <a:gridCol w="411480">
                  <a:extLst>
                    <a:ext uri="{9D8B030D-6E8A-4147-A177-3AD203B41FA5}">
                      <a16:colId xmlns:a16="http://schemas.microsoft.com/office/drawing/2014/main" val="3575586715"/>
                    </a:ext>
                  </a:extLst>
                </a:gridCol>
                <a:gridCol w="411480">
                  <a:extLst>
                    <a:ext uri="{9D8B030D-6E8A-4147-A177-3AD203B41FA5}">
                      <a16:colId xmlns:a16="http://schemas.microsoft.com/office/drawing/2014/main" val="1958801422"/>
                    </a:ext>
                  </a:extLst>
                </a:gridCol>
                <a:gridCol w="411480">
                  <a:extLst>
                    <a:ext uri="{9D8B030D-6E8A-4147-A177-3AD203B41FA5}">
                      <a16:colId xmlns:a16="http://schemas.microsoft.com/office/drawing/2014/main" val="2162892469"/>
                    </a:ext>
                  </a:extLst>
                </a:gridCol>
                <a:gridCol w="411480">
                  <a:extLst>
                    <a:ext uri="{9D8B030D-6E8A-4147-A177-3AD203B41FA5}">
                      <a16:colId xmlns:a16="http://schemas.microsoft.com/office/drawing/2014/main" val="405085739"/>
                    </a:ext>
                  </a:extLst>
                </a:gridCol>
                <a:gridCol w="411480">
                  <a:extLst>
                    <a:ext uri="{9D8B030D-6E8A-4147-A177-3AD203B41FA5}">
                      <a16:colId xmlns:a16="http://schemas.microsoft.com/office/drawing/2014/main" val="304665369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4779114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- 2020-09-01 08:06:20</a:t>
                      </a:r>
                      <a:r>
                        <a:rPr kumimoji="0" lang="en-US" sz="1000" b="0" i="0" u="none" strike="noStrike" kern="1200" cap="none" spc="0" normalizeH="0" baseline="0" noProof="0">
                          <a:ln>
                            <a:noFill/>
                          </a:ln>
                          <a:solidFill>
                            <a:prstClr val="black"/>
                          </a:solidFill>
                          <a:effectLst/>
                          <a:uLnTx/>
                          <a:uFillTx/>
                          <a:latin typeface="+mn-lt"/>
                          <a:ea typeface="+mn-ea"/>
                          <a:cs typeface="+mn-cs"/>
                        </a:rPr>
                        <a:t>
 Someone is coming to Dubai...Stay tuned!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تُرى من القادم إلى دبي؟ تابعونا لمعرفة المزيد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0.3284719484956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217869224"/>
                  </a:ext>
                </a:extLst>
              </a:tr>
            </a:tbl>
          </a:graphicData>
        </a:graphic>
      </p:graphicFrame>
      <p:sp>
        <p:nvSpPr>
          <p:cNvPr id="4" name="Text Placeholder 3">
            <a:extLst>
              <a:ext uri="{FF2B5EF4-FFF2-40B4-BE49-F238E27FC236}">
                <a16:creationId xmlns:a16="http://schemas.microsoft.com/office/drawing/2014/main" id="{DD445FFB-1A1B-4DBD-8D08-6F991B392DF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86156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B905B-BC9A-4B56-9DB1-554925A3A0F3}"/>
              </a:ext>
            </a:extLst>
          </p:cNvPr>
          <p:cNvSpPr>
            <a:spLocks noGrp="1"/>
          </p:cNvSpPr>
          <p:nvPr>
            <p:ph type="title"/>
          </p:nvPr>
        </p:nvSpPr>
        <p:spPr/>
        <p:txBody>
          <a:bodyPr/>
          <a:lstStyle/>
          <a:p>
            <a:r>
              <a:rPr lang="en-US"/>
              <a:t>Facebook Top Posts Table | Mai Dubai - Facebook - 8 of 26</a:t>
            </a:r>
          </a:p>
        </p:txBody>
      </p:sp>
      <p:graphicFrame>
        <p:nvGraphicFramePr>
          <p:cNvPr id="5" name="Table Placeholder 4">
            <a:extLst>
              <a:ext uri="{FF2B5EF4-FFF2-40B4-BE49-F238E27FC236}">
                <a16:creationId xmlns:a16="http://schemas.microsoft.com/office/drawing/2014/main" id="{287F96B2-3B25-439D-8DE3-0DB9094282A6}"/>
              </a:ext>
            </a:extLst>
          </p:cNvPr>
          <p:cNvGraphicFramePr>
            <a:graphicFrameLocks noGrp="1"/>
          </p:cNvGraphicFramePr>
          <p:nvPr>
            <p:ph type="tbl" sz="quarter" idx="13"/>
            <p:extLst>
              <p:ext uri="{D42A27DB-BD31-4B8C-83A1-F6EECF244321}">
                <p14:modId xmlns:p14="http://schemas.microsoft.com/office/powerpoint/2010/main" val="19317983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91248286"/>
                    </a:ext>
                  </a:extLst>
                </a:gridCol>
                <a:gridCol w="411480">
                  <a:extLst>
                    <a:ext uri="{9D8B030D-6E8A-4147-A177-3AD203B41FA5}">
                      <a16:colId xmlns:a16="http://schemas.microsoft.com/office/drawing/2014/main" val="1680309013"/>
                    </a:ext>
                  </a:extLst>
                </a:gridCol>
                <a:gridCol w="411480">
                  <a:extLst>
                    <a:ext uri="{9D8B030D-6E8A-4147-A177-3AD203B41FA5}">
                      <a16:colId xmlns:a16="http://schemas.microsoft.com/office/drawing/2014/main" val="1369253315"/>
                    </a:ext>
                  </a:extLst>
                </a:gridCol>
                <a:gridCol w="411480">
                  <a:extLst>
                    <a:ext uri="{9D8B030D-6E8A-4147-A177-3AD203B41FA5}">
                      <a16:colId xmlns:a16="http://schemas.microsoft.com/office/drawing/2014/main" val="2316328903"/>
                    </a:ext>
                  </a:extLst>
                </a:gridCol>
                <a:gridCol w="411480">
                  <a:extLst>
                    <a:ext uri="{9D8B030D-6E8A-4147-A177-3AD203B41FA5}">
                      <a16:colId xmlns:a16="http://schemas.microsoft.com/office/drawing/2014/main" val="287016805"/>
                    </a:ext>
                  </a:extLst>
                </a:gridCol>
                <a:gridCol w="411480">
                  <a:extLst>
                    <a:ext uri="{9D8B030D-6E8A-4147-A177-3AD203B41FA5}">
                      <a16:colId xmlns:a16="http://schemas.microsoft.com/office/drawing/2014/main" val="546653410"/>
                    </a:ext>
                  </a:extLst>
                </a:gridCol>
                <a:gridCol w="411480">
                  <a:extLst>
                    <a:ext uri="{9D8B030D-6E8A-4147-A177-3AD203B41FA5}">
                      <a16:colId xmlns:a16="http://schemas.microsoft.com/office/drawing/2014/main" val="686818119"/>
                    </a:ext>
                  </a:extLst>
                </a:gridCol>
                <a:gridCol w="411480">
                  <a:extLst>
                    <a:ext uri="{9D8B030D-6E8A-4147-A177-3AD203B41FA5}">
                      <a16:colId xmlns:a16="http://schemas.microsoft.com/office/drawing/2014/main" val="1561703438"/>
                    </a:ext>
                  </a:extLst>
                </a:gridCol>
                <a:gridCol w="411480">
                  <a:extLst>
                    <a:ext uri="{9D8B030D-6E8A-4147-A177-3AD203B41FA5}">
                      <a16:colId xmlns:a16="http://schemas.microsoft.com/office/drawing/2014/main" val="4173264104"/>
                    </a:ext>
                  </a:extLst>
                </a:gridCol>
                <a:gridCol w="411480">
                  <a:extLst>
                    <a:ext uri="{9D8B030D-6E8A-4147-A177-3AD203B41FA5}">
                      <a16:colId xmlns:a16="http://schemas.microsoft.com/office/drawing/2014/main" val="2541391675"/>
                    </a:ext>
                  </a:extLst>
                </a:gridCol>
                <a:gridCol w="411480">
                  <a:extLst>
                    <a:ext uri="{9D8B030D-6E8A-4147-A177-3AD203B41FA5}">
                      <a16:colId xmlns:a16="http://schemas.microsoft.com/office/drawing/2014/main" val="3777447834"/>
                    </a:ext>
                  </a:extLst>
                </a:gridCol>
                <a:gridCol w="411480">
                  <a:extLst>
                    <a:ext uri="{9D8B030D-6E8A-4147-A177-3AD203B41FA5}">
                      <a16:colId xmlns:a16="http://schemas.microsoft.com/office/drawing/2014/main" val="3330396379"/>
                    </a:ext>
                  </a:extLst>
                </a:gridCol>
                <a:gridCol w="411480">
                  <a:extLst>
                    <a:ext uri="{9D8B030D-6E8A-4147-A177-3AD203B41FA5}">
                      <a16:colId xmlns:a16="http://schemas.microsoft.com/office/drawing/2014/main" val="1332773827"/>
                    </a:ext>
                  </a:extLst>
                </a:gridCol>
                <a:gridCol w="411480">
                  <a:extLst>
                    <a:ext uri="{9D8B030D-6E8A-4147-A177-3AD203B41FA5}">
                      <a16:colId xmlns:a16="http://schemas.microsoft.com/office/drawing/2014/main" val="1284863564"/>
                    </a:ext>
                  </a:extLst>
                </a:gridCol>
                <a:gridCol w="411480">
                  <a:extLst>
                    <a:ext uri="{9D8B030D-6E8A-4147-A177-3AD203B41FA5}">
                      <a16:colId xmlns:a16="http://schemas.microsoft.com/office/drawing/2014/main" val="36473028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97421617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- 2020-09-23 06:49:42</a:t>
                      </a:r>
                      <a:r>
                        <a:rPr kumimoji="0" lang="en-US" sz="1000" b="0" i="0" u="none" strike="noStrike" kern="1200" cap="none" spc="0" normalizeH="0" baseline="0" noProof="0">
                          <a:ln>
                            <a:noFill/>
                          </a:ln>
                          <a:solidFill>
                            <a:prstClr val="black"/>
                          </a:solidFill>
                          <a:effectLst/>
                          <a:uLnTx/>
                          <a:uFillTx/>
                          <a:latin typeface="+mn-lt"/>
                          <a:ea typeface="+mn-ea"/>
                          <a:cs typeface="+mn-cs"/>
                        </a:rPr>
                        <a:t>
 Courtesy of: Burj Khalifa Kolkata Knight Riders
Before the fireworks, here's the curtain raiser! We won't stop, on our way to the 🔝
Thank you Burj Khalifa for lighting up in #KKR colours 😍
What a welcome to the UAE tonight!💜
#KKRHaiTaiyaar #Dream11IPL #burjkhalifa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0.16424406668309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809009359"/>
                  </a:ext>
                </a:extLst>
              </a:tr>
            </a:tbl>
          </a:graphicData>
        </a:graphic>
      </p:graphicFrame>
      <p:sp>
        <p:nvSpPr>
          <p:cNvPr id="4" name="Text Placeholder 3">
            <a:extLst>
              <a:ext uri="{FF2B5EF4-FFF2-40B4-BE49-F238E27FC236}">
                <a16:creationId xmlns:a16="http://schemas.microsoft.com/office/drawing/2014/main" id="{949CAE68-037B-4432-8DCF-D084F77B2B2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65682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98888-714A-48DC-8084-F6F544D68A34}"/>
              </a:ext>
            </a:extLst>
          </p:cNvPr>
          <p:cNvSpPr>
            <a:spLocks noGrp="1"/>
          </p:cNvSpPr>
          <p:nvPr>
            <p:ph type="title"/>
          </p:nvPr>
        </p:nvSpPr>
        <p:spPr/>
        <p:txBody>
          <a:bodyPr/>
          <a:lstStyle/>
          <a:p>
            <a:r>
              <a:rPr lang="en-US"/>
              <a:t>Facebook Top Posts Table | Mai Dubai - Facebook - 9 of 26</a:t>
            </a:r>
          </a:p>
        </p:txBody>
      </p:sp>
      <p:graphicFrame>
        <p:nvGraphicFramePr>
          <p:cNvPr id="5" name="Table Placeholder 4">
            <a:extLst>
              <a:ext uri="{FF2B5EF4-FFF2-40B4-BE49-F238E27FC236}">
                <a16:creationId xmlns:a16="http://schemas.microsoft.com/office/drawing/2014/main" id="{A85D5B09-8E94-4FFD-830E-B4205240F3FA}"/>
              </a:ext>
            </a:extLst>
          </p:cNvPr>
          <p:cNvGraphicFramePr>
            <a:graphicFrameLocks noGrp="1"/>
          </p:cNvGraphicFramePr>
          <p:nvPr>
            <p:ph type="tbl" sz="quarter" idx="13"/>
            <p:extLst>
              <p:ext uri="{D42A27DB-BD31-4B8C-83A1-F6EECF244321}">
                <p14:modId xmlns:p14="http://schemas.microsoft.com/office/powerpoint/2010/main" val="11112401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42204265"/>
                    </a:ext>
                  </a:extLst>
                </a:gridCol>
                <a:gridCol w="411480">
                  <a:extLst>
                    <a:ext uri="{9D8B030D-6E8A-4147-A177-3AD203B41FA5}">
                      <a16:colId xmlns:a16="http://schemas.microsoft.com/office/drawing/2014/main" val="4032276544"/>
                    </a:ext>
                  </a:extLst>
                </a:gridCol>
                <a:gridCol w="411480">
                  <a:extLst>
                    <a:ext uri="{9D8B030D-6E8A-4147-A177-3AD203B41FA5}">
                      <a16:colId xmlns:a16="http://schemas.microsoft.com/office/drawing/2014/main" val="998494508"/>
                    </a:ext>
                  </a:extLst>
                </a:gridCol>
                <a:gridCol w="411480">
                  <a:extLst>
                    <a:ext uri="{9D8B030D-6E8A-4147-A177-3AD203B41FA5}">
                      <a16:colId xmlns:a16="http://schemas.microsoft.com/office/drawing/2014/main" val="3240598966"/>
                    </a:ext>
                  </a:extLst>
                </a:gridCol>
                <a:gridCol w="411480">
                  <a:extLst>
                    <a:ext uri="{9D8B030D-6E8A-4147-A177-3AD203B41FA5}">
                      <a16:colId xmlns:a16="http://schemas.microsoft.com/office/drawing/2014/main" val="3649323384"/>
                    </a:ext>
                  </a:extLst>
                </a:gridCol>
                <a:gridCol w="411480">
                  <a:extLst>
                    <a:ext uri="{9D8B030D-6E8A-4147-A177-3AD203B41FA5}">
                      <a16:colId xmlns:a16="http://schemas.microsoft.com/office/drawing/2014/main" val="2029885728"/>
                    </a:ext>
                  </a:extLst>
                </a:gridCol>
                <a:gridCol w="411480">
                  <a:extLst>
                    <a:ext uri="{9D8B030D-6E8A-4147-A177-3AD203B41FA5}">
                      <a16:colId xmlns:a16="http://schemas.microsoft.com/office/drawing/2014/main" val="4059090890"/>
                    </a:ext>
                  </a:extLst>
                </a:gridCol>
                <a:gridCol w="411480">
                  <a:extLst>
                    <a:ext uri="{9D8B030D-6E8A-4147-A177-3AD203B41FA5}">
                      <a16:colId xmlns:a16="http://schemas.microsoft.com/office/drawing/2014/main" val="70168285"/>
                    </a:ext>
                  </a:extLst>
                </a:gridCol>
                <a:gridCol w="411480">
                  <a:extLst>
                    <a:ext uri="{9D8B030D-6E8A-4147-A177-3AD203B41FA5}">
                      <a16:colId xmlns:a16="http://schemas.microsoft.com/office/drawing/2014/main" val="883296669"/>
                    </a:ext>
                  </a:extLst>
                </a:gridCol>
                <a:gridCol w="411480">
                  <a:extLst>
                    <a:ext uri="{9D8B030D-6E8A-4147-A177-3AD203B41FA5}">
                      <a16:colId xmlns:a16="http://schemas.microsoft.com/office/drawing/2014/main" val="2577625754"/>
                    </a:ext>
                  </a:extLst>
                </a:gridCol>
                <a:gridCol w="411480">
                  <a:extLst>
                    <a:ext uri="{9D8B030D-6E8A-4147-A177-3AD203B41FA5}">
                      <a16:colId xmlns:a16="http://schemas.microsoft.com/office/drawing/2014/main" val="3281142178"/>
                    </a:ext>
                  </a:extLst>
                </a:gridCol>
                <a:gridCol w="411480">
                  <a:extLst>
                    <a:ext uri="{9D8B030D-6E8A-4147-A177-3AD203B41FA5}">
                      <a16:colId xmlns:a16="http://schemas.microsoft.com/office/drawing/2014/main" val="2359314526"/>
                    </a:ext>
                  </a:extLst>
                </a:gridCol>
                <a:gridCol w="411480">
                  <a:extLst>
                    <a:ext uri="{9D8B030D-6E8A-4147-A177-3AD203B41FA5}">
                      <a16:colId xmlns:a16="http://schemas.microsoft.com/office/drawing/2014/main" val="204589791"/>
                    </a:ext>
                  </a:extLst>
                </a:gridCol>
                <a:gridCol w="411480">
                  <a:extLst>
                    <a:ext uri="{9D8B030D-6E8A-4147-A177-3AD203B41FA5}">
                      <a16:colId xmlns:a16="http://schemas.microsoft.com/office/drawing/2014/main" val="31158421"/>
                    </a:ext>
                  </a:extLst>
                </a:gridCol>
                <a:gridCol w="411480">
                  <a:extLst>
                    <a:ext uri="{9D8B030D-6E8A-4147-A177-3AD203B41FA5}">
                      <a16:colId xmlns:a16="http://schemas.microsoft.com/office/drawing/2014/main" val="95299440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78250336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- 2020-09-28 13:38:40</a:t>
                      </a:r>
                      <a:r>
                        <a:rPr kumimoji="0" lang="en-US" sz="1000" b="0" i="0" u="none" strike="noStrike" kern="1200" cap="none" spc="0" normalizeH="0" baseline="0" noProof="0">
                          <a:ln>
                            <a:noFill/>
                          </a:ln>
                          <a:solidFill>
                            <a:prstClr val="black"/>
                          </a:solidFill>
                          <a:effectLst/>
                          <a:uLnTx/>
                          <a:uFillTx/>
                          <a:latin typeface="+mn-lt"/>
                          <a:ea typeface="+mn-ea"/>
                          <a:cs typeface="+mn-cs"/>
                        </a:rPr>
                        <a:t>
 Courtesy of Mumbai Indians 
All roads lead to Dubai cricket stadium as Mumbai Indians take on Royal Challengers Bangalore
Divided by Cities, United by Mai Dubai   
.
#OneFamily #MumbaiIndians #MI #Dream11IPL #IPL2020 #WeAreChallengers #Dream11IPL #RCBvMI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0.14784070437882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58549590"/>
                  </a:ext>
                </a:extLst>
              </a:tr>
            </a:tbl>
          </a:graphicData>
        </a:graphic>
      </p:graphicFrame>
      <p:sp>
        <p:nvSpPr>
          <p:cNvPr id="4" name="Text Placeholder 3">
            <a:extLst>
              <a:ext uri="{FF2B5EF4-FFF2-40B4-BE49-F238E27FC236}">
                <a16:creationId xmlns:a16="http://schemas.microsoft.com/office/drawing/2014/main" id="{D6E413E6-C8F1-4A29-A433-EDD886F9BA0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03790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A920B-0822-43AF-8015-B8B07DA00130}"/>
              </a:ext>
            </a:extLst>
          </p:cNvPr>
          <p:cNvSpPr>
            <a:spLocks noGrp="1"/>
          </p:cNvSpPr>
          <p:nvPr>
            <p:ph type="title"/>
          </p:nvPr>
        </p:nvSpPr>
        <p:spPr/>
        <p:txBody>
          <a:bodyPr/>
          <a:lstStyle/>
          <a:p>
            <a:r>
              <a:rPr lang="en-US"/>
              <a:t>Facebook Top Posts Table | Mai Dubai - Facebook - 10 of 26</a:t>
            </a:r>
          </a:p>
        </p:txBody>
      </p:sp>
      <p:graphicFrame>
        <p:nvGraphicFramePr>
          <p:cNvPr id="5" name="Table Placeholder 4">
            <a:extLst>
              <a:ext uri="{FF2B5EF4-FFF2-40B4-BE49-F238E27FC236}">
                <a16:creationId xmlns:a16="http://schemas.microsoft.com/office/drawing/2014/main" id="{25CCA18F-6662-4665-A45C-B851D3F2607A}"/>
              </a:ext>
            </a:extLst>
          </p:cNvPr>
          <p:cNvGraphicFramePr>
            <a:graphicFrameLocks noGrp="1"/>
          </p:cNvGraphicFramePr>
          <p:nvPr>
            <p:ph type="tbl" sz="quarter" idx="13"/>
            <p:extLst>
              <p:ext uri="{D42A27DB-BD31-4B8C-83A1-F6EECF244321}">
                <p14:modId xmlns:p14="http://schemas.microsoft.com/office/powerpoint/2010/main" val="53274185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38683527"/>
                    </a:ext>
                  </a:extLst>
                </a:gridCol>
                <a:gridCol w="411480">
                  <a:extLst>
                    <a:ext uri="{9D8B030D-6E8A-4147-A177-3AD203B41FA5}">
                      <a16:colId xmlns:a16="http://schemas.microsoft.com/office/drawing/2014/main" val="1096169558"/>
                    </a:ext>
                  </a:extLst>
                </a:gridCol>
                <a:gridCol w="411480">
                  <a:extLst>
                    <a:ext uri="{9D8B030D-6E8A-4147-A177-3AD203B41FA5}">
                      <a16:colId xmlns:a16="http://schemas.microsoft.com/office/drawing/2014/main" val="2746591942"/>
                    </a:ext>
                  </a:extLst>
                </a:gridCol>
                <a:gridCol w="411480">
                  <a:extLst>
                    <a:ext uri="{9D8B030D-6E8A-4147-A177-3AD203B41FA5}">
                      <a16:colId xmlns:a16="http://schemas.microsoft.com/office/drawing/2014/main" val="1582430382"/>
                    </a:ext>
                  </a:extLst>
                </a:gridCol>
                <a:gridCol w="411480">
                  <a:extLst>
                    <a:ext uri="{9D8B030D-6E8A-4147-A177-3AD203B41FA5}">
                      <a16:colId xmlns:a16="http://schemas.microsoft.com/office/drawing/2014/main" val="994979167"/>
                    </a:ext>
                  </a:extLst>
                </a:gridCol>
                <a:gridCol w="411480">
                  <a:extLst>
                    <a:ext uri="{9D8B030D-6E8A-4147-A177-3AD203B41FA5}">
                      <a16:colId xmlns:a16="http://schemas.microsoft.com/office/drawing/2014/main" val="2770721710"/>
                    </a:ext>
                  </a:extLst>
                </a:gridCol>
                <a:gridCol w="411480">
                  <a:extLst>
                    <a:ext uri="{9D8B030D-6E8A-4147-A177-3AD203B41FA5}">
                      <a16:colId xmlns:a16="http://schemas.microsoft.com/office/drawing/2014/main" val="3883173848"/>
                    </a:ext>
                  </a:extLst>
                </a:gridCol>
                <a:gridCol w="411480">
                  <a:extLst>
                    <a:ext uri="{9D8B030D-6E8A-4147-A177-3AD203B41FA5}">
                      <a16:colId xmlns:a16="http://schemas.microsoft.com/office/drawing/2014/main" val="1126008418"/>
                    </a:ext>
                  </a:extLst>
                </a:gridCol>
                <a:gridCol w="411480">
                  <a:extLst>
                    <a:ext uri="{9D8B030D-6E8A-4147-A177-3AD203B41FA5}">
                      <a16:colId xmlns:a16="http://schemas.microsoft.com/office/drawing/2014/main" val="1911836409"/>
                    </a:ext>
                  </a:extLst>
                </a:gridCol>
                <a:gridCol w="411480">
                  <a:extLst>
                    <a:ext uri="{9D8B030D-6E8A-4147-A177-3AD203B41FA5}">
                      <a16:colId xmlns:a16="http://schemas.microsoft.com/office/drawing/2014/main" val="2419849405"/>
                    </a:ext>
                  </a:extLst>
                </a:gridCol>
                <a:gridCol w="411480">
                  <a:extLst>
                    <a:ext uri="{9D8B030D-6E8A-4147-A177-3AD203B41FA5}">
                      <a16:colId xmlns:a16="http://schemas.microsoft.com/office/drawing/2014/main" val="2109665340"/>
                    </a:ext>
                  </a:extLst>
                </a:gridCol>
                <a:gridCol w="411480">
                  <a:extLst>
                    <a:ext uri="{9D8B030D-6E8A-4147-A177-3AD203B41FA5}">
                      <a16:colId xmlns:a16="http://schemas.microsoft.com/office/drawing/2014/main" val="3188004106"/>
                    </a:ext>
                  </a:extLst>
                </a:gridCol>
                <a:gridCol w="411480">
                  <a:extLst>
                    <a:ext uri="{9D8B030D-6E8A-4147-A177-3AD203B41FA5}">
                      <a16:colId xmlns:a16="http://schemas.microsoft.com/office/drawing/2014/main" val="2051270553"/>
                    </a:ext>
                  </a:extLst>
                </a:gridCol>
                <a:gridCol w="411480">
                  <a:extLst>
                    <a:ext uri="{9D8B030D-6E8A-4147-A177-3AD203B41FA5}">
                      <a16:colId xmlns:a16="http://schemas.microsoft.com/office/drawing/2014/main" val="1727900038"/>
                    </a:ext>
                  </a:extLst>
                </a:gridCol>
                <a:gridCol w="411480">
                  <a:extLst>
                    <a:ext uri="{9D8B030D-6E8A-4147-A177-3AD203B41FA5}">
                      <a16:colId xmlns:a16="http://schemas.microsoft.com/office/drawing/2014/main" val="202794024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68359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- 2020-09-14 12:12:53</a:t>
                      </a:r>
                      <a:r>
                        <a:rPr kumimoji="0" lang="en-US" sz="1000" b="0" i="0" u="none" strike="noStrike" kern="1200" cap="none" spc="0" normalizeH="0" baseline="0" noProof="0">
                          <a:ln>
                            <a:noFill/>
                          </a:ln>
                          <a:solidFill>
                            <a:prstClr val="black"/>
                          </a:solidFill>
                          <a:effectLst/>
                          <a:uLnTx/>
                          <a:uFillTx/>
                          <a:latin typeface="+mn-lt"/>
                          <a:ea typeface="+mn-ea"/>
                          <a:cs typeface="+mn-cs"/>
                        </a:rPr>
                        <a:t>
 Hydration is our priority... Mai Dubai to the rescue...
Divided by Cities, United by Mai Dubai.
#MaiDubai #MumbaiIndians #MI #Dream11IPL
</a:t>
                      </a:r>
                      <a:r>
                        <a:rPr kumimoji="0" lang="ar-AE" sz="1000" b="0" i="0" u="none" strike="noStrike" kern="1200" cap="none" spc="0" normalizeH="0" baseline="0" noProof="0">
                          <a:ln>
                            <a:noFill/>
                          </a:ln>
                          <a:solidFill>
                            <a:prstClr val="black"/>
                          </a:solidFill>
                          <a:effectLst/>
                          <a:uLnTx/>
                          <a:uFillTx/>
                          <a:latin typeface="+mn-lt"/>
                          <a:ea typeface="+mn-ea"/>
                          <a:cs typeface="+mn-cs"/>
                        </a:rPr>
                        <a:t>المياه أولوية... وهذه هي مهمة ماي دبي
ماي دبي توحدنا
#ماي_دبي
</a:t>
                      </a:r>
                      <a:r>
                        <a:rPr kumimoji="0" lang="en-US" sz="1000" b="0" i="0" u="none" strike="noStrike" kern="1200" cap="none" spc="0" normalizeH="0" baseline="0" noProof="0">
                          <a:ln>
                            <a:noFill/>
                          </a:ln>
                          <a:solidFill>
                            <a:prstClr val="black"/>
                          </a:solidFill>
                          <a:effectLst/>
                          <a:uLnTx/>
                          <a:uFillTx/>
                          <a:latin typeface="+mn-lt"/>
                          <a:ea typeface="+mn-ea"/>
                          <a:cs typeface="+mn-cs"/>
                        </a:rPr>
                        <a:t>Video courtesy of Mumbai Indians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0.25182987249744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243831632"/>
                  </a:ext>
                </a:extLst>
              </a:tr>
            </a:tbl>
          </a:graphicData>
        </a:graphic>
      </p:graphicFrame>
      <p:sp>
        <p:nvSpPr>
          <p:cNvPr id="4" name="Text Placeholder 3">
            <a:extLst>
              <a:ext uri="{FF2B5EF4-FFF2-40B4-BE49-F238E27FC236}">
                <a16:creationId xmlns:a16="http://schemas.microsoft.com/office/drawing/2014/main" id="{BF8CEB91-40F4-4702-ACAD-6051380D4FB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31629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0647B-29F7-4255-8386-BBC69FA94101}"/>
              </a:ext>
            </a:extLst>
          </p:cNvPr>
          <p:cNvSpPr>
            <a:spLocks noGrp="1"/>
          </p:cNvSpPr>
          <p:nvPr>
            <p:ph type="title"/>
          </p:nvPr>
        </p:nvSpPr>
        <p:spPr/>
        <p:txBody>
          <a:bodyPr/>
          <a:lstStyle/>
          <a:p>
            <a:r>
              <a:rPr lang="en-US"/>
              <a:t>Facebook Top Posts Table | Mai Dubai - Facebook - 11 of 26</a:t>
            </a:r>
          </a:p>
        </p:txBody>
      </p:sp>
      <p:graphicFrame>
        <p:nvGraphicFramePr>
          <p:cNvPr id="5" name="Table Placeholder 4">
            <a:extLst>
              <a:ext uri="{FF2B5EF4-FFF2-40B4-BE49-F238E27FC236}">
                <a16:creationId xmlns:a16="http://schemas.microsoft.com/office/drawing/2014/main" id="{F456722B-7619-49F5-8D89-A5908C59CF02}"/>
              </a:ext>
            </a:extLst>
          </p:cNvPr>
          <p:cNvGraphicFramePr>
            <a:graphicFrameLocks noGrp="1"/>
          </p:cNvGraphicFramePr>
          <p:nvPr>
            <p:ph type="tbl" sz="quarter" idx="13"/>
            <p:extLst>
              <p:ext uri="{D42A27DB-BD31-4B8C-83A1-F6EECF244321}">
                <p14:modId xmlns:p14="http://schemas.microsoft.com/office/powerpoint/2010/main" val="123430932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76686381"/>
                    </a:ext>
                  </a:extLst>
                </a:gridCol>
                <a:gridCol w="411480">
                  <a:extLst>
                    <a:ext uri="{9D8B030D-6E8A-4147-A177-3AD203B41FA5}">
                      <a16:colId xmlns:a16="http://schemas.microsoft.com/office/drawing/2014/main" val="3452471883"/>
                    </a:ext>
                  </a:extLst>
                </a:gridCol>
                <a:gridCol w="411480">
                  <a:extLst>
                    <a:ext uri="{9D8B030D-6E8A-4147-A177-3AD203B41FA5}">
                      <a16:colId xmlns:a16="http://schemas.microsoft.com/office/drawing/2014/main" val="3850605139"/>
                    </a:ext>
                  </a:extLst>
                </a:gridCol>
                <a:gridCol w="411480">
                  <a:extLst>
                    <a:ext uri="{9D8B030D-6E8A-4147-A177-3AD203B41FA5}">
                      <a16:colId xmlns:a16="http://schemas.microsoft.com/office/drawing/2014/main" val="3563331727"/>
                    </a:ext>
                  </a:extLst>
                </a:gridCol>
                <a:gridCol w="411480">
                  <a:extLst>
                    <a:ext uri="{9D8B030D-6E8A-4147-A177-3AD203B41FA5}">
                      <a16:colId xmlns:a16="http://schemas.microsoft.com/office/drawing/2014/main" val="4161599228"/>
                    </a:ext>
                  </a:extLst>
                </a:gridCol>
                <a:gridCol w="411480">
                  <a:extLst>
                    <a:ext uri="{9D8B030D-6E8A-4147-A177-3AD203B41FA5}">
                      <a16:colId xmlns:a16="http://schemas.microsoft.com/office/drawing/2014/main" val="3557521879"/>
                    </a:ext>
                  </a:extLst>
                </a:gridCol>
                <a:gridCol w="411480">
                  <a:extLst>
                    <a:ext uri="{9D8B030D-6E8A-4147-A177-3AD203B41FA5}">
                      <a16:colId xmlns:a16="http://schemas.microsoft.com/office/drawing/2014/main" val="1369479629"/>
                    </a:ext>
                  </a:extLst>
                </a:gridCol>
                <a:gridCol w="411480">
                  <a:extLst>
                    <a:ext uri="{9D8B030D-6E8A-4147-A177-3AD203B41FA5}">
                      <a16:colId xmlns:a16="http://schemas.microsoft.com/office/drawing/2014/main" val="2044941733"/>
                    </a:ext>
                  </a:extLst>
                </a:gridCol>
                <a:gridCol w="411480">
                  <a:extLst>
                    <a:ext uri="{9D8B030D-6E8A-4147-A177-3AD203B41FA5}">
                      <a16:colId xmlns:a16="http://schemas.microsoft.com/office/drawing/2014/main" val="3669799255"/>
                    </a:ext>
                  </a:extLst>
                </a:gridCol>
                <a:gridCol w="411480">
                  <a:extLst>
                    <a:ext uri="{9D8B030D-6E8A-4147-A177-3AD203B41FA5}">
                      <a16:colId xmlns:a16="http://schemas.microsoft.com/office/drawing/2014/main" val="2084316200"/>
                    </a:ext>
                  </a:extLst>
                </a:gridCol>
                <a:gridCol w="411480">
                  <a:extLst>
                    <a:ext uri="{9D8B030D-6E8A-4147-A177-3AD203B41FA5}">
                      <a16:colId xmlns:a16="http://schemas.microsoft.com/office/drawing/2014/main" val="3082812598"/>
                    </a:ext>
                  </a:extLst>
                </a:gridCol>
                <a:gridCol w="411480">
                  <a:extLst>
                    <a:ext uri="{9D8B030D-6E8A-4147-A177-3AD203B41FA5}">
                      <a16:colId xmlns:a16="http://schemas.microsoft.com/office/drawing/2014/main" val="2474044936"/>
                    </a:ext>
                  </a:extLst>
                </a:gridCol>
                <a:gridCol w="411480">
                  <a:extLst>
                    <a:ext uri="{9D8B030D-6E8A-4147-A177-3AD203B41FA5}">
                      <a16:colId xmlns:a16="http://schemas.microsoft.com/office/drawing/2014/main" val="857647727"/>
                    </a:ext>
                  </a:extLst>
                </a:gridCol>
                <a:gridCol w="411480">
                  <a:extLst>
                    <a:ext uri="{9D8B030D-6E8A-4147-A177-3AD203B41FA5}">
                      <a16:colId xmlns:a16="http://schemas.microsoft.com/office/drawing/2014/main" val="1553239904"/>
                    </a:ext>
                  </a:extLst>
                </a:gridCol>
                <a:gridCol w="411480">
                  <a:extLst>
                    <a:ext uri="{9D8B030D-6E8A-4147-A177-3AD203B41FA5}">
                      <a16:colId xmlns:a16="http://schemas.microsoft.com/office/drawing/2014/main" val="132502624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2269528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- 2020-09-14 15:14:15</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announce our partnership with OJ Lifestyle! Get exclusive offers with the one year full membership with a special discount only this week! Download the app from the App Store or Google Play.#MaiDubai #OJLifestyle
‎</a:t>
                      </a:r>
                      <a:r>
                        <a:rPr kumimoji="0" lang="ar-AE" sz="1000" b="0" i="0" u="none" strike="noStrike" kern="1200" cap="none" spc="0" normalizeH="0" baseline="0" noProof="0">
                          <a:ln>
                            <a:noFill/>
                          </a:ln>
                          <a:solidFill>
                            <a:prstClr val="black"/>
                          </a:solidFill>
                          <a:effectLst/>
                          <a:uLnTx/>
                          <a:uFillTx/>
                          <a:latin typeface="+mn-lt"/>
                          <a:ea typeface="+mn-ea"/>
                          <a:cs typeface="+mn-cs"/>
                        </a:rPr>
                        <a:t>يسعدنا الإعلان عن شراكة متميزة مع أو جي لايف ستايل! عروض متنوعة في انتظاركم عند تحميلكم التطبيق والتسجيل مع خصم حصري هذا  الأسبوع فقط للاشتراك السنوي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0.29015180961662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758042074"/>
                  </a:ext>
                </a:extLst>
              </a:tr>
            </a:tbl>
          </a:graphicData>
        </a:graphic>
      </p:graphicFrame>
      <p:sp>
        <p:nvSpPr>
          <p:cNvPr id="4" name="Text Placeholder 3">
            <a:extLst>
              <a:ext uri="{FF2B5EF4-FFF2-40B4-BE49-F238E27FC236}">
                <a16:creationId xmlns:a16="http://schemas.microsoft.com/office/drawing/2014/main" id="{DF8FB55D-B272-4DD9-A4C4-67341318F48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84379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332E7-5DFE-449C-A751-D16770453D1B}"/>
              </a:ext>
            </a:extLst>
          </p:cNvPr>
          <p:cNvSpPr>
            <a:spLocks noGrp="1"/>
          </p:cNvSpPr>
          <p:nvPr>
            <p:ph type="title"/>
          </p:nvPr>
        </p:nvSpPr>
        <p:spPr/>
        <p:txBody>
          <a:bodyPr/>
          <a:lstStyle/>
          <a:p>
            <a:r>
              <a:rPr lang="en-US"/>
              <a:t>Facebook Top Posts Table | Mai Dubai - Facebook - 12 of 26</a:t>
            </a:r>
          </a:p>
        </p:txBody>
      </p:sp>
      <p:graphicFrame>
        <p:nvGraphicFramePr>
          <p:cNvPr id="5" name="Table Placeholder 4">
            <a:extLst>
              <a:ext uri="{FF2B5EF4-FFF2-40B4-BE49-F238E27FC236}">
                <a16:creationId xmlns:a16="http://schemas.microsoft.com/office/drawing/2014/main" id="{80879B45-B618-48C0-9912-B9CE86116C86}"/>
              </a:ext>
            </a:extLst>
          </p:cNvPr>
          <p:cNvGraphicFramePr>
            <a:graphicFrameLocks noGrp="1"/>
          </p:cNvGraphicFramePr>
          <p:nvPr>
            <p:ph type="tbl" sz="quarter" idx="13"/>
            <p:extLst>
              <p:ext uri="{D42A27DB-BD31-4B8C-83A1-F6EECF244321}">
                <p14:modId xmlns:p14="http://schemas.microsoft.com/office/powerpoint/2010/main" val="379981240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30704915"/>
                    </a:ext>
                  </a:extLst>
                </a:gridCol>
                <a:gridCol w="411480">
                  <a:extLst>
                    <a:ext uri="{9D8B030D-6E8A-4147-A177-3AD203B41FA5}">
                      <a16:colId xmlns:a16="http://schemas.microsoft.com/office/drawing/2014/main" val="3321410890"/>
                    </a:ext>
                  </a:extLst>
                </a:gridCol>
                <a:gridCol w="411480">
                  <a:extLst>
                    <a:ext uri="{9D8B030D-6E8A-4147-A177-3AD203B41FA5}">
                      <a16:colId xmlns:a16="http://schemas.microsoft.com/office/drawing/2014/main" val="4135133755"/>
                    </a:ext>
                  </a:extLst>
                </a:gridCol>
                <a:gridCol w="411480">
                  <a:extLst>
                    <a:ext uri="{9D8B030D-6E8A-4147-A177-3AD203B41FA5}">
                      <a16:colId xmlns:a16="http://schemas.microsoft.com/office/drawing/2014/main" val="2550455568"/>
                    </a:ext>
                  </a:extLst>
                </a:gridCol>
                <a:gridCol w="411480">
                  <a:extLst>
                    <a:ext uri="{9D8B030D-6E8A-4147-A177-3AD203B41FA5}">
                      <a16:colId xmlns:a16="http://schemas.microsoft.com/office/drawing/2014/main" val="1338817063"/>
                    </a:ext>
                  </a:extLst>
                </a:gridCol>
                <a:gridCol w="411480">
                  <a:extLst>
                    <a:ext uri="{9D8B030D-6E8A-4147-A177-3AD203B41FA5}">
                      <a16:colId xmlns:a16="http://schemas.microsoft.com/office/drawing/2014/main" val="533843653"/>
                    </a:ext>
                  </a:extLst>
                </a:gridCol>
                <a:gridCol w="411480">
                  <a:extLst>
                    <a:ext uri="{9D8B030D-6E8A-4147-A177-3AD203B41FA5}">
                      <a16:colId xmlns:a16="http://schemas.microsoft.com/office/drawing/2014/main" val="2238295351"/>
                    </a:ext>
                  </a:extLst>
                </a:gridCol>
                <a:gridCol w="411480">
                  <a:extLst>
                    <a:ext uri="{9D8B030D-6E8A-4147-A177-3AD203B41FA5}">
                      <a16:colId xmlns:a16="http://schemas.microsoft.com/office/drawing/2014/main" val="4046420612"/>
                    </a:ext>
                  </a:extLst>
                </a:gridCol>
                <a:gridCol w="411480">
                  <a:extLst>
                    <a:ext uri="{9D8B030D-6E8A-4147-A177-3AD203B41FA5}">
                      <a16:colId xmlns:a16="http://schemas.microsoft.com/office/drawing/2014/main" val="1174773287"/>
                    </a:ext>
                  </a:extLst>
                </a:gridCol>
                <a:gridCol w="411480">
                  <a:extLst>
                    <a:ext uri="{9D8B030D-6E8A-4147-A177-3AD203B41FA5}">
                      <a16:colId xmlns:a16="http://schemas.microsoft.com/office/drawing/2014/main" val="1074106040"/>
                    </a:ext>
                  </a:extLst>
                </a:gridCol>
                <a:gridCol w="411480">
                  <a:extLst>
                    <a:ext uri="{9D8B030D-6E8A-4147-A177-3AD203B41FA5}">
                      <a16:colId xmlns:a16="http://schemas.microsoft.com/office/drawing/2014/main" val="3244564729"/>
                    </a:ext>
                  </a:extLst>
                </a:gridCol>
                <a:gridCol w="411480">
                  <a:extLst>
                    <a:ext uri="{9D8B030D-6E8A-4147-A177-3AD203B41FA5}">
                      <a16:colId xmlns:a16="http://schemas.microsoft.com/office/drawing/2014/main" val="811383732"/>
                    </a:ext>
                  </a:extLst>
                </a:gridCol>
                <a:gridCol w="411480">
                  <a:extLst>
                    <a:ext uri="{9D8B030D-6E8A-4147-A177-3AD203B41FA5}">
                      <a16:colId xmlns:a16="http://schemas.microsoft.com/office/drawing/2014/main" val="1730746422"/>
                    </a:ext>
                  </a:extLst>
                </a:gridCol>
                <a:gridCol w="411480">
                  <a:extLst>
                    <a:ext uri="{9D8B030D-6E8A-4147-A177-3AD203B41FA5}">
                      <a16:colId xmlns:a16="http://schemas.microsoft.com/office/drawing/2014/main" val="857359469"/>
                    </a:ext>
                  </a:extLst>
                </a:gridCol>
                <a:gridCol w="411480">
                  <a:extLst>
                    <a:ext uri="{9D8B030D-6E8A-4147-A177-3AD203B41FA5}">
                      <a16:colId xmlns:a16="http://schemas.microsoft.com/office/drawing/2014/main" val="392022591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9332249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- 2020-09-06 13:30:00</a:t>
                      </a:r>
                      <a:r>
                        <a:rPr kumimoji="0" lang="en-US" sz="1000" b="0" i="0" u="none" strike="noStrike" kern="1200" cap="none" spc="0" normalizeH="0" baseline="0" noProof="0">
                          <a:ln>
                            <a:noFill/>
                          </a:ln>
                          <a:solidFill>
                            <a:prstClr val="black"/>
                          </a:solidFill>
                          <a:effectLst/>
                          <a:uLnTx/>
                          <a:uFillTx/>
                          <a:latin typeface="+mn-lt"/>
                          <a:ea typeface="+mn-ea"/>
                          <a:cs typeface="+mn-cs"/>
                        </a:rPr>
                        <a:t>
 We are honored to be the Official Water Partners for the Men in Yellow Chennai Super Kings!! Divided by Cities United By Mai Dubai!!
#MaiDubai #CSK #ChennaiSuperKings #IPL20 #Dream11IPL #IPL2020 #IPL  #IndianPremierLeague #WhistlePodu #Yellove #MSDhoni #MSD #Thala  #RavindraJadeja #Jaddu #DJBravo 
</a:t>
                      </a:r>
                      <a:r>
                        <a:rPr kumimoji="0" lang="ar-AE" sz="1000" b="0" i="0" u="none" strike="noStrike" kern="1200" cap="none" spc="0" normalizeH="0" baseline="0" noProof="0">
                          <a:ln>
                            <a:noFill/>
                          </a:ln>
                          <a:solidFill>
                            <a:prstClr val="black"/>
                          </a:solidFill>
                          <a:effectLst/>
                          <a:uLnTx/>
                          <a:uFillTx/>
                          <a:latin typeface="+mn-lt"/>
                          <a:ea typeface="+mn-ea"/>
                          <a:cs typeface="+mn-cs"/>
                        </a:rPr>
                        <a:t>يسعدنا أن نكون شريك المياه الرسمي للأبطال باللون الاصفر: تشيناي سوبر كينجز.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0.6788048654981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695603520"/>
                  </a:ext>
                </a:extLst>
              </a:tr>
            </a:tbl>
          </a:graphicData>
        </a:graphic>
      </p:graphicFrame>
      <p:sp>
        <p:nvSpPr>
          <p:cNvPr id="4" name="Text Placeholder 3">
            <a:extLst>
              <a:ext uri="{FF2B5EF4-FFF2-40B4-BE49-F238E27FC236}">
                <a16:creationId xmlns:a16="http://schemas.microsoft.com/office/drawing/2014/main" id="{911D5C2C-F1EF-48F4-99D7-6079BCC2943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05321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88986-B2BE-420C-85B6-11FB91E6CD25}"/>
              </a:ext>
            </a:extLst>
          </p:cNvPr>
          <p:cNvSpPr>
            <a:spLocks noGrp="1"/>
          </p:cNvSpPr>
          <p:nvPr>
            <p:ph type="title"/>
          </p:nvPr>
        </p:nvSpPr>
        <p:spPr/>
        <p:txBody>
          <a:bodyPr/>
          <a:lstStyle/>
          <a:p>
            <a:r>
              <a:rPr lang="en-US"/>
              <a:t>Facebook Top Posts Table | Mai Dubai - Facebook - 13 of 26</a:t>
            </a:r>
          </a:p>
        </p:txBody>
      </p:sp>
      <p:graphicFrame>
        <p:nvGraphicFramePr>
          <p:cNvPr id="5" name="Table Placeholder 4">
            <a:extLst>
              <a:ext uri="{FF2B5EF4-FFF2-40B4-BE49-F238E27FC236}">
                <a16:creationId xmlns:a16="http://schemas.microsoft.com/office/drawing/2014/main" id="{50C4503C-32CD-49CF-B42F-8A7FFCC31536}"/>
              </a:ext>
            </a:extLst>
          </p:cNvPr>
          <p:cNvGraphicFramePr>
            <a:graphicFrameLocks noGrp="1"/>
          </p:cNvGraphicFramePr>
          <p:nvPr>
            <p:ph type="tbl" sz="quarter" idx="13"/>
            <p:extLst>
              <p:ext uri="{D42A27DB-BD31-4B8C-83A1-F6EECF244321}">
                <p14:modId xmlns:p14="http://schemas.microsoft.com/office/powerpoint/2010/main" val="40785403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60390646"/>
                    </a:ext>
                  </a:extLst>
                </a:gridCol>
                <a:gridCol w="411480">
                  <a:extLst>
                    <a:ext uri="{9D8B030D-6E8A-4147-A177-3AD203B41FA5}">
                      <a16:colId xmlns:a16="http://schemas.microsoft.com/office/drawing/2014/main" val="3557725877"/>
                    </a:ext>
                  </a:extLst>
                </a:gridCol>
                <a:gridCol w="411480">
                  <a:extLst>
                    <a:ext uri="{9D8B030D-6E8A-4147-A177-3AD203B41FA5}">
                      <a16:colId xmlns:a16="http://schemas.microsoft.com/office/drawing/2014/main" val="1189506486"/>
                    </a:ext>
                  </a:extLst>
                </a:gridCol>
                <a:gridCol w="411480">
                  <a:extLst>
                    <a:ext uri="{9D8B030D-6E8A-4147-A177-3AD203B41FA5}">
                      <a16:colId xmlns:a16="http://schemas.microsoft.com/office/drawing/2014/main" val="2772330201"/>
                    </a:ext>
                  </a:extLst>
                </a:gridCol>
                <a:gridCol w="411480">
                  <a:extLst>
                    <a:ext uri="{9D8B030D-6E8A-4147-A177-3AD203B41FA5}">
                      <a16:colId xmlns:a16="http://schemas.microsoft.com/office/drawing/2014/main" val="4028019248"/>
                    </a:ext>
                  </a:extLst>
                </a:gridCol>
                <a:gridCol w="411480">
                  <a:extLst>
                    <a:ext uri="{9D8B030D-6E8A-4147-A177-3AD203B41FA5}">
                      <a16:colId xmlns:a16="http://schemas.microsoft.com/office/drawing/2014/main" val="1537861170"/>
                    </a:ext>
                  </a:extLst>
                </a:gridCol>
                <a:gridCol w="411480">
                  <a:extLst>
                    <a:ext uri="{9D8B030D-6E8A-4147-A177-3AD203B41FA5}">
                      <a16:colId xmlns:a16="http://schemas.microsoft.com/office/drawing/2014/main" val="416168027"/>
                    </a:ext>
                  </a:extLst>
                </a:gridCol>
                <a:gridCol w="411480">
                  <a:extLst>
                    <a:ext uri="{9D8B030D-6E8A-4147-A177-3AD203B41FA5}">
                      <a16:colId xmlns:a16="http://schemas.microsoft.com/office/drawing/2014/main" val="2274420211"/>
                    </a:ext>
                  </a:extLst>
                </a:gridCol>
                <a:gridCol w="411480">
                  <a:extLst>
                    <a:ext uri="{9D8B030D-6E8A-4147-A177-3AD203B41FA5}">
                      <a16:colId xmlns:a16="http://schemas.microsoft.com/office/drawing/2014/main" val="3322352230"/>
                    </a:ext>
                  </a:extLst>
                </a:gridCol>
                <a:gridCol w="411480">
                  <a:extLst>
                    <a:ext uri="{9D8B030D-6E8A-4147-A177-3AD203B41FA5}">
                      <a16:colId xmlns:a16="http://schemas.microsoft.com/office/drawing/2014/main" val="2679586898"/>
                    </a:ext>
                  </a:extLst>
                </a:gridCol>
                <a:gridCol w="411480">
                  <a:extLst>
                    <a:ext uri="{9D8B030D-6E8A-4147-A177-3AD203B41FA5}">
                      <a16:colId xmlns:a16="http://schemas.microsoft.com/office/drawing/2014/main" val="1511038374"/>
                    </a:ext>
                  </a:extLst>
                </a:gridCol>
                <a:gridCol w="411480">
                  <a:extLst>
                    <a:ext uri="{9D8B030D-6E8A-4147-A177-3AD203B41FA5}">
                      <a16:colId xmlns:a16="http://schemas.microsoft.com/office/drawing/2014/main" val="3622376742"/>
                    </a:ext>
                  </a:extLst>
                </a:gridCol>
                <a:gridCol w="411480">
                  <a:extLst>
                    <a:ext uri="{9D8B030D-6E8A-4147-A177-3AD203B41FA5}">
                      <a16:colId xmlns:a16="http://schemas.microsoft.com/office/drawing/2014/main" val="519154297"/>
                    </a:ext>
                  </a:extLst>
                </a:gridCol>
                <a:gridCol w="411480">
                  <a:extLst>
                    <a:ext uri="{9D8B030D-6E8A-4147-A177-3AD203B41FA5}">
                      <a16:colId xmlns:a16="http://schemas.microsoft.com/office/drawing/2014/main" val="788209536"/>
                    </a:ext>
                  </a:extLst>
                </a:gridCol>
                <a:gridCol w="411480">
                  <a:extLst>
                    <a:ext uri="{9D8B030D-6E8A-4147-A177-3AD203B41FA5}">
                      <a16:colId xmlns:a16="http://schemas.microsoft.com/office/drawing/2014/main" val="251638049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63787661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- 2020-09-28 06:18:10</a:t>
                      </a:r>
                      <a:r>
                        <a:rPr kumimoji="0" lang="en-US" sz="1000" b="0" i="0" u="none" strike="noStrike" kern="1200" cap="none" spc="0" normalizeH="0" baseline="0" noProof="0">
                          <a:ln>
                            <a:noFill/>
                          </a:ln>
                          <a:solidFill>
                            <a:prstClr val="black"/>
                          </a:solidFill>
                          <a:effectLst/>
                          <a:uLnTx/>
                          <a:uFillTx/>
                          <a:latin typeface="+mn-lt"/>
                          <a:ea typeface="+mn-ea"/>
                          <a:cs typeface="+mn-cs"/>
                        </a:rPr>
                        <a:t>
 SunRisers Hyderabad reached the finals twice and won their title in 2016! Which was your favorite match for the Men in Orange? 
Divided by Cities, United by Mai Dubai! 
#SRH #SunrisersHyderabad #OrangeArmy #Dream11IPL #IPL2020 #IPL #IndianPremierLeague 
</a:t>
                      </a:r>
                      <a:r>
                        <a:rPr kumimoji="0" lang="ar-AE" sz="1000" b="0" i="0" u="none" strike="noStrike" kern="1200" cap="none" spc="0" normalizeH="0" baseline="0" noProof="0">
                          <a:ln>
                            <a:noFill/>
                          </a:ln>
                          <a:solidFill>
                            <a:prstClr val="black"/>
                          </a:solidFill>
                          <a:effectLst/>
                          <a:uLnTx/>
                          <a:uFillTx/>
                          <a:latin typeface="+mn-lt"/>
                          <a:ea typeface="+mn-ea"/>
                          <a:cs typeface="+mn-cs"/>
                        </a:rPr>
                        <a:t>صن رايزرز حيدر أباد وصلوا إلى النهائيات مرتين وفازوا باللقب في عام ٢٠١٦! ما هي مباراتكم المفضلة لرجال البرتقالي؟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0.01642674493098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990710347"/>
                  </a:ext>
                </a:extLst>
              </a:tr>
            </a:tbl>
          </a:graphicData>
        </a:graphic>
      </p:graphicFrame>
      <p:sp>
        <p:nvSpPr>
          <p:cNvPr id="4" name="Text Placeholder 3">
            <a:extLst>
              <a:ext uri="{FF2B5EF4-FFF2-40B4-BE49-F238E27FC236}">
                <a16:creationId xmlns:a16="http://schemas.microsoft.com/office/drawing/2014/main" id="{FB818CC1-0F86-4A4F-9DF4-9D2903A5628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87933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3895F-D52B-449E-9230-EC62C003615E}"/>
              </a:ext>
            </a:extLst>
          </p:cNvPr>
          <p:cNvSpPr>
            <a:spLocks noGrp="1"/>
          </p:cNvSpPr>
          <p:nvPr>
            <p:ph type="title"/>
          </p:nvPr>
        </p:nvSpPr>
        <p:spPr/>
        <p:txBody>
          <a:bodyPr/>
          <a:lstStyle/>
          <a:p>
            <a:r>
              <a:rPr lang="en-US"/>
              <a:t>Facebook Top Posts Table | Mai Dubai - Facebook - 14 of 26</a:t>
            </a:r>
          </a:p>
        </p:txBody>
      </p:sp>
      <p:graphicFrame>
        <p:nvGraphicFramePr>
          <p:cNvPr id="5" name="Table Placeholder 4">
            <a:extLst>
              <a:ext uri="{FF2B5EF4-FFF2-40B4-BE49-F238E27FC236}">
                <a16:creationId xmlns:a16="http://schemas.microsoft.com/office/drawing/2014/main" id="{63F0AE94-1191-4BB9-857A-FBEC480BB7D8}"/>
              </a:ext>
            </a:extLst>
          </p:cNvPr>
          <p:cNvGraphicFramePr>
            <a:graphicFrameLocks noGrp="1"/>
          </p:cNvGraphicFramePr>
          <p:nvPr>
            <p:ph type="tbl" sz="quarter" idx="13"/>
            <p:extLst>
              <p:ext uri="{D42A27DB-BD31-4B8C-83A1-F6EECF244321}">
                <p14:modId xmlns:p14="http://schemas.microsoft.com/office/powerpoint/2010/main" val="19696848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0640395"/>
                    </a:ext>
                  </a:extLst>
                </a:gridCol>
                <a:gridCol w="411480">
                  <a:extLst>
                    <a:ext uri="{9D8B030D-6E8A-4147-A177-3AD203B41FA5}">
                      <a16:colId xmlns:a16="http://schemas.microsoft.com/office/drawing/2014/main" val="3320087870"/>
                    </a:ext>
                  </a:extLst>
                </a:gridCol>
                <a:gridCol w="411480">
                  <a:extLst>
                    <a:ext uri="{9D8B030D-6E8A-4147-A177-3AD203B41FA5}">
                      <a16:colId xmlns:a16="http://schemas.microsoft.com/office/drawing/2014/main" val="1091843681"/>
                    </a:ext>
                  </a:extLst>
                </a:gridCol>
                <a:gridCol w="411480">
                  <a:extLst>
                    <a:ext uri="{9D8B030D-6E8A-4147-A177-3AD203B41FA5}">
                      <a16:colId xmlns:a16="http://schemas.microsoft.com/office/drawing/2014/main" val="4176139588"/>
                    </a:ext>
                  </a:extLst>
                </a:gridCol>
                <a:gridCol w="411480">
                  <a:extLst>
                    <a:ext uri="{9D8B030D-6E8A-4147-A177-3AD203B41FA5}">
                      <a16:colId xmlns:a16="http://schemas.microsoft.com/office/drawing/2014/main" val="2724856844"/>
                    </a:ext>
                  </a:extLst>
                </a:gridCol>
                <a:gridCol w="411480">
                  <a:extLst>
                    <a:ext uri="{9D8B030D-6E8A-4147-A177-3AD203B41FA5}">
                      <a16:colId xmlns:a16="http://schemas.microsoft.com/office/drawing/2014/main" val="2453581556"/>
                    </a:ext>
                  </a:extLst>
                </a:gridCol>
                <a:gridCol w="411480">
                  <a:extLst>
                    <a:ext uri="{9D8B030D-6E8A-4147-A177-3AD203B41FA5}">
                      <a16:colId xmlns:a16="http://schemas.microsoft.com/office/drawing/2014/main" val="294903378"/>
                    </a:ext>
                  </a:extLst>
                </a:gridCol>
                <a:gridCol w="411480">
                  <a:extLst>
                    <a:ext uri="{9D8B030D-6E8A-4147-A177-3AD203B41FA5}">
                      <a16:colId xmlns:a16="http://schemas.microsoft.com/office/drawing/2014/main" val="2557506776"/>
                    </a:ext>
                  </a:extLst>
                </a:gridCol>
                <a:gridCol w="411480">
                  <a:extLst>
                    <a:ext uri="{9D8B030D-6E8A-4147-A177-3AD203B41FA5}">
                      <a16:colId xmlns:a16="http://schemas.microsoft.com/office/drawing/2014/main" val="2660566705"/>
                    </a:ext>
                  </a:extLst>
                </a:gridCol>
                <a:gridCol w="411480">
                  <a:extLst>
                    <a:ext uri="{9D8B030D-6E8A-4147-A177-3AD203B41FA5}">
                      <a16:colId xmlns:a16="http://schemas.microsoft.com/office/drawing/2014/main" val="4000371822"/>
                    </a:ext>
                  </a:extLst>
                </a:gridCol>
                <a:gridCol w="411480">
                  <a:extLst>
                    <a:ext uri="{9D8B030D-6E8A-4147-A177-3AD203B41FA5}">
                      <a16:colId xmlns:a16="http://schemas.microsoft.com/office/drawing/2014/main" val="703452760"/>
                    </a:ext>
                  </a:extLst>
                </a:gridCol>
                <a:gridCol w="411480">
                  <a:extLst>
                    <a:ext uri="{9D8B030D-6E8A-4147-A177-3AD203B41FA5}">
                      <a16:colId xmlns:a16="http://schemas.microsoft.com/office/drawing/2014/main" val="698753862"/>
                    </a:ext>
                  </a:extLst>
                </a:gridCol>
                <a:gridCol w="411480">
                  <a:extLst>
                    <a:ext uri="{9D8B030D-6E8A-4147-A177-3AD203B41FA5}">
                      <a16:colId xmlns:a16="http://schemas.microsoft.com/office/drawing/2014/main" val="612845025"/>
                    </a:ext>
                  </a:extLst>
                </a:gridCol>
                <a:gridCol w="411480">
                  <a:extLst>
                    <a:ext uri="{9D8B030D-6E8A-4147-A177-3AD203B41FA5}">
                      <a16:colId xmlns:a16="http://schemas.microsoft.com/office/drawing/2014/main" val="217691435"/>
                    </a:ext>
                  </a:extLst>
                </a:gridCol>
                <a:gridCol w="411480">
                  <a:extLst>
                    <a:ext uri="{9D8B030D-6E8A-4147-A177-3AD203B41FA5}">
                      <a16:colId xmlns:a16="http://schemas.microsoft.com/office/drawing/2014/main" val="42834287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7004512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- 2020-09-16 05:52:07</a:t>
                      </a:r>
                      <a:r>
                        <a:rPr kumimoji="0" lang="en-US" sz="1000" b="0" i="0" u="none" strike="noStrike" kern="1200" cap="none" spc="0" normalizeH="0" baseline="0" noProof="0">
                          <a:ln>
                            <a:noFill/>
                          </a:ln>
                          <a:solidFill>
                            <a:prstClr val="black"/>
                          </a:solidFill>
                          <a:effectLst/>
                          <a:uLnTx/>
                          <a:uFillTx/>
                          <a:latin typeface="+mn-lt"/>
                          <a:ea typeface="+mn-ea"/>
                          <a:cs typeface="+mn-cs"/>
                        </a:rPr>
                        <a:t>
 Courtesy of: Shabab Al Ahli FC Dubai
</a:t>
                      </a:r>
                      <a:r>
                        <a:rPr kumimoji="0" lang="ar-AE" sz="1000" b="0" i="0" u="none" strike="noStrike" kern="1200" cap="none" spc="0" normalizeH="0" baseline="0" noProof="0">
                          <a:ln>
                            <a:noFill/>
                          </a:ln>
                          <a:solidFill>
                            <a:prstClr val="black"/>
                          </a:solidFill>
                          <a:effectLst/>
                          <a:uLnTx/>
                          <a:uFillTx/>
                          <a:latin typeface="+mn-lt"/>
                          <a:ea typeface="+mn-ea"/>
                          <a:cs typeface="+mn-cs"/>
                        </a:rPr>
                        <a:t>شركة " ماي دبي " الراعي الرسمي لنادي شباب الأهلي للموسم الرياضي (2020-2021) ترسل أطيب الأمنيات بالتوفيق لفريق شباب الأهلي آملين أن يقدم الفريق أجمل العروض ويحقق أفضل النتائج
‫#ماي_دبي‬
‫#شباب_الأهلي‬
‏</a:t>
                      </a:r>
                      <a:r>
                        <a:rPr kumimoji="0" lang="en-US" sz="1000" b="0" i="0" u="none" strike="noStrike" kern="1200" cap="none" spc="0" normalizeH="0" baseline="0" noProof="0">
                          <a:ln>
                            <a:noFill/>
                          </a:ln>
                          <a:solidFill>
                            <a:prstClr val="black"/>
                          </a:solidFill>
                          <a:effectLst/>
                          <a:uLnTx/>
                          <a:uFillTx/>
                          <a:latin typeface="+mn-lt"/>
                          <a:ea typeface="+mn-ea"/>
                          <a:cs typeface="+mn-cs"/>
                        </a:rPr>
                        <a:t>Warm wishes from Mai Dubai for the upcoming season and matches for the Shabab Alahli Team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0.191605489771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230910123"/>
                  </a:ext>
                </a:extLst>
              </a:tr>
            </a:tbl>
          </a:graphicData>
        </a:graphic>
      </p:graphicFrame>
      <p:sp>
        <p:nvSpPr>
          <p:cNvPr id="4" name="Text Placeholder 3">
            <a:extLst>
              <a:ext uri="{FF2B5EF4-FFF2-40B4-BE49-F238E27FC236}">
                <a16:creationId xmlns:a16="http://schemas.microsoft.com/office/drawing/2014/main" id="{9FD55972-34B7-4AAE-9F3C-9B78E95CC83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07768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4E8B3-8BBC-46A6-9D70-FAF07F62B2E3}"/>
              </a:ext>
            </a:extLst>
          </p:cNvPr>
          <p:cNvSpPr>
            <a:spLocks noGrp="1"/>
          </p:cNvSpPr>
          <p:nvPr>
            <p:ph type="title"/>
          </p:nvPr>
        </p:nvSpPr>
        <p:spPr/>
        <p:txBody>
          <a:bodyPr/>
          <a:lstStyle/>
          <a:p>
            <a:r>
              <a:rPr lang="en-US"/>
              <a:t>Facebook Top Posts Table | Mai Dubai - Facebook - 15 of 26</a:t>
            </a:r>
          </a:p>
        </p:txBody>
      </p:sp>
      <p:graphicFrame>
        <p:nvGraphicFramePr>
          <p:cNvPr id="5" name="Table Placeholder 4">
            <a:extLst>
              <a:ext uri="{FF2B5EF4-FFF2-40B4-BE49-F238E27FC236}">
                <a16:creationId xmlns:a16="http://schemas.microsoft.com/office/drawing/2014/main" id="{6AFD6755-C285-438F-A295-06AB432911D7}"/>
              </a:ext>
            </a:extLst>
          </p:cNvPr>
          <p:cNvGraphicFramePr>
            <a:graphicFrameLocks noGrp="1"/>
          </p:cNvGraphicFramePr>
          <p:nvPr>
            <p:ph type="tbl" sz="quarter" idx="13"/>
            <p:extLst>
              <p:ext uri="{D42A27DB-BD31-4B8C-83A1-F6EECF244321}">
                <p14:modId xmlns:p14="http://schemas.microsoft.com/office/powerpoint/2010/main" val="9698649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03320161"/>
                    </a:ext>
                  </a:extLst>
                </a:gridCol>
                <a:gridCol w="411480">
                  <a:extLst>
                    <a:ext uri="{9D8B030D-6E8A-4147-A177-3AD203B41FA5}">
                      <a16:colId xmlns:a16="http://schemas.microsoft.com/office/drawing/2014/main" val="2240105590"/>
                    </a:ext>
                  </a:extLst>
                </a:gridCol>
                <a:gridCol w="411480">
                  <a:extLst>
                    <a:ext uri="{9D8B030D-6E8A-4147-A177-3AD203B41FA5}">
                      <a16:colId xmlns:a16="http://schemas.microsoft.com/office/drawing/2014/main" val="135516434"/>
                    </a:ext>
                  </a:extLst>
                </a:gridCol>
                <a:gridCol w="411480">
                  <a:extLst>
                    <a:ext uri="{9D8B030D-6E8A-4147-A177-3AD203B41FA5}">
                      <a16:colId xmlns:a16="http://schemas.microsoft.com/office/drawing/2014/main" val="3567907638"/>
                    </a:ext>
                  </a:extLst>
                </a:gridCol>
                <a:gridCol w="411480">
                  <a:extLst>
                    <a:ext uri="{9D8B030D-6E8A-4147-A177-3AD203B41FA5}">
                      <a16:colId xmlns:a16="http://schemas.microsoft.com/office/drawing/2014/main" val="4114755702"/>
                    </a:ext>
                  </a:extLst>
                </a:gridCol>
                <a:gridCol w="411480">
                  <a:extLst>
                    <a:ext uri="{9D8B030D-6E8A-4147-A177-3AD203B41FA5}">
                      <a16:colId xmlns:a16="http://schemas.microsoft.com/office/drawing/2014/main" val="2370533038"/>
                    </a:ext>
                  </a:extLst>
                </a:gridCol>
                <a:gridCol w="411480">
                  <a:extLst>
                    <a:ext uri="{9D8B030D-6E8A-4147-A177-3AD203B41FA5}">
                      <a16:colId xmlns:a16="http://schemas.microsoft.com/office/drawing/2014/main" val="290931759"/>
                    </a:ext>
                  </a:extLst>
                </a:gridCol>
                <a:gridCol w="411480">
                  <a:extLst>
                    <a:ext uri="{9D8B030D-6E8A-4147-A177-3AD203B41FA5}">
                      <a16:colId xmlns:a16="http://schemas.microsoft.com/office/drawing/2014/main" val="4152903969"/>
                    </a:ext>
                  </a:extLst>
                </a:gridCol>
                <a:gridCol w="411480">
                  <a:extLst>
                    <a:ext uri="{9D8B030D-6E8A-4147-A177-3AD203B41FA5}">
                      <a16:colId xmlns:a16="http://schemas.microsoft.com/office/drawing/2014/main" val="1677840604"/>
                    </a:ext>
                  </a:extLst>
                </a:gridCol>
                <a:gridCol w="411480">
                  <a:extLst>
                    <a:ext uri="{9D8B030D-6E8A-4147-A177-3AD203B41FA5}">
                      <a16:colId xmlns:a16="http://schemas.microsoft.com/office/drawing/2014/main" val="2540642996"/>
                    </a:ext>
                  </a:extLst>
                </a:gridCol>
                <a:gridCol w="411480">
                  <a:extLst>
                    <a:ext uri="{9D8B030D-6E8A-4147-A177-3AD203B41FA5}">
                      <a16:colId xmlns:a16="http://schemas.microsoft.com/office/drawing/2014/main" val="1035698338"/>
                    </a:ext>
                  </a:extLst>
                </a:gridCol>
                <a:gridCol w="411480">
                  <a:extLst>
                    <a:ext uri="{9D8B030D-6E8A-4147-A177-3AD203B41FA5}">
                      <a16:colId xmlns:a16="http://schemas.microsoft.com/office/drawing/2014/main" val="2553074592"/>
                    </a:ext>
                  </a:extLst>
                </a:gridCol>
                <a:gridCol w="411480">
                  <a:extLst>
                    <a:ext uri="{9D8B030D-6E8A-4147-A177-3AD203B41FA5}">
                      <a16:colId xmlns:a16="http://schemas.microsoft.com/office/drawing/2014/main" val="2990010615"/>
                    </a:ext>
                  </a:extLst>
                </a:gridCol>
                <a:gridCol w="411480">
                  <a:extLst>
                    <a:ext uri="{9D8B030D-6E8A-4147-A177-3AD203B41FA5}">
                      <a16:colId xmlns:a16="http://schemas.microsoft.com/office/drawing/2014/main" val="4049426844"/>
                    </a:ext>
                  </a:extLst>
                </a:gridCol>
                <a:gridCol w="411480">
                  <a:extLst>
                    <a:ext uri="{9D8B030D-6E8A-4147-A177-3AD203B41FA5}">
                      <a16:colId xmlns:a16="http://schemas.microsoft.com/office/drawing/2014/main" val="232407545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72049202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- 2020-09-16 13:00:04</a:t>
                      </a:r>
                      <a:r>
                        <a:rPr kumimoji="0" lang="en-US" sz="1000" b="0" i="0" u="none" strike="noStrike" kern="1200" cap="none" spc="0" normalizeH="0" baseline="0" noProof="0">
                          <a:ln>
                            <a:noFill/>
                          </a:ln>
                          <a:solidFill>
                            <a:prstClr val="black"/>
                          </a:solidFill>
                          <a:effectLst/>
                          <a:uLnTx/>
                          <a:uFillTx/>
                          <a:latin typeface="+mn-lt"/>
                          <a:ea typeface="+mn-ea"/>
                          <a:cs typeface="+mn-cs"/>
                        </a:rPr>
                        <a:t>
 Courtesy of: Kolkata Knight Riders 
Mai Dubai is here to help Kolkata Knight Riders beat The Heat in UAE 🔥
Temperature rising 📈🌡️
3 afternoon games in the #UAE heat this season - check out how our Knights are coping with the 🔥
#KKR #HaiTaiyaar #Dream11IPL #MaiDubai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0.42700652006109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519140307"/>
                  </a:ext>
                </a:extLst>
              </a:tr>
            </a:tbl>
          </a:graphicData>
        </a:graphic>
      </p:graphicFrame>
      <p:sp>
        <p:nvSpPr>
          <p:cNvPr id="4" name="Text Placeholder 3">
            <a:extLst>
              <a:ext uri="{FF2B5EF4-FFF2-40B4-BE49-F238E27FC236}">
                <a16:creationId xmlns:a16="http://schemas.microsoft.com/office/drawing/2014/main" id="{5F336AD4-8C3C-491C-8D0B-82ACF82D66A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00663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DD7DE-5154-49C9-ABAC-2D46E1875A0D}"/>
              </a:ext>
            </a:extLst>
          </p:cNvPr>
          <p:cNvSpPr>
            <a:spLocks noGrp="1"/>
          </p:cNvSpPr>
          <p:nvPr>
            <p:ph type="title"/>
          </p:nvPr>
        </p:nvSpPr>
        <p:spPr/>
        <p:txBody>
          <a:bodyPr/>
          <a:lstStyle/>
          <a:p>
            <a:r>
              <a:rPr lang="en-US"/>
              <a:t>Facebook Top Posts Table | Mai Dubai - Facebook - 16 of 26</a:t>
            </a:r>
          </a:p>
        </p:txBody>
      </p:sp>
      <p:graphicFrame>
        <p:nvGraphicFramePr>
          <p:cNvPr id="5" name="Table Placeholder 4">
            <a:extLst>
              <a:ext uri="{FF2B5EF4-FFF2-40B4-BE49-F238E27FC236}">
                <a16:creationId xmlns:a16="http://schemas.microsoft.com/office/drawing/2014/main" id="{1D554D9B-6FA0-46B8-8471-55A944598A5B}"/>
              </a:ext>
            </a:extLst>
          </p:cNvPr>
          <p:cNvGraphicFramePr>
            <a:graphicFrameLocks noGrp="1"/>
          </p:cNvGraphicFramePr>
          <p:nvPr>
            <p:ph type="tbl" sz="quarter" idx="13"/>
            <p:extLst>
              <p:ext uri="{D42A27DB-BD31-4B8C-83A1-F6EECF244321}">
                <p14:modId xmlns:p14="http://schemas.microsoft.com/office/powerpoint/2010/main" val="144966003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11552149"/>
                    </a:ext>
                  </a:extLst>
                </a:gridCol>
                <a:gridCol w="411480">
                  <a:extLst>
                    <a:ext uri="{9D8B030D-6E8A-4147-A177-3AD203B41FA5}">
                      <a16:colId xmlns:a16="http://schemas.microsoft.com/office/drawing/2014/main" val="3190374864"/>
                    </a:ext>
                  </a:extLst>
                </a:gridCol>
                <a:gridCol w="411480">
                  <a:extLst>
                    <a:ext uri="{9D8B030D-6E8A-4147-A177-3AD203B41FA5}">
                      <a16:colId xmlns:a16="http://schemas.microsoft.com/office/drawing/2014/main" val="2143098401"/>
                    </a:ext>
                  </a:extLst>
                </a:gridCol>
                <a:gridCol w="411480">
                  <a:extLst>
                    <a:ext uri="{9D8B030D-6E8A-4147-A177-3AD203B41FA5}">
                      <a16:colId xmlns:a16="http://schemas.microsoft.com/office/drawing/2014/main" val="2326385366"/>
                    </a:ext>
                  </a:extLst>
                </a:gridCol>
                <a:gridCol w="411480">
                  <a:extLst>
                    <a:ext uri="{9D8B030D-6E8A-4147-A177-3AD203B41FA5}">
                      <a16:colId xmlns:a16="http://schemas.microsoft.com/office/drawing/2014/main" val="1745394707"/>
                    </a:ext>
                  </a:extLst>
                </a:gridCol>
                <a:gridCol w="411480">
                  <a:extLst>
                    <a:ext uri="{9D8B030D-6E8A-4147-A177-3AD203B41FA5}">
                      <a16:colId xmlns:a16="http://schemas.microsoft.com/office/drawing/2014/main" val="1883070919"/>
                    </a:ext>
                  </a:extLst>
                </a:gridCol>
                <a:gridCol w="411480">
                  <a:extLst>
                    <a:ext uri="{9D8B030D-6E8A-4147-A177-3AD203B41FA5}">
                      <a16:colId xmlns:a16="http://schemas.microsoft.com/office/drawing/2014/main" val="531009087"/>
                    </a:ext>
                  </a:extLst>
                </a:gridCol>
                <a:gridCol w="411480">
                  <a:extLst>
                    <a:ext uri="{9D8B030D-6E8A-4147-A177-3AD203B41FA5}">
                      <a16:colId xmlns:a16="http://schemas.microsoft.com/office/drawing/2014/main" val="336661008"/>
                    </a:ext>
                  </a:extLst>
                </a:gridCol>
                <a:gridCol w="411480">
                  <a:extLst>
                    <a:ext uri="{9D8B030D-6E8A-4147-A177-3AD203B41FA5}">
                      <a16:colId xmlns:a16="http://schemas.microsoft.com/office/drawing/2014/main" val="752416916"/>
                    </a:ext>
                  </a:extLst>
                </a:gridCol>
                <a:gridCol w="411480">
                  <a:extLst>
                    <a:ext uri="{9D8B030D-6E8A-4147-A177-3AD203B41FA5}">
                      <a16:colId xmlns:a16="http://schemas.microsoft.com/office/drawing/2014/main" val="4014053103"/>
                    </a:ext>
                  </a:extLst>
                </a:gridCol>
                <a:gridCol w="411480">
                  <a:extLst>
                    <a:ext uri="{9D8B030D-6E8A-4147-A177-3AD203B41FA5}">
                      <a16:colId xmlns:a16="http://schemas.microsoft.com/office/drawing/2014/main" val="953915099"/>
                    </a:ext>
                  </a:extLst>
                </a:gridCol>
                <a:gridCol w="411480">
                  <a:extLst>
                    <a:ext uri="{9D8B030D-6E8A-4147-A177-3AD203B41FA5}">
                      <a16:colId xmlns:a16="http://schemas.microsoft.com/office/drawing/2014/main" val="3501813487"/>
                    </a:ext>
                  </a:extLst>
                </a:gridCol>
                <a:gridCol w="411480">
                  <a:extLst>
                    <a:ext uri="{9D8B030D-6E8A-4147-A177-3AD203B41FA5}">
                      <a16:colId xmlns:a16="http://schemas.microsoft.com/office/drawing/2014/main" val="3825055975"/>
                    </a:ext>
                  </a:extLst>
                </a:gridCol>
                <a:gridCol w="411480">
                  <a:extLst>
                    <a:ext uri="{9D8B030D-6E8A-4147-A177-3AD203B41FA5}">
                      <a16:colId xmlns:a16="http://schemas.microsoft.com/office/drawing/2014/main" val="1520212192"/>
                    </a:ext>
                  </a:extLst>
                </a:gridCol>
                <a:gridCol w="411480">
                  <a:extLst>
                    <a:ext uri="{9D8B030D-6E8A-4147-A177-3AD203B41FA5}">
                      <a16:colId xmlns:a16="http://schemas.microsoft.com/office/drawing/2014/main" val="5339190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99379655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- 2020-09-19 08:12:30</a:t>
                      </a:r>
                      <a:r>
                        <a:rPr kumimoji="0" lang="en-US" sz="1000" b="0" i="0" u="none" strike="noStrike" kern="1200" cap="none" spc="0" normalizeH="0" baseline="0" noProof="0">
                          <a:ln>
                            <a:noFill/>
                          </a:ln>
                          <a:solidFill>
                            <a:prstClr val="black"/>
                          </a:solidFill>
                          <a:effectLst/>
                          <a:uLnTx/>
                          <a:uFillTx/>
                          <a:latin typeface="+mn-lt"/>
                          <a:ea typeface="+mn-ea"/>
                          <a:cs typeface="+mn-cs"/>
                        </a:rPr>
                        <a:t>
 The thrill is back…The champions compete…The love of the game is one! Are you ready? Big shoutouts to our teams Kolkata Knight Riders, SunRisers Hyderabad, Royal Challengers Bangalore, Chennai Super Kings Mumbai Indians 
Are you ready for the games? Show us your excitement
Divided by Cities, United by Mai Dubai 
#MaiDubai #T20  #Dream11IPL #IPL2020 #KKR #KolkataKnightRiders #WeAreChallengers #RoyalChallengersBanglore #SRH #SunrisersHyderabad #ChennaiSuperKimgs #MumbaiIndians #MI
</a:t>
                      </a:r>
                      <a:r>
                        <a:rPr kumimoji="0" lang="ar-AE" sz="1000" b="0" i="0" u="none" strike="noStrike" kern="1200" cap="none" spc="0" normalizeH="0" baseline="0" noProof="0">
                          <a:ln>
                            <a:noFill/>
                          </a:ln>
                          <a:solidFill>
                            <a:prstClr val="black"/>
                          </a:solidFill>
                          <a:effectLst/>
                          <a:uLnTx/>
                          <a:uFillTx/>
                          <a:latin typeface="+mn-lt"/>
                          <a:ea typeface="+mn-ea"/>
                          <a:cs typeface="+mn-cs"/>
                        </a:rPr>
                        <a:t>عادت الاثارة! يتنافس الابطال في دوري الكريكيت الهندي. حب لا ينتهي لواحدة من افضل الالعاب، هل أنتم جاهزون؟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0.30109434106872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538876371"/>
                  </a:ext>
                </a:extLst>
              </a:tr>
            </a:tbl>
          </a:graphicData>
        </a:graphic>
      </p:graphicFrame>
      <p:sp>
        <p:nvSpPr>
          <p:cNvPr id="4" name="Text Placeholder 3">
            <a:extLst>
              <a:ext uri="{FF2B5EF4-FFF2-40B4-BE49-F238E27FC236}">
                <a16:creationId xmlns:a16="http://schemas.microsoft.com/office/drawing/2014/main" id="{AE5C4D5D-ECF2-460D-9973-2F7B2AE6A6B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275068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3C346-F443-4399-987E-8B01AAE52CF7}"/>
              </a:ext>
            </a:extLst>
          </p:cNvPr>
          <p:cNvSpPr>
            <a:spLocks noGrp="1"/>
          </p:cNvSpPr>
          <p:nvPr>
            <p:ph type="title"/>
          </p:nvPr>
        </p:nvSpPr>
        <p:spPr/>
        <p:txBody>
          <a:bodyPr/>
          <a:lstStyle/>
          <a:p>
            <a:r>
              <a:rPr lang="en-US"/>
              <a:t>Facebook Top Posts Table | Mai Dubai - Facebook - 17 of 26</a:t>
            </a:r>
          </a:p>
        </p:txBody>
      </p:sp>
      <p:graphicFrame>
        <p:nvGraphicFramePr>
          <p:cNvPr id="5" name="Table Placeholder 4">
            <a:extLst>
              <a:ext uri="{FF2B5EF4-FFF2-40B4-BE49-F238E27FC236}">
                <a16:creationId xmlns:a16="http://schemas.microsoft.com/office/drawing/2014/main" id="{7B25164A-5E2F-4EAB-8356-954B2A7F4DC6}"/>
              </a:ext>
            </a:extLst>
          </p:cNvPr>
          <p:cNvGraphicFramePr>
            <a:graphicFrameLocks noGrp="1"/>
          </p:cNvGraphicFramePr>
          <p:nvPr>
            <p:ph type="tbl" sz="quarter" idx="13"/>
            <p:extLst>
              <p:ext uri="{D42A27DB-BD31-4B8C-83A1-F6EECF244321}">
                <p14:modId xmlns:p14="http://schemas.microsoft.com/office/powerpoint/2010/main" val="323374118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78356295"/>
                    </a:ext>
                  </a:extLst>
                </a:gridCol>
                <a:gridCol w="411480">
                  <a:extLst>
                    <a:ext uri="{9D8B030D-6E8A-4147-A177-3AD203B41FA5}">
                      <a16:colId xmlns:a16="http://schemas.microsoft.com/office/drawing/2014/main" val="3242283487"/>
                    </a:ext>
                  </a:extLst>
                </a:gridCol>
                <a:gridCol w="411480">
                  <a:extLst>
                    <a:ext uri="{9D8B030D-6E8A-4147-A177-3AD203B41FA5}">
                      <a16:colId xmlns:a16="http://schemas.microsoft.com/office/drawing/2014/main" val="1431161594"/>
                    </a:ext>
                  </a:extLst>
                </a:gridCol>
                <a:gridCol w="411480">
                  <a:extLst>
                    <a:ext uri="{9D8B030D-6E8A-4147-A177-3AD203B41FA5}">
                      <a16:colId xmlns:a16="http://schemas.microsoft.com/office/drawing/2014/main" val="891447431"/>
                    </a:ext>
                  </a:extLst>
                </a:gridCol>
                <a:gridCol w="411480">
                  <a:extLst>
                    <a:ext uri="{9D8B030D-6E8A-4147-A177-3AD203B41FA5}">
                      <a16:colId xmlns:a16="http://schemas.microsoft.com/office/drawing/2014/main" val="1997355874"/>
                    </a:ext>
                  </a:extLst>
                </a:gridCol>
                <a:gridCol w="411480">
                  <a:extLst>
                    <a:ext uri="{9D8B030D-6E8A-4147-A177-3AD203B41FA5}">
                      <a16:colId xmlns:a16="http://schemas.microsoft.com/office/drawing/2014/main" val="4121829173"/>
                    </a:ext>
                  </a:extLst>
                </a:gridCol>
                <a:gridCol w="411480">
                  <a:extLst>
                    <a:ext uri="{9D8B030D-6E8A-4147-A177-3AD203B41FA5}">
                      <a16:colId xmlns:a16="http://schemas.microsoft.com/office/drawing/2014/main" val="157216899"/>
                    </a:ext>
                  </a:extLst>
                </a:gridCol>
                <a:gridCol w="411480">
                  <a:extLst>
                    <a:ext uri="{9D8B030D-6E8A-4147-A177-3AD203B41FA5}">
                      <a16:colId xmlns:a16="http://schemas.microsoft.com/office/drawing/2014/main" val="1734780239"/>
                    </a:ext>
                  </a:extLst>
                </a:gridCol>
                <a:gridCol w="411480">
                  <a:extLst>
                    <a:ext uri="{9D8B030D-6E8A-4147-A177-3AD203B41FA5}">
                      <a16:colId xmlns:a16="http://schemas.microsoft.com/office/drawing/2014/main" val="2165315004"/>
                    </a:ext>
                  </a:extLst>
                </a:gridCol>
                <a:gridCol w="411480">
                  <a:extLst>
                    <a:ext uri="{9D8B030D-6E8A-4147-A177-3AD203B41FA5}">
                      <a16:colId xmlns:a16="http://schemas.microsoft.com/office/drawing/2014/main" val="1940992559"/>
                    </a:ext>
                  </a:extLst>
                </a:gridCol>
                <a:gridCol w="411480">
                  <a:extLst>
                    <a:ext uri="{9D8B030D-6E8A-4147-A177-3AD203B41FA5}">
                      <a16:colId xmlns:a16="http://schemas.microsoft.com/office/drawing/2014/main" val="343004242"/>
                    </a:ext>
                  </a:extLst>
                </a:gridCol>
                <a:gridCol w="411480">
                  <a:extLst>
                    <a:ext uri="{9D8B030D-6E8A-4147-A177-3AD203B41FA5}">
                      <a16:colId xmlns:a16="http://schemas.microsoft.com/office/drawing/2014/main" val="362241460"/>
                    </a:ext>
                  </a:extLst>
                </a:gridCol>
                <a:gridCol w="411480">
                  <a:extLst>
                    <a:ext uri="{9D8B030D-6E8A-4147-A177-3AD203B41FA5}">
                      <a16:colId xmlns:a16="http://schemas.microsoft.com/office/drawing/2014/main" val="644367955"/>
                    </a:ext>
                  </a:extLst>
                </a:gridCol>
                <a:gridCol w="411480">
                  <a:extLst>
                    <a:ext uri="{9D8B030D-6E8A-4147-A177-3AD203B41FA5}">
                      <a16:colId xmlns:a16="http://schemas.microsoft.com/office/drawing/2014/main" val="3788854203"/>
                    </a:ext>
                  </a:extLst>
                </a:gridCol>
                <a:gridCol w="411480">
                  <a:extLst>
                    <a:ext uri="{9D8B030D-6E8A-4147-A177-3AD203B41FA5}">
                      <a16:colId xmlns:a16="http://schemas.microsoft.com/office/drawing/2014/main" val="33826583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73699692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- 2020-09-06 12:01:41</a:t>
                      </a:r>
                      <a:r>
                        <a:rPr kumimoji="0" lang="en-US" sz="1000" b="0" i="0" u="none" strike="noStrike" kern="1200" cap="none" spc="0" normalizeH="0" baseline="0" noProof="0">
                          <a:ln>
                            <a:noFill/>
                          </a:ln>
                          <a:solidFill>
                            <a:prstClr val="black"/>
                          </a:solidFill>
                          <a:effectLst/>
                          <a:uLnTx/>
                          <a:uFillTx/>
                          <a:latin typeface="+mn-lt"/>
                          <a:ea typeface="+mn-ea"/>
                          <a:cs typeface="+mn-cs"/>
                        </a:rPr>
                        <a:t>
 We are delighted to be the Official Water Partner for the Men in Purple &amp; Gold Kolkata Knight Riders!! Divided by Cities United By Mai Dubai!!
#MaiDubai #IPL2020  #Dream11IPL #IPL #IndianPremierLeague  #KKR #KolkataKnightRiders
#KnightRiders #KorboLorboJeetboRe  #KKRiders  #DineshKarthik  #SubhmanGill  #KuldeepYadav
</a:t>
                      </a:r>
                      <a:r>
                        <a:rPr kumimoji="0" lang="ar-AE" sz="1000" b="0" i="0" u="none" strike="noStrike" kern="1200" cap="none" spc="0" normalizeH="0" baseline="0" noProof="0">
                          <a:ln>
                            <a:noFill/>
                          </a:ln>
                          <a:solidFill>
                            <a:prstClr val="black"/>
                          </a:solidFill>
                          <a:effectLst/>
                          <a:uLnTx/>
                          <a:uFillTx/>
                          <a:latin typeface="+mn-lt"/>
                          <a:ea typeface="+mn-ea"/>
                          <a:cs typeface="+mn-cs"/>
                        </a:rPr>
                        <a:t>يسعدنا أن نكون شريك المياه الرسمي لفريق كالكوتا نايت رايدرز أبطال البنفسجي والذهبي!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0.5693202097726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239206329"/>
                  </a:ext>
                </a:extLst>
              </a:tr>
            </a:tbl>
          </a:graphicData>
        </a:graphic>
      </p:graphicFrame>
      <p:sp>
        <p:nvSpPr>
          <p:cNvPr id="4" name="Text Placeholder 3">
            <a:extLst>
              <a:ext uri="{FF2B5EF4-FFF2-40B4-BE49-F238E27FC236}">
                <a16:creationId xmlns:a16="http://schemas.microsoft.com/office/drawing/2014/main" id="{CA548952-CDC0-428F-A5E4-5AA640FC814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03798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8C210-DED0-4801-881C-4B795387B1E4}"/>
              </a:ext>
            </a:extLst>
          </p:cNvPr>
          <p:cNvSpPr>
            <a:spLocks noGrp="1"/>
          </p:cNvSpPr>
          <p:nvPr>
            <p:ph type="title"/>
          </p:nvPr>
        </p:nvSpPr>
        <p:spPr/>
        <p:txBody>
          <a:bodyPr/>
          <a:lstStyle/>
          <a:p>
            <a:r>
              <a:rPr lang="en-US"/>
              <a:t>Facebook Top Posts Table | Mai Dubai - Facebook - 18 of 26</a:t>
            </a:r>
          </a:p>
        </p:txBody>
      </p:sp>
      <p:graphicFrame>
        <p:nvGraphicFramePr>
          <p:cNvPr id="5" name="Table Placeholder 4">
            <a:extLst>
              <a:ext uri="{FF2B5EF4-FFF2-40B4-BE49-F238E27FC236}">
                <a16:creationId xmlns:a16="http://schemas.microsoft.com/office/drawing/2014/main" id="{F0E9CC6B-C755-4295-9E3A-418FF86508A4}"/>
              </a:ext>
            </a:extLst>
          </p:cNvPr>
          <p:cNvGraphicFramePr>
            <a:graphicFrameLocks noGrp="1"/>
          </p:cNvGraphicFramePr>
          <p:nvPr>
            <p:ph type="tbl" sz="quarter" idx="13"/>
            <p:extLst>
              <p:ext uri="{D42A27DB-BD31-4B8C-83A1-F6EECF244321}">
                <p14:modId xmlns:p14="http://schemas.microsoft.com/office/powerpoint/2010/main" val="295056803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39863303"/>
                    </a:ext>
                  </a:extLst>
                </a:gridCol>
                <a:gridCol w="411480">
                  <a:extLst>
                    <a:ext uri="{9D8B030D-6E8A-4147-A177-3AD203B41FA5}">
                      <a16:colId xmlns:a16="http://schemas.microsoft.com/office/drawing/2014/main" val="2242816923"/>
                    </a:ext>
                  </a:extLst>
                </a:gridCol>
                <a:gridCol w="411480">
                  <a:extLst>
                    <a:ext uri="{9D8B030D-6E8A-4147-A177-3AD203B41FA5}">
                      <a16:colId xmlns:a16="http://schemas.microsoft.com/office/drawing/2014/main" val="2267316408"/>
                    </a:ext>
                  </a:extLst>
                </a:gridCol>
                <a:gridCol w="411480">
                  <a:extLst>
                    <a:ext uri="{9D8B030D-6E8A-4147-A177-3AD203B41FA5}">
                      <a16:colId xmlns:a16="http://schemas.microsoft.com/office/drawing/2014/main" val="1993388798"/>
                    </a:ext>
                  </a:extLst>
                </a:gridCol>
                <a:gridCol w="411480">
                  <a:extLst>
                    <a:ext uri="{9D8B030D-6E8A-4147-A177-3AD203B41FA5}">
                      <a16:colId xmlns:a16="http://schemas.microsoft.com/office/drawing/2014/main" val="4022886876"/>
                    </a:ext>
                  </a:extLst>
                </a:gridCol>
                <a:gridCol w="411480">
                  <a:extLst>
                    <a:ext uri="{9D8B030D-6E8A-4147-A177-3AD203B41FA5}">
                      <a16:colId xmlns:a16="http://schemas.microsoft.com/office/drawing/2014/main" val="1689013812"/>
                    </a:ext>
                  </a:extLst>
                </a:gridCol>
                <a:gridCol w="411480">
                  <a:extLst>
                    <a:ext uri="{9D8B030D-6E8A-4147-A177-3AD203B41FA5}">
                      <a16:colId xmlns:a16="http://schemas.microsoft.com/office/drawing/2014/main" val="3733042124"/>
                    </a:ext>
                  </a:extLst>
                </a:gridCol>
                <a:gridCol w="411480">
                  <a:extLst>
                    <a:ext uri="{9D8B030D-6E8A-4147-A177-3AD203B41FA5}">
                      <a16:colId xmlns:a16="http://schemas.microsoft.com/office/drawing/2014/main" val="4216694983"/>
                    </a:ext>
                  </a:extLst>
                </a:gridCol>
                <a:gridCol w="411480">
                  <a:extLst>
                    <a:ext uri="{9D8B030D-6E8A-4147-A177-3AD203B41FA5}">
                      <a16:colId xmlns:a16="http://schemas.microsoft.com/office/drawing/2014/main" val="808773353"/>
                    </a:ext>
                  </a:extLst>
                </a:gridCol>
                <a:gridCol w="411480">
                  <a:extLst>
                    <a:ext uri="{9D8B030D-6E8A-4147-A177-3AD203B41FA5}">
                      <a16:colId xmlns:a16="http://schemas.microsoft.com/office/drawing/2014/main" val="1842799291"/>
                    </a:ext>
                  </a:extLst>
                </a:gridCol>
                <a:gridCol w="411480">
                  <a:extLst>
                    <a:ext uri="{9D8B030D-6E8A-4147-A177-3AD203B41FA5}">
                      <a16:colId xmlns:a16="http://schemas.microsoft.com/office/drawing/2014/main" val="1784405790"/>
                    </a:ext>
                  </a:extLst>
                </a:gridCol>
                <a:gridCol w="411480">
                  <a:extLst>
                    <a:ext uri="{9D8B030D-6E8A-4147-A177-3AD203B41FA5}">
                      <a16:colId xmlns:a16="http://schemas.microsoft.com/office/drawing/2014/main" val="2878229931"/>
                    </a:ext>
                  </a:extLst>
                </a:gridCol>
                <a:gridCol w="411480">
                  <a:extLst>
                    <a:ext uri="{9D8B030D-6E8A-4147-A177-3AD203B41FA5}">
                      <a16:colId xmlns:a16="http://schemas.microsoft.com/office/drawing/2014/main" val="2676355229"/>
                    </a:ext>
                  </a:extLst>
                </a:gridCol>
                <a:gridCol w="411480">
                  <a:extLst>
                    <a:ext uri="{9D8B030D-6E8A-4147-A177-3AD203B41FA5}">
                      <a16:colId xmlns:a16="http://schemas.microsoft.com/office/drawing/2014/main" val="47088505"/>
                    </a:ext>
                  </a:extLst>
                </a:gridCol>
                <a:gridCol w="411480">
                  <a:extLst>
                    <a:ext uri="{9D8B030D-6E8A-4147-A177-3AD203B41FA5}">
                      <a16:colId xmlns:a16="http://schemas.microsoft.com/office/drawing/2014/main" val="262540626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0739140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- 2020-09-06 13:00:04</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be the Official Water Partner for the Men in Red Royal Challengers Bangalore!! Divided by Cities United By Mai Dubai!
#MaiDubai #PlayBold #WeAreChallengers #RCB #ViratKohli #KingKohli #ABD #YuziChahal #IPL2020 #Dream11IPL #IPL #IndianPremierLeague 
</a:t>
                      </a:r>
                      <a:r>
                        <a:rPr kumimoji="0" lang="ar-AE" sz="1000" b="0" i="0" u="none" strike="noStrike" kern="1200" cap="none" spc="0" normalizeH="0" baseline="0" noProof="0">
                          <a:ln>
                            <a:noFill/>
                          </a:ln>
                          <a:solidFill>
                            <a:prstClr val="black"/>
                          </a:solidFill>
                          <a:effectLst/>
                          <a:uLnTx/>
                          <a:uFillTx/>
                          <a:latin typeface="+mn-lt"/>
                          <a:ea typeface="+mn-ea"/>
                          <a:cs typeface="+mn-cs"/>
                        </a:rPr>
                        <a:t>يشرفنا ان نكون شريك المياه الرسمي لأبطال اللون الأحمر رويال تشالينجرز بانجلور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0.6131140720628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284728705"/>
                  </a:ext>
                </a:extLst>
              </a:tr>
            </a:tbl>
          </a:graphicData>
        </a:graphic>
      </p:graphicFrame>
      <p:sp>
        <p:nvSpPr>
          <p:cNvPr id="4" name="Text Placeholder 3">
            <a:extLst>
              <a:ext uri="{FF2B5EF4-FFF2-40B4-BE49-F238E27FC236}">
                <a16:creationId xmlns:a16="http://schemas.microsoft.com/office/drawing/2014/main" id="{C8043BE2-2781-40EC-AC35-9E457FBA0D1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05222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6E868-D7B1-4D0F-B5F1-CBE2D29878C9}"/>
              </a:ext>
            </a:extLst>
          </p:cNvPr>
          <p:cNvSpPr>
            <a:spLocks noGrp="1"/>
          </p:cNvSpPr>
          <p:nvPr>
            <p:ph type="title"/>
          </p:nvPr>
        </p:nvSpPr>
        <p:spPr/>
        <p:txBody>
          <a:bodyPr/>
          <a:lstStyle/>
          <a:p>
            <a:r>
              <a:rPr lang="en-US"/>
              <a:t>Facebook Top Posts Table | Mai Dubai - Facebook - 19 of 26</a:t>
            </a:r>
          </a:p>
        </p:txBody>
      </p:sp>
      <p:graphicFrame>
        <p:nvGraphicFramePr>
          <p:cNvPr id="5" name="Table Placeholder 4">
            <a:extLst>
              <a:ext uri="{FF2B5EF4-FFF2-40B4-BE49-F238E27FC236}">
                <a16:creationId xmlns:a16="http://schemas.microsoft.com/office/drawing/2014/main" id="{5EAD257D-2D25-492C-BE15-9C572282655D}"/>
              </a:ext>
            </a:extLst>
          </p:cNvPr>
          <p:cNvGraphicFramePr>
            <a:graphicFrameLocks noGrp="1"/>
          </p:cNvGraphicFramePr>
          <p:nvPr>
            <p:ph type="tbl" sz="quarter" idx="13"/>
            <p:extLst>
              <p:ext uri="{D42A27DB-BD31-4B8C-83A1-F6EECF244321}">
                <p14:modId xmlns:p14="http://schemas.microsoft.com/office/powerpoint/2010/main" val="136704046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95893313"/>
                    </a:ext>
                  </a:extLst>
                </a:gridCol>
                <a:gridCol w="411480">
                  <a:extLst>
                    <a:ext uri="{9D8B030D-6E8A-4147-A177-3AD203B41FA5}">
                      <a16:colId xmlns:a16="http://schemas.microsoft.com/office/drawing/2014/main" val="2090771019"/>
                    </a:ext>
                  </a:extLst>
                </a:gridCol>
                <a:gridCol w="411480">
                  <a:extLst>
                    <a:ext uri="{9D8B030D-6E8A-4147-A177-3AD203B41FA5}">
                      <a16:colId xmlns:a16="http://schemas.microsoft.com/office/drawing/2014/main" val="1285877729"/>
                    </a:ext>
                  </a:extLst>
                </a:gridCol>
                <a:gridCol w="411480">
                  <a:extLst>
                    <a:ext uri="{9D8B030D-6E8A-4147-A177-3AD203B41FA5}">
                      <a16:colId xmlns:a16="http://schemas.microsoft.com/office/drawing/2014/main" val="1565897337"/>
                    </a:ext>
                  </a:extLst>
                </a:gridCol>
                <a:gridCol w="411480">
                  <a:extLst>
                    <a:ext uri="{9D8B030D-6E8A-4147-A177-3AD203B41FA5}">
                      <a16:colId xmlns:a16="http://schemas.microsoft.com/office/drawing/2014/main" val="2696485216"/>
                    </a:ext>
                  </a:extLst>
                </a:gridCol>
                <a:gridCol w="411480">
                  <a:extLst>
                    <a:ext uri="{9D8B030D-6E8A-4147-A177-3AD203B41FA5}">
                      <a16:colId xmlns:a16="http://schemas.microsoft.com/office/drawing/2014/main" val="3050706922"/>
                    </a:ext>
                  </a:extLst>
                </a:gridCol>
                <a:gridCol w="411480">
                  <a:extLst>
                    <a:ext uri="{9D8B030D-6E8A-4147-A177-3AD203B41FA5}">
                      <a16:colId xmlns:a16="http://schemas.microsoft.com/office/drawing/2014/main" val="3250758694"/>
                    </a:ext>
                  </a:extLst>
                </a:gridCol>
                <a:gridCol w="411480">
                  <a:extLst>
                    <a:ext uri="{9D8B030D-6E8A-4147-A177-3AD203B41FA5}">
                      <a16:colId xmlns:a16="http://schemas.microsoft.com/office/drawing/2014/main" val="3852649265"/>
                    </a:ext>
                  </a:extLst>
                </a:gridCol>
                <a:gridCol w="411480">
                  <a:extLst>
                    <a:ext uri="{9D8B030D-6E8A-4147-A177-3AD203B41FA5}">
                      <a16:colId xmlns:a16="http://schemas.microsoft.com/office/drawing/2014/main" val="1422131527"/>
                    </a:ext>
                  </a:extLst>
                </a:gridCol>
                <a:gridCol w="411480">
                  <a:extLst>
                    <a:ext uri="{9D8B030D-6E8A-4147-A177-3AD203B41FA5}">
                      <a16:colId xmlns:a16="http://schemas.microsoft.com/office/drawing/2014/main" val="3031346342"/>
                    </a:ext>
                  </a:extLst>
                </a:gridCol>
                <a:gridCol w="411480">
                  <a:extLst>
                    <a:ext uri="{9D8B030D-6E8A-4147-A177-3AD203B41FA5}">
                      <a16:colId xmlns:a16="http://schemas.microsoft.com/office/drawing/2014/main" val="1246745226"/>
                    </a:ext>
                  </a:extLst>
                </a:gridCol>
                <a:gridCol w="411480">
                  <a:extLst>
                    <a:ext uri="{9D8B030D-6E8A-4147-A177-3AD203B41FA5}">
                      <a16:colId xmlns:a16="http://schemas.microsoft.com/office/drawing/2014/main" val="2609279032"/>
                    </a:ext>
                  </a:extLst>
                </a:gridCol>
                <a:gridCol w="411480">
                  <a:extLst>
                    <a:ext uri="{9D8B030D-6E8A-4147-A177-3AD203B41FA5}">
                      <a16:colId xmlns:a16="http://schemas.microsoft.com/office/drawing/2014/main" val="4144099024"/>
                    </a:ext>
                  </a:extLst>
                </a:gridCol>
                <a:gridCol w="411480">
                  <a:extLst>
                    <a:ext uri="{9D8B030D-6E8A-4147-A177-3AD203B41FA5}">
                      <a16:colId xmlns:a16="http://schemas.microsoft.com/office/drawing/2014/main" val="3489258416"/>
                    </a:ext>
                  </a:extLst>
                </a:gridCol>
                <a:gridCol w="411480">
                  <a:extLst>
                    <a:ext uri="{9D8B030D-6E8A-4147-A177-3AD203B41FA5}">
                      <a16:colId xmlns:a16="http://schemas.microsoft.com/office/drawing/2014/main" val="247339753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63234551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- 2020-09-07 16:57:55</a:t>
                      </a:r>
                      <a:r>
                        <a:rPr kumimoji="0" lang="en-US" sz="1000" b="0" i="0" u="none" strike="noStrike" kern="1200" cap="none" spc="0" normalizeH="0" baseline="0" noProof="0">
                          <a:ln>
                            <a:noFill/>
                          </a:ln>
                          <a:solidFill>
                            <a:prstClr val="black"/>
                          </a:solidFill>
                          <a:effectLst/>
                          <a:uLnTx/>
                          <a:uFillTx/>
                          <a:latin typeface="+mn-lt"/>
                          <a:ea typeface="+mn-ea"/>
                          <a:cs typeface="+mn-cs"/>
                        </a:rPr>
                        <a:t>
 The constant rehydration is pure AnbuDen nostalgia... #MaiDubai #WhistlePodu 🦁💛
Photo courtesy Chennai Super Kings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0.79922923646237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811860738"/>
                  </a:ext>
                </a:extLst>
              </a:tr>
            </a:tbl>
          </a:graphicData>
        </a:graphic>
      </p:graphicFrame>
      <p:sp>
        <p:nvSpPr>
          <p:cNvPr id="4" name="Text Placeholder 3">
            <a:extLst>
              <a:ext uri="{FF2B5EF4-FFF2-40B4-BE49-F238E27FC236}">
                <a16:creationId xmlns:a16="http://schemas.microsoft.com/office/drawing/2014/main" id="{2C8629F2-CED0-4655-B5D0-11DB4FF05F3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19563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427CD-9E52-42C2-B2FE-2364BBE1BBB4}"/>
              </a:ext>
            </a:extLst>
          </p:cNvPr>
          <p:cNvSpPr>
            <a:spLocks noGrp="1"/>
          </p:cNvSpPr>
          <p:nvPr>
            <p:ph type="title"/>
          </p:nvPr>
        </p:nvSpPr>
        <p:spPr/>
        <p:txBody>
          <a:bodyPr/>
          <a:lstStyle/>
          <a:p>
            <a:r>
              <a:rPr lang="en-US"/>
              <a:t>Facebook Top Posts Table | Mai Dubai - Facebook - 20 of 26</a:t>
            </a:r>
          </a:p>
        </p:txBody>
      </p:sp>
      <p:graphicFrame>
        <p:nvGraphicFramePr>
          <p:cNvPr id="5" name="Table Placeholder 4">
            <a:extLst>
              <a:ext uri="{FF2B5EF4-FFF2-40B4-BE49-F238E27FC236}">
                <a16:creationId xmlns:a16="http://schemas.microsoft.com/office/drawing/2014/main" id="{5E1F0C6A-5183-4C62-812F-8FC68E49F459}"/>
              </a:ext>
            </a:extLst>
          </p:cNvPr>
          <p:cNvGraphicFramePr>
            <a:graphicFrameLocks noGrp="1"/>
          </p:cNvGraphicFramePr>
          <p:nvPr>
            <p:ph type="tbl" sz="quarter" idx="13"/>
            <p:extLst>
              <p:ext uri="{D42A27DB-BD31-4B8C-83A1-F6EECF244321}">
                <p14:modId xmlns:p14="http://schemas.microsoft.com/office/powerpoint/2010/main" val="81564808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40089555"/>
                    </a:ext>
                  </a:extLst>
                </a:gridCol>
                <a:gridCol w="411480">
                  <a:extLst>
                    <a:ext uri="{9D8B030D-6E8A-4147-A177-3AD203B41FA5}">
                      <a16:colId xmlns:a16="http://schemas.microsoft.com/office/drawing/2014/main" val="983543436"/>
                    </a:ext>
                  </a:extLst>
                </a:gridCol>
                <a:gridCol w="411480">
                  <a:extLst>
                    <a:ext uri="{9D8B030D-6E8A-4147-A177-3AD203B41FA5}">
                      <a16:colId xmlns:a16="http://schemas.microsoft.com/office/drawing/2014/main" val="232860894"/>
                    </a:ext>
                  </a:extLst>
                </a:gridCol>
                <a:gridCol w="411480">
                  <a:extLst>
                    <a:ext uri="{9D8B030D-6E8A-4147-A177-3AD203B41FA5}">
                      <a16:colId xmlns:a16="http://schemas.microsoft.com/office/drawing/2014/main" val="1367059117"/>
                    </a:ext>
                  </a:extLst>
                </a:gridCol>
                <a:gridCol w="411480">
                  <a:extLst>
                    <a:ext uri="{9D8B030D-6E8A-4147-A177-3AD203B41FA5}">
                      <a16:colId xmlns:a16="http://schemas.microsoft.com/office/drawing/2014/main" val="4030326066"/>
                    </a:ext>
                  </a:extLst>
                </a:gridCol>
                <a:gridCol w="411480">
                  <a:extLst>
                    <a:ext uri="{9D8B030D-6E8A-4147-A177-3AD203B41FA5}">
                      <a16:colId xmlns:a16="http://schemas.microsoft.com/office/drawing/2014/main" val="3960659605"/>
                    </a:ext>
                  </a:extLst>
                </a:gridCol>
                <a:gridCol w="411480">
                  <a:extLst>
                    <a:ext uri="{9D8B030D-6E8A-4147-A177-3AD203B41FA5}">
                      <a16:colId xmlns:a16="http://schemas.microsoft.com/office/drawing/2014/main" val="486557762"/>
                    </a:ext>
                  </a:extLst>
                </a:gridCol>
                <a:gridCol w="411480">
                  <a:extLst>
                    <a:ext uri="{9D8B030D-6E8A-4147-A177-3AD203B41FA5}">
                      <a16:colId xmlns:a16="http://schemas.microsoft.com/office/drawing/2014/main" val="882900868"/>
                    </a:ext>
                  </a:extLst>
                </a:gridCol>
                <a:gridCol w="411480">
                  <a:extLst>
                    <a:ext uri="{9D8B030D-6E8A-4147-A177-3AD203B41FA5}">
                      <a16:colId xmlns:a16="http://schemas.microsoft.com/office/drawing/2014/main" val="812971340"/>
                    </a:ext>
                  </a:extLst>
                </a:gridCol>
                <a:gridCol w="411480">
                  <a:extLst>
                    <a:ext uri="{9D8B030D-6E8A-4147-A177-3AD203B41FA5}">
                      <a16:colId xmlns:a16="http://schemas.microsoft.com/office/drawing/2014/main" val="2346995784"/>
                    </a:ext>
                  </a:extLst>
                </a:gridCol>
                <a:gridCol w="411480">
                  <a:extLst>
                    <a:ext uri="{9D8B030D-6E8A-4147-A177-3AD203B41FA5}">
                      <a16:colId xmlns:a16="http://schemas.microsoft.com/office/drawing/2014/main" val="85530063"/>
                    </a:ext>
                  </a:extLst>
                </a:gridCol>
                <a:gridCol w="411480">
                  <a:extLst>
                    <a:ext uri="{9D8B030D-6E8A-4147-A177-3AD203B41FA5}">
                      <a16:colId xmlns:a16="http://schemas.microsoft.com/office/drawing/2014/main" val="2444262769"/>
                    </a:ext>
                  </a:extLst>
                </a:gridCol>
                <a:gridCol w="411480">
                  <a:extLst>
                    <a:ext uri="{9D8B030D-6E8A-4147-A177-3AD203B41FA5}">
                      <a16:colId xmlns:a16="http://schemas.microsoft.com/office/drawing/2014/main" val="4192341351"/>
                    </a:ext>
                  </a:extLst>
                </a:gridCol>
                <a:gridCol w="411480">
                  <a:extLst>
                    <a:ext uri="{9D8B030D-6E8A-4147-A177-3AD203B41FA5}">
                      <a16:colId xmlns:a16="http://schemas.microsoft.com/office/drawing/2014/main" val="755145091"/>
                    </a:ext>
                  </a:extLst>
                </a:gridCol>
                <a:gridCol w="411480">
                  <a:extLst>
                    <a:ext uri="{9D8B030D-6E8A-4147-A177-3AD203B41FA5}">
                      <a16:colId xmlns:a16="http://schemas.microsoft.com/office/drawing/2014/main" val="119530471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041749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- 2020-09-06 12:30:01</a:t>
                      </a:r>
                      <a:r>
                        <a:rPr kumimoji="0" lang="en-US" sz="1000" b="0" i="0" u="none" strike="noStrike" kern="1200" cap="none" spc="0" normalizeH="0" baseline="0" noProof="0">
                          <a:ln>
                            <a:noFill/>
                          </a:ln>
                          <a:solidFill>
                            <a:prstClr val="black"/>
                          </a:solidFill>
                          <a:effectLst/>
                          <a:uLnTx/>
                          <a:uFillTx/>
                          <a:latin typeface="+mn-lt"/>
                          <a:ea typeface="+mn-ea"/>
                          <a:cs typeface="+mn-cs"/>
                        </a:rPr>
                        <a:t>
 We are ecstatic to be the Official Water Partners for the Men in Orange SunRisers Hyderabad!! Divided by Cities United By Mai Dubai!!
#SRH #SunrisersHyderabad #OrangeArmy #Dream11IPL #IPL2020 #IPL  #IndianPremierLeague  #DavidWarner #BhuvneshwarKumar #RashidKhan 
</a:t>
                      </a:r>
                      <a:r>
                        <a:rPr kumimoji="0" lang="ar-AE" sz="1000" b="0" i="0" u="none" strike="noStrike" kern="1200" cap="none" spc="0" normalizeH="0" baseline="0" noProof="0">
                          <a:ln>
                            <a:noFill/>
                          </a:ln>
                          <a:solidFill>
                            <a:prstClr val="black"/>
                          </a:solidFill>
                          <a:effectLst/>
                          <a:uLnTx/>
                          <a:uFillTx/>
                          <a:latin typeface="+mn-lt"/>
                          <a:ea typeface="+mn-ea"/>
                          <a:cs typeface="+mn-cs"/>
                        </a:rPr>
                        <a:t>كلنا تحمس لأننا شريك المياه الرسمي للفريق البرتقالي صن رايزرز حيدر أباد،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0.8539803146589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78305730"/>
                  </a:ext>
                </a:extLst>
              </a:tr>
            </a:tbl>
          </a:graphicData>
        </a:graphic>
      </p:graphicFrame>
      <p:sp>
        <p:nvSpPr>
          <p:cNvPr id="4" name="Text Placeholder 3">
            <a:extLst>
              <a:ext uri="{FF2B5EF4-FFF2-40B4-BE49-F238E27FC236}">
                <a16:creationId xmlns:a16="http://schemas.microsoft.com/office/drawing/2014/main" id="{908A1CA9-0042-4F01-81DD-21CFF916695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55987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E5E87-1783-40B7-907D-64B651ED01B4}"/>
              </a:ext>
            </a:extLst>
          </p:cNvPr>
          <p:cNvSpPr>
            <a:spLocks noGrp="1"/>
          </p:cNvSpPr>
          <p:nvPr>
            <p:ph type="title"/>
          </p:nvPr>
        </p:nvSpPr>
        <p:spPr/>
        <p:txBody>
          <a:bodyPr/>
          <a:lstStyle/>
          <a:p>
            <a:r>
              <a:rPr lang="en-US"/>
              <a:t>Facebook Top Posts Table | Mai Dubai - Facebook - 21 of 26</a:t>
            </a:r>
          </a:p>
        </p:txBody>
      </p:sp>
      <p:graphicFrame>
        <p:nvGraphicFramePr>
          <p:cNvPr id="5" name="Table Placeholder 4">
            <a:extLst>
              <a:ext uri="{FF2B5EF4-FFF2-40B4-BE49-F238E27FC236}">
                <a16:creationId xmlns:a16="http://schemas.microsoft.com/office/drawing/2014/main" id="{DCC36B2C-61C3-4CC1-8B96-8ABFAD6E61E9}"/>
              </a:ext>
            </a:extLst>
          </p:cNvPr>
          <p:cNvGraphicFramePr>
            <a:graphicFrameLocks noGrp="1"/>
          </p:cNvGraphicFramePr>
          <p:nvPr>
            <p:ph type="tbl" sz="quarter" idx="13"/>
            <p:extLst>
              <p:ext uri="{D42A27DB-BD31-4B8C-83A1-F6EECF244321}">
                <p14:modId xmlns:p14="http://schemas.microsoft.com/office/powerpoint/2010/main" val="98122804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42860262"/>
                    </a:ext>
                  </a:extLst>
                </a:gridCol>
                <a:gridCol w="411480">
                  <a:extLst>
                    <a:ext uri="{9D8B030D-6E8A-4147-A177-3AD203B41FA5}">
                      <a16:colId xmlns:a16="http://schemas.microsoft.com/office/drawing/2014/main" val="1845970080"/>
                    </a:ext>
                  </a:extLst>
                </a:gridCol>
                <a:gridCol w="411480">
                  <a:extLst>
                    <a:ext uri="{9D8B030D-6E8A-4147-A177-3AD203B41FA5}">
                      <a16:colId xmlns:a16="http://schemas.microsoft.com/office/drawing/2014/main" val="463994676"/>
                    </a:ext>
                  </a:extLst>
                </a:gridCol>
                <a:gridCol w="411480">
                  <a:extLst>
                    <a:ext uri="{9D8B030D-6E8A-4147-A177-3AD203B41FA5}">
                      <a16:colId xmlns:a16="http://schemas.microsoft.com/office/drawing/2014/main" val="4192420616"/>
                    </a:ext>
                  </a:extLst>
                </a:gridCol>
                <a:gridCol w="411480">
                  <a:extLst>
                    <a:ext uri="{9D8B030D-6E8A-4147-A177-3AD203B41FA5}">
                      <a16:colId xmlns:a16="http://schemas.microsoft.com/office/drawing/2014/main" val="2404021251"/>
                    </a:ext>
                  </a:extLst>
                </a:gridCol>
                <a:gridCol w="411480">
                  <a:extLst>
                    <a:ext uri="{9D8B030D-6E8A-4147-A177-3AD203B41FA5}">
                      <a16:colId xmlns:a16="http://schemas.microsoft.com/office/drawing/2014/main" val="314484428"/>
                    </a:ext>
                  </a:extLst>
                </a:gridCol>
                <a:gridCol w="411480">
                  <a:extLst>
                    <a:ext uri="{9D8B030D-6E8A-4147-A177-3AD203B41FA5}">
                      <a16:colId xmlns:a16="http://schemas.microsoft.com/office/drawing/2014/main" val="2393770171"/>
                    </a:ext>
                  </a:extLst>
                </a:gridCol>
                <a:gridCol w="411480">
                  <a:extLst>
                    <a:ext uri="{9D8B030D-6E8A-4147-A177-3AD203B41FA5}">
                      <a16:colId xmlns:a16="http://schemas.microsoft.com/office/drawing/2014/main" val="3073177316"/>
                    </a:ext>
                  </a:extLst>
                </a:gridCol>
                <a:gridCol w="411480">
                  <a:extLst>
                    <a:ext uri="{9D8B030D-6E8A-4147-A177-3AD203B41FA5}">
                      <a16:colId xmlns:a16="http://schemas.microsoft.com/office/drawing/2014/main" val="2331331320"/>
                    </a:ext>
                  </a:extLst>
                </a:gridCol>
                <a:gridCol w="411480">
                  <a:extLst>
                    <a:ext uri="{9D8B030D-6E8A-4147-A177-3AD203B41FA5}">
                      <a16:colId xmlns:a16="http://schemas.microsoft.com/office/drawing/2014/main" val="4169959374"/>
                    </a:ext>
                  </a:extLst>
                </a:gridCol>
                <a:gridCol w="411480">
                  <a:extLst>
                    <a:ext uri="{9D8B030D-6E8A-4147-A177-3AD203B41FA5}">
                      <a16:colId xmlns:a16="http://schemas.microsoft.com/office/drawing/2014/main" val="3700097609"/>
                    </a:ext>
                  </a:extLst>
                </a:gridCol>
                <a:gridCol w="411480">
                  <a:extLst>
                    <a:ext uri="{9D8B030D-6E8A-4147-A177-3AD203B41FA5}">
                      <a16:colId xmlns:a16="http://schemas.microsoft.com/office/drawing/2014/main" val="1720866283"/>
                    </a:ext>
                  </a:extLst>
                </a:gridCol>
                <a:gridCol w="411480">
                  <a:extLst>
                    <a:ext uri="{9D8B030D-6E8A-4147-A177-3AD203B41FA5}">
                      <a16:colId xmlns:a16="http://schemas.microsoft.com/office/drawing/2014/main" val="2320103162"/>
                    </a:ext>
                  </a:extLst>
                </a:gridCol>
                <a:gridCol w="411480">
                  <a:extLst>
                    <a:ext uri="{9D8B030D-6E8A-4147-A177-3AD203B41FA5}">
                      <a16:colId xmlns:a16="http://schemas.microsoft.com/office/drawing/2014/main" val="275547086"/>
                    </a:ext>
                  </a:extLst>
                </a:gridCol>
                <a:gridCol w="411480">
                  <a:extLst>
                    <a:ext uri="{9D8B030D-6E8A-4147-A177-3AD203B41FA5}">
                      <a16:colId xmlns:a16="http://schemas.microsoft.com/office/drawing/2014/main" val="383013748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91364804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- 2020-09-06 14:00:02</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be the Official Water Partner for the defending champions, the Men in Blue Mumbai Indians!! Divided by Cities United By Mai Dubai!!
#MaiDubai #MumbaiIndians #MI #MIPaltan #OneFamily #Dream11IPL #IPL2020 #IPL #IndianPremierLeague  #RohitSharma  #TheHitman #HardikPandya #Pandya #JaspritBumrah #Burmah
</a:t>
                      </a:r>
                      <a:r>
                        <a:rPr kumimoji="0" lang="ar-AE" sz="1000" b="0" i="0" u="none" strike="noStrike" kern="1200" cap="none" spc="0" normalizeH="0" baseline="0" noProof="0">
                          <a:ln>
                            <a:noFill/>
                          </a:ln>
                          <a:solidFill>
                            <a:prstClr val="black"/>
                          </a:solidFill>
                          <a:effectLst/>
                          <a:uLnTx/>
                          <a:uFillTx/>
                          <a:latin typeface="+mn-lt"/>
                          <a:ea typeface="+mn-ea"/>
                          <a:cs typeface="+mn-cs"/>
                        </a:rPr>
                        <a:t>متحمسون جدا للإعلان عن كوننا شريك المياه الرسمي للمدافعين عن اللقب مومباي إنديانز كشريك المياه الرسمي ضمن دوري الكريكيت الهندي.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0.49268095076475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632995819"/>
                  </a:ext>
                </a:extLst>
              </a:tr>
            </a:tbl>
          </a:graphicData>
        </a:graphic>
      </p:graphicFrame>
      <p:sp>
        <p:nvSpPr>
          <p:cNvPr id="4" name="Text Placeholder 3">
            <a:extLst>
              <a:ext uri="{FF2B5EF4-FFF2-40B4-BE49-F238E27FC236}">
                <a16:creationId xmlns:a16="http://schemas.microsoft.com/office/drawing/2014/main" id="{9834BC5D-EB55-4016-A71C-CFAB171DF49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290644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F5982-702E-4352-8F94-DDCA50248BE1}"/>
              </a:ext>
            </a:extLst>
          </p:cNvPr>
          <p:cNvSpPr>
            <a:spLocks noGrp="1"/>
          </p:cNvSpPr>
          <p:nvPr>
            <p:ph type="title"/>
          </p:nvPr>
        </p:nvSpPr>
        <p:spPr/>
        <p:txBody>
          <a:bodyPr/>
          <a:lstStyle/>
          <a:p>
            <a:r>
              <a:rPr lang="en-US"/>
              <a:t>Facebook Top Posts Table | Mai Dubai - Facebook - 22 of 26</a:t>
            </a:r>
          </a:p>
        </p:txBody>
      </p:sp>
      <p:graphicFrame>
        <p:nvGraphicFramePr>
          <p:cNvPr id="5" name="Table Placeholder 4">
            <a:extLst>
              <a:ext uri="{FF2B5EF4-FFF2-40B4-BE49-F238E27FC236}">
                <a16:creationId xmlns:a16="http://schemas.microsoft.com/office/drawing/2014/main" id="{99C48890-6F5A-4BF4-8927-DB2E7F7B2B25}"/>
              </a:ext>
            </a:extLst>
          </p:cNvPr>
          <p:cNvGraphicFramePr>
            <a:graphicFrameLocks noGrp="1"/>
          </p:cNvGraphicFramePr>
          <p:nvPr>
            <p:ph type="tbl" sz="quarter" idx="13"/>
            <p:extLst>
              <p:ext uri="{D42A27DB-BD31-4B8C-83A1-F6EECF244321}">
                <p14:modId xmlns:p14="http://schemas.microsoft.com/office/powerpoint/2010/main" val="12786375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45427448"/>
                    </a:ext>
                  </a:extLst>
                </a:gridCol>
                <a:gridCol w="411480">
                  <a:extLst>
                    <a:ext uri="{9D8B030D-6E8A-4147-A177-3AD203B41FA5}">
                      <a16:colId xmlns:a16="http://schemas.microsoft.com/office/drawing/2014/main" val="4183797901"/>
                    </a:ext>
                  </a:extLst>
                </a:gridCol>
                <a:gridCol w="411480">
                  <a:extLst>
                    <a:ext uri="{9D8B030D-6E8A-4147-A177-3AD203B41FA5}">
                      <a16:colId xmlns:a16="http://schemas.microsoft.com/office/drawing/2014/main" val="1454264413"/>
                    </a:ext>
                  </a:extLst>
                </a:gridCol>
                <a:gridCol w="411480">
                  <a:extLst>
                    <a:ext uri="{9D8B030D-6E8A-4147-A177-3AD203B41FA5}">
                      <a16:colId xmlns:a16="http://schemas.microsoft.com/office/drawing/2014/main" val="1421824615"/>
                    </a:ext>
                  </a:extLst>
                </a:gridCol>
                <a:gridCol w="411480">
                  <a:extLst>
                    <a:ext uri="{9D8B030D-6E8A-4147-A177-3AD203B41FA5}">
                      <a16:colId xmlns:a16="http://schemas.microsoft.com/office/drawing/2014/main" val="3412110343"/>
                    </a:ext>
                  </a:extLst>
                </a:gridCol>
                <a:gridCol w="411480">
                  <a:extLst>
                    <a:ext uri="{9D8B030D-6E8A-4147-A177-3AD203B41FA5}">
                      <a16:colId xmlns:a16="http://schemas.microsoft.com/office/drawing/2014/main" val="4218920488"/>
                    </a:ext>
                  </a:extLst>
                </a:gridCol>
                <a:gridCol w="411480">
                  <a:extLst>
                    <a:ext uri="{9D8B030D-6E8A-4147-A177-3AD203B41FA5}">
                      <a16:colId xmlns:a16="http://schemas.microsoft.com/office/drawing/2014/main" val="2024264203"/>
                    </a:ext>
                  </a:extLst>
                </a:gridCol>
                <a:gridCol w="411480">
                  <a:extLst>
                    <a:ext uri="{9D8B030D-6E8A-4147-A177-3AD203B41FA5}">
                      <a16:colId xmlns:a16="http://schemas.microsoft.com/office/drawing/2014/main" val="4156483740"/>
                    </a:ext>
                  </a:extLst>
                </a:gridCol>
                <a:gridCol w="411480">
                  <a:extLst>
                    <a:ext uri="{9D8B030D-6E8A-4147-A177-3AD203B41FA5}">
                      <a16:colId xmlns:a16="http://schemas.microsoft.com/office/drawing/2014/main" val="900277425"/>
                    </a:ext>
                  </a:extLst>
                </a:gridCol>
                <a:gridCol w="411480">
                  <a:extLst>
                    <a:ext uri="{9D8B030D-6E8A-4147-A177-3AD203B41FA5}">
                      <a16:colId xmlns:a16="http://schemas.microsoft.com/office/drawing/2014/main" val="2785643145"/>
                    </a:ext>
                  </a:extLst>
                </a:gridCol>
                <a:gridCol w="411480">
                  <a:extLst>
                    <a:ext uri="{9D8B030D-6E8A-4147-A177-3AD203B41FA5}">
                      <a16:colId xmlns:a16="http://schemas.microsoft.com/office/drawing/2014/main" val="2128783987"/>
                    </a:ext>
                  </a:extLst>
                </a:gridCol>
                <a:gridCol w="411480">
                  <a:extLst>
                    <a:ext uri="{9D8B030D-6E8A-4147-A177-3AD203B41FA5}">
                      <a16:colId xmlns:a16="http://schemas.microsoft.com/office/drawing/2014/main" val="3676915772"/>
                    </a:ext>
                  </a:extLst>
                </a:gridCol>
                <a:gridCol w="411480">
                  <a:extLst>
                    <a:ext uri="{9D8B030D-6E8A-4147-A177-3AD203B41FA5}">
                      <a16:colId xmlns:a16="http://schemas.microsoft.com/office/drawing/2014/main" val="3112059072"/>
                    </a:ext>
                  </a:extLst>
                </a:gridCol>
                <a:gridCol w="411480">
                  <a:extLst>
                    <a:ext uri="{9D8B030D-6E8A-4147-A177-3AD203B41FA5}">
                      <a16:colId xmlns:a16="http://schemas.microsoft.com/office/drawing/2014/main" val="679536967"/>
                    </a:ext>
                  </a:extLst>
                </a:gridCol>
                <a:gridCol w="411480">
                  <a:extLst>
                    <a:ext uri="{9D8B030D-6E8A-4147-A177-3AD203B41FA5}">
                      <a16:colId xmlns:a16="http://schemas.microsoft.com/office/drawing/2014/main" val="269536467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320905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- 2020-09-28 06:31:32</a:t>
                      </a:r>
                      <a:r>
                        <a:rPr kumimoji="0" lang="en-US" sz="1000" b="0" i="0" u="none" strike="noStrike" kern="1200" cap="none" spc="0" normalizeH="0" baseline="0" noProof="0">
                          <a:ln>
                            <a:noFill/>
                          </a:ln>
                          <a:solidFill>
                            <a:prstClr val="black"/>
                          </a:solidFill>
                          <a:effectLst/>
                          <a:uLnTx/>
                          <a:uFillTx/>
                          <a:latin typeface="+mn-lt"/>
                          <a:ea typeface="+mn-ea"/>
                          <a:cs typeface="+mn-cs"/>
                        </a:rPr>
                        <a:t>
 Chennai Super Kings three-time champions in 2010, 2011 and 2018 are ready for a comeback! Who is your favorite player from the Yellow Team? 
Divided by Cities, United by Mai Dubai! 
#MaiDubai #CSK #ChennaiSuperKings #IPL20 #Dream11IPL #IPL2020 #IPL #IndianPremierLeague #WhistlePodu 
</a:t>
                      </a:r>
                      <a:r>
                        <a:rPr kumimoji="0" lang="ar-AE" sz="1000" b="0" i="0" u="none" strike="noStrike" kern="1200" cap="none" spc="0" normalizeH="0" baseline="0" noProof="0">
                          <a:ln>
                            <a:noFill/>
                          </a:ln>
                          <a:solidFill>
                            <a:prstClr val="black"/>
                          </a:solidFill>
                          <a:effectLst/>
                          <a:uLnTx/>
                          <a:uFillTx/>
                          <a:latin typeface="+mn-lt"/>
                          <a:ea typeface="+mn-ea"/>
                          <a:cs typeface="+mn-cs"/>
                        </a:rPr>
                        <a:t>تشيناي سوبر كينجز حصلوا على اللقب ثلاثة مرات في عام ٢٠١٠، ٢٠١١ و ٢٠١٨ ومستعدون للعودة بقوة! من هو لاعبكم المفضل من الفريق الأصفر؟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0.01095116328732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742193937"/>
                  </a:ext>
                </a:extLst>
              </a:tr>
            </a:tbl>
          </a:graphicData>
        </a:graphic>
      </p:graphicFrame>
      <p:sp>
        <p:nvSpPr>
          <p:cNvPr id="4" name="Text Placeholder 3">
            <a:extLst>
              <a:ext uri="{FF2B5EF4-FFF2-40B4-BE49-F238E27FC236}">
                <a16:creationId xmlns:a16="http://schemas.microsoft.com/office/drawing/2014/main" id="{61E99302-B7CC-4D5A-8B58-D3BC7620A53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563217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0B6-17A9-40B1-94B0-C2FFE2261E27}"/>
              </a:ext>
            </a:extLst>
          </p:cNvPr>
          <p:cNvSpPr>
            <a:spLocks noGrp="1"/>
          </p:cNvSpPr>
          <p:nvPr>
            <p:ph type="title"/>
          </p:nvPr>
        </p:nvSpPr>
        <p:spPr/>
        <p:txBody>
          <a:bodyPr/>
          <a:lstStyle/>
          <a:p>
            <a:r>
              <a:rPr lang="en-US"/>
              <a:t>Facebook Top Posts Table | Mai Dubai - Facebook - 23 of 26</a:t>
            </a:r>
          </a:p>
        </p:txBody>
      </p:sp>
      <p:graphicFrame>
        <p:nvGraphicFramePr>
          <p:cNvPr id="5" name="Table Placeholder 4">
            <a:extLst>
              <a:ext uri="{FF2B5EF4-FFF2-40B4-BE49-F238E27FC236}">
                <a16:creationId xmlns:a16="http://schemas.microsoft.com/office/drawing/2014/main" id="{47F6C231-EAEE-4128-90F3-B67DF3AC732E}"/>
              </a:ext>
            </a:extLst>
          </p:cNvPr>
          <p:cNvGraphicFramePr>
            <a:graphicFrameLocks noGrp="1"/>
          </p:cNvGraphicFramePr>
          <p:nvPr>
            <p:ph type="tbl" sz="quarter" idx="13"/>
            <p:extLst>
              <p:ext uri="{D42A27DB-BD31-4B8C-83A1-F6EECF244321}">
                <p14:modId xmlns:p14="http://schemas.microsoft.com/office/powerpoint/2010/main" val="204648998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85897740"/>
                    </a:ext>
                  </a:extLst>
                </a:gridCol>
                <a:gridCol w="411480">
                  <a:extLst>
                    <a:ext uri="{9D8B030D-6E8A-4147-A177-3AD203B41FA5}">
                      <a16:colId xmlns:a16="http://schemas.microsoft.com/office/drawing/2014/main" val="1535984792"/>
                    </a:ext>
                  </a:extLst>
                </a:gridCol>
                <a:gridCol w="411480">
                  <a:extLst>
                    <a:ext uri="{9D8B030D-6E8A-4147-A177-3AD203B41FA5}">
                      <a16:colId xmlns:a16="http://schemas.microsoft.com/office/drawing/2014/main" val="2436727011"/>
                    </a:ext>
                  </a:extLst>
                </a:gridCol>
                <a:gridCol w="411480">
                  <a:extLst>
                    <a:ext uri="{9D8B030D-6E8A-4147-A177-3AD203B41FA5}">
                      <a16:colId xmlns:a16="http://schemas.microsoft.com/office/drawing/2014/main" val="1490862631"/>
                    </a:ext>
                  </a:extLst>
                </a:gridCol>
                <a:gridCol w="411480">
                  <a:extLst>
                    <a:ext uri="{9D8B030D-6E8A-4147-A177-3AD203B41FA5}">
                      <a16:colId xmlns:a16="http://schemas.microsoft.com/office/drawing/2014/main" val="1888799144"/>
                    </a:ext>
                  </a:extLst>
                </a:gridCol>
                <a:gridCol w="411480">
                  <a:extLst>
                    <a:ext uri="{9D8B030D-6E8A-4147-A177-3AD203B41FA5}">
                      <a16:colId xmlns:a16="http://schemas.microsoft.com/office/drawing/2014/main" val="2274164631"/>
                    </a:ext>
                  </a:extLst>
                </a:gridCol>
                <a:gridCol w="411480">
                  <a:extLst>
                    <a:ext uri="{9D8B030D-6E8A-4147-A177-3AD203B41FA5}">
                      <a16:colId xmlns:a16="http://schemas.microsoft.com/office/drawing/2014/main" val="1244210304"/>
                    </a:ext>
                  </a:extLst>
                </a:gridCol>
                <a:gridCol w="411480">
                  <a:extLst>
                    <a:ext uri="{9D8B030D-6E8A-4147-A177-3AD203B41FA5}">
                      <a16:colId xmlns:a16="http://schemas.microsoft.com/office/drawing/2014/main" val="2352830950"/>
                    </a:ext>
                  </a:extLst>
                </a:gridCol>
                <a:gridCol w="411480">
                  <a:extLst>
                    <a:ext uri="{9D8B030D-6E8A-4147-A177-3AD203B41FA5}">
                      <a16:colId xmlns:a16="http://schemas.microsoft.com/office/drawing/2014/main" val="480726510"/>
                    </a:ext>
                  </a:extLst>
                </a:gridCol>
                <a:gridCol w="411480">
                  <a:extLst>
                    <a:ext uri="{9D8B030D-6E8A-4147-A177-3AD203B41FA5}">
                      <a16:colId xmlns:a16="http://schemas.microsoft.com/office/drawing/2014/main" val="2790457895"/>
                    </a:ext>
                  </a:extLst>
                </a:gridCol>
                <a:gridCol w="411480">
                  <a:extLst>
                    <a:ext uri="{9D8B030D-6E8A-4147-A177-3AD203B41FA5}">
                      <a16:colId xmlns:a16="http://schemas.microsoft.com/office/drawing/2014/main" val="69395283"/>
                    </a:ext>
                  </a:extLst>
                </a:gridCol>
                <a:gridCol w="411480">
                  <a:extLst>
                    <a:ext uri="{9D8B030D-6E8A-4147-A177-3AD203B41FA5}">
                      <a16:colId xmlns:a16="http://schemas.microsoft.com/office/drawing/2014/main" val="3177925777"/>
                    </a:ext>
                  </a:extLst>
                </a:gridCol>
                <a:gridCol w="411480">
                  <a:extLst>
                    <a:ext uri="{9D8B030D-6E8A-4147-A177-3AD203B41FA5}">
                      <a16:colId xmlns:a16="http://schemas.microsoft.com/office/drawing/2014/main" val="2643359976"/>
                    </a:ext>
                  </a:extLst>
                </a:gridCol>
                <a:gridCol w="411480">
                  <a:extLst>
                    <a:ext uri="{9D8B030D-6E8A-4147-A177-3AD203B41FA5}">
                      <a16:colId xmlns:a16="http://schemas.microsoft.com/office/drawing/2014/main" val="1464739522"/>
                    </a:ext>
                  </a:extLst>
                </a:gridCol>
                <a:gridCol w="411480">
                  <a:extLst>
                    <a:ext uri="{9D8B030D-6E8A-4147-A177-3AD203B41FA5}">
                      <a16:colId xmlns:a16="http://schemas.microsoft.com/office/drawing/2014/main" val="90368330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660093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- 2020-09-20 09:14:56</a:t>
                      </a:r>
                      <a:r>
                        <a:rPr kumimoji="0" lang="en-US" sz="1000" b="0" i="0" u="none" strike="noStrike" kern="1200" cap="none" spc="0" normalizeH="0" baseline="0" noProof="0">
                          <a:ln>
                            <a:noFill/>
                          </a:ln>
                          <a:solidFill>
                            <a:prstClr val="black"/>
                          </a:solidFill>
                          <a:effectLst/>
                          <a:uLnTx/>
                          <a:uFillTx/>
                          <a:latin typeface="+mn-lt"/>
                          <a:ea typeface="+mn-ea"/>
                          <a:cs typeface="+mn-cs"/>
                        </a:rPr>
                        <a:t>
 Men in Red Royal Challengers Bangalore are set to make a splash tomorrow with Mai Dubai by their side.
Divided by Cities, United by Mai Dubai 
#PlayBold #IPL2020 #WeAreChallengers #MaiDubai 
</a:t>
                      </a:r>
                      <a:r>
                        <a:rPr kumimoji="0" lang="ar-AE" sz="1000" b="0" i="0" u="none" strike="noStrike" kern="1200" cap="none" spc="0" normalizeH="0" baseline="0" noProof="0">
                          <a:ln>
                            <a:noFill/>
                          </a:ln>
                          <a:solidFill>
                            <a:prstClr val="black"/>
                          </a:solidFill>
                          <a:effectLst/>
                          <a:uLnTx/>
                          <a:uFillTx/>
                          <a:latin typeface="+mn-lt"/>
                          <a:ea typeface="+mn-ea"/>
                          <a:cs typeface="+mn-cs"/>
                        </a:rPr>
                        <a:t>رجال الفريق الأحمر، رويال تشالينجرز بانجلور، جاهزون للبداية الأولى في دوري الكريكيت الهندي غداً وماي دبي بجانبهم 
ماي دبي توحدنا 
#ماي_دبي
</a:t>
                      </a:r>
                      <a:r>
                        <a:rPr kumimoji="0" lang="en-US" sz="1000" b="0" i="0" u="none" strike="noStrike" kern="1200" cap="none" spc="0" normalizeH="0" baseline="0" noProof="0">
                          <a:ln>
                            <a:noFill/>
                          </a:ln>
                          <a:solidFill>
                            <a:prstClr val="black"/>
                          </a:solidFill>
                          <a:effectLst/>
                          <a:uLnTx/>
                          <a:uFillTx/>
                          <a:latin typeface="+mn-lt"/>
                          <a:ea typeface="+mn-ea"/>
                          <a:cs typeface="+mn-cs"/>
                        </a:rPr>
                        <a:t>Courtesy of: Royal Challengers Bangalore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0.30656878363361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876291660"/>
                  </a:ext>
                </a:extLst>
              </a:tr>
            </a:tbl>
          </a:graphicData>
        </a:graphic>
      </p:graphicFrame>
      <p:sp>
        <p:nvSpPr>
          <p:cNvPr id="4" name="Text Placeholder 3">
            <a:extLst>
              <a:ext uri="{FF2B5EF4-FFF2-40B4-BE49-F238E27FC236}">
                <a16:creationId xmlns:a16="http://schemas.microsoft.com/office/drawing/2014/main" id="{DF4502E0-46EE-4466-A87B-5A44622F2D9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00038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EF95E-C981-41DA-B658-96A729116BDE}"/>
              </a:ext>
            </a:extLst>
          </p:cNvPr>
          <p:cNvSpPr>
            <a:spLocks noGrp="1"/>
          </p:cNvSpPr>
          <p:nvPr>
            <p:ph type="title"/>
          </p:nvPr>
        </p:nvSpPr>
        <p:spPr/>
        <p:txBody>
          <a:bodyPr/>
          <a:lstStyle/>
          <a:p>
            <a:r>
              <a:rPr lang="en-US"/>
              <a:t>Facebook Top Posts Table | Mai Dubai - Facebook - 24 of 26</a:t>
            </a:r>
          </a:p>
        </p:txBody>
      </p:sp>
      <p:graphicFrame>
        <p:nvGraphicFramePr>
          <p:cNvPr id="5" name="Table Placeholder 4">
            <a:extLst>
              <a:ext uri="{FF2B5EF4-FFF2-40B4-BE49-F238E27FC236}">
                <a16:creationId xmlns:a16="http://schemas.microsoft.com/office/drawing/2014/main" id="{30BDE4CE-5F7A-42B8-A5C0-C110E4AE655A}"/>
              </a:ext>
            </a:extLst>
          </p:cNvPr>
          <p:cNvGraphicFramePr>
            <a:graphicFrameLocks noGrp="1"/>
          </p:cNvGraphicFramePr>
          <p:nvPr>
            <p:ph type="tbl" sz="quarter" idx="13"/>
            <p:extLst>
              <p:ext uri="{D42A27DB-BD31-4B8C-83A1-F6EECF244321}">
                <p14:modId xmlns:p14="http://schemas.microsoft.com/office/powerpoint/2010/main" val="364724428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13880883"/>
                    </a:ext>
                  </a:extLst>
                </a:gridCol>
                <a:gridCol w="411480">
                  <a:extLst>
                    <a:ext uri="{9D8B030D-6E8A-4147-A177-3AD203B41FA5}">
                      <a16:colId xmlns:a16="http://schemas.microsoft.com/office/drawing/2014/main" val="3437854260"/>
                    </a:ext>
                  </a:extLst>
                </a:gridCol>
                <a:gridCol w="411480">
                  <a:extLst>
                    <a:ext uri="{9D8B030D-6E8A-4147-A177-3AD203B41FA5}">
                      <a16:colId xmlns:a16="http://schemas.microsoft.com/office/drawing/2014/main" val="829212270"/>
                    </a:ext>
                  </a:extLst>
                </a:gridCol>
                <a:gridCol w="411480">
                  <a:extLst>
                    <a:ext uri="{9D8B030D-6E8A-4147-A177-3AD203B41FA5}">
                      <a16:colId xmlns:a16="http://schemas.microsoft.com/office/drawing/2014/main" val="2072488226"/>
                    </a:ext>
                  </a:extLst>
                </a:gridCol>
                <a:gridCol w="411480">
                  <a:extLst>
                    <a:ext uri="{9D8B030D-6E8A-4147-A177-3AD203B41FA5}">
                      <a16:colId xmlns:a16="http://schemas.microsoft.com/office/drawing/2014/main" val="3009863131"/>
                    </a:ext>
                  </a:extLst>
                </a:gridCol>
                <a:gridCol w="411480">
                  <a:extLst>
                    <a:ext uri="{9D8B030D-6E8A-4147-A177-3AD203B41FA5}">
                      <a16:colId xmlns:a16="http://schemas.microsoft.com/office/drawing/2014/main" val="2558994151"/>
                    </a:ext>
                  </a:extLst>
                </a:gridCol>
                <a:gridCol w="411480">
                  <a:extLst>
                    <a:ext uri="{9D8B030D-6E8A-4147-A177-3AD203B41FA5}">
                      <a16:colId xmlns:a16="http://schemas.microsoft.com/office/drawing/2014/main" val="849768393"/>
                    </a:ext>
                  </a:extLst>
                </a:gridCol>
                <a:gridCol w="411480">
                  <a:extLst>
                    <a:ext uri="{9D8B030D-6E8A-4147-A177-3AD203B41FA5}">
                      <a16:colId xmlns:a16="http://schemas.microsoft.com/office/drawing/2014/main" val="2805356217"/>
                    </a:ext>
                  </a:extLst>
                </a:gridCol>
                <a:gridCol w="411480">
                  <a:extLst>
                    <a:ext uri="{9D8B030D-6E8A-4147-A177-3AD203B41FA5}">
                      <a16:colId xmlns:a16="http://schemas.microsoft.com/office/drawing/2014/main" val="2138838895"/>
                    </a:ext>
                  </a:extLst>
                </a:gridCol>
                <a:gridCol w="411480">
                  <a:extLst>
                    <a:ext uri="{9D8B030D-6E8A-4147-A177-3AD203B41FA5}">
                      <a16:colId xmlns:a16="http://schemas.microsoft.com/office/drawing/2014/main" val="3609257420"/>
                    </a:ext>
                  </a:extLst>
                </a:gridCol>
                <a:gridCol w="411480">
                  <a:extLst>
                    <a:ext uri="{9D8B030D-6E8A-4147-A177-3AD203B41FA5}">
                      <a16:colId xmlns:a16="http://schemas.microsoft.com/office/drawing/2014/main" val="2213930498"/>
                    </a:ext>
                  </a:extLst>
                </a:gridCol>
                <a:gridCol w="411480">
                  <a:extLst>
                    <a:ext uri="{9D8B030D-6E8A-4147-A177-3AD203B41FA5}">
                      <a16:colId xmlns:a16="http://schemas.microsoft.com/office/drawing/2014/main" val="1746963701"/>
                    </a:ext>
                  </a:extLst>
                </a:gridCol>
                <a:gridCol w="411480">
                  <a:extLst>
                    <a:ext uri="{9D8B030D-6E8A-4147-A177-3AD203B41FA5}">
                      <a16:colId xmlns:a16="http://schemas.microsoft.com/office/drawing/2014/main" val="4128418753"/>
                    </a:ext>
                  </a:extLst>
                </a:gridCol>
                <a:gridCol w="411480">
                  <a:extLst>
                    <a:ext uri="{9D8B030D-6E8A-4147-A177-3AD203B41FA5}">
                      <a16:colId xmlns:a16="http://schemas.microsoft.com/office/drawing/2014/main" val="4172117492"/>
                    </a:ext>
                  </a:extLst>
                </a:gridCol>
                <a:gridCol w="411480">
                  <a:extLst>
                    <a:ext uri="{9D8B030D-6E8A-4147-A177-3AD203B41FA5}">
                      <a16:colId xmlns:a16="http://schemas.microsoft.com/office/drawing/2014/main" val="362030771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7045588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- 2020-09-17 12:00:20</a:t>
                      </a:r>
                      <a:r>
                        <a:rPr kumimoji="0" lang="en-US" sz="1000" b="0" i="0" u="none" strike="noStrike" kern="1200" cap="none" spc="0" normalizeH="0" baseline="0" noProof="0">
                          <a:ln>
                            <a:noFill/>
                          </a:ln>
                          <a:solidFill>
                            <a:prstClr val="black"/>
                          </a:solidFill>
                          <a:effectLst/>
                          <a:uLnTx/>
                          <a:uFillTx/>
                          <a:latin typeface="+mn-lt"/>
                          <a:ea typeface="+mn-ea"/>
                          <a:cs typeface="+mn-cs"/>
                        </a:rPr>
                        <a:t>
 You still have a chance to have some fun with Tom &amp; Jerry and win! Don’t forget to scan the QR code on our Tom &amp; Jerry bottles and play Twist the Cap and you could win tickets to Warner Bros. World Abu Dhabi. 
#MaiDubai 
</a:t>
                      </a:r>
                      <a:r>
                        <a:rPr kumimoji="0" lang="ar-AE" sz="1000" b="0" i="0" u="none" strike="noStrike" kern="1200" cap="none" spc="0" normalizeH="0" baseline="0" noProof="0">
                          <a:ln>
                            <a:noFill/>
                          </a:ln>
                          <a:solidFill>
                            <a:prstClr val="black"/>
                          </a:solidFill>
                          <a:effectLst/>
                          <a:uLnTx/>
                          <a:uFillTx/>
                          <a:latin typeface="+mn-lt"/>
                          <a:ea typeface="+mn-ea"/>
                          <a:cs typeface="+mn-cs"/>
                        </a:rPr>
                        <a:t>ما زال لديكم فرصة للفوز والاستمتاع مع توم وجيري وماي دبي. لا تنسوا أن بتصوير رمز الاستجابة السريعة (كيو آر كود) والعبوا لعبة "تويست ذا كاب" ويمكنكم ان تفوزوا بتذاكر لعالم وارنر بروذرز أبوظبي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0.016423327694657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999568562"/>
                  </a:ext>
                </a:extLst>
              </a:tr>
            </a:tbl>
          </a:graphicData>
        </a:graphic>
      </p:graphicFrame>
      <p:sp>
        <p:nvSpPr>
          <p:cNvPr id="4" name="Text Placeholder 3">
            <a:extLst>
              <a:ext uri="{FF2B5EF4-FFF2-40B4-BE49-F238E27FC236}">
                <a16:creationId xmlns:a16="http://schemas.microsoft.com/office/drawing/2014/main" id="{DFF45FA6-AFCF-434D-8337-A38E04DCAC2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69321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DBFA5-4BB4-4443-BC54-C2689405AD19}"/>
              </a:ext>
            </a:extLst>
          </p:cNvPr>
          <p:cNvSpPr>
            <a:spLocks noGrp="1"/>
          </p:cNvSpPr>
          <p:nvPr>
            <p:ph type="title"/>
          </p:nvPr>
        </p:nvSpPr>
        <p:spPr/>
        <p:txBody>
          <a:bodyPr/>
          <a:lstStyle/>
          <a:p>
            <a:r>
              <a:rPr lang="en-US"/>
              <a:t>Facebook Top Posts Table | Mai Dubai - Facebook - 25 of 26</a:t>
            </a:r>
          </a:p>
        </p:txBody>
      </p:sp>
      <p:graphicFrame>
        <p:nvGraphicFramePr>
          <p:cNvPr id="5" name="Table Placeholder 4">
            <a:extLst>
              <a:ext uri="{FF2B5EF4-FFF2-40B4-BE49-F238E27FC236}">
                <a16:creationId xmlns:a16="http://schemas.microsoft.com/office/drawing/2014/main" id="{59B377F4-909D-4E27-84FD-1FA4520EE8C0}"/>
              </a:ext>
            </a:extLst>
          </p:cNvPr>
          <p:cNvGraphicFramePr>
            <a:graphicFrameLocks noGrp="1"/>
          </p:cNvGraphicFramePr>
          <p:nvPr>
            <p:ph type="tbl" sz="quarter" idx="13"/>
            <p:extLst>
              <p:ext uri="{D42A27DB-BD31-4B8C-83A1-F6EECF244321}">
                <p14:modId xmlns:p14="http://schemas.microsoft.com/office/powerpoint/2010/main" val="312798105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23027551"/>
                    </a:ext>
                  </a:extLst>
                </a:gridCol>
                <a:gridCol w="411480">
                  <a:extLst>
                    <a:ext uri="{9D8B030D-6E8A-4147-A177-3AD203B41FA5}">
                      <a16:colId xmlns:a16="http://schemas.microsoft.com/office/drawing/2014/main" val="2969087042"/>
                    </a:ext>
                  </a:extLst>
                </a:gridCol>
                <a:gridCol w="411480">
                  <a:extLst>
                    <a:ext uri="{9D8B030D-6E8A-4147-A177-3AD203B41FA5}">
                      <a16:colId xmlns:a16="http://schemas.microsoft.com/office/drawing/2014/main" val="478008942"/>
                    </a:ext>
                  </a:extLst>
                </a:gridCol>
                <a:gridCol w="411480">
                  <a:extLst>
                    <a:ext uri="{9D8B030D-6E8A-4147-A177-3AD203B41FA5}">
                      <a16:colId xmlns:a16="http://schemas.microsoft.com/office/drawing/2014/main" val="3677268666"/>
                    </a:ext>
                  </a:extLst>
                </a:gridCol>
                <a:gridCol w="411480">
                  <a:extLst>
                    <a:ext uri="{9D8B030D-6E8A-4147-A177-3AD203B41FA5}">
                      <a16:colId xmlns:a16="http://schemas.microsoft.com/office/drawing/2014/main" val="372940626"/>
                    </a:ext>
                  </a:extLst>
                </a:gridCol>
                <a:gridCol w="411480">
                  <a:extLst>
                    <a:ext uri="{9D8B030D-6E8A-4147-A177-3AD203B41FA5}">
                      <a16:colId xmlns:a16="http://schemas.microsoft.com/office/drawing/2014/main" val="2586887796"/>
                    </a:ext>
                  </a:extLst>
                </a:gridCol>
                <a:gridCol w="411480">
                  <a:extLst>
                    <a:ext uri="{9D8B030D-6E8A-4147-A177-3AD203B41FA5}">
                      <a16:colId xmlns:a16="http://schemas.microsoft.com/office/drawing/2014/main" val="26956981"/>
                    </a:ext>
                  </a:extLst>
                </a:gridCol>
                <a:gridCol w="411480">
                  <a:extLst>
                    <a:ext uri="{9D8B030D-6E8A-4147-A177-3AD203B41FA5}">
                      <a16:colId xmlns:a16="http://schemas.microsoft.com/office/drawing/2014/main" val="3119572176"/>
                    </a:ext>
                  </a:extLst>
                </a:gridCol>
                <a:gridCol w="411480">
                  <a:extLst>
                    <a:ext uri="{9D8B030D-6E8A-4147-A177-3AD203B41FA5}">
                      <a16:colId xmlns:a16="http://schemas.microsoft.com/office/drawing/2014/main" val="2141477125"/>
                    </a:ext>
                  </a:extLst>
                </a:gridCol>
                <a:gridCol w="411480">
                  <a:extLst>
                    <a:ext uri="{9D8B030D-6E8A-4147-A177-3AD203B41FA5}">
                      <a16:colId xmlns:a16="http://schemas.microsoft.com/office/drawing/2014/main" val="1719036737"/>
                    </a:ext>
                  </a:extLst>
                </a:gridCol>
                <a:gridCol w="411480">
                  <a:extLst>
                    <a:ext uri="{9D8B030D-6E8A-4147-A177-3AD203B41FA5}">
                      <a16:colId xmlns:a16="http://schemas.microsoft.com/office/drawing/2014/main" val="3669277480"/>
                    </a:ext>
                  </a:extLst>
                </a:gridCol>
                <a:gridCol w="411480">
                  <a:extLst>
                    <a:ext uri="{9D8B030D-6E8A-4147-A177-3AD203B41FA5}">
                      <a16:colId xmlns:a16="http://schemas.microsoft.com/office/drawing/2014/main" val="3574965149"/>
                    </a:ext>
                  </a:extLst>
                </a:gridCol>
                <a:gridCol w="411480">
                  <a:extLst>
                    <a:ext uri="{9D8B030D-6E8A-4147-A177-3AD203B41FA5}">
                      <a16:colId xmlns:a16="http://schemas.microsoft.com/office/drawing/2014/main" val="1015630471"/>
                    </a:ext>
                  </a:extLst>
                </a:gridCol>
                <a:gridCol w="411480">
                  <a:extLst>
                    <a:ext uri="{9D8B030D-6E8A-4147-A177-3AD203B41FA5}">
                      <a16:colId xmlns:a16="http://schemas.microsoft.com/office/drawing/2014/main" val="2003909323"/>
                    </a:ext>
                  </a:extLst>
                </a:gridCol>
                <a:gridCol w="411480">
                  <a:extLst>
                    <a:ext uri="{9D8B030D-6E8A-4147-A177-3AD203B41FA5}">
                      <a16:colId xmlns:a16="http://schemas.microsoft.com/office/drawing/2014/main" val="69446134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69353961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- 2020-09-28 14:30:01</a:t>
                      </a:r>
                      <a:r>
                        <a:rPr kumimoji="0" lang="en-US" sz="1000" b="0" i="0" u="none" strike="noStrike" kern="1200" cap="none" spc="0" normalizeH="0" baseline="0" noProof="0">
                          <a:ln>
                            <a:noFill/>
                          </a:ln>
                          <a:solidFill>
                            <a:prstClr val="black"/>
                          </a:solidFill>
                          <a:effectLst/>
                          <a:uLnTx/>
                          <a:uFillTx/>
                          <a:latin typeface="+mn-lt"/>
                          <a:ea typeface="+mn-ea"/>
                          <a:cs typeface="+mn-cs"/>
                        </a:rPr>
                        <a:t>
 We know how BIG this one is. 💪🏻
It’s time to #PlayBold, 12th Man Army!👊🏻
#IPL2020 #WeAreChallengers #Dream11IPL #RCBvMI
Courtesy of Royal Challengers Bangalore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0.1368895410915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236020762"/>
                  </a:ext>
                </a:extLst>
              </a:tr>
            </a:tbl>
          </a:graphicData>
        </a:graphic>
      </p:graphicFrame>
      <p:sp>
        <p:nvSpPr>
          <p:cNvPr id="4" name="Text Placeholder 3">
            <a:extLst>
              <a:ext uri="{FF2B5EF4-FFF2-40B4-BE49-F238E27FC236}">
                <a16:creationId xmlns:a16="http://schemas.microsoft.com/office/drawing/2014/main" id="{0B32299B-3279-4891-B1CD-70F688F4723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94456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F982C-4BDD-4218-AFE2-379201E00349}"/>
              </a:ext>
            </a:extLst>
          </p:cNvPr>
          <p:cNvSpPr>
            <a:spLocks noGrp="1"/>
          </p:cNvSpPr>
          <p:nvPr>
            <p:ph type="title"/>
          </p:nvPr>
        </p:nvSpPr>
        <p:spPr/>
        <p:txBody>
          <a:bodyPr/>
          <a:lstStyle/>
          <a:p>
            <a:r>
              <a:rPr lang="en-US"/>
              <a:t>Facebook Top Posts Table | Mai Dubai - Facebook - 26 of 26</a:t>
            </a:r>
          </a:p>
        </p:txBody>
      </p:sp>
      <p:graphicFrame>
        <p:nvGraphicFramePr>
          <p:cNvPr id="5" name="Table Placeholder 4">
            <a:extLst>
              <a:ext uri="{FF2B5EF4-FFF2-40B4-BE49-F238E27FC236}">
                <a16:creationId xmlns:a16="http://schemas.microsoft.com/office/drawing/2014/main" id="{5CE697C8-9FF6-4ADB-B069-DB30F00BF00A}"/>
              </a:ext>
            </a:extLst>
          </p:cNvPr>
          <p:cNvGraphicFramePr>
            <a:graphicFrameLocks noGrp="1"/>
          </p:cNvGraphicFramePr>
          <p:nvPr>
            <p:ph type="tbl" sz="quarter" idx="13"/>
            <p:extLst>
              <p:ext uri="{D42A27DB-BD31-4B8C-83A1-F6EECF244321}">
                <p14:modId xmlns:p14="http://schemas.microsoft.com/office/powerpoint/2010/main" val="382288664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99108326"/>
                    </a:ext>
                  </a:extLst>
                </a:gridCol>
                <a:gridCol w="411480">
                  <a:extLst>
                    <a:ext uri="{9D8B030D-6E8A-4147-A177-3AD203B41FA5}">
                      <a16:colId xmlns:a16="http://schemas.microsoft.com/office/drawing/2014/main" val="2972917789"/>
                    </a:ext>
                  </a:extLst>
                </a:gridCol>
                <a:gridCol w="411480">
                  <a:extLst>
                    <a:ext uri="{9D8B030D-6E8A-4147-A177-3AD203B41FA5}">
                      <a16:colId xmlns:a16="http://schemas.microsoft.com/office/drawing/2014/main" val="1304121375"/>
                    </a:ext>
                  </a:extLst>
                </a:gridCol>
                <a:gridCol w="411480">
                  <a:extLst>
                    <a:ext uri="{9D8B030D-6E8A-4147-A177-3AD203B41FA5}">
                      <a16:colId xmlns:a16="http://schemas.microsoft.com/office/drawing/2014/main" val="3916099908"/>
                    </a:ext>
                  </a:extLst>
                </a:gridCol>
                <a:gridCol w="411480">
                  <a:extLst>
                    <a:ext uri="{9D8B030D-6E8A-4147-A177-3AD203B41FA5}">
                      <a16:colId xmlns:a16="http://schemas.microsoft.com/office/drawing/2014/main" val="1077607129"/>
                    </a:ext>
                  </a:extLst>
                </a:gridCol>
                <a:gridCol w="411480">
                  <a:extLst>
                    <a:ext uri="{9D8B030D-6E8A-4147-A177-3AD203B41FA5}">
                      <a16:colId xmlns:a16="http://schemas.microsoft.com/office/drawing/2014/main" val="4077961665"/>
                    </a:ext>
                  </a:extLst>
                </a:gridCol>
                <a:gridCol w="411480">
                  <a:extLst>
                    <a:ext uri="{9D8B030D-6E8A-4147-A177-3AD203B41FA5}">
                      <a16:colId xmlns:a16="http://schemas.microsoft.com/office/drawing/2014/main" val="1889074246"/>
                    </a:ext>
                  </a:extLst>
                </a:gridCol>
                <a:gridCol w="411480">
                  <a:extLst>
                    <a:ext uri="{9D8B030D-6E8A-4147-A177-3AD203B41FA5}">
                      <a16:colId xmlns:a16="http://schemas.microsoft.com/office/drawing/2014/main" val="1518333632"/>
                    </a:ext>
                  </a:extLst>
                </a:gridCol>
                <a:gridCol w="411480">
                  <a:extLst>
                    <a:ext uri="{9D8B030D-6E8A-4147-A177-3AD203B41FA5}">
                      <a16:colId xmlns:a16="http://schemas.microsoft.com/office/drawing/2014/main" val="2373561697"/>
                    </a:ext>
                  </a:extLst>
                </a:gridCol>
                <a:gridCol w="411480">
                  <a:extLst>
                    <a:ext uri="{9D8B030D-6E8A-4147-A177-3AD203B41FA5}">
                      <a16:colId xmlns:a16="http://schemas.microsoft.com/office/drawing/2014/main" val="3912485407"/>
                    </a:ext>
                  </a:extLst>
                </a:gridCol>
                <a:gridCol w="411480">
                  <a:extLst>
                    <a:ext uri="{9D8B030D-6E8A-4147-A177-3AD203B41FA5}">
                      <a16:colId xmlns:a16="http://schemas.microsoft.com/office/drawing/2014/main" val="1963165943"/>
                    </a:ext>
                  </a:extLst>
                </a:gridCol>
                <a:gridCol w="411480">
                  <a:extLst>
                    <a:ext uri="{9D8B030D-6E8A-4147-A177-3AD203B41FA5}">
                      <a16:colId xmlns:a16="http://schemas.microsoft.com/office/drawing/2014/main" val="2267807709"/>
                    </a:ext>
                  </a:extLst>
                </a:gridCol>
                <a:gridCol w="411480">
                  <a:extLst>
                    <a:ext uri="{9D8B030D-6E8A-4147-A177-3AD203B41FA5}">
                      <a16:colId xmlns:a16="http://schemas.microsoft.com/office/drawing/2014/main" val="2883631830"/>
                    </a:ext>
                  </a:extLst>
                </a:gridCol>
                <a:gridCol w="411480">
                  <a:extLst>
                    <a:ext uri="{9D8B030D-6E8A-4147-A177-3AD203B41FA5}">
                      <a16:colId xmlns:a16="http://schemas.microsoft.com/office/drawing/2014/main" val="2901196987"/>
                    </a:ext>
                  </a:extLst>
                </a:gridCol>
                <a:gridCol w="411480">
                  <a:extLst>
                    <a:ext uri="{9D8B030D-6E8A-4147-A177-3AD203B41FA5}">
                      <a16:colId xmlns:a16="http://schemas.microsoft.com/office/drawing/2014/main" val="358752431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849974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- 2020-09-17 07:30:02</a:t>
                      </a:r>
                      <a:r>
                        <a:rPr kumimoji="0" lang="en-US" sz="1000" b="0" i="0" u="none" strike="noStrike" kern="1200" cap="none" spc="0" normalizeH="0" baseline="0" noProof="0">
                          <a:ln>
                            <a:noFill/>
                          </a:ln>
                          <a:solidFill>
                            <a:prstClr val="black"/>
                          </a:solidFill>
                          <a:effectLst/>
                          <a:uLnTx/>
                          <a:uFillTx/>
                          <a:latin typeface="+mn-lt"/>
                          <a:ea typeface="+mn-ea"/>
                          <a:cs typeface="+mn-cs"/>
                        </a:rPr>
                        <a:t>
 Two days…Only two days and the champions compete.. One love for the game! Are you ready?
Divided by Cities, United by Mai Dubai. 
#MaiDubai #T20  #Dream11IPL #IPL2020 #KKR #KolkataKnightRiders #WeAreChallengers #RoyalChallengersBanglore #SRH #SunrisersHyderabad #ChennaiSuperKimgs #MumbaiIndians #MI
</a:t>
                      </a:r>
                      <a:r>
                        <a:rPr kumimoji="0" lang="ar-AE" sz="1000" b="0" i="0" u="none" strike="noStrike" kern="1200" cap="none" spc="0" normalizeH="0" baseline="0" noProof="0">
                          <a:ln>
                            <a:noFill/>
                          </a:ln>
                          <a:solidFill>
                            <a:prstClr val="black"/>
                          </a:solidFill>
                          <a:effectLst/>
                          <a:uLnTx/>
                          <a:uFillTx/>
                          <a:latin typeface="+mn-lt"/>
                          <a:ea typeface="+mn-ea"/>
                          <a:cs typeface="+mn-cs"/>
                        </a:rPr>
                        <a:t>يومان ويبدأ دروي الكريكيت الهندي...يتقابل الأبطال في أحد أكبر الأحداث الرياضية! هل أنتم مستعدون؟ ماي دبي توحدنا 
#ماي_دبي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0.27372212824429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14734657"/>
                  </a:ext>
                </a:extLst>
              </a:tr>
            </a:tbl>
          </a:graphicData>
        </a:graphic>
      </p:graphicFrame>
      <p:sp>
        <p:nvSpPr>
          <p:cNvPr id="4" name="Text Placeholder 3">
            <a:extLst>
              <a:ext uri="{FF2B5EF4-FFF2-40B4-BE49-F238E27FC236}">
                <a16:creationId xmlns:a16="http://schemas.microsoft.com/office/drawing/2014/main" id="{7D622356-2EF5-42E6-80CB-91A914E763E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106605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20201004_122901</Template>
  <TotalTime>9</TotalTime>
  <Words>1646</Words>
  <Application>Microsoft Office PowerPoint</Application>
  <PresentationFormat>On-screen Show (16:9)</PresentationFormat>
  <Paragraphs>817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Top Posts Table | Mai Dubai - Facebook - 1 of 26</vt:lpstr>
      <vt:lpstr>Facebook Top Posts Table | Mai Dubai - Facebook - 2 of 26</vt:lpstr>
      <vt:lpstr>Facebook Top Posts Table | Mai Dubai - Facebook - 3 of 26</vt:lpstr>
      <vt:lpstr>Facebook Top Posts Table | Mai Dubai - Facebook - 4 of 26</vt:lpstr>
      <vt:lpstr>Facebook Top Posts Table | Mai Dubai - Facebook - 5 of 26</vt:lpstr>
      <vt:lpstr>Facebook Top Posts Table | Mai Dubai - Facebook - 6 of 26</vt:lpstr>
      <vt:lpstr>Facebook Top Posts Table | Mai Dubai - Facebook - 7 of 26</vt:lpstr>
      <vt:lpstr>Facebook Top Posts Table | Mai Dubai - Facebook - 8 of 26</vt:lpstr>
      <vt:lpstr>Facebook Top Posts Table | Mai Dubai - Facebook - 9 of 26</vt:lpstr>
      <vt:lpstr>Facebook Top Posts Table | Mai Dubai - Facebook - 10 of 26</vt:lpstr>
      <vt:lpstr>Facebook Top Posts Table | Mai Dubai - Facebook - 11 of 26</vt:lpstr>
      <vt:lpstr>Facebook Top Posts Table | Mai Dubai - Facebook - 12 of 26</vt:lpstr>
      <vt:lpstr>Facebook Top Posts Table | Mai Dubai - Facebook - 13 of 26</vt:lpstr>
      <vt:lpstr>Facebook Top Posts Table | Mai Dubai - Facebook - 14 of 26</vt:lpstr>
      <vt:lpstr>Facebook Top Posts Table | Mai Dubai - Facebook - 15 of 26</vt:lpstr>
      <vt:lpstr>Facebook Top Posts Table | Mai Dubai - Facebook - 16 of 26</vt:lpstr>
      <vt:lpstr>Facebook Top Posts Table | Mai Dubai - Facebook - 17 of 26</vt:lpstr>
      <vt:lpstr>Facebook Top Posts Table | Mai Dubai - Facebook - 18 of 26</vt:lpstr>
      <vt:lpstr>Facebook Top Posts Table | Mai Dubai - Facebook - 19 of 26</vt:lpstr>
      <vt:lpstr>Facebook Top Posts Table | Mai Dubai - Facebook - 20 of 26</vt:lpstr>
      <vt:lpstr>Facebook Top Posts Table | Mai Dubai - Facebook - 21 of 26</vt:lpstr>
      <vt:lpstr>Facebook Top Posts Table | Mai Dubai - Facebook - 22 of 26</vt:lpstr>
      <vt:lpstr>Facebook Top Posts Table | Mai Dubai - Facebook - 23 of 26</vt:lpstr>
      <vt:lpstr>Facebook Top Posts Table | Mai Dubai - Facebook - 24 of 26</vt:lpstr>
      <vt:lpstr>Facebook Top Posts Table | Mai Dubai - Facebook - 25 of 26</vt:lpstr>
      <vt:lpstr>Facebook Top Posts Table | Mai Dubai - Facebook - 26 of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2020-10-04T12:31:15Z</dcterms:created>
  <dcterms:modified xsi:type="dcterms:W3CDTF">2020-10-04T12:40:53Z</dcterms:modified>
</cp:coreProperties>
</file>