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6" r:id="rId50"/>
    <p:sldId id="307" r:id="rId51"/>
    <p:sldId id="308" r:id="rId52"/>
    <p:sldId id="309" r:id="rId53"/>
    <p:sldId id="310" r:id="rId54"/>
    <p:sldId id="311" r:id="rId55"/>
    <p:sldId id="312" r:id="rId56"/>
    <p:sldId id="313" r:id="rId57"/>
    <p:sldId id="314" r:id="rId58"/>
    <p:sldId id="315" r:id="rId59"/>
    <p:sldId id="316"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9" r:id="rId100"/>
    <p:sldId id="360" r:id="rId101"/>
    <p:sldId id="361" r:id="rId102"/>
    <p:sldId id="362" r:id="rId103"/>
    <p:sldId id="363" r:id="rId104"/>
    <p:sldId id="364" r:id="rId105"/>
    <p:sldId id="365" r:id="rId106"/>
    <p:sldId id="366" r:id="rId107"/>
    <p:sldId id="367" r:id="rId108"/>
    <p:sldId id="368" r:id="rId109"/>
    <p:sldId id="369" r:id="rId110"/>
    <p:sldId id="370" r:id="rId111"/>
    <p:sldId id="371" r:id="rId112"/>
    <p:sldId id="372" r:id="rId113"/>
    <p:sldId id="373" r:id="rId114"/>
    <p:sldId id="374" r:id="rId115"/>
    <p:sldId id="375" r:id="rId116"/>
    <p:sldId id="377" r:id="rId117"/>
    <p:sldId id="378" r:id="rId118"/>
    <p:sldId id="379" r:id="rId119"/>
    <p:sldId id="380" r:id="rId120"/>
    <p:sldId id="381" r:id="rId121"/>
    <p:sldId id="382" r:id="rId122"/>
    <p:sldId id="383" r:id="rId123"/>
    <p:sldId id="384" r:id="rId124"/>
    <p:sldId id="385" r:id="rId125"/>
    <p:sldId id="386" r:id="rId126"/>
    <p:sldId id="387" r:id="rId127"/>
    <p:sldId id="388" r:id="rId128"/>
    <p:sldId id="389" r:id="rId129"/>
    <p:sldId id="390" r:id="rId130"/>
    <p:sldId id="391" r:id="rId131"/>
    <p:sldId id="392" r:id="rId132"/>
    <p:sldId id="393" r:id="rId133"/>
    <p:sldId id="394" r:id="rId134"/>
    <p:sldId id="395" r:id="rId135"/>
    <p:sldId id="397" r:id="rId136"/>
    <p:sldId id="398" r:id="rId137"/>
    <p:sldId id="399" r:id="rId138"/>
    <p:sldId id="400" r:id="rId139"/>
    <p:sldId id="401" r:id="rId140"/>
    <p:sldId id="402" r:id="rId141"/>
    <p:sldId id="403" r:id="rId142"/>
    <p:sldId id="404" r:id="rId143"/>
    <p:sldId id="405" r:id="rId144"/>
    <p:sldId id="406" r:id="rId145"/>
    <p:sldId id="407" r:id="rId146"/>
    <p:sldId id="408" r:id="rId147"/>
    <p:sldId id="409" r:id="rId148"/>
    <p:sldId id="410" r:id="rId149"/>
    <p:sldId id="411" r:id="rId150"/>
    <p:sldId id="412" r:id="rId151"/>
    <p:sldId id="413" r:id="rId152"/>
    <p:sldId id="415" r:id="rId153"/>
    <p:sldId id="416" r:id="rId154"/>
    <p:sldId id="417" r:id="rId155"/>
    <p:sldId id="418" r:id="rId156"/>
  </p:sldIdLst>
  <p:sldSz cx="9144000" cy="5143500" type="screen16x9"/>
  <p:notesSz cx="6858000" cy="9144000"/>
  <p:embeddedFontLst>
    <p:embeddedFont>
      <p:font typeface="Calibri" panose="020F0502020204030204" pitchFamily="34" charset="0"/>
      <p:regular r:id="rId157"/>
      <p:bold r:id="rId158"/>
      <p:italic r:id="rId159"/>
      <p:boldItalic r:id="rId1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82" autoAdjust="0"/>
  </p:normalViewPr>
  <p:slideViewPr>
    <p:cSldViewPr snapToGrid="0">
      <p:cViewPr varScale="1">
        <p:scale>
          <a:sx n="81" d="100"/>
          <a:sy n="81" d="100"/>
        </p:scale>
        <p:origin x="108" y="4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font" Target="fonts/font3.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font" Target="fonts/font4.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font" Target="fonts/font1.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Total Followers</c:v>
                </c:pt>
              </c:strCache>
            </c:strRef>
          </c:tx>
          <c:spPr>
            <a:ln w="28575" cap="rnd">
              <a:solidFill>
                <a:schemeClr val="accent1"/>
              </a:solidFill>
              <a:round/>
            </a:ln>
            <a:effectLst/>
          </c:spPr>
          <c:marker>
            <c:symbol val="none"/>
          </c:marker>
          <c:cat>
            <c:numRef>
              <c:f>Sheet1!$A$2</c:f>
              <c:numCache>
                <c:formatCode>m/d/yyyy</c:formatCode>
                <c:ptCount val="1"/>
                <c:pt idx="0">
                  <c:v>44013</c:v>
                </c:pt>
              </c:numCache>
            </c:numRef>
          </c:cat>
          <c:val>
            <c:numRef>
              <c:f>Sheet1!$B$2</c:f>
              <c:numCache>
                <c:formatCode>General</c:formatCode>
                <c:ptCount val="1"/>
                <c:pt idx="0">
                  <c:v>212879</c:v>
                </c:pt>
              </c:numCache>
            </c:numRef>
          </c:val>
          <c:smooth val="0"/>
          <c:extLst>
            <c:ext xmlns:c16="http://schemas.microsoft.com/office/drawing/2014/chart" uri="{C3380CC4-5D6E-409C-BE32-E72D297353CC}">
              <c16:uniqueId val="{00000000-B5DE-4A71-B80B-146733423FDD}"/>
            </c:ext>
          </c:extLst>
        </c:ser>
        <c:dLbls>
          <c:showLegendKey val="0"/>
          <c:showVal val="0"/>
          <c:showCatName val="0"/>
          <c:showSerName val="0"/>
          <c:showPercent val="0"/>
          <c:showBubbleSize val="0"/>
        </c:dLbls>
        <c:smooth val="0"/>
        <c:axId val="244893160"/>
        <c:axId val="300550968"/>
      </c:lineChart>
      <c:dateAx>
        <c:axId val="244893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50968"/>
        <c:crosses val="autoZero"/>
        <c:auto val="1"/>
        <c:lblOffset val="100"/>
        <c:baseTimeUnit val="days"/>
      </c:dateAx>
      <c:valAx>
        <c:axId val="30055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9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baskinrobbinsme</c:v>
                </c:pt>
              </c:strCache>
            </c:strRef>
          </c:tx>
          <c:spPr>
            <a:solidFill>
              <a:schemeClr val="accent1"/>
            </a:solidFill>
            <a:ln>
              <a:noFill/>
            </a:ln>
            <a:effectLst/>
          </c:spPr>
          <c:invertIfNegative val="0"/>
          <c:cat>
            <c:numRef>
              <c:f>Sheet1!$A$2</c:f>
              <c:numCache>
                <c:formatCode>m/d/yyyy</c:formatCode>
                <c:ptCount val="1"/>
                <c:pt idx="0">
                  <c:v>44013</c:v>
                </c:pt>
              </c:numCache>
            </c:numRef>
          </c:cat>
          <c:val>
            <c:numRef>
              <c:f>Sheet1!$B$2</c:f>
              <c:numCache>
                <c:formatCode>General</c:formatCode>
                <c:ptCount val="1"/>
                <c:pt idx="0">
                  <c:v>17</c:v>
                </c:pt>
              </c:numCache>
            </c:numRef>
          </c:val>
          <c:extLst>
            <c:ext xmlns:c16="http://schemas.microsoft.com/office/drawing/2014/chart" uri="{C3380CC4-5D6E-409C-BE32-E72D297353CC}">
              <c16:uniqueId val="{00000000-86EE-4431-BF06-15686D553A12}"/>
            </c:ext>
          </c:extLst>
        </c:ser>
        <c:dLbls>
          <c:showLegendKey val="0"/>
          <c:showVal val="0"/>
          <c:showCatName val="0"/>
          <c:showSerName val="0"/>
          <c:showPercent val="0"/>
          <c:showBubbleSize val="0"/>
        </c:dLbls>
        <c:gapWidth val="219"/>
        <c:overlap val="-27"/>
        <c:axId val="300550312"/>
        <c:axId val="301424664"/>
      </c:barChart>
      <c:dateAx>
        <c:axId val="300550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24664"/>
        <c:crosses val="autoZero"/>
        <c:auto val="1"/>
        <c:lblOffset val="100"/>
        <c:baseTimeUnit val="days"/>
      </c:dateAx>
      <c:valAx>
        <c:axId val="301424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5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Interactions</c:v>
                </c:pt>
              </c:strCache>
            </c:strRef>
          </c:tx>
          <c:spPr>
            <a:ln w="28575" cap="rnd">
              <a:solidFill>
                <a:schemeClr val="accent1"/>
              </a:solidFill>
              <a:round/>
            </a:ln>
            <a:effectLst/>
          </c:spPr>
          <c:marker>
            <c:symbol val="none"/>
          </c:marker>
          <c:cat>
            <c:numRef>
              <c:f>Sheet1!$A$2</c:f>
              <c:numCache>
                <c:formatCode>m/d/yyyy</c:formatCode>
                <c:ptCount val="1"/>
                <c:pt idx="0">
                  <c:v>44013</c:v>
                </c:pt>
              </c:numCache>
            </c:numRef>
          </c:cat>
          <c:val>
            <c:numRef>
              <c:f>Sheet1!$B$2</c:f>
              <c:numCache>
                <c:formatCode>General</c:formatCode>
                <c:ptCount val="1"/>
                <c:pt idx="0">
                  <c:v>13434</c:v>
                </c:pt>
              </c:numCache>
            </c:numRef>
          </c:val>
          <c:smooth val="0"/>
          <c:extLst>
            <c:ext xmlns:c16="http://schemas.microsoft.com/office/drawing/2014/chart" uri="{C3380CC4-5D6E-409C-BE32-E72D297353CC}">
              <c16:uniqueId val="{00000000-C573-4390-AE3F-ED6F28554243}"/>
            </c:ext>
          </c:extLst>
        </c:ser>
        <c:dLbls>
          <c:showLegendKey val="0"/>
          <c:showVal val="0"/>
          <c:showCatName val="0"/>
          <c:showSerName val="0"/>
          <c:showPercent val="0"/>
          <c:showBubbleSize val="0"/>
        </c:dLbls>
        <c:smooth val="0"/>
        <c:axId val="358787400"/>
        <c:axId val="358787728"/>
      </c:lineChart>
      <c:dateAx>
        <c:axId val="35878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87728"/>
        <c:crosses val="autoZero"/>
        <c:auto val="1"/>
        <c:lblOffset val="100"/>
        <c:baseTimeUnit val="days"/>
      </c:dateAx>
      <c:valAx>
        <c:axId val="35878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8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Comments</c:v>
                </c:pt>
                <c:pt idx="1">
                  <c:v>Likes</c:v>
                </c:pt>
              </c:strCache>
            </c:strRef>
          </c:cat>
          <c:val>
            <c:numRef>
              <c:f>Sheet1!$A$2:$B$2</c:f>
              <c:numCache>
                <c:formatCode>General</c:formatCode>
                <c:ptCount val="2"/>
                <c:pt idx="0">
                  <c:v>1697</c:v>
                </c:pt>
                <c:pt idx="1">
                  <c:v>11737</c:v>
                </c:pt>
              </c:numCache>
            </c:numRef>
          </c:val>
          <c:extLst>
            <c:ext xmlns:c16="http://schemas.microsoft.com/office/drawing/2014/chart" uri="{C3380CC4-5D6E-409C-BE32-E72D297353CC}">
              <c16:uniqueId val="{00000000-2039-469F-A11F-C4E1C02794A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baskinrobbinsme</c:v>
                </c:pt>
              </c:strCache>
            </c:strRef>
          </c:tx>
          <c:spPr>
            <a:ln w="28575" cap="rnd">
              <a:solidFill>
                <a:schemeClr val="accent1"/>
              </a:solidFill>
              <a:round/>
            </a:ln>
            <a:effectLst/>
          </c:spPr>
          <c:marker>
            <c:symbol val="none"/>
          </c:marker>
          <c:cat>
            <c:numRef>
              <c:f>Sheet1!$A$2</c:f>
              <c:numCache>
                <c:formatCode>m/d/yyyy</c:formatCode>
                <c:ptCount val="1"/>
                <c:pt idx="0">
                  <c:v>44013</c:v>
                </c:pt>
              </c:numCache>
            </c:numRef>
          </c:cat>
          <c:val>
            <c:numRef>
              <c:f>Sheet1!$B$2</c:f>
              <c:numCache>
                <c:formatCode>General</c:formatCode>
                <c:ptCount val="1"/>
                <c:pt idx="0">
                  <c:v>5404340</c:v>
                </c:pt>
              </c:numCache>
            </c:numRef>
          </c:val>
          <c:smooth val="0"/>
          <c:extLst>
            <c:ext xmlns:c16="http://schemas.microsoft.com/office/drawing/2014/chart" uri="{C3380CC4-5D6E-409C-BE32-E72D297353CC}">
              <c16:uniqueId val="{00000000-9AE5-4455-8C19-55AAE6BCFCAC}"/>
            </c:ext>
          </c:extLst>
        </c:ser>
        <c:dLbls>
          <c:showLegendKey val="0"/>
          <c:showVal val="0"/>
          <c:showCatName val="0"/>
          <c:showSerName val="0"/>
          <c:showPercent val="0"/>
          <c:showBubbleSize val="0"/>
        </c:dLbls>
        <c:smooth val="0"/>
        <c:axId val="363139792"/>
        <c:axId val="363139464"/>
      </c:lineChart>
      <c:dateAx>
        <c:axId val="363139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39464"/>
        <c:crosses val="autoZero"/>
        <c:auto val="1"/>
        <c:lblOffset val="100"/>
        <c:baseTimeUnit val="days"/>
      </c:dateAx>
      <c:valAx>
        <c:axId val="36313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3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 25-34</c:v>
                </c:pt>
              </c:strCache>
            </c:strRef>
          </c:tx>
          <c:spPr>
            <a:solidFill>
              <a:schemeClr val="accent1"/>
            </a:solidFill>
            <a:ln>
              <a:noFill/>
            </a:ln>
            <a:effectLst/>
          </c:spPr>
          <c:invertIfNegative val="0"/>
          <c:cat>
            <c:strRef>
              <c:f>Sheet1!$A$2</c:f>
              <c:strCache>
                <c:ptCount val="1"/>
                <c:pt idx="0">
                  <c:v>baskinrobbinsme</c:v>
                </c:pt>
              </c:strCache>
            </c:strRef>
          </c:cat>
          <c:val>
            <c:numRef>
              <c:f>Sheet1!$B$2</c:f>
              <c:numCache>
                <c:formatCode>General</c:formatCode>
                <c:ptCount val="1"/>
                <c:pt idx="0">
                  <c:v>44231</c:v>
                </c:pt>
              </c:numCache>
            </c:numRef>
          </c:val>
          <c:extLst>
            <c:ext xmlns:c16="http://schemas.microsoft.com/office/drawing/2014/chart" uri="{C3380CC4-5D6E-409C-BE32-E72D297353CC}">
              <c16:uniqueId val="{00000000-BB7B-4417-B9B4-34784FCD62FD}"/>
            </c:ext>
          </c:extLst>
        </c:ser>
        <c:ser>
          <c:idx val="1"/>
          <c:order val="1"/>
          <c:tx>
            <c:strRef>
              <c:f>Sheet1!$C$1</c:f>
              <c:strCache>
                <c:ptCount val="1"/>
                <c:pt idx="0">
                  <c:v>Male 25-34</c:v>
                </c:pt>
              </c:strCache>
            </c:strRef>
          </c:tx>
          <c:spPr>
            <a:solidFill>
              <a:schemeClr val="accent2"/>
            </a:solidFill>
            <a:ln>
              <a:noFill/>
            </a:ln>
            <a:effectLst/>
          </c:spPr>
          <c:invertIfNegative val="0"/>
          <c:cat>
            <c:strRef>
              <c:f>Sheet1!$A$2</c:f>
              <c:strCache>
                <c:ptCount val="1"/>
                <c:pt idx="0">
                  <c:v>baskinrobbinsme</c:v>
                </c:pt>
              </c:strCache>
            </c:strRef>
          </c:cat>
          <c:val>
            <c:numRef>
              <c:f>Sheet1!$C$2</c:f>
              <c:numCache>
                <c:formatCode>General</c:formatCode>
                <c:ptCount val="1"/>
                <c:pt idx="0">
                  <c:v>27917</c:v>
                </c:pt>
              </c:numCache>
            </c:numRef>
          </c:val>
          <c:extLst>
            <c:ext xmlns:c16="http://schemas.microsoft.com/office/drawing/2014/chart" uri="{C3380CC4-5D6E-409C-BE32-E72D297353CC}">
              <c16:uniqueId val="{00000001-BB7B-4417-B9B4-34784FCD62FD}"/>
            </c:ext>
          </c:extLst>
        </c:ser>
        <c:ser>
          <c:idx val="2"/>
          <c:order val="2"/>
          <c:tx>
            <c:strRef>
              <c:f>Sheet1!$D$1</c:f>
              <c:strCache>
                <c:ptCount val="1"/>
                <c:pt idx="0">
                  <c:v>Female 18-24</c:v>
                </c:pt>
              </c:strCache>
            </c:strRef>
          </c:tx>
          <c:spPr>
            <a:solidFill>
              <a:schemeClr val="accent3"/>
            </a:solidFill>
            <a:ln>
              <a:noFill/>
            </a:ln>
            <a:effectLst/>
          </c:spPr>
          <c:invertIfNegative val="0"/>
          <c:cat>
            <c:strRef>
              <c:f>Sheet1!$A$2</c:f>
              <c:strCache>
                <c:ptCount val="1"/>
                <c:pt idx="0">
                  <c:v>baskinrobbinsme</c:v>
                </c:pt>
              </c:strCache>
            </c:strRef>
          </c:cat>
          <c:val>
            <c:numRef>
              <c:f>Sheet1!$D$2</c:f>
              <c:numCache>
                <c:formatCode>General</c:formatCode>
                <c:ptCount val="1"/>
                <c:pt idx="0">
                  <c:v>24394</c:v>
                </c:pt>
              </c:numCache>
            </c:numRef>
          </c:val>
          <c:extLst>
            <c:ext xmlns:c16="http://schemas.microsoft.com/office/drawing/2014/chart" uri="{C3380CC4-5D6E-409C-BE32-E72D297353CC}">
              <c16:uniqueId val="{00000002-BB7B-4417-B9B4-34784FCD62FD}"/>
            </c:ext>
          </c:extLst>
        </c:ser>
        <c:ser>
          <c:idx val="3"/>
          <c:order val="3"/>
          <c:tx>
            <c:strRef>
              <c:f>Sheet1!$E$1</c:f>
              <c:strCache>
                <c:ptCount val="1"/>
                <c:pt idx="0">
                  <c:v>Female 35-44</c:v>
                </c:pt>
              </c:strCache>
            </c:strRef>
          </c:tx>
          <c:spPr>
            <a:solidFill>
              <a:schemeClr val="accent4"/>
            </a:solidFill>
            <a:ln>
              <a:noFill/>
            </a:ln>
            <a:effectLst/>
          </c:spPr>
          <c:invertIfNegative val="0"/>
          <c:cat>
            <c:strRef>
              <c:f>Sheet1!$A$2</c:f>
              <c:strCache>
                <c:ptCount val="1"/>
                <c:pt idx="0">
                  <c:v>baskinrobbinsme</c:v>
                </c:pt>
              </c:strCache>
            </c:strRef>
          </c:cat>
          <c:val>
            <c:numRef>
              <c:f>Sheet1!$E$2</c:f>
              <c:numCache>
                <c:formatCode>General</c:formatCode>
                <c:ptCount val="1"/>
                <c:pt idx="0">
                  <c:v>18327</c:v>
                </c:pt>
              </c:numCache>
            </c:numRef>
          </c:val>
          <c:extLst>
            <c:ext xmlns:c16="http://schemas.microsoft.com/office/drawing/2014/chart" uri="{C3380CC4-5D6E-409C-BE32-E72D297353CC}">
              <c16:uniqueId val="{00000003-BB7B-4417-B9B4-34784FCD62FD}"/>
            </c:ext>
          </c:extLst>
        </c:ser>
        <c:ser>
          <c:idx val="4"/>
          <c:order val="4"/>
          <c:tx>
            <c:strRef>
              <c:f>Sheet1!$F$1</c:f>
              <c:strCache>
                <c:ptCount val="1"/>
                <c:pt idx="0">
                  <c:v>Male 18-24</c:v>
                </c:pt>
              </c:strCache>
            </c:strRef>
          </c:tx>
          <c:spPr>
            <a:solidFill>
              <a:schemeClr val="accent5"/>
            </a:solidFill>
            <a:ln>
              <a:noFill/>
            </a:ln>
            <a:effectLst/>
          </c:spPr>
          <c:invertIfNegative val="0"/>
          <c:cat>
            <c:strRef>
              <c:f>Sheet1!$A$2</c:f>
              <c:strCache>
                <c:ptCount val="1"/>
                <c:pt idx="0">
                  <c:v>baskinrobbinsme</c:v>
                </c:pt>
              </c:strCache>
            </c:strRef>
          </c:cat>
          <c:val>
            <c:numRef>
              <c:f>Sheet1!$F$2</c:f>
              <c:numCache>
                <c:formatCode>General</c:formatCode>
                <c:ptCount val="1"/>
                <c:pt idx="0">
                  <c:v>15022</c:v>
                </c:pt>
              </c:numCache>
            </c:numRef>
          </c:val>
          <c:extLst>
            <c:ext xmlns:c16="http://schemas.microsoft.com/office/drawing/2014/chart" uri="{C3380CC4-5D6E-409C-BE32-E72D297353CC}">
              <c16:uniqueId val="{00000004-BB7B-4417-B9B4-34784FCD62FD}"/>
            </c:ext>
          </c:extLst>
        </c:ser>
        <c:ser>
          <c:idx val="5"/>
          <c:order val="5"/>
          <c:tx>
            <c:strRef>
              <c:f>Sheet1!$G$1</c:f>
              <c:strCache>
                <c:ptCount val="1"/>
                <c:pt idx="0">
                  <c:v>Male 35-44</c:v>
                </c:pt>
              </c:strCache>
            </c:strRef>
          </c:tx>
          <c:spPr>
            <a:solidFill>
              <a:schemeClr val="accent6"/>
            </a:solidFill>
            <a:ln>
              <a:noFill/>
            </a:ln>
            <a:effectLst/>
          </c:spPr>
          <c:invertIfNegative val="0"/>
          <c:cat>
            <c:strRef>
              <c:f>Sheet1!$A$2</c:f>
              <c:strCache>
                <c:ptCount val="1"/>
                <c:pt idx="0">
                  <c:v>baskinrobbinsme</c:v>
                </c:pt>
              </c:strCache>
            </c:strRef>
          </c:cat>
          <c:val>
            <c:numRef>
              <c:f>Sheet1!$G$2</c:f>
              <c:numCache>
                <c:formatCode>General</c:formatCode>
                <c:ptCount val="1"/>
                <c:pt idx="0">
                  <c:v>12587</c:v>
                </c:pt>
              </c:numCache>
            </c:numRef>
          </c:val>
          <c:extLst>
            <c:ext xmlns:c16="http://schemas.microsoft.com/office/drawing/2014/chart" uri="{C3380CC4-5D6E-409C-BE32-E72D297353CC}">
              <c16:uniqueId val="{00000005-BB7B-4417-B9B4-34784FCD62FD}"/>
            </c:ext>
          </c:extLst>
        </c:ser>
        <c:ser>
          <c:idx val="6"/>
          <c:order val="6"/>
          <c:tx>
            <c:strRef>
              <c:f>Sheet1!$H$1</c:f>
              <c:strCache>
                <c:ptCount val="1"/>
                <c:pt idx="0">
                  <c:v>Female 13-17</c:v>
                </c:pt>
              </c:strCache>
            </c:strRef>
          </c:tx>
          <c:spPr>
            <a:solidFill>
              <a:schemeClr val="accent1">
                <a:lumMod val="60000"/>
              </a:schemeClr>
            </a:solidFill>
            <a:ln>
              <a:noFill/>
            </a:ln>
            <a:effectLst/>
          </c:spPr>
          <c:invertIfNegative val="0"/>
          <c:cat>
            <c:strRef>
              <c:f>Sheet1!$A$2</c:f>
              <c:strCache>
                <c:ptCount val="1"/>
                <c:pt idx="0">
                  <c:v>baskinrobbinsme</c:v>
                </c:pt>
              </c:strCache>
            </c:strRef>
          </c:cat>
          <c:val>
            <c:numRef>
              <c:f>Sheet1!$H$2</c:f>
              <c:numCache>
                <c:formatCode>General</c:formatCode>
                <c:ptCount val="1"/>
                <c:pt idx="0">
                  <c:v>3965</c:v>
                </c:pt>
              </c:numCache>
            </c:numRef>
          </c:val>
          <c:extLst>
            <c:ext xmlns:c16="http://schemas.microsoft.com/office/drawing/2014/chart" uri="{C3380CC4-5D6E-409C-BE32-E72D297353CC}">
              <c16:uniqueId val="{00000006-BB7B-4417-B9B4-34784FCD62FD}"/>
            </c:ext>
          </c:extLst>
        </c:ser>
        <c:ser>
          <c:idx val="7"/>
          <c:order val="7"/>
          <c:tx>
            <c:strRef>
              <c:f>Sheet1!$I$1</c:f>
              <c:strCache>
                <c:ptCount val="1"/>
                <c:pt idx="0">
                  <c:v>Female 45-54</c:v>
                </c:pt>
              </c:strCache>
            </c:strRef>
          </c:tx>
          <c:spPr>
            <a:solidFill>
              <a:schemeClr val="accent2">
                <a:lumMod val="60000"/>
              </a:schemeClr>
            </a:solidFill>
            <a:ln>
              <a:noFill/>
            </a:ln>
            <a:effectLst/>
          </c:spPr>
          <c:invertIfNegative val="0"/>
          <c:cat>
            <c:strRef>
              <c:f>Sheet1!$A$2</c:f>
              <c:strCache>
                <c:ptCount val="1"/>
                <c:pt idx="0">
                  <c:v>baskinrobbinsme</c:v>
                </c:pt>
              </c:strCache>
            </c:strRef>
          </c:cat>
          <c:val>
            <c:numRef>
              <c:f>Sheet1!$I$2</c:f>
              <c:numCache>
                <c:formatCode>General</c:formatCode>
                <c:ptCount val="1"/>
                <c:pt idx="0">
                  <c:v>3787</c:v>
                </c:pt>
              </c:numCache>
            </c:numRef>
          </c:val>
          <c:extLst>
            <c:ext xmlns:c16="http://schemas.microsoft.com/office/drawing/2014/chart" uri="{C3380CC4-5D6E-409C-BE32-E72D297353CC}">
              <c16:uniqueId val="{00000007-BB7B-4417-B9B4-34784FCD62FD}"/>
            </c:ext>
          </c:extLst>
        </c:ser>
        <c:ser>
          <c:idx val="8"/>
          <c:order val="8"/>
          <c:tx>
            <c:strRef>
              <c:f>Sheet1!$J$1</c:f>
              <c:strCache>
                <c:ptCount val="1"/>
                <c:pt idx="0">
                  <c:v>Male 45-54</c:v>
                </c:pt>
              </c:strCache>
            </c:strRef>
          </c:tx>
          <c:spPr>
            <a:solidFill>
              <a:schemeClr val="accent3">
                <a:lumMod val="60000"/>
              </a:schemeClr>
            </a:solidFill>
            <a:ln>
              <a:noFill/>
            </a:ln>
            <a:effectLst/>
          </c:spPr>
          <c:invertIfNegative val="0"/>
          <c:cat>
            <c:strRef>
              <c:f>Sheet1!$A$2</c:f>
              <c:strCache>
                <c:ptCount val="1"/>
                <c:pt idx="0">
                  <c:v>baskinrobbinsme</c:v>
                </c:pt>
              </c:strCache>
            </c:strRef>
          </c:cat>
          <c:val>
            <c:numRef>
              <c:f>Sheet1!$J$2</c:f>
              <c:numCache>
                <c:formatCode>General</c:formatCode>
                <c:ptCount val="1"/>
                <c:pt idx="0">
                  <c:v>3161</c:v>
                </c:pt>
              </c:numCache>
            </c:numRef>
          </c:val>
          <c:extLst>
            <c:ext xmlns:c16="http://schemas.microsoft.com/office/drawing/2014/chart" uri="{C3380CC4-5D6E-409C-BE32-E72D297353CC}">
              <c16:uniqueId val="{00000008-BB7B-4417-B9B4-34784FCD62FD}"/>
            </c:ext>
          </c:extLst>
        </c:ser>
        <c:ser>
          <c:idx val="9"/>
          <c:order val="9"/>
          <c:tx>
            <c:strRef>
              <c:f>Sheet1!$K$1</c:f>
              <c:strCache>
                <c:ptCount val="1"/>
                <c:pt idx="0">
                  <c:v>Male 13-17</c:v>
                </c:pt>
              </c:strCache>
            </c:strRef>
          </c:tx>
          <c:spPr>
            <a:solidFill>
              <a:schemeClr val="accent4">
                <a:lumMod val="60000"/>
              </a:schemeClr>
            </a:solidFill>
            <a:ln>
              <a:noFill/>
            </a:ln>
            <a:effectLst/>
          </c:spPr>
          <c:invertIfNegative val="0"/>
          <c:cat>
            <c:strRef>
              <c:f>Sheet1!$A$2</c:f>
              <c:strCache>
                <c:ptCount val="1"/>
                <c:pt idx="0">
                  <c:v>baskinrobbinsme</c:v>
                </c:pt>
              </c:strCache>
            </c:strRef>
          </c:cat>
          <c:val>
            <c:numRef>
              <c:f>Sheet1!$K$2</c:f>
              <c:numCache>
                <c:formatCode>General</c:formatCode>
                <c:ptCount val="1"/>
                <c:pt idx="0">
                  <c:v>2096</c:v>
                </c:pt>
              </c:numCache>
            </c:numRef>
          </c:val>
          <c:extLst>
            <c:ext xmlns:c16="http://schemas.microsoft.com/office/drawing/2014/chart" uri="{C3380CC4-5D6E-409C-BE32-E72D297353CC}">
              <c16:uniqueId val="{00000009-BB7B-4417-B9B4-34784FCD62FD}"/>
            </c:ext>
          </c:extLst>
        </c:ser>
        <c:ser>
          <c:idx val="10"/>
          <c:order val="10"/>
          <c:tx>
            <c:strRef>
              <c:f>Sheet1!$L$1</c:f>
              <c:strCache>
                <c:ptCount val="1"/>
                <c:pt idx="0">
                  <c:v>Female 65+</c:v>
                </c:pt>
              </c:strCache>
            </c:strRef>
          </c:tx>
          <c:spPr>
            <a:solidFill>
              <a:schemeClr val="accent5">
                <a:lumMod val="60000"/>
              </a:schemeClr>
            </a:solidFill>
            <a:ln>
              <a:noFill/>
            </a:ln>
            <a:effectLst/>
          </c:spPr>
          <c:invertIfNegative val="0"/>
          <c:cat>
            <c:strRef>
              <c:f>Sheet1!$A$2</c:f>
              <c:strCache>
                <c:ptCount val="1"/>
                <c:pt idx="0">
                  <c:v>baskinrobbinsme</c:v>
                </c:pt>
              </c:strCache>
            </c:strRef>
          </c:cat>
          <c:val>
            <c:numRef>
              <c:f>Sheet1!$L$2</c:f>
              <c:numCache>
                <c:formatCode>General</c:formatCode>
                <c:ptCount val="1"/>
                <c:pt idx="0">
                  <c:v>1188</c:v>
                </c:pt>
              </c:numCache>
            </c:numRef>
          </c:val>
          <c:extLst>
            <c:ext xmlns:c16="http://schemas.microsoft.com/office/drawing/2014/chart" uri="{C3380CC4-5D6E-409C-BE32-E72D297353CC}">
              <c16:uniqueId val="{0000000A-BB7B-4417-B9B4-34784FCD62FD}"/>
            </c:ext>
          </c:extLst>
        </c:ser>
        <c:ser>
          <c:idx val="11"/>
          <c:order val="11"/>
          <c:tx>
            <c:strRef>
              <c:f>Sheet1!$M$1</c:f>
              <c:strCache>
                <c:ptCount val="1"/>
                <c:pt idx="0">
                  <c:v>Female 55-64</c:v>
                </c:pt>
              </c:strCache>
            </c:strRef>
          </c:tx>
          <c:spPr>
            <a:solidFill>
              <a:schemeClr val="accent6">
                <a:lumMod val="60000"/>
              </a:schemeClr>
            </a:solidFill>
            <a:ln>
              <a:noFill/>
            </a:ln>
            <a:effectLst/>
          </c:spPr>
          <c:invertIfNegative val="0"/>
          <c:cat>
            <c:strRef>
              <c:f>Sheet1!$A$2</c:f>
              <c:strCache>
                <c:ptCount val="1"/>
                <c:pt idx="0">
                  <c:v>baskinrobbinsme</c:v>
                </c:pt>
              </c:strCache>
            </c:strRef>
          </c:cat>
          <c:val>
            <c:numRef>
              <c:f>Sheet1!$M$2</c:f>
              <c:numCache>
                <c:formatCode>General</c:formatCode>
                <c:ptCount val="1"/>
                <c:pt idx="0">
                  <c:v>849</c:v>
                </c:pt>
              </c:numCache>
            </c:numRef>
          </c:val>
          <c:extLst>
            <c:ext xmlns:c16="http://schemas.microsoft.com/office/drawing/2014/chart" uri="{C3380CC4-5D6E-409C-BE32-E72D297353CC}">
              <c16:uniqueId val="{0000000B-BB7B-4417-B9B4-34784FCD62FD}"/>
            </c:ext>
          </c:extLst>
        </c:ser>
        <c:ser>
          <c:idx val="12"/>
          <c:order val="12"/>
          <c:tx>
            <c:strRef>
              <c:f>Sheet1!$N$1</c:f>
              <c:strCache>
                <c:ptCount val="1"/>
                <c:pt idx="0">
                  <c:v>Male 55-64</c:v>
                </c:pt>
              </c:strCache>
            </c:strRef>
          </c:tx>
          <c:spPr>
            <a:solidFill>
              <a:schemeClr val="accent1">
                <a:lumMod val="80000"/>
                <a:lumOff val="20000"/>
              </a:schemeClr>
            </a:solidFill>
            <a:ln>
              <a:noFill/>
            </a:ln>
            <a:effectLst/>
          </c:spPr>
          <c:invertIfNegative val="0"/>
          <c:cat>
            <c:strRef>
              <c:f>Sheet1!$A$2</c:f>
              <c:strCache>
                <c:ptCount val="1"/>
                <c:pt idx="0">
                  <c:v>baskinrobbinsme</c:v>
                </c:pt>
              </c:strCache>
            </c:strRef>
          </c:cat>
          <c:val>
            <c:numRef>
              <c:f>Sheet1!$N$2</c:f>
              <c:numCache>
                <c:formatCode>General</c:formatCode>
                <c:ptCount val="1"/>
                <c:pt idx="0">
                  <c:v>802</c:v>
                </c:pt>
              </c:numCache>
            </c:numRef>
          </c:val>
          <c:extLst>
            <c:ext xmlns:c16="http://schemas.microsoft.com/office/drawing/2014/chart" uri="{C3380CC4-5D6E-409C-BE32-E72D297353CC}">
              <c16:uniqueId val="{0000000C-BB7B-4417-B9B4-34784FCD62FD}"/>
            </c:ext>
          </c:extLst>
        </c:ser>
        <c:ser>
          <c:idx val="13"/>
          <c:order val="13"/>
          <c:tx>
            <c:strRef>
              <c:f>Sheet1!$O$1</c:f>
              <c:strCache>
                <c:ptCount val="1"/>
                <c:pt idx="0">
                  <c:v>Male 65+</c:v>
                </c:pt>
              </c:strCache>
            </c:strRef>
          </c:tx>
          <c:spPr>
            <a:solidFill>
              <a:schemeClr val="accent2">
                <a:lumMod val="80000"/>
                <a:lumOff val="20000"/>
              </a:schemeClr>
            </a:solidFill>
            <a:ln>
              <a:noFill/>
            </a:ln>
            <a:effectLst/>
          </c:spPr>
          <c:invertIfNegative val="0"/>
          <c:cat>
            <c:strRef>
              <c:f>Sheet1!$A$2</c:f>
              <c:strCache>
                <c:ptCount val="1"/>
                <c:pt idx="0">
                  <c:v>baskinrobbinsme</c:v>
                </c:pt>
              </c:strCache>
            </c:strRef>
          </c:cat>
          <c:val>
            <c:numRef>
              <c:f>Sheet1!$O$2</c:f>
              <c:numCache>
                <c:formatCode>General</c:formatCode>
                <c:ptCount val="1"/>
                <c:pt idx="0">
                  <c:v>759</c:v>
                </c:pt>
              </c:numCache>
            </c:numRef>
          </c:val>
          <c:extLst>
            <c:ext xmlns:c16="http://schemas.microsoft.com/office/drawing/2014/chart" uri="{C3380CC4-5D6E-409C-BE32-E72D297353CC}">
              <c16:uniqueId val="{0000000D-BB7B-4417-B9B4-34784FCD62FD}"/>
            </c:ext>
          </c:extLst>
        </c:ser>
        <c:ser>
          <c:idx val="14"/>
          <c:order val="14"/>
          <c:tx>
            <c:strRef>
              <c:f>Sheet1!$P$1</c:f>
              <c:strCache>
                <c:ptCount val="1"/>
                <c:pt idx="0">
                  <c:v>Unknown 25-34</c:v>
                </c:pt>
              </c:strCache>
            </c:strRef>
          </c:tx>
          <c:spPr>
            <a:solidFill>
              <a:schemeClr val="accent3">
                <a:lumMod val="80000"/>
                <a:lumOff val="20000"/>
              </a:schemeClr>
            </a:solidFill>
            <a:ln>
              <a:noFill/>
            </a:ln>
            <a:effectLst/>
          </c:spPr>
          <c:invertIfNegative val="0"/>
          <c:cat>
            <c:strRef>
              <c:f>Sheet1!$A$2</c:f>
              <c:strCache>
                <c:ptCount val="1"/>
                <c:pt idx="0">
                  <c:v>baskinrobbinsme</c:v>
                </c:pt>
              </c:strCache>
            </c:strRef>
          </c:cat>
          <c:val>
            <c:numRef>
              <c:f>Sheet1!$P$2</c:f>
              <c:numCache>
                <c:formatCode>General</c:formatCode>
                <c:ptCount val="1"/>
                <c:pt idx="0">
                  <c:v>218</c:v>
                </c:pt>
              </c:numCache>
            </c:numRef>
          </c:val>
          <c:extLst>
            <c:ext xmlns:c16="http://schemas.microsoft.com/office/drawing/2014/chart" uri="{C3380CC4-5D6E-409C-BE32-E72D297353CC}">
              <c16:uniqueId val="{0000000E-BB7B-4417-B9B4-34784FCD62FD}"/>
            </c:ext>
          </c:extLst>
        </c:ser>
        <c:ser>
          <c:idx val="15"/>
          <c:order val="15"/>
          <c:tx>
            <c:strRef>
              <c:f>Sheet1!$Q$1</c:f>
              <c:strCache>
                <c:ptCount val="1"/>
                <c:pt idx="0">
                  <c:v>Unknown 35-44</c:v>
                </c:pt>
              </c:strCache>
            </c:strRef>
          </c:tx>
          <c:spPr>
            <a:solidFill>
              <a:schemeClr val="accent4">
                <a:lumMod val="80000"/>
                <a:lumOff val="20000"/>
              </a:schemeClr>
            </a:solidFill>
            <a:ln>
              <a:noFill/>
            </a:ln>
            <a:effectLst/>
          </c:spPr>
          <c:invertIfNegative val="0"/>
          <c:cat>
            <c:strRef>
              <c:f>Sheet1!$A$2</c:f>
              <c:strCache>
                <c:ptCount val="1"/>
                <c:pt idx="0">
                  <c:v>baskinrobbinsme</c:v>
                </c:pt>
              </c:strCache>
            </c:strRef>
          </c:cat>
          <c:val>
            <c:numRef>
              <c:f>Sheet1!$Q$2</c:f>
              <c:numCache>
                <c:formatCode>General</c:formatCode>
                <c:ptCount val="1"/>
                <c:pt idx="0">
                  <c:v>184</c:v>
                </c:pt>
              </c:numCache>
            </c:numRef>
          </c:val>
          <c:extLst>
            <c:ext xmlns:c16="http://schemas.microsoft.com/office/drawing/2014/chart" uri="{C3380CC4-5D6E-409C-BE32-E72D297353CC}">
              <c16:uniqueId val="{0000000F-BB7B-4417-B9B4-34784FCD62FD}"/>
            </c:ext>
          </c:extLst>
        </c:ser>
        <c:ser>
          <c:idx val="16"/>
          <c:order val="16"/>
          <c:tx>
            <c:strRef>
              <c:f>Sheet1!$R$1</c:f>
              <c:strCache>
                <c:ptCount val="1"/>
                <c:pt idx="0">
                  <c:v>Unknown 18-24</c:v>
                </c:pt>
              </c:strCache>
            </c:strRef>
          </c:tx>
          <c:spPr>
            <a:solidFill>
              <a:schemeClr val="accent5">
                <a:lumMod val="80000"/>
                <a:lumOff val="20000"/>
              </a:schemeClr>
            </a:solidFill>
            <a:ln>
              <a:noFill/>
            </a:ln>
            <a:effectLst/>
          </c:spPr>
          <c:invertIfNegative val="0"/>
          <c:cat>
            <c:strRef>
              <c:f>Sheet1!$A$2</c:f>
              <c:strCache>
                <c:ptCount val="1"/>
                <c:pt idx="0">
                  <c:v>baskinrobbinsme</c:v>
                </c:pt>
              </c:strCache>
            </c:strRef>
          </c:cat>
          <c:val>
            <c:numRef>
              <c:f>Sheet1!$R$2</c:f>
              <c:numCache>
                <c:formatCode>General</c:formatCode>
                <c:ptCount val="1"/>
                <c:pt idx="0">
                  <c:v>97</c:v>
                </c:pt>
              </c:numCache>
            </c:numRef>
          </c:val>
          <c:extLst>
            <c:ext xmlns:c16="http://schemas.microsoft.com/office/drawing/2014/chart" uri="{C3380CC4-5D6E-409C-BE32-E72D297353CC}">
              <c16:uniqueId val="{00000010-BB7B-4417-B9B4-34784FCD62FD}"/>
            </c:ext>
          </c:extLst>
        </c:ser>
        <c:ser>
          <c:idx val="17"/>
          <c:order val="17"/>
          <c:tx>
            <c:strRef>
              <c:f>Sheet1!$S$1</c:f>
              <c:strCache>
                <c:ptCount val="1"/>
                <c:pt idx="0">
                  <c:v>Unknown 45-54</c:v>
                </c:pt>
              </c:strCache>
            </c:strRef>
          </c:tx>
          <c:spPr>
            <a:solidFill>
              <a:schemeClr val="accent6">
                <a:lumMod val="80000"/>
                <a:lumOff val="20000"/>
              </a:schemeClr>
            </a:solidFill>
            <a:ln>
              <a:noFill/>
            </a:ln>
            <a:effectLst/>
          </c:spPr>
          <c:invertIfNegative val="0"/>
          <c:cat>
            <c:strRef>
              <c:f>Sheet1!$A$2</c:f>
              <c:strCache>
                <c:ptCount val="1"/>
                <c:pt idx="0">
                  <c:v>baskinrobbinsme</c:v>
                </c:pt>
              </c:strCache>
            </c:strRef>
          </c:cat>
          <c:val>
            <c:numRef>
              <c:f>Sheet1!$S$2</c:f>
              <c:numCache>
                <c:formatCode>General</c:formatCode>
                <c:ptCount val="1"/>
                <c:pt idx="0">
                  <c:v>74</c:v>
                </c:pt>
              </c:numCache>
            </c:numRef>
          </c:val>
          <c:extLst>
            <c:ext xmlns:c16="http://schemas.microsoft.com/office/drawing/2014/chart" uri="{C3380CC4-5D6E-409C-BE32-E72D297353CC}">
              <c16:uniqueId val="{00000011-BB7B-4417-B9B4-34784FCD62FD}"/>
            </c:ext>
          </c:extLst>
        </c:ser>
        <c:ser>
          <c:idx val="18"/>
          <c:order val="18"/>
          <c:tx>
            <c:strRef>
              <c:f>Sheet1!$T$1</c:f>
              <c:strCache>
                <c:ptCount val="1"/>
                <c:pt idx="0">
                  <c:v>Unknown 13-17</c:v>
                </c:pt>
              </c:strCache>
            </c:strRef>
          </c:tx>
          <c:spPr>
            <a:solidFill>
              <a:schemeClr val="accent1">
                <a:lumMod val="80000"/>
              </a:schemeClr>
            </a:solidFill>
            <a:ln>
              <a:noFill/>
            </a:ln>
            <a:effectLst/>
          </c:spPr>
          <c:invertIfNegative val="0"/>
          <c:cat>
            <c:strRef>
              <c:f>Sheet1!$A$2</c:f>
              <c:strCache>
                <c:ptCount val="1"/>
                <c:pt idx="0">
                  <c:v>baskinrobbinsme</c:v>
                </c:pt>
              </c:strCache>
            </c:strRef>
          </c:cat>
          <c:val>
            <c:numRef>
              <c:f>Sheet1!$T$2</c:f>
              <c:numCache>
                <c:formatCode>General</c:formatCode>
                <c:ptCount val="1"/>
                <c:pt idx="0">
                  <c:v>18</c:v>
                </c:pt>
              </c:numCache>
            </c:numRef>
          </c:val>
          <c:extLst>
            <c:ext xmlns:c16="http://schemas.microsoft.com/office/drawing/2014/chart" uri="{C3380CC4-5D6E-409C-BE32-E72D297353CC}">
              <c16:uniqueId val="{00000012-BB7B-4417-B9B4-34784FCD62FD}"/>
            </c:ext>
          </c:extLst>
        </c:ser>
        <c:ser>
          <c:idx val="19"/>
          <c:order val="19"/>
          <c:tx>
            <c:strRef>
              <c:f>Sheet1!$U$1</c:f>
              <c:strCache>
                <c:ptCount val="1"/>
                <c:pt idx="0">
                  <c:v>Unknown 55-64</c:v>
                </c:pt>
              </c:strCache>
            </c:strRef>
          </c:tx>
          <c:spPr>
            <a:solidFill>
              <a:schemeClr val="accent2">
                <a:lumMod val="80000"/>
              </a:schemeClr>
            </a:solidFill>
            <a:ln>
              <a:noFill/>
            </a:ln>
            <a:effectLst/>
          </c:spPr>
          <c:invertIfNegative val="0"/>
          <c:cat>
            <c:strRef>
              <c:f>Sheet1!$A$2</c:f>
              <c:strCache>
                <c:ptCount val="1"/>
                <c:pt idx="0">
                  <c:v>baskinrobbinsme</c:v>
                </c:pt>
              </c:strCache>
            </c:strRef>
          </c:cat>
          <c:val>
            <c:numRef>
              <c:f>Sheet1!$U$2</c:f>
              <c:numCache>
                <c:formatCode>General</c:formatCode>
                <c:ptCount val="1"/>
                <c:pt idx="0">
                  <c:v>12</c:v>
                </c:pt>
              </c:numCache>
            </c:numRef>
          </c:val>
          <c:extLst>
            <c:ext xmlns:c16="http://schemas.microsoft.com/office/drawing/2014/chart" uri="{C3380CC4-5D6E-409C-BE32-E72D297353CC}">
              <c16:uniqueId val="{00000013-BB7B-4417-B9B4-34784FCD62FD}"/>
            </c:ext>
          </c:extLst>
        </c:ser>
        <c:ser>
          <c:idx val="20"/>
          <c:order val="20"/>
          <c:tx>
            <c:strRef>
              <c:f>Sheet1!$V$1</c:f>
              <c:strCache>
                <c:ptCount val="1"/>
                <c:pt idx="0">
                  <c:v>Unknown 65+</c:v>
                </c:pt>
              </c:strCache>
            </c:strRef>
          </c:tx>
          <c:spPr>
            <a:solidFill>
              <a:schemeClr val="accent3">
                <a:lumMod val="80000"/>
              </a:schemeClr>
            </a:solidFill>
            <a:ln>
              <a:noFill/>
            </a:ln>
            <a:effectLst/>
          </c:spPr>
          <c:invertIfNegative val="0"/>
          <c:cat>
            <c:strRef>
              <c:f>Sheet1!$A$2</c:f>
              <c:strCache>
                <c:ptCount val="1"/>
                <c:pt idx="0">
                  <c:v>baskinrobbinsme</c:v>
                </c:pt>
              </c:strCache>
            </c:strRef>
          </c:cat>
          <c:val>
            <c:numRef>
              <c:f>Sheet1!$V$2</c:f>
              <c:numCache>
                <c:formatCode>General</c:formatCode>
                <c:ptCount val="1"/>
                <c:pt idx="0">
                  <c:v>12</c:v>
                </c:pt>
              </c:numCache>
            </c:numRef>
          </c:val>
          <c:extLst>
            <c:ext xmlns:c16="http://schemas.microsoft.com/office/drawing/2014/chart" uri="{C3380CC4-5D6E-409C-BE32-E72D297353CC}">
              <c16:uniqueId val="{00000014-BB7B-4417-B9B4-34784FCD62FD}"/>
            </c:ext>
          </c:extLst>
        </c:ser>
        <c:dLbls>
          <c:showLegendKey val="0"/>
          <c:showVal val="0"/>
          <c:showCatName val="0"/>
          <c:showSerName val="0"/>
          <c:showPercent val="0"/>
          <c:showBubbleSize val="0"/>
        </c:dLbls>
        <c:gapWidth val="219"/>
        <c:overlap val="-27"/>
        <c:axId val="363143728"/>
        <c:axId val="363144056"/>
      </c:barChart>
      <c:catAx>
        <c:axId val="36314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44056"/>
        <c:crosses val="autoZero"/>
        <c:auto val="1"/>
        <c:lblAlgn val="ctr"/>
        <c:lblOffset val="100"/>
        <c:noMultiLvlLbl val="0"/>
      </c:catAx>
      <c:valAx>
        <c:axId val="36314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4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baskinrobbinsme</c:v>
                </c:pt>
              </c:strCache>
            </c:strRef>
          </c:cat>
          <c:val>
            <c:numRef>
              <c:f>Sheet1!$B$2</c:f>
              <c:numCache>
                <c:formatCode>General</c:formatCode>
                <c:ptCount val="1"/>
                <c:pt idx="0">
                  <c:v>17369.5</c:v>
                </c:pt>
              </c:numCache>
            </c:numRef>
          </c:val>
          <c:extLst>
            <c:ext xmlns:c16="http://schemas.microsoft.com/office/drawing/2014/chart" uri="{C3380CC4-5D6E-409C-BE32-E72D297353CC}">
              <c16:uniqueId val="{00000000-D646-497E-A0F4-D07390C0521C}"/>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baskinrobbinsme</c:v>
                </c:pt>
              </c:strCache>
            </c:strRef>
          </c:cat>
          <c:val>
            <c:numRef>
              <c:f>Sheet1!$C$2</c:f>
              <c:numCache>
                <c:formatCode>General</c:formatCode>
                <c:ptCount val="1"/>
                <c:pt idx="0">
                  <c:v>33176.199999999997</c:v>
                </c:pt>
              </c:numCache>
            </c:numRef>
          </c:val>
          <c:extLst>
            <c:ext xmlns:c16="http://schemas.microsoft.com/office/drawing/2014/chart" uri="{C3380CC4-5D6E-409C-BE32-E72D297353CC}">
              <c16:uniqueId val="{00000001-D646-497E-A0F4-D07390C0521C}"/>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baskinrobbinsme</c:v>
                </c:pt>
              </c:strCache>
            </c:strRef>
          </c:cat>
          <c:val>
            <c:numRef>
              <c:f>Sheet1!$D$2</c:f>
              <c:numCache>
                <c:formatCode>General</c:formatCode>
                <c:ptCount val="1"/>
                <c:pt idx="0">
                  <c:v>12514.25</c:v>
                </c:pt>
              </c:numCache>
            </c:numRef>
          </c:val>
          <c:extLst>
            <c:ext xmlns:c16="http://schemas.microsoft.com/office/drawing/2014/chart" uri="{C3380CC4-5D6E-409C-BE32-E72D297353CC}">
              <c16:uniqueId val="{00000002-D646-497E-A0F4-D07390C0521C}"/>
            </c:ext>
          </c:extLst>
        </c:ser>
        <c:dLbls>
          <c:showLegendKey val="0"/>
          <c:showVal val="0"/>
          <c:showCatName val="0"/>
          <c:showSerName val="0"/>
          <c:showPercent val="0"/>
          <c:showBubbleSize val="0"/>
        </c:dLbls>
        <c:gapWidth val="219"/>
        <c:overlap val="-27"/>
        <c:axId val="358791992"/>
        <c:axId val="364380720"/>
      </c:barChart>
      <c:catAx>
        <c:axId val="35879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80720"/>
        <c:crosses val="autoZero"/>
        <c:auto val="1"/>
        <c:lblAlgn val="ctr"/>
        <c:lblOffset val="100"/>
        <c:noMultiLvlLbl val="0"/>
      </c:catAx>
      <c:valAx>
        <c:axId val="36438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9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baskinrobbinsme</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0.35236617478122501</c:v>
                </c:pt>
                <c:pt idx="1">
                  <c:v>0.56118956327487601</c:v>
                </c:pt>
                <c:pt idx="2">
                  <c:v>0.26522545534702602</c:v>
                </c:pt>
              </c:numCache>
            </c:numRef>
          </c:val>
          <c:extLst>
            <c:ext xmlns:c16="http://schemas.microsoft.com/office/drawing/2014/chart" uri="{C3380CC4-5D6E-409C-BE32-E72D297353CC}">
              <c16:uniqueId val="{00000000-C81B-4F69-B128-E081DE13FEC2}"/>
            </c:ext>
          </c:extLst>
        </c:ser>
        <c:dLbls>
          <c:showLegendKey val="0"/>
          <c:showVal val="0"/>
          <c:showCatName val="0"/>
          <c:showSerName val="0"/>
          <c:showPercent val="0"/>
          <c:showBubbleSize val="0"/>
        </c:dLbls>
        <c:gapWidth val="219"/>
        <c:overlap val="-27"/>
        <c:axId val="364381376"/>
        <c:axId val="364376456"/>
      </c:barChart>
      <c:catAx>
        <c:axId val="36438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76456"/>
        <c:crosses val="autoZero"/>
        <c:auto val="1"/>
        <c:lblAlgn val="ctr"/>
        <c:lblOffset val="100"/>
        <c:noMultiLvlLbl val="0"/>
      </c:catAx>
      <c:valAx>
        <c:axId val="36437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8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baskinrobbinsme Taps Back</c:v>
                </c:pt>
              </c:strCache>
            </c:strRef>
          </c:tx>
          <c:spPr>
            <a:ln w="28575" cap="rnd">
              <a:solidFill>
                <a:schemeClr val="accent1"/>
              </a:solidFill>
              <a:round/>
            </a:ln>
            <a:effectLst/>
          </c:spPr>
          <c:marker>
            <c:symbol val="none"/>
          </c:marker>
          <c:cat>
            <c:numRef>
              <c:f>Sheet1!$A$2:$A$13</c:f>
              <c:numCache>
                <c:formatCode>m/d/yyyy</c:formatCode>
                <c:ptCount val="12"/>
                <c:pt idx="0">
                  <c:v>44014</c:v>
                </c:pt>
                <c:pt idx="1">
                  <c:v>44014</c:v>
                </c:pt>
                <c:pt idx="2">
                  <c:v>44014</c:v>
                </c:pt>
                <c:pt idx="3">
                  <c:v>44029</c:v>
                </c:pt>
                <c:pt idx="4">
                  <c:v>44029</c:v>
                </c:pt>
                <c:pt idx="5">
                  <c:v>44029</c:v>
                </c:pt>
                <c:pt idx="6">
                  <c:v>44031</c:v>
                </c:pt>
                <c:pt idx="7">
                  <c:v>44031</c:v>
                </c:pt>
                <c:pt idx="8">
                  <c:v>44031</c:v>
                </c:pt>
                <c:pt idx="9">
                  <c:v>44032</c:v>
                </c:pt>
                <c:pt idx="10">
                  <c:v>44032</c:v>
                </c:pt>
                <c:pt idx="11">
                  <c:v>44034</c:v>
                </c:pt>
              </c:numCache>
            </c:numRef>
          </c:cat>
          <c:val>
            <c:numRef>
              <c:f>Sheet1!$B$2:$B$13</c:f>
              <c:numCache>
                <c:formatCode>General</c:formatCode>
                <c:ptCount val="12"/>
                <c:pt idx="0">
                  <c:v>38</c:v>
                </c:pt>
                <c:pt idx="1">
                  <c:v>65</c:v>
                </c:pt>
                <c:pt idx="2">
                  <c:v>70</c:v>
                </c:pt>
                <c:pt idx="3">
                  <c:v>16</c:v>
                </c:pt>
                <c:pt idx="4">
                  <c:v>27</c:v>
                </c:pt>
                <c:pt idx="5">
                  <c:v>47</c:v>
                </c:pt>
                <c:pt idx="6">
                  <c:v>38</c:v>
                </c:pt>
                <c:pt idx="7">
                  <c:v>183</c:v>
                </c:pt>
                <c:pt idx="8">
                  <c:v>137</c:v>
                </c:pt>
                <c:pt idx="9">
                  <c:v>158</c:v>
                </c:pt>
                <c:pt idx="10">
                  <c:v>214</c:v>
                </c:pt>
                <c:pt idx="11">
                  <c:v>39</c:v>
                </c:pt>
              </c:numCache>
            </c:numRef>
          </c:val>
          <c:smooth val="0"/>
          <c:extLst>
            <c:ext xmlns:c16="http://schemas.microsoft.com/office/drawing/2014/chart" uri="{C3380CC4-5D6E-409C-BE32-E72D297353CC}">
              <c16:uniqueId val="{00000000-76F3-4C98-806E-85912A1D271C}"/>
            </c:ext>
          </c:extLst>
        </c:ser>
        <c:ser>
          <c:idx val="1"/>
          <c:order val="1"/>
          <c:tx>
            <c:strRef>
              <c:f>Sheet1!$C$1</c:f>
              <c:strCache>
                <c:ptCount val="1"/>
                <c:pt idx="0">
                  <c:v>baskinrobbinsme Taps Forward</c:v>
                </c:pt>
              </c:strCache>
            </c:strRef>
          </c:tx>
          <c:spPr>
            <a:ln w="28575" cap="rnd">
              <a:solidFill>
                <a:schemeClr val="accent2"/>
              </a:solidFill>
              <a:round/>
            </a:ln>
            <a:effectLst/>
          </c:spPr>
          <c:marker>
            <c:symbol val="none"/>
          </c:marker>
          <c:cat>
            <c:numRef>
              <c:f>Sheet1!$A$2:$A$13</c:f>
              <c:numCache>
                <c:formatCode>m/d/yyyy</c:formatCode>
                <c:ptCount val="12"/>
                <c:pt idx="0">
                  <c:v>44014</c:v>
                </c:pt>
                <c:pt idx="1">
                  <c:v>44014</c:v>
                </c:pt>
                <c:pt idx="2">
                  <c:v>44014</c:v>
                </c:pt>
                <c:pt idx="3">
                  <c:v>44029</c:v>
                </c:pt>
                <c:pt idx="4">
                  <c:v>44029</c:v>
                </c:pt>
                <c:pt idx="5">
                  <c:v>44029</c:v>
                </c:pt>
                <c:pt idx="6">
                  <c:v>44031</c:v>
                </c:pt>
                <c:pt idx="7">
                  <c:v>44031</c:v>
                </c:pt>
                <c:pt idx="8">
                  <c:v>44031</c:v>
                </c:pt>
                <c:pt idx="9">
                  <c:v>44032</c:v>
                </c:pt>
                <c:pt idx="10">
                  <c:v>44032</c:v>
                </c:pt>
                <c:pt idx="11">
                  <c:v>44034</c:v>
                </c:pt>
              </c:numCache>
            </c:numRef>
          </c:cat>
          <c:val>
            <c:numRef>
              <c:f>Sheet1!$C$2:$C$13</c:f>
              <c:numCache>
                <c:formatCode>General</c:formatCode>
                <c:ptCount val="12"/>
                <c:pt idx="0">
                  <c:v>1975</c:v>
                </c:pt>
                <c:pt idx="1">
                  <c:v>1991</c:v>
                </c:pt>
                <c:pt idx="2">
                  <c:v>1961</c:v>
                </c:pt>
                <c:pt idx="3">
                  <c:v>871</c:v>
                </c:pt>
                <c:pt idx="4">
                  <c:v>761</c:v>
                </c:pt>
                <c:pt idx="5">
                  <c:v>1766</c:v>
                </c:pt>
                <c:pt idx="6">
                  <c:v>1814</c:v>
                </c:pt>
                <c:pt idx="7">
                  <c:v>2234</c:v>
                </c:pt>
                <c:pt idx="8">
                  <c:v>1908</c:v>
                </c:pt>
                <c:pt idx="9">
                  <c:v>2601</c:v>
                </c:pt>
                <c:pt idx="10">
                  <c:v>1860</c:v>
                </c:pt>
                <c:pt idx="11">
                  <c:v>1569</c:v>
                </c:pt>
              </c:numCache>
            </c:numRef>
          </c:val>
          <c:smooth val="0"/>
          <c:extLst>
            <c:ext xmlns:c16="http://schemas.microsoft.com/office/drawing/2014/chart" uri="{C3380CC4-5D6E-409C-BE32-E72D297353CC}">
              <c16:uniqueId val="{00000001-76F3-4C98-806E-85912A1D271C}"/>
            </c:ext>
          </c:extLst>
        </c:ser>
        <c:dLbls>
          <c:showLegendKey val="0"/>
          <c:showVal val="0"/>
          <c:showCatName val="0"/>
          <c:showSerName val="0"/>
          <c:showPercent val="0"/>
          <c:showBubbleSize val="0"/>
        </c:dLbls>
        <c:smooth val="0"/>
        <c:axId val="364375472"/>
        <c:axId val="364378752"/>
      </c:lineChart>
      <c:dateAx>
        <c:axId val="36437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78752"/>
        <c:crosses val="autoZero"/>
        <c:auto val="1"/>
        <c:lblOffset val="100"/>
        <c:baseTimeUnit val="days"/>
      </c:dateAx>
      <c:valAx>
        <c:axId val="36437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7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baskinrobbinsme</c:v>
                </c:pt>
              </c:strCache>
            </c:strRef>
          </c:cat>
          <c:val>
            <c:numRef>
              <c:f>Sheet1!$B$2</c:f>
              <c:numCache>
                <c:formatCode>General</c:formatCode>
                <c:ptCount val="1"/>
                <c:pt idx="0">
                  <c:v>4</c:v>
                </c:pt>
              </c:numCache>
            </c:numRef>
          </c:val>
          <c:extLst>
            <c:ext xmlns:c16="http://schemas.microsoft.com/office/drawing/2014/chart" uri="{C3380CC4-5D6E-409C-BE32-E72D297353CC}">
              <c16:uniqueId val="{00000000-324A-498A-900E-315A119EF988}"/>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baskinrobbinsme</c:v>
                </c:pt>
              </c:strCache>
            </c:strRef>
          </c:cat>
          <c:val>
            <c:numRef>
              <c:f>Sheet1!$C$2</c:f>
              <c:numCache>
                <c:formatCode>General</c:formatCode>
                <c:ptCount val="1"/>
                <c:pt idx="0">
                  <c:v>5</c:v>
                </c:pt>
              </c:numCache>
            </c:numRef>
          </c:val>
          <c:extLst>
            <c:ext xmlns:c16="http://schemas.microsoft.com/office/drawing/2014/chart" uri="{C3380CC4-5D6E-409C-BE32-E72D297353CC}">
              <c16:uniqueId val="{00000001-324A-498A-900E-315A119EF988}"/>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baskinrobbinsme</c:v>
                </c:pt>
              </c:strCache>
            </c:strRef>
          </c:cat>
          <c:val>
            <c:numRef>
              <c:f>Sheet1!$D$2</c:f>
              <c:numCache>
                <c:formatCode>General</c:formatCode>
                <c:ptCount val="1"/>
                <c:pt idx="0">
                  <c:v>8</c:v>
                </c:pt>
              </c:numCache>
            </c:numRef>
          </c:val>
          <c:extLst>
            <c:ext xmlns:c16="http://schemas.microsoft.com/office/drawing/2014/chart" uri="{C3380CC4-5D6E-409C-BE32-E72D297353CC}">
              <c16:uniqueId val="{00000002-324A-498A-900E-315A119EF988}"/>
            </c:ext>
          </c:extLst>
        </c:ser>
        <c:dLbls>
          <c:showLegendKey val="0"/>
          <c:showVal val="0"/>
          <c:showCatName val="0"/>
          <c:showSerName val="0"/>
          <c:showPercent val="0"/>
          <c:showBubbleSize val="0"/>
        </c:dLbls>
        <c:gapWidth val="219"/>
        <c:overlap val="-27"/>
        <c:axId val="364388920"/>
        <c:axId val="364390232"/>
      </c:barChart>
      <c:catAx>
        <c:axId val="364388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90232"/>
        <c:crosses val="autoZero"/>
        <c:auto val="1"/>
        <c:lblAlgn val="ctr"/>
        <c:lblOffset val="100"/>
        <c:noMultiLvlLbl val="0"/>
      </c:catAx>
      <c:valAx>
        <c:axId val="36439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8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baskinrobbinsme</c:v>
                </c:pt>
              </c:strCache>
            </c:strRef>
          </c:tx>
          <c:spPr>
            <a:ln w="28575" cap="rnd">
              <a:solidFill>
                <a:schemeClr val="accent1"/>
              </a:solidFill>
              <a:round/>
            </a:ln>
            <a:effectLst/>
          </c:spPr>
          <c:marker>
            <c:symbol val="none"/>
          </c:marker>
          <c:cat>
            <c:numRef>
              <c:f>Sheet1!$A$2</c:f>
              <c:numCache>
                <c:formatCode>m/d/yyyy</c:formatCode>
                <c:ptCount val="1"/>
                <c:pt idx="0">
                  <c:v>44013</c:v>
                </c:pt>
              </c:numCache>
            </c:numRef>
          </c:cat>
          <c:val>
            <c:numRef>
              <c:f>Sheet1!$B$2</c:f>
              <c:numCache>
                <c:formatCode>General</c:formatCode>
                <c:ptCount val="1"/>
                <c:pt idx="0">
                  <c:v>690</c:v>
                </c:pt>
              </c:numCache>
            </c:numRef>
          </c:val>
          <c:smooth val="0"/>
          <c:extLst>
            <c:ext xmlns:c16="http://schemas.microsoft.com/office/drawing/2014/chart" uri="{C3380CC4-5D6E-409C-BE32-E72D297353CC}">
              <c16:uniqueId val="{00000000-7B63-4AD9-9933-E7EA7F3D2942}"/>
            </c:ext>
          </c:extLst>
        </c:ser>
        <c:dLbls>
          <c:showLegendKey val="0"/>
          <c:showVal val="0"/>
          <c:showCatName val="0"/>
          <c:showSerName val="0"/>
          <c:showPercent val="0"/>
          <c:showBubbleSize val="0"/>
        </c:dLbls>
        <c:smooth val="0"/>
        <c:axId val="364388592"/>
        <c:axId val="364395808"/>
      </c:lineChart>
      <c:dateAx>
        <c:axId val="36438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95808"/>
        <c:crosses val="autoZero"/>
        <c:auto val="1"/>
        <c:lblOffset val="100"/>
        <c:baseTimeUnit val="days"/>
      </c:dateAx>
      <c:valAx>
        <c:axId val="36439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8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baskinrobbinsme avg. reach</c:v>
                </c:pt>
              </c:strCache>
            </c:strRef>
          </c:tx>
          <c:spPr>
            <a:ln w="28575" cap="rnd">
              <a:solidFill>
                <a:schemeClr val="accent1"/>
              </a:solidFill>
              <a:round/>
            </a:ln>
            <a:effectLst/>
          </c:spPr>
          <c:marker>
            <c:symbol val="none"/>
          </c:marker>
          <c:cat>
            <c:numRef>
              <c:f>Sheet1!$A$2:$A$13</c:f>
              <c:numCache>
                <c:formatCode>m/d/yyyy</c:formatCode>
                <c:ptCount val="12"/>
                <c:pt idx="0">
                  <c:v>44014</c:v>
                </c:pt>
                <c:pt idx="1">
                  <c:v>44014</c:v>
                </c:pt>
                <c:pt idx="2">
                  <c:v>44014</c:v>
                </c:pt>
                <c:pt idx="3">
                  <c:v>44029</c:v>
                </c:pt>
                <c:pt idx="4">
                  <c:v>44029</c:v>
                </c:pt>
                <c:pt idx="5">
                  <c:v>44029</c:v>
                </c:pt>
                <c:pt idx="6">
                  <c:v>44031</c:v>
                </c:pt>
                <c:pt idx="7">
                  <c:v>44031</c:v>
                </c:pt>
                <c:pt idx="8">
                  <c:v>44031</c:v>
                </c:pt>
                <c:pt idx="9">
                  <c:v>44032</c:v>
                </c:pt>
                <c:pt idx="10">
                  <c:v>44032</c:v>
                </c:pt>
                <c:pt idx="11">
                  <c:v>44034</c:v>
                </c:pt>
              </c:numCache>
            </c:numRef>
          </c:cat>
          <c:val>
            <c:numRef>
              <c:f>Sheet1!$B$2:$B$13</c:f>
              <c:numCache>
                <c:formatCode>General</c:formatCode>
                <c:ptCount val="12"/>
                <c:pt idx="0">
                  <c:v>2433</c:v>
                </c:pt>
                <c:pt idx="1">
                  <c:v>2206</c:v>
                </c:pt>
                <c:pt idx="2">
                  <c:v>2072</c:v>
                </c:pt>
                <c:pt idx="3">
                  <c:v>1422</c:v>
                </c:pt>
                <c:pt idx="4">
                  <c:v>1317</c:v>
                </c:pt>
                <c:pt idx="5">
                  <c:v>2975</c:v>
                </c:pt>
                <c:pt idx="6">
                  <c:v>2188</c:v>
                </c:pt>
                <c:pt idx="7">
                  <c:v>2493</c:v>
                </c:pt>
                <c:pt idx="8">
                  <c:v>2274</c:v>
                </c:pt>
                <c:pt idx="9">
                  <c:v>3208</c:v>
                </c:pt>
                <c:pt idx="10">
                  <c:v>2704</c:v>
                </c:pt>
                <c:pt idx="11">
                  <c:v>2626</c:v>
                </c:pt>
              </c:numCache>
            </c:numRef>
          </c:val>
          <c:smooth val="0"/>
          <c:extLst>
            <c:ext xmlns:c16="http://schemas.microsoft.com/office/drawing/2014/chart" uri="{C3380CC4-5D6E-409C-BE32-E72D297353CC}">
              <c16:uniqueId val="{00000000-4305-476F-B14E-95D87938C7CF}"/>
            </c:ext>
          </c:extLst>
        </c:ser>
        <c:ser>
          <c:idx val="1"/>
          <c:order val="1"/>
          <c:tx>
            <c:strRef>
              <c:f>Sheet1!$C$1</c:f>
              <c:strCache>
                <c:ptCount val="1"/>
                <c:pt idx="0">
                  <c:v>baskinrobbinsme exits</c:v>
                </c:pt>
              </c:strCache>
            </c:strRef>
          </c:tx>
          <c:spPr>
            <a:ln w="28575" cap="rnd">
              <a:solidFill>
                <a:schemeClr val="accent2"/>
              </a:solidFill>
              <a:round/>
            </a:ln>
            <a:effectLst/>
          </c:spPr>
          <c:marker>
            <c:symbol val="none"/>
          </c:marker>
          <c:cat>
            <c:numRef>
              <c:f>Sheet1!$A$2:$A$13</c:f>
              <c:numCache>
                <c:formatCode>m/d/yyyy</c:formatCode>
                <c:ptCount val="12"/>
                <c:pt idx="0">
                  <c:v>44014</c:v>
                </c:pt>
                <c:pt idx="1">
                  <c:v>44014</c:v>
                </c:pt>
                <c:pt idx="2">
                  <c:v>44014</c:v>
                </c:pt>
                <c:pt idx="3">
                  <c:v>44029</c:v>
                </c:pt>
                <c:pt idx="4">
                  <c:v>44029</c:v>
                </c:pt>
                <c:pt idx="5">
                  <c:v>44029</c:v>
                </c:pt>
                <c:pt idx="6">
                  <c:v>44031</c:v>
                </c:pt>
                <c:pt idx="7">
                  <c:v>44031</c:v>
                </c:pt>
                <c:pt idx="8">
                  <c:v>44031</c:v>
                </c:pt>
                <c:pt idx="9">
                  <c:v>44032</c:v>
                </c:pt>
                <c:pt idx="10">
                  <c:v>44032</c:v>
                </c:pt>
                <c:pt idx="11">
                  <c:v>44034</c:v>
                </c:pt>
              </c:numCache>
            </c:numRef>
          </c:cat>
          <c:val>
            <c:numRef>
              <c:f>Sheet1!$C$2:$C$13</c:f>
              <c:numCache>
                <c:formatCode>General</c:formatCode>
                <c:ptCount val="12"/>
                <c:pt idx="0">
                  <c:v>174</c:v>
                </c:pt>
                <c:pt idx="1">
                  <c:v>81</c:v>
                </c:pt>
                <c:pt idx="2">
                  <c:v>83</c:v>
                </c:pt>
                <c:pt idx="3">
                  <c:v>301</c:v>
                </c:pt>
                <c:pt idx="4">
                  <c:v>294</c:v>
                </c:pt>
                <c:pt idx="5">
                  <c:v>735</c:v>
                </c:pt>
                <c:pt idx="6">
                  <c:v>390</c:v>
                </c:pt>
                <c:pt idx="7">
                  <c:v>249</c:v>
                </c:pt>
                <c:pt idx="8">
                  <c:v>338</c:v>
                </c:pt>
                <c:pt idx="9">
                  <c:v>402</c:v>
                </c:pt>
                <c:pt idx="10">
                  <c:v>740</c:v>
                </c:pt>
                <c:pt idx="11">
                  <c:v>1041</c:v>
                </c:pt>
              </c:numCache>
            </c:numRef>
          </c:val>
          <c:smooth val="0"/>
          <c:extLst>
            <c:ext xmlns:c16="http://schemas.microsoft.com/office/drawing/2014/chart" uri="{C3380CC4-5D6E-409C-BE32-E72D297353CC}">
              <c16:uniqueId val="{00000001-4305-476F-B14E-95D87938C7CF}"/>
            </c:ext>
          </c:extLst>
        </c:ser>
        <c:ser>
          <c:idx val="2"/>
          <c:order val="2"/>
          <c:tx>
            <c:strRef>
              <c:f>Sheet1!$D$1</c:f>
              <c:strCache>
                <c:ptCount val="1"/>
                <c:pt idx="0">
                  <c:v>baskinrobbinsme impressions</c:v>
                </c:pt>
              </c:strCache>
            </c:strRef>
          </c:tx>
          <c:spPr>
            <a:ln w="28575" cap="rnd">
              <a:solidFill>
                <a:schemeClr val="accent3"/>
              </a:solidFill>
              <a:round/>
            </a:ln>
            <a:effectLst/>
          </c:spPr>
          <c:marker>
            <c:symbol val="none"/>
          </c:marker>
          <c:cat>
            <c:numRef>
              <c:f>Sheet1!$A$2:$A$13</c:f>
              <c:numCache>
                <c:formatCode>m/d/yyyy</c:formatCode>
                <c:ptCount val="12"/>
                <c:pt idx="0">
                  <c:v>44014</c:v>
                </c:pt>
                <c:pt idx="1">
                  <c:v>44014</c:v>
                </c:pt>
                <c:pt idx="2">
                  <c:v>44014</c:v>
                </c:pt>
                <c:pt idx="3">
                  <c:v>44029</c:v>
                </c:pt>
                <c:pt idx="4">
                  <c:v>44029</c:v>
                </c:pt>
                <c:pt idx="5">
                  <c:v>44029</c:v>
                </c:pt>
                <c:pt idx="6">
                  <c:v>44031</c:v>
                </c:pt>
                <c:pt idx="7">
                  <c:v>44031</c:v>
                </c:pt>
                <c:pt idx="8">
                  <c:v>44031</c:v>
                </c:pt>
                <c:pt idx="9">
                  <c:v>44032</c:v>
                </c:pt>
                <c:pt idx="10">
                  <c:v>44032</c:v>
                </c:pt>
                <c:pt idx="11">
                  <c:v>44034</c:v>
                </c:pt>
              </c:numCache>
            </c:numRef>
          </c:cat>
          <c:val>
            <c:numRef>
              <c:f>Sheet1!$D$2:$D$13</c:f>
              <c:numCache>
                <c:formatCode>General</c:formatCode>
                <c:ptCount val="12"/>
                <c:pt idx="0">
                  <c:v>2745</c:v>
                </c:pt>
                <c:pt idx="1">
                  <c:v>2305</c:v>
                </c:pt>
                <c:pt idx="2">
                  <c:v>2217</c:v>
                </c:pt>
                <c:pt idx="3">
                  <c:v>1720</c:v>
                </c:pt>
                <c:pt idx="4">
                  <c:v>1528</c:v>
                </c:pt>
                <c:pt idx="5">
                  <c:v>3506</c:v>
                </c:pt>
                <c:pt idx="6">
                  <c:v>2922</c:v>
                </c:pt>
                <c:pt idx="7">
                  <c:v>3040</c:v>
                </c:pt>
                <c:pt idx="8">
                  <c:v>2742</c:v>
                </c:pt>
                <c:pt idx="9">
                  <c:v>3862</c:v>
                </c:pt>
                <c:pt idx="10">
                  <c:v>3226</c:v>
                </c:pt>
                <c:pt idx="11">
                  <c:v>3471</c:v>
                </c:pt>
              </c:numCache>
            </c:numRef>
          </c:val>
          <c:smooth val="0"/>
          <c:extLst>
            <c:ext xmlns:c16="http://schemas.microsoft.com/office/drawing/2014/chart" uri="{C3380CC4-5D6E-409C-BE32-E72D297353CC}">
              <c16:uniqueId val="{00000002-4305-476F-B14E-95D87938C7CF}"/>
            </c:ext>
          </c:extLst>
        </c:ser>
        <c:ser>
          <c:idx val="3"/>
          <c:order val="3"/>
          <c:tx>
            <c:strRef>
              <c:f>Sheet1!$E$1</c:f>
              <c:strCache>
                <c:ptCount val="1"/>
                <c:pt idx="0">
                  <c:v>baskinrobbinsme replies</c:v>
                </c:pt>
              </c:strCache>
            </c:strRef>
          </c:tx>
          <c:spPr>
            <a:ln w="28575" cap="rnd">
              <a:solidFill>
                <a:schemeClr val="accent4"/>
              </a:solidFill>
              <a:round/>
            </a:ln>
            <a:effectLst/>
          </c:spPr>
          <c:marker>
            <c:symbol val="none"/>
          </c:marker>
          <c:cat>
            <c:numRef>
              <c:f>Sheet1!$A$2:$A$13</c:f>
              <c:numCache>
                <c:formatCode>m/d/yyyy</c:formatCode>
                <c:ptCount val="12"/>
                <c:pt idx="0">
                  <c:v>44014</c:v>
                </c:pt>
                <c:pt idx="1">
                  <c:v>44014</c:v>
                </c:pt>
                <c:pt idx="2">
                  <c:v>44014</c:v>
                </c:pt>
                <c:pt idx="3">
                  <c:v>44029</c:v>
                </c:pt>
                <c:pt idx="4">
                  <c:v>44029</c:v>
                </c:pt>
                <c:pt idx="5">
                  <c:v>44029</c:v>
                </c:pt>
                <c:pt idx="6">
                  <c:v>44031</c:v>
                </c:pt>
                <c:pt idx="7">
                  <c:v>44031</c:v>
                </c:pt>
                <c:pt idx="8">
                  <c:v>44031</c:v>
                </c:pt>
                <c:pt idx="9">
                  <c:v>44032</c:v>
                </c:pt>
                <c:pt idx="10">
                  <c:v>44032</c:v>
                </c:pt>
                <c:pt idx="11">
                  <c:v>44034</c:v>
                </c:pt>
              </c:numCache>
            </c:numRef>
          </c:cat>
          <c:val>
            <c:numRef>
              <c:f>Sheet1!$E$2:$E$13</c:f>
              <c:numCache>
                <c:formatCode>General</c:formatCode>
                <c:ptCount val="12"/>
                <c:pt idx="0">
                  <c:v>0</c:v>
                </c:pt>
                <c:pt idx="1">
                  <c:v>0</c:v>
                </c:pt>
                <c:pt idx="2">
                  <c:v>0</c:v>
                </c:pt>
                <c:pt idx="3">
                  <c:v>1</c:v>
                </c:pt>
                <c:pt idx="4">
                  <c:v>2</c:v>
                </c:pt>
                <c:pt idx="5">
                  <c:v>5</c:v>
                </c:pt>
                <c:pt idx="6">
                  <c:v>4</c:v>
                </c:pt>
                <c:pt idx="7">
                  <c:v>1</c:v>
                </c:pt>
                <c:pt idx="8">
                  <c:v>0</c:v>
                </c:pt>
                <c:pt idx="9">
                  <c:v>1</c:v>
                </c:pt>
                <c:pt idx="10">
                  <c:v>2</c:v>
                </c:pt>
                <c:pt idx="11">
                  <c:v>21</c:v>
                </c:pt>
              </c:numCache>
            </c:numRef>
          </c:val>
          <c:smooth val="0"/>
          <c:extLst>
            <c:ext xmlns:c16="http://schemas.microsoft.com/office/drawing/2014/chart" uri="{C3380CC4-5D6E-409C-BE32-E72D297353CC}">
              <c16:uniqueId val="{00000003-4305-476F-B14E-95D87938C7CF}"/>
            </c:ext>
          </c:extLst>
        </c:ser>
        <c:dLbls>
          <c:showLegendKey val="0"/>
          <c:showVal val="0"/>
          <c:showCatName val="0"/>
          <c:showSerName val="0"/>
          <c:showPercent val="0"/>
          <c:showBubbleSize val="0"/>
        </c:dLbls>
        <c:smooth val="0"/>
        <c:axId val="364396136"/>
        <c:axId val="364385968"/>
      </c:lineChart>
      <c:dateAx>
        <c:axId val="364396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85968"/>
        <c:crosses val="autoZero"/>
        <c:auto val="1"/>
        <c:lblOffset val="100"/>
        <c:baseTimeUnit val="days"/>
      </c:dateAx>
      <c:valAx>
        <c:axId val="36438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9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baskinrobbinsme</c:v>
                </c:pt>
              </c:strCache>
            </c:strRef>
          </c:cat>
          <c:val>
            <c:numRef>
              <c:f>Sheet1!$B$2</c:f>
              <c:numCache>
                <c:formatCode>General</c:formatCode>
                <c:ptCount val="1"/>
                <c:pt idx="0">
                  <c:v>804.25</c:v>
                </c:pt>
              </c:numCache>
            </c:numRef>
          </c:val>
          <c:extLst>
            <c:ext xmlns:c16="http://schemas.microsoft.com/office/drawing/2014/chart" uri="{C3380CC4-5D6E-409C-BE32-E72D297353CC}">
              <c16:uniqueId val="{00000000-368A-4A56-8F96-C9BFA2D06959}"/>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baskinrobbinsme</c:v>
                </c:pt>
              </c:strCache>
            </c:strRef>
          </c:cat>
          <c:val>
            <c:numRef>
              <c:f>Sheet1!$C$2</c:f>
              <c:numCache>
                <c:formatCode>General</c:formatCode>
                <c:ptCount val="1"/>
                <c:pt idx="0">
                  <c:v>1270.5999999999999</c:v>
                </c:pt>
              </c:numCache>
            </c:numRef>
          </c:val>
          <c:extLst>
            <c:ext xmlns:c16="http://schemas.microsoft.com/office/drawing/2014/chart" uri="{C3380CC4-5D6E-409C-BE32-E72D297353CC}">
              <c16:uniqueId val="{00000001-368A-4A56-8F96-C9BFA2D0695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baskinrobbinsme</c:v>
                </c:pt>
              </c:strCache>
            </c:strRef>
          </c:cat>
          <c:val>
            <c:numRef>
              <c:f>Sheet1!$D$2</c:f>
              <c:numCache>
                <c:formatCode>General</c:formatCode>
                <c:ptCount val="1"/>
                <c:pt idx="0">
                  <c:v>580.375</c:v>
                </c:pt>
              </c:numCache>
            </c:numRef>
          </c:val>
          <c:extLst>
            <c:ext xmlns:c16="http://schemas.microsoft.com/office/drawing/2014/chart" uri="{C3380CC4-5D6E-409C-BE32-E72D297353CC}">
              <c16:uniqueId val="{00000002-368A-4A56-8F96-C9BFA2D06959}"/>
            </c:ext>
          </c:extLst>
        </c:ser>
        <c:dLbls>
          <c:showLegendKey val="0"/>
          <c:showVal val="0"/>
          <c:showCatName val="0"/>
          <c:showSerName val="0"/>
          <c:showPercent val="0"/>
          <c:showBubbleSize val="0"/>
        </c:dLbls>
        <c:gapWidth val="219"/>
        <c:overlap val="-27"/>
        <c:axId val="364364976"/>
        <c:axId val="364366616"/>
      </c:barChart>
      <c:catAx>
        <c:axId val="36436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66616"/>
        <c:crosses val="autoZero"/>
        <c:auto val="1"/>
        <c:lblAlgn val="ctr"/>
        <c:lblOffset val="100"/>
        <c:noMultiLvlLbl val="0"/>
      </c:catAx>
      <c:valAx>
        <c:axId val="36436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6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baskinrobbinsme</c:v>
                </c:pt>
              </c:strCache>
            </c:strRef>
          </c:tx>
          <c:spPr>
            <a:ln w="28575" cap="rnd">
              <a:solidFill>
                <a:schemeClr val="accent1"/>
              </a:solidFill>
              <a:round/>
            </a:ln>
            <a:effectLst/>
          </c:spPr>
          <c:marker>
            <c:symbol val="none"/>
          </c:marker>
          <c:cat>
            <c:numRef>
              <c:f>Sheet1!$A$2</c:f>
              <c:numCache>
                <c:formatCode>m/d/yyyy</c:formatCode>
                <c:ptCount val="1"/>
                <c:pt idx="0">
                  <c:v>44013</c:v>
                </c:pt>
              </c:numCache>
            </c:numRef>
          </c:cat>
          <c:val>
            <c:numRef>
              <c:f>Sheet1!$B$2</c:f>
              <c:numCache>
                <c:formatCode>General</c:formatCode>
                <c:ptCount val="1"/>
                <c:pt idx="0">
                  <c:v>1.1445811754644399</c:v>
                </c:pt>
              </c:numCache>
            </c:numRef>
          </c:val>
          <c:smooth val="0"/>
          <c:extLst>
            <c:ext xmlns:c16="http://schemas.microsoft.com/office/drawing/2014/chart" uri="{C3380CC4-5D6E-409C-BE32-E72D297353CC}">
              <c16:uniqueId val="{00000000-9FEE-4051-928B-5F181442F4E6}"/>
            </c:ext>
          </c:extLst>
        </c:ser>
        <c:dLbls>
          <c:showLegendKey val="0"/>
          <c:showVal val="0"/>
          <c:showCatName val="0"/>
          <c:showSerName val="0"/>
          <c:showPercent val="0"/>
          <c:showBubbleSize val="0"/>
        </c:dLbls>
        <c:smooth val="0"/>
        <c:axId val="364370880"/>
        <c:axId val="364371536"/>
      </c:lineChart>
      <c:dateAx>
        <c:axId val="364370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71536"/>
        <c:crosses val="autoZero"/>
        <c:auto val="1"/>
        <c:lblOffset val="100"/>
        <c:baseTimeUnit val="days"/>
      </c:dateAx>
      <c:valAx>
        <c:axId val="36437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7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baskinrobbinsme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63</c:v>
                </c:pt>
                <c:pt idx="1">
                  <c:v>92</c:v>
                </c:pt>
                <c:pt idx="2">
                  <c:v>50</c:v>
                </c:pt>
                <c:pt idx="3">
                  <c:v>107</c:v>
                </c:pt>
                <c:pt idx="4">
                  <c:v>92</c:v>
                </c:pt>
                <c:pt idx="5">
                  <c:v>67</c:v>
                </c:pt>
                <c:pt idx="6">
                  <c:v>69</c:v>
                </c:pt>
              </c:numCache>
            </c:numRef>
          </c:val>
          <c:extLst>
            <c:ext xmlns:c16="http://schemas.microsoft.com/office/drawing/2014/chart" uri="{C3380CC4-5D6E-409C-BE32-E72D297353CC}">
              <c16:uniqueId val="{00000000-BB55-4F1E-81BB-F36CF6A0F972}"/>
            </c:ext>
          </c:extLst>
        </c:ser>
        <c:dLbls>
          <c:showLegendKey val="0"/>
          <c:showVal val="0"/>
          <c:showCatName val="0"/>
          <c:showSerName val="0"/>
          <c:showPercent val="0"/>
          <c:showBubbleSize val="0"/>
        </c:dLbls>
        <c:gapWidth val="219"/>
        <c:overlap val="-27"/>
        <c:axId val="364374816"/>
        <c:axId val="364367928"/>
      </c:barChart>
      <c:catAx>
        <c:axId val="36437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67928"/>
        <c:crosses val="autoZero"/>
        <c:auto val="1"/>
        <c:lblAlgn val="ctr"/>
        <c:lblOffset val="100"/>
        <c:noMultiLvlLbl val="0"/>
      </c:catAx>
      <c:valAx>
        <c:axId val="36436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7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baskinrobbinsme</c:v>
                </c:pt>
              </c:strCache>
            </c:strRef>
          </c:tx>
          <c:spPr>
            <a:solidFill>
              <a:schemeClr val="accent1"/>
            </a:solidFill>
            <a:ln>
              <a:noFill/>
            </a:ln>
            <a:effectLst/>
          </c:spPr>
          <c:cat>
            <c:numRef>
              <c:f>Sheet1!$A$2</c:f>
              <c:numCache>
                <c:formatCode>m/d/yyyy</c:formatCode>
                <c:ptCount val="1"/>
                <c:pt idx="0">
                  <c:v>44013</c:v>
                </c:pt>
              </c:numCache>
            </c:numRef>
          </c:cat>
          <c:val>
            <c:numRef>
              <c:f>Sheet1!$B$2</c:f>
              <c:numCache>
                <c:formatCode>General</c:formatCode>
                <c:ptCount val="1"/>
                <c:pt idx="0">
                  <c:v>212879</c:v>
                </c:pt>
              </c:numCache>
            </c:numRef>
          </c:val>
          <c:extLst>
            <c:ext xmlns:c16="http://schemas.microsoft.com/office/drawing/2014/chart" uri="{C3380CC4-5D6E-409C-BE32-E72D297353CC}">
              <c16:uniqueId val="{00000000-97C9-48D7-BA19-F736B7153FC9}"/>
            </c:ext>
          </c:extLst>
        </c:ser>
        <c:dLbls>
          <c:showLegendKey val="0"/>
          <c:showVal val="0"/>
          <c:showCatName val="0"/>
          <c:showSerName val="0"/>
          <c:showPercent val="0"/>
          <c:showBubbleSize val="0"/>
        </c:dLbls>
        <c:axId val="301419416"/>
        <c:axId val="301424008"/>
      </c:areaChart>
      <c:dateAx>
        <c:axId val="30141941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24008"/>
        <c:crosses val="autoZero"/>
        <c:auto val="1"/>
        <c:lblOffset val="100"/>
        <c:baseTimeUnit val="days"/>
      </c:dateAx>
      <c:valAx>
        <c:axId val="301424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1941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baskinrobbinsme</c:v>
                </c:pt>
              </c:strCache>
            </c:strRef>
          </c:cat>
          <c:val>
            <c:numRef>
              <c:f>Sheet1!$A$2</c:f>
              <c:numCache>
                <c:formatCode>General</c:formatCode>
                <c:ptCount val="1"/>
                <c:pt idx="0">
                  <c:v>212879</c:v>
                </c:pt>
              </c:numCache>
            </c:numRef>
          </c:val>
          <c:extLst>
            <c:ext xmlns:c16="http://schemas.microsoft.com/office/drawing/2014/chart" uri="{C3380CC4-5D6E-409C-BE32-E72D297353CC}">
              <c16:uniqueId val="{00000000-E5B9-43EA-8FDD-3367F2D82F7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baskinrobbinsme</c:v>
                </c:pt>
              </c:strCache>
            </c:strRef>
          </c:tx>
          <c:spPr>
            <a:ln w="28575" cap="rnd">
              <a:solidFill>
                <a:schemeClr val="accent1"/>
              </a:solidFill>
              <a:round/>
            </a:ln>
            <a:effectLst/>
          </c:spPr>
          <c:marker>
            <c:symbol val="none"/>
          </c:marker>
          <c:cat>
            <c:numRef>
              <c:f>Sheet1!$A$2</c:f>
              <c:numCache>
                <c:formatCode>m/d/yyyy</c:formatCode>
                <c:ptCount val="1"/>
                <c:pt idx="0">
                  <c:v>44013</c:v>
                </c:pt>
              </c:numCache>
            </c:numRef>
          </c:cat>
          <c:val>
            <c:numRef>
              <c:f>Sheet1!$B$2</c:f>
              <c:numCache>
                <c:formatCode>General</c:formatCode>
                <c:ptCount val="1"/>
                <c:pt idx="0">
                  <c:v>690</c:v>
                </c:pt>
              </c:numCache>
            </c:numRef>
          </c:val>
          <c:smooth val="0"/>
          <c:extLst>
            <c:ext xmlns:c16="http://schemas.microsoft.com/office/drawing/2014/chart" uri="{C3380CC4-5D6E-409C-BE32-E72D297353CC}">
              <c16:uniqueId val="{00000000-3722-4635-8FA0-D9E847816CE2}"/>
            </c:ext>
          </c:extLst>
        </c:ser>
        <c:dLbls>
          <c:showLegendKey val="0"/>
          <c:showVal val="0"/>
          <c:showCatName val="0"/>
          <c:showSerName val="0"/>
          <c:showPercent val="0"/>
          <c:showBubbleSize val="0"/>
        </c:dLbls>
        <c:smooth val="0"/>
        <c:axId val="364410536"/>
        <c:axId val="364417424"/>
      </c:lineChart>
      <c:dateAx>
        <c:axId val="364410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17424"/>
        <c:crosses val="autoZero"/>
        <c:auto val="1"/>
        <c:lblOffset val="100"/>
        <c:baseTimeUnit val="days"/>
      </c:dateAx>
      <c:valAx>
        <c:axId val="364417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1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baskinrobbinsme</c:v>
                </c:pt>
              </c:strCache>
            </c:strRef>
          </c:tx>
          <c:spPr>
            <a:ln w="28575" cap="rnd">
              <a:solidFill>
                <a:schemeClr val="accent1"/>
              </a:solidFill>
              <a:round/>
            </a:ln>
            <a:effectLst/>
          </c:spPr>
          <c:marker>
            <c:symbol val="none"/>
          </c:marker>
          <c:cat>
            <c:numRef>
              <c:f>Sheet1!$A$2</c:f>
              <c:numCache>
                <c:formatCode>m/d/yyyy</c:formatCode>
                <c:ptCount val="1"/>
                <c:pt idx="0">
                  <c:v>44013</c:v>
                </c:pt>
              </c:numCache>
            </c:numRef>
          </c:cat>
          <c:val>
            <c:numRef>
              <c:f>Sheet1!$B$2</c:f>
              <c:numCache>
                <c:formatCode>General</c:formatCode>
                <c:ptCount val="1"/>
                <c:pt idx="0">
                  <c:v>99</c:v>
                </c:pt>
              </c:numCache>
            </c:numRef>
          </c:val>
          <c:smooth val="0"/>
          <c:extLst>
            <c:ext xmlns:c16="http://schemas.microsoft.com/office/drawing/2014/chart" uri="{C3380CC4-5D6E-409C-BE32-E72D297353CC}">
              <c16:uniqueId val="{00000000-1499-4BB6-B9AC-C3CF38CE0916}"/>
            </c:ext>
          </c:extLst>
        </c:ser>
        <c:dLbls>
          <c:showLegendKey val="0"/>
          <c:showVal val="0"/>
          <c:showCatName val="0"/>
          <c:showSerName val="0"/>
          <c:showPercent val="0"/>
          <c:showBubbleSize val="0"/>
        </c:dLbls>
        <c:smooth val="0"/>
        <c:axId val="364418736"/>
        <c:axId val="364427264"/>
      </c:lineChart>
      <c:dateAx>
        <c:axId val="364418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27264"/>
        <c:crosses val="autoZero"/>
        <c:auto val="1"/>
        <c:lblOffset val="100"/>
        <c:baseTimeUnit val="days"/>
      </c:dateAx>
      <c:valAx>
        <c:axId val="36442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1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baskinrobbinsme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0.34793741378332899</c:v>
                </c:pt>
                <c:pt idx="7">
                  <c:v>0.40061225646743098</c:v>
                </c:pt>
                <c:pt idx="8">
                  <c:v>0.33116649974489298</c:v>
                </c:pt>
                <c:pt idx="9">
                  <c:v>0.300459192350574</c:v>
                </c:pt>
                <c:pt idx="10">
                  <c:v>0.520606965362157</c:v>
                </c:pt>
                <c:pt idx="11">
                  <c:v>0.47596326461195398</c:v>
                </c:pt>
                <c:pt idx="12">
                  <c:v>0</c:v>
                </c:pt>
                <c:pt idx="13">
                  <c:v>0.21943914284094601</c:v>
                </c:pt>
                <c:pt idx="14">
                  <c:v>0.57556517192942702</c:v>
                </c:pt>
                <c:pt idx="15">
                  <c:v>0.292900470530433</c:v>
                </c:pt>
                <c:pt idx="16">
                  <c:v>0</c:v>
                </c:pt>
                <c:pt idx="17">
                  <c:v>0</c:v>
                </c:pt>
                <c:pt idx="18">
                  <c:v>8.6452880817853697E-2</c:v>
                </c:pt>
                <c:pt idx="19">
                  <c:v>0</c:v>
                </c:pt>
                <c:pt idx="20">
                  <c:v>0</c:v>
                </c:pt>
                <c:pt idx="21">
                  <c:v>0</c:v>
                </c:pt>
                <c:pt idx="22">
                  <c:v>0</c:v>
                </c:pt>
                <c:pt idx="23">
                  <c:v>0</c:v>
                </c:pt>
              </c:numCache>
            </c:numRef>
          </c:val>
          <c:smooth val="0"/>
          <c:extLst>
            <c:ext xmlns:c16="http://schemas.microsoft.com/office/drawing/2014/chart" uri="{C3380CC4-5D6E-409C-BE32-E72D297353CC}">
              <c16:uniqueId val="{00000000-287C-4825-9A8A-C6A3866A8826}"/>
            </c:ext>
          </c:extLst>
        </c:ser>
        <c:dLbls>
          <c:showLegendKey val="0"/>
          <c:showVal val="0"/>
          <c:showCatName val="0"/>
          <c:showSerName val="0"/>
          <c:showPercent val="0"/>
          <c:showBubbleSize val="0"/>
        </c:dLbls>
        <c:smooth val="0"/>
        <c:axId val="364428904"/>
        <c:axId val="364426936"/>
      </c:lineChart>
      <c:catAx>
        <c:axId val="364428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26936"/>
        <c:crosses val="autoZero"/>
        <c:auto val="1"/>
        <c:lblAlgn val="ctr"/>
        <c:lblOffset val="100"/>
        <c:noMultiLvlLbl val="0"/>
      </c:catAx>
      <c:valAx>
        <c:axId val="36442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2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baskinrobbinsme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0.32879507941156999</c:v>
                </c:pt>
                <c:pt idx="1">
                  <c:v>0.405088765223307</c:v>
                </c:pt>
                <c:pt idx="2">
                  <c:v>0.44075547283188898</c:v>
                </c:pt>
                <c:pt idx="3">
                  <c:v>0.30493853988530001</c:v>
                </c:pt>
                <c:pt idx="4">
                  <c:v>0.42587466104817601</c:v>
                </c:pt>
                <c:pt idx="5">
                  <c:v>0.15967347247286001</c:v>
                </c:pt>
                <c:pt idx="6">
                  <c:v>0.48374448465150599</c:v>
                </c:pt>
              </c:numCache>
            </c:numRef>
          </c:val>
          <c:extLst>
            <c:ext xmlns:c16="http://schemas.microsoft.com/office/drawing/2014/chart" uri="{C3380CC4-5D6E-409C-BE32-E72D297353CC}">
              <c16:uniqueId val="{00000000-81C7-4E5D-B4B6-D734605924C4}"/>
            </c:ext>
          </c:extLst>
        </c:ser>
        <c:dLbls>
          <c:showLegendKey val="0"/>
          <c:showVal val="0"/>
          <c:showCatName val="0"/>
          <c:showSerName val="0"/>
          <c:showPercent val="0"/>
          <c:showBubbleSize val="0"/>
        </c:dLbls>
        <c:gapWidth val="219"/>
        <c:overlap val="-27"/>
        <c:axId val="364427592"/>
        <c:axId val="364422016"/>
      </c:barChart>
      <c:catAx>
        <c:axId val="36442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22016"/>
        <c:crosses val="autoZero"/>
        <c:auto val="1"/>
        <c:lblAlgn val="ctr"/>
        <c:lblOffset val="100"/>
        <c:noMultiLvlLbl val="0"/>
      </c:catAx>
      <c:valAx>
        <c:axId val="36442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2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baskinrobbinsme</c:v>
                </c:pt>
              </c:strCache>
            </c:strRef>
          </c:tx>
          <c:spPr>
            <a:ln w="28575" cap="rnd">
              <a:solidFill>
                <a:schemeClr val="accent1"/>
              </a:solidFill>
              <a:round/>
            </a:ln>
            <a:effectLst/>
          </c:spPr>
          <c:marker>
            <c:symbol val="none"/>
          </c:marker>
          <c:cat>
            <c:numRef>
              <c:f>Sheet1!$A$2</c:f>
              <c:numCache>
                <c:formatCode>m/d/yyyy</c:formatCode>
                <c:ptCount val="1"/>
                <c:pt idx="0">
                  <c:v>44013</c:v>
                </c:pt>
              </c:numCache>
            </c:numRef>
          </c:cat>
          <c:val>
            <c:numRef>
              <c:f>Sheet1!$B$2</c:f>
              <c:numCache>
                <c:formatCode>General</c:formatCode>
                <c:ptCount val="1"/>
                <c:pt idx="0">
                  <c:v>5404340</c:v>
                </c:pt>
              </c:numCache>
            </c:numRef>
          </c:val>
          <c:smooth val="0"/>
          <c:extLst>
            <c:ext xmlns:c16="http://schemas.microsoft.com/office/drawing/2014/chart" uri="{C3380CC4-5D6E-409C-BE32-E72D297353CC}">
              <c16:uniqueId val="{00000000-2A0F-4115-8AAF-02B67115CC4A}"/>
            </c:ext>
          </c:extLst>
        </c:ser>
        <c:dLbls>
          <c:showLegendKey val="0"/>
          <c:showVal val="0"/>
          <c:showCatName val="0"/>
          <c:showSerName val="0"/>
          <c:showPercent val="0"/>
          <c:showBubbleSize val="0"/>
        </c:dLbls>
        <c:smooth val="0"/>
        <c:axId val="364404960"/>
        <c:axId val="364375800"/>
      </c:lineChart>
      <c:dateAx>
        <c:axId val="364404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75800"/>
        <c:crosses val="autoZero"/>
        <c:auto val="1"/>
        <c:lblOffset val="100"/>
        <c:baseTimeUnit val="days"/>
      </c:dateAx>
      <c:valAx>
        <c:axId val="36437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0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baskinrobbinsme</c:v>
                </c:pt>
              </c:strCache>
            </c:strRef>
          </c:tx>
          <c:spPr>
            <a:solidFill>
              <a:schemeClr val="accent1"/>
            </a:solidFill>
            <a:ln>
              <a:noFill/>
            </a:ln>
            <a:effectLst/>
          </c:spPr>
          <c:cat>
            <c:numRef>
              <c:f>Sheet1!$A$2</c:f>
              <c:numCache>
                <c:formatCode>m/d/yyyy</c:formatCode>
                <c:ptCount val="1"/>
                <c:pt idx="0">
                  <c:v>44013</c:v>
                </c:pt>
              </c:numCache>
            </c:numRef>
          </c:cat>
          <c:val>
            <c:numRef>
              <c:f>Sheet1!$B$2</c:f>
              <c:numCache>
                <c:formatCode>General</c:formatCode>
                <c:ptCount val="1"/>
                <c:pt idx="0">
                  <c:v>0.37330000000000002</c:v>
                </c:pt>
              </c:numCache>
            </c:numRef>
          </c:val>
          <c:extLst>
            <c:ext xmlns:c16="http://schemas.microsoft.com/office/drawing/2014/chart" uri="{C3380CC4-5D6E-409C-BE32-E72D297353CC}">
              <c16:uniqueId val="{00000000-3F0A-42B6-9686-489F5576BF20}"/>
            </c:ext>
          </c:extLst>
        </c:ser>
        <c:dLbls>
          <c:showLegendKey val="0"/>
          <c:showVal val="0"/>
          <c:showCatName val="0"/>
          <c:showSerName val="0"/>
          <c:showPercent val="0"/>
          <c:showBubbleSize val="0"/>
        </c:dLbls>
        <c:axId val="364689976"/>
        <c:axId val="364695880"/>
      </c:areaChart>
      <c:dateAx>
        <c:axId val="36468997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95880"/>
        <c:crosses val="autoZero"/>
        <c:auto val="1"/>
        <c:lblOffset val="100"/>
        <c:baseTimeUnit val="days"/>
      </c:dateAx>
      <c:valAx>
        <c:axId val="36469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8997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baskinrobbinsme</c:v>
                </c:pt>
              </c:strCache>
            </c:strRef>
          </c:cat>
          <c:val>
            <c:numRef>
              <c:f>Sheet1!$A$2</c:f>
              <c:numCache>
                <c:formatCode>General</c:formatCode>
                <c:ptCount val="1"/>
                <c:pt idx="0">
                  <c:v>212879</c:v>
                </c:pt>
              </c:numCache>
            </c:numRef>
          </c:val>
          <c:extLst>
            <c:ext xmlns:c16="http://schemas.microsoft.com/office/drawing/2014/chart" uri="{C3380CC4-5D6E-409C-BE32-E72D297353CC}">
              <c16:uniqueId val="{00000000-1D7C-4F8E-A01F-8143192587C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baskinrobbinsme</c:v>
                </c:pt>
              </c:strCache>
            </c:strRef>
          </c:cat>
          <c:val>
            <c:numRef>
              <c:f>Sheet1!$B$2</c:f>
              <c:numCache>
                <c:formatCode>General</c:formatCode>
                <c:ptCount val="1"/>
                <c:pt idx="0">
                  <c:v>1</c:v>
                </c:pt>
              </c:numCache>
            </c:numRef>
          </c:val>
          <c:extLst>
            <c:ext xmlns:c16="http://schemas.microsoft.com/office/drawing/2014/chart" uri="{C3380CC4-5D6E-409C-BE32-E72D297353CC}">
              <c16:uniqueId val="{00000000-4933-4060-84C9-FBA2C409BB0F}"/>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baskinrobbinsme</c:v>
                </c:pt>
              </c:strCache>
            </c:strRef>
          </c:cat>
          <c:val>
            <c:numRef>
              <c:f>Sheet1!$C$2</c:f>
              <c:numCache>
                <c:formatCode>General</c:formatCode>
                <c:ptCount val="1"/>
                <c:pt idx="0">
                  <c:v>11</c:v>
                </c:pt>
              </c:numCache>
            </c:numRef>
          </c:val>
          <c:extLst>
            <c:ext xmlns:c16="http://schemas.microsoft.com/office/drawing/2014/chart" uri="{C3380CC4-5D6E-409C-BE32-E72D297353CC}">
              <c16:uniqueId val="{00000001-4933-4060-84C9-FBA2C409BB0F}"/>
            </c:ext>
          </c:extLst>
        </c:ser>
        <c:dLbls>
          <c:showLegendKey val="0"/>
          <c:showVal val="0"/>
          <c:showCatName val="0"/>
          <c:showSerName val="0"/>
          <c:showPercent val="0"/>
          <c:showBubbleSize val="0"/>
        </c:dLbls>
        <c:gapWidth val="150"/>
        <c:overlap val="100"/>
        <c:axId val="518313192"/>
        <c:axId val="518310568"/>
      </c:barChart>
      <c:catAx>
        <c:axId val="51831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10568"/>
        <c:crosses val="autoZero"/>
        <c:auto val="1"/>
        <c:lblAlgn val="ctr"/>
        <c:lblOffset val="100"/>
        <c:noMultiLvlLbl val="0"/>
      </c:catAx>
      <c:valAx>
        <c:axId val="518310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1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baskinrobbinsme</c:v>
                </c:pt>
              </c:strCache>
            </c:strRef>
          </c:tx>
          <c:spPr>
            <a:solidFill>
              <a:schemeClr val="accent1"/>
            </a:solidFill>
            <a:ln>
              <a:noFill/>
            </a:ln>
            <a:effectLst/>
          </c:spPr>
          <c:cat>
            <c:numRef>
              <c:f>Sheet1!$A$2</c:f>
              <c:numCache>
                <c:formatCode>m/d/yyyy</c:formatCode>
                <c:ptCount val="1"/>
                <c:pt idx="0">
                  <c:v>44013</c:v>
                </c:pt>
              </c:numCache>
            </c:numRef>
          </c:cat>
          <c:val>
            <c:numRef>
              <c:f>Sheet1!$B$2</c:f>
              <c:numCache>
                <c:formatCode>General</c:formatCode>
                <c:ptCount val="1"/>
                <c:pt idx="0">
                  <c:v>5404340</c:v>
                </c:pt>
              </c:numCache>
            </c:numRef>
          </c:val>
          <c:extLst>
            <c:ext xmlns:c16="http://schemas.microsoft.com/office/drawing/2014/chart" uri="{C3380CC4-5D6E-409C-BE32-E72D297353CC}">
              <c16:uniqueId val="{00000000-F412-47E2-8CFF-EF90174C03A0}"/>
            </c:ext>
          </c:extLst>
        </c:ser>
        <c:dLbls>
          <c:showLegendKey val="0"/>
          <c:showVal val="0"/>
          <c:showCatName val="0"/>
          <c:showSerName val="0"/>
          <c:showPercent val="0"/>
          <c:showBubbleSize val="0"/>
        </c:dLbls>
        <c:axId val="518312864"/>
        <c:axId val="518316472"/>
      </c:areaChart>
      <c:dateAx>
        <c:axId val="51831286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16472"/>
        <c:crosses val="autoZero"/>
        <c:auto val="1"/>
        <c:lblOffset val="100"/>
        <c:baseTimeUnit val="days"/>
      </c:dateAx>
      <c:valAx>
        <c:axId val="51831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1286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baskinrobbinsme</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0.35236617478122501</c:v>
                </c:pt>
                <c:pt idx="1">
                  <c:v>0.56118956327487601</c:v>
                </c:pt>
                <c:pt idx="2">
                  <c:v>0.26522545534702602</c:v>
                </c:pt>
              </c:numCache>
            </c:numRef>
          </c:val>
          <c:extLst>
            <c:ext xmlns:c16="http://schemas.microsoft.com/office/drawing/2014/chart" uri="{C3380CC4-5D6E-409C-BE32-E72D297353CC}">
              <c16:uniqueId val="{00000000-0255-40D4-9D7B-3AAE3B41A0E3}"/>
            </c:ext>
          </c:extLst>
        </c:ser>
        <c:dLbls>
          <c:showLegendKey val="0"/>
          <c:showVal val="0"/>
          <c:showCatName val="0"/>
          <c:showSerName val="0"/>
          <c:showPercent val="0"/>
          <c:showBubbleSize val="0"/>
        </c:dLbls>
        <c:gapWidth val="219"/>
        <c:overlap val="-27"/>
        <c:axId val="518321064"/>
        <c:axId val="518317456"/>
      </c:barChart>
      <c:catAx>
        <c:axId val="51832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17456"/>
        <c:crosses val="autoZero"/>
        <c:auto val="1"/>
        <c:lblAlgn val="ctr"/>
        <c:lblOffset val="100"/>
        <c:noMultiLvlLbl val="0"/>
      </c:catAx>
      <c:valAx>
        <c:axId val="51831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2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baskinrobbinsme</c:v>
                </c:pt>
              </c:strCache>
            </c:strRef>
          </c:tx>
          <c:spPr>
            <a:solidFill>
              <a:schemeClr val="accent1"/>
            </a:solidFill>
            <a:ln>
              <a:noFill/>
            </a:ln>
            <a:effectLst/>
          </c:spPr>
          <c:cat>
            <c:numRef>
              <c:f>Sheet1!$A$2</c:f>
              <c:numCache>
                <c:formatCode>m/d/yyyy</c:formatCode>
                <c:ptCount val="1"/>
                <c:pt idx="0">
                  <c:v>44013</c:v>
                </c:pt>
              </c:numCache>
            </c:numRef>
          </c:cat>
          <c:val>
            <c:numRef>
              <c:f>Sheet1!$B$2</c:f>
              <c:numCache>
                <c:formatCode>General</c:formatCode>
                <c:ptCount val="1"/>
                <c:pt idx="0">
                  <c:v>2409</c:v>
                </c:pt>
              </c:numCache>
            </c:numRef>
          </c:val>
          <c:extLst>
            <c:ext xmlns:c16="http://schemas.microsoft.com/office/drawing/2014/chart" uri="{C3380CC4-5D6E-409C-BE32-E72D297353CC}">
              <c16:uniqueId val="{00000000-FEEF-46C6-AA49-D3E3C4705D3C}"/>
            </c:ext>
          </c:extLst>
        </c:ser>
        <c:dLbls>
          <c:showLegendKey val="0"/>
          <c:showVal val="0"/>
          <c:showCatName val="0"/>
          <c:showSerName val="0"/>
          <c:showPercent val="0"/>
          <c:showBubbleSize val="0"/>
        </c:dLbls>
        <c:axId val="518322376"/>
        <c:axId val="518321720"/>
      </c:areaChart>
      <c:dateAx>
        <c:axId val="51832237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21720"/>
        <c:crosses val="autoZero"/>
        <c:auto val="1"/>
        <c:lblOffset val="100"/>
        <c:baseTimeUnit val="days"/>
      </c:dateAx>
      <c:valAx>
        <c:axId val="51832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2237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baskinrobbinsme</c:v>
                </c:pt>
              </c:strCache>
            </c:strRef>
          </c:cat>
          <c:val>
            <c:numRef>
              <c:f>Sheet1!$B$2</c:f>
              <c:numCache>
                <c:formatCode>General</c:formatCode>
                <c:ptCount val="1"/>
                <c:pt idx="0">
                  <c:v>13434</c:v>
                </c:pt>
              </c:numCache>
            </c:numRef>
          </c:val>
          <c:extLst>
            <c:ext xmlns:c16="http://schemas.microsoft.com/office/drawing/2014/chart" uri="{C3380CC4-5D6E-409C-BE32-E72D297353CC}">
              <c16:uniqueId val="{00000000-911E-46C5-B775-C1762CB6596F}"/>
            </c:ext>
          </c:extLst>
        </c:ser>
        <c:dLbls>
          <c:showLegendKey val="0"/>
          <c:showVal val="0"/>
          <c:showCatName val="0"/>
          <c:showSerName val="0"/>
          <c:showPercent val="0"/>
          <c:showBubbleSize val="0"/>
        </c:dLbls>
        <c:gapWidth val="219"/>
        <c:overlap val="-27"/>
        <c:axId val="518325984"/>
        <c:axId val="518326312"/>
      </c:barChart>
      <c:catAx>
        <c:axId val="51832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26312"/>
        <c:crosses val="autoZero"/>
        <c:auto val="1"/>
        <c:lblAlgn val="ctr"/>
        <c:lblOffset val="100"/>
        <c:noMultiLvlLbl val="0"/>
      </c:catAx>
      <c:valAx>
        <c:axId val="51832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2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baskinrobbinsme</c:v>
                </c:pt>
              </c:strCache>
            </c:strRef>
          </c:cat>
          <c:val>
            <c:numRef>
              <c:f>Sheet1!$B$2</c:f>
              <c:numCache>
                <c:formatCode>General</c:formatCode>
                <c:ptCount val="1"/>
                <c:pt idx="0">
                  <c:v>1</c:v>
                </c:pt>
              </c:numCache>
            </c:numRef>
          </c:val>
          <c:extLst>
            <c:ext xmlns:c16="http://schemas.microsoft.com/office/drawing/2014/chart" uri="{C3380CC4-5D6E-409C-BE32-E72D297353CC}">
              <c16:uniqueId val="{00000000-F5EF-4CEB-AFA2-22C0F7B3F71B}"/>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baskinrobbinsme</c:v>
                </c:pt>
              </c:strCache>
            </c:strRef>
          </c:cat>
          <c:val>
            <c:numRef>
              <c:f>Sheet1!$C$2</c:f>
              <c:numCache>
                <c:formatCode>General</c:formatCode>
                <c:ptCount val="1"/>
                <c:pt idx="0">
                  <c:v>11</c:v>
                </c:pt>
              </c:numCache>
            </c:numRef>
          </c:val>
          <c:extLst>
            <c:ext xmlns:c16="http://schemas.microsoft.com/office/drawing/2014/chart" uri="{C3380CC4-5D6E-409C-BE32-E72D297353CC}">
              <c16:uniqueId val="{00000001-F5EF-4CEB-AFA2-22C0F7B3F71B}"/>
            </c:ext>
          </c:extLst>
        </c:ser>
        <c:dLbls>
          <c:showLegendKey val="0"/>
          <c:showVal val="0"/>
          <c:showCatName val="0"/>
          <c:showSerName val="0"/>
          <c:showPercent val="0"/>
          <c:showBubbleSize val="0"/>
        </c:dLbls>
        <c:gapWidth val="150"/>
        <c:overlap val="100"/>
        <c:axId val="518331888"/>
        <c:axId val="518334840"/>
      </c:barChart>
      <c:catAx>
        <c:axId val="518331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34840"/>
        <c:crosses val="autoZero"/>
        <c:auto val="1"/>
        <c:lblAlgn val="ctr"/>
        <c:lblOffset val="100"/>
        <c:noMultiLvlLbl val="0"/>
      </c:catAx>
      <c:valAx>
        <c:axId val="518334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3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baskinrobbinsme Taps Back</c:v>
                </c:pt>
              </c:strCache>
            </c:strRef>
          </c:tx>
          <c:spPr>
            <a:ln w="28575" cap="rnd">
              <a:solidFill>
                <a:schemeClr val="accent1"/>
              </a:solidFill>
              <a:round/>
            </a:ln>
            <a:effectLst/>
          </c:spPr>
          <c:marker>
            <c:symbol val="none"/>
          </c:marker>
          <c:cat>
            <c:numRef>
              <c:f>Sheet1!$A$2:$A$13</c:f>
              <c:numCache>
                <c:formatCode>m/d/yyyy</c:formatCode>
                <c:ptCount val="12"/>
                <c:pt idx="0">
                  <c:v>44014</c:v>
                </c:pt>
                <c:pt idx="1">
                  <c:v>44014</c:v>
                </c:pt>
                <c:pt idx="2">
                  <c:v>44014</c:v>
                </c:pt>
                <c:pt idx="3">
                  <c:v>44029</c:v>
                </c:pt>
                <c:pt idx="4">
                  <c:v>44029</c:v>
                </c:pt>
                <c:pt idx="5">
                  <c:v>44029</c:v>
                </c:pt>
                <c:pt idx="6">
                  <c:v>44031</c:v>
                </c:pt>
                <c:pt idx="7">
                  <c:v>44031</c:v>
                </c:pt>
                <c:pt idx="8">
                  <c:v>44031</c:v>
                </c:pt>
                <c:pt idx="9">
                  <c:v>44032</c:v>
                </c:pt>
                <c:pt idx="10">
                  <c:v>44032</c:v>
                </c:pt>
                <c:pt idx="11">
                  <c:v>44034</c:v>
                </c:pt>
              </c:numCache>
            </c:numRef>
          </c:cat>
          <c:val>
            <c:numRef>
              <c:f>Sheet1!$B$2:$B$13</c:f>
              <c:numCache>
                <c:formatCode>General</c:formatCode>
                <c:ptCount val="12"/>
                <c:pt idx="0">
                  <c:v>38</c:v>
                </c:pt>
                <c:pt idx="1">
                  <c:v>65</c:v>
                </c:pt>
                <c:pt idx="2">
                  <c:v>70</c:v>
                </c:pt>
                <c:pt idx="3">
                  <c:v>16</c:v>
                </c:pt>
                <c:pt idx="4">
                  <c:v>27</c:v>
                </c:pt>
                <c:pt idx="5">
                  <c:v>47</c:v>
                </c:pt>
                <c:pt idx="6">
                  <c:v>38</c:v>
                </c:pt>
                <c:pt idx="7">
                  <c:v>183</c:v>
                </c:pt>
                <c:pt idx="8">
                  <c:v>137</c:v>
                </c:pt>
                <c:pt idx="9">
                  <c:v>158</c:v>
                </c:pt>
                <c:pt idx="10">
                  <c:v>214</c:v>
                </c:pt>
                <c:pt idx="11">
                  <c:v>39</c:v>
                </c:pt>
              </c:numCache>
            </c:numRef>
          </c:val>
          <c:smooth val="0"/>
          <c:extLst>
            <c:ext xmlns:c16="http://schemas.microsoft.com/office/drawing/2014/chart" uri="{C3380CC4-5D6E-409C-BE32-E72D297353CC}">
              <c16:uniqueId val="{00000000-545A-44BC-8511-E04DE3235F12}"/>
            </c:ext>
          </c:extLst>
        </c:ser>
        <c:ser>
          <c:idx val="1"/>
          <c:order val="1"/>
          <c:tx>
            <c:strRef>
              <c:f>Sheet1!$C$1</c:f>
              <c:strCache>
                <c:ptCount val="1"/>
                <c:pt idx="0">
                  <c:v>baskinrobbinsme Taps Forward</c:v>
                </c:pt>
              </c:strCache>
            </c:strRef>
          </c:tx>
          <c:spPr>
            <a:ln w="28575" cap="rnd">
              <a:solidFill>
                <a:schemeClr val="accent2"/>
              </a:solidFill>
              <a:round/>
            </a:ln>
            <a:effectLst/>
          </c:spPr>
          <c:marker>
            <c:symbol val="none"/>
          </c:marker>
          <c:cat>
            <c:numRef>
              <c:f>Sheet1!$A$2:$A$13</c:f>
              <c:numCache>
                <c:formatCode>m/d/yyyy</c:formatCode>
                <c:ptCount val="12"/>
                <c:pt idx="0">
                  <c:v>44014</c:v>
                </c:pt>
                <c:pt idx="1">
                  <c:v>44014</c:v>
                </c:pt>
                <c:pt idx="2">
                  <c:v>44014</c:v>
                </c:pt>
                <c:pt idx="3">
                  <c:v>44029</c:v>
                </c:pt>
                <c:pt idx="4">
                  <c:v>44029</c:v>
                </c:pt>
                <c:pt idx="5">
                  <c:v>44029</c:v>
                </c:pt>
                <c:pt idx="6">
                  <c:v>44031</c:v>
                </c:pt>
                <c:pt idx="7">
                  <c:v>44031</c:v>
                </c:pt>
                <c:pt idx="8">
                  <c:v>44031</c:v>
                </c:pt>
                <c:pt idx="9">
                  <c:v>44032</c:v>
                </c:pt>
                <c:pt idx="10">
                  <c:v>44032</c:v>
                </c:pt>
                <c:pt idx="11">
                  <c:v>44034</c:v>
                </c:pt>
              </c:numCache>
            </c:numRef>
          </c:cat>
          <c:val>
            <c:numRef>
              <c:f>Sheet1!$C$2:$C$13</c:f>
              <c:numCache>
                <c:formatCode>General</c:formatCode>
                <c:ptCount val="12"/>
                <c:pt idx="0">
                  <c:v>1975</c:v>
                </c:pt>
                <c:pt idx="1">
                  <c:v>1991</c:v>
                </c:pt>
                <c:pt idx="2">
                  <c:v>1961</c:v>
                </c:pt>
                <c:pt idx="3">
                  <c:v>871</c:v>
                </c:pt>
                <c:pt idx="4">
                  <c:v>761</c:v>
                </c:pt>
                <c:pt idx="5">
                  <c:v>1766</c:v>
                </c:pt>
                <c:pt idx="6">
                  <c:v>1814</c:v>
                </c:pt>
                <c:pt idx="7">
                  <c:v>2234</c:v>
                </c:pt>
                <c:pt idx="8">
                  <c:v>1908</c:v>
                </c:pt>
                <c:pt idx="9">
                  <c:v>2601</c:v>
                </c:pt>
                <c:pt idx="10">
                  <c:v>1860</c:v>
                </c:pt>
                <c:pt idx="11">
                  <c:v>1569</c:v>
                </c:pt>
              </c:numCache>
            </c:numRef>
          </c:val>
          <c:smooth val="0"/>
          <c:extLst>
            <c:ext xmlns:c16="http://schemas.microsoft.com/office/drawing/2014/chart" uri="{C3380CC4-5D6E-409C-BE32-E72D297353CC}">
              <c16:uniqueId val="{00000001-545A-44BC-8511-E04DE3235F12}"/>
            </c:ext>
          </c:extLst>
        </c:ser>
        <c:dLbls>
          <c:showLegendKey val="0"/>
          <c:showVal val="0"/>
          <c:showCatName val="0"/>
          <c:showSerName val="0"/>
          <c:showPercent val="0"/>
          <c:showBubbleSize val="0"/>
        </c:dLbls>
        <c:smooth val="0"/>
        <c:axId val="518332544"/>
        <c:axId val="518329264"/>
      </c:lineChart>
      <c:dateAx>
        <c:axId val="518332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29264"/>
        <c:crosses val="autoZero"/>
        <c:auto val="1"/>
        <c:lblOffset val="100"/>
        <c:baseTimeUnit val="days"/>
      </c:dateAx>
      <c:valAx>
        <c:axId val="51832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3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baskinrobbinsme</c:v>
                </c:pt>
              </c:strCache>
            </c:strRef>
          </c:cat>
          <c:val>
            <c:numRef>
              <c:f>Sheet1!$B$2</c:f>
              <c:numCache>
                <c:formatCode>General</c:formatCode>
                <c:ptCount val="1"/>
                <c:pt idx="0">
                  <c:v>1</c:v>
                </c:pt>
              </c:numCache>
            </c:numRef>
          </c:val>
          <c:extLst>
            <c:ext xmlns:c16="http://schemas.microsoft.com/office/drawing/2014/chart" uri="{C3380CC4-5D6E-409C-BE32-E72D297353CC}">
              <c16:uniqueId val="{00000000-9CC6-4EA8-9C0F-99310CEF4DF7}"/>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baskinrobbinsme</c:v>
                </c:pt>
              </c:strCache>
            </c:strRef>
          </c:cat>
          <c:val>
            <c:numRef>
              <c:f>Sheet1!$C$2</c:f>
              <c:numCache>
                <c:formatCode>General</c:formatCode>
                <c:ptCount val="1"/>
                <c:pt idx="0">
                  <c:v>11</c:v>
                </c:pt>
              </c:numCache>
            </c:numRef>
          </c:val>
          <c:extLst>
            <c:ext xmlns:c16="http://schemas.microsoft.com/office/drawing/2014/chart" uri="{C3380CC4-5D6E-409C-BE32-E72D297353CC}">
              <c16:uniqueId val="{00000001-9CC6-4EA8-9C0F-99310CEF4DF7}"/>
            </c:ext>
          </c:extLst>
        </c:ser>
        <c:dLbls>
          <c:showLegendKey val="0"/>
          <c:showVal val="0"/>
          <c:showCatName val="0"/>
          <c:showSerName val="0"/>
          <c:showPercent val="0"/>
          <c:showBubbleSize val="0"/>
        </c:dLbls>
        <c:gapWidth val="150"/>
        <c:overlap val="100"/>
        <c:axId val="492511296"/>
        <c:axId val="492509328"/>
      </c:barChart>
      <c:catAx>
        <c:axId val="49251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09328"/>
        <c:crosses val="autoZero"/>
        <c:auto val="1"/>
        <c:lblAlgn val="ctr"/>
        <c:lblOffset val="100"/>
        <c:noMultiLvlLbl val="0"/>
      </c:catAx>
      <c:valAx>
        <c:axId val="492509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51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baskinrobbinsme</c:v>
                </c:pt>
              </c:strCache>
            </c:strRef>
          </c:tx>
          <c:spPr>
            <a:ln w="28575" cap="rnd">
              <a:solidFill>
                <a:schemeClr val="accent1"/>
              </a:solidFill>
              <a:round/>
            </a:ln>
            <a:effectLst/>
          </c:spPr>
          <c:marker>
            <c:symbol val="none"/>
          </c:marker>
          <c:cat>
            <c:numRef>
              <c:f>Sheet1!$A$2</c:f>
              <c:numCache>
                <c:formatCode>m/d/yyyy</c:formatCode>
                <c:ptCount val="1"/>
                <c:pt idx="0">
                  <c:v>44013</c:v>
                </c:pt>
              </c:numCache>
            </c:numRef>
          </c:cat>
          <c:val>
            <c:numRef>
              <c:f>Sheet1!$B$2</c:f>
              <c:numCache>
                <c:formatCode>General</c:formatCode>
                <c:ptCount val="1"/>
                <c:pt idx="0">
                  <c:v>5404340</c:v>
                </c:pt>
              </c:numCache>
            </c:numRef>
          </c:val>
          <c:smooth val="0"/>
          <c:extLst>
            <c:ext xmlns:c16="http://schemas.microsoft.com/office/drawing/2014/chart" uri="{C3380CC4-5D6E-409C-BE32-E72D297353CC}">
              <c16:uniqueId val="{00000000-1F11-4D32-8015-90BBFF131A5F}"/>
            </c:ext>
          </c:extLst>
        </c:ser>
        <c:dLbls>
          <c:showLegendKey val="0"/>
          <c:showVal val="0"/>
          <c:showCatName val="0"/>
          <c:showSerName val="0"/>
          <c:showPercent val="0"/>
          <c:showBubbleSize val="0"/>
        </c:dLbls>
        <c:smooth val="0"/>
        <c:axId val="613298136"/>
        <c:axId val="613298464"/>
      </c:lineChart>
      <c:dateAx>
        <c:axId val="613298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3298464"/>
        <c:crosses val="autoZero"/>
        <c:auto val="1"/>
        <c:lblOffset val="100"/>
        <c:baseTimeUnit val="days"/>
      </c:dateAx>
      <c:valAx>
        <c:axId val="61329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329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baskinrobbinsme</c:v>
                </c:pt>
              </c:strCache>
            </c:strRef>
          </c:tx>
          <c:spPr>
            <a:ln w="28575" cap="rnd">
              <a:solidFill>
                <a:schemeClr val="accent1"/>
              </a:solidFill>
              <a:round/>
            </a:ln>
            <a:effectLst/>
          </c:spPr>
          <c:marker>
            <c:symbol val="none"/>
          </c:marker>
          <c:cat>
            <c:numRef>
              <c:f>Sheet1!$A$2</c:f>
              <c:numCache>
                <c:formatCode>m/d/yyyy</c:formatCode>
                <c:ptCount val="1"/>
                <c:pt idx="0">
                  <c:v>44013</c:v>
                </c:pt>
              </c:numCache>
            </c:numRef>
          </c:cat>
          <c:val>
            <c:numRef>
              <c:f>Sheet1!$B$2</c:f>
              <c:numCache>
                <c:formatCode>General</c:formatCode>
                <c:ptCount val="1"/>
                <c:pt idx="0">
                  <c:v>0.37330000000000002</c:v>
                </c:pt>
              </c:numCache>
            </c:numRef>
          </c:val>
          <c:smooth val="0"/>
          <c:extLst>
            <c:ext xmlns:c16="http://schemas.microsoft.com/office/drawing/2014/chart" uri="{C3380CC4-5D6E-409C-BE32-E72D297353CC}">
              <c16:uniqueId val="{00000000-47DD-44A1-859B-1452C6F2BEBA}"/>
            </c:ext>
          </c:extLst>
        </c:ser>
        <c:dLbls>
          <c:showLegendKey val="0"/>
          <c:showVal val="0"/>
          <c:showCatName val="0"/>
          <c:showSerName val="0"/>
          <c:showPercent val="0"/>
          <c:showBubbleSize val="0"/>
        </c:dLbls>
        <c:smooth val="0"/>
        <c:axId val="613311256"/>
        <c:axId val="613312896"/>
      </c:lineChart>
      <c:dateAx>
        <c:axId val="61331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3312896"/>
        <c:crosses val="autoZero"/>
        <c:auto val="1"/>
        <c:lblOffset val="100"/>
        <c:baseTimeUnit val="days"/>
      </c:dateAx>
      <c:valAx>
        <c:axId val="61331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331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Comments</c:v>
                </c:pt>
                <c:pt idx="1">
                  <c:v>Likes</c:v>
                </c:pt>
              </c:strCache>
            </c:strRef>
          </c:cat>
          <c:val>
            <c:numRef>
              <c:f>Sheet1!$A$2:$B$2</c:f>
              <c:numCache>
                <c:formatCode>General</c:formatCode>
                <c:ptCount val="2"/>
                <c:pt idx="0">
                  <c:v>1697</c:v>
                </c:pt>
                <c:pt idx="1">
                  <c:v>11737</c:v>
                </c:pt>
              </c:numCache>
            </c:numRef>
          </c:val>
          <c:extLst>
            <c:ext xmlns:c16="http://schemas.microsoft.com/office/drawing/2014/chart" uri="{C3380CC4-5D6E-409C-BE32-E72D297353CC}">
              <c16:uniqueId val="{00000000-DFA7-4E2C-B0BA-AC2F573DEB1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baskinrobbinsme</c:v>
                </c:pt>
              </c:strCache>
            </c:strRef>
          </c:cat>
          <c:val>
            <c:numRef>
              <c:f>Sheet1!$A$2</c:f>
              <c:numCache>
                <c:formatCode>General</c:formatCode>
                <c:ptCount val="1"/>
                <c:pt idx="0">
                  <c:v>212879</c:v>
                </c:pt>
              </c:numCache>
            </c:numRef>
          </c:val>
          <c:extLst>
            <c:ext xmlns:c16="http://schemas.microsoft.com/office/drawing/2014/chart" uri="{C3380CC4-5D6E-409C-BE32-E72D297353CC}">
              <c16:uniqueId val="{00000000-0F88-4BC7-86D3-47C243E489A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baskinrobbinsme</c:v>
                </c:pt>
              </c:strCache>
            </c:strRef>
          </c:cat>
          <c:val>
            <c:numRef>
              <c:f>Sheet1!$A$2</c:f>
              <c:numCache>
                <c:formatCode>General</c:formatCode>
                <c:ptCount val="1"/>
                <c:pt idx="0">
                  <c:v>212879</c:v>
                </c:pt>
              </c:numCache>
            </c:numRef>
          </c:val>
          <c:extLst>
            <c:ext xmlns:c16="http://schemas.microsoft.com/office/drawing/2014/chart" uri="{C3380CC4-5D6E-409C-BE32-E72D297353CC}">
              <c16:uniqueId val="{00000000-0BE3-4C12-BE5D-5BB21AC3C7E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baskinrobbinsme</c:v>
                </c:pt>
              </c:strCache>
            </c:strRef>
          </c:tx>
          <c:spPr>
            <a:ln w="28575" cap="rnd">
              <a:solidFill>
                <a:schemeClr val="accent1"/>
              </a:solidFill>
              <a:round/>
            </a:ln>
            <a:effectLst/>
          </c:spPr>
          <c:marker>
            <c:symbol val="none"/>
          </c:marker>
          <c:cat>
            <c:numRef>
              <c:f>Sheet1!$A$2</c:f>
              <c:numCache>
                <c:formatCode>m/d/yyyy</c:formatCode>
                <c:ptCount val="1"/>
                <c:pt idx="0">
                  <c:v>44013</c:v>
                </c:pt>
              </c:numCache>
            </c:numRef>
          </c:cat>
          <c:val>
            <c:numRef>
              <c:f>Sheet1!$B$2</c:f>
              <c:numCache>
                <c:formatCode>General</c:formatCode>
                <c:ptCount val="1"/>
                <c:pt idx="0">
                  <c:v>2409</c:v>
                </c:pt>
              </c:numCache>
            </c:numRef>
          </c:val>
          <c:smooth val="0"/>
          <c:extLst>
            <c:ext xmlns:c16="http://schemas.microsoft.com/office/drawing/2014/chart" uri="{C3380CC4-5D6E-409C-BE32-E72D297353CC}">
              <c16:uniqueId val="{00000000-DCEB-4130-AF99-FA05C45777F8}"/>
            </c:ext>
          </c:extLst>
        </c:ser>
        <c:dLbls>
          <c:showLegendKey val="0"/>
          <c:showVal val="0"/>
          <c:showCatName val="0"/>
          <c:showSerName val="0"/>
          <c:showPercent val="0"/>
          <c:showBubbleSize val="0"/>
        </c:dLbls>
        <c:smooth val="0"/>
        <c:axId val="687997144"/>
        <c:axId val="688000752"/>
      </c:lineChart>
      <c:dateAx>
        <c:axId val="68799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8000752"/>
        <c:crosses val="autoZero"/>
        <c:auto val="1"/>
        <c:lblOffset val="100"/>
        <c:baseTimeUnit val="days"/>
      </c:dateAx>
      <c:valAx>
        <c:axId val="68800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799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8/10/2020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8/10/2020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8/10/2020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8/10/2020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8/10/2020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8/10/2020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8/10/2020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8/10/2020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8/10/2020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8/10/2020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0E73D-B867-4C59-86F5-69043F8B04F7}"/>
              </a:ext>
            </a:extLst>
          </p:cNvPr>
          <p:cNvSpPr>
            <a:spLocks noGrp="1"/>
          </p:cNvSpPr>
          <p:nvPr>
            <p:ph type="ctrTitle"/>
          </p:nvPr>
        </p:nvSpPr>
        <p:spPr/>
        <p:txBody>
          <a:bodyPr/>
          <a:lstStyle/>
          <a:p>
            <a:r>
              <a:rPr lang="en-US"/>
              <a:t>Instagram Report</a:t>
            </a:r>
          </a:p>
        </p:txBody>
      </p:sp>
      <p:sp>
        <p:nvSpPr>
          <p:cNvPr id="3" name="Subtitle 2">
            <a:extLst>
              <a:ext uri="{FF2B5EF4-FFF2-40B4-BE49-F238E27FC236}">
                <a16:creationId xmlns:a16="http://schemas.microsoft.com/office/drawing/2014/main" id="{C351F00E-77D2-4462-A0AD-97AC192B250C}"/>
              </a:ext>
            </a:extLst>
          </p:cNvPr>
          <p:cNvSpPr>
            <a:spLocks noGrp="1"/>
          </p:cNvSpPr>
          <p:nvPr>
            <p:ph type="subTitle" idx="1"/>
          </p:nvPr>
        </p:nvSpPr>
        <p:spPr/>
        <p:txBody>
          <a:bodyPr/>
          <a:lstStyle/>
          <a:p>
            <a:r>
              <a:rPr lang="en-US"/>
              <a:t>hugdigital</a:t>
            </a:r>
          </a:p>
        </p:txBody>
      </p:sp>
    </p:spTree>
    <p:extLst>
      <p:ext uri="{BB962C8B-B14F-4D97-AF65-F5344CB8AC3E}">
        <p14:creationId xmlns:p14="http://schemas.microsoft.com/office/powerpoint/2010/main" val="879611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9BFF-5CFC-469B-B7E4-B14FA7716E10}"/>
              </a:ext>
            </a:extLst>
          </p:cNvPr>
          <p:cNvSpPr>
            <a:spLocks noGrp="1"/>
          </p:cNvSpPr>
          <p:nvPr>
            <p:ph type="title"/>
          </p:nvPr>
        </p:nvSpPr>
        <p:spPr/>
        <p:txBody>
          <a:bodyPr/>
          <a:lstStyle/>
          <a:p>
            <a:r>
              <a:rPr lang="en-US"/>
              <a:t>Instagram Instagram Performance Summary | baskinrobbinsme</a:t>
            </a:r>
          </a:p>
        </p:txBody>
      </p:sp>
      <p:graphicFrame>
        <p:nvGraphicFramePr>
          <p:cNvPr id="5" name="Table Placeholder 4">
            <a:extLst>
              <a:ext uri="{FF2B5EF4-FFF2-40B4-BE49-F238E27FC236}">
                <a16:creationId xmlns:a16="http://schemas.microsoft.com/office/drawing/2014/main" id="{4C0B34D2-E948-48A8-9560-8E9BBC213C5D}"/>
              </a:ext>
            </a:extLst>
          </p:cNvPr>
          <p:cNvGraphicFramePr>
            <a:graphicFrameLocks noGrp="1"/>
          </p:cNvGraphicFramePr>
          <p:nvPr>
            <p:ph type="tbl" sz="quarter" idx="13"/>
            <p:extLst>
              <p:ext uri="{D42A27DB-BD31-4B8C-83A1-F6EECF244321}">
                <p14:modId xmlns:p14="http://schemas.microsoft.com/office/powerpoint/2010/main" val="126950848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3997612"/>
                    </a:ext>
                  </a:extLst>
                </a:gridCol>
                <a:gridCol w="2057400">
                  <a:extLst>
                    <a:ext uri="{9D8B030D-6E8A-4147-A177-3AD203B41FA5}">
                      <a16:colId xmlns:a16="http://schemas.microsoft.com/office/drawing/2014/main" val="2036909497"/>
                    </a:ext>
                  </a:extLst>
                </a:gridCol>
                <a:gridCol w="2057400">
                  <a:extLst>
                    <a:ext uri="{9D8B030D-6E8A-4147-A177-3AD203B41FA5}">
                      <a16:colId xmlns:a16="http://schemas.microsoft.com/office/drawing/2014/main" val="1733824298"/>
                    </a:ext>
                  </a:extLst>
                </a:gridCol>
                <a:gridCol w="2057400">
                  <a:extLst>
                    <a:ext uri="{9D8B030D-6E8A-4147-A177-3AD203B41FA5}">
                      <a16:colId xmlns:a16="http://schemas.microsoft.com/office/drawing/2014/main" val="2615124712"/>
                    </a:ext>
                  </a:extLst>
                </a:gridCol>
              </a:tblGrid>
              <a:tr h="370840">
                <a:tc>
                  <a:txBody>
                    <a:bodyPr/>
                    <a:lstStyle/>
                    <a:p>
                      <a:r>
                        <a:rPr lang="en-US" sz="1000"/>
                        <a:t>Followers</a:t>
                      </a:r>
                    </a:p>
                  </a:txBody>
                  <a:tcPr/>
                </a:tc>
                <a:tc>
                  <a:txBody>
                    <a:bodyPr/>
                    <a:lstStyle/>
                    <a:p>
                      <a:r>
                        <a:rPr lang="en-US" sz="1000"/>
                        <a:t>Profile Posts</a:t>
                      </a:r>
                    </a:p>
                  </a:txBody>
                  <a:tcPr/>
                </a:tc>
                <a:tc>
                  <a:txBody>
                    <a:bodyPr/>
                    <a:lstStyle/>
                    <a:p>
                      <a:r>
                        <a:rPr lang="en-US" sz="1000"/>
                        <a:t>Total Interactions</a:t>
                      </a:r>
                    </a:p>
                  </a:txBody>
                  <a:tcPr/>
                </a:tc>
                <a:tc>
                  <a:txBody>
                    <a:bodyPr/>
                    <a:lstStyle/>
                    <a:p>
                      <a:r>
                        <a:rPr lang="en-US" sz="1000"/>
                        <a:t>Avg Interactions</a:t>
                      </a:r>
                    </a:p>
                  </a:txBody>
                  <a:tcPr/>
                </a:tc>
                <a:extLst>
                  <a:ext uri="{0D108BD9-81ED-4DB2-BD59-A6C34878D82A}">
                    <a16:rowId xmlns:a16="http://schemas.microsoft.com/office/drawing/2014/main" val="916182278"/>
                  </a:ext>
                </a:extLst>
              </a:tr>
              <a:tr h="370840">
                <a:tc>
                  <a:txBody>
                    <a:bodyPr/>
                    <a:lstStyle/>
                    <a:p>
                      <a:r>
                        <a:rPr lang="en-US" sz="1000"/>
                        <a:t>212674</a:t>
                      </a:r>
                    </a:p>
                  </a:txBody>
                  <a:tcPr/>
                </a:tc>
                <a:tc>
                  <a:txBody>
                    <a:bodyPr/>
                    <a:lstStyle/>
                    <a:p>
                      <a:r>
                        <a:rPr lang="en-US" sz="1000"/>
                        <a:t>17</a:t>
                      </a:r>
                    </a:p>
                  </a:txBody>
                  <a:tcPr/>
                </a:tc>
                <a:tc>
                  <a:txBody>
                    <a:bodyPr/>
                    <a:lstStyle/>
                    <a:p>
                      <a:r>
                        <a:rPr lang="en-US" sz="1000"/>
                        <a:t>13434</a:t>
                      </a:r>
                    </a:p>
                  </a:txBody>
                  <a:tcPr/>
                </a:tc>
                <a:tc>
                  <a:txBody>
                    <a:bodyPr/>
                    <a:lstStyle/>
                    <a:p>
                      <a:r>
                        <a:rPr lang="en-US" sz="1000"/>
                        <a:t>433.4</a:t>
                      </a:r>
                    </a:p>
                  </a:txBody>
                  <a:tcPr/>
                </a:tc>
                <a:extLst>
                  <a:ext uri="{0D108BD9-81ED-4DB2-BD59-A6C34878D82A}">
                    <a16:rowId xmlns:a16="http://schemas.microsoft.com/office/drawing/2014/main" val="1440532166"/>
                  </a:ext>
                </a:extLst>
              </a:tr>
            </a:tbl>
          </a:graphicData>
        </a:graphic>
      </p:graphicFrame>
      <p:sp>
        <p:nvSpPr>
          <p:cNvPr id="4" name="Text Placeholder 3">
            <a:extLst>
              <a:ext uri="{FF2B5EF4-FFF2-40B4-BE49-F238E27FC236}">
                <a16:creationId xmlns:a16="http://schemas.microsoft.com/office/drawing/2014/main" id="{F171AB23-4DE6-467E-B8A4-F6EAF11A478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760115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DDC07-B9B1-4BAC-B2D7-38777897EEEC}"/>
              </a:ext>
            </a:extLst>
          </p:cNvPr>
          <p:cNvSpPr>
            <a:spLocks noGrp="1"/>
          </p:cNvSpPr>
          <p:nvPr>
            <p:ph type="title"/>
          </p:nvPr>
        </p:nvSpPr>
        <p:spPr/>
        <p:txBody>
          <a:bodyPr/>
          <a:lstStyle/>
          <a:p>
            <a:r>
              <a:rPr lang="en-US"/>
              <a:t>Instagram IG - Posting Summary | baskinrobbinsme</a:t>
            </a:r>
          </a:p>
        </p:txBody>
      </p:sp>
      <p:graphicFrame>
        <p:nvGraphicFramePr>
          <p:cNvPr id="5" name="Table Placeholder 4">
            <a:extLst>
              <a:ext uri="{FF2B5EF4-FFF2-40B4-BE49-F238E27FC236}">
                <a16:creationId xmlns:a16="http://schemas.microsoft.com/office/drawing/2014/main" id="{D7267FE5-EF7C-4699-81CF-3D16EB936961}"/>
              </a:ext>
            </a:extLst>
          </p:cNvPr>
          <p:cNvGraphicFramePr>
            <a:graphicFrameLocks noGrp="1"/>
          </p:cNvGraphicFramePr>
          <p:nvPr>
            <p:ph type="tbl" sz="quarter" idx="13"/>
            <p:extLst>
              <p:ext uri="{D42A27DB-BD31-4B8C-83A1-F6EECF244321}">
                <p14:modId xmlns:p14="http://schemas.microsoft.com/office/powerpoint/2010/main" val="25566926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86190533"/>
                    </a:ext>
                  </a:extLst>
                </a:gridCol>
                <a:gridCol w="1645920">
                  <a:extLst>
                    <a:ext uri="{9D8B030D-6E8A-4147-A177-3AD203B41FA5}">
                      <a16:colId xmlns:a16="http://schemas.microsoft.com/office/drawing/2014/main" val="818470814"/>
                    </a:ext>
                  </a:extLst>
                </a:gridCol>
                <a:gridCol w="1645920">
                  <a:extLst>
                    <a:ext uri="{9D8B030D-6E8A-4147-A177-3AD203B41FA5}">
                      <a16:colId xmlns:a16="http://schemas.microsoft.com/office/drawing/2014/main" val="707739491"/>
                    </a:ext>
                  </a:extLst>
                </a:gridCol>
                <a:gridCol w="1645920">
                  <a:extLst>
                    <a:ext uri="{9D8B030D-6E8A-4147-A177-3AD203B41FA5}">
                      <a16:colId xmlns:a16="http://schemas.microsoft.com/office/drawing/2014/main" val="715927790"/>
                    </a:ext>
                  </a:extLst>
                </a:gridCol>
                <a:gridCol w="1645920">
                  <a:extLst>
                    <a:ext uri="{9D8B030D-6E8A-4147-A177-3AD203B41FA5}">
                      <a16:colId xmlns:a16="http://schemas.microsoft.com/office/drawing/2014/main" val="4161832854"/>
                    </a:ext>
                  </a:extLst>
                </a:gridCol>
              </a:tblGrid>
              <a:tr h="370840">
                <a:tc>
                  <a:txBody>
                    <a:bodyPr/>
                    <a:lstStyle/>
                    <a:p>
                      <a:r>
                        <a:rPr lang="en-US" sz="1000"/>
                        <a:t>Post Type</a:t>
                      </a:r>
                    </a:p>
                  </a:txBody>
                  <a:tcPr/>
                </a:tc>
                <a:tc>
                  <a:txBody>
                    <a:bodyPr/>
                    <a:lstStyle/>
                    <a:p>
                      <a:r>
                        <a:rPr lang="en-US" sz="1000"/>
                        <a:t># of Posts</a:t>
                      </a:r>
                    </a:p>
                  </a:txBody>
                  <a:tcPr/>
                </a:tc>
                <a:tc>
                  <a:txBody>
                    <a:bodyPr/>
                    <a:lstStyle/>
                    <a:p>
                      <a:r>
                        <a:rPr lang="en-US" sz="1000"/>
                        <a:t>Avg. Reach</a:t>
                      </a:r>
                    </a:p>
                  </a:txBody>
                  <a:tcPr/>
                </a:tc>
                <a:tc>
                  <a:txBody>
                    <a:bodyPr/>
                    <a:lstStyle/>
                    <a:p>
                      <a:r>
                        <a:rPr lang="en-US" sz="1000"/>
                        <a:t>Interaction Rate</a:t>
                      </a:r>
                    </a:p>
                  </a:txBody>
                  <a:tcPr/>
                </a:tc>
                <a:tc>
                  <a:txBody>
                    <a:bodyPr/>
                    <a:lstStyle/>
                    <a:p>
                      <a:r>
                        <a:rPr lang="en-US" sz="1000"/>
                        <a:t>Interactions</a:t>
                      </a:r>
                    </a:p>
                  </a:txBody>
                  <a:tcPr/>
                </a:tc>
                <a:extLst>
                  <a:ext uri="{0D108BD9-81ED-4DB2-BD59-A6C34878D82A}">
                    <a16:rowId xmlns:a16="http://schemas.microsoft.com/office/drawing/2014/main" val="1030523220"/>
                  </a:ext>
                </a:extLst>
              </a:tr>
              <a:tr h="370840">
                <a:tc>
                  <a:txBody>
                    <a:bodyPr/>
                    <a:lstStyle/>
                    <a:p>
                      <a:r>
                        <a:rPr lang="en-US" sz="1000"/>
                        <a:t>Image</a:t>
                      </a:r>
                    </a:p>
                  </a:txBody>
                  <a:tcPr/>
                </a:tc>
                <a:tc>
                  <a:txBody>
                    <a:bodyPr/>
                    <a:lstStyle/>
                    <a:p>
                      <a:r>
                        <a:rPr lang="en-US" sz="1000"/>
                        <a:t>5</a:t>
                      </a:r>
                    </a:p>
                  </a:txBody>
                  <a:tcPr/>
                </a:tc>
                <a:tc>
                  <a:txBody>
                    <a:bodyPr/>
                    <a:lstStyle/>
                    <a:p>
                      <a:r>
                        <a:rPr lang="en-US" sz="1000"/>
                        <a:t>33176.2</a:t>
                      </a:r>
                    </a:p>
                  </a:txBody>
                  <a:tcPr/>
                </a:tc>
                <a:tc>
                  <a:txBody>
                    <a:bodyPr/>
                    <a:lstStyle/>
                    <a:p>
                      <a:r>
                        <a:rPr lang="en-US" sz="1000"/>
                        <a:t>3 %</a:t>
                      </a:r>
                    </a:p>
                  </a:txBody>
                  <a:tcPr/>
                </a:tc>
                <a:tc>
                  <a:txBody>
                    <a:bodyPr/>
                    <a:lstStyle/>
                    <a:p>
                      <a:r>
                        <a:rPr lang="en-US" sz="1000"/>
                        <a:t>5949</a:t>
                      </a:r>
                    </a:p>
                  </a:txBody>
                  <a:tcPr/>
                </a:tc>
                <a:extLst>
                  <a:ext uri="{0D108BD9-81ED-4DB2-BD59-A6C34878D82A}">
                    <a16:rowId xmlns:a16="http://schemas.microsoft.com/office/drawing/2014/main" val="678133337"/>
                  </a:ext>
                </a:extLst>
              </a:tr>
              <a:tr h="370840">
                <a:tc>
                  <a:txBody>
                    <a:bodyPr/>
                    <a:lstStyle/>
                    <a:p>
                      <a:r>
                        <a:rPr lang="en-US" sz="1000"/>
                        <a:t>Carousel</a:t>
                      </a:r>
                    </a:p>
                  </a:txBody>
                  <a:tcPr/>
                </a:tc>
                <a:tc>
                  <a:txBody>
                    <a:bodyPr/>
                    <a:lstStyle/>
                    <a:p>
                      <a:r>
                        <a:rPr lang="en-US" sz="1000"/>
                        <a:t>4</a:t>
                      </a:r>
                    </a:p>
                  </a:txBody>
                  <a:tcPr/>
                </a:tc>
                <a:tc>
                  <a:txBody>
                    <a:bodyPr/>
                    <a:lstStyle/>
                    <a:p>
                      <a:r>
                        <a:rPr lang="en-US" sz="1000"/>
                        <a:t>17369.5</a:t>
                      </a:r>
                    </a:p>
                  </a:txBody>
                  <a:tcPr/>
                </a:tc>
                <a:tc>
                  <a:txBody>
                    <a:bodyPr/>
                    <a:lstStyle/>
                    <a:p>
                      <a:r>
                        <a:rPr lang="en-US" sz="1000"/>
                        <a:t>4 %</a:t>
                      </a:r>
                    </a:p>
                  </a:txBody>
                  <a:tcPr/>
                </a:tc>
                <a:tc>
                  <a:txBody>
                    <a:bodyPr/>
                    <a:lstStyle/>
                    <a:p>
                      <a:r>
                        <a:rPr lang="en-US" sz="1000"/>
                        <a:t>2984</a:t>
                      </a:r>
                    </a:p>
                  </a:txBody>
                  <a:tcPr/>
                </a:tc>
                <a:extLst>
                  <a:ext uri="{0D108BD9-81ED-4DB2-BD59-A6C34878D82A}">
                    <a16:rowId xmlns:a16="http://schemas.microsoft.com/office/drawing/2014/main" val="1348335359"/>
                  </a:ext>
                </a:extLst>
              </a:tr>
              <a:tr h="370840">
                <a:tc>
                  <a:txBody>
                    <a:bodyPr/>
                    <a:lstStyle/>
                    <a:p>
                      <a:r>
                        <a:rPr lang="en-US" sz="1000"/>
                        <a:t>Video</a:t>
                      </a:r>
                    </a:p>
                  </a:txBody>
                  <a:tcPr/>
                </a:tc>
                <a:tc>
                  <a:txBody>
                    <a:bodyPr/>
                    <a:lstStyle/>
                    <a:p>
                      <a:r>
                        <a:rPr lang="en-US" sz="1000"/>
                        <a:t>8</a:t>
                      </a:r>
                    </a:p>
                  </a:txBody>
                  <a:tcPr/>
                </a:tc>
                <a:tc>
                  <a:txBody>
                    <a:bodyPr/>
                    <a:lstStyle/>
                    <a:p>
                      <a:r>
                        <a:rPr lang="en-US" sz="1000"/>
                        <a:t>12514.25</a:t>
                      </a:r>
                    </a:p>
                  </a:txBody>
                  <a:tcPr/>
                </a:tc>
                <a:tc>
                  <a:txBody>
                    <a:bodyPr/>
                    <a:lstStyle/>
                    <a:p>
                      <a:r>
                        <a:rPr lang="en-US" sz="1000"/>
                        <a:t>4 %</a:t>
                      </a:r>
                    </a:p>
                  </a:txBody>
                  <a:tcPr/>
                </a:tc>
                <a:tc>
                  <a:txBody>
                    <a:bodyPr/>
                    <a:lstStyle/>
                    <a:p>
                      <a:r>
                        <a:rPr lang="en-US" sz="1000"/>
                        <a:t>4501</a:t>
                      </a:r>
                    </a:p>
                  </a:txBody>
                  <a:tcPr/>
                </a:tc>
                <a:extLst>
                  <a:ext uri="{0D108BD9-81ED-4DB2-BD59-A6C34878D82A}">
                    <a16:rowId xmlns:a16="http://schemas.microsoft.com/office/drawing/2014/main" val="836589671"/>
                  </a:ext>
                </a:extLst>
              </a:tr>
            </a:tbl>
          </a:graphicData>
        </a:graphic>
      </p:graphicFrame>
      <p:sp>
        <p:nvSpPr>
          <p:cNvPr id="4" name="Text Placeholder 3">
            <a:extLst>
              <a:ext uri="{FF2B5EF4-FFF2-40B4-BE49-F238E27FC236}">
                <a16:creationId xmlns:a16="http://schemas.microsoft.com/office/drawing/2014/main" id="{801CBD3B-2329-41ED-997D-147217F1D71F}"/>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055975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B4005-E585-4515-88AE-CF0A227B6B87}"/>
              </a:ext>
            </a:extLst>
          </p:cNvPr>
          <p:cNvSpPr>
            <a:spLocks noGrp="1"/>
          </p:cNvSpPr>
          <p:nvPr>
            <p:ph type="title"/>
          </p:nvPr>
        </p:nvSpPr>
        <p:spPr/>
        <p:txBody>
          <a:bodyPr/>
          <a:lstStyle/>
          <a:p>
            <a:r>
              <a:rPr lang="en-US"/>
              <a:t>Instagram Total Followers | baskinrobbinsme</a:t>
            </a:r>
          </a:p>
        </p:txBody>
      </p:sp>
      <p:graphicFrame>
        <p:nvGraphicFramePr>
          <p:cNvPr id="6" name="Chart Placeholder 5">
            <a:extLst>
              <a:ext uri="{FF2B5EF4-FFF2-40B4-BE49-F238E27FC236}">
                <a16:creationId xmlns:a16="http://schemas.microsoft.com/office/drawing/2014/main" id="{539B3933-CFDD-4C77-8C76-A0381725F009}"/>
              </a:ext>
            </a:extLst>
          </p:cNvPr>
          <p:cNvGraphicFramePr>
            <a:graphicFrameLocks noGrp="1"/>
          </p:cNvGraphicFramePr>
          <p:nvPr>
            <p:ph type="chart" sz="quarter" idx="13"/>
            <p:extLst>
              <p:ext uri="{D42A27DB-BD31-4B8C-83A1-F6EECF244321}">
                <p14:modId xmlns:p14="http://schemas.microsoft.com/office/powerpoint/2010/main" val="76554754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D6F4AB-5BC4-4EFF-A9BC-115D4DF37C8F}"/>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1BA05E09-BE9F-4C09-9ECD-1F2FE00713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3153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E10EF-DC99-470B-BEF4-21BC3DA0F185}"/>
              </a:ext>
            </a:extLst>
          </p:cNvPr>
          <p:cNvSpPr>
            <a:spLocks noGrp="1"/>
          </p:cNvSpPr>
          <p:nvPr>
            <p:ph type="title"/>
          </p:nvPr>
        </p:nvSpPr>
        <p:spPr/>
        <p:txBody>
          <a:bodyPr/>
          <a:lstStyle/>
          <a:p>
            <a:r>
              <a:rPr lang="en-US"/>
              <a:t>Instagram IG - Monthly Followers Table | baskinrobbinsme</a:t>
            </a:r>
          </a:p>
        </p:txBody>
      </p:sp>
      <p:graphicFrame>
        <p:nvGraphicFramePr>
          <p:cNvPr id="5" name="Table Placeholder 4">
            <a:extLst>
              <a:ext uri="{FF2B5EF4-FFF2-40B4-BE49-F238E27FC236}">
                <a16:creationId xmlns:a16="http://schemas.microsoft.com/office/drawing/2014/main" id="{25C624F6-11E3-468C-B5B7-F13DD781915F}"/>
              </a:ext>
            </a:extLst>
          </p:cNvPr>
          <p:cNvGraphicFramePr>
            <a:graphicFrameLocks noGrp="1"/>
          </p:cNvGraphicFramePr>
          <p:nvPr>
            <p:ph type="tbl" sz="quarter" idx="13"/>
            <p:extLst>
              <p:ext uri="{D42A27DB-BD31-4B8C-83A1-F6EECF244321}">
                <p14:modId xmlns:p14="http://schemas.microsoft.com/office/powerpoint/2010/main" val="4537325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6159184"/>
                    </a:ext>
                  </a:extLst>
                </a:gridCol>
                <a:gridCol w="2057400">
                  <a:extLst>
                    <a:ext uri="{9D8B030D-6E8A-4147-A177-3AD203B41FA5}">
                      <a16:colId xmlns:a16="http://schemas.microsoft.com/office/drawing/2014/main" val="1221045615"/>
                    </a:ext>
                  </a:extLst>
                </a:gridCol>
                <a:gridCol w="2057400">
                  <a:extLst>
                    <a:ext uri="{9D8B030D-6E8A-4147-A177-3AD203B41FA5}">
                      <a16:colId xmlns:a16="http://schemas.microsoft.com/office/drawing/2014/main" val="1130877936"/>
                    </a:ext>
                  </a:extLst>
                </a:gridCol>
                <a:gridCol w="2057400">
                  <a:extLst>
                    <a:ext uri="{9D8B030D-6E8A-4147-A177-3AD203B41FA5}">
                      <a16:colId xmlns:a16="http://schemas.microsoft.com/office/drawing/2014/main" val="3278595071"/>
                    </a:ext>
                  </a:extLst>
                </a:gridCol>
              </a:tblGrid>
              <a:tr h="370840">
                <a:tc>
                  <a:txBody>
                    <a:bodyPr/>
                    <a:lstStyle/>
                    <a:p>
                      <a:r>
                        <a:rPr lang="en-US" sz="1000"/>
                        <a:t>Metric</a:t>
                      </a:r>
                    </a:p>
                  </a:txBody>
                  <a:tcPr/>
                </a:tc>
                <a:tc>
                  <a:txBody>
                    <a:bodyPr/>
                    <a:lstStyle/>
                    <a:p>
                      <a:r>
                        <a:rPr lang="en-US" sz="1000"/>
                        <a:t>Previous Month</a:t>
                      </a:r>
                    </a:p>
                  </a:txBody>
                  <a:tcPr/>
                </a:tc>
                <a:tc>
                  <a:txBody>
                    <a:bodyPr/>
                    <a:lstStyle/>
                    <a:p>
                      <a:r>
                        <a:rPr lang="en-US" sz="1000"/>
                        <a:t>Report Month</a:t>
                      </a:r>
                    </a:p>
                  </a:txBody>
                  <a:tcPr/>
                </a:tc>
                <a:tc>
                  <a:txBody>
                    <a:bodyPr/>
                    <a:lstStyle/>
                    <a:p>
                      <a:r>
                        <a:rPr lang="en-US" sz="1000"/>
                        <a:t>Total Difference</a:t>
                      </a:r>
                    </a:p>
                  </a:txBody>
                  <a:tcPr/>
                </a:tc>
                <a:extLst>
                  <a:ext uri="{0D108BD9-81ED-4DB2-BD59-A6C34878D82A}">
                    <a16:rowId xmlns:a16="http://schemas.microsoft.com/office/drawing/2014/main" val="2650011693"/>
                  </a:ext>
                </a:extLst>
              </a:tr>
              <a:tr h="370840">
                <a:tc>
                  <a:txBody>
                    <a:bodyPr/>
                    <a:lstStyle/>
                    <a:p>
                      <a:r>
                        <a:rPr lang="en-US" sz="1000"/>
                        <a:t>Total Number of Followers</a:t>
                      </a:r>
                    </a:p>
                  </a:txBody>
                  <a:tcPr/>
                </a:tc>
                <a:tc>
                  <a:txBody>
                    <a:bodyPr/>
                    <a:lstStyle/>
                    <a:p>
                      <a:r>
                        <a:rPr lang="en-US" sz="1000"/>
                        <a:t>210470</a:t>
                      </a:r>
                    </a:p>
                  </a:txBody>
                  <a:tcPr/>
                </a:tc>
                <a:tc>
                  <a:txBody>
                    <a:bodyPr/>
                    <a:lstStyle/>
                    <a:p>
                      <a:r>
                        <a:rPr lang="en-US" sz="1000"/>
                        <a:t>212879</a:t>
                      </a:r>
                    </a:p>
                  </a:txBody>
                  <a:tcPr/>
                </a:tc>
                <a:tc>
                  <a:txBody>
                    <a:bodyPr/>
                    <a:lstStyle/>
                    <a:p>
                      <a:r>
                        <a:rPr lang="en-US" sz="1000"/>
                        <a:t>2409</a:t>
                      </a:r>
                    </a:p>
                  </a:txBody>
                  <a:tcPr/>
                </a:tc>
                <a:extLst>
                  <a:ext uri="{0D108BD9-81ED-4DB2-BD59-A6C34878D82A}">
                    <a16:rowId xmlns:a16="http://schemas.microsoft.com/office/drawing/2014/main" val="3946000065"/>
                  </a:ext>
                </a:extLst>
              </a:tr>
            </a:tbl>
          </a:graphicData>
        </a:graphic>
      </p:graphicFrame>
      <p:sp>
        <p:nvSpPr>
          <p:cNvPr id="4" name="Text Placeholder 3">
            <a:extLst>
              <a:ext uri="{FF2B5EF4-FFF2-40B4-BE49-F238E27FC236}">
                <a16:creationId xmlns:a16="http://schemas.microsoft.com/office/drawing/2014/main" id="{FE0B2994-CAAF-4E40-A293-4B286D8A254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55961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F8D98-691A-411D-88E8-B3AF78A72B20}"/>
              </a:ext>
            </a:extLst>
          </p:cNvPr>
          <p:cNvSpPr>
            <a:spLocks noGrp="1"/>
          </p:cNvSpPr>
          <p:nvPr>
            <p:ph type="title"/>
          </p:nvPr>
        </p:nvSpPr>
        <p:spPr/>
        <p:txBody>
          <a:bodyPr/>
          <a:lstStyle/>
          <a:p>
            <a:r>
              <a:rPr lang="en-US"/>
              <a:t>Instagram Posts | baskinrobbinsme</a:t>
            </a:r>
          </a:p>
        </p:txBody>
      </p:sp>
      <p:graphicFrame>
        <p:nvGraphicFramePr>
          <p:cNvPr id="6" name="Chart Placeholder 5">
            <a:extLst>
              <a:ext uri="{FF2B5EF4-FFF2-40B4-BE49-F238E27FC236}">
                <a16:creationId xmlns:a16="http://schemas.microsoft.com/office/drawing/2014/main" id="{A41F407E-AA07-44EB-A4C3-307F780A2AD3}"/>
              </a:ext>
            </a:extLst>
          </p:cNvPr>
          <p:cNvGraphicFramePr>
            <a:graphicFrameLocks noGrp="1"/>
          </p:cNvGraphicFramePr>
          <p:nvPr>
            <p:ph type="chart" sz="quarter" idx="13"/>
            <p:extLst>
              <p:ext uri="{D42A27DB-BD31-4B8C-83A1-F6EECF244321}">
                <p14:modId xmlns:p14="http://schemas.microsoft.com/office/powerpoint/2010/main" val="99968803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184D2B-60F4-4B1D-A2E9-A13FA9924D34}"/>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74F07BF0-390D-47BA-8D98-35CB24DE14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2018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FB350-BEC5-4565-B333-DE61AFBD8397}"/>
              </a:ext>
            </a:extLst>
          </p:cNvPr>
          <p:cNvSpPr>
            <a:spLocks noGrp="1"/>
          </p:cNvSpPr>
          <p:nvPr>
            <p:ph type="title"/>
          </p:nvPr>
        </p:nvSpPr>
        <p:spPr/>
        <p:txBody>
          <a:bodyPr/>
          <a:lstStyle/>
          <a:p>
            <a:r>
              <a:rPr lang="en-US"/>
              <a:t>Instagram IG - Top Posts Table | baskinrobbinsme - 1 of 17</a:t>
            </a:r>
          </a:p>
        </p:txBody>
      </p:sp>
      <p:graphicFrame>
        <p:nvGraphicFramePr>
          <p:cNvPr id="5" name="Table Placeholder 4">
            <a:extLst>
              <a:ext uri="{FF2B5EF4-FFF2-40B4-BE49-F238E27FC236}">
                <a16:creationId xmlns:a16="http://schemas.microsoft.com/office/drawing/2014/main" id="{C7C09CDD-BFB5-4773-891D-B7ADA1062CBE}"/>
              </a:ext>
            </a:extLst>
          </p:cNvPr>
          <p:cNvGraphicFramePr>
            <a:graphicFrameLocks noGrp="1"/>
          </p:cNvGraphicFramePr>
          <p:nvPr>
            <p:ph type="tbl" sz="quarter" idx="13"/>
            <p:extLst>
              <p:ext uri="{D42A27DB-BD31-4B8C-83A1-F6EECF244321}">
                <p14:modId xmlns:p14="http://schemas.microsoft.com/office/powerpoint/2010/main" val="292318759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959866078"/>
                    </a:ext>
                  </a:extLst>
                </a:gridCol>
                <a:gridCol w="1316736">
                  <a:extLst>
                    <a:ext uri="{9D8B030D-6E8A-4147-A177-3AD203B41FA5}">
                      <a16:colId xmlns:a16="http://schemas.microsoft.com/office/drawing/2014/main" val="200184454"/>
                    </a:ext>
                  </a:extLst>
                </a:gridCol>
                <a:gridCol w="1316736">
                  <a:extLst>
                    <a:ext uri="{9D8B030D-6E8A-4147-A177-3AD203B41FA5}">
                      <a16:colId xmlns:a16="http://schemas.microsoft.com/office/drawing/2014/main" val="26194330"/>
                    </a:ext>
                  </a:extLst>
                </a:gridCol>
                <a:gridCol w="1316736">
                  <a:extLst>
                    <a:ext uri="{9D8B030D-6E8A-4147-A177-3AD203B41FA5}">
                      <a16:colId xmlns:a16="http://schemas.microsoft.com/office/drawing/2014/main" val="278039857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158415793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14:36:19</a:t>
                      </a:r>
                      <a:r>
                        <a:rPr kumimoji="0" lang="en-US" sz="1000" b="0" i="0" u="none" strike="noStrike" kern="1200" cap="none" spc="0" normalizeH="0" baseline="0" noProof="0">
                          <a:ln>
                            <a:noFill/>
                          </a:ln>
                          <a:solidFill>
                            <a:prstClr val="black"/>
                          </a:solidFill>
                          <a:effectLst/>
                          <a:uLnTx/>
                          <a:uFillTx/>
                          <a:latin typeface="+mn-lt"/>
                          <a:ea typeface="+mn-ea"/>
                          <a:cs typeface="+mn-cs"/>
                        </a:rPr>
                        <a:t>
 Why celebrate Ice Cream Day when you can celebrate Ice Cream Week?
If this post hits 5,000 likes by July 24th, we’ll be having a 1 dirham ice cream offer for 1 hour at Dessert Café in Dubai, UAE!
Like it and tag your friends so they can like it too!
#IceCreamDay
</a:t>
                      </a:r>
                      <a:r>
                        <a:rPr kumimoji="0" lang="ar-AE" sz="1000" b="0" i="0" u="none" strike="noStrike" kern="1200" cap="none" spc="0" normalizeH="0" baseline="0" noProof="0">
                          <a:ln>
                            <a:noFill/>
                          </a:ln>
                          <a:solidFill>
                            <a:prstClr val="black"/>
                          </a:solidFill>
                          <a:effectLst/>
                          <a:uLnTx/>
                          <a:uFillTx/>
                          <a:latin typeface="+mn-lt"/>
                          <a:ea typeface="+mn-ea"/>
                          <a:cs typeface="+mn-cs"/>
                        </a:rPr>
                        <a:t>الاحتفال بأسبوع الآيس كريم دائماً أفضل من الاحتفال بيوم واحد فقط!
إذا حقق هذا المنشور 5,000 إعجاب قبل 24 يوليو، سنقدم عرض آيس كريم بدرهم 1 لمدة ساعة واحدة في ديزرت كافيه بدبي، الإمارات!
اعمل إعجاب وتاغ أصحابك ليعملوا إعجاب أيضاً!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a:t>
                      </a:r>
                    </a:p>
                  </a:txBody>
                  <a:tcPr/>
                </a:tc>
                <a:extLst>
                  <a:ext uri="{0D108BD9-81ED-4DB2-BD59-A6C34878D82A}">
                    <a16:rowId xmlns:a16="http://schemas.microsoft.com/office/drawing/2014/main" val="1147083921"/>
                  </a:ext>
                </a:extLst>
              </a:tr>
            </a:tbl>
          </a:graphicData>
        </a:graphic>
      </p:graphicFrame>
      <p:sp>
        <p:nvSpPr>
          <p:cNvPr id="4" name="Text Placeholder 3">
            <a:extLst>
              <a:ext uri="{FF2B5EF4-FFF2-40B4-BE49-F238E27FC236}">
                <a16:creationId xmlns:a16="http://schemas.microsoft.com/office/drawing/2014/main" id="{782762DD-5E32-49C8-88A5-D45B3B47412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092285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D000C-D557-423D-A9CC-B5A7B602497D}"/>
              </a:ext>
            </a:extLst>
          </p:cNvPr>
          <p:cNvSpPr>
            <a:spLocks noGrp="1"/>
          </p:cNvSpPr>
          <p:nvPr>
            <p:ph type="title"/>
          </p:nvPr>
        </p:nvSpPr>
        <p:spPr/>
        <p:txBody>
          <a:bodyPr/>
          <a:lstStyle/>
          <a:p>
            <a:r>
              <a:rPr lang="en-US"/>
              <a:t>Instagram IG - Top Posts Table | baskinrobbinsme - 2 of 17</a:t>
            </a:r>
          </a:p>
        </p:txBody>
      </p:sp>
      <p:graphicFrame>
        <p:nvGraphicFramePr>
          <p:cNvPr id="5" name="Table Placeholder 4">
            <a:extLst>
              <a:ext uri="{FF2B5EF4-FFF2-40B4-BE49-F238E27FC236}">
                <a16:creationId xmlns:a16="http://schemas.microsoft.com/office/drawing/2014/main" id="{9229C089-D42E-4A72-8186-9A71D5D42976}"/>
              </a:ext>
            </a:extLst>
          </p:cNvPr>
          <p:cNvGraphicFramePr>
            <a:graphicFrameLocks noGrp="1"/>
          </p:cNvGraphicFramePr>
          <p:nvPr>
            <p:ph type="tbl" sz="quarter" idx="13"/>
            <p:extLst>
              <p:ext uri="{D42A27DB-BD31-4B8C-83A1-F6EECF244321}">
                <p14:modId xmlns:p14="http://schemas.microsoft.com/office/powerpoint/2010/main" val="4241119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4037616670"/>
                    </a:ext>
                  </a:extLst>
                </a:gridCol>
                <a:gridCol w="1316736">
                  <a:extLst>
                    <a:ext uri="{9D8B030D-6E8A-4147-A177-3AD203B41FA5}">
                      <a16:colId xmlns:a16="http://schemas.microsoft.com/office/drawing/2014/main" val="2092096633"/>
                    </a:ext>
                  </a:extLst>
                </a:gridCol>
                <a:gridCol w="1316736">
                  <a:extLst>
                    <a:ext uri="{9D8B030D-6E8A-4147-A177-3AD203B41FA5}">
                      <a16:colId xmlns:a16="http://schemas.microsoft.com/office/drawing/2014/main" val="1961304620"/>
                    </a:ext>
                  </a:extLst>
                </a:gridCol>
                <a:gridCol w="1316736">
                  <a:extLst>
                    <a:ext uri="{9D8B030D-6E8A-4147-A177-3AD203B41FA5}">
                      <a16:colId xmlns:a16="http://schemas.microsoft.com/office/drawing/2014/main" val="98656599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26907042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- 2020-07-22 11:07:43</a:t>
                      </a:r>
                      <a:r>
                        <a:rPr kumimoji="0" lang="en-US" sz="1000" b="0" i="0" u="none" strike="noStrike" kern="1200" cap="none" spc="0" normalizeH="0" baseline="0" noProof="0">
                          <a:ln>
                            <a:noFill/>
                          </a:ln>
                          <a:solidFill>
                            <a:prstClr val="black"/>
                          </a:solidFill>
                          <a:effectLst/>
                          <a:uLnTx/>
                          <a:uFillTx/>
                          <a:latin typeface="+mn-lt"/>
                          <a:ea typeface="+mn-ea"/>
                          <a:cs typeface="+mn-cs"/>
                        </a:rPr>
                        <a:t>
 We're still celebrating Ice Cream Week with one of our and your favorite flavors, Pralines N' Cream! 
Don't forget to head to our stories, tap and like to get 1 scoop for 1 AED.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ما زلنا نحتفل بأسبوع الآيس كريم مع إحدى نكهاتنا المفضلة، برالينز أن كريم!
لا تنسى التوجه إلى الستوري، وعمل إعجاب للحصول على مغرفة واحدة مقابل درهم واحد.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a:t>
                      </a:r>
                    </a:p>
                  </a:txBody>
                  <a:tcPr/>
                </a:tc>
                <a:extLst>
                  <a:ext uri="{0D108BD9-81ED-4DB2-BD59-A6C34878D82A}">
                    <a16:rowId xmlns:a16="http://schemas.microsoft.com/office/drawing/2014/main" val="1896648952"/>
                  </a:ext>
                </a:extLst>
              </a:tr>
            </a:tbl>
          </a:graphicData>
        </a:graphic>
      </p:graphicFrame>
      <p:sp>
        <p:nvSpPr>
          <p:cNvPr id="4" name="Text Placeholder 3">
            <a:extLst>
              <a:ext uri="{FF2B5EF4-FFF2-40B4-BE49-F238E27FC236}">
                <a16:creationId xmlns:a16="http://schemas.microsoft.com/office/drawing/2014/main" id="{2AA6FF63-2C5F-48B6-BD1C-4BC74559AF7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473894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81538-5133-4720-BD91-ADE27B3C811E}"/>
              </a:ext>
            </a:extLst>
          </p:cNvPr>
          <p:cNvSpPr>
            <a:spLocks noGrp="1"/>
          </p:cNvSpPr>
          <p:nvPr>
            <p:ph type="title"/>
          </p:nvPr>
        </p:nvSpPr>
        <p:spPr/>
        <p:txBody>
          <a:bodyPr/>
          <a:lstStyle/>
          <a:p>
            <a:r>
              <a:rPr lang="en-US"/>
              <a:t>Instagram IG - Top Posts Table | baskinrobbinsme - 3 of 17</a:t>
            </a:r>
          </a:p>
        </p:txBody>
      </p:sp>
      <p:graphicFrame>
        <p:nvGraphicFramePr>
          <p:cNvPr id="5" name="Table Placeholder 4">
            <a:extLst>
              <a:ext uri="{FF2B5EF4-FFF2-40B4-BE49-F238E27FC236}">
                <a16:creationId xmlns:a16="http://schemas.microsoft.com/office/drawing/2014/main" id="{21C543F2-7FE7-49C9-A4C0-B9CEAAB2FC6F}"/>
              </a:ext>
            </a:extLst>
          </p:cNvPr>
          <p:cNvGraphicFramePr>
            <a:graphicFrameLocks noGrp="1"/>
          </p:cNvGraphicFramePr>
          <p:nvPr>
            <p:ph type="tbl" sz="quarter" idx="13"/>
            <p:extLst>
              <p:ext uri="{D42A27DB-BD31-4B8C-83A1-F6EECF244321}">
                <p14:modId xmlns:p14="http://schemas.microsoft.com/office/powerpoint/2010/main" val="30591225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3148982215"/>
                    </a:ext>
                  </a:extLst>
                </a:gridCol>
                <a:gridCol w="1316736">
                  <a:extLst>
                    <a:ext uri="{9D8B030D-6E8A-4147-A177-3AD203B41FA5}">
                      <a16:colId xmlns:a16="http://schemas.microsoft.com/office/drawing/2014/main" val="172602199"/>
                    </a:ext>
                  </a:extLst>
                </a:gridCol>
                <a:gridCol w="1316736">
                  <a:extLst>
                    <a:ext uri="{9D8B030D-6E8A-4147-A177-3AD203B41FA5}">
                      <a16:colId xmlns:a16="http://schemas.microsoft.com/office/drawing/2014/main" val="3698328638"/>
                    </a:ext>
                  </a:extLst>
                </a:gridCol>
                <a:gridCol w="1316736">
                  <a:extLst>
                    <a:ext uri="{9D8B030D-6E8A-4147-A177-3AD203B41FA5}">
                      <a16:colId xmlns:a16="http://schemas.microsoft.com/office/drawing/2014/main" val="332810478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199653237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- 2020-07-24 10:34:31</a:t>
                      </a:r>
                      <a:r>
                        <a:rPr kumimoji="0" lang="en-US" sz="1000" b="0" i="0" u="none" strike="noStrike" kern="1200" cap="none" spc="0" normalizeH="0" baseline="0" noProof="0">
                          <a:ln>
                            <a:noFill/>
                          </a:ln>
                          <a:solidFill>
                            <a:prstClr val="black"/>
                          </a:solidFill>
                          <a:effectLst/>
                          <a:uLnTx/>
                          <a:uFillTx/>
                          <a:latin typeface="+mn-lt"/>
                          <a:ea typeface="+mn-ea"/>
                          <a:cs typeface="+mn-cs"/>
                        </a:rPr>
                        <a:t>
 Due to the new curfew hours in Oman, our operating hours have changed starting from July 25th.
</a:t>
                      </a:r>
                      <a:r>
                        <a:rPr kumimoji="0" lang="ar-AE" sz="1000" b="0" i="0" u="none" strike="noStrike" kern="1200" cap="none" spc="0" normalizeH="0" baseline="0" noProof="0">
                          <a:ln>
                            <a:noFill/>
                          </a:ln>
                          <a:solidFill>
                            <a:prstClr val="black"/>
                          </a:solidFill>
                          <a:effectLst/>
                          <a:uLnTx/>
                          <a:uFillTx/>
                          <a:latin typeface="+mn-lt"/>
                          <a:ea typeface="+mn-ea"/>
                          <a:cs typeface="+mn-cs"/>
                        </a:rPr>
                        <a:t>بسبب ساعات حظر التجوال الجديدة في 
عمان ، تغيرت ساعات العمل لدينا اعتبارًا من 25 يوليو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extLst>
                  <a:ext uri="{0D108BD9-81ED-4DB2-BD59-A6C34878D82A}">
                    <a16:rowId xmlns:a16="http://schemas.microsoft.com/office/drawing/2014/main" val="3390324565"/>
                  </a:ext>
                </a:extLst>
              </a:tr>
            </a:tbl>
          </a:graphicData>
        </a:graphic>
      </p:graphicFrame>
      <p:sp>
        <p:nvSpPr>
          <p:cNvPr id="4" name="Text Placeholder 3">
            <a:extLst>
              <a:ext uri="{FF2B5EF4-FFF2-40B4-BE49-F238E27FC236}">
                <a16:creationId xmlns:a16="http://schemas.microsoft.com/office/drawing/2014/main" id="{6A6B36BA-AC2E-4117-B37D-54B24ADB305D}"/>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71006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F7237-82BA-4C2A-973F-47EB930ADB2E}"/>
              </a:ext>
            </a:extLst>
          </p:cNvPr>
          <p:cNvSpPr>
            <a:spLocks noGrp="1"/>
          </p:cNvSpPr>
          <p:nvPr>
            <p:ph type="title"/>
          </p:nvPr>
        </p:nvSpPr>
        <p:spPr/>
        <p:txBody>
          <a:bodyPr/>
          <a:lstStyle/>
          <a:p>
            <a:r>
              <a:rPr lang="en-US"/>
              <a:t>Instagram IG - Top Posts Table | baskinrobbinsme - 4 of 17</a:t>
            </a:r>
          </a:p>
        </p:txBody>
      </p:sp>
      <p:graphicFrame>
        <p:nvGraphicFramePr>
          <p:cNvPr id="5" name="Table Placeholder 4">
            <a:extLst>
              <a:ext uri="{FF2B5EF4-FFF2-40B4-BE49-F238E27FC236}">
                <a16:creationId xmlns:a16="http://schemas.microsoft.com/office/drawing/2014/main" id="{10FBEF99-876D-438A-99AB-B5A7EFC78B5D}"/>
              </a:ext>
            </a:extLst>
          </p:cNvPr>
          <p:cNvGraphicFramePr>
            <a:graphicFrameLocks noGrp="1"/>
          </p:cNvGraphicFramePr>
          <p:nvPr>
            <p:ph type="tbl" sz="quarter" idx="13"/>
            <p:extLst>
              <p:ext uri="{D42A27DB-BD31-4B8C-83A1-F6EECF244321}">
                <p14:modId xmlns:p14="http://schemas.microsoft.com/office/powerpoint/2010/main" val="327670875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556093596"/>
                    </a:ext>
                  </a:extLst>
                </a:gridCol>
                <a:gridCol w="1316736">
                  <a:extLst>
                    <a:ext uri="{9D8B030D-6E8A-4147-A177-3AD203B41FA5}">
                      <a16:colId xmlns:a16="http://schemas.microsoft.com/office/drawing/2014/main" val="3241308213"/>
                    </a:ext>
                  </a:extLst>
                </a:gridCol>
                <a:gridCol w="1316736">
                  <a:extLst>
                    <a:ext uri="{9D8B030D-6E8A-4147-A177-3AD203B41FA5}">
                      <a16:colId xmlns:a16="http://schemas.microsoft.com/office/drawing/2014/main" val="375341856"/>
                    </a:ext>
                  </a:extLst>
                </a:gridCol>
                <a:gridCol w="1316736">
                  <a:extLst>
                    <a:ext uri="{9D8B030D-6E8A-4147-A177-3AD203B41FA5}">
                      <a16:colId xmlns:a16="http://schemas.microsoft.com/office/drawing/2014/main" val="384925555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36817158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- 2020-07-07 09:05:20</a:t>
                      </a:r>
                      <a:r>
                        <a:rPr kumimoji="0" lang="en-US" sz="1000" b="0" i="0" u="none" strike="noStrike" kern="1200" cap="none" spc="0" normalizeH="0" baseline="0" noProof="0">
                          <a:ln>
                            <a:noFill/>
                          </a:ln>
                          <a:solidFill>
                            <a:prstClr val="black"/>
                          </a:solidFill>
                          <a:effectLst/>
                          <a:uLnTx/>
                          <a:uFillTx/>
                          <a:latin typeface="+mn-lt"/>
                          <a:ea typeface="+mn-ea"/>
                          <a:cs typeface="+mn-cs"/>
                        </a:rPr>
                        <a:t>
 The whole world is celebrating #ChocolateDay today!
Can you imagine if our planet was all made of chocolate ice cream?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يحتفل العالم اليوم بـ #يوم_الشوكولاتة_العالمي! 
هل يمكنك تخيل إذا كان كوكبنا مصنوعًا بالكامل من آيس كريم الشوكولاتة؟
أطلب في الامارات الآن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extLst>
                  <a:ext uri="{0D108BD9-81ED-4DB2-BD59-A6C34878D82A}">
                    <a16:rowId xmlns:a16="http://schemas.microsoft.com/office/drawing/2014/main" val="2665435501"/>
                  </a:ext>
                </a:extLst>
              </a:tr>
            </a:tbl>
          </a:graphicData>
        </a:graphic>
      </p:graphicFrame>
      <p:sp>
        <p:nvSpPr>
          <p:cNvPr id="4" name="Text Placeholder 3">
            <a:extLst>
              <a:ext uri="{FF2B5EF4-FFF2-40B4-BE49-F238E27FC236}">
                <a16:creationId xmlns:a16="http://schemas.microsoft.com/office/drawing/2014/main" id="{53B1AEC2-BA5C-47BB-B861-E0AB84A8B55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346689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3D277-904E-4C90-BD5D-363679E47A4F}"/>
              </a:ext>
            </a:extLst>
          </p:cNvPr>
          <p:cNvSpPr>
            <a:spLocks noGrp="1"/>
          </p:cNvSpPr>
          <p:nvPr>
            <p:ph type="title"/>
          </p:nvPr>
        </p:nvSpPr>
        <p:spPr/>
        <p:txBody>
          <a:bodyPr/>
          <a:lstStyle/>
          <a:p>
            <a:r>
              <a:rPr lang="en-US"/>
              <a:t>Instagram IG - Top Posts Table | baskinrobbinsme - 5 of 17</a:t>
            </a:r>
          </a:p>
        </p:txBody>
      </p:sp>
      <p:graphicFrame>
        <p:nvGraphicFramePr>
          <p:cNvPr id="5" name="Table Placeholder 4">
            <a:extLst>
              <a:ext uri="{FF2B5EF4-FFF2-40B4-BE49-F238E27FC236}">
                <a16:creationId xmlns:a16="http://schemas.microsoft.com/office/drawing/2014/main" id="{73C47C42-B607-4F3E-A621-E00362DF3453}"/>
              </a:ext>
            </a:extLst>
          </p:cNvPr>
          <p:cNvGraphicFramePr>
            <a:graphicFrameLocks noGrp="1"/>
          </p:cNvGraphicFramePr>
          <p:nvPr>
            <p:ph type="tbl" sz="quarter" idx="13"/>
            <p:extLst>
              <p:ext uri="{D42A27DB-BD31-4B8C-83A1-F6EECF244321}">
                <p14:modId xmlns:p14="http://schemas.microsoft.com/office/powerpoint/2010/main" val="100452181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3753095923"/>
                    </a:ext>
                  </a:extLst>
                </a:gridCol>
                <a:gridCol w="1316736">
                  <a:extLst>
                    <a:ext uri="{9D8B030D-6E8A-4147-A177-3AD203B41FA5}">
                      <a16:colId xmlns:a16="http://schemas.microsoft.com/office/drawing/2014/main" val="3218572258"/>
                    </a:ext>
                  </a:extLst>
                </a:gridCol>
                <a:gridCol w="1316736">
                  <a:extLst>
                    <a:ext uri="{9D8B030D-6E8A-4147-A177-3AD203B41FA5}">
                      <a16:colId xmlns:a16="http://schemas.microsoft.com/office/drawing/2014/main" val="1200863197"/>
                    </a:ext>
                  </a:extLst>
                </a:gridCol>
                <a:gridCol w="1316736">
                  <a:extLst>
                    <a:ext uri="{9D8B030D-6E8A-4147-A177-3AD203B41FA5}">
                      <a16:colId xmlns:a16="http://schemas.microsoft.com/office/drawing/2014/main" val="344246091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8433313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07:04:55</a:t>
                      </a:r>
                      <a:r>
                        <a:rPr kumimoji="0" lang="en-US" sz="1000" b="0" i="0" u="none" strike="noStrike" kern="1200" cap="none" spc="0" normalizeH="0" baseline="0" noProof="0">
                          <a:ln>
                            <a:noFill/>
                          </a:ln>
                          <a:solidFill>
                            <a:prstClr val="black"/>
                          </a:solidFill>
                          <a:effectLst/>
                          <a:uLnTx/>
                          <a:uFillTx/>
                          <a:latin typeface="+mn-lt"/>
                          <a:ea typeface="+mn-ea"/>
                          <a:cs typeface="+mn-cs"/>
                        </a:rPr>
                        <a:t>
 Something's coming. 
It’s creamy, nutty and makes everything yummy!
Guess and stand a chance to win a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شيء ما قادم
إنه غني و بالبندق ويجعل كل شيء لذيذ!
خمن واحصل على فرصة للفوز بآيس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extLst>
                  <a:ext uri="{0D108BD9-81ED-4DB2-BD59-A6C34878D82A}">
                    <a16:rowId xmlns:a16="http://schemas.microsoft.com/office/drawing/2014/main" val="1233920746"/>
                  </a:ext>
                </a:extLst>
              </a:tr>
            </a:tbl>
          </a:graphicData>
        </a:graphic>
      </p:graphicFrame>
      <p:sp>
        <p:nvSpPr>
          <p:cNvPr id="4" name="Text Placeholder 3">
            <a:extLst>
              <a:ext uri="{FF2B5EF4-FFF2-40B4-BE49-F238E27FC236}">
                <a16:creationId xmlns:a16="http://schemas.microsoft.com/office/drawing/2014/main" id="{2D23C97F-157C-433F-AE74-5B30D2A4D36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97017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C8F0E-D1E9-4D3E-81C7-89DB10B43A18}"/>
              </a:ext>
            </a:extLst>
          </p:cNvPr>
          <p:cNvSpPr>
            <a:spLocks noGrp="1"/>
          </p:cNvSpPr>
          <p:nvPr>
            <p:ph type="title"/>
          </p:nvPr>
        </p:nvSpPr>
        <p:spPr/>
        <p:txBody>
          <a:bodyPr/>
          <a:lstStyle/>
          <a:p>
            <a:r>
              <a:rPr lang="en-US"/>
              <a:t>Instagram IG - Top Posts Table | baskinrobbinsme - 6 of 17</a:t>
            </a:r>
          </a:p>
        </p:txBody>
      </p:sp>
      <p:graphicFrame>
        <p:nvGraphicFramePr>
          <p:cNvPr id="5" name="Table Placeholder 4">
            <a:extLst>
              <a:ext uri="{FF2B5EF4-FFF2-40B4-BE49-F238E27FC236}">
                <a16:creationId xmlns:a16="http://schemas.microsoft.com/office/drawing/2014/main" id="{8E9F494A-99F3-4443-ADC7-4A7F1A5EBB44}"/>
              </a:ext>
            </a:extLst>
          </p:cNvPr>
          <p:cNvGraphicFramePr>
            <a:graphicFrameLocks noGrp="1"/>
          </p:cNvGraphicFramePr>
          <p:nvPr>
            <p:ph type="tbl" sz="quarter" idx="13"/>
            <p:extLst>
              <p:ext uri="{D42A27DB-BD31-4B8C-83A1-F6EECF244321}">
                <p14:modId xmlns:p14="http://schemas.microsoft.com/office/powerpoint/2010/main" val="356483516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1764242373"/>
                    </a:ext>
                  </a:extLst>
                </a:gridCol>
                <a:gridCol w="1316736">
                  <a:extLst>
                    <a:ext uri="{9D8B030D-6E8A-4147-A177-3AD203B41FA5}">
                      <a16:colId xmlns:a16="http://schemas.microsoft.com/office/drawing/2014/main" val="1423172735"/>
                    </a:ext>
                  </a:extLst>
                </a:gridCol>
                <a:gridCol w="1316736">
                  <a:extLst>
                    <a:ext uri="{9D8B030D-6E8A-4147-A177-3AD203B41FA5}">
                      <a16:colId xmlns:a16="http://schemas.microsoft.com/office/drawing/2014/main" val="1758820132"/>
                    </a:ext>
                  </a:extLst>
                </a:gridCol>
                <a:gridCol w="1316736">
                  <a:extLst>
                    <a:ext uri="{9D8B030D-6E8A-4147-A177-3AD203B41FA5}">
                      <a16:colId xmlns:a16="http://schemas.microsoft.com/office/drawing/2014/main" val="27659992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15240540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- 2020-07-21 06:44:50</a:t>
                      </a:r>
                      <a:r>
                        <a:rPr kumimoji="0" lang="en-US" sz="1000" b="0" i="0" u="none" strike="noStrike" kern="1200" cap="none" spc="0" normalizeH="0" baseline="0" noProof="0">
                          <a:ln>
                            <a:noFill/>
                          </a:ln>
                          <a:solidFill>
                            <a:prstClr val="black"/>
                          </a:solidFill>
                          <a:effectLst/>
                          <a:uLnTx/>
                          <a:uFillTx/>
                          <a:latin typeface="+mn-lt"/>
                          <a:ea typeface="+mn-ea"/>
                          <a:cs typeface="+mn-cs"/>
                        </a:rPr>
                        <a:t>
 Whether it's on top of a scoop or two, it brings happiness X2!
Comment to win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سواء كانت على مغرفة أو اثنتين ، فإنها تجلب السعادة </a:t>
                      </a:r>
                      <a:r>
                        <a:rPr kumimoji="0" lang="en-US" sz="1000" b="0" i="0" u="none" strike="noStrike" kern="1200" cap="none" spc="0" normalizeH="0" baseline="0" noProof="0">
                          <a:ln>
                            <a:noFill/>
                          </a:ln>
                          <a:solidFill>
                            <a:prstClr val="black"/>
                          </a:solidFill>
                          <a:effectLst/>
                          <a:uLnTx/>
                          <a:uFillTx/>
                          <a:latin typeface="+mn-lt"/>
                          <a:ea typeface="+mn-ea"/>
                          <a:cs typeface="+mn-cs"/>
                        </a:rPr>
                        <a:t>X2
</a:t>
                      </a:r>
                      <a:r>
                        <a:rPr kumimoji="0" lang="ar-AE" sz="1000" b="0" i="0" u="none" strike="noStrike" kern="1200" cap="none" spc="0" normalizeH="0" baseline="0" noProof="0">
                          <a:ln>
                            <a:noFill/>
                          </a:ln>
                          <a:solidFill>
                            <a:prstClr val="black"/>
                          </a:solidFill>
                          <a:effectLst/>
                          <a:uLnTx/>
                          <a:uFillTx/>
                          <a:latin typeface="+mn-lt"/>
                          <a:ea typeface="+mn-ea"/>
                          <a:cs typeface="+mn-cs"/>
                        </a:rPr>
                        <a:t>علق بتخمينك للفوز بآيس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extLst>
                  <a:ext uri="{0D108BD9-81ED-4DB2-BD59-A6C34878D82A}">
                    <a16:rowId xmlns:a16="http://schemas.microsoft.com/office/drawing/2014/main" val="1783316595"/>
                  </a:ext>
                </a:extLst>
              </a:tr>
            </a:tbl>
          </a:graphicData>
        </a:graphic>
      </p:graphicFrame>
      <p:sp>
        <p:nvSpPr>
          <p:cNvPr id="4" name="Text Placeholder 3">
            <a:extLst>
              <a:ext uri="{FF2B5EF4-FFF2-40B4-BE49-F238E27FC236}">
                <a16:creationId xmlns:a16="http://schemas.microsoft.com/office/drawing/2014/main" id="{2A5C40C5-8ACB-45CE-86BA-F451631DD004}"/>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424301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724B5-0719-41CD-9959-27942CC4D85A}"/>
              </a:ext>
            </a:extLst>
          </p:cNvPr>
          <p:cNvSpPr>
            <a:spLocks noGrp="1"/>
          </p:cNvSpPr>
          <p:nvPr>
            <p:ph type="title"/>
          </p:nvPr>
        </p:nvSpPr>
        <p:spPr/>
        <p:txBody>
          <a:bodyPr/>
          <a:lstStyle/>
          <a:p>
            <a:r>
              <a:rPr lang="en-US"/>
              <a:t>Instagram IG - Top Posts Table | baskinrobbinsme - 7 of 17</a:t>
            </a:r>
          </a:p>
        </p:txBody>
      </p:sp>
      <p:graphicFrame>
        <p:nvGraphicFramePr>
          <p:cNvPr id="5" name="Table Placeholder 4">
            <a:extLst>
              <a:ext uri="{FF2B5EF4-FFF2-40B4-BE49-F238E27FC236}">
                <a16:creationId xmlns:a16="http://schemas.microsoft.com/office/drawing/2014/main" id="{72E79FAD-2244-4CBD-A6ED-7FA6F14ACEB9}"/>
              </a:ext>
            </a:extLst>
          </p:cNvPr>
          <p:cNvGraphicFramePr>
            <a:graphicFrameLocks noGrp="1"/>
          </p:cNvGraphicFramePr>
          <p:nvPr>
            <p:ph type="tbl" sz="quarter" idx="13"/>
            <p:extLst>
              <p:ext uri="{D42A27DB-BD31-4B8C-83A1-F6EECF244321}">
                <p14:modId xmlns:p14="http://schemas.microsoft.com/office/powerpoint/2010/main" val="170563529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1881954668"/>
                    </a:ext>
                  </a:extLst>
                </a:gridCol>
                <a:gridCol w="1316736">
                  <a:extLst>
                    <a:ext uri="{9D8B030D-6E8A-4147-A177-3AD203B41FA5}">
                      <a16:colId xmlns:a16="http://schemas.microsoft.com/office/drawing/2014/main" val="3584288093"/>
                    </a:ext>
                  </a:extLst>
                </a:gridCol>
                <a:gridCol w="1316736">
                  <a:extLst>
                    <a:ext uri="{9D8B030D-6E8A-4147-A177-3AD203B41FA5}">
                      <a16:colId xmlns:a16="http://schemas.microsoft.com/office/drawing/2014/main" val="3421452839"/>
                    </a:ext>
                  </a:extLst>
                </a:gridCol>
                <a:gridCol w="1316736">
                  <a:extLst>
                    <a:ext uri="{9D8B030D-6E8A-4147-A177-3AD203B41FA5}">
                      <a16:colId xmlns:a16="http://schemas.microsoft.com/office/drawing/2014/main" val="8581049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9890928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- 2020-07-02 11:20:04</a:t>
                      </a:r>
                      <a:r>
                        <a:rPr kumimoji="0" lang="en-US" sz="1000" b="0" i="0" u="none" strike="noStrike" kern="1200" cap="none" spc="0" normalizeH="0" baseline="0" noProof="0">
                          <a:ln>
                            <a:noFill/>
                          </a:ln>
                          <a:solidFill>
                            <a:prstClr val="black"/>
                          </a:solidFill>
                          <a:effectLst/>
                          <a:uLnTx/>
                          <a:uFillTx/>
                          <a:latin typeface="+mn-lt"/>
                          <a:ea typeface="+mn-ea"/>
                          <a:cs typeface="+mn-cs"/>
                        </a:rPr>
                        <a:t>
 Love caramel &amp; nuts? You have found the only ice cream flavor you’ll ever need. Nutty Salted Caramel ice cream made with almond brittle pieces, swirled with a salted caramel ribbon.
To order online in UAE, check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هل تحب الكراميل والمكسرات؟ لقد وجدت نكهة الآيس كريم الوحيدة التي ستحتاجها. آيس كريم الكراميل المملح مع قطع اللوز الهشة، يزينه شريط من نكهة الكراميل المملح.
 اطلب أونلاين في الإمارات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extLst>
                  <a:ext uri="{0D108BD9-81ED-4DB2-BD59-A6C34878D82A}">
                    <a16:rowId xmlns:a16="http://schemas.microsoft.com/office/drawing/2014/main" val="2113437002"/>
                  </a:ext>
                </a:extLst>
              </a:tr>
            </a:tbl>
          </a:graphicData>
        </a:graphic>
      </p:graphicFrame>
      <p:sp>
        <p:nvSpPr>
          <p:cNvPr id="4" name="Text Placeholder 3">
            <a:extLst>
              <a:ext uri="{FF2B5EF4-FFF2-40B4-BE49-F238E27FC236}">
                <a16:creationId xmlns:a16="http://schemas.microsoft.com/office/drawing/2014/main" id="{03E33C7B-EF1E-4E56-81D3-A22399A5809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083006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C3A28-6990-4B07-B96A-E4090E0C31A0}"/>
              </a:ext>
            </a:extLst>
          </p:cNvPr>
          <p:cNvSpPr>
            <a:spLocks noGrp="1"/>
          </p:cNvSpPr>
          <p:nvPr>
            <p:ph type="title"/>
          </p:nvPr>
        </p:nvSpPr>
        <p:spPr/>
        <p:txBody>
          <a:bodyPr/>
          <a:lstStyle/>
          <a:p>
            <a:r>
              <a:rPr lang="en-US"/>
              <a:t>Instagram IG - Top Posts Table | baskinrobbinsme - 8 of 17</a:t>
            </a:r>
          </a:p>
        </p:txBody>
      </p:sp>
      <p:graphicFrame>
        <p:nvGraphicFramePr>
          <p:cNvPr id="5" name="Table Placeholder 4">
            <a:extLst>
              <a:ext uri="{FF2B5EF4-FFF2-40B4-BE49-F238E27FC236}">
                <a16:creationId xmlns:a16="http://schemas.microsoft.com/office/drawing/2014/main" id="{5FE6C987-2A49-4EBA-A7D5-E76E5FE8AD0B}"/>
              </a:ext>
            </a:extLst>
          </p:cNvPr>
          <p:cNvGraphicFramePr>
            <a:graphicFrameLocks noGrp="1"/>
          </p:cNvGraphicFramePr>
          <p:nvPr>
            <p:ph type="tbl" sz="quarter" idx="13"/>
            <p:extLst>
              <p:ext uri="{D42A27DB-BD31-4B8C-83A1-F6EECF244321}">
                <p14:modId xmlns:p14="http://schemas.microsoft.com/office/powerpoint/2010/main" val="84508117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2833355675"/>
                    </a:ext>
                  </a:extLst>
                </a:gridCol>
                <a:gridCol w="1316736">
                  <a:extLst>
                    <a:ext uri="{9D8B030D-6E8A-4147-A177-3AD203B41FA5}">
                      <a16:colId xmlns:a16="http://schemas.microsoft.com/office/drawing/2014/main" val="1089867542"/>
                    </a:ext>
                  </a:extLst>
                </a:gridCol>
                <a:gridCol w="1316736">
                  <a:extLst>
                    <a:ext uri="{9D8B030D-6E8A-4147-A177-3AD203B41FA5}">
                      <a16:colId xmlns:a16="http://schemas.microsoft.com/office/drawing/2014/main" val="1575680027"/>
                    </a:ext>
                  </a:extLst>
                </a:gridCol>
                <a:gridCol w="1316736">
                  <a:extLst>
                    <a:ext uri="{9D8B030D-6E8A-4147-A177-3AD203B41FA5}">
                      <a16:colId xmlns:a16="http://schemas.microsoft.com/office/drawing/2014/main" val="372664563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32717771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- 2020-07-24 08:58:16</a:t>
                      </a:r>
                      <a:r>
                        <a:rPr kumimoji="0" lang="en-US" sz="1000" b="0" i="0" u="none" strike="noStrike" kern="1200" cap="none" spc="0" normalizeH="0" baseline="0" noProof="0">
                          <a:ln>
                            <a:noFill/>
                          </a:ln>
                          <a:solidFill>
                            <a:prstClr val="black"/>
                          </a:solidFill>
                          <a:effectLst/>
                          <a:uLnTx/>
                          <a:uFillTx/>
                          <a:latin typeface="+mn-lt"/>
                          <a:ea typeface="+mn-ea"/>
                          <a:cs typeface="+mn-cs"/>
                        </a:rPr>
                        <a:t>
 Something's coming.
It’s creamy, nutty and makes everything yummy!
Guess and stand a chance to win a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شيء ما قادم
إنه غني و بالبندق ويجعل كل شيء لذيذ!
خمن واحصل على فرصة للفوز بآيس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extLst>
                  <a:ext uri="{0D108BD9-81ED-4DB2-BD59-A6C34878D82A}">
                    <a16:rowId xmlns:a16="http://schemas.microsoft.com/office/drawing/2014/main" val="134215826"/>
                  </a:ext>
                </a:extLst>
              </a:tr>
            </a:tbl>
          </a:graphicData>
        </a:graphic>
      </p:graphicFrame>
      <p:sp>
        <p:nvSpPr>
          <p:cNvPr id="4" name="Text Placeholder 3">
            <a:extLst>
              <a:ext uri="{FF2B5EF4-FFF2-40B4-BE49-F238E27FC236}">
                <a16:creationId xmlns:a16="http://schemas.microsoft.com/office/drawing/2014/main" id="{0512BBEA-BDA4-42DD-ADB3-4FA4B2719CFF}"/>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762630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210CA-152C-4495-9735-3087ABB8414A}"/>
              </a:ext>
            </a:extLst>
          </p:cNvPr>
          <p:cNvSpPr>
            <a:spLocks noGrp="1"/>
          </p:cNvSpPr>
          <p:nvPr>
            <p:ph type="title"/>
          </p:nvPr>
        </p:nvSpPr>
        <p:spPr/>
        <p:txBody>
          <a:bodyPr/>
          <a:lstStyle/>
          <a:p>
            <a:r>
              <a:rPr lang="en-US"/>
              <a:t>Instagram IG - Top Posts Table | baskinrobbinsme - 9 of 17</a:t>
            </a:r>
          </a:p>
        </p:txBody>
      </p:sp>
      <p:graphicFrame>
        <p:nvGraphicFramePr>
          <p:cNvPr id="5" name="Table Placeholder 4">
            <a:extLst>
              <a:ext uri="{FF2B5EF4-FFF2-40B4-BE49-F238E27FC236}">
                <a16:creationId xmlns:a16="http://schemas.microsoft.com/office/drawing/2014/main" id="{5930943B-F974-473A-BF3C-4459F24384ED}"/>
              </a:ext>
            </a:extLst>
          </p:cNvPr>
          <p:cNvGraphicFramePr>
            <a:graphicFrameLocks noGrp="1"/>
          </p:cNvGraphicFramePr>
          <p:nvPr>
            <p:ph type="tbl" sz="quarter" idx="13"/>
            <p:extLst>
              <p:ext uri="{D42A27DB-BD31-4B8C-83A1-F6EECF244321}">
                <p14:modId xmlns:p14="http://schemas.microsoft.com/office/powerpoint/2010/main" val="328289442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3747680188"/>
                    </a:ext>
                  </a:extLst>
                </a:gridCol>
                <a:gridCol w="1316736">
                  <a:extLst>
                    <a:ext uri="{9D8B030D-6E8A-4147-A177-3AD203B41FA5}">
                      <a16:colId xmlns:a16="http://schemas.microsoft.com/office/drawing/2014/main" val="1876121384"/>
                    </a:ext>
                  </a:extLst>
                </a:gridCol>
                <a:gridCol w="1316736">
                  <a:extLst>
                    <a:ext uri="{9D8B030D-6E8A-4147-A177-3AD203B41FA5}">
                      <a16:colId xmlns:a16="http://schemas.microsoft.com/office/drawing/2014/main" val="2706841906"/>
                    </a:ext>
                  </a:extLst>
                </a:gridCol>
                <a:gridCol w="1316736">
                  <a:extLst>
                    <a:ext uri="{9D8B030D-6E8A-4147-A177-3AD203B41FA5}">
                      <a16:colId xmlns:a16="http://schemas.microsoft.com/office/drawing/2014/main" val="253511919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13532702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- 2020-07-20 06:52:58</a:t>
                      </a:r>
                      <a:r>
                        <a:rPr kumimoji="0" lang="en-US" sz="1000" b="0" i="0" u="none" strike="noStrike" kern="1200" cap="none" spc="0" normalizeH="0" baseline="0" noProof="0">
                          <a:ln>
                            <a:noFill/>
                          </a:ln>
                          <a:solidFill>
                            <a:prstClr val="black"/>
                          </a:solidFill>
                          <a:effectLst/>
                          <a:uLnTx/>
                          <a:uFillTx/>
                          <a:latin typeface="+mn-lt"/>
                          <a:ea typeface="+mn-ea"/>
                          <a:cs typeface="+mn-cs"/>
                        </a:rPr>
                        <a:t>
 When it's back, it'll double up something!
Take a wild guess and you might win a FREE Happiness Pack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عندما يعود ، سوف يضاعف شيء!
خمن وقد تفوز بباقة السعادة مجاناً.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extLst>
                  <a:ext uri="{0D108BD9-81ED-4DB2-BD59-A6C34878D82A}">
                    <a16:rowId xmlns:a16="http://schemas.microsoft.com/office/drawing/2014/main" val="73273847"/>
                  </a:ext>
                </a:extLst>
              </a:tr>
            </a:tbl>
          </a:graphicData>
        </a:graphic>
      </p:graphicFrame>
      <p:sp>
        <p:nvSpPr>
          <p:cNvPr id="4" name="Text Placeholder 3">
            <a:extLst>
              <a:ext uri="{FF2B5EF4-FFF2-40B4-BE49-F238E27FC236}">
                <a16:creationId xmlns:a16="http://schemas.microsoft.com/office/drawing/2014/main" id="{FB1C5578-1888-4512-B62E-E7FF13118757}"/>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799584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024BA-DAFF-4B90-A172-6FB266F4D569}"/>
              </a:ext>
            </a:extLst>
          </p:cNvPr>
          <p:cNvSpPr>
            <a:spLocks noGrp="1"/>
          </p:cNvSpPr>
          <p:nvPr>
            <p:ph type="title"/>
          </p:nvPr>
        </p:nvSpPr>
        <p:spPr/>
        <p:txBody>
          <a:bodyPr/>
          <a:lstStyle/>
          <a:p>
            <a:r>
              <a:rPr lang="en-US"/>
              <a:t>Instagram IG - Top Posts Table | baskinrobbinsme - 10 of 17</a:t>
            </a:r>
          </a:p>
        </p:txBody>
      </p:sp>
      <p:graphicFrame>
        <p:nvGraphicFramePr>
          <p:cNvPr id="5" name="Table Placeholder 4">
            <a:extLst>
              <a:ext uri="{FF2B5EF4-FFF2-40B4-BE49-F238E27FC236}">
                <a16:creationId xmlns:a16="http://schemas.microsoft.com/office/drawing/2014/main" id="{E2E86C96-3638-4901-9C88-7EC374005D5E}"/>
              </a:ext>
            </a:extLst>
          </p:cNvPr>
          <p:cNvGraphicFramePr>
            <a:graphicFrameLocks noGrp="1"/>
          </p:cNvGraphicFramePr>
          <p:nvPr>
            <p:ph type="tbl" sz="quarter" idx="13"/>
            <p:extLst>
              <p:ext uri="{D42A27DB-BD31-4B8C-83A1-F6EECF244321}">
                <p14:modId xmlns:p14="http://schemas.microsoft.com/office/powerpoint/2010/main" val="320883910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3278132945"/>
                    </a:ext>
                  </a:extLst>
                </a:gridCol>
                <a:gridCol w="1316736">
                  <a:extLst>
                    <a:ext uri="{9D8B030D-6E8A-4147-A177-3AD203B41FA5}">
                      <a16:colId xmlns:a16="http://schemas.microsoft.com/office/drawing/2014/main" val="3010545222"/>
                    </a:ext>
                  </a:extLst>
                </a:gridCol>
                <a:gridCol w="1316736">
                  <a:extLst>
                    <a:ext uri="{9D8B030D-6E8A-4147-A177-3AD203B41FA5}">
                      <a16:colId xmlns:a16="http://schemas.microsoft.com/office/drawing/2014/main" val="3876543395"/>
                    </a:ext>
                  </a:extLst>
                </a:gridCol>
                <a:gridCol w="1316736">
                  <a:extLst>
                    <a:ext uri="{9D8B030D-6E8A-4147-A177-3AD203B41FA5}">
                      <a16:colId xmlns:a16="http://schemas.microsoft.com/office/drawing/2014/main" val="10045671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18946532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- 2020-07-23 09:42:48</a:t>
                      </a:r>
                      <a:r>
                        <a:rPr kumimoji="0" lang="en-US" sz="1000" b="0" i="0" u="none" strike="noStrike" kern="1200" cap="none" spc="0" normalizeH="0" baseline="0" noProof="0">
                          <a:ln>
                            <a:noFill/>
                          </a:ln>
                          <a:solidFill>
                            <a:prstClr val="black"/>
                          </a:solidFill>
                          <a:effectLst/>
                          <a:uLnTx/>
                          <a:uFillTx/>
                          <a:latin typeface="+mn-lt"/>
                          <a:ea typeface="+mn-ea"/>
                          <a:cs typeface="+mn-cs"/>
                        </a:rPr>
                        <a:t>
 Want another hint?
It's usually spread and can easily melt.
If you know it, comment below for a chance to win a FREE ice cream cake.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إليكم تلميح اخر
يمكنك دهنها وتذوبها بسهولة.
إذا كنت تعرفها، قم بالتعليق للحصول على فرصة للفوز بكيك آيس كريم مجانية.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extLst>
                  <a:ext uri="{0D108BD9-81ED-4DB2-BD59-A6C34878D82A}">
                    <a16:rowId xmlns:a16="http://schemas.microsoft.com/office/drawing/2014/main" val="3413191146"/>
                  </a:ext>
                </a:extLst>
              </a:tr>
            </a:tbl>
          </a:graphicData>
        </a:graphic>
      </p:graphicFrame>
      <p:sp>
        <p:nvSpPr>
          <p:cNvPr id="4" name="Text Placeholder 3">
            <a:extLst>
              <a:ext uri="{FF2B5EF4-FFF2-40B4-BE49-F238E27FC236}">
                <a16:creationId xmlns:a16="http://schemas.microsoft.com/office/drawing/2014/main" id="{5A7F9524-CED3-4C46-A6BD-BF119D9D5EB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274182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24B60-5BE0-4549-B55E-5A3EB065BF5E}"/>
              </a:ext>
            </a:extLst>
          </p:cNvPr>
          <p:cNvSpPr>
            <a:spLocks noGrp="1"/>
          </p:cNvSpPr>
          <p:nvPr>
            <p:ph type="title"/>
          </p:nvPr>
        </p:nvSpPr>
        <p:spPr/>
        <p:txBody>
          <a:bodyPr/>
          <a:lstStyle/>
          <a:p>
            <a:r>
              <a:rPr lang="en-US"/>
              <a:t>Instagram IG - Top Posts Table | baskinrobbinsme - 11 of 17</a:t>
            </a:r>
          </a:p>
        </p:txBody>
      </p:sp>
      <p:graphicFrame>
        <p:nvGraphicFramePr>
          <p:cNvPr id="5" name="Table Placeholder 4">
            <a:extLst>
              <a:ext uri="{FF2B5EF4-FFF2-40B4-BE49-F238E27FC236}">
                <a16:creationId xmlns:a16="http://schemas.microsoft.com/office/drawing/2014/main" id="{3FC0837E-754B-4742-9619-BE8CC7177001}"/>
              </a:ext>
            </a:extLst>
          </p:cNvPr>
          <p:cNvGraphicFramePr>
            <a:graphicFrameLocks noGrp="1"/>
          </p:cNvGraphicFramePr>
          <p:nvPr>
            <p:ph type="tbl" sz="quarter" idx="13"/>
            <p:extLst>
              <p:ext uri="{D42A27DB-BD31-4B8C-83A1-F6EECF244321}">
                <p14:modId xmlns:p14="http://schemas.microsoft.com/office/powerpoint/2010/main" val="23734868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2886940419"/>
                    </a:ext>
                  </a:extLst>
                </a:gridCol>
                <a:gridCol w="1316736">
                  <a:extLst>
                    <a:ext uri="{9D8B030D-6E8A-4147-A177-3AD203B41FA5}">
                      <a16:colId xmlns:a16="http://schemas.microsoft.com/office/drawing/2014/main" val="3068719203"/>
                    </a:ext>
                  </a:extLst>
                </a:gridCol>
                <a:gridCol w="1316736">
                  <a:extLst>
                    <a:ext uri="{9D8B030D-6E8A-4147-A177-3AD203B41FA5}">
                      <a16:colId xmlns:a16="http://schemas.microsoft.com/office/drawing/2014/main" val="3118475555"/>
                    </a:ext>
                  </a:extLst>
                </a:gridCol>
                <a:gridCol w="1316736">
                  <a:extLst>
                    <a:ext uri="{9D8B030D-6E8A-4147-A177-3AD203B41FA5}">
                      <a16:colId xmlns:a16="http://schemas.microsoft.com/office/drawing/2014/main" val="411720776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8064094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- 2020-07-30 15:00:32</a:t>
                      </a:r>
                      <a:r>
                        <a:rPr kumimoji="0" lang="en-US" sz="1000" b="0" i="0" u="none" strike="noStrike" kern="1200" cap="none" spc="0" normalizeH="0" baseline="0" noProof="0">
                          <a:ln>
                            <a:noFill/>
                          </a:ln>
                          <a:solidFill>
                            <a:prstClr val="black"/>
                          </a:solidFill>
                          <a:effectLst/>
                          <a:uLnTx/>
                          <a:uFillTx/>
                          <a:latin typeface="+mn-lt"/>
                          <a:ea typeface="+mn-ea"/>
                          <a:cs typeface="+mn-cs"/>
                        </a:rPr>
                        <a:t>
 Baskin Robbins wishes everyone a safe and blessed Eid!
</a:t>
                      </a:r>
                      <a:r>
                        <a:rPr kumimoji="0" lang="ar-AE" sz="1000" b="0" i="0" u="none" strike="noStrike" kern="1200" cap="none" spc="0" normalizeH="0" baseline="0" noProof="0">
                          <a:ln>
                            <a:noFill/>
                          </a:ln>
                          <a:solidFill>
                            <a:prstClr val="black"/>
                          </a:solidFill>
                          <a:effectLst/>
                          <a:uLnTx/>
                          <a:uFillTx/>
                          <a:latin typeface="+mn-lt"/>
                          <a:ea typeface="+mn-ea"/>
                          <a:cs typeface="+mn-cs"/>
                        </a:rPr>
                        <a:t>باسكن روبنز يتمنى للجميع عيداً آمناً ومباركاً!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extLst>
                  <a:ext uri="{0D108BD9-81ED-4DB2-BD59-A6C34878D82A}">
                    <a16:rowId xmlns:a16="http://schemas.microsoft.com/office/drawing/2014/main" val="759518965"/>
                  </a:ext>
                </a:extLst>
              </a:tr>
            </a:tbl>
          </a:graphicData>
        </a:graphic>
      </p:graphicFrame>
      <p:sp>
        <p:nvSpPr>
          <p:cNvPr id="4" name="Text Placeholder 3">
            <a:extLst>
              <a:ext uri="{FF2B5EF4-FFF2-40B4-BE49-F238E27FC236}">
                <a16:creationId xmlns:a16="http://schemas.microsoft.com/office/drawing/2014/main" id="{08CA4E56-E828-4BBC-9515-8F7E7E4CBE8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988811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A905D-B664-42B0-A9D8-E071A4F4A6FA}"/>
              </a:ext>
            </a:extLst>
          </p:cNvPr>
          <p:cNvSpPr>
            <a:spLocks noGrp="1"/>
          </p:cNvSpPr>
          <p:nvPr>
            <p:ph type="title"/>
          </p:nvPr>
        </p:nvSpPr>
        <p:spPr/>
        <p:txBody>
          <a:bodyPr/>
          <a:lstStyle/>
          <a:p>
            <a:r>
              <a:rPr lang="en-US"/>
              <a:t>Instagram IG - Top Posts Table | baskinrobbinsme - 12 of 17</a:t>
            </a:r>
          </a:p>
        </p:txBody>
      </p:sp>
      <p:graphicFrame>
        <p:nvGraphicFramePr>
          <p:cNvPr id="5" name="Table Placeholder 4">
            <a:extLst>
              <a:ext uri="{FF2B5EF4-FFF2-40B4-BE49-F238E27FC236}">
                <a16:creationId xmlns:a16="http://schemas.microsoft.com/office/drawing/2014/main" id="{A657A6DE-0C6B-4544-9EF7-23FEEE749BDF}"/>
              </a:ext>
            </a:extLst>
          </p:cNvPr>
          <p:cNvGraphicFramePr>
            <a:graphicFrameLocks noGrp="1"/>
          </p:cNvGraphicFramePr>
          <p:nvPr>
            <p:ph type="tbl" sz="quarter" idx="13"/>
            <p:extLst>
              <p:ext uri="{D42A27DB-BD31-4B8C-83A1-F6EECF244321}">
                <p14:modId xmlns:p14="http://schemas.microsoft.com/office/powerpoint/2010/main" val="26411471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4225734613"/>
                    </a:ext>
                  </a:extLst>
                </a:gridCol>
                <a:gridCol w="1316736">
                  <a:extLst>
                    <a:ext uri="{9D8B030D-6E8A-4147-A177-3AD203B41FA5}">
                      <a16:colId xmlns:a16="http://schemas.microsoft.com/office/drawing/2014/main" val="4094826299"/>
                    </a:ext>
                  </a:extLst>
                </a:gridCol>
                <a:gridCol w="1316736">
                  <a:extLst>
                    <a:ext uri="{9D8B030D-6E8A-4147-A177-3AD203B41FA5}">
                      <a16:colId xmlns:a16="http://schemas.microsoft.com/office/drawing/2014/main" val="2245684216"/>
                    </a:ext>
                  </a:extLst>
                </a:gridCol>
                <a:gridCol w="1316736">
                  <a:extLst>
                    <a:ext uri="{9D8B030D-6E8A-4147-A177-3AD203B41FA5}">
                      <a16:colId xmlns:a16="http://schemas.microsoft.com/office/drawing/2014/main" val="226754053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1877808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- 2020-07-23 13:31:32</a:t>
                      </a:r>
                      <a:r>
                        <a:rPr kumimoji="0" lang="en-US" sz="1000" b="0" i="0" u="none" strike="noStrike" kern="1200" cap="none" spc="0" normalizeH="0" baseline="0" noProof="0">
                          <a:ln>
                            <a:noFill/>
                          </a:ln>
                          <a:solidFill>
                            <a:prstClr val="black"/>
                          </a:solidFill>
                          <a:effectLst/>
                          <a:uLnTx/>
                          <a:uFillTx/>
                          <a:latin typeface="+mn-lt"/>
                          <a:ea typeface="+mn-ea"/>
                          <a:cs typeface="+mn-cs"/>
                        </a:rPr>
                        <a:t>
 As we explore our corner of the Milky Way, we’re giving 50% off our Milk Cake Sundae in UAE
We’re celebrating the success of Mars Hope Probe mission that will reach its destination on the 50th UAE anniversary, with a 50% off our Milk Cake Sundaes!
Offer not valid on home delivery.
</a:t>
                      </a:r>
                      <a:r>
                        <a:rPr kumimoji="0" lang="ar-AE" sz="1000" b="0" i="0" u="none" strike="noStrike" kern="1200" cap="none" spc="0" normalizeH="0" baseline="0" noProof="0">
                          <a:ln>
                            <a:noFill/>
                          </a:ln>
                          <a:solidFill>
                            <a:prstClr val="black"/>
                          </a:solidFill>
                          <a:effectLst/>
                          <a:uLnTx/>
                          <a:uFillTx/>
                          <a:latin typeface="+mn-lt"/>
                          <a:ea typeface="+mn-ea"/>
                          <a:cs typeface="+mn-cs"/>
                        </a:rPr>
                        <a:t>احتفالاً بوصولنا إلى الفضاء... نقدم لكم 50% خصم على ميلك كيك صنداي في الامارات!
نحتفل بنجاح مهمة مسبار الأمل الذي سيصل إلى وجهته في الذكرى السنوية الـ50 لدولة الإمارات العربية المتحدة بـ50% خصم على ميلك كيك صنداي!
العرض غير متوفر في خدمة التوصيل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extLst>
                  <a:ext uri="{0D108BD9-81ED-4DB2-BD59-A6C34878D82A}">
                    <a16:rowId xmlns:a16="http://schemas.microsoft.com/office/drawing/2014/main" val="3048576182"/>
                  </a:ext>
                </a:extLst>
              </a:tr>
            </a:tbl>
          </a:graphicData>
        </a:graphic>
      </p:graphicFrame>
      <p:sp>
        <p:nvSpPr>
          <p:cNvPr id="4" name="Text Placeholder 3">
            <a:extLst>
              <a:ext uri="{FF2B5EF4-FFF2-40B4-BE49-F238E27FC236}">
                <a16:creationId xmlns:a16="http://schemas.microsoft.com/office/drawing/2014/main" id="{9DF5DB62-656E-4263-BA4F-2A5887C6A9A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976355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2A173-CD9C-4D36-A8F4-A40DB149513B}"/>
              </a:ext>
            </a:extLst>
          </p:cNvPr>
          <p:cNvSpPr>
            <a:spLocks noGrp="1"/>
          </p:cNvSpPr>
          <p:nvPr>
            <p:ph type="title"/>
          </p:nvPr>
        </p:nvSpPr>
        <p:spPr/>
        <p:txBody>
          <a:bodyPr/>
          <a:lstStyle/>
          <a:p>
            <a:r>
              <a:rPr lang="en-US"/>
              <a:t>Instagram IG - Top Posts Table | baskinrobbinsme - 13 of 17</a:t>
            </a:r>
          </a:p>
        </p:txBody>
      </p:sp>
      <p:graphicFrame>
        <p:nvGraphicFramePr>
          <p:cNvPr id="5" name="Table Placeholder 4">
            <a:extLst>
              <a:ext uri="{FF2B5EF4-FFF2-40B4-BE49-F238E27FC236}">
                <a16:creationId xmlns:a16="http://schemas.microsoft.com/office/drawing/2014/main" id="{73E6BEE8-816B-4605-9788-BA33FEB5B140}"/>
              </a:ext>
            </a:extLst>
          </p:cNvPr>
          <p:cNvGraphicFramePr>
            <a:graphicFrameLocks noGrp="1"/>
          </p:cNvGraphicFramePr>
          <p:nvPr>
            <p:ph type="tbl" sz="quarter" idx="13"/>
            <p:extLst>
              <p:ext uri="{D42A27DB-BD31-4B8C-83A1-F6EECF244321}">
                <p14:modId xmlns:p14="http://schemas.microsoft.com/office/powerpoint/2010/main" val="12794338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238959183"/>
                    </a:ext>
                  </a:extLst>
                </a:gridCol>
                <a:gridCol w="1316736">
                  <a:extLst>
                    <a:ext uri="{9D8B030D-6E8A-4147-A177-3AD203B41FA5}">
                      <a16:colId xmlns:a16="http://schemas.microsoft.com/office/drawing/2014/main" val="2064318791"/>
                    </a:ext>
                  </a:extLst>
                </a:gridCol>
                <a:gridCol w="1316736">
                  <a:extLst>
                    <a:ext uri="{9D8B030D-6E8A-4147-A177-3AD203B41FA5}">
                      <a16:colId xmlns:a16="http://schemas.microsoft.com/office/drawing/2014/main" val="1276782261"/>
                    </a:ext>
                  </a:extLst>
                </a:gridCol>
                <a:gridCol w="1316736">
                  <a:extLst>
                    <a:ext uri="{9D8B030D-6E8A-4147-A177-3AD203B41FA5}">
                      <a16:colId xmlns:a16="http://schemas.microsoft.com/office/drawing/2014/main" val="9986737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22870001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- 2020-07-29 14:24:20</a:t>
                      </a:r>
                      <a:r>
                        <a:rPr kumimoji="0" lang="en-US" sz="1000" b="0" i="0" u="none" strike="noStrike" kern="1200" cap="none" spc="0" normalizeH="0" baseline="0" noProof="0">
                          <a:ln>
                            <a:noFill/>
                          </a:ln>
                          <a:solidFill>
                            <a:prstClr val="black"/>
                          </a:solidFill>
                          <a:effectLst/>
                          <a:uLnTx/>
                          <a:uFillTx/>
                          <a:latin typeface="+mn-lt"/>
                          <a:ea typeface="+mn-ea"/>
                          <a:cs typeface="+mn-cs"/>
                        </a:rPr>
                        <a:t>
 Double the happiness is BACK again!
Delight one more time in delicious, Nutella topping on your favorite Sundaes!
Stay tuned for our Happiness Pack with a free Nutella jar!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حلاها دبل عاد من جديد!
استمتع بمذاق رائع مع اضافة النوتيلا اللذيذة على الصنداي المفضل لديك!
خلك متابعنا لتحصل على باقة السعادة التي تأتي مع عبوة نوتيلا مجاناً!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extLst>
                  <a:ext uri="{0D108BD9-81ED-4DB2-BD59-A6C34878D82A}">
                    <a16:rowId xmlns:a16="http://schemas.microsoft.com/office/drawing/2014/main" val="2902337509"/>
                  </a:ext>
                </a:extLst>
              </a:tr>
            </a:tbl>
          </a:graphicData>
        </a:graphic>
      </p:graphicFrame>
      <p:sp>
        <p:nvSpPr>
          <p:cNvPr id="4" name="Text Placeholder 3">
            <a:extLst>
              <a:ext uri="{FF2B5EF4-FFF2-40B4-BE49-F238E27FC236}">
                <a16:creationId xmlns:a16="http://schemas.microsoft.com/office/drawing/2014/main" id="{AFD87450-270C-48F8-841A-8F5493B47BB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75847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5BC01-D39E-47CD-90C9-00492D554267}"/>
              </a:ext>
            </a:extLst>
          </p:cNvPr>
          <p:cNvSpPr>
            <a:spLocks noGrp="1"/>
          </p:cNvSpPr>
          <p:nvPr>
            <p:ph type="title"/>
          </p:nvPr>
        </p:nvSpPr>
        <p:spPr/>
        <p:txBody>
          <a:bodyPr/>
          <a:lstStyle/>
          <a:p>
            <a:r>
              <a:rPr lang="en-US"/>
              <a:t>Instagram IG - Top Posts Table | baskinrobbinsme - 14 of 17</a:t>
            </a:r>
          </a:p>
        </p:txBody>
      </p:sp>
      <p:graphicFrame>
        <p:nvGraphicFramePr>
          <p:cNvPr id="5" name="Table Placeholder 4">
            <a:extLst>
              <a:ext uri="{FF2B5EF4-FFF2-40B4-BE49-F238E27FC236}">
                <a16:creationId xmlns:a16="http://schemas.microsoft.com/office/drawing/2014/main" id="{BEF20C43-C5A3-422C-A7D7-7C2B9E84DA70}"/>
              </a:ext>
            </a:extLst>
          </p:cNvPr>
          <p:cNvGraphicFramePr>
            <a:graphicFrameLocks noGrp="1"/>
          </p:cNvGraphicFramePr>
          <p:nvPr>
            <p:ph type="tbl" sz="quarter" idx="13"/>
            <p:extLst>
              <p:ext uri="{D42A27DB-BD31-4B8C-83A1-F6EECF244321}">
                <p14:modId xmlns:p14="http://schemas.microsoft.com/office/powerpoint/2010/main" val="31934808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3612138369"/>
                    </a:ext>
                  </a:extLst>
                </a:gridCol>
                <a:gridCol w="1316736">
                  <a:extLst>
                    <a:ext uri="{9D8B030D-6E8A-4147-A177-3AD203B41FA5}">
                      <a16:colId xmlns:a16="http://schemas.microsoft.com/office/drawing/2014/main" val="365988821"/>
                    </a:ext>
                  </a:extLst>
                </a:gridCol>
                <a:gridCol w="1316736">
                  <a:extLst>
                    <a:ext uri="{9D8B030D-6E8A-4147-A177-3AD203B41FA5}">
                      <a16:colId xmlns:a16="http://schemas.microsoft.com/office/drawing/2014/main" val="1389684978"/>
                    </a:ext>
                  </a:extLst>
                </a:gridCol>
                <a:gridCol w="1316736">
                  <a:extLst>
                    <a:ext uri="{9D8B030D-6E8A-4147-A177-3AD203B41FA5}">
                      <a16:colId xmlns:a16="http://schemas.microsoft.com/office/drawing/2014/main" val="14157012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38970903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- 2020-07-05 14:31:11</a:t>
                      </a:r>
                      <a:r>
                        <a:rPr kumimoji="0" lang="en-US" sz="1000" b="0" i="0" u="none" strike="noStrike" kern="1200" cap="none" spc="0" normalizeH="0" baseline="0" noProof="0">
                          <a:ln>
                            <a:noFill/>
                          </a:ln>
                          <a:solidFill>
                            <a:prstClr val="black"/>
                          </a:solidFill>
                          <a:effectLst/>
                          <a:uLnTx/>
                          <a:uFillTx/>
                          <a:latin typeface="+mn-lt"/>
                          <a:ea typeface="+mn-ea"/>
                          <a:cs typeface="+mn-cs"/>
                        </a:rPr>
                        <a:t>
 Caramel Crisps are what your ice cream is missing!
Order now in UAE on 600503031 or online through the link in the bio
•Only regular flavor of Kitkat®️ available in Qatar
</a:t>
                      </a:r>
                      <a:r>
                        <a:rPr kumimoji="0" lang="ar-AE" sz="1000" b="0" i="0" u="none" strike="noStrike" kern="1200" cap="none" spc="0" normalizeH="0" baseline="0" noProof="0">
                          <a:ln>
                            <a:noFill/>
                          </a:ln>
                          <a:solidFill>
                            <a:prstClr val="black"/>
                          </a:solidFill>
                          <a:effectLst/>
                          <a:uLnTx/>
                          <a:uFillTx/>
                          <a:latin typeface="+mn-lt"/>
                          <a:ea typeface="+mn-ea"/>
                          <a:cs typeface="+mn-cs"/>
                        </a:rPr>
                        <a:t>الكراميل المقرمش اللى يحلى الآيس كريم!
أطلب في الامارات الآن عبر 600503031 او أونلاين من خلال الرابط في البايو
•تتوفر النكهة العادية فقط من كيت كات®️ في قطر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extLst>
                  <a:ext uri="{0D108BD9-81ED-4DB2-BD59-A6C34878D82A}">
                    <a16:rowId xmlns:a16="http://schemas.microsoft.com/office/drawing/2014/main" val="601536533"/>
                  </a:ext>
                </a:extLst>
              </a:tr>
            </a:tbl>
          </a:graphicData>
        </a:graphic>
      </p:graphicFrame>
      <p:sp>
        <p:nvSpPr>
          <p:cNvPr id="4" name="Text Placeholder 3">
            <a:extLst>
              <a:ext uri="{FF2B5EF4-FFF2-40B4-BE49-F238E27FC236}">
                <a16:creationId xmlns:a16="http://schemas.microsoft.com/office/drawing/2014/main" id="{63FACA34-6E88-49C5-B658-0E294DCAD17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520713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A7A9B-1097-402B-B6C8-8EB53B752C90}"/>
              </a:ext>
            </a:extLst>
          </p:cNvPr>
          <p:cNvSpPr>
            <a:spLocks noGrp="1"/>
          </p:cNvSpPr>
          <p:nvPr>
            <p:ph type="title"/>
          </p:nvPr>
        </p:nvSpPr>
        <p:spPr/>
        <p:txBody>
          <a:bodyPr/>
          <a:lstStyle/>
          <a:p>
            <a:r>
              <a:rPr lang="en-US"/>
              <a:t>Instagram IG - Top Posts Table | baskinrobbinsme - 15 of 17</a:t>
            </a:r>
          </a:p>
        </p:txBody>
      </p:sp>
      <p:graphicFrame>
        <p:nvGraphicFramePr>
          <p:cNvPr id="5" name="Table Placeholder 4">
            <a:extLst>
              <a:ext uri="{FF2B5EF4-FFF2-40B4-BE49-F238E27FC236}">
                <a16:creationId xmlns:a16="http://schemas.microsoft.com/office/drawing/2014/main" id="{30FB0877-ECEF-456E-B2E0-7433C9E75F9B}"/>
              </a:ext>
            </a:extLst>
          </p:cNvPr>
          <p:cNvGraphicFramePr>
            <a:graphicFrameLocks noGrp="1"/>
          </p:cNvGraphicFramePr>
          <p:nvPr>
            <p:ph type="tbl" sz="quarter" idx="13"/>
            <p:extLst>
              <p:ext uri="{D42A27DB-BD31-4B8C-83A1-F6EECF244321}">
                <p14:modId xmlns:p14="http://schemas.microsoft.com/office/powerpoint/2010/main" val="142562342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1054439266"/>
                    </a:ext>
                  </a:extLst>
                </a:gridCol>
                <a:gridCol w="1316736">
                  <a:extLst>
                    <a:ext uri="{9D8B030D-6E8A-4147-A177-3AD203B41FA5}">
                      <a16:colId xmlns:a16="http://schemas.microsoft.com/office/drawing/2014/main" val="3823217263"/>
                    </a:ext>
                  </a:extLst>
                </a:gridCol>
                <a:gridCol w="1316736">
                  <a:extLst>
                    <a:ext uri="{9D8B030D-6E8A-4147-A177-3AD203B41FA5}">
                      <a16:colId xmlns:a16="http://schemas.microsoft.com/office/drawing/2014/main" val="3734228566"/>
                    </a:ext>
                  </a:extLst>
                </a:gridCol>
                <a:gridCol w="1316736">
                  <a:extLst>
                    <a:ext uri="{9D8B030D-6E8A-4147-A177-3AD203B41FA5}">
                      <a16:colId xmlns:a16="http://schemas.microsoft.com/office/drawing/2014/main" val="181399267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5619236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- 2020-07-11 09:15:06</a:t>
                      </a:r>
                      <a:r>
                        <a:rPr kumimoji="0" lang="en-US" sz="1000" b="0" i="0" u="none" strike="noStrike" kern="1200" cap="none" spc="0" normalizeH="0" baseline="0" noProof="0">
                          <a:ln>
                            <a:noFill/>
                          </a:ln>
                          <a:solidFill>
                            <a:prstClr val="black"/>
                          </a:solidFill>
                          <a:effectLst/>
                          <a:uLnTx/>
                          <a:uFillTx/>
                          <a:latin typeface="+mn-lt"/>
                          <a:ea typeface="+mn-ea"/>
                          <a:cs typeface="+mn-cs"/>
                        </a:rPr>
                        <a:t>
 Today is #MakeUpYourOwnSundaeDay 
Tell us the sundae you’d invent celebrating this day?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يوم اختراع الصنداي حقك!
أخبرنا عن صنداي يمكنك اختراعه للاحتفال بهذا اليوم؟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extLst>
                  <a:ext uri="{0D108BD9-81ED-4DB2-BD59-A6C34878D82A}">
                    <a16:rowId xmlns:a16="http://schemas.microsoft.com/office/drawing/2014/main" val="1746690456"/>
                  </a:ext>
                </a:extLst>
              </a:tr>
            </a:tbl>
          </a:graphicData>
        </a:graphic>
      </p:graphicFrame>
      <p:sp>
        <p:nvSpPr>
          <p:cNvPr id="4" name="Text Placeholder 3">
            <a:extLst>
              <a:ext uri="{FF2B5EF4-FFF2-40B4-BE49-F238E27FC236}">
                <a16:creationId xmlns:a16="http://schemas.microsoft.com/office/drawing/2014/main" id="{2037A904-DBE6-453A-BE90-32EBE0BEAA6D}"/>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318326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5B349-0F2B-4018-A0AC-F5EECC19F9A8}"/>
              </a:ext>
            </a:extLst>
          </p:cNvPr>
          <p:cNvSpPr>
            <a:spLocks noGrp="1"/>
          </p:cNvSpPr>
          <p:nvPr>
            <p:ph type="title"/>
          </p:nvPr>
        </p:nvSpPr>
        <p:spPr/>
        <p:txBody>
          <a:bodyPr/>
          <a:lstStyle/>
          <a:p>
            <a:r>
              <a:rPr lang="en-US"/>
              <a:t>Instagram IG - Top Posts Table | baskinrobbinsme - 16 of 17</a:t>
            </a:r>
          </a:p>
        </p:txBody>
      </p:sp>
      <p:graphicFrame>
        <p:nvGraphicFramePr>
          <p:cNvPr id="5" name="Table Placeholder 4">
            <a:extLst>
              <a:ext uri="{FF2B5EF4-FFF2-40B4-BE49-F238E27FC236}">
                <a16:creationId xmlns:a16="http://schemas.microsoft.com/office/drawing/2014/main" id="{456A3BB6-CA09-499D-9629-BF3BA98CD59B}"/>
              </a:ext>
            </a:extLst>
          </p:cNvPr>
          <p:cNvGraphicFramePr>
            <a:graphicFrameLocks noGrp="1"/>
          </p:cNvGraphicFramePr>
          <p:nvPr>
            <p:ph type="tbl" sz="quarter" idx="13"/>
            <p:extLst>
              <p:ext uri="{D42A27DB-BD31-4B8C-83A1-F6EECF244321}">
                <p14:modId xmlns:p14="http://schemas.microsoft.com/office/powerpoint/2010/main" val="5353184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3842221278"/>
                    </a:ext>
                  </a:extLst>
                </a:gridCol>
                <a:gridCol w="1316736">
                  <a:extLst>
                    <a:ext uri="{9D8B030D-6E8A-4147-A177-3AD203B41FA5}">
                      <a16:colId xmlns:a16="http://schemas.microsoft.com/office/drawing/2014/main" val="63073865"/>
                    </a:ext>
                  </a:extLst>
                </a:gridCol>
                <a:gridCol w="1316736">
                  <a:extLst>
                    <a:ext uri="{9D8B030D-6E8A-4147-A177-3AD203B41FA5}">
                      <a16:colId xmlns:a16="http://schemas.microsoft.com/office/drawing/2014/main" val="4132553893"/>
                    </a:ext>
                  </a:extLst>
                </a:gridCol>
                <a:gridCol w="1316736">
                  <a:extLst>
                    <a:ext uri="{9D8B030D-6E8A-4147-A177-3AD203B41FA5}">
                      <a16:colId xmlns:a16="http://schemas.microsoft.com/office/drawing/2014/main" val="119567222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39195696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- 2020-07-25 13:16:27</a:t>
                      </a:r>
                      <a:r>
                        <a:rPr kumimoji="0" lang="en-US" sz="1000" b="0" i="0" u="none" strike="noStrike" kern="1200" cap="none" spc="0" normalizeH="0" baseline="0" noProof="0">
                          <a:ln>
                            <a:noFill/>
                          </a:ln>
                          <a:solidFill>
                            <a:prstClr val="black"/>
                          </a:solidFill>
                          <a:effectLst/>
                          <a:uLnTx/>
                          <a:uFillTx/>
                          <a:latin typeface="+mn-lt"/>
                          <a:ea typeface="+mn-ea"/>
                          <a:cs typeface="+mn-cs"/>
                        </a:rPr>
                        <a:t>
 Double the happiness is BACK again! 
Delight one more time in delicious, creamy Nutella topping on your favorite Sundaes! 
Stay tuned for our Happiness Pack with a free Nutella jar!
Order now in UAE on 600503031 or online through the link in the bio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extLst>
                  <a:ext uri="{0D108BD9-81ED-4DB2-BD59-A6C34878D82A}">
                    <a16:rowId xmlns:a16="http://schemas.microsoft.com/office/drawing/2014/main" val="342161230"/>
                  </a:ext>
                </a:extLst>
              </a:tr>
            </a:tbl>
          </a:graphicData>
        </a:graphic>
      </p:graphicFrame>
      <p:sp>
        <p:nvSpPr>
          <p:cNvPr id="4" name="Text Placeholder 3">
            <a:extLst>
              <a:ext uri="{FF2B5EF4-FFF2-40B4-BE49-F238E27FC236}">
                <a16:creationId xmlns:a16="http://schemas.microsoft.com/office/drawing/2014/main" id="{F3F2AFF2-6228-49AB-8847-5E11114324B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245406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994CE-3C6D-46E2-AB66-6344528842E3}"/>
              </a:ext>
            </a:extLst>
          </p:cNvPr>
          <p:cNvSpPr>
            <a:spLocks noGrp="1"/>
          </p:cNvSpPr>
          <p:nvPr>
            <p:ph type="title"/>
          </p:nvPr>
        </p:nvSpPr>
        <p:spPr/>
        <p:txBody>
          <a:bodyPr/>
          <a:lstStyle/>
          <a:p>
            <a:r>
              <a:rPr lang="en-US"/>
              <a:t>Instagram IG - Top Posts Table | baskinrobbinsme - 17 of 17</a:t>
            </a:r>
          </a:p>
        </p:txBody>
      </p:sp>
      <p:graphicFrame>
        <p:nvGraphicFramePr>
          <p:cNvPr id="5" name="Table Placeholder 4">
            <a:extLst>
              <a:ext uri="{FF2B5EF4-FFF2-40B4-BE49-F238E27FC236}">
                <a16:creationId xmlns:a16="http://schemas.microsoft.com/office/drawing/2014/main" id="{6CBA7D2F-AA6E-4564-A82B-600F7430E27E}"/>
              </a:ext>
            </a:extLst>
          </p:cNvPr>
          <p:cNvGraphicFramePr>
            <a:graphicFrameLocks noGrp="1"/>
          </p:cNvGraphicFramePr>
          <p:nvPr>
            <p:ph type="tbl" sz="quarter" idx="13"/>
            <p:extLst>
              <p:ext uri="{D42A27DB-BD31-4B8C-83A1-F6EECF244321}">
                <p14:modId xmlns:p14="http://schemas.microsoft.com/office/powerpoint/2010/main" val="15452392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032504">
                  <a:extLst>
                    <a:ext uri="{9D8B030D-6E8A-4147-A177-3AD203B41FA5}">
                      <a16:colId xmlns:a16="http://schemas.microsoft.com/office/drawing/2014/main" val="2736634970"/>
                    </a:ext>
                  </a:extLst>
                </a:gridCol>
                <a:gridCol w="1316736">
                  <a:extLst>
                    <a:ext uri="{9D8B030D-6E8A-4147-A177-3AD203B41FA5}">
                      <a16:colId xmlns:a16="http://schemas.microsoft.com/office/drawing/2014/main" val="2503861831"/>
                    </a:ext>
                  </a:extLst>
                </a:gridCol>
                <a:gridCol w="1316736">
                  <a:extLst>
                    <a:ext uri="{9D8B030D-6E8A-4147-A177-3AD203B41FA5}">
                      <a16:colId xmlns:a16="http://schemas.microsoft.com/office/drawing/2014/main" val="1414945224"/>
                    </a:ext>
                  </a:extLst>
                </a:gridCol>
                <a:gridCol w="1316736">
                  <a:extLst>
                    <a:ext uri="{9D8B030D-6E8A-4147-A177-3AD203B41FA5}">
                      <a16:colId xmlns:a16="http://schemas.microsoft.com/office/drawing/2014/main" val="422819814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151249990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18:47:27</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 UAE making history one more time and extending Hope to outer space.
We wish the Hope Probe a safe and successful mission.
hopemarsmission 
</a:t>
                      </a:r>
                      <a:r>
                        <a:rPr kumimoji="0" lang="ar-AE" sz="1000" b="0" i="0" u="none" strike="noStrike" kern="1200" cap="none" spc="0" normalizeH="0" baseline="0" noProof="0">
                          <a:ln>
                            <a:noFill/>
                          </a:ln>
                          <a:solidFill>
                            <a:prstClr val="black"/>
                          </a:solidFill>
                          <a:effectLst/>
                          <a:uLnTx/>
                          <a:uFillTx/>
                          <a:latin typeface="+mn-lt"/>
                          <a:ea typeface="+mn-ea"/>
                          <a:cs typeface="+mn-cs"/>
                        </a:rPr>
                        <a:t>نحتفل اليوم بإنجاز تاريخي جديد لدولة الإمارات العربية المتحدة لنشرها للأمل في الفضاء الخارجي.
نتمنى لمسبار الأمل مهمة آمنة وناجحة.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3719794641"/>
                  </a:ext>
                </a:extLst>
              </a:tr>
            </a:tbl>
          </a:graphicData>
        </a:graphic>
      </p:graphicFrame>
      <p:sp>
        <p:nvSpPr>
          <p:cNvPr id="4" name="Text Placeholder 3">
            <a:extLst>
              <a:ext uri="{FF2B5EF4-FFF2-40B4-BE49-F238E27FC236}">
                <a16:creationId xmlns:a16="http://schemas.microsoft.com/office/drawing/2014/main" id="{3E5D46CE-59FD-4C92-BE54-A719258CF13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62091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CFE3F-3F3E-4B8A-B95F-8BE2661C8354}"/>
              </a:ext>
            </a:extLst>
          </p:cNvPr>
          <p:cNvSpPr>
            <a:spLocks noGrp="1"/>
          </p:cNvSpPr>
          <p:nvPr>
            <p:ph type="title"/>
          </p:nvPr>
        </p:nvSpPr>
        <p:spPr/>
        <p:txBody>
          <a:bodyPr/>
          <a:lstStyle/>
          <a:p>
            <a:r>
              <a:rPr lang="en-US"/>
              <a:t>Instagram IG - Daily Interactions | baskinrobbinsme</a:t>
            </a:r>
          </a:p>
        </p:txBody>
      </p:sp>
      <p:graphicFrame>
        <p:nvGraphicFramePr>
          <p:cNvPr id="6" name="Chart Placeholder 5">
            <a:extLst>
              <a:ext uri="{FF2B5EF4-FFF2-40B4-BE49-F238E27FC236}">
                <a16:creationId xmlns:a16="http://schemas.microsoft.com/office/drawing/2014/main" id="{2FFC8BA8-2174-4B64-99CC-DD10B1B3AF3B}"/>
              </a:ext>
            </a:extLst>
          </p:cNvPr>
          <p:cNvGraphicFramePr>
            <a:graphicFrameLocks noGrp="1"/>
          </p:cNvGraphicFramePr>
          <p:nvPr>
            <p:ph type="chart" sz="quarter" idx="13"/>
            <p:extLst>
              <p:ext uri="{D42A27DB-BD31-4B8C-83A1-F6EECF244321}">
                <p14:modId xmlns:p14="http://schemas.microsoft.com/office/powerpoint/2010/main" val="184878281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7E0C75-84A6-4D61-9117-B72B484733BC}"/>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981EC351-A01E-4981-8796-9B2B5884EE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3779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15F29-B176-4C89-9A83-E026F334D046}"/>
              </a:ext>
            </a:extLst>
          </p:cNvPr>
          <p:cNvSpPr>
            <a:spLocks noGrp="1"/>
          </p:cNvSpPr>
          <p:nvPr>
            <p:ph type="title"/>
          </p:nvPr>
        </p:nvSpPr>
        <p:spPr/>
        <p:txBody>
          <a:bodyPr/>
          <a:lstStyle/>
          <a:p>
            <a:r>
              <a:rPr lang="en-US"/>
              <a:t>Instagram IG - Interactions Overview Table | baskinrobbinsme</a:t>
            </a:r>
          </a:p>
        </p:txBody>
      </p:sp>
      <p:graphicFrame>
        <p:nvGraphicFramePr>
          <p:cNvPr id="5" name="Table Placeholder 4">
            <a:extLst>
              <a:ext uri="{FF2B5EF4-FFF2-40B4-BE49-F238E27FC236}">
                <a16:creationId xmlns:a16="http://schemas.microsoft.com/office/drawing/2014/main" id="{D5425901-6D20-4C9C-890C-E2B41EA7A7B8}"/>
              </a:ext>
            </a:extLst>
          </p:cNvPr>
          <p:cNvGraphicFramePr>
            <a:graphicFrameLocks noGrp="1"/>
          </p:cNvGraphicFramePr>
          <p:nvPr>
            <p:ph type="tbl" sz="quarter" idx="13"/>
            <p:extLst>
              <p:ext uri="{D42A27DB-BD31-4B8C-83A1-F6EECF244321}">
                <p14:modId xmlns:p14="http://schemas.microsoft.com/office/powerpoint/2010/main" val="36819248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12874483"/>
                    </a:ext>
                  </a:extLst>
                </a:gridCol>
                <a:gridCol w="4114800">
                  <a:extLst>
                    <a:ext uri="{9D8B030D-6E8A-4147-A177-3AD203B41FA5}">
                      <a16:colId xmlns:a16="http://schemas.microsoft.com/office/drawing/2014/main" val="3922834028"/>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663600024"/>
                  </a:ext>
                </a:extLst>
              </a:tr>
              <a:tr h="370840">
                <a:tc>
                  <a:txBody>
                    <a:bodyPr/>
                    <a:lstStyle/>
                    <a:p>
                      <a:r>
                        <a:rPr lang="en-US" sz="1000"/>
                        <a:t>Total Interactions</a:t>
                      </a:r>
                    </a:p>
                  </a:txBody>
                  <a:tcPr/>
                </a:tc>
                <a:tc>
                  <a:txBody>
                    <a:bodyPr/>
                    <a:lstStyle/>
                    <a:p>
                      <a:r>
                        <a:rPr lang="en-US" sz="1000"/>
                        <a:t>13434</a:t>
                      </a:r>
                    </a:p>
                  </a:txBody>
                  <a:tcPr/>
                </a:tc>
                <a:extLst>
                  <a:ext uri="{0D108BD9-81ED-4DB2-BD59-A6C34878D82A}">
                    <a16:rowId xmlns:a16="http://schemas.microsoft.com/office/drawing/2014/main" val="20881352"/>
                  </a:ext>
                </a:extLst>
              </a:tr>
              <a:tr h="370840">
                <a:tc>
                  <a:txBody>
                    <a:bodyPr/>
                    <a:lstStyle/>
                    <a:p>
                      <a:r>
                        <a:rPr lang="en-US" sz="1000"/>
                        <a:t>Min Interactions</a:t>
                      </a:r>
                    </a:p>
                  </a:txBody>
                  <a:tcPr/>
                </a:tc>
                <a:tc>
                  <a:txBody>
                    <a:bodyPr/>
                    <a:lstStyle/>
                    <a:p>
                      <a:r>
                        <a:rPr lang="en-US" sz="1000"/>
                        <a:t>183</a:t>
                      </a:r>
                    </a:p>
                  </a:txBody>
                  <a:tcPr/>
                </a:tc>
                <a:extLst>
                  <a:ext uri="{0D108BD9-81ED-4DB2-BD59-A6C34878D82A}">
                    <a16:rowId xmlns:a16="http://schemas.microsoft.com/office/drawing/2014/main" val="1204111641"/>
                  </a:ext>
                </a:extLst>
              </a:tr>
              <a:tr h="370840">
                <a:tc>
                  <a:txBody>
                    <a:bodyPr/>
                    <a:lstStyle/>
                    <a:p>
                      <a:r>
                        <a:rPr lang="en-US" sz="1000"/>
                        <a:t>Max Interactions</a:t>
                      </a:r>
                    </a:p>
                  </a:txBody>
                  <a:tcPr/>
                </a:tc>
                <a:tc>
                  <a:txBody>
                    <a:bodyPr/>
                    <a:lstStyle/>
                    <a:p>
                      <a:r>
                        <a:rPr lang="en-US" sz="1000"/>
                        <a:t>2686</a:t>
                      </a:r>
                    </a:p>
                  </a:txBody>
                  <a:tcPr/>
                </a:tc>
                <a:extLst>
                  <a:ext uri="{0D108BD9-81ED-4DB2-BD59-A6C34878D82A}">
                    <a16:rowId xmlns:a16="http://schemas.microsoft.com/office/drawing/2014/main" val="3573370888"/>
                  </a:ext>
                </a:extLst>
              </a:tr>
              <a:tr h="370840">
                <a:tc>
                  <a:txBody>
                    <a:bodyPr/>
                    <a:lstStyle/>
                    <a:p>
                      <a:r>
                        <a:rPr lang="en-US" sz="1000"/>
                        <a:t>Avg. Interactions per Day</a:t>
                      </a:r>
                    </a:p>
                  </a:txBody>
                  <a:tcPr/>
                </a:tc>
                <a:tc>
                  <a:txBody>
                    <a:bodyPr/>
                    <a:lstStyle/>
                    <a:p>
                      <a:r>
                        <a:rPr lang="en-US" sz="1000"/>
                        <a:t>433.0</a:t>
                      </a:r>
                    </a:p>
                  </a:txBody>
                  <a:tcPr/>
                </a:tc>
                <a:extLst>
                  <a:ext uri="{0D108BD9-81ED-4DB2-BD59-A6C34878D82A}">
                    <a16:rowId xmlns:a16="http://schemas.microsoft.com/office/drawing/2014/main" val="2956731987"/>
                  </a:ext>
                </a:extLst>
              </a:tr>
            </a:tbl>
          </a:graphicData>
        </a:graphic>
      </p:graphicFrame>
      <p:sp>
        <p:nvSpPr>
          <p:cNvPr id="4" name="Text Placeholder 3">
            <a:extLst>
              <a:ext uri="{FF2B5EF4-FFF2-40B4-BE49-F238E27FC236}">
                <a16:creationId xmlns:a16="http://schemas.microsoft.com/office/drawing/2014/main" id="{858A2C4A-D52C-4290-A26B-5750B02FD40F}"/>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183295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054B-AC69-409D-AD37-7F8E8DAD087F}"/>
              </a:ext>
            </a:extLst>
          </p:cNvPr>
          <p:cNvSpPr>
            <a:spLocks noGrp="1"/>
          </p:cNvSpPr>
          <p:nvPr>
            <p:ph type="title"/>
          </p:nvPr>
        </p:nvSpPr>
        <p:spPr/>
        <p:txBody>
          <a:bodyPr/>
          <a:lstStyle/>
          <a:p>
            <a:r>
              <a:rPr lang="en-US"/>
              <a:t>Instagram IG - Distribution of Interactions | baskinrobbinsme</a:t>
            </a:r>
          </a:p>
        </p:txBody>
      </p:sp>
      <p:graphicFrame>
        <p:nvGraphicFramePr>
          <p:cNvPr id="6" name="Chart Placeholder 5">
            <a:extLst>
              <a:ext uri="{FF2B5EF4-FFF2-40B4-BE49-F238E27FC236}">
                <a16:creationId xmlns:a16="http://schemas.microsoft.com/office/drawing/2014/main" id="{F045B1EE-C270-4100-95EE-AD9DC2D69087}"/>
              </a:ext>
            </a:extLst>
          </p:cNvPr>
          <p:cNvGraphicFramePr>
            <a:graphicFrameLocks noGrp="1"/>
          </p:cNvGraphicFramePr>
          <p:nvPr>
            <p:ph type="chart" sz="quarter" idx="13"/>
            <p:extLst>
              <p:ext uri="{D42A27DB-BD31-4B8C-83A1-F6EECF244321}">
                <p14:modId xmlns:p14="http://schemas.microsoft.com/office/powerpoint/2010/main" val="53553032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1FC4C1-C762-4FA4-97D5-5505FE273ADC}"/>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82D0CDC7-790A-46FE-8A8C-1D2F91F80B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4500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F6D9-C054-425F-B138-6F5D0D665D04}"/>
              </a:ext>
            </a:extLst>
          </p:cNvPr>
          <p:cNvSpPr>
            <a:spLocks noGrp="1"/>
          </p:cNvSpPr>
          <p:nvPr>
            <p:ph type="title"/>
          </p:nvPr>
        </p:nvSpPr>
        <p:spPr/>
        <p:txBody>
          <a:bodyPr/>
          <a:lstStyle/>
          <a:p>
            <a:r>
              <a:rPr lang="en-US"/>
              <a:t>Instagram IG - Distribution of Interactions Table | baskinrobbinsme</a:t>
            </a:r>
          </a:p>
        </p:txBody>
      </p:sp>
      <p:graphicFrame>
        <p:nvGraphicFramePr>
          <p:cNvPr id="5" name="Table Placeholder 4">
            <a:extLst>
              <a:ext uri="{FF2B5EF4-FFF2-40B4-BE49-F238E27FC236}">
                <a16:creationId xmlns:a16="http://schemas.microsoft.com/office/drawing/2014/main" id="{CDA4F296-13F8-40DC-99D3-321BC795FAC1}"/>
              </a:ext>
            </a:extLst>
          </p:cNvPr>
          <p:cNvGraphicFramePr>
            <a:graphicFrameLocks noGrp="1"/>
          </p:cNvGraphicFramePr>
          <p:nvPr>
            <p:ph type="tbl" sz="quarter" idx="13"/>
            <p:extLst>
              <p:ext uri="{D42A27DB-BD31-4B8C-83A1-F6EECF244321}">
                <p14:modId xmlns:p14="http://schemas.microsoft.com/office/powerpoint/2010/main" val="298926512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65646075"/>
                    </a:ext>
                  </a:extLst>
                </a:gridCol>
                <a:gridCol w="2715768">
                  <a:extLst>
                    <a:ext uri="{9D8B030D-6E8A-4147-A177-3AD203B41FA5}">
                      <a16:colId xmlns:a16="http://schemas.microsoft.com/office/drawing/2014/main" val="939381043"/>
                    </a:ext>
                  </a:extLst>
                </a:gridCol>
                <a:gridCol w="2715768">
                  <a:extLst>
                    <a:ext uri="{9D8B030D-6E8A-4147-A177-3AD203B41FA5}">
                      <a16:colId xmlns:a16="http://schemas.microsoft.com/office/drawing/2014/main" val="2736262702"/>
                    </a:ext>
                  </a:extLst>
                </a:gridCol>
              </a:tblGrid>
              <a:tr h="370840">
                <a:tc>
                  <a:txBody>
                    <a:bodyPr/>
                    <a:lstStyle/>
                    <a:p>
                      <a:r>
                        <a:rPr lang="en-US" sz="1000"/>
                        <a:t>Interaction Type</a:t>
                      </a:r>
                    </a:p>
                  </a:txBody>
                  <a:tcPr/>
                </a:tc>
                <a:tc>
                  <a:txBody>
                    <a:bodyPr/>
                    <a:lstStyle/>
                    <a:p>
                      <a:r>
                        <a:rPr lang="en-US" sz="1000"/>
                        <a:t>% of Interactions</a:t>
                      </a:r>
                    </a:p>
                  </a:txBody>
                  <a:tcPr/>
                </a:tc>
                <a:tc>
                  <a:txBody>
                    <a:bodyPr/>
                    <a:lstStyle/>
                    <a:p>
                      <a:r>
                        <a:rPr lang="en-US" sz="1000"/>
                        <a:t># of Interactions</a:t>
                      </a:r>
                    </a:p>
                  </a:txBody>
                  <a:tcPr/>
                </a:tc>
                <a:extLst>
                  <a:ext uri="{0D108BD9-81ED-4DB2-BD59-A6C34878D82A}">
                    <a16:rowId xmlns:a16="http://schemas.microsoft.com/office/drawing/2014/main" val="1445006510"/>
                  </a:ext>
                </a:extLst>
              </a:tr>
              <a:tr h="370840">
                <a:tc>
                  <a:txBody>
                    <a:bodyPr/>
                    <a:lstStyle/>
                    <a:p>
                      <a:r>
                        <a:rPr lang="en-US" sz="1000"/>
                        <a:t>Likes</a:t>
                      </a:r>
                    </a:p>
                  </a:txBody>
                  <a:tcPr/>
                </a:tc>
                <a:tc>
                  <a:txBody>
                    <a:bodyPr/>
                    <a:lstStyle/>
                    <a:p>
                      <a:r>
                        <a:rPr lang="en-US" sz="1000"/>
                        <a:t>87.367872562156 %</a:t>
                      </a:r>
                    </a:p>
                  </a:txBody>
                  <a:tcPr/>
                </a:tc>
                <a:tc>
                  <a:txBody>
                    <a:bodyPr/>
                    <a:lstStyle/>
                    <a:p>
                      <a:r>
                        <a:rPr lang="en-US" sz="1000"/>
                        <a:t>11737</a:t>
                      </a:r>
                    </a:p>
                  </a:txBody>
                  <a:tcPr/>
                </a:tc>
                <a:extLst>
                  <a:ext uri="{0D108BD9-81ED-4DB2-BD59-A6C34878D82A}">
                    <a16:rowId xmlns:a16="http://schemas.microsoft.com/office/drawing/2014/main" val="3960232055"/>
                  </a:ext>
                </a:extLst>
              </a:tr>
              <a:tr h="370840">
                <a:tc>
                  <a:txBody>
                    <a:bodyPr/>
                    <a:lstStyle/>
                    <a:p>
                      <a:r>
                        <a:rPr lang="en-US" sz="1000"/>
                        <a:t>Comments</a:t>
                      </a:r>
                    </a:p>
                  </a:txBody>
                  <a:tcPr/>
                </a:tc>
                <a:tc>
                  <a:txBody>
                    <a:bodyPr/>
                    <a:lstStyle/>
                    <a:p>
                      <a:r>
                        <a:rPr lang="en-US" sz="1000"/>
                        <a:t>12.632127437844 %</a:t>
                      </a:r>
                    </a:p>
                  </a:txBody>
                  <a:tcPr/>
                </a:tc>
                <a:tc>
                  <a:txBody>
                    <a:bodyPr/>
                    <a:lstStyle/>
                    <a:p>
                      <a:r>
                        <a:rPr lang="en-US" sz="1000"/>
                        <a:t>215</a:t>
                      </a:r>
                    </a:p>
                  </a:txBody>
                  <a:tcPr/>
                </a:tc>
                <a:extLst>
                  <a:ext uri="{0D108BD9-81ED-4DB2-BD59-A6C34878D82A}">
                    <a16:rowId xmlns:a16="http://schemas.microsoft.com/office/drawing/2014/main" val="2818028737"/>
                  </a:ext>
                </a:extLst>
              </a:tr>
            </a:tbl>
          </a:graphicData>
        </a:graphic>
      </p:graphicFrame>
      <p:sp>
        <p:nvSpPr>
          <p:cNvPr id="4" name="Text Placeholder 3">
            <a:extLst>
              <a:ext uri="{FF2B5EF4-FFF2-40B4-BE49-F238E27FC236}">
                <a16:creationId xmlns:a16="http://schemas.microsoft.com/office/drawing/2014/main" id="{603FE9FB-6DDA-42C6-AC0F-A6D8C6D5115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2625779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8ACA5-FC3A-471F-ABED-86161741ED57}"/>
              </a:ext>
            </a:extLst>
          </p:cNvPr>
          <p:cNvSpPr>
            <a:spLocks noGrp="1"/>
          </p:cNvSpPr>
          <p:nvPr>
            <p:ph type="title"/>
          </p:nvPr>
        </p:nvSpPr>
        <p:spPr/>
        <p:txBody>
          <a:bodyPr/>
          <a:lstStyle/>
          <a:p>
            <a:r>
              <a:rPr lang="en-US"/>
              <a:t>Instagram Reach | baskinrobbinsme</a:t>
            </a:r>
          </a:p>
        </p:txBody>
      </p:sp>
      <p:graphicFrame>
        <p:nvGraphicFramePr>
          <p:cNvPr id="6" name="Chart Placeholder 5">
            <a:extLst>
              <a:ext uri="{FF2B5EF4-FFF2-40B4-BE49-F238E27FC236}">
                <a16:creationId xmlns:a16="http://schemas.microsoft.com/office/drawing/2014/main" id="{DE63500B-6369-4CFE-A54F-A0D8F8BDED99}"/>
              </a:ext>
            </a:extLst>
          </p:cNvPr>
          <p:cNvGraphicFramePr>
            <a:graphicFrameLocks noGrp="1"/>
          </p:cNvGraphicFramePr>
          <p:nvPr>
            <p:ph type="chart" sz="quarter" idx="13"/>
            <p:extLst>
              <p:ext uri="{D42A27DB-BD31-4B8C-83A1-F6EECF244321}">
                <p14:modId xmlns:p14="http://schemas.microsoft.com/office/powerpoint/2010/main" val="164729965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B7672E-86B8-4208-A3E3-7F8922E065CB}"/>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611FF613-AFE4-4288-A332-4EF973F932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67779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85EBF-045A-4D6B-BC34-39D9AA38F45D}"/>
              </a:ext>
            </a:extLst>
          </p:cNvPr>
          <p:cNvSpPr>
            <a:spLocks noGrp="1"/>
          </p:cNvSpPr>
          <p:nvPr>
            <p:ph type="title"/>
          </p:nvPr>
        </p:nvSpPr>
        <p:spPr/>
        <p:txBody>
          <a:bodyPr/>
          <a:lstStyle/>
          <a:p>
            <a:r>
              <a:rPr lang="en-US"/>
              <a:t>Instagram Followers Demographics | baskinrobbinsme</a:t>
            </a:r>
          </a:p>
        </p:txBody>
      </p:sp>
      <p:graphicFrame>
        <p:nvGraphicFramePr>
          <p:cNvPr id="6" name="Chart Placeholder 5">
            <a:extLst>
              <a:ext uri="{FF2B5EF4-FFF2-40B4-BE49-F238E27FC236}">
                <a16:creationId xmlns:a16="http://schemas.microsoft.com/office/drawing/2014/main" id="{5FAD70A9-29B2-48D7-B42A-3AC945E7501F}"/>
              </a:ext>
            </a:extLst>
          </p:cNvPr>
          <p:cNvGraphicFramePr>
            <a:graphicFrameLocks noGrp="1"/>
          </p:cNvGraphicFramePr>
          <p:nvPr>
            <p:ph type="chart" sz="quarter" idx="13"/>
            <p:extLst>
              <p:ext uri="{D42A27DB-BD31-4B8C-83A1-F6EECF244321}">
                <p14:modId xmlns:p14="http://schemas.microsoft.com/office/powerpoint/2010/main" val="98937087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8A5889-5FCC-4D5D-AFAE-786E4F2C9D4B}"/>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AE4E30BB-7BB8-467F-8345-2226D537DD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0131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718CB-721F-4B9D-B54D-2B067DF804B1}"/>
              </a:ext>
            </a:extLst>
          </p:cNvPr>
          <p:cNvSpPr>
            <a:spLocks noGrp="1"/>
          </p:cNvSpPr>
          <p:nvPr>
            <p:ph type="title"/>
          </p:nvPr>
        </p:nvSpPr>
        <p:spPr/>
        <p:txBody>
          <a:bodyPr/>
          <a:lstStyle/>
          <a:p>
            <a:r>
              <a:rPr lang="en-US"/>
              <a:t>Instagram Organic Reach by Post Type  | baskinrobbinsme</a:t>
            </a:r>
          </a:p>
        </p:txBody>
      </p:sp>
      <p:graphicFrame>
        <p:nvGraphicFramePr>
          <p:cNvPr id="6" name="Chart Placeholder 5">
            <a:extLst>
              <a:ext uri="{FF2B5EF4-FFF2-40B4-BE49-F238E27FC236}">
                <a16:creationId xmlns:a16="http://schemas.microsoft.com/office/drawing/2014/main" id="{A05D3432-CCA6-4631-9A78-01F6C2006BA4}"/>
              </a:ext>
            </a:extLst>
          </p:cNvPr>
          <p:cNvGraphicFramePr>
            <a:graphicFrameLocks noGrp="1"/>
          </p:cNvGraphicFramePr>
          <p:nvPr>
            <p:ph type="chart" sz="quarter" idx="13"/>
            <p:extLst>
              <p:ext uri="{D42A27DB-BD31-4B8C-83A1-F6EECF244321}">
                <p14:modId xmlns:p14="http://schemas.microsoft.com/office/powerpoint/2010/main" val="121665818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6A4D41-66FB-471E-BA76-C8790B0B817A}"/>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53EA08AB-62B7-4632-98B2-27BA8C4A7C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709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FD564-BA48-48FD-88F3-9D933800ABA7}"/>
              </a:ext>
            </a:extLst>
          </p:cNvPr>
          <p:cNvSpPr>
            <a:spLocks noGrp="1"/>
          </p:cNvSpPr>
          <p:nvPr>
            <p:ph type="title"/>
          </p:nvPr>
        </p:nvSpPr>
        <p:spPr/>
        <p:txBody>
          <a:bodyPr/>
          <a:lstStyle/>
          <a:p>
            <a:r>
              <a:rPr lang="en-US"/>
              <a:t>Instagram Interaction Rate By Post Type | baskinrobbinsme</a:t>
            </a:r>
          </a:p>
        </p:txBody>
      </p:sp>
      <p:graphicFrame>
        <p:nvGraphicFramePr>
          <p:cNvPr id="6" name="Chart Placeholder 5">
            <a:extLst>
              <a:ext uri="{FF2B5EF4-FFF2-40B4-BE49-F238E27FC236}">
                <a16:creationId xmlns:a16="http://schemas.microsoft.com/office/drawing/2014/main" id="{84E96F54-6821-44C8-893E-0AC142D3AC07}"/>
              </a:ext>
            </a:extLst>
          </p:cNvPr>
          <p:cNvGraphicFramePr>
            <a:graphicFrameLocks noGrp="1"/>
          </p:cNvGraphicFramePr>
          <p:nvPr>
            <p:ph type="chart" sz="quarter" idx="13"/>
            <p:extLst>
              <p:ext uri="{D42A27DB-BD31-4B8C-83A1-F6EECF244321}">
                <p14:modId xmlns:p14="http://schemas.microsoft.com/office/powerpoint/2010/main" val="318713504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449F59-D1F7-4F5C-911C-C8FB697031FB}"/>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0679E159-999D-45D0-B41D-A3C594A77F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57003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6C474-F021-4780-BF15-EF98A30E0F2C}"/>
              </a:ext>
            </a:extLst>
          </p:cNvPr>
          <p:cNvSpPr>
            <a:spLocks noGrp="1"/>
          </p:cNvSpPr>
          <p:nvPr>
            <p:ph type="title"/>
          </p:nvPr>
        </p:nvSpPr>
        <p:spPr/>
        <p:txBody>
          <a:bodyPr/>
          <a:lstStyle/>
          <a:p>
            <a:r>
              <a:rPr lang="en-US"/>
              <a:t>Instagram Stories Taps Line Chart | baskinrobbinsme</a:t>
            </a:r>
          </a:p>
        </p:txBody>
      </p:sp>
      <p:graphicFrame>
        <p:nvGraphicFramePr>
          <p:cNvPr id="6" name="Chart Placeholder 5">
            <a:extLst>
              <a:ext uri="{FF2B5EF4-FFF2-40B4-BE49-F238E27FC236}">
                <a16:creationId xmlns:a16="http://schemas.microsoft.com/office/drawing/2014/main" id="{40AC9BE3-A3D3-4F37-ABEE-8D5857354AAE}"/>
              </a:ext>
            </a:extLst>
          </p:cNvPr>
          <p:cNvGraphicFramePr>
            <a:graphicFrameLocks noGrp="1"/>
          </p:cNvGraphicFramePr>
          <p:nvPr>
            <p:ph type="chart" sz="quarter" idx="13"/>
            <p:extLst>
              <p:ext uri="{D42A27DB-BD31-4B8C-83A1-F6EECF244321}">
                <p14:modId xmlns:p14="http://schemas.microsoft.com/office/powerpoint/2010/main" val="245209421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9808A0-1974-4968-95EC-6CDAB03463F5}"/>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FC38DC87-6190-41A3-A2E7-8214CAF6AE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70677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B5419-BF33-43DA-8052-0D91B4159FBA}"/>
              </a:ext>
            </a:extLst>
          </p:cNvPr>
          <p:cNvSpPr>
            <a:spLocks noGrp="1"/>
          </p:cNvSpPr>
          <p:nvPr>
            <p:ph type="title"/>
          </p:nvPr>
        </p:nvSpPr>
        <p:spPr/>
        <p:txBody>
          <a:bodyPr/>
          <a:lstStyle/>
          <a:p>
            <a:r>
              <a:rPr lang="en-US"/>
              <a:t>Instagram Post Type Distribution Per Profile | baskinrobbinsme</a:t>
            </a:r>
          </a:p>
        </p:txBody>
      </p:sp>
      <p:graphicFrame>
        <p:nvGraphicFramePr>
          <p:cNvPr id="6" name="Chart Placeholder 5">
            <a:extLst>
              <a:ext uri="{FF2B5EF4-FFF2-40B4-BE49-F238E27FC236}">
                <a16:creationId xmlns:a16="http://schemas.microsoft.com/office/drawing/2014/main" id="{70A3067F-BC6D-4B32-BBAF-5C97A0CAEB2B}"/>
              </a:ext>
            </a:extLst>
          </p:cNvPr>
          <p:cNvGraphicFramePr>
            <a:graphicFrameLocks noGrp="1"/>
          </p:cNvGraphicFramePr>
          <p:nvPr>
            <p:ph type="chart" sz="quarter" idx="13"/>
            <p:extLst>
              <p:ext uri="{D42A27DB-BD31-4B8C-83A1-F6EECF244321}">
                <p14:modId xmlns:p14="http://schemas.microsoft.com/office/powerpoint/2010/main" val="90128345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A0D8FD-2E41-40A8-87B0-BD3606D8EE0E}"/>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FBCF7AD3-398A-458D-BBFD-B846E138A2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017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D773D-7479-41E7-AA3D-8AFC9CEE3702}"/>
              </a:ext>
            </a:extLst>
          </p:cNvPr>
          <p:cNvSpPr>
            <a:spLocks noGrp="1"/>
          </p:cNvSpPr>
          <p:nvPr>
            <p:ph type="title"/>
          </p:nvPr>
        </p:nvSpPr>
        <p:spPr/>
        <p:txBody>
          <a:bodyPr/>
          <a:lstStyle/>
          <a:p>
            <a:r>
              <a:rPr lang="en-US"/>
              <a:t>Instagram Average Likes Per Post | baskinrobbinsme</a:t>
            </a:r>
          </a:p>
        </p:txBody>
      </p:sp>
      <p:graphicFrame>
        <p:nvGraphicFramePr>
          <p:cNvPr id="6" name="Chart Placeholder 5">
            <a:extLst>
              <a:ext uri="{FF2B5EF4-FFF2-40B4-BE49-F238E27FC236}">
                <a16:creationId xmlns:a16="http://schemas.microsoft.com/office/drawing/2014/main" id="{52964B34-9C20-4652-B0BD-A8329796AD48}"/>
              </a:ext>
            </a:extLst>
          </p:cNvPr>
          <p:cNvGraphicFramePr>
            <a:graphicFrameLocks noGrp="1"/>
          </p:cNvGraphicFramePr>
          <p:nvPr>
            <p:ph type="chart" sz="quarter" idx="13"/>
            <p:extLst>
              <p:ext uri="{D42A27DB-BD31-4B8C-83A1-F6EECF244321}">
                <p14:modId xmlns:p14="http://schemas.microsoft.com/office/powerpoint/2010/main" val="251242753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0CBF6A-B384-4136-B2BE-ACE67463A3D4}"/>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C33FB9E7-953E-4AC2-B3AF-F021AF809A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69948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0159A-D65A-4799-B08F-50F08A860A31}"/>
              </a:ext>
            </a:extLst>
          </p:cNvPr>
          <p:cNvSpPr>
            <a:spLocks noGrp="1"/>
          </p:cNvSpPr>
          <p:nvPr>
            <p:ph type="title"/>
          </p:nvPr>
        </p:nvSpPr>
        <p:spPr/>
        <p:txBody>
          <a:bodyPr/>
          <a:lstStyle/>
          <a:p>
            <a:r>
              <a:rPr lang="en-US"/>
              <a:t>Instagram Stories Key Metrics Line Chart | baskinrobbinsme</a:t>
            </a:r>
          </a:p>
        </p:txBody>
      </p:sp>
      <p:graphicFrame>
        <p:nvGraphicFramePr>
          <p:cNvPr id="6" name="Chart Placeholder 5">
            <a:extLst>
              <a:ext uri="{FF2B5EF4-FFF2-40B4-BE49-F238E27FC236}">
                <a16:creationId xmlns:a16="http://schemas.microsoft.com/office/drawing/2014/main" id="{C65C18AD-9C25-4F7F-9B0C-F3BD8BC065BA}"/>
              </a:ext>
            </a:extLst>
          </p:cNvPr>
          <p:cNvGraphicFramePr>
            <a:graphicFrameLocks noGrp="1"/>
          </p:cNvGraphicFramePr>
          <p:nvPr>
            <p:ph type="chart" sz="quarter" idx="13"/>
            <p:extLst>
              <p:ext uri="{D42A27DB-BD31-4B8C-83A1-F6EECF244321}">
                <p14:modId xmlns:p14="http://schemas.microsoft.com/office/powerpoint/2010/main" val="76630209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D595B5-393A-4209-AF50-C939A25CA3C5}"/>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9BE079E1-5AF6-40B1-B954-F82AC9E51A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0304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72F69-7B47-4A92-BEE8-8629AB20F468}"/>
              </a:ext>
            </a:extLst>
          </p:cNvPr>
          <p:cNvSpPr>
            <a:spLocks noGrp="1"/>
          </p:cNvSpPr>
          <p:nvPr>
            <p:ph type="title"/>
          </p:nvPr>
        </p:nvSpPr>
        <p:spPr/>
        <p:txBody>
          <a:bodyPr/>
          <a:lstStyle/>
          <a:p>
            <a:r>
              <a:rPr lang="en-US"/>
              <a:t>Instagram Avg. Organic Engagement Distribution per post (by Post Type) | baskinrobbinsme</a:t>
            </a:r>
          </a:p>
        </p:txBody>
      </p:sp>
      <p:graphicFrame>
        <p:nvGraphicFramePr>
          <p:cNvPr id="6" name="Chart Placeholder 5">
            <a:extLst>
              <a:ext uri="{FF2B5EF4-FFF2-40B4-BE49-F238E27FC236}">
                <a16:creationId xmlns:a16="http://schemas.microsoft.com/office/drawing/2014/main" id="{5AF869CF-BAB6-4B0B-B894-7ADBD4FD31B0}"/>
              </a:ext>
            </a:extLst>
          </p:cNvPr>
          <p:cNvGraphicFramePr>
            <a:graphicFrameLocks noGrp="1"/>
          </p:cNvGraphicFramePr>
          <p:nvPr>
            <p:ph type="chart" sz="quarter" idx="13"/>
            <p:extLst>
              <p:ext uri="{D42A27DB-BD31-4B8C-83A1-F6EECF244321}">
                <p14:modId xmlns:p14="http://schemas.microsoft.com/office/powerpoint/2010/main" val="95926234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C2080B-704A-4E02-B1A7-B796B5598D85}"/>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325FB20B-6DA5-4BD6-BCE7-D143056CEC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92830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8FF15-8347-470E-97CA-8DECBEC199BF}"/>
              </a:ext>
            </a:extLst>
          </p:cNvPr>
          <p:cNvSpPr>
            <a:spLocks noGrp="1"/>
          </p:cNvSpPr>
          <p:nvPr>
            <p:ph type="title"/>
          </p:nvPr>
        </p:nvSpPr>
        <p:spPr/>
        <p:txBody>
          <a:bodyPr/>
          <a:lstStyle/>
          <a:p>
            <a:r>
              <a:rPr lang="en-US"/>
              <a:t>Instagram Followers Change Rate | baskinrobbinsme</a:t>
            </a:r>
          </a:p>
        </p:txBody>
      </p:sp>
      <p:graphicFrame>
        <p:nvGraphicFramePr>
          <p:cNvPr id="6" name="Chart Placeholder 5">
            <a:extLst>
              <a:ext uri="{FF2B5EF4-FFF2-40B4-BE49-F238E27FC236}">
                <a16:creationId xmlns:a16="http://schemas.microsoft.com/office/drawing/2014/main" id="{8F6E07FD-A16C-4393-AE6C-634194A2D7B1}"/>
              </a:ext>
            </a:extLst>
          </p:cNvPr>
          <p:cNvGraphicFramePr>
            <a:graphicFrameLocks noGrp="1"/>
          </p:cNvGraphicFramePr>
          <p:nvPr>
            <p:ph type="chart" sz="quarter" idx="13"/>
            <p:extLst>
              <p:ext uri="{D42A27DB-BD31-4B8C-83A1-F6EECF244321}">
                <p14:modId xmlns:p14="http://schemas.microsoft.com/office/powerpoint/2010/main" val="124949799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A57D08-2F02-43D2-B45F-3AEB6EBFD550}"/>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6121D9C3-9C64-4F06-9007-0A2B11E54E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02217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389F6-D1B8-4ED3-9684-FE2112FA61D0}"/>
              </a:ext>
            </a:extLst>
          </p:cNvPr>
          <p:cNvSpPr>
            <a:spLocks noGrp="1"/>
          </p:cNvSpPr>
          <p:nvPr>
            <p:ph type="title"/>
          </p:nvPr>
        </p:nvSpPr>
        <p:spPr/>
        <p:txBody>
          <a:bodyPr/>
          <a:lstStyle/>
          <a:p>
            <a:r>
              <a:rPr lang="en-US"/>
              <a:t>Instagram Followers Change Per Weekday | baskinrobbinsme</a:t>
            </a:r>
          </a:p>
        </p:txBody>
      </p:sp>
      <p:graphicFrame>
        <p:nvGraphicFramePr>
          <p:cNvPr id="6" name="Chart Placeholder 5">
            <a:extLst>
              <a:ext uri="{FF2B5EF4-FFF2-40B4-BE49-F238E27FC236}">
                <a16:creationId xmlns:a16="http://schemas.microsoft.com/office/drawing/2014/main" id="{DA0C5EB5-9AF6-4A49-95DD-E102FFD2318A}"/>
              </a:ext>
            </a:extLst>
          </p:cNvPr>
          <p:cNvGraphicFramePr>
            <a:graphicFrameLocks noGrp="1"/>
          </p:cNvGraphicFramePr>
          <p:nvPr>
            <p:ph type="chart" sz="quarter" idx="13"/>
            <p:extLst>
              <p:ext uri="{D42A27DB-BD31-4B8C-83A1-F6EECF244321}">
                <p14:modId xmlns:p14="http://schemas.microsoft.com/office/powerpoint/2010/main" val="302222166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355985-FF65-429A-ACC5-E473E83DFC7E}"/>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970DFC41-D51B-4AAE-B5B2-9E0FD04949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67258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48740-B249-411F-A597-7855C7A31C93}"/>
              </a:ext>
            </a:extLst>
          </p:cNvPr>
          <p:cNvSpPr>
            <a:spLocks noGrp="1"/>
          </p:cNvSpPr>
          <p:nvPr>
            <p:ph type="title"/>
          </p:nvPr>
        </p:nvSpPr>
        <p:spPr/>
        <p:txBody>
          <a:bodyPr/>
          <a:lstStyle/>
          <a:p>
            <a:r>
              <a:rPr lang="en-US"/>
              <a:t>Instagram Follower Distribution Development | baskinrobbinsme</a:t>
            </a:r>
          </a:p>
        </p:txBody>
      </p:sp>
      <p:graphicFrame>
        <p:nvGraphicFramePr>
          <p:cNvPr id="6" name="Chart Placeholder 5">
            <a:extLst>
              <a:ext uri="{FF2B5EF4-FFF2-40B4-BE49-F238E27FC236}">
                <a16:creationId xmlns:a16="http://schemas.microsoft.com/office/drawing/2014/main" id="{59FBF8C3-63EA-4402-8A34-69CCBC09A623}"/>
              </a:ext>
            </a:extLst>
          </p:cNvPr>
          <p:cNvGraphicFramePr>
            <a:graphicFrameLocks noGrp="1"/>
          </p:cNvGraphicFramePr>
          <p:nvPr>
            <p:ph type="chart" sz="quarter" idx="13"/>
            <p:extLst>
              <p:ext uri="{D42A27DB-BD31-4B8C-83A1-F6EECF244321}">
                <p14:modId xmlns:p14="http://schemas.microsoft.com/office/powerpoint/2010/main" val="357700382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C36916-73BF-4802-A72A-88C2EDA6732C}"/>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14B5F8BC-3D36-4A2F-93FF-4473B02F6D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46990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54444-2C52-42C5-B07D-98F9216B56DC}"/>
              </a:ext>
            </a:extLst>
          </p:cNvPr>
          <p:cNvSpPr>
            <a:spLocks noGrp="1"/>
          </p:cNvSpPr>
          <p:nvPr>
            <p:ph type="title"/>
          </p:nvPr>
        </p:nvSpPr>
        <p:spPr/>
        <p:txBody>
          <a:bodyPr/>
          <a:lstStyle/>
          <a:p>
            <a:r>
              <a:rPr lang="en-US"/>
              <a:t>Instagram Hashtag Detection | baskinrobbinsme</a:t>
            </a:r>
          </a:p>
        </p:txBody>
      </p:sp>
      <p:graphicFrame>
        <p:nvGraphicFramePr>
          <p:cNvPr id="5" name="Table Placeholder 4">
            <a:extLst>
              <a:ext uri="{FF2B5EF4-FFF2-40B4-BE49-F238E27FC236}">
                <a16:creationId xmlns:a16="http://schemas.microsoft.com/office/drawing/2014/main" id="{EAF1F619-ECA8-4488-ADC6-A399B4A21ED5}"/>
              </a:ext>
            </a:extLst>
          </p:cNvPr>
          <p:cNvGraphicFramePr>
            <a:graphicFrameLocks noGrp="1"/>
          </p:cNvGraphicFramePr>
          <p:nvPr>
            <p:ph type="tbl" sz="quarter" idx="13"/>
            <p:extLst>
              <p:ext uri="{D42A27DB-BD31-4B8C-83A1-F6EECF244321}">
                <p14:modId xmlns:p14="http://schemas.microsoft.com/office/powerpoint/2010/main" val="31734920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414094695"/>
                    </a:ext>
                  </a:extLst>
                </a:gridCol>
                <a:gridCol w="1069848">
                  <a:extLst>
                    <a:ext uri="{9D8B030D-6E8A-4147-A177-3AD203B41FA5}">
                      <a16:colId xmlns:a16="http://schemas.microsoft.com/office/drawing/2014/main" val="4113319997"/>
                    </a:ext>
                  </a:extLst>
                </a:gridCol>
                <a:gridCol w="1069848">
                  <a:extLst>
                    <a:ext uri="{9D8B030D-6E8A-4147-A177-3AD203B41FA5}">
                      <a16:colId xmlns:a16="http://schemas.microsoft.com/office/drawing/2014/main" val="2274851509"/>
                    </a:ext>
                  </a:extLst>
                </a:gridCol>
                <a:gridCol w="1069848">
                  <a:extLst>
                    <a:ext uri="{9D8B030D-6E8A-4147-A177-3AD203B41FA5}">
                      <a16:colId xmlns:a16="http://schemas.microsoft.com/office/drawing/2014/main" val="1425920449"/>
                    </a:ext>
                  </a:extLst>
                </a:gridCol>
                <a:gridCol w="1069848">
                  <a:extLst>
                    <a:ext uri="{9D8B030D-6E8A-4147-A177-3AD203B41FA5}">
                      <a16:colId xmlns:a16="http://schemas.microsoft.com/office/drawing/2014/main" val="2626415908"/>
                    </a:ext>
                  </a:extLst>
                </a:gridCol>
                <a:gridCol w="1069848">
                  <a:extLst>
                    <a:ext uri="{9D8B030D-6E8A-4147-A177-3AD203B41FA5}">
                      <a16:colId xmlns:a16="http://schemas.microsoft.com/office/drawing/2014/main" val="1034703354"/>
                    </a:ext>
                  </a:extLst>
                </a:gridCol>
                <a:gridCol w="1069848">
                  <a:extLst>
                    <a:ext uri="{9D8B030D-6E8A-4147-A177-3AD203B41FA5}">
                      <a16:colId xmlns:a16="http://schemas.microsoft.com/office/drawing/2014/main" val="1571473068"/>
                    </a:ext>
                  </a:extLst>
                </a:gridCol>
                <a:gridCol w="1069848">
                  <a:extLst>
                    <a:ext uri="{9D8B030D-6E8A-4147-A177-3AD203B41FA5}">
                      <a16:colId xmlns:a16="http://schemas.microsoft.com/office/drawing/2014/main" val="530851831"/>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Saves per Post</a:t>
                      </a:r>
                    </a:p>
                  </a:txBody>
                  <a:tcPr/>
                </a:tc>
                <a:tc>
                  <a:txBody>
                    <a:bodyPr/>
                    <a:lstStyle/>
                    <a:p>
                      <a:r>
                        <a:rPr lang="en-US" sz="1000"/>
                        <a:t>Avg. Impressions per Post</a:t>
                      </a:r>
                    </a:p>
                  </a:txBody>
                  <a:tcPr/>
                </a:tc>
                <a:tc>
                  <a:txBody>
                    <a:bodyPr/>
                    <a:lstStyle/>
                    <a:p>
                      <a:r>
                        <a:rPr lang="en-US" sz="1000"/>
                        <a:t>Avg. Reach per Post</a:t>
                      </a:r>
                    </a:p>
                  </a:txBody>
                  <a:tcPr/>
                </a:tc>
                <a:tc>
                  <a:txBody>
                    <a:bodyPr/>
                    <a:lstStyle/>
                    <a:p>
                      <a:r>
                        <a:rPr lang="en-US" sz="1000"/>
                        <a:t>Avg. Engagements per Post</a:t>
                      </a:r>
                    </a:p>
                  </a:txBody>
                  <a:tcPr/>
                </a:tc>
                <a:extLst>
                  <a:ext uri="{0D108BD9-81ED-4DB2-BD59-A6C34878D82A}">
                    <a16:rowId xmlns:a16="http://schemas.microsoft.com/office/drawing/2014/main" val="1529669745"/>
                  </a:ext>
                </a:extLst>
              </a:tr>
              <a:tr h="370840">
                <a:tc>
                  <a:txBody>
                    <a:bodyPr/>
                    <a:lstStyle/>
                    <a:p>
                      <a:r>
                        <a:rPr lang="en-US" sz="1000"/>
                        <a:t>#ChocolateDay</a:t>
                      </a:r>
                    </a:p>
                  </a:txBody>
                  <a:tcPr/>
                </a:tc>
                <a:tc>
                  <a:txBody>
                    <a:bodyPr/>
                    <a:lstStyle/>
                    <a:p>
                      <a:r>
                        <a:rPr lang="en-US" sz="1000"/>
                        <a:t>1</a:t>
                      </a:r>
                    </a:p>
                  </a:txBody>
                  <a:tcPr/>
                </a:tc>
                <a:tc>
                  <a:txBody>
                    <a:bodyPr/>
                    <a:lstStyle/>
                    <a:p>
                      <a:r>
                        <a:rPr lang="en-US" sz="1000"/>
                        <a:t>905</a:t>
                      </a:r>
                    </a:p>
                  </a:txBody>
                  <a:tcPr/>
                </a:tc>
                <a:tc>
                  <a:txBody>
                    <a:bodyPr/>
                    <a:lstStyle/>
                    <a:p>
                      <a:r>
                        <a:rPr lang="en-US" sz="1000"/>
                        <a:t>33</a:t>
                      </a:r>
                    </a:p>
                  </a:txBody>
                  <a:tcPr/>
                </a:tc>
                <a:tc>
                  <a:txBody>
                    <a:bodyPr/>
                    <a:lstStyle/>
                    <a:p>
                      <a:r>
                        <a:rPr lang="en-US" sz="1000"/>
                        <a:t>76</a:t>
                      </a:r>
                    </a:p>
                  </a:txBody>
                  <a:tcPr/>
                </a:tc>
                <a:tc>
                  <a:txBody>
                    <a:bodyPr/>
                    <a:lstStyle/>
                    <a:p>
                      <a:r>
                        <a:rPr lang="en-US" sz="1000"/>
                        <a:t>31438</a:t>
                      </a:r>
                    </a:p>
                  </a:txBody>
                  <a:tcPr/>
                </a:tc>
                <a:tc>
                  <a:txBody>
                    <a:bodyPr/>
                    <a:lstStyle/>
                    <a:p>
                      <a:r>
                        <a:rPr lang="en-US" sz="1000"/>
                        <a:t>28760</a:t>
                      </a:r>
                    </a:p>
                  </a:txBody>
                  <a:tcPr/>
                </a:tc>
                <a:tc>
                  <a:txBody>
                    <a:bodyPr/>
                    <a:lstStyle/>
                    <a:p>
                      <a:r>
                        <a:rPr lang="en-US" sz="1000"/>
                        <a:t>1014</a:t>
                      </a:r>
                    </a:p>
                  </a:txBody>
                  <a:tcPr/>
                </a:tc>
                <a:extLst>
                  <a:ext uri="{0D108BD9-81ED-4DB2-BD59-A6C34878D82A}">
                    <a16:rowId xmlns:a16="http://schemas.microsoft.com/office/drawing/2014/main" val="4024701393"/>
                  </a:ext>
                </a:extLst>
              </a:tr>
              <a:tr h="370840">
                <a:tc>
                  <a:txBody>
                    <a:bodyPr/>
                    <a:lstStyle/>
                    <a:p>
                      <a:r>
                        <a:rPr lang="en-US" sz="1000"/>
                        <a:t>#IceCreamDay</a:t>
                      </a:r>
                    </a:p>
                  </a:txBody>
                  <a:tcPr/>
                </a:tc>
                <a:tc>
                  <a:txBody>
                    <a:bodyPr/>
                    <a:lstStyle/>
                    <a:p>
                      <a:r>
                        <a:rPr lang="en-US" sz="1000"/>
                        <a:t>1</a:t>
                      </a:r>
                    </a:p>
                  </a:txBody>
                  <a:tcPr/>
                </a:tc>
                <a:tc>
                  <a:txBody>
                    <a:bodyPr/>
                    <a:lstStyle/>
                    <a:p>
                      <a:r>
                        <a:rPr lang="en-US" sz="1000"/>
                        <a:t>2575</a:t>
                      </a:r>
                    </a:p>
                  </a:txBody>
                  <a:tcPr/>
                </a:tc>
                <a:tc>
                  <a:txBody>
                    <a:bodyPr/>
                    <a:lstStyle/>
                    <a:p>
                      <a:r>
                        <a:rPr lang="en-US" sz="1000"/>
                        <a:t>111</a:t>
                      </a:r>
                    </a:p>
                  </a:txBody>
                  <a:tcPr/>
                </a:tc>
                <a:tc>
                  <a:txBody>
                    <a:bodyPr/>
                    <a:lstStyle/>
                    <a:p>
                      <a:r>
                        <a:rPr lang="en-US" sz="1000"/>
                        <a:t>109</a:t>
                      </a:r>
                    </a:p>
                  </a:txBody>
                  <a:tcPr/>
                </a:tc>
                <a:tc>
                  <a:txBody>
                    <a:bodyPr/>
                    <a:lstStyle/>
                    <a:p>
                      <a:r>
                        <a:rPr lang="en-US" sz="1000"/>
                        <a:t>50816</a:t>
                      </a:r>
                    </a:p>
                  </a:txBody>
                  <a:tcPr/>
                </a:tc>
                <a:tc>
                  <a:txBody>
                    <a:bodyPr/>
                    <a:lstStyle/>
                    <a:p>
                      <a:r>
                        <a:rPr lang="en-US" sz="1000"/>
                        <a:t>46777</a:t>
                      </a:r>
                    </a:p>
                  </a:txBody>
                  <a:tcPr/>
                </a:tc>
                <a:tc>
                  <a:txBody>
                    <a:bodyPr/>
                    <a:lstStyle/>
                    <a:p>
                      <a:r>
                        <a:rPr lang="en-US" sz="1000"/>
                        <a:t>2795</a:t>
                      </a:r>
                    </a:p>
                  </a:txBody>
                  <a:tcPr/>
                </a:tc>
                <a:extLst>
                  <a:ext uri="{0D108BD9-81ED-4DB2-BD59-A6C34878D82A}">
                    <a16:rowId xmlns:a16="http://schemas.microsoft.com/office/drawing/2014/main" val="4251923434"/>
                  </a:ext>
                </a:extLst>
              </a:tr>
              <a:tr h="370840">
                <a:tc>
                  <a:txBody>
                    <a:bodyPr/>
                    <a:lstStyle/>
                    <a:p>
                      <a:r>
                        <a:rPr lang="en-US" sz="1000"/>
                        <a:t>#MakeUpYourOwnSundaeDay</a:t>
                      </a:r>
                    </a:p>
                  </a:txBody>
                  <a:tcPr/>
                </a:tc>
                <a:tc>
                  <a:txBody>
                    <a:bodyPr/>
                    <a:lstStyle/>
                    <a:p>
                      <a:r>
                        <a:rPr lang="en-US" sz="1000"/>
                        <a:t>1</a:t>
                      </a:r>
                    </a:p>
                  </a:txBody>
                  <a:tcPr/>
                </a:tc>
                <a:tc>
                  <a:txBody>
                    <a:bodyPr/>
                    <a:lstStyle/>
                    <a:p>
                      <a:r>
                        <a:rPr lang="en-US" sz="1000"/>
                        <a:t>295</a:t>
                      </a:r>
                    </a:p>
                  </a:txBody>
                  <a:tcPr/>
                </a:tc>
                <a:tc>
                  <a:txBody>
                    <a:bodyPr/>
                    <a:lstStyle/>
                    <a:p>
                      <a:r>
                        <a:rPr lang="en-US" sz="1000"/>
                        <a:t>55</a:t>
                      </a:r>
                    </a:p>
                  </a:txBody>
                  <a:tcPr/>
                </a:tc>
                <a:tc>
                  <a:txBody>
                    <a:bodyPr/>
                    <a:lstStyle/>
                    <a:p>
                      <a:r>
                        <a:rPr lang="en-US" sz="1000"/>
                        <a:t>16</a:t>
                      </a:r>
                    </a:p>
                  </a:txBody>
                  <a:tcPr/>
                </a:tc>
                <a:tc>
                  <a:txBody>
                    <a:bodyPr/>
                    <a:lstStyle/>
                    <a:p>
                      <a:r>
                        <a:rPr lang="en-US" sz="1000"/>
                        <a:t>12757</a:t>
                      </a:r>
                    </a:p>
                  </a:txBody>
                  <a:tcPr/>
                </a:tc>
                <a:tc>
                  <a:txBody>
                    <a:bodyPr/>
                    <a:lstStyle/>
                    <a:p>
                      <a:r>
                        <a:rPr lang="en-US" sz="1000"/>
                        <a:t>11367</a:t>
                      </a:r>
                    </a:p>
                  </a:txBody>
                  <a:tcPr/>
                </a:tc>
                <a:tc>
                  <a:txBody>
                    <a:bodyPr/>
                    <a:lstStyle/>
                    <a:p>
                      <a:r>
                        <a:rPr lang="en-US" sz="1000"/>
                        <a:t>366</a:t>
                      </a:r>
                    </a:p>
                  </a:txBody>
                  <a:tcPr/>
                </a:tc>
                <a:extLst>
                  <a:ext uri="{0D108BD9-81ED-4DB2-BD59-A6C34878D82A}">
                    <a16:rowId xmlns:a16="http://schemas.microsoft.com/office/drawing/2014/main" val="1246090235"/>
                  </a:ext>
                </a:extLst>
              </a:tr>
              <a:tr h="370840">
                <a:tc>
                  <a:txBody>
                    <a:bodyPr/>
                    <a:lstStyle/>
                    <a:p>
                      <a:r>
                        <a:rPr lang="ar-AE" sz="1000"/>
                        <a:t>#يوم</a:t>
                      </a:r>
                      <a:endParaRPr lang="en-US" sz="1000"/>
                    </a:p>
                  </a:txBody>
                  <a:tcPr/>
                </a:tc>
                <a:tc>
                  <a:txBody>
                    <a:bodyPr/>
                    <a:lstStyle/>
                    <a:p>
                      <a:r>
                        <a:rPr lang="en-US" sz="1000"/>
                        <a:t>1</a:t>
                      </a:r>
                    </a:p>
                  </a:txBody>
                  <a:tcPr/>
                </a:tc>
                <a:tc>
                  <a:txBody>
                    <a:bodyPr/>
                    <a:lstStyle/>
                    <a:p>
                      <a:r>
                        <a:rPr lang="en-US" sz="1000"/>
                        <a:t>905</a:t>
                      </a:r>
                    </a:p>
                  </a:txBody>
                  <a:tcPr/>
                </a:tc>
                <a:tc>
                  <a:txBody>
                    <a:bodyPr/>
                    <a:lstStyle/>
                    <a:p>
                      <a:r>
                        <a:rPr lang="en-US" sz="1000"/>
                        <a:t>33</a:t>
                      </a:r>
                    </a:p>
                  </a:txBody>
                  <a:tcPr/>
                </a:tc>
                <a:tc>
                  <a:txBody>
                    <a:bodyPr/>
                    <a:lstStyle/>
                    <a:p>
                      <a:r>
                        <a:rPr lang="en-US" sz="1000"/>
                        <a:t>76</a:t>
                      </a:r>
                    </a:p>
                  </a:txBody>
                  <a:tcPr/>
                </a:tc>
                <a:tc>
                  <a:txBody>
                    <a:bodyPr/>
                    <a:lstStyle/>
                    <a:p>
                      <a:r>
                        <a:rPr lang="en-US" sz="1000"/>
                        <a:t>31438</a:t>
                      </a:r>
                    </a:p>
                  </a:txBody>
                  <a:tcPr/>
                </a:tc>
                <a:tc>
                  <a:txBody>
                    <a:bodyPr/>
                    <a:lstStyle/>
                    <a:p>
                      <a:r>
                        <a:rPr lang="en-US" sz="1000"/>
                        <a:t>28760</a:t>
                      </a:r>
                    </a:p>
                  </a:txBody>
                  <a:tcPr/>
                </a:tc>
                <a:tc>
                  <a:txBody>
                    <a:bodyPr/>
                    <a:lstStyle/>
                    <a:p>
                      <a:r>
                        <a:rPr lang="en-US" sz="1000"/>
                        <a:t>1014</a:t>
                      </a:r>
                    </a:p>
                  </a:txBody>
                  <a:tcPr/>
                </a:tc>
                <a:extLst>
                  <a:ext uri="{0D108BD9-81ED-4DB2-BD59-A6C34878D82A}">
                    <a16:rowId xmlns:a16="http://schemas.microsoft.com/office/drawing/2014/main" val="1943737014"/>
                  </a:ext>
                </a:extLst>
              </a:tr>
            </a:tbl>
          </a:graphicData>
        </a:graphic>
      </p:graphicFrame>
      <p:sp>
        <p:nvSpPr>
          <p:cNvPr id="4" name="Text Placeholder 3">
            <a:extLst>
              <a:ext uri="{FF2B5EF4-FFF2-40B4-BE49-F238E27FC236}">
                <a16:creationId xmlns:a16="http://schemas.microsoft.com/office/drawing/2014/main" id="{6DD27523-9E47-4CAD-865B-B5F8785B1F4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9954699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5901E-0E0A-4739-AC4D-B21F67772911}"/>
              </a:ext>
            </a:extLst>
          </p:cNvPr>
          <p:cNvSpPr>
            <a:spLocks noGrp="1"/>
          </p:cNvSpPr>
          <p:nvPr>
            <p:ph type="title"/>
          </p:nvPr>
        </p:nvSpPr>
        <p:spPr/>
        <p:txBody>
          <a:bodyPr/>
          <a:lstStyle/>
          <a:p>
            <a:r>
              <a:rPr lang="en-US"/>
              <a:t>Instagram Follower Distribution | baskinrobbinsme</a:t>
            </a:r>
          </a:p>
        </p:txBody>
      </p:sp>
      <p:graphicFrame>
        <p:nvGraphicFramePr>
          <p:cNvPr id="6" name="Chart Placeholder 5">
            <a:extLst>
              <a:ext uri="{FF2B5EF4-FFF2-40B4-BE49-F238E27FC236}">
                <a16:creationId xmlns:a16="http://schemas.microsoft.com/office/drawing/2014/main" id="{7B9F0C59-DBC1-4293-93EF-E8ADC3FA4DDD}"/>
              </a:ext>
            </a:extLst>
          </p:cNvPr>
          <p:cNvGraphicFramePr>
            <a:graphicFrameLocks noGrp="1"/>
          </p:cNvGraphicFramePr>
          <p:nvPr>
            <p:ph type="chart" sz="quarter" idx="13"/>
            <p:extLst>
              <p:ext uri="{D42A27DB-BD31-4B8C-83A1-F6EECF244321}">
                <p14:modId xmlns:p14="http://schemas.microsoft.com/office/powerpoint/2010/main" val="316261324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FFE783-3D3D-46EE-B24E-1417A55A3ECD}"/>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6F04662A-B447-4E84-85D3-7C53EC78C7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55001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EDCCC-BCC5-4C0B-A59E-38814C8B9DB9}"/>
              </a:ext>
            </a:extLst>
          </p:cNvPr>
          <p:cNvSpPr>
            <a:spLocks noGrp="1"/>
          </p:cNvSpPr>
          <p:nvPr>
            <p:ph type="title"/>
          </p:nvPr>
        </p:nvSpPr>
        <p:spPr/>
        <p:txBody>
          <a:bodyPr/>
          <a:lstStyle/>
          <a:p>
            <a:r>
              <a:rPr lang="en-US"/>
              <a:t>Instagram Average Likes Per Post | baskinrobbinsme</a:t>
            </a:r>
          </a:p>
        </p:txBody>
      </p:sp>
      <p:graphicFrame>
        <p:nvGraphicFramePr>
          <p:cNvPr id="6" name="Chart Placeholder 5">
            <a:extLst>
              <a:ext uri="{FF2B5EF4-FFF2-40B4-BE49-F238E27FC236}">
                <a16:creationId xmlns:a16="http://schemas.microsoft.com/office/drawing/2014/main" id="{8C242CC2-2672-4FDE-820C-10CAF357EF80}"/>
              </a:ext>
            </a:extLst>
          </p:cNvPr>
          <p:cNvGraphicFramePr>
            <a:graphicFrameLocks noGrp="1"/>
          </p:cNvGraphicFramePr>
          <p:nvPr>
            <p:ph type="chart" sz="quarter" idx="13"/>
            <p:extLst>
              <p:ext uri="{D42A27DB-BD31-4B8C-83A1-F6EECF244321}">
                <p14:modId xmlns:p14="http://schemas.microsoft.com/office/powerpoint/2010/main" val="348380118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696419-8AF3-431B-BD83-7CE85B8FA9F1}"/>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398719F7-BAC9-4949-8AD8-4A6EF05E26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15399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EAD72-FE94-4207-A6F8-6E4C0D603F46}"/>
              </a:ext>
            </a:extLst>
          </p:cNvPr>
          <p:cNvSpPr>
            <a:spLocks noGrp="1"/>
          </p:cNvSpPr>
          <p:nvPr>
            <p:ph type="title"/>
          </p:nvPr>
        </p:nvSpPr>
        <p:spPr/>
        <p:txBody>
          <a:bodyPr/>
          <a:lstStyle/>
          <a:p>
            <a:r>
              <a:rPr lang="en-US"/>
              <a:t>Instagram Average Comments Per Post | baskinrobbinsme</a:t>
            </a:r>
          </a:p>
        </p:txBody>
      </p:sp>
      <p:graphicFrame>
        <p:nvGraphicFramePr>
          <p:cNvPr id="6" name="Chart Placeholder 5">
            <a:extLst>
              <a:ext uri="{FF2B5EF4-FFF2-40B4-BE49-F238E27FC236}">
                <a16:creationId xmlns:a16="http://schemas.microsoft.com/office/drawing/2014/main" id="{E9D247DA-A966-4994-9D0A-47CED81985A2}"/>
              </a:ext>
            </a:extLst>
          </p:cNvPr>
          <p:cNvGraphicFramePr>
            <a:graphicFrameLocks noGrp="1"/>
          </p:cNvGraphicFramePr>
          <p:nvPr>
            <p:ph type="chart" sz="quarter" idx="13"/>
            <p:extLst>
              <p:ext uri="{D42A27DB-BD31-4B8C-83A1-F6EECF244321}">
                <p14:modId xmlns:p14="http://schemas.microsoft.com/office/powerpoint/2010/main" val="184329735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158A22-8DB8-4A9F-8647-8B7BC8083ED4}"/>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35894ADC-6AA7-41C0-A61E-62AD4466C4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25125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0FB9-C3A8-469F-ADB6-113D4CE22A6C}"/>
              </a:ext>
            </a:extLst>
          </p:cNvPr>
          <p:cNvSpPr>
            <a:spLocks noGrp="1"/>
          </p:cNvSpPr>
          <p:nvPr>
            <p:ph type="title"/>
          </p:nvPr>
        </p:nvSpPr>
        <p:spPr/>
        <p:txBody>
          <a:bodyPr/>
          <a:lstStyle/>
          <a:p>
            <a:r>
              <a:rPr lang="en-US"/>
              <a:t>Instagram Interaction Rate By Hour | baskinrobbinsme</a:t>
            </a:r>
          </a:p>
        </p:txBody>
      </p:sp>
      <p:graphicFrame>
        <p:nvGraphicFramePr>
          <p:cNvPr id="6" name="Chart Placeholder 5">
            <a:extLst>
              <a:ext uri="{FF2B5EF4-FFF2-40B4-BE49-F238E27FC236}">
                <a16:creationId xmlns:a16="http://schemas.microsoft.com/office/drawing/2014/main" id="{D4209CC2-54D4-48E3-A5E9-50BE17869778}"/>
              </a:ext>
            </a:extLst>
          </p:cNvPr>
          <p:cNvGraphicFramePr>
            <a:graphicFrameLocks noGrp="1"/>
          </p:cNvGraphicFramePr>
          <p:nvPr>
            <p:ph type="chart" sz="quarter" idx="13"/>
            <p:extLst>
              <p:ext uri="{D42A27DB-BD31-4B8C-83A1-F6EECF244321}">
                <p14:modId xmlns:p14="http://schemas.microsoft.com/office/powerpoint/2010/main" val="54512448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679984-7DFF-428F-A3A7-1CB07A9BACF1}"/>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7BF16E30-E386-4CA8-8892-1594439D01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97552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6BB5B-3810-463F-B88E-DBBF5C5A8F49}"/>
              </a:ext>
            </a:extLst>
          </p:cNvPr>
          <p:cNvSpPr>
            <a:spLocks noGrp="1"/>
          </p:cNvSpPr>
          <p:nvPr>
            <p:ph type="title"/>
          </p:nvPr>
        </p:nvSpPr>
        <p:spPr/>
        <p:txBody>
          <a:bodyPr/>
          <a:lstStyle/>
          <a:p>
            <a:r>
              <a:rPr lang="en-US"/>
              <a:t>Instagram Interaction Rate By Weekday | baskinrobbinsme</a:t>
            </a:r>
          </a:p>
        </p:txBody>
      </p:sp>
      <p:graphicFrame>
        <p:nvGraphicFramePr>
          <p:cNvPr id="6" name="Chart Placeholder 5">
            <a:extLst>
              <a:ext uri="{FF2B5EF4-FFF2-40B4-BE49-F238E27FC236}">
                <a16:creationId xmlns:a16="http://schemas.microsoft.com/office/drawing/2014/main" id="{FDACEFD0-C4EF-423B-AE2F-12DAEDF12B44}"/>
              </a:ext>
            </a:extLst>
          </p:cNvPr>
          <p:cNvGraphicFramePr>
            <a:graphicFrameLocks noGrp="1"/>
          </p:cNvGraphicFramePr>
          <p:nvPr>
            <p:ph type="chart" sz="quarter" idx="13"/>
            <p:extLst>
              <p:ext uri="{D42A27DB-BD31-4B8C-83A1-F6EECF244321}">
                <p14:modId xmlns:p14="http://schemas.microsoft.com/office/powerpoint/2010/main" val="127426145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901FB7-0F20-4284-80BC-FD9E74655BDF}"/>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772197A9-B3D4-4B11-AF3D-A14DAF7795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19472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B4798-989B-41D7-94F1-A36B76081F6C}"/>
              </a:ext>
            </a:extLst>
          </p:cNvPr>
          <p:cNvSpPr>
            <a:spLocks noGrp="1"/>
          </p:cNvSpPr>
          <p:nvPr>
            <p:ph type="title"/>
          </p:nvPr>
        </p:nvSpPr>
        <p:spPr/>
        <p:txBody>
          <a:bodyPr/>
          <a:lstStyle/>
          <a:p>
            <a:r>
              <a:rPr lang="en-US"/>
              <a:t>Instagram Key Metrics Table | baskinrobbinsme</a:t>
            </a:r>
          </a:p>
        </p:txBody>
      </p:sp>
      <p:graphicFrame>
        <p:nvGraphicFramePr>
          <p:cNvPr id="5" name="Table Placeholder 4">
            <a:extLst>
              <a:ext uri="{FF2B5EF4-FFF2-40B4-BE49-F238E27FC236}">
                <a16:creationId xmlns:a16="http://schemas.microsoft.com/office/drawing/2014/main" id="{77E950AF-BDAD-46B0-8C10-F25F1D729F5B}"/>
              </a:ext>
            </a:extLst>
          </p:cNvPr>
          <p:cNvGraphicFramePr>
            <a:graphicFrameLocks noGrp="1"/>
          </p:cNvGraphicFramePr>
          <p:nvPr>
            <p:ph type="tbl" sz="quarter" idx="13"/>
            <p:extLst>
              <p:ext uri="{D42A27DB-BD31-4B8C-83A1-F6EECF244321}">
                <p14:modId xmlns:p14="http://schemas.microsoft.com/office/powerpoint/2010/main" val="17099489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9560023"/>
                    </a:ext>
                  </a:extLst>
                </a:gridCol>
                <a:gridCol w="658368">
                  <a:extLst>
                    <a:ext uri="{9D8B030D-6E8A-4147-A177-3AD203B41FA5}">
                      <a16:colId xmlns:a16="http://schemas.microsoft.com/office/drawing/2014/main" val="157635744"/>
                    </a:ext>
                  </a:extLst>
                </a:gridCol>
                <a:gridCol w="658368">
                  <a:extLst>
                    <a:ext uri="{9D8B030D-6E8A-4147-A177-3AD203B41FA5}">
                      <a16:colId xmlns:a16="http://schemas.microsoft.com/office/drawing/2014/main" val="2259913824"/>
                    </a:ext>
                  </a:extLst>
                </a:gridCol>
                <a:gridCol w="658368">
                  <a:extLst>
                    <a:ext uri="{9D8B030D-6E8A-4147-A177-3AD203B41FA5}">
                      <a16:colId xmlns:a16="http://schemas.microsoft.com/office/drawing/2014/main" val="1005698930"/>
                    </a:ext>
                  </a:extLst>
                </a:gridCol>
                <a:gridCol w="658368">
                  <a:extLst>
                    <a:ext uri="{9D8B030D-6E8A-4147-A177-3AD203B41FA5}">
                      <a16:colId xmlns:a16="http://schemas.microsoft.com/office/drawing/2014/main" val="1360898838"/>
                    </a:ext>
                  </a:extLst>
                </a:gridCol>
                <a:gridCol w="658368">
                  <a:extLst>
                    <a:ext uri="{9D8B030D-6E8A-4147-A177-3AD203B41FA5}">
                      <a16:colId xmlns:a16="http://schemas.microsoft.com/office/drawing/2014/main" val="4068892622"/>
                    </a:ext>
                  </a:extLst>
                </a:gridCol>
                <a:gridCol w="658368">
                  <a:extLst>
                    <a:ext uri="{9D8B030D-6E8A-4147-A177-3AD203B41FA5}">
                      <a16:colId xmlns:a16="http://schemas.microsoft.com/office/drawing/2014/main" val="2731736408"/>
                    </a:ext>
                  </a:extLst>
                </a:gridCol>
                <a:gridCol w="658368">
                  <a:extLst>
                    <a:ext uri="{9D8B030D-6E8A-4147-A177-3AD203B41FA5}">
                      <a16:colId xmlns:a16="http://schemas.microsoft.com/office/drawing/2014/main" val="3340353728"/>
                    </a:ext>
                  </a:extLst>
                </a:gridCol>
                <a:gridCol w="658368">
                  <a:extLst>
                    <a:ext uri="{9D8B030D-6E8A-4147-A177-3AD203B41FA5}">
                      <a16:colId xmlns:a16="http://schemas.microsoft.com/office/drawing/2014/main" val="3222189685"/>
                    </a:ext>
                  </a:extLst>
                </a:gridCol>
                <a:gridCol w="658368">
                  <a:extLst>
                    <a:ext uri="{9D8B030D-6E8A-4147-A177-3AD203B41FA5}">
                      <a16:colId xmlns:a16="http://schemas.microsoft.com/office/drawing/2014/main" val="182708266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16122604"/>
                  </a:ext>
                </a:extLst>
              </a:tr>
              <a:tr h="370840">
                <a:tc>
                  <a:txBody>
                    <a:bodyPr/>
                    <a:lstStyle/>
                    <a:p>
                      <a:r>
                        <a:rPr lang="en-US" sz="1000"/>
                        <a:t>baskinrobbinsme</a:t>
                      </a:r>
                    </a:p>
                  </a:txBody>
                  <a:tcPr/>
                </a:tc>
                <a:tc>
                  <a:txBody>
                    <a:bodyPr/>
                    <a:lstStyle/>
                    <a:p>
                      <a:r>
                        <a:rPr lang="en-US" sz="1000"/>
                        <a:t>212879</a:t>
                      </a:r>
                    </a:p>
                  </a:txBody>
                  <a:tcPr/>
                </a:tc>
                <a:tc>
                  <a:txBody>
                    <a:bodyPr/>
                    <a:lstStyle/>
                    <a:p>
                      <a:r>
                        <a:rPr lang="en-US" sz="1000"/>
                        <a:t>2409</a:t>
                      </a:r>
                    </a:p>
                  </a:txBody>
                  <a:tcPr/>
                </a:tc>
                <a:tc>
                  <a:txBody>
                    <a:bodyPr/>
                    <a:lstStyle/>
                    <a:p>
                      <a:r>
                        <a:rPr lang="en-US" sz="1000"/>
                        <a:t>5</a:t>
                      </a:r>
                    </a:p>
                  </a:txBody>
                  <a:tcPr/>
                </a:tc>
                <a:tc>
                  <a:txBody>
                    <a:bodyPr/>
                    <a:lstStyle/>
                    <a:p>
                      <a:r>
                        <a:rPr lang="en-US" sz="1000"/>
                        <a:t>4</a:t>
                      </a:r>
                    </a:p>
                  </a:txBody>
                  <a:tcPr/>
                </a:tc>
                <a:tc>
                  <a:txBody>
                    <a:bodyPr/>
                    <a:lstStyle/>
                    <a:p>
                      <a:r>
                        <a:rPr lang="en-US" sz="1000"/>
                        <a:t>8</a:t>
                      </a:r>
                    </a:p>
                  </a:txBody>
                  <a:tcPr/>
                </a:tc>
                <a:tc>
                  <a:txBody>
                    <a:bodyPr/>
                    <a:lstStyle/>
                    <a:p>
                      <a:r>
                        <a:rPr lang="en-US" sz="1000"/>
                        <a:t>17</a:t>
                      </a:r>
                    </a:p>
                  </a:txBody>
                  <a:tcPr/>
                </a:tc>
                <a:tc>
                  <a:txBody>
                    <a:bodyPr/>
                    <a:lstStyle/>
                    <a:p>
                      <a:r>
                        <a:rPr lang="en-US" sz="1000"/>
                        <a:t>11737</a:t>
                      </a:r>
                    </a:p>
                  </a:txBody>
                  <a:tcPr/>
                </a:tc>
                <a:tc>
                  <a:txBody>
                    <a:bodyPr/>
                    <a:lstStyle/>
                    <a:p>
                      <a:r>
                        <a:rPr lang="en-US" sz="1000"/>
                        <a:t>1697</a:t>
                      </a:r>
                    </a:p>
                  </a:txBody>
                  <a:tcPr/>
                </a:tc>
                <a:tc>
                  <a:txBody>
                    <a:bodyPr/>
                    <a:lstStyle/>
                    <a:p>
                      <a:r>
                        <a:rPr lang="en-US" sz="1000"/>
                        <a:t>0.3733 %</a:t>
                      </a:r>
                    </a:p>
                  </a:txBody>
                  <a:tcPr/>
                </a:tc>
                <a:extLst>
                  <a:ext uri="{0D108BD9-81ED-4DB2-BD59-A6C34878D82A}">
                    <a16:rowId xmlns:a16="http://schemas.microsoft.com/office/drawing/2014/main" val="1043367814"/>
                  </a:ext>
                </a:extLst>
              </a:tr>
            </a:tbl>
          </a:graphicData>
        </a:graphic>
      </p:graphicFrame>
      <p:sp>
        <p:nvSpPr>
          <p:cNvPr id="4" name="Text Placeholder 3">
            <a:extLst>
              <a:ext uri="{FF2B5EF4-FFF2-40B4-BE49-F238E27FC236}">
                <a16:creationId xmlns:a16="http://schemas.microsoft.com/office/drawing/2014/main" id="{3DB91503-0B55-4228-B7C8-AB7AEF9CE43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2122263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9FDA6-513F-44D5-9DB8-24B737780138}"/>
              </a:ext>
            </a:extLst>
          </p:cNvPr>
          <p:cNvSpPr>
            <a:spLocks noGrp="1"/>
          </p:cNvSpPr>
          <p:nvPr>
            <p:ph type="title"/>
          </p:nvPr>
        </p:nvSpPr>
        <p:spPr/>
        <p:txBody>
          <a:bodyPr/>
          <a:lstStyle/>
          <a:p>
            <a:r>
              <a:rPr lang="en-US"/>
              <a:t>Instagram Reach | baskinrobbinsme</a:t>
            </a:r>
          </a:p>
        </p:txBody>
      </p:sp>
      <p:graphicFrame>
        <p:nvGraphicFramePr>
          <p:cNvPr id="6" name="Chart Placeholder 5">
            <a:extLst>
              <a:ext uri="{FF2B5EF4-FFF2-40B4-BE49-F238E27FC236}">
                <a16:creationId xmlns:a16="http://schemas.microsoft.com/office/drawing/2014/main" id="{5166A4AA-0E1B-4738-801A-E02AAADF83A4}"/>
              </a:ext>
            </a:extLst>
          </p:cNvPr>
          <p:cNvGraphicFramePr>
            <a:graphicFrameLocks noGrp="1"/>
          </p:cNvGraphicFramePr>
          <p:nvPr>
            <p:ph type="chart" sz="quarter" idx="13"/>
            <p:extLst>
              <p:ext uri="{D42A27DB-BD31-4B8C-83A1-F6EECF244321}">
                <p14:modId xmlns:p14="http://schemas.microsoft.com/office/powerpoint/2010/main" val="260507530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741D32-C0EB-4873-9951-65C9D5EC9E35}"/>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E9087A4A-0389-4690-B3E2-1B1ED1FC3A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62465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2259-29D6-4438-A29D-DCEBDE7DCF16}"/>
              </a:ext>
            </a:extLst>
          </p:cNvPr>
          <p:cNvSpPr>
            <a:spLocks noGrp="1"/>
          </p:cNvSpPr>
          <p:nvPr>
            <p:ph type="title"/>
          </p:nvPr>
        </p:nvSpPr>
        <p:spPr/>
        <p:txBody>
          <a:bodyPr/>
          <a:lstStyle/>
          <a:p>
            <a:r>
              <a:rPr lang="en-US"/>
              <a:t>Instagram Interaction Rate | baskinrobbinsme</a:t>
            </a:r>
          </a:p>
        </p:txBody>
      </p:sp>
      <p:graphicFrame>
        <p:nvGraphicFramePr>
          <p:cNvPr id="6" name="Chart Placeholder 5">
            <a:extLst>
              <a:ext uri="{FF2B5EF4-FFF2-40B4-BE49-F238E27FC236}">
                <a16:creationId xmlns:a16="http://schemas.microsoft.com/office/drawing/2014/main" id="{A823CCF4-832B-4E58-9445-8D051AD85BFC}"/>
              </a:ext>
            </a:extLst>
          </p:cNvPr>
          <p:cNvGraphicFramePr>
            <a:graphicFrameLocks noGrp="1"/>
          </p:cNvGraphicFramePr>
          <p:nvPr>
            <p:ph type="chart" sz="quarter" idx="13"/>
            <p:extLst>
              <p:ext uri="{D42A27DB-BD31-4B8C-83A1-F6EECF244321}">
                <p14:modId xmlns:p14="http://schemas.microsoft.com/office/powerpoint/2010/main" val="369139026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916C27-7788-4CD1-AB81-B1ED73681927}"/>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5D76B437-4391-4228-8078-59A413A927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9510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9C859-E36C-4515-8F8F-58C3F9C94119}"/>
              </a:ext>
            </a:extLst>
          </p:cNvPr>
          <p:cNvSpPr>
            <a:spLocks noGrp="1"/>
          </p:cNvSpPr>
          <p:nvPr>
            <p:ph type="title"/>
          </p:nvPr>
        </p:nvSpPr>
        <p:spPr/>
        <p:txBody>
          <a:bodyPr/>
          <a:lstStyle/>
          <a:p>
            <a:r>
              <a:rPr lang="en-US"/>
              <a:t>Instagram Videos Table | baskinrobbinsme - 1 of 9</a:t>
            </a:r>
          </a:p>
        </p:txBody>
      </p:sp>
      <p:graphicFrame>
        <p:nvGraphicFramePr>
          <p:cNvPr id="5" name="Table Placeholder 4">
            <a:extLst>
              <a:ext uri="{FF2B5EF4-FFF2-40B4-BE49-F238E27FC236}">
                <a16:creationId xmlns:a16="http://schemas.microsoft.com/office/drawing/2014/main" id="{E51C23AA-54E4-48EE-B558-800044625C5B}"/>
              </a:ext>
            </a:extLst>
          </p:cNvPr>
          <p:cNvGraphicFramePr>
            <a:graphicFrameLocks noGrp="1"/>
          </p:cNvGraphicFramePr>
          <p:nvPr>
            <p:ph type="tbl" sz="quarter" idx="13"/>
            <p:extLst>
              <p:ext uri="{D42A27DB-BD31-4B8C-83A1-F6EECF244321}">
                <p14:modId xmlns:p14="http://schemas.microsoft.com/office/powerpoint/2010/main" val="48098391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45308804"/>
                    </a:ext>
                  </a:extLst>
                </a:gridCol>
                <a:gridCol w="493776">
                  <a:extLst>
                    <a:ext uri="{9D8B030D-6E8A-4147-A177-3AD203B41FA5}">
                      <a16:colId xmlns:a16="http://schemas.microsoft.com/office/drawing/2014/main" val="4108394322"/>
                    </a:ext>
                  </a:extLst>
                </a:gridCol>
                <a:gridCol w="1152144">
                  <a:extLst>
                    <a:ext uri="{9D8B030D-6E8A-4147-A177-3AD203B41FA5}">
                      <a16:colId xmlns:a16="http://schemas.microsoft.com/office/drawing/2014/main" val="4287894026"/>
                    </a:ext>
                  </a:extLst>
                </a:gridCol>
                <a:gridCol w="493776">
                  <a:extLst>
                    <a:ext uri="{9D8B030D-6E8A-4147-A177-3AD203B41FA5}">
                      <a16:colId xmlns:a16="http://schemas.microsoft.com/office/drawing/2014/main" val="1772826904"/>
                    </a:ext>
                  </a:extLst>
                </a:gridCol>
                <a:gridCol w="493776">
                  <a:extLst>
                    <a:ext uri="{9D8B030D-6E8A-4147-A177-3AD203B41FA5}">
                      <a16:colId xmlns:a16="http://schemas.microsoft.com/office/drawing/2014/main" val="3618218624"/>
                    </a:ext>
                  </a:extLst>
                </a:gridCol>
                <a:gridCol w="493776">
                  <a:extLst>
                    <a:ext uri="{9D8B030D-6E8A-4147-A177-3AD203B41FA5}">
                      <a16:colId xmlns:a16="http://schemas.microsoft.com/office/drawing/2014/main" val="493274250"/>
                    </a:ext>
                  </a:extLst>
                </a:gridCol>
                <a:gridCol w="493776">
                  <a:extLst>
                    <a:ext uri="{9D8B030D-6E8A-4147-A177-3AD203B41FA5}">
                      <a16:colId xmlns:a16="http://schemas.microsoft.com/office/drawing/2014/main" val="2512797304"/>
                    </a:ext>
                  </a:extLst>
                </a:gridCol>
                <a:gridCol w="493776">
                  <a:extLst>
                    <a:ext uri="{9D8B030D-6E8A-4147-A177-3AD203B41FA5}">
                      <a16:colId xmlns:a16="http://schemas.microsoft.com/office/drawing/2014/main" val="2667002891"/>
                    </a:ext>
                  </a:extLst>
                </a:gridCol>
                <a:gridCol w="493776">
                  <a:extLst>
                    <a:ext uri="{9D8B030D-6E8A-4147-A177-3AD203B41FA5}">
                      <a16:colId xmlns:a16="http://schemas.microsoft.com/office/drawing/2014/main" val="3344218118"/>
                    </a:ext>
                  </a:extLst>
                </a:gridCol>
                <a:gridCol w="493776">
                  <a:extLst>
                    <a:ext uri="{9D8B030D-6E8A-4147-A177-3AD203B41FA5}">
                      <a16:colId xmlns:a16="http://schemas.microsoft.com/office/drawing/2014/main" val="3619326900"/>
                    </a:ext>
                  </a:extLst>
                </a:gridCol>
                <a:gridCol w="493776">
                  <a:extLst>
                    <a:ext uri="{9D8B030D-6E8A-4147-A177-3AD203B41FA5}">
                      <a16:colId xmlns:a16="http://schemas.microsoft.com/office/drawing/2014/main" val="1722205030"/>
                    </a:ext>
                  </a:extLst>
                </a:gridCol>
                <a:gridCol w="493776">
                  <a:extLst>
                    <a:ext uri="{9D8B030D-6E8A-4147-A177-3AD203B41FA5}">
                      <a16:colId xmlns:a16="http://schemas.microsoft.com/office/drawing/2014/main" val="74544187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311138598"/>
                  </a:ext>
                </a:extLst>
              </a:tr>
            </a:tbl>
          </a:graphicData>
        </a:graphic>
      </p:graphicFrame>
      <p:sp>
        <p:nvSpPr>
          <p:cNvPr id="4" name="Text Placeholder 3">
            <a:extLst>
              <a:ext uri="{FF2B5EF4-FFF2-40B4-BE49-F238E27FC236}">
                <a16:creationId xmlns:a16="http://schemas.microsoft.com/office/drawing/2014/main" id="{8DCDFCA7-A53D-4EB3-A692-19A687F8BF5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115644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F88DF-FC09-4890-8877-5C0319025E16}"/>
              </a:ext>
            </a:extLst>
          </p:cNvPr>
          <p:cNvSpPr>
            <a:spLocks noGrp="1"/>
          </p:cNvSpPr>
          <p:nvPr>
            <p:ph type="title"/>
          </p:nvPr>
        </p:nvSpPr>
        <p:spPr/>
        <p:txBody>
          <a:bodyPr/>
          <a:lstStyle/>
          <a:p>
            <a:r>
              <a:rPr lang="en-US"/>
              <a:t>Instagram Videos Table | baskinrobbinsme - 2 of 9</a:t>
            </a:r>
          </a:p>
        </p:txBody>
      </p:sp>
      <p:graphicFrame>
        <p:nvGraphicFramePr>
          <p:cNvPr id="5" name="Table Placeholder 4">
            <a:extLst>
              <a:ext uri="{FF2B5EF4-FFF2-40B4-BE49-F238E27FC236}">
                <a16:creationId xmlns:a16="http://schemas.microsoft.com/office/drawing/2014/main" id="{7036DA2E-DA4D-4B80-AB54-31719C4D36A1}"/>
              </a:ext>
            </a:extLst>
          </p:cNvPr>
          <p:cNvGraphicFramePr>
            <a:graphicFrameLocks noGrp="1"/>
          </p:cNvGraphicFramePr>
          <p:nvPr>
            <p:ph type="tbl" sz="quarter" idx="13"/>
            <p:extLst>
              <p:ext uri="{D42A27DB-BD31-4B8C-83A1-F6EECF244321}">
                <p14:modId xmlns:p14="http://schemas.microsoft.com/office/powerpoint/2010/main" val="40354058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98482015"/>
                    </a:ext>
                  </a:extLst>
                </a:gridCol>
                <a:gridCol w="493776">
                  <a:extLst>
                    <a:ext uri="{9D8B030D-6E8A-4147-A177-3AD203B41FA5}">
                      <a16:colId xmlns:a16="http://schemas.microsoft.com/office/drawing/2014/main" val="2739212804"/>
                    </a:ext>
                  </a:extLst>
                </a:gridCol>
                <a:gridCol w="1152144">
                  <a:extLst>
                    <a:ext uri="{9D8B030D-6E8A-4147-A177-3AD203B41FA5}">
                      <a16:colId xmlns:a16="http://schemas.microsoft.com/office/drawing/2014/main" val="733114284"/>
                    </a:ext>
                  </a:extLst>
                </a:gridCol>
                <a:gridCol w="493776">
                  <a:extLst>
                    <a:ext uri="{9D8B030D-6E8A-4147-A177-3AD203B41FA5}">
                      <a16:colId xmlns:a16="http://schemas.microsoft.com/office/drawing/2014/main" val="3743020719"/>
                    </a:ext>
                  </a:extLst>
                </a:gridCol>
                <a:gridCol w="493776">
                  <a:extLst>
                    <a:ext uri="{9D8B030D-6E8A-4147-A177-3AD203B41FA5}">
                      <a16:colId xmlns:a16="http://schemas.microsoft.com/office/drawing/2014/main" val="3568848621"/>
                    </a:ext>
                  </a:extLst>
                </a:gridCol>
                <a:gridCol w="493776">
                  <a:extLst>
                    <a:ext uri="{9D8B030D-6E8A-4147-A177-3AD203B41FA5}">
                      <a16:colId xmlns:a16="http://schemas.microsoft.com/office/drawing/2014/main" val="385044218"/>
                    </a:ext>
                  </a:extLst>
                </a:gridCol>
                <a:gridCol w="493776">
                  <a:extLst>
                    <a:ext uri="{9D8B030D-6E8A-4147-A177-3AD203B41FA5}">
                      <a16:colId xmlns:a16="http://schemas.microsoft.com/office/drawing/2014/main" val="545555973"/>
                    </a:ext>
                  </a:extLst>
                </a:gridCol>
                <a:gridCol w="493776">
                  <a:extLst>
                    <a:ext uri="{9D8B030D-6E8A-4147-A177-3AD203B41FA5}">
                      <a16:colId xmlns:a16="http://schemas.microsoft.com/office/drawing/2014/main" val="1348136521"/>
                    </a:ext>
                  </a:extLst>
                </a:gridCol>
                <a:gridCol w="493776">
                  <a:extLst>
                    <a:ext uri="{9D8B030D-6E8A-4147-A177-3AD203B41FA5}">
                      <a16:colId xmlns:a16="http://schemas.microsoft.com/office/drawing/2014/main" val="2618426883"/>
                    </a:ext>
                  </a:extLst>
                </a:gridCol>
                <a:gridCol w="493776">
                  <a:extLst>
                    <a:ext uri="{9D8B030D-6E8A-4147-A177-3AD203B41FA5}">
                      <a16:colId xmlns:a16="http://schemas.microsoft.com/office/drawing/2014/main" val="1324161982"/>
                    </a:ext>
                  </a:extLst>
                </a:gridCol>
                <a:gridCol w="493776">
                  <a:extLst>
                    <a:ext uri="{9D8B030D-6E8A-4147-A177-3AD203B41FA5}">
                      <a16:colId xmlns:a16="http://schemas.microsoft.com/office/drawing/2014/main" val="4036410080"/>
                    </a:ext>
                  </a:extLst>
                </a:gridCol>
                <a:gridCol w="493776">
                  <a:extLst>
                    <a:ext uri="{9D8B030D-6E8A-4147-A177-3AD203B41FA5}">
                      <a16:colId xmlns:a16="http://schemas.microsoft.com/office/drawing/2014/main" val="89999561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0642938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- 2020-07-25 13:16:27</a:t>
                      </a:r>
                      <a:r>
                        <a:rPr kumimoji="0" lang="en-US" sz="1000" b="0" i="0" u="none" strike="noStrike" kern="1200" cap="none" spc="0" normalizeH="0" baseline="0" noProof="0">
                          <a:ln>
                            <a:noFill/>
                          </a:ln>
                          <a:solidFill>
                            <a:prstClr val="black"/>
                          </a:solidFill>
                          <a:effectLst/>
                          <a:uLnTx/>
                          <a:uFillTx/>
                          <a:latin typeface="+mn-lt"/>
                          <a:ea typeface="+mn-ea"/>
                          <a:cs typeface="+mn-cs"/>
                        </a:rPr>
                        <a:t>
 Double the happiness is BACK again! 
Delight one more time in delicious, creamy Nutella topping on your favorite Sundaes! 
Stay tuned for our Happiness Pack with a free Nutella jar!
Order now in UAE on 600503031 or online through the link in the bio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07/29/2020 12:09:52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https://www.instagram.com/p/CDEP-tsBA5A/media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34.28 %</a:t>
                      </a:r>
                    </a:p>
                  </a:txBody>
                  <a:tcPr/>
                </a:tc>
                <a:extLst>
                  <a:ext uri="{0D108BD9-81ED-4DB2-BD59-A6C34878D82A}">
                    <a16:rowId xmlns:a16="http://schemas.microsoft.com/office/drawing/2014/main" val="2542386748"/>
                  </a:ext>
                </a:extLst>
              </a:tr>
            </a:tbl>
          </a:graphicData>
        </a:graphic>
      </p:graphicFrame>
      <p:sp>
        <p:nvSpPr>
          <p:cNvPr id="4" name="Text Placeholder 3">
            <a:extLst>
              <a:ext uri="{FF2B5EF4-FFF2-40B4-BE49-F238E27FC236}">
                <a16:creationId xmlns:a16="http://schemas.microsoft.com/office/drawing/2014/main" id="{BAE7FA1F-5B55-46DD-BD6D-FD1E5F6E751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3000698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A6F36-5FC7-4621-8345-508DDF369D94}"/>
              </a:ext>
            </a:extLst>
          </p:cNvPr>
          <p:cNvSpPr>
            <a:spLocks noGrp="1"/>
          </p:cNvSpPr>
          <p:nvPr>
            <p:ph type="title"/>
          </p:nvPr>
        </p:nvSpPr>
        <p:spPr/>
        <p:txBody>
          <a:bodyPr/>
          <a:lstStyle/>
          <a:p>
            <a:r>
              <a:rPr lang="en-US"/>
              <a:t>Instagram Videos Table | baskinrobbinsme - 3 of 9</a:t>
            </a:r>
          </a:p>
        </p:txBody>
      </p:sp>
      <p:graphicFrame>
        <p:nvGraphicFramePr>
          <p:cNvPr id="5" name="Table Placeholder 4">
            <a:extLst>
              <a:ext uri="{FF2B5EF4-FFF2-40B4-BE49-F238E27FC236}">
                <a16:creationId xmlns:a16="http://schemas.microsoft.com/office/drawing/2014/main" id="{8F1D3CBA-8890-44C6-871B-8C0FC0B5C8C8}"/>
              </a:ext>
            </a:extLst>
          </p:cNvPr>
          <p:cNvGraphicFramePr>
            <a:graphicFrameLocks noGrp="1"/>
          </p:cNvGraphicFramePr>
          <p:nvPr>
            <p:ph type="tbl" sz="quarter" idx="13"/>
            <p:extLst>
              <p:ext uri="{D42A27DB-BD31-4B8C-83A1-F6EECF244321}">
                <p14:modId xmlns:p14="http://schemas.microsoft.com/office/powerpoint/2010/main" val="20101243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26927875"/>
                    </a:ext>
                  </a:extLst>
                </a:gridCol>
                <a:gridCol w="493776">
                  <a:extLst>
                    <a:ext uri="{9D8B030D-6E8A-4147-A177-3AD203B41FA5}">
                      <a16:colId xmlns:a16="http://schemas.microsoft.com/office/drawing/2014/main" val="3528713589"/>
                    </a:ext>
                  </a:extLst>
                </a:gridCol>
                <a:gridCol w="1152144">
                  <a:extLst>
                    <a:ext uri="{9D8B030D-6E8A-4147-A177-3AD203B41FA5}">
                      <a16:colId xmlns:a16="http://schemas.microsoft.com/office/drawing/2014/main" val="3171092391"/>
                    </a:ext>
                  </a:extLst>
                </a:gridCol>
                <a:gridCol w="493776">
                  <a:extLst>
                    <a:ext uri="{9D8B030D-6E8A-4147-A177-3AD203B41FA5}">
                      <a16:colId xmlns:a16="http://schemas.microsoft.com/office/drawing/2014/main" val="1923794456"/>
                    </a:ext>
                  </a:extLst>
                </a:gridCol>
                <a:gridCol w="493776">
                  <a:extLst>
                    <a:ext uri="{9D8B030D-6E8A-4147-A177-3AD203B41FA5}">
                      <a16:colId xmlns:a16="http://schemas.microsoft.com/office/drawing/2014/main" val="2767700668"/>
                    </a:ext>
                  </a:extLst>
                </a:gridCol>
                <a:gridCol w="493776">
                  <a:extLst>
                    <a:ext uri="{9D8B030D-6E8A-4147-A177-3AD203B41FA5}">
                      <a16:colId xmlns:a16="http://schemas.microsoft.com/office/drawing/2014/main" val="2707615421"/>
                    </a:ext>
                  </a:extLst>
                </a:gridCol>
                <a:gridCol w="493776">
                  <a:extLst>
                    <a:ext uri="{9D8B030D-6E8A-4147-A177-3AD203B41FA5}">
                      <a16:colId xmlns:a16="http://schemas.microsoft.com/office/drawing/2014/main" val="3986220631"/>
                    </a:ext>
                  </a:extLst>
                </a:gridCol>
                <a:gridCol w="493776">
                  <a:extLst>
                    <a:ext uri="{9D8B030D-6E8A-4147-A177-3AD203B41FA5}">
                      <a16:colId xmlns:a16="http://schemas.microsoft.com/office/drawing/2014/main" val="4144359562"/>
                    </a:ext>
                  </a:extLst>
                </a:gridCol>
                <a:gridCol w="493776">
                  <a:extLst>
                    <a:ext uri="{9D8B030D-6E8A-4147-A177-3AD203B41FA5}">
                      <a16:colId xmlns:a16="http://schemas.microsoft.com/office/drawing/2014/main" val="2052739508"/>
                    </a:ext>
                  </a:extLst>
                </a:gridCol>
                <a:gridCol w="493776">
                  <a:extLst>
                    <a:ext uri="{9D8B030D-6E8A-4147-A177-3AD203B41FA5}">
                      <a16:colId xmlns:a16="http://schemas.microsoft.com/office/drawing/2014/main" val="2442021611"/>
                    </a:ext>
                  </a:extLst>
                </a:gridCol>
                <a:gridCol w="493776">
                  <a:extLst>
                    <a:ext uri="{9D8B030D-6E8A-4147-A177-3AD203B41FA5}">
                      <a16:colId xmlns:a16="http://schemas.microsoft.com/office/drawing/2014/main" val="3449894146"/>
                    </a:ext>
                  </a:extLst>
                </a:gridCol>
                <a:gridCol w="493776">
                  <a:extLst>
                    <a:ext uri="{9D8B030D-6E8A-4147-A177-3AD203B41FA5}">
                      <a16:colId xmlns:a16="http://schemas.microsoft.com/office/drawing/2014/main" val="33929879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5697523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- 2020-07-24 08:58:16</a:t>
                      </a:r>
                      <a:r>
                        <a:rPr kumimoji="0" lang="en-US" sz="1000" b="0" i="0" u="none" strike="noStrike" kern="1200" cap="none" spc="0" normalizeH="0" baseline="0" noProof="0">
                          <a:ln>
                            <a:noFill/>
                          </a:ln>
                          <a:solidFill>
                            <a:prstClr val="black"/>
                          </a:solidFill>
                          <a:effectLst/>
                          <a:uLnTx/>
                          <a:uFillTx/>
                          <a:latin typeface="+mn-lt"/>
                          <a:ea typeface="+mn-ea"/>
                          <a:cs typeface="+mn-cs"/>
                        </a:rPr>
                        <a:t>
 Something's coming.
It’s creamy, nutty and makes everything yummy!
Guess and stand a chance to win a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شيء ما قادم
إنه غني و بالبندق ويجعل كل شيء لذيذ!
خمن واحصل على فرصة للفوز بآيس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12:09:56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https://www.instagram.com/p/CDBNp48B6wV/media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25.85 %</a:t>
                      </a:r>
                    </a:p>
                  </a:txBody>
                  <a:tcPr/>
                </a:tc>
                <a:extLst>
                  <a:ext uri="{0D108BD9-81ED-4DB2-BD59-A6C34878D82A}">
                    <a16:rowId xmlns:a16="http://schemas.microsoft.com/office/drawing/2014/main" val="2841217070"/>
                  </a:ext>
                </a:extLst>
              </a:tr>
            </a:tbl>
          </a:graphicData>
        </a:graphic>
      </p:graphicFrame>
      <p:sp>
        <p:nvSpPr>
          <p:cNvPr id="4" name="Text Placeholder 3">
            <a:extLst>
              <a:ext uri="{FF2B5EF4-FFF2-40B4-BE49-F238E27FC236}">
                <a16:creationId xmlns:a16="http://schemas.microsoft.com/office/drawing/2014/main" id="{2C17ACFE-8450-42EB-8D16-67014500251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7649655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44857-89F3-4EFA-93E8-AF00E2FD9F84}"/>
              </a:ext>
            </a:extLst>
          </p:cNvPr>
          <p:cNvSpPr>
            <a:spLocks noGrp="1"/>
          </p:cNvSpPr>
          <p:nvPr>
            <p:ph type="title"/>
          </p:nvPr>
        </p:nvSpPr>
        <p:spPr/>
        <p:txBody>
          <a:bodyPr/>
          <a:lstStyle/>
          <a:p>
            <a:r>
              <a:rPr lang="en-US"/>
              <a:t>Instagram Videos Table | baskinrobbinsme - 4 of 9</a:t>
            </a:r>
          </a:p>
        </p:txBody>
      </p:sp>
      <p:graphicFrame>
        <p:nvGraphicFramePr>
          <p:cNvPr id="5" name="Table Placeholder 4">
            <a:extLst>
              <a:ext uri="{FF2B5EF4-FFF2-40B4-BE49-F238E27FC236}">
                <a16:creationId xmlns:a16="http://schemas.microsoft.com/office/drawing/2014/main" id="{7556264D-38D5-4F66-A72B-488165BAF942}"/>
              </a:ext>
            </a:extLst>
          </p:cNvPr>
          <p:cNvGraphicFramePr>
            <a:graphicFrameLocks noGrp="1"/>
          </p:cNvGraphicFramePr>
          <p:nvPr>
            <p:ph type="tbl" sz="quarter" idx="13"/>
            <p:extLst>
              <p:ext uri="{D42A27DB-BD31-4B8C-83A1-F6EECF244321}">
                <p14:modId xmlns:p14="http://schemas.microsoft.com/office/powerpoint/2010/main" val="32603425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73058824"/>
                    </a:ext>
                  </a:extLst>
                </a:gridCol>
                <a:gridCol w="493776">
                  <a:extLst>
                    <a:ext uri="{9D8B030D-6E8A-4147-A177-3AD203B41FA5}">
                      <a16:colId xmlns:a16="http://schemas.microsoft.com/office/drawing/2014/main" val="329011158"/>
                    </a:ext>
                  </a:extLst>
                </a:gridCol>
                <a:gridCol w="1152144">
                  <a:extLst>
                    <a:ext uri="{9D8B030D-6E8A-4147-A177-3AD203B41FA5}">
                      <a16:colId xmlns:a16="http://schemas.microsoft.com/office/drawing/2014/main" val="2484802583"/>
                    </a:ext>
                  </a:extLst>
                </a:gridCol>
                <a:gridCol w="493776">
                  <a:extLst>
                    <a:ext uri="{9D8B030D-6E8A-4147-A177-3AD203B41FA5}">
                      <a16:colId xmlns:a16="http://schemas.microsoft.com/office/drawing/2014/main" val="4224280478"/>
                    </a:ext>
                  </a:extLst>
                </a:gridCol>
                <a:gridCol w="493776">
                  <a:extLst>
                    <a:ext uri="{9D8B030D-6E8A-4147-A177-3AD203B41FA5}">
                      <a16:colId xmlns:a16="http://schemas.microsoft.com/office/drawing/2014/main" val="3356850892"/>
                    </a:ext>
                  </a:extLst>
                </a:gridCol>
                <a:gridCol w="493776">
                  <a:extLst>
                    <a:ext uri="{9D8B030D-6E8A-4147-A177-3AD203B41FA5}">
                      <a16:colId xmlns:a16="http://schemas.microsoft.com/office/drawing/2014/main" val="3986829066"/>
                    </a:ext>
                  </a:extLst>
                </a:gridCol>
                <a:gridCol w="493776">
                  <a:extLst>
                    <a:ext uri="{9D8B030D-6E8A-4147-A177-3AD203B41FA5}">
                      <a16:colId xmlns:a16="http://schemas.microsoft.com/office/drawing/2014/main" val="3694537258"/>
                    </a:ext>
                  </a:extLst>
                </a:gridCol>
                <a:gridCol w="493776">
                  <a:extLst>
                    <a:ext uri="{9D8B030D-6E8A-4147-A177-3AD203B41FA5}">
                      <a16:colId xmlns:a16="http://schemas.microsoft.com/office/drawing/2014/main" val="1912922282"/>
                    </a:ext>
                  </a:extLst>
                </a:gridCol>
                <a:gridCol w="493776">
                  <a:extLst>
                    <a:ext uri="{9D8B030D-6E8A-4147-A177-3AD203B41FA5}">
                      <a16:colId xmlns:a16="http://schemas.microsoft.com/office/drawing/2014/main" val="2416290604"/>
                    </a:ext>
                  </a:extLst>
                </a:gridCol>
                <a:gridCol w="493776">
                  <a:extLst>
                    <a:ext uri="{9D8B030D-6E8A-4147-A177-3AD203B41FA5}">
                      <a16:colId xmlns:a16="http://schemas.microsoft.com/office/drawing/2014/main" val="2989406683"/>
                    </a:ext>
                  </a:extLst>
                </a:gridCol>
                <a:gridCol w="493776">
                  <a:extLst>
                    <a:ext uri="{9D8B030D-6E8A-4147-A177-3AD203B41FA5}">
                      <a16:colId xmlns:a16="http://schemas.microsoft.com/office/drawing/2014/main" val="4269581621"/>
                    </a:ext>
                  </a:extLst>
                </a:gridCol>
                <a:gridCol w="493776">
                  <a:extLst>
                    <a:ext uri="{9D8B030D-6E8A-4147-A177-3AD203B41FA5}">
                      <a16:colId xmlns:a16="http://schemas.microsoft.com/office/drawing/2014/main" val="327314215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4275278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- 2020-07-23 09:42:48</a:t>
                      </a:r>
                      <a:r>
                        <a:rPr kumimoji="0" lang="en-US" sz="1000" b="0" i="0" u="none" strike="noStrike" kern="1200" cap="none" spc="0" normalizeH="0" baseline="0" noProof="0">
                          <a:ln>
                            <a:noFill/>
                          </a:ln>
                          <a:solidFill>
                            <a:prstClr val="black"/>
                          </a:solidFill>
                          <a:effectLst/>
                          <a:uLnTx/>
                          <a:uFillTx/>
                          <a:latin typeface="+mn-lt"/>
                          <a:ea typeface="+mn-ea"/>
                          <a:cs typeface="+mn-cs"/>
                        </a:rPr>
                        <a:t>
 Want another hint?
It's usually spread and can easily melt.
If you know it, comment below for a chance to win a FREE ice cream cake.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إليكم تلميح اخر
يمكنك دهنها وتذوبها بسهولة.
إذا كنت تعرفها، قم بالتعليق للحصول على فرصة للفوز بكيك آيس كريم مجانية.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12:09:56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https://www.instagram.com/p/CC-t9HhhQ6B/media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26.27 %</a:t>
                      </a:r>
                    </a:p>
                  </a:txBody>
                  <a:tcPr/>
                </a:tc>
                <a:extLst>
                  <a:ext uri="{0D108BD9-81ED-4DB2-BD59-A6C34878D82A}">
                    <a16:rowId xmlns:a16="http://schemas.microsoft.com/office/drawing/2014/main" val="3532082184"/>
                  </a:ext>
                </a:extLst>
              </a:tr>
            </a:tbl>
          </a:graphicData>
        </a:graphic>
      </p:graphicFrame>
      <p:sp>
        <p:nvSpPr>
          <p:cNvPr id="4" name="Text Placeholder 3">
            <a:extLst>
              <a:ext uri="{FF2B5EF4-FFF2-40B4-BE49-F238E27FC236}">
                <a16:creationId xmlns:a16="http://schemas.microsoft.com/office/drawing/2014/main" id="{B3D69BA3-5E5F-482D-9770-32F42F344E5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840931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38328-390A-4266-B630-3C45DFBC1165}"/>
              </a:ext>
            </a:extLst>
          </p:cNvPr>
          <p:cNvSpPr>
            <a:spLocks noGrp="1"/>
          </p:cNvSpPr>
          <p:nvPr>
            <p:ph type="title"/>
          </p:nvPr>
        </p:nvSpPr>
        <p:spPr/>
        <p:txBody>
          <a:bodyPr/>
          <a:lstStyle/>
          <a:p>
            <a:r>
              <a:rPr lang="en-US"/>
              <a:t>Instagram Videos Table | baskinrobbinsme - 5 of 9</a:t>
            </a:r>
          </a:p>
        </p:txBody>
      </p:sp>
      <p:graphicFrame>
        <p:nvGraphicFramePr>
          <p:cNvPr id="5" name="Table Placeholder 4">
            <a:extLst>
              <a:ext uri="{FF2B5EF4-FFF2-40B4-BE49-F238E27FC236}">
                <a16:creationId xmlns:a16="http://schemas.microsoft.com/office/drawing/2014/main" id="{697BB05D-8D83-43BF-9B8B-A5A65D1A8A29}"/>
              </a:ext>
            </a:extLst>
          </p:cNvPr>
          <p:cNvGraphicFramePr>
            <a:graphicFrameLocks noGrp="1"/>
          </p:cNvGraphicFramePr>
          <p:nvPr>
            <p:ph type="tbl" sz="quarter" idx="13"/>
            <p:extLst>
              <p:ext uri="{D42A27DB-BD31-4B8C-83A1-F6EECF244321}">
                <p14:modId xmlns:p14="http://schemas.microsoft.com/office/powerpoint/2010/main" val="97224498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1431516"/>
                    </a:ext>
                  </a:extLst>
                </a:gridCol>
                <a:gridCol w="493776">
                  <a:extLst>
                    <a:ext uri="{9D8B030D-6E8A-4147-A177-3AD203B41FA5}">
                      <a16:colId xmlns:a16="http://schemas.microsoft.com/office/drawing/2014/main" val="2823011480"/>
                    </a:ext>
                  </a:extLst>
                </a:gridCol>
                <a:gridCol w="1152144">
                  <a:extLst>
                    <a:ext uri="{9D8B030D-6E8A-4147-A177-3AD203B41FA5}">
                      <a16:colId xmlns:a16="http://schemas.microsoft.com/office/drawing/2014/main" val="3042349471"/>
                    </a:ext>
                  </a:extLst>
                </a:gridCol>
                <a:gridCol w="493776">
                  <a:extLst>
                    <a:ext uri="{9D8B030D-6E8A-4147-A177-3AD203B41FA5}">
                      <a16:colId xmlns:a16="http://schemas.microsoft.com/office/drawing/2014/main" val="37717938"/>
                    </a:ext>
                  </a:extLst>
                </a:gridCol>
                <a:gridCol w="493776">
                  <a:extLst>
                    <a:ext uri="{9D8B030D-6E8A-4147-A177-3AD203B41FA5}">
                      <a16:colId xmlns:a16="http://schemas.microsoft.com/office/drawing/2014/main" val="4115658472"/>
                    </a:ext>
                  </a:extLst>
                </a:gridCol>
                <a:gridCol w="493776">
                  <a:extLst>
                    <a:ext uri="{9D8B030D-6E8A-4147-A177-3AD203B41FA5}">
                      <a16:colId xmlns:a16="http://schemas.microsoft.com/office/drawing/2014/main" val="405559453"/>
                    </a:ext>
                  </a:extLst>
                </a:gridCol>
                <a:gridCol w="493776">
                  <a:extLst>
                    <a:ext uri="{9D8B030D-6E8A-4147-A177-3AD203B41FA5}">
                      <a16:colId xmlns:a16="http://schemas.microsoft.com/office/drawing/2014/main" val="417939121"/>
                    </a:ext>
                  </a:extLst>
                </a:gridCol>
                <a:gridCol w="493776">
                  <a:extLst>
                    <a:ext uri="{9D8B030D-6E8A-4147-A177-3AD203B41FA5}">
                      <a16:colId xmlns:a16="http://schemas.microsoft.com/office/drawing/2014/main" val="973224226"/>
                    </a:ext>
                  </a:extLst>
                </a:gridCol>
                <a:gridCol w="493776">
                  <a:extLst>
                    <a:ext uri="{9D8B030D-6E8A-4147-A177-3AD203B41FA5}">
                      <a16:colId xmlns:a16="http://schemas.microsoft.com/office/drawing/2014/main" val="1868765082"/>
                    </a:ext>
                  </a:extLst>
                </a:gridCol>
                <a:gridCol w="493776">
                  <a:extLst>
                    <a:ext uri="{9D8B030D-6E8A-4147-A177-3AD203B41FA5}">
                      <a16:colId xmlns:a16="http://schemas.microsoft.com/office/drawing/2014/main" val="3616130689"/>
                    </a:ext>
                  </a:extLst>
                </a:gridCol>
                <a:gridCol w="493776">
                  <a:extLst>
                    <a:ext uri="{9D8B030D-6E8A-4147-A177-3AD203B41FA5}">
                      <a16:colId xmlns:a16="http://schemas.microsoft.com/office/drawing/2014/main" val="3772275630"/>
                    </a:ext>
                  </a:extLst>
                </a:gridCol>
                <a:gridCol w="493776">
                  <a:extLst>
                    <a:ext uri="{9D8B030D-6E8A-4147-A177-3AD203B41FA5}">
                      <a16:colId xmlns:a16="http://schemas.microsoft.com/office/drawing/2014/main" val="22114271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0641232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- 2020-07-21 06:44:50</a:t>
                      </a:r>
                      <a:r>
                        <a:rPr kumimoji="0" lang="en-US" sz="1000" b="0" i="0" u="none" strike="noStrike" kern="1200" cap="none" spc="0" normalizeH="0" baseline="0" noProof="0">
                          <a:ln>
                            <a:noFill/>
                          </a:ln>
                          <a:solidFill>
                            <a:prstClr val="black"/>
                          </a:solidFill>
                          <a:effectLst/>
                          <a:uLnTx/>
                          <a:uFillTx/>
                          <a:latin typeface="+mn-lt"/>
                          <a:ea typeface="+mn-ea"/>
                          <a:cs typeface="+mn-cs"/>
                        </a:rPr>
                        <a:t>
 Whether it's on top of a scoop or two, it brings happiness X2!
Comment to win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سواء كانت على مغرفة أو اثنتين ، فإنها تجلب السعادة </a:t>
                      </a:r>
                      <a:r>
                        <a:rPr kumimoji="0" lang="en-US" sz="1000" b="0" i="0" u="none" strike="noStrike" kern="1200" cap="none" spc="0" normalizeH="0" baseline="0" noProof="0">
                          <a:ln>
                            <a:noFill/>
                          </a:ln>
                          <a:solidFill>
                            <a:prstClr val="black"/>
                          </a:solidFill>
                          <a:effectLst/>
                          <a:uLnTx/>
                          <a:uFillTx/>
                          <a:latin typeface="+mn-lt"/>
                          <a:ea typeface="+mn-ea"/>
                          <a:cs typeface="+mn-cs"/>
                        </a:rPr>
                        <a:t>X2
</a:t>
                      </a:r>
                      <a:r>
                        <a:rPr kumimoji="0" lang="ar-AE" sz="1000" b="0" i="0" u="none" strike="noStrike" kern="1200" cap="none" spc="0" normalizeH="0" baseline="0" noProof="0">
                          <a:ln>
                            <a:noFill/>
                          </a:ln>
                          <a:solidFill>
                            <a:prstClr val="black"/>
                          </a:solidFill>
                          <a:effectLst/>
                          <a:uLnTx/>
                          <a:uFillTx/>
                          <a:latin typeface="+mn-lt"/>
                          <a:ea typeface="+mn-ea"/>
                          <a:cs typeface="+mn-cs"/>
                        </a:rPr>
                        <a:t>علق بتخمينك للفوز بآيس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07/21/2020 18:12:00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https://www.instagram.com/p/CC5P__6hOne/media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36.14 %</a:t>
                      </a:r>
                    </a:p>
                  </a:txBody>
                  <a:tcPr/>
                </a:tc>
                <a:extLst>
                  <a:ext uri="{0D108BD9-81ED-4DB2-BD59-A6C34878D82A}">
                    <a16:rowId xmlns:a16="http://schemas.microsoft.com/office/drawing/2014/main" val="650506991"/>
                  </a:ext>
                </a:extLst>
              </a:tr>
            </a:tbl>
          </a:graphicData>
        </a:graphic>
      </p:graphicFrame>
      <p:sp>
        <p:nvSpPr>
          <p:cNvPr id="4" name="Text Placeholder 3">
            <a:extLst>
              <a:ext uri="{FF2B5EF4-FFF2-40B4-BE49-F238E27FC236}">
                <a16:creationId xmlns:a16="http://schemas.microsoft.com/office/drawing/2014/main" id="{3DE2569E-3A3B-4984-931B-B3A0CE71FF59}"/>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8028997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C841E-447B-48F1-9318-A393C5EE85F5}"/>
              </a:ext>
            </a:extLst>
          </p:cNvPr>
          <p:cNvSpPr>
            <a:spLocks noGrp="1"/>
          </p:cNvSpPr>
          <p:nvPr>
            <p:ph type="title"/>
          </p:nvPr>
        </p:nvSpPr>
        <p:spPr/>
        <p:txBody>
          <a:bodyPr/>
          <a:lstStyle/>
          <a:p>
            <a:r>
              <a:rPr lang="en-US"/>
              <a:t>Instagram Videos Table | baskinrobbinsme - 6 of 9</a:t>
            </a:r>
          </a:p>
        </p:txBody>
      </p:sp>
      <p:graphicFrame>
        <p:nvGraphicFramePr>
          <p:cNvPr id="5" name="Table Placeholder 4">
            <a:extLst>
              <a:ext uri="{FF2B5EF4-FFF2-40B4-BE49-F238E27FC236}">
                <a16:creationId xmlns:a16="http://schemas.microsoft.com/office/drawing/2014/main" id="{9005E4B8-17E2-4D9E-94F7-BEB2990FE40A}"/>
              </a:ext>
            </a:extLst>
          </p:cNvPr>
          <p:cNvGraphicFramePr>
            <a:graphicFrameLocks noGrp="1"/>
          </p:cNvGraphicFramePr>
          <p:nvPr>
            <p:ph type="tbl" sz="quarter" idx="13"/>
            <p:extLst>
              <p:ext uri="{D42A27DB-BD31-4B8C-83A1-F6EECF244321}">
                <p14:modId xmlns:p14="http://schemas.microsoft.com/office/powerpoint/2010/main" val="260275255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90185468"/>
                    </a:ext>
                  </a:extLst>
                </a:gridCol>
                <a:gridCol w="493776">
                  <a:extLst>
                    <a:ext uri="{9D8B030D-6E8A-4147-A177-3AD203B41FA5}">
                      <a16:colId xmlns:a16="http://schemas.microsoft.com/office/drawing/2014/main" val="3609164964"/>
                    </a:ext>
                  </a:extLst>
                </a:gridCol>
                <a:gridCol w="1152144">
                  <a:extLst>
                    <a:ext uri="{9D8B030D-6E8A-4147-A177-3AD203B41FA5}">
                      <a16:colId xmlns:a16="http://schemas.microsoft.com/office/drawing/2014/main" val="1271419351"/>
                    </a:ext>
                  </a:extLst>
                </a:gridCol>
                <a:gridCol w="493776">
                  <a:extLst>
                    <a:ext uri="{9D8B030D-6E8A-4147-A177-3AD203B41FA5}">
                      <a16:colId xmlns:a16="http://schemas.microsoft.com/office/drawing/2014/main" val="3697173320"/>
                    </a:ext>
                  </a:extLst>
                </a:gridCol>
                <a:gridCol w="493776">
                  <a:extLst>
                    <a:ext uri="{9D8B030D-6E8A-4147-A177-3AD203B41FA5}">
                      <a16:colId xmlns:a16="http://schemas.microsoft.com/office/drawing/2014/main" val="190765445"/>
                    </a:ext>
                  </a:extLst>
                </a:gridCol>
                <a:gridCol w="493776">
                  <a:extLst>
                    <a:ext uri="{9D8B030D-6E8A-4147-A177-3AD203B41FA5}">
                      <a16:colId xmlns:a16="http://schemas.microsoft.com/office/drawing/2014/main" val="2903152679"/>
                    </a:ext>
                  </a:extLst>
                </a:gridCol>
                <a:gridCol w="493776">
                  <a:extLst>
                    <a:ext uri="{9D8B030D-6E8A-4147-A177-3AD203B41FA5}">
                      <a16:colId xmlns:a16="http://schemas.microsoft.com/office/drawing/2014/main" val="2161465344"/>
                    </a:ext>
                  </a:extLst>
                </a:gridCol>
                <a:gridCol w="493776">
                  <a:extLst>
                    <a:ext uri="{9D8B030D-6E8A-4147-A177-3AD203B41FA5}">
                      <a16:colId xmlns:a16="http://schemas.microsoft.com/office/drawing/2014/main" val="409687192"/>
                    </a:ext>
                  </a:extLst>
                </a:gridCol>
                <a:gridCol w="493776">
                  <a:extLst>
                    <a:ext uri="{9D8B030D-6E8A-4147-A177-3AD203B41FA5}">
                      <a16:colId xmlns:a16="http://schemas.microsoft.com/office/drawing/2014/main" val="2991026368"/>
                    </a:ext>
                  </a:extLst>
                </a:gridCol>
                <a:gridCol w="493776">
                  <a:extLst>
                    <a:ext uri="{9D8B030D-6E8A-4147-A177-3AD203B41FA5}">
                      <a16:colId xmlns:a16="http://schemas.microsoft.com/office/drawing/2014/main" val="2695093809"/>
                    </a:ext>
                  </a:extLst>
                </a:gridCol>
                <a:gridCol w="493776">
                  <a:extLst>
                    <a:ext uri="{9D8B030D-6E8A-4147-A177-3AD203B41FA5}">
                      <a16:colId xmlns:a16="http://schemas.microsoft.com/office/drawing/2014/main" val="3221104303"/>
                    </a:ext>
                  </a:extLst>
                </a:gridCol>
                <a:gridCol w="493776">
                  <a:extLst>
                    <a:ext uri="{9D8B030D-6E8A-4147-A177-3AD203B41FA5}">
                      <a16:colId xmlns:a16="http://schemas.microsoft.com/office/drawing/2014/main" val="41420155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64186675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- 2020-07-20 06:52:58</a:t>
                      </a:r>
                      <a:r>
                        <a:rPr kumimoji="0" lang="en-US" sz="1000" b="0" i="0" u="none" strike="noStrike" kern="1200" cap="none" spc="0" normalizeH="0" baseline="0" noProof="0">
                          <a:ln>
                            <a:noFill/>
                          </a:ln>
                          <a:solidFill>
                            <a:prstClr val="black"/>
                          </a:solidFill>
                          <a:effectLst/>
                          <a:uLnTx/>
                          <a:uFillTx/>
                          <a:latin typeface="+mn-lt"/>
                          <a:ea typeface="+mn-ea"/>
                          <a:cs typeface="+mn-cs"/>
                        </a:rPr>
                        <a:t>
 When it's back, it'll double up something!
Take a wild guess and you might win a FREE Happiness Pack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عندما يعود ، سوف يضاعف شيء!
خمن وقد تفوز بباقة السعادة مجاناً.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12:09:56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https://www.instagram.com/p/CC2sItQBteF/media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28.86 %</a:t>
                      </a:r>
                    </a:p>
                  </a:txBody>
                  <a:tcPr/>
                </a:tc>
                <a:extLst>
                  <a:ext uri="{0D108BD9-81ED-4DB2-BD59-A6C34878D82A}">
                    <a16:rowId xmlns:a16="http://schemas.microsoft.com/office/drawing/2014/main" val="2041589075"/>
                  </a:ext>
                </a:extLst>
              </a:tr>
            </a:tbl>
          </a:graphicData>
        </a:graphic>
      </p:graphicFrame>
      <p:sp>
        <p:nvSpPr>
          <p:cNvPr id="4" name="Text Placeholder 3">
            <a:extLst>
              <a:ext uri="{FF2B5EF4-FFF2-40B4-BE49-F238E27FC236}">
                <a16:creationId xmlns:a16="http://schemas.microsoft.com/office/drawing/2014/main" id="{B3EADC20-6699-44AA-9A73-162170F32189}"/>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7446185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31644-5949-4E9A-AEA7-D519F84779B7}"/>
              </a:ext>
            </a:extLst>
          </p:cNvPr>
          <p:cNvSpPr>
            <a:spLocks noGrp="1"/>
          </p:cNvSpPr>
          <p:nvPr>
            <p:ph type="title"/>
          </p:nvPr>
        </p:nvSpPr>
        <p:spPr/>
        <p:txBody>
          <a:bodyPr/>
          <a:lstStyle/>
          <a:p>
            <a:r>
              <a:rPr lang="en-US"/>
              <a:t>Instagram Videos Table | baskinrobbinsme - 7 of 9</a:t>
            </a:r>
          </a:p>
        </p:txBody>
      </p:sp>
      <p:graphicFrame>
        <p:nvGraphicFramePr>
          <p:cNvPr id="5" name="Table Placeholder 4">
            <a:extLst>
              <a:ext uri="{FF2B5EF4-FFF2-40B4-BE49-F238E27FC236}">
                <a16:creationId xmlns:a16="http://schemas.microsoft.com/office/drawing/2014/main" id="{DED9D0B7-8824-43DD-82EB-4B1C9A354D3D}"/>
              </a:ext>
            </a:extLst>
          </p:cNvPr>
          <p:cNvGraphicFramePr>
            <a:graphicFrameLocks noGrp="1"/>
          </p:cNvGraphicFramePr>
          <p:nvPr>
            <p:ph type="tbl" sz="quarter" idx="13"/>
            <p:extLst>
              <p:ext uri="{D42A27DB-BD31-4B8C-83A1-F6EECF244321}">
                <p14:modId xmlns:p14="http://schemas.microsoft.com/office/powerpoint/2010/main" val="34217605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7458029"/>
                    </a:ext>
                  </a:extLst>
                </a:gridCol>
                <a:gridCol w="493776">
                  <a:extLst>
                    <a:ext uri="{9D8B030D-6E8A-4147-A177-3AD203B41FA5}">
                      <a16:colId xmlns:a16="http://schemas.microsoft.com/office/drawing/2014/main" val="3050540418"/>
                    </a:ext>
                  </a:extLst>
                </a:gridCol>
                <a:gridCol w="1152144">
                  <a:extLst>
                    <a:ext uri="{9D8B030D-6E8A-4147-A177-3AD203B41FA5}">
                      <a16:colId xmlns:a16="http://schemas.microsoft.com/office/drawing/2014/main" val="2825192257"/>
                    </a:ext>
                  </a:extLst>
                </a:gridCol>
                <a:gridCol w="493776">
                  <a:extLst>
                    <a:ext uri="{9D8B030D-6E8A-4147-A177-3AD203B41FA5}">
                      <a16:colId xmlns:a16="http://schemas.microsoft.com/office/drawing/2014/main" val="51102101"/>
                    </a:ext>
                  </a:extLst>
                </a:gridCol>
                <a:gridCol w="493776">
                  <a:extLst>
                    <a:ext uri="{9D8B030D-6E8A-4147-A177-3AD203B41FA5}">
                      <a16:colId xmlns:a16="http://schemas.microsoft.com/office/drawing/2014/main" val="2476721262"/>
                    </a:ext>
                  </a:extLst>
                </a:gridCol>
                <a:gridCol w="493776">
                  <a:extLst>
                    <a:ext uri="{9D8B030D-6E8A-4147-A177-3AD203B41FA5}">
                      <a16:colId xmlns:a16="http://schemas.microsoft.com/office/drawing/2014/main" val="2013054039"/>
                    </a:ext>
                  </a:extLst>
                </a:gridCol>
                <a:gridCol w="493776">
                  <a:extLst>
                    <a:ext uri="{9D8B030D-6E8A-4147-A177-3AD203B41FA5}">
                      <a16:colId xmlns:a16="http://schemas.microsoft.com/office/drawing/2014/main" val="1959193200"/>
                    </a:ext>
                  </a:extLst>
                </a:gridCol>
                <a:gridCol w="493776">
                  <a:extLst>
                    <a:ext uri="{9D8B030D-6E8A-4147-A177-3AD203B41FA5}">
                      <a16:colId xmlns:a16="http://schemas.microsoft.com/office/drawing/2014/main" val="3634404585"/>
                    </a:ext>
                  </a:extLst>
                </a:gridCol>
                <a:gridCol w="493776">
                  <a:extLst>
                    <a:ext uri="{9D8B030D-6E8A-4147-A177-3AD203B41FA5}">
                      <a16:colId xmlns:a16="http://schemas.microsoft.com/office/drawing/2014/main" val="238161743"/>
                    </a:ext>
                  </a:extLst>
                </a:gridCol>
                <a:gridCol w="493776">
                  <a:extLst>
                    <a:ext uri="{9D8B030D-6E8A-4147-A177-3AD203B41FA5}">
                      <a16:colId xmlns:a16="http://schemas.microsoft.com/office/drawing/2014/main" val="1853702775"/>
                    </a:ext>
                  </a:extLst>
                </a:gridCol>
                <a:gridCol w="493776">
                  <a:extLst>
                    <a:ext uri="{9D8B030D-6E8A-4147-A177-3AD203B41FA5}">
                      <a16:colId xmlns:a16="http://schemas.microsoft.com/office/drawing/2014/main" val="3034688901"/>
                    </a:ext>
                  </a:extLst>
                </a:gridCol>
                <a:gridCol w="493776">
                  <a:extLst>
                    <a:ext uri="{9D8B030D-6E8A-4147-A177-3AD203B41FA5}">
                      <a16:colId xmlns:a16="http://schemas.microsoft.com/office/drawing/2014/main" val="40365844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340475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18:47:27</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 UAE making history one more time and extending Hope to outer space.
We wish the Hope Probe a safe and successful mission.
@hopemarsmission 
</a:t>
                      </a:r>
                      <a:r>
                        <a:rPr kumimoji="0" lang="ar-AE" sz="1000" b="0" i="0" u="none" strike="noStrike" kern="1200" cap="none" spc="0" normalizeH="0" baseline="0" noProof="0">
                          <a:ln>
                            <a:noFill/>
                          </a:ln>
                          <a:solidFill>
                            <a:prstClr val="black"/>
                          </a:solidFill>
                          <a:effectLst/>
                          <a:uLnTx/>
                          <a:uFillTx/>
                          <a:latin typeface="+mn-lt"/>
                          <a:ea typeface="+mn-ea"/>
                          <a:cs typeface="+mn-cs"/>
                        </a:rPr>
                        <a:t>نحتفل اليوم بإنجاز تاريخي جديد لدولة الإمارات العربية المتحدة لنشرها للأمل في الفضاء الخارجي.
نتمنى لمسبار الأمل مهمة آمنة وناجحة.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12:09:56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https://www.instagram.com/p/CC1ZGuBBoTC/media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21.27 %</a:t>
                      </a:r>
                    </a:p>
                  </a:txBody>
                  <a:tcPr/>
                </a:tc>
                <a:extLst>
                  <a:ext uri="{0D108BD9-81ED-4DB2-BD59-A6C34878D82A}">
                    <a16:rowId xmlns:a16="http://schemas.microsoft.com/office/drawing/2014/main" val="2348327008"/>
                  </a:ext>
                </a:extLst>
              </a:tr>
            </a:tbl>
          </a:graphicData>
        </a:graphic>
      </p:graphicFrame>
      <p:sp>
        <p:nvSpPr>
          <p:cNvPr id="4" name="Text Placeholder 3">
            <a:extLst>
              <a:ext uri="{FF2B5EF4-FFF2-40B4-BE49-F238E27FC236}">
                <a16:creationId xmlns:a16="http://schemas.microsoft.com/office/drawing/2014/main" id="{9B22D24A-2C2F-4DC3-A67A-2DBC50412B3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7791178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2EEFD-49ED-4EB2-868A-B41CD3D82D15}"/>
              </a:ext>
            </a:extLst>
          </p:cNvPr>
          <p:cNvSpPr>
            <a:spLocks noGrp="1"/>
          </p:cNvSpPr>
          <p:nvPr>
            <p:ph type="title"/>
          </p:nvPr>
        </p:nvSpPr>
        <p:spPr/>
        <p:txBody>
          <a:bodyPr/>
          <a:lstStyle/>
          <a:p>
            <a:r>
              <a:rPr lang="en-US"/>
              <a:t>Instagram Videos Table | baskinrobbinsme - 8 of 9</a:t>
            </a:r>
          </a:p>
        </p:txBody>
      </p:sp>
      <p:graphicFrame>
        <p:nvGraphicFramePr>
          <p:cNvPr id="5" name="Table Placeholder 4">
            <a:extLst>
              <a:ext uri="{FF2B5EF4-FFF2-40B4-BE49-F238E27FC236}">
                <a16:creationId xmlns:a16="http://schemas.microsoft.com/office/drawing/2014/main" id="{06E977C8-7FDB-410F-8949-61B3BE3AB5BD}"/>
              </a:ext>
            </a:extLst>
          </p:cNvPr>
          <p:cNvGraphicFramePr>
            <a:graphicFrameLocks noGrp="1"/>
          </p:cNvGraphicFramePr>
          <p:nvPr>
            <p:ph type="tbl" sz="quarter" idx="13"/>
            <p:extLst>
              <p:ext uri="{D42A27DB-BD31-4B8C-83A1-F6EECF244321}">
                <p14:modId xmlns:p14="http://schemas.microsoft.com/office/powerpoint/2010/main" val="290960151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56825259"/>
                    </a:ext>
                  </a:extLst>
                </a:gridCol>
                <a:gridCol w="493776">
                  <a:extLst>
                    <a:ext uri="{9D8B030D-6E8A-4147-A177-3AD203B41FA5}">
                      <a16:colId xmlns:a16="http://schemas.microsoft.com/office/drawing/2014/main" val="1457949458"/>
                    </a:ext>
                  </a:extLst>
                </a:gridCol>
                <a:gridCol w="1152144">
                  <a:extLst>
                    <a:ext uri="{9D8B030D-6E8A-4147-A177-3AD203B41FA5}">
                      <a16:colId xmlns:a16="http://schemas.microsoft.com/office/drawing/2014/main" val="2661164997"/>
                    </a:ext>
                  </a:extLst>
                </a:gridCol>
                <a:gridCol w="493776">
                  <a:extLst>
                    <a:ext uri="{9D8B030D-6E8A-4147-A177-3AD203B41FA5}">
                      <a16:colId xmlns:a16="http://schemas.microsoft.com/office/drawing/2014/main" val="845620584"/>
                    </a:ext>
                  </a:extLst>
                </a:gridCol>
                <a:gridCol w="493776">
                  <a:extLst>
                    <a:ext uri="{9D8B030D-6E8A-4147-A177-3AD203B41FA5}">
                      <a16:colId xmlns:a16="http://schemas.microsoft.com/office/drawing/2014/main" val="4030227595"/>
                    </a:ext>
                  </a:extLst>
                </a:gridCol>
                <a:gridCol w="493776">
                  <a:extLst>
                    <a:ext uri="{9D8B030D-6E8A-4147-A177-3AD203B41FA5}">
                      <a16:colId xmlns:a16="http://schemas.microsoft.com/office/drawing/2014/main" val="3409853236"/>
                    </a:ext>
                  </a:extLst>
                </a:gridCol>
                <a:gridCol w="493776">
                  <a:extLst>
                    <a:ext uri="{9D8B030D-6E8A-4147-A177-3AD203B41FA5}">
                      <a16:colId xmlns:a16="http://schemas.microsoft.com/office/drawing/2014/main" val="900149274"/>
                    </a:ext>
                  </a:extLst>
                </a:gridCol>
                <a:gridCol w="493776">
                  <a:extLst>
                    <a:ext uri="{9D8B030D-6E8A-4147-A177-3AD203B41FA5}">
                      <a16:colId xmlns:a16="http://schemas.microsoft.com/office/drawing/2014/main" val="2405235025"/>
                    </a:ext>
                  </a:extLst>
                </a:gridCol>
                <a:gridCol w="493776">
                  <a:extLst>
                    <a:ext uri="{9D8B030D-6E8A-4147-A177-3AD203B41FA5}">
                      <a16:colId xmlns:a16="http://schemas.microsoft.com/office/drawing/2014/main" val="1735611860"/>
                    </a:ext>
                  </a:extLst>
                </a:gridCol>
                <a:gridCol w="493776">
                  <a:extLst>
                    <a:ext uri="{9D8B030D-6E8A-4147-A177-3AD203B41FA5}">
                      <a16:colId xmlns:a16="http://schemas.microsoft.com/office/drawing/2014/main" val="3654862236"/>
                    </a:ext>
                  </a:extLst>
                </a:gridCol>
                <a:gridCol w="493776">
                  <a:extLst>
                    <a:ext uri="{9D8B030D-6E8A-4147-A177-3AD203B41FA5}">
                      <a16:colId xmlns:a16="http://schemas.microsoft.com/office/drawing/2014/main" val="3517163406"/>
                    </a:ext>
                  </a:extLst>
                </a:gridCol>
                <a:gridCol w="493776">
                  <a:extLst>
                    <a:ext uri="{9D8B030D-6E8A-4147-A177-3AD203B41FA5}">
                      <a16:colId xmlns:a16="http://schemas.microsoft.com/office/drawing/2014/main" val="21323542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934745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07:04:55</a:t>
                      </a:r>
                      <a:r>
                        <a:rPr kumimoji="0" lang="en-US" sz="1000" b="0" i="0" u="none" strike="noStrike" kern="1200" cap="none" spc="0" normalizeH="0" baseline="0" noProof="0">
                          <a:ln>
                            <a:noFill/>
                          </a:ln>
                          <a:solidFill>
                            <a:prstClr val="black"/>
                          </a:solidFill>
                          <a:effectLst/>
                          <a:uLnTx/>
                          <a:uFillTx/>
                          <a:latin typeface="+mn-lt"/>
                          <a:ea typeface="+mn-ea"/>
                          <a:cs typeface="+mn-cs"/>
                        </a:rPr>
                        <a:t>
 Something's coming. 
It’s creamy, nutty and makes everything yummy!
Guess and stand a chance to win a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شيء ما قادم
إنه غني و بالبندق ويجعل كل شيء لذيذ!
خمن واحصل على فرصة للفوز بآيس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12:09:56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https://www.instagram.com/p/CC0ItSOhtOg/media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28.24 %</a:t>
                      </a:r>
                    </a:p>
                  </a:txBody>
                  <a:tcPr/>
                </a:tc>
                <a:extLst>
                  <a:ext uri="{0D108BD9-81ED-4DB2-BD59-A6C34878D82A}">
                    <a16:rowId xmlns:a16="http://schemas.microsoft.com/office/drawing/2014/main" val="735821550"/>
                  </a:ext>
                </a:extLst>
              </a:tr>
            </a:tbl>
          </a:graphicData>
        </a:graphic>
      </p:graphicFrame>
      <p:sp>
        <p:nvSpPr>
          <p:cNvPr id="4" name="Text Placeholder 3">
            <a:extLst>
              <a:ext uri="{FF2B5EF4-FFF2-40B4-BE49-F238E27FC236}">
                <a16:creationId xmlns:a16="http://schemas.microsoft.com/office/drawing/2014/main" id="{FEA73C3F-0B10-4099-972F-F6182670B09F}"/>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6696681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536CD-4B5E-4ECA-B964-1463B3C04307}"/>
              </a:ext>
            </a:extLst>
          </p:cNvPr>
          <p:cNvSpPr>
            <a:spLocks noGrp="1"/>
          </p:cNvSpPr>
          <p:nvPr>
            <p:ph type="title"/>
          </p:nvPr>
        </p:nvSpPr>
        <p:spPr/>
        <p:txBody>
          <a:bodyPr/>
          <a:lstStyle/>
          <a:p>
            <a:r>
              <a:rPr lang="en-US"/>
              <a:t>Instagram Videos Table | baskinrobbinsme - 9 of 9</a:t>
            </a:r>
          </a:p>
        </p:txBody>
      </p:sp>
      <p:graphicFrame>
        <p:nvGraphicFramePr>
          <p:cNvPr id="5" name="Table Placeholder 4">
            <a:extLst>
              <a:ext uri="{FF2B5EF4-FFF2-40B4-BE49-F238E27FC236}">
                <a16:creationId xmlns:a16="http://schemas.microsoft.com/office/drawing/2014/main" id="{B9D60DA8-D42F-40A2-AD16-8C487870A7B1}"/>
              </a:ext>
            </a:extLst>
          </p:cNvPr>
          <p:cNvGraphicFramePr>
            <a:graphicFrameLocks noGrp="1"/>
          </p:cNvGraphicFramePr>
          <p:nvPr>
            <p:ph type="tbl" sz="quarter" idx="13"/>
            <p:extLst>
              <p:ext uri="{D42A27DB-BD31-4B8C-83A1-F6EECF244321}">
                <p14:modId xmlns:p14="http://schemas.microsoft.com/office/powerpoint/2010/main" val="367861165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07561051"/>
                    </a:ext>
                  </a:extLst>
                </a:gridCol>
                <a:gridCol w="493776">
                  <a:extLst>
                    <a:ext uri="{9D8B030D-6E8A-4147-A177-3AD203B41FA5}">
                      <a16:colId xmlns:a16="http://schemas.microsoft.com/office/drawing/2014/main" val="2973731364"/>
                    </a:ext>
                  </a:extLst>
                </a:gridCol>
                <a:gridCol w="1152144">
                  <a:extLst>
                    <a:ext uri="{9D8B030D-6E8A-4147-A177-3AD203B41FA5}">
                      <a16:colId xmlns:a16="http://schemas.microsoft.com/office/drawing/2014/main" val="826331935"/>
                    </a:ext>
                  </a:extLst>
                </a:gridCol>
                <a:gridCol w="493776">
                  <a:extLst>
                    <a:ext uri="{9D8B030D-6E8A-4147-A177-3AD203B41FA5}">
                      <a16:colId xmlns:a16="http://schemas.microsoft.com/office/drawing/2014/main" val="3497922329"/>
                    </a:ext>
                  </a:extLst>
                </a:gridCol>
                <a:gridCol w="493776">
                  <a:extLst>
                    <a:ext uri="{9D8B030D-6E8A-4147-A177-3AD203B41FA5}">
                      <a16:colId xmlns:a16="http://schemas.microsoft.com/office/drawing/2014/main" val="1323484197"/>
                    </a:ext>
                  </a:extLst>
                </a:gridCol>
                <a:gridCol w="493776">
                  <a:extLst>
                    <a:ext uri="{9D8B030D-6E8A-4147-A177-3AD203B41FA5}">
                      <a16:colId xmlns:a16="http://schemas.microsoft.com/office/drawing/2014/main" val="1186306048"/>
                    </a:ext>
                  </a:extLst>
                </a:gridCol>
                <a:gridCol w="493776">
                  <a:extLst>
                    <a:ext uri="{9D8B030D-6E8A-4147-A177-3AD203B41FA5}">
                      <a16:colId xmlns:a16="http://schemas.microsoft.com/office/drawing/2014/main" val="2243760946"/>
                    </a:ext>
                  </a:extLst>
                </a:gridCol>
                <a:gridCol w="493776">
                  <a:extLst>
                    <a:ext uri="{9D8B030D-6E8A-4147-A177-3AD203B41FA5}">
                      <a16:colId xmlns:a16="http://schemas.microsoft.com/office/drawing/2014/main" val="2773041192"/>
                    </a:ext>
                  </a:extLst>
                </a:gridCol>
                <a:gridCol w="493776">
                  <a:extLst>
                    <a:ext uri="{9D8B030D-6E8A-4147-A177-3AD203B41FA5}">
                      <a16:colId xmlns:a16="http://schemas.microsoft.com/office/drawing/2014/main" val="692119989"/>
                    </a:ext>
                  </a:extLst>
                </a:gridCol>
                <a:gridCol w="493776">
                  <a:extLst>
                    <a:ext uri="{9D8B030D-6E8A-4147-A177-3AD203B41FA5}">
                      <a16:colId xmlns:a16="http://schemas.microsoft.com/office/drawing/2014/main" val="198308278"/>
                    </a:ext>
                  </a:extLst>
                </a:gridCol>
                <a:gridCol w="493776">
                  <a:extLst>
                    <a:ext uri="{9D8B030D-6E8A-4147-A177-3AD203B41FA5}">
                      <a16:colId xmlns:a16="http://schemas.microsoft.com/office/drawing/2014/main" val="3861110008"/>
                    </a:ext>
                  </a:extLst>
                </a:gridCol>
                <a:gridCol w="493776">
                  <a:extLst>
                    <a:ext uri="{9D8B030D-6E8A-4147-A177-3AD203B41FA5}">
                      <a16:colId xmlns:a16="http://schemas.microsoft.com/office/drawing/2014/main" val="126506735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1593855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- 2020-07-11 09:15:06</a:t>
                      </a:r>
                      <a:r>
                        <a:rPr kumimoji="0" lang="en-US" sz="1000" b="0" i="0" u="none" strike="noStrike" kern="1200" cap="none" spc="0" normalizeH="0" baseline="0" noProof="0">
                          <a:ln>
                            <a:noFill/>
                          </a:ln>
                          <a:solidFill>
                            <a:prstClr val="black"/>
                          </a:solidFill>
                          <a:effectLst/>
                          <a:uLnTx/>
                          <a:uFillTx/>
                          <a:latin typeface="+mn-lt"/>
                          <a:ea typeface="+mn-ea"/>
                          <a:cs typeface="+mn-cs"/>
                        </a:rPr>
                        <a:t>
 Today is #MakeUpYourOwnSundaeDay 
Tell us the sundae you’d invent celebrating this day?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يوم اختراع الصنداي حقك!
أخبرنا عن صنداي يمكنك اختراعه للاحتفال بهذا اليوم؟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12:09:56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https://www.instagram.com/p/CCfxPqnhC6N/media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31.33 %</a:t>
                      </a:r>
                    </a:p>
                  </a:txBody>
                  <a:tcPr/>
                </a:tc>
                <a:extLst>
                  <a:ext uri="{0D108BD9-81ED-4DB2-BD59-A6C34878D82A}">
                    <a16:rowId xmlns:a16="http://schemas.microsoft.com/office/drawing/2014/main" val="3229621635"/>
                  </a:ext>
                </a:extLst>
              </a:tr>
            </a:tbl>
          </a:graphicData>
        </a:graphic>
      </p:graphicFrame>
      <p:sp>
        <p:nvSpPr>
          <p:cNvPr id="4" name="Text Placeholder 3">
            <a:extLst>
              <a:ext uri="{FF2B5EF4-FFF2-40B4-BE49-F238E27FC236}">
                <a16:creationId xmlns:a16="http://schemas.microsoft.com/office/drawing/2014/main" id="{5ED3CACD-82FE-40F3-87D3-4BF3B4A88A3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9668123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A8638-4746-480B-A23F-D19162ECF6BA}"/>
              </a:ext>
            </a:extLst>
          </p:cNvPr>
          <p:cNvSpPr>
            <a:spLocks noGrp="1"/>
          </p:cNvSpPr>
          <p:nvPr>
            <p:ph type="title"/>
          </p:nvPr>
        </p:nvSpPr>
        <p:spPr/>
        <p:txBody>
          <a:bodyPr/>
          <a:lstStyle/>
          <a:p>
            <a:r>
              <a:rPr lang="en-US"/>
              <a:t>Instagram Followers Table | baskinrobbinsme</a:t>
            </a:r>
          </a:p>
        </p:txBody>
      </p:sp>
      <p:graphicFrame>
        <p:nvGraphicFramePr>
          <p:cNvPr id="5" name="Table Placeholder 4">
            <a:extLst>
              <a:ext uri="{FF2B5EF4-FFF2-40B4-BE49-F238E27FC236}">
                <a16:creationId xmlns:a16="http://schemas.microsoft.com/office/drawing/2014/main" id="{E65A5F39-3375-4047-A063-9EE021C34E2A}"/>
              </a:ext>
            </a:extLst>
          </p:cNvPr>
          <p:cNvGraphicFramePr>
            <a:graphicFrameLocks noGrp="1"/>
          </p:cNvGraphicFramePr>
          <p:nvPr>
            <p:ph type="tbl" sz="quarter" idx="13"/>
            <p:extLst>
              <p:ext uri="{D42A27DB-BD31-4B8C-83A1-F6EECF244321}">
                <p14:modId xmlns:p14="http://schemas.microsoft.com/office/powerpoint/2010/main" val="298713172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6986090"/>
                    </a:ext>
                  </a:extLst>
                </a:gridCol>
                <a:gridCol w="1234440">
                  <a:extLst>
                    <a:ext uri="{9D8B030D-6E8A-4147-A177-3AD203B41FA5}">
                      <a16:colId xmlns:a16="http://schemas.microsoft.com/office/drawing/2014/main" val="755628409"/>
                    </a:ext>
                  </a:extLst>
                </a:gridCol>
                <a:gridCol w="822960">
                  <a:extLst>
                    <a:ext uri="{9D8B030D-6E8A-4147-A177-3AD203B41FA5}">
                      <a16:colId xmlns:a16="http://schemas.microsoft.com/office/drawing/2014/main" val="55127744"/>
                    </a:ext>
                  </a:extLst>
                </a:gridCol>
                <a:gridCol w="822960">
                  <a:extLst>
                    <a:ext uri="{9D8B030D-6E8A-4147-A177-3AD203B41FA5}">
                      <a16:colId xmlns:a16="http://schemas.microsoft.com/office/drawing/2014/main" val="1015463288"/>
                    </a:ext>
                  </a:extLst>
                </a:gridCol>
                <a:gridCol w="822960">
                  <a:extLst>
                    <a:ext uri="{9D8B030D-6E8A-4147-A177-3AD203B41FA5}">
                      <a16:colId xmlns:a16="http://schemas.microsoft.com/office/drawing/2014/main" val="4112125073"/>
                    </a:ext>
                  </a:extLst>
                </a:gridCol>
                <a:gridCol w="822960">
                  <a:extLst>
                    <a:ext uri="{9D8B030D-6E8A-4147-A177-3AD203B41FA5}">
                      <a16:colId xmlns:a16="http://schemas.microsoft.com/office/drawing/2014/main" val="107564253"/>
                    </a:ext>
                  </a:extLst>
                </a:gridCol>
                <a:gridCol w="822960">
                  <a:extLst>
                    <a:ext uri="{9D8B030D-6E8A-4147-A177-3AD203B41FA5}">
                      <a16:colId xmlns:a16="http://schemas.microsoft.com/office/drawing/2014/main" val="3844290126"/>
                    </a:ext>
                  </a:extLst>
                </a:gridCol>
                <a:gridCol w="822960">
                  <a:extLst>
                    <a:ext uri="{9D8B030D-6E8A-4147-A177-3AD203B41FA5}">
                      <a16:colId xmlns:a16="http://schemas.microsoft.com/office/drawing/2014/main" val="32170678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664544792"/>
                  </a:ext>
                </a:extLst>
              </a:tr>
              <a:tr h="370840">
                <a:tc>
                  <a:txBody>
                    <a:bodyPr/>
                    <a:lstStyle/>
                    <a:p>
                      <a:r>
                        <a:rPr lang="en-US" sz="1000"/>
                        <a:t>baskinrobbinsme</a:t>
                      </a:r>
                    </a:p>
                  </a:txBody>
                  <a:tcPr/>
                </a:tc>
                <a:tc>
                  <a:txBody>
                    <a:bodyPr/>
                    <a:lstStyle/>
                    <a:p>
                      <a:r>
                        <a:rPr lang="en-US" sz="1000"/>
                        <a:t>212879</a:t>
                      </a:r>
                    </a:p>
                  </a:txBody>
                  <a:tcPr/>
                </a:tc>
                <a:tc>
                  <a:txBody>
                    <a:bodyPr/>
                    <a:lstStyle/>
                    <a:p>
                      <a:r>
                        <a:rPr lang="en-US" sz="1000"/>
                        <a:t>483</a:t>
                      </a:r>
                    </a:p>
                  </a:txBody>
                  <a:tcPr/>
                </a:tc>
                <a:tc>
                  <a:txBody>
                    <a:bodyPr/>
                    <a:lstStyle/>
                    <a:p>
                      <a:r>
                        <a:rPr lang="en-US" sz="1000"/>
                        <a:t>0.2 %</a:t>
                      </a:r>
                    </a:p>
                  </a:txBody>
                  <a:tcPr/>
                </a:tc>
                <a:tc>
                  <a:txBody>
                    <a:bodyPr/>
                    <a:lstStyle/>
                    <a:p>
                      <a:r>
                        <a:rPr lang="en-US" sz="1000"/>
                        <a:t>619</a:t>
                      </a:r>
                    </a:p>
                  </a:txBody>
                  <a:tcPr/>
                </a:tc>
                <a:tc>
                  <a:txBody>
                    <a:bodyPr/>
                    <a:lstStyle/>
                    <a:p>
                      <a:r>
                        <a:rPr lang="en-US" sz="1000"/>
                        <a:t>0.3 %</a:t>
                      </a:r>
                    </a:p>
                  </a:txBody>
                  <a:tcPr/>
                </a:tc>
                <a:tc>
                  <a:txBody>
                    <a:bodyPr/>
                    <a:lstStyle/>
                    <a:p>
                      <a:r>
                        <a:rPr lang="en-US" sz="1000"/>
                        <a:t>2394</a:t>
                      </a:r>
                    </a:p>
                  </a:txBody>
                  <a:tcPr/>
                </a:tc>
                <a:tc>
                  <a:txBody>
                    <a:bodyPr/>
                    <a:lstStyle/>
                    <a:p>
                      <a:r>
                        <a:rPr lang="en-US" sz="1000"/>
                        <a:t>1.1 %</a:t>
                      </a:r>
                    </a:p>
                  </a:txBody>
                  <a:tcPr/>
                </a:tc>
                <a:extLst>
                  <a:ext uri="{0D108BD9-81ED-4DB2-BD59-A6C34878D82A}">
                    <a16:rowId xmlns:a16="http://schemas.microsoft.com/office/drawing/2014/main" val="2079613803"/>
                  </a:ext>
                </a:extLst>
              </a:tr>
            </a:tbl>
          </a:graphicData>
        </a:graphic>
      </p:graphicFrame>
      <p:sp>
        <p:nvSpPr>
          <p:cNvPr id="4" name="Text Placeholder 3">
            <a:extLst>
              <a:ext uri="{FF2B5EF4-FFF2-40B4-BE49-F238E27FC236}">
                <a16:creationId xmlns:a16="http://schemas.microsoft.com/office/drawing/2014/main" id="{62979D6A-BF63-4E43-AA6B-CD1C38AEE48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0008158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0921B-736E-461D-A768-CC2D85400653}"/>
              </a:ext>
            </a:extLst>
          </p:cNvPr>
          <p:cNvSpPr>
            <a:spLocks noGrp="1"/>
          </p:cNvSpPr>
          <p:nvPr>
            <p:ph type="title"/>
          </p:nvPr>
        </p:nvSpPr>
        <p:spPr/>
        <p:txBody>
          <a:bodyPr/>
          <a:lstStyle/>
          <a:p>
            <a:r>
              <a:rPr lang="en-US"/>
              <a:t>Instagram Follower Distribution | baskinrobbinsme</a:t>
            </a:r>
          </a:p>
        </p:txBody>
      </p:sp>
      <p:graphicFrame>
        <p:nvGraphicFramePr>
          <p:cNvPr id="6" name="Chart Placeholder 5">
            <a:extLst>
              <a:ext uri="{FF2B5EF4-FFF2-40B4-BE49-F238E27FC236}">
                <a16:creationId xmlns:a16="http://schemas.microsoft.com/office/drawing/2014/main" id="{A0C86FE1-244D-4F5F-87AF-5EE019668D49}"/>
              </a:ext>
            </a:extLst>
          </p:cNvPr>
          <p:cNvGraphicFramePr>
            <a:graphicFrameLocks noGrp="1"/>
          </p:cNvGraphicFramePr>
          <p:nvPr>
            <p:ph type="chart" sz="quarter" idx="13"/>
            <p:extLst>
              <p:ext uri="{D42A27DB-BD31-4B8C-83A1-F6EECF244321}">
                <p14:modId xmlns:p14="http://schemas.microsoft.com/office/powerpoint/2010/main" val="223427149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2C4CB4-372B-4EB5-B555-6DDEE441310F}"/>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D99B82E3-5C53-47F9-8963-3A35E175F7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05648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C45AC-EE2B-414E-9A8D-EFF834F94CFC}"/>
              </a:ext>
            </a:extLst>
          </p:cNvPr>
          <p:cNvSpPr>
            <a:spLocks noGrp="1"/>
          </p:cNvSpPr>
          <p:nvPr>
            <p:ph type="title"/>
          </p:nvPr>
        </p:nvSpPr>
        <p:spPr/>
        <p:txBody>
          <a:bodyPr/>
          <a:lstStyle/>
          <a:p>
            <a:r>
              <a:rPr lang="en-US"/>
              <a:t>Instagram Posts Table | baskinrobbinsme - 1 of 17</a:t>
            </a:r>
          </a:p>
        </p:txBody>
      </p:sp>
      <p:graphicFrame>
        <p:nvGraphicFramePr>
          <p:cNvPr id="5" name="Table Placeholder 4">
            <a:extLst>
              <a:ext uri="{FF2B5EF4-FFF2-40B4-BE49-F238E27FC236}">
                <a16:creationId xmlns:a16="http://schemas.microsoft.com/office/drawing/2014/main" id="{9E485C8C-18D4-4ACB-ADAA-329CC86F4B7A}"/>
              </a:ext>
            </a:extLst>
          </p:cNvPr>
          <p:cNvGraphicFramePr>
            <a:graphicFrameLocks noGrp="1"/>
          </p:cNvGraphicFramePr>
          <p:nvPr>
            <p:ph type="tbl" sz="quarter" idx="13"/>
            <p:extLst>
              <p:ext uri="{D42A27DB-BD31-4B8C-83A1-F6EECF244321}">
                <p14:modId xmlns:p14="http://schemas.microsoft.com/office/powerpoint/2010/main" val="221553847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15954443"/>
                    </a:ext>
                  </a:extLst>
                </a:gridCol>
                <a:gridCol w="1810512">
                  <a:extLst>
                    <a:ext uri="{9D8B030D-6E8A-4147-A177-3AD203B41FA5}">
                      <a16:colId xmlns:a16="http://schemas.microsoft.com/office/drawing/2014/main" val="1002507286"/>
                    </a:ext>
                  </a:extLst>
                </a:gridCol>
                <a:gridCol w="822960">
                  <a:extLst>
                    <a:ext uri="{9D8B030D-6E8A-4147-A177-3AD203B41FA5}">
                      <a16:colId xmlns:a16="http://schemas.microsoft.com/office/drawing/2014/main" val="782629183"/>
                    </a:ext>
                  </a:extLst>
                </a:gridCol>
                <a:gridCol w="822960">
                  <a:extLst>
                    <a:ext uri="{9D8B030D-6E8A-4147-A177-3AD203B41FA5}">
                      <a16:colId xmlns:a16="http://schemas.microsoft.com/office/drawing/2014/main" val="780509728"/>
                    </a:ext>
                  </a:extLst>
                </a:gridCol>
                <a:gridCol w="822960">
                  <a:extLst>
                    <a:ext uri="{9D8B030D-6E8A-4147-A177-3AD203B41FA5}">
                      <a16:colId xmlns:a16="http://schemas.microsoft.com/office/drawing/2014/main" val="4039417997"/>
                    </a:ext>
                  </a:extLst>
                </a:gridCol>
                <a:gridCol w="822960">
                  <a:extLst>
                    <a:ext uri="{9D8B030D-6E8A-4147-A177-3AD203B41FA5}">
                      <a16:colId xmlns:a16="http://schemas.microsoft.com/office/drawing/2014/main" val="1205033938"/>
                    </a:ext>
                  </a:extLst>
                </a:gridCol>
                <a:gridCol w="822960">
                  <a:extLst>
                    <a:ext uri="{9D8B030D-6E8A-4147-A177-3AD203B41FA5}">
                      <a16:colId xmlns:a16="http://schemas.microsoft.com/office/drawing/2014/main" val="187723427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80832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- 2020-07-30 15:00:32</a:t>
                      </a:r>
                      <a:r>
                        <a:rPr kumimoji="0" lang="en-US" sz="1000" b="0" i="0" u="none" strike="noStrike" kern="1200" cap="none" spc="0" normalizeH="0" baseline="0" noProof="0">
                          <a:ln>
                            <a:noFill/>
                          </a:ln>
                          <a:solidFill>
                            <a:prstClr val="black"/>
                          </a:solidFill>
                          <a:effectLst/>
                          <a:uLnTx/>
                          <a:uFillTx/>
                          <a:latin typeface="+mn-lt"/>
                          <a:ea typeface="+mn-ea"/>
                          <a:cs typeface="+mn-cs"/>
                        </a:rPr>
                        <a:t>
 Baskin Robbins wishes everyone a safe and blessed Eid!
</a:t>
                      </a:r>
                      <a:r>
                        <a:rPr kumimoji="0" lang="ar-AE" sz="1000" b="0" i="0" u="none" strike="noStrike" kern="1200" cap="none" spc="0" normalizeH="0" baseline="0" noProof="0">
                          <a:ln>
                            <a:noFill/>
                          </a:ln>
                          <a:solidFill>
                            <a:prstClr val="black"/>
                          </a:solidFill>
                          <a:effectLst/>
                          <a:uLnTx/>
                          <a:uFillTx/>
                          <a:latin typeface="+mn-lt"/>
                          <a:ea typeface="+mn-ea"/>
                          <a:cs typeface="+mn-cs"/>
                        </a:rPr>
                        <a:t>باسكن روبنز يتمنى للجميع عيداً آمناً ومباركاً!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https://www.instagram.com/p/CDRT46ehpZJ/media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569413"/>
                  </a:ext>
                </a:extLst>
              </a:tr>
            </a:tbl>
          </a:graphicData>
        </a:graphic>
      </p:graphicFrame>
      <p:sp>
        <p:nvSpPr>
          <p:cNvPr id="4" name="Text Placeholder 3">
            <a:extLst>
              <a:ext uri="{FF2B5EF4-FFF2-40B4-BE49-F238E27FC236}">
                <a16:creationId xmlns:a16="http://schemas.microsoft.com/office/drawing/2014/main" id="{BE37E0FE-7BFE-47D6-8A3B-9248F427276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3420453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C4228-165C-4327-BC14-ACDF17F08133}"/>
              </a:ext>
            </a:extLst>
          </p:cNvPr>
          <p:cNvSpPr>
            <a:spLocks noGrp="1"/>
          </p:cNvSpPr>
          <p:nvPr>
            <p:ph type="title"/>
          </p:nvPr>
        </p:nvSpPr>
        <p:spPr/>
        <p:txBody>
          <a:bodyPr/>
          <a:lstStyle/>
          <a:p>
            <a:r>
              <a:rPr lang="en-US"/>
              <a:t>Instagram Posts Table | baskinrobbinsme - 2 of 17</a:t>
            </a:r>
          </a:p>
        </p:txBody>
      </p:sp>
      <p:graphicFrame>
        <p:nvGraphicFramePr>
          <p:cNvPr id="5" name="Table Placeholder 4">
            <a:extLst>
              <a:ext uri="{FF2B5EF4-FFF2-40B4-BE49-F238E27FC236}">
                <a16:creationId xmlns:a16="http://schemas.microsoft.com/office/drawing/2014/main" id="{46CEE906-D9DE-4900-B772-0A26B8A0DEA0}"/>
              </a:ext>
            </a:extLst>
          </p:cNvPr>
          <p:cNvGraphicFramePr>
            <a:graphicFrameLocks noGrp="1"/>
          </p:cNvGraphicFramePr>
          <p:nvPr>
            <p:ph type="tbl" sz="quarter" idx="13"/>
            <p:extLst>
              <p:ext uri="{D42A27DB-BD31-4B8C-83A1-F6EECF244321}">
                <p14:modId xmlns:p14="http://schemas.microsoft.com/office/powerpoint/2010/main" val="34548196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45629641"/>
                    </a:ext>
                  </a:extLst>
                </a:gridCol>
                <a:gridCol w="1810512">
                  <a:extLst>
                    <a:ext uri="{9D8B030D-6E8A-4147-A177-3AD203B41FA5}">
                      <a16:colId xmlns:a16="http://schemas.microsoft.com/office/drawing/2014/main" val="3466889627"/>
                    </a:ext>
                  </a:extLst>
                </a:gridCol>
                <a:gridCol w="822960">
                  <a:extLst>
                    <a:ext uri="{9D8B030D-6E8A-4147-A177-3AD203B41FA5}">
                      <a16:colId xmlns:a16="http://schemas.microsoft.com/office/drawing/2014/main" val="428826223"/>
                    </a:ext>
                  </a:extLst>
                </a:gridCol>
                <a:gridCol w="822960">
                  <a:extLst>
                    <a:ext uri="{9D8B030D-6E8A-4147-A177-3AD203B41FA5}">
                      <a16:colId xmlns:a16="http://schemas.microsoft.com/office/drawing/2014/main" val="1263669444"/>
                    </a:ext>
                  </a:extLst>
                </a:gridCol>
                <a:gridCol w="822960">
                  <a:extLst>
                    <a:ext uri="{9D8B030D-6E8A-4147-A177-3AD203B41FA5}">
                      <a16:colId xmlns:a16="http://schemas.microsoft.com/office/drawing/2014/main" val="1936348726"/>
                    </a:ext>
                  </a:extLst>
                </a:gridCol>
                <a:gridCol w="822960">
                  <a:extLst>
                    <a:ext uri="{9D8B030D-6E8A-4147-A177-3AD203B41FA5}">
                      <a16:colId xmlns:a16="http://schemas.microsoft.com/office/drawing/2014/main" val="3796091805"/>
                    </a:ext>
                  </a:extLst>
                </a:gridCol>
                <a:gridCol w="822960">
                  <a:extLst>
                    <a:ext uri="{9D8B030D-6E8A-4147-A177-3AD203B41FA5}">
                      <a16:colId xmlns:a16="http://schemas.microsoft.com/office/drawing/2014/main" val="429486322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79951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- 2020-07-29 14:24:20</a:t>
                      </a:r>
                      <a:r>
                        <a:rPr kumimoji="0" lang="en-US" sz="1000" b="0" i="0" u="none" strike="noStrike" kern="1200" cap="none" spc="0" normalizeH="0" baseline="0" noProof="0">
                          <a:ln>
                            <a:noFill/>
                          </a:ln>
                          <a:solidFill>
                            <a:prstClr val="black"/>
                          </a:solidFill>
                          <a:effectLst/>
                          <a:uLnTx/>
                          <a:uFillTx/>
                          <a:latin typeface="+mn-lt"/>
                          <a:ea typeface="+mn-ea"/>
                          <a:cs typeface="+mn-cs"/>
                        </a:rPr>
                        <a:t>
 Double the happiness is BACK again!
Delight one more time in delicious, Nutella topping on your favorite Sundaes!
Stay tuned for our Happiness Pack with a free Nutella jar!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حلاها دبل عاد من جديد!
استمتع بمذاق رائع مع اضافة النوتيلا اللذيذة على الصنداي المفضل لديك!
خلك متابعنا لتحصل على باقة السعادة التي تأتي مع عبوة نوتيلا مجاناً!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https://www.instagram.com/p/CDOq83chDcq/media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33868692"/>
                  </a:ext>
                </a:extLst>
              </a:tr>
            </a:tbl>
          </a:graphicData>
        </a:graphic>
      </p:graphicFrame>
      <p:sp>
        <p:nvSpPr>
          <p:cNvPr id="4" name="Text Placeholder 3">
            <a:extLst>
              <a:ext uri="{FF2B5EF4-FFF2-40B4-BE49-F238E27FC236}">
                <a16:creationId xmlns:a16="http://schemas.microsoft.com/office/drawing/2014/main" id="{4D113ADF-4BFD-4BC7-8E32-9C5B70C4832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3228290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843F9-0D10-4CEB-9374-F73BA3EE1F44}"/>
              </a:ext>
            </a:extLst>
          </p:cNvPr>
          <p:cNvSpPr>
            <a:spLocks noGrp="1"/>
          </p:cNvSpPr>
          <p:nvPr>
            <p:ph type="title"/>
          </p:nvPr>
        </p:nvSpPr>
        <p:spPr/>
        <p:txBody>
          <a:bodyPr/>
          <a:lstStyle/>
          <a:p>
            <a:r>
              <a:rPr lang="en-US"/>
              <a:t>Instagram Posts Table | baskinrobbinsme - 3 of 17</a:t>
            </a:r>
          </a:p>
        </p:txBody>
      </p:sp>
      <p:graphicFrame>
        <p:nvGraphicFramePr>
          <p:cNvPr id="5" name="Table Placeholder 4">
            <a:extLst>
              <a:ext uri="{FF2B5EF4-FFF2-40B4-BE49-F238E27FC236}">
                <a16:creationId xmlns:a16="http://schemas.microsoft.com/office/drawing/2014/main" id="{BA8E98B6-F68E-4935-9A2B-A1D69AF9ED1E}"/>
              </a:ext>
            </a:extLst>
          </p:cNvPr>
          <p:cNvGraphicFramePr>
            <a:graphicFrameLocks noGrp="1"/>
          </p:cNvGraphicFramePr>
          <p:nvPr>
            <p:ph type="tbl" sz="quarter" idx="13"/>
            <p:extLst>
              <p:ext uri="{D42A27DB-BD31-4B8C-83A1-F6EECF244321}">
                <p14:modId xmlns:p14="http://schemas.microsoft.com/office/powerpoint/2010/main" val="302836208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74988599"/>
                    </a:ext>
                  </a:extLst>
                </a:gridCol>
                <a:gridCol w="1810512">
                  <a:extLst>
                    <a:ext uri="{9D8B030D-6E8A-4147-A177-3AD203B41FA5}">
                      <a16:colId xmlns:a16="http://schemas.microsoft.com/office/drawing/2014/main" val="3882299618"/>
                    </a:ext>
                  </a:extLst>
                </a:gridCol>
                <a:gridCol w="822960">
                  <a:extLst>
                    <a:ext uri="{9D8B030D-6E8A-4147-A177-3AD203B41FA5}">
                      <a16:colId xmlns:a16="http://schemas.microsoft.com/office/drawing/2014/main" val="2842959861"/>
                    </a:ext>
                  </a:extLst>
                </a:gridCol>
                <a:gridCol w="822960">
                  <a:extLst>
                    <a:ext uri="{9D8B030D-6E8A-4147-A177-3AD203B41FA5}">
                      <a16:colId xmlns:a16="http://schemas.microsoft.com/office/drawing/2014/main" val="2429425527"/>
                    </a:ext>
                  </a:extLst>
                </a:gridCol>
                <a:gridCol w="822960">
                  <a:extLst>
                    <a:ext uri="{9D8B030D-6E8A-4147-A177-3AD203B41FA5}">
                      <a16:colId xmlns:a16="http://schemas.microsoft.com/office/drawing/2014/main" val="3009005940"/>
                    </a:ext>
                  </a:extLst>
                </a:gridCol>
                <a:gridCol w="822960">
                  <a:extLst>
                    <a:ext uri="{9D8B030D-6E8A-4147-A177-3AD203B41FA5}">
                      <a16:colId xmlns:a16="http://schemas.microsoft.com/office/drawing/2014/main" val="3584873588"/>
                    </a:ext>
                  </a:extLst>
                </a:gridCol>
                <a:gridCol w="822960">
                  <a:extLst>
                    <a:ext uri="{9D8B030D-6E8A-4147-A177-3AD203B41FA5}">
                      <a16:colId xmlns:a16="http://schemas.microsoft.com/office/drawing/2014/main" val="172337792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30446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- 2020-07-25 13:16:27</a:t>
                      </a:r>
                      <a:r>
                        <a:rPr kumimoji="0" lang="en-US" sz="1000" b="0" i="0" u="none" strike="noStrike" kern="1200" cap="none" spc="0" normalizeH="0" baseline="0" noProof="0">
                          <a:ln>
                            <a:noFill/>
                          </a:ln>
                          <a:solidFill>
                            <a:prstClr val="black"/>
                          </a:solidFill>
                          <a:effectLst/>
                          <a:uLnTx/>
                          <a:uFillTx/>
                          <a:latin typeface="+mn-lt"/>
                          <a:ea typeface="+mn-ea"/>
                          <a:cs typeface="+mn-cs"/>
                        </a:rPr>
                        <a:t>
 Double the happiness is BACK again! 
Delight one more time in delicious, creamy Nutella topping on your favorite Sundaes! 
Stay tuned for our Happiness Pack with a free Nutella jar!
Order now in UAE on 600503031 or online through the link in the bio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https://www.instagram.com/p/CDEP-tsBA5A/media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07/29/2020 12:14:17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96145528"/>
                  </a:ext>
                </a:extLst>
              </a:tr>
            </a:tbl>
          </a:graphicData>
        </a:graphic>
      </p:graphicFrame>
      <p:sp>
        <p:nvSpPr>
          <p:cNvPr id="4" name="Text Placeholder 3">
            <a:extLst>
              <a:ext uri="{FF2B5EF4-FFF2-40B4-BE49-F238E27FC236}">
                <a16:creationId xmlns:a16="http://schemas.microsoft.com/office/drawing/2014/main" id="{E413A5BC-AF95-47A8-BE1D-2377FC68B4C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54069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9526-CD25-486A-8C24-D3324D4EEBB1}"/>
              </a:ext>
            </a:extLst>
          </p:cNvPr>
          <p:cNvSpPr>
            <a:spLocks noGrp="1"/>
          </p:cNvSpPr>
          <p:nvPr>
            <p:ph type="title"/>
          </p:nvPr>
        </p:nvSpPr>
        <p:spPr/>
        <p:txBody>
          <a:bodyPr/>
          <a:lstStyle/>
          <a:p>
            <a:r>
              <a:rPr lang="en-US"/>
              <a:t>Instagram Posts Table | baskinrobbinsme - 4 of 17</a:t>
            </a:r>
          </a:p>
        </p:txBody>
      </p:sp>
      <p:graphicFrame>
        <p:nvGraphicFramePr>
          <p:cNvPr id="5" name="Table Placeholder 4">
            <a:extLst>
              <a:ext uri="{FF2B5EF4-FFF2-40B4-BE49-F238E27FC236}">
                <a16:creationId xmlns:a16="http://schemas.microsoft.com/office/drawing/2014/main" id="{CC9E3172-638E-4D7C-B0FE-24B0330E5685}"/>
              </a:ext>
            </a:extLst>
          </p:cNvPr>
          <p:cNvGraphicFramePr>
            <a:graphicFrameLocks noGrp="1"/>
          </p:cNvGraphicFramePr>
          <p:nvPr>
            <p:ph type="tbl" sz="quarter" idx="13"/>
            <p:extLst>
              <p:ext uri="{D42A27DB-BD31-4B8C-83A1-F6EECF244321}">
                <p14:modId xmlns:p14="http://schemas.microsoft.com/office/powerpoint/2010/main" val="20830406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76604301"/>
                    </a:ext>
                  </a:extLst>
                </a:gridCol>
                <a:gridCol w="1810512">
                  <a:extLst>
                    <a:ext uri="{9D8B030D-6E8A-4147-A177-3AD203B41FA5}">
                      <a16:colId xmlns:a16="http://schemas.microsoft.com/office/drawing/2014/main" val="1453233889"/>
                    </a:ext>
                  </a:extLst>
                </a:gridCol>
                <a:gridCol w="822960">
                  <a:extLst>
                    <a:ext uri="{9D8B030D-6E8A-4147-A177-3AD203B41FA5}">
                      <a16:colId xmlns:a16="http://schemas.microsoft.com/office/drawing/2014/main" val="3717334520"/>
                    </a:ext>
                  </a:extLst>
                </a:gridCol>
                <a:gridCol w="822960">
                  <a:extLst>
                    <a:ext uri="{9D8B030D-6E8A-4147-A177-3AD203B41FA5}">
                      <a16:colId xmlns:a16="http://schemas.microsoft.com/office/drawing/2014/main" val="4288141689"/>
                    </a:ext>
                  </a:extLst>
                </a:gridCol>
                <a:gridCol w="822960">
                  <a:extLst>
                    <a:ext uri="{9D8B030D-6E8A-4147-A177-3AD203B41FA5}">
                      <a16:colId xmlns:a16="http://schemas.microsoft.com/office/drawing/2014/main" val="2096631024"/>
                    </a:ext>
                  </a:extLst>
                </a:gridCol>
                <a:gridCol w="822960">
                  <a:extLst>
                    <a:ext uri="{9D8B030D-6E8A-4147-A177-3AD203B41FA5}">
                      <a16:colId xmlns:a16="http://schemas.microsoft.com/office/drawing/2014/main" val="590160945"/>
                    </a:ext>
                  </a:extLst>
                </a:gridCol>
                <a:gridCol w="822960">
                  <a:extLst>
                    <a:ext uri="{9D8B030D-6E8A-4147-A177-3AD203B41FA5}">
                      <a16:colId xmlns:a16="http://schemas.microsoft.com/office/drawing/2014/main" val="332241887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16319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- 2020-07-24 10:34:31</a:t>
                      </a:r>
                      <a:r>
                        <a:rPr kumimoji="0" lang="en-US" sz="1000" b="0" i="0" u="none" strike="noStrike" kern="1200" cap="none" spc="0" normalizeH="0" baseline="0" noProof="0">
                          <a:ln>
                            <a:noFill/>
                          </a:ln>
                          <a:solidFill>
                            <a:prstClr val="black"/>
                          </a:solidFill>
                          <a:effectLst/>
                          <a:uLnTx/>
                          <a:uFillTx/>
                          <a:latin typeface="+mn-lt"/>
                          <a:ea typeface="+mn-ea"/>
                          <a:cs typeface="+mn-cs"/>
                        </a:rPr>
                        <a:t>
 Due to the new curfew hours in Oman, our operating hours have changed starting from July 25th.
</a:t>
                      </a:r>
                      <a:r>
                        <a:rPr kumimoji="0" lang="ar-AE" sz="1000" b="0" i="0" u="none" strike="noStrike" kern="1200" cap="none" spc="0" normalizeH="0" baseline="0" noProof="0">
                          <a:ln>
                            <a:noFill/>
                          </a:ln>
                          <a:solidFill>
                            <a:prstClr val="black"/>
                          </a:solidFill>
                          <a:effectLst/>
                          <a:uLnTx/>
                          <a:uFillTx/>
                          <a:latin typeface="+mn-lt"/>
                          <a:ea typeface="+mn-ea"/>
                          <a:cs typeface="+mn-cs"/>
                        </a:rPr>
                        <a:t>بسبب ساعات حظر التجوال الجديدة في 
عمان ، تغيرت ساعات العمل لدينا اعتبارًا من 25 يوليو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https://www.instagram.com/p/CDBYrU8B8oH/media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07/25/2020 12:13:51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4730724"/>
                  </a:ext>
                </a:extLst>
              </a:tr>
            </a:tbl>
          </a:graphicData>
        </a:graphic>
      </p:graphicFrame>
      <p:sp>
        <p:nvSpPr>
          <p:cNvPr id="4" name="Text Placeholder 3">
            <a:extLst>
              <a:ext uri="{FF2B5EF4-FFF2-40B4-BE49-F238E27FC236}">
                <a16:creationId xmlns:a16="http://schemas.microsoft.com/office/drawing/2014/main" id="{DF1AC79F-4228-408E-A342-246A839EB2F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2811170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D62FB-A5CB-4466-B32C-9D909172EB26}"/>
              </a:ext>
            </a:extLst>
          </p:cNvPr>
          <p:cNvSpPr>
            <a:spLocks noGrp="1"/>
          </p:cNvSpPr>
          <p:nvPr>
            <p:ph type="title"/>
          </p:nvPr>
        </p:nvSpPr>
        <p:spPr/>
        <p:txBody>
          <a:bodyPr/>
          <a:lstStyle/>
          <a:p>
            <a:r>
              <a:rPr lang="en-US"/>
              <a:t>Instagram Posts Table | baskinrobbinsme - 5 of 17</a:t>
            </a:r>
          </a:p>
        </p:txBody>
      </p:sp>
      <p:graphicFrame>
        <p:nvGraphicFramePr>
          <p:cNvPr id="5" name="Table Placeholder 4">
            <a:extLst>
              <a:ext uri="{FF2B5EF4-FFF2-40B4-BE49-F238E27FC236}">
                <a16:creationId xmlns:a16="http://schemas.microsoft.com/office/drawing/2014/main" id="{13A6CD3F-34EC-4993-8BAD-5ABD239CC46B}"/>
              </a:ext>
            </a:extLst>
          </p:cNvPr>
          <p:cNvGraphicFramePr>
            <a:graphicFrameLocks noGrp="1"/>
          </p:cNvGraphicFramePr>
          <p:nvPr>
            <p:ph type="tbl" sz="quarter" idx="13"/>
            <p:extLst>
              <p:ext uri="{D42A27DB-BD31-4B8C-83A1-F6EECF244321}">
                <p14:modId xmlns:p14="http://schemas.microsoft.com/office/powerpoint/2010/main" val="15184789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24651923"/>
                    </a:ext>
                  </a:extLst>
                </a:gridCol>
                <a:gridCol w="1810512">
                  <a:extLst>
                    <a:ext uri="{9D8B030D-6E8A-4147-A177-3AD203B41FA5}">
                      <a16:colId xmlns:a16="http://schemas.microsoft.com/office/drawing/2014/main" val="893162116"/>
                    </a:ext>
                  </a:extLst>
                </a:gridCol>
                <a:gridCol w="822960">
                  <a:extLst>
                    <a:ext uri="{9D8B030D-6E8A-4147-A177-3AD203B41FA5}">
                      <a16:colId xmlns:a16="http://schemas.microsoft.com/office/drawing/2014/main" val="2432084659"/>
                    </a:ext>
                  </a:extLst>
                </a:gridCol>
                <a:gridCol w="822960">
                  <a:extLst>
                    <a:ext uri="{9D8B030D-6E8A-4147-A177-3AD203B41FA5}">
                      <a16:colId xmlns:a16="http://schemas.microsoft.com/office/drawing/2014/main" val="3405113114"/>
                    </a:ext>
                  </a:extLst>
                </a:gridCol>
                <a:gridCol w="822960">
                  <a:extLst>
                    <a:ext uri="{9D8B030D-6E8A-4147-A177-3AD203B41FA5}">
                      <a16:colId xmlns:a16="http://schemas.microsoft.com/office/drawing/2014/main" val="2901401137"/>
                    </a:ext>
                  </a:extLst>
                </a:gridCol>
                <a:gridCol w="822960">
                  <a:extLst>
                    <a:ext uri="{9D8B030D-6E8A-4147-A177-3AD203B41FA5}">
                      <a16:colId xmlns:a16="http://schemas.microsoft.com/office/drawing/2014/main" val="3603077849"/>
                    </a:ext>
                  </a:extLst>
                </a:gridCol>
                <a:gridCol w="822960">
                  <a:extLst>
                    <a:ext uri="{9D8B030D-6E8A-4147-A177-3AD203B41FA5}">
                      <a16:colId xmlns:a16="http://schemas.microsoft.com/office/drawing/2014/main" val="217680911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255199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- 2020-07-24 08:58:16</a:t>
                      </a:r>
                      <a:r>
                        <a:rPr kumimoji="0" lang="en-US" sz="1000" b="0" i="0" u="none" strike="noStrike" kern="1200" cap="none" spc="0" normalizeH="0" baseline="0" noProof="0">
                          <a:ln>
                            <a:noFill/>
                          </a:ln>
                          <a:solidFill>
                            <a:prstClr val="black"/>
                          </a:solidFill>
                          <a:effectLst/>
                          <a:uLnTx/>
                          <a:uFillTx/>
                          <a:latin typeface="+mn-lt"/>
                          <a:ea typeface="+mn-ea"/>
                          <a:cs typeface="+mn-cs"/>
                        </a:rPr>
                        <a:t>
 Something's coming.
It’s creamy, nutty and makes everything yummy!
Guess and stand a chance to win a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شيء ما قادم
إنه غني و بالبندق ويجعل كل شيء لذيذ!
خمن واحصل على فرصة للفوز بآيس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https://www.instagram.com/p/CDBNp48B6wV/media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50608823"/>
                  </a:ext>
                </a:extLst>
              </a:tr>
            </a:tbl>
          </a:graphicData>
        </a:graphic>
      </p:graphicFrame>
      <p:sp>
        <p:nvSpPr>
          <p:cNvPr id="4" name="Text Placeholder 3">
            <a:extLst>
              <a:ext uri="{FF2B5EF4-FFF2-40B4-BE49-F238E27FC236}">
                <a16:creationId xmlns:a16="http://schemas.microsoft.com/office/drawing/2014/main" id="{3DF4D12C-52AA-4673-A9F9-023E41FF1839}"/>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5177744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A3B8B-C1CF-4FDB-A4AA-E60FA9C7ACB0}"/>
              </a:ext>
            </a:extLst>
          </p:cNvPr>
          <p:cNvSpPr>
            <a:spLocks noGrp="1"/>
          </p:cNvSpPr>
          <p:nvPr>
            <p:ph type="title"/>
          </p:nvPr>
        </p:nvSpPr>
        <p:spPr/>
        <p:txBody>
          <a:bodyPr/>
          <a:lstStyle/>
          <a:p>
            <a:r>
              <a:rPr lang="en-US"/>
              <a:t>Instagram Posts Table | baskinrobbinsme - 6 of 17</a:t>
            </a:r>
          </a:p>
        </p:txBody>
      </p:sp>
      <p:graphicFrame>
        <p:nvGraphicFramePr>
          <p:cNvPr id="5" name="Table Placeholder 4">
            <a:extLst>
              <a:ext uri="{FF2B5EF4-FFF2-40B4-BE49-F238E27FC236}">
                <a16:creationId xmlns:a16="http://schemas.microsoft.com/office/drawing/2014/main" id="{FC9CEB7A-808F-427C-B752-04B539919B53}"/>
              </a:ext>
            </a:extLst>
          </p:cNvPr>
          <p:cNvGraphicFramePr>
            <a:graphicFrameLocks noGrp="1"/>
          </p:cNvGraphicFramePr>
          <p:nvPr>
            <p:ph type="tbl" sz="quarter" idx="13"/>
            <p:extLst>
              <p:ext uri="{D42A27DB-BD31-4B8C-83A1-F6EECF244321}">
                <p14:modId xmlns:p14="http://schemas.microsoft.com/office/powerpoint/2010/main" val="2897185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6067590"/>
                    </a:ext>
                  </a:extLst>
                </a:gridCol>
                <a:gridCol w="1810512">
                  <a:extLst>
                    <a:ext uri="{9D8B030D-6E8A-4147-A177-3AD203B41FA5}">
                      <a16:colId xmlns:a16="http://schemas.microsoft.com/office/drawing/2014/main" val="692580008"/>
                    </a:ext>
                  </a:extLst>
                </a:gridCol>
                <a:gridCol w="822960">
                  <a:extLst>
                    <a:ext uri="{9D8B030D-6E8A-4147-A177-3AD203B41FA5}">
                      <a16:colId xmlns:a16="http://schemas.microsoft.com/office/drawing/2014/main" val="3337915787"/>
                    </a:ext>
                  </a:extLst>
                </a:gridCol>
                <a:gridCol w="822960">
                  <a:extLst>
                    <a:ext uri="{9D8B030D-6E8A-4147-A177-3AD203B41FA5}">
                      <a16:colId xmlns:a16="http://schemas.microsoft.com/office/drawing/2014/main" val="505773405"/>
                    </a:ext>
                  </a:extLst>
                </a:gridCol>
                <a:gridCol w="822960">
                  <a:extLst>
                    <a:ext uri="{9D8B030D-6E8A-4147-A177-3AD203B41FA5}">
                      <a16:colId xmlns:a16="http://schemas.microsoft.com/office/drawing/2014/main" val="2944143963"/>
                    </a:ext>
                  </a:extLst>
                </a:gridCol>
                <a:gridCol w="822960">
                  <a:extLst>
                    <a:ext uri="{9D8B030D-6E8A-4147-A177-3AD203B41FA5}">
                      <a16:colId xmlns:a16="http://schemas.microsoft.com/office/drawing/2014/main" val="3345949907"/>
                    </a:ext>
                  </a:extLst>
                </a:gridCol>
                <a:gridCol w="822960">
                  <a:extLst>
                    <a:ext uri="{9D8B030D-6E8A-4147-A177-3AD203B41FA5}">
                      <a16:colId xmlns:a16="http://schemas.microsoft.com/office/drawing/2014/main" val="202258861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17713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- 2020-07-23 13:31:32</a:t>
                      </a:r>
                      <a:r>
                        <a:rPr kumimoji="0" lang="en-US" sz="1000" b="0" i="0" u="none" strike="noStrike" kern="1200" cap="none" spc="0" normalizeH="0" baseline="0" noProof="0">
                          <a:ln>
                            <a:noFill/>
                          </a:ln>
                          <a:solidFill>
                            <a:prstClr val="black"/>
                          </a:solidFill>
                          <a:effectLst/>
                          <a:uLnTx/>
                          <a:uFillTx/>
                          <a:latin typeface="+mn-lt"/>
                          <a:ea typeface="+mn-ea"/>
                          <a:cs typeface="+mn-cs"/>
                        </a:rPr>
                        <a:t>
 As we explore our corner of the Milky Way, we’re giving 50% off our Milk Cake Sundae in UAE
We’re celebrating the success of Mars Hope Probe mission that will reach its destination on the 50th UAE anniversary, with a 50% off our Milk Cake Sundaes!
Offer not valid on home delivery.
</a:t>
                      </a:r>
                      <a:r>
                        <a:rPr kumimoji="0" lang="ar-AE" sz="1000" b="0" i="0" u="none" strike="noStrike" kern="1200" cap="none" spc="0" normalizeH="0" baseline="0" noProof="0">
                          <a:ln>
                            <a:noFill/>
                          </a:ln>
                          <a:solidFill>
                            <a:prstClr val="black"/>
                          </a:solidFill>
                          <a:effectLst/>
                          <a:uLnTx/>
                          <a:uFillTx/>
                          <a:latin typeface="+mn-lt"/>
                          <a:ea typeface="+mn-ea"/>
                          <a:cs typeface="+mn-cs"/>
                        </a:rPr>
                        <a:t>احتفالاً بوصولنا إلى الفضاء... نقدم لكم 50% خصم على ميلك كيك صنداي في الامارات!
نحتفل بنجاح مهمة مسبار الأمل الذي سيصل إلى وجهته في الذكرى السنوية الـ50 لدولة الإمارات العربية المتحدة بـ50% خصم على ميلك كيك صنداي!
العرض غير متوفر في خدمة التوصيل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https://www.instagram.com/p/CC_II6OB1nD/media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7044423"/>
                  </a:ext>
                </a:extLst>
              </a:tr>
            </a:tbl>
          </a:graphicData>
        </a:graphic>
      </p:graphicFrame>
      <p:sp>
        <p:nvSpPr>
          <p:cNvPr id="4" name="Text Placeholder 3">
            <a:extLst>
              <a:ext uri="{FF2B5EF4-FFF2-40B4-BE49-F238E27FC236}">
                <a16:creationId xmlns:a16="http://schemas.microsoft.com/office/drawing/2014/main" id="{501BDD9D-D662-40E6-97FB-44C53804E26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4881802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D1BAC-5098-4AD3-AF7A-9FA1E6FAC512}"/>
              </a:ext>
            </a:extLst>
          </p:cNvPr>
          <p:cNvSpPr>
            <a:spLocks noGrp="1"/>
          </p:cNvSpPr>
          <p:nvPr>
            <p:ph type="title"/>
          </p:nvPr>
        </p:nvSpPr>
        <p:spPr/>
        <p:txBody>
          <a:bodyPr/>
          <a:lstStyle/>
          <a:p>
            <a:r>
              <a:rPr lang="en-US"/>
              <a:t>Instagram Posts Table | baskinrobbinsme - 7 of 17</a:t>
            </a:r>
          </a:p>
        </p:txBody>
      </p:sp>
      <p:graphicFrame>
        <p:nvGraphicFramePr>
          <p:cNvPr id="5" name="Table Placeholder 4">
            <a:extLst>
              <a:ext uri="{FF2B5EF4-FFF2-40B4-BE49-F238E27FC236}">
                <a16:creationId xmlns:a16="http://schemas.microsoft.com/office/drawing/2014/main" id="{FD9C7AE5-C4CD-4D04-8405-86AAF5CB28CB}"/>
              </a:ext>
            </a:extLst>
          </p:cNvPr>
          <p:cNvGraphicFramePr>
            <a:graphicFrameLocks noGrp="1"/>
          </p:cNvGraphicFramePr>
          <p:nvPr>
            <p:ph type="tbl" sz="quarter" idx="13"/>
            <p:extLst>
              <p:ext uri="{D42A27DB-BD31-4B8C-83A1-F6EECF244321}">
                <p14:modId xmlns:p14="http://schemas.microsoft.com/office/powerpoint/2010/main" val="241369011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4026175"/>
                    </a:ext>
                  </a:extLst>
                </a:gridCol>
                <a:gridCol w="1810512">
                  <a:extLst>
                    <a:ext uri="{9D8B030D-6E8A-4147-A177-3AD203B41FA5}">
                      <a16:colId xmlns:a16="http://schemas.microsoft.com/office/drawing/2014/main" val="2728658862"/>
                    </a:ext>
                  </a:extLst>
                </a:gridCol>
                <a:gridCol w="822960">
                  <a:extLst>
                    <a:ext uri="{9D8B030D-6E8A-4147-A177-3AD203B41FA5}">
                      <a16:colId xmlns:a16="http://schemas.microsoft.com/office/drawing/2014/main" val="1893517688"/>
                    </a:ext>
                  </a:extLst>
                </a:gridCol>
                <a:gridCol w="822960">
                  <a:extLst>
                    <a:ext uri="{9D8B030D-6E8A-4147-A177-3AD203B41FA5}">
                      <a16:colId xmlns:a16="http://schemas.microsoft.com/office/drawing/2014/main" val="3357361788"/>
                    </a:ext>
                  </a:extLst>
                </a:gridCol>
                <a:gridCol w="822960">
                  <a:extLst>
                    <a:ext uri="{9D8B030D-6E8A-4147-A177-3AD203B41FA5}">
                      <a16:colId xmlns:a16="http://schemas.microsoft.com/office/drawing/2014/main" val="724859773"/>
                    </a:ext>
                  </a:extLst>
                </a:gridCol>
                <a:gridCol w="822960">
                  <a:extLst>
                    <a:ext uri="{9D8B030D-6E8A-4147-A177-3AD203B41FA5}">
                      <a16:colId xmlns:a16="http://schemas.microsoft.com/office/drawing/2014/main" val="3967226088"/>
                    </a:ext>
                  </a:extLst>
                </a:gridCol>
                <a:gridCol w="822960">
                  <a:extLst>
                    <a:ext uri="{9D8B030D-6E8A-4147-A177-3AD203B41FA5}">
                      <a16:colId xmlns:a16="http://schemas.microsoft.com/office/drawing/2014/main" val="10372011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50014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- 2020-07-23 09:42:48</a:t>
                      </a:r>
                      <a:r>
                        <a:rPr kumimoji="0" lang="en-US" sz="1000" b="0" i="0" u="none" strike="noStrike" kern="1200" cap="none" spc="0" normalizeH="0" baseline="0" noProof="0">
                          <a:ln>
                            <a:noFill/>
                          </a:ln>
                          <a:solidFill>
                            <a:prstClr val="black"/>
                          </a:solidFill>
                          <a:effectLst/>
                          <a:uLnTx/>
                          <a:uFillTx/>
                          <a:latin typeface="+mn-lt"/>
                          <a:ea typeface="+mn-ea"/>
                          <a:cs typeface="+mn-cs"/>
                        </a:rPr>
                        <a:t>
 Want another hint?
It's usually spread and can easily melt.
If you know it, comment below for a chance to win a FREE ice cream cake.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إليكم تلميح اخر
يمكنك دهنها وتذوبها بسهولة.
إذا كنت تعرفها، قم بالتعليق للحصول على فرصة للفوز بكيك آيس كريم مجانية.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https://www.instagram.com/p/CC-t9HhhQ6B/media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75640406"/>
                  </a:ext>
                </a:extLst>
              </a:tr>
            </a:tbl>
          </a:graphicData>
        </a:graphic>
      </p:graphicFrame>
      <p:sp>
        <p:nvSpPr>
          <p:cNvPr id="4" name="Text Placeholder 3">
            <a:extLst>
              <a:ext uri="{FF2B5EF4-FFF2-40B4-BE49-F238E27FC236}">
                <a16:creationId xmlns:a16="http://schemas.microsoft.com/office/drawing/2014/main" id="{710626F1-A74E-4164-B0DB-566FC3A6367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4785303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31554-5A74-412D-A172-6ECFD7C448E6}"/>
              </a:ext>
            </a:extLst>
          </p:cNvPr>
          <p:cNvSpPr>
            <a:spLocks noGrp="1"/>
          </p:cNvSpPr>
          <p:nvPr>
            <p:ph type="title"/>
          </p:nvPr>
        </p:nvSpPr>
        <p:spPr/>
        <p:txBody>
          <a:bodyPr/>
          <a:lstStyle/>
          <a:p>
            <a:r>
              <a:rPr lang="en-US"/>
              <a:t>Instagram Posts Table | baskinrobbinsme - 8 of 17</a:t>
            </a:r>
          </a:p>
        </p:txBody>
      </p:sp>
      <p:graphicFrame>
        <p:nvGraphicFramePr>
          <p:cNvPr id="5" name="Table Placeholder 4">
            <a:extLst>
              <a:ext uri="{FF2B5EF4-FFF2-40B4-BE49-F238E27FC236}">
                <a16:creationId xmlns:a16="http://schemas.microsoft.com/office/drawing/2014/main" id="{4E353141-CB98-4665-85F1-EBAEF7820CF6}"/>
              </a:ext>
            </a:extLst>
          </p:cNvPr>
          <p:cNvGraphicFramePr>
            <a:graphicFrameLocks noGrp="1"/>
          </p:cNvGraphicFramePr>
          <p:nvPr>
            <p:ph type="tbl" sz="quarter" idx="13"/>
            <p:extLst>
              <p:ext uri="{D42A27DB-BD31-4B8C-83A1-F6EECF244321}">
                <p14:modId xmlns:p14="http://schemas.microsoft.com/office/powerpoint/2010/main" val="384086067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24741609"/>
                    </a:ext>
                  </a:extLst>
                </a:gridCol>
                <a:gridCol w="1810512">
                  <a:extLst>
                    <a:ext uri="{9D8B030D-6E8A-4147-A177-3AD203B41FA5}">
                      <a16:colId xmlns:a16="http://schemas.microsoft.com/office/drawing/2014/main" val="2384709124"/>
                    </a:ext>
                  </a:extLst>
                </a:gridCol>
                <a:gridCol w="822960">
                  <a:extLst>
                    <a:ext uri="{9D8B030D-6E8A-4147-A177-3AD203B41FA5}">
                      <a16:colId xmlns:a16="http://schemas.microsoft.com/office/drawing/2014/main" val="156784813"/>
                    </a:ext>
                  </a:extLst>
                </a:gridCol>
                <a:gridCol w="822960">
                  <a:extLst>
                    <a:ext uri="{9D8B030D-6E8A-4147-A177-3AD203B41FA5}">
                      <a16:colId xmlns:a16="http://schemas.microsoft.com/office/drawing/2014/main" val="1460578394"/>
                    </a:ext>
                  </a:extLst>
                </a:gridCol>
                <a:gridCol w="822960">
                  <a:extLst>
                    <a:ext uri="{9D8B030D-6E8A-4147-A177-3AD203B41FA5}">
                      <a16:colId xmlns:a16="http://schemas.microsoft.com/office/drawing/2014/main" val="3793728537"/>
                    </a:ext>
                  </a:extLst>
                </a:gridCol>
                <a:gridCol w="822960">
                  <a:extLst>
                    <a:ext uri="{9D8B030D-6E8A-4147-A177-3AD203B41FA5}">
                      <a16:colId xmlns:a16="http://schemas.microsoft.com/office/drawing/2014/main" val="4262284992"/>
                    </a:ext>
                  </a:extLst>
                </a:gridCol>
                <a:gridCol w="822960">
                  <a:extLst>
                    <a:ext uri="{9D8B030D-6E8A-4147-A177-3AD203B41FA5}">
                      <a16:colId xmlns:a16="http://schemas.microsoft.com/office/drawing/2014/main" val="29651081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85614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- 2020-07-22 11:07:43</a:t>
                      </a:r>
                      <a:r>
                        <a:rPr kumimoji="0" lang="en-US" sz="1000" b="0" i="0" u="none" strike="noStrike" kern="1200" cap="none" spc="0" normalizeH="0" baseline="0" noProof="0">
                          <a:ln>
                            <a:noFill/>
                          </a:ln>
                          <a:solidFill>
                            <a:prstClr val="black"/>
                          </a:solidFill>
                          <a:effectLst/>
                          <a:uLnTx/>
                          <a:uFillTx/>
                          <a:latin typeface="+mn-lt"/>
                          <a:ea typeface="+mn-ea"/>
                          <a:cs typeface="+mn-cs"/>
                        </a:rPr>
                        <a:t>
 We're still celebrating Ice Cream Week with one of our and your favorite flavors, Pralines N' Cream! 
Don't forget to head to our stories, tap and like to get 1 scoop for 1 AED.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ما زلنا نحتفل بأسبوع الآيس كريم مع إحدى نكهاتنا المفضلة، برالينز أن كريم!
لا تنسى التوجه إلى الستوري، وعمل إعجاب للحصول على مغرفة واحدة مقابل درهم واحد.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https://www.instagram.com/p/CC8S4qThRup/media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08934276"/>
                  </a:ext>
                </a:extLst>
              </a:tr>
            </a:tbl>
          </a:graphicData>
        </a:graphic>
      </p:graphicFrame>
      <p:sp>
        <p:nvSpPr>
          <p:cNvPr id="4" name="Text Placeholder 3">
            <a:extLst>
              <a:ext uri="{FF2B5EF4-FFF2-40B4-BE49-F238E27FC236}">
                <a16:creationId xmlns:a16="http://schemas.microsoft.com/office/drawing/2014/main" id="{D76E2574-391A-402E-BEC0-04C20E9024B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4467059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3FC36-5105-4ED9-82B8-E55EC5F221D2}"/>
              </a:ext>
            </a:extLst>
          </p:cNvPr>
          <p:cNvSpPr>
            <a:spLocks noGrp="1"/>
          </p:cNvSpPr>
          <p:nvPr>
            <p:ph type="title"/>
          </p:nvPr>
        </p:nvSpPr>
        <p:spPr/>
        <p:txBody>
          <a:bodyPr/>
          <a:lstStyle/>
          <a:p>
            <a:r>
              <a:rPr lang="en-US"/>
              <a:t>Instagram Posts Table | baskinrobbinsme - 9 of 17</a:t>
            </a:r>
          </a:p>
        </p:txBody>
      </p:sp>
      <p:graphicFrame>
        <p:nvGraphicFramePr>
          <p:cNvPr id="5" name="Table Placeholder 4">
            <a:extLst>
              <a:ext uri="{FF2B5EF4-FFF2-40B4-BE49-F238E27FC236}">
                <a16:creationId xmlns:a16="http://schemas.microsoft.com/office/drawing/2014/main" id="{6A117DE5-165C-4847-A125-852675961532}"/>
              </a:ext>
            </a:extLst>
          </p:cNvPr>
          <p:cNvGraphicFramePr>
            <a:graphicFrameLocks noGrp="1"/>
          </p:cNvGraphicFramePr>
          <p:nvPr>
            <p:ph type="tbl" sz="quarter" idx="13"/>
            <p:extLst>
              <p:ext uri="{D42A27DB-BD31-4B8C-83A1-F6EECF244321}">
                <p14:modId xmlns:p14="http://schemas.microsoft.com/office/powerpoint/2010/main" val="427782650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63051210"/>
                    </a:ext>
                  </a:extLst>
                </a:gridCol>
                <a:gridCol w="1810512">
                  <a:extLst>
                    <a:ext uri="{9D8B030D-6E8A-4147-A177-3AD203B41FA5}">
                      <a16:colId xmlns:a16="http://schemas.microsoft.com/office/drawing/2014/main" val="1813403772"/>
                    </a:ext>
                  </a:extLst>
                </a:gridCol>
                <a:gridCol w="822960">
                  <a:extLst>
                    <a:ext uri="{9D8B030D-6E8A-4147-A177-3AD203B41FA5}">
                      <a16:colId xmlns:a16="http://schemas.microsoft.com/office/drawing/2014/main" val="3297889242"/>
                    </a:ext>
                  </a:extLst>
                </a:gridCol>
                <a:gridCol w="822960">
                  <a:extLst>
                    <a:ext uri="{9D8B030D-6E8A-4147-A177-3AD203B41FA5}">
                      <a16:colId xmlns:a16="http://schemas.microsoft.com/office/drawing/2014/main" val="554464254"/>
                    </a:ext>
                  </a:extLst>
                </a:gridCol>
                <a:gridCol w="822960">
                  <a:extLst>
                    <a:ext uri="{9D8B030D-6E8A-4147-A177-3AD203B41FA5}">
                      <a16:colId xmlns:a16="http://schemas.microsoft.com/office/drawing/2014/main" val="3540770573"/>
                    </a:ext>
                  </a:extLst>
                </a:gridCol>
                <a:gridCol w="822960">
                  <a:extLst>
                    <a:ext uri="{9D8B030D-6E8A-4147-A177-3AD203B41FA5}">
                      <a16:colId xmlns:a16="http://schemas.microsoft.com/office/drawing/2014/main" val="3577318460"/>
                    </a:ext>
                  </a:extLst>
                </a:gridCol>
                <a:gridCol w="822960">
                  <a:extLst>
                    <a:ext uri="{9D8B030D-6E8A-4147-A177-3AD203B41FA5}">
                      <a16:colId xmlns:a16="http://schemas.microsoft.com/office/drawing/2014/main" val="24890225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29613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- 2020-07-21 06:44:50</a:t>
                      </a:r>
                      <a:r>
                        <a:rPr kumimoji="0" lang="en-US" sz="1000" b="0" i="0" u="none" strike="noStrike" kern="1200" cap="none" spc="0" normalizeH="0" baseline="0" noProof="0">
                          <a:ln>
                            <a:noFill/>
                          </a:ln>
                          <a:solidFill>
                            <a:prstClr val="black"/>
                          </a:solidFill>
                          <a:effectLst/>
                          <a:uLnTx/>
                          <a:uFillTx/>
                          <a:latin typeface="+mn-lt"/>
                          <a:ea typeface="+mn-ea"/>
                          <a:cs typeface="+mn-cs"/>
                        </a:rPr>
                        <a:t>
 Whether it's on top of a scoop or two, it brings happiness X2!
Comment to win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سواء كانت على مغرفة أو اثنتين ، فإنها تجلب السعادة </a:t>
                      </a:r>
                      <a:r>
                        <a:rPr kumimoji="0" lang="en-US" sz="1000" b="0" i="0" u="none" strike="noStrike" kern="1200" cap="none" spc="0" normalizeH="0" baseline="0" noProof="0">
                          <a:ln>
                            <a:noFill/>
                          </a:ln>
                          <a:solidFill>
                            <a:prstClr val="black"/>
                          </a:solidFill>
                          <a:effectLst/>
                          <a:uLnTx/>
                          <a:uFillTx/>
                          <a:latin typeface="+mn-lt"/>
                          <a:ea typeface="+mn-ea"/>
                          <a:cs typeface="+mn-cs"/>
                        </a:rPr>
                        <a:t>X2
</a:t>
                      </a:r>
                      <a:r>
                        <a:rPr kumimoji="0" lang="ar-AE" sz="1000" b="0" i="0" u="none" strike="noStrike" kern="1200" cap="none" spc="0" normalizeH="0" baseline="0" noProof="0">
                          <a:ln>
                            <a:noFill/>
                          </a:ln>
                          <a:solidFill>
                            <a:prstClr val="black"/>
                          </a:solidFill>
                          <a:effectLst/>
                          <a:uLnTx/>
                          <a:uFillTx/>
                          <a:latin typeface="+mn-lt"/>
                          <a:ea typeface="+mn-ea"/>
                          <a:cs typeface="+mn-cs"/>
                        </a:rPr>
                        <a:t>علق بتخمينك للفوز بآيس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https://www.instagram.com/p/CC5P__6hOne/media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07/21/2020 18:12:56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4438304"/>
                  </a:ext>
                </a:extLst>
              </a:tr>
            </a:tbl>
          </a:graphicData>
        </a:graphic>
      </p:graphicFrame>
      <p:sp>
        <p:nvSpPr>
          <p:cNvPr id="4" name="Text Placeholder 3">
            <a:extLst>
              <a:ext uri="{FF2B5EF4-FFF2-40B4-BE49-F238E27FC236}">
                <a16:creationId xmlns:a16="http://schemas.microsoft.com/office/drawing/2014/main" id="{C7438D93-F2C0-4301-BCBF-EF0CEF4DE11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2769869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9E0D4-14CA-4ED8-933C-1CAA9EFC3603}"/>
              </a:ext>
            </a:extLst>
          </p:cNvPr>
          <p:cNvSpPr>
            <a:spLocks noGrp="1"/>
          </p:cNvSpPr>
          <p:nvPr>
            <p:ph type="title"/>
          </p:nvPr>
        </p:nvSpPr>
        <p:spPr/>
        <p:txBody>
          <a:bodyPr/>
          <a:lstStyle/>
          <a:p>
            <a:r>
              <a:rPr lang="en-US"/>
              <a:t>Instagram Posts Table | baskinrobbinsme - 10 of 17</a:t>
            </a:r>
          </a:p>
        </p:txBody>
      </p:sp>
      <p:graphicFrame>
        <p:nvGraphicFramePr>
          <p:cNvPr id="5" name="Table Placeholder 4">
            <a:extLst>
              <a:ext uri="{FF2B5EF4-FFF2-40B4-BE49-F238E27FC236}">
                <a16:creationId xmlns:a16="http://schemas.microsoft.com/office/drawing/2014/main" id="{4FE7936A-0FCF-4707-B90F-C2F083028D7C}"/>
              </a:ext>
            </a:extLst>
          </p:cNvPr>
          <p:cNvGraphicFramePr>
            <a:graphicFrameLocks noGrp="1"/>
          </p:cNvGraphicFramePr>
          <p:nvPr>
            <p:ph type="tbl" sz="quarter" idx="13"/>
            <p:extLst>
              <p:ext uri="{D42A27DB-BD31-4B8C-83A1-F6EECF244321}">
                <p14:modId xmlns:p14="http://schemas.microsoft.com/office/powerpoint/2010/main" val="27175672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82345396"/>
                    </a:ext>
                  </a:extLst>
                </a:gridCol>
                <a:gridCol w="1810512">
                  <a:extLst>
                    <a:ext uri="{9D8B030D-6E8A-4147-A177-3AD203B41FA5}">
                      <a16:colId xmlns:a16="http://schemas.microsoft.com/office/drawing/2014/main" val="595885100"/>
                    </a:ext>
                  </a:extLst>
                </a:gridCol>
                <a:gridCol w="822960">
                  <a:extLst>
                    <a:ext uri="{9D8B030D-6E8A-4147-A177-3AD203B41FA5}">
                      <a16:colId xmlns:a16="http://schemas.microsoft.com/office/drawing/2014/main" val="3005761889"/>
                    </a:ext>
                  </a:extLst>
                </a:gridCol>
                <a:gridCol w="822960">
                  <a:extLst>
                    <a:ext uri="{9D8B030D-6E8A-4147-A177-3AD203B41FA5}">
                      <a16:colId xmlns:a16="http://schemas.microsoft.com/office/drawing/2014/main" val="344368212"/>
                    </a:ext>
                  </a:extLst>
                </a:gridCol>
                <a:gridCol w="822960">
                  <a:extLst>
                    <a:ext uri="{9D8B030D-6E8A-4147-A177-3AD203B41FA5}">
                      <a16:colId xmlns:a16="http://schemas.microsoft.com/office/drawing/2014/main" val="3533933847"/>
                    </a:ext>
                  </a:extLst>
                </a:gridCol>
                <a:gridCol w="822960">
                  <a:extLst>
                    <a:ext uri="{9D8B030D-6E8A-4147-A177-3AD203B41FA5}">
                      <a16:colId xmlns:a16="http://schemas.microsoft.com/office/drawing/2014/main" val="4233056873"/>
                    </a:ext>
                  </a:extLst>
                </a:gridCol>
                <a:gridCol w="822960">
                  <a:extLst>
                    <a:ext uri="{9D8B030D-6E8A-4147-A177-3AD203B41FA5}">
                      <a16:colId xmlns:a16="http://schemas.microsoft.com/office/drawing/2014/main" val="80805632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33076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- 2020-07-20 06:52:58</a:t>
                      </a:r>
                      <a:r>
                        <a:rPr kumimoji="0" lang="en-US" sz="1000" b="0" i="0" u="none" strike="noStrike" kern="1200" cap="none" spc="0" normalizeH="0" baseline="0" noProof="0">
                          <a:ln>
                            <a:noFill/>
                          </a:ln>
                          <a:solidFill>
                            <a:prstClr val="black"/>
                          </a:solidFill>
                          <a:effectLst/>
                          <a:uLnTx/>
                          <a:uFillTx/>
                          <a:latin typeface="+mn-lt"/>
                          <a:ea typeface="+mn-ea"/>
                          <a:cs typeface="+mn-cs"/>
                        </a:rPr>
                        <a:t>
 When it's back, it'll double up something!
Take a wild guess and you might win a FREE Happiness Pack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عندما يعود ، سوف يضاعف شيء!
خمن وقد تفوز بباقة السعادة مجاناً.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https://www.instagram.com/p/CC2sItQBteF/media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31634825"/>
                  </a:ext>
                </a:extLst>
              </a:tr>
            </a:tbl>
          </a:graphicData>
        </a:graphic>
      </p:graphicFrame>
      <p:sp>
        <p:nvSpPr>
          <p:cNvPr id="4" name="Text Placeholder 3">
            <a:extLst>
              <a:ext uri="{FF2B5EF4-FFF2-40B4-BE49-F238E27FC236}">
                <a16:creationId xmlns:a16="http://schemas.microsoft.com/office/drawing/2014/main" id="{1B659DDD-894D-4603-BDFC-C6EE9F5256CF}"/>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859938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5E344-9BE9-4A48-A531-44F2EBB88AE1}"/>
              </a:ext>
            </a:extLst>
          </p:cNvPr>
          <p:cNvSpPr>
            <a:spLocks noGrp="1"/>
          </p:cNvSpPr>
          <p:nvPr>
            <p:ph type="title"/>
          </p:nvPr>
        </p:nvSpPr>
        <p:spPr/>
        <p:txBody>
          <a:bodyPr/>
          <a:lstStyle/>
          <a:p>
            <a:r>
              <a:rPr lang="en-US"/>
              <a:t>Instagram Posts Table | baskinrobbinsme - 11 of 17</a:t>
            </a:r>
          </a:p>
        </p:txBody>
      </p:sp>
      <p:graphicFrame>
        <p:nvGraphicFramePr>
          <p:cNvPr id="5" name="Table Placeholder 4">
            <a:extLst>
              <a:ext uri="{FF2B5EF4-FFF2-40B4-BE49-F238E27FC236}">
                <a16:creationId xmlns:a16="http://schemas.microsoft.com/office/drawing/2014/main" id="{19B25874-4EFB-44B7-BE2D-29E2BB61831F}"/>
              </a:ext>
            </a:extLst>
          </p:cNvPr>
          <p:cNvGraphicFramePr>
            <a:graphicFrameLocks noGrp="1"/>
          </p:cNvGraphicFramePr>
          <p:nvPr>
            <p:ph type="tbl" sz="quarter" idx="13"/>
            <p:extLst>
              <p:ext uri="{D42A27DB-BD31-4B8C-83A1-F6EECF244321}">
                <p14:modId xmlns:p14="http://schemas.microsoft.com/office/powerpoint/2010/main" val="1027796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42251055"/>
                    </a:ext>
                  </a:extLst>
                </a:gridCol>
                <a:gridCol w="1810512">
                  <a:extLst>
                    <a:ext uri="{9D8B030D-6E8A-4147-A177-3AD203B41FA5}">
                      <a16:colId xmlns:a16="http://schemas.microsoft.com/office/drawing/2014/main" val="2842258500"/>
                    </a:ext>
                  </a:extLst>
                </a:gridCol>
                <a:gridCol w="822960">
                  <a:extLst>
                    <a:ext uri="{9D8B030D-6E8A-4147-A177-3AD203B41FA5}">
                      <a16:colId xmlns:a16="http://schemas.microsoft.com/office/drawing/2014/main" val="4139331618"/>
                    </a:ext>
                  </a:extLst>
                </a:gridCol>
                <a:gridCol w="822960">
                  <a:extLst>
                    <a:ext uri="{9D8B030D-6E8A-4147-A177-3AD203B41FA5}">
                      <a16:colId xmlns:a16="http://schemas.microsoft.com/office/drawing/2014/main" val="2121774221"/>
                    </a:ext>
                  </a:extLst>
                </a:gridCol>
                <a:gridCol w="822960">
                  <a:extLst>
                    <a:ext uri="{9D8B030D-6E8A-4147-A177-3AD203B41FA5}">
                      <a16:colId xmlns:a16="http://schemas.microsoft.com/office/drawing/2014/main" val="2706003108"/>
                    </a:ext>
                  </a:extLst>
                </a:gridCol>
                <a:gridCol w="822960">
                  <a:extLst>
                    <a:ext uri="{9D8B030D-6E8A-4147-A177-3AD203B41FA5}">
                      <a16:colId xmlns:a16="http://schemas.microsoft.com/office/drawing/2014/main" val="919592667"/>
                    </a:ext>
                  </a:extLst>
                </a:gridCol>
                <a:gridCol w="822960">
                  <a:extLst>
                    <a:ext uri="{9D8B030D-6E8A-4147-A177-3AD203B41FA5}">
                      <a16:colId xmlns:a16="http://schemas.microsoft.com/office/drawing/2014/main" val="115515911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60925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18:47:27</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 UAE making history one more time and extending Hope to outer space.
We wish the Hope Probe a safe and successful mission.
hopemarsmission 
</a:t>
                      </a:r>
                      <a:r>
                        <a:rPr kumimoji="0" lang="ar-AE" sz="1000" b="0" i="0" u="none" strike="noStrike" kern="1200" cap="none" spc="0" normalizeH="0" baseline="0" noProof="0">
                          <a:ln>
                            <a:noFill/>
                          </a:ln>
                          <a:solidFill>
                            <a:prstClr val="black"/>
                          </a:solidFill>
                          <a:effectLst/>
                          <a:uLnTx/>
                          <a:uFillTx/>
                          <a:latin typeface="+mn-lt"/>
                          <a:ea typeface="+mn-ea"/>
                          <a:cs typeface="+mn-cs"/>
                        </a:rPr>
                        <a:t>نحتفل اليوم بإنجاز تاريخي جديد لدولة الإمارات العربية المتحدة لنشرها للأمل في الفضاء الخارجي.
نتمنى لمسبار الأمل مهمة آمنة وناجحة.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https://www.instagram.com/p/CC1ZGuBBoTC/media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3646111"/>
                  </a:ext>
                </a:extLst>
              </a:tr>
            </a:tbl>
          </a:graphicData>
        </a:graphic>
      </p:graphicFrame>
      <p:sp>
        <p:nvSpPr>
          <p:cNvPr id="4" name="Text Placeholder 3">
            <a:extLst>
              <a:ext uri="{FF2B5EF4-FFF2-40B4-BE49-F238E27FC236}">
                <a16:creationId xmlns:a16="http://schemas.microsoft.com/office/drawing/2014/main" id="{63E42862-44EC-41B7-A603-C7ECA20243FD}"/>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989014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E8C99-003A-4893-865B-1C5DCE0AB6F4}"/>
              </a:ext>
            </a:extLst>
          </p:cNvPr>
          <p:cNvSpPr>
            <a:spLocks noGrp="1"/>
          </p:cNvSpPr>
          <p:nvPr>
            <p:ph type="title"/>
          </p:nvPr>
        </p:nvSpPr>
        <p:spPr/>
        <p:txBody>
          <a:bodyPr/>
          <a:lstStyle/>
          <a:p>
            <a:r>
              <a:rPr lang="en-US"/>
              <a:t>Instagram Posts Table | baskinrobbinsme - 12 of 17</a:t>
            </a:r>
          </a:p>
        </p:txBody>
      </p:sp>
      <p:graphicFrame>
        <p:nvGraphicFramePr>
          <p:cNvPr id="5" name="Table Placeholder 4">
            <a:extLst>
              <a:ext uri="{FF2B5EF4-FFF2-40B4-BE49-F238E27FC236}">
                <a16:creationId xmlns:a16="http://schemas.microsoft.com/office/drawing/2014/main" id="{7825DEBF-712F-4FAE-B0F0-CCE528D53C81}"/>
              </a:ext>
            </a:extLst>
          </p:cNvPr>
          <p:cNvGraphicFramePr>
            <a:graphicFrameLocks noGrp="1"/>
          </p:cNvGraphicFramePr>
          <p:nvPr>
            <p:ph type="tbl" sz="quarter" idx="13"/>
            <p:extLst>
              <p:ext uri="{D42A27DB-BD31-4B8C-83A1-F6EECF244321}">
                <p14:modId xmlns:p14="http://schemas.microsoft.com/office/powerpoint/2010/main" val="15170678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7805941"/>
                    </a:ext>
                  </a:extLst>
                </a:gridCol>
                <a:gridCol w="1810512">
                  <a:extLst>
                    <a:ext uri="{9D8B030D-6E8A-4147-A177-3AD203B41FA5}">
                      <a16:colId xmlns:a16="http://schemas.microsoft.com/office/drawing/2014/main" val="1019018745"/>
                    </a:ext>
                  </a:extLst>
                </a:gridCol>
                <a:gridCol w="822960">
                  <a:extLst>
                    <a:ext uri="{9D8B030D-6E8A-4147-A177-3AD203B41FA5}">
                      <a16:colId xmlns:a16="http://schemas.microsoft.com/office/drawing/2014/main" val="2533281438"/>
                    </a:ext>
                  </a:extLst>
                </a:gridCol>
                <a:gridCol w="822960">
                  <a:extLst>
                    <a:ext uri="{9D8B030D-6E8A-4147-A177-3AD203B41FA5}">
                      <a16:colId xmlns:a16="http://schemas.microsoft.com/office/drawing/2014/main" val="32068563"/>
                    </a:ext>
                  </a:extLst>
                </a:gridCol>
                <a:gridCol w="822960">
                  <a:extLst>
                    <a:ext uri="{9D8B030D-6E8A-4147-A177-3AD203B41FA5}">
                      <a16:colId xmlns:a16="http://schemas.microsoft.com/office/drawing/2014/main" val="1803626258"/>
                    </a:ext>
                  </a:extLst>
                </a:gridCol>
                <a:gridCol w="822960">
                  <a:extLst>
                    <a:ext uri="{9D8B030D-6E8A-4147-A177-3AD203B41FA5}">
                      <a16:colId xmlns:a16="http://schemas.microsoft.com/office/drawing/2014/main" val="799070830"/>
                    </a:ext>
                  </a:extLst>
                </a:gridCol>
                <a:gridCol w="822960">
                  <a:extLst>
                    <a:ext uri="{9D8B030D-6E8A-4147-A177-3AD203B41FA5}">
                      <a16:colId xmlns:a16="http://schemas.microsoft.com/office/drawing/2014/main" val="211221441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37661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14:36:19</a:t>
                      </a:r>
                      <a:r>
                        <a:rPr kumimoji="0" lang="en-US" sz="1000" b="0" i="0" u="none" strike="noStrike" kern="1200" cap="none" spc="0" normalizeH="0" baseline="0" noProof="0">
                          <a:ln>
                            <a:noFill/>
                          </a:ln>
                          <a:solidFill>
                            <a:prstClr val="black"/>
                          </a:solidFill>
                          <a:effectLst/>
                          <a:uLnTx/>
                          <a:uFillTx/>
                          <a:latin typeface="+mn-lt"/>
                          <a:ea typeface="+mn-ea"/>
                          <a:cs typeface="+mn-cs"/>
                        </a:rPr>
                        <a:t>
 Why celebrate Ice Cream Day when you can celebrate Ice Cream Week?
If this post hits 5,000 likes by July 24th, we’ll be having a 1 dirham ice cream offer for 1 hour at Dessert Café in Dubai, UAE!
Like it and tag your friends so they can like it too!
#IceCreamDay
</a:t>
                      </a:r>
                      <a:r>
                        <a:rPr kumimoji="0" lang="ar-AE" sz="1000" b="0" i="0" u="none" strike="noStrike" kern="1200" cap="none" spc="0" normalizeH="0" baseline="0" noProof="0">
                          <a:ln>
                            <a:noFill/>
                          </a:ln>
                          <a:solidFill>
                            <a:prstClr val="black"/>
                          </a:solidFill>
                          <a:effectLst/>
                          <a:uLnTx/>
                          <a:uFillTx/>
                          <a:latin typeface="+mn-lt"/>
                          <a:ea typeface="+mn-ea"/>
                          <a:cs typeface="+mn-cs"/>
                        </a:rPr>
                        <a:t>الاحتفال بأسبوع الآيس كريم دائماً أفضل من الاحتفال بيوم واحد فقط!
إذا حقق هذا المنشور 5,000 إعجاب قبل 24 يوليو، سنقدم عرض آيس كريم بدرهم 1 لمدة ساعة واحدة في ديزرت كافيه بدبي، الإمارات!
اعمل إعجاب وتاغ أصحابك ليعملوا إعجاب أيضاً!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https://www.instagram.com/p/CC08X66hIWy/media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1422709"/>
                  </a:ext>
                </a:extLst>
              </a:tr>
            </a:tbl>
          </a:graphicData>
        </a:graphic>
      </p:graphicFrame>
      <p:sp>
        <p:nvSpPr>
          <p:cNvPr id="4" name="Text Placeholder 3">
            <a:extLst>
              <a:ext uri="{FF2B5EF4-FFF2-40B4-BE49-F238E27FC236}">
                <a16:creationId xmlns:a16="http://schemas.microsoft.com/office/drawing/2014/main" id="{7D533CCA-18C5-42BF-9F33-AAE732AB9C8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1209505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8FD9A-05B2-42DB-BB47-7B5113B623ED}"/>
              </a:ext>
            </a:extLst>
          </p:cNvPr>
          <p:cNvSpPr>
            <a:spLocks noGrp="1"/>
          </p:cNvSpPr>
          <p:nvPr>
            <p:ph type="title"/>
          </p:nvPr>
        </p:nvSpPr>
        <p:spPr/>
        <p:txBody>
          <a:bodyPr/>
          <a:lstStyle/>
          <a:p>
            <a:r>
              <a:rPr lang="en-US"/>
              <a:t>Instagram Posts Table | baskinrobbinsme - 13 of 17</a:t>
            </a:r>
          </a:p>
        </p:txBody>
      </p:sp>
      <p:graphicFrame>
        <p:nvGraphicFramePr>
          <p:cNvPr id="5" name="Table Placeholder 4">
            <a:extLst>
              <a:ext uri="{FF2B5EF4-FFF2-40B4-BE49-F238E27FC236}">
                <a16:creationId xmlns:a16="http://schemas.microsoft.com/office/drawing/2014/main" id="{31BC9639-3EB2-4E35-AC96-BE41F5ABBF7F}"/>
              </a:ext>
            </a:extLst>
          </p:cNvPr>
          <p:cNvGraphicFramePr>
            <a:graphicFrameLocks noGrp="1"/>
          </p:cNvGraphicFramePr>
          <p:nvPr>
            <p:ph type="tbl" sz="quarter" idx="13"/>
            <p:extLst>
              <p:ext uri="{D42A27DB-BD31-4B8C-83A1-F6EECF244321}">
                <p14:modId xmlns:p14="http://schemas.microsoft.com/office/powerpoint/2010/main" val="410490591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66507639"/>
                    </a:ext>
                  </a:extLst>
                </a:gridCol>
                <a:gridCol w="1810512">
                  <a:extLst>
                    <a:ext uri="{9D8B030D-6E8A-4147-A177-3AD203B41FA5}">
                      <a16:colId xmlns:a16="http://schemas.microsoft.com/office/drawing/2014/main" val="3764691067"/>
                    </a:ext>
                  </a:extLst>
                </a:gridCol>
                <a:gridCol w="822960">
                  <a:extLst>
                    <a:ext uri="{9D8B030D-6E8A-4147-A177-3AD203B41FA5}">
                      <a16:colId xmlns:a16="http://schemas.microsoft.com/office/drawing/2014/main" val="2478567985"/>
                    </a:ext>
                  </a:extLst>
                </a:gridCol>
                <a:gridCol w="822960">
                  <a:extLst>
                    <a:ext uri="{9D8B030D-6E8A-4147-A177-3AD203B41FA5}">
                      <a16:colId xmlns:a16="http://schemas.microsoft.com/office/drawing/2014/main" val="3300854106"/>
                    </a:ext>
                  </a:extLst>
                </a:gridCol>
                <a:gridCol w="822960">
                  <a:extLst>
                    <a:ext uri="{9D8B030D-6E8A-4147-A177-3AD203B41FA5}">
                      <a16:colId xmlns:a16="http://schemas.microsoft.com/office/drawing/2014/main" val="3642025046"/>
                    </a:ext>
                  </a:extLst>
                </a:gridCol>
                <a:gridCol w="822960">
                  <a:extLst>
                    <a:ext uri="{9D8B030D-6E8A-4147-A177-3AD203B41FA5}">
                      <a16:colId xmlns:a16="http://schemas.microsoft.com/office/drawing/2014/main" val="2692336650"/>
                    </a:ext>
                  </a:extLst>
                </a:gridCol>
                <a:gridCol w="822960">
                  <a:extLst>
                    <a:ext uri="{9D8B030D-6E8A-4147-A177-3AD203B41FA5}">
                      <a16:colId xmlns:a16="http://schemas.microsoft.com/office/drawing/2014/main" val="4324451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478335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07:04:55</a:t>
                      </a:r>
                      <a:r>
                        <a:rPr kumimoji="0" lang="en-US" sz="1000" b="0" i="0" u="none" strike="noStrike" kern="1200" cap="none" spc="0" normalizeH="0" baseline="0" noProof="0">
                          <a:ln>
                            <a:noFill/>
                          </a:ln>
                          <a:solidFill>
                            <a:prstClr val="black"/>
                          </a:solidFill>
                          <a:effectLst/>
                          <a:uLnTx/>
                          <a:uFillTx/>
                          <a:latin typeface="+mn-lt"/>
                          <a:ea typeface="+mn-ea"/>
                          <a:cs typeface="+mn-cs"/>
                        </a:rPr>
                        <a:t>
 Something's coming. 
It’s creamy, nutty and makes everything yummy!
Guess and stand a chance to win a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شيء ما قادم
إنه غني و بالبندق ويجعل كل شيء لذيذ!
خمن واحصل على فرصة للفوز بآيس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https://www.instagram.com/p/CC0ItSOhtOg/media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9855261"/>
                  </a:ext>
                </a:extLst>
              </a:tr>
            </a:tbl>
          </a:graphicData>
        </a:graphic>
      </p:graphicFrame>
      <p:sp>
        <p:nvSpPr>
          <p:cNvPr id="4" name="Text Placeholder 3">
            <a:extLst>
              <a:ext uri="{FF2B5EF4-FFF2-40B4-BE49-F238E27FC236}">
                <a16:creationId xmlns:a16="http://schemas.microsoft.com/office/drawing/2014/main" id="{CC7DA026-303C-41F9-9B8F-4DDD987A2C8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3552154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864C2-5E0F-4D22-9427-20BCED7A11C3}"/>
              </a:ext>
            </a:extLst>
          </p:cNvPr>
          <p:cNvSpPr>
            <a:spLocks noGrp="1"/>
          </p:cNvSpPr>
          <p:nvPr>
            <p:ph type="title"/>
          </p:nvPr>
        </p:nvSpPr>
        <p:spPr/>
        <p:txBody>
          <a:bodyPr/>
          <a:lstStyle/>
          <a:p>
            <a:r>
              <a:rPr lang="en-US"/>
              <a:t>Instagram Posts Table | baskinrobbinsme - 14 of 17</a:t>
            </a:r>
          </a:p>
        </p:txBody>
      </p:sp>
      <p:graphicFrame>
        <p:nvGraphicFramePr>
          <p:cNvPr id="5" name="Table Placeholder 4">
            <a:extLst>
              <a:ext uri="{FF2B5EF4-FFF2-40B4-BE49-F238E27FC236}">
                <a16:creationId xmlns:a16="http://schemas.microsoft.com/office/drawing/2014/main" id="{C6CBBD26-53CE-4657-8F00-02C0643988EE}"/>
              </a:ext>
            </a:extLst>
          </p:cNvPr>
          <p:cNvGraphicFramePr>
            <a:graphicFrameLocks noGrp="1"/>
          </p:cNvGraphicFramePr>
          <p:nvPr>
            <p:ph type="tbl" sz="quarter" idx="13"/>
            <p:extLst>
              <p:ext uri="{D42A27DB-BD31-4B8C-83A1-F6EECF244321}">
                <p14:modId xmlns:p14="http://schemas.microsoft.com/office/powerpoint/2010/main" val="827392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89279104"/>
                    </a:ext>
                  </a:extLst>
                </a:gridCol>
                <a:gridCol w="1810512">
                  <a:extLst>
                    <a:ext uri="{9D8B030D-6E8A-4147-A177-3AD203B41FA5}">
                      <a16:colId xmlns:a16="http://schemas.microsoft.com/office/drawing/2014/main" val="1222188100"/>
                    </a:ext>
                  </a:extLst>
                </a:gridCol>
                <a:gridCol w="822960">
                  <a:extLst>
                    <a:ext uri="{9D8B030D-6E8A-4147-A177-3AD203B41FA5}">
                      <a16:colId xmlns:a16="http://schemas.microsoft.com/office/drawing/2014/main" val="598552501"/>
                    </a:ext>
                  </a:extLst>
                </a:gridCol>
                <a:gridCol w="822960">
                  <a:extLst>
                    <a:ext uri="{9D8B030D-6E8A-4147-A177-3AD203B41FA5}">
                      <a16:colId xmlns:a16="http://schemas.microsoft.com/office/drawing/2014/main" val="612132664"/>
                    </a:ext>
                  </a:extLst>
                </a:gridCol>
                <a:gridCol w="822960">
                  <a:extLst>
                    <a:ext uri="{9D8B030D-6E8A-4147-A177-3AD203B41FA5}">
                      <a16:colId xmlns:a16="http://schemas.microsoft.com/office/drawing/2014/main" val="3418951711"/>
                    </a:ext>
                  </a:extLst>
                </a:gridCol>
                <a:gridCol w="822960">
                  <a:extLst>
                    <a:ext uri="{9D8B030D-6E8A-4147-A177-3AD203B41FA5}">
                      <a16:colId xmlns:a16="http://schemas.microsoft.com/office/drawing/2014/main" val="3981695030"/>
                    </a:ext>
                  </a:extLst>
                </a:gridCol>
                <a:gridCol w="822960">
                  <a:extLst>
                    <a:ext uri="{9D8B030D-6E8A-4147-A177-3AD203B41FA5}">
                      <a16:colId xmlns:a16="http://schemas.microsoft.com/office/drawing/2014/main" val="427196526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45967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- 2020-07-11 09:15:06</a:t>
                      </a:r>
                      <a:r>
                        <a:rPr kumimoji="0" lang="en-US" sz="1000" b="0" i="0" u="none" strike="noStrike" kern="1200" cap="none" spc="0" normalizeH="0" baseline="0" noProof="0">
                          <a:ln>
                            <a:noFill/>
                          </a:ln>
                          <a:solidFill>
                            <a:prstClr val="black"/>
                          </a:solidFill>
                          <a:effectLst/>
                          <a:uLnTx/>
                          <a:uFillTx/>
                          <a:latin typeface="+mn-lt"/>
                          <a:ea typeface="+mn-ea"/>
                          <a:cs typeface="+mn-cs"/>
                        </a:rPr>
                        <a:t>
 Today is #MakeUpYourOwnSundaeDay 
Tell us the sundae you’d invent celebrating this day?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يوم اختراع الصنداي حقك!
أخبرنا عن صنداي يمكنك اختراعه للاحتفال بهذا اليوم؟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https://www.instagram.com/p/CCfxPqnhC6N/media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0741695"/>
                  </a:ext>
                </a:extLst>
              </a:tr>
            </a:tbl>
          </a:graphicData>
        </a:graphic>
      </p:graphicFrame>
      <p:sp>
        <p:nvSpPr>
          <p:cNvPr id="4" name="Text Placeholder 3">
            <a:extLst>
              <a:ext uri="{FF2B5EF4-FFF2-40B4-BE49-F238E27FC236}">
                <a16:creationId xmlns:a16="http://schemas.microsoft.com/office/drawing/2014/main" id="{6D8FA8E6-E26B-4402-9357-34C18E6910F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6588640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73E1D-AEC6-45C8-B73C-9D47950C1141}"/>
              </a:ext>
            </a:extLst>
          </p:cNvPr>
          <p:cNvSpPr>
            <a:spLocks noGrp="1"/>
          </p:cNvSpPr>
          <p:nvPr>
            <p:ph type="title"/>
          </p:nvPr>
        </p:nvSpPr>
        <p:spPr/>
        <p:txBody>
          <a:bodyPr/>
          <a:lstStyle/>
          <a:p>
            <a:r>
              <a:rPr lang="en-US"/>
              <a:t>Instagram Posts Table | baskinrobbinsme - 15 of 17</a:t>
            </a:r>
          </a:p>
        </p:txBody>
      </p:sp>
      <p:graphicFrame>
        <p:nvGraphicFramePr>
          <p:cNvPr id="5" name="Table Placeholder 4">
            <a:extLst>
              <a:ext uri="{FF2B5EF4-FFF2-40B4-BE49-F238E27FC236}">
                <a16:creationId xmlns:a16="http://schemas.microsoft.com/office/drawing/2014/main" id="{2E3D00F2-68C7-42BB-B75C-D35F0D3128B6}"/>
              </a:ext>
            </a:extLst>
          </p:cNvPr>
          <p:cNvGraphicFramePr>
            <a:graphicFrameLocks noGrp="1"/>
          </p:cNvGraphicFramePr>
          <p:nvPr>
            <p:ph type="tbl" sz="quarter" idx="13"/>
            <p:extLst>
              <p:ext uri="{D42A27DB-BD31-4B8C-83A1-F6EECF244321}">
                <p14:modId xmlns:p14="http://schemas.microsoft.com/office/powerpoint/2010/main" val="16331963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26959429"/>
                    </a:ext>
                  </a:extLst>
                </a:gridCol>
                <a:gridCol w="1810512">
                  <a:extLst>
                    <a:ext uri="{9D8B030D-6E8A-4147-A177-3AD203B41FA5}">
                      <a16:colId xmlns:a16="http://schemas.microsoft.com/office/drawing/2014/main" val="3069062845"/>
                    </a:ext>
                  </a:extLst>
                </a:gridCol>
                <a:gridCol w="822960">
                  <a:extLst>
                    <a:ext uri="{9D8B030D-6E8A-4147-A177-3AD203B41FA5}">
                      <a16:colId xmlns:a16="http://schemas.microsoft.com/office/drawing/2014/main" val="3112339833"/>
                    </a:ext>
                  </a:extLst>
                </a:gridCol>
                <a:gridCol w="822960">
                  <a:extLst>
                    <a:ext uri="{9D8B030D-6E8A-4147-A177-3AD203B41FA5}">
                      <a16:colId xmlns:a16="http://schemas.microsoft.com/office/drawing/2014/main" val="873580729"/>
                    </a:ext>
                  </a:extLst>
                </a:gridCol>
                <a:gridCol w="822960">
                  <a:extLst>
                    <a:ext uri="{9D8B030D-6E8A-4147-A177-3AD203B41FA5}">
                      <a16:colId xmlns:a16="http://schemas.microsoft.com/office/drawing/2014/main" val="2351108508"/>
                    </a:ext>
                  </a:extLst>
                </a:gridCol>
                <a:gridCol w="822960">
                  <a:extLst>
                    <a:ext uri="{9D8B030D-6E8A-4147-A177-3AD203B41FA5}">
                      <a16:colId xmlns:a16="http://schemas.microsoft.com/office/drawing/2014/main" val="4013205281"/>
                    </a:ext>
                  </a:extLst>
                </a:gridCol>
                <a:gridCol w="822960">
                  <a:extLst>
                    <a:ext uri="{9D8B030D-6E8A-4147-A177-3AD203B41FA5}">
                      <a16:colId xmlns:a16="http://schemas.microsoft.com/office/drawing/2014/main" val="347522574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28668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- 2020-07-07 09:05:20</a:t>
                      </a:r>
                      <a:r>
                        <a:rPr kumimoji="0" lang="en-US" sz="1000" b="0" i="0" u="none" strike="noStrike" kern="1200" cap="none" spc="0" normalizeH="0" baseline="0" noProof="0">
                          <a:ln>
                            <a:noFill/>
                          </a:ln>
                          <a:solidFill>
                            <a:prstClr val="black"/>
                          </a:solidFill>
                          <a:effectLst/>
                          <a:uLnTx/>
                          <a:uFillTx/>
                          <a:latin typeface="+mn-lt"/>
                          <a:ea typeface="+mn-ea"/>
                          <a:cs typeface="+mn-cs"/>
                        </a:rPr>
                        <a:t>
 The whole world is celebrating #ChocolateDay today!
Can you imagine if our planet was all made of chocolate ice cream?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يحتفل العالم اليوم بـ #يوم_الشوكولاتة_العالمي! 
هل يمكنك تخيل إذا كان كوكبنا مصنوعًا بالكامل من آيس كريم الشوكولاتة؟
أطلب في الامارات الآن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https://www.instagram.com/p/CCVc9KXBP_u/media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9762755"/>
                  </a:ext>
                </a:extLst>
              </a:tr>
            </a:tbl>
          </a:graphicData>
        </a:graphic>
      </p:graphicFrame>
      <p:sp>
        <p:nvSpPr>
          <p:cNvPr id="4" name="Text Placeholder 3">
            <a:extLst>
              <a:ext uri="{FF2B5EF4-FFF2-40B4-BE49-F238E27FC236}">
                <a16:creationId xmlns:a16="http://schemas.microsoft.com/office/drawing/2014/main" id="{C02E5AA8-F477-4AE9-91DB-B829E0FE5C4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0929827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EF999-E97E-4CB2-A137-84AE38CC7D3D}"/>
              </a:ext>
            </a:extLst>
          </p:cNvPr>
          <p:cNvSpPr>
            <a:spLocks noGrp="1"/>
          </p:cNvSpPr>
          <p:nvPr>
            <p:ph type="title"/>
          </p:nvPr>
        </p:nvSpPr>
        <p:spPr/>
        <p:txBody>
          <a:bodyPr/>
          <a:lstStyle/>
          <a:p>
            <a:r>
              <a:rPr lang="en-US"/>
              <a:t>Instagram Posts Table | baskinrobbinsme - 16 of 17</a:t>
            </a:r>
          </a:p>
        </p:txBody>
      </p:sp>
      <p:graphicFrame>
        <p:nvGraphicFramePr>
          <p:cNvPr id="5" name="Table Placeholder 4">
            <a:extLst>
              <a:ext uri="{FF2B5EF4-FFF2-40B4-BE49-F238E27FC236}">
                <a16:creationId xmlns:a16="http://schemas.microsoft.com/office/drawing/2014/main" id="{9E116815-5BBA-4681-9592-FDDD0D64BFBE}"/>
              </a:ext>
            </a:extLst>
          </p:cNvPr>
          <p:cNvGraphicFramePr>
            <a:graphicFrameLocks noGrp="1"/>
          </p:cNvGraphicFramePr>
          <p:nvPr>
            <p:ph type="tbl" sz="quarter" idx="13"/>
            <p:extLst>
              <p:ext uri="{D42A27DB-BD31-4B8C-83A1-F6EECF244321}">
                <p14:modId xmlns:p14="http://schemas.microsoft.com/office/powerpoint/2010/main" val="394829896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63997642"/>
                    </a:ext>
                  </a:extLst>
                </a:gridCol>
                <a:gridCol w="1810512">
                  <a:extLst>
                    <a:ext uri="{9D8B030D-6E8A-4147-A177-3AD203B41FA5}">
                      <a16:colId xmlns:a16="http://schemas.microsoft.com/office/drawing/2014/main" val="3677696904"/>
                    </a:ext>
                  </a:extLst>
                </a:gridCol>
                <a:gridCol w="822960">
                  <a:extLst>
                    <a:ext uri="{9D8B030D-6E8A-4147-A177-3AD203B41FA5}">
                      <a16:colId xmlns:a16="http://schemas.microsoft.com/office/drawing/2014/main" val="2985429690"/>
                    </a:ext>
                  </a:extLst>
                </a:gridCol>
                <a:gridCol w="822960">
                  <a:extLst>
                    <a:ext uri="{9D8B030D-6E8A-4147-A177-3AD203B41FA5}">
                      <a16:colId xmlns:a16="http://schemas.microsoft.com/office/drawing/2014/main" val="4227806801"/>
                    </a:ext>
                  </a:extLst>
                </a:gridCol>
                <a:gridCol w="822960">
                  <a:extLst>
                    <a:ext uri="{9D8B030D-6E8A-4147-A177-3AD203B41FA5}">
                      <a16:colId xmlns:a16="http://schemas.microsoft.com/office/drawing/2014/main" val="2313145811"/>
                    </a:ext>
                  </a:extLst>
                </a:gridCol>
                <a:gridCol w="822960">
                  <a:extLst>
                    <a:ext uri="{9D8B030D-6E8A-4147-A177-3AD203B41FA5}">
                      <a16:colId xmlns:a16="http://schemas.microsoft.com/office/drawing/2014/main" val="233887776"/>
                    </a:ext>
                  </a:extLst>
                </a:gridCol>
                <a:gridCol w="822960">
                  <a:extLst>
                    <a:ext uri="{9D8B030D-6E8A-4147-A177-3AD203B41FA5}">
                      <a16:colId xmlns:a16="http://schemas.microsoft.com/office/drawing/2014/main" val="77087194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336359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- 2020-07-05 14:31:11</a:t>
                      </a:r>
                      <a:r>
                        <a:rPr kumimoji="0" lang="en-US" sz="1000" b="0" i="0" u="none" strike="noStrike" kern="1200" cap="none" spc="0" normalizeH="0" baseline="0" noProof="0">
                          <a:ln>
                            <a:noFill/>
                          </a:ln>
                          <a:solidFill>
                            <a:prstClr val="black"/>
                          </a:solidFill>
                          <a:effectLst/>
                          <a:uLnTx/>
                          <a:uFillTx/>
                          <a:latin typeface="+mn-lt"/>
                          <a:ea typeface="+mn-ea"/>
                          <a:cs typeface="+mn-cs"/>
                        </a:rPr>
                        <a:t>
 Caramel Crisps are what your ice cream is missing!
Order now in UAE on 600503031 or online through the link in the bio
•Only regular flavor of Kitkat®️ available in Qatar
</a:t>
                      </a:r>
                      <a:r>
                        <a:rPr kumimoji="0" lang="ar-AE" sz="1000" b="0" i="0" u="none" strike="noStrike" kern="1200" cap="none" spc="0" normalizeH="0" baseline="0" noProof="0">
                          <a:ln>
                            <a:noFill/>
                          </a:ln>
                          <a:solidFill>
                            <a:prstClr val="black"/>
                          </a:solidFill>
                          <a:effectLst/>
                          <a:uLnTx/>
                          <a:uFillTx/>
                          <a:latin typeface="+mn-lt"/>
                          <a:ea typeface="+mn-ea"/>
                          <a:cs typeface="+mn-cs"/>
                        </a:rPr>
                        <a:t>الكراميل المقرمش اللى يحلى الآيس كريم!
أطلب في الامارات الآن عبر 600503031 او أونلاين من خلال الرابط في البايو
•تتوفر النكهة العادية فقط من كيت كات®️ في قطر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https://www.instagram.com/p/CCQ4qBIB_v8/media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32263008"/>
                  </a:ext>
                </a:extLst>
              </a:tr>
            </a:tbl>
          </a:graphicData>
        </a:graphic>
      </p:graphicFrame>
      <p:sp>
        <p:nvSpPr>
          <p:cNvPr id="4" name="Text Placeholder 3">
            <a:extLst>
              <a:ext uri="{FF2B5EF4-FFF2-40B4-BE49-F238E27FC236}">
                <a16:creationId xmlns:a16="http://schemas.microsoft.com/office/drawing/2014/main" id="{57FC9C62-174F-4E92-BA07-AFB60A72CDF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4446631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E3997-70E4-409C-A264-C488502CC066}"/>
              </a:ext>
            </a:extLst>
          </p:cNvPr>
          <p:cNvSpPr>
            <a:spLocks noGrp="1"/>
          </p:cNvSpPr>
          <p:nvPr>
            <p:ph type="title"/>
          </p:nvPr>
        </p:nvSpPr>
        <p:spPr/>
        <p:txBody>
          <a:bodyPr/>
          <a:lstStyle/>
          <a:p>
            <a:r>
              <a:rPr lang="en-US"/>
              <a:t>Instagram Posts Table | baskinrobbinsme - 17 of 17</a:t>
            </a:r>
          </a:p>
        </p:txBody>
      </p:sp>
      <p:graphicFrame>
        <p:nvGraphicFramePr>
          <p:cNvPr id="5" name="Table Placeholder 4">
            <a:extLst>
              <a:ext uri="{FF2B5EF4-FFF2-40B4-BE49-F238E27FC236}">
                <a16:creationId xmlns:a16="http://schemas.microsoft.com/office/drawing/2014/main" id="{48BF65E8-0E10-4933-8519-E6C4A4CC23CB}"/>
              </a:ext>
            </a:extLst>
          </p:cNvPr>
          <p:cNvGraphicFramePr>
            <a:graphicFrameLocks noGrp="1"/>
          </p:cNvGraphicFramePr>
          <p:nvPr>
            <p:ph type="tbl" sz="quarter" idx="13"/>
            <p:extLst>
              <p:ext uri="{D42A27DB-BD31-4B8C-83A1-F6EECF244321}">
                <p14:modId xmlns:p14="http://schemas.microsoft.com/office/powerpoint/2010/main" val="382986637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3577696"/>
                    </a:ext>
                  </a:extLst>
                </a:gridCol>
                <a:gridCol w="1810512">
                  <a:extLst>
                    <a:ext uri="{9D8B030D-6E8A-4147-A177-3AD203B41FA5}">
                      <a16:colId xmlns:a16="http://schemas.microsoft.com/office/drawing/2014/main" val="1234512277"/>
                    </a:ext>
                  </a:extLst>
                </a:gridCol>
                <a:gridCol w="822960">
                  <a:extLst>
                    <a:ext uri="{9D8B030D-6E8A-4147-A177-3AD203B41FA5}">
                      <a16:colId xmlns:a16="http://schemas.microsoft.com/office/drawing/2014/main" val="2170212947"/>
                    </a:ext>
                  </a:extLst>
                </a:gridCol>
                <a:gridCol w="822960">
                  <a:extLst>
                    <a:ext uri="{9D8B030D-6E8A-4147-A177-3AD203B41FA5}">
                      <a16:colId xmlns:a16="http://schemas.microsoft.com/office/drawing/2014/main" val="2543464051"/>
                    </a:ext>
                  </a:extLst>
                </a:gridCol>
                <a:gridCol w="822960">
                  <a:extLst>
                    <a:ext uri="{9D8B030D-6E8A-4147-A177-3AD203B41FA5}">
                      <a16:colId xmlns:a16="http://schemas.microsoft.com/office/drawing/2014/main" val="810871840"/>
                    </a:ext>
                  </a:extLst>
                </a:gridCol>
                <a:gridCol w="822960">
                  <a:extLst>
                    <a:ext uri="{9D8B030D-6E8A-4147-A177-3AD203B41FA5}">
                      <a16:colId xmlns:a16="http://schemas.microsoft.com/office/drawing/2014/main" val="1106273932"/>
                    </a:ext>
                  </a:extLst>
                </a:gridCol>
                <a:gridCol w="822960">
                  <a:extLst>
                    <a:ext uri="{9D8B030D-6E8A-4147-A177-3AD203B41FA5}">
                      <a16:colId xmlns:a16="http://schemas.microsoft.com/office/drawing/2014/main" val="194682836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732023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- 2020-07-02 11:20:04</a:t>
                      </a:r>
                      <a:r>
                        <a:rPr kumimoji="0" lang="en-US" sz="1000" b="0" i="0" u="none" strike="noStrike" kern="1200" cap="none" spc="0" normalizeH="0" baseline="0" noProof="0">
                          <a:ln>
                            <a:noFill/>
                          </a:ln>
                          <a:solidFill>
                            <a:prstClr val="black"/>
                          </a:solidFill>
                          <a:effectLst/>
                          <a:uLnTx/>
                          <a:uFillTx/>
                          <a:latin typeface="+mn-lt"/>
                          <a:ea typeface="+mn-ea"/>
                          <a:cs typeface="+mn-cs"/>
                        </a:rPr>
                        <a:t>
 Love caramel &amp; nuts? You have found the only ice cream flavor you’ll ever need. Nutty Salted Caramel ice cream made with almond brittle pieces, swirled with a salted caramel ribbon.
To order online in UAE, check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هل تحب الكراميل والمكسرات؟ لقد وجدت نكهة الآيس كريم الوحيدة التي ستحتاجها. آيس كريم الكراميل المملح مع قطع اللوز الهشة، يزينه شريط من نكهة الكراميل المملح.
 اطلب أونلاين في الإمارات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https://www.instagram.com/p/CCI0ZsJh50U/media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55132523"/>
                  </a:ext>
                </a:extLst>
              </a:tr>
            </a:tbl>
          </a:graphicData>
        </a:graphic>
      </p:graphicFrame>
      <p:sp>
        <p:nvSpPr>
          <p:cNvPr id="4" name="Text Placeholder 3">
            <a:extLst>
              <a:ext uri="{FF2B5EF4-FFF2-40B4-BE49-F238E27FC236}">
                <a16:creationId xmlns:a16="http://schemas.microsoft.com/office/drawing/2014/main" id="{BB4C91ED-9711-43D7-8596-F6D49D095B4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5919328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17DF1-9D30-4182-8EC4-8605B6C9F60C}"/>
              </a:ext>
            </a:extLst>
          </p:cNvPr>
          <p:cNvSpPr>
            <a:spLocks noGrp="1"/>
          </p:cNvSpPr>
          <p:nvPr>
            <p:ph type="title"/>
          </p:nvPr>
        </p:nvSpPr>
        <p:spPr/>
        <p:txBody>
          <a:bodyPr/>
          <a:lstStyle/>
          <a:p>
            <a:r>
              <a:rPr lang="en-US"/>
              <a:t>Instagram Stories Type Distribution | baskinrobbinsme</a:t>
            </a:r>
          </a:p>
        </p:txBody>
      </p:sp>
      <p:graphicFrame>
        <p:nvGraphicFramePr>
          <p:cNvPr id="6" name="Chart Placeholder 5">
            <a:extLst>
              <a:ext uri="{FF2B5EF4-FFF2-40B4-BE49-F238E27FC236}">
                <a16:creationId xmlns:a16="http://schemas.microsoft.com/office/drawing/2014/main" id="{F1A38F98-64A8-4D4C-9CA3-3A44E659363E}"/>
              </a:ext>
            </a:extLst>
          </p:cNvPr>
          <p:cNvGraphicFramePr>
            <a:graphicFrameLocks noGrp="1"/>
          </p:cNvGraphicFramePr>
          <p:nvPr>
            <p:ph type="chart" sz="quarter" idx="13"/>
            <p:extLst>
              <p:ext uri="{D42A27DB-BD31-4B8C-83A1-F6EECF244321}">
                <p14:modId xmlns:p14="http://schemas.microsoft.com/office/powerpoint/2010/main" val="306348130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324736-B1AB-4EBC-B9A8-DA0334CC6BD4}"/>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609746D7-8356-49E8-BDCF-E0DCE761BD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61144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5EEBE-937B-4732-8514-C8664010A91A}"/>
              </a:ext>
            </a:extLst>
          </p:cNvPr>
          <p:cNvSpPr>
            <a:spLocks noGrp="1"/>
          </p:cNvSpPr>
          <p:nvPr>
            <p:ph type="title"/>
          </p:nvPr>
        </p:nvSpPr>
        <p:spPr/>
        <p:txBody>
          <a:bodyPr/>
          <a:lstStyle/>
          <a:p>
            <a:r>
              <a:rPr lang="en-US"/>
              <a:t>Instagram Reach | baskinrobbinsme</a:t>
            </a:r>
          </a:p>
        </p:txBody>
      </p:sp>
      <p:graphicFrame>
        <p:nvGraphicFramePr>
          <p:cNvPr id="6" name="Chart Placeholder 5">
            <a:extLst>
              <a:ext uri="{FF2B5EF4-FFF2-40B4-BE49-F238E27FC236}">
                <a16:creationId xmlns:a16="http://schemas.microsoft.com/office/drawing/2014/main" id="{F920BF70-8737-4E4A-8D39-813A3E470979}"/>
              </a:ext>
            </a:extLst>
          </p:cNvPr>
          <p:cNvGraphicFramePr>
            <a:graphicFrameLocks noGrp="1"/>
          </p:cNvGraphicFramePr>
          <p:nvPr>
            <p:ph type="chart" sz="quarter" idx="13"/>
            <p:extLst>
              <p:ext uri="{D42A27DB-BD31-4B8C-83A1-F6EECF244321}">
                <p14:modId xmlns:p14="http://schemas.microsoft.com/office/powerpoint/2010/main" val="326209960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69B333-02E9-4D12-A11D-BF679E9955BC}"/>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7AF6F573-8BE5-4319-92BD-A4A521AFF7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9276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64102-42F3-4D94-A764-12A1D41638DB}"/>
              </a:ext>
            </a:extLst>
          </p:cNvPr>
          <p:cNvSpPr>
            <a:spLocks noGrp="1"/>
          </p:cNvSpPr>
          <p:nvPr>
            <p:ph type="title"/>
          </p:nvPr>
        </p:nvSpPr>
        <p:spPr/>
        <p:txBody>
          <a:bodyPr/>
          <a:lstStyle/>
          <a:p>
            <a:r>
              <a:rPr lang="en-US"/>
              <a:t>Instagram Interaction Rate By Post Type | baskinrobbinsme</a:t>
            </a:r>
          </a:p>
        </p:txBody>
      </p:sp>
      <p:graphicFrame>
        <p:nvGraphicFramePr>
          <p:cNvPr id="6" name="Chart Placeholder 5">
            <a:extLst>
              <a:ext uri="{FF2B5EF4-FFF2-40B4-BE49-F238E27FC236}">
                <a16:creationId xmlns:a16="http://schemas.microsoft.com/office/drawing/2014/main" id="{28E37A87-E17A-49AD-B551-0086753A0FD3}"/>
              </a:ext>
            </a:extLst>
          </p:cNvPr>
          <p:cNvGraphicFramePr>
            <a:graphicFrameLocks noGrp="1"/>
          </p:cNvGraphicFramePr>
          <p:nvPr>
            <p:ph type="chart" sz="quarter" idx="13"/>
            <p:extLst>
              <p:ext uri="{D42A27DB-BD31-4B8C-83A1-F6EECF244321}">
                <p14:modId xmlns:p14="http://schemas.microsoft.com/office/powerpoint/2010/main" val="268378676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7D3262-D8EB-4E36-AB56-F5E48320B154}"/>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DC8C7821-C83F-4FB6-8F40-DA490F5EBF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1838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CF0B5-D24E-4D31-9668-B7BA96C22BEC}"/>
              </a:ext>
            </a:extLst>
          </p:cNvPr>
          <p:cNvSpPr>
            <a:spLocks noGrp="1"/>
          </p:cNvSpPr>
          <p:nvPr>
            <p:ph type="title"/>
          </p:nvPr>
        </p:nvSpPr>
        <p:spPr/>
        <p:txBody>
          <a:bodyPr/>
          <a:lstStyle/>
          <a:p>
            <a:r>
              <a:rPr lang="en-US"/>
              <a:t>Instagram Followers Change | baskinrobbinsme</a:t>
            </a:r>
          </a:p>
        </p:txBody>
      </p:sp>
      <p:graphicFrame>
        <p:nvGraphicFramePr>
          <p:cNvPr id="6" name="Chart Placeholder 5">
            <a:extLst>
              <a:ext uri="{FF2B5EF4-FFF2-40B4-BE49-F238E27FC236}">
                <a16:creationId xmlns:a16="http://schemas.microsoft.com/office/drawing/2014/main" id="{7AD533B3-8CF2-4AA6-AA82-2840E65F4CBD}"/>
              </a:ext>
            </a:extLst>
          </p:cNvPr>
          <p:cNvGraphicFramePr>
            <a:graphicFrameLocks noGrp="1"/>
          </p:cNvGraphicFramePr>
          <p:nvPr>
            <p:ph type="chart" sz="quarter" idx="13"/>
            <p:extLst>
              <p:ext uri="{D42A27DB-BD31-4B8C-83A1-F6EECF244321}">
                <p14:modId xmlns:p14="http://schemas.microsoft.com/office/powerpoint/2010/main" val="228755557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72C6F8-965A-46CA-AA92-AE8D63841DC6}"/>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58588346-5A76-4702-826E-8162E0A1DA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10714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ED1FF-B90A-429E-9047-448EF1CFFF26}"/>
              </a:ext>
            </a:extLst>
          </p:cNvPr>
          <p:cNvSpPr>
            <a:spLocks noGrp="1"/>
          </p:cNvSpPr>
          <p:nvPr>
            <p:ph type="title"/>
          </p:nvPr>
        </p:nvSpPr>
        <p:spPr/>
        <p:txBody>
          <a:bodyPr/>
          <a:lstStyle/>
          <a:p>
            <a:r>
              <a:rPr lang="en-US"/>
              <a:t>Instagram Total Interactions | baskinrobbinsme</a:t>
            </a:r>
          </a:p>
        </p:txBody>
      </p:sp>
      <p:graphicFrame>
        <p:nvGraphicFramePr>
          <p:cNvPr id="6" name="Chart Placeholder 5">
            <a:extLst>
              <a:ext uri="{FF2B5EF4-FFF2-40B4-BE49-F238E27FC236}">
                <a16:creationId xmlns:a16="http://schemas.microsoft.com/office/drawing/2014/main" id="{2F67EF92-74A6-4E84-BA96-3C258C0E1380}"/>
              </a:ext>
            </a:extLst>
          </p:cNvPr>
          <p:cNvGraphicFramePr>
            <a:graphicFrameLocks noGrp="1"/>
          </p:cNvGraphicFramePr>
          <p:nvPr>
            <p:ph type="chart" sz="quarter" idx="13"/>
            <p:extLst>
              <p:ext uri="{D42A27DB-BD31-4B8C-83A1-F6EECF244321}">
                <p14:modId xmlns:p14="http://schemas.microsoft.com/office/powerpoint/2010/main" val="60511651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46C959-4FEA-4D0A-9EC4-028398DC1002}"/>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83BB6787-A8AA-4CF9-9393-8C42AB97E0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35565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6E0CB-46CA-4585-8288-45F7E8A9A8DB}"/>
              </a:ext>
            </a:extLst>
          </p:cNvPr>
          <p:cNvSpPr>
            <a:spLocks noGrp="1"/>
          </p:cNvSpPr>
          <p:nvPr>
            <p:ph type="title"/>
          </p:nvPr>
        </p:nvSpPr>
        <p:spPr/>
        <p:txBody>
          <a:bodyPr/>
          <a:lstStyle/>
          <a:p>
            <a:r>
              <a:rPr lang="en-US"/>
              <a:t>Instagram Stories Type Distribution | baskinrobbinsme</a:t>
            </a:r>
          </a:p>
        </p:txBody>
      </p:sp>
      <p:graphicFrame>
        <p:nvGraphicFramePr>
          <p:cNvPr id="6" name="Chart Placeholder 5">
            <a:extLst>
              <a:ext uri="{FF2B5EF4-FFF2-40B4-BE49-F238E27FC236}">
                <a16:creationId xmlns:a16="http://schemas.microsoft.com/office/drawing/2014/main" id="{EF7485FC-96CC-495E-9E53-B4C8337E0704}"/>
              </a:ext>
            </a:extLst>
          </p:cNvPr>
          <p:cNvGraphicFramePr>
            <a:graphicFrameLocks noGrp="1"/>
          </p:cNvGraphicFramePr>
          <p:nvPr>
            <p:ph type="chart" sz="quarter" idx="13"/>
            <p:extLst>
              <p:ext uri="{D42A27DB-BD31-4B8C-83A1-F6EECF244321}">
                <p14:modId xmlns:p14="http://schemas.microsoft.com/office/powerpoint/2010/main" val="315163233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B17853-0D5C-4A18-8010-496EA2952069}"/>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C4DC4C4F-C6DB-4E05-A52A-D71DDE7F27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86053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95925-A74F-45A5-AE20-FB83C591A9F8}"/>
              </a:ext>
            </a:extLst>
          </p:cNvPr>
          <p:cNvSpPr>
            <a:spLocks noGrp="1"/>
          </p:cNvSpPr>
          <p:nvPr>
            <p:ph type="title"/>
          </p:nvPr>
        </p:nvSpPr>
        <p:spPr/>
        <p:txBody>
          <a:bodyPr/>
          <a:lstStyle/>
          <a:p>
            <a:r>
              <a:rPr lang="en-US"/>
              <a:t>Instagram Stories Taps Line Chart | baskinrobbinsme</a:t>
            </a:r>
          </a:p>
        </p:txBody>
      </p:sp>
      <p:graphicFrame>
        <p:nvGraphicFramePr>
          <p:cNvPr id="6" name="Chart Placeholder 5">
            <a:extLst>
              <a:ext uri="{FF2B5EF4-FFF2-40B4-BE49-F238E27FC236}">
                <a16:creationId xmlns:a16="http://schemas.microsoft.com/office/drawing/2014/main" id="{9178EDB5-D062-4F01-A338-BC27A2FA9048}"/>
              </a:ext>
            </a:extLst>
          </p:cNvPr>
          <p:cNvGraphicFramePr>
            <a:graphicFrameLocks noGrp="1"/>
          </p:cNvGraphicFramePr>
          <p:nvPr>
            <p:ph type="chart" sz="quarter" idx="13"/>
            <p:extLst>
              <p:ext uri="{D42A27DB-BD31-4B8C-83A1-F6EECF244321}">
                <p14:modId xmlns:p14="http://schemas.microsoft.com/office/powerpoint/2010/main" val="262798689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1BE74B-2514-4CD8-B642-415A5ACB6D9E}"/>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6CB02AD5-20F2-4662-B4C6-8ADE8FBCC2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77775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A9521-47F2-4FD1-8973-B9833996EA81}"/>
              </a:ext>
            </a:extLst>
          </p:cNvPr>
          <p:cNvSpPr>
            <a:spLocks noGrp="1"/>
          </p:cNvSpPr>
          <p:nvPr>
            <p:ph type="title"/>
          </p:nvPr>
        </p:nvSpPr>
        <p:spPr/>
        <p:txBody>
          <a:bodyPr/>
          <a:lstStyle/>
          <a:p>
            <a:r>
              <a:rPr lang="en-US"/>
              <a:t>Instagram Stories Table  | baskinrobbinsme - 1 of 13</a:t>
            </a:r>
          </a:p>
        </p:txBody>
      </p:sp>
      <p:graphicFrame>
        <p:nvGraphicFramePr>
          <p:cNvPr id="5" name="Table Placeholder 4">
            <a:extLst>
              <a:ext uri="{FF2B5EF4-FFF2-40B4-BE49-F238E27FC236}">
                <a16:creationId xmlns:a16="http://schemas.microsoft.com/office/drawing/2014/main" id="{99200097-B97D-4C86-83B5-7046D6F2358E}"/>
              </a:ext>
            </a:extLst>
          </p:cNvPr>
          <p:cNvGraphicFramePr>
            <a:graphicFrameLocks noGrp="1"/>
          </p:cNvGraphicFramePr>
          <p:nvPr>
            <p:ph type="tbl" sz="quarter" idx="13"/>
            <p:extLst>
              <p:ext uri="{D42A27DB-BD31-4B8C-83A1-F6EECF244321}">
                <p14:modId xmlns:p14="http://schemas.microsoft.com/office/powerpoint/2010/main" val="4993932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1379110"/>
                    </a:ext>
                  </a:extLst>
                </a:gridCol>
                <a:gridCol w="1316736">
                  <a:extLst>
                    <a:ext uri="{9D8B030D-6E8A-4147-A177-3AD203B41FA5}">
                      <a16:colId xmlns:a16="http://schemas.microsoft.com/office/drawing/2014/main" val="200104240"/>
                    </a:ext>
                  </a:extLst>
                </a:gridCol>
                <a:gridCol w="658368">
                  <a:extLst>
                    <a:ext uri="{9D8B030D-6E8A-4147-A177-3AD203B41FA5}">
                      <a16:colId xmlns:a16="http://schemas.microsoft.com/office/drawing/2014/main" val="3140477892"/>
                    </a:ext>
                  </a:extLst>
                </a:gridCol>
                <a:gridCol w="658368">
                  <a:extLst>
                    <a:ext uri="{9D8B030D-6E8A-4147-A177-3AD203B41FA5}">
                      <a16:colId xmlns:a16="http://schemas.microsoft.com/office/drawing/2014/main" val="4042839632"/>
                    </a:ext>
                  </a:extLst>
                </a:gridCol>
                <a:gridCol w="658368">
                  <a:extLst>
                    <a:ext uri="{9D8B030D-6E8A-4147-A177-3AD203B41FA5}">
                      <a16:colId xmlns:a16="http://schemas.microsoft.com/office/drawing/2014/main" val="541895125"/>
                    </a:ext>
                  </a:extLst>
                </a:gridCol>
                <a:gridCol w="658368">
                  <a:extLst>
                    <a:ext uri="{9D8B030D-6E8A-4147-A177-3AD203B41FA5}">
                      <a16:colId xmlns:a16="http://schemas.microsoft.com/office/drawing/2014/main" val="527413822"/>
                    </a:ext>
                  </a:extLst>
                </a:gridCol>
                <a:gridCol w="658368">
                  <a:extLst>
                    <a:ext uri="{9D8B030D-6E8A-4147-A177-3AD203B41FA5}">
                      <a16:colId xmlns:a16="http://schemas.microsoft.com/office/drawing/2014/main" val="1167663024"/>
                    </a:ext>
                  </a:extLst>
                </a:gridCol>
                <a:gridCol w="658368">
                  <a:extLst>
                    <a:ext uri="{9D8B030D-6E8A-4147-A177-3AD203B41FA5}">
                      <a16:colId xmlns:a16="http://schemas.microsoft.com/office/drawing/2014/main" val="2141358925"/>
                    </a:ext>
                  </a:extLst>
                </a:gridCol>
                <a:gridCol w="658368">
                  <a:extLst>
                    <a:ext uri="{9D8B030D-6E8A-4147-A177-3AD203B41FA5}">
                      <a16:colId xmlns:a16="http://schemas.microsoft.com/office/drawing/2014/main" val="3593709523"/>
                    </a:ext>
                  </a:extLst>
                </a:gridCol>
                <a:gridCol w="658368">
                  <a:extLst>
                    <a:ext uri="{9D8B030D-6E8A-4147-A177-3AD203B41FA5}">
                      <a16:colId xmlns:a16="http://schemas.microsoft.com/office/drawing/2014/main" val="114675529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40774983"/>
                  </a:ext>
                </a:extLst>
              </a:tr>
            </a:tbl>
          </a:graphicData>
        </a:graphic>
      </p:graphicFrame>
      <p:sp>
        <p:nvSpPr>
          <p:cNvPr id="4" name="Text Placeholder 3">
            <a:extLst>
              <a:ext uri="{FF2B5EF4-FFF2-40B4-BE49-F238E27FC236}">
                <a16:creationId xmlns:a16="http://schemas.microsoft.com/office/drawing/2014/main" id="{2A121C95-D017-4F6B-98DE-DBDCFBCA2CE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1127223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8CD69-CC64-41E6-B4D8-B3714CB11A10}"/>
              </a:ext>
            </a:extLst>
          </p:cNvPr>
          <p:cNvSpPr>
            <a:spLocks noGrp="1"/>
          </p:cNvSpPr>
          <p:nvPr>
            <p:ph type="title"/>
          </p:nvPr>
        </p:nvSpPr>
        <p:spPr/>
        <p:txBody>
          <a:bodyPr/>
          <a:lstStyle/>
          <a:p>
            <a:r>
              <a:rPr lang="en-US"/>
              <a:t>Instagram Stories Table  | baskinrobbinsme - 2 of 13</a:t>
            </a:r>
          </a:p>
        </p:txBody>
      </p:sp>
      <p:graphicFrame>
        <p:nvGraphicFramePr>
          <p:cNvPr id="5" name="Table Placeholder 4">
            <a:extLst>
              <a:ext uri="{FF2B5EF4-FFF2-40B4-BE49-F238E27FC236}">
                <a16:creationId xmlns:a16="http://schemas.microsoft.com/office/drawing/2014/main" id="{03079849-C6B3-4C3C-820F-B6CE5AB6BD1F}"/>
              </a:ext>
            </a:extLst>
          </p:cNvPr>
          <p:cNvGraphicFramePr>
            <a:graphicFrameLocks noGrp="1"/>
          </p:cNvGraphicFramePr>
          <p:nvPr>
            <p:ph type="tbl" sz="quarter" idx="13"/>
            <p:extLst>
              <p:ext uri="{D42A27DB-BD31-4B8C-83A1-F6EECF244321}">
                <p14:modId xmlns:p14="http://schemas.microsoft.com/office/powerpoint/2010/main" val="38544686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95621176"/>
                    </a:ext>
                  </a:extLst>
                </a:gridCol>
                <a:gridCol w="1316736">
                  <a:extLst>
                    <a:ext uri="{9D8B030D-6E8A-4147-A177-3AD203B41FA5}">
                      <a16:colId xmlns:a16="http://schemas.microsoft.com/office/drawing/2014/main" val="136194221"/>
                    </a:ext>
                  </a:extLst>
                </a:gridCol>
                <a:gridCol w="658368">
                  <a:extLst>
                    <a:ext uri="{9D8B030D-6E8A-4147-A177-3AD203B41FA5}">
                      <a16:colId xmlns:a16="http://schemas.microsoft.com/office/drawing/2014/main" val="267182027"/>
                    </a:ext>
                  </a:extLst>
                </a:gridCol>
                <a:gridCol w="658368">
                  <a:extLst>
                    <a:ext uri="{9D8B030D-6E8A-4147-A177-3AD203B41FA5}">
                      <a16:colId xmlns:a16="http://schemas.microsoft.com/office/drawing/2014/main" val="4078627633"/>
                    </a:ext>
                  </a:extLst>
                </a:gridCol>
                <a:gridCol w="658368">
                  <a:extLst>
                    <a:ext uri="{9D8B030D-6E8A-4147-A177-3AD203B41FA5}">
                      <a16:colId xmlns:a16="http://schemas.microsoft.com/office/drawing/2014/main" val="489290195"/>
                    </a:ext>
                  </a:extLst>
                </a:gridCol>
                <a:gridCol w="658368">
                  <a:extLst>
                    <a:ext uri="{9D8B030D-6E8A-4147-A177-3AD203B41FA5}">
                      <a16:colId xmlns:a16="http://schemas.microsoft.com/office/drawing/2014/main" val="2497155923"/>
                    </a:ext>
                  </a:extLst>
                </a:gridCol>
                <a:gridCol w="658368">
                  <a:extLst>
                    <a:ext uri="{9D8B030D-6E8A-4147-A177-3AD203B41FA5}">
                      <a16:colId xmlns:a16="http://schemas.microsoft.com/office/drawing/2014/main" val="3226482582"/>
                    </a:ext>
                  </a:extLst>
                </a:gridCol>
                <a:gridCol w="658368">
                  <a:extLst>
                    <a:ext uri="{9D8B030D-6E8A-4147-A177-3AD203B41FA5}">
                      <a16:colId xmlns:a16="http://schemas.microsoft.com/office/drawing/2014/main" val="2316705886"/>
                    </a:ext>
                  </a:extLst>
                </a:gridCol>
                <a:gridCol w="658368">
                  <a:extLst>
                    <a:ext uri="{9D8B030D-6E8A-4147-A177-3AD203B41FA5}">
                      <a16:colId xmlns:a16="http://schemas.microsoft.com/office/drawing/2014/main" val="3095470052"/>
                    </a:ext>
                  </a:extLst>
                </a:gridCol>
                <a:gridCol w="658368">
                  <a:extLst>
                    <a:ext uri="{9D8B030D-6E8A-4147-A177-3AD203B41FA5}">
                      <a16:colId xmlns:a16="http://schemas.microsoft.com/office/drawing/2014/main" val="191239462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695114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- 2020-07-22 09:45:18</a:t>
                      </a:r>
                      <a:r>
                        <a:rPr kumimoji="0" lang="en-US" sz="1000" b="0" i="0" u="none" strike="noStrike" kern="1200" cap="none" spc="0" normalizeH="0" baseline="0" noProof="0">
                          <a:ln>
                            <a:noFill/>
                          </a:ln>
                          <a:solidFill>
                            <a:prstClr val="black"/>
                          </a:solidFill>
                          <a:effectLst/>
                          <a:uLnTx/>
                          <a:uFillTx/>
                          <a:latin typeface="+mn-lt"/>
                          <a:ea typeface="+mn-ea"/>
                          <a:cs typeface="+mn-cs"/>
                        </a:rPr>
                        <a:t>
 FEW DAYS LEFT!
Tap &amp; Like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https://scontent-lga3-1.cdninstagram.com/v/t51.12442-15/110879516_2473351376101007_7250622547176349208_n.jpg?_nc_cat=103&amp;_nc_sid=8ae9d6&amp;_nc_ohc=2KjBSgUwRsAAX-jFvxp&amp;_nc_ht=scontent-lga3-1.cdninstagram.com&amp;oh=42f2aee1894b01aa5af377fe7408d792&amp;oe=5F40A963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07/23/2020 09:30:41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374229283"/>
                  </a:ext>
                </a:extLst>
              </a:tr>
            </a:tbl>
          </a:graphicData>
        </a:graphic>
      </p:graphicFrame>
      <p:sp>
        <p:nvSpPr>
          <p:cNvPr id="4" name="Text Placeholder 3">
            <a:extLst>
              <a:ext uri="{FF2B5EF4-FFF2-40B4-BE49-F238E27FC236}">
                <a16:creationId xmlns:a16="http://schemas.microsoft.com/office/drawing/2014/main" id="{CB2F0D5F-8A15-43B5-8B00-3295DFAC19C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337712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77CF6-3082-4A4F-9C87-AD4EC58DE84E}"/>
              </a:ext>
            </a:extLst>
          </p:cNvPr>
          <p:cNvSpPr>
            <a:spLocks noGrp="1"/>
          </p:cNvSpPr>
          <p:nvPr>
            <p:ph type="title"/>
          </p:nvPr>
        </p:nvSpPr>
        <p:spPr/>
        <p:txBody>
          <a:bodyPr/>
          <a:lstStyle/>
          <a:p>
            <a:r>
              <a:rPr lang="en-US"/>
              <a:t>Instagram Stories Table  | baskinrobbinsme - 3 of 13</a:t>
            </a:r>
          </a:p>
        </p:txBody>
      </p:sp>
      <p:graphicFrame>
        <p:nvGraphicFramePr>
          <p:cNvPr id="5" name="Table Placeholder 4">
            <a:extLst>
              <a:ext uri="{FF2B5EF4-FFF2-40B4-BE49-F238E27FC236}">
                <a16:creationId xmlns:a16="http://schemas.microsoft.com/office/drawing/2014/main" id="{297E60F5-A3BB-497E-96D0-B4781CA52297}"/>
              </a:ext>
            </a:extLst>
          </p:cNvPr>
          <p:cNvGraphicFramePr>
            <a:graphicFrameLocks noGrp="1"/>
          </p:cNvGraphicFramePr>
          <p:nvPr>
            <p:ph type="tbl" sz="quarter" idx="13"/>
            <p:extLst>
              <p:ext uri="{D42A27DB-BD31-4B8C-83A1-F6EECF244321}">
                <p14:modId xmlns:p14="http://schemas.microsoft.com/office/powerpoint/2010/main" val="24979964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91458422"/>
                    </a:ext>
                  </a:extLst>
                </a:gridCol>
                <a:gridCol w="1316736">
                  <a:extLst>
                    <a:ext uri="{9D8B030D-6E8A-4147-A177-3AD203B41FA5}">
                      <a16:colId xmlns:a16="http://schemas.microsoft.com/office/drawing/2014/main" val="4125872649"/>
                    </a:ext>
                  </a:extLst>
                </a:gridCol>
                <a:gridCol w="658368">
                  <a:extLst>
                    <a:ext uri="{9D8B030D-6E8A-4147-A177-3AD203B41FA5}">
                      <a16:colId xmlns:a16="http://schemas.microsoft.com/office/drawing/2014/main" val="596305806"/>
                    </a:ext>
                  </a:extLst>
                </a:gridCol>
                <a:gridCol w="658368">
                  <a:extLst>
                    <a:ext uri="{9D8B030D-6E8A-4147-A177-3AD203B41FA5}">
                      <a16:colId xmlns:a16="http://schemas.microsoft.com/office/drawing/2014/main" val="3097863283"/>
                    </a:ext>
                  </a:extLst>
                </a:gridCol>
                <a:gridCol w="658368">
                  <a:extLst>
                    <a:ext uri="{9D8B030D-6E8A-4147-A177-3AD203B41FA5}">
                      <a16:colId xmlns:a16="http://schemas.microsoft.com/office/drawing/2014/main" val="4169464850"/>
                    </a:ext>
                  </a:extLst>
                </a:gridCol>
                <a:gridCol w="658368">
                  <a:extLst>
                    <a:ext uri="{9D8B030D-6E8A-4147-A177-3AD203B41FA5}">
                      <a16:colId xmlns:a16="http://schemas.microsoft.com/office/drawing/2014/main" val="1501894048"/>
                    </a:ext>
                  </a:extLst>
                </a:gridCol>
                <a:gridCol w="658368">
                  <a:extLst>
                    <a:ext uri="{9D8B030D-6E8A-4147-A177-3AD203B41FA5}">
                      <a16:colId xmlns:a16="http://schemas.microsoft.com/office/drawing/2014/main" val="33137645"/>
                    </a:ext>
                  </a:extLst>
                </a:gridCol>
                <a:gridCol w="658368">
                  <a:extLst>
                    <a:ext uri="{9D8B030D-6E8A-4147-A177-3AD203B41FA5}">
                      <a16:colId xmlns:a16="http://schemas.microsoft.com/office/drawing/2014/main" val="2715612779"/>
                    </a:ext>
                  </a:extLst>
                </a:gridCol>
                <a:gridCol w="658368">
                  <a:extLst>
                    <a:ext uri="{9D8B030D-6E8A-4147-A177-3AD203B41FA5}">
                      <a16:colId xmlns:a16="http://schemas.microsoft.com/office/drawing/2014/main" val="1258336232"/>
                    </a:ext>
                  </a:extLst>
                </a:gridCol>
                <a:gridCol w="658368">
                  <a:extLst>
                    <a:ext uri="{9D8B030D-6E8A-4147-A177-3AD203B41FA5}">
                      <a16:colId xmlns:a16="http://schemas.microsoft.com/office/drawing/2014/main" val="275144210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0773951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- 2020-07-20 12:54:10</a:t>
                      </a:r>
                      <a:r>
                        <a:rPr kumimoji="0" lang="en-US" sz="1000" b="0" i="0" u="none" strike="noStrike" kern="1200" cap="none" spc="0" normalizeH="0" baseline="0" noProof="0">
                          <a:ln>
                            <a:noFill/>
                          </a:ln>
                          <a:solidFill>
                            <a:prstClr val="black"/>
                          </a:solidFill>
                          <a:effectLst/>
                          <a:uLnTx/>
                          <a:uFillTx/>
                          <a:latin typeface="+mn-lt"/>
                          <a:ea typeface="+mn-ea"/>
                          <a:cs typeface="+mn-cs"/>
                        </a:rPr>
                        <a:t>
 TAP HERE &amp; LIKE
FOR 1 AED PER SCOOP</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https://scontent-iad3-1.cdninstagram.com/v/t51.12442-15/110048839_724906891620468_7553179608110847513_n.jpg?_nc_cat=111&amp;_nc_sid=8ae9d6&amp;_nc_ohc=9BLNyKLIfkwAX8uYUVR&amp;_nc_ht=scontent-iad3-1.cdninstagram.com&amp;oh=e2f98c17403d03f2ad465de59c38c444&amp;oe=5F3D07FE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07/21/2020 12:31:22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extLst>
                  <a:ext uri="{0D108BD9-81ED-4DB2-BD59-A6C34878D82A}">
                    <a16:rowId xmlns:a16="http://schemas.microsoft.com/office/drawing/2014/main" val="2378193491"/>
                  </a:ext>
                </a:extLst>
              </a:tr>
            </a:tbl>
          </a:graphicData>
        </a:graphic>
      </p:graphicFrame>
      <p:sp>
        <p:nvSpPr>
          <p:cNvPr id="4" name="Text Placeholder 3">
            <a:extLst>
              <a:ext uri="{FF2B5EF4-FFF2-40B4-BE49-F238E27FC236}">
                <a16:creationId xmlns:a16="http://schemas.microsoft.com/office/drawing/2014/main" id="{F02C2719-A91C-4B93-92F7-E76151FC0AF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311492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CC95-5872-4ABE-8F42-8E57812BA86C}"/>
              </a:ext>
            </a:extLst>
          </p:cNvPr>
          <p:cNvSpPr>
            <a:spLocks noGrp="1"/>
          </p:cNvSpPr>
          <p:nvPr>
            <p:ph type="title"/>
          </p:nvPr>
        </p:nvSpPr>
        <p:spPr/>
        <p:txBody>
          <a:bodyPr/>
          <a:lstStyle/>
          <a:p>
            <a:r>
              <a:rPr lang="en-US"/>
              <a:t>Instagram Stories Table  | baskinrobbinsme - 4 of 13</a:t>
            </a:r>
          </a:p>
        </p:txBody>
      </p:sp>
      <p:graphicFrame>
        <p:nvGraphicFramePr>
          <p:cNvPr id="5" name="Table Placeholder 4">
            <a:extLst>
              <a:ext uri="{FF2B5EF4-FFF2-40B4-BE49-F238E27FC236}">
                <a16:creationId xmlns:a16="http://schemas.microsoft.com/office/drawing/2014/main" id="{4B8FA078-2090-4317-A069-605EF0A96691}"/>
              </a:ext>
            </a:extLst>
          </p:cNvPr>
          <p:cNvGraphicFramePr>
            <a:graphicFrameLocks noGrp="1"/>
          </p:cNvGraphicFramePr>
          <p:nvPr>
            <p:ph type="tbl" sz="quarter" idx="13"/>
            <p:extLst>
              <p:ext uri="{D42A27DB-BD31-4B8C-83A1-F6EECF244321}">
                <p14:modId xmlns:p14="http://schemas.microsoft.com/office/powerpoint/2010/main" val="35372157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17714136"/>
                    </a:ext>
                  </a:extLst>
                </a:gridCol>
                <a:gridCol w="1316736">
                  <a:extLst>
                    <a:ext uri="{9D8B030D-6E8A-4147-A177-3AD203B41FA5}">
                      <a16:colId xmlns:a16="http://schemas.microsoft.com/office/drawing/2014/main" val="4263507268"/>
                    </a:ext>
                  </a:extLst>
                </a:gridCol>
                <a:gridCol w="658368">
                  <a:extLst>
                    <a:ext uri="{9D8B030D-6E8A-4147-A177-3AD203B41FA5}">
                      <a16:colId xmlns:a16="http://schemas.microsoft.com/office/drawing/2014/main" val="1244859685"/>
                    </a:ext>
                  </a:extLst>
                </a:gridCol>
                <a:gridCol w="658368">
                  <a:extLst>
                    <a:ext uri="{9D8B030D-6E8A-4147-A177-3AD203B41FA5}">
                      <a16:colId xmlns:a16="http://schemas.microsoft.com/office/drawing/2014/main" val="3751963056"/>
                    </a:ext>
                  </a:extLst>
                </a:gridCol>
                <a:gridCol w="658368">
                  <a:extLst>
                    <a:ext uri="{9D8B030D-6E8A-4147-A177-3AD203B41FA5}">
                      <a16:colId xmlns:a16="http://schemas.microsoft.com/office/drawing/2014/main" val="3694649633"/>
                    </a:ext>
                  </a:extLst>
                </a:gridCol>
                <a:gridCol w="658368">
                  <a:extLst>
                    <a:ext uri="{9D8B030D-6E8A-4147-A177-3AD203B41FA5}">
                      <a16:colId xmlns:a16="http://schemas.microsoft.com/office/drawing/2014/main" val="1839861925"/>
                    </a:ext>
                  </a:extLst>
                </a:gridCol>
                <a:gridCol w="658368">
                  <a:extLst>
                    <a:ext uri="{9D8B030D-6E8A-4147-A177-3AD203B41FA5}">
                      <a16:colId xmlns:a16="http://schemas.microsoft.com/office/drawing/2014/main" val="1482515826"/>
                    </a:ext>
                  </a:extLst>
                </a:gridCol>
                <a:gridCol w="658368">
                  <a:extLst>
                    <a:ext uri="{9D8B030D-6E8A-4147-A177-3AD203B41FA5}">
                      <a16:colId xmlns:a16="http://schemas.microsoft.com/office/drawing/2014/main" val="2550312700"/>
                    </a:ext>
                  </a:extLst>
                </a:gridCol>
                <a:gridCol w="658368">
                  <a:extLst>
                    <a:ext uri="{9D8B030D-6E8A-4147-A177-3AD203B41FA5}">
                      <a16:colId xmlns:a16="http://schemas.microsoft.com/office/drawing/2014/main" val="4214695405"/>
                    </a:ext>
                  </a:extLst>
                </a:gridCol>
                <a:gridCol w="658368">
                  <a:extLst>
                    <a:ext uri="{9D8B030D-6E8A-4147-A177-3AD203B41FA5}">
                      <a16:colId xmlns:a16="http://schemas.microsoft.com/office/drawing/2014/main" val="38689030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296961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- 2020-07-20 09:20:05</a:t>
                      </a:r>
                      <a:r>
                        <a:rPr kumimoji="0" lang="en-US" sz="1000" b="0" i="0" u="none" strike="noStrike" kern="1200" cap="none" spc="0" normalizeH="0" baseline="0" noProof="0">
                          <a:ln>
                            <a:noFill/>
                          </a:ln>
                          <a:solidFill>
                            <a:prstClr val="black"/>
                          </a:solidFill>
                          <a:effectLst/>
                          <a:uLnTx/>
                          <a:uFillTx/>
                          <a:latin typeface="+mn-lt"/>
                          <a:ea typeface="+mn-ea"/>
                          <a:cs typeface="+mn-cs"/>
                        </a:rPr>
                        <a:t>
 @mybookqatar  Valid in Qatar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https://scontent-iad3-1.cdninstagram.com/v/t51.29350-15/109904446_490196748479148_350981831018245211_n.jpg?_nc_cat=101&amp;_nc_sid=8ae9d6&amp;_nc_ohc=w4QxFVDdnQkAX-h1_7j&amp;_nc_ht=scontent-iad3-1.cdninstagram.com&amp;oh=4f605db52a875bc036c647dd377275a2&amp;oe=5F3AD808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07/21/2020 09:05:44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2937503344"/>
                  </a:ext>
                </a:extLst>
              </a:tr>
            </a:tbl>
          </a:graphicData>
        </a:graphic>
      </p:graphicFrame>
      <p:sp>
        <p:nvSpPr>
          <p:cNvPr id="4" name="Text Placeholder 3">
            <a:extLst>
              <a:ext uri="{FF2B5EF4-FFF2-40B4-BE49-F238E27FC236}">
                <a16:creationId xmlns:a16="http://schemas.microsoft.com/office/drawing/2014/main" id="{FB011296-08E8-4041-BCA9-9A105CD06EA7}"/>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6182953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89554-44B1-43FD-A810-F84B2BBA0FCB}"/>
              </a:ext>
            </a:extLst>
          </p:cNvPr>
          <p:cNvSpPr>
            <a:spLocks noGrp="1"/>
          </p:cNvSpPr>
          <p:nvPr>
            <p:ph type="title"/>
          </p:nvPr>
        </p:nvSpPr>
        <p:spPr/>
        <p:txBody>
          <a:bodyPr/>
          <a:lstStyle/>
          <a:p>
            <a:r>
              <a:rPr lang="en-US"/>
              <a:t>Instagram Stories Table  | baskinrobbinsme - 5 of 13</a:t>
            </a:r>
          </a:p>
        </p:txBody>
      </p:sp>
      <p:graphicFrame>
        <p:nvGraphicFramePr>
          <p:cNvPr id="5" name="Table Placeholder 4">
            <a:extLst>
              <a:ext uri="{FF2B5EF4-FFF2-40B4-BE49-F238E27FC236}">
                <a16:creationId xmlns:a16="http://schemas.microsoft.com/office/drawing/2014/main" id="{C8ACEA28-0BE6-45A6-A728-378D282A4050}"/>
              </a:ext>
            </a:extLst>
          </p:cNvPr>
          <p:cNvGraphicFramePr>
            <a:graphicFrameLocks noGrp="1"/>
          </p:cNvGraphicFramePr>
          <p:nvPr>
            <p:ph type="tbl" sz="quarter" idx="13"/>
            <p:extLst>
              <p:ext uri="{D42A27DB-BD31-4B8C-83A1-F6EECF244321}">
                <p14:modId xmlns:p14="http://schemas.microsoft.com/office/powerpoint/2010/main" val="53725117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1978674"/>
                    </a:ext>
                  </a:extLst>
                </a:gridCol>
                <a:gridCol w="1316736">
                  <a:extLst>
                    <a:ext uri="{9D8B030D-6E8A-4147-A177-3AD203B41FA5}">
                      <a16:colId xmlns:a16="http://schemas.microsoft.com/office/drawing/2014/main" val="643159044"/>
                    </a:ext>
                  </a:extLst>
                </a:gridCol>
                <a:gridCol w="658368">
                  <a:extLst>
                    <a:ext uri="{9D8B030D-6E8A-4147-A177-3AD203B41FA5}">
                      <a16:colId xmlns:a16="http://schemas.microsoft.com/office/drawing/2014/main" val="3615682108"/>
                    </a:ext>
                  </a:extLst>
                </a:gridCol>
                <a:gridCol w="658368">
                  <a:extLst>
                    <a:ext uri="{9D8B030D-6E8A-4147-A177-3AD203B41FA5}">
                      <a16:colId xmlns:a16="http://schemas.microsoft.com/office/drawing/2014/main" val="773270744"/>
                    </a:ext>
                  </a:extLst>
                </a:gridCol>
                <a:gridCol w="658368">
                  <a:extLst>
                    <a:ext uri="{9D8B030D-6E8A-4147-A177-3AD203B41FA5}">
                      <a16:colId xmlns:a16="http://schemas.microsoft.com/office/drawing/2014/main" val="1288057792"/>
                    </a:ext>
                  </a:extLst>
                </a:gridCol>
                <a:gridCol w="658368">
                  <a:extLst>
                    <a:ext uri="{9D8B030D-6E8A-4147-A177-3AD203B41FA5}">
                      <a16:colId xmlns:a16="http://schemas.microsoft.com/office/drawing/2014/main" val="1949363075"/>
                    </a:ext>
                  </a:extLst>
                </a:gridCol>
                <a:gridCol w="658368">
                  <a:extLst>
                    <a:ext uri="{9D8B030D-6E8A-4147-A177-3AD203B41FA5}">
                      <a16:colId xmlns:a16="http://schemas.microsoft.com/office/drawing/2014/main" val="3264264412"/>
                    </a:ext>
                  </a:extLst>
                </a:gridCol>
                <a:gridCol w="658368">
                  <a:extLst>
                    <a:ext uri="{9D8B030D-6E8A-4147-A177-3AD203B41FA5}">
                      <a16:colId xmlns:a16="http://schemas.microsoft.com/office/drawing/2014/main" val="3361040988"/>
                    </a:ext>
                  </a:extLst>
                </a:gridCol>
                <a:gridCol w="658368">
                  <a:extLst>
                    <a:ext uri="{9D8B030D-6E8A-4147-A177-3AD203B41FA5}">
                      <a16:colId xmlns:a16="http://schemas.microsoft.com/office/drawing/2014/main" val="633230603"/>
                    </a:ext>
                  </a:extLst>
                </a:gridCol>
                <a:gridCol w="658368">
                  <a:extLst>
                    <a:ext uri="{9D8B030D-6E8A-4147-A177-3AD203B41FA5}">
                      <a16:colId xmlns:a16="http://schemas.microsoft.com/office/drawing/2014/main" val="143112241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390495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- 2020-07-19 20:02:53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https://scontent-iad3-1.cdninstagram.com/v/t51.12442-15/109437934_575925446409899_6142865798087597752_n.jpg?_nc_cat=110&amp;_nc_sid=8ae9d6&amp;_nc_ohc=vrqLxT2rqWkAX-4JGzw&amp;_nc_ht=scontent-iad3-1.cdninstagram.com&amp;oh=9c753ce595779211c865692e67c4021a&amp;oe=5F39BBAD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07/20/2020 20:00:52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1832880354"/>
                  </a:ext>
                </a:extLst>
              </a:tr>
            </a:tbl>
          </a:graphicData>
        </a:graphic>
      </p:graphicFrame>
      <p:sp>
        <p:nvSpPr>
          <p:cNvPr id="4" name="Text Placeholder 3">
            <a:extLst>
              <a:ext uri="{FF2B5EF4-FFF2-40B4-BE49-F238E27FC236}">
                <a16:creationId xmlns:a16="http://schemas.microsoft.com/office/drawing/2014/main" id="{0ABFC3E5-FD8C-4A61-8046-AA497963346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7239430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D4A5-884A-47D4-8774-FC6853E373A0}"/>
              </a:ext>
            </a:extLst>
          </p:cNvPr>
          <p:cNvSpPr>
            <a:spLocks noGrp="1"/>
          </p:cNvSpPr>
          <p:nvPr>
            <p:ph type="title"/>
          </p:nvPr>
        </p:nvSpPr>
        <p:spPr/>
        <p:txBody>
          <a:bodyPr/>
          <a:lstStyle/>
          <a:p>
            <a:r>
              <a:rPr lang="en-US"/>
              <a:t>Instagram Stories Table  | baskinrobbinsme - 6 of 13</a:t>
            </a:r>
          </a:p>
        </p:txBody>
      </p:sp>
      <p:graphicFrame>
        <p:nvGraphicFramePr>
          <p:cNvPr id="5" name="Table Placeholder 4">
            <a:extLst>
              <a:ext uri="{FF2B5EF4-FFF2-40B4-BE49-F238E27FC236}">
                <a16:creationId xmlns:a16="http://schemas.microsoft.com/office/drawing/2014/main" id="{97B54038-8928-4DAF-95DC-77EFCD7E9C02}"/>
              </a:ext>
            </a:extLst>
          </p:cNvPr>
          <p:cNvGraphicFramePr>
            <a:graphicFrameLocks noGrp="1"/>
          </p:cNvGraphicFramePr>
          <p:nvPr>
            <p:ph type="tbl" sz="quarter" idx="13"/>
            <p:extLst>
              <p:ext uri="{D42A27DB-BD31-4B8C-83A1-F6EECF244321}">
                <p14:modId xmlns:p14="http://schemas.microsoft.com/office/powerpoint/2010/main" val="186061956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66239408"/>
                    </a:ext>
                  </a:extLst>
                </a:gridCol>
                <a:gridCol w="1316736">
                  <a:extLst>
                    <a:ext uri="{9D8B030D-6E8A-4147-A177-3AD203B41FA5}">
                      <a16:colId xmlns:a16="http://schemas.microsoft.com/office/drawing/2014/main" val="3309448635"/>
                    </a:ext>
                  </a:extLst>
                </a:gridCol>
                <a:gridCol w="658368">
                  <a:extLst>
                    <a:ext uri="{9D8B030D-6E8A-4147-A177-3AD203B41FA5}">
                      <a16:colId xmlns:a16="http://schemas.microsoft.com/office/drawing/2014/main" val="4198187038"/>
                    </a:ext>
                  </a:extLst>
                </a:gridCol>
                <a:gridCol w="658368">
                  <a:extLst>
                    <a:ext uri="{9D8B030D-6E8A-4147-A177-3AD203B41FA5}">
                      <a16:colId xmlns:a16="http://schemas.microsoft.com/office/drawing/2014/main" val="1125533941"/>
                    </a:ext>
                  </a:extLst>
                </a:gridCol>
                <a:gridCol w="658368">
                  <a:extLst>
                    <a:ext uri="{9D8B030D-6E8A-4147-A177-3AD203B41FA5}">
                      <a16:colId xmlns:a16="http://schemas.microsoft.com/office/drawing/2014/main" val="389431895"/>
                    </a:ext>
                  </a:extLst>
                </a:gridCol>
                <a:gridCol w="658368">
                  <a:extLst>
                    <a:ext uri="{9D8B030D-6E8A-4147-A177-3AD203B41FA5}">
                      <a16:colId xmlns:a16="http://schemas.microsoft.com/office/drawing/2014/main" val="1566044283"/>
                    </a:ext>
                  </a:extLst>
                </a:gridCol>
                <a:gridCol w="658368">
                  <a:extLst>
                    <a:ext uri="{9D8B030D-6E8A-4147-A177-3AD203B41FA5}">
                      <a16:colId xmlns:a16="http://schemas.microsoft.com/office/drawing/2014/main" val="1343628614"/>
                    </a:ext>
                  </a:extLst>
                </a:gridCol>
                <a:gridCol w="658368">
                  <a:extLst>
                    <a:ext uri="{9D8B030D-6E8A-4147-A177-3AD203B41FA5}">
                      <a16:colId xmlns:a16="http://schemas.microsoft.com/office/drawing/2014/main" val="388901255"/>
                    </a:ext>
                  </a:extLst>
                </a:gridCol>
                <a:gridCol w="658368">
                  <a:extLst>
                    <a:ext uri="{9D8B030D-6E8A-4147-A177-3AD203B41FA5}">
                      <a16:colId xmlns:a16="http://schemas.microsoft.com/office/drawing/2014/main" val="584605335"/>
                    </a:ext>
                  </a:extLst>
                </a:gridCol>
                <a:gridCol w="658368">
                  <a:extLst>
                    <a:ext uri="{9D8B030D-6E8A-4147-A177-3AD203B41FA5}">
                      <a16:colId xmlns:a16="http://schemas.microsoft.com/office/drawing/2014/main" val="114403587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637634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- 2020-07-19 20:02:52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https://scontent-iad3-1.cdninstagram.com/v/t51.12442-15/110198134_129918412112056_7189989791453315424_n.jpg?_nc_cat=107&amp;_nc_sid=8ae9d6&amp;_nc_ohc=qmAflKwZ_0wAX9HbCAV&amp;_nc_ht=scontent-iad3-1.cdninstagram.com&amp;oh=638a6ee9b98f21789d5d21217a21ceb2&amp;oe=5F3B9C97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07/20/2020 20:00:52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1537304341"/>
                  </a:ext>
                </a:extLst>
              </a:tr>
            </a:tbl>
          </a:graphicData>
        </a:graphic>
      </p:graphicFrame>
      <p:sp>
        <p:nvSpPr>
          <p:cNvPr id="4" name="Text Placeholder 3">
            <a:extLst>
              <a:ext uri="{FF2B5EF4-FFF2-40B4-BE49-F238E27FC236}">
                <a16:creationId xmlns:a16="http://schemas.microsoft.com/office/drawing/2014/main" id="{7BF15FC6-8CF0-4E39-B1A6-85732D71BEC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7925493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457A3-18E1-47F0-BFA1-964F1BA414C7}"/>
              </a:ext>
            </a:extLst>
          </p:cNvPr>
          <p:cNvSpPr>
            <a:spLocks noGrp="1"/>
          </p:cNvSpPr>
          <p:nvPr>
            <p:ph type="title"/>
          </p:nvPr>
        </p:nvSpPr>
        <p:spPr/>
        <p:txBody>
          <a:bodyPr/>
          <a:lstStyle/>
          <a:p>
            <a:r>
              <a:rPr lang="en-US"/>
              <a:t>Instagram Stories Table  | baskinrobbinsme - 7 of 13</a:t>
            </a:r>
          </a:p>
        </p:txBody>
      </p:sp>
      <p:graphicFrame>
        <p:nvGraphicFramePr>
          <p:cNvPr id="5" name="Table Placeholder 4">
            <a:extLst>
              <a:ext uri="{FF2B5EF4-FFF2-40B4-BE49-F238E27FC236}">
                <a16:creationId xmlns:a16="http://schemas.microsoft.com/office/drawing/2014/main" id="{95427BEE-3F5E-46CA-88EF-74893921D85E}"/>
              </a:ext>
            </a:extLst>
          </p:cNvPr>
          <p:cNvGraphicFramePr>
            <a:graphicFrameLocks noGrp="1"/>
          </p:cNvGraphicFramePr>
          <p:nvPr>
            <p:ph type="tbl" sz="quarter" idx="13"/>
            <p:extLst>
              <p:ext uri="{D42A27DB-BD31-4B8C-83A1-F6EECF244321}">
                <p14:modId xmlns:p14="http://schemas.microsoft.com/office/powerpoint/2010/main" val="26349653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16645713"/>
                    </a:ext>
                  </a:extLst>
                </a:gridCol>
                <a:gridCol w="1316736">
                  <a:extLst>
                    <a:ext uri="{9D8B030D-6E8A-4147-A177-3AD203B41FA5}">
                      <a16:colId xmlns:a16="http://schemas.microsoft.com/office/drawing/2014/main" val="1459197774"/>
                    </a:ext>
                  </a:extLst>
                </a:gridCol>
                <a:gridCol w="658368">
                  <a:extLst>
                    <a:ext uri="{9D8B030D-6E8A-4147-A177-3AD203B41FA5}">
                      <a16:colId xmlns:a16="http://schemas.microsoft.com/office/drawing/2014/main" val="1360700731"/>
                    </a:ext>
                  </a:extLst>
                </a:gridCol>
                <a:gridCol w="658368">
                  <a:extLst>
                    <a:ext uri="{9D8B030D-6E8A-4147-A177-3AD203B41FA5}">
                      <a16:colId xmlns:a16="http://schemas.microsoft.com/office/drawing/2014/main" val="3973259830"/>
                    </a:ext>
                  </a:extLst>
                </a:gridCol>
                <a:gridCol w="658368">
                  <a:extLst>
                    <a:ext uri="{9D8B030D-6E8A-4147-A177-3AD203B41FA5}">
                      <a16:colId xmlns:a16="http://schemas.microsoft.com/office/drawing/2014/main" val="2478820924"/>
                    </a:ext>
                  </a:extLst>
                </a:gridCol>
                <a:gridCol w="658368">
                  <a:extLst>
                    <a:ext uri="{9D8B030D-6E8A-4147-A177-3AD203B41FA5}">
                      <a16:colId xmlns:a16="http://schemas.microsoft.com/office/drawing/2014/main" val="2558839439"/>
                    </a:ext>
                  </a:extLst>
                </a:gridCol>
                <a:gridCol w="658368">
                  <a:extLst>
                    <a:ext uri="{9D8B030D-6E8A-4147-A177-3AD203B41FA5}">
                      <a16:colId xmlns:a16="http://schemas.microsoft.com/office/drawing/2014/main" val="2272776512"/>
                    </a:ext>
                  </a:extLst>
                </a:gridCol>
                <a:gridCol w="658368">
                  <a:extLst>
                    <a:ext uri="{9D8B030D-6E8A-4147-A177-3AD203B41FA5}">
                      <a16:colId xmlns:a16="http://schemas.microsoft.com/office/drawing/2014/main" val="211226155"/>
                    </a:ext>
                  </a:extLst>
                </a:gridCol>
                <a:gridCol w="658368">
                  <a:extLst>
                    <a:ext uri="{9D8B030D-6E8A-4147-A177-3AD203B41FA5}">
                      <a16:colId xmlns:a16="http://schemas.microsoft.com/office/drawing/2014/main" val="216634876"/>
                    </a:ext>
                  </a:extLst>
                </a:gridCol>
                <a:gridCol w="658368">
                  <a:extLst>
                    <a:ext uri="{9D8B030D-6E8A-4147-A177-3AD203B41FA5}">
                      <a16:colId xmlns:a16="http://schemas.microsoft.com/office/drawing/2014/main" val="24611930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428452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17:27:35</a:t>
                      </a:r>
                      <a:r>
                        <a:rPr kumimoji="0" lang="en-US" sz="1000" b="0" i="0" u="none" strike="noStrike" kern="1200" cap="none" spc="0" normalizeH="0" baseline="0" noProof="0">
                          <a:ln>
                            <a:noFill/>
                          </a:ln>
                          <a:solidFill>
                            <a:prstClr val="black"/>
                          </a:solidFill>
                          <a:effectLst/>
                          <a:uLnTx/>
                          <a:uFillTx/>
                          <a:latin typeface="+mn-lt"/>
                          <a:ea typeface="+mn-ea"/>
                          <a:cs typeface="+mn-cs"/>
                        </a:rPr>
                        <a:t>
 TAP &amp; LIKE 
FOR 1 AED PER SCOOP</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https://scontent-iad3-1.cdninstagram.com/v/t51.12442-15/110003140_272837710449469_3202786008613110580_n.jpg?_nc_cat=108&amp;_nc_sid=8ae9d6&amp;_nc_ohc=NRF_a8pwrOwAX9dskPO&amp;_nc_ht=scontent-iad3-1.cdninstagram.com&amp;oh=529bf4aabad6968d79dad02a5ca04fee&amp;oe=5F3A0BD6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07/20/2020 12:31:17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935935995"/>
                  </a:ext>
                </a:extLst>
              </a:tr>
            </a:tbl>
          </a:graphicData>
        </a:graphic>
      </p:graphicFrame>
      <p:sp>
        <p:nvSpPr>
          <p:cNvPr id="4" name="Text Placeholder 3">
            <a:extLst>
              <a:ext uri="{FF2B5EF4-FFF2-40B4-BE49-F238E27FC236}">
                <a16:creationId xmlns:a16="http://schemas.microsoft.com/office/drawing/2014/main" id="{FB3C3807-34E0-42C7-A11B-FA35159C1FF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6386520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32E5F-E9AF-45AF-B719-0A2427290932}"/>
              </a:ext>
            </a:extLst>
          </p:cNvPr>
          <p:cNvSpPr>
            <a:spLocks noGrp="1"/>
          </p:cNvSpPr>
          <p:nvPr>
            <p:ph type="title"/>
          </p:nvPr>
        </p:nvSpPr>
        <p:spPr/>
        <p:txBody>
          <a:bodyPr/>
          <a:lstStyle/>
          <a:p>
            <a:r>
              <a:rPr lang="en-US"/>
              <a:t>Instagram Stories Table  | baskinrobbinsme - 8 of 13</a:t>
            </a:r>
          </a:p>
        </p:txBody>
      </p:sp>
      <p:graphicFrame>
        <p:nvGraphicFramePr>
          <p:cNvPr id="5" name="Table Placeholder 4">
            <a:extLst>
              <a:ext uri="{FF2B5EF4-FFF2-40B4-BE49-F238E27FC236}">
                <a16:creationId xmlns:a16="http://schemas.microsoft.com/office/drawing/2014/main" id="{F39B6E4B-918F-4204-A989-898AE91C4762}"/>
              </a:ext>
            </a:extLst>
          </p:cNvPr>
          <p:cNvGraphicFramePr>
            <a:graphicFrameLocks noGrp="1"/>
          </p:cNvGraphicFramePr>
          <p:nvPr>
            <p:ph type="tbl" sz="quarter" idx="13"/>
            <p:extLst>
              <p:ext uri="{D42A27DB-BD31-4B8C-83A1-F6EECF244321}">
                <p14:modId xmlns:p14="http://schemas.microsoft.com/office/powerpoint/2010/main" val="6217683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41514308"/>
                    </a:ext>
                  </a:extLst>
                </a:gridCol>
                <a:gridCol w="1316736">
                  <a:extLst>
                    <a:ext uri="{9D8B030D-6E8A-4147-A177-3AD203B41FA5}">
                      <a16:colId xmlns:a16="http://schemas.microsoft.com/office/drawing/2014/main" val="3617462094"/>
                    </a:ext>
                  </a:extLst>
                </a:gridCol>
                <a:gridCol w="658368">
                  <a:extLst>
                    <a:ext uri="{9D8B030D-6E8A-4147-A177-3AD203B41FA5}">
                      <a16:colId xmlns:a16="http://schemas.microsoft.com/office/drawing/2014/main" val="3795802153"/>
                    </a:ext>
                  </a:extLst>
                </a:gridCol>
                <a:gridCol w="658368">
                  <a:extLst>
                    <a:ext uri="{9D8B030D-6E8A-4147-A177-3AD203B41FA5}">
                      <a16:colId xmlns:a16="http://schemas.microsoft.com/office/drawing/2014/main" val="4023323033"/>
                    </a:ext>
                  </a:extLst>
                </a:gridCol>
                <a:gridCol w="658368">
                  <a:extLst>
                    <a:ext uri="{9D8B030D-6E8A-4147-A177-3AD203B41FA5}">
                      <a16:colId xmlns:a16="http://schemas.microsoft.com/office/drawing/2014/main" val="3755404845"/>
                    </a:ext>
                  </a:extLst>
                </a:gridCol>
                <a:gridCol w="658368">
                  <a:extLst>
                    <a:ext uri="{9D8B030D-6E8A-4147-A177-3AD203B41FA5}">
                      <a16:colId xmlns:a16="http://schemas.microsoft.com/office/drawing/2014/main" val="2563515978"/>
                    </a:ext>
                  </a:extLst>
                </a:gridCol>
                <a:gridCol w="658368">
                  <a:extLst>
                    <a:ext uri="{9D8B030D-6E8A-4147-A177-3AD203B41FA5}">
                      <a16:colId xmlns:a16="http://schemas.microsoft.com/office/drawing/2014/main" val="1985292045"/>
                    </a:ext>
                  </a:extLst>
                </a:gridCol>
                <a:gridCol w="658368">
                  <a:extLst>
                    <a:ext uri="{9D8B030D-6E8A-4147-A177-3AD203B41FA5}">
                      <a16:colId xmlns:a16="http://schemas.microsoft.com/office/drawing/2014/main" val="2166848166"/>
                    </a:ext>
                  </a:extLst>
                </a:gridCol>
                <a:gridCol w="658368">
                  <a:extLst>
                    <a:ext uri="{9D8B030D-6E8A-4147-A177-3AD203B41FA5}">
                      <a16:colId xmlns:a16="http://schemas.microsoft.com/office/drawing/2014/main" val="3988696321"/>
                    </a:ext>
                  </a:extLst>
                </a:gridCol>
                <a:gridCol w="658368">
                  <a:extLst>
                    <a:ext uri="{9D8B030D-6E8A-4147-A177-3AD203B41FA5}">
                      <a16:colId xmlns:a16="http://schemas.microsoft.com/office/drawing/2014/main" val="137830496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6769217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- 2020-07-17 13:45:28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https://scontent-iad3-1.cdninstagram.com/v/t51.12442-15/109194066_803376620198384_4109477030386296246_n.jpg?_nc_cat=111&amp;_nc_sid=8ae9d6&amp;_nc_ohc=IJUOeidGuCEAX_urg4x&amp;_nc_ht=scontent-iad3-1.cdninstagram.com&amp;oh=11aa100333233650714db2e0a117b279&amp;oe=5F39AAEF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07/18/2020 13:30:39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3484916807"/>
                  </a:ext>
                </a:extLst>
              </a:tr>
            </a:tbl>
          </a:graphicData>
        </a:graphic>
      </p:graphicFrame>
      <p:sp>
        <p:nvSpPr>
          <p:cNvPr id="4" name="Text Placeholder 3">
            <a:extLst>
              <a:ext uri="{FF2B5EF4-FFF2-40B4-BE49-F238E27FC236}">
                <a16:creationId xmlns:a16="http://schemas.microsoft.com/office/drawing/2014/main" id="{76D69560-31FA-441A-8847-170EFEE2F84D}"/>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9384960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78392-040E-4A92-A5F6-B8C65DD253F6}"/>
              </a:ext>
            </a:extLst>
          </p:cNvPr>
          <p:cNvSpPr>
            <a:spLocks noGrp="1"/>
          </p:cNvSpPr>
          <p:nvPr>
            <p:ph type="title"/>
          </p:nvPr>
        </p:nvSpPr>
        <p:spPr/>
        <p:txBody>
          <a:bodyPr/>
          <a:lstStyle/>
          <a:p>
            <a:r>
              <a:rPr lang="en-US"/>
              <a:t>Instagram Stories Table  | baskinrobbinsme - 9 of 13</a:t>
            </a:r>
          </a:p>
        </p:txBody>
      </p:sp>
      <p:graphicFrame>
        <p:nvGraphicFramePr>
          <p:cNvPr id="5" name="Table Placeholder 4">
            <a:extLst>
              <a:ext uri="{FF2B5EF4-FFF2-40B4-BE49-F238E27FC236}">
                <a16:creationId xmlns:a16="http://schemas.microsoft.com/office/drawing/2014/main" id="{289FAC2E-14F0-4E10-A443-D3E20BE4F695}"/>
              </a:ext>
            </a:extLst>
          </p:cNvPr>
          <p:cNvGraphicFramePr>
            <a:graphicFrameLocks noGrp="1"/>
          </p:cNvGraphicFramePr>
          <p:nvPr>
            <p:ph type="tbl" sz="quarter" idx="13"/>
            <p:extLst>
              <p:ext uri="{D42A27DB-BD31-4B8C-83A1-F6EECF244321}">
                <p14:modId xmlns:p14="http://schemas.microsoft.com/office/powerpoint/2010/main" val="80978685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83538805"/>
                    </a:ext>
                  </a:extLst>
                </a:gridCol>
                <a:gridCol w="1316736">
                  <a:extLst>
                    <a:ext uri="{9D8B030D-6E8A-4147-A177-3AD203B41FA5}">
                      <a16:colId xmlns:a16="http://schemas.microsoft.com/office/drawing/2014/main" val="1625596222"/>
                    </a:ext>
                  </a:extLst>
                </a:gridCol>
                <a:gridCol w="658368">
                  <a:extLst>
                    <a:ext uri="{9D8B030D-6E8A-4147-A177-3AD203B41FA5}">
                      <a16:colId xmlns:a16="http://schemas.microsoft.com/office/drawing/2014/main" val="4079135295"/>
                    </a:ext>
                  </a:extLst>
                </a:gridCol>
                <a:gridCol w="658368">
                  <a:extLst>
                    <a:ext uri="{9D8B030D-6E8A-4147-A177-3AD203B41FA5}">
                      <a16:colId xmlns:a16="http://schemas.microsoft.com/office/drawing/2014/main" val="2706376205"/>
                    </a:ext>
                  </a:extLst>
                </a:gridCol>
                <a:gridCol w="658368">
                  <a:extLst>
                    <a:ext uri="{9D8B030D-6E8A-4147-A177-3AD203B41FA5}">
                      <a16:colId xmlns:a16="http://schemas.microsoft.com/office/drawing/2014/main" val="312206226"/>
                    </a:ext>
                  </a:extLst>
                </a:gridCol>
                <a:gridCol w="658368">
                  <a:extLst>
                    <a:ext uri="{9D8B030D-6E8A-4147-A177-3AD203B41FA5}">
                      <a16:colId xmlns:a16="http://schemas.microsoft.com/office/drawing/2014/main" val="1705867862"/>
                    </a:ext>
                  </a:extLst>
                </a:gridCol>
                <a:gridCol w="658368">
                  <a:extLst>
                    <a:ext uri="{9D8B030D-6E8A-4147-A177-3AD203B41FA5}">
                      <a16:colId xmlns:a16="http://schemas.microsoft.com/office/drawing/2014/main" val="761365990"/>
                    </a:ext>
                  </a:extLst>
                </a:gridCol>
                <a:gridCol w="658368">
                  <a:extLst>
                    <a:ext uri="{9D8B030D-6E8A-4147-A177-3AD203B41FA5}">
                      <a16:colId xmlns:a16="http://schemas.microsoft.com/office/drawing/2014/main" val="3276111309"/>
                    </a:ext>
                  </a:extLst>
                </a:gridCol>
                <a:gridCol w="658368">
                  <a:extLst>
                    <a:ext uri="{9D8B030D-6E8A-4147-A177-3AD203B41FA5}">
                      <a16:colId xmlns:a16="http://schemas.microsoft.com/office/drawing/2014/main" val="2570802953"/>
                    </a:ext>
                  </a:extLst>
                </a:gridCol>
                <a:gridCol w="658368">
                  <a:extLst>
                    <a:ext uri="{9D8B030D-6E8A-4147-A177-3AD203B41FA5}">
                      <a16:colId xmlns:a16="http://schemas.microsoft.com/office/drawing/2014/main" val="295051949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401540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- 2020-07-17 10:04:24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https://scontent-iad3-1.cdninstagram.com/v/t51.12442-15/107911008_1273803729621831_7606173761903791771_n.jpg?_nc_cat=101&amp;_nc_sid=8ae9d6&amp;_nc_ohc=dC8_3MU5ipUAX8U7cNw&amp;_nc_ht=scontent-iad3-1.cdninstagram.com&amp;oh=bcaf68c4b53493b7a29d8b746aad1bf0&amp;oe=5F35D616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13:30:49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53071600"/>
                  </a:ext>
                </a:extLst>
              </a:tr>
            </a:tbl>
          </a:graphicData>
        </a:graphic>
      </p:graphicFrame>
      <p:sp>
        <p:nvSpPr>
          <p:cNvPr id="4" name="Text Placeholder 3">
            <a:extLst>
              <a:ext uri="{FF2B5EF4-FFF2-40B4-BE49-F238E27FC236}">
                <a16:creationId xmlns:a16="http://schemas.microsoft.com/office/drawing/2014/main" id="{150A7E67-27B8-438A-B650-47D97CC6617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53754082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BBE64-CECF-4C39-8735-46D7A94792F1}"/>
              </a:ext>
            </a:extLst>
          </p:cNvPr>
          <p:cNvSpPr>
            <a:spLocks noGrp="1"/>
          </p:cNvSpPr>
          <p:nvPr>
            <p:ph type="title"/>
          </p:nvPr>
        </p:nvSpPr>
        <p:spPr/>
        <p:txBody>
          <a:bodyPr/>
          <a:lstStyle/>
          <a:p>
            <a:r>
              <a:rPr lang="en-US"/>
              <a:t>Instagram Stories Table  | baskinrobbinsme - 10 of 13</a:t>
            </a:r>
          </a:p>
        </p:txBody>
      </p:sp>
      <p:graphicFrame>
        <p:nvGraphicFramePr>
          <p:cNvPr id="5" name="Table Placeholder 4">
            <a:extLst>
              <a:ext uri="{FF2B5EF4-FFF2-40B4-BE49-F238E27FC236}">
                <a16:creationId xmlns:a16="http://schemas.microsoft.com/office/drawing/2014/main" id="{5EB49435-F0D5-4A35-B042-7803C145AA83}"/>
              </a:ext>
            </a:extLst>
          </p:cNvPr>
          <p:cNvGraphicFramePr>
            <a:graphicFrameLocks noGrp="1"/>
          </p:cNvGraphicFramePr>
          <p:nvPr>
            <p:ph type="tbl" sz="quarter" idx="13"/>
            <p:extLst>
              <p:ext uri="{D42A27DB-BD31-4B8C-83A1-F6EECF244321}">
                <p14:modId xmlns:p14="http://schemas.microsoft.com/office/powerpoint/2010/main" val="4398243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68719370"/>
                    </a:ext>
                  </a:extLst>
                </a:gridCol>
                <a:gridCol w="1316736">
                  <a:extLst>
                    <a:ext uri="{9D8B030D-6E8A-4147-A177-3AD203B41FA5}">
                      <a16:colId xmlns:a16="http://schemas.microsoft.com/office/drawing/2014/main" val="1463841909"/>
                    </a:ext>
                  </a:extLst>
                </a:gridCol>
                <a:gridCol w="658368">
                  <a:extLst>
                    <a:ext uri="{9D8B030D-6E8A-4147-A177-3AD203B41FA5}">
                      <a16:colId xmlns:a16="http://schemas.microsoft.com/office/drawing/2014/main" val="2670646568"/>
                    </a:ext>
                  </a:extLst>
                </a:gridCol>
                <a:gridCol w="658368">
                  <a:extLst>
                    <a:ext uri="{9D8B030D-6E8A-4147-A177-3AD203B41FA5}">
                      <a16:colId xmlns:a16="http://schemas.microsoft.com/office/drawing/2014/main" val="2460155720"/>
                    </a:ext>
                  </a:extLst>
                </a:gridCol>
                <a:gridCol w="658368">
                  <a:extLst>
                    <a:ext uri="{9D8B030D-6E8A-4147-A177-3AD203B41FA5}">
                      <a16:colId xmlns:a16="http://schemas.microsoft.com/office/drawing/2014/main" val="3026055276"/>
                    </a:ext>
                  </a:extLst>
                </a:gridCol>
                <a:gridCol w="658368">
                  <a:extLst>
                    <a:ext uri="{9D8B030D-6E8A-4147-A177-3AD203B41FA5}">
                      <a16:colId xmlns:a16="http://schemas.microsoft.com/office/drawing/2014/main" val="1966110056"/>
                    </a:ext>
                  </a:extLst>
                </a:gridCol>
                <a:gridCol w="658368">
                  <a:extLst>
                    <a:ext uri="{9D8B030D-6E8A-4147-A177-3AD203B41FA5}">
                      <a16:colId xmlns:a16="http://schemas.microsoft.com/office/drawing/2014/main" val="2616663038"/>
                    </a:ext>
                  </a:extLst>
                </a:gridCol>
                <a:gridCol w="658368">
                  <a:extLst>
                    <a:ext uri="{9D8B030D-6E8A-4147-A177-3AD203B41FA5}">
                      <a16:colId xmlns:a16="http://schemas.microsoft.com/office/drawing/2014/main" val="970040647"/>
                    </a:ext>
                  </a:extLst>
                </a:gridCol>
                <a:gridCol w="658368">
                  <a:extLst>
                    <a:ext uri="{9D8B030D-6E8A-4147-A177-3AD203B41FA5}">
                      <a16:colId xmlns:a16="http://schemas.microsoft.com/office/drawing/2014/main" val="3750451054"/>
                    </a:ext>
                  </a:extLst>
                </a:gridCol>
                <a:gridCol w="658368">
                  <a:extLst>
                    <a:ext uri="{9D8B030D-6E8A-4147-A177-3AD203B41FA5}">
                      <a16:colId xmlns:a16="http://schemas.microsoft.com/office/drawing/2014/main" val="260121304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0274165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- 2020-07-17 05:30:03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https://scontent-iad3-1.cdninstagram.com/v/t51.12442-15/108275148_285741139408776_8336554276906006527_n.jpg?_nc_cat=109&amp;_nc_sid=8ae9d6&amp;_nc_ohc=QUQtMdxfwGsAX8Yvcva&amp;_nc_ht=scontent-iad3-1.cdninstagram.com&amp;oh=f839b6fb9aea29a06b4dedcf4593bd7e&amp;oe=5F35130A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10:00:53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604850785"/>
                  </a:ext>
                </a:extLst>
              </a:tr>
            </a:tbl>
          </a:graphicData>
        </a:graphic>
      </p:graphicFrame>
      <p:sp>
        <p:nvSpPr>
          <p:cNvPr id="4" name="Text Placeholder 3">
            <a:extLst>
              <a:ext uri="{FF2B5EF4-FFF2-40B4-BE49-F238E27FC236}">
                <a16:creationId xmlns:a16="http://schemas.microsoft.com/office/drawing/2014/main" id="{88C34D3E-76E3-43B6-A727-F4ACD89549D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9646232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883BD-85F5-4255-8FFB-704AA1BAB433}"/>
              </a:ext>
            </a:extLst>
          </p:cNvPr>
          <p:cNvSpPr>
            <a:spLocks noGrp="1"/>
          </p:cNvSpPr>
          <p:nvPr>
            <p:ph type="title"/>
          </p:nvPr>
        </p:nvSpPr>
        <p:spPr/>
        <p:txBody>
          <a:bodyPr/>
          <a:lstStyle/>
          <a:p>
            <a:r>
              <a:rPr lang="en-US"/>
              <a:t>Instagram Stories Table  | baskinrobbinsme - 11 of 13</a:t>
            </a:r>
          </a:p>
        </p:txBody>
      </p:sp>
      <p:graphicFrame>
        <p:nvGraphicFramePr>
          <p:cNvPr id="5" name="Table Placeholder 4">
            <a:extLst>
              <a:ext uri="{FF2B5EF4-FFF2-40B4-BE49-F238E27FC236}">
                <a16:creationId xmlns:a16="http://schemas.microsoft.com/office/drawing/2014/main" id="{1CC1EBD8-73A1-4676-9A6D-EB5D01C1C44F}"/>
              </a:ext>
            </a:extLst>
          </p:cNvPr>
          <p:cNvGraphicFramePr>
            <a:graphicFrameLocks noGrp="1"/>
          </p:cNvGraphicFramePr>
          <p:nvPr>
            <p:ph type="tbl" sz="quarter" idx="13"/>
            <p:extLst>
              <p:ext uri="{D42A27DB-BD31-4B8C-83A1-F6EECF244321}">
                <p14:modId xmlns:p14="http://schemas.microsoft.com/office/powerpoint/2010/main" val="32358011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99395628"/>
                    </a:ext>
                  </a:extLst>
                </a:gridCol>
                <a:gridCol w="1316736">
                  <a:extLst>
                    <a:ext uri="{9D8B030D-6E8A-4147-A177-3AD203B41FA5}">
                      <a16:colId xmlns:a16="http://schemas.microsoft.com/office/drawing/2014/main" val="85620428"/>
                    </a:ext>
                  </a:extLst>
                </a:gridCol>
                <a:gridCol w="658368">
                  <a:extLst>
                    <a:ext uri="{9D8B030D-6E8A-4147-A177-3AD203B41FA5}">
                      <a16:colId xmlns:a16="http://schemas.microsoft.com/office/drawing/2014/main" val="3603857046"/>
                    </a:ext>
                  </a:extLst>
                </a:gridCol>
                <a:gridCol w="658368">
                  <a:extLst>
                    <a:ext uri="{9D8B030D-6E8A-4147-A177-3AD203B41FA5}">
                      <a16:colId xmlns:a16="http://schemas.microsoft.com/office/drawing/2014/main" val="3341449490"/>
                    </a:ext>
                  </a:extLst>
                </a:gridCol>
                <a:gridCol w="658368">
                  <a:extLst>
                    <a:ext uri="{9D8B030D-6E8A-4147-A177-3AD203B41FA5}">
                      <a16:colId xmlns:a16="http://schemas.microsoft.com/office/drawing/2014/main" val="3160486858"/>
                    </a:ext>
                  </a:extLst>
                </a:gridCol>
                <a:gridCol w="658368">
                  <a:extLst>
                    <a:ext uri="{9D8B030D-6E8A-4147-A177-3AD203B41FA5}">
                      <a16:colId xmlns:a16="http://schemas.microsoft.com/office/drawing/2014/main" val="1614856277"/>
                    </a:ext>
                  </a:extLst>
                </a:gridCol>
                <a:gridCol w="658368">
                  <a:extLst>
                    <a:ext uri="{9D8B030D-6E8A-4147-A177-3AD203B41FA5}">
                      <a16:colId xmlns:a16="http://schemas.microsoft.com/office/drawing/2014/main" val="2558992286"/>
                    </a:ext>
                  </a:extLst>
                </a:gridCol>
                <a:gridCol w="658368">
                  <a:extLst>
                    <a:ext uri="{9D8B030D-6E8A-4147-A177-3AD203B41FA5}">
                      <a16:colId xmlns:a16="http://schemas.microsoft.com/office/drawing/2014/main" val="260403263"/>
                    </a:ext>
                  </a:extLst>
                </a:gridCol>
                <a:gridCol w="658368">
                  <a:extLst>
                    <a:ext uri="{9D8B030D-6E8A-4147-A177-3AD203B41FA5}">
                      <a16:colId xmlns:a16="http://schemas.microsoft.com/office/drawing/2014/main" val="1994116266"/>
                    </a:ext>
                  </a:extLst>
                </a:gridCol>
                <a:gridCol w="658368">
                  <a:extLst>
                    <a:ext uri="{9D8B030D-6E8A-4147-A177-3AD203B41FA5}">
                      <a16:colId xmlns:a16="http://schemas.microsoft.com/office/drawing/2014/main" val="238115088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220877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- 2020-07-02 18:26:44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https://scontent-iad3-1.cdninstagram.com/v/t51.12442-15/106418141_270566394036841_5843009014985814061_n.jpg?_nc_cat=104&amp;_nc_sid=8ae9d6&amp;_nc_ohc=uAhDedb1e2YAX9fFWwL&amp;_nc_ht=scontent-iad3-1.cdninstagram.com&amp;oh=311f1f2331e109eaefe9532831efffca&amp;oe=5F245565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07/03/2020 18:13:36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202248002"/>
                  </a:ext>
                </a:extLst>
              </a:tr>
            </a:tbl>
          </a:graphicData>
        </a:graphic>
      </p:graphicFrame>
      <p:sp>
        <p:nvSpPr>
          <p:cNvPr id="4" name="Text Placeholder 3">
            <a:extLst>
              <a:ext uri="{FF2B5EF4-FFF2-40B4-BE49-F238E27FC236}">
                <a16:creationId xmlns:a16="http://schemas.microsoft.com/office/drawing/2014/main" id="{E4ACE35B-31E6-4D67-A8BF-FE79E6C85D34}"/>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2290056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17965-458E-4831-BF4C-9B53080C2A47}"/>
              </a:ext>
            </a:extLst>
          </p:cNvPr>
          <p:cNvSpPr>
            <a:spLocks noGrp="1"/>
          </p:cNvSpPr>
          <p:nvPr>
            <p:ph type="title"/>
          </p:nvPr>
        </p:nvSpPr>
        <p:spPr/>
        <p:txBody>
          <a:bodyPr/>
          <a:lstStyle/>
          <a:p>
            <a:r>
              <a:rPr lang="en-US"/>
              <a:t>Instagram Stories Table  | baskinrobbinsme - 12 of 13</a:t>
            </a:r>
          </a:p>
        </p:txBody>
      </p:sp>
      <p:graphicFrame>
        <p:nvGraphicFramePr>
          <p:cNvPr id="5" name="Table Placeholder 4">
            <a:extLst>
              <a:ext uri="{FF2B5EF4-FFF2-40B4-BE49-F238E27FC236}">
                <a16:creationId xmlns:a16="http://schemas.microsoft.com/office/drawing/2014/main" id="{7EC459B8-17DD-49E4-B19B-B09F32013EC3}"/>
              </a:ext>
            </a:extLst>
          </p:cNvPr>
          <p:cNvGraphicFramePr>
            <a:graphicFrameLocks noGrp="1"/>
          </p:cNvGraphicFramePr>
          <p:nvPr>
            <p:ph type="tbl" sz="quarter" idx="13"/>
            <p:extLst>
              <p:ext uri="{D42A27DB-BD31-4B8C-83A1-F6EECF244321}">
                <p14:modId xmlns:p14="http://schemas.microsoft.com/office/powerpoint/2010/main" val="19402447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0894119"/>
                    </a:ext>
                  </a:extLst>
                </a:gridCol>
                <a:gridCol w="1316736">
                  <a:extLst>
                    <a:ext uri="{9D8B030D-6E8A-4147-A177-3AD203B41FA5}">
                      <a16:colId xmlns:a16="http://schemas.microsoft.com/office/drawing/2014/main" val="1582536143"/>
                    </a:ext>
                  </a:extLst>
                </a:gridCol>
                <a:gridCol w="658368">
                  <a:extLst>
                    <a:ext uri="{9D8B030D-6E8A-4147-A177-3AD203B41FA5}">
                      <a16:colId xmlns:a16="http://schemas.microsoft.com/office/drawing/2014/main" val="704183739"/>
                    </a:ext>
                  </a:extLst>
                </a:gridCol>
                <a:gridCol w="658368">
                  <a:extLst>
                    <a:ext uri="{9D8B030D-6E8A-4147-A177-3AD203B41FA5}">
                      <a16:colId xmlns:a16="http://schemas.microsoft.com/office/drawing/2014/main" val="1896439010"/>
                    </a:ext>
                  </a:extLst>
                </a:gridCol>
                <a:gridCol w="658368">
                  <a:extLst>
                    <a:ext uri="{9D8B030D-6E8A-4147-A177-3AD203B41FA5}">
                      <a16:colId xmlns:a16="http://schemas.microsoft.com/office/drawing/2014/main" val="212535965"/>
                    </a:ext>
                  </a:extLst>
                </a:gridCol>
                <a:gridCol w="658368">
                  <a:extLst>
                    <a:ext uri="{9D8B030D-6E8A-4147-A177-3AD203B41FA5}">
                      <a16:colId xmlns:a16="http://schemas.microsoft.com/office/drawing/2014/main" val="2549535197"/>
                    </a:ext>
                  </a:extLst>
                </a:gridCol>
                <a:gridCol w="658368">
                  <a:extLst>
                    <a:ext uri="{9D8B030D-6E8A-4147-A177-3AD203B41FA5}">
                      <a16:colId xmlns:a16="http://schemas.microsoft.com/office/drawing/2014/main" val="1854366761"/>
                    </a:ext>
                  </a:extLst>
                </a:gridCol>
                <a:gridCol w="658368">
                  <a:extLst>
                    <a:ext uri="{9D8B030D-6E8A-4147-A177-3AD203B41FA5}">
                      <a16:colId xmlns:a16="http://schemas.microsoft.com/office/drawing/2014/main" val="987985329"/>
                    </a:ext>
                  </a:extLst>
                </a:gridCol>
                <a:gridCol w="658368">
                  <a:extLst>
                    <a:ext uri="{9D8B030D-6E8A-4147-A177-3AD203B41FA5}">
                      <a16:colId xmlns:a16="http://schemas.microsoft.com/office/drawing/2014/main" val="1876393522"/>
                    </a:ext>
                  </a:extLst>
                </a:gridCol>
                <a:gridCol w="658368">
                  <a:extLst>
                    <a:ext uri="{9D8B030D-6E8A-4147-A177-3AD203B41FA5}">
                      <a16:colId xmlns:a16="http://schemas.microsoft.com/office/drawing/2014/main" val="27748587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360687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- 2020-07-02 18:25:36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https://scontent-iad3-1.cdninstagram.com/v/t51.12442-15/82089714_720079612102058_7715519945645897986_n.jpg?_nc_cat=100&amp;_nc_sid=8ae9d6&amp;_nc_ohc=KlmlzvQHLIIAX_bW8F_&amp;_nc_ht=scontent-iad3-1.cdninstagram.com&amp;oh=2480b9f91eb084a2a8af63f6e7df9927&amp;oe=5F245ADE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07/03/2020 18:13:36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518675833"/>
                  </a:ext>
                </a:extLst>
              </a:tr>
            </a:tbl>
          </a:graphicData>
        </a:graphic>
      </p:graphicFrame>
      <p:sp>
        <p:nvSpPr>
          <p:cNvPr id="4" name="Text Placeholder 3">
            <a:extLst>
              <a:ext uri="{FF2B5EF4-FFF2-40B4-BE49-F238E27FC236}">
                <a16:creationId xmlns:a16="http://schemas.microsoft.com/office/drawing/2014/main" id="{E95FEB90-783E-4A28-9CB7-0546FAA3FF6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4923003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3BC2-2F36-42CD-9F70-423223C1A243}"/>
              </a:ext>
            </a:extLst>
          </p:cNvPr>
          <p:cNvSpPr>
            <a:spLocks noGrp="1"/>
          </p:cNvSpPr>
          <p:nvPr>
            <p:ph type="title"/>
          </p:nvPr>
        </p:nvSpPr>
        <p:spPr/>
        <p:txBody>
          <a:bodyPr/>
          <a:lstStyle/>
          <a:p>
            <a:r>
              <a:rPr lang="en-US"/>
              <a:t>Instagram Stories Table  | baskinrobbinsme - 13 of 13</a:t>
            </a:r>
          </a:p>
        </p:txBody>
      </p:sp>
      <p:graphicFrame>
        <p:nvGraphicFramePr>
          <p:cNvPr id="5" name="Table Placeholder 4">
            <a:extLst>
              <a:ext uri="{FF2B5EF4-FFF2-40B4-BE49-F238E27FC236}">
                <a16:creationId xmlns:a16="http://schemas.microsoft.com/office/drawing/2014/main" id="{61BCE1CD-2AE8-4DA7-A3C0-7FF6D8E896D7}"/>
              </a:ext>
            </a:extLst>
          </p:cNvPr>
          <p:cNvGraphicFramePr>
            <a:graphicFrameLocks noGrp="1"/>
          </p:cNvGraphicFramePr>
          <p:nvPr>
            <p:ph type="tbl" sz="quarter" idx="13"/>
            <p:extLst>
              <p:ext uri="{D42A27DB-BD31-4B8C-83A1-F6EECF244321}">
                <p14:modId xmlns:p14="http://schemas.microsoft.com/office/powerpoint/2010/main" val="26933803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91867768"/>
                    </a:ext>
                  </a:extLst>
                </a:gridCol>
                <a:gridCol w="1316736">
                  <a:extLst>
                    <a:ext uri="{9D8B030D-6E8A-4147-A177-3AD203B41FA5}">
                      <a16:colId xmlns:a16="http://schemas.microsoft.com/office/drawing/2014/main" val="3598974517"/>
                    </a:ext>
                  </a:extLst>
                </a:gridCol>
                <a:gridCol w="658368">
                  <a:extLst>
                    <a:ext uri="{9D8B030D-6E8A-4147-A177-3AD203B41FA5}">
                      <a16:colId xmlns:a16="http://schemas.microsoft.com/office/drawing/2014/main" val="3360871424"/>
                    </a:ext>
                  </a:extLst>
                </a:gridCol>
                <a:gridCol w="658368">
                  <a:extLst>
                    <a:ext uri="{9D8B030D-6E8A-4147-A177-3AD203B41FA5}">
                      <a16:colId xmlns:a16="http://schemas.microsoft.com/office/drawing/2014/main" val="2110988965"/>
                    </a:ext>
                  </a:extLst>
                </a:gridCol>
                <a:gridCol w="658368">
                  <a:extLst>
                    <a:ext uri="{9D8B030D-6E8A-4147-A177-3AD203B41FA5}">
                      <a16:colId xmlns:a16="http://schemas.microsoft.com/office/drawing/2014/main" val="2003035425"/>
                    </a:ext>
                  </a:extLst>
                </a:gridCol>
                <a:gridCol w="658368">
                  <a:extLst>
                    <a:ext uri="{9D8B030D-6E8A-4147-A177-3AD203B41FA5}">
                      <a16:colId xmlns:a16="http://schemas.microsoft.com/office/drawing/2014/main" val="233019779"/>
                    </a:ext>
                  </a:extLst>
                </a:gridCol>
                <a:gridCol w="658368">
                  <a:extLst>
                    <a:ext uri="{9D8B030D-6E8A-4147-A177-3AD203B41FA5}">
                      <a16:colId xmlns:a16="http://schemas.microsoft.com/office/drawing/2014/main" val="1385804125"/>
                    </a:ext>
                  </a:extLst>
                </a:gridCol>
                <a:gridCol w="658368">
                  <a:extLst>
                    <a:ext uri="{9D8B030D-6E8A-4147-A177-3AD203B41FA5}">
                      <a16:colId xmlns:a16="http://schemas.microsoft.com/office/drawing/2014/main" val="2185140055"/>
                    </a:ext>
                  </a:extLst>
                </a:gridCol>
                <a:gridCol w="658368">
                  <a:extLst>
                    <a:ext uri="{9D8B030D-6E8A-4147-A177-3AD203B41FA5}">
                      <a16:colId xmlns:a16="http://schemas.microsoft.com/office/drawing/2014/main" val="3305394410"/>
                    </a:ext>
                  </a:extLst>
                </a:gridCol>
                <a:gridCol w="658368">
                  <a:extLst>
                    <a:ext uri="{9D8B030D-6E8A-4147-A177-3AD203B41FA5}">
                      <a16:colId xmlns:a16="http://schemas.microsoft.com/office/drawing/2014/main" val="38428625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285195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- 2020-07-02 18:24:36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https://scontent-iad3-1.cdninstagram.com/v/t51.12442-15/106411975_146114737068794_5746696276670955784_n.jpg?_nc_cat=103&amp;_nc_sid=8ae9d6&amp;_nc_ohc=h8mRCvP3fkcAX8Vc0KA&amp;_nc_ht=scontent-iad3-1.cdninstagram.com&amp;oh=c0f42bcdd0f96dfc3468cf27eb9b4ee7&amp;oe=5F25B3DE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07/03/2020 18:13:36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203471062"/>
                  </a:ext>
                </a:extLst>
              </a:tr>
            </a:tbl>
          </a:graphicData>
        </a:graphic>
      </p:graphicFrame>
      <p:sp>
        <p:nvSpPr>
          <p:cNvPr id="4" name="Text Placeholder 3">
            <a:extLst>
              <a:ext uri="{FF2B5EF4-FFF2-40B4-BE49-F238E27FC236}">
                <a16:creationId xmlns:a16="http://schemas.microsoft.com/office/drawing/2014/main" id="{E78C5472-73D9-4C98-9BBC-704504D1C03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2446805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3B7E1-F436-4DB3-BBBA-D7405CAFACD2}"/>
              </a:ext>
            </a:extLst>
          </p:cNvPr>
          <p:cNvSpPr>
            <a:spLocks noGrp="1"/>
          </p:cNvSpPr>
          <p:nvPr>
            <p:ph type="title"/>
          </p:nvPr>
        </p:nvSpPr>
        <p:spPr/>
        <p:txBody>
          <a:bodyPr/>
          <a:lstStyle/>
          <a:p>
            <a:r>
              <a:rPr lang="en-US"/>
              <a:t>Instagram Stories Key Metrics Table | baskinrobbinsme</a:t>
            </a:r>
          </a:p>
        </p:txBody>
      </p:sp>
      <p:graphicFrame>
        <p:nvGraphicFramePr>
          <p:cNvPr id="5" name="Table Placeholder 4">
            <a:extLst>
              <a:ext uri="{FF2B5EF4-FFF2-40B4-BE49-F238E27FC236}">
                <a16:creationId xmlns:a16="http://schemas.microsoft.com/office/drawing/2014/main" id="{E4F6FEFC-FBE8-4045-ABC5-2C6948B41F9C}"/>
              </a:ext>
            </a:extLst>
          </p:cNvPr>
          <p:cNvGraphicFramePr>
            <a:graphicFrameLocks noGrp="1"/>
          </p:cNvGraphicFramePr>
          <p:nvPr>
            <p:ph type="tbl" sz="quarter" idx="13"/>
            <p:extLst>
              <p:ext uri="{D42A27DB-BD31-4B8C-83A1-F6EECF244321}">
                <p14:modId xmlns:p14="http://schemas.microsoft.com/office/powerpoint/2010/main" val="364279871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4431535"/>
                    </a:ext>
                  </a:extLst>
                </a:gridCol>
                <a:gridCol w="658368">
                  <a:extLst>
                    <a:ext uri="{9D8B030D-6E8A-4147-A177-3AD203B41FA5}">
                      <a16:colId xmlns:a16="http://schemas.microsoft.com/office/drawing/2014/main" val="118449292"/>
                    </a:ext>
                  </a:extLst>
                </a:gridCol>
                <a:gridCol w="658368">
                  <a:extLst>
                    <a:ext uri="{9D8B030D-6E8A-4147-A177-3AD203B41FA5}">
                      <a16:colId xmlns:a16="http://schemas.microsoft.com/office/drawing/2014/main" val="2501207294"/>
                    </a:ext>
                  </a:extLst>
                </a:gridCol>
                <a:gridCol w="329184">
                  <a:extLst>
                    <a:ext uri="{9D8B030D-6E8A-4147-A177-3AD203B41FA5}">
                      <a16:colId xmlns:a16="http://schemas.microsoft.com/office/drawing/2014/main" val="2208707356"/>
                    </a:ext>
                  </a:extLst>
                </a:gridCol>
                <a:gridCol w="329184">
                  <a:extLst>
                    <a:ext uri="{9D8B030D-6E8A-4147-A177-3AD203B41FA5}">
                      <a16:colId xmlns:a16="http://schemas.microsoft.com/office/drawing/2014/main" val="1136313280"/>
                    </a:ext>
                  </a:extLst>
                </a:gridCol>
                <a:gridCol w="658368">
                  <a:extLst>
                    <a:ext uri="{9D8B030D-6E8A-4147-A177-3AD203B41FA5}">
                      <a16:colId xmlns:a16="http://schemas.microsoft.com/office/drawing/2014/main" val="1717188205"/>
                    </a:ext>
                  </a:extLst>
                </a:gridCol>
                <a:gridCol w="658368">
                  <a:extLst>
                    <a:ext uri="{9D8B030D-6E8A-4147-A177-3AD203B41FA5}">
                      <a16:colId xmlns:a16="http://schemas.microsoft.com/office/drawing/2014/main" val="698898909"/>
                    </a:ext>
                  </a:extLst>
                </a:gridCol>
                <a:gridCol w="658368">
                  <a:extLst>
                    <a:ext uri="{9D8B030D-6E8A-4147-A177-3AD203B41FA5}">
                      <a16:colId xmlns:a16="http://schemas.microsoft.com/office/drawing/2014/main" val="3419898798"/>
                    </a:ext>
                  </a:extLst>
                </a:gridCol>
                <a:gridCol w="658368">
                  <a:extLst>
                    <a:ext uri="{9D8B030D-6E8A-4147-A177-3AD203B41FA5}">
                      <a16:colId xmlns:a16="http://schemas.microsoft.com/office/drawing/2014/main" val="935554102"/>
                    </a:ext>
                  </a:extLst>
                </a:gridCol>
                <a:gridCol w="658368">
                  <a:extLst>
                    <a:ext uri="{9D8B030D-6E8A-4147-A177-3AD203B41FA5}">
                      <a16:colId xmlns:a16="http://schemas.microsoft.com/office/drawing/2014/main" val="607288374"/>
                    </a:ext>
                  </a:extLst>
                </a:gridCol>
                <a:gridCol w="658368">
                  <a:extLst>
                    <a:ext uri="{9D8B030D-6E8A-4147-A177-3AD203B41FA5}">
                      <a16:colId xmlns:a16="http://schemas.microsoft.com/office/drawing/2014/main" val="1708604765"/>
                    </a:ext>
                  </a:extLst>
                </a:gridCol>
                <a:gridCol w="658368">
                  <a:extLst>
                    <a:ext uri="{9D8B030D-6E8A-4147-A177-3AD203B41FA5}">
                      <a16:colId xmlns:a16="http://schemas.microsoft.com/office/drawing/2014/main" val="315645945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047749728"/>
                  </a:ext>
                </a:extLst>
              </a:tr>
              <a:tr h="370840">
                <a:tc>
                  <a:txBody>
                    <a:bodyPr/>
                    <a:lstStyle/>
                    <a:p>
                      <a:r>
                        <a:rPr lang="en-US" sz="1000"/>
                        <a:t>baskinrobbinsme</a:t>
                      </a:r>
                    </a:p>
                  </a:txBody>
                  <a:tcPr/>
                </a:tc>
                <a:tc>
                  <a:txBody>
                    <a:bodyPr/>
                    <a:lstStyle/>
                    <a:p>
                      <a:r>
                        <a:rPr lang="en-US" sz="1000"/>
                        <a:t>12</a:t>
                      </a:r>
                    </a:p>
                  </a:txBody>
                  <a:tcPr/>
                </a:tc>
                <a:tc>
                  <a:txBody>
                    <a:bodyPr/>
                    <a:lstStyle/>
                    <a:p>
                      <a:r>
                        <a:rPr lang="en-US" sz="1000"/>
                        <a:t>0.7951</a:t>
                      </a:r>
                    </a:p>
                  </a:txBody>
                  <a:tcPr/>
                </a:tc>
                <a:tc>
                  <a:txBody>
                    <a:bodyPr/>
                    <a:lstStyle/>
                    <a:p>
                      <a:r>
                        <a:rPr lang="en-US" sz="1000"/>
                        <a:t>402.33</a:t>
                      </a:r>
                    </a:p>
                  </a:txBody>
                  <a:tcPr/>
                </a:tc>
                <a:tc>
                  <a:txBody>
                    <a:bodyPr/>
                    <a:lstStyle/>
                    <a:p>
                      <a:r>
                        <a:rPr lang="en-US" sz="1000"/>
                        <a:t>3.08</a:t>
                      </a:r>
                    </a:p>
                  </a:txBody>
                  <a:tcPr/>
                </a:tc>
                <a:tc>
                  <a:txBody>
                    <a:bodyPr/>
                    <a:lstStyle/>
                    <a:p>
                      <a:r>
                        <a:rPr lang="en-US" sz="1000"/>
                        <a:t>2773.67</a:t>
                      </a:r>
                    </a:p>
                  </a:txBody>
                  <a:tcPr/>
                </a:tc>
                <a:tc>
                  <a:txBody>
                    <a:bodyPr/>
                    <a:lstStyle/>
                    <a:p>
                      <a:r>
                        <a:rPr lang="en-US" sz="1000"/>
                        <a:t>2326.50</a:t>
                      </a:r>
                    </a:p>
                  </a:txBody>
                  <a:tcPr/>
                </a:tc>
                <a:tc>
                  <a:txBody>
                    <a:bodyPr/>
                    <a:lstStyle/>
                    <a:p>
                      <a:r>
                        <a:rPr lang="en-US" sz="1000"/>
                        <a:t>1865.00</a:t>
                      </a:r>
                    </a:p>
                  </a:txBody>
                  <a:tcPr/>
                </a:tc>
                <a:tc>
                  <a:txBody>
                    <a:bodyPr/>
                    <a:lstStyle/>
                    <a:p>
                      <a:r>
                        <a:rPr lang="en-US" sz="1000"/>
                        <a:t>1861.92</a:t>
                      </a:r>
                    </a:p>
                  </a:txBody>
                  <a:tcPr/>
                </a:tc>
                <a:tc>
                  <a:txBody>
                    <a:bodyPr/>
                    <a:lstStyle/>
                    <a:p>
                      <a:r>
                        <a:rPr lang="en-US" sz="1000"/>
                        <a:t>33284</a:t>
                      </a:r>
                    </a:p>
                  </a:txBody>
                  <a:tcPr/>
                </a:tc>
                <a:tc>
                  <a:txBody>
                    <a:bodyPr/>
                    <a:lstStyle/>
                    <a:p>
                      <a:r>
                        <a:rPr lang="en-US" sz="1000"/>
                        <a:t>4828</a:t>
                      </a:r>
                    </a:p>
                  </a:txBody>
                  <a:tcPr/>
                </a:tc>
                <a:tc>
                  <a:txBody>
                    <a:bodyPr/>
                    <a:lstStyle/>
                    <a:p>
                      <a:r>
                        <a:rPr lang="en-US" sz="1000"/>
                        <a:t>22380</a:t>
                      </a:r>
                    </a:p>
                  </a:txBody>
                  <a:tcPr/>
                </a:tc>
                <a:extLst>
                  <a:ext uri="{0D108BD9-81ED-4DB2-BD59-A6C34878D82A}">
                    <a16:rowId xmlns:a16="http://schemas.microsoft.com/office/drawing/2014/main" val="2934335043"/>
                  </a:ext>
                </a:extLst>
              </a:tr>
            </a:tbl>
          </a:graphicData>
        </a:graphic>
      </p:graphicFrame>
      <p:sp>
        <p:nvSpPr>
          <p:cNvPr id="4" name="Text Placeholder 3">
            <a:extLst>
              <a:ext uri="{FF2B5EF4-FFF2-40B4-BE49-F238E27FC236}">
                <a16:creationId xmlns:a16="http://schemas.microsoft.com/office/drawing/2014/main" id="{CDE512DE-3C03-46BE-9383-1F8EB104BE9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11717986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1F323-0673-4547-8613-4C531B4F1CFF}"/>
              </a:ext>
            </a:extLst>
          </p:cNvPr>
          <p:cNvSpPr>
            <a:spLocks noGrp="1"/>
          </p:cNvSpPr>
          <p:nvPr>
            <p:ph type="title"/>
          </p:nvPr>
        </p:nvSpPr>
        <p:spPr/>
        <p:txBody>
          <a:bodyPr/>
          <a:lstStyle/>
          <a:p>
            <a:r>
              <a:rPr lang="en-US"/>
              <a:t>Instagram Stories Type Distribution | baskinrobbinsme</a:t>
            </a:r>
          </a:p>
        </p:txBody>
      </p:sp>
      <p:graphicFrame>
        <p:nvGraphicFramePr>
          <p:cNvPr id="6" name="Chart Placeholder 5">
            <a:extLst>
              <a:ext uri="{FF2B5EF4-FFF2-40B4-BE49-F238E27FC236}">
                <a16:creationId xmlns:a16="http://schemas.microsoft.com/office/drawing/2014/main" id="{EE205A64-9CC1-4DAF-8B22-19ECB09BAB82}"/>
              </a:ext>
            </a:extLst>
          </p:cNvPr>
          <p:cNvGraphicFramePr>
            <a:graphicFrameLocks noGrp="1"/>
          </p:cNvGraphicFramePr>
          <p:nvPr>
            <p:ph type="chart" sz="quarter" idx="13"/>
            <p:extLst>
              <p:ext uri="{D42A27DB-BD31-4B8C-83A1-F6EECF244321}">
                <p14:modId xmlns:p14="http://schemas.microsoft.com/office/powerpoint/2010/main" val="327869030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738AA1-F804-4E4A-992F-004769AAF768}"/>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BA90EF96-BEC8-48B4-A731-0E9B41BF48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145508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A2803-1FE0-4767-A6A7-48D5BA823CAA}"/>
              </a:ext>
            </a:extLst>
          </p:cNvPr>
          <p:cNvSpPr>
            <a:spLocks noGrp="1"/>
          </p:cNvSpPr>
          <p:nvPr>
            <p:ph type="title"/>
          </p:nvPr>
        </p:nvSpPr>
        <p:spPr/>
        <p:txBody>
          <a:bodyPr/>
          <a:lstStyle/>
          <a:p>
            <a:r>
              <a:rPr lang="en-US"/>
              <a:t>Instagram Posts Table | baskinrobbinsme - 1 of 17</a:t>
            </a:r>
          </a:p>
        </p:txBody>
      </p:sp>
      <p:graphicFrame>
        <p:nvGraphicFramePr>
          <p:cNvPr id="5" name="Table Placeholder 4">
            <a:extLst>
              <a:ext uri="{FF2B5EF4-FFF2-40B4-BE49-F238E27FC236}">
                <a16:creationId xmlns:a16="http://schemas.microsoft.com/office/drawing/2014/main" id="{B98D66B4-6B24-45D7-B22F-AEE661562652}"/>
              </a:ext>
            </a:extLst>
          </p:cNvPr>
          <p:cNvGraphicFramePr>
            <a:graphicFrameLocks noGrp="1"/>
          </p:cNvGraphicFramePr>
          <p:nvPr>
            <p:ph type="tbl" sz="quarter" idx="13"/>
            <p:extLst>
              <p:ext uri="{D42A27DB-BD31-4B8C-83A1-F6EECF244321}">
                <p14:modId xmlns:p14="http://schemas.microsoft.com/office/powerpoint/2010/main" val="384551737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11974069"/>
                    </a:ext>
                  </a:extLst>
                </a:gridCol>
                <a:gridCol w="1810512">
                  <a:extLst>
                    <a:ext uri="{9D8B030D-6E8A-4147-A177-3AD203B41FA5}">
                      <a16:colId xmlns:a16="http://schemas.microsoft.com/office/drawing/2014/main" val="2466795535"/>
                    </a:ext>
                  </a:extLst>
                </a:gridCol>
                <a:gridCol w="822960">
                  <a:extLst>
                    <a:ext uri="{9D8B030D-6E8A-4147-A177-3AD203B41FA5}">
                      <a16:colId xmlns:a16="http://schemas.microsoft.com/office/drawing/2014/main" val="3485698891"/>
                    </a:ext>
                  </a:extLst>
                </a:gridCol>
                <a:gridCol w="822960">
                  <a:extLst>
                    <a:ext uri="{9D8B030D-6E8A-4147-A177-3AD203B41FA5}">
                      <a16:colId xmlns:a16="http://schemas.microsoft.com/office/drawing/2014/main" val="937794411"/>
                    </a:ext>
                  </a:extLst>
                </a:gridCol>
                <a:gridCol w="822960">
                  <a:extLst>
                    <a:ext uri="{9D8B030D-6E8A-4147-A177-3AD203B41FA5}">
                      <a16:colId xmlns:a16="http://schemas.microsoft.com/office/drawing/2014/main" val="2574301258"/>
                    </a:ext>
                  </a:extLst>
                </a:gridCol>
                <a:gridCol w="822960">
                  <a:extLst>
                    <a:ext uri="{9D8B030D-6E8A-4147-A177-3AD203B41FA5}">
                      <a16:colId xmlns:a16="http://schemas.microsoft.com/office/drawing/2014/main" val="2149663534"/>
                    </a:ext>
                  </a:extLst>
                </a:gridCol>
                <a:gridCol w="822960">
                  <a:extLst>
                    <a:ext uri="{9D8B030D-6E8A-4147-A177-3AD203B41FA5}">
                      <a16:colId xmlns:a16="http://schemas.microsoft.com/office/drawing/2014/main" val="2398564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629044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- 2020-07-30 15:00:32</a:t>
                      </a:r>
                      <a:r>
                        <a:rPr kumimoji="0" lang="en-US" sz="1000" b="0" i="0" u="none" strike="noStrike" kern="1200" cap="none" spc="0" normalizeH="0" baseline="0" noProof="0">
                          <a:ln>
                            <a:noFill/>
                          </a:ln>
                          <a:solidFill>
                            <a:prstClr val="black"/>
                          </a:solidFill>
                          <a:effectLst/>
                          <a:uLnTx/>
                          <a:uFillTx/>
                          <a:latin typeface="+mn-lt"/>
                          <a:ea typeface="+mn-ea"/>
                          <a:cs typeface="+mn-cs"/>
                        </a:rPr>
                        <a:t>
 Baskin Robbins wishes everyone a safe and blessed Eid!
</a:t>
                      </a:r>
                      <a:r>
                        <a:rPr kumimoji="0" lang="ar-AE" sz="1000" b="0" i="0" u="none" strike="noStrike" kern="1200" cap="none" spc="0" normalizeH="0" baseline="0" noProof="0">
                          <a:ln>
                            <a:noFill/>
                          </a:ln>
                          <a:solidFill>
                            <a:prstClr val="black"/>
                          </a:solidFill>
                          <a:effectLst/>
                          <a:uLnTx/>
                          <a:uFillTx/>
                          <a:latin typeface="+mn-lt"/>
                          <a:ea typeface="+mn-ea"/>
                          <a:cs typeface="+mn-cs"/>
                        </a:rPr>
                        <a:t>باسكن روبنز يتمنى للجميع عيداً آمناً ومباركاً!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https://www.instagram.com/p/CDRT46ehpZJ/media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5233467"/>
                  </a:ext>
                </a:extLst>
              </a:tr>
            </a:tbl>
          </a:graphicData>
        </a:graphic>
      </p:graphicFrame>
      <p:sp>
        <p:nvSpPr>
          <p:cNvPr id="4" name="Text Placeholder 3">
            <a:extLst>
              <a:ext uri="{FF2B5EF4-FFF2-40B4-BE49-F238E27FC236}">
                <a16:creationId xmlns:a16="http://schemas.microsoft.com/office/drawing/2014/main" id="{3FCE80E4-2016-4F4E-A63C-56237DB6970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584264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43433-4332-4F89-8FE7-CB893CE4047F}"/>
              </a:ext>
            </a:extLst>
          </p:cNvPr>
          <p:cNvSpPr>
            <a:spLocks noGrp="1"/>
          </p:cNvSpPr>
          <p:nvPr>
            <p:ph type="title"/>
          </p:nvPr>
        </p:nvSpPr>
        <p:spPr/>
        <p:txBody>
          <a:bodyPr/>
          <a:lstStyle/>
          <a:p>
            <a:r>
              <a:rPr lang="en-US"/>
              <a:t>Instagram Posts Table | baskinrobbinsme - 2 of 17</a:t>
            </a:r>
          </a:p>
        </p:txBody>
      </p:sp>
      <p:graphicFrame>
        <p:nvGraphicFramePr>
          <p:cNvPr id="5" name="Table Placeholder 4">
            <a:extLst>
              <a:ext uri="{FF2B5EF4-FFF2-40B4-BE49-F238E27FC236}">
                <a16:creationId xmlns:a16="http://schemas.microsoft.com/office/drawing/2014/main" id="{644DF6FE-E0B1-4DAC-9759-D9548713B5C1}"/>
              </a:ext>
            </a:extLst>
          </p:cNvPr>
          <p:cNvGraphicFramePr>
            <a:graphicFrameLocks noGrp="1"/>
          </p:cNvGraphicFramePr>
          <p:nvPr>
            <p:ph type="tbl" sz="quarter" idx="13"/>
            <p:extLst>
              <p:ext uri="{D42A27DB-BD31-4B8C-83A1-F6EECF244321}">
                <p14:modId xmlns:p14="http://schemas.microsoft.com/office/powerpoint/2010/main" val="24954405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40574384"/>
                    </a:ext>
                  </a:extLst>
                </a:gridCol>
                <a:gridCol w="1810512">
                  <a:extLst>
                    <a:ext uri="{9D8B030D-6E8A-4147-A177-3AD203B41FA5}">
                      <a16:colId xmlns:a16="http://schemas.microsoft.com/office/drawing/2014/main" val="2079880669"/>
                    </a:ext>
                  </a:extLst>
                </a:gridCol>
                <a:gridCol w="822960">
                  <a:extLst>
                    <a:ext uri="{9D8B030D-6E8A-4147-A177-3AD203B41FA5}">
                      <a16:colId xmlns:a16="http://schemas.microsoft.com/office/drawing/2014/main" val="3571116724"/>
                    </a:ext>
                  </a:extLst>
                </a:gridCol>
                <a:gridCol w="822960">
                  <a:extLst>
                    <a:ext uri="{9D8B030D-6E8A-4147-A177-3AD203B41FA5}">
                      <a16:colId xmlns:a16="http://schemas.microsoft.com/office/drawing/2014/main" val="821830433"/>
                    </a:ext>
                  </a:extLst>
                </a:gridCol>
                <a:gridCol w="822960">
                  <a:extLst>
                    <a:ext uri="{9D8B030D-6E8A-4147-A177-3AD203B41FA5}">
                      <a16:colId xmlns:a16="http://schemas.microsoft.com/office/drawing/2014/main" val="683696863"/>
                    </a:ext>
                  </a:extLst>
                </a:gridCol>
                <a:gridCol w="822960">
                  <a:extLst>
                    <a:ext uri="{9D8B030D-6E8A-4147-A177-3AD203B41FA5}">
                      <a16:colId xmlns:a16="http://schemas.microsoft.com/office/drawing/2014/main" val="512281033"/>
                    </a:ext>
                  </a:extLst>
                </a:gridCol>
                <a:gridCol w="822960">
                  <a:extLst>
                    <a:ext uri="{9D8B030D-6E8A-4147-A177-3AD203B41FA5}">
                      <a16:colId xmlns:a16="http://schemas.microsoft.com/office/drawing/2014/main" val="42739277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253033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- 2020-07-29 14:24:20</a:t>
                      </a:r>
                      <a:r>
                        <a:rPr kumimoji="0" lang="en-US" sz="1000" b="0" i="0" u="none" strike="noStrike" kern="1200" cap="none" spc="0" normalizeH="0" baseline="0" noProof="0">
                          <a:ln>
                            <a:noFill/>
                          </a:ln>
                          <a:solidFill>
                            <a:prstClr val="black"/>
                          </a:solidFill>
                          <a:effectLst/>
                          <a:uLnTx/>
                          <a:uFillTx/>
                          <a:latin typeface="+mn-lt"/>
                          <a:ea typeface="+mn-ea"/>
                          <a:cs typeface="+mn-cs"/>
                        </a:rPr>
                        <a:t>
 Double the happiness is BACK again!
Delight one more time in delicious, Nutella topping on your favorite Sundaes!
Stay tuned for our Happiness Pack with a free Nutella jar!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حلاها دبل عاد من جديد!
استمتع بمذاق رائع مع اضافة النوتيلا اللذيذة على الصنداي المفضل لديك!
خلك متابعنا لتحصل على باقة السعادة التي تأتي مع عبوة نوتيلا مجاناً!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https://www.instagram.com/p/CDOq83chDcq/media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81596533"/>
                  </a:ext>
                </a:extLst>
              </a:tr>
            </a:tbl>
          </a:graphicData>
        </a:graphic>
      </p:graphicFrame>
      <p:sp>
        <p:nvSpPr>
          <p:cNvPr id="4" name="Text Placeholder 3">
            <a:extLst>
              <a:ext uri="{FF2B5EF4-FFF2-40B4-BE49-F238E27FC236}">
                <a16:creationId xmlns:a16="http://schemas.microsoft.com/office/drawing/2014/main" id="{0C1FC57C-3F38-4C55-9C50-0BDE7E8B6FD7}"/>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27159488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C3A4-34AB-4DC9-838D-C667E06D7E10}"/>
              </a:ext>
            </a:extLst>
          </p:cNvPr>
          <p:cNvSpPr>
            <a:spLocks noGrp="1"/>
          </p:cNvSpPr>
          <p:nvPr>
            <p:ph type="title"/>
          </p:nvPr>
        </p:nvSpPr>
        <p:spPr/>
        <p:txBody>
          <a:bodyPr/>
          <a:lstStyle/>
          <a:p>
            <a:r>
              <a:rPr lang="en-US"/>
              <a:t>Instagram Posts Table | baskinrobbinsme - 3 of 17</a:t>
            </a:r>
          </a:p>
        </p:txBody>
      </p:sp>
      <p:graphicFrame>
        <p:nvGraphicFramePr>
          <p:cNvPr id="5" name="Table Placeholder 4">
            <a:extLst>
              <a:ext uri="{FF2B5EF4-FFF2-40B4-BE49-F238E27FC236}">
                <a16:creationId xmlns:a16="http://schemas.microsoft.com/office/drawing/2014/main" id="{8DEB2F44-CFEC-4C02-8A06-2F660950519E}"/>
              </a:ext>
            </a:extLst>
          </p:cNvPr>
          <p:cNvGraphicFramePr>
            <a:graphicFrameLocks noGrp="1"/>
          </p:cNvGraphicFramePr>
          <p:nvPr>
            <p:ph type="tbl" sz="quarter" idx="13"/>
            <p:extLst>
              <p:ext uri="{D42A27DB-BD31-4B8C-83A1-F6EECF244321}">
                <p14:modId xmlns:p14="http://schemas.microsoft.com/office/powerpoint/2010/main" val="54128651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6107099"/>
                    </a:ext>
                  </a:extLst>
                </a:gridCol>
                <a:gridCol w="1810512">
                  <a:extLst>
                    <a:ext uri="{9D8B030D-6E8A-4147-A177-3AD203B41FA5}">
                      <a16:colId xmlns:a16="http://schemas.microsoft.com/office/drawing/2014/main" val="2019672300"/>
                    </a:ext>
                  </a:extLst>
                </a:gridCol>
                <a:gridCol w="822960">
                  <a:extLst>
                    <a:ext uri="{9D8B030D-6E8A-4147-A177-3AD203B41FA5}">
                      <a16:colId xmlns:a16="http://schemas.microsoft.com/office/drawing/2014/main" val="3138148443"/>
                    </a:ext>
                  </a:extLst>
                </a:gridCol>
                <a:gridCol w="822960">
                  <a:extLst>
                    <a:ext uri="{9D8B030D-6E8A-4147-A177-3AD203B41FA5}">
                      <a16:colId xmlns:a16="http://schemas.microsoft.com/office/drawing/2014/main" val="2499583576"/>
                    </a:ext>
                  </a:extLst>
                </a:gridCol>
                <a:gridCol w="822960">
                  <a:extLst>
                    <a:ext uri="{9D8B030D-6E8A-4147-A177-3AD203B41FA5}">
                      <a16:colId xmlns:a16="http://schemas.microsoft.com/office/drawing/2014/main" val="2190645911"/>
                    </a:ext>
                  </a:extLst>
                </a:gridCol>
                <a:gridCol w="822960">
                  <a:extLst>
                    <a:ext uri="{9D8B030D-6E8A-4147-A177-3AD203B41FA5}">
                      <a16:colId xmlns:a16="http://schemas.microsoft.com/office/drawing/2014/main" val="2195049036"/>
                    </a:ext>
                  </a:extLst>
                </a:gridCol>
                <a:gridCol w="822960">
                  <a:extLst>
                    <a:ext uri="{9D8B030D-6E8A-4147-A177-3AD203B41FA5}">
                      <a16:colId xmlns:a16="http://schemas.microsoft.com/office/drawing/2014/main" val="95637777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270304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- 2020-07-25 13:16:27</a:t>
                      </a:r>
                      <a:r>
                        <a:rPr kumimoji="0" lang="en-US" sz="1000" b="0" i="0" u="none" strike="noStrike" kern="1200" cap="none" spc="0" normalizeH="0" baseline="0" noProof="0">
                          <a:ln>
                            <a:noFill/>
                          </a:ln>
                          <a:solidFill>
                            <a:prstClr val="black"/>
                          </a:solidFill>
                          <a:effectLst/>
                          <a:uLnTx/>
                          <a:uFillTx/>
                          <a:latin typeface="+mn-lt"/>
                          <a:ea typeface="+mn-ea"/>
                          <a:cs typeface="+mn-cs"/>
                        </a:rPr>
                        <a:t>
 Double the happiness is BACK again! 
Delight one more time in delicious, creamy Nutella topping on your favorite Sundaes! 
Stay tuned for our Happiness Pack with a free Nutella jar!
Order now in UAE on 600503031 or online through the link in the bio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https://www.instagram.com/p/CDEP-tsBA5A/media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07/29/2020 12:14:17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76647655"/>
                  </a:ext>
                </a:extLst>
              </a:tr>
            </a:tbl>
          </a:graphicData>
        </a:graphic>
      </p:graphicFrame>
      <p:sp>
        <p:nvSpPr>
          <p:cNvPr id="4" name="Text Placeholder 3">
            <a:extLst>
              <a:ext uri="{FF2B5EF4-FFF2-40B4-BE49-F238E27FC236}">
                <a16:creationId xmlns:a16="http://schemas.microsoft.com/office/drawing/2014/main" id="{9AE08878-548F-4D49-A601-ADCBC2F20FE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1399000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28884-4809-417E-97F3-75116DBA5C46}"/>
              </a:ext>
            </a:extLst>
          </p:cNvPr>
          <p:cNvSpPr>
            <a:spLocks noGrp="1"/>
          </p:cNvSpPr>
          <p:nvPr>
            <p:ph type="title"/>
          </p:nvPr>
        </p:nvSpPr>
        <p:spPr/>
        <p:txBody>
          <a:bodyPr/>
          <a:lstStyle/>
          <a:p>
            <a:r>
              <a:rPr lang="en-US"/>
              <a:t>Instagram Posts Table | baskinrobbinsme - 4 of 17</a:t>
            </a:r>
          </a:p>
        </p:txBody>
      </p:sp>
      <p:graphicFrame>
        <p:nvGraphicFramePr>
          <p:cNvPr id="5" name="Table Placeholder 4">
            <a:extLst>
              <a:ext uri="{FF2B5EF4-FFF2-40B4-BE49-F238E27FC236}">
                <a16:creationId xmlns:a16="http://schemas.microsoft.com/office/drawing/2014/main" id="{77B6BBCF-1F99-4A50-9FA6-6579A5B28287}"/>
              </a:ext>
            </a:extLst>
          </p:cNvPr>
          <p:cNvGraphicFramePr>
            <a:graphicFrameLocks noGrp="1"/>
          </p:cNvGraphicFramePr>
          <p:nvPr>
            <p:ph type="tbl" sz="quarter" idx="13"/>
            <p:extLst>
              <p:ext uri="{D42A27DB-BD31-4B8C-83A1-F6EECF244321}">
                <p14:modId xmlns:p14="http://schemas.microsoft.com/office/powerpoint/2010/main" val="42417315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26317676"/>
                    </a:ext>
                  </a:extLst>
                </a:gridCol>
                <a:gridCol w="1810512">
                  <a:extLst>
                    <a:ext uri="{9D8B030D-6E8A-4147-A177-3AD203B41FA5}">
                      <a16:colId xmlns:a16="http://schemas.microsoft.com/office/drawing/2014/main" val="2373049134"/>
                    </a:ext>
                  </a:extLst>
                </a:gridCol>
                <a:gridCol w="822960">
                  <a:extLst>
                    <a:ext uri="{9D8B030D-6E8A-4147-A177-3AD203B41FA5}">
                      <a16:colId xmlns:a16="http://schemas.microsoft.com/office/drawing/2014/main" val="3570317853"/>
                    </a:ext>
                  </a:extLst>
                </a:gridCol>
                <a:gridCol w="822960">
                  <a:extLst>
                    <a:ext uri="{9D8B030D-6E8A-4147-A177-3AD203B41FA5}">
                      <a16:colId xmlns:a16="http://schemas.microsoft.com/office/drawing/2014/main" val="3284827305"/>
                    </a:ext>
                  </a:extLst>
                </a:gridCol>
                <a:gridCol w="822960">
                  <a:extLst>
                    <a:ext uri="{9D8B030D-6E8A-4147-A177-3AD203B41FA5}">
                      <a16:colId xmlns:a16="http://schemas.microsoft.com/office/drawing/2014/main" val="2132014589"/>
                    </a:ext>
                  </a:extLst>
                </a:gridCol>
                <a:gridCol w="822960">
                  <a:extLst>
                    <a:ext uri="{9D8B030D-6E8A-4147-A177-3AD203B41FA5}">
                      <a16:colId xmlns:a16="http://schemas.microsoft.com/office/drawing/2014/main" val="3470088606"/>
                    </a:ext>
                  </a:extLst>
                </a:gridCol>
                <a:gridCol w="822960">
                  <a:extLst>
                    <a:ext uri="{9D8B030D-6E8A-4147-A177-3AD203B41FA5}">
                      <a16:colId xmlns:a16="http://schemas.microsoft.com/office/drawing/2014/main" val="23850125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810513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- 2020-07-24 10:34:31</a:t>
                      </a:r>
                      <a:r>
                        <a:rPr kumimoji="0" lang="en-US" sz="1000" b="0" i="0" u="none" strike="noStrike" kern="1200" cap="none" spc="0" normalizeH="0" baseline="0" noProof="0">
                          <a:ln>
                            <a:noFill/>
                          </a:ln>
                          <a:solidFill>
                            <a:prstClr val="black"/>
                          </a:solidFill>
                          <a:effectLst/>
                          <a:uLnTx/>
                          <a:uFillTx/>
                          <a:latin typeface="+mn-lt"/>
                          <a:ea typeface="+mn-ea"/>
                          <a:cs typeface="+mn-cs"/>
                        </a:rPr>
                        <a:t>
 Due to the new curfew hours in Oman, our operating hours have changed starting from July 25th.
</a:t>
                      </a:r>
                      <a:r>
                        <a:rPr kumimoji="0" lang="ar-AE" sz="1000" b="0" i="0" u="none" strike="noStrike" kern="1200" cap="none" spc="0" normalizeH="0" baseline="0" noProof="0">
                          <a:ln>
                            <a:noFill/>
                          </a:ln>
                          <a:solidFill>
                            <a:prstClr val="black"/>
                          </a:solidFill>
                          <a:effectLst/>
                          <a:uLnTx/>
                          <a:uFillTx/>
                          <a:latin typeface="+mn-lt"/>
                          <a:ea typeface="+mn-ea"/>
                          <a:cs typeface="+mn-cs"/>
                        </a:rPr>
                        <a:t>بسبب ساعات حظر التجوال الجديدة في 
عمان ، تغيرت ساعات العمل لدينا اعتبارًا من 25 يوليو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https://www.instagram.com/p/CDBYrU8B8oH/media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07/25/2020 12:13:51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5679106"/>
                  </a:ext>
                </a:extLst>
              </a:tr>
            </a:tbl>
          </a:graphicData>
        </a:graphic>
      </p:graphicFrame>
      <p:sp>
        <p:nvSpPr>
          <p:cNvPr id="4" name="Text Placeholder 3">
            <a:extLst>
              <a:ext uri="{FF2B5EF4-FFF2-40B4-BE49-F238E27FC236}">
                <a16:creationId xmlns:a16="http://schemas.microsoft.com/office/drawing/2014/main" id="{E3A77C95-BE5F-44F4-B095-7ED5F0B5AB8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92270344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DEAD2-822B-443D-BFA2-8A08EA070340}"/>
              </a:ext>
            </a:extLst>
          </p:cNvPr>
          <p:cNvSpPr>
            <a:spLocks noGrp="1"/>
          </p:cNvSpPr>
          <p:nvPr>
            <p:ph type="title"/>
          </p:nvPr>
        </p:nvSpPr>
        <p:spPr/>
        <p:txBody>
          <a:bodyPr/>
          <a:lstStyle/>
          <a:p>
            <a:r>
              <a:rPr lang="en-US"/>
              <a:t>Instagram Posts Table | baskinrobbinsme - 5 of 17</a:t>
            </a:r>
          </a:p>
        </p:txBody>
      </p:sp>
      <p:graphicFrame>
        <p:nvGraphicFramePr>
          <p:cNvPr id="5" name="Table Placeholder 4">
            <a:extLst>
              <a:ext uri="{FF2B5EF4-FFF2-40B4-BE49-F238E27FC236}">
                <a16:creationId xmlns:a16="http://schemas.microsoft.com/office/drawing/2014/main" id="{D807799F-1701-4387-8466-4B8F7FA22F8A}"/>
              </a:ext>
            </a:extLst>
          </p:cNvPr>
          <p:cNvGraphicFramePr>
            <a:graphicFrameLocks noGrp="1"/>
          </p:cNvGraphicFramePr>
          <p:nvPr>
            <p:ph type="tbl" sz="quarter" idx="13"/>
            <p:extLst>
              <p:ext uri="{D42A27DB-BD31-4B8C-83A1-F6EECF244321}">
                <p14:modId xmlns:p14="http://schemas.microsoft.com/office/powerpoint/2010/main" val="11713705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94652798"/>
                    </a:ext>
                  </a:extLst>
                </a:gridCol>
                <a:gridCol w="1810512">
                  <a:extLst>
                    <a:ext uri="{9D8B030D-6E8A-4147-A177-3AD203B41FA5}">
                      <a16:colId xmlns:a16="http://schemas.microsoft.com/office/drawing/2014/main" val="685178287"/>
                    </a:ext>
                  </a:extLst>
                </a:gridCol>
                <a:gridCol w="822960">
                  <a:extLst>
                    <a:ext uri="{9D8B030D-6E8A-4147-A177-3AD203B41FA5}">
                      <a16:colId xmlns:a16="http://schemas.microsoft.com/office/drawing/2014/main" val="494431966"/>
                    </a:ext>
                  </a:extLst>
                </a:gridCol>
                <a:gridCol w="822960">
                  <a:extLst>
                    <a:ext uri="{9D8B030D-6E8A-4147-A177-3AD203B41FA5}">
                      <a16:colId xmlns:a16="http://schemas.microsoft.com/office/drawing/2014/main" val="284738728"/>
                    </a:ext>
                  </a:extLst>
                </a:gridCol>
                <a:gridCol w="822960">
                  <a:extLst>
                    <a:ext uri="{9D8B030D-6E8A-4147-A177-3AD203B41FA5}">
                      <a16:colId xmlns:a16="http://schemas.microsoft.com/office/drawing/2014/main" val="228636363"/>
                    </a:ext>
                  </a:extLst>
                </a:gridCol>
                <a:gridCol w="822960">
                  <a:extLst>
                    <a:ext uri="{9D8B030D-6E8A-4147-A177-3AD203B41FA5}">
                      <a16:colId xmlns:a16="http://schemas.microsoft.com/office/drawing/2014/main" val="724065801"/>
                    </a:ext>
                  </a:extLst>
                </a:gridCol>
                <a:gridCol w="822960">
                  <a:extLst>
                    <a:ext uri="{9D8B030D-6E8A-4147-A177-3AD203B41FA5}">
                      <a16:colId xmlns:a16="http://schemas.microsoft.com/office/drawing/2014/main" val="25599979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3825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- 2020-07-24 08:58:16</a:t>
                      </a:r>
                      <a:r>
                        <a:rPr kumimoji="0" lang="en-US" sz="1000" b="0" i="0" u="none" strike="noStrike" kern="1200" cap="none" spc="0" normalizeH="0" baseline="0" noProof="0">
                          <a:ln>
                            <a:noFill/>
                          </a:ln>
                          <a:solidFill>
                            <a:prstClr val="black"/>
                          </a:solidFill>
                          <a:effectLst/>
                          <a:uLnTx/>
                          <a:uFillTx/>
                          <a:latin typeface="+mn-lt"/>
                          <a:ea typeface="+mn-ea"/>
                          <a:cs typeface="+mn-cs"/>
                        </a:rPr>
                        <a:t>
 Something's coming.
It’s creamy, nutty and makes everything yummy!
Guess and stand a chance to win a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شيء ما قادم
إنه غني و بالبندق ويجعل كل شيء لذيذ!
خمن واحصل على فرصة للفوز بآيس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https://www.instagram.com/p/CDBNp48B6wV/media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45716795"/>
                  </a:ext>
                </a:extLst>
              </a:tr>
            </a:tbl>
          </a:graphicData>
        </a:graphic>
      </p:graphicFrame>
      <p:sp>
        <p:nvSpPr>
          <p:cNvPr id="4" name="Text Placeholder 3">
            <a:extLst>
              <a:ext uri="{FF2B5EF4-FFF2-40B4-BE49-F238E27FC236}">
                <a16:creationId xmlns:a16="http://schemas.microsoft.com/office/drawing/2014/main" id="{767049BC-A047-4BF2-AAAA-CFE4831A275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95595954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451CE-4261-4C2C-851E-010900C6D679}"/>
              </a:ext>
            </a:extLst>
          </p:cNvPr>
          <p:cNvSpPr>
            <a:spLocks noGrp="1"/>
          </p:cNvSpPr>
          <p:nvPr>
            <p:ph type="title"/>
          </p:nvPr>
        </p:nvSpPr>
        <p:spPr/>
        <p:txBody>
          <a:bodyPr/>
          <a:lstStyle/>
          <a:p>
            <a:r>
              <a:rPr lang="en-US"/>
              <a:t>Instagram Posts Table | baskinrobbinsme - 6 of 17</a:t>
            </a:r>
          </a:p>
        </p:txBody>
      </p:sp>
      <p:graphicFrame>
        <p:nvGraphicFramePr>
          <p:cNvPr id="5" name="Table Placeholder 4">
            <a:extLst>
              <a:ext uri="{FF2B5EF4-FFF2-40B4-BE49-F238E27FC236}">
                <a16:creationId xmlns:a16="http://schemas.microsoft.com/office/drawing/2014/main" id="{3816AEC6-C7B4-4B16-8148-F314AE2F20BF}"/>
              </a:ext>
            </a:extLst>
          </p:cNvPr>
          <p:cNvGraphicFramePr>
            <a:graphicFrameLocks noGrp="1"/>
          </p:cNvGraphicFramePr>
          <p:nvPr>
            <p:ph type="tbl" sz="quarter" idx="13"/>
            <p:extLst>
              <p:ext uri="{D42A27DB-BD31-4B8C-83A1-F6EECF244321}">
                <p14:modId xmlns:p14="http://schemas.microsoft.com/office/powerpoint/2010/main" val="228002814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4643919"/>
                    </a:ext>
                  </a:extLst>
                </a:gridCol>
                <a:gridCol w="1810512">
                  <a:extLst>
                    <a:ext uri="{9D8B030D-6E8A-4147-A177-3AD203B41FA5}">
                      <a16:colId xmlns:a16="http://schemas.microsoft.com/office/drawing/2014/main" val="116560554"/>
                    </a:ext>
                  </a:extLst>
                </a:gridCol>
                <a:gridCol w="822960">
                  <a:extLst>
                    <a:ext uri="{9D8B030D-6E8A-4147-A177-3AD203B41FA5}">
                      <a16:colId xmlns:a16="http://schemas.microsoft.com/office/drawing/2014/main" val="1467814722"/>
                    </a:ext>
                  </a:extLst>
                </a:gridCol>
                <a:gridCol w="822960">
                  <a:extLst>
                    <a:ext uri="{9D8B030D-6E8A-4147-A177-3AD203B41FA5}">
                      <a16:colId xmlns:a16="http://schemas.microsoft.com/office/drawing/2014/main" val="1262904219"/>
                    </a:ext>
                  </a:extLst>
                </a:gridCol>
                <a:gridCol w="822960">
                  <a:extLst>
                    <a:ext uri="{9D8B030D-6E8A-4147-A177-3AD203B41FA5}">
                      <a16:colId xmlns:a16="http://schemas.microsoft.com/office/drawing/2014/main" val="548475369"/>
                    </a:ext>
                  </a:extLst>
                </a:gridCol>
                <a:gridCol w="822960">
                  <a:extLst>
                    <a:ext uri="{9D8B030D-6E8A-4147-A177-3AD203B41FA5}">
                      <a16:colId xmlns:a16="http://schemas.microsoft.com/office/drawing/2014/main" val="1043540798"/>
                    </a:ext>
                  </a:extLst>
                </a:gridCol>
                <a:gridCol w="822960">
                  <a:extLst>
                    <a:ext uri="{9D8B030D-6E8A-4147-A177-3AD203B41FA5}">
                      <a16:colId xmlns:a16="http://schemas.microsoft.com/office/drawing/2014/main" val="140227512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79876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- 2020-07-23 13:31:32</a:t>
                      </a:r>
                      <a:r>
                        <a:rPr kumimoji="0" lang="en-US" sz="1000" b="0" i="0" u="none" strike="noStrike" kern="1200" cap="none" spc="0" normalizeH="0" baseline="0" noProof="0">
                          <a:ln>
                            <a:noFill/>
                          </a:ln>
                          <a:solidFill>
                            <a:prstClr val="black"/>
                          </a:solidFill>
                          <a:effectLst/>
                          <a:uLnTx/>
                          <a:uFillTx/>
                          <a:latin typeface="+mn-lt"/>
                          <a:ea typeface="+mn-ea"/>
                          <a:cs typeface="+mn-cs"/>
                        </a:rPr>
                        <a:t>
 As we explore our corner of the Milky Way, we’re giving 50% off our Milk Cake Sundae in UAE
We’re celebrating the success of Mars Hope Probe mission that will reach its destination on the 50th UAE anniversary, with a 50% off our Milk Cake Sundaes!
Offer not valid on home delivery.
</a:t>
                      </a:r>
                      <a:r>
                        <a:rPr kumimoji="0" lang="ar-AE" sz="1000" b="0" i="0" u="none" strike="noStrike" kern="1200" cap="none" spc="0" normalizeH="0" baseline="0" noProof="0">
                          <a:ln>
                            <a:noFill/>
                          </a:ln>
                          <a:solidFill>
                            <a:prstClr val="black"/>
                          </a:solidFill>
                          <a:effectLst/>
                          <a:uLnTx/>
                          <a:uFillTx/>
                          <a:latin typeface="+mn-lt"/>
                          <a:ea typeface="+mn-ea"/>
                          <a:cs typeface="+mn-cs"/>
                        </a:rPr>
                        <a:t>احتفالاً بوصولنا إلى الفضاء... نقدم لكم 50% خصم على ميلك كيك صنداي في الامارات!
نحتفل بنجاح مهمة مسبار الأمل الذي سيصل إلى وجهته في الذكرى السنوية الـ50 لدولة الإمارات العربية المتحدة بـ50% خصم على ميلك كيك صنداي!
العرض غير متوفر في خدمة التوصيل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https://www.instagram.com/p/CC_II6OB1nD/media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2158222"/>
                  </a:ext>
                </a:extLst>
              </a:tr>
            </a:tbl>
          </a:graphicData>
        </a:graphic>
      </p:graphicFrame>
      <p:sp>
        <p:nvSpPr>
          <p:cNvPr id="4" name="Text Placeholder 3">
            <a:extLst>
              <a:ext uri="{FF2B5EF4-FFF2-40B4-BE49-F238E27FC236}">
                <a16:creationId xmlns:a16="http://schemas.microsoft.com/office/drawing/2014/main" id="{BAC85BA3-B539-49EC-B323-40BE745C094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7012745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9780D-63DC-4442-8B88-877CD451F088}"/>
              </a:ext>
            </a:extLst>
          </p:cNvPr>
          <p:cNvSpPr>
            <a:spLocks noGrp="1"/>
          </p:cNvSpPr>
          <p:nvPr>
            <p:ph type="title"/>
          </p:nvPr>
        </p:nvSpPr>
        <p:spPr/>
        <p:txBody>
          <a:bodyPr/>
          <a:lstStyle/>
          <a:p>
            <a:r>
              <a:rPr lang="en-US"/>
              <a:t>Instagram Posts Table | baskinrobbinsme - 7 of 17</a:t>
            </a:r>
          </a:p>
        </p:txBody>
      </p:sp>
      <p:graphicFrame>
        <p:nvGraphicFramePr>
          <p:cNvPr id="5" name="Table Placeholder 4">
            <a:extLst>
              <a:ext uri="{FF2B5EF4-FFF2-40B4-BE49-F238E27FC236}">
                <a16:creationId xmlns:a16="http://schemas.microsoft.com/office/drawing/2014/main" id="{F3895258-4060-462A-8B95-A15652F9A09B}"/>
              </a:ext>
            </a:extLst>
          </p:cNvPr>
          <p:cNvGraphicFramePr>
            <a:graphicFrameLocks noGrp="1"/>
          </p:cNvGraphicFramePr>
          <p:nvPr>
            <p:ph type="tbl" sz="quarter" idx="13"/>
            <p:extLst>
              <p:ext uri="{D42A27DB-BD31-4B8C-83A1-F6EECF244321}">
                <p14:modId xmlns:p14="http://schemas.microsoft.com/office/powerpoint/2010/main" val="113613980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50004244"/>
                    </a:ext>
                  </a:extLst>
                </a:gridCol>
                <a:gridCol w="1810512">
                  <a:extLst>
                    <a:ext uri="{9D8B030D-6E8A-4147-A177-3AD203B41FA5}">
                      <a16:colId xmlns:a16="http://schemas.microsoft.com/office/drawing/2014/main" val="3102312296"/>
                    </a:ext>
                  </a:extLst>
                </a:gridCol>
                <a:gridCol w="822960">
                  <a:extLst>
                    <a:ext uri="{9D8B030D-6E8A-4147-A177-3AD203B41FA5}">
                      <a16:colId xmlns:a16="http://schemas.microsoft.com/office/drawing/2014/main" val="1346898581"/>
                    </a:ext>
                  </a:extLst>
                </a:gridCol>
                <a:gridCol w="822960">
                  <a:extLst>
                    <a:ext uri="{9D8B030D-6E8A-4147-A177-3AD203B41FA5}">
                      <a16:colId xmlns:a16="http://schemas.microsoft.com/office/drawing/2014/main" val="2757183274"/>
                    </a:ext>
                  </a:extLst>
                </a:gridCol>
                <a:gridCol w="822960">
                  <a:extLst>
                    <a:ext uri="{9D8B030D-6E8A-4147-A177-3AD203B41FA5}">
                      <a16:colId xmlns:a16="http://schemas.microsoft.com/office/drawing/2014/main" val="1317444417"/>
                    </a:ext>
                  </a:extLst>
                </a:gridCol>
                <a:gridCol w="822960">
                  <a:extLst>
                    <a:ext uri="{9D8B030D-6E8A-4147-A177-3AD203B41FA5}">
                      <a16:colId xmlns:a16="http://schemas.microsoft.com/office/drawing/2014/main" val="4201584274"/>
                    </a:ext>
                  </a:extLst>
                </a:gridCol>
                <a:gridCol w="822960">
                  <a:extLst>
                    <a:ext uri="{9D8B030D-6E8A-4147-A177-3AD203B41FA5}">
                      <a16:colId xmlns:a16="http://schemas.microsoft.com/office/drawing/2014/main" val="37021887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70419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- 2020-07-23 09:42:48</a:t>
                      </a:r>
                      <a:r>
                        <a:rPr kumimoji="0" lang="en-US" sz="1000" b="0" i="0" u="none" strike="noStrike" kern="1200" cap="none" spc="0" normalizeH="0" baseline="0" noProof="0">
                          <a:ln>
                            <a:noFill/>
                          </a:ln>
                          <a:solidFill>
                            <a:prstClr val="black"/>
                          </a:solidFill>
                          <a:effectLst/>
                          <a:uLnTx/>
                          <a:uFillTx/>
                          <a:latin typeface="+mn-lt"/>
                          <a:ea typeface="+mn-ea"/>
                          <a:cs typeface="+mn-cs"/>
                        </a:rPr>
                        <a:t>
 Want another hint?
It's usually spread and can easily melt.
If you know it, comment below for a chance to win a FREE ice cream cake.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إليكم تلميح اخر
يمكنك دهنها وتذوبها بسهولة.
إذا كنت تعرفها، قم بالتعليق للحصول على فرصة للفوز بكيك آيس كريم مجانية.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https://www.instagram.com/p/CC-t9HhhQ6B/media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72232992"/>
                  </a:ext>
                </a:extLst>
              </a:tr>
            </a:tbl>
          </a:graphicData>
        </a:graphic>
      </p:graphicFrame>
      <p:sp>
        <p:nvSpPr>
          <p:cNvPr id="4" name="Text Placeholder 3">
            <a:extLst>
              <a:ext uri="{FF2B5EF4-FFF2-40B4-BE49-F238E27FC236}">
                <a16:creationId xmlns:a16="http://schemas.microsoft.com/office/drawing/2014/main" id="{ECBCFE18-FAC3-40F8-A3F0-0823B7EB83B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0563445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F6122-A98F-4194-BC91-358530CCEB1D}"/>
              </a:ext>
            </a:extLst>
          </p:cNvPr>
          <p:cNvSpPr>
            <a:spLocks noGrp="1"/>
          </p:cNvSpPr>
          <p:nvPr>
            <p:ph type="title"/>
          </p:nvPr>
        </p:nvSpPr>
        <p:spPr/>
        <p:txBody>
          <a:bodyPr/>
          <a:lstStyle/>
          <a:p>
            <a:r>
              <a:rPr lang="en-US"/>
              <a:t>Instagram Posts Table | baskinrobbinsme - 8 of 17</a:t>
            </a:r>
          </a:p>
        </p:txBody>
      </p:sp>
      <p:graphicFrame>
        <p:nvGraphicFramePr>
          <p:cNvPr id="5" name="Table Placeholder 4">
            <a:extLst>
              <a:ext uri="{FF2B5EF4-FFF2-40B4-BE49-F238E27FC236}">
                <a16:creationId xmlns:a16="http://schemas.microsoft.com/office/drawing/2014/main" id="{11127EC0-9EA5-465D-A562-61921F5FEA21}"/>
              </a:ext>
            </a:extLst>
          </p:cNvPr>
          <p:cNvGraphicFramePr>
            <a:graphicFrameLocks noGrp="1"/>
          </p:cNvGraphicFramePr>
          <p:nvPr>
            <p:ph type="tbl" sz="quarter" idx="13"/>
            <p:extLst>
              <p:ext uri="{D42A27DB-BD31-4B8C-83A1-F6EECF244321}">
                <p14:modId xmlns:p14="http://schemas.microsoft.com/office/powerpoint/2010/main" val="27972228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02101762"/>
                    </a:ext>
                  </a:extLst>
                </a:gridCol>
                <a:gridCol w="1810512">
                  <a:extLst>
                    <a:ext uri="{9D8B030D-6E8A-4147-A177-3AD203B41FA5}">
                      <a16:colId xmlns:a16="http://schemas.microsoft.com/office/drawing/2014/main" val="3886703283"/>
                    </a:ext>
                  </a:extLst>
                </a:gridCol>
                <a:gridCol w="822960">
                  <a:extLst>
                    <a:ext uri="{9D8B030D-6E8A-4147-A177-3AD203B41FA5}">
                      <a16:colId xmlns:a16="http://schemas.microsoft.com/office/drawing/2014/main" val="2100989502"/>
                    </a:ext>
                  </a:extLst>
                </a:gridCol>
                <a:gridCol w="822960">
                  <a:extLst>
                    <a:ext uri="{9D8B030D-6E8A-4147-A177-3AD203B41FA5}">
                      <a16:colId xmlns:a16="http://schemas.microsoft.com/office/drawing/2014/main" val="2146992635"/>
                    </a:ext>
                  </a:extLst>
                </a:gridCol>
                <a:gridCol w="822960">
                  <a:extLst>
                    <a:ext uri="{9D8B030D-6E8A-4147-A177-3AD203B41FA5}">
                      <a16:colId xmlns:a16="http://schemas.microsoft.com/office/drawing/2014/main" val="3733852521"/>
                    </a:ext>
                  </a:extLst>
                </a:gridCol>
                <a:gridCol w="822960">
                  <a:extLst>
                    <a:ext uri="{9D8B030D-6E8A-4147-A177-3AD203B41FA5}">
                      <a16:colId xmlns:a16="http://schemas.microsoft.com/office/drawing/2014/main" val="3957940264"/>
                    </a:ext>
                  </a:extLst>
                </a:gridCol>
                <a:gridCol w="822960">
                  <a:extLst>
                    <a:ext uri="{9D8B030D-6E8A-4147-A177-3AD203B41FA5}">
                      <a16:colId xmlns:a16="http://schemas.microsoft.com/office/drawing/2014/main" val="137982451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09483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- 2020-07-22 11:07:43</a:t>
                      </a:r>
                      <a:r>
                        <a:rPr kumimoji="0" lang="en-US" sz="1000" b="0" i="0" u="none" strike="noStrike" kern="1200" cap="none" spc="0" normalizeH="0" baseline="0" noProof="0">
                          <a:ln>
                            <a:noFill/>
                          </a:ln>
                          <a:solidFill>
                            <a:prstClr val="black"/>
                          </a:solidFill>
                          <a:effectLst/>
                          <a:uLnTx/>
                          <a:uFillTx/>
                          <a:latin typeface="+mn-lt"/>
                          <a:ea typeface="+mn-ea"/>
                          <a:cs typeface="+mn-cs"/>
                        </a:rPr>
                        <a:t>
 We're still celebrating Ice Cream Week with one of our and your favorite flavors, Pralines N' Cream! 
Don't forget to head to our stories, tap and like to get 1 scoop for 1 AED.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ما زلنا نحتفل بأسبوع الآيس كريم مع إحدى نكهاتنا المفضلة، برالينز أن كريم!
لا تنسى التوجه إلى الستوري، وعمل إعجاب للحصول على مغرفة واحدة مقابل درهم واحد.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https://www.instagram.com/p/CC8S4qThRup/media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98225707"/>
                  </a:ext>
                </a:extLst>
              </a:tr>
            </a:tbl>
          </a:graphicData>
        </a:graphic>
      </p:graphicFrame>
      <p:sp>
        <p:nvSpPr>
          <p:cNvPr id="4" name="Text Placeholder 3">
            <a:extLst>
              <a:ext uri="{FF2B5EF4-FFF2-40B4-BE49-F238E27FC236}">
                <a16:creationId xmlns:a16="http://schemas.microsoft.com/office/drawing/2014/main" id="{E059C758-99D9-4E7F-AA25-F995ED9C64ED}"/>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2255275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35BFF-C97C-4F46-86D3-96D0A5128FE5}"/>
              </a:ext>
            </a:extLst>
          </p:cNvPr>
          <p:cNvSpPr>
            <a:spLocks noGrp="1"/>
          </p:cNvSpPr>
          <p:nvPr>
            <p:ph type="title"/>
          </p:nvPr>
        </p:nvSpPr>
        <p:spPr/>
        <p:txBody>
          <a:bodyPr/>
          <a:lstStyle/>
          <a:p>
            <a:r>
              <a:rPr lang="en-US"/>
              <a:t>Instagram Posts Table | baskinrobbinsme - 9 of 17</a:t>
            </a:r>
          </a:p>
        </p:txBody>
      </p:sp>
      <p:graphicFrame>
        <p:nvGraphicFramePr>
          <p:cNvPr id="5" name="Table Placeholder 4">
            <a:extLst>
              <a:ext uri="{FF2B5EF4-FFF2-40B4-BE49-F238E27FC236}">
                <a16:creationId xmlns:a16="http://schemas.microsoft.com/office/drawing/2014/main" id="{EF1B0152-357F-459C-AA34-8ECB9E7C3AC9}"/>
              </a:ext>
            </a:extLst>
          </p:cNvPr>
          <p:cNvGraphicFramePr>
            <a:graphicFrameLocks noGrp="1"/>
          </p:cNvGraphicFramePr>
          <p:nvPr>
            <p:ph type="tbl" sz="quarter" idx="13"/>
            <p:extLst>
              <p:ext uri="{D42A27DB-BD31-4B8C-83A1-F6EECF244321}">
                <p14:modId xmlns:p14="http://schemas.microsoft.com/office/powerpoint/2010/main" val="381205971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89934680"/>
                    </a:ext>
                  </a:extLst>
                </a:gridCol>
                <a:gridCol w="1810512">
                  <a:extLst>
                    <a:ext uri="{9D8B030D-6E8A-4147-A177-3AD203B41FA5}">
                      <a16:colId xmlns:a16="http://schemas.microsoft.com/office/drawing/2014/main" val="2432186920"/>
                    </a:ext>
                  </a:extLst>
                </a:gridCol>
                <a:gridCol w="822960">
                  <a:extLst>
                    <a:ext uri="{9D8B030D-6E8A-4147-A177-3AD203B41FA5}">
                      <a16:colId xmlns:a16="http://schemas.microsoft.com/office/drawing/2014/main" val="4025928012"/>
                    </a:ext>
                  </a:extLst>
                </a:gridCol>
                <a:gridCol w="822960">
                  <a:extLst>
                    <a:ext uri="{9D8B030D-6E8A-4147-A177-3AD203B41FA5}">
                      <a16:colId xmlns:a16="http://schemas.microsoft.com/office/drawing/2014/main" val="270493031"/>
                    </a:ext>
                  </a:extLst>
                </a:gridCol>
                <a:gridCol w="822960">
                  <a:extLst>
                    <a:ext uri="{9D8B030D-6E8A-4147-A177-3AD203B41FA5}">
                      <a16:colId xmlns:a16="http://schemas.microsoft.com/office/drawing/2014/main" val="931752503"/>
                    </a:ext>
                  </a:extLst>
                </a:gridCol>
                <a:gridCol w="822960">
                  <a:extLst>
                    <a:ext uri="{9D8B030D-6E8A-4147-A177-3AD203B41FA5}">
                      <a16:colId xmlns:a16="http://schemas.microsoft.com/office/drawing/2014/main" val="2502512805"/>
                    </a:ext>
                  </a:extLst>
                </a:gridCol>
                <a:gridCol w="822960">
                  <a:extLst>
                    <a:ext uri="{9D8B030D-6E8A-4147-A177-3AD203B41FA5}">
                      <a16:colId xmlns:a16="http://schemas.microsoft.com/office/drawing/2014/main" val="36074926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59817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- 2020-07-21 06:44:50</a:t>
                      </a:r>
                      <a:r>
                        <a:rPr kumimoji="0" lang="en-US" sz="1000" b="0" i="0" u="none" strike="noStrike" kern="1200" cap="none" spc="0" normalizeH="0" baseline="0" noProof="0">
                          <a:ln>
                            <a:noFill/>
                          </a:ln>
                          <a:solidFill>
                            <a:prstClr val="black"/>
                          </a:solidFill>
                          <a:effectLst/>
                          <a:uLnTx/>
                          <a:uFillTx/>
                          <a:latin typeface="+mn-lt"/>
                          <a:ea typeface="+mn-ea"/>
                          <a:cs typeface="+mn-cs"/>
                        </a:rPr>
                        <a:t>
 Whether it's on top of a scoop or two, it brings happiness X2!
Comment to win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سواء كانت على مغرفة أو اثنتين ، فإنها تجلب السعادة </a:t>
                      </a:r>
                      <a:r>
                        <a:rPr kumimoji="0" lang="en-US" sz="1000" b="0" i="0" u="none" strike="noStrike" kern="1200" cap="none" spc="0" normalizeH="0" baseline="0" noProof="0">
                          <a:ln>
                            <a:noFill/>
                          </a:ln>
                          <a:solidFill>
                            <a:prstClr val="black"/>
                          </a:solidFill>
                          <a:effectLst/>
                          <a:uLnTx/>
                          <a:uFillTx/>
                          <a:latin typeface="+mn-lt"/>
                          <a:ea typeface="+mn-ea"/>
                          <a:cs typeface="+mn-cs"/>
                        </a:rPr>
                        <a:t>X2
</a:t>
                      </a:r>
                      <a:r>
                        <a:rPr kumimoji="0" lang="ar-AE" sz="1000" b="0" i="0" u="none" strike="noStrike" kern="1200" cap="none" spc="0" normalizeH="0" baseline="0" noProof="0">
                          <a:ln>
                            <a:noFill/>
                          </a:ln>
                          <a:solidFill>
                            <a:prstClr val="black"/>
                          </a:solidFill>
                          <a:effectLst/>
                          <a:uLnTx/>
                          <a:uFillTx/>
                          <a:latin typeface="+mn-lt"/>
                          <a:ea typeface="+mn-ea"/>
                          <a:cs typeface="+mn-cs"/>
                        </a:rPr>
                        <a:t>علق بتخمينك للفوز بآيس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https://www.instagram.com/p/CC5P__6hOne/media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07/21/2020 18:12:56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17190562"/>
                  </a:ext>
                </a:extLst>
              </a:tr>
            </a:tbl>
          </a:graphicData>
        </a:graphic>
      </p:graphicFrame>
      <p:sp>
        <p:nvSpPr>
          <p:cNvPr id="4" name="Text Placeholder 3">
            <a:extLst>
              <a:ext uri="{FF2B5EF4-FFF2-40B4-BE49-F238E27FC236}">
                <a16:creationId xmlns:a16="http://schemas.microsoft.com/office/drawing/2014/main" id="{BB7BBAE5-E9AD-46D1-B5E3-BAA4631290E4}"/>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0535970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F4778-C66D-4DAC-A555-8954E07AF5B4}"/>
              </a:ext>
            </a:extLst>
          </p:cNvPr>
          <p:cNvSpPr>
            <a:spLocks noGrp="1"/>
          </p:cNvSpPr>
          <p:nvPr>
            <p:ph type="title"/>
          </p:nvPr>
        </p:nvSpPr>
        <p:spPr/>
        <p:txBody>
          <a:bodyPr/>
          <a:lstStyle/>
          <a:p>
            <a:r>
              <a:rPr lang="en-US"/>
              <a:t>Instagram Posts Table | baskinrobbinsme - 10 of 17</a:t>
            </a:r>
          </a:p>
        </p:txBody>
      </p:sp>
      <p:graphicFrame>
        <p:nvGraphicFramePr>
          <p:cNvPr id="5" name="Table Placeholder 4">
            <a:extLst>
              <a:ext uri="{FF2B5EF4-FFF2-40B4-BE49-F238E27FC236}">
                <a16:creationId xmlns:a16="http://schemas.microsoft.com/office/drawing/2014/main" id="{83D996CE-4237-4542-8C6A-B1671833425B}"/>
              </a:ext>
            </a:extLst>
          </p:cNvPr>
          <p:cNvGraphicFramePr>
            <a:graphicFrameLocks noGrp="1"/>
          </p:cNvGraphicFramePr>
          <p:nvPr>
            <p:ph type="tbl" sz="quarter" idx="13"/>
            <p:extLst>
              <p:ext uri="{D42A27DB-BD31-4B8C-83A1-F6EECF244321}">
                <p14:modId xmlns:p14="http://schemas.microsoft.com/office/powerpoint/2010/main" val="28172997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52256471"/>
                    </a:ext>
                  </a:extLst>
                </a:gridCol>
                <a:gridCol w="1810512">
                  <a:extLst>
                    <a:ext uri="{9D8B030D-6E8A-4147-A177-3AD203B41FA5}">
                      <a16:colId xmlns:a16="http://schemas.microsoft.com/office/drawing/2014/main" val="476727675"/>
                    </a:ext>
                  </a:extLst>
                </a:gridCol>
                <a:gridCol w="822960">
                  <a:extLst>
                    <a:ext uri="{9D8B030D-6E8A-4147-A177-3AD203B41FA5}">
                      <a16:colId xmlns:a16="http://schemas.microsoft.com/office/drawing/2014/main" val="1204744064"/>
                    </a:ext>
                  </a:extLst>
                </a:gridCol>
                <a:gridCol w="822960">
                  <a:extLst>
                    <a:ext uri="{9D8B030D-6E8A-4147-A177-3AD203B41FA5}">
                      <a16:colId xmlns:a16="http://schemas.microsoft.com/office/drawing/2014/main" val="4133508443"/>
                    </a:ext>
                  </a:extLst>
                </a:gridCol>
                <a:gridCol w="822960">
                  <a:extLst>
                    <a:ext uri="{9D8B030D-6E8A-4147-A177-3AD203B41FA5}">
                      <a16:colId xmlns:a16="http://schemas.microsoft.com/office/drawing/2014/main" val="1548315030"/>
                    </a:ext>
                  </a:extLst>
                </a:gridCol>
                <a:gridCol w="822960">
                  <a:extLst>
                    <a:ext uri="{9D8B030D-6E8A-4147-A177-3AD203B41FA5}">
                      <a16:colId xmlns:a16="http://schemas.microsoft.com/office/drawing/2014/main" val="321923301"/>
                    </a:ext>
                  </a:extLst>
                </a:gridCol>
                <a:gridCol w="822960">
                  <a:extLst>
                    <a:ext uri="{9D8B030D-6E8A-4147-A177-3AD203B41FA5}">
                      <a16:colId xmlns:a16="http://schemas.microsoft.com/office/drawing/2014/main" val="29426883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67089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- 2020-07-20 06:52:58</a:t>
                      </a:r>
                      <a:r>
                        <a:rPr kumimoji="0" lang="en-US" sz="1000" b="0" i="0" u="none" strike="noStrike" kern="1200" cap="none" spc="0" normalizeH="0" baseline="0" noProof="0">
                          <a:ln>
                            <a:noFill/>
                          </a:ln>
                          <a:solidFill>
                            <a:prstClr val="black"/>
                          </a:solidFill>
                          <a:effectLst/>
                          <a:uLnTx/>
                          <a:uFillTx/>
                          <a:latin typeface="+mn-lt"/>
                          <a:ea typeface="+mn-ea"/>
                          <a:cs typeface="+mn-cs"/>
                        </a:rPr>
                        <a:t>
 When it's back, it'll double up something!
Take a wild guess and you might win a FREE Happiness Pack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عندما يعود ، سوف يضاعف شيء!
خمن وقد تفوز بباقة السعادة مجاناً.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https://www.instagram.com/p/CC2sItQBteF/media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0898095"/>
                  </a:ext>
                </a:extLst>
              </a:tr>
            </a:tbl>
          </a:graphicData>
        </a:graphic>
      </p:graphicFrame>
      <p:sp>
        <p:nvSpPr>
          <p:cNvPr id="4" name="Text Placeholder 3">
            <a:extLst>
              <a:ext uri="{FF2B5EF4-FFF2-40B4-BE49-F238E27FC236}">
                <a16:creationId xmlns:a16="http://schemas.microsoft.com/office/drawing/2014/main" id="{A436D801-E420-49A7-8275-E5AD940D5B64}"/>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29605385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1DB40-4F7C-4018-A525-230176EA23A1}"/>
              </a:ext>
            </a:extLst>
          </p:cNvPr>
          <p:cNvSpPr>
            <a:spLocks noGrp="1"/>
          </p:cNvSpPr>
          <p:nvPr>
            <p:ph type="title"/>
          </p:nvPr>
        </p:nvSpPr>
        <p:spPr/>
        <p:txBody>
          <a:bodyPr/>
          <a:lstStyle/>
          <a:p>
            <a:r>
              <a:rPr lang="en-US"/>
              <a:t>Instagram Posts Table | baskinrobbinsme - 11 of 17</a:t>
            </a:r>
          </a:p>
        </p:txBody>
      </p:sp>
      <p:graphicFrame>
        <p:nvGraphicFramePr>
          <p:cNvPr id="5" name="Table Placeholder 4">
            <a:extLst>
              <a:ext uri="{FF2B5EF4-FFF2-40B4-BE49-F238E27FC236}">
                <a16:creationId xmlns:a16="http://schemas.microsoft.com/office/drawing/2014/main" id="{6ACC2257-0DAE-48A5-A29B-65541E923E1D}"/>
              </a:ext>
            </a:extLst>
          </p:cNvPr>
          <p:cNvGraphicFramePr>
            <a:graphicFrameLocks noGrp="1"/>
          </p:cNvGraphicFramePr>
          <p:nvPr>
            <p:ph type="tbl" sz="quarter" idx="13"/>
            <p:extLst>
              <p:ext uri="{D42A27DB-BD31-4B8C-83A1-F6EECF244321}">
                <p14:modId xmlns:p14="http://schemas.microsoft.com/office/powerpoint/2010/main" val="40430105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6095625"/>
                    </a:ext>
                  </a:extLst>
                </a:gridCol>
                <a:gridCol w="1810512">
                  <a:extLst>
                    <a:ext uri="{9D8B030D-6E8A-4147-A177-3AD203B41FA5}">
                      <a16:colId xmlns:a16="http://schemas.microsoft.com/office/drawing/2014/main" val="2338068509"/>
                    </a:ext>
                  </a:extLst>
                </a:gridCol>
                <a:gridCol w="822960">
                  <a:extLst>
                    <a:ext uri="{9D8B030D-6E8A-4147-A177-3AD203B41FA5}">
                      <a16:colId xmlns:a16="http://schemas.microsoft.com/office/drawing/2014/main" val="3124237524"/>
                    </a:ext>
                  </a:extLst>
                </a:gridCol>
                <a:gridCol w="822960">
                  <a:extLst>
                    <a:ext uri="{9D8B030D-6E8A-4147-A177-3AD203B41FA5}">
                      <a16:colId xmlns:a16="http://schemas.microsoft.com/office/drawing/2014/main" val="1379923787"/>
                    </a:ext>
                  </a:extLst>
                </a:gridCol>
                <a:gridCol w="822960">
                  <a:extLst>
                    <a:ext uri="{9D8B030D-6E8A-4147-A177-3AD203B41FA5}">
                      <a16:colId xmlns:a16="http://schemas.microsoft.com/office/drawing/2014/main" val="4158845867"/>
                    </a:ext>
                  </a:extLst>
                </a:gridCol>
                <a:gridCol w="822960">
                  <a:extLst>
                    <a:ext uri="{9D8B030D-6E8A-4147-A177-3AD203B41FA5}">
                      <a16:colId xmlns:a16="http://schemas.microsoft.com/office/drawing/2014/main" val="1986940363"/>
                    </a:ext>
                  </a:extLst>
                </a:gridCol>
                <a:gridCol w="822960">
                  <a:extLst>
                    <a:ext uri="{9D8B030D-6E8A-4147-A177-3AD203B41FA5}">
                      <a16:colId xmlns:a16="http://schemas.microsoft.com/office/drawing/2014/main" val="384089068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440894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18:47:27</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 UAE making history one more time and extending Hope to outer space.
We wish the Hope Probe a safe and successful mission.
hopemarsmission 
</a:t>
                      </a:r>
                      <a:r>
                        <a:rPr kumimoji="0" lang="ar-AE" sz="1000" b="0" i="0" u="none" strike="noStrike" kern="1200" cap="none" spc="0" normalizeH="0" baseline="0" noProof="0">
                          <a:ln>
                            <a:noFill/>
                          </a:ln>
                          <a:solidFill>
                            <a:prstClr val="black"/>
                          </a:solidFill>
                          <a:effectLst/>
                          <a:uLnTx/>
                          <a:uFillTx/>
                          <a:latin typeface="+mn-lt"/>
                          <a:ea typeface="+mn-ea"/>
                          <a:cs typeface="+mn-cs"/>
                        </a:rPr>
                        <a:t>نحتفل اليوم بإنجاز تاريخي جديد لدولة الإمارات العربية المتحدة لنشرها للأمل في الفضاء الخارجي.
نتمنى لمسبار الأمل مهمة آمنة وناجحة.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https://www.instagram.com/p/CC1ZGuBBoTC/media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9768455"/>
                  </a:ext>
                </a:extLst>
              </a:tr>
            </a:tbl>
          </a:graphicData>
        </a:graphic>
      </p:graphicFrame>
      <p:sp>
        <p:nvSpPr>
          <p:cNvPr id="4" name="Text Placeholder 3">
            <a:extLst>
              <a:ext uri="{FF2B5EF4-FFF2-40B4-BE49-F238E27FC236}">
                <a16:creationId xmlns:a16="http://schemas.microsoft.com/office/drawing/2014/main" id="{130625E3-1E5C-4FF5-A967-28B6F3B902FF}"/>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4832266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44A9-64AA-4F30-92DE-DEF5A0413361}"/>
              </a:ext>
            </a:extLst>
          </p:cNvPr>
          <p:cNvSpPr>
            <a:spLocks noGrp="1"/>
          </p:cNvSpPr>
          <p:nvPr>
            <p:ph type="title"/>
          </p:nvPr>
        </p:nvSpPr>
        <p:spPr/>
        <p:txBody>
          <a:bodyPr/>
          <a:lstStyle/>
          <a:p>
            <a:r>
              <a:rPr lang="en-US"/>
              <a:t>Instagram Posts Table | baskinrobbinsme - 12 of 17</a:t>
            </a:r>
          </a:p>
        </p:txBody>
      </p:sp>
      <p:graphicFrame>
        <p:nvGraphicFramePr>
          <p:cNvPr id="5" name="Table Placeholder 4">
            <a:extLst>
              <a:ext uri="{FF2B5EF4-FFF2-40B4-BE49-F238E27FC236}">
                <a16:creationId xmlns:a16="http://schemas.microsoft.com/office/drawing/2014/main" id="{5355AF32-0980-4881-B199-00B397B5FC6F}"/>
              </a:ext>
            </a:extLst>
          </p:cNvPr>
          <p:cNvGraphicFramePr>
            <a:graphicFrameLocks noGrp="1"/>
          </p:cNvGraphicFramePr>
          <p:nvPr>
            <p:ph type="tbl" sz="quarter" idx="13"/>
            <p:extLst>
              <p:ext uri="{D42A27DB-BD31-4B8C-83A1-F6EECF244321}">
                <p14:modId xmlns:p14="http://schemas.microsoft.com/office/powerpoint/2010/main" val="28523266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49568093"/>
                    </a:ext>
                  </a:extLst>
                </a:gridCol>
                <a:gridCol w="1810512">
                  <a:extLst>
                    <a:ext uri="{9D8B030D-6E8A-4147-A177-3AD203B41FA5}">
                      <a16:colId xmlns:a16="http://schemas.microsoft.com/office/drawing/2014/main" val="38221806"/>
                    </a:ext>
                  </a:extLst>
                </a:gridCol>
                <a:gridCol w="822960">
                  <a:extLst>
                    <a:ext uri="{9D8B030D-6E8A-4147-A177-3AD203B41FA5}">
                      <a16:colId xmlns:a16="http://schemas.microsoft.com/office/drawing/2014/main" val="1666759115"/>
                    </a:ext>
                  </a:extLst>
                </a:gridCol>
                <a:gridCol w="822960">
                  <a:extLst>
                    <a:ext uri="{9D8B030D-6E8A-4147-A177-3AD203B41FA5}">
                      <a16:colId xmlns:a16="http://schemas.microsoft.com/office/drawing/2014/main" val="42654376"/>
                    </a:ext>
                  </a:extLst>
                </a:gridCol>
                <a:gridCol w="822960">
                  <a:extLst>
                    <a:ext uri="{9D8B030D-6E8A-4147-A177-3AD203B41FA5}">
                      <a16:colId xmlns:a16="http://schemas.microsoft.com/office/drawing/2014/main" val="2827432383"/>
                    </a:ext>
                  </a:extLst>
                </a:gridCol>
                <a:gridCol w="822960">
                  <a:extLst>
                    <a:ext uri="{9D8B030D-6E8A-4147-A177-3AD203B41FA5}">
                      <a16:colId xmlns:a16="http://schemas.microsoft.com/office/drawing/2014/main" val="2232318917"/>
                    </a:ext>
                  </a:extLst>
                </a:gridCol>
                <a:gridCol w="822960">
                  <a:extLst>
                    <a:ext uri="{9D8B030D-6E8A-4147-A177-3AD203B41FA5}">
                      <a16:colId xmlns:a16="http://schemas.microsoft.com/office/drawing/2014/main" val="139610351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637474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14:36:19</a:t>
                      </a:r>
                      <a:r>
                        <a:rPr kumimoji="0" lang="en-US" sz="1000" b="0" i="0" u="none" strike="noStrike" kern="1200" cap="none" spc="0" normalizeH="0" baseline="0" noProof="0">
                          <a:ln>
                            <a:noFill/>
                          </a:ln>
                          <a:solidFill>
                            <a:prstClr val="black"/>
                          </a:solidFill>
                          <a:effectLst/>
                          <a:uLnTx/>
                          <a:uFillTx/>
                          <a:latin typeface="+mn-lt"/>
                          <a:ea typeface="+mn-ea"/>
                          <a:cs typeface="+mn-cs"/>
                        </a:rPr>
                        <a:t>
 Why celebrate Ice Cream Day when you can celebrate Ice Cream Week?
If this post hits 5,000 likes by July 24th, we’ll be having a 1 dirham ice cream offer for 1 hour at Dessert Café in Dubai, UAE!
Like it and tag your friends so they can like it too!
#IceCreamDay
</a:t>
                      </a:r>
                      <a:r>
                        <a:rPr kumimoji="0" lang="ar-AE" sz="1000" b="0" i="0" u="none" strike="noStrike" kern="1200" cap="none" spc="0" normalizeH="0" baseline="0" noProof="0">
                          <a:ln>
                            <a:noFill/>
                          </a:ln>
                          <a:solidFill>
                            <a:prstClr val="black"/>
                          </a:solidFill>
                          <a:effectLst/>
                          <a:uLnTx/>
                          <a:uFillTx/>
                          <a:latin typeface="+mn-lt"/>
                          <a:ea typeface="+mn-ea"/>
                          <a:cs typeface="+mn-cs"/>
                        </a:rPr>
                        <a:t>الاحتفال بأسبوع الآيس كريم دائماً أفضل من الاحتفال بيوم واحد فقط!
إذا حقق هذا المنشور 5,000 إعجاب قبل 24 يوليو، سنقدم عرض آيس كريم بدرهم 1 لمدة ساعة واحدة في ديزرت كافيه بدبي، الإمارات!
اعمل إعجاب وتاغ أصحابك ليعملوا إعجاب أيضاً!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https://www.instagram.com/p/CC08X66hIWy/media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4879072"/>
                  </a:ext>
                </a:extLst>
              </a:tr>
            </a:tbl>
          </a:graphicData>
        </a:graphic>
      </p:graphicFrame>
      <p:sp>
        <p:nvSpPr>
          <p:cNvPr id="4" name="Text Placeholder 3">
            <a:extLst>
              <a:ext uri="{FF2B5EF4-FFF2-40B4-BE49-F238E27FC236}">
                <a16:creationId xmlns:a16="http://schemas.microsoft.com/office/drawing/2014/main" id="{BBE6878C-D452-4E90-B2B3-36254FA8130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47796023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024F5-52EF-4E2E-97F1-9CBEA31F2E84}"/>
              </a:ext>
            </a:extLst>
          </p:cNvPr>
          <p:cNvSpPr>
            <a:spLocks noGrp="1"/>
          </p:cNvSpPr>
          <p:nvPr>
            <p:ph type="title"/>
          </p:nvPr>
        </p:nvSpPr>
        <p:spPr/>
        <p:txBody>
          <a:bodyPr/>
          <a:lstStyle/>
          <a:p>
            <a:r>
              <a:rPr lang="en-US"/>
              <a:t>Instagram Posts Table | baskinrobbinsme - 13 of 17</a:t>
            </a:r>
          </a:p>
        </p:txBody>
      </p:sp>
      <p:graphicFrame>
        <p:nvGraphicFramePr>
          <p:cNvPr id="5" name="Table Placeholder 4">
            <a:extLst>
              <a:ext uri="{FF2B5EF4-FFF2-40B4-BE49-F238E27FC236}">
                <a16:creationId xmlns:a16="http://schemas.microsoft.com/office/drawing/2014/main" id="{45CA2D46-8939-469E-BD6C-73539BA5EB1E}"/>
              </a:ext>
            </a:extLst>
          </p:cNvPr>
          <p:cNvGraphicFramePr>
            <a:graphicFrameLocks noGrp="1"/>
          </p:cNvGraphicFramePr>
          <p:nvPr>
            <p:ph type="tbl" sz="quarter" idx="13"/>
            <p:extLst>
              <p:ext uri="{D42A27DB-BD31-4B8C-83A1-F6EECF244321}">
                <p14:modId xmlns:p14="http://schemas.microsoft.com/office/powerpoint/2010/main" val="245975441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75051018"/>
                    </a:ext>
                  </a:extLst>
                </a:gridCol>
                <a:gridCol w="1810512">
                  <a:extLst>
                    <a:ext uri="{9D8B030D-6E8A-4147-A177-3AD203B41FA5}">
                      <a16:colId xmlns:a16="http://schemas.microsoft.com/office/drawing/2014/main" val="3410574014"/>
                    </a:ext>
                  </a:extLst>
                </a:gridCol>
                <a:gridCol w="822960">
                  <a:extLst>
                    <a:ext uri="{9D8B030D-6E8A-4147-A177-3AD203B41FA5}">
                      <a16:colId xmlns:a16="http://schemas.microsoft.com/office/drawing/2014/main" val="1312736530"/>
                    </a:ext>
                  </a:extLst>
                </a:gridCol>
                <a:gridCol w="822960">
                  <a:extLst>
                    <a:ext uri="{9D8B030D-6E8A-4147-A177-3AD203B41FA5}">
                      <a16:colId xmlns:a16="http://schemas.microsoft.com/office/drawing/2014/main" val="3464016475"/>
                    </a:ext>
                  </a:extLst>
                </a:gridCol>
                <a:gridCol w="822960">
                  <a:extLst>
                    <a:ext uri="{9D8B030D-6E8A-4147-A177-3AD203B41FA5}">
                      <a16:colId xmlns:a16="http://schemas.microsoft.com/office/drawing/2014/main" val="559354875"/>
                    </a:ext>
                  </a:extLst>
                </a:gridCol>
                <a:gridCol w="822960">
                  <a:extLst>
                    <a:ext uri="{9D8B030D-6E8A-4147-A177-3AD203B41FA5}">
                      <a16:colId xmlns:a16="http://schemas.microsoft.com/office/drawing/2014/main" val="3623092694"/>
                    </a:ext>
                  </a:extLst>
                </a:gridCol>
                <a:gridCol w="822960">
                  <a:extLst>
                    <a:ext uri="{9D8B030D-6E8A-4147-A177-3AD203B41FA5}">
                      <a16:colId xmlns:a16="http://schemas.microsoft.com/office/drawing/2014/main" val="40006077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571269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07:04:55</a:t>
                      </a:r>
                      <a:r>
                        <a:rPr kumimoji="0" lang="en-US" sz="1000" b="0" i="0" u="none" strike="noStrike" kern="1200" cap="none" spc="0" normalizeH="0" baseline="0" noProof="0">
                          <a:ln>
                            <a:noFill/>
                          </a:ln>
                          <a:solidFill>
                            <a:prstClr val="black"/>
                          </a:solidFill>
                          <a:effectLst/>
                          <a:uLnTx/>
                          <a:uFillTx/>
                          <a:latin typeface="+mn-lt"/>
                          <a:ea typeface="+mn-ea"/>
                          <a:cs typeface="+mn-cs"/>
                        </a:rPr>
                        <a:t>
 Something's coming. 
It’s creamy, nutty and makes everything yummy!
Guess and stand a chance to win a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شيء ما قادم
إنه غني و بالبندق ويجعل كل شيء لذيذ!
خمن واحصل على فرصة للفوز بآيس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https://www.instagram.com/p/CC0ItSOhtOg/media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54624972"/>
                  </a:ext>
                </a:extLst>
              </a:tr>
            </a:tbl>
          </a:graphicData>
        </a:graphic>
      </p:graphicFrame>
      <p:sp>
        <p:nvSpPr>
          <p:cNvPr id="4" name="Text Placeholder 3">
            <a:extLst>
              <a:ext uri="{FF2B5EF4-FFF2-40B4-BE49-F238E27FC236}">
                <a16:creationId xmlns:a16="http://schemas.microsoft.com/office/drawing/2014/main" id="{7B61A9EB-6333-46F6-B8EA-09E51F1D249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01105730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E1863-5A9E-4EEC-BF76-B83FDDC67561}"/>
              </a:ext>
            </a:extLst>
          </p:cNvPr>
          <p:cNvSpPr>
            <a:spLocks noGrp="1"/>
          </p:cNvSpPr>
          <p:nvPr>
            <p:ph type="title"/>
          </p:nvPr>
        </p:nvSpPr>
        <p:spPr/>
        <p:txBody>
          <a:bodyPr/>
          <a:lstStyle/>
          <a:p>
            <a:r>
              <a:rPr lang="en-US"/>
              <a:t>Instagram Posts Table | baskinrobbinsme - 14 of 17</a:t>
            </a:r>
          </a:p>
        </p:txBody>
      </p:sp>
      <p:graphicFrame>
        <p:nvGraphicFramePr>
          <p:cNvPr id="5" name="Table Placeholder 4">
            <a:extLst>
              <a:ext uri="{FF2B5EF4-FFF2-40B4-BE49-F238E27FC236}">
                <a16:creationId xmlns:a16="http://schemas.microsoft.com/office/drawing/2014/main" id="{904157A3-A5D9-466E-A54F-9085AAA70E0C}"/>
              </a:ext>
            </a:extLst>
          </p:cNvPr>
          <p:cNvGraphicFramePr>
            <a:graphicFrameLocks noGrp="1"/>
          </p:cNvGraphicFramePr>
          <p:nvPr>
            <p:ph type="tbl" sz="quarter" idx="13"/>
            <p:extLst>
              <p:ext uri="{D42A27DB-BD31-4B8C-83A1-F6EECF244321}">
                <p14:modId xmlns:p14="http://schemas.microsoft.com/office/powerpoint/2010/main" val="177524282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10157"/>
                    </a:ext>
                  </a:extLst>
                </a:gridCol>
                <a:gridCol w="1810512">
                  <a:extLst>
                    <a:ext uri="{9D8B030D-6E8A-4147-A177-3AD203B41FA5}">
                      <a16:colId xmlns:a16="http://schemas.microsoft.com/office/drawing/2014/main" val="2237894413"/>
                    </a:ext>
                  </a:extLst>
                </a:gridCol>
                <a:gridCol w="822960">
                  <a:extLst>
                    <a:ext uri="{9D8B030D-6E8A-4147-A177-3AD203B41FA5}">
                      <a16:colId xmlns:a16="http://schemas.microsoft.com/office/drawing/2014/main" val="3994497316"/>
                    </a:ext>
                  </a:extLst>
                </a:gridCol>
                <a:gridCol w="822960">
                  <a:extLst>
                    <a:ext uri="{9D8B030D-6E8A-4147-A177-3AD203B41FA5}">
                      <a16:colId xmlns:a16="http://schemas.microsoft.com/office/drawing/2014/main" val="1120381618"/>
                    </a:ext>
                  </a:extLst>
                </a:gridCol>
                <a:gridCol w="822960">
                  <a:extLst>
                    <a:ext uri="{9D8B030D-6E8A-4147-A177-3AD203B41FA5}">
                      <a16:colId xmlns:a16="http://schemas.microsoft.com/office/drawing/2014/main" val="3900074383"/>
                    </a:ext>
                  </a:extLst>
                </a:gridCol>
                <a:gridCol w="822960">
                  <a:extLst>
                    <a:ext uri="{9D8B030D-6E8A-4147-A177-3AD203B41FA5}">
                      <a16:colId xmlns:a16="http://schemas.microsoft.com/office/drawing/2014/main" val="2172434139"/>
                    </a:ext>
                  </a:extLst>
                </a:gridCol>
                <a:gridCol w="822960">
                  <a:extLst>
                    <a:ext uri="{9D8B030D-6E8A-4147-A177-3AD203B41FA5}">
                      <a16:colId xmlns:a16="http://schemas.microsoft.com/office/drawing/2014/main" val="219225680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85978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- 2020-07-11 09:15:06</a:t>
                      </a:r>
                      <a:r>
                        <a:rPr kumimoji="0" lang="en-US" sz="1000" b="0" i="0" u="none" strike="noStrike" kern="1200" cap="none" spc="0" normalizeH="0" baseline="0" noProof="0">
                          <a:ln>
                            <a:noFill/>
                          </a:ln>
                          <a:solidFill>
                            <a:prstClr val="black"/>
                          </a:solidFill>
                          <a:effectLst/>
                          <a:uLnTx/>
                          <a:uFillTx/>
                          <a:latin typeface="+mn-lt"/>
                          <a:ea typeface="+mn-ea"/>
                          <a:cs typeface="+mn-cs"/>
                        </a:rPr>
                        <a:t>
 Today is #MakeUpYourOwnSundaeDay 
Tell us the sundae you’d invent celebrating this day?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يوم اختراع الصنداي حقك!
أخبرنا عن صنداي يمكنك اختراعه للاحتفال بهذا اليوم؟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https://www.instagram.com/p/CCfxPqnhC6N/media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44808058"/>
                  </a:ext>
                </a:extLst>
              </a:tr>
            </a:tbl>
          </a:graphicData>
        </a:graphic>
      </p:graphicFrame>
      <p:sp>
        <p:nvSpPr>
          <p:cNvPr id="4" name="Text Placeholder 3">
            <a:extLst>
              <a:ext uri="{FF2B5EF4-FFF2-40B4-BE49-F238E27FC236}">
                <a16:creationId xmlns:a16="http://schemas.microsoft.com/office/drawing/2014/main" id="{23AA6811-1F15-4F44-8EB1-E0CBB2E238A9}"/>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02516191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DB58C-1D86-4B68-8F0C-218F66028706}"/>
              </a:ext>
            </a:extLst>
          </p:cNvPr>
          <p:cNvSpPr>
            <a:spLocks noGrp="1"/>
          </p:cNvSpPr>
          <p:nvPr>
            <p:ph type="title"/>
          </p:nvPr>
        </p:nvSpPr>
        <p:spPr/>
        <p:txBody>
          <a:bodyPr/>
          <a:lstStyle/>
          <a:p>
            <a:r>
              <a:rPr lang="en-US"/>
              <a:t>Instagram Posts Table | baskinrobbinsme - 15 of 17</a:t>
            </a:r>
          </a:p>
        </p:txBody>
      </p:sp>
      <p:graphicFrame>
        <p:nvGraphicFramePr>
          <p:cNvPr id="5" name="Table Placeholder 4">
            <a:extLst>
              <a:ext uri="{FF2B5EF4-FFF2-40B4-BE49-F238E27FC236}">
                <a16:creationId xmlns:a16="http://schemas.microsoft.com/office/drawing/2014/main" id="{A5ADCB09-4D13-473F-8CAB-3AC5B6E0A714}"/>
              </a:ext>
            </a:extLst>
          </p:cNvPr>
          <p:cNvGraphicFramePr>
            <a:graphicFrameLocks noGrp="1"/>
          </p:cNvGraphicFramePr>
          <p:nvPr>
            <p:ph type="tbl" sz="quarter" idx="13"/>
            <p:extLst>
              <p:ext uri="{D42A27DB-BD31-4B8C-83A1-F6EECF244321}">
                <p14:modId xmlns:p14="http://schemas.microsoft.com/office/powerpoint/2010/main" val="41734319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21957246"/>
                    </a:ext>
                  </a:extLst>
                </a:gridCol>
                <a:gridCol w="1810512">
                  <a:extLst>
                    <a:ext uri="{9D8B030D-6E8A-4147-A177-3AD203B41FA5}">
                      <a16:colId xmlns:a16="http://schemas.microsoft.com/office/drawing/2014/main" val="1470168544"/>
                    </a:ext>
                  </a:extLst>
                </a:gridCol>
                <a:gridCol w="822960">
                  <a:extLst>
                    <a:ext uri="{9D8B030D-6E8A-4147-A177-3AD203B41FA5}">
                      <a16:colId xmlns:a16="http://schemas.microsoft.com/office/drawing/2014/main" val="52156234"/>
                    </a:ext>
                  </a:extLst>
                </a:gridCol>
                <a:gridCol w="822960">
                  <a:extLst>
                    <a:ext uri="{9D8B030D-6E8A-4147-A177-3AD203B41FA5}">
                      <a16:colId xmlns:a16="http://schemas.microsoft.com/office/drawing/2014/main" val="4150867697"/>
                    </a:ext>
                  </a:extLst>
                </a:gridCol>
                <a:gridCol w="822960">
                  <a:extLst>
                    <a:ext uri="{9D8B030D-6E8A-4147-A177-3AD203B41FA5}">
                      <a16:colId xmlns:a16="http://schemas.microsoft.com/office/drawing/2014/main" val="373044542"/>
                    </a:ext>
                  </a:extLst>
                </a:gridCol>
                <a:gridCol w="822960">
                  <a:extLst>
                    <a:ext uri="{9D8B030D-6E8A-4147-A177-3AD203B41FA5}">
                      <a16:colId xmlns:a16="http://schemas.microsoft.com/office/drawing/2014/main" val="2469579544"/>
                    </a:ext>
                  </a:extLst>
                </a:gridCol>
                <a:gridCol w="822960">
                  <a:extLst>
                    <a:ext uri="{9D8B030D-6E8A-4147-A177-3AD203B41FA5}">
                      <a16:colId xmlns:a16="http://schemas.microsoft.com/office/drawing/2014/main" val="37444386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66485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- 2020-07-07 09:05:20</a:t>
                      </a:r>
                      <a:r>
                        <a:rPr kumimoji="0" lang="en-US" sz="1000" b="0" i="0" u="none" strike="noStrike" kern="1200" cap="none" spc="0" normalizeH="0" baseline="0" noProof="0">
                          <a:ln>
                            <a:noFill/>
                          </a:ln>
                          <a:solidFill>
                            <a:prstClr val="black"/>
                          </a:solidFill>
                          <a:effectLst/>
                          <a:uLnTx/>
                          <a:uFillTx/>
                          <a:latin typeface="+mn-lt"/>
                          <a:ea typeface="+mn-ea"/>
                          <a:cs typeface="+mn-cs"/>
                        </a:rPr>
                        <a:t>
 The whole world is celebrating #ChocolateDay today!
Can you imagine if our planet was all made of chocolate ice cream?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يحتفل العالم اليوم بـ #يوم_الشوكولاتة_العالمي! 
هل يمكنك تخيل إذا كان كوكبنا مصنوعًا بالكامل من آيس كريم الشوكولاتة؟
أطلب في الامارات الآن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https://www.instagram.com/p/CCVc9KXBP_u/media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2665585"/>
                  </a:ext>
                </a:extLst>
              </a:tr>
            </a:tbl>
          </a:graphicData>
        </a:graphic>
      </p:graphicFrame>
      <p:sp>
        <p:nvSpPr>
          <p:cNvPr id="4" name="Text Placeholder 3">
            <a:extLst>
              <a:ext uri="{FF2B5EF4-FFF2-40B4-BE49-F238E27FC236}">
                <a16:creationId xmlns:a16="http://schemas.microsoft.com/office/drawing/2014/main" id="{5397FBC2-7EB4-4742-B11B-E11BEB3ECFD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7340435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7050C-7B43-4526-8325-4025B4C948A2}"/>
              </a:ext>
            </a:extLst>
          </p:cNvPr>
          <p:cNvSpPr>
            <a:spLocks noGrp="1"/>
          </p:cNvSpPr>
          <p:nvPr>
            <p:ph type="title"/>
          </p:nvPr>
        </p:nvSpPr>
        <p:spPr/>
        <p:txBody>
          <a:bodyPr/>
          <a:lstStyle/>
          <a:p>
            <a:r>
              <a:rPr lang="en-US"/>
              <a:t>Instagram Posts Table | baskinrobbinsme - 16 of 17</a:t>
            </a:r>
          </a:p>
        </p:txBody>
      </p:sp>
      <p:graphicFrame>
        <p:nvGraphicFramePr>
          <p:cNvPr id="5" name="Table Placeholder 4">
            <a:extLst>
              <a:ext uri="{FF2B5EF4-FFF2-40B4-BE49-F238E27FC236}">
                <a16:creationId xmlns:a16="http://schemas.microsoft.com/office/drawing/2014/main" id="{C7C8B400-AA81-474C-9364-342DF4F716D7}"/>
              </a:ext>
            </a:extLst>
          </p:cNvPr>
          <p:cNvGraphicFramePr>
            <a:graphicFrameLocks noGrp="1"/>
          </p:cNvGraphicFramePr>
          <p:nvPr>
            <p:ph type="tbl" sz="quarter" idx="13"/>
            <p:extLst>
              <p:ext uri="{D42A27DB-BD31-4B8C-83A1-F6EECF244321}">
                <p14:modId xmlns:p14="http://schemas.microsoft.com/office/powerpoint/2010/main" val="24975236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91766319"/>
                    </a:ext>
                  </a:extLst>
                </a:gridCol>
                <a:gridCol w="1810512">
                  <a:extLst>
                    <a:ext uri="{9D8B030D-6E8A-4147-A177-3AD203B41FA5}">
                      <a16:colId xmlns:a16="http://schemas.microsoft.com/office/drawing/2014/main" val="1466618164"/>
                    </a:ext>
                  </a:extLst>
                </a:gridCol>
                <a:gridCol w="822960">
                  <a:extLst>
                    <a:ext uri="{9D8B030D-6E8A-4147-A177-3AD203B41FA5}">
                      <a16:colId xmlns:a16="http://schemas.microsoft.com/office/drawing/2014/main" val="857069252"/>
                    </a:ext>
                  </a:extLst>
                </a:gridCol>
                <a:gridCol w="822960">
                  <a:extLst>
                    <a:ext uri="{9D8B030D-6E8A-4147-A177-3AD203B41FA5}">
                      <a16:colId xmlns:a16="http://schemas.microsoft.com/office/drawing/2014/main" val="1706142753"/>
                    </a:ext>
                  </a:extLst>
                </a:gridCol>
                <a:gridCol w="822960">
                  <a:extLst>
                    <a:ext uri="{9D8B030D-6E8A-4147-A177-3AD203B41FA5}">
                      <a16:colId xmlns:a16="http://schemas.microsoft.com/office/drawing/2014/main" val="3763750062"/>
                    </a:ext>
                  </a:extLst>
                </a:gridCol>
                <a:gridCol w="822960">
                  <a:extLst>
                    <a:ext uri="{9D8B030D-6E8A-4147-A177-3AD203B41FA5}">
                      <a16:colId xmlns:a16="http://schemas.microsoft.com/office/drawing/2014/main" val="2223048922"/>
                    </a:ext>
                  </a:extLst>
                </a:gridCol>
                <a:gridCol w="822960">
                  <a:extLst>
                    <a:ext uri="{9D8B030D-6E8A-4147-A177-3AD203B41FA5}">
                      <a16:colId xmlns:a16="http://schemas.microsoft.com/office/drawing/2014/main" val="39321515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378976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- 2020-07-05 14:31:11</a:t>
                      </a:r>
                      <a:r>
                        <a:rPr kumimoji="0" lang="en-US" sz="1000" b="0" i="0" u="none" strike="noStrike" kern="1200" cap="none" spc="0" normalizeH="0" baseline="0" noProof="0">
                          <a:ln>
                            <a:noFill/>
                          </a:ln>
                          <a:solidFill>
                            <a:prstClr val="black"/>
                          </a:solidFill>
                          <a:effectLst/>
                          <a:uLnTx/>
                          <a:uFillTx/>
                          <a:latin typeface="+mn-lt"/>
                          <a:ea typeface="+mn-ea"/>
                          <a:cs typeface="+mn-cs"/>
                        </a:rPr>
                        <a:t>
 Caramel Crisps are what your ice cream is missing!
Order now in UAE on 600503031 or online through the link in the bio
•Only regular flavor of Kitkat®️ available in Qatar
</a:t>
                      </a:r>
                      <a:r>
                        <a:rPr kumimoji="0" lang="ar-AE" sz="1000" b="0" i="0" u="none" strike="noStrike" kern="1200" cap="none" spc="0" normalizeH="0" baseline="0" noProof="0">
                          <a:ln>
                            <a:noFill/>
                          </a:ln>
                          <a:solidFill>
                            <a:prstClr val="black"/>
                          </a:solidFill>
                          <a:effectLst/>
                          <a:uLnTx/>
                          <a:uFillTx/>
                          <a:latin typeface="+mn-lt"/>
                          <a:ea typeface="+mn-ea"/>
                          <a:cs typeface="+mn-cs"/>
                        </a:rPr>
                        <a:t>الكراميل المقرمش اللى يحلى الآيس كريم!
أطلب في الامارات الآن عبر 600503031 او أونلاين من خلال الرابط في البايو
•تتوفر النكهة العادية فقط من كيت كات®️ في قطر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https://www.instagram.com/p/CCQ4qBIB_v8/media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5037992"/>
                  </a:ext>
                </a:extLst>
              </a:tr>
            </a:tbl>
          </a:graphicData>
        </a:graphic>
      </p:graphicFrame>
      <p:sp>
        <p:nvSpPr>
          <p:cNvPr id="4" name="Text Placeholder 3">
            <a:extLst>
              <a:ext uri="{FF2B5EF4-FFF2-40B4-BE49-F238E27FC236}">
                <a16:creationId xmlns:a16="http://schemas.microsoft.com/office/drawing/2014/main" id="{4F358E8B-74BA-44A5-949A-F992EC882367}"/>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90894884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C9DA3-5DBF-4A55-BD32-4D1DD9A80AF9}"/>
              </a:ext>
            </a:extLst>
          </p:cNvPr>
          <p:cNvSpPr>
            <a:spLocks noGrp="1"/>
          </p:cNvSpPr>
          <p:nvPr>
            <p:ph type="title"/>
          </p:nvPr>
        </p:nvSpPr>
        <p:spPr/>
        <p:txBody>
          <a:bodyPr/>
          <a:lstStyle/>
          <a:p>
            <a:r>
              <a:rPr lang="en-US"/>
              <a:t>Instagram Posts Table | baskinrobbinsme - 17 of 17</a:t>
            </a:r>
          </a:p>
        </p:txBody>
      </p:sp>
      <p:graphicFrame>
        <p:nvGraphicFramePr>
          <p:cNvPr id="5" name="Table Placeholder 4">
            <a:extLst>
              <a:ext uri="{FF2B5EF4-FFF2-40B4-BE49-F238E27FC236}">
                <a16:creationId xmlns:a16="http://schemas.microsoft.com/office/drawing/2014/main" id="{2F894397-2CAE-4767-B7AF-AD04B37CA9EE}"/>
              </a:ext>
            </a:extLst>
          </p:cNvPr>
          <p:cNvGraphicFramePr>
            <a:graphicFrameLocks noGrp="1"/>
          </p:cNvGraphicFramePr>
          <p:nvPr>
            <p:ph type="tbl" sz="quarter" idx="13"/>
            <p:extLst>
              <p:ext uri="{D42A27DB-BD31-4B8C-83A1-F6EECF244321}">
                <p14:modId xmlns:p14="http://schemas.microsoft.com/office/powerpoint/2010/main" val="383109209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77514279"/>
                    </a:ext>
                  </a:extLst>
                </a:gridCol>
                <a:gridCol w="1810512">
                  <a:extLst>
                    <a:ext uri="{9D8B030D-6E8A-4147-A177-3AD203B41FA5}">
                      <a16:colId xmlns:a16="http://schemas.microsoft.com/office/drawing/2014/main" val="2698072651"/>
                    </a:ext>
                  </a:extLst>
                </a:gridCol>
                <a:gridCol w="822960">
                  <a:extLst>
                    <a:ext uri="{9D8B030D-6E8A-4147-A177-3AD203B41FA5}">
                      <a16:colId xmlns:a16="http://schemas.microsoft.com/office/drawing/2014/main" val="1068144484"/>
                    </a:ext>
                  </a:extLst>
                </a:gridCol>
                <a:gridCol w="822960">
                  <a:extLst>
                    <a:ext uri="{9D8B030D-6E8A-4147-A177-3AD203B41FA5}">
                      <a16:colId xmlns:a16="http://schemas.microsoft.com/office/drawing/2014/main" val="304332918"/>
                    </a:ext>
                  </a:extLst>
                </a:gridCol>
                <a:gridCol w="822960">
                  <a:extLst>
                    <a:ext uri="{9D8B030D-6E8A-4147-A177-3AD203B41FA5}">
                      <a16:colId xmlns:a16="http://schemas.microsoft.com/office/drawing/2014/main" val="3320527848"/>
                    </a:ext>
                  </a:extLst>
                </a:gridCol>
                <a:gridCol w="822960">
                  <a:extLst>
                    <a:ext uri="{9D8B030D-6E8A-4147-A177-3AD203B41FA5}">
                      <a16:colId xmlns:a16="http://schemas.microsoft.com/office/drawing/2014/main" val="755799005"/>
                    </a:ext>
                  </a:extLst>
                </a:gridCol>
                <a:gridCol w="822960">
                  <a:extLst>
                    <a:ext uri="{9D8B030D-6E8A-4147-A177-3AD203B41FA5}">
                      <a16:colId xmlns:a16="http://schemas.microsoft.com/office/drawing/2014/main" val="38438435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87066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- 2020-07-02 11:20:04</a:t>
                      </a:r>
                      <a:r>
                        <a:rPr kumimoji="0" lang="en-US" sz="1000" b="0" i="0" u="none" strike="noStrike" kern="1200" cap="none" spc="0" normalizeH="0" baseline="0" noProof="0">
                          <a:ln>
                            <a:noFill/>
                          </a:ln>
                          <a:solidFill>
                            <a:prstClr val="black"/>
                          </a:solidFill>
                          <a:effectLst/>
                          <a:uLnTx/>
                          <a:uFillTx/>
                          <a:latin typeface="+mn-lt"/>
                          <a:ea typeface="+mn-ea"/>
                          <a:cs typeface="+mn-cs"/>
                        </a:rPr>
                        <a:t>
 Love caramel &amp; nuts? You have found the only ice cream flavor you’ll ever need. Nutty Salted Caramel ice cream made with almond brittle pieces, swirled with a salted caramel ribbon.
To order online in UAE, check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هل تحب الكراميل والمكسرات؟ لقد وجدت نكهة الآيس كريم الوحيدة التي ستحتاجها. آيس كريم الكراميل المملح مع قطع اللوز الهشة، يزينه شريط من نكهة الكراميل المملح.
 اطلب أونلاين في الإمارات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https://www.instagram.com/p/CCI0ZsJh50U/media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23099089"/>
                  </a:ext>
                </a:extLst>
              </a:tr>
            </a:tbl>
          </a:graphicData>
        </a:graphic>
      </p:graphicFrame>
      <p:sp>
        <p:nvSpPr>
          <p:cNvPr id="4" name="Text Placeholder 3">
            <a:extLst>
              <a:ext uri="{FF2B5EF4-FFF2-40B4-BE49-F238E27FC236}">
                <a16:creationId xmlns:a16="http://schemas.microsoft.com/office/drawing/2014/main" id="{03B68752-3D7A-4F35-9D7F-9841E257795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03570632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5EA97-6159-4A69-BE9F-4269DAE73181}"/>
              </a:ext>
            </a:extLst>
          </p:cNvPr>
          <p:cNvSpPr>
            <a:spLocks noGrp="1"/>
          </p:cNvSpPr>
          <p:nvPr>
            <p:ph type="title"/>
          </p:nvPr>
        </p:nvSpPr>
        <p:spPr/>
        <p:txBody>
          <a:bodyPr/>
          <a:lstStyle/>
          <a:p>
            <a:r>
              <a:rPr lang="en-US"/>
              <a:t>Instagram Stories Table  | baskinrobbinsme - 1 of 13</a:t>
            </a:r>
          </a:p>
        </p:txBody>
      </p:sp>
      <p:graphicFrame>
        <p:nvGraphicFramePr>
          <p:cNvPr id="5" name="Table Placeholder 4">
            <a:extLst>
              <a:ext uri="{FF2B5EF4-FFF2-40B4-BE49-F238E27FC236}">
                <a16:creationId xmlns:a16="http://schemas.microsoft.com/office/drawing/2014/main" id="{B83F44EA-614A-49C7-BCE0-0CD3A7EBC9E3}"/>
              </a:ext>
            </a:extLst>
          </p:cNvPr>
          <p:cNvGraphicFramePr>
            <a:graphicFrameLocks noGrp="1"/>
          </p:cNvGraphicFramePr>
          <p:nvPr>
            <p:ph type="tbl" sz="quarter" idx="13"/>
            <p:extLst>
              <p:ext uri="{D42A27DB-BD31-4B8C-83A1-F6EECF244321}">
                <p14:modId xmlns:p14="http://schemas.microsoft.com/office/powerpoint/2010/main" val="173058900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6142871"/>
                    </a:ext>
                  </a:extLst>
                </a:gridCol>
                <a:gridCol w="1316736">
                  <a:extLst>
                    <a:ext uri="{9D8B030D-6E8A-4147-A177-3AD203B41FA5}">
                      <a16:colId xmlns:a16="http://schemas.microsoft.com/office/drawing/2014/main" val="1750751260"/>
                    </a:ext>
                  </a:extLst>
                </a:gridCol>
                <a:gridCol w="658368">
                  <a:extLst>
                    <a:ext uri="{9D8B030D-6E8A-4147-A177-3AD203B41FA5}">
                      <a16:colId xmlns:a16="http://schemas.microsoft.com/office/drawing/2014/main" val="3502642658"/>
                    </a:ext>
                  </a:extLst>
                </a:gridCol>
                <a:gridCol w="658368">
                  <a:extLst>
                    <a:ext uri="{9D8B030D-6E8A-4147-A177-3AD203B41FA5}">
                      <a16:colId xmlns:a16="http://schemas.microsoft.com/office/drawing/2014/main" val="2579149628"/>
                    </a:ext>
                  </a:extLst>
                </a:gridCol>
                <a:gridCol w="658368">
                  <a:extLst>
                    <a:ext uri="{9D8B030D-6E8A-4147-A177-3AD203B41FA5}">
                      <a16:colId xmlns:a16="http://schemas.microsoft.com/office/drawing/2014/main" val="4095187930"/>
                    </a:ext>
                  </a:extLst>
                </a:gridCol>
                <a:gridCol w="658368">
                  <a:extLst>
                    <a:ext uri="{9D8B030D-6E8A-4147-A177-3AD203B41FA5}">
                      <a16:colId xmlns:a16="http://schemas.microsoft.com/office/drawing/2014/main" val="1222775233"/>
                    </a:ext>
                  </a:extLst>
                </a:gridCol>
                <a:gridCol w="658368">
                  <a:extLst>
                    <a:ext uri="{9D8B030D-6E8A-4147-A177-3AD203B41FA5}">
                      <a16:colId xmlns:a16="http://schemas.microsoft.com/office/drawing/2014/main" val="2491116135"/>
                    </a:ext>
                  </a:extLst>
                </a:gridCol>
                <a:gridCol w="658368">
                  <a:extLst>
                    <a:ext uri="{9D8B030D-6E8A-4147-A177-3AD203B41FA5}">
                      <a16:colId xmlns:a16="http://schemas.microsoft.com/office/drawing/2014/main" val="437900636"/>
                    </a:ext>
                  </a:extLst>
                </a:gridCol>
                <a:gridCol w="658368">
                  <a:extLst>
                    <a:ext uri="{9D8B030D-6E8A-4147-A177-3AD203B41FA5}">
                      <a16:colId xmlns:a16="http://schemas.microsoft.com/office/drawing/2014/main" val="1053871632"/>
                    </a:ext>
                  </a:extLst>
                </a:gridCol>
                <a:gridCol w="658368">
                  <a:extLst>
                    <a:ext uri="{9D8B030D-6E8A-4147-A177-3AD203B41FA5}">
                      <a16:colId xmlns:a16="http://schemas.microsoft.com/office/drawing/2014/main" val="7589773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03852546"/>
                  </a:ext>
                </a:extLst>
              </a:tr>
            </a:tbl>
          </a:graphicData>
        </a:graphic>
      </p:graphicFrame>
      <p:sp>
        <p:nvSpPr>
          <p:cNvPr id="4" name="Text Placeholder 3">
            <a:extLst>
              <a:ext uri="{FF2B5EF4-FFF2-40B4-BE49-F238E27FC236}">
                <a16:creationId xmlns:a16="http://schemas.microsoft.com/office/drawing/2014/main" id="{E1E0DB53-B3A3-4FB8-A41A-7404CBCC8D5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2270189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CB701-E78A-4111-9E07-383FD8D67AC3}"/>
              </a:ext>
            </a:extLst>
          </p:cNvPr>
          <p:cNvSpPr>
            <a:spLocks noGrp="1"/>
          </p:cNvSpPr>
          <p:nvPr>
            <p:ph type="title"/>
          </p:nvPr>
        </p:nvSpPr>
        <p:spPr/>
        <p:txBody>
          <a:bodyPr/>
          <a:lstStyle/>
          <a:p>
            <a:r>
              <a:rPr lang="en-US"/>
              <a:t>Instagram Stories Table  | baskinrobbinsme - 2 of 13</a:t>
            </a:r>
          </a:p>
        </p:txBody>
      </p:sp>
      <p:graphicFrame>
        <p:nvGraphicFramePr>
          <p:cNvPr id="5" name="Table Placeholder 4">
            <a:extLst>
              <a:ext uri="{FF2B5EF4-FFF2-40B4-BE49-F238E27FC236}">
                <a16:creationId xmlns:a16="http://schemas.microsoft.com/office/drawing/2014/main" id="{6974A304-B261-4B42-8979-05DBED3BD121}"/>
              </a:ext>
            </a:extLst>
          </p:cNvPr>
          <p:cNvGraphicFramePr>
            <a:graphicFrameLocks noGrp="1"/>
          </p:cNvGraphicFramePr>
          <p:nvPr>
            <p:ph type="tbl" sz="quarter" idx="13"/>
            <p:extLst>
              <p:ext uri="{D42A27DB-BD31-4B8C-83A1-F6EECF244321}">
                <p14:modId xmlns:p14="http://schemas.microsoft.com/office/powerpoint/2010/main" val="6726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47651012"/>
                    </a:ext>
                  </a:extLst>
                </a:gridCol>
                <a:gridCol w="1316736">
                  <a:extLst>
                    <a:ext uri="{9D8B030D-6E8A-4147-A177-3AD203B41FA5}">
                      <a16:colId xmlns:a16="http://schemas.microsoft.com/office/drawing/2014/main" val="573773738"/>
                    </a:ext>
                  </a:extLst>
                </a:gridCol>
                <a:gridCol w="658368">
                  <a:extLst>
                    <a:ext uri="{9D8B030D-6E8A-4147-A177-3AD203B41FA5}">
                      <a16:colId xmlns:a16="http://schemas.microsoft.com/office/drawing/2014/main" val="2101568166"/>
                    </a:ext>
                  </a:extLst>
                </a:gridCol>
                <a:gridCol w="658368">
                  <a:extLst>
                    <a:ext uri="{9D8B030D-6E8A-4147-A177-3AD203B41FA5}">
                      <a16:colId xmlns:a16="http://schemas.microsoft.com/office/drawing/2014/main" val="526581545"/>
                    </a:ext>
                  </a:extLst>
                </a:gridCol>
                <a:gridCol w="658368">
                  <a:extLst>
                    <a:ext uri="{9D8B030D-6E8A-4147-A177-3AD203B41FA5}">
                      <a16:colId xmlns:a16="http://schemas.microsoft.com/office/drawing/2014/main" val="3135730276"/>
                    </a:ext>
                  </a:extLst>
                </a:gridCol>
                <a:gridCol w="658368">
                  <a:extLst>
                    <a:ext uri="{9D8B030D-6E8A-4147-A177-3AD203B41FA5}">
                      <a16:colId xmlns:a16="http://schemas.microsoft.com/office/drawing/2014/main" val="1619909026"/>
                    </a:ext>
                  </a:extLst>
                </a:gridCol>
                <a:gridCol w="658368">
                  <a:extLst>
                    <a:ext uri="{9D8B030D-6E8A-4147-A177-3AD203B41FA5}">
                      <a16:colId xmlns:a16="http://schemas.microsoft.com/office/drawing/2014/main" val="663133806"/>
                    </a:ext>
                  </a:extLst>
                </a:gridCol>
                <a:gridCol w="658368">
                  <a:extLst>
                    <a:ext uri="{9D8B030D-6E8A-4147-A177-3AD203B41FA5}">
                      <a16:colId xmlns:a16="http://schemas.microsoft.com/office/drawing/2014/main" val="2233364561"/>
                    </a:ext>
                  </a:extLst>
                </a:gridCol>
                <a:gridCol w="658368">
                  <a:extLst>
                    <a:ext uri="{9D8B030D-6E8A-4147-A177-3AD203B41FA5}">
                      <a16:colId xmlns:a16="http://schemas.microsoft.com/office/drawing/2014/main" val="1676888448"/>
                    </a:ext>
                  </a:extLst>
                </a:gridCol>
                <a:gridCol w="658368">
                  <a:extLst>
                    <a:ext uri="{9D8B030D-6E8A-4147-A177-3AD203B41FA5}">
                      <a16:colId xmlns:a16="http://schemas.microsoft.com/office/drawing/2014/main" val="18296135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2906214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- 2020-07-22 09:45:18</a:t>
                      </a:r>
                      <a:r>
                        <a:rPr kumimoji="0" lang="en-US" sz="1000" b="0" i="0" u="none" strike="noStrike" kern="1200" cap="none" spc="0" normalizeH="0" baseline="0" noProof="0">
                          <a:ln>
                            <a:noFill/>
                          </a:ln>
                          <a:solidFill>
                            <a:prstClr val="black"/>
                          </a:solidFill>
                          <a:effectLst/>
                          <a:uLnTx/>
                          <a:uFillTx/>
                          <a:latin typeface="+mn-lt"/>
                          <a:ea typeface="+mn-ea"/>
                          <a:cs typeface="+mn-cs"/>
                        </a:rPr>
                        <a:t>
 FEW DAYS LEFT!
Tap &amp; Like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https://scontent-lga3-1.cdninstagram.com/v/t51.12442-15/110879516_2473351376101007_7250622547176349208_n.jpg?_nc_cat=103&amp;_nc_sid=8ae9d6&amp;_nc_ohc=2KjBSgUwRsAAX-jFvxp&amp;_nc_ht=scontent-lga3-1.cdninstagram.com&amp;oh=42f2aee1894b01aa5af377fe7408d792&amp;oe=5F40A963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07/23/2020 09:30:41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786072871"/>
                  </a:ext>
                </a:extLst>
              </a:tr>
            </a:tbl>
          </a:graphicData>
        </a:graphic>
      </p:graphicFrame>
      <p:sp>
        <p:nvSpPr>
          <p:cNvPr id="4" name="Text Placeholder 3">
            <a:extLst>
              <a:ext uri="{FF2B5EF4-FFF2-40B4-BE49-F238E27FC236}">
                <a16:creationId xmlns:a16="http://schemas.microsoft.com/office/drawing/2014/main" id="{2DD7CBFC-FDC4-4E64-B63A-B1AFB1B78E4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95911385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6DADC-A75D-45ED-B444-DC4105F7F31B}"/>
              </a:ext>
            </a:extLst>
          </p:cNvPr>
          <p:cNvSpPr>
            <a:spLocks noGrp="1"/>
          </p:cNvSpPr>
          <p:nvPr>
            <p:ph type="title"/>
          </p:nvPr>
        </p:nvSpPr>
        <p:spPr/>
        <p:txBody>
          <a:bodyPr/>
          <a:lstStyle/>
          <a:p>
            <a:r>
              <a:rPr lang="en-US"/>
              <a:t>Instagram Stories Table  | baskinrobbinsme - 3 of 13</a:t>
            </a:r>
          </a:p>
        </p:txBody>
      </p:sp>
      <p:graphicFrame>
        <p:nvGraphicFramePr>
          <p:cNvPr id="5" name="Table Placeholder 4">
            <a:extLst>
              <a:ext uri="{FF2B5EF4-FFF2-40B4-BE49-F238E27FC236}">
                <a16:creationId xmlns:a16="http://schemas.microsoft.com/office/drawing/2014/main" id="{CC9EE7F1-2896-44D2-AB54-DD793E11C430}"/>
              </a:ext>
            </a:extLst>
          </p:cNvPr>
          <p:cNvGraphicFramePr>
            <a:graphicFrameLocks noGrp="1"/>
          </p:cNvGraphicFramePr>
          <p:nvPr>
            <p:ph type="tbl" sz="quarter" idx="13"/>
            <p:extLst>
              <p:ext uri="{D42A27DB-BD31-4B8C-83A1-F6EECF244321}">
                <p14:modId xmlns:p14="http://schemas.microsoft.com/office/powerpoint/2010/main" val="22941535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63796735"/>
                    </a:ext>
                  </a:extLst>
                </a:gridCol>
                <a:gridCol w="1316736">
                  <a:extLst>
                    <a:ext uri="{9D8B030D-6E8A-4147-A177-3AD203B41FA5}">
                      <a16:colId xmlns:a16="http://schemas.microsoft.com/office/drawing/2014/main" val="3666684492"/>
                    </a:ext>
                  </a:extLst>
                </a:gridCol>
                <a:gridCol w="658368">
                  <a:extLst>
                    <a:ext uri="{9D8B030D-6E8A-4147-A177-3AD203B41FA5}">
                      <a16:colId xmlns:a16="http://schemas.microsoft.com/office/drawing/2014/main" val="1324372451"/>
                    </a:ext>
                  </a:extLst>
                </a:gridCol>
                <a:gridCol w="658368">
                  <a:extLst>
                    <a:ext uri="{9D8B030D-6E8A-4147-A177-3AD203B41FA5}">
                      <a16:colId xmlns:a16="http://schemas.microsoft.com/office/drawing/2014/main" val="536629942"/>
                    </a:ext>
                  </a:extLst>
                </a:gridCol>
                <a:gridCol w="658368">
                  <a:extLst>
                    <a:ext uri="{9D8B030D-6E8A-4147-A177-3AD203B41FA5}">
                      <a16:colId xmlns:a16="http://schemas.microsoft.com/office/drawing/2014/main" val="3644863603"/>
                    </a:ext>
                  </a:extLst>
                </a:gridCol>
                <a:gridCol w="658368">
                  <a:extLst>
                    <a:ext uri="{9D8B030D-6E8A-4147-A177-3AD203B41FA5}">
                      <a16:colId xmlns:a16="http://schemas.microsoft.com/office/drawing/2014/main" val="1095530692"/>
                    </a:ext>
                  </a:extLst>
                </a:gridCol>
                <a:gridCol w="658368">
                  <a:extLst>
                    <a:ext uri="{9D8B030D-6E8A-4147-A177-3AD203B41FA5}">
                      <a16:colId xmlns:a16="http://schemas.microsoft.com/office/drawing/2014/main" val="867368871"/>
                    </a:ext>
                  </a:extLst>
                </a:gridCol>
                <a:gridCol w="658368">
                  <a:extLst>
                    <a:ext uri="{9D8B030D-6E8A-4147-A177-3AD203B41FA5}">
                      <a16:colId xmlns:a16="http://schemas.microsoft.com/office/drawing/2014/main" val="2021436421"/>
                    </a:ext>
                  </a:extLst>
                </a:gridCol>
                <a:gridCol w="658368">
                  <a:extLst>
                    <a:ext uri="{9D8B030D-6E8A-4147-A177-3AD203B41FA5}">
                      <a16:colId xmlns:a16="http://schemas.microsoft.com/office/drawing/2014/main" val="1959191634"/>
                    </a:ext>
                  </a:extLst>
                </a:gridCol>
                <a:gridCol w="658368">
                  <a:extLst>
                    <a:ext uri="{9D8B030D-6E8A-4147-A177-3AD203B41FA5}">
                      <a16:colId xmlns:a16="http://schemas.microsoft.com/office/drawing/2014/main" val="367170943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138130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- 2020-07-20 12:54:10</a:t>
                      </a:r>
                      <a:r>
                        <a:rPr kumimoji="0" lang="en-US" sz="1000" b="0" i="0" u="none" strike="noStrike" kern="1200" cap="none" spc="0" normalizeH="0" baseline="0" noProof="0">
                          <a:ln>
                            <a:noFill/>
                          </a:ln>
                          <a:solidFill>
                            <a:prstClr val="black"/>
                          </a:solidFill>
                          <a:effectLst/>
                          <a:uLnTx/>
                          <a:uFillTx/>
                          <a:latin typeface="+mn-lt"/>
                          <a:ea typeface="+mn-ea"/>
                          <a:cs typeface="+mn-cs"/>
                        </a:rPr>
                        <a:t>
 TAP HERE &amp; LIKE
FOR 1 AED PER SCOOP</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https://scontent-iad3-1.cdninstagram.com/v/t51.12442-15/110048839_724906891620468_7553179608110847513_n.jpg?_nc_cat=111&amp;_nc_sid=8ae9d6&amp;_nc_ohc=9BLNyKLIfkwAX8uYUVR&amp;_nc_ht=scontent-iad3-1.cdninstagram.com&amp;oh=e2f98c17403d03f2ad465de59c38c444&amp;oe=5F3D07FE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07/21/2020 12:31:22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extLst>
                  <a:ext uri="{0D108BD9-81ED-4DB2-BD59-A6C34878D82A}">
                    <a16:rowId xmlns:a16="http://schemas.microsoft.com/office/drawing/2014/main" val="966939765"/>
                  </a:ext>
                </a:extLst>
              </a:tr>
            </a:tbl>
          </a:graphicData>
        </a:graphic>
      </p:graphicFrame>
      <p:sp>
        <p:nvSpPr>
          <p:cNvPr id="4" name="Text Placeholder 3">
            <a:extLst>
              <a:ext uri="{FF2B5EF4-FFF2-40B4-BE49-F238E27FC236}">
                <a16:creationId xmlns:a16="http://schemas.microsoft.com/office/drawing/2014/main" id="{5A839E6B-3803-4760-BFF0-D0E35666406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59813127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6991C-87C2-482F-BC7A-790E1977251C}"/>
              </a:ext>
            </a:extLst>
          </p:cNvPr>
          <p:cNvSpPr>
            <a:spLocks noGrp="1"/>
          </p:cNvSpPr>
          <p:nvPr>
            <p:ph type="title"/>
          </p:nvPr>
        </p:nvSpPr>
        <p:spPr/>
        <p:txBody>
          <a:bodyPr/>
          <a:lstStyle/>
          <a:p>
            <a:r>
              <a:rPr lang="en-US"/>
              <a:t>Instagram Stories Table  | baskinrobbinsme - 4 of 13</a:t>
            </a:r>
          </a:p>
        </p:txBody>
      </p:sp>
      <p:graphicFrame>
        <p:nvGraphicFramePr>
          <p:cNvPr id="5" name="Table Placeholder 4">
            <a:extLst>
              <a:ext uri="{FF2B5EF4-FFF2-40B4-BE49-F238E27FC236}">
                <a16:creationId xmlns:a16="http://schemas.microsoft.com/office/drawing/2014/main" id="{B51BEB31-B899-4FB8-A382-8C165EF52E7F}"/>
              </a:ext>
            </a:extLst>
          </p:cNvPr>
          <p:cNvGraphicFramePr>
            <a:graphicFrameLocks noGrp="1"/>
          </p:cNvGraphicFramePr>
          <p:nvPr>
            <p:ph type="tbl" sz="quarter" idx="13"/>
            <p:extLst>
              <p:ext uri="{D42A27DB-BD31-4B8C-83A1-F6EECF244321}">
                <p14:modId xmlns:p14="http://schemas.microsoft.com/office/powerpoint/2010/main" val="19201910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10299821"/>
                    </a:ext>
                  </a:extLst>
                </a:gridCol>
                <a:gridCol w="1316736">
                  <a:extLst>
                    <a:ext uri="{9D8B030D-6E8A-4147-A177-3AD203B41FA5}">
                      <a16:colId xmlns:a16="http://schemas.microsoft.com/office/drawing/2014/main" val="3750886315"/>
                    </a:ext>
                  </a:extLst>
                </a:gridCol>
                <a:gridCol w="658368">
                  <a:extLst>
                    <a:ext uri="{9D8B030D-6E8A-4147-A177-3AD203B41FA5}">
                      <a16:colId xmlns:a16="http://schemas.microsoft.com/office/drawing/2014/main" val="1459503094"/>
                    </a:ext>
                  </a:extLst>
                </a:gridCol>
                <a:gridCol w="658368">
                  <a:extLst>
                    <a:ext uri="{9D8B030D-6E8A-4147-A177-3AD203B41FA5}">
                      <a16:colId xmlns:a16="http://schemas.microsoft.com/office/drawing/2014/main" val="3025420576"/>
                    </a:ext>
                  </a:extLst>
                </a:gridCol>
                <a:gridCol w="658368">
                  <a:extLst>
                    <a:ext uri="{9D8B030D-6E8A-4147-A177-3AD203B41FA5}">
                      <a16:colId xmlns:a16="http://schemas.microsoft.com/office/drawing/2014/main" val="1116630149"/>
                    </a:ext>
                  </a:extLst>
                </a:gridCol>
                <a:gridCol w="658368">
                  <a:extLst>
                    <a:ext uri="{9D8B030D-6E8A-4147-A177-3AD203B41FA5}">
                      <a16:colId xmlns:a16="http://schemas.microsoft.com/office/drawing/2014/main" val="309193933"/>
                    </a:ext>
                  </a:extLst>
                </a:gridCol>
                <a:gridCol w="658368">
                  <a:extLst>
                    <a:ext uri="{9D8B030D-6E8A-4147-A177-3AD203B41FA5}">
                      <a16:colId xmlns:a16="http://schemas.microsoft.com/office/drawing/2014/main" val="3474587420"/>
                    </a:ext>
                  </a:extLst>
                </a:gridCol>
                <a:gridCol w="658368">
                  <a:extLst>
                    <a:ext uri="{9D8B030D-6E8A-4147-A177-3AD203B41FA5}">
                      <a16:colId xmlns:a16="http://schemas.microsoft.com/office/drawing/2014/main" val="3511894016"/>
                    </a:ext>
                  </a:extLst>
                </a:gridCol>
                <a:gridCol w="658368">
                  <a:extLst>
                    <a:ext uri="{9D8B030D-6E8A-4147-A177-3AD203B41FA5}">
                      <a16:colId xmlns:a16="http://schemas.microsoft.com/office/drawing/2014/main" val="2093220537"/>
                    </a:ext>
                  </a:extLst>
                </a:gridCol>
                <a:gridCol w="658368">
                  <a:extLst>
                    <a:ext uri="{9D8B030D-6E8A-4147-A177-3AD203B41FA5}">
                      <a16:colId xmlns:a16="http://schemas.microsoft.com/office/drawing/2014/main" val="371041588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17595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- 2020-07-20 09:20:05</a:t>
                      </a:r>
                      <a:r>
                        <a:rPr kumimoji="0" lang="en-US" sz="1000" b="0" i="0" u="none" strike="noStrike" kern="1200" cap="none" spc="0" normalizeH="0" baseline="0" noProof="0">
                          <a:ln>
                            <a:noFill/>
                          </a:ln>
                          <a:solidFill>
                            <a:prstClr val="black"/>
                          </a:solidFill>
                          <a:effectLst/>
                          <a:uLnTx/>
                          <a:uFillTx/>
                          <a:latin typeface="+mn-lt"/>
                          <a:ea typeface="+mn-ea"/>
                          <a:cs typeface="+mn-cs"/>
                        </a:rPr>
                        <a:t>
 @mybookqatar  Valid in Qatar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https://scontent-iad3-1.cdninstagram.com/v/t51.29350-15/109904446_490196748479148_350981831018245211_n.jpg?_nc_cat=101&amp;_nc_sid=8ae9d6&amp;_nc_ohc=w4QxFVDdnQkAX-h1_7j&amp;_nc_ht=scontent-iad3-1.cdninstagram.com&amp;oh=4f605db52a875bc036c647dd377275a2&amp;oe=5F3AD808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07/21/2020 09:05:44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602833448"/>
                  </a:ext>
                </a:extLst>
              </a:tr>
            </a:tbl>
          </a:graphicData>
        </a:graphic>
      </p:graphicFrame>
      <p:sp>
        <p:nvSpPr>
          <p:cNvPr id="4" name="Text Placeholder 3">
            <a:extLst>
              <a:ext uri="{FF2B5EF4-FFF2-40B4-BE49-F238E27FC236}">
                <a16:creationId xmlns:a16="http://schemas.microsoft.com/office/drawing/2014/main" id="{3483A4CD-E2AC-4886-9DB3-72164AED5704}"/>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9693712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E083A-3855-48B5-8CD6-3BDFE6C74BE0}"/>
              </a:ext>
            </a:extLst>
          </p:cNvPr>
          <p:cNvSpPr>
            <a:spLocks noGrp="1"/>
          </p:cNvSpPr>
          <p:nvPr>
            <p:ph type="title"/>
          </p:nvPr>
        </p:nvSpPr>
        <p:spPr/>
        <p:txBody>
          <a:bodyPr/>
          <a:lstStyle/>
          <a:p>
            <a:r>
              <a:rPr lang="en-US"/>
              <a:t>Instagram Stories Table  | baskinrobbinsme - 5 of 13</a:t>
            </a:r>
          </a:p>
        </p:txBody>
      </p:sp>
      <p:graphicFrame>
        <p:nvGraphicFramePr>
          <p:cNvPr id="5" name="Table Placeholder 4">
            <a:extLst>
              <a:ext uri="{FF2B5EF4-FFF2-40B4-BE49-F238E27FC236}">
                <a16:creationId xmlns:a16="http://schemas.microsoft.com/office/drawing/2014/main" id="{41B195D4-FBCC-41CE-9D13-5438DD3A3CAF}"/>
              </a:ext>
            </a:extLst>
          </p:cNvPr>
          <p:cNvGraphicFramePr>
            <a:graphicFrameLocks noGrp="1"/>
          </p:cNvGraphicFramePr>
          <p:nvPr>
            <p:ph type="tbl" sz="quarter" idx="13"/>
            <p:extLst>
              <p:ext uri="{D42A27DB-BD31-4B8C-83A1-F6EECF244321}">
                <p14:modId xmlns:p14="http://schemas.microsoft.com/office/powerpoint/2010/main" val="12056436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56437393"/>
                    </a:ext>
                  </a:extLst>
                </a:gridCol>
                <a:gridCol w="1316736">
                  <a:extLst>
                    <a:ext uri="{9D8B030D-6E8A-4147-A177-3AD203B41FA5}">
                      <a16:colId xmlns:a16="http://schemas.microsoft.com/office/drawing/2014/main" val="3460221447"/>
                    </a:ext>
                  </a:extLst>
                </a:gridCol>
                <a:gridCol w="658368">
                  <a:extLst>
                    <a:ext uri="{9D8B030D-6E8A-4147-A177-3AD203B41FA5}">
                      <a16:colId xmlns:a16="http://schemas.microsoft.com/office/drawing/2014/main" val="2366451592"/>
                    </a:ext>
                  </a:extLst>
                </a:gridCol>
                <a:gridCol w="658368">
                  <a:extLst>
                    <a:ext uri="{9D8B030D-6E8A-4147-A177-3AD203B41FA5}">
                      <a16:colId xmlns:a16="http://schemas.microsoft.com/office/drawing/2014/main" val="2179371163"/>
                    </a:ext>
                  </a:extLst>
                </a:gridCol>
                <a:gridCol w="658368">
                  <a:extLst>
                    <a:ext uri="{9D8B030D-6E8A-4147-A177-3AD203B41FA5}">
                      <a16:colId xmlns:a16="http://schemas.microsoft.com/office/drawing/2014/main" val="3056205872"/>
                    </a:ext>
                  </a:extLst>
                </a:gridCol>
                <a:gridCol w="658368">
                  <a:extLst>
                    <a:ext uri="{9D8B030D-6E8A-4147-A177-3AD203B41FA5}">
                      <a16:colId xmlns:a16="http://schemas.microsoft.com/office/drawing/2014/main" val="3136912310"/>
                    </a:ext>
                  </a:extLst>
                </a:gridCol>
                <a:gridCol w="658368">
                  <a:extLst>
                    <a:ext uri="{9D8B030D-6E8A-4147-A177-3AD203B41FA5}">
                      <a16:colId xmlns:a16="http://schemas.microsoft.com/office/drawing/2014/main" val="1796097476"/>
                    </a:ext>
                  </a:extLst>
                </a:gridCol>
                <a:gridCol w="658368">
                  <a:extLst>
                    <a:ext uri="{9D8B030D-6E8A-4147-A177-3AD203B41FA5}">
                      <a16:colId xmlns:a16="http://schemas.microsoft.com/office/drawing/2014/main" val="2706720481"/>
                    </a:ext>
                  </a:extLst>
                </a:gridCol>
                <a:gridCol w="658368">
                  <a:extLst>
                    <a:ext uri="{9D8B030D-6E8A-4147-A177-3AD203B41FA5}">
                      <a16:colId xmlns:a16="http://schemas.microsoft.com/office/drawing/2014/main" val="830841916"/>
                    </a:ext>
                  </a:extLst>
                </a:gridCol>
                <a:gridCol w="658368">
                  <a:extLst>
                    <a:ext uri="{9D8B030D-6E8A-4147-A177-3AD203B41FA5}">
                      <a16:colId xmlns:a16="http://schemas.microsoft.com/office/drawing/2014/main" val="420027551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0163689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- 2020-07-19 20:02:53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https://scontent-iad3-1.cdninstagram.com/v/t51.12442-15/109437934_575925446409899_6142865798087597752_n.jpg?_nc_cat=110&amp;_nc_sid=8ae9d6&amp;_nc_ohc=vrqLxT2rqWkAX-4JGzw&amp;_nc_ht=scontent-iad3-1.cdninstagram.com&amp;oh=9c753ce595779211c865692e67c4021a&amp;oe=5F39BBAD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07/20/2020 20:00:52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4290909821"/>
                  </a:ext>
                </a:extLst>
              </a:tr>
            </a:tbl>
          </a:graphicData>
        </a:graphic>
      </p:graphicFrame>
      <p:sp>
        <p:nvSpPr>
          <p:cNvPr id="4" name="Text Placeholder 3">
            <a:extLst>
              <a:ext uri="{FF2B5EF4-FFF2-40B4-BE49-F238E27FC236}">
                <a16:creationId xmlns:a16="http://schemas.microsoft.com/office/drawing/2014/main" id="{0761DF54-11AE-445A-843E-47292F1F547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46530917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28B13-FEB8-4093-8F4D-77ECC0AA94E8}"/>
              </a:ext>
            </a:extLst>
          </p:cNvPr>
          <p:cNvSpPr>
            <a:spLocks noGrp="1"/>
          </p:cNvSpPr>
          <p:nvPr>
            <p:ph type="title"/>
          </p:nvPr>
        </p:nvSpPr>
        <p:spPr/>
        <p:txBody>
          <a:bodyPr/>
          <a:lstStyle/>
          <a:p>
            <a:r>
              <a:rPr lang="en-US"/>
              <a:t>Instagram Stories Table  | baskinrobbinsme - 6 of 13</a:t>
            </a:r>
          </a:p>
        </p:txBody>
      </p:sp>
      <p:graphicFrame>
        <p:nvGraphicFramePr>
          <p:cNvPr id="5" name="Table Placeholder 4">
            <a:extLst>
              <a:ext uri="{FF2B5EF4-FFF2-40B4-BE49-F238E27FC236}">
                <a16:creationId xmlns:a16="http://schemas.microsoft.com/office/drawing/2014/main" id="{27C7DA2F-2332-4144-8D90-23820F160179}"/>
              </a:ext>
            </a:extLst>
          </p:cNvPr>
          <p:cNvGraphicFramePr>
            <a:graphicFrameLocks noGrp="1"/>
          </p:cNvGraphicFramePr>
          <p:nvPr>
            <p:ph type="tbl" sz="quarter" idx="13"/>
            <p:extLst>
              <p:ext uri="{D42A27DB-BD31-4B8C-83A1-F6EECF244321}">
                <p14:modId xmlns:p14="http://schemas.microsoft.com/office/powerpoint/2010/main" val="13067270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52296386"/>
                    </a:ext>
                  </a:extLst>
                </a:gridCol>
                <a:gridCol w="1316736">
                  <a:extLst>
                    <a:ext uri="{9D8B030D-6E8A-4147-A177-3AD203B41FA5}">
                      <a16:colId xmlns:a16="http://schemas.microsoft.com/office/drawing/2014/main" val="2204814001"/>
                    </a:ext>
                  </a:extLst>
                </a:gridCol>
                <a:gridCol w="658368">
                  <a:extLst>
                    <a:ext uri="{9D8B030D-6E8A-4147-A177-3AD203B41FA5}">
                      <a16:colId xmlns:a16="http://schemas.microsoft.com/office/drawing/2014/main" val="1337413159"/>
                    </a:ext>
                  </a:extLst>
                </a:gridCol>
                <a:gridCol w="658368">
                  <a:extLst>
                    <a:ext uri="{9D8B030D-6E8A-4147-A177-3AD203B41FA5}">
                      <a16:colId xmlns:a16="http://schemas.microsoft.com/office/drawing/2014/main" val="121687222"/>
                    </a:ext>
                  </a:extLst>
                </a:gridCol>
                <a:gridCol w="658368">
                  <a:extLst>
                    <a:ext uri="{9D8B030D-6E8A-4147-A177-3AD203B41FA5}">
                      <a16:colId xmlns:a16="http://schemas.microsoft.com/office/drawing/2014/main" val="3236808998"/>
                    </a:ext>
                  </a:extLst>
                </a:gridCol>
                <a:gridCol w="658368">
                  <a:extLst>
                    <a:ext uri="{9D8B030D-6E8A-4147-A177-3AD203B41FA5}">
                      <a16:colId xmlns:a16="http://schemas.microsoft.com/office/drawing/2014/main" val="2162247172"/>
                    </a:ext>
                  </a:extLst>
                </a:gridCol>
                <a:gridCol w="658368">
                  <a:extLst>
                    <a:ext uri="{9D8B030D-6E8A-4147-A177-3AD203B41FA5}">
                      <a16:colId xmlns:a16="http://schemas.microsoft.com/office/drawing/2014/main" val="3244879191"/>
                    </a:ext>
                  </a:extLst>
                </a:gridCol>
                <a:gridCol w="658368">
                  <a:extLst>
                    <a:ext uri="{9D8B030D-6E8A-4147-A177-3AD203B41FA5}">
                      <a16:colId xmlns:a16="http://schemas.microsoft.com/office/drawing/2014/main" val="2229325556"/>
                    </a:ext>
                  </a:extLst>
                </a:gridCol>
                <a:gridCol w="658368">
                  <a:extLst>
                    <a:ext uri="{9D8B030D-6E8A-4147-A177-3AD203B41FA5}">
                      <a16:colId xmlns:a16="http://schemas.microsoft.com/office/drawing/2014/main" val="4202409202"/>
                    </a:ext>
                  </a:extLst>
                </a:gridCol>
                <a:gridCol w="658368">
                  <a:extLst>
                    <a:ext uri="{9D8B030D-6E8A-4147-A177-3AD203B41FA5}">
                      <a16:colId xmlns:a16="http://schemas.microsoft.com/office/drawing/2014/main" val="125342129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921956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- 2020-07-19 20:02:52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https://scontent-iad3-1.cdninstagram.com/v/t51.12442-15/110198134_129918412112056_7189989791453315424_n.jpg?_nc_cat=107&amp;_nc_sid=8ae9d6&amp;_nc_ohc=qmAflKwZ_0wAX9HbCAV&amp;_nc_ht=scontent-iad3-1.cdninstagram.com&amp;oh=638a6ee9b98f21789d5d21217a21ceb2&amp;oe=5F3B9C97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07/20/2020 20:00:52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1860614547"/>
                  </a:ext>
                </a:extLst>
              </a:tr>
            </a:tbl>
          </a:graphicData>
        </a:graphic>
      </p:graphicFrame>
      <p:sp>
        <p:nvSpPr>
          <p:cNvPr id="4" name="Text Placeholder 3">
            <a:extLst>
              <a:ext uri="{FF2B5EF4-FFF2-40B4-BE49-F238E27FC236}">
                <a16:creationId xmlns:a16="http://schemas.microsoft.com/office/drawing/2014/main" id="{5312730F-B88A-41E5-848C-DFDD5741F34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85304437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B9E83-B70B-4FC1-9D2D-45B250DD9BA9}"/>
              </a:ext>
            </a:extLst>
          </p:cNvPr>
          <p:cNvSpPr>
            <a:spLocks noGrp="1"/>
          </p:cNvSpPr>
          <p:nvPr>
            <p:ph type="title"/>
          </p:nvPr>
        </p:nvSpPr>
        <p:spPr/>
        <p:txBody>
          <a:bodyPr/>
          <a:lstStyle/>
          <a:p>
            <a:r>
              <a:rPr lang="en-US"/>
              <a:t>Instagram Stories Table  | baskinrobbinsme - 7 of 13</a:t>
            </a:r>
          </a:p>
        </p:txBody>
      </p:sp>
      <p:graphicFrame>
        <p:nvGraphicFramePr>
          <p:cNvPr id="5" name="Table Placeholder 4">
            <a:extLst>
              <a:ext uri="{FF2B5EF4-FFF2-40B4-BE49-F238E27FC236}">
                <a16:creationId xmlns:a16="http://schemas.microsoft.com/office/drawing/2014/main" id="{F603B48D-61A1-4F96-A52F-99DF62CE7557}"/>
              </a:ext>
            </a:extLst>
          </p:cNvPr>
          <p:cNvGraphicFramePr>
            <a:graphicFrameLocks noGrp="1"/>
          </p:cNvGraphicFramePr>
          <p:nvPr>
            <p:ph type="tbl" sz="quarter" idx="13"/>
            <p:extLst>
              <p:ext uri="{D42A27DB-BD31-4B8C-83A1-F6EECF244321}">
                <p14:modId xmlns:p14="http://schemas.microsoft.com/office/powerpoint/2010/main" val="16043360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22706644"/>
                    </a:ext>
                  </a:extLst>
                </a:gridCol>
                <a:gridCol w="1316736">
                  <a:extLst>
                    <a:ext uri="{9D8B030D-6E8A-4147-A177-3AD203B41FA5}">
                      <a16:colId xmlns:a16="http://schemas.microsoft.com/office/drawing/2014/main" val="2335338862"/>
                    </a:ext>
                  </a:extLst>
                </a:gridCol>
                <a:gridCol w="658368">
                  <a:extLst>
                    <a:ext uri="{9D8B030D-6E8A-4147-A177-3AD203B41FA5}">
                      <a16:colId xmlns:a16="http://schemas.microsoft.com/office/drawing/2014/main" val="3908658181"/>
                    </a:ext>
                  </a:extLst>
                </a:gridCol>
                <a:gridCol w="658368">
                  <a:extLst>
                    <a:ext uri="{9D8B030D-6E8A-4147-A177-3AD203B41FA5}">
                      <a16:colId xmlns:a16="http://schemas.microsoft.com/office/drawing/2014/main" val="1477429208"/>
                    </a:ext>
                  </a:extLst>
                </a:gridCol>
                <a:gridCol w="658368">
                  <a:extLst>
                    <a:ext uri="{9D8B030D-6E8A-4147-A177-3AD203B41FA5}">
                      <a16:colId xmlns:a16="http://schemas.microsoft.com/office/drawing/2014/main" val="1435887026"/>
                    </a:ext>
                  </a:extLst>
                </a:gridCol>
                <a:gridCol w="658368">
                  <a:extLst>
                    <a:ext uri="{9D8B030D-6E8A-4147-A177-3AD203B41FA5}">
                      <a16:colId xmlns:a16="http://schemas.microsoft.com/office/drawing/2014/main" val="2451684280"/>
                    </a:ext>
                  </a:extLst>
                </a:gridCol>
                <a:gridCol w="658368">
                  <a:extLst>
                    <a:ext uri="{9D8B030D-6E8A-4147-A177-3AD203B41FA5}">
                      <a16:colId xmlns:a16="http://schemas.microsoft.com/office/drawing/2014/main" val="1282562665"/>
                    </a:ext>
                  </a:extLst>
                </a:gridCol>
                <a:gridCol w="658368">
                  <a:extLst>
                    <a:ext uri="{9D8B030D-6E8A-4147-A177-3AD203B41FA5}">
                      <a16:colId xmlns:a16="http://schemas.microsoft.com/office/drawing/2014/main" val="3481832373"/>
                    </a:ext>
                  </a:extLst>
                </a:gridCol>
                <a:gridCol w="658368">
                  <a:extLst>
                    <a:ext uri="{9D8B030D-6E8A-4147-A177-3AD203B41FA5}">
                      <a16:colId xmlns:a16="http://schemas.microsoft.com/office/drawing/2014/main" val="2423283064"/>
                    </a:ext>
                  </a:extLst>
                </a:gridCol>
                <a:gridCol w="658368">
                  <a:extLst>
                    <a:ext uri="{9D8B030D-6E8A-4147-A177-3AD203B41FA5}">
                      <a16:colId xmlns:a16="http://schemas.microsoft.com/office/drawing/2014/main" val="9020780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647295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17:27:35</a:t>
                      </a:r>
                      <a:r>
                        <a:rPr kumimoji="0" lang="en-US" sz="1000" b="0" i="0" u="none" strike="noStrike" kern="1200" cap="none" spc="0" normalizeH="0" baseline="0" noProof="0">
                          <a:ln>
                            <a:noFill/>
                          </a:ln>
                          <a:solidFill>
                            <a:prstClr val="black"/>
                          </a:solidFill>
                          <a:effectLst/>
                          <a:uLnTx/>
                          <a:uFillTx/>
                          <a:latin typeface="+mn-lt"/>
                          <a:ea typeface="+mn-ea"/>
                          <a:cs typeface="+mn-cs"/>
                        </a:rPr>
                        <a:t>
 TAP &amp; LIKE 
FOR 1 AED PER SCOOP</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https://scontent-iad3-1.cdninstagram.com/v/t51.12442-15/110003140_272837710449469_3202786008613110580_n.jpg?_nc_cat=108&amp;_nc_sid=8ae9d6&amp;_nc_ohc=NRF_a8pwrOwAX9dskPO&amp;_nc_ht=scontent-iad3-1.cdninstagram.com&amp;oh=529bf4aabad6968d79dad02a5ca04fee&amp;oe=5F3A0BD6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07/20/2020 12:31:17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610835156"/>
                  </a:ext>
                </a:extLst>
              </a:tr>
            </a:tbl>
          </a:graphicData>
        </a:graphic>
      </p:graphicFrame>
      <p:sp>
        <p:nvSpPr>
          <p:cNvPr id="4" name="Text Placeholder 3">
            <a:extLst>
              <a:ext uri="{FF2B5EF4-FFF2-40B4-BE49-F238E27FC236}">
                <a16:creationId xmlns:a16="http://schemas.microsoft.com/office/drawing/2014/main" id="{F713EC25-42C8-424F-903B-5C7CEA54584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9460918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BC4A4-4363-40C4-BBFD-C2D8095F5266}"/>
              </a:ext>
            </a:extLst>
          </p:cNvPr>
          <p:cNvSpPr>
            <a:spLocks noGrp="1"/>
          </p:cNvSpPr>
          <p:nvPr>
            <p:ph type="title"/>
          </p:nvPr>
        </p:nvSpPr>
        <p:spPr/>
        <p:txBody>
          <a:bodyPr/>
          <a:lstStyle/>
          <a:p>
            <a:r>
              <a:rPr lang="en-US"/>
              <a:t>Instagram Stories Table  | baskinrobbinsme - 8 of 13</a:t>
            </a:r>
          </a:p>
        </p:txBody>
      </p:sp>
      <p:graphicFrame>
        <p:nvGraphicFramePr>
          <p:cNvPr id="5" name="Table Placeholder 4">
            <a:extLst>
              <a:ext uri="{FF2B5EF4-FFF2-40B4-BE49-F238E27FC236}">
                <a16:creationId xmlns:a16="http://schemas.microsoft.com/office/drawing/2014/main" id="{5F87D584-8D82-49B0-99CE-2864C962270A}"/>
              </a:ext>
            </a:extLst>
          </p:cNvPr>
          <p:cNvGraphicFramePr>
            <a:graphicFrameLocks noGrp="1"/>
          </p:cNvGraphicFramePr>
          <p:nvPr>
            <p:ph type="tbl" sz="quarter" idx="13"/>
            <p:extLst>
              <p:ext uri="{D42A27DB-BD31-4B8C-83A1-F6EECF244321}">
                <p14:modId xmlns:p14="http://schemas.microsoft.com/office/powerpoint/2010/main" val="9751327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03255318"/>
                    </a:ext>
                  </a:extLst>
                </a:gridCol>
                <a:gridCol w="1316736">
                  <a:extLst>
                    <a:ext uri="{9D8B030D-6E8A-4147-A177-3AD203B41FA5}">
                      <a16:colId xmlns:a16="http://schemas.microsoft.com/office/drawing/2014/main" val="3100532791"/>
                    </a:ext>
                  </a:extLst>
                </a:gridCol>
                <a:gridCol w="658368">
                  <a:extLst>
                    <a:ext uri="{9D8B030D-6E8A-4147-A177-3AD203B41FA5}">
                      <a16:colId xmlns:a16="http://schemas.microsoft.com/office/drawing/2014/main" val="3598471479"/>
                    </a:ext>
                  </a:extLst>
                </a:gridCol>
                <a:gridCol w="658368">
                  <a:extLst>
                    <a:ext uri="{9D8B030D-6E8A-4147-A177-3AD203B41FA5}">
                      <a16:colId xmlns:a16="http://schemas.microsoft.com/office/drawing/2014/main" val="1253841066"/>
                    </a:ext>
                  </a:extLst>
                </a:gridCol>
                <a:gridCol w="658368">
                  <a:extLst>
                    <a:ext uri="{9D8B030D-6E8A-4147-A177-3AD203B41FA5}">
                      <a16:colId xmlns:a16="http://schemas.microsoft.com/office/drawing/2014/main" val="3138844353"/>
                    </a:ext>
                  </a:extLst>
                </a:gridCol>
                <a:gridCol w="658368">
                  <a:extLst>
                    <a:ext uri="{9D8B030D-6E8A-4147-A177-3AD203B41FA5}">
                      <a16:colId xmlns:a16="http://schemas.microsoft.com/office/drawing/2014/main" val="212063210"/>
                    </a:ext>
                  </a:extLst>
                </a:gridCol>
                <a:gridCol w="658368">
                  <a:extLst>
                    <a:ext uri="{9D8B030D-6E8A-4147-A177-3AD203B41FA5}">
                      <a16:colId xmlns:a16="http://schemas.microsoft.com/office/drawing/2014/main" val="2463736127"/>
                    </a:ext>
                  </a:extLst>
                </a:gridCol>
                <a:gridCol w="658368">
                  <a:extLst>
                    <a:ext uri="{9D8B030D-6E8A-4147-A177-3AD203B41FA5}">
                      <a16:colId xmlns:a16="http://schemas.microsoft.com/office/drawing/2014/main" val="4126648515"/>
                    </a:ext>
                  </a:extLst>
                </a:gridCol>
                <a:gridCol w="658368">
                  <a:extLst>
                    <a:ext uri="{9D8B030D-6E8A-4147-A177-3AD203B41FA5}">
                      <a16:colId xmlns:a16="http://schemas.microsoft.com/office/drawing/2014/main" val="4002356933"/>
                    </a:ext>
                  </a:extLst>
                </a:gridCol>
                <a:gridCol w="658368">
                  <a:extLst>
                    <a:ext uri="{9D8B030D-6E8A-4147-A177-3AD203B41FA5}">
                      <a16:colId xmlns:a16="http://schemas.microsoft.com/office/drawing/2014/main" val="337539024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692416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- 2020-07-17 13:45:28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https://scontent-iad3-1.cdninstagram.com/v/t51.12442-15/109194066_803376620198384_4109477030386296246_n.jpg?_nc_cat=111&amp;_nc_sid=8ae9d6&amp;_nc_ohc=IJUOeidGuCEAX_urg4x&amp;_nc_ht=scontent-iad3-1.cdninstagram.com&amp;oh=11aa100333233650714db2e0a117b279&amp;oe=5F39AAEF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07/18/2020 13:30:39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544230557"/>
                  </a:ext>
                </a:extLst>
              </a:tr>
            </a:tbl>
          </a:graphicData>
        </a:graphic>
      </p:graphicFrame>
      <p:sp>
        <p:nvSpPr>
          <p:cNvPr id="4" name="Text Placeholder 3">
            <a:extLst>
              <a:ext uri="{FF2B5EF4-FFF2-40B4-BE49-F238E27FC236}">
                <a16:creationId xmlns:a16="http://schemas.microsoft.com/office/drawing/2014/main" id="{0CF3ECED-69BF-46B7-AECC-4D4C7CA7573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5104143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2E205-8ADF-4735-AD2A-400BCE63E5DE}"/>
              </a:ext>
            </a:extLst>
          </p:cNvPr>
          <p:cNvSpPr>
            <a:spLocks noGrp="1"/>
          </p:cNvSpPr>
          <p:nvPr>
            <p:ph type="title"/>
          </p:nvPr>
        </p:nvSpPr>
        <p:spPr/>
        <p:txBody>
          <a:bodyPr/>
          <a:lstStyle/>
          <a:p>
            <a:r>
              <a:rPr lang="en-US"/>
              <a:t>Instagram Stories Table  | baskinrobbinsme - 9 of 13</a:t>
            </a:r>
          </a:p>
        </p:txBody>
      </p:sp>
      <p:graphicFrame>
        <p:nvGraphicFramePr>
          <p:cNvPr id="5" name="Table Placeholder 4">
            <a:extLst>
              <a:ext uri="{FF2B5EF4-FFF2-40B4-BE49-F238E27FC236}">
                <a16:creationId xmlns:a16="http://schemas.microsoft.com/office/drawing/2014/main" id="{1ABC493D-C5D0-40E8-AD58-BEDCD94BC382}"/>
              </a:ext>
            </a:extLst>
          </p:cNvPr>
          <p:cNvGraphicFramePr>
            <a:graphicFrameLocks noGrp="1"/>
          </p:cNvGraphicFramePr>
          <p:nvPr>
            <p:ph type="tbl" sz="quarter" idx="13"/>
            <p:extLst>
              <p:ext uri="{D42A27DB-BD31-4B8C-83A1-F6EECF244321}">
                <p14:modId xmlns:p14="http://schemas.microsoft.com/office/powerpoint/2010/main" val="207726632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06589458"/>
                    </a:ext>
                  </a:extLst>
                </a:gridCol>
                <a:gridCol w="1316736">
                  <a:extLst>
                    <a:ext uri="{9D8B030D-6E8A-4147-A177-3AD203B41FA5}">
                      <a16:colId xmlns:a16="http://schemas.microsoft.com/office/drawing/2014/main" val="3136189480"/>
                    </a:ext>
                  </a:extLst>
                </a:gridCol>
                <a:gridCol w="658368">
                  <a:extLst>
                    <a:ext uri="{9D8B030D-6E8A-4147-A177-3AD203B41FA5}">
                      <a16:colId xmlns:a16="http://schemas.microsoft.com/office/drawing/2014/main" val="3288885006"/>
                    </a:ext>
                  </a:extLst>
                </a:gridCol>
                <a:gridCol w="658368">
                  <a:extLst>
                    <a:ext uri="{9D8B030D-6E8A-4147-A177-3AD203B41FA5}">
                      <a16:colId xmlns:a16="http://schemas.microsoft.com/office/drawing/2014/main" val="2817622649"/>
                    </a:ext>
                  </a:extLst>
                </a:gridCol>
                <a:gridCol w="658368">
                  <a:extLst>
                    <a:ext uri="{9D8B030D-6E8A-4147-A177-3AD203B41FA5}">
                      <a16:colId xmlns:a16="http://schemas.microsoft.com/office/drawing/2014/main" val="2255886381"/>
                    </a:ext>
                  </a:extLst>
                </a:gridCol>
                <a:gridCol w="658368">
                  <a:extLst>
                    <a:ext uri="{9D8B030D-6E8A-4147-A177-3AD203B41FA5}">
                      <a16:colId xmlns:a16="http://schemas.microsoft.com/office/drawing/2014/main" val="1672289950"/>
                    </a:ext>
                  </a:extLst>
                </a:gridCol>
                <a:gridCol w="658368">
                  <a:extLst>
                    <a:ext uri="{9D8B030D-6E8A-4147-A177-3AD203B41FA5}">
                      <a16:colId xmlns:a16="http://schemas.microsoft.com/office/drawing/2014/main" val="3927355891"/>
                    </a:ext>
                  </a:extLst>
                </a:gridCol>
                <a:gridCol w="658368">
                  <a:extLst>
                    <a:ext uri="{9D8B030D-6E8A-4147-A177-3AD203B41FA5}">
                      <a16:colId xmlns:a16="http://schemas.microsoft.com/office/drawing/2014/main" val="420217736"/>
                    </a:ext>
                  </a:extLst>
                </a:gridCol>
                <a:gridCol w="658368">
                  <a:extLst>
                    <a:ext uri="{9D8B030D-6E8A-4147-A177-3AD203B41FA5}">
                      <a16:colId xmlns:a16="http://schemas.microsoft.com/office/drawing/2014/main" val="3249162581"/>
                    </a:ext>
                  </a:extLst>
                </a:gridCol>
                <a:gridCol w="658368">
                  <a:extLst>
                    <a:ext uri="{9D8B030D-6E8A-4147-A177-3AD203B41FA5}">
                      <a16:colId xmlns:a16="http://schemas.microsoft.com/office/drawing/2014/main" val="13726619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15117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- 2020-07-17 10:04:24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https://scontent-iad3-1.cdninstagram.com/v/t51.12442-15/107911008_1273803729621831_7606173761903791771_n.jpg?_nc_cat=101&amp;_nc_sid=8ae9d6&amp;_nc_ohc=dC8_3MU5ipUAX8U7cNw&amp;_nc_ht=scontent-iad3-1.cdninstagram.com&amp;oh=bcaf68c4b53493b7a29d8b746aad1bf0&amp;oe=5F35D616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13:30:49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679485137"/>
                  </a:ext>
                </a:extLst>
              </a:tr>
            </a:tbl>
          </a:graphicData>
        </a:graphic>
      </p:graphicFrame>
      <p:sp>
        <p:nvSpPr>
          <p:cNvPr id="4" name="Text Placeholder 3">
            <a:extLst>
              <a:ext uri="{FF2B5EF4-FFF2-40B4-BE49-F238E27FC236}">
                <a16:creationId xmlns:a16="http://schemas.microsoft.com/office/drawing/2014/main" id="{E47C03B1-E42B-472B-941D-277056B5689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642439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1EC6C-9D56-4DB4-915E-EE81AAE69220}"/>
              </a:ext>
            </a:extLst>
          </p:cNvPr>
          <p:cNvSpPr>
            <a:spLocks noGrp="1"/>
          </p:cNvSpPr>
          <p:nvPr>
            <p:ph type="title"/>
          </p:nvPr>
        </p:nvSpPr>
        <p:spPr/>
        <p:txBody>
          <a:bodyPr/>
          <a:lstStyle/>
          <a:p>
            <a:r>
              <a:rPr lang="en-US"/>
              <a:t>Instagram Stories Table  | baskinrobbinsme - 10 of 13</a:t>
            </a:r>
          </a:p>
        </p:txBody>
      </p:sp>
      <p:graphicFrame>
        <p:nvGraphicFramePr>
          <p:cNvPr id="5" name="Table Placeholder 4">
            <a:extLst>
              <a:ext uri="{FF2B5EF4-FFF2-40B4-BE49-F238E27FC236}">
                <a16:creationId xmlns:a16="http://schemas.microsoft.com/office/drawing/2014/main" id="{07B8911A-2A3A-4F9A-A639-76AA517FFF55}"/>
              </a:ext>
            </a:extLst>
          </p:cNvPr>
          <p:cNvGraphicFramePr>
            <a:graphicFrameLocks noGrp="1"/>
          </p:cNvGraphicFramePr>
          <p:nvPr>
            <p:ph type="tbl" sz="quarter" idx="13"/>
            <p:extLst>
              <p:ext uri="{D42A27DB-BD31-4B8C-83A1-F6EECF244321}">
                <p14:modId xmlns:p14="http://schemas.microsoft.com/office/powerpoint/2010/main" val="34418894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20077775"/>
                    </a:ext>
                  </a:extLst>
                </a:gridCol>
                <a:gridCol w="1316736">
                  <a:extLst>
                    <a:ext uri="{9D8B030D-6E8A-4147-A177-3AD203B41FA5}">
                      <a16:colId xmlns:a16="http://schemas.microsoft.com/office/drawing/2014/main" val="2984897938"/>
                    </a:ext>
                  </a:extLst>
                </a:gridCol>
                <a:gridCol w="658368">
                  <a:extLst>
                    <a:ext uri="{9D8B030D-6E8A-4147-A177-3AD203B41FA5}">
                      <a16:colId xmlns:a16="http://schemas.microsoft.com/office/drawing/2014/main" val="4230359145"/>
                    </a:ext>
                  </a:extLst>
                </a:gridCol>
                <a:gridCol w="658368">
                  <a:extLst>
                    <a:ext uri="{9D8B030D-6E8A-4147-A177-3AD203B41FA5}">
                      <a16:colId xmlns:a16="http://schemas.microsoft.com/office/drawing/2014/main" val="253609429"/>
                    </a:ext>
                  </a:extLst>
                </a:gridCol>
                <a:gridCol w="658368">
                  <a:extLst>
                    <a:ext uri="{9D8B030D-6E8A-4147-A177-3AD203B41FA5}">
                      <a16:colId xmlns:a16="http://schemas.microsoft.com/office/drawing/2014/main" val="466447454"/>
                    </a:ext>
                  </a:extLst>
                </a:gridCol>
                <a:gridCol w="658368">
                  <a:extLst>
                    <a:ext uri="{9D8B030D-6E8A-4147-A177-3AD203B41FA5}">
                      <a16:colId xmlns:a16="http://schemas.microsoft.com/office/drawing/2014/main" val="1190966536"/>
                    </a:ext>
                  </a:extLst>
                </a:gridCol>
                <a:gridCol w="658368">
                  <a:extLst>
                    <a:ext uri="{9D8B030D-6E8A-4147-A177-3AD203B41FA5}">
                      <a16:colId xmlns:a16="http://schemas.microsoft.com/office/drawing/2014/main" val="662714222"/>
                    </a:ext>
                  </a:extLst>
                </a:gridCol>
                <a:gridCol w="658368">
                  <a:extLst>
                    <a:ext uri="{9D8B030D-6E8A-4147-A177-3AD203B41FA5}">
                      <a16:colId xmlns:a16="http://schemas.microsoft.com/office/drawing/2014/main" val="962347709"/>
                    </a:ext>
                  </a:extLst>
                </a:gridCol>
                <a:gridCol w="658368">
                  <a:extLst>
                    <a:ext uri="{9D8B030D-6E8A-4147-A177-3AD203B41FA5}">
                      <a16:colId xmlns:a16="http://schemas.microsoft.com/office/drawing/2014/main" val="2322985655"/>
                    </a:ext>
                  </a:extLst>
                </a:gridCol>
                <a:gridCol w="658368">
                  <a:extLst>
                    <a:ext uri="{9D8B030D-6E8A-4147-A177-3AD203B41FA5}">
                      <a16:colId xmlns:a16="http://schemas.microsoft.com/office/drawing/2014/main" val="342199835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2441839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- 2020-07-17 05:30:03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https://scontent-iad3-1.cdninstagram.com/v/t51.12442-15/108275148_285741139408776_8336554276906006527_n.jpg?_nc_cat=109&amp;_nc_sid=8ae9d6&amp;_nc_ohc=QUQtMdxfwGsAX8Yvcva&amp;_nc_ht=scontent-iad3-1.cdninstagram.com&amp;oh=f839b6fb9aea29a06b4dedcf4593bd7e&amp;oe=5F35130A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10:00:53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288326591"/>
                  </a:ext>
                </a:extLst>
              </a:tr>
            </a:tbl>
          </a:graphicData>
        </a:graphic>
      </p:graphicFrame>
      <p:sp>
        <p:nvSpPr>
          <p:cNvPr id="4" name="Text Placeholder 3">
            <a:extLst>
              <a:ext uri="{FF2B5EF4-FFF2-40B4-BE49-F238E27FC236}">
                <a16:creationId xmlns:a16="http://schemas.microsoft.com/office/drawing/2014/main" id="{EC33EB2F-AFC2-492C-AF8D-3B1F80A6452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8809365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B6112-8E95-417A-9F0E-4E23200740BF}"/>
              </a:ext>
            </a:extLst>
          </p:cNvPr>
          <p:cNvSpPr>
            <a:spLocks noGrp="1"/>
          </p:cNvSpPr>
          <p:nvPr>
            <p:ph type="title"/>
          </p:nvPr>
        </p:nvSpPr>
        <p:spPr/>
        <p:txBody>
          <a:bodyPr/>
          <a:lstStyle/>
          <a:p>
            <a:r>
              <a:rPr lang="en-US"/>
              <a:t>Instagram Stories Table  | baskinrobbinsme - 11 of 13</a:t>
            </a:r>
          </a:p>
        </p:txBody>
      </p:sp>
      <p:graphicFrame>
        <p:nvGraphicFramePr>
          <p:cNvPr id="5" name="Table Placeholder 4">
            <a:extLst>
              <a:ext uri="{FF2B5EF4-FFF2-40B4-BE49-F238E27FC236}">
                <a16:creationId xmlns:a16="http://schemas.microsoft.com/office/drawing/2014/main" id="{2126189C-5E40-472C-BF7D-22464B97FBE4}"/>
              </a:ext>
            </a:extLst>
          </p:cNvPr>
          <p:cNvGraphicFramePr>
            <a:graphicFrameLocks noGrp="1"/>
          </p:cNvGraphicFramePr>
          <p:nvPr>
            <p:ph type="tbl" sz="quarter" idx="13"/>
            <p:extLst>
              <p:ext uri="{D42A27DB-BD31-4B8C-83A1-F6EECF244321}">
                <p14:modId xmlns:p14="http://schemas.microsoft.com/office/powerpoint/2010/main" val="3358293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95258242"/>
                    </a:ext>
                  </a:extLst>
                </a:gridCol>
                <a:gridCol w="1316736">
                  <a:extLst>
                    <a:ext uri="{9D8B030D-6E8A-4147-A177-3AD203B41FA5}">
                      <a16:colId xmlns:a16="http://schemas.microsoft.com/office/drawing/2014/main" val="1093211898"/>
                    </a:ext>
                  </a:extLst>
                </a:gridCol>
                <a:gridCol w="658368">
                  <a:extLst>
                    <a:ext uri="{9D8B030D-6E8A-4147-A177-3AD203B41FA5}">
                      <a16:colId xmlns:a16="http://schemas.microsoft.com/office/drawing/2014/main" val="3700248325"/>
                    </a:ext>
                  </a:extLst>
                </a:gridCol>
                <a:gridCol w="658368">
                  <a:extLst>
                    <a:ext uri="{9D8B030D-6E8A-4147-A177-3AD203B41FA5}">
                      <a16:colId xmlns:a16="http://schemas.microsoft.com/office/drawing/2014/main" val="1363590165"/>
                    </a:ext>
                  </a:extLst>
                </a:gridCol>
                <a:gridCol w="658368">
                  <a:extLst>
                    <a:ext uri="{9D8B030D-6E8A-4147-A177-3AD203B41FA5}">
                      <a16:colId xmlns:a16="http://schemas.microsoft.com/office/drawing/2014/main" val="1549764439"/>
                    </a:ext>
                  </a:extLst>
                </a:gridCol>
                <a:gridCol w="658368">
                  <a:extLst>
                    <a:ext uri="{9D8B030D-6E8A-4147-A177-3AD203B41FA5}">
                      <a16:colId xmlns:a16="http://schemas.microsoft.com/office/drawing/2014/main" val="2878247906"/>
                    </a:ext>
                  </a:extLst>
                </a:gridCol>
                <a:gridCol w="658368">
                  <a:extLst>
                    <a:ext uri="{9D8B030D-6E8A-4147-A177-3AD203B41FA5}">
                      <a16:colId xmlns:a16="http://schemas.microsoft.com/office/drawing/2014/main" val="2428178933"/>
                    </a:ext>
                  </a:extLst>
                </a:gridCol>
                <a:gridCol w="658368">
                  <a:extLst>
                    <a:ext uri="{9D8B030D-6E8A-4147-A177-3AD203B41FA5}">
                      <a16:colId xmlns:a16="http://schemas.microsoft.com/office/drawing/2014/main" val="3566053924"/>
                    </a:ext>
                  </a:extLst>
                </a:gridCol>
                <a:gridCol w="658368">
                  <a:extLst>
                    <a:ext uri="{9D8B030D-6E8A-4147-A177-3AD203B41FA5}">
                      <a16:colId xmlns:a16="http://schemas.microsoft.com/office/drawing/2014/main" val="3336032564"/>
                    </a:ext>
                  </a:extLst>
                </a:gridCol>
                <a:gridCol w="658368">
                  <a:extLst>
                    <a:ext uri="{9D8B030D-6E8A-4147-A177-3AD203B41FA5}">
                      <a16:colId xmlns:a16="http://schemas.microsoft.com/office/drawing/2014/main" val="226583821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4237213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- 2020-07-02 18:26:44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https://scontent-iad3-1.cdninstagram.com/v/t51.12442-15/106418141_270566394036841_5843009014985814061_n.jpg?_nc_cat=104&amp;_nc_sid=8ae9d6&amp;_nc_ohc=uAhDedb1e2YAX9fFWwL&amp;_nc_ht=scontent-iad3-1.cdninstagram.com&amp;oh=311f1f2331e109eaefe9532831efffca&amp;oe=5F245565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07/03/2020 18:13:36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477022448"/>
                  </a:ext>
                </a:extLst>
              </a:tr>
            </a:tbl>
          </a:graphicData>
        </a:graphic>
      </p:graphicFrame>
      <p:sp>
        <p:nvSpPr>
          <p:cNvPr id="4" name="Text Placeholder 3">
            <a:extLst>
              <a:ext uri="{FF2B5EF4-FFF2-40B4-BE49-F238E27FC236}">
                <a16:creationId xmlns:a16="http://schemas.microsoft.com/office/drawing/2014/main" id="{18C6FDF7-4806-4667-8ECF-3E95270422D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28788665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0AA80-B738-4D9B-AD7B-8A089AF8FE25}"/>
              </a:ext>
            </a:extLst>
          </p:cNvPr>
          <p:cNvSpPr>
            <a:spLocks noGrp="1"/>
          </p:cNvSpPr>
          <p:nvPr>
            <p:ph type="title"/>
          </p:nvPr>
        </p:nvSpPr>
        <p:spPr/>
        <p:txBody>
          <a:bodyPr/>
          <a:lstStyle/>
          <a:p>
            <a:r>
              <a:rPr lang="en-US"/>
              <a:t>Instagram Stories Table  | baskinrobbinsme - 12 of 13</a:t>
            </a:r>
          </a:p>
        </p:txBody>
      </p:sp>
      <p:graphicFrame>
        <p:nvGraphicFramePr>
          <p:cNvPr id="5" name="Table Placeholder 4">
            <a:extLst>
              <a:ext uri="{FF2B5EF4-FFF2-40B4-BE49-F238E27FC236}">
                <a16:creationId xmlns:a16="http://schemas.microsoft.com/office/drawing/2014/main" id="{E42CAABB-2449-4898-8443-108B95F5A6F3}"/>
              </a:ext>
            </a:extLst>
          </p:cNvPr>
          <p:cNvGraphicFramePr>
            <a:graphicFrameLocks noGrp="1"/>
          </p:cNvGraphicFramePr>
          <p:nvPr>
            <p:ph type="tbl" sz="quarter" idx="13"/>
            <p:extLst>
              <p:ext uri="{D42A27DB-BD31-4B8C-83A1-F6EECF244321}">
                <p14:modId xmlns:p14="http://schemas.microsoft.com/office/powerpoint/2010/main" val="27786720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21868595"/>
                    </a:ext>
                  </a:extLst>
                </a:gridCol>
                <a:gridCol w="1316736">
                  <a:extLst>
                    <a:ext uri="{9D8B030D-6E8A-4147-A177-3AD203B41FA5}">
                      <a16:colId xmlns:a16="http://schemas.microsoft.com/office/drawing/2014/main" val="1378552483"/>
                    </a:ext>
                  </a:extLst>
                </a:gridCol>
                <a:gridCol w="658368">
                  <a:extLst>
                    <a:ext uri="{9D8B030D-6E8A-4147-A177-3AD203B41FA5}">
                      <a16:colId xmlns:a16="http://schemas.microsoft.com/office/drawing/2014/main" val="1670336698"/>
                    </a:ext>
                  </a:extLst>
                </a:gridCol>
                <a:gridCol w="658368">
                  <a:extLst>
                    <a:ext uri="{9D8B030D-6E8A-4147-A177-3AD203B41FA5}">
                      <a16:colId xmlns:a16="http://schemas.microsoft.com/office/drawing/2014/main" val="3057640465"/>
                    </a:ext>
                  </a:extLst>
                </a:gridCol>
                <a:gridCol w="658368">
                  <a:extLst>
                    <a:ext uri="{9D8B030D-6E8A-4147-A177-3AD203B41FA5}">
                      <a16:colId xmlns:a16="http://schemas.microsoft.com/office/drawing/2014/main" val="1283498049"/>
                    </a:ext>
                  </a:extLst>
                </a:gridCol>
                <a:gridCol w="658368">
                  <a:extLst>
                    <a:ext uri="{9D8B030D-6E8A-4147-A177-3AD203B41FA5}">
                      <a16:colId xmlns:a16="http://schemas.microsoft.com/office/drawing/2014/main" val="2766927049"/>
                    </a:ext>
                  </a:extLst>
                </a:gridCol>
                <a:gridCol w="658368">
                  <a:extLst>
                    <a:ext uri="{9D8B030D-6E8A-4147-A177-3AD203B41FA5}">
                      <a16:colId xmlns:a16="http://schemas.microsoft.com/office/drawing/2014/main" val="905675526"/>
                    </a:ext>
                  </a:extLst>
                </a:gridCol>
                <a:gridCol w="658368">
                  <a:extLst>
                    <a:ext uri="{9D8B030D-6E8A-4147-A177-3AD203B41FA5}">
                      <a16:colId xmlns:a16="http://schemas.microsoft.com/office/drawing/2014/main" val="3085086903"/>
                    </a:ext>
                  </a:extLst>
                </a:gridCol>
                <a:gridCol w="658368">
                  <a:extLst>
                    <a:ext uri="{9D8B030D-6E8A-4147-A177-3AD203B41FA5}">
                      <a16:colId xmlns:a16="http://schemas.microsoft.com/office/drawing/2014/main" val="2123443414"/>
                    </a:ext>
                  </a:extLst>
                </a:gridCol>
                <a:gridCol w="658368">
                  <a:extLst>
                    <a:ext uri="{9D8B030D-6E8A-4147-A177-3AD203B41FA5}">
                      <a16:colId xmlns:a16="http://schemas.microsoft.com/office/drawing/2014/main" val="22377914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308978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- 2020-07-02 18:25:36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https://scontent-iad3-1.cdninstagram.com/v/t51.12442-15/82089714_720079612102058_7715519945645897986_n.jpg?_nc_cat=100&amp;_nc_sid=8ae9d6&amp;_nc_ohc=KlmlzvQHLIIAX_bW8F_&amp;_nc_ht=scontent-iad3-1.cdninstagram.com&amp;oh=2480b9f91eb084a2a8af63f6e7df9927&amp;oe=5F245ADE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07/03/2020 18:13:36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822966584"/>
                  </a:ext>
                </a:extLst>
              </a:tr>
            </a:tbl>
          </a:graphicData>
        </a:graphic>
      </p:graphicFrame>
      <p:sp>
        <p:nvSpPr>
          <p:cNvPr id="4" name="Text Placeholder 3">
            <a:extLst>
              <a:ext uri="{FF2B5EF4-FFF2-40B4-BE49-F238E27FC236}">
                <a16:creationId xmlns:a16="http://schemas.microsoft.com/office/drawing/2014/main" id="{01170F37-8DC3-4157-B69B-5E0F6831D58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72418841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C6EFA-9E7C-4700-A75F-2AEDF96090EC}"/>
              </a:ext>
            </a:extLst>
          </p:cNvPr>
          <p:cNvSpPr>
            <a:spLocks noGrp="1"/>
          </p:cNvSpPr>
          <p:nvPr>
            <p:ph type="title"/>
          </p:nvPr>
        </p:nvSpPr>
        <p:spPr/>
        <p:txBody>
          <a:bodyPr/>
          <a:lstStyle/>
          <a:p>
            <a:r>
              <a:rPr lang="en-US"/>
              <a:t>Instagram Stories Table  | baskinrobbinsme - 13 of 13</a:t>
            </a:r>
          </a:p>
        </p:txBody>
      </p:sp>
      <p:graphicFrame>
        <p:nvGraphicFramePr>
          <p:cNvPr id="5" name="Table Placeholder 4">
            <a:extLst>
              <a:ext uri="{FF2B5EF4-FFF2-40B4-BE49-F238E27FC236}">
                <a16:creationId xmlns:a16="http://schemas.microsoft.com/office/drawing/2014/main" id="{A39A6994-99EB-4C77-8F9E-9A73491AA30F}"/>
              </a:ext>
            </a:extLst>
          </p:cNvPr>
          <p:cNvGraphicFramePr>
            <a:graphicFrameLocks noGrp="1"/>
          </p:cNvGraphicFramePr>
          <p:nvPr>
            <p:ph type="tbl" sz="quarter" idx="13"/>
            <p:extLst>
              <p:ext uri="{D42A27DB-BD31-4B8C-83A1-F6EECF244321}">
                <p14:modId xmlns:p14="http://schemas.microsoft.com/office/powerpoint/2010/main" val="11074699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16397283"/>
                    </a:ext>
                  </a:extLst>
                </a:gridCol>
                <a:gridCol w="1316736">
                  <a:extLst>
                    <a:ext uri="{9D8B030D-6E8A-4147-A177-3AD203B41FA5}">
                      <a16:colId xmlns:a16="http://schemas.microsoft.com/office/drawing/2014/main" val="3023139018"/>
                    </a:ext>
                  </a:extLst>
                </a:gridCol>
                <a:gridCol w="658368">
                  <a:extLst>
                    <a:ext uri="{9D8B030D-6E8A-4147-A177-3AD203B41FA5}">
                      <a16:colId xmlns:a16="http://schemas.microsoft.com/office/drawing/2014/main" val="2946379419"/>
                    </a:ext>
                  </a:extLst>
                </a:gridCol>
                <a:gridCol w="658368">
                  <a:extLst>
                    <a:ext uri="{9D8B030D-6E8A-4147-A177-3AD203B41FA5}">
                      <a16:colId xmlns:a16="http://schemas.microsoft.com/office/drawing/2014/main" val="648530825"/>
                    </a:ext>
                  </a:extLst>
                </a:gridCol>
                <a:gridCol w="658368">
                  <a:extLst>
                    <a:ext uri="{9D8B030D-6E8A-4147-A177-3AD203B41FA5}">
                      <a16:colId xmlns:a16="http://schemas.microsoft.com/office/drawing/2014/main" val="3354961395"/>
                    </a:ext>
                  </a:extLst>
                </a:gridCol>
                <a:gridCol w="658368">
                  <a:extLst>
                    <a:ext uri="{9D8B030D-6E8A-4147-A177-3AD203B41FA5}">
                      <a16:colId xmlns:a16="http://schemas.microsoft.com/office/drawing/2014/main" val="4166525315"/>
                    </a:ext>
                  </a:extLst>
                </a:gridCol>
                <a:gridCol w="658368">
                  <a:extLst>
                    <a:ext uri="{9D8B030D-6E8A-4147-A177-3AD203B41FA5}">
                      <a16:colId xmlns:a16="http://schemas.microsoft.com/office/drawing/2014/main" val="198704248"/>
                    </a:ext>
                  </a:extLst>
                </a:gridCol>
                <a:gridCol w="658368">
                  <a:extLst>
                    <a:ext uri="{9D8B030D-6E8A-4147-A177-3AD203B41FA5}">
                      <a16:colId xmlns:a16="http://schemas.microsoft.com/office/drawing/2014/main" val="3541017784"/>
                    </a:ext>
                  </a:extLst>
                </a:gridCol>
                <a:gridCol w="658368">
                  <a:extLst>
                    <a:ext uri="{9D8B030D-6E8A-4147-A177-3AD203B41FA5}">
                      <a16:colId xmlns:a16="http://schemas.microsoft.com/office/drawing/2014/main" val="2222480253"/>
                    </a:ext>
                  </a:extLst>
                </a:gridCol>
                <a:gridCol w="658368">
                  <a:extLst>
                    <a:ext uri="{9D8B030D-6E8A-4147-A177-3AD203B41FA5}">
                      <a16:colId xmlns:a16="http://schemas.microsoft.com/office/drawing/2014/main" val="40046728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691742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baskinrobbinsme - 2020-07-02 18:24:36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https://scontent-iad3-1.cdninstagram.com/v/t51.12442-15/106411975_146114737068794_5746696276670955784_n.jpg?_nc_cat=103&amp;_nc_sid=8ae9d6&amp;_nc_ohc=h8mRCvP3fkcAX8Vc0KA&amp;_nc_ht=scontent-iad3-1.cdninstagram.com&amp;oh=c0f42bcdd0f96dfc3468cf27eb9b4ee7&amp;oe=5F25B3DE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07/03/2020 18:13:36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335748686"/>
                  </a:ext>
                </a:extLst>
              </a:tr>
            </a:tbl>
          </a:graphicData>
        </a:graphic>
      </p:graphicFrame>
      <p:sp>
        <p:nvSpPr>
          <p:cNvPr id="4" name="Text Placeholder 3">
            <a:extLst>
              <a:ext uri="{FF2B5EF4-FFF2-40B4-BE49-F238E27FC236}">
                <a16:creationId xmlns:a16="http://schemas.microsoft.com/office/drawing/2014/main" id="{74900A5D-3681-4D11-9741-334FAE705A5D}"/>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77968598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0AB75-A8E6-4D96-AF41-AE0F814C9BEB}"/>
              </a:ext>
            </a:extLst>
          </p:cNvPr>
          <p:cNvSpPr>
            <a:spLocks noGrp="1"/>
          </p:cNvSpPr>
          <p:nvPr>
            <p:ph type="title"/>
          </p:nvPr>
        </p:nvSpPr>
        <p:spPr/>
        <p:txBody>
          <a:bodyPr/>
          <a:lstStyle/>
          <a:p>
            <a:r>
              <a:rPr lang="en-US"/>
              <a:t>Instagram Stories Key Metrics Table | baskinrobbinsme</a:t>
            </a:r>
          </a:p>
        </p:txBody>
      </p:sp>
      <p:graphicFrame>
        <p:nvGraphicFramePr>
          <p:cNvPr id="5" name="Table Placeholder 4">
            <a:extLst>
              <a:ext uri="{FF2B5EF4-FFF2-40B4-BE49-F238E27FC236}">
                <a16:creationId xmlns:a16="http://schemas.microsoft.com/office/drawing/2014/main" id="{B8060F11-5EBF-43B9-B63E-5E10867B735B}"/>
              </a:ext>
            </a:extLst>
          </p:cNvPr>
          <p:cNvGraphicFramePr>
            <a:graphicFrameLocks noGrp="1"/>
          </p:cNvGraphicFramePr>
          <p:nvPr>
            <p:ph type="tbl" sz="quarter" idx="13"/>
            <p:extLst>
              <p:ext uri="{D42A27DB-BD31-4B8C-83A1-F6EECF244321}">
                <p14:modId xmlns:p14="http://schemas.microsoft.com/office/powerpoint/2010/main" val="2052686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52650826"/>
                    </a:ext>
                  </a:extLst>
                </a:gridCol>
                <a:gridCol w="658368">
                  <a:extLst>
                    <a:ext uri="{9D8B030D-6E8A-4147-A177-3AD203B41FA5}">
                      <a16:colId xmlns:a16="http://schemas.microsoft.com/office/drawing/2014/main" val="2945479580"/>
                    </a:ext>
                  </a:extLst>
                </a:gridCol>
                <a:gridCol w="658368">
                  <a:extLst>
                    <a:ext uri="{9D8B030D-6E8A-4147-A177-3AD203B41FA5}">
                      <a16:colId xmlns:a16="http://schemas.microsoft.com/office/drawing/2014/main" val="253330453"/>
                    </a:ext>
                  </a:extLst>
                </a:gridCol>
                <a:gridCol w="329184">
                  <a:extLst>
                    <a:ext uri="{9D8B030D-6E8A-4147-A177-3AD203B41FA5}">
                      <a16:colId xmlns:a16="http://schemas.microsoft.com/office/drawing/2014/main" val="111766512"/>
                    </a:ext>
                  </a:extLst>
                </a:gridCol>
                <a:gridCol w="329184">
                  <a:extLst>
                    <a:ext uri="{9D8B030D-6E8A-4147-A177-3AD203B41FA5}">
                      <a16:colId xmlns:a16="http://schemas.microsoft.com/office/drawing/2014/main" val="2145336910"/>
                    </a:ext>
                  </a:extLst>
                </a:gridCol>
                <a:gridCol w="658368">
                  <a:extLst>
                    <a:ext uri="{9D8B030D-6E8A-4147-A177-3AD203B41FA5}">
                      <a16:colId xmlns:a16="http://schemas.microsoft.com/office/drawing/2014/main" val="3262814996"/>
                    </a:ext>
                  </a:extLst>
                </a:gridCol>
                <a:gridCol w="658368">
                  <a:extLst>
                    <a:ext uri="{9D8B030D-6E8A-4147-A177-3AD203B41FA5}">
                      <a16:colId xmlns:a16="http://schemas.microsoft.com/office/drawing/2014/main" val="2045088193"/>
                    </a:ext>
                  </a:extLst>
                </a:gridCol>
                <a:gridCol w="658368">
                  <a:extLst>
                    <a:ext uri="{9D8B030D-6E8A-4147-A177-3AD203B41FA5}">
                      <a16:colId xmlns:a16="http://schemas.microsoft.com/office/drawing/2014/main" val="2733730986"/>
                    </a:ext>
                  </a:extLst>
                </a:gridCol>
                <a:gridCol w="658368">
                  <a:extLst>
                    <a:ext uri="{9D8B030D-6E8A-4147-A177-3AD203B41FA5}">
                      <a16:colId xmlns:a16="http://schemas.microsoft.com/office/drawing/2014/main" val="4245954868"/>
                    </a:ext>
                  </a:extLst>
                </a:gridCol>
                <a:gridCol w="658368">
                  <a:extLst>
                    <a:ext uri="{9D8B030D-6E8A-4147-A177-3AD203B41FA5}">
                      <a16:colId xmlns:a16="http://schemas.microsoft.com/office/drawing/2014/main" val="2243318316"/>
                    </a:ext>
                  </a:extLst>
                </a:gridCol>
                <a:gridCol w="658368">
                  <a:extLst>
                    <a:ext uri="{9D8B030D-6E8A-4147-A177-3AD203B41FA5}">
                      <a16:colId xmlns:a16="http://schemas.microsoft.com/office/drawing/2014/main" val="657751559"/>
                    </a:ext>
                  </a:extLst>
                </a:gridCol>
                <a:gridCol w="658368">
                  <a:extLst>
                    <a:ext uri="{9D8B030D-6E8A-4147-A177-3AD203B41FA5}">
                      <a16:colId xmlns:a16="http://schemas.microsoft.com/office/drawing/2014/main" val="359719427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657520803"/>
                  </a:ext>
                </a:extLst>
              </a:tr>
              <a:tr h="370840">
                <a:tc>
                  <a:txBody>
                    <a:bodyPr/>
                    <a:lstStyle/>
                    <a:p>
                      <a:r>
                        <a:rPr lang="en-US" sz="1000"/>
                        <a:t>baskinrobbinsme</a:t>
                      </a:r>
                    </a:p>
                  </a:txBody>
                  <a:tcPr/>
                </a:tc>
                <a:tc>
                  <a:txBody>
                    <a:bodyPr/>
                    <a:lstStyle/>
                    <a:p>
                      <a:r>
                        <a:rPr lang="en-US" sz="1000"/>
                        <a:t>12</a:t>
                      </a:r>
                    </a:p>
                  </a:txBody>
                  <a:tcPr/>
                </a:tc>
                <a:tc>
                  <a:txBody>
                    <a:bodyPr/>
                    <a:lstStyle/>
                    <a:p>
                      <a:r>
                        <a:rPr lang="en-US" sz="1000"/>
                        <a:t>0.7951</a:t>
                      </a:r>
                    </a:p>
                  </a:txBody>
                  <a:tcPr/>
                </a:tc>
                <a:tc>
                  <a:txBody>
                    <a:bodyPr/>
                    <a:lstStyle/>
                    <a:p>
                      <a:r>
                        <a:rPr lang="en-US" sz="1000"/>
                        <a:t>402.33</a:t>
                      </a:r>
                    </a:p>
                  </a:txBody>
                  <a:tcPr/>
                </a:tc>
                <a:tc>
                  <a:txBody>
                    <a:bodyPr/>
                    <a:lstStyle/>
                    <a:p>
                      <a:r>
                        <a:rPr lang="en-US" sz="1000"/>
                        <a:t>3.08</a:t>
                      </a:r>
                    </a:p>
                  </a:txBody>
                  <a:tcPr/>
                </a:tc>
                <a:tc>
                  <a:txBody>
                    <a:bodyPr/>
                    <a:lstStyle/>
                    <a:p>
                      <a:r>
                        <a:rPr lang="en-US" sz="1000"/>
                        <a:t>2773.67</a:t>
                      </a:r>
                    </a:p>
                  </a:txBody>
                  <a:tcPr/>
                </a:tc>
                <a:tc>
                  <a:txBody>
                    <a:bodyPr/>
                    <a:lstStyle/>
                    <a:p>
                      <a:r>
                        <a:rPr lang="en-US" sz="1000"/>
                        <a:t>2326.50</a:t>
                      </a:r>
                    </a:p>
                  </a:txBody>
                  <a:tcPr/>
                </a:tc>
                <a:tc>
                  <a:txBody>
                    <a:bodyPr/>
                    <a:lstStyle/>
                    <a:p>
                      <a:r>
                        <a:rPr lang="en-US" sz="1000"/>
                        <a:t>1865.00</a:t>
                      </a:r>
                    </a:p>
                  </a:txBody>
                  <a:tcPr/>
                </a:tc>
                <a:tc>
                  <a:txBody>
                    <a:bodyPr/>
                    <a:lstStyle/>
                    <a:p>
                      <a:r>
                        <a:rPr lang="en-US" sz="1000"/>
                        <a:t>1861.92</a:t>
                      </a:r>
                    </a:p>
                  </a:txBody>
                  <a:tcPr/>
                </a:tc>
                <a:tc>
                  <a:txBody>
                    <a:bodyPr/>
                    <a:lstStyle/>
                    <a:p>
                      <a:r>
                        <a:rPr lang="en-US" sz="1000"/>
                        <a:t>33284</a:t>
                      </a:r>
                    </a:p>
                  </a:txBody>
                  <a:tcPr/>
                </a:tc>
                <a:tc>
                  <a:txBody>
                    <a:bodyPr/>
                    <a:lstStyle/>
                    <a:p>
                      <a:r>
                        <a:rPr lang="en-US" sz="1000"/>
                        <a:t>4828</a:t>
                      </a:r>
                    </a:p>
                  </a:txBody>
                  <a:tcPr/>
                </a:tc>
                <a:tc>
                  <a:txBody>
                    <a:bodyPr/>
                    <a:lstStyle/>
                    <a:p>
                      <a:r>
                        <a:rPr lang="en-US" sz="1000"/>
                        <a:t>22380</a:t>
                      </a:r>
                    </a:p>
                  </a:txBody>
                  <a:tcPr/>
                </a:tc>
                <a:extLst>
                  <a:ext uri="{0D108BD9-81ED-4DB2-BD59-A6C34878D82A}">
                    <a16:rowId xmlns:a16="http://schemas.microsoft.com/office/drawing/2014/main" val="3191417286"/>
                  </a:ext>
                </a:extLst>
              </a:tr>
            </a:tbl>
          </a:graphicData>
        </a:graphic>
      </p:graphicFrame>
      <p:sp>
        <p:nvSpPr>
          <p:cNvPr id="4" name="Text Placeholder 3">
            <a:extLst>
              <a:ext uri="{FF2B5EF4-FFF2-40B4-BE49-F238E27FC236}">
                <a16:creationId xmlns:a16="http://schemas.microsoft.com/office/drawing/2014/main" id="{9AB792A5-D664-4B37-8929-5F4DF6A1C1F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96454923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837EE-9D8F-4093-82A4-9227AC15EEFA}"/>
              </a:ext>
            </a:extLst>
          </p:cNvPr>
          <p:cNvSpPr>
            <a:spLocks noGrp="1"/>
          </p:cNvSpPr>
          <p:nvPr>
            <p:ph type="title"/>
          </p:nvPr>
        </p:nvSpPr>
        <p:spPr/>
        <p:txBody>
          <a:bodyPr/>
          <a:lstStyle/>
          <a:p>
            <a:r>
              <a:rPr lang="en-US"/>
              <a:t>Instagram Reach | baskinrobbinsme</a:t>
            </a:r>
          </a:p>
        </p:txBody>
      </p:sp>
      <p:graphicFrame>
        <p:nvGraphicFramePr>
          <p:cNvPr id="6" name="Chart Placeholder 5">
            <a:extLst>
              <a:ext uri="{FF2B5EF4-FFF2-40B4-BE49-F238E27FC236}">
                <a16:creationId xmlns:a16="http://schemas.microsoft.com/office/drawing/2014/main" id="{34D0E738-CA87-462F-A78D-115D14E793B0}"/>
              </a:ext>
            </a:extLst>
          </p:cNvPr>
          <p:cNvGraphicFramePr>
            <a:graphicFrameLocks noGrp="1"/>
          </p:cNvGraphicFramePr>
          <p:nvPr>
            <p:ph type="chart" sz="quarter" idx="13"/>
            <p:extLst>
              <p:ext uri="{D42A27DB-BD31-4B8C-83A1-F6EECF244321}">
                <p14:modId xmlns:p14="http://schemas.microsoft.com/office/powerpoint/2010/main" val="126598502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72DEF6-4128-4AE5-AE00-35D2CA18ACA6}"/>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25A06125-6DCE-4B43-BF64-240D1B6D0A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883692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658A4-5409-4793-8D29-99EB171695A7}"/>
              </a:ext>
            </a:extLst>
          </p:cNvPr>
          <p:cNvSpPr>
            <a:spLocks noGrp="1"/>
          </p:cNvSpPr>
          <p:nvPr>
            <p:ph type="title"/>
          </p:nvPr>
        </p:nvSpPr>
        <p:spPr/>
        <p:txBody>
          <a:bodyPr/>
          <a:lstStyle/>
          <a:p>
            <a:r>
              <a:rPr lang="en-US"/>
              <a:t>Instagram Interaction Rate | baskinrobbinsme</a:t>
            </a:r>
          </a:p>
        </p:txBody>
      </p:sp>
      <p:graphicFrame>
        <p:nvGraphicFramePr>
          <p:cNvPr id="6" name="Chart Placeholder 5">
            <a:extLst>
              <a:ext uri="{FF2B5EF4-FFF2-40B4-BE49-F238E27FC236}">
                <a16:creationId xmlns:a16="http://schemas.microsoft.com/office/drawing/2014/main" id="{D5368C3A-27B9-4BAF-9B53-AC966EF8FA36}"/>
              </a:ext>
            </a:extLst>
          </p:cNvPr>
          <p:cNvGraphicFramePr>
            <a:graphicFrameLocks noGrp="1"/>
          </p:cNvGraphicFramePr>
          <p:nvPr>
            <p:ph type="chart" sz="quarter" idx="13"/>
            <p:extLst>
              <p:ext uri="{D42A27DB-BD31-4B8C-83A1-F6EECF244321}">
                <p14:modId xmlns:p14="http://schemas.microsoft.com/office/powerpoint/2010/main" val="113230512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6FCF85-6F03-4E5D-9E02-48340148FA7A}"/>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81C81FFA-E330-42B5-B61C-B00AA8D5AD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73824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257D5-3B2D-4A7F-AE04-ACE2CBE91A1D}"/>
              </a:ext>
            </a:extLst>
          </p:cNvPr>
          <p:cNvSpPr>
            <a:spLocks noGrp="1"/>
          </p:cNvSpPr>
          <p:nvPr>
            <p:ph type="title"/>
          </p:nvPr>
        </p:nvSpPr>
        <p:spPr/>
        <p:txBody>
          <a:bodyPr/>
          <a:lstStyle/>
          <a:p>
            <a:r>
              <a:rPr lang="en-US"/>
              <a:t>Instagram IG - Distribution of Interactions | baskinrobbinsme</a:t>
            </a:r>
          </a:p>
        </p:txBody>
      </p:sp>
      <p:graphicFrame>
        <p:nvGraphicFramePr>
          <p:cNvPr id="6" name="Chart Placeholder 5">
            <a:extLst>
              <a:ext uri="{FF2B5EF4-FFF2-40B4-BE49-F238E27FC236}">
                <a16:creationId xmlns:a16="http://schemas.microsoft.com/office/drawing/2014/main" id="{1787AE1C-5580-4951-A9A4-7200100318DF}"/>
              </a:ext>
            </a:extLst>
          </p:cNvPr>
          <p:cNvGraphicFramePr>
            <a:graphicFrameLocks noGrp="1"/>
          </p:cNvGraphicFramePr>
          <p:nvPr>
            <p:ph type="chart" sz="quarter" idx="13"/>
            <p:extLst>
              <p:ext uri="{D42A27DB-BD31-4B8C-83A1-F6EECF244321}">
                <p14:modId xmlns:p14="http://schemas.microsoft.com/office/powerpoint/2010/main" val="34813983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EDD520-8D4D-49FD-8FFC-16038615D6D0}"/>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88297C44-373D-4978-B949-CC4BB2AEC0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650693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61A19-A45D-45B4-9F64-2509E6A5CB53}"/>
              </a:ext>
            </a:extLst>
          </p:cNvPr>
          <p:cNvSpPr>
            <a:spLocks noGrp="1"/>
          </p:cNvSpPr>
          <p:nvPr>
            <p:ph type="title"/>
          </p:nvPr>
        </p:nvSpPr>
        <p:spPr/>
        <p:txBody>
          <a:bodyPr/>
          <a:lstStyle/>
          <a:p>
            <a:r>
              <a:rPr lang="en-US"/>
              <a:t>Instagram Follower Distribution | baskinrobbinsme</a:t>
            </a:r>
          </a:p>
        </p:txBody>
      </p:sp>
      <p:graphicFrame>
        <p:nvGraphicFramePr>
          <p:cNvPr id="6" name="Chart Placeholder 5">
            <a:extLst>
              <a:ext uri="{FF2B5EF4-FFF2-40B4-BE49-F238E27FC236}">
                <a16:creationId xmlns:a16="http://schemas.microsoft.com/office/drawing/2014/main" id="{76948E43-9A25-48DD-8302-C08227EA4D70}"/>
              </a:ext>
            </a:extLst>
          </p:cNvPr>
          <p:cNvGraphicFramePr>
            <a:graphicFrameLocks noGrp="1"/>
          </p:cNvGraphicFramePr>
          <p:nvPr>
            <p:ph type="chart" sz="quarter" idx="13"/>
            <p:extLst>
              <p:ext uri="{D42A27DB-BD31-4B8C-83A1-F6EECF244321}">
                <p14:modId xmlns:p14="http://schemas.microsoft.com/office/powerpoint/2010/main" val="329599233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DA8F4E-0CC9-41D7-80FE-3EAAC3186630}"/>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B5E92F47-0386-4D53-974D-63CBC07055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613646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90BF-7E83-48D7-9C33-2FB416BD4D19}"/>
              </a:ext>
            </a:extLst>
          </p:cNvPr>
          <p:cNvSpPr>
            <a:spLocks noGrp="1"/>
          </p:cNvSpPr>
          <p:nvPr>
            <p:ph type="title"/>
          </p:nvPr>
        </p:nvSpPr>
        <p:spPr/>
        <p:txBody>
          <a:bodyPr/>
          <a:lstStyle/>
          <a:p>
            <a:r>
              <a:rPr lang="en-US"/>
              <a:t>Instagram Follower Distribution | baskinrobbinsme</a:t>
            </a:r>
          </a:p>
        </p:txBody>
      </p:sp>
      <p:graphicFrame>
        <p:nvGraphicFramePr>
          <p:cNvPr id="6" name="Chart Placeholder 5">
            <a:extLst>
              <a:ext uri="{FF2B5EF4-FFF2-40B4-BE49-F238E27FC236}">
                <a16:creationId xmlns:a16="http://schemas.microsoft.com/office/drawing/2014/main" id="{D5EE6ECD-E932-4A1F-A243-B990BD20A492}"/>
              </a:ext>
            </a:extLst>
          </p:cNvPr>
          <p:cNvGraphicFramePr>
            <a:graphicFrameLocks noGrp="1"/>
          </p:cNvGraphicFramePr>
          <p:nvPr>
            <p:ph type="chart" sz="quarter" idx="13"/>
            <p:extLst>
              <p:ext uri="{D42A27DB-BD31-4B8C-83A1-F6EECF244321}">
                <p14:modId xmlns:p14="http://schemas.microsoft.com/office/powerpoint/2010/main" val="189019873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83AF90-629C-45CF-BEC7-DCBDAC25AC63}"/>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52F5E688-EFDA-4650-BD54-E981329C75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79710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54012-BEA2-441A-B8BB-D3DD8922693F}"/>
              </a:ext>
            </a:extLst>
          </p:cNvPr>
          <p:cNvSpPr>
            <a:spLocks noGrp="1"/>
          </p:cNvSpPr>
          <p:nvPr>
            <p:ph type="title"/>
          </p:nvPr>
        </p:nvSpPr>
        <p:spPr/>
        <p:txBody>
          <a:bodyPr/>
          <a:lstStyle/>
          <a:p>
            <a:r>
              <a:rPr lang="en-US"/>
              <a:t>Instagram Posts Table | baskinrobbinsme - 1 of 17</a:t>
            </a:r>
          </a:p>
        </p:txBody>
      </p:sp>
      <p:graphicFrame>
        <p:nvGraphicFramePr>
          <p:cNvPr id="5" name="Table Placeholder 4">
            <a:extLst>
              <a:ext uri="{FF2B5EF4-FFF2-40B4-BE49-F238E27FC236}">
                <a16:creationId xmlns:a16="http://schemas.microsoft.com/office/drawing/2014/main" id="{FA3A923A-1FF6-48B6-869B-7FB41664DD54}"/>
              </a:ext>
            </a:extLst>
          </p:cNvPr>
          <p:cNvGraphicFramePr>
            <a:graphicFrameLocks noGrp="1"/>
          </p:cNvGraphicFramePr>
          <p:nvPr>
            <p:ph type="tbl" sz="quarter" idx="13"/>
            <p:extLst>
              <p:ext uri="{D42A27DB-BD31-4B8C-83A1-F6EECF244321}">
                <p14:modId xmlns:p14="http://schemas.microsoft.com/office/powerpoint/2010/main" val="24622450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14861695"/>
                    </a:ext>
                  </a:extLst>
                </a:gridCol>
                <a:gridCol w="1810512">
                  <a:extLst>
                    <a:ext uri="{9D8B030D-6E8A-4147-A177-3AD203B41FA5}">
                      <a16:colId xmlns:a16="http://schemas.microsoft.com/office/drawing/2014/main" val="460387897"/>
                    </a:ext>
                  </a:extLst>
                </a:gridCol>
                <a:gridCol w="822960">
                  <a:extLst>
                    <a:ext uri="{9D8B030D-6E8A-4147-A177-3AD203B41FA5}">
                      <a16:colId xmlns:a16="http://schemas.microsoft.com/office/drawing/2014/main" val="1346601074"/>
                    </a:ext>
                  </a:extLst>
                </a:gridCol>
                <a:gridCol w="822960">
                  <a:extLst>
                    <a:ext uri="{9D8B030D-6E8A-4147-A177-3AD203B41FA5}">
                      <a16:colId xmlns:a16="http://schemas.microsoft.com/office/drawing/2014/main" val="1683908189"/>
                    </a:ext>
                  </a:extLst>
                </a:gridCol>
                <a:gridCol w="822960">
                  <a:extLst>
                    <a:ext uri="{9D8B030D-6E8A-4147-A177-3AD203B41FA5}">
                      <a16:colId xmlns:a16="http://schemas.microsoft.com/office/drawing/2014/main" val="1011568784"/>
                    </a:ext>
                  </a:extLst>
                </a:gridCol>
                <a:gridCol w="822960">
                  <a:extLst>
                    <a:ext uri="{9D8B030D-6E8A-4147-A177-3AD203B41FA5}">
                      <a16:colId xmlns:a16="http://schemas.microsoft.com/office/drawing/2014/main" val="1279869956"/>
                    </a:ext>
                  </a:extLst>
                </a:gridCol>
                <a:gridCol w="822960">
                  <a:extLst>
                    <a:ext uri="{9D8B030D-6E8A-4147-A177-3AD203B41FA5}">
                      <a16:colId xmlns:a16="http://schemas.microsoft.com/office/drawing/2014/main" val="27518810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40554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- 2020-07-30 15:00:32</a:t>
                      </a:r>
                      <a:r>
                        <a:rPr kumimoji="0" lang="en-US" sz="1000" b="0" i="0" u="none" strike="noStrike" kern="1200" cap="none" spc="0" normalizeH="0" baseline="0" noProof="0">
                          <a:ln>
                            <a:noFill/>
                          </a:ln>
                          <a:solidFill>
                            <a:prstClr val="black"/>
                          </a:solidFill>
                          <a:effectLst/>
                          <a:uLnTx/>
                          <a:uFillTx/>
                          <a:latin typeface="+mn-lt"/>
                          <a:ea typeface="+mn-ea"/>
                          <a:cs typeface="+mn-cs"/>
                        </a:rPr>
                        <a:t>
 Baskin Robbins wishes everyone a safe and blessed Eid!
</a:t>
                      </a:r>
                      <a:r>
                        <a:rPr kumimoji="0" lang="ar-AE" sz="1000" b="0" i="0" u="none" strike="noStrike" kern="1200" cap="none" spc="0" normalizeH="0" baseline="0" noProof="0">
                          <a:ln>
                            <a:noFill/>
                          </a:ln>
                          <a:solidFill>
                            <a:prstClr val="black"/>
                          </a:solidFill>
                          <a:effectLst/>
                          <a:uLnTx/>
                          <a:uFillTx/>
                          <a:latin typeface="+mn-lt"/>
                          <a:ea typeface="+mn-ea"/>
                          <a:cs typeface="+mn-cs"/>
                        </a:rPr>
                        <a:t>باسكن روبنز يتمنى للجميع عيداً آمناً ومباركاً!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https://www.instagram.com/p/CDRT46ehpZJ/media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14816883"/>
                  </a:ext>
                </a:extLst>
              </a:tr>
            </a:tbl>
          </a:graphicData>
        </a:graphic>
      </p:graphicFrame>
      <p:sp>
        <p:nvSpPr>
          <p:cNvPr id="4" name="Text Placeholder 3">
            <a:extLst>
              <a:ext uri="{FF2B5EF4-FFF2-40B4-BE49-F238E27FC236}">
                <a16:creationId xmlns:a16="http://schemas.microsoft.com/office/drawing/2014/main" id="{E8907A76-3792-4339-83EC-675ED2B5053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8724605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B0619-FE41-4262-95F0-5B7422D7A6CB}"/>
              </a:ext>
            </a:extLst>
          </p:cNvPr>
          <p:cNvSpPr>
            <a:spLocks noGrp="1"/>
          </p:cNvSpPr>
          <p:nvPr>
            <p:ph type="title"/>
          </p:nvPr>
        </p:nvSpPr>
        <p:spPr/>
        <p:txBody>
          <a:bodyPr/>
          <a:lstStyle/>
          <a:p>
            <a:r>
              <a:rPr lang="en-US"/>
              <a:t>Instagram Posts Table | baskinrobbinsme - 2 of 17</a:t>
            </a:r>
          </a:p>
        </p:txBody>
      </p:sp>
      <p:graphicFrame>
        <p:nvGraphicFramePr>
          <p:cNvPr id="5" name="Table Placeholder 4">
            <a:extLst>
              <a:ext uri="{FF2B5EF4-FFF2-40B4-BE49-F238E27FC236}">
                <a16:creationId xmlns:a16="http://schemas.microsoft.com/office/drawing/2014/main" id="{BB8C9684-FB0C-4B2E-ACC3-42A3E3936EED}"/>
              </a:ext>
            </a:extLst>
          </p:cNvPr>
          <p:cNvGraphicFramePr>
            <a:graphicFrameLocks noGrp="1"/>
          </p:cNvGraphicFramePr>
          <p:nvPr>
            <p:ph type="tbl" sz="quarter" idx="13"/>
            <p:extLst>
              <p:ext uri="{D42A27DB-BD31-4B8C-83A1-F6EECF244321}">
                <p14:modId xmlns:p14="http://schemas.microsoft.com/office/powerpoint/2010/main" val="20753687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57420633"/>
                    </a:ext>
                  </a:extLst>
                </a:gridCol>
                <a:gridCol w="1810512">
                  <a:extLst>
                    <a:ext uri="{9D8B030D-6E8A-4147-A177-3AD203B41FA5}">
                      <a16:colId xmlns:a16="http://schemas.microsoft.com/office/drawing/2014/main" val="1524005626"/>
                    </a:ext>
                  </a:extLst>
                </a:gridCol>
                <a:gridCol w="822960">
                  <a:extLst>
                    <a:ext uri="{9D8B030D-6E8A-4147-A177-3AD203B41FA5}">
                      <a16:colId xmlns:a16="http://schemas.microsoft.com/office/drawing/2014/main" val="3284376905"/>
                    </a:ext>
                  </a:extLst>
                </a:gridCol>
                <a:gridCol w="822960">
                  <a:extLst>
                    <a:ext uri="{9D8B030D-6E8A-4147-A177-3AD203B41FA5}">
                      <a16:colId xmlns:a16="http://schemas.microsoft.com/office/drawing/2014/main" val="1159775848"/>
                    </a:ext>
                  </a:extLst>
                </a:gridCol>
                <a:gridCol w="822960">
                  <a:extLst>
                    <a:ext uri="{9D8B030D-6E8A-4147-A177-3AD203B41FA5}">
                      <a16:colId xmlns:a16="http://schemas.microsoft.com/office/drawing/2014/main" val="1103659469"/>
                    </a:ext>
                  </a:extLst>
                </a:gridCol>
                <a:gridCol w="822960">
                  <a:extLst>
                    <a:ext uri="{9D8B030D-6E8A-4147-A177-3AD203B41FA5}">
                      <a16:colId xmlns:a16="http://schemas.microsoft.com/office/drawing/2014/main" val="1314914274"/>
                    </a:ext>
                  </a:extLst>
                </a:gridCol>
                <a:gridCol w="822960">
                  <a:extLst>
                    <a:ext uri="{9D8B030D-6E8A-4147-A177-3AD203B41FA5}">
                      <a16:colId xmlns:a16="http://schemas.microsoft.com/office/drawing/2014/main" val="13268820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14699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- 2020-07-29 14:24:20</a:t>
                      </a:r>
                      <a:r>
                        <a:rPr kumimoji="0" lang="en-US" sz="1000" b="0" i="0" u="none" strike="noStrike" kern="1200" cap="none" spc="0" normalizeH="0" baseline="0" noProof="0">
                          <a:ln>
                            <a:noFill/>
                          </a:ln>
                          <a:solidFill>
                            <a:prstClr val="black"/>
                          </a:solidFill>
                          <a:effectLst/>
                          <a:uLnTx/>
                          <a:uFillTx/>
                          <a:latin typeface="+mn-lt"/>
                          <a:ea typeface="+mn-ea"/>
                          <a:cs typeface="+mn-cs"/>
                        </a:rPr>
                        <a:t>
 Double the happiness is BACK again!
Delight one more time in delicious, Nutella topping on your favorite Sundaes!
Stay tuned for our Happiness Pack with a free Nutella jar!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حلاها دبل عاد من جديد!
استمتع بمذاق رائع مع اضافة النوتيلا اللذيذة على الصنداي المفضل لديك!
خلك متابعنا لتحصل على باقة السعادة التي تأتي مع عبوة نوتيلا مجاناً!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https://www.instagram.com/p/CDOq83chDcq/media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23908008"/>
                  </a:ext>
                </a:extLst>
              </a:tr>
            </a:tbl>
          </a:graphicData>
        </a:graphic>
      </p:graphicFrame>
      <p:sp>
        <p:nvSpPr>
          <p:cNvPr id="4" name="Text Placeholder 3">
            <a:extLst>
              <a:ext uri="{FF2B5EF4-FFF2-40B4-BE49-F238E27FC236}">
                <a16:creationId xmlns:a16="http://schemas.microsoft.com/office/drawing/2014/main" id="{BAA93B3B-EC99-4207-9BD6-672900559C3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92671826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4C723-7544-4C67-B289-D02D9325EBCA}"/>
              </a:ext>
            </a:extLst>
          </p:cNvPr>
          <p:cNvSpPr>
            <a:spLocks noGrp="1"/>
          </p:cNvSpPr>
          <p:nvPr>
            <p:ph type="title"/>
          </p:nvPr>
        </p:nvSpPr>
        <p:spPr/>
        <p:txBody>
          <a:bodyPr/>
          <a:lstStyle/>
          <a:p>
            <a:r>
              <a:rPr lang="en-US"/>
              <a:t>Instagram Posts Table | baskinrobbinsme - 3 of 17</a:t>
            </a:r>
          </a:p>
        </p:txBody>
      </p:sp>
      <p:graphicFrame>
        <p:nvGraphicFramePr>
          <p:cNvPr id="5" name="Table Placeholder 4">
            <a:extLst>
              <a:ext uri="{FF2B5EF4-FFF2-40B4-BE49-F238E27FC236}">
                <a16:creationId xmlns:a16="http://schemas.microsoft.com/office/drawing/2014/main" id="{B83B18AF-EBF6-49EC-BAC9-3E34890A2376}"/>
              </a:ext>
            </a:extLst>
          </p:cNvPr>
          <p:cNvGraphicFramePr>
            <a:graphicFrameLocks noGrp="1"/>
          </p:cNvGraphicFramePr>
          <p:nvPr>
            <p:ph type="tbl" sz="quarter" idx="13"/>
            <p:extLst>
              <p:ext uri="{D42A27DB-BD31-4B8C-83A1-F6EECF244321}">
                <p14:modId xmlns:p14="http://schemas.microsoft.com/office/powerpoint/2010/main" val="54613102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86350151"/>
                    </a:ext>
                  </a:extLst>
                </a:gridCol>
                <a:gridCol w="1810512">
                  <a:extLst>
                    <a:ext uri="{9D8B030D-6E8A-4147-A177-3AD203B41FA5}">
                      <a16:colId xmlns:a16="http://schemas.microsoft.com/office/drawing/2014/main" val="1375704757"/>
                    </a:ext>
                  </a:extLst>
                </a:gridCol>
                <a:gridCol w="822960">
                  <a:extLst>
                    <a:ext uri="{9D8B030D-6E8A-4147-A177-3AD203B41FA5}">
                      <a16:colId xmlns:a16="http://schemas.microsoft.com/office/drawing/2014/main" val="4273095937"/>
                    </a:ext>
                  </a:extLst>
                </a:gridCol>
                <a:gridCol w="822960">
                  <a:extLst>
                    <a:ext uri="{9D8B030D-6E8A-4147-A177-3AD203B41FA5}">
                      <a16:colId xmlns:a16="http://schemas.microsoft.com/office/drawing/2014/main" val="1185667412"/>
                    </a:ext>
                  </a:extLst>
                </a:gridCol>
                <a:gridCol w="822960">
                  <a:extLst>
                    <a:ext uri="{9D8B030D-6E8A-4147-A177-3AD203B41FA5}">
                      <a16:colId xmlns:a16="http://schemas.microsoft.com/office/drawing/2014/main" val="3876678349"/>
                    </a:ext>
                  </a:extLst>
                </a:gridCol>
                <a:gridCol w="822960">
                  <a:extLst>
                    <a:ext uri="{9D8B030D-6E8A-4147-A177-3AD203B41FA5}">
                      <a16:colId xmlns:a16="http://schemas.microsoft.com/office/drawing/2014/main" val="3977774956"/>
                    </a:ext>
                  </a:extLst>
                </a:gridCol>
                <a:gridCol w="822960">
                  <a:extLst>
                    <a:ext uri="{9D8B030D-6E8A-4147-A177-3AD203B41FA5}">
                      <a16:colId xmlns:a16="http://schemas.microsoft.com/office/drawing/2014/main" val="377599597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602020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- 2020-07-25 13:16:27</a:t>
                      </a:r>
                      <a:r>
                        <a:rPr kumimoji="0" lang="en-US" sz="1000" b="0" i="0" u="none" strike="noStrike" kern="1200" cap="none" spc="0" normalizeH="0" baseline="0" noProof="0">
                          <a:ln>
                            <a:noFill/>
                          </a:ln>
                          <a:solidFill>
                            <a:prstClr val="black"/>
                          </a:solidFill>
                          <a:effectLst/>
                          <a:uLnTx/>
                          <a:uFillTx/>
                          <a:latin typeface="+mn-lt"/>
                          <a:ea typeface="+mn-ea"/>
                          <a:cs typeface="+mn-cs"/>
                        </a:rPr>
                        <a:t>
 Double the happiness is BACK again! 
Delight one more time in delicious, creamy Nutella topping on your favorite Sundaes! 
Stay tuned for our Happiness Pack with a free Nutella jar!
Order now in UAE on 600503031 or online through the link in the bio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https://www.instagram.com/p/CDEP-tsBA5A/media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07/29/2020 12:14:17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36291340"/>
                  </a:ext>
                </a:extLst>
              </a:tr>
            </a:tbl>
          </a:graphicData>
        </a:graphic>
      </p:graphicFrame>
      <p:sp>
        <p:nvSpPr>
          <p:cNvPr id="4" name="Text Placeholder 3">
            <a:extLst>
              <a:ext uri="{FF2B5EF4-FFF2-40B4-BE49-F238E27FC236}">
                <a16:creationId xmlns:a16="http://schemas.microsoft.com/office/drawing/2014/main" id="{ABFC04D8-044F-47A5-8DB3-341B4D0D3BA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63085245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5D3C2-6262-4DA6-B832-5BFE0CD82A8C}"/>
              </a:ext>
            </a:extLst>
          </p:cNvPr>
          <p:cNvSpPr>
            <a:spLocks noGrp="1"/>
          </p:cNvSpPr>
          <p:nvPr>
            <p:ph type="title"/>
          </p:nvPr>
        </p:nvSpPr>
        <p:spPr/>
        <p:txBody>
          <a:bodyPr/>
          <a:lstStyle/>
          <a:p>
            <a:r>
              <a:rPr lang="en-US"/>
              <a:t>Instagram Posts Table | baskinrobbinsme - 4 of 17</a:t>
            </a:r>
          </a:p>
        </p:txBody>
      </p:sp>
      <p:graphicFrame>
        <p:nvGraphicFramePr>
          <p:cNvPr id="5" name="Table Placeholder 4">
            <a:extLst>
              <a:ext uri="{FF2B5EF4-FFF2-40B4-BE49-F238E27FC236}">
                <a16:creationId xmlns:a16="http://schemas.microsoft.com/office/drawing/2014/main" id="{694CCD26-C3E4-4A21-934B-68FE90EAE18B}"/>
              </a:ext>
            </a:extLst>
          </p:cNvPr>
          <p:cNvGraphicFramePr>
            <a:graphicFrameLocks noGrp="1"/>
          </p:cNvGraphicFramePr>
          <p:nvPr>
            <p:ph type="tbl" sz="quarter" idx="13"/>
            <p:extLst>
              <p:ext uri="{D42A27DB-BD31-4B8C-83A1-F6EECF244321}">
                <p14:modId xmlns:p14="http://schemas.microsoft.com/office/powerpoint/2010/main" val="23234212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34134509"/>
                    </a:ext>
                  </a:extLst>
                </a:gridCol>
                <a:gridCol w="1810512">
                  <a:extLst>
                    <a:ext uri="{9D8B030D-6E8A-4147-A177-3AD203B41FA5}">
                      <a16:colId xmlns:a16="http://schemas.microsoft.com/office/drawing/2014/main" val="119887823"/>
                    </a:ext>
                  </a:extLst>
                </a:gridCol>
                <a:gridCol w="822960">
                  <a:extLst>
                    <a:ext uri="{9D8B030D-6E8A-4147-A177-3AD203B41FA5}">
                      <a16:colId xmlns:a16="http://schemas.microsoft.com/office/drawing/2014/main" val="3266165923"/>
                    </a:ext>
                  </a:extLst>
                </a:gridCol>
                <a:gridCol w="822960">
                  <a:extLst>
                    <a:ext uri="{9D8B030D-6E8A-4147-A177-3AD203B41FA5}">
                      <a16:colId xmlns:a16="http://schemas.microsoft.com/office/drawing/2014/main" val="1754879368"/>
                    </a:ext>
                  </a:extLst>
                </a:gridCol>
                <a:gridCol w="822960">
                  <a:extLst>
                    <a:ext uri="{9D8B030D-6E8A-4147-A177-3AD203B41FA5}">
                      <a16:colId xmlns:a16="http://schemas.microsoft.com/office/drawing/2014/main" val="1632799034"/>
                    </a:ext>
                  </a:extLst>
                </a:gridCol>
                <a:gridCol w="822960">
                  <a:extLst>
                    <a:ext uri="{9D8B030D-6E8A-4147-A177-3AD203B41FA5}">
                      <a16:colId xmlns:a16="http://schemas.microsoft.com/office/drawing/2014/main" val="1564540105"/>
                    </a:ext>
                  </a:extLst>
                </a:gridCol>
                <a:gridCol w="822960">
                  <a:extLst>
                    <a:ext uri="{9D8B030D-6E8A-4147-A177-3AD203B41FA5}">
                      <a16:colId xmlns:a16="http://schemas.microsoft.com/office/drawing/2014/main" val="1447249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381302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- 2020-07-24 10:34:31</a:t>
                      </a:r>
                      <a:r>
                        <a:rPr kumimoji="0" lang="en-US" sz="1000" b="0" i="0" u="none" strike="noStrike" kern="1200" cap="none" spc="0" normalizeH="0" baseline="0" noProof="0">
                          <a:ln>
                            <a:noFill/>
                          </a:ln>
                          <a:solidFill>
                            <a:prstClr val="black"/>
                          </a:solidFill>
                          <a:effectLst/>
                          <a:uLnTx/>
                          <a:uFillTx/>
                          <a:latin typeface="+mn-lt"/>
                          <a:ea typeface="+mn-ea"/>
                          <a:cs typeface="+mn-cs"/>
                        </a:rPr>
                        <a:t>
 Due to the new curfew hours in Oman, our operating hours have changed starting from July 25th.
</a:t>
                      </a:r>
                      <a:r>
                        <a:rPr kumimoji="0" lang="ar-AE" sz="1000" b="0" i="0" u="none" strike="noStrike" kern="1200" cap="none" spc="0" normalizeH="0" baseline="0" noProof="0">
                          <a:ln>
                            <a:noFill/>
                          </a:ln>
                          <a:solidFill>
                            <a:prstClr val="black"/>
                          </a:solidFill>
                          <a:effectLst/>
                          <a:uLnTx/>
                          <a:uFillTx/>
                          <a:latin typeface="+mn-lt"/>
                          <a:ea typeface="+mn-ea"/>
                          <a:cs typeface="+mn-cs"/>
                        </a:rPr>
                        <a:t>بسبب ساعات حظر التجوال الجديدة في 
عمان ، تغيرت ساعات العمل لدينا اعتبارًا من 25 يوليو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https://www.instagram.com/p/CDBYrU8B8oH/media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07/25/2020 12:13:51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8593277"/>
                  </a:ext>
                </a:extLst>
              </a:tr>
            </a:tbl>
          </a:graphicData>
        </a:graphic>
      </p:graphicFrame>
      <p:sp>
        <p:nvSpPr>
          <p:cNvPr id="4" name="Text Placeholder 3">
            <a:extLst>
              <a:ext uri="{FF2B5EF4-FFF2-40B4-BE49-F238E27FC236}">
                <a16:creationId xmlns:a16="http://schemas.microsoft.com/office/drawing/2014/main" id="{4E15EE91-3ABC-4BE6-B6F8-D5B6FC91041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92730280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0439B-2287-4932-8DB6-C14D8FD8C301}"/>
              </a:ext>
            </a:extLst>
          </p:cNvPr>
          <p:cNvSpPr>
            <a:spLocks noGrp="1"/>
          </p:cNvSpPr>
          <p:nvPr>
            <p:ph type="title"/>
          </p:nvPr>
        </p:nvSpPr>
        <p:spPr/>
        <p:txBody>
          <a:bodyPr/>
          <a:lstStyle/>
          <a:p>
            <a:r>
              <a:rPr lang="en-US"/>
              <a:t>Instagram Posts Table | baskinrobbinsme - 5 of 17</a:t>
            </a:r>
          </a:p>
        </p:txBody>
      </p:sp>
      <p:graphicFrame>
        <p:nvGraphicFramePr>
          <p:cNvPr id="5" name="Table Placeholder 4">
            <a:extLst>
              <a:ext uri="{FF2B5EF4-FFF2-40B4-BE49-F238E27FC236}">
                <a16:creationId xmlns:a16="http://schemas.microsoft.com/office/drawing/2014/main" id="{191C171B-9A89-40EB-87A4-66BC73C303B8}"/>
              </a:ext>
            </a:extLst>
          </p:cNvPr>
          <p:cNvGraphicFramePr>
            <a:graphicFrameLocks noGrp="1"/>
          </p:cNvGraphicFramePr>
          <p:nvPr>
            <p:ph type="tbl" sz="quarter" idx="13"/>
            <p:extLst>
              <p:ext uri="{D42A27DB-BD31-4B8C-83A1-F6EECF244321}">
                <p14:modId xmlns:p14="http://schemas.microsoft.com/office/powerpoint/2010/main" val="128753353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52528390"/>
                    </a:ext>
                  </a:extLst>
                </a:gridCol>
                <a:gridCol w="1810512">
                  <a:extLst>
                    <a:ext uri="{9D8B030D-6E8A-4147-A177-3AD203B41FA5}">
                      <a16:colId xmlns:a16="http://schemas.microsoft.com/office/drawing/2014/main" val="1988197349"/>
                    </a:ext>
                  </a:extLst>
                </a:gridCol>
                <a:gridCol w="822960">
                  <a:extLst>
                    <a:ext uri="{9D8B030D-6E8A-4147-A177-3AD203B41FA5}">
                      <a16:colId xmlns:a16="http://schemas.microsoft.com/office/drawing/2014/main" val="1973891219"/>
                    </a:ext>
                  </a:extLst>
                </a:gridCol>
                <a:gridCol w="822960">
                  <a:extLst>
                    <a:ext uri="{9D8B030D-6E8A-4147-A177-3AD203B41FA5}">
                      <a16:colId xmlns:a16="http://schemas.microsoft.com/office/drawing/2014/main" val="1437123809"/>
                    </a:ext>
                  </a:extLst>
                </a:gridCol>
                <a:gridCol w="822960">
                  <a:extLst>
                    <a:ext uri="{9D8B030D-6E8A-4147-A177-3AD203B41FA5}">
                      <a16:colId xmlns:a16="http://schemas.microsoft.com/office/drawing/2014/main" val="1516054902"/>
                    </a:ext>
                  </a:extLst>
                </a:gridCol>
                <a:gridCol w="822960">
                  <a:extLst>
                    <a:ext uri="{9D8B030D-6E8A-4147-A177-3AD203B41FA5}">
                      <a16:colId xmlns:a16="http://schemas.microsoft.com/office/drawing/2014/main" val="3213320480"/>
                    </a:ext>
                  </a:extLst>
                </a:gridCol>
                <a:gridCol w="822960">
                  <a:extLst>
                    <a:ext uri="{9D8B030D-6E8A-4147-A177-3AD203B41FA5}">
                      <a16:colId xmlns:a16="http://schemas.microsoft.com/office/drawing/2014/main" val="14831200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62290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- 2020-07-24 08:58:16</a:t>
                      </a:r>
                      <a:r>
                        <a:rPr kumimoji="0" lang="en-US" sz="1000" b="0" i="0" u="none" strike="noStrike" kern="1200" cap="none" spc="0" normalizeH="0" baseline="0" noProof="0">
                          <a:ln>
                            <a:noFill/>
                          </a:ln>
                          <a:solidFill>
                            <a:prstClr val="black"/>
                          </a:solidFill>
                          <a:effectLst/>
                          <a:uLnTx/>
                          <a:uFillTx/>
                          <a:latin typeface="+mn-lt"/>
                          <a:ea typeface="+mn-ea"/>
                          <a:cs typeface="+mn-cs"/>
                        </a:rPr>
                        <a:t>
 Something's coming.
It’s creamy, nutty and makes everything yummy!
Guess and stand a chance to win a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شيء ما قادم
إنه غني و بالبندق ويجعل كل شيء لذيذ!
خمن واحصل على فرصة للفوز بآيس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https://www.instagram.com/p/CDBNp48B6wV/media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50566934"/>
                  </a:ext>
                </a:extLst>
              </a:tr>
            </a:tbl>
          </a:graphicData>
        </a:graphic>
      </p:graphicFrame>
      <p:sp>
        <p:nvSpPr>
          <p:cNvPr id="4" name="Text Placeholder 3">
            <a:extLst>
              <a:ext uri="{FF2B5EF4-FFF2-40B4-BE49-F238E27FC236}">
                <a16:creationId xmlns:a16="http://schemas.microsoft.com/office/drawing/2014/main" id="{6A29ED34-8D22-4E2B-B655-8CE8CE008979}"/>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44649466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E5C3-7C8E-43A8-87D4-577BCA9EE7BF}"/>
              </a:ext>
            </a:extLst>
          </p:cNvPr>
          <p:cNvSpPr>
            <a:spLocks noGrp="1"/>
          </p:cNvSpPr>
          <p:nvPr>
            <p:ph type="title"/>
          </p:nvPr>
        </p:nvSpPr>
        <p:spPr/>
        <p:txBody>
          <a:bodyPr/>
          <a:lstStyle/>
          <a:p>
            <a:r>
              <a:rPr lang="en-US"/>
              <a:t>Instagram Posts Table | baskinrobbinsme - 6 of 17</a:t>
            </a:r>
          </a:p>
        </p:txBody>
      </p:sp>
      <p:graphicFrame>
        <p:nvGraphicFramePr>
          <p:cNvPr id="5" name="Table Placeholder 4">
            <a:extLst>
              <a:ext uri="{FF2B5EF4-FFF2-40B4-BE49-F238E27FC236}">
                <a16:creationId xmlns:a16="http://schemas.microsoft.com/office/drawing/2014/main" id="{20EA3608-69CC-4D11-AFCD-F1E1D45A8FFF}"/>
              </a:ext>
            </a:extLst>
          </p:cNvPr>
          <p:cNvGraphicFramePr>
            <a:graphicFrameLocks noGrp="1"/>
          </p:cNvGraphicFramePr>
          <p:nvPr>
            <p:ph type="tbl" sz="quarter" idx="13"/>
            <p:extLst>
              <p:ext uri="{D42A27DB-BD31-4B8C-83A1-F6EECF244321}">
                <p14:modId xmlns:p14="http://schemas.microsoft.com/office/powerpoint/2010/main" val="36352928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96418349"/>
                    </a:ext>
                  </a:extLst>
                </a:gridCol>
                <a:gridCol w="1810512">
                  <a:extLst>
                    <a:ext uri="{9D8B030D-6E8A-4147-A177-3AD203B41FA5}">
                      <a16:colId xmlns:a16="http://schemas.microsoft.com/office/drawing/2014/main" val="763095862"/>
                    </a:ext>
                  </a:extLst>
                </a:gridCol>
                <a:gridCol w="822960">
                  <a:extLst>
                    <a:ext uri="{9D8B030D-6E8A-4147-A177-3AD203B41FA5}">
                      <a16:colId xmlns:a16="http://schemas.microsoft.com/office/drawing/2014/main" val="1319101362"/>
                    </a:ext>
                  </a:extLst>
                </a:gridCol>
                <a:gridCol w="822960">
                  <a:extLst>
                    <a:ext uri="{9D8B030D-6E8A-4147-A177-3AD203B41FA5}">
                      <a16:colId xmlns:a16="http://schemas.microsoft.com/office/drawing/2014/main" val="1391789050"/>
                    </a:ext>
                  </a:extLst>
                </a:gridCol>
                <a:gridCol w="822960">
                  <a:extLst>
                    <a:ext uri="{9D8B030D-6E8A-4147-A177-3AD203B41FA5}">
                      <a16:colId xmlns:a16="http://schemas.microsoft.com/office/drawing/2014/main" val="1459235207"/>
                    </a:ext>
                  </a:extLst>
                </a:gridCol>
                <a:gridCol w="822960">
                  <a:extLst>
                    <a:ext uri="{9D8B030D-6E8A-4147-A177-3AD203B41FA5}">
                      <a16:colId xmlns:a16="http://schemas.microsoft.com/office/drawing/2014/main" val="1401256265"/>
                    </a:ext>
                  </a:extLst>
                </a:gridCol>
                <a:gridCol w="822960">
                  <a:extLst>
                    <a:ext uri="{9D8B030D-6E8A-4147-A177-3AD203B41FA5}">
                      <a16:colId xmlns:a16="http://schemas.microsoft.com/office/drawing/2014/main" val="32237456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520689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- 2020-07-23 13:31:32</a:t>
                      </a:r>
                      <a:r>
                        <a:rPr kumimoji="0" lang="en-US" sz="1000" b="0" i="0" u="none" strike="noStrike" kern="1200" cap="none" spc="0" normalizeH="0" baseline="0" noProof="0">
                          <a:ln>
                            <a:noFill/>
                          </a:ln>
                          <a:solidFill>
                            <a:prstClr val="black"/>
                          </a:solidFill>
                          <a:effectLst/>
                          <a:uLnTx/>
                          <a:uFillTx/>
                          <a:latin typeface="+mn-lt"/>
                          <a:ea typeface="+mn-ea"/>
                          <a:cs typeface="+mn-cs"/>
                        </a:rPr>
                        <a:t>
 As we explore our corner of the Milky Way, we’re giving 50% off our Milk Cake Sundae in UAE
We’re celebrating the success of Mars Hope Probe mission that will reach its destination on the 50th UAE anniversary, with a 50% off our Milk Cake Sundaes!
Offer not valid on home delivery.
</a:t>
                      </a:r>
                      <a:r>
                        <a:rPr kumimoji="0" lang="ar-AE" sz="1000" b="0" i="0" u="none" strike="noStrike" kern="1200" cap="none" spc="0" normalizeH="0" baseline="0" noProof="0">
                          <a:ln>
                            <a:noFill/>
                          </a:ln>
                          <a:solidFill>
                            <a:prstClr val="black"/>
                          </a:solidFill>
                          <a:effectLst/>
                          <a:uLnTx/>
                          <a:uFillTx/>
                          <a:latin typeface="+mn-lt"/>
                          <a:ea typeface="+mn-ea"/>
                          <a:cs typeface="+mn-cs"/>
                        </a:rPr>
                        <a:t>احتفالاً بوصولنا إلى الفضاء... نقدم لكم 50% خصم على ميلك كيك صنداي في الامارات!
نحتفل بنجاح مهمة مسبار الأمل الذي سيصل إلى وجهته في الذكرى السنوية الـ50 لدولة الإمارات العربية المتحدة بـ50% خصم على ميلك كيك صنداي!
العرض غير متوفر في خدمة التوصيل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https://www.instagram.com/p/CC_II6OB1nD/media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7647278"/>
                  </a:ext>
                </a:extLst>
              </a:tr>
            </a:tbl>
          </a:graphicData>
        </a:graphic>
      </p:graphicFrame>
      <p:sp>
        <p:nvSpPr>
          <p:cNvPr id="4" name="Text Placeholder 3">
            <a:extLst>
              <a:ext uri="{FF2B5EF4-FFF2-40B4-BE49-F238E27FC236}">
                <a16:creationId xmlns:a16="http://schemas.microsoft.com/office/drawing/2014/main" id="{29AE536C-520C-45F9-9C4A-E173A7787C6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84464337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AA996-5DF4-4913-8057-BC2950F093BB}"/>
              </a:ext>
            </a:extLst>
          </p:cNvPr>
          <p:cNvSpPr>
            <a:spLocks noGrp="1"/>
          </p:cNvSpPr>
          <p:nvPr>
            <p:ph type="title"/>
          </p:nvPr>
        </p:nvSpPr>
        <p:spPr/>
        <p:txBody>
          <a:bodyPr/>
          <a:lstStyle/>
          <a:p>
            <a:r>
              <a:rPr lang="en-US"/>
              <a:t>Instagram Posts Table | baskinrobbinsme - 7 of 17</a:t>
            </a:r>
          </a:p>
        </p:txBody>
      </p:sp>
      <p:graphicFrame>
        <p:nvGraphicFramePr>
          <p:cNvPr id="5" name="Table Placeholder 4">
            <a:extLst>
              <a:ext uri="{FF2B5EF4-FFF2-40B4-BE49-F238E27FC236}">
                <a16:creationId xmlns:a16="http://schemas.microsoft.com/office/drawing/2014/main" id="{7E45A3DE-BECA-4392-A709-CB408D876B76}"/>
              </a:ext>
            </a:extLst>
          </p:cNvPr>
          <p:cNvGraphicFramePr>
            <a:graphicFrameLocks noGrp="1"/>
          </p:cNvGraphicFramePr>
          <p:nvPr>
            <p:ph type="tbl" sz="quarter" idx="13"/>
            <p:extLst>
              <p:ext uri="{D42A27DB-BD31-4B8C-83A1-F6EECF244321}">
                <p14:modId xmlns:p14="http://schemas.microsoft.com/office/powerpoint/2010/main" val="33927370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71658298"/>
                    </a:ext>
                  </a:extLst>
                </a:gridCol>
                <a:gridCol w="1810512">
                  <a:extLst>
                    <a:ext uri="{9D8B030D-6E8A-4147-A177-3AD203B41FA5}">
                      <a16:colId xmlns:a16="http://schemas.microsoft.com/office/drawing/2014/main" val="1323361915"/>
                    </a:ext>
                  </a:extLst>
                </a:gridCol>
                <a:gridCol w="822960">
                  <a:extLst>
                    <a:ext uri="{9D8B030D-6E8A-4147-A177-3AD203B41FA5}">
                      <a16:colId xmlns:a16="http://schemas.microsoft.com/office/drawing/2014/main" val="3933124539"/>
                    </a:ext>
                  </a:extLst>
                </a:gridCol>
                <a:gridCol w="822960">
                  <a:extLst>
                    <a:ext uri="{9D8B030D-6E8A-4147-A177-3AD203B41FA5}">
                      <a16:colId xmlns:a16="http://schemas.microsoft.com/office/drawing/2014/main" val="2717635969"/>
                    </a:ext>
                  </a:extLst>
                </a:gridCol>
                <a:gridCol w="822960">
                  <a:extLst>
                    <a:ext uri="{9D8B030D-6E8A-4147-A177-3AD203B41FA5}">
                      <a16:colId xmlns:a16="http://schemas.microsoft.com/office/drawing/2014/main" val="2556733226"/>
                    </a:ext>
                  </a:extLst>
                </a:gridCol>
                <a:gridCol w="822960">
                  <a:extLst>
                    <a:ext uri="{9D8B030D-6E8A-4147-A177-3AD203B41FA5}">
                      <a16:colId xmlns:a16="http://schemas.microsoft.com/office/drawing/2014/main" val="3494361403"/>
                    </a:ext>
                  </a:extLst>
                </a:gridCol>
                <a:gridCol w="822960">
                  <a:extLst>
                    <a:ext uri="{9D8B030D-6E8A-4147-A177-3AD203B41FA5}">
                      <a16:colId xmlns:a16="http://schemas.microsoft.com/office/drawing/2014/main" val="220279513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326596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- 2020-07-23 09:42:48</a:t>
                      </a:r>
                      <a:r>
                        <a:rPr kumimoji="0" lang="en-US" sz="1000" b="0" i="0" u="none" strike="noStrike" kern="1200" cap="none" spc="0" normalizeH="0" baseline="0" noProof="0">
                          <a:ln>
                            <a:noFill/>
                          </a:ln>
                          <a:solidFill>
                            <a:prstClr val="black"/>
                          </a:solidFill>
                          <a:effectLst/>
                          <a:uLnTx/>
                          <a:uFillTx/>
                          <a:latin typeface="+mn-lt"/>
                          <a:ea typeface="+mn-ea"/>
                          <a:cs typeface="+mn-cs"/>
                        </a:rPr>
                        <a:t>
 Want another hint?
It's usually spread and can easily melt.
If you know it, comment below for a chance to win a FREE ice cream cake.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إليكم تلميح اخر
يمكنك دهنها وتذوبها بسهولة.
إذا كنت تعرفها، قم بالتعليق للحصول على فرصة للفوز بكيك آيس كريم مجانية.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https://www.instagram.com/p/CC-t9HhhQ6B/media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01136804"/>
                  </a:ext>
                </a:extLst>
              </a:tr>
            </a:tbl>
          </a:graphicData>
        </a:graphic>
      </p:graphicFrame>
      <p:sp>
        <p:nvSpPr>
          <p:cNvPr id="4" name="Text Placeholder 3">
            <a:extLst>
              <a:ext uri="{FF2B5EF4-FFF2-40B4-BE49-F238E27FC236}">
                <a16:creationId xmlns:a16="http://schemas.microsoft.com/office/drawing/2014/main" id="{250E183D-2977-478C-B079-3482E9505A3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15906810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B0699-F1BB-49DF-99E4-81C2C4145771}"/>
              </a:ext>
            </a:extLst>
          </p:cNvPr>
          <p:cNvSpPr>
            <a:spLocks noGrp="1"/>
          </p:cNvSpPr>
          <p:nvPr>
            <p:ph type="title"/>
          </p:nvPr>
        </p:nvSpPr>
        <p:spPr/>
        <p:txBody>
          <a:bodyPr/>
          <a:lstStyle/>
          <a:p>
            <a:r>
              <a:rPr lang="en-US"/>
              <a:t>Instagram Posts Table | baskinrobbinsme - 8 of 17</a:t>
            </a:r>
          </a:p>
        </p:txBody>
      </p:sp>
      <p:graphicFrame>
        <p:nvGraphicFramePr>
          <p:cNvPr id="5" name="Table Placeholder 4">
            <a:extLst>
              <a:ext uri="{FF2B5EF4-FFF2-40B4-BE49-F238E27FC236}">
                <a16:creationId xmlns:a16="http://schemas.microsoft.com/office/drawing/2014/main" id="{650A6000-300A-4F4D-8117-9295B4DD8A93}"/>
              </a:ext>
            </a:extLst>
          </p:cNvPr>
          <p:cNvGraphicFramePr>
            <a:graphicFrameLocks noGrp="1"/>
          </p:cNvGraphicFramePr>
          <p:nvPr>
            <p:ph type="tbl" sz="quarter" idx="13"/>
            <p:extLst>
              <p:ext uri="{D42A27DB-BD31-4B8C-83A1-F6EECF244321}">
                <p14:modId xmlns:p14="http://schemas.microsoft.com/office/powerpoint/2010/main" val="147420927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7057843"/>
                    </a:ext>
                  </a:extLst>
                </a:gridCol>
                <a:gridCol w="1810512">
                  <a:extLst>
                    <a:ext uri="{9D8B030D-6E8A-4147-A177-3AD203B41FA5}">
                      <a16:colId xmlns:a16="http://schemas.microsoft.com/office/drawing/2014/main" val="1583720936"/>
                    </a:ext>
                  </a:extLst>
                </a:gridCol>
                <a:gridCol w="822960">
                  <a:extLst>
                    <a:ext uri="{9D8B030D-6E8A-4147-A177-3AD203B41FA5}">
                      <a16:colId xmlns:a16="http://schemas.microsoft.com/office/drawing/2014/main" val="2637606090"/>
                    </a:ext>
                  </a:extLst>
                </a:gridCol>
                <a:gridCol w="822960">
                  <a:extLst>
                    <a:ext uri="{9D8B030D-6E8A-4147-A177-3AD203B41FA5}">
                      <a16:colId xmlns:a16="http://schemas.microsoft.com/office/drawing/2014/main" val="60510433"/>
                    </a:ext>
                  </a:extLst>
                </a:gridCol>
                <a:gridCol w="822960">
                  <a:extLst>
                    <a:ext uri="{9D8B030D-6E8A-4147-A177-3AD203B41FA5}">
                      <a16:colId xmlns:a16="http://schemas.microsoft.com/office/drawing/2014/main" val="1668867496"/>
                    </a:ext>
                  </a:extLst>
                </a:gridCol>
                <a:gridCol w="822960">
                  <a:extLst>
                    <a:ext uri="{9D8B030D-6E8A-4147-A177-3AD203B41FA5}">
                      <a16:colId xmlns:a16="http://schemas.microsoft.com/office/drawing/2014/main" val="2856937377"/>
                    </a:ext>
                  </a:extLst>
                </a:gridCol>
                <a:gridCol w="822960">
                  <a:extLst>
                    <a:ext uri="{9D8B030D-6E8A-4147-A177-3AD203B41FA5}">
                      <a16:colId xmlns:a16="http://schemas.microsoft.com/office/drawing/2014/main" val="325656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575991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- 2020-07-22 11:07:43</a:t>
                      </a:r>
                      <a:r>
                        <a:rPr kumimoji="0" lang="en-US" sz="1000" b="0" i="0" u="none" strike="noStrike" kern="1200" cap="none" spc="0" normalizeH="0" baseline="0" noProof="0">
                          <a:ln>
                            <a:noFill/>
                          </a:ln>
                          <a:solidFill>
                            <a:prstClr val="black"/>
                          </a:solidFill>
                          <a:effectLst/>
                          <a:uLnTx/>
                          <a:uFillTx/>
                          <a:latin typeface="+mn-lt"/>
                          <a:ea typeface="+mn-ea"/>
                          <a:cs typeface="+mn-cs"/>
                        </a:rPr>
                        <a:t>
 We're still celebrating Ice Cream Week with one of our and your favorite flavors, Pralines N' Cream! 
Don't forget to head to our stories, tap and like to get 1 scoop for 1 AED.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ما زلنا نحتفل بأسبوع الآيس كريم مع إحدى نكهاتنا المفضلة، برالينز أن كريم!
لا تنسى التوجه إلى الستوري، وعمل إعجاب للحصول على مغرفة واحدة مقابل درهم واحد.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https://www.instagram.com/p/CC8S4qThRup/media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30158442"/>
                  </a:ext>
                </a:extLst>
              </a:tr>
            </a:tbl>
          </a:graphicData>
        </a:graphic>
      </p:graphicFrame>
      <p:sp>
        <p:nvSpPr>
          <p:cNvPr id="4" name="Text Placeholder 3">
            <a:extLst>
              <a:ext uri="{FF2B5EF4-FFF2-40B4-BE49-F238E27FC236}">
                <a16:creationId xmlns:a16="http://schemas.microsoft.com/office/drawing/2014/main" id="{E870BEF8-BB20-4373-8ECD-BF23C4809CD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92029941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F43BE-5D92-41E8-94C5-EC590D72B71C}"/>
              </a:ext>
            </a:extLst>
          </p:cNvPr>
          <p:cNvSpPr>
            <a:spLocks noGrp="1"/>
          </p:cNvSpPr>
          <p:nvPr>
            <p:ph type="title"/>
          </p:nvPr>
        </p:nvSpPr>
        <p:spPr/>
        <p:txBody>
          <a:bodyPr/>
          <a:lstStyle/>
          <a:p>
            <a:r>
              <a:rPr lang="en-US"/>
              <a:t>Instagram Posts Table | baskinrobbinsme - 9 of 17</a:t>
            </a:r>
          </a:p>
        </p:txBody>
      </p:sp>
      <p:graphicFrame>
        <p:nvGraphicFramePr>
          <p:cNvPr id="5" name="Table Placeholder 4">
            <a:extLst>
              <a:ext uri="{FF2B5EF4-FFF2-40B4-BE49-F238E27FC236}">
                <a16:creationId xmlns:a16="http://schemas.microsoft.com/office/drawing/2014/main" id="{D7FF9BB6-0B64-4607-B10B-02D2C53467F2}"/>
              </a:ext>
            </a:extLst>
          </p:cNvPr>
          <p:cNvGraphicFramePr>
            <a:graphicFrameLocks noGrp="1"/>
          </p:cNvGraphicFramePr>
          <p:nvPr>
            <p:ph type="tbl" sz="quarter" idx="13"/>
            <p:extLst>
              <p:ext uri="{D42A27DB-BD31-4B8C-83A1-F6EECF244321}">
                <p14:modId xmlns:p14="http://schemas.microsoft.com/office/powerpoint/2010/main" val="246706011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0035113"/>
                    </a:ext>
                  </a:extLst>
                </a:gridCol>
                <a:gridCol w="1810512">
                  <a:extLst>
                    <a:ext uri="{9D8B030D-6E8A-4147-A177-3AD203B41FA5}">
                      <a16:colId xmlns:a16="http://schemas.microsoft.com/office/drawing/2014/main" val="1394059735"/>
                    </a:ext>
                  </a:extLst>
                </a:gridCol>
                <a:gridCol w="822960">
                  <a:extLst>
                    <a:ext uri="{9D8B030D-6E8A-4147-A177-3AD203B41FA5}">
                      <a16:colId xmlns:a16="http://schemas.microsoft.com/office/drawing/2014/main" val="3458305413"/>
                    </a:ext>
                  </a:extLst>
                </a:gridCol>
                <a:gridCol w="822960">
                  <a:extLst>
                    <a:ext uri="{9D8B030D-6E8A-4147-A177-3AD203B41FA5}">
                      <a16:colId xmlns:a16="http://schemas.microsoft.com/office/drawing/2014/main" val="3622428603"/>
                    </a:ext>
                  </a:extLst>
                </a:gridCol>
                <a:gridCol w="822960">
                  <a:extLst>
                    <a:ext uri="{9D8B030D-6E8A-4147-A177-3AD203B41FA5}">
                      <a16:colId xmlns:a16="http://schemas.microsoft.com/office/drawing/2014/main" val="3303002030"/>
                    </a:ext>
                  </a:extLst>
                </a:gridCol>
                <a:gridCol w="822960">
                  <a:extLst>
                    <a:ext uri="{9D8B030D-6E8A-4147-A177-3AD203B41FA5}">
                      <a16:colId xmlns:a16="http://schemas.microsoft.com/office/drawing/2014/main" val="3557613122"/>
                    </a:ext>
                  </a:extLst>
                </a:gridCol>
                <a:gridCol w="822960">
                  <a:extLst>
                    <a:ext uri="{9D8B030D-6E8A-4147-A177-3AD203B41FA5}">
                      <a16:colId xmlns:a16="http://schemas.microsoft.com/office/drawing/2014/main" val="164589253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57026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- 2020-07-21 06:44:50</a:t>
                      </a:r>
                      <a:r>
                        <a:rPr kumimoji="0" lang="en-US" sz="1000" b="0" i="0" u="none" strike="noStrike" kern="1200" cap="none" spc="0" normalizeH="0" baseline="0" noProof="0">
                          <a:ln>
                            <a:noFill/>
                          </a:ln>
                          <a:solidFill>
                            <a:prstClr val="black"/>
                          </a:solidFill>
                          <a:effectLst/>
                          <a:uLnTx/>
                          <a:uFillTx/>
                          <a:latin typeface="+mn-lt"/>
                          <a:ea typeface="+mn-ea"/>
                          <a:cs typeface="+mn-cs"/>
                        </a:rPr>
                        <a:t>
 Whether it's on top of a scoop or two, it brings happiness X2!
Comment to win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سواء كانت على مغرفة أو اثنتين ، فإنها تجلب السعادة </a:t>
                      </a:r>
                      <a:r>
                        <a:rPr kumimoji="0" lang="en-US" sz="1000" b="0" i="0" u="none" strike="noStrike" kern="1200" cap="none" spc="0" normalizeH="0" baseline="0" noProof="0">
                          <a:ln>
                            <a:noFill/>
                          </a:ln>
                          <a:solidFill>
                            <a:prstClr val="black"/>
                          </a:solidFill>
                          <a:effectLst/>
                          <a:uLnTx/>
                          <a:uFillTx/>
                          <a:latin typeface="+mn-lt"/>
                          <a:ea typeface="+mn-ea"/>
                          <a:cs typeface="+mn-cs"/>
                        </a:rPr>
                        <a:t>X2
</a:t>
                      </a:r>
                      <a:r>
                        <a:rPr kumimoji="0" lang="ar-AE" sz="1000" b="0" i="0" u="none" strike="noStrike" kern="1200" cap="none" spc="0" normalizeH="0" baseline="0" noProof="0">
                          <a:ln>
                            <a:noFill/>
                          </a:ln>
                          <a:solidFill>
                            <a:prstClr val="black"/>
                          </a:solidFill>
                          <a:effectLst/>
                          <a:uLnTx/>
                          <a:uFillTx/>
                          <a:latin typeface="+mn-lt"/>
                          <a:ea typeface="+mn-ea"/>
                          <a:cs typeface="+mn-cs"/>
                        </a:rPr>
                        <a:t>علق بتخمينك للفوز بآيس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https://www.instagram.com/p/CC5P__6hOne/media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07/21/2020 18:12:56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43441308"/>
                  </a:ext>
                </a:extLst>
              </a:tr>
            </a:tbl>
          </a:graphicData>
        </a:graphic>
      </p:graphicFrame>
      <p:sp>
        <p:nvSpPr>
          <p:cNvPr id="4" name="Text Placeholder 3">
            <a:extLst>
              <a:ext uri="{FF2B5EF4-FFF2-40B4-BE49-F238E27FC236}">
                <a16:creationId xmlns:a16="http://schemas.microsoft.com/office/drawing/2014/main" id="{2B1ED415-5373-4C03-9A37-09873833626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19454590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7F57D-4CF2-49BB-8778-00422996BE08}"/>
              </a:ext>
            </a:extLst>
          </p:cNvPr>
          <p:cNvSpPr>
            <a:spLocks noGrp="1"/>
          </p:cNvSpPr>
          <p:nvPr>
            <p:ph type="title"/>
          </p:nvPr>
        </p:nvSpPr>
        <p:spPr/>
        <p:txBody>
          <a:bodyPr/>
          <a:lstStyle/>
          <a:p>
            <a:r>
              <a:rPr lang="en-US"/>
              <a:t>Instagram Posts Table | baskinrobbinsme - 10 of 17</a:t>
            </a:r>
          </a:p>
        </p:txBody>
      </p:sp>
      <p:graphicFrame>
        <p:nvGraphicFramePr>
          <p:cNvPr id="5" name="Table Placeholder 4">
            <a:extLst>
              <a:ext uri="{FF2B5EF4-FFF2-40B4-BE49-F238E27FC236}">
                <a16:creationId xmlns:a16="http://schemas.microsoft.com/office/drawing/2014/main" id="{CF4A36B5-ED7E-41B0-8A89-2D36EE172D5F}"/>
              </a:ext>
            </a:extLst>
          </p:cNvPr>
          <p:cNvGraphicFramePr>
            <a:graphicFrameLocks noGrp="1"/>
          </p:cNvGraphicFramePr>
          <p:nvPr>
            <p:ph type="tbl" sz="quarter" idx="13"/>
            <p:extLst>
              <p:ext uri="{D42A27DB-BD31-4B8C-83A1-F6EECF244321}">
                <p14:modId xmlns:p14="http://schemas.microsoft.com/office/powerpoint/2010/main" val="7515145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68255034"/>
                    </a:ext>
                  </a:extLst>
                </a:gridCol>
                <a:gridCol w="1810512">
                  <a:extLst>
                    <a:ext uri="{9D8B030D-6E8A-4147-A177-3AD203B41FA5}">
                      <a16:colId xmlns:a16="http://schemas.microsoft.com/office/drawing/2014/main" val="2514597056"/>
                    </a:ext>
                  </a:extLst>
                </a:gridCol>
                <a:gridCol w="822960">
                  <a:extLst>
                    <a:ext uri="{9D8B030D-6E8A-4147-A177-3AD203B41FA5}">
                      <a16:colId xmlns:a16="http://schemas.microsoft.com/office/drawing/2014/main" val="3386658338"/>
                    </a:ext>
                  </a:extLst>
                </a:gridCol>
                <a:gridCol w="822960">
                  <a:extLst>
                    <a:ext uri="{9D8B030D-6E8A-4147-A177-3AD203B41FA5}">
                      <a16:colId xmlns:a16="http://schemas.microsoft.com/office/drawing/2014/main" val="1320669678"/>
                    </a:ext>
                  </a:extLst>
                </a:gridCol>
                <a:gridCol w="822960">
                  <a:extLst>
                    <a:ext uri="{9D8B030D-6E8A-4147-A177-3AD203B41FA5}">
                      <a16:colId xmlns:a16="http://schemas.microsoft.com/office/drawing/2014/main" val="575535309"/>
                    </a:ext>
                  </a:extLst>
                </a:gridCol>
                <a:gridCol w="822960">
                  <a:extLst>
                    <a:ext uri="{9D8B030D-6E8A-4147-A177-3AD203B41FA5}">
                      <a16:colId xmlns:a16="http://schemas.microsoft.com/office/drawing/2014/main" val="4156227604"/>
                    </a:ext>
                  </a:extLst>
                </a:gridCol>
                <a:gridCol w="822960">
                  <a:extLst>
                    <a:ext uri="{9D8B030D-6E8A-4147-A177-3AD203B41FA5}">
                      <a16:colId xmlns:a16="http://schemas.microsoft.com/office/drawing/2014/main" val="5085850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762427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- 2020-07-20 06:52:58</a:t>
                      </a:r>
                      <a:r>
                        <a:rPr kumimoji="0" lang="en-US" sz="1000" b="0" i="0" u="none" strike="noStrike" kern="1200" cap="none" spc="0" normalizeH="0" baseline="0" noProof="0">
                          <a:ln>
                            <a:noFill/>
                          </a:ln>
                          <a:solidFill>
                            <a:prstClr val="black"/>
                          </a:solidFill>
                          <a:effectLst/>
                          <a:uLnTx/>
                          <a:uFillTx/>
                          <a:latin typeface="+mn-lt"/>
                          <a:ea typeface="+mn-ea"/>
                          <a:cs typeface="+mn-cs"/>
                        </a:rPr>
                        <a:t>
 When it's back, it'll double up something!
Take a wild guess and you might win a FREE Happiness Pack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عندما يعود ، سوف يضاعف شيء!
خمن وقد تفوز بباقة السعادة مجاناً.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https://www.instagram.com/p/CC2sItQBteF/media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51871300"/>
                  </a:ext>
                </a:extLst>
              </a:tr>
            </a:tbl>
          </a:graphicData>
        </a:graphic>
      </p:graphicFrame>
      <p:sp>
        <p:nvSpPr>
          <p:cNvPr id="4" name="Text Placeholder 3">
            <a:extLst>
              <a:ext uri="{FF2B5EF4-FFF2-40B4-BE49-F238E27FC236}">
                <a16:creationId xmlns:a16="http://schemas.microsoft.com/office/drawing/2014/main" id="{6613FEDC-E96A-4006-8D2A-164668C4C67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18645995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34156-0264-487C-9CEA-34827665F95E}"/>
              </a:ext>
            </a:extLst>
          </p:cNvPr>
          <p:cNvSpPr>
            <a:spLocks noGrp="1"/>
          </p:cNvSpPr>
          <p:nvPr>
            <p:ph type="title"/>
          </p:nvPr>
        </p:nvSpPr>
        <p:spPr/>
        <p:txBody>
          <a:bodyPr/>
          <a:lstStyle/>
          <a:p>
            <a:r>
              <a:rPr lang="en-US"/>
              <a:t>Instagram Posts Table | baskinrobbinsme - 11 of 17</a:t>
            </a:r>
          </a:p>
        </p:txBody>
      </p:sp>
      <p:graphicFrame>
        <p:nvGraphicFramePr>
          <p:cNvPr id="5" name="Table Placeholder 4">
            <a:extLst>
              <a:ext uri="{FF2B5EF4-FFF2-40B4-BE49-F238E27FC236}">
                <a16:creationId xmlns:a16="http://schemas.microsoft.com/office/drawing/2014/main" id="{11650AF0-623D-48DD-8BF9-86AD335479A7}"/>
              </a:ext>
            </a:extLst>
          </p:cNvPr>
          <p:cNvGraphicFramePr>
            <a:graphicFrameLocks noGrp="1"/>
          </p:cNvGraphicFramePr>
          <p:nvPr>
            <p:ph type="tbl" sz="quarter" idx="13"/>
            <p:extLst>
              <p:ext uri="{D42A27DB-BD31-4B8C-83A1-F6EECF244321}">
                <p14:modId xmlns:p14="http://schemas.microsoft.com/office/powerpoint/2010/main" val="191003737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93035380"/>
                    </a:ext>
                  </a:extLst>
                </a:gridCol>
                <a:gridCol w="1810512">
                  <a:extLst>
                    <a:ext uri="{9D8B030D-6E8A-4147-A177-3AD203B41FA5}">
                      <a16:colId xmlns:a16="http://schemas.microsoft.com/office/drawing/2014/main" val="3903769056"/>
                    </a:ext>
                  </a:extLst>
                </a:gridCol>
                <a:gridCol w="822960">
                  <a:extLst>
                    <a:ext uri="{9D8B030D-6E8A-4147-A177-3AD203B41FA5}">
                      <a16:colId xmlns:a16="http://schemas.microsoft.com/office/drawing/2014/main" val="2994994031"/>
                    </a:ext>
                  </a:extLst>
                </a:gridCol>
                <a:gridCol w="822960">
                  <a:extLst>
                    <a:ext uri="{9D8B030D-6E8A-4147-A177-3AD203B41FA5}">
                      <a16:colId xmlns:a16="http://schemas.microsoft.com/office/drawing/2014/main" val="1547452560"/>
                    </a:ext>
                  </a:extLst>
                </a:gridCol>
                <a:gridCol w="822960">
                  <a:extLst>
                    <a:ext uri="{9D8B030D-6E8A-4147-A177-3AD203B41FA5}">
                      <a16:colId xmlns:a16="http://schemas.microsoft.com/office/drawing/2014/main" val="3922041725"/>
                    </a:ext>
                  </a:extLst>
                </a:gridCol>
                <a:gridCol w="822960">
                  <a:extLst>
                    <a:ext uri="{9D8B030D-6E8A-4147-A177-3AD203B41FA5}">
                      <a16:colId xmlns:a16="http://schemas.microsoft.com/office/drawing/2014/main" val="1614334819"/>
                    </a:ext>
                  </a:extLst>
                </a:gridCol>
                <a:gridCol w="822960">
                  <a:extLst>
                    <a:ext uri="{9D8B030D-6E8A-4147-A177-3AD203B41FA5}">
                      <a16:colId xmlns:a16="http://schemas.microsoft.com/office/drawing/2014/main" val="3886213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0464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18:47:27</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 UAE making history one more time and extending Hope to outer space.
We wish the Hope Probe a safe and successful mission.
hopemarsmission 
</a:t>
                      </a:r>
                      <a:r>
                        <a:rPr kumimoji="0" lang="ar-AE" sz="1000" b="0" i="0" u="none" strike="noStrike" kern="1200" cap="none" spc="0" normalizeH="0" baseline="0" noProof="0">
                          <a:ln>
                            <a:noFill/>
                          </a:ln>
                          <a:solidFill>
                            <a:prstClr val="black"/>
                          </a:solidFill>
                          <a:effectLst/>
                          <a:uLnTx/>
                          <a:uFillTx/>
                          <a:latin typeface="+mn-lt"/>
                          <a:ea typeface="+mn-ea"/>
                          <a:cs typeface="+mn-cs"/>
                        </a:rPr>
                        <a:t>نحتفل اليوم بإنجاز تاريخي جديد لدولة الإمارات العربية المتحدة لنشرها للأمل في الفضاء الخارجي.
نتمنى لمسبار الأمل مهمة آمنة وناجحة.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https://www.instagram.com/p/CC1ZGuBBoTC/media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89280685"/>
                  </a:ext>
                </a:extLst>
              </a:tr>
            </a:tbl>
          </a:graphicData>
        </a:graphic>
      </p:graphicFrame>
      <p:sp>
        <p:nvSpPr>
          <p:cNvPr id="4" name="Text Placeholder 3">
            <a:extLst>
              <a:ext uri="{FF2B5EF4-FFF2-40B4-BE49-F238E27FC236}">
                <a16:creationId xmlns:a16="http://schemas.microsoft.com/office/drawing/2014/main" id="{76FFA0EF-0FA5-48EB-B05C-3E103A600CB7}"/>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22692647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C6A3C-3D43-4888-B203-79EDE734A095}"/>
              </a:ext>
            </a:extLst>
          </p:cNvPr>
          <p:cNvSpPr>
            <a:spLocks noGrp="1"/>
          </p:cNvSpPr>
          <p:nvPr>
            <p:ph type="title"/>
          </p:nvPr>
        </p:nvSpPr>
        <p:spPr/>
        <p:txBody>
          <a:bodyPr/>
          <a:lstStyle/>
          <a:p>
            <a:r>
              <a:rPr lang="en-US"/>
              <a:t>Instagram Posts Table | baskinrobbinsme - 12 of 17</a:t>
            </a:r>
          </a:p>
        </p:txBody>
      </p:sp>
      <p:graphicFrame>
        <p:nvGraphicFramePr>
          <p:cNvPr id="5" name="Table Placeholder 4">
            <a:extLst>
              <a:ext uri="{FF2B5EF4-FFF2-40B4-BE49-F238E27FC236}">
                <a16:creationId xmlns:a16="http://schemas.microsoft.com/office/drawing/2014/main" id="{66D862D6-53CE-4D3C-A500-DDDB6F5C615D}"/>
              </a:ext>
            </a:extLst>
          </p:cNvPr>
          <p:cNvGraphicFramePr>
            <a:graphicFrameLocks noGrp="1"/>
          </p:cNvGraphicFramePr>
          <p:nvPr>
            <p:ph type="tbl" sz="quarter" idx="13"/>
            <p:extLst>
              <p:ext uri="{D42A27DB-BD31-4B8C-83A1-F6EECF244321}">
                <p14:modId xmlns:p14="http://schemas.microsoft.com/office/powerpoint/2010/main" val="19279593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24144277"/>
                    </a:ext>
                  </a:extLst>
                </a:gridCol>
                <a:gridCol w="1810512">
                  <a:extLst>
                    <a:ext uri="{9D8B030D-6E8A-4147-A177-3AD203B41FA5}">
                      <a16:colId xmlns:a16="http://schemas.microsoft.com/office/drawing/2014/main" val="2149615117"/>
                    </a:ext>
                  </a:extLst>
                </a:gridCol>
                <a:gridCol w="822960">
                  <a:extLst>
                    <a:ext uri="{9D8B030D-6E8A-4147-A177-3AD203B41FA5}">
                      <a16:colId xmlns:a16="http://schemas.microsoft.com/office/drawing/2014/main" val="1060636288"/>
                    </a:ext>
                  </a:extLst>
                </a:gridCol>
                <a:gridCol w="822960">
                  <a:extLst>
                    <a:ext uri="{9D8B030D-6E8A-4147-A177-3AD203B41FA5}">
                      <a16:colId xmlns:a16="http://schemas.microsoft.com/office/drawing/2014/main" val="3419197347"/>
                    </a:ext>
                  </a:extLst>
                </a:gridCol>
                <a:gridCol w="822960">
                  <a:extLst>
                    <a:ext uri="{9D8B030D-6E8A-4147-A177-3AD203B41FA5}">
                      <a16:colId xmlns:a16="http://schemas.microsoft.com/office/drawing/2014/main" val="1011497223"/>
                    </a:ext>
                  </a:extLst>
                </a:gridCol>
                <a:gridCol w="822960">
                  <a:extLst>
                    <a:ext uri="{9D8B030D-6E8A-4147-A177-3AD203B41FA5}">
                      <a16:colId xmlns:a16="http://schemas.microsoft.com/office/drawing/2014/main" val="2941733634"/>
                    </a:ext>
                  </a:extLst>
                </a:gridCol>
                <a:gridCol w="822960">
                  <a:extLst>
                    <a:ext uri="{9D8B030D-6E8A-4147-A177-3AD203B41FA5}">
                      <a16:colId xmlns:a16="http://schemas.microsoft.com/office/drawing/2014/main" val="65079506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89508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14:36:19</a:t>
                      </a:r>
                      <a:r>
                        <a:rPr kumimoji="0" lang="en-US" sz="1000" b="0" i="0" u="none" strike="noStrike" kern="1200" cap="none" spc="0" normalizeH="0" baseline="0" noProof="0">
                          <a:ln>
                            <a:noFill/>
                          </a:ln>
                          <a:solidFill>
                            <a:prstClr val="black"/>
                          </a:solidFill>
                          <a:effectLst/>
                          <a:uLnTx/>
                          <a:uFillTx/>
                          <a:latin typeface="+mn-lt"/>
                          <a:ea typeface="+mn-ea"/>
                          <a:cs typeface="+mn-cs"/>
                        </a:rPr>
                        <a:t>
 Why celebrate Ice Cream Day when you can celebrate Ice Cream Week?
If this post hits 5,000 likes by July 24th, we’ll be having a 1 dirham ice cream offer for 1 hour at Dessert Café in Dubai, UAE!
Like it and tag your friends so they can like it too!
#IceCreamDay
</a:t>
                      </a:r>
                      <a:r>
                        <a:rPr kumimoji="0" lang="ar-AE" sz="1000" b="0" i="0" u="none" strike="noStrike" kern="1200" cap="none" spc="0" normalizeH="0" baseline="0" noProof="0">
                          <a:ln>
                            <a:noFill/>
                          </a:ln>
                          <a:solidFill>
                            <a:prstClr val="black"/>
                          </a:solidFill>
                          <a:effectLst/>
                          <a:uLnTx/>
                          <a:uFillTx/>
                          <a:latin typeface="+mn-lt"/>
                          <a:ea typeface="+mn-ea"/>
                          <a:cs typeface="+mn-cs"/>
                        </a:rPr>
                        <a:t>الاحتفال بأسبوع الآيس كريم دائماً أفضل من الاحتفال بيوم واحد فقط!
إذا حقق هذا المنشور 5,000 إعجاب قبل 24 يوليو، سنقدم عرض آيس كريم بدرهم 1 لمدة ساعة واحدة في ديزرت كافيه بدبي، الإمارات!
اعمل إعجاب وتاغ أصحابك ليعملوا إعجاب أيضاً!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https://www.instagram.com/p/CC08X66hIWy/media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03196674"/>
                  </a:ext>
                </a:extLst>
              </a:tr>
            </a:tbl>
          </a:graphicData>
        </a:graphic>
      </p:graphicFrame>
      <p:sp>
        <p:nvSpPr>
          <p:cNvPr id="4" name="Text Placeholder 3">
            <a:extLst>
              <a:ext uri="{FF2B5EF4-FFF2-40B4-BE49-F238E27FC236}">
                <a16:creationId xmlns:a16="http://schemas.microsoft.com/office/drawing/2014/main" id="{CD167599-28F6-459F-94EE-97D45F771F5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61876301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18898-C24B-4504-A188-FBB98539269E}"/>
              </a:ext>
            </a:extLst>
          </p:cNvPr>
          <p:cNvSpPr>
            <a:spLocks noGrp="1"/>
          </p:cNvSpPr>
          <p:nvPr>
            <p:ph type="title"/>
          </p:nvPr>
        </p:nvSpPr>
        <p:spPr/>
        <p:txBody>
          <a:bodyPr/>
          <a:lstStyle/>
          <a:p>
            <a:r>
              <a:rPr lang="en-US"/>
              <a:t>Instagram Posts Table | baskinrobbinsme - 13 of 17</a:t>
            </a:r>
          </a:p>
        </p:txBody>
      </p:sp>
      <p:graphicFrame>
        <p:nvGraphicFramePr>
          <p:cNvPr id="5" name="Table Placeholder 4">
            <a:extLst>
              <a:ext uri="{FF2B5EF4-FFF2-40B4-BE49-F238E27FC236}">
                <a16:creationId xmlns:a16="http://schemas.microsoft.com/office/drawing/2014/main" id="{FBEFE0A2-0DEF-4980-A8AE-7854FB84673C}"/>
              </a:ext>
            </a:extLst>
          </p:cNvPr>
          <p:cNvGraphicFramePr>
            <a:graphicFrameLocks noGrp="1"/>
          </p:cNvGraphicFramePr>
          <p:nvPr>
            <p:ph type="tbl" sz="quarter" idx="13"/>
            <p:extLst>
              <p:ext uri="{D42A27DB-BD31-4B8C-83A1-F6EECF244321}">
                <p14:modId xmlns:p14="http://schemas.microsoft.com/office/powerpoint/2010/main" val="332938671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59370291"/>
                    </a:ext>
                  </a:extLst>
                </a:gridCol>
                <a:gridCol w="1810512">
                  <a:extLst>
                    <a:ext uri="{9D8B030D-6E8A-4147-A177-3AD203B41FA5}">
                      <a16:colId xmlns:a16="http://schemas.microsoft.com/office/drawing/2014/main" val="3377282494"/>
                    </a:ext>
                  </a:extLst>
                </a:gridCol>
                <a:gridCol w="822960">
                  <a:extLst>
                    <a:ext uri="{9D8B030D-6E8A-4147-A177-3AD203B41FA5}">
                      <a16:colId xmlns:a16="http://schemas.microsoft.com/office/drawing/2014/main" val="1008787266"/>
                    </a:ext>
                  </a:extLst>
                </a:gridCol>
                <a:gridCol w="822960">
                  <a:extLst>
                    <a:ext uri="{9D8B030D-6E8A-4147-A177-3AD203B41FA5}">
                      <a16:colId xmlns:a16="http://schemas.microsoft.com/office/drawing/2014/main" val="900378828"/>
                    </a:ext>
                  </a:extLst>
                </a:gridCol>
                <a:gridCol w="822960">
                  <a:extLst>
                    <a:ext uri="{9D8B030D-6E8A-4147-A177-3AD203B41FA5}">
                      <a16:colId xmlns:a16="http://schemas.microsoft.com/office/drawing/2014/main" val="1532045454"/>
                    </a:ext>
                  </a:extLst>
                </a:gridCol>
                <a:gridCol w="822960">
                  <a:extLst>
                    <a:ext uri="{9D8B030D-6E8A-4147-A177-3AD203B41FA5}">
                      <a16:colId xmlns:a16="http://schemas.microsoft.com/office/drawing/2014/main" val="36209371"/>
                    </a:ext>
                  </a:extLst>
                </a:gridCol>
                <a:gridCol w="822960">
                  <a:extLst>
                    <a:ext uri="{9D8B030D-6E8A-4147-A177-3AD203B41FA5}">
                      <a16:colId xmlns:a16="http://schemas.microsoft.com/office/drawing/2014/main" val="40938349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41175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- 2020-07-19 07:04:55</a:t>
                      </a:r>
                      <a:r>
                        <a:rPr kumimoji="0" lang="en-US" sz="1000" b="0" i="0" u="none" strike="noStrike" kern="1200" cap="none" spc="0" normalizeH="0" baseline="0" noProof="0">
                          <a:ln>
                            <a:noFill/>
                          </a:ln>
                          <a:solidFill>
                            <a:prstClr val="black"/>
                          </a:solidFill>
                          <a:effectLst/>
                          <a:uLnTx/>
                          <a:uFillTx/>
                          <a:latin typeface="+mn-lt"/>
                          <a:ea typeface="+mn-ea"/>
                          <a:cs typeface="+mn-cs"/>
                        </a:rPr>
                        <a:t>
 Something's coming. 
It’s creamy, nutty and makes everything yummy!
Guess and stand a chance to win a 1 year supply of Baskin Robbins!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شيء ما قادم
إنه غني و بالبندق ويجعل كل شيء لذيذ!
خمن واحصل على فرصة للفوز بآيس كريم مجاني لمدة سنة!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https://www.instagram.com/p/CC0ItSOhtOg/media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86522587"/>
                  </a:ext>
                </a:extLst>
              </a:tr>
            </a:tbl>
          </a:graphicData>
        </a:graphic>
      </p:graphicFrame>
      <p:sp>
        <p:nvSpPr>
          <p:cNvPr id="4" name="Text Placeholder 3">
            <a:extLst>
              <a:ext uri="{FF2B5EF4-FFF2-40B4-BE49-F238E27FC236}">
                <a16:creationId xmlns:a16="http://schemas.microsoft.com/office/drawing/2014/main" id="{C8FA485C-F244-478D-BAAA-56A0F37591F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49825317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41AB2-D616-4B71-A367-C14E6A51B3D8}"/>
              </a:ext>
            </a:extLst>
          </p:cNvPr>
          <p:cNvSpPr>
            <a:spLocks noGrp="1"/>
          </p:cNvSpPr>
          <p:nvPr>
            <p:ph type="title"/>
          </p:nvPr>
        </p:nvSpPr>
        <p:spPr/>
        <p:txBody>
          <a:bodyPr/>
          <a:lstStyle/>
          <a:p>
            <a:r>
              <a:rPr lang="en-US"/>
              <a:t>Instagram Posts Table | baskinrobbinsme - 14 of 17</a:t>
            </a:r>
          </a:p>
        </p:txBody>
      </p:sp>
      <p:graphicFrame>
        <p:nvGraphicFramePr>
          <p:cNvPr id="5" name="Table Placeholder 4">
            <a:extLst>
              <a:ext uri="{FF2B5EF4-FFF2-40B4-BE49-F238E27FC236}">
                <a16:creationId xmlns:a16="http://schemas.microsoft.com/office/drawing/2014/main" id="{441525AB-82FA-4A87-A9D5-4D442A422EDE}"/>
              </a:ext>
            </a:extLst>
          </p:cNvPr>
          <p:cNvGraphicFramePr>
            <a:graphicFrameLocks noGrp="1"/>
          </p:cNvGraphicFramePr>
          <p:nvPr>
            <p:ph type="tbl" sz="quarter" idx="13"/>
            <p:extLst>
              <p:ext uri="{D42A27DB-BD31-4B8C-83A1-F6EECF244321}">
                <p14:modId xmlns:p14="http://schemas.microsoft.com/office/powerpoint/2010/main" val="70711481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14513834"/>
                    </a:ext>
                  </a:extLst>
                </a:gridCol>
                <a:gridCol w="1810512">
                  <a:extLst>
                    <a:ext uri="{9D8B030D-6E8A-4147-A177-3AD203B41FA5}">
                      <a16:colId xmlns:a16="http://schemas.microsoft.com/office/drawing/2014/main" val="2886934159"/>
                    </a:ext>
                  </a:extLst>
                </a:gridCol>
                <a:gridCol w="822960">
                  <a:extLst>
                    <a:ext uri="{9D8B030D-6E8A-4147-A177-3AD203B41FA5}">
                      <a16:colId xmlns:a16="http://schemas.microsoft.com/office/drawing/2014/main" val="2509711462"/>
                    </a:ext>
                  </a:extLst>
                </a:gridCol>
                <a:gridCol w="822960">
                  <a:extLst>
                    <a:ext uri="{9D8B030D-6E8A-4147-A177-3AD203B41FA5}">
                      <a16:colId xmlns:a16="http://schemas.microsoft.com/office/drawing/2014/main" val="3101235127"/>
                    </a:ext>
                  </a:extLst>
                </a:gridCol>
                <a:gridCol w="822960">
                  <a:extLst>
                    <a:ext uri="{9D8B030D-6E8A-4147-A177-3AD203B41FA5}">
                      <a16:colId xmlns:a16="http://schemas.microsoft.com/office/drawing/2014/main" val="3018105654"/>
                    </a:ext>
                  </a:extLst>
                </a:gridCol>
                <a:gridCol w="822960">
                  <a:extLst>
                    <a:ext uri="{9D8B030D-6E8A-4147-A177-3AD203B41FA5}">
                      <a16:colId xmlns:a16="http://schemas.microsoft.com/office/drawing/2014/main" val="4001181773"/>
                    </a:ext>
                  </a:extLst>
                </a:gridCol>
                <a:gridCol w="822960">
                  <a:extLst>
                    <a:ext uri="{9D8B030D-6E8A-4147-A177-3AD203B41FA5}">
                      <a16:colId xmlns:a16="http://schemas.microsoft.com/office/drawing/2014/main" val="218379369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63846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- 2020-07-11 09:15:06</a:t>
                      </a:r>
                      <a:r>
                        <a:rPr kumimoji="0" lang="en-US" sz="1000" b="0" i="0" u="none" strike="noStrike" kern="1200" cap="none" spc="0" normalizeH="0" baseline="0" noProof="0">
                          <a:ln>
                            <a:noFill/>
                          </a:ln>
                          <a:solidFill>
                            <a:prstClr val="black"/>
                          </a:solidFill>
                          <a:effectLst/>
                          <a:uLnTx/>
                          <a:uFillTx/>
                          <a:latin typeface="+mn-lt"/>
                          <a:ea typeface="+mn-ea"/>
                          <a:cs typeface="+mn-cs"/>
                        </a:rPr>
                        <a:t>
 Today is #MakeUpYourOwnSundaeDay 
Tell us the sundae you’d invent celebrating this day?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يوم اختراع الصنداي حقك!
أخبرنا عن صنداي يمكنك اختراعه للاحتفال بهذا اليوم؟
أطلب في الامارات الآن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https://www.instagram.com/p/CCfxPqnhC6N/media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65825717"/>
                  </a:ext>
                </a:extLst>
              </a:tr>
            </a:tbl>
          </a:graphicData>
        </a:graphic>
      </p:graphicFrame>
      <p:sp>
        <p:nvSpPr>
          <p:cNvPr id="4" name="Text Placeholder 3">
            <a:extLst>
              <a:ext uri="{FF2B5EF4-FFF2-40B4-BE49-F238E27FC236}">
                <a16:creationId xmlns:a16="http://schemas.microsoft.com/office/drawing/2014/main" id="{8C32ED87-399C-4829-BFF8-D866518B251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96213119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03B65-3BEF-47D3-AA14-0D8DB7FCA25D}"/>
              </a:ext>
            </a:extLst>
          </p:cNvPr>
          <p:cNvSpPr>
            <a:spLocks noGrp="1"/>
          </p:cNvSpPr>
          <p:nvPr>
            <p:ph type="title"/>
          </p:nvPr>
        </p:nvSpPr>
        <p:spPr/>
        <p:txBody>
          <a:bodyPr/>
          <a:lstStyle/>
          <a:p>
            <a:r>
              <a:rPr lang="en-US"/>
              <a:t>Instagram Posts Table | baskinrobbinsme - 15 of 17</a:t>
            </a:r>
          </a:p>
        </p:txBody>
      </p:sp>
      <p:graphicFrame>
        <p:nvGraphicFramePr>
          <p:cNvPr id="5" name="Table Placeholder 4">
            <a:extLst>
              <a:ext uri="{FF2B5EF4-FFF2-40B4-BE49-F238E27FC236}">
                <a16:creationId xmlns:a16="http://schemas.microsoft.com/office/drawing/2014/main" id="{2B2B27D4-880E-42BF-9184-D173624D4D02}"/>
              </a:ext>
            </a:extLst>
          </p:cNvPr>
          <p:cNvGraphicFramePr>
            <a:graphicFrameLocks noGrp="1"/>
          </p:cNvGraphicFramePr>
          <p:nvPr>
            <p:ph type="tbl" sz="quarter" idx="13"/>
            <p:extLst>
              <p:ext uri="{D42A27DB-BD31-4B8C-83A1-F6EECF244321}">
                <p14:modId xmlns:p14="http://schemas.microsoft.com/office/powerpoint/2010/main" val="103033658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13192038"/>
                    </a:ext>
                  </a:extLst>
                </a:gridCol>
                <a:gridCol w="1810512">
                  <a:extLst>
                    <a:ext uri="{9D8B030D-6E8A-4147-A177-3AD203B41FA5}">
                      <a16:colId xmlns:a16="http://schemas.microsoft.com/office/drawing/2014/main" val="3781009021"/>
                    </a:ext>
                  </a:extLst>
                </a:gridCol>
                <a:gridCol w="822960">
                  <a:extLst>
                    <a:ext uri="{9D8B030D-6E8A-4147-A177-3AD203B41FA5}">
                      <a16:colId xmlns:a16="http://schemas.microsoft.com/office/drawing/2014/main" val="3100380008"/>
                    </a:ext>
                  </a:extLst>
                </a:gridCol>
                <a:gridCol w="822960">
                  <a:extLst>
                    <a:ext uri="{9D8B030D-6E8A-4147-A177-3AD203B41FA5}">
                      <a16:colId xmlns:a16="http://schemas.microsoft.com/office/drawing/2014/main" val="736514719"/>
                    </a:ext>
                  </a:extLst>
                </a:gridCol>
                <a:gridCol w="822960">
                  <a:extLst>
                    <a:ext uri="{9D8B030D-6E8A-4147-A177-3AD203B41FA5}">
                      <a16:colId xmlns:a16="http://schemas.microsoft.com/office/drawing/2014/main" val="3121826247"/>
                    </a:ext>
                  </a:extLst>
                </a:gridCol>
                <a:gridCol w="822960">
                  <a:extLst>
                    <a:ext uri="{9D8B030D-6E8A-4147-A177-3AD203B41FA5}">
                      <a16:colId xmlns:a16="http://schemas.microsoft.com/office/drawing/2014/main" val="1806000992"/>
                    </a:ext>
                  </a:extLst>
                </a:gridCol>
                <a:gridCol w="822960">
                  <a:extLst>
                    <a:ext uri="{9D8B030D-6E8A-4147-A177-3AD203B41FA5}">
                      <a16:colId xmlns:a16="http://schemas.microsoft.com/office/drawing/2014/main" val="405996591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70425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- 2020-07-07 09:05:20</a:t>
                      </a:r>
                      <a:r>
                        <a:rPr kumimoji="0" lang="en-US" sz="1000" b="0" i="0" u="none" strike="noStrike" kern="1200" cap="none" spc="0" normalizeH="0" baseline="0" noProof="0">
                          <a:ln>
                            <a:noFill/>
                          </a:ln>
                          <a:solidFill>
                            <a:prstClr val="black"/>
                          </a:solidFill>
                          <a:effectLst/>
                          <a:uLnTx/>
                          <a:uFillTx/>
                          <a:latin typeface="+mn-lt"/>
                          <a:ea typeface="+mn-ea"/>
                          <a:cs typeface="+mn-cs"/>
                        </a:rPr>
                        <a:t>
 The whole world is celebrating #ChocolateDay today!
Can you imagine if our planet was all made of chocolate ice cream?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يحتفل العالم اليوم بـ #يوم_الشوكولاتة_العالمي! 
هل يمكنك تخيل إذا كان كوكبنا مصنوعًا بالكامل من آيس كريم الشوكولاتة؟
أطلب في الامارات الآن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https://www.instagram.com/p/CCVc9KXBP_u/media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8254887"/>
                  </a:ext>
                </a:extLst>
              </a:tr>
            </a:tbl>
          </a:graphicData>
        </a:graphic>
      </p:graphicFrame>
      <p:sp>
        <p:nvSpPr>
          <p:cNvPr id="4" name="Text Placeholder 3">
            <a:extLst>
              <a:ext uri="{FF2B5EF4-FFF2-40B4-BE49-F238E27FC236}">
                <a16:creationId xmlns:a16="http://schemas.microsoft.com/office/drawing/2014/main" id="{B90F244D-F563-4E28-B600-2C80343F873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30046185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DF2DD-DE4E-4BC1-8076-16BACCA7A007}"/>
              </a:ext>
            </a:extLst>
          </p:cNvPr>
          <p:cNvSpPr>
            <a:spLocks noGrp="1"/>
          </p:cNvSpPr>
          <p:nvPr>
            <p:ph type="title"/>
          </p:nvPr>
        </p:nvSpPr>
        <p:spPr/>
        <p:txBody>
          <a:bodyPr/>
          <a:lstStyle/>
          <a:p>
            <a:r>
              <a:rPr lang="en-US"/>
              <a:t>Instagram Posts Table | baskinrobbinsme - 16 of 17</a:t>
            </a:r>
          </a:p>
        </p:txBody>
      </p:sp>
      <p:graphicFrame>
        <p:nvGraphicFramePr>
          <p:cNvPr id="5" name="Table Placeholder 4">
            <a:extLst>
              <a:ext uri="{FF2B5EF4-FFF2-40B4-BE49-F238E27FC236}">
                <a16:creationId xmlns:a16="http://schemas.microsoft.com/office/drawing/2014/main" id="{BE35BB6F-C931-4D16-AB74-24266DC5AB79}"/>
              </a:ext>
            </a:extLst>
          </p:cNvPr>
          <p:cNvGraphicFramePr>
            <a:graphicFrameLocks noGrp="1"/>
          </p:cNvGraphicFramePr>
          <p:nvPr>
            <p:ph type="tbl" sz="quarter" idx="13"/>
            <p:extLst>
              <p:ext uri="{D42A27DB-BD31-4B8C-83A1-F6EECF244321}">
                <p14:modId xmlns:p14="http://schemas.microsoft.com/office/powerpoint/2010/main" val="35726885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82540176"/>
                    </a:ext>
                  </a:extLst>
                </a:gridCol>
                <a:gridCol w="1810512">
                  <a:extLst>
                    <a:ext uri="{9D8B030D-6E8A-4147-A177-3AD203B41FA5}">
                      <a16:colId xmlns:a16="http://schemas.microsoft.com/office/drawing/2014/main" val="3566401515"/>
                    </a:ext>
                  </a:extLst>
                </a:gridCol>
                <a:gridCol w="822960">
                  <a:extLst>
                    <a:ext uri="{9D8B030D-6E8A-4147-A177-3AD203B41FA5}">
                      <a16:colId xmlns:a16="http://schemas.microsoft.com/office/drawing/2014/main" val="1299456671"/>
                    </a:ext>
                  </a:extLst>
                </a:gridCol>
                <a:gridCol w="822960">
                  <a:extLst>
                    <a:ext uri="{9D8B030D-6E8A-4147-A177-3AD203B41FA5}">
                      <a16:colId xmlns:a16="http://schemas.microsoft.com/office/drawing/2014/main" val="490999302"/>
                    </a:ext>
                  </a:extLst>
                </a:gridCol>
                <a:gridCol w="822960">
                  <a:extLst>
                    <a:ext uri="{9D8B030D-6E8A-4147-A177-3AD203B41FA5}">
                      <a16:colId xmlns:a16="http://schemas.microsoft.com/office/drawing/2014/main" val="1629713004"/>
                    </a:ext>
                  </a:extLst>
                </a:gridCol>
                <a:gridCol w="822960">
                  <a:extLst>
                    <a:ext uri="{9D8B030D-6E8A-4147-A177-3AD203B41FA5}">
                      <a16:colId xmlns:a16="http://schemas.microsoft.com/office/drawing/2014/main" val="3605874215"/>
                    </a:ext>
                  </a:extLst>
                </a:gridCol>
                <a:gridCol w="822960">
                  <a:extLst>
                    <a:ext uri="{9D8B030D-6E8A-4147-A177-3AD203B41FA5}">
                      <a16:colId xmlns:a16="http://schemas.microsoft.com/office/drawing/2014/main" val="349821380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304882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- 2020-07-05 14:31:11</a:t>
                      </a:r>
                      <a:r>
                        <a:rPr kumimoji="0" lang="en-US" sz="1000" b="0" i="0" u="none" strike="noStrike" kern="1200" cap="none" spc="0" normalizeH="0" baseline="0" noProof="0">
                          <a:ln>
                            <a:noFill/>
                          </a:ln>
                          <a:solidFill>
                            <a:prstClr val="black"/>
                          </a:solidFill>
                          <a:effectLst/>
                          <a:uLnTx/>
                          <a:uFillTx/>
                          <a:latin typeface="+mn-lt"/>
                          <a:ea typeface="+mn-ea"/>
                          <a:cs typeface="+mn-cs"/>
                        </a:rPr>
                        <a:t>
 Caramel Crisps are what your ice cream is missing!
Order now in UAE on 600503031 or online through the link in the bio
•Only regular flavor of Kitkat®️ available in Qatar
</a:t>
                      </a:r>
                      <a:r>
                        <a:rPr kumimoji="0" lang="ar-AE" sz="1000" b="0" i="0" u="none" strike="noStrike" kern="1200" cap="none" spc="0" normalizeH="0" baseline="0" noProof="0">
                          <a:ln>
                            <a:noFill/>
                          </a:ln>
                          <a:solidFill>
                            <a:prstClr val="black"/>
                          </a:solidFill>
                          <a:effectLst/>
                          <a:uLnTx/>
                          <a:uFillTx/>
                          <a:latin typeface="+mn-lt"/>
                          <a:ea typeface="+mn-ea"/>
                          <a:cs typeface="+mn-cs"/>
                        </a:rPr>
                        <a:t>الكراميل المقرمش اللى يحلى الآيس كريم!
أطلب في الامارات الآن عبر 600503031 او أونلاين من خلال الرابط في البايو
•تتوفر النكهة العادية فقط من كيت كات®️ في قطر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https://www.instagram.com/p/CCQ4qBIB_v8/media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80670097"/>
                  </a:ext>
                </a:extLst>
              </a:tr>
            </a:tbl>
          </a:graphicData>
        </a:graphic>
      </p:graphicFrame>
      <p:sp>
        <p:nvSpPr>
          <p:cNvPr id="4" name="Text Placeholder 3">
            <a:extLst>
              <a:ext uri="{FF2B5EF4-FFF2-40B4-BE49-F238E27FC236}">
                <a16:creationId xmlns:a16="http://schemas.microsoft.com/office/drawing/2014/main" id="{D8D88C18-7230-4EB5-99CE-3274D5563A2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00185176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B8B01-336B-4733-B7AC-1FA6C923CC96}"/>
              </a:ext>
            </a:extLst>
          </p:cNvPr>
          <p:cNvSpPr>
            <a:spLocks noGrp="1"/>
          </p:cNvSpPr>
          <p:nvPr>
            <p:ph type="title"/>
          </p:nvPr>
        </p:nvSpPr>
        <p:spPr/>
        <p:txBody>
          <a:bodyPr/>
          <a:lstStyle/>
          <a:p>
            <a:r>
              <a:rPr lang="en-US"/>
              <a:t>Instagram Posts Table | baskinrobbinsme - 17 of 17</a:t>
            </a:r>
          </a:p>
        </p:txBody>
      </p:sp>
      <p:graphicFrame>
        <p:nvGraphicFramePr>
          <p:cNvPr id="5" name="Table Placeholder 4">
            <a:extLst>
              <a:ext uri="{FF2B5EF4-FFF2-40B4-BE49-F238E27FC236}">
                <a16:creationId xmlns:a16="http://schemas.microsoft.com/office/drawing/2014/main" id="{78AC1FDB-C930-44FB-B75D-18726412D538}"/>
              </a:ext>
            </a:extLst>
          </p:cNvPr>
          <p:cNvGraphicFramePr>
            <a:graphicFrameLocks noGrp="1"/>
          </p:cNvGraphicFramePr>
          <p:nvPr>
            <p:ph type="tbl" sz="quarter" idx="13"/>
            <p:extLst>
              <p:ext uri="{D42A27DB-BD31-4B8C-83A1-F6EECF244321}">
                <p14:modId xmlns:p14="http://schemas.microsoft.com/office/powerpoint/2010/main" val="40185417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60115074"/>
                    </a:ext>
                  </a:extLst>
                </a:gridCol>
                <a:gridCol w="1810512">
                  <a:extLst>
                    <a:ext uri="{9D8B030D-6E8A-4147-A177-3AD203B41FA5}">
                      <a16:colId xmlns:a16="http://schemas.microsoft.com/office/drawing/2014/main" val="1250607407"/>
                    </a:ext>
                  </a:extLst>
                </a:gridCol>
                <a:gridCol w="822960">
                  <a:extLst>
                    <a:ext uri="{9D8B030D-6E8A-4147-A177-3AD203B41FA5}">
                      <a16:colId xmlns:a16="http://schemas.microsoft.com/office/drawing/2014/main" val="2086812946"/>
                    </a:ext>
                  </a:extLst>
                </a:gridCol>
                <a:gridCol w="822960">
                  <a:extLst>
                    <a:ext uri="{9D8B030D-6E8A-4147-A177-3AD203B41FA5}">
                      <a16:colId xmlns:a16="http://schemas.microsoft.com/office/drawing/2014/main" val="593785764"/>
                    </a:ext>
                  </a:extLst>
                </a:gridCol>
                <a:gridCol w="822960">
                  <a:extLst>
                    <a:ext uri="{9D8B030D-6E8A-4147-A177-3AD203B41FA5}">
                      <a16:colId xmlns:a16="http://schemas.microsoft.com/office/drawing/2014/main" val="3006744474"/>
                    </a:ext>
                  </a:extLst>
                </a:gridCol>
                <a:gridCol w="822960">
                  <a:extLst>
                    <a:ext uri="{9D8B030D-6E8A-4147-A177-3AD203B41FA5}">
                      <a16:colId xmlns:a16="http://schemas.microsoft.com/office/drawing/2014/main" val="1030649486"/>
                    </a:ext>
                  </a:extLst>
                </a:gridCol>
                <a:gridCol w="822960">
                  <a:extLst>
                    <a:ext uri="{9D8B030D-6E8A-4147-A177-3AD203B41FA5}">
                      <a16:colId xmlns:a16="http://schemas.microsoft.com/office/drawing/2014/main" val="160405169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45550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- 2020-07-02 11:20:04</a:t>
                      </a:r>
                      <a:r>
                        <a:rPr kumimoji="0" lang="en-US" sz="1000" b="0" i="0" u="none" strike="noStrike" kern="1200" cap="none" spc="0" normalizeH="0" baseline="0" noProof="0">
                          <a:ln>
                            <a:noFill/>
                          </a:ln>
                          <a:solidFill>
                            <a:prstClr val="black"/>
                          </a:solidFill>
                          <a:effectLst/>
                          <a:uLnTx/>
                          <a:uFillTx/>
                          <a:latin typeface="+mn-lt"/>
                          <a:ea typeface="+mn-ea"/>
                          <a:cs typeface="+mn-cs"/>
                        </a:rPr>
                        <a:t>
 Love caramel &amp; nuts? You have found the only ice cream flavor you’ll ever need. Nutty Salted Caramel ice cream made with almond brittle pieces, swirled with a salted caramel ribbon.
To order online in UAE, check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هل تحب الكراميل والمكسرات؟ لقد وجدت نكهة الآيس كريم الوحيدة التي ستحتاجها. آيس كريم الكراميل المملح مع قطع اللوز الهشة، يزينه شريط من نكهة الكراميل المملح.
 اطلب أونلاين في الإمارات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https://www.instagram.com/p/CCI0ZsJh50U/media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12:14:13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22787297"/>
                  </a:ext>
                </a:extLst>
              </a:tr>
            </a:tbl>
          </a:graphicData>
        </a:graphic>
      </p:graphicFrame>
      <p:sp>
        <p:nvSpPr>
          <p:cNvPr id="4" name="Text Placeholder 3">
            <a:extLst>
              <a:ext uri="{FF2B5EF4-FFF2-40B4-BE49-F238E27FC236}">
                <a16:creationId xmlns:a16="http://schemas.microsoft.com/office/drawing/2014/main" id="{DED5BC59-6A32-4863-A83D-DCD3B4C064A9}"/>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79657061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959C8-DD0D-4AA7-B862-67227F2FC462}"/>
              </a:ext>
            </a:extLst>
          </p:cNvPr>
          <p:cNvSpPr>
            <a:spLocks noGrp="1"/>
          </p:cNvSpPr>
          <p:nvPr>
            <p:ph type="title"/>
          </p:nvPr>
        </p:nvSpPr>
        <p:spPr/>
        <p:txBody>
          <a:bodyPr/>
          <a:lstStyle/>
          <a:p>
            <a:r>
              <a:rPr lang="en-US"/>
              <a:t>Instagram Instagram Top 3 Posts | baskinrobbinsme - 1 of 3</a:t>
            </a:r>
          </a:p>
        </p:txBody>
      </p:sp>
      <p:graphicFrame>
        <p:nvGraphicFramePr>
          <p:cNvPr id="5" name="Table Placeholder 4">
            <a:extLst>
              <a:ext uri="{FF2B5EF4-FFF2-40B4-BE49-F238E27FC236}">
                <a16:creationId xmlns:a16="http://schemas.microsoft.com/office/drawing/2014/main" id="{B65B1DAA-0103-4BE4-8E66-3CAA8338D523}"/>
              </a:ext>
            </a:extLst>
          </p:cNvPr>
          <p:cNvGraphicFramePr>
            <a:graphicFrameLocks noGrp="1"/>
          </p:cNvGraphicFramePr>
          <p:nvPr>
            <p:ph type="tbl" sz="quarter" idx="13"/>
            <p:extLst>
              <p:ext uri="{D42A27DB-BD31-4B8C-83A1-F6EECF244321}">
                <p14:modId xmlns:p14="http://schemas.microsoft.com/office/powerpoint/2010/main" val="38247627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64558186"/>
                    </a:ext>
                  </a:extLst>
                </a:gridCol>
                <a:gridCol w="1645920">
                  <a:extLst>
                    <a:ext uri="{9D8B030D-6E8A-4147-A177-3AD203B41FA5}">
                      <a16:colId xmlns:a16="http://schemas.microsoft.com/office/drawing/2014/main" val="186198004"/>
                    </a:ext>
                  </a:extLst>
                </a:gridCol>
                <a:gridCol w="822960">
                  <a:extLst>
                    <a:ext uri="{9D8B030D-6E8A-4147-A177-3AD203B41FA5}">
                      <a16:colId xmlns:a16="http://schemas.microsoft.com/office/drawing/2014/main" val="3489443626"/>
                    </a:ext>
                  </a:extLst>
                </a:gridCol>
                <a:gridCol w="822960">
                  <a:extLst>
                    <a:ext uri="{9D8B030D-6E8A-4147-A177-3AD203B41FA5}">
                      <a16:colId xmlns:a16="http://schemas.microsoft.com/office/drawing/2014/main" val="2648355807"/>
                    </a:ext>
                  </a:extLst>
                </a:gridCol>
                <a:gridCol w="822960">
                  <a:extLst>
                    <a:ext uri="{9D8B030D-6E8A-4147-A177-3AD203B41FA5}">
                      <a16:colId xmlns:a16="http://schemas.microsoft.com/office/drawing/2014/main" val="1391099002"/>
                    </a:ext>
                  </a:extLst>
                </a:gridCol>
                <a:gridCol w="822960">
                  <a:extLst>
                    <a:ext uri="{9D8B030D-6E8A-4147-A177-3AD203B41FA5}">
                      <a16:colId xmlns:a16="http://schemas.microsoft.com/office/drawing/2014/main" val="321126666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ID</a:t>
                      </a:r>
                    </a:p>
                  </a:txBody>
                  <a:tcPr/>
                </a:tc>
                <a:extLst>
                  <a:ext uri="{0D108BD9-81ED-4DB2-BD59-A6C34878D82A}">
                    <a16:rowId xmlns:a16="http://schemas.microsoft.com/office/drawing/2014/main" val="64451945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- 2020-07-07 09:05:20</a:t>
                      </a:r>
                      <a:r>
                        <a:rPr kumimoji="0" lang="en-US" sz="1000" b="0" i="0" u="none" strike="noStrike" kern="1200" cap="none" spc="0" normalizeH="0" baseline="0" noProof="0">
                          <a:ln>
                            <a:noFill/>
                          </a:ln>
                          <a:solidFill>
                            <a:prstClr val="black"/>
                          </a:solidFill>
                          <a:effectLst/>
                          <a:uLnTx/>
                          <a:uFillTx/>
                          <a:latin typeface="+mn-lt"/>
                          <a:ea typeface="+mn-ea"/>
                          <a:cs typeface="+mn-cs"/>
                        </a:rPr>
                        <a:t>
 The whole world is celebrating #ChocolateDay today!
Can you imagine if our planet was all made of chocolate ice cream?
Order now in UAE on 600503031 or online through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يحتفل العالم اليوم بـ #يوم_الشوكولاتة_العالمي! 
هل يمكنك تخيل إذا كان كوكبنا مصنوعًا بالكامل من آيس كريم الشوكولاتة؟
أطلب في الامارات الآن عبر 600503031 او أونلاين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17880744028679631</a:t>
                      </a:r>
                    </a:p>
                  </a:txBody>
                  <a:tcPr/>
                </a:tc>
                <a:extLst>
                  <a:ext uri="{0D108BD9-81ED-4DB2-BD59-A6C34878D82A}">
                    <a16:rowId xmlns:a16="http://schemas.microsoft.com/office/drawing/2014/main" val="3430436865"/>
                  </a:ext>
                </a:extLst>
              </a:tr>
            </a:tbl>
          </a:graphicData>
        </a:graphic>
      </p:graphicFrame>
      <p:sp>
        <p:nvSpPr>
          <p:cNvPr id="4" name="Text Placeholder 3">
            <a:extLst>
              <a:ext uri="{FF2B5EF4-FFF2-40B4-BE49-F238E27FC236}">
                <a16:creationId xmlns:a16="http://schemas.microsoft.com/office/drawing/2014/main" id="{E6A97EB8-503C-42F0-89D6-6EBFDC7475E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13315112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2A021-074D-475A-A248-5FF3768D0553}"/>
              </a:ext>
            </a:extLst>
          </p:cNvPr>
          <p:cNvSpPr>
            <a:spLocks noGrp="1"/>
          </p:cNvSpPr>
          <p:nvPr>
            <p:ph type="title"/>
          </p:nvPr>
        </p:nvSpPr>
        <p:spPr/>
        <p:txBody>
          <a:bodyPr/>
          <a:lstStyle/>
          <a:p>
            <a:r>
              <a:rPr lang="en-US"/>
              <a:t>Instagram Instagram Top 3 Posts | baskinrobbinsme - 2 of 3</a:t>
            </a:r>
          </a:p>
        </p:txBody>
      </p:sp>
      <p:graphicFrame>
        <p:nvGraphicFramePr>
          <p:cNvPr id="5" name="Table Placeholder 4">
            <a:extLst>
              <a:ext uri="{FF2B5EF4-FFF2-40B4-BE49-F238E27FC236}">
                <a16:creationId xmlns:a16="http://schemas.microsoft.com/office/drawing/2014/main" id="{9F9C5B79-0C37-4BD3-BE5F-14D86E79DFC5}"/>
              </a:ext>
            </a:extLst>
          </p:cNvPr>
          <p:cNvGraphicFramePr>
            <a:graphicFrameLocks noGrp="1"/>
          </p:cNvGraphicFramePr>
          <p:nvPr>
            <p:ph type="tbl" sz="quarter" idx="13"/>
            <p:extLst>
              <p:ext uri="{D42A27DB-BD31-4B8C-83A1-F6EECF244321}">
                <p14:modId xmlns:p14="http://schemas.microsoft.com/office/powerpoint/2010/main" val="235270429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0537295"/>
                    </a:ext>
                  </a:extLst>
                </a:gridCol>
                <a:gridCol w="1645920">
                  <a:extLst>
                    <a:ext uri="{9D8B030D-6E8A-4147-A177-3AD203B41FA5}">
                      <a16:colId xmlns:a16="http://schemas.microsoft.com/office/drawing/2014/main" val="1303340579"/>
                    </a:ext>
                  </a:extLst>
                </a:gridCol>
                <a:gridCol w="822960">
                  <a:extLst>
                    <a:ext uri="{9D8B030D-6E8A-4147-A177-3AD203B41FA5}">
                      <a16:colId xmlns:a16="http://schemas.microsoft.com/office/drawing/2014/main" val="77068241"/>
                    </a:ext>
                  </a:extLst>
                </a:gridCol>
                <a:gridCol w="822960">
                  <a:extLst>
                    <a:ext uri="{9D8B030D-6E8A-4147-A177-3AD203B41FA5}">
                      <a16:colId xmlns:a16="http://schemas.microsoft.com/office/drawing/2014/main" val="564866520"/>
                    </a:ext>
                  </a:extLst>
                </a:gridCol>
                <a:gridCol w="822960">
                  <a:extLst>
                    <a:ext uri="{9D8B030D-6E8A-4147-A177-3AD203B41FA5}">
                      <a16:colId xmlns:a16="http://schemas.microsoft.com/office/drawing/2014/main" val="2888435668"/>
                    </a:ext>
                  </a:extLst>
                </a:gridCol>
                <a:gridCol w="822960">
                  <a:extLst>
                    <a:ext uri="{9D8B030D-6E8A-4147-A177-3AD203B41FA5}">
                      <a16:colId xmlns:a16="http://schemas.microsoft.com/office/drawing/2014/main" val="215089478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ID</a:t>
                      </a:r>
                    </a:p>
                  </a:txBody>
                  <a:tcPr/>
                </a:tc>
                <a:extLst>
                  <a:ext uri="{0D108BD9-81ED-4DB2-BD59-A6C34878D82A}">
                    <a16:rowId xmlns:a16="http://schemas.microsoft.com/office/drawing/2014/main" val="5539324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- 2020-07-02 11:20:04</a:t>
                      </a:r>
                      <a:r>
                        <a:rPr kumimoji="0" lang="en-US" sz="1000" b="0" i="0" u="none" strike="noStrike" kern="1200" cap="none" spc="0" normalizeH="0" baseline="0" noProof="0">
                          <a:ln>
                            <a:noFill/>
                          </a:ln>
                          <a:solidFill>
                            <a:prstClr val="black"/>
                          </a:solidFill>
                          <a:effectLst/>
                          <a:uLnTx/>
                          <a:uFillTx/>
                          <a:latin typeface="+mn-lt"/>
                          <a:ea typeface="+mn-ea"/>
                          <a:cs typeface="+mn-cs"/>
                        </a:rPr>
                        <a:t>
 Love caramel &amp; nuts? You have found the only ice cream flavor you’ll ever need. Nutty Salted Caramel ice cream made with almond brittle pieces, swirled with a salted caramel ribbon.
To order online in UAE, check the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هل تحب الكراميل والمكسرات؟ لقد وجدت نكهة الآيس كريم الوحيدة التي ستحتاجها. آيس كريم الكراميل المملح مع قطع اللوز الهشة، يزينه شريط من نكهة الكراميل المملح.
 اطلب أونلاين في الإمارات من خلال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17878436107708824</a:t>
                      </a:r>
                    </a:p>
                  </a:txBody>
                  <a:tcPr/>
                </a:tc>
                <a:extLst>
                  <a:ext uri="{0D108BD9-81ED-4DB2-BD59-A6C34878D82A}">
                    <a16:rowId xmlns:a16="http://schemas.microsoft.com/office/drawing/2014/main" val="671211651"/>
                  </a:ext>
                </a:extLst>
              </a:tr>
            </a:tbl>
          </a:graphicData>
        </a:graphic>
      </p:graphicFrame>
      <p:sp>
        <p:nvSpPr>
          <p:cNvPr id="4" name="Text Placeholder 3">
            <a:extLst>
              <a:ext uri="{FF2B5EF4-FFF2-40B4-BE49-F238E27FC236}">
                <a16:creationId xmlns:a16="http://schemas.microsoft.com/office/drawing/2014/main" id="{BB5712BB-B868-463A-845D-A1C86D77890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17785219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4D1DB-A456-4401-A970-AD2FEAD4A692}"/>
              </a:ext>
            </a:extLst>
          </p:cNvPr>
          <p:cNvSpPr>
            <a:spLocks noGrp="1"/>
          </p:cNvSpPr>
          <p:nvPr>
            <p:ph type="title"/>
          </p:nvPr>
        </p:nvSpPr>
        <p:spPr/>
        <p:txBody>
          <a:bodyPr/>
          <a:lstStyle/>
          <a:p>
            <a:r>
              <a:rPr lang="en-US"/>
              <a:t>Instagram Instagram Top 3 Posts | baskinrobbinsme - 3 of 3</a:t>
            </a:r>
          </a:p>
        </p:txBody>
      </p:sp>
      <p:graphicFrame>
        <p:nvGraphicFramePr>
          <p:cNvPr id="5" name="Table Placeholder 4">
            <a:extLst>
              <a:ext uri="{FF2B5EF4-FFF2-40B4-BE49-F238E27FC236}">
                <a16:creationId xmlns:a16="http://schemas.microsoft.com/office/drawing/2014/main" id="{4C5E72B4-FE39-4F2F-8F9E-F43F4B717A47}"/>
              </a:ext>
            </a:extLst>
          </p:cNvPr>
          <p:cNvGraphicFramePr>
            <a:graphicFrameLocks noGrp="1"/>
          </p:cNvGraphicFramePr>
          <p:nvPr>
            <p:ph type="tbl" sz="quarter" idx="13"/>
            <p:extLst>
              <p:ext uri="{D42A27DB-BD31-4B8C-83A1-F6EECF244321}">
                <p14:modId xmlns:p14="http://schemas.microsoft.com/office/powerpoint/2010/main" val="11517786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92690752"/>
                    </a:ext>
                  </a:extLst>
                </a:gridCol>
                <a:gridCol w="1645920">
                  <a:extLst>
                    <a:ext uri="{9D8B030D-6E8A-4147-A177-3AD203B41FA5}">
                      <a16:colId xmlns:a16="http://schemas.microsoft.com/office/drawing/2014/main" val="4191249664"/>
                    </a:ext>
                  </a:extLst>
                </a:gridCol>
                <a:gridCol w="822960">
                  <a:extLst>
                    <a:ext uri="{9D8B030D-6E8A-4147-A177-3AD203B41FA5}">
                      <a16:colId xmlns:a16="http://schemas.microsoft.com/office/drawing/2014/main" val="3426755164"/>
                    </a:ext>
                  </a:extLst>
                </a:gridCol>
                <a:gridCol w="822960">
                  <a:extLst>
                    <a:ext uri="{9D8B030D-6E8A-4147-A177-3AD203B41FA5}">
                      <a16:colId xmlns:a16="http://schemas.microsoft.com/office/drawing/2014/main" val="3428646237"/>
                    </a:ext>
                  </a:extLst>
                </a:gridCol>
                <a:gridCol w="822960">
                  <a:extLst>
                    <a:ext uri="{9D8B030D-6E8A-4147-A177-3AD203B41FA5}">
                      <a16:colId xmlns:a16="http://schemas.microsoft.com/office/drawing/2014/main" val="1488217325"/>
                    </a:ext>
                  </a:extLst>
                </a:gridCol>
                <a:gridCol w="822960">
                  <a:extLst>
                    <a:ext uri="{9D8B030D-6E8A-4147-A177-3AD203B41FA5}">
                      <a16:colId xmlns:a16="http://schemas.microsoft.com/office/drawing/2014/main" val="117845479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ID</a:t>
                      </a:r>
                    </a:p>
                  </a:txBody>
                  <a:tcPr/>
                </a:tc>
                <a:extLst>
                  <a:ext uri="{0D108BD9-81ED-4DB2-BD59-A6C34878D82A}">
                    <a16:rowId xmlns:a16="http://schemas.microsoft.com/office/drawing/2014/main" val="7632373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baskinrobbinsme - 2020-07-05 14:31:11</a:t>
                      </a:r>
                      <a:r>
                        <a:rPr kumimoji="0" lang="en-US" sz="1000" b="0" i="0" u="none" strike="noStrike" kern="1200" cap="none" spc="0" normalizeH="0" baseline="0" noProof="0">
                          <a:ln>
                            <a:noFill/>
                          </a:ln>
                          <a:solidFill>
                            <a:prstClr val="black"/>
                          </a:solidFill>
                          <a:effectLst/>
                          <a:uLnTx/>
                          <a:uFillTx/>
                          <a:latin typeface="+mn-lt"/>
                          <a:ea typeface="+mn-ea"/>
                          <a:cs typeface="+mn-cs"/>
                        </a:rPr>
                        <a:t>
 Caramel Crisps are what your ice cream is missing!
Order now in UAE on 600503031 or online through the link in the bio
•Only regular flavor of Kitkat®️ available in Qatar
</a:t>
                      </a:r>
                      <a:r>
                        <a:rPr kumimoji="0" lang="ar-AE" sz="1000" b="0" i="0" u="none" strike="noStrike" kern="1200" cap="none" spc="0" normalizeH="0" baseline="0" noProof="0">
                          <a:ln>
                            <a:noFill/>
                          </a:ln>
                          <a:solidFill>
                            <a:prstClr val="black"/>
                          </a:solidFill>
                          <a:effectLst/>
                          <a:uLnTx/>
                          <a:uFillTx/>
                          <a:latin typeface="+mn-lt"/>
                          <a:ea typeface="+mn-ea"/>
                          <a:cs typeface="+mn-cs"/>
                        </a:rPr>
                        <a:t>الكراميل المقرمش اللى يحلى الآيس كريم!
أطلب في الامارات الآن عبر 600503031 او أونلاين من خلال الرابط في البايو
•تتوفر النكهة العادية فقط من كيت كات®️ في قطر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17843483234286890</a:t>
                      </a:r>
                    </a:p>
                  </a:txBody>
                  <a:tcPr/>
                </a:tc>
                <a:extLst>
                  <a:ext uri="{0D108BD9-81ED-4DB2-BD59-A6C34878D82A}">
                    <a16:rowId xmlns:a16="http://schemas.microsoft.com/office/drawing/2014/main" val="4287217855"/>
                  </a:ext>
                </a:extLst>
              </a:tr>
            </a:tbl>
          </a:graphicData>
        </a:graphic>
      </p:graphicFrame>
      <p:sp>
        <p:nvSpPr>
          <p:cNvPr id="4" name="Text Placeholder 3">
            <a:extLst>
              <a:ext uri="{FF2B5EF4-FFF2-40B4-BE49-F238E27FC236}">
                <a16:creationId xmlns:a16="http://schemas.microsoft.com/office/drawing/2014/main" id="{AE3C4B88-DB58-48E6-AACD-8E654F15BA8F}"/>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87175995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819D8-77F3-4855-B574-71E56D3CEA2B}"/>
              </a:ext>
            </a:extLst>
          </p:cNvPr>
          <p:cNvSpPr>
            <a:spLocks noGrp="1"/>
          </p:cNvSpPr>
          <p:nvPr>
            <p:ph type="title"/>
          </p:nvPr>
        </p:nvSpPr>
        <p:spPr/>
        <p:txBody>
          <a:bodyPr/>
          <a:lstStyle/>
          <a:p>
            <a:r>
              <a:rPr lang="en-US"/>
              <a:t>Instagram Followers Change | baskinrobbinsme</a:t>
            </a:r>
          </a:p>
        </p:txBody>
      </p:sp>
      <p:graphicFrame>
        <p:nvGraphicFramePr>
          <p:cNvPr id="6" name="Chart Placeholder 5">
            <a:extLst>
              <a:ext uri="{FF2B5EF4-FFF2-40B4-BE49-F238E27FC236}">
                <a16:creationId xmlns:a16="http://schemas.microsoft.com/office/drawing/2014/main" id="{EF058524-8D22-462D-B841-CBA87D125C85}"/>
              </a:ext>
            </a:extLst>
          </p:cNvPr>
          <p:cNvGraphicFramePr>
            <a:graphicFrameLocks noGrp="1"/>
          </p:cNvGraphicFramePr>
          <p:nvPr>
            <p:ph type="chart" sz="quarter" idx="13"/>
            <p:extLst>
              <p:ext uri="{D42A27DB-BD31-4B8C-83A1-F6EECF244321}">
                <p14:modId xmlns:p14="http://schemas.microsoft.com/office/powerpoint/2010/main" val="188293021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653839-76B4-4649-B3C6-3F396BEB1564}"/>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BC3CCA8B-D65C-4C95-B46C-5F9900A812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51087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20200810_115421</Template>
  <TotalTime>3</TotalTime>
  <Words>7108</Words>
  <Application>Microsoft Office PowerPoint</Application>
  <PresentationFormat>On-screen Show (16:9)</PresentationFormat>
  <Paragraphs>2117</Paragraphs>
  <Slides>155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155</vt:i4>
      </vt:variant>
    </vt:vector>
  </HeadingPairs>
  <TitlesOfParts>
    <vt:vector size="158" baseType="lpstr">
      <vt:lpstr>Arial</vt:lpstr>
      <vt:lpstr>Calibri</vt:lpstr>
      <vt:lpstr>quintly_template</vt:lpstr>
      <vt:lpstr>Instagram Report</vt:lpstr>
      <vt:lpstr>Instagram Instagram Performance Summary | baskinrobbinsme</vt:lpstr>
      <vt:lpstr>Instagram IG - Posting Summary | baskinrobbinsme</vt:lpstr>
      <vt:lpstr>Instagram Total Followers | baskinrobbinsme</vt:lpstr>
      <vt:lpstr>Instagram IG - Monthly Followers Table | baskinrobbinsme</vt:lpstr>
      <vt:lpstr>Instagram Posts | baskinrobbinsme</vt:lpstr>
      <vt:lpstr>Instagram IG - Top Posts Table | baskinrobbinsme - 1 of 17</vt:lpstr>
      <vt:lpstr>Instagram IG - Top Posts Table | baskinrobbinsme - 2 of 17</vt:lpstr>
      <vt:lpstr>Instagram IG - Top Posts Table | baskinrobbinsme - 3 of 17</vt:lpstr>
      <vt:lpstr>Instagram IG - Top Posts Table | baskinrobbinsme - 4 of 17</vt:lpstr>
      <vt:lpstr>Instagram IG - Top Posts Table | baskinrobbinsme - 5 of 17</vt:lpstr>
      <vt:lpstr>Instagram IG - Top Posts Table | baskinrobbinsme - 6 of 17</vt:lpstr>
      <vt:lpstr>Instagram IG - Top Posts Table | baskinrobbinsme - 7 of 17</vt:lpstr>
      <vt:lpstr>Instagram IG - Top Posts Table | baskinrobbinsme - 8 of 17</vt:lpstr>
      <vt:lpstr>Instagram IG - Top Posts Table | baskinrobbinsme - 9 of 17</vt:lpstr>
      <vt:lpstr>Instagram IG - Top Posts Table | baskinrobbinsme - 10 of 17</vt:lpstr>
      <vt:lpstr>Instagram IG - Top Posts Table | baskinrobbinsme - 11 of 17</vt:lpstr>
      <vt:lpstr>Instagram IG - Top Posts Table | baskinrobbinsme - 12 of 17</vt:lpstr>
      <vt:lpstr>Instagram IG - Top Posts Table | baskinrobbinsme - 13 of 17</vt:lpstr>
      <vt:lpstr>Instagram IG - Top Posts Table | baskinrobbinsme - 14 of 17</vt:lpstr>
      <vt:lpstr>Instagram IG - Top Posts Table | baskinrobbinsme - 15 of 17</vt:lpstr>
      <vt:lpstr>Instagram IG - Top Posts Table | baskinrobbinsme - 16 of 17</vt:lpstr>
      <vt:lpstr>Instagram IG - Top Posts Table | baskinrobbinsme - 17 of 17</vt:lpstr>
      <vt:lpstr>Instagram IG - Daily Interactions | baskinrobbinsme</vt:lpstr>
      <vt:lpstr>Instagram IG - Interactions Overview Table | baskinrobbinsme</vt:lpstr>
      <vt:lpstr>Instagram IG - Distribution of Interactions | baskinrobbinsme</vt:lpstr>
      <vt:lpstr>Instagram IG - Distribution of Interactions Table | baskinrobbinsme</vt:lpstr>
      <vt:lpstr>Instagram Reach | baskinrobbinsme</vt:lpstr>
      <vt:lpstr>Instagram Followers Demographics | baskinrobbinsme</vt:lpstr>
      <vt:lpstr>Instagram Organic Reach by Post Type  | baskinrobbinsme</vt:lpstr>
      <vt:lpstr>Instagram Interaction Rate By Post Type | baskinrobbinsme</vt:lpstr>
      <vt:lpstr>Instagram Stories Taps Line Chart | baskinrobbinsme</vt:lpstr>
      <vt:lpstr>Instagram Post Type Distribution Per Profile | baskinrobbinsme</vt:lpstr>
      <vt:lpstr>Instagram Average Likes Per Post | baskinrobbinsme</vt:lpstr>
      <vt:lpstr>Instagram Stories Key Metrics Line Chart | baskinrobbinsme</vt:lpstr>
      <vt:lpstr>Instagram Avg. Organic Engagement Distribution per post (by Post Type) | baskinrobbinsme</vt:lpstr>
      <vt:lpstr>Instagram Followers Change Rate | baskinrobbinsme</vt:lpstr>
      <vt:lpstr>Instagram Followers Change Per Weekday | baskinrobbinsme</vt:lpstr>
      <vt:lpstr>Instagram Follower Distribution Development | baskinrobbinsme</vt:lpstr>
      <vt:lpstr>Instagram Hashtag Detection | baskinrobbinsme</vt:lpstr>
      <vt:lpstr>Instagram Follower Distribution | baskinrobbinsme</vt:lpstr>
      <vt:lpstr>Instagram Average Likes Per Post | baskinrobbinsme</vt:lpstr>
      <vt:lpstr>Instagram Average Comments Per Post | baskinrobbinsme</vt:lpstr>
      <vt:lpstr>Instagram Interaction Rate By Hour | baskinrobbinsme</vt:lpstr>
      <vt:lpstr>Instagram Interaction Rate By Weekday | baskinrobbinsme</vt:lpstr>
      <vt:lpstr>Instagram Key Metrics Table | baskinrobbinsme</vt:lpstr>
      <vt:lpstr>Instagram Reach | baskinrobbinsme</vt:lpstr>
      <vt:lpstr>Instagram Interaction Rate | baskinrobbinsme</vt:lpstr>
      <vt:lpstr>Instagram Videos Table | baskinrobbinsme - 1 of 9</vt:lpstr>
      <vt:lpstr>Instagram Videos Table | baskinrobbinsme - 2 of 9</vt:lpstr>
      <vt:lpstr>Instagram Videos Table | baskinrobbinsme - 3 of 9</vt:lpstr>
      <vt:lpstr>Instagram Videos Table | baskinrobbinsme - 4 of 9</vt:lpstr>
      <vt:lpstr>Instagram Videos Table | baskinrobbinsme - 5 of 9</vt:lpstr>
      <vt:lpstr>Instagram Videos Table | baskinrobbinsme - 6 of 9</vt:lpstr>
      <vt:lpstr>Instagram Videos Table | baskinrobbinsme - 7 of 9</vt:lpstr>
      <vt:lpstr>Instagram Videos Table | baskinrobbinsme - 8 of 9</vt:lpstr>
      <vt:lpstr>Instagram Videos Table | baskinrobbinsme - 9 of 9</vt:lpstr>
      <vt:lpstr>Instagram Followers Table | baskinrobbinsme</vt:lpstr>
      <vt:lpstr>Instagram Follower Distribution | baskinrobbinsme</vt:lpstr>
      <vt:lpstr>Instagram Posts Table | baskinrobbinsme - 1 of 17</vt:lpstr>
      <vt:lpstr>Instagram Posts Table | baskinrobbinsme - 2 of 17</vt:lpstr>
      <vt:lpstr>Instagram Posts Table | baskinrobbinsme - 3 of 17</vt:lpstr>
      <vt:lpstr>Instagram Posts Table | baskinrobbinsme - 4 of 17</vt:lpstr>
      <vt:lpstr>Instagram Posts Table | baskinrobbinsme - 5 of 17</vt:lpstr>
      <vt:lpstr>Instagram Posts Table | baskinrobbinsme - 6 of 17</vt:lpstr>
      <vt:lpstr>Instagram Posts Table | baskinrobbinsme - 7 of 17</vt:lpstr>
      <vt:lpstr>Instagram Posts Table | baskinrobbinsme - 8 of 17</vt:lpstr>
      <vt:lpstr>Instagram Posts Table | baskinrobbinsme - 9 of 17</vt:lpstr>
      <vt:lpstr>Instagram Posts Table | baskinrobbinsme - 10 of 17</vt:lpstr>
      <vt:lpstr>Instagram Posts Table | baskinrobbinsme - 11 of 17</vt:lpstr>
      <vt:lpstr>Instagram Posts Table | baskinrobbinsme - 12 of 17</vt:lpstr>
      <vt:lpstr>Instagram Posts Table | baskinrobbinsme - 13 of 17</vt:lpstr>
      <vt:lpstr>Instagram Posts Table | baskinrobbinsme - 14 of 17</vt:lpstr>
      <vt:lpstr>Instagram Posts Table | baskinrobbinsme - 15 of 17</vt:lpstr>
      <vt:lpstr>Instagram Posts Table | baskinrobbinsme - 16 of 17</vt:lpstr>
      <vt:lpstr>Instagram Posts Table | baskinrobbinsme - 17 of 17</vt:lpstr>
      <vt:lpstr>Instagram Stories Type Distribution | baskinrobbinsme</vt:lpstr>
      <vt:lpstr>Instagram Reach | baskinrobbinsme</vt:lpstr>
      <vt:lpstr>Instagram Interaction Rate By Post Type | baskinrobbinsme</vt:lpstr>
      <vt:lpstr>Instagram Followers Change | baskinrobbinsme</vt:lpstr>
      <vt:lpstr>Instagram Total Interactions | baskinrobbinsme</vt:lpstr>
      <vt:lpstr>Instagram Stories Type Distribution | baskinrobbinsme</vt:lpstr>
      <vt:lpstr>Instagram Stories Taps Line Chart | baskinrobbinsme</vt:lpstr>
      <vt:lpstr>Instagram Stories Table  | baskinrobbinsme - 1 of 13</vt:lpstr>
      <vt:lpstr>Instagram Stories Table  | baskinrobbinsme - 2 of 13</vt:lpstr>
      <vt:lpstr>Instagram Stories Table  | baskinrobbinsme - 3 of 13</vt:lpstr>
      <vt:lpstr>Instagram Stories Table  | baskinrobbinsme - 4 of 13</vt:lpstr>
      <vt:lpstr>Instagram Stories Table  | baskinrobbinsme - 5 of 13</vt:lpstr>
      <vt:lpstr>Instagram Stories Table  | baskinrobbinsme - 6 of 13</vt:lpstr>
      <vt:lpstr>Instagram Stories Table  | baskinrobbinsme - 7 of 13</vt:lpstr>
      <vt:lpstr>Instagram Stories Table  | baskinrobbinsme - 8 of 13</vt:lpstr>
      <vt:lpstr>Instagram Stories Table  | baskinrobbinsme - 9 of 13</vt:lpstr>
      <vt:lpstr>Instagram Stories Table  | baskinrobbinsme - 10 of 13</vt:lpstr>
      <vt:lpstr>Instagram Stories Table  | baskinrobbinsme - 11 of 13</vt:lpstr>
      <vt:lpstr>Instagram Stories Table  | baskinrobbinsme - 12 of 13</vt:lpstr>
      <vt:lpstr>Instagram Stories Table  | baskinrobbinsme - 13 of 13</vt:lpstr>
      <vt:lpstr>Instagram Stories Key Metrics Table | baskinrobbinsme</vt:lpstr>
      <vt:lpstr>Instagram Stories Type Distribution | baskinrobbinsme</vt:lpstr>
      <vt:lpstr>Instagram Posts Table | baskinrobbinsme - 1 of 17</vt:lpstr>
      <vt:lpstr>Instagram Posts Table | baskinrobbinsme - 2 of 17</vt:lpstr>
      <vt:lpstr>Instagram Posts Table | baskinrobbinsme - 3 of 17</vt:lpstr>
      <vt:lpstr>Instagram Posts Table | baskinrobbinsme - 4 of 17</vt:lpstr>
      <vt:lpstr>Instagram Posts Table | baskinrobbinsme - 5 of 17</vt:lpstr>
      <vt:lpstr>Instagram Posts Table | baskinrobbinsme - 6 of 17</vt:lpstr>
      <vt:lpstr>Instagram Posts Table | baskinrobbinsme - 7 of 17</vt:lpstr>
      <vt:lpstr>Instagram Posts Table | baskinrobbinsme - 8 of 17</vt:lpstr>
      <vt:lpstr>Instagram Posts Table | baskinrobbinsme - 9 of 17</vt:lpstr>
      <vt:lpstr>Instagram Posts Table | baskinrobbinsme - 10 of 17</vt:lpstr>
      <vt:lpstr>Instagram Posts Table | baskinrobbinsme - 11 of 17</vt:lpstr>
      <vt:lpstr>Instagram Posts Table | baskinrobbinsme - 12 of 17</vt:lpstr>
      <vt:lpstr>Instagram Posts Table | baskinrobbinsme - 13 of 17</vt:lpstr>
      <vt:lpstr>Instagram Posts Table | baskinrobbinsme - 14 of 17</vt:lpstr>
      <vt:lpstr>Instagram Posts Table | baskinrobbinsme - 15 of 17</vt:lpstr>
      <vt:lpstr>Instagram Posts Table | baskinrobbinsme - 16 of 17</vt:lpstr>
      <vt:lpstr>Instagram Posts Table | baskinrobbinsme - 17 of 17</vt:lpstr>
      <vt:lpstr>Instagram Stories Table  | baskinrobbinsme - 1 of 13</vt:lpstr>
      <vt:lpstr>Instagram Stories Table  | baskinrobbinsme - 2 of 13</vt:lpstr>
      <vt:lpstr>Instagram Stories Table  | baskinrobbinsme - 3 of 13</vt:lpstr>
      <vt:lpstr>Instagram Stories Table  | baskinrobbinsme - 4 of 13</vt:lpstr>
      <vt:lpstr>Instagram Stories Table  | baskinrobbinsme - 5 of 13</vt:lpstr>
      <vt:lpstr>Instagram Stories Table  | baskinrobbinsme - 6 of 13</vt:lpstr>
      <vt:lpstr>Instagram Stories Table  | baskinrobbinsme - 7 of 13</vt:lpstr>
      <vt:lpstr>Instagram Stories Table  | baskinrobbinsme - 8 of 13</vt:lpstr>
      <vt:lpstr>Instagram Stories Table  | baskinrobbinsme - 9 of 13</vt:lpstr>
      <vt:lpstr>Instagram Stories Table  | baskinrobbinsme - 10 of 13</vt:lpstr>
      <vt:lpstr>Instagram Stories Table  | baskinrobbinsme - 11 of 13</vt:lpstr>
      <vt:lpstr>Instagram Stories Table  | baskinrobbinsme - 12 of 13</vt:lpstr>
      <vt:lpstr>Instagram Stories Table  | baskinrobbinsme - 13 of 13</vt:lpstr>
      <vt:lpstr>Instagram Stories Key Metrics Table | baskinrobbinsme</vt:lpstr>
      <vt:lpstr>Instagram Reach | baskinrobbinsme</vt:lpstr>
      <vt:lpstr>Instagram Interaction Rate | baskinrobbinsme</vt:lpstr>
      <vt:lpstr>Instagram IG - Distribution of Interactions | baskinrobbinsme</vt:lpstr>
      <vt:lpstr>Instagram Follower Distribution | baskinrobbinsme</vt:lpstr>
      <vt:lpstr>Instagram Follower Distribution | baskinrobbinsme</vt:lpstr>
      <vt:lpstr>Instagram Posts Table | baskinrobbinsme - 1 of 17</vt:lpstr>
      <vt:lpstr>Instagram Posts Table | baskinrobbinsme - 2 of 17</vt:lpstr>
      <vt:lpstr>Instagram Posts Table | baskinrobbinsme - 3 of 17</vt:lpstr>
      <vt:lpstr>Instagram Posts Table | baskinrobbinsme - 4 of 17</vt:lpstr>
      <vt:lpstr>Instagram Posts Table | baskinrobbinsme - 5 of 17</vt:lpstr>
      <vt:lpstr>Instagram Posts Table | baskinrobbinsme - 6 of 17</vt:lpstr>
      <vt:lpstr>Instagram Posts Table | baskinrobbinsme - 7 of 17</vt:lpstr>
      <vt:lpstr>Instagram Posts Table | baskinrobbinsme - 8 of 17</vt:lpstr>
      <vt:lpstr>Instagram Posts Table | baskinrobbinsme - 9 of 17</vt:lpstr>
      <vt:lpstr>Instagram Posts Table | baskinrobbinsme - 10 of 17</vt:lpstr>
      <vt:lpstr>Instagram Posts Table | baskinrobbinsme - 11 of 17</vt:lpstr>
      <vt:lpstr>Instagram Posts Table | baskinrobbinsme - 12 of 17</vt:lpstr>
      <vt:lpstr>Instagram Posts Table | baskinrobbinsme - 13 of 17</vt:lpstr>
      <vt:lpstr>Instagram Posts Table | baskinrobbinsme - 14 of 17</vt:lpstr>
      <vt:lpstr>Instagram Posts Table | baskinrobbinsme - 15 of 17</vt:lpstr>
      <vt:lpstr>Instagram Posts Table | baskinrobbinsme - 16 of 17</vt:lpstr>
      <vt:lpstr>Instagram Posts Table | baskinrobbinsme - 17 of 17</vt:lpstr>
      <vt:lpstr>Instagram Instagram Top 3 Posts | baskinrobbinsme - 1 of 3</vt:lpstr>
      <vt:lpstr>Instagram Instagram Top 3 Posts | baskinrobbinsme - 2 of 3</vt:lpstr>
      <vt:lpstr>Instagram Instagram Top 3 Posts | baskinrobbinsme - 3 of 3</vt:lpstr>
      <vt:lpstr>Instagram Followers Change | baskinrobbinsme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Report</dc:title>
  <dc:creator>Frederik Peiniger</dc:creator>
  <cp:lastModifiedBy>Frederik Peiniger</cp:lastModifiedBy>
  <cp:revision>1</cp:revision>
  <dcterms:created xsi:type="dcterms:W3CDTF">2020-08-10T11:54:22Z</dcterms:created>
  <dcterms:modified xsi:type="dcterms:W3CDTF">2020-08-10T11:57:35Z</dcterms:modified>
</cp:coreProperties>
</file>