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82"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5/10/2020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5/10/2020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5/10/2020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5/10/2020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5/10/2020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5/10/2020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5/10/2020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5/10/2020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5/10/2020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5/10/2020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8964B-0DFB-4799-BFA8-48579F5C6116}"/>
              </a:ext>
            </a:extLst>
          </p:cNvPr>
          <p:cNvSpPr>
            <a:spLocks noGrp="1"/>
          </p:cNvSpPr>
          <p:nvPr>
            <p:ph type="title"/>
          </p:nvPr>
        </p:nvSpPr>
        <p:spPr/>
        <p:txBody>
          <a:bodyPr/>
          <a:lstStyle/>
          <a:p>
            <a:r>
              <a:rPr lang="en-US"/>
              <a:t>Facebook Top Posts Table | Baskin Robbins - 1 of 26</a:t>
            </a:r>
          </a:p>
        </p:txBody>
      </p:sp>
      <p:graphicFrame>
        <p:nvGraphicFramePr>
          <p:cNvPr id="5" name="Table Placeholder 4">
            <a:extLst>
              <a:ext uri="{FF2B5EF4-FFF2-40B4-BE49-F238E27FC236}">
                <a16:creationId xmlns:a16="http://schemas.microsoft.com/office/drawing/2014/main" id="{DD4065A3-C42D-48A9-BA13-71626F9CA1B3}"/>
              </a:ext>
            </a:extLst>
          </p:cNvPr>
          <p:cNvGraphicFramePr>
            <a:graphicFrameLocks noGrp="1"/>
          </p:cNvGraphicFramePr>
          <p:nvPr>
            <p:ph type="tbl" sz="quarter" idx="13"/>
            <p:extLst>
              <p:ext uri="{D42A27DB-BD31-4B8C-83A1-F6EECF244321}">
                <p14:modId xmlns:p14="http://schemas.microsoft.com/office/powerpoint/2010/main" val="3438734506"/>
              </p:ext>
            </p:extLst>
          </p:nvPr>
        </p:nvGraphicFramePr>
        <p:xfrm>
          <a:off x="457200" y="1298575"/>
          <a:ext cx="7571232" cy="8534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88409300"/>
                    </a:ext>
                  </a:extLst>
                </a:gridCol>
                <a:gridCol w="411480">
                  <a:extLst>
                    <a:ext uri="{9D8B030D-6E8A-4147-A177-3AD203B41FA5}">
                      <a16:colId xmlns:a16="http://schemas.microsoft.com/office/drawing/2014/main" val="4173702745"/>
                    </a:ext>
                  </a:extLst>
                </a:gridCol>
                <a:gridCol w="411480">
                  <a:extLst>
                    <a:ext uri="{9D8B030D-6E8A-4147-A177-3AD203B41FA5}">
                      <a16:colId xmlns:a16="http://schemas.microsoft.com/office/drawing/2014/main" val="4104289329"/>
                    </a:ext>
                  </a:extLst>
                </a:gridCol>
                <a:gridCol w="411480">
                  <a:extLst>
                    <a:ext uri="{9D8B030D-6E8A-4147-A177-3AD203B41FA5}">
                      <a16:colId xmlns:a16="http://schemas.microsoft.com/office/drawing/2014/main" val="1340180337"/>
                    </a:ext>
                  </a:extLst>
                </a:gridCol>
                <a:gridCol w="411480">
                  <a:extLst>
                    <a:ext uri="{9D8B030D-6E8A-4147-A177-3AD203B41FA5}">
                      <a16:colId xmlns:a16="http://schemas.microsoft.com/office/drawing/2014/main" val="1156461718"/>
                    </a:ext>
                  </a:extLst>
                </a:gridCol>
                <a:gridCol w="411480">
                  <a:extLst>
                    <a:ext uri="{9D8B030D-6E8A-4147-A177-3AD203B41FA5}">
                      <a16:colId xmlns:a16="http://schemas.microsoft.com/office/drawing/2014/main" val="1836865585"/>
                    </a:ext>
                  </a:extLst>
                </a:gridCol>
                <a:gridCol w="411480">
                  <a:extLst>
                    <a:ext uri="{9D8B030D-6E8A-4147-A177-3AD203B41FA5}">
                      <a16:colId xmlns:a16="http://schemas.microsoft.com/office/drawing/2014/main" val="1994151199"/>
                    </a:ext>
                  </a:extLst>
                </a:gridCol>
                <a:gridCol w="411480">
                  <a:extLst>
                    <a:ext uri="{9D8B030D-6E8A-4147-A177-3AD203B41FA5}">
                      <a16:colId xmlns:a16="http://schemas.microsoft.com/office/drawing/2014/main" val="3868679835"/>
                    </a:ext>
                  </a:extLst>
                </a:gridCol>
                <a:gridCol w="411480">
                  <a:extLst>
                    <a:ext uri="{9D8B030D-6E8A-4147-A177-3AD203B41FA5}">
                      <a16:colId xmlns:a16="http://schemas.microsoft.com/office/drawing/2014/main" val="3724350800"/>
                    </a:ext>
                  </a:extLst>
                </a:gridCol>
                <a:gridCol w="411480">
                  <a:extLst>
                    <a:ext uri="{9D8B030D-6E8A-4147-A177-3AD203B41FA5}">
                      <a16:colId xmlns:a16="http://schemas.microsoft.com/office/drawing/2014/main" val="3879266035"/>
                    </a:ext>
                  </a:extLst>
                </a:gridCol>
                <a:gridCol w="411480">
                  <a:extLst>
                    <a:ext uri="{9D8B030D-6E8A-4147-A177-3AD203B41FA5}">
                      <a16:colId xmlns:a16="http://schemas.microsoft.com/office/drawing/2014/main" val="1896514124"/>
                    </a:ext>
                  </a:extLst>
                </a:gridCol>
                <a:gridCol w="411480">
                  <a:extLst>
                    <a:ext uri="{9D8B030D-6E8A-4147-A177-3AD203B41FA5}">
                      <a16:colId xmlns:a16="http://schemas.microsoft.com/office/drawing/2014/main" val="3462482598"/>
                    </a:ext>
                  </a:extLst>
                </a:gridCol>
                <a:gridCol w="411480">
                  <a:extLst>
                    <a:ext uri="{9D8B030D-6E8A-4147-A177-3AD203B41FA5}">
                      <a16:colId xmlns:a16="http://schemas.microsoft.com/office/drawing/2014/main" val="787576102"/>
                    </a:ext>
                  </a:extLst>
                </a:gridCol>
                <a:gridCol w="411480">
                  <a:extLst>
                    <a:ext uri="{9D8B030D-6E8A-4147-A177-3AD203B41FA5}">
                      <a16:colId xmlns:a16="http://schemas.microsoft.com/office/drawing/2014/main" val="3063482947"/>
                    </a:ext>
                  </a:extLst>
                </a:gridCol>
                <a:gridCol w="411480">
                  <a:extLst>
                    <a:ext uri="{9D8B030D-6E8A-4147-A177-3AD203B41FA5}">
                      <a16:colId xmlns:a16="http://schemas.microsoft.com/office/drawing/2014/main" val="35775579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15453252"/>
                  </a:ext>
                </a:extLst>
              </a:tr>
            </a:tbl>
          </a:graphicData>
        </a:graphic>
      </p:graphicFrame>
      <p:sp>
        <p:nvSpPr>
          <p:cNvPr id="4" name="Text Placeholder 3">
            <a:extLst>
              <a:ext uri="{FF2B5EF4-FFF2-40B4-BE49-F238E27FC236}">
                <a16:creationId xmlns:a16="http://schemas.microsoft.com/office/drawing/2014/main" id="{423917AC-E87E-4077-8170-8EDBA415ADB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076734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13D1C-8310-4F23-994F-8CDDBF64E5C6}"/>
              </a:ext>
            </a:extLst>
          </p:cNvPr>
          <p:cNvSpPr>
            <a:spLocks noGrp="1"/>
          </p:cNvSpPr>
          <p:nvPr>
            <p:ph type="title"/>
          </p:nvPr>
        </p:nvSpPr>
        <p:spPr/>
        <p:txBody>
          <a:bodyPr/>
          <a:lstStyle/>
          <a:p>
            <a:r>
              <a:rPr lang="en-US"/>
              <a:t>Facebook Top Posts Table | Baskin Robbins - 2 of 26</a:t>
            </a:r>
          </a:p>
        </p:txBody>
      </p:sp>
      <p:graphicFrame>
        <p:nvGraphicFramePr>
          <p:cNvPr id="5" name="Table Placeholder 4">
            <a:extLst>
              <a:ext uri="{FF2B5EF4-FFF2-40B4-BE49-F238E27FC236}">
                <a16:creationId xmlns:a16="http://schemas.microsoft.com/office/drawing/2014/main" id="{C9C2E34E-A4E0-4139-9C79-A4FE5DC7A9A4}"/>
              </a:ext>
            </a:extLst>
          </p:cNvPr>
          <p:cNvGraphicFramePr>
            <a:graphicFrameLocks noGrp="1"/>
          </p:cNvGraphicFramePr>
          <p:nvPr>
            <p:ph type="tbl" sz="quarter" idx="13"/>
            <p:extLst>
              <p:ext uri="{D42A27DB-BD31-4B8C-83A1-F6EECF244321}">
                <p14:modId xmlns:p14="http://schemas.microsoft.com/office/powerpoint/2010/main" val="248906213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5538292"/>
                    </a:ext>
                  </a:extLst>
                </a:gridCol>
                <a:gridCol w="411480">
                  <a:extLst>
                    <a:ext uri="{9D8B030D-6E8A-4147-A177-3AD203B41FA5}">
                      <a16:colId xmlns:a16="http://schemas.microsoft.com/office/drawing/2014/main" val="1924260169"/>
                    </a:ext>
                  </a:extLst>
                </a:gridCol>
                <a:gridCol w="411480">
                  <a:extLst>
                    <a:ext uri="{9D8B030D-6E8A-4147-A177-3AD203B41FA5}">
                      <a16:colId xmlns:a16="http://schemas.microsoft.com/office/drawing/2014/main" val="1140239657"/>
                    </a:ext>
                  </a:extLst>
                </a:gridCol>
                <a:gridCol w="411480">
                  <a:extLst>
                    <a:ext uri="{9D8B030D-6E8A-4147-A177-3AD203B41FA5}">
                      <a16:colId xmlns:a16="http://schemas.microsoft.com/office/drawing/2014/main" val="3423408406"/>
                    </a:ext>
                  </a:extLst>
                </a:gridCol>
                <a:gridCol w="411480">
                  <a:extLst>
                    <a:ext uri="{9D8B030D-6E8A-4147-A177-3AD203B41FA5}">
                      <a16:colId xmlns:a16="http://schemas.microsoft.com/office/drawing/2014/main" val="1964843229"/>
                    </a:ext>
                  </a:extLst>
                </a:gridCol>
                <a:gridCol w="411480">
                  <a:extLst>
                    <a:ext uri="{9D8B030D-6E8A-4147-A177-3AD203B41FA5}">
                      <a16:colId xmlns:a16="http://schemas.microsoft.com/office/drawing/2014/main" val="1692544151"/>
                    </a:ext>
                  </a:extLst>
                </a:gridCol>
                <a:gridCol w="411480">
                  <a:extLst>
                    <a:ext uri="{9D8B030D-6E8A-4147-A177-3AD203B41FA5}">
                      <a16:colId xmlns:a16="http://schemas.microsoft.com/office/drawing/2014/main" val="1670830061"/>
                    </a:ext>
                  </a:extLst>
                </a:gridCol>
                <a:gridCol w="411480">
                  <a:extLst>
                    <a:ext uri="{9D8B030D-6E8A-4147-A177-3AD203B41FA5}">
                      <a16:colId xmlns:a16="http://schemas.microsoft.com/office/drawing/2014/main" val="3170109034"/>
                    </a:ext>
                  </a:extLst>
                </a:gridCol>
                <a:gridCol w="411480">
                  <a:extLst>
                    <a:ext uri="{9D8B030D-6E8A-4147-A177-3AD203B41FA5}">
                      <a16:colId xmlns:a16="http://schemas.microsoft.com/office/drawing/2014/main" val="2122017523"/>
                    </a:ext>
                  </a:extLst>
                </a:gridCol>
                <a:gridCol w="411480">
                  <a:extLst>
                    <a:ext uri="{9D8B030D-6E8A-4147-A177-3AD203B41FA5}">
                      <a16:colId xmlns:a16="http://schemas.microsoft.com/office/drawing/2014/main" val="3062084333"/>
                    </a:ext>
                  </a:extLst>
                </a:gridCol>
                <a:gridCol w="411480">
                  <a:extLst>
                    <a:ext uri="{9D8B030D-6E8A-4147-A177-3AD203B41FA5}">
                      <a16:colId xmlns:a16="http://schemas.microsoft.com/office/drawing/2014/main" val="1840429642"/>
                    </a:ext>
                  </a:extLst>
                </a:gridCol>
                <a:gridCol w="411480">
                  <a:extLst>
                    <a:ext uri="{9D8B030D-6E8A-4147-A177-3AD203B41FA5}">
                      <a16:colId xmlns:a16="http://schemas.microsoft.com/office/drawing/2014/main" val="3322532104"/>
                    </a:ext>
                  </a:extLst>
                </a:gridCol>
                <a:gridCol w="411480">
                  <a:extLst>
                    <a:ext uri="{9D8B030D-6E8A-4147-A177-3AD203B41FA5}">
                      <a16:colId xmlns:a16="http://schemas.microsoft.com/office/drawing/2014/main" val="763565775"/>
                    </a:ext>
                  </a:extLst>
                </a:gridCol>
                <a:gridCol w="411480">
                  <a:extLst>
                    <a:ext uri="{9D8B030D-6E8A-4147-A177-3AD203B41FA5}">
                      <a16:colId xmlns:a16="http://schemas.microsoft.com/office/drawing/2014/main" val="1980520181"/>
                    </a:ext>
                  </a:extLst>
                </a:gridCol>
                <a:gridCol w="411480">
                  <a:extLst>
                    <a:ext uri="{9D8B030D-6E8A-4147-A177-3AD203B41FA5}">
                      <a16:colId xmlns:a16="http://schemas.microsoft.com/office/drawing/2014/main" val="241902875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838783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- 2020-04-02 06:58:22</a:t>
                      </a:r>
                      <a:r>
                        <a:rPr kumimoji="0" lang="en-US" sz="1000" b="0" i="0" u="none" strike="noStrike" kern="1200" cap="none" spc="0" normalizeH="0" baseline="0" noProof="0">
                          <a:ln>
                            <a:noFill/>
                          </a:ln>
                          <a:solidFill>
                            <a:prstClr val="black"/>
                          </a:solidFill>
                          <a:effectLst/>
                          <a:uLnTx/>
                          <a:uFillTx/>
                          <a:latin typeface="+mn-lt"/>
                          <a:ea typeface="+mn-ea"/>
                          <a:cs typeface="+mn-cs"/>
                        </a:rPr>
                        <a:t>
 We would love to thank all our medical superheroes for their sacrifices and efforts to keep us all safe. As a token of our appreciation, we’re giving away 10,000 Goldie Cake Sundaes!
‎</a:t>
                      </a:r>
                      <a:r>
                        <a:rPr kumimoji="0" lang="ar-AE" sz="1000" b="0" i="0" u="none" strike="noStrike" kern="1200" cap="none" spc="0" normalizeH="0" baseline="0" noProof="0">
                          <a:ln>
                            <a:noFill/>
                          </a:ln>
                          <a:solidFill>
                            <a:prstClr val="black"/>
                          </a:solidFill>
                          <a:effectLst/>
                          <a:uLnTx/>
                          <a:uFillTx/>
                          <a:latin typeface="+mn-lt"/>
                          <a:ea typeface="+mn-ea"/>
                          <a:cs typeface="+mn-cs"/>
                        </a:rPr>
                        <a:t>نود أن نشكر جميع أبطالنا العاملين في المجال الطبي على تضحياتهم وجهودهم للحفاظ على سلامتنا، ويسرنا أن نقدم لهم ١٠,٠٠٠ صنداي جولدي كيك مجاناً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0.015939593029493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329195403"/>
                  </a:ext>
                </a:extLst>
              </a:tr>
            </a:tbl>
          </a:graphicData>
        </a:graphic>
      </p:graphicFrame>
      <p:sp>
        <p:nvSpPr>
          <p:cNvPr id="4" name="Text Placeholder 3">
            <a:extLst>
              <a:ext uri="{FF2B5EF4-FFF2-40B4-BE49-F238E27FC236}">
                <a16:creationId xmlns:a16="http://schemas.microsoft.com/office/drawing/2014/main" id="{9A4B7A61-CADA-4D78-B3A6-9C75CBC201B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1021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57656-B1B9-45A0-9ABB-266B7DF563A3}"/>
              </a:ext>
            </a:extLst>
          </p:cNvPr>
          <p:cNvSpPr>
            <a:spLocks noGrp="1"/>
          </p:cNvSpPr>
          <p:nvPr>
            <p:ph type="title"/>
          </p:nvPr>
        </p:nvSpPr>
        <p:spPr/>
        <p:txBody>
          <a:bodyPr/>
          <a:lstStyle/>
          <a:p>
            <a:r>
              <a:rPr lang="en-US"/>
              <a:t>Facebook Top Posts Table | Baskin Robbins - 3 of 26</a:t>
            </a:r>
          </a:p>
        </p:txBody>
      </p:sp>
      <p:graphicFrame>
        <p:nvGraphicFramePr>
          <p:cNvPr id="5" name="Table Placeholder 4">
            <a:extLst>
              <a:ext uri="{FF2B5EF4-FFF2-40B4-BE49-F238E27FC236}">
                <a16:creationId xmlns:a16="http://schemas.microsoft.com/office/drawing/2014/main" id="{2AA5525F-CAF2-4A29-BD73-61B9694C6532}"/>
              </a:ext>
            </a:extLst>
          </p:cNvPr>
          <p:cNvGraphicFramePr>
            <a:graphicFrameLocks noGrp="1"/>
          </p:cNvGraphicFramePr>
          <p:nvPr>
            <p:ph type="tbl" sz="quarter" idx="13"/>
            <p:extLst>
              <p:ext uri="{D42A27DB-BD31-4B8C-83A1-F6EECF244321}">
                <p14:modId xmlns:p14="http://schemas.microsoft.com/office/powerpoint/2010/main" val="12660008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5254609"/>
                    </a:ext>
                  </a:extLst>
                </a:gridCol>
                <a:gridCol w="411480">
                  <a:extLst>
                    <a:ext uri="{9D8B030D-6E8A-4147-A177-3AD203B41FA5}">
                      <a16:colId xmlns:a16="http://schemas.microsoft.com/office/drawing/2014/main" val="1490891463"/>
                    </a:ext>
                  </a:extLst>
                </a:gridCol>
                <a:gridCol w="411480">
                  <a:extLst>
                    <a:ext uri="{9D8B030D-6E8A-4147-A177-3AD203B41FA5}">
                      <a16:colId xmlns:a16="http://schemas.microsoft.com/office/drawing/2014/main" val="1180838716"/>
                    </a:ext>
                  </a:extLst>
                </a:gridCol>
                <a:gridCol w="411480">
                  <a:extLst>
                    <a:ext uri="{9D8B030D-6E8A-4147-A177-3AD203B41FA5}">
                      <a16:colId xmlns:a16="http://schemas.microsoft.com/office/drawing/2014/main" val="532447618"/>
                    </a:ext>
                  </a:extLst>
                </a:gridCol>
                <a:gridCol w="411480">
                  <a:extLst>
                    <a:ext uri="{9D8B030D-6E8A-4147-A177-3AD203B41FA5}">
                      <a16:colId xmlns:a16="http://schemas.microsoft.com/office/drawing/2014/main" val="3326614247"/>
                    </a:ext>
                  </a:extLst>
                </a:gridCol>
                <a:gridCol w="411480">
                  <a:extLst>
                    <a:ext uri="{9D8B030D-6E8A-4147-A177-3AD203B41FA5}">
                      <a16:colId xmlns:a16="http://schemas.microsoft.com/office/drawing/2014/main" val="3554062342"/>
                    </a:ext>
                  </a:extLst>
                </a:gridCol>
                <a:gridCol w="411480">
                  <a:extLst>
                    <a:ext uri="{9D8B030D-6E8A-4147-A177-3AD203B41FA5}">
                      <a16:colId xmlns:a16="http://schemas.microsoft.com/office/drawing/2014/main" val="3345305907"/>
                    </a:ext>
                  </a:extLst>
                </a:gridCol>
                <a:gridCol w="411480">
                  <a:extLst>
                    <a:ext uri="{9D8B030D-6E8A-4147-A177-3AD203B41FA5}">
                      <a16:colId xmlns:a16="http://schemas.microsoft.com/office/drawing/2014/main" val="833347825"/>
                    </a:ext>
                  </a:extLst>
                </a:gridCol>
                <a:gridCol w="411480">
                  <a:extLst>
                    <a:ext uri="{9D8B030D-6E8A-4147-A177-3AD203B41FA5}">
                      <a16:colId xmlns:a16="http://schemas.microsoft.com/office/drawing/2014/main" val="1154367106"/>
                    </a:ext>
                  </a:extLst>
                </a:gridCol>
                <a:gridCol w="411480">
                  <a:extLst>
                    <a:ext uri="{9D8B030D-6E8A-4147-A177-3AD203B41FA5}">
                      <a16:colId xmlns:a16="http://schemas.microsoft.com/office/drawing/2014/main" val="1842792116"/>
                    </a:ext>
                  </a:extLst>
                </a:gridCol>
                <a:gridCol w="411480">
                  <a:extLst>
                    <a:ext uri="{9D8B030D-6E8A-4147-A177-3AD203B41FA5}">
                      <a16:colId xmlns:a16="http://schemas.microsoft.com/office/drawing/2014/main" val="793126948"/>
                    </a:ext>
                  </a:extLst>
                </a:gridCol>
                <a:gridCol w="411480">
                  <a:extLst>
                    <a:ext uri="{9D8B030D-6E8A-4147-A177-3AD203B41FA5}">
                      <a16:colId xmlns:a16="http://schemas.microsoft.com/office/drawing/2014/main" val="1237270864"/>
                    </a:ext>
                  </a:extLst>
                </a:gridCol>
                <a:gridCol w="411480">
                  <a:extLst>
                    <a:ext uri="{9D8B030D-6E8A-4147-A177-3AD203B41FA5}">
                      <a16:colId xmlns:a16="http://schemas.microsoft.com/office/drawing/2014/main" val="1489778932"/>
                    </a:ext>
                  </a:extLst>
                </a:gridCol>
                <a:gridCol w="411480">
                  <a:extLst>
                    <a:ext uri="{9D8B030D-6E8A-4147-A177-3AD203B41FA5}">
                      <a16:colId xmlns:a16="http://schemas.microsoft.com/office/drawing/2014/main" val="3929707119"/>
                    </a:ext>
                  </a:extLst>
                </a:gridCol>
                <a:gridCol w="411480">
                  <a:extLst>
                    <a:ext uri="{9D8B030D-6E8A-4147-A177-3AD203B41FA5}">
                      <a16:colId xmlns:a16="http://schemas.microsoft.com/office/drawing/2014/main" val="3139205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850562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- 2020-04-23 17:03:37</a:t>
                      </a:r>
                      <a:r>
                        <a:rPr kumimoji="0" lang="en-US" sz="1000" b="0" i="0" u="none" strike="noStrike" kern="1200" cap="none" spc="0" normalizeH="0" baseline="0" noProof="0">
                          <a:ln>
                            <a:noFill/>
                          </a:ln>
                          <a:solidFill>
                            <a:prstClr val="black"/>
                          </a:solidFill>
                          <a:effectLst/>
                          <a:uLnTx/>
                          <a:uFillTx/>
                          <a:latin typeface="+mn-lt"/>
                          <a:ea typeface="+mn-ea"/>
                          <a:cs typeface="+mn-cs"/>
                        </a:rPr>
                        <a:t>
 Ramadan Kareem from our Baskin Robbins family to yours
</a:t>
                      </a:r>
                      <a:r>
                        <a:rPr kumimoji="0" lang="ar-AE" sz="1000" b="0" i="0" u="none" strike="noStrike" kern="1200" cap="none" spc="0" normalizeH="0" baseline="0" noProof="0">
                          <a:ln>
                            <a:noFill/>
                          </a:ln>
                          <a:solidFill>
                            <a:prstClr val="black"/>
                          </a:solidFill>
                          <a:effectLst/>
                          <a:uLnTx/>
                          <a:uFillTx/>
                          <a:latin typeface="+mn-lt"/>
                          <a:ea typeface="+mn-ea"/>
                          <a:cs typeface="+mn-cs"/>
                        </a:rPr>
                        <a:t>رمضان كريم من عائلة باسكن روبنز لعائلتك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0.015440144846964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663530720"/>
                  </a:ext>
                </a:extLst>
              </a:tr>
            </a:tbl>
          </a:graphicData>
        </a:graphic>
      </p:graphicFrame>
      <p:sp>
        <p:nvSpPr>
          <p:cNvPr id="4" name="Text Placeholder 3">
            <a:extLst>
              <a:ext uri="{FF2B5EF4-FFF2-40B4-BE49-F238E27FC236}">
                <a16:creationId xmlns:a16="http://schemas.microsoft.com/office/drawing/2014/main" id="{544E3414-A3EF-4AB9-B77B-E912DDE6CB8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55143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5178F-424D-4BC4-AB12-963F696CBA11}"/>
              </a:ext>
            </a:extLst>
          </p:cNvPr>
          <p:cNvSpPr>
            <a:spLocks noGrp="1"/>
          </p:cNvSpPr>
          <p:nvPr>
            <p:ph type="title"/>
          </p:nvPr>
        </p:nvSpPr>
        <p:spPr/>
        <p:txBody>
          <a:bodyPr/>
          <a:lstStyle/>
          <a:p>
            <a:r>
              <a:rPr lang="en-US"/>
              <a:t>Facebook Top Posts Table | Baskin Robbins - 4 of 26</a:t>
            </a:r>
          </a:p>
        </p:txBody>
      </p:sp>
      <p:graphicFrame>
        <p:nvGraphicFramePr>
          <p:cNvPr id="5" name="Table Placeholder 4">
            <a:extLst>
              <a:ext uri="{FF2B5EF4-FFF2-40B4-BE49-F238E27FC236}">
                <a16:creationId xmlns:a16="http://schemas.microsoft.com/office/drawing/2014/main" id="{F279669A-3583-42BE-8592-30C823937287}"/>
              </a:ext>
            </a:extLst>
          </p:cNvPr>
          <p:cNvGraphicFramePr>
            <a:graphicFrameLocks noGrp="1"/>
          </p:cNvGraphicFramePr>
          <p:nvPr>
            <p:ph type="tbl" sz="quarter" idx="13"/>
            <p:extLst>
              <p:ext uri="{D42A27DB-BD31-4B8C-83A1-F6EECF244321}">
                <p14:modId xmlns:p14="http://schemas.microsoft.com/office/powerpoint/2010/main" val="10936611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9710344"/>
                    </a:ext>
                  </a:extLst>
                </a:gridCol>
                <a:gridCol w="411480">
                  <a:extLst>
                    <a:ext uri="{9D8B030D-6E8A-4147-A177-3AD203B41FA5}">
                      <a16:colId xmlns:a16="http://schemas.microsoft.com/office/drawing/2014/main" val="2321536778"/>
                    </a:ext>
                  </a:extLst>
                </a:gridCol>
                <a:gridCol w="411480">
                  <a:extLst>
                    <a:ext uri="{9D8B030D-6E8A-4147-A177-3AD203B41FA5}">
                      <a16:colId xmlns:a16="http://schemas.microsoft.com/office/drawing/2014/main" val="3896810679"/>
                    </a:ext>
                  </a:extLst>
                </a:gridCol>
                <a:gridCol w="411480">
                  <a:extLst>
                    <a:ext uri="{9D8B030D-6E8A-4147-A177-3AD203B41FA5}">
                      <a16:colId xmlns:a16="http://schemas.microsoft.com/office/drawing/2014/main" val="3930175585"/>
                    </a:ext>
                  </a:extLst>
                </a:gridCol>
                <a:gridCol w="411480">
                  <a:extLst>
                    <a:ext uri="{9D8B030D-6E8A-4147-A177-3AD203B41FA5}">
                      <a16:colId xmlns:a16="http://schemas.microsoft.com/office/drawing/2014/main" val="3381623381"/>
                    </a:ext>
                  </a:extLst>
                </a:gridCol>
                <a:gridCol w="411480">
                  <a:extLst>
                    <a:ext uri="{9D8B030D-6E8A-4147-A177-3AD203B41FA5}">
                      <a16:colId xmlns:a16="http://schemas.microsoft.com/office/drawing/2014/main" val="2497185375"/>
                    </a:ext>
                  </a:extLst>
                </a:gridCol>
                <a:gridCol w="411480">
                  <a:extLst>
                    <a:ext uri="{9D8B030D-6E8A-4147-A177-3AD203B41FA5}">
                      <a16:colId xmlns:a16="http://schemas.microsoft.com/office/drawing/2014/main" val="3843281895"/>
                    </a:ext>
                  </a:extLst>
                </a:gridCol>
                <a:gridCol w="411480">
                  <a:extLst>
                    <a:ext uri="{9D8B030D-6E8A-4147-A177-3AD203B41FA5}">
                      <a16:colId xmlns:a16="http://schemas.microsoft.com/office/drawing/2014/main" val="4219513223"/>
                    </a:ext>
                  </a:extLst>
                </a:gridCol>
                <a:gridCol w="411480">
                  <a:extLst>
                    <a:ext uri="{9D8B030D-6E8A-4147-A177-3AD203B41FA5}">
                      <a16:colId xmlns:a16="http://schemas.microsoft.com/office/drawing/2014/main" val="2165841644"/>
                    </a:ext>
                  </a:extLst>
                </a:gridCol>
                <a:gridCol w="411480">
                  <a:extLst>
                    <a:ext uri="{9D8B030D-6E8A-4147-A177-3AD203B41FA5}">
                      <a16:colId xmlns:a16="http://schemas.microsoft.com/office/drawing/2014/main" val="2174205787"/>
                    </a:ext>
                  </a:extLst>
                </a:gridCol>
                <a:gridCol w="411480">
                  <a:extLst>
                    <a:ext uri="{9D8B030D-6E8A-4147-A177-3AD203B41FA5}">
                      <a16:colId xmlns:a16="http://schemas.microsoft.com/office/drawing/2014/main" val="1780914863"/>
                    </a:ext>
                  </a:extLst>
                </a:gridCol>
                <a:gridCol w="411480">
                  <a:extLst>
                    <a:ext uri="{9D8B030D-6E8A-4147-A177-3AD203B41FA5}">
                      <a16:colId xmlns:a16="http://schemas.microsoft.com/office/drawing/2014/main" val="646333988"/>
                    </a:ext>
                  </a:extLst>
                </a:gridCol>
                <a:gridCol w="411480">
                  <a:extLst>
                    <a:ext uri="{9D8B030D-6E8A-4147-A177-3AD203B41FA5}">
                      <a16:colId xmlns:a16="http://schemas.microsoft.com/office/drawing/2014/main" val="2344341391"/>
                    </a:ext>
                  </a:extLst>
                </a:gridCol>
                <a:gridCol w="411480">
                  <a:extLst>
                    <a:ext uri="{9D8B030D-6E8A-4147-A177-3AD203B41FA5}">
                      <a16:colId xmlns:a16="http://schemas.microsoft.com/office/drawing/2014/main" val="2634623662"/>
                    </a:ext>
                  </a:extLst>
                </a:gridCol>
                <a:gridCol w="411480">
                  <a:extLst>
                    <a:ext uri="{9D8B030D-6E8A-4147-A177-3AD203B41FA5}">
                      <a16:colId xmlns:a16="http://schemas.microsoft.com/office/drawing/2014/main" val="39949526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4382189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- 2020-04-08 08:55:36</a:t>
                      </a:r>
                      <a:r>
                        <a:rPr kumimoji="0" lang="en-US" sz="1000" b="0" i="0" u="none" strike="noStrike" kern="1200" cap="none" spc="0" normalizeH="0" baseline="0" noProof="0">
                          <a:ln>
                            <a:noFill/>
                          </a:ln>
                          <a:solidFill>
                            <a:prstClr val="black"/>
                          </a:solidFill>
                          <a:effectLst/>
                          <a:uLnTx/>
                          <a:uFillTx/>
                          <a:latin typeface="+mn-lt"/>
                          <a:ea typeface="+mn-ea"/>
                          <a:cs typeface="+mn-cs"/>
                        </a:rPr>
                        <a:t>
 We’re Still open For Delivery
#HereToDeliver
</a:t>
                      </a:r>
                      <a:r>
                        <a:rPr kumimoji="0" lang="ar-AE" sz="1000" b="0" i="0" u="none" strike="noStrike" kern="1200" cap="none" spc="0" normalizeH="0" baseline="0" noProof="0">
                          <a:ln>
                            <a:noFill/>
                          </a:ln>
                          <a:solidFill>
                            <a:prstClr val="black"/>
                          </a:solidFill>
                          <a:effectLst/>
                          <a:uLnTx/>
                          <a:uFillTx/>
                          <a:latin typeface="+mn-lt"/>
                          <a:ea typeface="+mn-ea"/>
                          <a:cs typeface="+mn-cs"/>
                        </a:rPr>
                        <a:t>موجودين لخدمتكم وبنوصل لكم لباب بيتكم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0.013592495552546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907743270"/>
                  </a:ext>
                </a:extLst>
              </a:tr>
            </a:tbl>
          </a:graphicData>
        </a:graphic>
      </p:graphicFrame>
      <p:sp>
        <p:nvSpPr>
          <p:cNvPr id="4" name="Text Placeholder 3">
            <a:extLst>
              <a:ext uri="{FF2B5EF4-FFF2-40B4-BE49-F238E27FC236}">
                <a16:creationId xmlns:a16="http://schemas.microsoft.com/office/drawing/2014/main" id="{83118F29-689C-4821-936F-2842AEEBD74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14352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06034-2622-49EB-8420-9A2D3031E61E}"/>
              </a:ext>
            </a:extLst>
          </p:cNvPr>
          <p:cNvSpPr>
            <a:spLocks noGrp="1"/>
          </p:cNvSpPr>
          <p:nvPr>
            <p:ph type="title"/>
          </p:nvPr>
        </p:nvSpPr>
        <p:spPr/>
        <p:txBody>
          <a:bodyPr/>
          <a:lstStyle/>
          <a:p>
            <a:r>
              <a:rPr lang="en-US"/>
              <a:t>Facebook Top Posts Table | Baskin Robbins - 5 of 26</a:t>
            </a:r>
          </a:p>
        </p:txBody>
      </p:sp>
      <p:graphicFrame>
        <p:nvGraphicFramePr>
          <p:cNvPr id="5" name="Table Placeholder 4">
            <a:extLst>
              <a:ext uri="{FF2B5EF4-FFF2-40B4-BE49-F238E27FC236}">
                <a16:creationId xmlns:a16="http://schemas.microsoft.com/office/drawing/2014/main" id="{1758B423-6E25-468A-9877-A1F42C6FD702}"/>
              </a:ext>
            </a:extLst>
          </p:cNvPr>
          <p:cNvGraphicFramePr>
            <a:graphicFrameLocks noGrp="1"/>
          </p:cNvGraphicFramePr>
          <p:nvPr>
            <p:ph type="tbl" sz="quarter" idx="13"/>
            <p:extLst>
              <p:ext uri="{D42A27DB-BD31-4B8C-83A1-F6EECF244321}">
                <p14:modId xmlns:p14="http://schemas.microsoft.com/office/powerpoint/2010/main" val="12015990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6959415"/>
                    </a:ext>
                  </a:extLst>
                </a:gridCol>
                <a:gridCol w="411480">
                  <a:extLst>
                    <a:ext uri="{9D8B030D-6E8A-4147-A177-3AD203B41FA5}">
                      <a16:colId xmlns:a16="http://schemas.microsoft.com/office/drawing/2014/main" val="1575719279"/>
                    </a:ext>
                  </a:extLst>
                </a:gridCol>
                <a:gridCol w="411480">
                  <a:extLst>
                    <a:ext uri="{9D8B030D-6E8A-4147-A177-3AD203B41FA5}">
                      <a16:colId xmlns:a16="http://schemas.microsoft.com/office/drawing/2014/main" val="2359726234"/>
                    </a:ext>
                  </a:extLst>
                </a:gridCol>
                <a:gridCol w="411480">
                  <a:extLst>
                    <a:ext uri="{9D8B030D-6E8A-4147-A177-3AD203B41FA5}">
                      <a16:colId xmlns:a16="http://schemas.microsoft.com/office/drawing/2014/main" val="436601839"/>
                    </a:ext>
                  </a:extLst>
                </a:gridCol>
                <a:gridCol w="411480">
                  <a:extLst>
                    <a:ext uri="{9D8B030D-6E8A-4147-A177-3AD203B41FA5}">
                      <a16:colId xmlns:a16="http://schemas.microsoft.com/office/drawing/2014/main" val="2697953142"/>
                    </a:ext>
                  </a:extLst>
                </a:gridCol>
                <a:gridCol w="411480">
                  <a:extLst>
                    <a:ext uri="{9D8B030D-6E8A-4147-A177-3AD203B41FA5}">
                      <a16:colId xmlns:a16="http://schemas.microsoft.com/office/drawing/2014/main" val="948876049"/>
                    </a:ext>
                  </a:extLst>
                </a:gridCol>
                <a:gridCol w="411480">
                  <a:extLst>
                    <a:ext uri="{9D8B030D-6E8A-4147-A177-3AD203B41FA5}">
                      <a16:colId xmlns:a16="http://schemas.microsoft.com/office/drawing/2014/main" val="2874037531"/>
                    </a:ext>
                  </a:extLst>
                </a:gridCol>
                <a:gridCol w="411480">
                  <a:extLst>
                    <a:ext uri="{9D8B030D-6E8A-4147-A177-3AD203B41FA5}">
                      <a16:colId xmlns:a16="http://schemas.microsoft.com/office/drawing/2014/main" val="2444581659"/>
                    </a:ext>
                  </a:extLst>
                </a:gridCol>
                <a:gridCol w="411480">
                  <a:extLst>
                    <a:ext uri="{9D8B030D-6E8A-4147-A177-3AD203B41FA5}">
                      <a16:colId xmlns:a16="http://schemas.microsoft.com/office/drawing/2014/main" val="2806491352"/>
                    </a:ext>
                  </a:extLst>
                </a:gridCol>
                <a:gridCol w="411480">
                  <a:extLst>
                    <a:ext uri="{9D8B030D-6E8A-4147-A177-3AD203B41FA5}">
                      <a16:colId xmlns:a16="http://schemas.microsoft.com/office/drawing/2014/main" val="284107436"/>
                    </a:ext>
                  </a:extLst>
                </a:gridCol>
                <a:gridCol w="411480">
                  <a:extLst>
                    <a:ext uri="{9D8B030D-6E8A-4147-A177-3AD203B41FA5}">
                      <a16:colId xmlns:a16="http://schemas.microsoft.com/office/drawing/2014/main" val="399313319"/>
                    </a:ext>
                  </a:extLst>
                </a:gridCol>
                <a:gridCol w="411480">
                  <a:extLst>
                    <a:ext uri="{9D8B030D-6E8A-4147-A177-3AD203B41FA5}">
                      <a16:colId xmlns:a16="http://schemas.microsoft.com/office/drawing/2014/main" val="2161726648"/>
                    </a:ext>
                  </a:extLst>
                </a:gridCol>
                <a:gridCol w="411480">
                  <a:extLst>
                    <a:ext uri="{9D8B030D-6E8A-4147-A177-3AD203B41FA5}">
                      <a16:colId xmlns:a16="http://schemas.microsoft.com/office/drawing/2014/main" val="3045303264"/>
                    </a:ext>
                  </a:extLst>
                </a:gridCol>
                <a:gridCol w="411480">
                  <a:extLst>
                    <a:ext uri="{9D8B030D-6E8A-4147-A177-3AD203B41FA5}">
                      <a16:colId xmlns:a16="http://schemas.microsoft.com/office/drawing/2014/main" val="3474534379"/>
                    </a:ext>
                  </a:extLst>
                </a:gridCol>
                <a:gridCol w="411480">
                  <a:extLst>
                    <a:ext uri="{9D8B030D-6E8A-4147-A177-3AD203B41FA5}">
                      <a16:colId xmlns:a16="http://schemas.microsoft.com/office/drawing/2014/main" val="54628936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842296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- 2020-04-05 16:10:54</a:t>
                      </a:r>
                      <a:r>
                        <a:rPr kumimoji="0" lang="en-US" sz="1000" b="0" i="0" u="none" strike="noStrike" kern="1200" cap="none" spc="0" normalizeH="0" baseline="0" noProof="0">
                          <a:ln>
                            <a:noFill/>
                          </a:ln>
                          <a:solidFill>
                            <a:prstClr val="black"/>
                          </a:solidFill>
                          <a:effectLst/>
                          <a:uLnTx/>
                          <a:uFillTx/>
                          <a:latin typeface="+mn-lt"/>
                          <a:ea typeface="+mn-ea"/>
                          <a:cs typeface="+mn-cs"/>
                        </a:rPr>
                        <a:t>
 Caramel Fig Cheese is this month's irresistible flavor
Cheesecake-flavored ice cream with a honey fig caramel ribbon, sprinkled with cheesecake pieces and Crème Brûléesugar. it's kind of a fig deal!
</a:t>
                      </a:r>
                      <a:r>
                        <a:rPr kumimoji="0" lang="ar-AE" sz="1000" b="0" i="0" u="none" strike="noStrike" kern="1200" cap="none" spc="0" normalizeH="0" baseline="0" noProof="0">
                          <a:ln>
                            <a:noFill/>
                          </a:ln>
                          <a:solidFill>
                            <a:prstClr val="black"/>
                          </a:solidFill>
                          <a:effectLst/>
                          <a:uLnTx/>
                          <a:uFillTx/>
                          <a:latin typeface="+mn-lt"/>
                          <a:ea typeface="+mn-ea"/>
                          <a:cs typeface="+mn-cs"/>
                        </a:rPr>
                        <a:t>هذا الشهر نكهة كراميل تشيز كيك التين لا يمكن مقاومتها
آيس كريم بنكهة التشيز كيك ويزيّنه شريط من تين الكراميل، ومعه قطع من التشيز كيك وسكر الكريم بروليه. لذيذة للغاية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0.0065402597954697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053201640"/>
                  </a:ext>
                </a:extLst>
              </a:tr>
            </a:tbl>
          </a:graphicData>
        </a:graphic>
      </p:graphicFrame>
      <p:sp>
        <p:nvSpPr>
          <p:cNvPr id="4" name="Text Placeholder 3">
            <a:extLst>
              <a:ext uri="{FF2B5EF4-FFF2-40B4-BE49-F238E27FC236}">
                <a16:creationId xmlns:a16="http://schemas.microsoft.com/office/drawing/2014/main" id="{5744CC89-5897-411C-9873-CB725E0CECB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83212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6799B-9860-448B-8D37-2B8619F239C8}"/>
              </a:ext>
            </a:extLst>
          </p:cNvPr>
          <p:cNvSpPr>
            <a:spLocks noGrp="1"/>
          </p:cNvSpPr>
          <p:nvPr>
            <p:ph type="title"/>
          </p:nvPr>
        </p:nvSpPr>
        <p:spPr/>
        <p:txBody>
          <a:bodyPr/>
          <a:lstStyle/>
          <a:p>
            <a:r>
              <a:rPr lang="en-US"/>
              <a:t>Facebook Top Posts Table | Baskin Robbins - 6 of 26</a:t>
            </a:r>
          </a:p>
        </p:txBody>
      </p:sp>
      <p:graphicFrame>
        <p:nvGraphicFramePr>
          <p:cNvPr id="5" name="Table Placeholder 4">
            <a:extLst>
              <a:ext uri="{FF2B5EF4-FFF2-40B4-BE49-F238E27FC236}">
                <a16:creationId xmlns:a16="http://schemas.microsoft.com/office/drawing/2014/main" id="{076FBB3F-6293-439D-A680-4F208149AA31}"/>
              </a:ext>
            </a:extLst>
          </p:cNvPr>
          <p:cNvGraphicFramePr>
            <a:graphicFrameLocks noGrp="1"/>
          </p:cNvGraphicFramePr>
          <p:nvPr>
            <p:ph type="tbl" sz="quarter" idx="13"/>
            <p:extLst>
              <p:ext uri="{D42A27DB-BD31-4B8C-83A1-F6EECF244321}">
                <p14:modId xmlns:p14="http://schemas.microsoft.com/office/powerpoint/2010/main" val="22170703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1783002"/>
                    </a:ext>
                  </a:extLst>
                </a:gridCol>
                <a:gridCol w="411480">
                  <a:extLst>
                    <a:ext uri="{9D8B030D-6E8A-4147-A177-3AD203B41FA5}">
                      <a16:colId xmlns:a16="http://schemas.microsoft.com/office/drawing/2014/main" val="3353931661"/>
                    </a:ext>
                  </a:extLst>
                </a:gridCol>
                <a:gridCol w="411480">
                  <a:extLst>
                    <a:ext uri="{9D8B030D-6E8A-4147-A177-3AD203B41FA5}">
                      <a16:colId xmlns:a16="http://schemas.microsoft.com/office/drawing/2014/main" val="4210788584"/>
                    </a:ext>
                  </a:extLst>
                </a:gridCol>
                <a:gridCol w="411480">
                  <a:extLst>
                    <a:ext uri="{9D8B030D-6E8A-4147-A177-3AD203B41FA5}">
                      <a16:colId xmlns:a16="http://schemas.microsoft.com/office/drawing/2014/main" val="3597838428"/>
                    </a:ext>
                  </a:extLst>
                </a:gridCol>
                <a:gridCol w="411480">
                  <a:extLst>
                    <a:ext uri="{9D8B030D-6E8A-4147-A177-3AD203B41FA5}">
                      <a16:colId xmlns:a16="http://schemas.microsoft.com/office/drawing/2014/main" val="5397455"/>
                    </a:ext>
                  </a:extLst>
                </a:gridCol>
                <a:gridCol w="411480">
                  <a:extLst>
                    <a:ext uri="{9D8B030D-6E8A-4147-A177-3AD203B41FA5}">
                      <a16:colId xmlns:a16="http://schemas.microsoft.com/office/drawing/2014/main" val="840501144"/>
                    </a:ext>
                  </a:extLst>
                </a:gridCol>
                <a:gridCol w="411480">
                  <a:extLst>
                    <a:ext uri="{9D8B030D-6E8A-4147-A177-3AD203B41FA5}">
                      <a16:colId xmlns:a16="http://schemas.microsoft.com/office/drawing/2014/main" val="1073117651"/>
                    </a:ext>
                  </a:extLst>
                </a:gridCol>
                <a:gridCol w="411480">
                  <a:extLst>
                    <a:ext uri="{9D8B030D-6E8A-4147-A177-3AD203B41FA5}">
                      <a16:colId xmlns:a16="http://schemas.microsoft.com/office/drawing/2014/main" val="3452828505"/>
                    </a:ext>
                  </a:extLst>
                </a:gridCol>
                <a:gridCol w="411480">
                  <a:extLst>
                    <a:ext uri="{9D8B030D-6E8A-4147-A177-3AD203B41FA5}">
                      <a16:colId xmlns:a16="http://schemas.microsoft.com/office/drawing/2014/main" val="264088371"/>
                    </a:ext>
                  </a:extLst>
                </a:gridCol>
                <a:gridCol w="411480">
                  <a:extLst>
                    <a:ext uri="{9D8B030D-6E8A-4147-A177-3AD203B41FA5}">
                      <a16:colId xmlns:a16="http://schemas.microsoft.com/office/drawing/2014/main" val="1354968971"/>
                    </a:ext>
                  </a:extLst>
                </a:gridCol>
                <a:gridCol w="411480">
                  <a:extLst>
                    <a:ext uri="{9D8B030D-6E8A-4147-A177-3AD203B41FA5}">
                      <a16:colId xmlns:a16="http://schemas.microsoft.com/office/drawing/2014/main" val="166001862"/>
                    </a:ext>
                  </a:extLst>
                </a:gridCol>
                <a:gridCol w="411480">
                  <a:extLst>
                    <a:ext uri="{9D8B030D-6E8A-4147-A177-3AD203B41FA5}">
                      <a16:colId xmlns:a16="http://schemas.microsoft.com/office/drawing/2014/main" val="24636979"/>
                    </a:ext>
                  </a:extLst>
                </a:gridCol>
                <a:gridCol w="411480">
                  <a:extLst>
                    <a:ext uri="{9D8B030D-6E8A-4147-A177-3AD203B41FA5}">
                      <a16:colId xmlns:a16="http://schemas.microsoft.com/office/drawing/2014/main" val="3163277592"/>
                    </a:ext>
                  </a:extLst>
                </a:gridCol>
                <a:gridCol w="411480">
                  <a:extLst>
                    <a:ext uri="{9D8B030D-6E8A-4147-A177-3AD203B41FA5}">
                      <a16:colId xmlns:a16="http://schemas.microsoft.com/office/drawing/2014/main" val="1490230674"/>
                    </a:ext>
                  </a:extLst>
                </a:gridCol>
                <a:gridCol w="411480">
                  <a:extLst>
                    <a:ext uri="{9D8B030D-6E8A-4147-A177-3AD203B41FA5}">
                      <a16:colId xmlns:a16="http://schemas.microsoft.com/office/drawing/2014/main" val="17143213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8727535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- 2020-04-01 15:11:51</a:t>
                      </a:r>
                      <a:r>
                        <a:rPr kumimoji="0" lang="en-US" sz="1000" b="0" i="0" u="none" strike="noStrike" kern="1200" cap="none" spc="0" normalizeH="0" baseline="0" noProof="0">
                          <a:ln>
                            <a:noFill/>
                          </a:ln>
                          <a:solidFill>
                            <a:prstClr val="black"/>
                          </a:solidFill>
                          <a:effectLst/>
                          <a:uLnTx/>
                          <a:uFillTx/>
                          <a:latin typeface="+mn-lt"/>
                          <a:ea typeface="+mn-ea"/>
                          <a:cs typeface="+mn-cs"/>
                        </a:rPr>
                        <a:t>
 We’re still here and scooping for you with the safest service and delivery methods.
Stay safe #Stay_Home
</a:t>
                      </a:r>
                      <a:r>
                        <a:rPr kumimoji="0" lang="ar-AE" sz="1000" b="0" i="0" u="none" strike="noStrike" kern="1200" cap="none" spc="0" normalizeH="0" baseline="0" noProof="0">
                          <a:ln>
                            <a:noFill/>
                          </a:ln>
                          <a:solidFill>
                            <a:prstClr val="black"/>
                          </a:solidFill>
                          <a:effectLst/>
                          <a:uLnTx/>
                          <a:uFillTx/>
                          <a:latin typeface="+mn-lt"/>
                          <a:ea typeface="+mn-ea"/>
                          <a:cs typeface="+mn-cs"/>
                        </a:rPr>
                        <a:t>موجودين لخدمتكم 
وبنقدم لكم الآيس الكريم اللي تحبونه.
 بأكثر وسائل الخدمة و التوصيل أماناً على صحتكم. 
ابقوا آمنين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0.0062332143879346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011604293"/>
                  </a:ext>
                </a:extLst>
              </a:tr>
            </a:tbl>
          </a:graphicData>
        </a:graphic>
      </p:graphicFrame>
      <p:sp>
        <p:nvSpPr>
          <p:cNvPr id="4" name="Text Placeholder 3">
            <a:extLst>
              <a:ext uri="{FF2B5EF4-FFF2-40B4-BE49-F238E27FC236}">
                <a16:creationId xmlns:a16="http://schemas.microsoft.com/office/drawing/2014/main" id="{5FFA889D-C760-4625-890B-FC6FA9ED45E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08351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9C3CF-B86D-4343-8749-C488947ED637}"/>
              </a:ext>
            </a:extLst>
          </p:cNvPr>
          <p:cNvSpPr>
            <a:spLocks noGrp="1"/>
          </p:cNvSpPr>
          <p:nvPr>
            <p:ph type="title"/>
          </p:nvPr>
        </p:nvSpPr>
        <p:spPr/>
        <p:txBody>
          <a:bodyPr/>
          <a:lstStyle/>
          <a:p>
            <a:r>
              <a:rPr lang="en-US"/>
              <a:t>Facebook Top Posts Table | Baskin Robbins - 7 of 26</a:t>
            </a:r>
          </a:p>
        </p:txBody>
      </p:sp>
      <p:graphicFrame>
        <p:nvGraphicFramePr>
          <p:cNvPr id="5" name="Table Placeholder 4">
            <a:extLst>
              <a:ext uri="{FF2B5EF4-FFF2-40B4-BE49-F238E27FC236}">
                <a16:creationId xmlns:a16="http://schemas.microsoft.com/office/drawing/2014/main" id="{11A9CD83-75EB-46F6-A8F2-C9FD4139C2D4}"/>
              </a:ext>
            </a:extLst>
          </p:cNvPr>
          <p:cNvGraphicFramePr>
            <a:graphicFrameLocks noGrp="1"/>
          </p:cNvGraphicFramePr>
          <p:nvPr>
            <p:ph type="tbl" sz="quarter" idx="13"/>
            <p:extLst>
              <p:ext uri="{D42A27DB-BD31-4B8C-83A1-F6EECF244321}">
                <p14:modId xmlns:p14="http://schemas.microsoft.com/office/powerpoint/2010/main" val="32734998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54515584"/>
                    </a:ext>
                  </a:extLst>
                </a:gridCol>
                <a:gridCol w="411480">
                  <a:extLst>
                    <a:ext uri="{9D8B030D-6E8A-4147-A177-3AD203B41FA5}">
                      <a16:colId xmlns:a16="http://schemas.microsoft.com/office/drawing/2014/main" val="2114258059"/>
                    </a:ext>
                  </a:extLst>
                </a:gridCol>
                <a:gridCol w="411480">
                  <a:extLst>
                    <a:ext uri="{9D8B030D-6E8A-4147-A177-3AD203B41FA5}">
                      <a16:colId xmlns:a16="http://schemas.microsoft.com/office/drawing/2014/main" val="1640966729"/>
                    </a:ext>
                  </a:extLst>
                </a:gridCol>
                <a:gridCol w="411480">
                  <a:extLst>
                    <a:ext uri="{9D8B030D-6E8A-4147-A177-3AD203B41FA5}">
                      <a16:colId xmlns:a16="http://schemas.microsoft.com/office/drawing/2014/main" val="3236838595"/>
                    </a:ext>
                  </a:extLst>
                </a:gridCol>
                <a:gridCol w="411480">
                  <a:extLst>
                    <a:ext uri="{9D8B030D-6E8A-4147-A177-3AD203B41FA5}">
                      <a16:colId xmlns:a16="http://schemas.microsoft.com/office/drawing/2014/main" val="901380044"/>
                    </a:ext>
                  </a:extLst>
                </a:gridCol>
                <a:gridCol w="411480">
                  <a:extLst>
                    <a:ext uri="{9D8B030D-6E8A-4147-A177-3AD203B41FA5}">
                      <a16:colId xmlns:a16="http://schemas.microsoft.com/office/drawing/2014/main" val="3725953410"/>
                    </a:ext>
                  </a:extLst>
                </a:gridCol>
                <a:gridCol w="411480">
                  <a:extLst>
                    <a:ext uri="{9D8B030D-6E8A-4147-A177-3AD203B41FA5}">
                      <a16:colId xmlns:a16="http://schemas.microsoft.com/office/drawing/2014/main" val="391516580"/>
                    </a:ext>
                  </a:extLst>
                </a:gridCol>
                <a:gridCol w="411480">
                  <a:extLst>
                    <a:ext uri="{9D8B030D-6E8A-4147-A177-3AD203B41FA5}">
                      <a16:colId xmlns:a16="http://schemas.microsoft.com/office/drawing/2014/main" val="2549181524"/>
                    </a:ext>
                  </a:extLst>
                </a:gridCol>
                <a:gridCol w="411480">
                  <a:extLst>
                    <a:ext uri="{9D8B030D-6E8A-4147-A177-3AD203B41FA5}">
                      <a16:colId xmlns:a16="http://schemas.microsoft.com/office/drawing/2014/main" val="2295072775"/>
                    </a:ext>
                  </a:extLst>
                </a:gridCol>
                <a:gridCol w="411480">
                  <a:extLst>
                    <a:ext uri="{9D8B030D-6E8A-4147-A177-3AD203B41FA5}">
                      <a16:colId xmlns:a16="http://schemas.microsoft.com/office/drawing/2014/main" val="1287265089"/>
                    </a:ext>
                  </a:extLst>
                </a:gridCol>
                <a:gridCol w="411480">
                  <a:extLst>
                    <a:ext uri="{9D8B030D-6E8A-4147-A177-3AD203B41FA5}">
                      <a16:colId xmlns:a16="http://schemas.microsoft.com/office/drawing/2014/main" val="457830701"/>
                    </a:ext>
                  </a:extLst>
                </a:gridCol>
                <a:gridCol w="411480">
                  <a:extLst>
                    <a:ext uri="{9D8B030D-6E8A-4147-A177-3AD203B41FA5}">
                      <a16:colId xmlns:a16="http://schemas.microsoft.com/office/drawing/2014/main" val="3332750855"/>
                    </a:ext>
                  </a:extLst>
                </a:gridCol>
                <a:gridCol w="411480">
                  <a:extLst>
                    <a:ext uri="{9D8B030D-6E8A-4147-A177-3AD203B41FA5}">
                      <a16:colId xmlns:a16="http://schemas.microsoft.com/office/drawing/2014/main" val="1385281735"/>
                    </a:ext>
                  </a:extLst>
                </a:gridCol>
                <a:gridCol w="411480">
                  <a:extLst>
                    <a:ext uri="{9D8B030D-6E8A-4147-A177-3AD203B41FA5}">
                      <a16:colId xmlns:a16="http://schemas.microsoft.com/office/drawing/2014/main" val="1087021291"/>
                    </a:ext>
                  </a:extLst>
                </a:gridCol>
                <a:gridCol w="411480">
                  <a:extLst>
                    <a:ext uri="{9D8B030D-6E8A-4147-A177-3AD203B41FA5}">
                      <a16:colId xmlns:a16="http://schemas.microsoft.com/office/drawing/2014/main" val="23414703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994699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- 2020-04-29 11:12:48</a:t>
                      </a:r>
                      <a:r>
                        <a:rPr kumimoji="0" lang="en-US" sz="1000" b="0" i="0" u="none" strike="noStrike" kern="1200" cap="none" spc="0" normalizeH="0" baseline="0" noProof="0">
                          <a:ln>
                            <a:noFill/>
                          </a:ln>
                          <a:solidFill>
                            <a:prstClr val="black"/>
                          </a:solidFill>
                          <a:effectLst/>
                          <a:uLnTx/>
                          <a:uFillTx/>
                          <a:latin typeface="+mn-lt"/>
                          <a:ea typeface="+mn-ea"/>
                          <a:cs typeface="+mn-cs"/>
                        </a:rPr>
                        <a:t>
 There's always space for one more!
Buy one get one free, when you order Donut Sundae or Milk Cake Sundae from Talabat.
 https://www.talabat.com/bahrain/baskin-robbins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0.0062391951970062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801162277"/>
                  </a:ext>
                </a:extLst>
              </a:tr>
            </a:tbl>
          </a:graphicData>
        </a:graphic>
      </p:graphicFrame>
      <p:sp>
        <p:nvSpPr>
          <p:cNvPr id="4" name="Text Placeholder 3">
            <a:extLst>
              <a:ext uri="{FF2B5EF4-FFF2-40B4-BE49-F238E27FC236}">
                <a16:creationId xmlns:a16="http://schemas.microsoft.com/office/drawing/2014/main" id="{400B6D90-3327-43FC-B796-D093A285A93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637952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CD49B-79FD-4FE2-A206-69CC338CB5E5}"/>
              </a:ext>
            </a:extLst>
          </p:cNvPr>
          <p:cNvSpPr>
            <a:spLocks noGrp="1"/>
          </p:cNvSpPr>
          <p:nvPr>
            <p:ph type="title"/>
          </p:nvPr>
        </p:nvSpPr>
        <p:spPr/>
        <p:txBody>
          <a:bodyPr/>
          <a:lstStyle/>
          <a:p>
            <a:r>
              <a:rPr lang="en-US"/>
              <a:t>Facebook Top Posts Table | Baskin Robbins - 8 of 26</a:t>
            </a:r>
          </a:p>
        </p:txBody>
      </p:sp>
      <p:graphicFrame>
        <p:nvGraphicFramePr>
          <p:cNvPr id="5" name="Table Placeholder 4">
            <a:extLst>
              <a:ext uri="{FF2B5EF4-FFF2-40B4-BE49-F238E27FC236}">
                <a16:creationId xmlns:a16="http://schemas.microsoft.com/office/drawing/2014/main" id="{D584433A-5601-4A92-B796-64DD0CF82939}"/>
              </a:ext>
            </a:extLst>
          </p:cNvPr>
          <p:cNvGraphicFramePr>
            <a:graphicFrameLocks noGrp="1"/>
          </p:cNvGraphicFramePr>
          <p:nvPr>
            <p:ph type="tbl" sz="quarter" idx="13"/>
            <p:extLst>
              <p:ext uri="{D42A27DB-BD31-4B8C-83A1-F6EECF244321}">
                <p14:modId xmlns:p14="http://schemas.microsoft.com/office/powerpoint/2010/main" val="355230771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9334587"/>
                    </a:ext>
                  </a:extLst>
                </a:gridCol>
                <a:gridCol w="411480">
                  <a:extLst>
                    <a:ext uri="{9D8B030D-6E8A-4147-A177-3AD203B41FA5}">
                      <a16:colId xmlns:a16="http://schemas.microsoft.com/office/drawing/2014/main" val="653891296"/>
                    </a:ext>
                  </a:extLst>
                </a:gridCol>
                <a:gridCol w="411480">
                  <a:extLst>
                    <a:ext uri="{9D8B030D-6E8A-4147-A177-3AD203B41FA5}">
                      <a16:colId xmlns:a16="http://schemas.microsoft.com/office/drawing/2014/main" val="1962427776"/>
                    </a:ext>
                  </a:extLst>
                </a:gridCol>
                <a:gridCol w="411480">
                  <a:extLst>
                    <a:ext uri="{9D8B030D-6E8A-4147-A177-3AD203B41FA5}">
                      <a16:colId xmlns:a16="http://schemas.microsoft.com/office/drawing/2014/main" val="1298291613"/>
                    </a:ext>
                  </a:extLst>
                </a:gridCol>
                <a:gridCol w="411480">
                  <a:extLst>
                    <a:ext uri="{9D8B030D-6E8A-4147-A177-3AD203B41FA5}">
                      <a16:colId xmlns:a16="http://schemas.microsoft.com/office/drawing/2014/main" val="1150704227"/>
                    </a:ext>
                  </a:extLst>
                </a:gridCol>
                <a:gridCol w="411480">
                  <a:extLst>
                    <a:ext uri="{9D8B030D-6E8A-4147-A177-3AD203B41FA5}">
                      <a16:colId xmlns:a16="http://schemas.microsoft.com/office/drawing/2014/main" val="1621094499"/>
                    </a:ext>
                  </a:extLst>
                </a:gridCol>
                <a:gridCol w="411480">
                  <a:extLst>
                    <a:ext uri="{9D8B030D-6E8A-4147-A177-3AD203B41FA5}">
                      <a16:colId xmlns:a16="http://schemas.microsoft.com/office/drawing/2014/main" val="2644796231"/>
                    </a:ext>
                  </a:extLst>
                </a:gridCol>
                <a:gridCol w="411480">
                  <a:extLst>
                    <a:ext uri="{9D8B030D-6E8A-4147-A177-3AD203B41FA5}">
                      <a16:colId xmlns:a16="http://schemas.microsoft.com/office/drawing/2014/main" val="2165246050"/>
                    </a:ext>
                  </a:extLst>
                </a:gridCol>
                <a:gridCol w="411480">
                  <a:extLst>
                    <a:ext uri="{9D8B030D-6E8A-4147-A177-3AD203B41FA5}">
                      <a16:colId xmlns:a16="http://schemas.microsoft.com/office/drawing/2014/main" val="1506761905"/>
                    </a:ext>
                  </a:extLst>
                </a:gridCol>
                <a:gridCol w="411480">
                  <a:extLst>
                    <a:ext uri="{9D8B030D-6E8A-4147-A177-3AD203B41FA5}">
                      <a16:colId xmlns:a16="http://schemas.microsoft.com/office/drawing/2014/main" val="3824994541"/>
                    </a:ext>
                  </a:extLst>
                </a:gridCol>
                <a:gridCol w="411480">
                  <a:extLst>
                    <a:ext uri="{9D8B030D-6E8A-4147-A177-3AD203B41FA5}">
                      <a16:colId xmlns:a16="http://schemas.microsoft.com/office/drawing/2014/main" val="2530793967"/>
                    </a:ext>
                  </a:extLst>
                </a:gridCol>
                <a:gridCol w="411480">
                  <a:extLst>
                    <a:ext uri="{9D8B030D-6E8A-4147-A177-3AD203B41FA5}">
                      <a16:colId xmlns:a16="http://schemas.microsoft.com/office/drawing/2014/main" val="2993561683"/>
                    </a:ext>
                  </a:extLst>
                </a:gridCol>
                <a:gridCol w="411480">
                  <a:extLst>
                    <a:ext uri="{9D8B030D-6E8A-4147-A177-3AD203B41FA5}">
                      <a16:colId xmlns:a16="http://schemas.microsoft.com/office/drawing/2014/main" val="419243993"/>
                    </a:ext>
                  </a:extLst>
                </a:gridCol>
                <a:gridCol w="411480">
                  <a:extLst>
                    <a:ext uri="{9D8B030D-6E8A-4147-A177-3AD203B41FA5}">
                      <a16:colId xmlns:a16="http://schemas.microsoft.com/office/drawing/2014/main" val="3324574974"/>
                    </a:ext>
                  </a:extLst>
                </a:gridCol>
                <a:gridCol w="411480">
                  <a:extLst>
                    <a:ext uri="{9D8B030D-6E8A-4147-A177-3AD203B41FA5}">
                      <a16:colId xmlns:a16="http://schemas.microsoft.com/office/drawing/2014/main" val="2189896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7183056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- 2020-04-22 15:14:20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قدّم الأحلى لعائلتك في رمضان مع عبوة السعادة بـ99 ريال. سنوصلها إلى باب بيتك! هذه العبوة تحتوي على آيس كريم يصل حتى 20 مغرفة وبعض الهدايا من باسكن روبنز:
عبوتين توفير
٥ بسكويت كون 
مغرفة مميزة
ملعقتين مميزتين
إضافتين من الإضافات الجافة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0.0042950362674908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794524674"/>
                  </a:ext>
                </a:extLst>
              </a:tr>
            </a:tbl>
          </a:graphicData>
        </a:graphic>
      </p:graphicFrame>
      <p:sp>
        <p:nvSpPr>
          <p:cNvPr id="4" name="Text Placeholder 3">
            <a:extLst>
              <a:ext uri="{FF2B5EF4-FFF2-40B4-BE49-F238E27FC236}">
                <a16:creationId xmlns:a16="http://schemas.microsoft.com/office/drawing/2014/main" id="{C83A0FE3-39D5-465C-A524-4683F26EDB4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49627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095CD-9C2C-4103-89D1-B29D32C663A4}"/>
              </a:ext>
            </a:extLst>
          </p:cNvPr>
          <p:cNvSpPr>
            <a:spLocks noGrp="1"/>
          </p:cNvSpPr>
          <p:nvPr>
            <p:ph type="title"/>
          </p:nvPr>
        </p:nvSpPr>
        <p:spPr/>
        <p:txBody>
          <a:bodyPr/>
          <a:lstStyle/>
          <a:p>
            <a:r>
              <a:rPr lang="en-US"/>
              <a:t>Facebook Top Posts Table | Baskin Robbins - 9 of 26</a:t>
            </a:r>
          </a:p>
        </p:txBody>
      </p:sp>
      <p:graphicFrame>
        <p:nvGraphicFramePr>
          <p:cNvPr id="5" name="Table Placeholder 4">
            <a:extLst>
              <a:ext uri="{FF2B5EF4-FFF2-40B4-BE49-F238E27FC236}">
                <a16:creationId xmlns:a16="http://schemas.microsoft.com/office/drawing/2014/main" id="{30C6F5CE-5D2D-41A4-B91C-EB2DA576BDC5}"/>
              </a:ext>
            </a:extLst>
          </p:cNvPr>
          <p:cNvGraphicFramePr>
            <a:graphicFrameLocks noGrp="1"/>
          </p:cNvGraphicFramePr>
          <p:nvPr>
            <p:ph type="tbl" sz="quarter" idx="13"/>
            <p:extLst>
              <p:ext uri="{D42A27DB-BD31-4B8C-83A1-F6EECF244321}">
                <p14:modId xmlns:p14="http://schemas.microsoft.com/office/powerpoint/2010/main" val="14872950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4682916"/>
                    </a:ext>
                  </a:extLst>
                </a:gridCol>
                <a:gridCol w="411480">
                  <a:extLst>
                    <a:ext uri="{9D8B030D-6E8A-4147-A177-3AD203B41FA5}">
                      <a16:colId xmlns:a16="http://schemas.microsoft.com/office/drawing/2014/main" val="1059236069"/>
                    </a:ext>
                  </a:extLst>
                </a:gridCol>
                <a:gridCol w="411480">
                  <a:extLst>
                    <a:ext uri="{9D8B030D-6E8A-4147-A177-3AD203B41FA5}">
                      <a16:colId xmlns:a16="http://schemas.microsoft.com/office/drawing/2014/main" val="3244298803"/>
                    </a:ext>
                  </a:extLst>
                </a:gridCol>
                <a:gridCol w="411480">
                  <a:extLst>
                    <a:ext uri="{9D8B030D-6E8A-4147-A177-3AD203B41FA5}">
                      <a16:colId xmlns:a16="http://schemas.microsoft.com/office/drawing/2014/main" val="2744973194"/>
                    </a:ext>
                  </a:extLst>
                </a:gridCol>
                <a:gridCol w="411480">
                  <a:extLst>
                    <a:ext uri="{9D8B030D-6E8A-4147-A177-3AD203B41FA5}">
                      <a16:colId xmlns:a16="http://schemas.microsoft.com/office/drawing/2014/main" val="3037626283"/>
                    </a:ext>
                  </a:extLst>
                </a:gridCol>
                <a:gridCol w="411480">
                  <a:extLst>
                    <a:ext uri="{9D8B030D-6E8A-4147-A177-3AD203B41FA5}">
                      <a16:colId xmlns:a16="http://schemas.microsoft.com/office/drawing/2014/main" val="976412551"/>
                    </a:ext>
                  </a:extLst>
                </a:gridCol>
                <a:gridCol w="411480">
                  <a:extLst>
                    <a:ext uri="{9D8B030D-6E8A-4147-A177-3AD203B41FA5}">
                      <a16:colId xmlns:a16="http://schemas.microsoft.com/office/drawing/2014/main" val="3835517478"/>
                    </a:ext>
                  </a:extLst>
                </a:gridCol>
                <a:gridCol w="411480">
                  <a:extLst>
                    <a:ext uri="{9D8B030D-6E8A-4147-A177-3AD203B41FA5}">
                      <a16:colId xmlns:a16="http://schemas.microsoft.com/office/drawing/2014/main" val="599075221"/>
                    </a:ext>
                  </a:extLst>
                </a:gridCol>
                <a:gridCol w="411480">
                  <a:extLst>
                    <a:ext uri="{9D8B030D-6E8A-4147-A177-3AD203B41FA5}">
                      <a16:colId xmlns:a16="http://schemas.microsoft.com/office/drawing/2014/main" val="2721267103"/>
                    </a:ext>
                  </a:extLst>
                </a:gridCol>
                <a:gridCol w="411480">
                  <a:extLst>
                    <a:ext uri="{9D8B030D-6E8A-4147-A177-3AD203B41FA5}">
                      <a16:colId xmlns:a16="http://schemas.microsoft.com/office/drawing/2014/main" val="2596967060"/>
                    </a:ext>
                  </a:extLst>
                </a:gridCol>
                <a:gridCol w="411480">
                  <a:extLst>
                    <a:ext uri="{9D8B030D-6E8A-4147-A177-3AD203B41FA5}">
                      <a16:colId xmlns:a16="http://schemas.microsoft.com/office/drawing/2014/main" val="2516215648"/>
                    </a:ext>
                  </a:extLst>
                </a:gridCol>
                <a:gridCol w="411480">
                  <a:extLst>
                    <a:ext uri="{9D8B030D-6E8A-4147-A177-3AD203B41FA5}">
                      <a16:colId xmlns:a16="http://schemas.microsoft.com/office/drawing/2014/main" val="587092109"/>
                    </a:ext>
                  </a:extLst>
                </a:gridCol>
                <a:gridCol w="411480">
                  <a:extLst>
                    <a:ext uri="{9D8B030D-6E8A-4147-A177-3AD203B41FA5}">
                      <a16:colId xmlns:a16="http://schemas.microsoft.com/office/drawing/2014/main" val="3003048620"/>
                    </a:ext>
                  </a:extLst>
                </a:gridCol>
                <a:gridCol w="411480">
                  <a:extLst>
                    <a:ext uri="{9D8B030D-6E8A-4147-A177-3AD203B41FA5}">
                      <a16:colId xmlns:a16="http://schemas.microsoft.com/office/drawing/2014/main" val="3918422118"/>
                    </a:ext>
                  </a:extLst>
                </a:gridCol>
                <a:gridCol w="411480">
                  <a:extLst>
                    <a:ext uri="{9D8B030D-6E8A-4147-A177-3AD203B41FA5}">
                      <a16:colId xmlns:a16="http://schemas.microsoft.com/office/drawing/2014/main" val="9009515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285319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- 2020-04-05 11:14:24</a:t>
                      </a:r>
                      <a:r>
                        <a:rPr kumimoji="0" lang="en-US" sz="1000" b="0" i="0" u="none" strike="noStrike" kern="1200" cap="none" spc="0" normalizeH="0" baseline="0" noProof="0">
                          <a:ln>
                            <a:noFill/>
                          </a:ln>
                          <a:solidFill>
                            <a:prstClr val="black"/>
                          </a:solidFill>
                          <a:effectLst/>
                          <a:uLnTx/>
                          <a:uFillTx/>
                          <a:latin typeface="+mn-lt"/>
                          <a:ea typeface="+mn-ea"/>
                          <a:cs typeface="+mn-cs"/>
                        </a:rPr>
                        <a:t>
 We’re still here and scooping for you with the safest service and delivery methods.
Stay safe #Stay_Home
</a:t>
                      </a:r>
                      <a:r>
                        <a:rPr kumimoji="0" lang="ar-AE" sz="1000" b="0" i="0" u="none" strike="noStrike" kern="1200" cap="none" spc="0" normalizeH="0" baseline="0" noProof="0">
                          <a:ln>
                            <a:noFill/>
                          </a:ln>
                          <a:solidFill>
                            <a:prstClr val="black"/>
                          </a:solidFill>
                          <a:effectLst/>
                          <a:uLnTx/>
                          <a:uFillTx/>
                          <a:latin typeface="+mn-lt"/>
                          <a:ea typeface="+mn-ea"/>
                          <a:cs typeface="+mn-cs"/>
                        </a:rPr>
                        <a:t>موجودين لخدمتكم
وبنقدم لكم الآيس الكريم اللي تحبونه.
بأكثر وسائل الخدمة و التوصيل أماناً على صحتكم.
ابقوا آمنين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0.0036788961349517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014451958"/>
                  </a:ext>
                </a:extLst>
              </a:tr>
            </a:tbl>
          </a:graphicData>
        </a:graphic>
      </p:graphicFrame>
      <p:sp>
        <p:nvSpPr>
          <p:cNvPr id="4" name="Text Placeholder 3">
            <a:extLst>
              <a:ext uri="{FF2B5EF4-FFF2-40B4-BE49-F238E27FC236}">
                <a16:creationId xmlns:a16="http://schemas.microsoft.com/office/drawing/2014/main" id="{96E9557D-933D-47D0-8F16-5B8D29C36B5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33344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7FC88-2AE4-4DF6-A826-488371827571}"/>
              </a:ext>
            </a:extLst>
          </p:cNvPr>
          <p:cNvSpPr>
            <a:spLocks noGrp="1"/>
          </p:cNvSpPr>
          <p:nvPr>
            <p:ph type="title"/>
          </p:nvPr>
        </p:nvSpPr>
        <p:spPr/>
        <p:txBody>
          <a:bodyPr/>
          <a:lstStyle/>
          <a:p>
            <a:r>
              <a:rPr lang="en-US"/>
              <a:t>Facebook Top Posts Table | Baskin Robbins - 10 of 26</a:t>
            </a:r>
          </a:p>
        </p:txBody>
      </p:sp>
      <p:graphicFrame>
        <p:nvGraphicFramePr>
          <p:cNvPr id="5" name="Table Placeholder 4">
            <a:extLst>
              <a:ext uri="{FF2B5EF4-FFF2-40B4-BE49-F238E27FC236}">
                <a16:creationId xmlns:a16="http://schemas.microsoft.com/office/drawing/2014/main" id="{2DA18463-6E8B-48EF-AC46-C8541149CB85}"/>
              </a:ext>
            </a:extLst>
          </p:cNvPr>
          <p:cNvGraphicFramePr>
            <a:graphicFrameLocks noGrp="1"/>
          </p:cNvGraphicFramePr>
          <p:nvPr>
            <p:ph type="tbl" sz="quarter" idx="13"/>
            <p:extLst>
              <p:ext uri="{D42A27DB-BD31-4B8C-83A1-F6EECF244321}">
                <p14:modId xmlns:p14="http://schemas.microsoft.com/office/powerpoint/2010/main" val="5704888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26657672"/>
                    </a:ext>
                  </a:extLst>
                </a:gridCol>
                <a:gridCol w="411480">
                  <a:extLst>
                    <a:ext uri="{9D8B030D-6E8A-4147-A177-3AD203B41FA5}">
                      <a16:colId xmlns:a16="http://schemas.microsoft.com/office/drawing/2014/main" val="2127656684"/>
                    </a:ext>
                  </a:extLst>
                </a:gridCol>
                <a:gridCol w="411480">
                  <a:extLst>
                    <a:ext uri="{9D8B030D-6E8A-4147-A177-3AD203B41FA5}">
                      <a16:colId xmlns:a16="http://schemas.microsoft.com/office/drawing/2014/main" val="1768882438"/>
                    </a:ext>
                  </a:extLst>
                </a:gridCol>
                <a:gridCol w="411480">
                  <a:extLst>
                    <a:ext uri="{9D8B030D-6E8A-4147-A177-3AD203B41FA5}">
                      <a16:colId xmlns:a16="http://schemas.microsoft.com/office/drawing/2014/main" val="3992708693"/>
                    </a:ext>
                  </a:extLst>
                </a:gridCol>
                <a:gridCol w="411480">
                  <a:extLst>
                    <a:ext uri="{9D8B030D-6E8A-4147-A177-3AD203B41FA5}">
                      <a16:colId xmlns:a16="http://schemas.microsoft.com/office/drawing/2014/main" val="3060118409"/>
                    </a:ext>
                  </a:extLst>
                </a:gridCol>
                <a:gridCol w="411480">
                  <a:extLst>
                    <a:ext uri="{9D8B030D-6E8A-4147-A177-3AD203B41FA5}">
                      <a16:colId xmlns:a16="http://schemas.microsoft.com/office/drawing/2014/main" val="312031954"/>
                    </a:ext>
                  </a:extLst>
                </a:gridCol>
                <a:gridCol w="411480">
                  <a:extLst>
                    <a:ext uri="{9D8B030D-6E8A-4147-A177-3AD203B41FA5}">
                      <a16:colId xmlns:a16="http://schemas.microsoft.com/office/drawing/2014/main" val="67020205"/>
                    </a:ext>
                  </a:extLst>
                </a:gridCol>
                <a:gridCol w="411480">
                  <a:extLst>
                    <a:ext uri="{9D8B030D-6E8A-4147-A177-3AD203B41FA5}">
                      <a16:colId xmlns:a16="http://schemas.microsoft.com/office/drawing/2014/main" val="3395187737"/>
                    </a:ext>
                  </a:extLst>
                </a:gridCol>
                <a:gridCol w="411480">
                  <a:extLst>
                    <a:ext uri="{9D8B030D-6E8A-4147-A177-3AD203B41FA5}">
                      <a16:colId xmlns:a16="http://schemas.microsoft.com/office/drawing/2014/main" val="3857434320"/>
                    </a:ext>
                  </a:extLst>
                </a:gridCol>
                <a:gridCol w="411480">
                  <a:extLst>
                    <a:ext uri="{9D8B030D-6E8A-4147-A177-3AD203B41FA5}">
                      <a16:colId xmlns:a16="http://schemas.microsoft.com/office/drawing/2014/main" val="2856883134"/>
                    </a:ext>
                  </a:extLst>
                </a:gridCol>
                <a:gridCol w="411480">
                  <a:extLst>
                    <a:ext uri="{9D8B030D-6E8A-4147-A177-3AD203B41FA5}">
                      <a16:colId xmlns:a16="http://schemas.microsoft.com/office/drawing/2014/main" val="1198100763"/>
                    </a:ext>
                  </a:extLst>
                </a:gridCol>
                <a:gridCol w="411480">
                  <a:extLst>
                    <a:ext uri="{9D8B030D-6E8A-4147-A177-3AD203B41FA5}">
                      <a16:colId xmlns:a16="http://schemas.microsoft.com/office/drawing/2014/main" val="4223127797"/>
                    </a:ext>
                  </a:extLst>
                </a:gridCol>
                <a:gridCol w="411480">
                  <a:extLst>
                    <a:ext uri="{9D8B030D-6E8A-4147-A177-3AD203B41FA5}">
                      <a16:colId xmlns:a16="http://schemas.microsoft.com/office/drawing/2014/main" val="3441462762"/>
                    </a:ext>
                  </a:extLst>
                </a:gridCol>
                <a:gridCol w="411480">
                  <a:extLst>
                    <a:ext uri="{9D8B030D-6E8A-4147-A177-3AD203B41FA5}">
                      <a16:colId xmlns:a16="http://schemas.microsoft.com/office/drawing/2014/main" val="3807781036"/>
                    </a:ext>
                  </a:extLst>
                </a:gridCol>
                <a:gridCol w="411480">
                  <a:extLst>
                    <a:ext uri="{9D8B030D-6E8A-4147-A177-3AD203B41FA5}">
                      <a16:colId xmlns:a16="http://schemas.microsoft.com/office/drawing/2014/main" val="300460679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721328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- 2020-04-28 15:45:28</a:t>
                      </a:r>
                      <a:r>
                        <a:rPr kumimoji="0" lang="en-US" sz="1000" b="0" i="0" u="none" strike="noStrike" kern="1200" cap="none" spc="0" normalizeH="0" baseline="0" noProof="0">
                          <a:ln>
                            <a:noFill/>
                          </a:ln>
                          <a:solidFill>
                            <a:prstClr val="black"/>
                          </a:solidFill>
                          <a:effectLst/>
                          <a:uLnTx/>
                          <a:uFillTx/>
                          <a:latin typeface="+mn-lt"/>
                          <a:ea typeface="+mn-ea"/>
                          <a:cs typeface="+mn-cs"/>
                        </a:rPr>
                        <a:t>
 All the cones, sticks, ready packs and cakes are just a click away!
Treat your sweet craving and order now from our partners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0.0032707950505512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90370705"/>
                  </a:ext>
                </a:extLst>
              </a:tr>
            </a:tbl>
          </a:graphicData>
        </a:graphic>
      </p:graphicFrame>
      <p:sp>
        <p:nvSpPr>
          <p:cNvPr id="4" name="Text Placeholder 3">
            <a:extLst>
              <a:ext uri="{FF2B5EF4-FFF2-40B4-BE49-F238E27FC236}">
                <a16:creationId xmlns:a16="http://schemas.microsoft.com/office/drawing/2014/main" id="{E9C1EAA9-E943-43D0-9EC9-18E7910C335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143743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7B53-FA41-4AA8-B982-A009E4F3B3E1}"/>
              </a:ext>
            </a:extLst>
          </p:cNvPr>
          <p:cNvSpPr>
            <a:spLocks noGrp="1"/>
          </p:cNvSpPr>
          <p:nvPr>
            <p:ph type="title"/>
          </p:nvPr>
        </p:nvSpPr>
        <p:spPr/>
        <p:txBody>
          <a:bodyPr/>
          <a:lstStyle/>
          <a:p>
            <a:r>
              <a:rPr lang="en-US"/>
              <a:t>Facebook Top Posts Table | Baskin Robbins - 11 of 26</a:t>
            </a:r>
          </a:p>
        </p:txBody>
      </p:sp>
      <p:graphicFrame>
        <p:nvGraphicFramePr>
          <p:cNvPr id="5" name="Table Placeholder 4">
            <a:extLst>
              <a:ext uri="{FF2B5EF4-FFF2-40B4-BE49-F238E27FC236}">
                <a16:creationId xmlns:a16="http://schemas.microsoft.com/office/drawing/2014/main" id="{8EB6C3D8-4C3D-4D4D-81FB-25DB7B3B440C}"/>
              </a:ext>
            </a:extLst>
          </p:cNvPr>
          <p:cNvGraphicFramePr>
            <a:graphicFrameLocks noGrp="1"/>
          </p:cNvGraphicFramePr>
          <p:nvPr>
            <p:ph type="tbl" sz="quarter" idx="13"/>
            <p:extLst>
              <p:ext uri="{D42A27DB-BD31-4B8C-83A1-F6EECF244321}">
                <p14:modId xmlns:p14="http://schemas.microsoft.com/office/powerpoint/2010/main" val="6543187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51652240"/>
                    </a:ext>
                  </a:extLst>
                </a:gridCol>
                <a:gridCol w="411480">
                  <a:extLst>
                    <a:ext uri="{9D8B030D-6E8A-4147-A177-3AD203B41FA5}">
                      <a16:colId xmlns:a16="http://schemas.microsoft.com/office/drawing/2014/main" val="117764475"/>
                    </a:ext>
                  </a:extLst>
                </a:gridCol>
                <a:gridCol w="411480">
                  <a:extLst>
                    <a:ext uri="{9D8B030D-6E8A-4147-A177-3AD203B41FA5}">
                      <a16:colId xmlns:a16="http://schemas.microsoft.com/office/drawing/2014/main" val="3844639731"/>
                    </a:ext>
                  </a:extLst>
                </a:gridCol>
                <a:gridCol w="411480">
                  <a:extLst>
                    <a:ext uri="{9D8B030D-6E8A-4147-A177-3AD203B41FA5}">
                      <a16:colId xmlns:a16="http://schemas.microsoft.com/office/drawing/2014/main" val="2270900817"/>
                    </a:ext>
                  </a:extLst>
                </a:gridCol>
                <a:gridCol w="411480">
                  <a:extLst>
                    <a:ext uri="{9D8B030D-6E8A-4147-A177-3AD203B41FA5}">
                      <a16:colId xmlns:a16="http://schemas.microsoft.com/office/drawing/2014/main" val="2071169798"/>
                    </a:ext>
                  </a:extLst>
                </a:gridCol>
                <a:gridCol w="411480">
                  <a:extLst>
                    <a:ext uri="{9D8B030D-6E8A-4147-A177-3AD203B41FA5}">
                      <a16:colId xmlns:a16="http://schemas.microsoft.com/office/drawing/2014/main" val="534565080"/>
                    </a:ext>
                  </a:extLst>
                </a:gridCol>
                <a:gridCol w="411480">
                  <a:extLst>
                    <a:ext uri="{9D8B030D-6E8A-4147-A177-3AD203B41FA5}">
                      <a16:colId xmlns:a16="http://schemas.microsoft.com/office/drawing/2014/main" val="1672717940"/>
                    </a:ext>
                  </a:extLst>
                </a:gridCol>
                <a:gridCol w="411480">
                  <a:extLst>
                    <a:ext uri="{9D8B030D-6E8A-4147-A177-3AD203B41FA5}">
                      <a16:colId xmlns:a16="http://schemas.microsoft.com/office/drawing/2014/main" val="3602222934"/>
                    </a:ext>
                  </a:extLst>
                </a:gridCol>
                <a:gridCol w="411480">
                  <a:extLst>
                    <a:ext uri="{9D8B030D-6E8A-4147-A177-3AD203B41FA5}">
                      <a16:colId xmlns:a16="http://schemas.microsoft.com/office/drawing/2014/main" val="3653773298"/>
                    </a:ext>
                  </a:extLst>
                </a:gridCol>
                <a:gridCol w="411480">
                  <a:extLst>
                    <a:ext uri="{9D8B030D-6E8A-4147-A177-3AD203B41FA5}">
                      <a16:colId xmlns:a16="http://schemas.microsoft.com/office/drawing/2014/main" val="2805457895"/>
                    </a:ext>
                  </a:extLst>
                </a:gridCol>
                <a:gridCol w="411480">
                  <a:extLst>
                    <a:ext uri="{9D8B030D-6E8A-4147-A177-3AD203B41FA5}">
                      <a16:colId xmlns:a16="http://schemas.microsoft.com/office/drawing/2014/main" val="1889782332"/>
                    </a:ext>
                  </a:extLst>
                </a:gridCol>
                <a:gridCol w="411480">
                  <a:extLst>
                    <a:ext uri="{9D8B030D-6E8A-4147-A177-3AD203B41FA5}">
                      <a16:colId xmlns:a16="http://schemas.microsoft.com/office/drawing/2014/main" val="655509077"/>
                    </a:ext>
                  </a:extLst>
                </a:gridCol>
                <a:gridCol w="411480">
                  <a:extLst>
                    <a:ext uri="{9D8B030D-6E8A-4147-A177-3AD203B41FA5}">
                      <a16:colId xmlns:a16="http://schemas.microsoft.com/office/drawing/2014/main" val="2406287690"/>
                    </a:ext>
                  </a:extLst>
                </a:gridCol>
                <a:gridCol w="411480">
                  <a:extLst>
                    <a:ext uri="{9D8B030D-6E8A-4147-A177-3AD203B41FA5}">
                      <a16:colId xmlns:a16="http://schemas.microsoft.com/office/drawing/2014/main" val="690770352"/>
                    </a:ext>
                  </a:extLst>
                </a:gridCol>
                <a:gridCol w="411480">
                  <a:extLst>
                    <a:ext uri="{9D8B030D-6E8A-4147-A177-3AD203B41FA5}">
                      <a16:colId xmlns:a16="http://schemas.microsoft.com/office/drawing/2014/main" val="423407285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288011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- 2020-04-15 10:19:25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دلل عائلتك و اطلب باقة السعادة الآن. بنوصلها لك لباب بيتك! تحتوي هذة الباقة الرائعة على آيس كريم يصل حتى 20 مغرفة و هدايا من باسكن روبنز بـ99 ريال!
متوفرة الآن بالسعودية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0.0030665835009221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226471111"/>
                  </a:ext>
                </a:extLst>
              </a:tr>
            </a:tbl>
          </a:graphicData>
        </a:graphic>
      </p:graphicFrame>
      <p:sp>
        <p:nvSpPr>
          <p:cNvPr id="4" name="Text Placeholder 3">
            <a:extLst>
              <a:ext uri="{FF2B5EF4-FFF2-40B4-BE49-F238E27FC236}">
                <a16:creationId xmlns:a16="http://schemas.microsoft.com/office/drawing/2014/main" id="{A8E2158B-83C4-4CB3-BDBB-4A823BFFCEA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14918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9B019-2422-44C8-A240-4178DA178843}"/>
              </a:ext>
            </a:extLst>
          </p:cNvPr>
          <p:cNvSpPr>
            <a:spLocks noGrp="1"/>
          </p:cNvSpPr>
          <p:nvPr>
            <p:ph type="title"/>
          </p:nvPr>
        </p:nvSpPr>
        <p:spPr/>
        <p:txBody>
          <a:bodyPr/>
          <a:lstStyle/>
          <a:p>
            <a:r>
              <a:rPr lang="en-US"/>
              <a:t>Facebook Top Posts Table | Baskin Robbins - 12 of 26</a:t>
            </a:r>
          </a:p>
        </p:txBody>
      </p:sp>
      <p:graphicFrame>
        <p:nvGraphicFramePr>
          <p:cNvPr id="5" name="Table Placeholder 4">
            <a:extLst>
              <a:ext uri="{FF2B5EF4-FFF2-40B4-BE49-F238E27FC236}">
                <a16:creationId xmlns:a16="http://schemas.microsoft.com/office/drawing/2014/main" id="{11B2B04E-5BB1-4E4D-9991-2CE5DC102B08}"/>
              </a:ext>
            </a:extLst>
          </p:cNvPr>
          <p:cNvGraphicFramePr>
            <a:graphicFrameLocks noGrp="1"/>
          </p:cNvGraphicFramePr>
          <p:nvPr>
            <p:ph type="tbl" sz="quarter" idx="13"/>
            <p:extLst>
              <p:ext uri="{D42A27DB-BD31-4B8C-83A1-F6EECF244321}">
                <p14:modId xmlns:p14="http://schemas.microsoft.com/office/powerpoint/2010/main" val="11683857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5689712"/>
                    </a:ext>
                  </a:extLst>
                </a:gridCol>
                <a:gridCol w="411480">
                  <a:extLst>
                    <a:ext uri="{9D8B030D-6E8A-4147-A177-3AD203B41FA5}">
                      <a16:colId xmlns:a16="http://schemas.microsoft.com/office/drawing/2014/main" val="2477658574"/>
                    </a:ext>
                  </a:extLst>
                </a:gridCol>
                <a:gridCol w="411480">
                  <a:extLst>
                    <a:ext uri="{9D8B030D-6E8A-4147-A177-3AD203B41FA5}">
                      <a16:colId xmlns:a16="http://schemas.microsoft.com/office/drawing/2014/main" val="2824546546"/>
                    </a:ext>
                  </a:extLst>
                </a:gridCol>
                <a:gridCol w="411480">
                  <a:extLst>
                    <a:ext uri="{9D8B030D-6E8A-4147-A177-3AD203B41FA5}">
                      <a16:colId xmlns:a16="http://schemas.microsoft.com/office/drawing/2014/main" val="2461822024"/>
                    </a:ext>
                  </a:extLst>
                </a:gridCol>
                <a:gridCol w="411480">
                  <a:extLst>
                    <a:ext uri="{9D8B030D-6E8A-4147-A177-3AD203B41FA5}">
                      <a16:colId xmlns:a16="http://schemas.microsoft.com/office/drawing/2014/main" val="3487997963"/>
                    </a:ext>
                  </a:extLst>
                </a:gridCol>
                <a:gridCol w="411480">
                  <a:extLst>
                    <a:ext uri="{9D8B030D-6E8A-4147-A177-3AD203B41FA5}">
                      <a16:colId xmlns:a16="http://schemas.microsoft.com/office/drawing/2014/main" val="3056577608"/>
                    </a:ext>
                  </a:extLst>
                </a:gridCol>
                <a:gridCol w="411480">
                  <a:extLst>
                    <a:ext uri="{9D8B030D-6E8A-4147-A177-3AD203B41FA5}">
                      <a16:colId xmlns:a16="http://schemas.microsoft.com/office/drawing/2014/main" val="1932488890"/>
                    </a:ext>
                  </a:extLst>
                </a:gridCol>
                <a:gridCol w="411480">
                  <a:extLst>
                    <a:ext uri="{9D8B030D-6E8A-4147-A177-3AD203B41FA5}">
                      <a16:colId xmlns:a16="http://schemas.microsoft.com/office/drawing/2014/main" val="2093172465"/>
                    </a:ext>
                  </a:extLst>
                </a:gridCol>
                <a:gridCol w="411480">
                  <a:extLst>
                    <a:ext uri="{9D8B030D-6E8A-4147-A177-3AD203B41FA5}">
                      <a16:colId xmlns:a16="http://schemas.microsoft.com/office/drawing/2014/main" val="271812825"/>
                    </a:ext>
                  </a:extLst>
                </a:gridCol>
                <a:gridCol w="411480">
                  <a:extLst>
                    <a:ext uri="{9D8B030D-6E8A-4147-A177-3AD203B41FA5}">
                      <a16:colId xmlns:a16="http://schemas.microsoft.com/office/drawing/2014/main" val="4183171813"/>
                    </a:ext>
                  </a:extLst>
                </a:gridCol>
                <a:gridCol w="411480">
                  <a:extLst>
                    <a:ext uri="{9D8B030D-6E8A-4147-A177-3AD203B41FA5}">
                      <a16:colId xmlns:a16="http://schemas.microsoft.com/office/drawing/2014/main" val="2438279146"/>
                    </a:ext>
                  </a:extLst>
                </a:gridCol>
                <a:gridCol w="411480">
                  <a:extLst>
                    <a:ext uri="{9D8B030D-6E8A-4147-A177-3AD203B41FA5}">
                      <a16:colId xmlns:a16="http://schemas.microsoft.com/office/drawing/2014/main" val="151938548"/>
                    </a:ext>
                  </a:extLst>
                </a:gridCol>
                <a:gridCol w="411480">
                  <a:extLst>
                    <a:ext uri="{9D8B030D-6E8A-4147-A177-3AD203B41FA5}">
                      <a16:colId xmlns:a16="http://schemas.microsoft.com/office/drawing/2014/main" val="1534717059"/>
                    </a:ext>
                  </a:extLst>
                </a:gridCol>
                <a:gridCol w="411480">
                  <a:extLst>
                    <a:ext uri="{9D8B030D-6E8A-4147-A177-3AD203B41FA5}">
                      <a16:colId xmlns:a16="http://schemas.microsoft.com/office/drawing/2014/main" val="2567017999"/>
                    </a:ext>
                  </a:extLst>
                </a:gridCol>
                <a:gridCol w="411480">
                  <a:extLst>
                    <a:ext uri="{9D8B030D-6E8A-4147-A177-3AD203B41FA5}">
                      <a16:colId xmlns:a16="http://schemas.microsoft.com/office/drawing/2014/main" val="5731755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25067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- 2020-04-08 12:00:53</a:t>
                      </a:r>
                      <a:r>
                        <a:rPr kumimoji="0" lang="en-US" sz="1000" b="0" i="0" u="none" strike="noStrike" kern="1200" cap="none" spc="0" normalizeH="0" baseline="0" noProof="0">
                          <a:ln>
                            <a:noFill/>
                          </a:ln>
                          <a:solidFill>
                            <a:prstClr val="black"/>
                          </a:solidFill>
                          <a:effectLst/>
                          <a:uLnTx/>
                          <a:uFillTx/>
                          <a:latin typeface="+mn-lt"/>
                          <a:ea typeface="+mn-ea"/>
                          <a:cs typeface="+mn-cs"/>
                        </a:rPr>
                        <a:t>
 Have you tried this month's flavor yet? It's Caramel Fig Cheesecake!
Cheesecake-flavored ice cream with a honey fig caramel ribbon, sprinkled with cheesecake pieces and Crème Brûléesugar
!</a:t>
                      </a:r>
                      <a:r>
                        <a:rPr kumimoji="0" lang="ar-AE" sz="1000" b="0" i="0" u="none" strike="noStrike" kern="1200" cap="none" spc="0" normalizeH="0" baseline="0" noProof="0">
                          <a:ln>
                            <a:noFill/>
                          </a:ln>
                          <a:solidFill>
                            <a:prstClr val="black"/>
                          </a:solidFill>
                          <a:effectLst/>
                          <a:uLnTx/>
                          <a:uFillTx/>
                          <a:latin typeface="+mn-lt"/>
                          <a:ea typeface="+mn-ea"/>
                          <a:cs typeface="+mn-cs"/>
                        </a:rPr>
                        <a:t>جربت نكهة هذا الشهر بعد؟ انها نكهة كراميل تشيز كيك التين
آيس كريم بنكهة التشيز كيك ويزيّنه شريط من تين الكراميل، ومعه قطع من التشيز كيك وسكر الكريم بروليه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0.0028615780110622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73739614"/>
                  </a:ext>
                </a:extLst>
              </a:tr>
            </a:tbl>
          </a:graphicData>
        </a:graphic>
      </p:graphicFrame>
      <p:sp>
        <p:nvSpPr>
          <p:cNvPr id="4" name="Text Placeholder 3">
            <a:extLst>
              <a:ext uri="{FF2B5EF4-FFF2-40B4-BE49-F238E27FC236}">
                <a16:creationId xmlns:a16="http://schemas.microsoft.com/office/drawing/2014/main" id="{74851EA9-CDA4-4CED-A383-2911CBF0C9B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884991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0DAB8-F248-4817-8311-D96F23B2AD62}"/>
              </a:ext>
            </a:extLst>
          </p:cNvPr>
          <p:cNvSpPr>
            <a:spLocks noGrp="1"/>
          </p:cNvSpPr>
          <p:nvPr>
            <p:ph type="title"/>
          </p:nvPr>
        </p:nvSpPr>
        <p:spPr/>
        <p:txBody>
          <a:bodyPr/>
          <a:lstStyle/>
          <a:p>
            <a:r>
              <a:rPr lang="en-US"/>
              <a:t>Facebook Top Posts Table | Baskin Robbins - 13 of 26</a:t>
            </a:r>
          </a:p>
        </p:txBody>
      </p:sp>
      <p:graphicFrame>
        <p:nvGraphicFramePr>
          <p:cNvPr id="5" name="Table Placeholder 4">
            <a:extLst>
              <a:ext uri="{FF2B5EF4-FFF2-40B4-BE49-F238E27FC236}">
                <a16:creationId xmlns:a16="http://schemas.microsoft.com/office/drawing/2014/main" id="{CBB765D2-BE18-40C2-ADE1-676B1E554D24}"/>
              </a:ext>
            </a:extLst>
          </p:cNvPr>
          <p:cNvGraphicFramePr>
            <a:graphicFrameLocks noGrp="1"/>
          </p:cNvGraphicFramePr>
          <p:nvPr>
            <p:ph type="tbl" sz="quarter" idx="13"/>
            <p:extLst>
              <p:ext uri="{D42A27DB-BD31-4B8C-83A1-F6EECF244321}">
                <p14:modId xmlns:p14="http://schemas.microsoft.com/office/powerpoint/2010/main" val="169402063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01423370"/>
                    </a:ext>
                  </a:extLst>
                </a:gridCol>
                <a:gridCol w="411480">
                  <a:extLst>
                    <a:ext uri="{9D8B030D-6E8A-4147-A177-3AD203B41FA5}">
                      <a16:colId xmlns:a16="http://schemas.microsoft.com/office/drawing/2014/main" val="1887739497"/>
                    </a:ext>
                  </a:extLst>
                </a:gridCol>
                <a:gridCol w="411480">
                  <a:extLst>
                    <a:ext uri="{9D8B030D-6E8A-4147-A177-3AD203B41FA5}">
                      <a16:colId xmlns:a16="http://schemas.microsoft.com/office/drawing/2014/main" val="1623515419"/>
                    </a:ext>
                  </a:extLst>
                </a:gridCol>
                <a:gridCol w="411480">
                  <a:extLst>
                    <a:ext uri="{9D8B030D-6E8A-4147-A177-3AD203B41FA5}">
                      <a16:colId xmlns:a16="http://schemas.microsoft.com/office/drawing/2014/main" val="2728039828"/>
                    </a:ext>
                  </a:extLst>
                </a:gridCol>
                <a:gridCol w="411480">
                  <a:extLst>
                    <a:ext uri="{9D8B030D-6E8A-4147-A177-3AD203B41FA5}">
                      <a16:colId xmlns:a16="http://schemas.microsoft.com/office/drawing/2014/main" val="3050127692"/>
                    </a:ext>
                  </a:extLst>
                </a:gridCol>
                <a:gridCol w="411480">
                  <a:extLst>
                    <a:ext uri="{9D8B030D-6E8A-4147-A177-3AD203B41FA5}">
                      <a16:colId xmlns:a16="http://schemas.microsoft.com/office/drawing/2014/main" val="377274326"/>
                    </a:ext>
                  </a:extLst>
                </a:gridCol>
                <a:gridCol w="411480">
                  <a:extLst>
                    <a:ext uri="{9D8B030D-6E8A-4147-A177-3AD203B41FA5}">
                      <a16:colId xmlns:a16="http://schemas.microsoft.com/office/drawing/2014/main" val="2255945690"/>
                    </a:ext>
                  </a:extLst>
                </a:gridCol>
                <a:gridCol w="411480">
                  <a:extLst>
                    <a:ext uri="{9D8B030D-6E8A-4147-A177-3AD203B41FA5}">
                      <a16:colId xmlns:a16="http://schemas.microsoft.com/office/drawing/2014/main" val="2277876393"/>
                    </a:ext>
                  </a:extLst>
                </a:gridCol>
                <a:gridCol w="411480">
                  <a:extLst>
                    <a:ext uri="{9D8B030D-6E8A-4147-A177-3AD203B41FA5}">
                      <a16:colId xmlns:a16="http://schemas.microsoft.com/office/drawing/2014/main" val="761065853"/>
                    </a:ext>
                  </a:extLst>
                </a:gridCol>
                <a:gridCol w="411480">
                  <a:extLst>
                    <a:ext uri="{9D8B030D-6E8A-4147-A177-3AD203B41FA5}">
                      <a16:colId xmlns:a16="http://schemas.microsoft.com/office/drawing/2014/main" val="1772195069"/>
                    </a:ext>
                  </a:extLst>
                </a:gridCol>
                <a:gridCol w="411480">
                  <a:extLst>
                    <a:ext uri="{9D8B030D-6E8A-4147-A177-3AD203B41FA5}">
                      <a16:colId xmlns:a16="http://schemas.microsoft.com/office/drawing/2014/main" val="125414709"/>
                    </a:ext>
                  </a:extLst>
                </a:gridCol>
                <a:gridCol w="411480">
                  <a:extLst>
                    <a:ext uri="{9D8B030D-6E8A-4147-A177-3AD203B41FA5}">
                      <a16:colId xmlns:a16="http://schemas.microsoft.com/office/drawing/2014/main" val="186687493"/>
                    </a:ext>
                  </a:extLst>
                </a:gridCol>
                <a:gridCol w="411480">
                  <a:extLst>
                    <a:ext uri="{9D8B030D-6E8A-4147-A177-3AD203B41FA5}">
                      <a16:colId xmlns:a16="http://schemas.microsoft.com/office/drawing/2014/main" val="3477467808"/>
                    </a:ext>
                  </a:extLst>
                </a:gridCol>
                <a:gridCol w="411480">
                  <a:extLst>
                    <a:ext uri="{9D8B030D-6E8A-4147-A177-3AD203B41FA5}">
                      <a16:colId xmlns:a16="http://schemas.microsoft.com/office/drawing/2014/main" val="1644778282"/>
                    </a:ext>
                  </a:extLst>
                </a:gridCol>
                <a:gridCol w="411480">
                  <a:extLst>
                    <a:ext uri="{9D8B030D-6E8A-4147-A177-3AD203B41FA5}">
                      <a16:colId xmlns:a16="http://schemas.microsoft.com/office/drawing/2014/main" val="40332114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435445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- 2020-04-18 11:23:18</a:t>
                      </a:r>
                      <a:r>
                        <a:rPr kumimoji="0" lang="en-US" sz="1000" b="0" i="0" u="none" strike="noStrike" kern="1200" cap="none" spc="0" normalizeH="0" baseline="0" noProof="0">
                          <a:ln>
                            <a:noFill/>
                          </a:ln>
                          <a:solidFill>
                            <a:prstClr val="black"/>
                          </a:solidFill>
                          <a:effectLst/>
                          <a:uLnTx/>
                          <a:uFillTx/>
                          <a:latin typeface="+mn-lt"/>
                          <a:ea typeface="+mn-ea"/>
                          <a:cs typeface="+mn-cs"/>
                        </a:rPr>
                        <a:t>
 Treat your family and order the Happiness Pack. We’ll have it delivered right to your doorstep! This delightful box of up to 20 scoops of ice cream and few gifts from BR only at AED 99!
Now available in UAE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0.0027602727640206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742661244"/>
                  </a:ext>
                </a:extLst>
              </a:tr>
            </a:tbl>
          </a:graphicData>
        </a:graphic>
      </p:graphicFrame>
      <p:sp>
        <p:nvSpPr>
          <p:cNvPr id="4" name="Text Placeholder 3">
            <a:extLst>
              <a:ext uri="{FF2B5EF4-FFF2-40B4-BE49-F238E27FC236}">
                <a16:creationId xmlns:a16="http://schemas.microsoft.com/office/drawing/2014/main" id="{78C52076-3BED-4D2B-A390-630FB4B0344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47135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42661-162C-47B1-997D-E0D2ADD0CD39}"/>
              </a:ext>
            </a:extLst>
          </p:cNvPr>
          <p:cNvSpPr>
            <a:spLocks noGrp="1"/>
          </p:cNvSpPr>
          <p:nvPr>
            <p:ph type="title"/>
          </p:nvPr>
        </p:nvSpPr>
        <p:spPr/>
        <p:txBody>
          <a:bodyPr/>
          <a:lstStyle/>
          <a:p>
            <a:r>
              <a:rPr lang="en-US"/>
              <a:t>Facebook Top Posts Table | Baskin Robbins - 14 of 26</a:t>
            </a:r>
          </a:p>
        </p:txBody>
      </p:sp>
      <p:graphicFrame>
        <p:nvGraphicFramePr>
          <p:cNvPr id="5" name="Table Placeholder 4">
            <a:extLst>
              <a:ext uri="{FF2B5EF4-FFF2-40B4-BE49-F238E27FC236}">
                <a16:creationId xmlns:a16="http://schemas.microsoft.com/office/drawing/2014/main" id="{80278514-7FC2-418C-A19E-A7BF67B496F6}"/>
              </a:ext>
            </a:extLst>
          </p:cNvPr>
          <p:cNvGraphicFramePr>
            <a:graphicFrameLocks noGrp="1"/>
          </p:cNvGraphicFramePr>
          <p:nvPr>
            <p:ph type="tbl" sz="quarter" idx="13"/>
            <p:extLst>
              <p:ext uri="{D42A27DB-BD31-4B8C-83A1-F6EECF244321}">
                <p14:modId xmlns:p14="http://schemas.microsoft.com/office/powerpoint/2010/main" val="23656355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6880604"/>
                    </a:ext>
                  </a:extLst>
                </a:gridCol>
                <a:gridCol w="411480">
                  <a:extLst>
                    <a:ext uri="{9D8B030D-6E8A-4147-A177-3AD203B41FA5}">
                      <a16:colId xmlns:a16="http://schemas.microsoft.com/office/drawing/2014/main" val="1377924721"/>
                    </a:ext>
                  </a:extLst>
                </a:gridCol>
                <a:gridCol w="411480">
                  <a:extLst>
                    <a:ext uri="{9D8B030D-6E8A-4147-A177-3AD203B41FA5}">
                      <a16:colId xmlns:a16="http://schemas.microsoft.com/office/drawing/2014/main" val="2679302162"/>
                    </a:ext>
                  </a:extLst>
                </a:gridCol>
                <a:gridCol w="411480">
                  <a:extLst>
                    <a:ext uri="{9D8B030D-6E8A-4147-A177-3AD203B41FA5}">
                      <a16:colId xmlns:a16="http://schemas.microsoft.com/office/drawing/2014/main" val="2489761078"/>
                    </a:ext>
                  </a:extLst>
                </a:gridCol>
                <a:gridCol w="411480">
                  <a:extLst>
                    <a:ext uri="{9D8B030D-6E8A-4147-A177-3AD203B41FA5}">
                      <a16:colId xmlns:a16="http://schemas.microsoft.com/office/drawing/2014/main" val="1332333488"/>
                    </a:ext>
                  </a:extLst>
                </a:gridCol>
                <a:gridCol w="411480">
                  <a:extLst>
                    <a:ext uri="{9D8B030D-6E8A-4147-A177-3AD203B41FA5}">
                      <a16:colId xmlns:a16="http://schemas.microsoft.com/office/drawing/2014/main" val="2266261975"/>
                    </a:ext>
                  </a:extLst>
                </a:gridCol>
                <a:gridCol w="411480">
                  <a:extLst>
                    <a:ext uri="{9D8B030D-6E8A-4147-A177-3AD203B41FA5}">
                      <a16:colId xmlns:a16="http://schemas.microsoft.com/office/drawing/2014/main" val="2232902236"/>
                    </a:ext>
                  </a:extLst>
                </a:gridCol>
                <a:gridCol w="411480">
                  <a:extLst>
                    <a:ext uri="{9D8B030D-6E8A-4147-A177-3AD203B41FA5}">
                      <a16:colId xmlns:a16="http://schemas.microsoft.com/office/drawing/2014/main" val="3538088990"/>
                    </a:ext>
                  </a:extLst>
                </a:gridCol>
                <a:gridCol w="411480">
                  <a:extLst>
                    <a:ext uri="{9D8B030D-6E8A-4147-A177-3AD203B41FA5}">
                      <a16:colId xmlns:a16="http://schemas.microsoft.com/office/drawing/2014/main" val="3154942292"/>
                    </a:ext>
                  </a:extLst>
                </a:gridCol>
                <a:gridCol w="411480">
                  <a:extLst>
                    <a:ext uri="{9D8B030D-6E8A-4147-A177-3AD203B41FA5}">
                      <a16:colId xmlns:a16="http://schemas.microsoft.com/office/drawing/2014/main" val="1575271339"/>
                    </a:ext>
                  </a:extLst>
                </a:gridCol>
                <a:gridCol w="411480">
                  <a:extLst>
                    <a:ext uri="{9D8B030D-6E8A-4147-A177-3AD203B41FA5}">
                      <a16:colId xmlns:a16="http://schemas.microsoft.com/office/drawing/2014/main" val="3607026907"/>
                    </a:ext>
                  </a:extLst>
                </a:gridCol>
                <a:gridCol w="411480">
                  <a:extLst>
                    <a:ext uri="{9D8B030D-6E8A-4147-A177-3AD203B41FA5}">
                      <a16:colId xmlns:a16="http://schemas.microsoft.com/office/drawing/2014/main" val="1143947071"/>
                    </a:ext>
                  </a:extLst>
                </a:gridCol>
                <a:gridCol w="411480">
                  <a:extLst>
                    <a:ext uri="{9D8B030D-6E8A-4147-A177-3AD203B41FA5}">
                      <a16:colId xmlns:a16="http://schemas.microsoft.com/office/drawing/2014/main" val="2917782380"/>
                    </a:ext>
                  </a:extLst>
                </a:gridCol>
                <a:gridCol w="411480">
                  <a:extLst>
                    <a:ext uri="{9D8B030D-6E8A-4147-A177-3AD203B41FA5}">
                      <a16:colId xmlns:a16="http://schemas.microsoft.com/office/drawing/2014/main" val="1061020200"/>
                    </a:ext>
                  </a:extLst>
                </a:gridCol>
                <a:gridCol w="411480">
                  <a:extLst>
                    <a:ext uri="{9D8B030D-6E8A-4147-A177-3AD203B41FA5}">
                      <a16:colId xmlns:a16="http://schemas.microsoft.com/office/drawing/2014/main" val="5802960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989163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- 2020-04-09 11:55:55</a:t>
                      </a:r>
                      <a:r>
                        <a:rPr kumimoji="0" lang="en-US" sz="1000" b="0" i="0" u="none" strike="noStrike" kern="1200" cap="none" spc="0" normalizeH="0" baseline="0" noProof="0">
                          <a:ln>
                            <a:noFill/>
                          </a:ln>
                          <a:solidFill>
                            <a:prstClr val="black"/>
                          </a:solidFill>
                          <a:effectLst/>
                          <a:uLnTx/>
                          <a:uFillTx/>
                          <a:latin typeface="+mn-lt"/>
                          <a:ea typeface="+mn-ea"/>
                          <a:cs typeface="+mn-cs"/>
                        </a:rPr>
                        <a:t>
 Treat your family and order the Happiness Pack. We’ll have it delivered right to your doorstep! This delightful box of up to 20 scoops of ice cream and few gifts from BR only at AED 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0.0026572678421738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216835067"/>
                  </a:ext>
                </a:extLst>
              </a:tr>
            </a:tbl>
          </a:graphicData>
        </a:graphic>
      </p:graphicFrame>
      <p:sp>
        <p:nvSpPr>
          <p:cNvPr id="4" name="Text Placeholder 3">
            <a:extLst>
              <a:ext uri="{FF2B5EF4-FFF2-40B4-BE49-F238E27FC236}">
                <a16:creationId xmlns:a16="http://schemas.microsoft.com/office/drawing/2014/main" id="{3DDE9CD0-5953-4851-A64A-33C9119959F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05397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E917B-2314-41BF-A82F-91C51FE8C4E4}"/>
              </a:ext>
            </a:extLst>
          </p:cNvPr>
          <p:cNvSpPr>
            <a:spLocks noGrp="1"/>
          </p:cNvSpPr>
          <p:nvPr>
            <p:ph type="title"/>
          </p:nvPr>
        </p:nvSpPr>
        <p:spPr/>
        <p:txBody>
          <a:bodyPr/>
          <a:lstStyle/>
          <a:p>
            <a:r>
              <a:rPr lang="en-US"/>
              <a:t>Facebook Top Posts Table | Baskin Robbins - 15 of 26</a:t>
            </a:r>
          </a:p>
        </p:txBody>
      </p:sp>
      <p:graphicFrame>
        <p:nvGraphicFramePr>
          <p:cNvPr id="5" name="Table Placeholder 4">
            <a:extLst>
              <a:ext uri="{FF2B5EF4-FFF2-40B4-BE49-F238E27FC236}">
                <a16:creationId xmlns:a16="http://schemas.microsoft.com/office/drawing/2014/main" id="{D96DBA08-6B6A-490E-8D61-9BDA71BB4D87}"/>
              </a:ext>
            </a:extLst>
          </p:cNvPr>
          <p:cNvGraphicFramePr>
            <a:graphicFrameLocks noGrp="1"/>
          </p:cNvGraphicFramePr>
          <p:nvPr>
            <p:ph type="tbl" sz="quarter" idx="13"/>
            <p:extLst>
              <p:ext uri="{D42A27DB-BD31-4B8C-83A1-F6EECF244321}">
                <p14:modId xmlns:p14="http://schemas.microsoft.com/office/powerpoint/2010/main" val="310612369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3884531"/>
                    </a:ext>
                  </a:extLst>
                </a:gridCol>
                <a:gridCol w="411480">
                  <a:extLst>
                    <a:ext uri="{9D8B030D-6E8A-4147-A177-3AD203B41FA5}">
                      <a16:colId xmlns:a16="http://schemas.microsoft.com/office/drawing/2014/main" val="3971710438"/>
                    </a:ext>
                  </a:extLst>
                </a:gridCol>
                <a:gridCol w="411480">
                  <a:extLst>
                    <a:ext uri="{9D8B030D-6E8A-4147-A177-3AD203B41FA5}">
                      <a16:colId xmlns:a16="http://schemas.microsoft.com/office/drawing/2014/main" val="1897619305"/>
                    </a:ext>
                  </a:extLst>
                </a:gridCol>
                <a:gridCol w="411480">
                  <a:extLst>
                    <a:ext uri="{9D8B030D-6E8A-4147-A177-3AD203B41FA5}">
                      <a16:colId xmlns:a16="http://schemas.microsoft.com/office/drawing/2014/main" val="3216937984"/>
                    </a:ext>
                  </a:extLst>
                </a:gridCol>
                <a:gridCol w="411480">
                  <a:extLst>
                    <a:ext uri="{9D8B030D-6E8A-4147-A177-3AD203B41FA5}">
                      <a16:colId xmlns:a16="http://schemas.microsoft.com/office/drawing/2014/main" val="1646733143"/>
                    </a:ext>
                  </a:extLst>
                </a:gridCol>
                <a:gridCol w="411480">
                  <a:extLst>
                    <a:ext uri="{9D8B030D-6E8A-4147-A177-3AD203B41FA5}">
                      <a16:colId xmlns:a16="http://schemas.microsoft.com/office/drawing/2014/main" val="2574810428"/>
                    </a:ext>
                  </a:extLst>
                </a:gridCol>
                <a:gridCol w="411480">
                  <a:extLst>
                    <a:ext uri="{9D8B030D-6E8A-4147-A177-3AD203B41FA5}">
                      <a16:colId xmlns:a16="http://schemas.microsoft.com/office/drawing/2014/main" val="3808014800"/>
                    </a:ext>
                  </a:extLst>
                </a:gridCol>
                <a:gridCol w="411480">
                  <a:extLst>
                    <a:ext uri="{9D8B030D-6E8A-4147-A177-3AD203B41FA5}">
                      <a16:colId xmlns:a16="http://schemas.microsoft.com/office/drawing/2014/main" val="4181647383"/>
                    </a:ext>
                  </a:extLst>
                </a:gridCol>
                <a:gridCol w="411480">
                  <a:extLst>
                    <a:ext uri="{9D8B030D-6E8A-4147-A177-3AD203B41FA5}">
                      <a16:colId xmlns:a16="http://schemas.microsoft.com/office/drawing/2014/main" val="1561251751"/>
                    </a:ext>
                  </a:extLst>
                </a:gridCol>
                <a:gridCol w="411480">
                  <a:extLst>
                    <a:ext uri="{9D8B030D-6E8A-4147-A177-3AD203B41FA5}">
                      <a16:colId xmlns:a16="http://schemas.microsoft.com/office/drawing/2014/main" val="172985722"/>
                    </a:ext>
                  </a:extLst>
                </a:gridCol>
                <a:gridCol w="411480">
                  <a:extLst>
                    <a:ext uri="{9D8B030D-6E8A-4147-A177-3AD203B41FA5}">
                      <a16:colId xmlns:a16="http://schemas.microsoft.com/office/drawing/2014/main" val="1840717530"/>
                    </a:ext>
                  </a:extLst>
                </a:gridCol>
                <a:gridCol w="411480">
                  <a:extLst>
                    <a:ext uri="{9D8B030D-6E8A-4147-A177-3AD203B41FA5}">
                      <a16:colId xmlns:a16="http://schemas.microsoft.com/office/drawing/2014/main" val="4251187857"/>
                    </a:ext>
                  </a:extLst>
                </a:gridCol>
                <a:gridCol w="411480">
                  <a:extLst>
                    <a:ext uri="{9D8B030D-6E8A-4147-A177-3AD203B41FA5}">
                      <a16:colId xmlns:a16="http://schemas.microsoft.com/office/drawing/2014/main" val="1844356574"/>
                    </a:ext>
                  </a:extLst>
                </a:gridCol>
                <a:gridCol w="411480">
                  <a:extLst>
                    <a:ext uri="{9D8B030D-6E8A-4147-A177-3AD203B41FA5}">
                      <a16:colId xmlns:a16="http://schemas.microsoft.com/office/drawing/2014/main" val="2300164822"/>
                    </a:ext>
                  </a:extLst>
                </a:gridCol>
                <a:gridCol w="411480">
                  <a:extLst>
                    <a:ext uri="{9D8B030D-6E8A-4147-A177-3AD203B41FA5}">
                      <a16:colId xmlns:a16="http://schemas.microsoft.com/office/drawing/2014/main" val="42835070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992753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- 2020-04-06 17:05:10</a:t>
                      </a:r>
                      <a:r>
                        <a:rPr kumimoji="0" lang="en-US" sz="1000" b="0" i="0" u="none" strike="noStrike" kern="1200" cap="none" spc="0" normalizeH="0" baseline="0" noProof="0">
                          <a:ln>
                            <a:noFill/>
                          </a:ln>
                          <a:solidFill>
                            <a:prstClr val="black"/>
                          </a:solidFill>
                          <a:effectLst/>
                          <a:uLnTx/>
                          <a:uFillTx/>
                          <a:latin typeface="+mn-lt"/>
                          <a:ea typeface="+mn-ea"/>
                          <a:cs typeface="+mn-cs"/>
                        </a:rPr>
                        <a:t>
 Treat your family and order the Happiness Pack. We’ll have it delivered right to your doorstep! This delightful box of up to 20 scoops of ice cream and few gifts from BR only at AED 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0.0019417186008262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928219347"/>
                  </a:ext>
                </a:extLst>
              </a:tr>
            </a:tbl>
          </a:graphicData>
        </a:graphic>
      </p:graphicFrame>
      <p:sp>
        <p:nvSpPr>
          <p:cNvPr id="4" name="Text Placeholder 3">
            <a:extLst>
              <a:ext uri="{FF2B5EF4-FFF2-40B4-BE49-F238E27FC236}">
                <a16:creationId xmlns:a16="http://schemas.microsoft.com/office/drawing/2014/main" id="{9112A596-4573-4C56-9AFC-4B28C41F2E2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22057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02759-CADD-429A-9D97-DB6C8BD3E86B}"/>
              </a:ext>
            </a:extLst>
          </p:cNvPr>
          <p:cNvSpPr>
            <a:spLocks noGrp="1"/>
          </p:cNvSpPr>
          <p:nvPr>
            <p:ph type="title"/>
          </p:nvPr>
        </p:nvSpPr>
        <p:spPr/>
        <p:txBody>
          <a:bodyPr/>
          <a:lstStyle/>
          <a:p>
            <a:r>
              <a:rPr lang="en-US"/>
              <a:t>Facebook Top Posts Table | Baskin Robbins - 16 of 26</a:t>
            </a:r>
          </a:p>
        </p:txBody>
      </p:sp>
      <p:graphicFrame>
        <p:nvGraphicFramePr>
          <p:cNvPr id="5" name="Table Placeholder 4">
            <a:extLst>
              <a:ext uri="{FF2B5EF4-FFF2-40B4-BE49-F238E27FC236}">
                <a16:creationId xmlns:a16="http://schemas.microsoft.com/office/drawing/2014/main" id="{87FF516C-F3CA-4032-A9FB-8F4B1631B842}"/>
              </a:ext>
            </a:extLst>
          </p:cNvPr>
          <p:cNvGraphicFramePr>
            <a:graphicFrameLocks noGrp="1"/>
          </p:cNvGraphicFramePr>
          <p:nvPr>
            <p:ph type="tbl" sz="quarter" idx="13"/>
            <p:extLst>
              <p:ext uri="{D42A27DB-BD31-4B8C-83A1-F6EECF244321}">
                <p14:modId xmlns:p14="http://schemas.microsoft.com/office/powerpoint/2010/main" val="18755827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64746299"/>
                    </a:ext>
                  </a:extLst>
                </a:gridCol>
                <a:gridCol w="411480">
                  <a:extLst>
                    <a:ext uri="{9D8B030D-6E8A-4147-A177-3AD203B41FA5}">
                      <a16:colId xmlns:a16="http://schemas.microsoft.com/office/drawing/2014/main" val="1860359693"/>
                    </a:ext>
                  </a:extLst>
                </a:gridCol>
                <a:gridCol w="411480">
                  <a:extLst>
                    <a:ext uri="{9D8B030D-6E8A-4147-A177-3AD203B41FA5}">
                      <a16:colId xmlns:a16="http://schemas.microsoft.com/office/drawing/2014/main" val="698853254"/>
                    </a:ext>
                  </a:extLst>
                </a:gridCol>
                <a:gridCol w="411480">
                  <a:extLst>
                    <a:ext uri="{9D8B030D-6E8A-4147-A177-3AD203B41FA5}">
                      <a16:colId xmlns:a16="http://schemas.microsoft.com/office/drawing/2014/main" val="3465409792"/>
                    </a:ext>
                  </a:extLst>
                </a:gridCol>
                <a:gridCol w="411480">
                  <a:extLst>
                    <a:ext uri="{9D8B030D-6E8A-4147-A177-3AD203B41FA5}">
                      <a16:colId xmlns:a16="http://schemas.microsoft.com/office/drawing/2014/main" val="3891714274"/>
                    </a:ext>
                  </a:extLst>
                </a:gridCol>
                <a:gridCol w="411480">
                  <a:extLst>
                    <a:ext uri="{9D8B030D-6E8A-4147-A177-3AD203B41FA5}">
                      <a16:colId xmlns:a16="http://schemas.microsoft.com/office/drawing/2014/main" val="554522112"/>
                    </a:ext>
                  </a:extLst>
                </a:gridCol>
                <a:gridCol w="411480">
                  <a:extLst>
                    <a:ext uri="{9D8B030D-6E8A-4147-A177-3AD203B41FA5}">
                      <a16:colId xmlns:a16="http://schemas.microsoft.com/office/drawing/2014/main" val="226250897"/>
                    </a:ext>
                  </a:extLst>
                </a:gridCol>
                <a:gridCol w="411480">
                  <a:extLst>
                    <a:ext uri="{9D8B030D-6E8A-4147-A177-3AD203B41FA5}">
                      <a16:colId xmlns:a16="http://schemas.microsoft.com/office/drawing/2014/main" val="519312212"/>
                    </a:ext>
                  </a:extLst>
                </a:gridCol>
                <a:gridCol w="411480">
                  <a:extLst>
                    <a:ext uri="{9D8B030D-6E8A-4147-A177-3AD203B41FA5}">
                      <a16:colId xmlns:a16="http://schemas.microsoft.com/office/drawing/2014/main" val="4272598803"/>
                    </a:ext>
                  </a:extLst>
                </a:gridCol>
                <a:gridCol w="411480">
                  <a:extLst>
                    <a:ext uri="{9D8B030D-6E8A-4147-A177-3AD203B41FA5}">
                      <a16:colId xmlns:a16="http://schemas.microsoft.com/office/drawing/2014/main" val="1387542473"/>
                    </a:ext>
                  </a:extLst>
                </a:gridCol>
                <a:gridCol w="411480">
                  <a:extLst>
                    <a:ext uri="{9D8B030D-6E8A-4147-A177-3AD203B41FA5}">
                      <a16:colId xmlns:a16="http://schemas.microsoft.com/office/drawing/2014/main" val="1248762650"/>
                    </a:ext>
                  </a:extLst>
                </a:gridCol>
                <a:gridCol w="411480">
                  <a:extLst>
                    <a:ext uri="{9D8B030D-6E8A-4147-A177-3AD203B41FA5}">
                      <a16:colId xmlns:a16="http://schemas.microsoft.com/office/drawing/2014/main" val="2011968370"/>
                    </a:ext>
                  </a:extLst>
                </a:gridCol>
                <a:gridCol w="411480">
                  <a:extLst>
                    <a:ext uri="{9D8B030D-6E8A-4147-A177-3AD203B41FA5}">
                      <a16:colId xmlns:a16="http://schemas.microsoft.com/office/drawing/2014/main" val="2177350543"/>
                    </a:ext>
                  </a:extLst>
                </a:gridCol>
                <a:gridCol w="411480">
                  <a:extLst>
                    <a:ext uri="{9D8B030D-6E8A-4147-A177-3AD203B41FA5}">
                      <a16:colId xmlns:a16="http://schemas.microsoft.com/office/drawing/2014/main" val="1763142894"/>
                    </a:ext>
                  </a:extLst>
                </a:gridCol>
                <a:gridCol w="411480">
                  <a:extLst>
                    <a:ext uri="{9D8B030D-6E8A-4147-A177-3AD203B41FA5}">
                      <a16:colId xmlns:a16="http://schemas.microsoft.com/office/drawing/2014/main" val="382262157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153863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- 2020-04-09 05:42:55</a:t>
                      </a:r>
                      <a:r>
                        <a:rPr kumimoji="0" lang="en-US" sz="1000" b="0" i="0" u="none" strike="noStrike" kern="1200" cap="none" spc="0" normalizeH="0" baseline="0" noProof="0">
                          <a:ln>
                            <a:noFill/>
                          </a:ln>
                          <a:solidFill>
                            <a:prstClr val="black"/>
                          </a:solidFill>
                          <a:effectLst/>
                          <a:uLnTx/>
                          <a:uFillTx/>
                          <a:latin typeface="+mn-lt"/>
                          <a:ea typeface="+mn-ea"/>
                          <a:cs typeface="+mn-cs"/>
                        </a:rPr>
                        <a:t>
 We’re Still open For Delivery
#HereToDeliver
</a:t>
                      </a:r>
                      <a:r>
                        <a:rPr kumimoji="0" lang="ar-AE" sz="1000" b="0" i="0" u="none" strike="noStrike" kern="1200" cap="none" spc="0" normalizeH="0" baseline="0" noProof="0">
                          <a:ln>
                            <a:noFill/>
                          </a:ln>
                          <a:solidFill>
                            <a:prstClr val="black"/>
                          </a:solidFill>
                          <a:effectLst/>
                          <a:uLnTx/>
                          <a:uFillTx/>
                          <a:latin typeface="+mn-lt"/>
                          <a:ea typeface="+mn-ea"/>
                          <a:cs typeface="+mn-cs"/>
                        </a:rPr>
                        <a:t>موجودين لخدمتكم وبنوصل لكم لباب بيتكم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0.0019418495769732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901260549"/>
                  </a:ext>
                </a:extLst>
              </a:tr>
            </a:tbl>
          </a:graphicData>
        </a:graphic>
      </p:graphicFrame>
      <p:sp>
        <p:nvSpPr>
          <p:cNvPr id="4" name="Text Placeholder 3">
            <a:extLst>
              <a:ext uri="{FF2B5EF4-FFF2-40B4-BE49-F238E27FC236}">
                <a16:creationId xmlns:a16="http://schemas.microsoft.com/office/drawing/2014/main" id="{FA7E8C7F-5587-461D-86B0-236110D3271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080814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931D0-0728-4676-B68D-ECF952887A60}"/>
              </a:ext>
            </a:extLst>
          </p:cNvPr>
          <p:cNvSpPr>
            <a:spLocks noGrp="1"/>
          </p:cNvSpPr>
          <p:nvPr>
            <p:ph type="title"/>
          </p:nvPr>
        </p:nvSpPr>
        <p:spPr/>
        <p:txBody>
          <a:bodyPr/>
          <a:lstStyle/>
          <a:p>
            <a:r>
              <a:rPr lang="en-US"/>
              <a:t>Facebook Top Posts Table | Baskin Robbins - 17 of 26</a:t>
            </a:r>
          </a:p>
        </p:txBody>
      </p:sp>
      <p:graphicFrame>
        <p:nvGraphicFramePr>
          <p:cNvPr id="5" name="Table Placeholder 4">
            <a:extLst>
              <a:ext uri="{FF2B5EF4-FFF2-40B4-BE49-F238E27FC236}">
                <a16:creationId xmlns:a16="http://schemas.microsoft.com/office/drawing/2014/main" id="{72607639-AAE8-4F66-BD42-5E4AE7A6C045}"/>
              </a:ext>
            </a:extLst>
          </p:cNvPr>
          <p:cNvGraphicFramePr>
            <a:graphicFrameLocks noGrp="1"/>
          </p:cNvGraphicFramePr>
          <p:nvPr>
            <p:ph type="tbl" sz="quarter" idx="13"/>
            <p:extLst>
              <p:ext uri="{D42A27DB-BD31-4B8C-83A1-F6EECF244321}">
                <p14:modId xmlns:p14="http://schemas.microsoft.com/office/powerpoint/2010/main" val="17548813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35684951"/>
                    </a:ext>
                  </a:extLst>
                </a:gridCol>
                <a:gridCol w="411480">
                  <a:extLst>
                    <a:ext uri="{9D8B030D-6E8A-4147-A177-3AD203B41FA5}">
                      <a16:colId xmlns:a16="http://schemas.microsoft.com/office/drawing/2014/main" val="3675678496"/>
                    </a:ext>
                  </a:extLst>
                </a:gridCol>
                <a:gridCol w="411480">
                  <a:extLst>
                    <a:ext uri="{9D8B030D-6E8A-4147-A177-3AD203B41FA5}">
                      <a16:colId xmlns:a16="http://schemas.microsoft.com/office/drawing/2014/main" val="1687201750"/>
                    </a:ext>
                  </a:extLst>
                </a:gridCol>
                <a:gridCol w="411480">
                  <a:extLst>
                    <a:ext uri="{9D8B030D-6E8A-4147-A177-3AD203B41FA5}">
                      <a16:colId xmlns:a16="http://schemas.microsoft.com/office/drawing/2014/main" val="2083924947"/>
                    </a:ext>
                  </a:extLst>
                </a:gridCol>
                <a:gridCol w="411480">
                  <a:extLst>
                    <a:ext uri="{9D8B030D-6E8A-4147-A177-3AD203B41FA5}">
                      <a16:colId xmlns:a16="http://schemas.microsoft.com/office/drawing/2014/main" val="2324620671"/>
                    </a:ext>
                  </a:extLst>
                </a:gridCol>
                <a:gridCol w="411480">
                  <a:extLst>
                    <a:ext uri="{9D8B030D-6E8A-4147-A177-3AD203B41FA5}">
                      <a16:colId xmlns:a16="http://schemas.microsoft.com/office/drawing/2014/main" val="3603993350"/>
                    </a:ext>
                  </a:extLst>
                </a:gridCol>
                <a:gridCol w="411480">
                  <a:extLst>
                    <a:ext uri="{9D8B030D-6E8A-4147-A177-3AD203B41FA5}">
                      <a16:colId xmlns:a16="http://schemas.microsoft.com/office/drawing/2014/main" val="1782676871"/>
                    </a:ext>
                  </a:extLst>
                </a:gridCol>
                <a:gridCol w="411480">
                  <a:extLst>
                    <a:ext uri="{9D8B030D-6E8A-4147-A177-3AD203B41FA5}">
                      <a16:colId xmlns:a16="http://schemas.microsoft.com/office/drawing/2014/main" val="3488006862"/>
                    </a:ext>
                  </a:extLst>
                </a:gridCol>
                <a:gridCol w="411480">
                  <a:extLst>
                    <a:ext uri="{9D8B030D-6E8A-4147-A177-3AD203B41FA5}">
                      <a16:colId xmlns:a16="http://schemas.microsoft.com/office/drawing/2014/main" val="3114887295"/>
                    </a:ext>
                  </a:extLst>
                </a:gridCol>
                <a:gridCol w="411480">
                  <a:extLst>
                    <a:ext uri="{9D8B030D-6E8A-4147-A177-3AD203B41FA5}">
                      <a16:colId xmlns:a16="http://schemas.microsoft.com/office/drawing/2014/main" val="3741413781"/>
                    </a:ext>
                  </a:extLst>
                </a:gridCol>
                <a:gridCol w="411480">
                  <a:extLst>
                    <a:ext uri="{9D8B030D-6E8A-4147-A177-3AD203B41FA5}">
                      <a16:colId xmlns:a16="http://schemas.microsoft.com/office/drawing/2014/main" val="2823354832"/>
                    </a:ext>
                  </a:extLst>
                </a:gridCol>
                <a:gridCol w="411480">
                  <a:extLst>
                    <a:ext uri="{9D8B030D-6E8A-4147-A177-3AD203B41FA5}">
                      <a16:colId xmlns:a16="http://schemas.microsoft.com/office/drawing/2014/main" val="3469672892"/>
                    </a:ext>
                  </a:extLst>
                </a:gridCol>
                <a:gridCol w="411480">
                  <a:extLst>
                    <a:ext uri="{9D8B030D-6E8A-4147-A177-3AD203B41FA5}">
                      <a16:colId xmlns:a16="http://schemas.microsoft.com/office/drawing/2014/main" val="3902188561"/>
                    </a:ext>
                  </a:extLst>
                </a:gridCol>
                <a:gridCol w="411480">
                  <a:extLst>
                    <a:ext uri="{9D8B030D-6E8A-4147-A177-3AD203B41FA5}">
                      <a16:colId xmlns:a16="http://schemas.microsoft.com/office/drawing/2014/main" val="3158206657"/>
                    </a:ext>
                  </a:extLst>
                </a:gridCol>
                <a:gridCol w="411480">
                  <a:extLst>
                    <a:ext uri="{9D8B030D-6E8A-4147-A177-3AD203B41FA5}">
                      <a16:colId xmlns:a16="http://schemas.microsoft.com/office/drawing/2014/main" val="8945551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358859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- 2020-04-18 11:23:47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دلل عائلتك و اطلب باقة السعادة الآن. بنوصلها لك لباب بيتك! تحتوي هذة الباقة الرائعة على آيس كريم يصل حتى 20 مغرفة و هدايا من باسكن روبنز بـ99 درهم!
متوفر الآن في الامارات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0.0018401818426804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184470117"/>
                  </a:ext>
                </a:extLst>
              </a:tr>
            </a:tbl>
          </a:graphicData>
        </a:graphic>
      </p:graphicFrame>
      <p:sp>
        <p:nvSpPr>
          <p:cNvPr id="4" name="Text Placeholder 3">
            <a:extLst>
              <a:ext uri="{FF2B5EF4-FFF2-40B4-BE49-F238E27FC236}">
                <a16:creationId xmlns:a16="http://schemas.microsoft.com/office/drawing/2014/main" id="{FAD23387-476A-4D92-B946-A0AD73C91A1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489646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F801E-EA46-4C43-A85C-1298C33A1196}"/>
              </a:ext>
            </a:extLst>
          </p:cNvPr>
          <p:cNvSpPr>
            <a:spLocks noGrp="1"/>
          </p:cNvSpPr>
          <p:nvPr>
            <p:ph type="title"/>
          </p:nvPr>
        </p:nvSpPr>
        <p:spPr/>
        <p:txBody>
          <a:bodyPr/>
          <a:lstStyle/>
          <a:p>
            <a:r>
              <a:rPr lang="en-US"/>
              <a:t>Facebook Top Posts Table | Baskin Robbins - 18 of 26</a:t>
            </a:r>
          </a:p>
        </p:txBody>
      </p:sp>
      <p:graphicFrame>
        <p:nvGraphicFramePr>
          <p:cNvPr id="5" name="Table Placeholder 4">
            <a:extLst>
              <a:ext uri="{FF2B5EF4-FFF2-40B4-BE49-F238E27FC236}">
                <a16:creationId xmlns:a16="http://schemas.microsoft.com/office/drawing/2014/main" id="{4DCFF1BA-7BBF-40AD-8165-7426D3F61843}"/>
              </a:ext>
            </a:extLst>
          </p:cNvPr>
          <p:cNvGraphicFramePr>
            <a:graphicFrameLocks noGrp="1"/>
          </p:cNvGraphicFramePr>
          <p:nvPr>
            <p:ph type="tbl" sz="quarter" idx="13"/>
            <p:extLst>
              <p:ext uri="{D42A27DB-BD31-4B8C-83A1-F6EECF244321}">
                <p14:modId xmlns:p14="http://schemas.microsoft.com/office/powerpoint/2010/main" val="20409823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25859503"/>
                    </a:ext>
                  </a:extLst>
                </a:gridCol>
                <a:gridCol w="411480">
                  <a:extLst>
                    <a:ext uri="{9D8B030D-6E8A-4147-A177-3AD203B41FA5}">
                      <a16:colId xmlns:a16="http://schemas.microsoft.com/office/drawing/2014/main" val="2893536497"/>
                    </a:ext>
                  </a:extLst>
                </a:gridCol>
                <a:gridCol w="411480">
                  <a:extLst>
                    <a:ext uri="{9D8B030D-6E8A-4147-A177-3AD203B41FA5}">
                      <a16:colId xmlns:a16="http://schemas.microsoft.com/office/drawing/2014/main" val="3238948594"/>
                    </a:ext>
                  </a:extLst>
                </a:gridCol>
                <a:gridCol w="411480">
                  <a:extLst>
                    <a:ext uri="{9D8B030D-6E8A-4147-A177-3AD203B41FA5}">
                      <a16:colId xmlns:a16="http://schemas.microsoft.com/office/drawing/2014/main" val="4034597940"/>
                    </a:ext>
                  </a:extLst>
                </a:gridCol>
                <a:gridCol w="411480">
                  <a:extLst>
                    <a:ext uri="{9D8B030D-6E8A-4147-A177-3AD203B41FA5}">
                      <a16:colId xmlns:a16="http://schemas.microsoft.com/office/drawing/2014/main" val="1808780486"/>
                    </a:ext>
                  </a:extLst>
                </a:gridCol>
                <a:gridCol w="411480">
                  <a:extLst>
                    <a:ext uri="{9D8B030D-6E8A-4147-A177-3AD203B41FA5}">
                      <a16:colId xmlns:a16="http://schemas.microsoft.com/office/drawing/2014/main" val="1254279446"/>
                    </a:ext>
                  </a:extLst>
                </a:gridCol>
                <a:gridCol w="411480">
                  <a:extLst>
                    <a:ext uri="{9D8B030D-6E8A-4147-A177-3AD203B41FA5}">
                      <a16:colId xmlns:a16="http://schemas.microsoft.com/office/drawing/2014/main" val="235906944"/>
                    </a:ext>
                  </a:extLst>
                </a:gridCol>
                <a:gridCol w="411480">
                  <a:extLst>
                    <a:ext uri="{9D8B030D-6E8A-4147-A177-3AD203B41FA5}">
                      <a16:colId xmlns:a16="http://schemas.microsoft.com/office/drawing/2014/main" val="3252401968"/>
                    </a:ext>
                  </a:extLst>
                </a:gridCol>
                <a:gridCol w="411480">
                  <a:extLst>
                    <a:ext uri="{9D8B030D-6E8A-4147-A177-3AD203B41FA5}">
                      <a16:colId xmlns:a16="http://schemas.microsoft.com/office/drawing/2014/main" val="2932105561"/>
                    </a:ext>
                  </a:extLst>
                </a:gridCol>
                <a:gridCol w="411480">
                  <a:extLst>
                    <a:ext uri="{9D8B030D-6E8A-4147-A177-3AD203B41FA5}">
                      <a16:colId xmlns:a16="http://schemas.microsoft.com/office/drawing/2014/main" val="3319023798"/>
                    </a:ext>
                  </a:extLst>
                </a:gridCol>
                <a:gridCol w="411480">
                  <a:extLst>
                    <a:ext uri="{9D8B030D-6E8A-4147-A177-3AD203B41FA5}">
                      <a16:colId xmlns:a16="http://schemas.microsoft.com/office/drawing/2014/main" val="2825266324"/>
                    </a:ext>
                  </a:extLst>
                </a:gridCol>
                <a:gridCol w="411480">
                  <a:extLst>
                    <a:ext uri="{9D8B030D-6E8A-4147-A177-3AD203B41FA5}">
                      <a16:colId xmlns:a16="http://schemas.microsoft.com/office/drawing/2014/main" val="529327108"/>
                    </a:ext>
                  </a:extLst>
                </a:gridCol>
                <a:gridCol w="411480">
                  <a:extLst>
                    <a:ext uri="{9D8B030D-6E8A-4147-A177-3AD203B41FA5}">
                      <a16:colId xmlns:a16="http://schemas.microsoft.com/office/drawing/2014/main" val="2354723435"/>
                    </a:ext>
                  </a:extLst>
                </a:gridCol>
                <a:gridCol w="411480">
                  <a:extLst>
                    <a:ext uri="{9D8B030D-6E8A-4147-A177-3AD203B41FA5}">
                      <a16:colId xmlns:a16="http://schemas.microsoft.com/office/drawing/2014/main" val="1299042750"/>
                    </a:ext>
                  </a:extLst>
                </a:gridCol>
                <a:gridCol w="411480">
                  <a:extLst>
                    <a:ext uri="{9D8B030D-6E8A-4147-A177-3AD203B41FA5}">
                      <a16:colId xmlns:a16="http://schemas.microsoft.com/office/drawing/2014/main" val="13731774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633496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- 2020-04-22 15:12:16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قدّم الأحلى لعائلتك في رمضان مع عبوة السعادة بـ99 درهم. سنوصلها إلى باب بيتك! هذه العبوة تحتوي على آيس كريم يصل حتى 20 مغرفة وبعض الهدايا من باسكن روبنز:
عبوتين توفير
٥ بسكويت كون 
مغرفة مميزة
ملعقتين مميزتين
إضافتين من الإضافات الجافة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0.001738467060651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704252602"/>
                  </a:ext>
                </a:extLst>
              </a:tr>
            </a:tbl>
          </a:graphicData>
        </a:graphic>
      </p:graphicFrame>
      <p:sp>
        <p:nvSpPr>
          <p:cNvPr id="4" name="Text Placeholder 3">
            <a:extLst>
              <a:ext uri="{FF2B5EF4-FFF2-40B4-BE49-F238E27FC236}">
                <a16:creationId xmlns:a16="http://schemas.microsoft.com/office/drawing/2014/main" id="{DCE1A887-56AA-43D8-BB09-E379F74C43E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001608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BA3F6-8DC5-466C-AD6F-954B49ACA597}"/>
              </a:ext>
            </a:extLst>
          </p:cNvPr>
          <p:cNvSpPr>
            <a:spLocks noGrp="1"/>
          </p:cNvSpPr>
          <p:nvPr>
            <p:ph type="title"/>
          </p:nvPr>
        </p:nvSpPr>
        <p:spPr/>
        <p:txBody>
          <a:bodyPr/>
          <a:lstStyle/>
          <a:p>
            <a:r>
              <a:rPr lang="en-US"/>
              <a:t>Facebook Top Posts Table | Baskin Robbins - 19 of 26</a:t>
            </a:r>
          </a:p>
        </p:txBody>
      </p:sp>
      <p:graphicFrame>
        <p:nvGraphicFramePr>
          <p:cNvPr id="5" name="Table Placeholder 4">
            <a:extLst>
              <a:ext uri="{FF2B5EF4-FFF2-40B4-BE49-F238E27FC236}">
                <a16:creationId xmlns:a16="http://schemas.microsoft.com/office/drawing/2014/main" id="{8C3D5F2C-80DA-4FA7-8840-F7AFF33616AE}"/>
              </a:ext>
            </a:extLst>
          </p:cNvPr>
          <p:cNvGraphicFramePr>
            <a:graphicFrameLocks noGrp="1"/>
          </p:cNvGraphicFramePr>
          <p:nvPr>
            <p:ph type="tbl" sz="quarter" idx="13"/>
            <p:extLst>
              <p:ext uri="{D42A27DB-BD31-4B8C-83A1-F6EECF244321}">
                <p14:modId xmlns:p14="http://schemas.microsoft.com/office/powerpoint/2010/main" val="39795032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1381286"/>
                    </a:ext>
                  </a:extLst>
                </a:gridCol>
                <a:gridCol w="411480">
                  <a:extLst>
                    <a:ext uri="{9D8B030D-6E8A-4147-A177-3AD203B41FA5}">
                      <a16:colId xmlns:a16="http://schemas.microsoft.com/office/drawing/2014/main" val="1035445781"/>
                    </a:ext>
                  </a:extLst>
                </a:gridCol>
                <a:gridCol w="411480">
                  <a:extLst>
                    <a:ext uri="{9D8B030D-6E8A-4147-A177-3AD203B41FA5}">
                      <a16:colId xmlns:a16="http://schemas.microsoft.com/office/drawing/2014/main" val="3309140326"/>
                    </a:ext>
                  </a:extLst>
                </a:gridCol>
                <a:gridCol w="411480">
                  <a:extLst>
                    <a:ext uri="{9D8B030D-6E8A-4147-A177-3AD203B41FA5}">
                      <a16:colId xmlns:a16="http://schemas.microsoft.com/office/drawing/2014/main" val="811043824"/>
                    </a:ext>
                  </a:extLst>
                </a:gridCol>
                <a:gridCol w="411480">
                  <a:extLst>
                    <a:ext uri="{9D8B030D-6E8A-4147-A177-3AD203B41FA5}">
                      <a16:colId xmlns:a16="http://schemas.microsoft.com/office/drawing/2014/main" val="3849559341"/>
                    </a:ext>
                  </a:extLst>
                </a:gridCol>
                <a:gridCol w="411480">
                  <a:extLst>
                    <a:ext uri="{9D8B030D-6E8A-4147-A177-3AD203B41FA5}">
                      <a16:colId xmlns:a16="http://schemas.microsoft.com/office/drawing/2014/main" val="465952745"/>
                    </a:ext>
                  </a:extLst>
                </a:gridCol>
                <a:gridCol w="411480">
                  <a:extLst>
                    <a:ext uri="{9D8B030D-6E8A-4147-A177-3AD203B41FA5}">
                      <a16:colId xmlns:a16="http://schemas.microsoft.com/office/drawing/2014/main" val="2763334802"/>
                    </a:ext>
                  </a:extLst>
                </a:gridCol>
                <a:gridCol w="411480">
                  <a:extLst>
                    <a:ext uri="{9D8B030D-6E8A-4147-A177-3AD203B41FA5}">
                      <a16:colId xmlns:a16="http://schemas.microsoft.com/office/drawing/2014/main" val="2936512758"/>
                    </a:ext>
                  </a:extLst>
                </a:gridCol>
                <a:gridCol w="411480">
                  <a:extLst>
                    <a:ext uri="{9D8B030D-6E8A-4147-A177-3AD203B41FA5}">
                      <a16:colId xmlns:a16="http://schemas.microsoft.com/office/drawing/2014/main" val="4265235293"/>
                    </a:ext>
                  </a:extLst>
                </a:gridCol>
                <a:gridCol w="411480">
                  <a:extLst>
                    <a:ext uri="{9D8B030D-6E8A-4147-A177-3AD203B41FA5}">
                      <a16:colId xmlns:a16="http://schemas.microsoft.com/office/drawing/2014/main" val="1333060280"/>
                    </a:ext>
                  </a:extLst>
                </a:gridCol>
                <a:gridCol w="411480">
                  <a:extLst>
                    <a:ext uri="{9D8B030D-6E8A-4147-A177-3AD203B41FA5}">
                      <a16:colId xmlns:a16="http://schemas.microsoft.com/office/drawing/2014/main" val="2335951582"/>
                    </a:ext>
                  </a:extLst>
                </a:gridCol>
                <a:gridCol w="411480">
                  <a:extLst>
                    <a:ext uri="{9D8B030D-6E8A-4147-A177-3AD203B41FA5}">
                      <a16:colId xmlns:a16="http://schemas.microsoft.com/office/drawing/2014/main" val="50488237"/>
                    </a:ext>
                  </a:extLst>
                </a:gridCol>
                <a:gridCol w="411480">
                  <a:extLst>
                    <a:ext uri="{9D8B030D-6E8A-4147-A177-3AD203B41FA5}">
                      <a16:colId xmlns:a16="http://schemas.microsoft.com/office/drawing/2014/main" val="2057632476"/>
                    </a:ext>
                  </a:extLst>
                </a:gridCol>
                <a:gridCol w="411480">
                  <a:extLst>
                    <a:ext uri="{9D8B030D-6E8A-4147-A177-3AD203B41FA5}">
                      <a16:colId xmlns:a16="http://schemas.microsoft.com/office/drawing/2014/main" val="1637641695"/>
                    </a:ext>
                  </a:extLst>
                </a:gridCol>
                <a:gridCol w="411480">
                  <a:extLst>
                    <a:ext uri="{9D8B030D-6E8A-4147-A177-3AD203B41FA5}">
                      <a16:colId xmlns:a16="http://schemas.microsoft.com/office/drawing/2014/main" val="28918020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23222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- 2020-04-18 10:29:00</a:t>
                      </a:r>
                      <a:r>
                        <a:rPr kumimoji="0" lang="en-US" sz="1000" b="0" i="0" u="none" strike="noStrike" kern="1200" cap="none" spc="0" normalizeH="0" baseline="0" noProof="0">
                          <a:ln>
                            <a:noFill/>
                          </a:ln>
                          <a:solidFill>
                            <a:prstClr val="black"/>
                          </a:solidFill>
                          <a:effectLst/>
                          <a:uLnTx/>
                          <a:uFillTx/>
                          <a:latin typeface="+mn-lt"/>
                          <a:ea typeface="+mn-ea"/>
                          <a:cs typeface="+mn-cs"/>
                        </a:rPr>
                        <a:t>
 Treat your family and order the Happiness Pack. We’ll have it delivered right to your doorstep! This delightful box of up to 20 scoops of ice cream and few gifts from BR only at SAR 99!
Now available in KSA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0.0016357171934937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726436451"/>
                  </a:ext>
                </a:extLst>
              </a:tr>
            </a:tbl>
          </a:graphicData>
        </a:graphic>
      </p:graphicFrame>
      <p:sp>
        <p:nvSpPr>
          <p:cNvPr id="4" name="Text Placeholder 3">
            <a:extLst>
              <a:ext uri="{FF2B5EF4-FFF2-40B4-BE49-F238E27FC236}">
                <a16:creationId xmlns:a16="http://schemas.microsoft.com/office/drawing/2014/main" id="{496D9346-5E79-4706-ABA4-951E3B88333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565041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E333B-875D-4A94-A222-980AB555AA55}"/>
              </a:ext>
            </a:extLst>
          </p:cNvPr>
          <p:cNvSpPr>
            <a:spLocks noGrp="1"/>
          </p:cNvSpPr>
          <p:nvPr>
            <p:ph type="title"/>
          </p:nvPr>
        </p:nvSpPr>
        <p:spPr/>
        <p:txBody>
          <a:bodyPr/>
          <a:lstStyle/>
          <a:p>
            <a:r>
              <a:rPr lang="en-US"/>
              <a:t>Facebook Top Posts Table | Baskin Robbins - 20 of 26</a:t>
            </a:r>
          </a:p>
        </p:txBody>
      </p:sp>
      <p:graphicFrame>
        <p:nvGraphicFramePr>
          <p:cNvPr id="5" name="Table Placeholder 4">
            <a:extLst>
              <a:ext uri="{FF2B5EF4-FFF2-40B4-BE49-F238E27FC236}">
                <a16:creationId xmlns:a16="http://schemas.microsoft.com/office/drawing/2014/main" id="{C7B39B7B-D2CD-4CA3-B754-160B30FE84F1}"/>
              </a:ext>
            </a:extLst>
          </p:cNvPr>
          <p:cNvGraphicFramePr>
            <a:graphicFrameLocks noGrp="1"/>
          </p:cNvGraphicFramePr>
          <p:nvPr>
            <p:ph type="tbl" sz="quarter" idx="13"/>
            <p:extLst>
              <p:ext uri="{D42A27DB-BD31-4B8C-83A1-F6EECF244321}">
                <p14:modId xmlns:p14="http://schemas.microsoft.com/office/powerpoint/2010/main" val="240406101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81820896"/>
                    </a:ext>
                  </a:extLst>
                </a:gridCol>
                <a:gridCol w="411480">
                  <a:extLst>
                    <a:ext uri="{9D8B030D-6E8A-4147-A177-3AD203B41FA5}">
                      <a16:colId xmlns:a16="http://schemas.microsoft.com/office/drawing/2014/main" val="2734147828"/>
                    </a:ext>
                  </a:extLst>
                </a:gridCol>
                <a:gridCol w="411480">
                  <a:extLst>
                    <a:ext uri="{9D8B030D-6E8A-4147-A177-3AD203B41FA5}">
                      <a16:colId xmlns:a16="http://schemas.microsoft.com/office/drawing/2014/main" val="2954148459"/>
                    </a:ext>
                  </a:extLst>
                </a:gridCol>
                <a:gridCol w="411480">
                  <a:extLst>
                    <a:ext uri="{9D8B030D-6E8A-4147-A177-3AD203B41FA5}">
                      <a16:colId xmlns:a16="http://schemas.microsoft.com/office/drawing/2014/main" val="3471545176"/>
                    </a:ext>
                  </a:extLst>
                </a:gridCol>
                <a:gridCol w="411480">
                  <a:extLst>
                    <a:ext uri="{9D8B030D-6E8A-4147-A177-3AD203B41FA5}">
                      <a16:colId xmlns:a16="http://schemas.microsoft.com/office/drawing/2014/main" val="45250895"/>
                    </a:ext>
                  </a:extLst>
                </a:gridCol>
                <a:gridCol w="411480">
                  <a:extLst>
                    <a:ext uri="{9D8B030D-6E8A-4147-A177-3AD203B41FA5}">
                      <a16:colId xmlns:a16="http://schemas.microsoft.com/office/drawing/2014/main" val="3689735236"/>
                    </a:ext>
                  </a:extLst>
                </a:gridCol>
                <a:gridCol w="411480">
                  <a:extLst>
                    <a:ext uri="{9D8B030D-6E8A-4147-A177-3AD203B41FA5}">
                      <a16:colId xmlns:a16="http://schemas.microsoft.com/office/drawing/2014/main" val="2121924177"/>
                    </a:ext>
                  </a:extLst>
                </a:gridCol>
                <a:gridCol w="411480">
                  <a:extLst>
                    <a:ext uri="{9D8B030D-6E8A-4147-A177-3AD203B41FA5}">
                      <a16:colId xmlns:a16="http://schemas.microsoft.com/office/drawing/2014/main" val="3099216718"/>
                    </a:ext>
                  </a:extLst>
                </a:gridCol>
                <a:gridCol w="411480">
                  <a:extLst>
                    <a:ext uri="{9D8B030D-6E8A-4147-A177-3AD203B41FA5}">
                      <a16:colId xmlns:a16="http://schemas.microsoft.com/office/drawing/2014/main" val="2027409634"/>
                    </a:ext>
                  </a:extLst>
                </a:gridCol>
                <a:gridCol w="411480">
                  <a:extLst>
                    <a:ext uri="{9D8B030D-6E8A-4147-A177-3AD203B41FA5}">
                      <a16:colId xmlns:a16="http://schemas.microsoft.com/office/drawing/2014/main" val="1146789876"/>
                    </a:ext>
                  </a:extLst>
                </a:gridCol>
                <a:gridCol w="411480">
                  <a:extLst>
                    <a:ext uri="{9D8B030D-6E8A-4147-A177-3AD203B41FA5}">
                      <a16:colId xmlns:a16="http://schemas.microsoft.com/office/drawing/2014/main" val="3102438415"/>
                    </a:ext>
                  </a:extLst>
                </a:gridCol>
                <a:gridCol w="411480">
                  <a:extLst>
                    <a:ext uri="{9D8B030D-6E8A-4147-A177-3AD203B41FA5}">
                      <a16:colId xmlns:a16="http://schemas.microsoft.com/office/drawing/2014/main" val="2931441324"/>
                    </a:ext>
                  </a:extLst>
                </a:gridCol>
                <a:gridCol w="411480">
                  <a:extLst>
                    <a:ext uri="{9D8B030D-6E8A-4147-A177-3AD203B41FA5}">
                      <a16:colId xmlns:a16="http://schemas.microsoft.com/office/drawing/2014/main" val="3232336585"/>
                    </a:ext>
                  </a:extLst>
                </a:gridCol>
                <a:gridCol w="411480">
                  <a:extLst>
                    <a:ext uri="{9D8B030D-6E8A-4147-A177-3AD203B41FA5}">
                      <a16:colId xmlns:a16="http://schemas.microsoft.com/office/drawing/2014/main" val="1349127536"/>
                    </a:ext>
                  </a:extLst>
                </a:gridCol>
                <a:gridCol w="411480">
                  <a:extLst>
                    <a:ext uri="{9D8B030D-6E8A-4147-A177-3AD203B41FA5}">
                      <a16:colId xmlns:a16="http://schemas.microsoft.com/office/drawing/2014/main" val="29917599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7312883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- 2020-04-22 15:11:36</a:t>
                      </a:r>
                      <a:r>
                        <a:rPr kumimoji="0" lang="en-US" sz="1000" b="0" i="0" u="none" strike="noStrike" kern="1200" cap="none" spc="0" normalizeH="0" baseline="0" noProof="0">
                          <a:ln>
                            <a:noFill/>
                          </a:ln>
                          <a:solidFill>
                            <a:prstClr val="black"/>
                          </a:solidFill>
                          <a:effectLst/>
                          <a:uLnTx/>
                          <a:uFillTx/>
                          <a:latin typeface="+mn-lt"/>
                          <a:ea typeface="+mn-ea"/>
                          <a:cs typeface="+mn-cs"/>
                        </a:rPr>
                        <a:t>
 Treat your family and sweeten their Ramadan with the Happiness Pack for AED 99. We’ll have it delivered right to your doorstep! This delightful box of up to 20 scoops of ice cream and few gifts from BR:
2 Value Packs 
5 Cones 
Premium Ceramic Scooper 
2 Special Spoons 
2 Dry Toppings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0.0013294159875567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696151201"/>
                  </a:ext>
                </a:extLst>
              </a:tr>
            </a:tbl>
          </a:graphicData>
        </a:graphic>
      </p:graphicFrame>
      <p:sp>
        <p:nvSpPr>
          <p:cNvPr id="4" name="Text Placeholder 3">
            <a:extLst>
              <a:ext uri="{FF2B5EF4-FFF2-40B4-BE49-F238E27FC236}">
                <a16:creationId xmlns:a16="http://schemas.microsoft.com/office/drawing/2014/main" id="{BBE1FBC7-6D03-46B5-A131-B8308AC16F7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31473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A5B93-C01B-4086-B4E3-066796A76C09}"/>
              </a:ext>
            </a:extLst>
          </p:cNvPr>
          <p:cNvSpPr>
            <a:spLocks noGrp="1"/>
          </p:cNvSpPr>
          <p:nvPr>
            <p:ph type="title"/>
          </p:nvPr>
        </p:nvSpPr>
        <p:spPr/>
        <p:txBody>
          <a:bodyPr/>
          <a:lstStyle/>
          <a:p>
            <a:r>
              <a:rPr lang="en-US"/>
              <a:t>Facebook Top Posts Table | Baskin Robbins - 21 of 26</a:t>
            </a:r>
          </a:p>
        </p:txBody>
      </p:sp>
      <p:graphicFrame>
        <p:nvGraphicFramePr>
          <p:cNvPr id="5" name="Table Placeholder 4">
            <a:extLst>
              <a:ext uri="{FF2B5EF4-FFF2-40B4-BE49-F238E27FC236}">
                <a16:creationId xmlns:a16="http://schemas.microsoft.com/office/drawing/2014/main" id="{1DFB468C-84CF-48AB-AA26-0EE023630639}"/>
              </a:ext>
            </a:extLst>
          </p:cNvPr>
          <p:cNvGraphicFramePr>
            <a:graphicFrameLocks noGrp="1"/>
          </p:cNvGraphicFramePr>
          <p:nvPr>
            <p:ph type="tbl" sz="quarter" idx="13"/>
            <p:extLst>
              <p:ext uri="{D42A27DB-BD31-4B8C-83A1-F6EECF244321}">
                <p14:modId xmlns:p14="http://schemas.microsoft.com/office/powerpoint/2010/main" val="189240343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4847163"/>
                    </a:ext>
                  </a:extLst>
                </a:gridCol>
                <a:gridCol w="411480">
                  <a:extLst>
                    <a:ext uri="{9D8B030D-6E8A-4147-A177-3AD203B41FA5}">
                      <a16:colId xmlns:a16="http://schemas.microsoft.com/office/drawing/2014/main" val="2198469385"/>
                    </a:ext>
                  </a:extLst>
                </a:gridCol>
                <a:gridCol w="411480">
                  <a:extLst>
                    <a:ext uri="{9D8B030D-6E8A-4147-A177-3AD203B41FA5}">
                      <a16:colId xmlns:a16="http://schemas.microsoft.com/office/drawing/2014/main" val="2201889632"/>
                    </a:ext>
                  </a:extLst>
                </a:gridCol>
                <a:gridCol w="411480">
                  <a:extLst>
                    <a:ext uri="{9D8B030D-6E8A-4147-A177-3AD203B41FA5}">
                      <a16:colId xmlns:a16="http://schemas.microsoft.com/office/drawing/2014/main" val="1399991323"/>
                    </a:ext>
                  </a:extLst>
                </a:gridCol>
                <a:gridCol w="411480">
                  <a:extLst>
                    <a:ext uri="{9D8B030D-6E8A-4147-A177-3AD203B41FA5}">
                      <a16:colId xmlns:a16="http://schemas.microsoft.com/office/drawing/2014/main" val="3528892022"/>
                    </a:ext>
                  </a:extLst>
                </a:gridCol>
                <a:gridCol w="411480">
                  <a:extLst>
                    <a:ext uri="{9D8B030D-6E8A-4147-A177-3AD203B41FA5}">
                      <a16:colId xmlns:a16="http://schemas.microsoft.com/office/drawing/2014/main" val="3810233025"/>
                    </a:ext>
                  </a:extLst>
                </a:gridCol>
                <a:gridCol w="411480">
                  <a:extLst>
                    <a:ext uri="{9D8B030D-6E8A-4147-A177-3AD203B41FA5}">
                      <a16:colId xmlns:a16="http://schemas.microsoft.com/office/drawing/2014/main" val="2618077403"/>
                    </a:ext>
                  </a:extLst>
                </a:gridCol>
                <a:gridCol w="411480">
                  <a:extLst>
                    <a:ext uri="{9D8B030D-6E8A-4147-A177-3AD203B41FA5}">
                      <a16:colId xmlns:a16="http://schemas.microsoft.com/office/drawing/2014/main" val="2083366253"/>
                    </a:ext>
                  </a:extLst>
                </a:gridCol>
                <a:gridCol w="411480">
                  <a:extLst>
                    <a:ext uri="{9D8B030D-6E8A-4147-A177-3AD203B41FA5}">
                      <a16:colId xmlns:a16="http://schemas.microsoft.com/office/drawing/2014/main" val="546267156"/>
                    </a:ext>
                  </a:extLst>
                </a:gridCol>
                <a:gridCol w="411480">
                  <a:extLst>
                    <a:ext uri="{9D8B030D-6E8A-4147-A177-3AD203B41FA5}">
                      <a16:colId xmlns:a16="http://schemas.microsoft.com/office/drawing/2014/main" val="1185765973"/>
                    </a:ext>
                  </a:extLst>
                </a:gridCol>
                <a:gridCol w="411480">
                  <a:extLst>
                    <a:ext uri="{9D8B030D-6E8A-4147-A177-3AD203B41FA5}">
                      <a16:colId xmlns:a16="http://schemas.microsoft.com/office/drawing/2014/main" val="1891428889"/>
                    </a:ext>
                  </a:extLst>
                </a:gridCol>
                <a:gridCol w="411480">
                  <a:extLst>
                    <a:ext uri="{9D8B030D-6E8A-4147-A177-3AD203B41FA5}">
                      <a16:colId xmlns:a16="http://schemas.microsoft.com/office/drawing/2014/main" val="2150901482"/>
                    </a:ext>
                  </a:extLst>
                </a:gridCol>
                <a:gridCol w="411480">
                  <a:extLst>
                    <a:ext uri="{9D8B030D-6E8A-4147-A177-3AD203B41FA5}">
                      <a16:colId xmlns:a16="http://schemas.microsoft.com/office/drawing/2014/main" val="3339861119"/>
                    </a:ext>
                  </a:extLst>
                </a:gridCol>
                <a:gridCol w="411480">
                  <a:extLst>
                    <a:ext uri="{9D8B030D-6E8A-4147-A177-3AD203B41FA5}">
                      <a16:colId xmlns:a16="http://schemas.microsoft.com/office/drawing/2014/main" val="3124870776"/>
                    </a:ext>
                  </a:extLst>
                </a:gridCol>
                <a:gridCol w="411480">
                  <a:extLst>
                    <a:ext uri="{9D8B030D-6E8A-4147-A177-3AD203B41FA5}">
                      <a16:colId xmlns:a16="http://schemas.microsoft.com/office/drawing/2014/main" val="19906430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450044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- 2020-04-15 10:20:39</a:t>
                      </a:r>
                      <a:r>
                        <a:rPr kumimoji="0" lang="en-US" sz="1000" b="0" i="0" u="none" strike="noStrike" kern="1200" cap="none" spc="0" normalizeH="0" baseline="0" noProof="0">
                          <a:ln>
                            <a:noFill/>
                          </a:ln>
                          <a:solidFill>
                            <a:prstClr val="black"/>
                          </a:solidFill>
                          <a:effectLst/>
                          <a:uLnTx/>
                          <a:uFillTx/>
                          <a:latin typeface="+mn-lt"/>
                          <a:ea typeface="+mn-ea"/>
                          <a:cs typeface="+mn-cs"/>
                        </a:rPr>
                        <a:t>
 Treat your family and order the Happiness Pack. We’ll have it delivered right to your doorstep! This delightful box of up to 20 scoops of ice cream and few gifts from BR only at SAR 99!
Now available in KSA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0.0012266334003688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022693434"/>
                  </a:ext>
                </a:extLst>
              </a:tr>
            </a:tbl>
          </a:graphicData>
        </a:graphic>
      </p:graphicFrame>
      <p:sp>
        <p:nvSpPr>
          <p:cNvPr id="4" name="Text Placeholder 3">
            <a:extLst>
              <a:ext uri="{FF2B5EF4-FFF2-40B4-BE49-F238E27FC236}">
                <a16:creationId xmlns:a16="http://schemas.microsoft.com/office/drawing/2014/main" id="{5D983965-D538-4163-BCDB-1AB0F1628DB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489598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04EDB-BD5D-47D5-AC81-7316C9213C55}"/>
              </a:ext>
            </a:extLst>
          </p:cNvPr>
          <p:cNvSpPr>
            <a:spLocks noGrp="1"/>
          </p:cNvSpPr>
          <p:nvPr>
            <p:ph type="title"/>
          </p:nvPr>
        </p:nvSpPr>
        <p:spPr/>
        <p:txBody>
          <a:bodyPr/>
          <a:lstStyle/>
          <a:p>
            <a:r>
              <a:rPr lang="en-US"/>
              <a:t>Facebook Top Posts Table | Baskin Robbins - 22 of 26</a:t>
            </a:r>
          </a:p>
        </p:txBody>
      </p:sp>
      <p:graphicFrame>
        <p:nvGraphicFramePr>
          <p:cNvPr id="5" name="Table Placeholder 4">
            <a:extLst>
              <a:ext uri="{FF2B5EF4-FFF2-40B4-BE49-F238E27FC236}">
                <a16:creationId xmlns:a16="http://schemas.microsoft.com/office/drawing/2014/main" id="{A61FFC48-0819-460E-BA7F-82FC61E2A993}"/>
              </a:ext>
            </a:extLst>
          </p:cNvPr>
          <p:cNvGraphicFramePr>
            <a:graphicFrameLocks noGrp="1"/>
          </p:cNvGraphicFramePr>
          <p:nvPr>
            <p:ph type="tbl" sz="quarter" idx="13"/>
            <p:extLst>
              <p:ext uri="{D42A27DB-BD31-4B8C-83A1-F6EECF244321}">
                <p14:modId xmlns:p14="http://schemas.microsoft.com/office/powerpoint/2010/main" val="662141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61374893"/>
                    </a:ext>
                  </a:extLst>
                </a:gridCol>
                <a:gridCol w="411480">
                  <a:extLst>
                    <a:ext uri="{9D8B030D-6E8A-4147-A177-3AD203B41FA5}">
                      <a16:colId xmlns:a16="http://schemas.microsoft.com/office/drawing/2014/main" val="805982253"/>
                    </a:ext>
                  </a:extLst>
                </a:gridCol>
                <a:gridCol w="411480">
                  <a:extLst>
                    <a:ext uri="{9D8B030D-6E8A-4147-A177-3AD203B41FA5}">
                      <a16:colId xmlns:a16="http://schemas.microsoft.com/office/drawing/2014/main" val="3396278461"/>
                    </a:ext>
                  </a:extLst>
                </a:gridCol>
                <a:gridCol w="411480">
                  <a:extLst>
                    <a:ext uri="{9D8B030D-6E8A-4147-A177-3AD203B41FA5}">
                      <a16:colId xmlns:a16="http://schemas.microsoft.com/office/drawing/2014/main" val="513530974"/>
                    </a:ext>
                  </a:extLst>
                </a:gridCol>
                <a:gridCol w="411480">
                  <a:extLst>
                    <a:ext uri="{9D8B030D-6E8A-4147-A177-3AD203B41FA5}">
                      <a16:colId xmlns:a16="http://schemas.microsoft.com/office/drawing/2014/main" val="4059102879"/>
                    </a:ext>
                  </a:extLst>
                </a:gridCol>
                <a:gridCol w="411480">
                  <a:extLst>
                    <a:ext uri="{9D8B030D-6E8A-4147-A177-3AD203B41FA5}">
                      <a16:colId xmlns:a16="http://schemas.microsoft.com/office/drawing/2014/main" val="736712479"/>
                    </a:ext>
                  </a:extLst>
                </a:gridCol>
                <a:gridCol w="411480">
                  <a:extLst>
                    <a:ext uri="{9D8B030D-6E8A-4147-A177-3AD203B41FA5}">
                      <a16:colId xmlns:a16="http://schemas.microsoft.com/office/drawing/2014/main" val="4218064042"/>
                    </a:ext>
                  </a:extLst>
                </a:gridCol>
                <a:gridCol w="411480">
                  <a:extLst>
                    <a:ext uri="{9D8B030D-6E8A-4147-A177-3AD203B41FA5}">
                      <a16:colId xmlns:a16="http://schemas.microsoft.com/office/drawing/2014/main" val="2656806667"/>
                    </a:ext>
                  </a:extLst>
                </a:gridCol>
                <a:gridCol w="411480">
                  <a:extLst>
                    <a:ext uri="{9D8B030D-6E8A-4147-A177-3AD203B41FA5}">
                      <a16:colId xmlns:a16="http://schemas.microsoft.com/office/drawing/2014/main" val="2300945661"/>
                    </a:ext>
                  </a:extLst>
                </a:gridCol>
                <a:gridCol w="411480">
                  <a:extLst>
                    <a:ext uri="{9D8B030D-6E8A-4147-A177-3AD203B41FA5}">
                      <a16:colId xmlns:a16="http://schemas.microsoft.com/office/drawing/2014/main" val="427293393"/>
                    </a:ext>
                  </a:extLst>
                </a:gridCol>
                <a:gridCol w="411480">
                  <a:extLst>
                    <a:ext uri="{9D8B030D-6E8A-4147-A177-3AD203B41FA5}">
                      <a16:colId xmlns:a16="http://schemas.microsoft.com/office/drawing/2014/main" val="160545079"/>
                    </a:ext>
                  </a:extLst>
                </a:gridCol>
                <a:gridCol w="411480">
                  <a:extLst>
                    <a:ext uri="{9D8B030D-6E8A-4147-A177-3AD203B41FA5}">
                      <a16:colId xmlns:a16="http://schemas.microsoft.com/office/drawing/2014/main" val="865186117"/>
                    </a:ext>
                  </a:extLst>
                </a:gridCol>
                <a:gridCol w="411480">
                  <a:extLst>
                    <a:ext uri="{9D8B030D-6E8A-4147-A177-3AD203B41FA5}">
                      <a16:colId xmlns:a16="http://schemas.microsoft.com/office/drawing/2014/main" val="3434322888"/>
                    </a:ext>
                  </a:extLst>
                </a:gridCol>
                <a:gridCol w="411480">
                  <a:extLst>
                    <a:ext uri="{9D8B030D-6E8A-4147-A177-3AD203B41FA5}">
                      <a16:colId xmlns:a16="http://schemas.microsoft.com/office/drawing/2014/main" val="2287640550"/>
                    </a:ext>
                  </a:extLst>
                </a:gridCol>
                <a:gridCol w="411480">
                  <a:extLst>
                    <a:ext uri="{9D8B030D-6E8A-4147-A177-3AD203B41FA5}">
                      <a16:colId xmlns:a16="http://schemas.microsoft.com/office/drawing/2014/main" val="226305839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016995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- 2020-04-22 15:13:34</a:t>
                      </a:r>
                      <a:r>
                        <a:rPr kumimoji="0" lang="en-US" sz="1000" b="0" i="0" u="none" strike="noStrike" kern="1200" cap="none" spc="0" normalizeH="0" baseline="0" noProof="0">
                          <a:ln>
                            <a:noFill/>
                          </a:ln>
                          <a:solidFill>
                            <a:prstClr val="black"/>
                          </a:solidFill>
                          <a:effectLst/>
                          <a:uLnTx/>
                          <a:uFillTx/>
                          <a:latin typeface="+mn-lt"/>
                          <a:ea typeface="+mn-ea"/>
                          <a:cs typeface="+mn-cs"/>
                        </a:rPr>
                        <a:t>
 Treat your family and sweeten their Ramadan with the Happiness Pack for SR 99. We’ll have it delivered right to your doorstep! This delightful box of up to 20 scoops of ice cream and few gifts from BR:
2 Value Packs 
5 Cones 
Premium Ceramic Scooper 
2 Special Spoons 
2 Dry Toppings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0.0012271532192831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653399118"/>
                  </a:ext>
                </a:extLst>
              </a:tr>
            </a:tbl>
          </a:graphicData>
        </a:graphic>
      </p:graphicFrame>
      <p:sp>
        <p:nvSpPr>
          <p:cNvPr id="4" name="Text Placeholder 3">
            <a:extLst>
              <a:ext uri="{FF2B5EF4-FFF2-40B4-BE49-F238E27FC236}">
                <a16:creationId xmlns:a16="http://schemas.microsoft.com/office/drawing/2014/main" id="{AD019BFA-648C-417D-AA73-A8444E2ED43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34432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C96-243B-45D1-96F7-23255AE144CC}"/>
              </a:ext>
            </a:extLst>
          </p:cNvPr>
          <p:cNvSpPr>
            <a:spLocks noGrp="1"/>
          </p:cNvSpPr>
          <p:nvPr>
            <p:ph type="title"/>
          </p:nvPr>
        </p:nvSpPr>
        <p:spPr/>
        <p:txBody>
          <a:bodyPr/>
          <a:lstStyle/>
          <a:p>
            <a:r>
              <a:rPr lang="en-US"/>
              <a:t>Facebook Top Posts Table | Baskin Robbins - 23 of 26</a:t>
            </a:r>
          </a:p>
        </p:txBody>
      </p:sp>
      <p:graphicFrame>
        <p:nvGraphicFramePr>
          <p:cNvPr id="5" name="Table Placeholder 4">
            <a:extLst>
              <a:ext uri="{FF2B5EF4-FFF2-40B4-BE49-F238E27FC236}">
                <a16:creationId xmlns:a16="http://schemas.microsoft.com/office/drawing/2014/main" id="{B13A0299-A572-40C5-BC2A-08EE0F342917}"/>
              </a:ext>
            </a:extLst>
          </p:cNvPr>
          <p:cNvGraphicFramePr>
            <a:graphicFrameLocks noGrp="1"/>
          </p:cNvGraphicFramePr>
          <p:nvPr>
            <p:ph type="tbl" sz="quarter" idx="13"/>
            <p:extLst>
              <p:ext uri="{D42A27DB-BD31-4B8C-83A1-F6EECF244321}">
                <p14:modId xmlns:p14="http://schemas.microsoft.com/office/powerpoint/2010/main" val="4154502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70110427"/>
                    </a:ext>
                  </a:extLst>
                </a:gridCol>
                <a:gridCol w="411480">
                  <a:extLst>
                    <a:ext uri="{9D8B030D-6E8A-4147-A177-3AD203B41FA5}">
                      <a16:colId xmlns:a16="http://schemas.microsoft.com/office/drawing/2014/main" val="2764619283"/>
                    </a:ext>
                  </a:extLst>
                </a:gridCol>
                <a:gridCol w="411480">
                  <a:extLst>
                    <a:ext uri="{9D8B030D-6E8A-4147-A177-3AD203B41FA5}">
                      <a16:colId xmlns:a16="http://schemas.microsoft.com/office/drawing/2014/main" val="953484443"/>
                    </a:ext>
                  </a:extLst>
                </a:gridCol>
                <a:gridCol w="411480">
                  <a:extLst>
                    <a:ext uri="{9D8B030D-6E8A-4147-A177-3AD203B41FA5}">
                      <a16:colId xmlns:a16="http://schemas.microsoft.com/office/drawing/2014/main" val="1949928871"/>
                    </a:ext>
                  </a:extLst>
                </a:gridCol>
                <a:gridCol w="411480">
                  <a:extLst>
                    <a:ext uri="{9D8B030D-6E8A-4147-A177-3AD203B41FA5}">
                      <a16:colId xmlns:a16="http://schemas.microsoft.com/office/drawing/2014/main" val="3616091561"/>
                    </a:ext>
                  </a:extLst>
                </a:gridCol>
                <a:gridCol w="411480">
                  <a:extLst>
                    <a:ext uri="{9D8B030D-6E8A-4147-A177-3AD203B41FA5}">
                      <a16:colId xmlns:a16="http://schemas.microsoft.com/office/drawing/2014/main" val="1371717073"/>
                    </a:ext>
                  </a:extLst>
                </a:gridCol>
                <a:gridCol w="411480">
                  <a:extLst>
                    <a:ext uri="{9D8B030D-6E8A-4147-A177-3AD203B41FA5}">
                      <a16:colId xmlns:a16="http://schemas.microsoft.com/office/drawing/2014/main" val="969592291"/>
                    </a:ext>
                  </a:extLst>
                </a:gridCol>
                <a:gridCol w="411480">
                  <a:extLst>
                    <a:ext uri="{9D8B030D-6E8A-4147-A177-3AD203B41FA5}">
                      <a16:colId xmlns:a16="http://schemas.microsoft.com/office/drawing/2014/main" val="2523362187"/>
                    </a:ext>
                  </a:extLst>
                </a:gridCol>
                <a:gridCol w="411480">
                  <a:extLst>
                    <a:ext uri="{9D8B030D-6E8A-4147-A177-3AD203B41FA5}">
                      <a16:colId xmlns:a16="http://schemas.microsoft.com/office/drawing/2014/main" val="2059560129"/>
                    </a:ext>
                  </a:extLst>
                </a:gridCol>
                <a:gridCol w="411480">
                  <a:extLst>
                    <a:ext uri="{9D8B030D-6E8A-4147-A177-3AD203B41FA5}">
                      <a16:colId xmlns:a16="http://schemas.microsoft.com/office/drawing/2014/main" val="3922409814"/>
                    </a:ext>
                  </a:extLst>
                </a:gridCol>
                <a:gridCol w="411480">
                  <a:extLst>
                    <a:ext uri="{9D8B030D-6E8A-4147-A177-3AD203B41FA5}">
                      <a16:colId xmlns:a16="http://schemas.microsoft.com/office/drawing/2014/main" val="3255400581"/>
                    </a:ext>
                  </a:extLst>
                </a:gridCol>
                <a:gridCol w="411480">
                  <a:extLst>
                    <a:ext uri="{9D8B030D-6E8A-4147-A177-3AD203B41FA5}">
                      <a16:colId xmlns:a16="http://schemas.microsoft.com/office/drawing/2014/main" val="1946366786"/>
                    </a:ext>
                  </a:extLst>
                </a:gridCol>
                <a:gridCol w="411480">
                  <a:extLst>
                    <a:ext uri="{9D8B030D-6E8A-4147-A177-3AD203B41FA5}">
                      <a16:colId xmlns:a16="http://schemas.microsoft.com/office/drawing/2014/main" val="286712435"/>
                    </a:ext>
                  </a:extLst>
                </a:gridCol>
                <a:gridCol w="411480">
                  <a:extLst>
                    <a:ext uri="{9D8B030D-6E8A-4147-A177-3AD203B41FA5}">
                      <a16:colId xmlns:a16="http://schemas.microsoft.com/office/drawing/2014/main" val="3700651491"/>
                    </a:ext>
                  </a:extLst>
                </a:gridCol>
                <a:gridCol w="411480">
                  <a:extLst>
                    <a:ext uri="{9D8B030D-6E8A-4147-A177-3AD203B41FA5}">
                      <a16:colId xmlns:a16="http://schemas.microsoft.com/office/drawing/2014/main" val="31127002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8901770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- 2020-04-06 17:05:58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دلل عائلتك و اطلب باقة السعادة الآن. بنوصلها لك لباب بيتك! تحتوي هذة الباقة الرائعة على آيس كريم يصل حتى 20 مغرفة و هدايا من باسكن روبنز بـ99 درهم!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0.0011241528741625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138284569"/>
                  </a:ext>
                </a:extLst>
              </a:tr>
            </a:tbl>
          </a:graphicData>
        </a:graphic>
      </p:graphicFrame>
      <p:sp>
        <p:nvSpPr>
          <p:cNvPr id="4" name="Text Placeholder 3">
            <a:extLst>
              <a:ext uri="{FF2B5EF4-FFF2-40B4-BE49-F238E27FC236}">
                <a16:creationId xmlns:a16="http://schemas.microsoft.com/office/drawing/2014/main" id="{63B06FB9-267C-4830-96BD-22F0E1D6C87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99163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E75E0-A430-448B-A6C7-C9FBBEAA98AB}"/>
              </a:ext>
            </a:extLst>
          </p:cNvPr>
          <p:cNvSpPr>
            <a:spLocks noGrp="1"/>
          </p:cNvSpPr>
          <p:nvPr>
            <p:ph type="title"/>
          </p:nvPr>
        </p:nvSpPr>
        <p:spPr/>
        <p:txBody>
          <a:bodyPr/>
          <a:lstStyle/>
          <a:p>
            <a:r>
              <a:rPr lang="en-US"/>
              <a:t>Facebook Top Posts Table | Baskin Robbins - 24 of 26</a:t>
            </a:r>
          </a:p>
        </p:txBody>
      </p:sp>
      <p:graphicFrame>
        <p:nvGraphicFramePr>
          <p:cNvPr id="5" name="Table Placeholder 4">
            <a:extLst>
              <a:ext uri="{FF2B5EF4-FFF2-40B4-BE49-F238E27FC236}">
                <a16:creationId xmlns:a16="http://schemas.microsoft.com/office/drawing/2014/main" id="{5868DD6A-8F78-44A9-A81F-7AD18A939E22}"/>
              </a:ext>
            </a:extLst>
          </p:cNvPr>
          <p:cNvGraphicFramePr>
            <a:graphicFrameLocks noGrp="1"/>
          </p:cNvGraphicFramePr>
          <p:nvPr>
            <p:ph type="tbl" sz="quarter" idx="13"/>
            <p:extLst>
              <p:ext uri="{D42A27DB-BD31-4B8C-83A1-F6EECF244321}">
                <p14:modId xmlns:p14="http://schemas.microsoft.com/office/powerpoint/2010/main" val="29434217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01814005"/>
                    </a:ext>
                  </a:extLst>
                </a:gridCol>
                <a:gridCol w="411480">
                  <a:extLst>
                    <a:ext uri="{9D8B030D-6E8A-4147-A177-3AD203B41FA5}">
                      <a16:colId xmlns:a16="http://schemas.microsoft.com/office/drawing/2014/main" val="3930668721"/>
                    </a:ext>
                  </a:extLst>
                </a:gridCol>
                <a:gridCol w="411480">
                  <a:extLst>
                    <a:ext uri="{9D8B030D-6E8A-4147-A177-3AD203B41FA5}">
                      <a16:colId xmlns:a16="http://schemas.microsoft.com/office/drawing/2014/main" val="1669972506"/>
                    </a:ext>
                  </a:extLst>
                </a:gridCol>
                <a:gridCol w="411480">
                  <a:extLst>
                    <a:ext uri="{9D8B030D-6E8A-4147-A177-3AD203B41FA5}">
                      <a16:colId xmlns:a16="http://schemas.microsoft.com/office/drawing/2014/main" val="1145276914"/>
                    </a:ext>
                  </a:extLst>
                </a:gridCol>
                <a:gridCol w="411480">
                  <a:extLst>
                    <a:ext uri="{9D8B030D-6E8A-4147-A177-3AD203B41FA5}">
                      <a16:colId xmlns:a16="http://schemas.microsoft.com/office/drawing/2014/main" val="2950711264"/>
                    </a:ext>
                  </a:extLst>
                </a:gridCol>
                <a:gridCol w="411480">
                  <a:extLst>
                    <a:ext uri="{9D8B030D-6E8A-4147-A177-3AD203B41FA5}">
                      <a16:colId xmlns:a16="http://schemas.microsoft.com/office/drawing/2014/main" val="3481987075"/>
                    </a:ext>
                  </a:extLst>
                </a:gridCol>
                <a:gridCol w="411480">
                  <a:extLst>
                    <a:ext uri="{9D8B030D-6E8A-4147-A177-3AD203B41FA5}">
                      <a16:colId xmlns:a16="http://schemas.microsoft.com/office/drawing/2014/main" val="2867481965"/>
                    </a:ext>
                  </a:extLst>
                </a:gridCol>
                <a:gridCol w="411480">
                  <a:extLst>
                    <a:ext uri="{9D8B030D-6E8A-4147-A177-3AD203B41FA5}">
                      <a16:colId xmlns:a16="http://schemas.microsoft.com/office/drawing/2014/main" val="4198873996"/>
                    </a:ext>
                  </a:extLst>
                </a:gridCol>
                <a:gridCol w="411480">
                  <a:extLst>
                    <a:ext uri="{9D8B030D-6E8A-4147-A177-3AD203B41FA5}">
                      <a16:colId xmlns:a16="http://schemas.microsoft.com/office/drawing/2014/main" val="1814515172"/>
                    </a:ext>
                  </a:extLst>
                </a:gridCol>
                <a:gridCol w="411480">
                  <a:extLst>
                    <a:ext uri="{9D8B030D-6E8A-4147-A177-3AD203B41FA5}">
                      <a16:colId xmlns:a16="http://schemas.microsoft.com/office/drawing/2014/main" val="1080063119"/>
                    </a:ext>
                  </a:extLst>
                </a:gridCol>
                <a:gridCol w="411480">
                  <a:extLst>
                    <a:ext uri="{9D8B030D-6E8A-4147-A177-3AD203B41FA5}">
                      <a16:colId xmlns:a16="http://schemas.microsoft.com/office/drawing/2014/main" val="2552918195"/>
                    </a:ext>
                  </a:extLst>
                </a:gridCol>
                <a:gridCol w="411480">
                  <a:extLst>
                    <a:ext uri="{9D8B030D-6E8A-4147-A177-3AD203B41FA5}">
                      <a16:colId xmlns:a16="http://schemas.microsoft.com/office/drawing/2014/main" val="4218495865"/>
                    </a:ext>
                  </a:extLst>
                </a:gridCol>
                <a:gridCol w="411480">
                  <a:extLst>
                    <a:ext uri="{9D8B030D-6E8A-4147-A177-3AD203B41FA5}">
                      <a16:colId xmlns:a16="http://schemas.microsoft.com/office/drawing/2014/main" val="674939848"/>
                    </a:ext>
                  </a:extLst>
                </a:gridCol>
                <a:gridCol w="411480">
                  <a:extLst>
                    <a:ext uri="{9D8B030D-6E8A-4147-A177-3AD203B41FA5}">
                      <a16:colId xmlns:a16="http://schemas.microsoft.com/office/drawing/2014/main" val="1292924378"/>
                    </a:ext>
                  </a:extLst>
                </a:gridCol>
                <a:gridCol w="411480">
                  <a:extLst>
                    <a:ext uri="{9D8B030D-6E8A-4147-A177-3AD203B41FA5}">
                      <a16:colId xmlns:a16="http://schemas.microsoft.com/office/drawing/2014/main" val="9842937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8655444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- 2020-04-18 10:29:49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دلل عائلتك و اطلب باقة السعادة الآن. بنوصلها لك لباب بيتك! تحتوي هذة الباقة الرائعة على آيس كريم يصل حتى 20 مغرفة و هدايا من باسكن روبنز بـ99 ريال!
متوفرة الآن بالسعودية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0.00061339394756013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119185202"/>
                  </a:ext>
                </a:extLst>
              </a:tr>
            </a:tbl>
          </a:graphicData>
        </a:graphic>
      </p:graphicFrame>
      <p:sp>
        <p:nvSpPr>
          <p:cNvPr id="4" name="Text Placeholder 3">
            <a:extLst>
              <a:ext uri="{FF2B5EF4-FFF2-40B4-BE49-F238E27FC236}">
                <a16:creationId xmlns:a16="http://schemas.microsoft.com/office/drawing/2014/main" id="{BD6D5F19-0877-4778-840C-E8FDE069724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92708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331B5-89A5-448B-9429-D2782AAB2668}"/>
              </a:ext>
            </a:extLst>
          </p:cNvPr>
          <p:cNvSpPr>
            <a:spLocks noGrp="1"/>
          </p:cNvSpPr>
          <p:nvPr>
            <p:ph type="title"/>
          </p:nvPr>
        </p:nvSpPr>
        <p:spPr/>
        <p:txBody>
          <a:bodyPr/>
          <a:lstStyle/>
          <a:p>
            <a:r>
              <a:rPr lang="en-US"/>
              <a:t>Facebook Top Posts Table | Baskin Robbins - 25 of 26</a:t>
            </a:r>
          </a:p>
        </p:txBody>
      </p:sp>
      <p:graphicFrame>
        <p:nvGraphicFramePr>
          <p:cNvPr id="5" name="Table Placeholder 4">
            <a:extLst>
              <a:ext uri="{FF2B5EF4-FFF2-40B4-BE49-F238E27FC236}">
                <a16:creationId xmlns:a16="http://schemas.microsoft.com/office/drawing/2014/main" id="{69D30748-BC79-4360-BB1C-6DF6C9AD5ED7}"/>
              </a:ext>
            </a:extLst>
          </p:cNvPr>
          <p:cNvGraphicFramePr>
            <a:graphicFrameLocks noGrp="1"/>
          </p:cNvGraphicFramePr>
          <p:nvPr>
            <p:ph type="tbl" sz="quarter" idx="13"/>
            <p:extLst>
              <p:ext uri="{D42A27DB-BD31-4B8C-83A1-F6EECF244321}">
                <p14:modId xmlns:p14="http://schemas.microsoft.com/office/powerpoint/2010/main" val="405206222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71334253"/>
                    </a:ext>
                  </a:extLst>
                </a:gridCol>
                <a:gridCol w="411480">
                  <a:extLst>
                    <a:ext uri="{9D8B030D-6E8A-4147-A177-3AD203B41FA5}">
                      <a16:colId xmlns:a16="http://schemas.microsoft.com/office/drawing/2014/main" val="3454810463"/>
                    </a:ext>
                  </a:extLst>
                </a:gridCol>
                <a:gridCol w="411480">
                  <a:extLst>
                    <a:ext uri="{9D8B030D-6E8A-4147-A177-3AD203B41FA5}">
                      <a16:colId xmlns:a16="http://schemas.microsoft.com/office/drawing/2014/main" val="3629936215"/>
                    </a:ext>
                  </a:extLst>
                </a:gridCol>
                <a:gridCol w="411480">
                  <a:extLst>
                    <a:ext uri="{9D8B030D-6E8A-4147-A177-3AD203B41FA5}">
                      <a16:colId xmlns:a16="http://schemas.microsoft.com/office/drawing/2014/main" val="426991532"/>
                    </a:ext>
                  </a:extLst>
                </a:gridCol>
                <a:gridCol w="411480">
                  <a:extLst>
                    <a:ext uri="{9D8B030D-6E8A-4147-A177-3AD203B41FA5}">
                      <a16:colId xmlns:a16="http://schemas.microsoft.com/office/drawing/2014/main" val="2468714731"/>
                    </a:ext>
                  </a:extLst>
                </a:gridCol>
                <a:gridCol w="411480">
                  <a:extLst>
                    <a:ext uri="{9D8B030D-6E8A-4147-A177-3AD203B41FA5}">
                      <a16:colId xmlns:a16="http://schemas.microsoft.com/office/drawing/2014/main" val="2370575328"/>
                    </a:ext>
                  </a:extLst>
                </a:gridCol>
                <a:gridCol w="411480">
                  <a:extLst>
                    <a:ext uri="{9D8B030D-6E8A-4147-A177-3AD203B41FA5}">
                      <a16:colId xmlns:a16="http://schemas.microsoft.com/office/drawing/2014/main" val="2497547910"/>
                    </a:ext>
                  </a:extLst>
                </a:gridCol>
                <a:gridCol w="411480">
                  <a:extLst>
                    <a:ext uri="{9D8B030D-6E8A-4147-A177-3AD203B41FA5}">
                      <a16:colId xmlns:a16="http://schemas.microsoft.com/office/drawing/2014/main" val="3888154799"/>
                    </a:ext>
                  </a:extLst>
                </a:gridCol>
                <a:gridCol w="411480">
                  <a:extLst>
                    <a:ext uri="{9D8B030D-6E8A-4147-A177-3AD203B41FA5}">
                      <a16:colId xmlns:a16="http://schemas.microsoft.com/office/drawing/2014/main" val="4251292824"/>
                    </a:ext>
                  </a:extLst>
                </a:gridCol>
                <a:gridCol w="411480">
                  <a:extLst>
                    <a:ext uri="{9D8B030D-6E8A-4147-A177-3AD203B41FA5}">
                      <a16:colId xmlns:a16="http://schemas.microsoft.com/office/drawing/2014/main" val="1920766878"/>
                    </a:ext>
                  </a:extLst>
                </a:gridCol>
                <a:gridCol w="411480">
                  <a:extLst>
                    <a:ext uri="{9D8B030D-6E8A-4147-A177-3AD203B41FA5}">
                      <a16:colId xmlns:a16="http://schemas.microsoft.com/office/drawing/2014/main" val="4171300811"/>
                    </a:ext>
                  </a:extLst>
                </a:gridCol>
                <a:gridCol w="411480">
                  <a:extLst>
                    <a:ext uri="{9D8B030D-6E8A-4147-A177-3AD203B41FA5}">
                      <a16:colId xmlns:a16="http://schemas.microsoft.com/office/drawing/2014/main" val="3827404695"/>
                    </a:ext>
                  </a:extLst>
                </a:gridCol>
                <a:gridCol w="411480">
                  <a:extLst>
                    <a:ext uri="{9D8B030D-6E8A-4147-A177-3AD203B41FA5}">
                      <a16:colId xmlns:a16="http://schemas.microsoft.com/office/drawing/2014/main" val="414019421"/>
                    </a:ext>
                  </a:extLst>
                </a:gridCol>
                <a:gridCol w="411480">
                  <a:extLst>
                    <a:ext uri="{9D8B030D-6E8A-4147-A177-3AD203B41FA5}">
                      <a16:colId xmlns:a16="http://schemas.microsoft.com/office/drawing/2014/main" val="498193976"/>
                    </a:ext>
                  </a:extLst>
                </a:gridCol>
                <a:gridCol w="411480">
                  <a:extLst>
                    <a:ext uri="{9D8B030D-6E8A-4147-A177-3AD203B41FA5}">
                      <a16:colId xmlns:a16="http://schemas.microsoft.com/office/drawing/2014/main" val="4981853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678061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- 2020-04-22 15:18:36</a:t>
                      </a:r>
                      <a:r>
                        <a:rPr kumimoji="0" lang="en-US" sz="1000" b="0" i="0" u="none" strike="noStrike" kern="1200" cap="none" spc="0" normalizeH="0" baseline="0" noProof="0">
                          <a:ln>
                            <a:noFill/>
                          </a:ln>
                          <a:solidFill>
                            <a:prstClr val="black"/>
                          </a:solidFill>
                          <a:effectLst/>
                          <a:uLnTx/>
                          <a:uFillTx/>
                          <a:latin typeface="+mn-lt"/>
                          <a:ea typeface="+mn-ea"/>
                          <a:cs typeface="+mn-cs"/>
                        </a:rPr>
                        <a:t>
 Treat your family and sweeten their Ramadan with the Happiness Pack for OR 9.900. We’ll have it delivered right to your doorstep! This delightful box of up to 20 scoops of ice cream and few gifts from BR:
2 Value Packs 
5 Cones 
Premium Ceramic Scooper 
2 Special Spoons 
2 Dry Toppings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0.00040905107309436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923397610"/>
                  </a:ext>
                </a:extLst>
              </a:tr>
            </a:tbl>
          </a:graphicData>
        </a:graphic>
      </p:graphicFrame>
      <p:sp>
        <p:nvSpPr>
          <p:cNvPr id="4" name="Text Placeholder 3">
            <a:extLst>
              <a:ext uri="{FF2B5EF4-FFF2-40B4-BE49-F238E27FC236}">
                <a16:creationId xmlns:a16="http://schemas.microsoft.com/office/drawing/2014/main" id="{D6193E6E-8896-41CF-9347-32A45ED5F1A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256981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BB71C-0329-4965-A71F-747A59F69D1D}"/>
              </a:ext>
            </a:extLst>
          </p:cNvPr>
          <p:cNvSpPr>
            <a:spLocks noGrp="1"/>
          </p:cNvSpPr>
          <p:nvPr>
            <p:ph type="title"/>
          </p:nvPr>
        </p:nvSpPr>
        <p:spPr/>
        <p:txBody>
          <a:bodyPr/>
          <a:lstStyle/>
          <a:p>
            <a:r>
              <a:rPr lang="en-US"/>
              <a:t>Facebook Top Posts Table | Baskin Robbins - 26 of 26</a:t>
            </a:r>
          </a:p>
        </p:txBody>
      </p:sp>
      <p:graphicFrame>
        <p:nvGraphicFramePr>
          <p:cNvPr id="5" name="Table Placeholder 4">
            <a:extLst>
              <a:ext uri="{FF2B5EF4-FFF2-40B4-BE49-F238E27FC236}">
                <a16:creationId xmlns:a16="http://schemas.microsoft.com/office/drawing/2014/main" id="{0EC27E1D-E7BF-4C95-8377-E53B20D1D997}"/>
              </a:ext>
            </a:extLst>
          </p:cNvPr>
          <p:cNvGraphicFramePr>
            <a:graphicFrameLocks noGrp="1"/>
          </p:cNvGraphicFramePr>
          <p:nvPr>
            <p:ph type="tbl" sz="quarter" idx="13"/>
            <p:extLst>
              <p:ext uri="{D42A27DB-BD31-4B8C-83A1-F6EECF244321}">
                <p14:modId xmlns:p14="http://schemas.microsoft.com/office/powerpoint/2010/main" val="4900155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91448806"/>
                    </a:ext>
                  </a:extLst>
                </a:gridCol>
                <a:gridCol w="411480">
                  <a:extLst>
                    <a:ext uri="{9D8B030D-6E8A-4147-A177-3AD203B41FA5}">
                      <a16:colId xmlns:a16="http://schemas.microsoft.com/office/drawing/2014/main" val="1050474612"/>
                    </a:ext>
                  </a:extLst>
                </a:gridCol>
                <a:gridCol w="411480">
                  <a:extLst>
                    <a:ext uri="{9D8B030D-6E8A-4147-A177-3AD203B41FA5}">
                      <a16:colId xmlns:a16="http://schemas.microsoft.com/office/drawing/2014/main" val="427082701"/>
                    </a:ext>
                  </a:extLst>
                </a:gridCol>
                <a:gridCol w="411480">
                  <a:extLst>
                    <a:ext uri="{9D8B030D-6E8A-4147-A177-3AD203B41FA5}">
                      <a16:colId xmlns:a16="http://schemas.microsoft.com/office/drawing/2014/main" val="829940960"/>
                    </a:ext>
                  </a:extLst>
                </a:gridCol>
                <a:gridCol w="411480">
                  <a:extLst>
                    <a:ext uri="{9D8B030D-6E8A-4147-A177-3AD203B41FA5}">
                      <a16:colId xmlns:a16="http://schemas.microsoft.com/office/drawing/2014/main" val="3343216660"/>
                    </a:ext>
                  </a:extLst>
                </a:gridCol>
                <a:gridCol w="411480">
                  <a:extLst>
                    <a:ext uri="{9D8B030D-6E8A-4147-A177-3AD203B41FA5}">
                      <a16:colId xmlns:a16="http://schemas.microsoft.com/office/drawing/2014/main" val="3216851004"/>
                    </a:ext>
                  </a:extLst>
                </a:gridCol>
                <a:gridCol w="411480">
                  <a:extLst>
                    <a:ext uri="{9D8B030D-6E8A-4147-A177-3AD203B41FA5}">
                      <a16:colId xmlns:a16="http://schemas.microsoft.com/office/drawing/2014/main" val="1474237448"/>
                    </a:ext>
                  </a:extLst>
                </a:gridCol>
                <a:gridCol w="411480">
                  <a:extLst>
                    <a:ext uri="{9D8B030D-6E8A-4147-A177-3AD203B41FA5}">
                      <a16:colId xmlns:a16="http://schemas.microsoft.com/office/drawing/2014/main" val="3295518710"/>
                    </a:ext>
                  </a:extLst>
                </a:gridCol>
                <a:gridCol w="411480">
                  <a:extLst>
                    <a:ext uri="{9D8B030D-6E8A-4147-A177-3AD203B41FA5}">
                      <a16:colId xmlns:a16="http://schemas.microsoft.com/office/drawing/2014/main" val="4253006410"/>
                    </a:ext>
                  </a:extLst>
                </a:gridCol>
                <a:gridCol w="411480">
                  <a:extLst>
                    <a:ext uri="{9D8B030D-6E8A-4147-A177-3AD203B41FA5}">
                      <a16:colId xmlns:a16="http://schemas.microsoft.com/office/drawing/2014/main" val="982955083"/>
                    </a:ext>
                  </a:extLst>
                </a:gridCol>
                <a:gridCol w="411480">
                  <a:extLst>
                    <a:ext uri="{9D8B030D-6E8A-4147-A177-3AD203B41FA5}">
                      <a16:colId xmlns:a16="http://schemas.microsoft.com/office/drawing/2014/main" val="3073134589"/>
                    </a:ext>
                  </a:extLst>
                </a:gridCol>
                <a:gridCol w="411480">
                  <a:extLst>
                    <a:ext uri="{9D8B030D-6E8A-4147-A177-3AD203B41FA5}">
                      <a16:colId xmlns:a16="http://schemas.microsoft.com/office/drawing/2014/main" val="2175899390"/>
                    </a:ext>
                  </a:extLst>
                </a:gridCol>
                <a:gridCol w="411480">
                  <a:extLst>
                    <a:ext uri="{9D8B030D-6E8A-4147-A177-3AD203B41FA5}">
                      <a16:colId xmlns:a16="http://schemas.microsoft.com/office/drawing/2014/main" val="2472603208"/>
                    </a:ext>
                  </a:extLst>
                </a:gridCol>
                <a:gridCol w="411480">
                  <a:extLst>
                    <a:ext uri="{9D8B030D-6E8A-4147-A177-3AD203B41FA5}">
                      <a16:colId xmlns:a16="http://schemas.microsoft.com/office/drawing/2014/main" val="1066675905"/>
                    </a:ext>
                  </a:extLst>
                </a:gridCol>
                <a:gridCol w="411480">
                  <a:extLst>
                    <a:ext uri="{9D8B030D-6E8A-4147-A177-3AD203B41FA5}">
                      <a16:colId xmlns:a16="http://schemas.microsoft.com/office/drawing/2014/main" val="19067728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9121442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 Robbins - 2020-04-09 11:54:57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دلل عائلتك و اطلب باقة السعادة الآن. بنوصلها لك لباب بيتك! تحتوي هذة الباقة الرائعة على آيس كريم يصل حتى 20 مغرفة و هدايا من باسكن روبنز بـ99 درهم!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0.00020440521862876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435470105"/>
                  </a:ext>
                </a:extLst>
              </a:tr>
            </a:tbl>
          </a:graphicData>
        </a:graphic>
      </p:graphicFrame>
      <p:sp>
        <p:nvSpPr>
          <p:cNvPr id="4" name="Text Placeholder 3">
            <a:extLst>
              <a:ext uri="{FF2B5EF4-FFF2-40B4-BE49-F238E27FC236}">
                <a16:creationId xmlns:a16="http://schemas.microsoft.com/office/drawing/2014/main" id="{EB23A780-034B-4D96-A026-A3EEC84B33B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991939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20200510_085054</Template>
  <TotalTime>8</TotalTime>
  <Words>1572</Words>
  <Application>Microsoft Office PowerPoint</Application>
  <PresentationFormat>On-screen Show (16:9)</PresentationFormat>
  <Paragraphs>817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Top Posts Table | Baskin Robbins - 1 of 26</vt:lpstr>
      <vt:lpstr>Facebook Top Posts Table | Baskin Robbins - 2 of 26</vt:lpstr>
      <vt:lpstr>Facebook Top Posts Table | Baskin Robbins - 3 of 26</vt:lpstr>
      <vt:lpstr>Facebook Top Posts Table | Baskin Robbins - 4 of 26</vt:lpstr>
      <vt:lpstr>Facebook Top Posts Table | Baskin Robbins - 5 of 26</vt:lpstr>
      <vt:lpstr>Facebook Top Posts Table | Baskin Robbins - 6 of 26</vt:lpstr>
      <vt:lpstr>Facebook Top Posts Table | Baskin Robbins - 7 of 26</vt:lpstr>
      <vt:lpstr>Facebook Top Posts Table | Baskin Robbins - 8 of 26</vt:lpstr>
      <vt:lpstr>Facebook Top Posts Table | Baskin Robbins - 9 of 26</vt:lpstr>
      <vt:lpstr>Facebook Top Posts Table | Baskin Robbins - 10 of 26</vt:lpstr>
      <vt:lpstr>Facebook Top Posts Table | Baskin Robbins - 11 of 26</vt:lpstr>
      <vt:lpstr>Facebook Top Posts Table | Baskin Robbins - 12 of 26</vt:lpstr>
      <vt:lpstr>Facebook Top Posts Table | Baskin Robbins - 13 of 26</vt:lpstr>
      <vt:lpstr>Facebook Top Posts Table | Baskin Robbins - 14 of 26</vt:lpstr>
      <vt:lpstr>Facebook Top Posts Table | Baskin Robbins - 15 of 26</vt:lpstr>
      <vt:lpstr>Facebook Top Posts Table | Baskin Robbins - 16 of 26</vt:lpstr>
      <vt:lpstr>Facebook Top Posts Table | Baskin Robbins - 17 of 26</vt:lpstr>
      <vt:lpstr>Facebook Top Posts Table | Baskin Robbins - 18 of 26</vt:lpstr>
      <vt:lpstr>Facebook Top Posts Table | Baskin Robbins - 19 of 26</vt:lpstr>
      <vt:lpstr>Facebook Top Posts Table | Baskin Robbins - 20 of 26</vt:lpstr>
      <vt:lpstr>Facebook Top Posts Table | Baskin Robbins - 21 of 26</vt:lpstr>
      <vt:lpstr>Facebook Top Posts Table | Baskin Robbins - 22 of 26</vt:lpstr>
      <vt:lpstr>Facebook Top Posts Table | Baskin Robbins - 23 of 26</vt:lpstr>
      <vt:lpstr>Facebook Top Posts Table | Baskin Robbins - 24 of 26</vt:lpstr>
      <vt:lpstr>Facebook Top Posts Table | Baskin Robbins - 25 of 26</vt:lpstr>
      <vt:lpstr>Facebook Top Posts Table | Baskin Robbins - 26 of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Top Posts Table | Baskin Robbins - 1 of 26</dc:title>
  <dc:creator>Frederik Peiniger</dc:creator>
  <cp:lastModifiedBy>Frederik Peiniger</cp:lastModifiedBy>
  <cp:revision>1</cp:revision>
  <dcterms:created xsi:type="dcterms:W3CDTF">2020-05-10T08:50:55Z</dcterms:created>
  <dcterms:modified xsi:type="dcterms:W3CDTF">2020-05-10T08:59:49Z</dcterms:modified>
</cp:coreProperties>
</file>