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5143500" type="screen16x9"/>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D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39" autoAdjust="0"/>
    <p:restoredTop sz="85082" autoAdjust="0"/>
  </p:normalViewPr>
  <p:slideViewPr>
    <p:cSldViewPr snapToGrid="0">
      <p:cViewPr varScale="1">
        <p:scale>
          <a:sx n="81" d="100"/>
          <a:sy n="81" d="100"/>
        </p:scale>
        <p:origin x="60"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bg>
      <p:bgPr>
        <a:solidFill>
          <a:srgbClr val="F7D749"/>
        </a:solidFill>
        <a:effectLst/>
      </p:bgPr>
    </p:bg>
    <p:spTree>
      <p:nvGrpSpPr>
        <p:cNvPr id="1" name=""/>
        <p:cNvGrpSpPr/>
        <p:nvPr/>
      </p:nvGrpSpPr>
      <p:grpSpPr>
        <a:xfrm>
          <a:off x="0" y="0"/>
          <a:ext cx="0" cy="0"/>
          <a:chOff x="0" y="0"/>
          <a:chExt cx="0" cy="0"/>
        </a:xfrm>
      </p:grpSpPr>
      <p:pic>
        <p:nvPicPr>
          <p:cNvPr id="5" name="image4.png"/>
          <p:cNvPicPr>
            <a:picLocks noChangeAspect="1"/>
          </p:cNvPicPr>
          <p:nvPr userDrawn="1"/>
        </p:nvPicPr>
        <p:blipFill>
          <a:blip r:embed="rId2">
            <a:extLst/>
          </a:blip>
          <a:stretch>
            <a:fillRect/>
          </a:stretch>
        </p:blipFill>
        <p:spPr>
          <a:xfrm flipH="1">
            <a:off x="2579806" y="-1795328"/>
            <a:ext cx="5982753" cy="6786298"/>
          </a:xfrm>
          <a:prstGeom prst="rect">
            <a:avLst/>
          </a:prstGeom>
          <a:ln w="12700">
            <a:miter lim="400000"/>
          </a:ln>
        </p:spPr>
      </p:pic>
      <p:sp>
        <p:nvSpPr>
          <p:cNvPr id="2" name="dashboardName"/>
          <p:cNvSpPr>
            <a:spLocks noGrp="1"/>
          </p:cNvSpPr>
          <p:nvPr>
            <p:ph type="ctrTitle" hasCustomPrompt="1"/>
          </p:nvPr>
        </p:nvSpPr>
        <p:spPr>
          <a:xfrm>
            <a:off x="3813139" y="622066"/>
            <a:ext cx="3516086" cy="834240"/>
          </a:xfrm>
        </p:spPr>
        <p:txBody>
          <a:bodyPr anchor="b" anchorCtr="1">
            <a:noAutofit/>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3813139" y="1597821"/>
            <a:ext cx="3516086" cy="880233"/>
          </a:xfrm>
        </p:spPr>
        <p:txBody>
          <a:bodyPr>
            <a:normAutofit/>
          </a:bodyPr>
          <a:lstStyle>
            <a:lvl1pPr marL="0" indent="0" algn="ctr">
              <a:buNone/>
              <a:defRPr sz="1350">
                <a:solidFill>
                  <a:schemeClr val="tx1">
                    <a:tint val="75000"/>
                  </a:schemeClr>
                </a:solidFill>
              </a:defRPr>
            </a:lvl1pPr>
            <a:lvl2pPr marL="257175" indent="0" algn="ctr">
              <a:buNone/>
              <a:defRPr>
                <a:solidFill>
                  <a:schemeClr val="tx1">
                    <a:tint val="75000"/>
                  </a:schemeClr>
                </a:solidFill>
              </a:defRPr>
            </a:lvl2pPr>
            <a:lvl3pPr marL="514350" indent="0" algn="ctr">
              <a:buNone/>
              <a:defRPr>
                <a:solidFill>
                  <a:schemeClr val="tx1">
                    <a:tint val="75000"/>
                  </a:schemeClr>
                </a:solidFill>
              </a:defRPr>
            </a:lvl3pPr>
            <a:lvl4pPr marL="771525" indent="0" algn="ctr">
              <a:buNone/>
              <a:defRPr>
                <a:solidFill>
                  <a:schemeClr val="tx1">
                    <a:tint val="75000"/>
                  </a:schemeClr>
                </a:solidFill>
              </a:defRPr>
            </a:lvl4pPr>
            <a:lvl5pPr marL="1028700" indent="0" algn="ctr">
              <a:buNone/>
              <a:defRPr>
                <a:solidFill>
                  <a:schemeClr val="tx1">
                    <a:tint val="75000"/>
                  </a:schemeClr>
                </a:solidFill>
              </a:defRPr>
            </a:lvl5pPr>
            <a:lvl6pPr marL="1285875" indent="0" algn="ctr">
              <a:buNone/>
              <a:defRPr>
                <a:solidFill>
                  <a:schemeClr val="tx1">
                    <a:tint val="75000"/>
                  </a:schemeClr>
                </a:solidFill>
              </a:defRPr>
            </a:lvl6pPr>
            <a:lvl7pPr marL="1543050" indent="0" algn="ctr">
              <a:buNone/>
              <a:defRPr>
                <a:solidFill>
                  <a:schemeClr val="tx1">
                    <a:tint val="75000"/>
                  </a:schemeClr>
                </a:solidFill>
              </a:defRPr>
            </a:lvl7pPr>
            <a:lvl8pPr marL="1800225" indent="0" algn="ctr">
              <a:buNone/>
              <a:defRPr>
                <a:solidFill>
                  <a:schemeClr val="tx1">
                    <a:tint val="75000"/>
                  </a:schemeClr>
                </a:solidFill>
              </a:defRPr>
            </a:lvl8pPr>
            <a:lvl9pPr marL="20574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79"/>
            <a:ext cx="8229600" cy="612900"/>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298774"/>
            <a:ext cx="8229600" cy="2674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2" name="Group 130"/>
          <p:cNvGrpSpPr>
            <a:grpSpLocks noChangeAspect="1"/>
          </p:cNvGrpSpPr>
          <p:nvPr userDrawn="1"/>
        </p:nvGrpSpPr>
        <p:grpSpPr>
          <a:xfrm>
            <a:off x="7586530" y="4059866"/>
            <a:ext cx="2309400" cy="2619577"/>
            <a:chOff x="0" y="-1"/>
            <a:chExt cx="5078173" cy="5760226"/>
          </a:xfrm>
        </p:grpSpPr>
        <p:pic>
          <p:nvPicPr>
            <p:cNvPr id="13"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4"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05980"/>
            <a:ext cx="8229600" cy="613252"/>
          </a:xfrm>
        </p:spPr>
        <p:txBody>
          <a:bodyPr vert="horz" lIns="91440" tIns="45720" rIns="91440" bIns="45720" rtlCol="0" anchor="ctr">
            <a:normAutofit/>
          </a:bodyPr>
          <a:lstStyle>
            <a:lvl1pPr>
              <a:defRPr lang="de-DE" sz="135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298779"/>
            <a:ext cx="8229600" cy="2674800"/>
          </a:xfrm>
        </p:spPr>
        <p:txBody>
          <a:bodyPr/>
          <a:lstStyle>
            <a:lvl1pPr>
              <a:defRPr sz="75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906067"/>
            <a:ext cx="8229600" cy="306128"/>
          </a:xfrm>
        </p:spPr>
        <p:txBody>
          <a:bodyPr>
            <a:noAutofit/>
          </a:bodyPr>
          <a:lstStyle>
            <a:lvl1pPr marL="0" indent="0">
              <a:buNone/>
              <a:defRPr sz="1013">
                <a:solidFill>
                  <a:schemeClr val="tx1">
                    <a:lumMod val="65000"/>
                    <a:lumOff val="35000"/>
                  </a:schemeClr>
                </a:solidFill>
              </a:defRPr>
            </a:lvl1pPr>
          </a:lstStyle>
          <a:p>
            <a:pPr lvl="0"/>
            <a:r>
              <a:rPr lang="de-DE" dirty="0" err="1"/>
              <a:t>timePeriod</a:t>
            </a:r>
            <a:endParaRPr lang="de-DE" dirty="0"/>
          </a:p>
        </p:txBody>
      </p:sp>
      <p:grpSp>
        <p:nvGrpSpPr>
          <p:cNvPr id="10" name="Group 130"/>
          <p:cNvGrpSpPr>
            <a:grpSpLocks noChangeAspect="1"/>
          </p:cNvGrpSpPr>
          <p:nvPr userDrawn="1"/>
        </p:nvGrpSpPr>
        <p:grpSpPr>
          <a:xfrm>
            <a:off x="7586530" y="4059866"/>
            <a:ext cx="2309400" cy="2619577"/>
            <a:chOff x="0" y="-1"/>
            <a:chExt cx="5078173" cy="5760226"/>
          </a:xfrm>
        </p:grpSpPr>
        <p:pic>
          <p:nvPicPr>
            <p:cNvPr id="11" name="image2.png"/>
            <p:cNvPicPr>
              <a:picLocks noChangeAspect="1"/>
            </p:cNvPicPr>
            <p:nvPr/>
          </p:nvPicPr>
          <p:blipFill>
            <a:blip r:embed="rId2">
              <a:extLst/>
            </a:blip>
            <a:stretch>
              <a:fillRect/>
            </a:stretch>
          </p:blipFill>
          <p:spPr>
            <a:xfrm rot="10800000">
              <a:off x="-1" y="-2"/>
              <a:ext cx="5078174" cy="5760228"/>
            </a:xfrm>
            <a:prstGeom prst="rect">
              <a:avLst/>
            </a:prstGeom>
            <a:ln w="12700" cap="flat">
              <a:noFill/>
              <a:miter lim="400000"/>
            </a:ln>
            <a:effectLst/>
          </p:spPr>
        </p:pic>
        <p:pic>
          <p:nvPicPr>
            <p:cNvPr id="12" name="image6.png"/>
            <p:cNvPicPr>
              <a:picLocks noChangeAspect="1"/>
            </p:cNvPicPr>
            <p:nvPr/>
          </p:nvPicPr>
          <p:blipFill>
            <a:blip r:embed="rId3">
              <a:extLst/>
            </a:blip>
            <a:stretch>
              <a:fillRect/>
            </a:stretch>
          </p:blipFill>
          <p:spPr>
            <a:xfrm>
              <a:off x="844864" y="830519"/>
              <a:ext cx="2367857" cy="1319866"/>
            </a:xfrm>
            <a:prstGeom prst="rect">
              <a:avLst/>
            </a:prstGeom>
            <a:ln w="12700" cap="flat">
              <a:noFill/>
              <a:miter lim="400000"/>
            </a:ln>
            <a:effectLst/>
          </p:spPr>
        </p:pic>
      </p:gr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4/13/2020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3305177"/>
            <a:ext cx="7772400" cy="1021556"/>
          </a:xfrm>
        </p:spPr>
        <p:txBody>
          <a:bodyPr anchor="t"/>
          <a:lstStyle>
            <a:lvl1pPr algn="l">
              <a:defRPr sz="2250" b="1" cap="all"/>
            </a:lvl1pPr>
          </a:lstStyle>
          <a:p>
            <a:r>
              <a:rPr lang="en-US"/>
              <a:t>Click to edit Master title style</a:t>
            </a:r>
            <a:endParaRPr lang="de-DE"/>
          </a:p>
        </p:txBody>
      </p:sp>
      <p:sp>
        <p:nvSpPr>
          <p:cNvPr id="3" name="Textplatzhalter 2"/>
          <p:cNvSpPr>
            <a:spLocks noGrp="1"/>
          </p:cNvSpPr>
          <p:nvPr>
            <p:ph type="body" idx="1"/>
          </p:nvPr>
        </p:nvSpPr>
        <p:spPr>
          <a:xfrm>
            <a:off x="722313" y="2180035"/>
            <a:ext cx="7772400" cy="1125140"/>
          </a:xfrm>
        </p:spPr>
        <p:txBody>
          <a:bodyPr anchor="b"/>
          <a:lstStyle>
            <a:lvl1pPr marL="0" indent="0">
              <a:buNone/>
              <a:defRPr sz="1125">
                <a:solidFill>
                  <a:schemeClr val="tx1">
                    <a:tint val="7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4/13/2020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200152"/>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4/13/2020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4" name="Inhaltsplatzhalt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7"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Edit Master text styles</a:t>
            </a:r>
          </a:p>
        </p:txBody>
      </p:sp>
      <p:sp>
        <p:nvSpPr>
          <p:cNvPr id="6" name="Inhaltsplatzhalter 5"/>
          <p:cNvSpPr>
            <a:spLocks noGrp="1"/>
          </p:cNvSpPr>
          <p:nvPr>
            <p:ph sz="quarter" idx="4"/>
          </p:nvPr>
        </p:nvSpPr>
        <p:spPr>
          <a:xfrm>
            <a:off x="4645027"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4/13/2020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4/13/2020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4/13/2020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2" y="204787"/>
            <a:ext cx="3008313" cy="871538"/>
          </a:xfrm>
        </p:spPr>
        <p:txBody>
          <a:bodyPr anchor="b"/>
          <a:lstStyle>
            <a:lvl1pPr algn="l">
              <a:defRPr sz="1125" b="1"/>
            </a:lvl1pPr>
          </a:lstStyle>
          <a:p>
            <a:r>
              <a:rPr lang="en-US"/>
              <a:t>Click to edit Master title style</a:t>
            </a:r>
            <a:endParaRPr lang="de-DE"/>
          </a:p>
        </p:txBody>
      </p:sp>
      <p:sp>
        <p:nvSpPr>
          <p:cNvPr id="3" name="Inhaltsplatzhalter 2"/>
          <p:cNvSpPr>
            <a:spLocks noGrp="1"/>
          </p:cNvSpPr>
          <p:nvPr>
            <p:ph idx="1"/>
          </p:nvPr>
        </p:nvSpPr>
        <p:spPr>
          <a:xfrm>
            <a:off x="3575050" y="204789"/>
            <a:ext cx="5111750"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2" y="1076327"/>
            <a:ext cx="3008313" cy="351829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4/13/2020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3600450"/>
            <a:ext cx="5486400" cy="425054"/>
          </a:xfrm>
        </p:spPr>
        <p:txBody>
          <a:bodyPr anchor="b"/>
          <a:lstStyle>
            <a:lvl1pPr algn="l">
              <a:defRPr sz="1125" b="1"/>
            </a:lvl1pPr>
          </a:lstStyle>
          <a:p>
            <a:r>
              <a:rPr lang="en-US"/>
              <a:t>Click to edit Master title style</a:t>
            </a:r>
            <a:endParaRPr lang="de-DE"/>
          </a:p>
        </p:txBody>
      </p:sp>
      <p:sp>
        <p:nvSpPr>
          <p:cNvPr id="3" name="Bildplatzhalter 2"/>
          <p:cNvSpPr>
            <a:spLocks noGrp="1"/>
          </p:cNvSpPr>
          <p:nvPr>
            <p:ph type="pic" idx="1"/>
          </p:nvPr>
        </p:nvSpPr>
        <p:spPr>
          <a:xfrm>
            <a:off x="1792288" y="459581"/>
            <a:ext cx="5486400" cy="3086100"/>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en-US"/>
              <a:t>Click icon to add picture</a:t>
            </a:r>
            <a:endParaRPr lang="de-DE" dirty="0"/>
          </a:p>
        </p:txBody>
      </p:sp>
      <p:sp>
        <p:nvSpPr>
          <p:cNvPr id="4" name="Textplatzhalter 3"/>
          <p:cNvSpPr>
            <a:spLocks noGrp="1"/>
          </p:cNvSpPr>
          <p:nvPr>
            <p:ph type="body" sz="half" idx="2"/>
          </p:nvPr>
        </p:nvSpPr>
        <p:spPr>
          <a:xfrm>
            <a:off x="1792288" y="4025503"/>
            <a:ext cx="5486400" cy="603647"/>
          </a:xfrm>
        </p:spPr>
        <p:txBody>
          <a:bodyPr/>
          <a:lstStyle>
            <a:lvl1pPr marL="0" indent="0">
              <a:buNone/>
              <a:defRPr sz="788"/>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en-US"/>
              <a:t>Edit Master text styles</a:t>
            </a:r>
          </a:p>
        </p:txBody>
      </p:sp>
      <p:sp>
        <p:nvSpPr>
          <p:cNvPr id="5" name="Datumsplatzhalter 4"/>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4/13/2020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4/13/2020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05980"/>
            <a:ext cx="2057400" cy="4388644"/>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05980"/>
            <a:ext cx="6019800" cy="438864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4767264"/>
            <a:ext cx="2133600" cy="273844"/>
          </a:xfrm>
          <a:prstGeom prst="rect">
            <a:avLst/>
          </a:prstGeom>
        </p:spPr>
        <p:txBody>
          <a:bodyPr/>
          <a:lstStyle/>
          <a:p>
            <a:fld id="{45F6C407-A0E7-45C3-BD21-F98192467435}" type="datetimeFigureOut">
              <a:rPr lang="en-US" smtClean="0"/>
              <a:t>4/13/2020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4767264"/>
            <a:ext cx="2133600" cy="273844"/>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05980"/>
            <a:ext cx="8229600" cy="613252"/>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278800"/>
            <a:ext cx="8229600" cy="3315824"/>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4767264"/>
            <a:ext cx="8229600" cy="273844"/>
          </a:xfrm>
          <a:prstGeom prst="rect">
            <a:avLst/>
          </a:prstGeom>
        </p:spPr>
        <p:txBody>
          <a:bodyPr vert="horz" lIns="91440" tIns="45720" rIns="91440" bIns="45720" rtlCol="0" anchor="ctr"/>
          <a:lstStyle>
            <a:lvl1pPr algn="l">
              <a:defRPr sz="675">
                <a:solidFill>
                  <a:schemeClr val="tx1">
                    <a:tint val="75000"/>
                  </a:schemeClr>
                </a:solidFill>
              </a:defRPr>
            </a:lvl1pPr>
          </a:lstStyle>
          <a:p>
            <a:r>
              <a:rPr lang="en-US" dirty="0"/>
              <a:t>Source: </a:t>
            </a:r>
            <a:r>
              <a:rPr lang="en-US" dirty="0" err="1"/>
              <a:t>quintly</a:t>
            </a:r>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257175" rtl="0" eaLnBrk="1" latinLnBrk="0" hangingPunct="1">
        <a:spcBef>
          <a:spcPct val="0"/>
        </a:spcBef>
        <a:buNone/>
        <a:defRPr sz="1800" kern="1200">
          <a:solidFill>
            <a:schemeClr val="tx1"/>
          </a:solidFill>
          <a:latin typeface="+mj-lt"/>
          <a:ea typeface="+mj-ea"/>
          <a:cs typeface="+mj-cs"/>
        </a:defRPr>
      </a:lvl1pPr>
    </p:titleStyle>
    <p:bodyStyle>
      <a:lvl1pPr marL="192881" indent="-192881" algn="l" defTabSz="257175" rtl="0" eaLnBrk="1" latinLnBrk="0" hangingPunct="1">
        <a:spcBef>
          <a:spcPct val="20000"/>
        </a:spcBef>
        <a:buFont typeface="Arial"/>
        <a:buChar char="•"/>
        <a:defRPr sz="1800" kern="1200">
          <a:solidFill>
            <a:schemeClr val="tx1"/>
          </a:solidFill>
          <a:latin typeface="+mn-lt"/>
          <a:ea typeface="+mn-ea"/>
          <a:cs typeface="+mn-cs"/>
        </a:defRPr>
      </a:lvl1pPr>
      <a:lvl2pPr marL="417910" indent="-160735" algn="l" defTabSz="257175" rtl="0" eaLnBrk="1" latinLnBrk="0" hangingPunct="1">
        <a:spcBef>
          <a:spcPct val="20000"/>
        </a:spcBef>
        <a:buFont typeface="Arial"/>
        <a:buChar char="–"/>
        <a:defRPr sz="1575" kern="1200">
          <a:solidFill>
            <a:schemeClr val="tx1"/>
          </a:solidFill>
          <a:latin typeface="+mn-lt"/>
          <a:ea typeface="+mn-ea"/>
          <a:cs typeface="+mn-cs"/>
        </a:defRPr>
      </a:lvl2pPr>
      <a:lvl3pPr marL="642938" indent="-128588" algn="l" defTabSz="257175" rtl="0" eaLnBrk="1" latinLnBrk="0" hangingPunct="1">
        <a:spcBef>
          <a:spcPct val="20000"/>
        </a:spcBef>
        <a:buFont typeface="Arial"/>
        <a:buChar char="•"/>
        <a:defRPr sz="1350" kern="1200">
          <a:solidFill>
            <a:schemeClr val="tx1"/>
          </a:solidFill>
          <a:latin typeface="+mn-lt"/>
          <a:ea typeface="+mn-ea"/>
          <a:cs typeface="+mn-cs"/>
        </a:defRPr>
      </a:lvl3pPr>
      <a:lvl4pPr marL="900113" indent="-128588" algn="l" defTabSz="257175" rtl="0" eaLnBrk="1" latinLnBrk="0" hangingPunct="1">
        <a:spcBef>
          <a:spcPct val="20000"/>
        </a:spcBef>
        <a:buFont typeface="Arial"/>
        <a:buChar char="–"/>
        <a:defRPr sz="1125" kern="1200">
          <a:solidFill>
            <a:schemeClr val="tx1"/>
          </a:solidFill>
          <a:latin typeface="+mn-lt"/>
          <a:ea typeface="+mn-ea"/>
          <a:cs typeface="+mn-cs"/>
        </a:defRPr>
      </a:lvl4pPr>
      <a:lvl5pPr marL="1157288" indent="-128588" algn="l" defTabSz="257175" rtl="0" eaLnBrk="1" latinLnBrk="0" hangingPunct="1">
        <a:spcBef>
          <a:spcPct val="20000"/>
        </a:spcBef>
        <a:buFont typeface="Arial"/>
        <a:buChar char="»"/>
        <a:defRPr sz="1125" kern="1200">
          <a:solidFill>
            <a:schemeClr val="tx1"/>
          </a:solidFill>
          <a:latin typeface="+mn-lt"/>
          <a:ea typeface="+mn-ea"/>
          <a:cs typeface="+mn-cs"/>
        </a:defRPr>
      </a:lvl5pPr>
      <a:lvl6pPr marL="1414463" indent="-128588" algn="l" defTabSz="257175" rtl="0" eaLnBrk="1" latinLnBrk="0" hangingPunct="1">
        <a:spcBef>
          <a:spcPct val="20000"/>
        </a:spcBef>
        <a:buFont typeface="Arial"/>
        <a:buChar char="•"/>
        <a:defRPr sz="1125" kern="1200">
          <a:solidFill>
            <a:schemeClr val="tx1"/>
          </a:solidFill>
          <a:latin typeface="+mn-lt"/>
          <a:ea typeface="+mn-ea"/>
          <a:cs typeface="+mn-cs"/>
        </a:defRPr>
      </a:lvl6pPr>
      <a:lvl7pPr marL="1671638" indent="-128588" algn="l" defTabSz="257175" rtl="0" eaLnBrk="1" latinLnBrk="0" hangingPunct="1">
        <a:spcBef>
          <a:spcPct val="20000"/>
        </a:spcBef>
        <a:buFont typeface="Arial"/>
        <a:buChar char="•"/>
        <a:defRPr sz="1125" kern="1200">
          <a:solidFill>
            <a:schemeClr val="tx1"/>
          </a:solidFill>
          <a:latin typeface="+mn-lt"/>
          <a:ea typeface="+mn-ea"/>
          <a:cs typeface="+mn-cs"/>
        </a:defRPr>
      </a:lvl7pPr>
      <a:lvl8pPr marL="1928813" indent="-128588" algn="l" defTabSz="257175" rtl="0" eaLnBrk="1" latinLnBrk="0" hangingPunct="1">
        <a:spcBef>
          <a:spcPct val="20000"/>
        </a:spcBef>
        <a:buFont typeface="Arial"/>
        <a:buChar char="•"/>
        <a:defRPr sz="1125" kern="1200">
          <a:solidFill>
            <a:schemeClr val="tx1"/>
          </a:solidFill>
          <a:latin typeface="+mn-lt"/>
          <a:ea typeface="+mn-ea"/>
          <a:cs typeface="+mn-cs"/>
        </a:defRPr>
      </a:lvl8pPr>
      <a:lvl9pPr marL="2185988" indent="-128588" algn="l" defTabSz="257175" rtl="0" eaLnBrk="1" latinLnBrk="0" hangingPunct="1">
        <a:spcBef>
          <a:spcPct val="20000"/>
        </a:spcBef>
        <a:buFont typeface="Arial"/>
        <a:buChar char="•"/>
        <a:defRPr sz="1125" kern="1200">
          <a:solidFill>
            <a:schemeClr val="tx1"/>
          </a:solidFill>
          <a:latin typeface="+mn-lt"/>
          <a:ea typeface="+mn-ea"/>
          <a:cs typeface="+mn-cs"/>
        </a:defRPr>
      </a:lvl9pPr>
    </p:bodyStyle>
    <p:otherStyle>
      <a:defPPr>
        <a:defRPr lang="de-DE"/>
      </a:defPPr>
      <a:lvl1pPr marL="0" algn="l" defTabSz="257175" rtl="0" eaLnBrk="1" latinLnBrk="0" hangingPunct="1">
        <a:defRPr sz="1013" kern="1200">
          <a:solidFill>
            <a:schemeClr val="tx1"/>
          </a:solidFill>
          <a:latin typeface="+mn-lt"/>
          <a:ea typeface="+mn-ea"/>
          <a:cs typeface="+mn-cs"/>
        </a:defRPr>
      </a:lvl1pPr>
      <a:lvl2pPr marL="257175" algn="l" defTabSz="257175" rtl="0" eaLnBrk="1" latinLnBrk="0" hangingPunct="1">
        <a:defRPr sz="1013" kern="1200">
          <a:solidFill>
            <a:schemeClr val="tx1"/>
          </a:solidFill>
          <a:latin typeface="+mn-lt"/>
          <a:ea typeface="+mn-ea"/>
          <a:cs typeface="+mn-cs"/>
        </a:defRPr>
      </a:lvl2pPr>
      <a:lvl3pPr marL="514350" algn="l" defTabSz="257175" rtl="0" eaLnBrk="1" latinLnBrk="0" hangingPunct="1">
        <a:defRPr sz="1013" kern="1200">
          <a:solidFill>
            <a:schemeClr val="tx1"/>
          </a:solidFill>
          <a:latin typeface="+mn-lt"/>
          <a:ea typeface="+mn-ea"/>
          <a:cs typeface="+mn-cs"/>
        </a:defRPr>
      </a:lvl3pPr>
      <a:lvl4pPr marL="771525" algn="l" defTabSz="257175" rtl="0" eaLnBrk="1" latinLnBrk="0" hangingPunct="1">
        <a:defRPr sz="1013" kern="1200">
          <a:solidFill>
            <a:schemeClr val="tx1"/>
          </a:solidFill>
          <a:latin typeface="+mn-lt"/>
          <a:ea typeface="+mn-ea"/>
          <a:cs typeface="+mn-cs"/>
        </a:defRPr>
      </a:lvl4pPr>
      <a:lvl5pPr marL="1028700" algn="l" defTabSz="257175" rtl="0" eaLnBrk="1" latinLnBrk="0" hangingPunct="1">
        <a:defRPr sz="1013" kern="1200">
          <a:solidFill>
            <a:schemeClr val="tx1"/>
          </a:solidFill>
          <a:latin typeface="+mn-lt"/>
          <a:ea typeface="+mn-ea"/>
          <a:cs typeface="+mn-cs"/>
        </a:defRPr>
      </a:lvl5pPr>
      <a:lvl6pPr marL="1285875" algn="l" defTabSz="257175" rtl="0" eaLnBrk="1" latinLnBrk="0" hangingPunct="1">
        <a:defRPr sz="1013" kern="1200">
          <a:solidFill>
            <a:schemeClr val="tx1"/>
          </a:solidFill>
          <a:latin typeface="+mn-lt"/>
          <a:ea typeface="+mn-ea"/>
          <a:cs typeface="+mn-cs"/>
        </a:defRPr>
      </a:lvl6pPr>
      <a:lvl7pPr marL="1543050" algn="l" defTabSz="257175" rtl="0" eaLnBrk="1" latinLnBrk="0" hangingPunct="1">
        <a:defRPr sz="1013" kern="1200">
          <a:solidFill>
            <a:schemeClr val="tx1"/>
          </a:solidFill>
          <a:latin typeface="+mn-lt"/>
          <a:ea typeface="+mn-ea"/>
          <a:cs typeface="+mn-cs"/>
        </a:defRPr>
      </a:lvl7pPr>
      <a:lvl8pPr marL="1800225" algn="l" defTabSz="257175" rtl="0" eaLnBrk="1" latinLnBrk="0" hangingPunct="1">
        <a:defRPr sz="1013" kern="1200">
          <a:solidFill>
            <a:schemeClr val="tx1"/>
          </a:solidFill>
          <a:latin typeface="+mn-lt"/>
          <a:ea typeface="+mn-ea"/>
          <a:cs typeface="+mn-cs"/>
        </a:defRPr>
      </a:lvl8pPr>
      <a:lvl9pPr marL="2057400" algn="l" defTabSz="257175"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FCB93-2C63-4348-946D-7AB54DC9BC3F}"/>
              </a:ext>
            </a:extLst>
          </p:cNvPr>
          <p:cNvSpPr>
            <a:spLocks noGrp="1"/>
          </p:cNvSpPr>
          <p:nvPr>
            <p:ph type="title"/>
          </p:nvPr>
        </p:nvSpPr>
        <p:spPr/>
        <p:txBody>
          <a:bodyPr/>
          <a:lstStyle/>
          <a:p>
            <a:r>
              <a:rPr lang="en-US"/>
              <a:t>Facebook Video Analysis - Videos Table | SODIC - 1 of 15</a:t>
            </a:r>
          </a:p>
        </p:txBody>
      </p:sp>
      <p:graphicFrame>
        <p:nvGraphicFramePr>
          <p:cNvPr id="5" name="Table Placeholder 4">
            <a:extLst>
              <a:ext uri="{FF2B5EF4-FFF2-40B4-BE49-F238E27FC236}">
                <a16:creationId xmlns:a16="http://schemas.microsoft.com/office/drawing/2014/main" id="{562EC7E0-2619-46D8-9B84-F4E1DA846193}"/>
              </a:ext>
            </a:extLst>
          </p:cNvPr>
          <p:cNvGraphicFramePr>
            <a:graphicFrameLocks noGrp="1"/>
          </p:cNvGraphicFramePr>
          <p:nvPr>
            <p:ph type="tbl" sz="quarter" idx="13"/>
            <p:extLst>
              <p:ext uri="{D42A27DB-BD31-4B8C-83A1-F6EECF244321}">
                <p14:modId xmlns:p14="http://schemas.microsoft.com/office/powerpoint/2010/main" val="4116011388"/>
              </p:ext>
            </p:extLst>
          </p:nvPr>
        </p:nvGraphicFramePr>
        <p:xfrm>
          <a:off x="457200" y="1298575"/>
          <a:ext cx="7900415" cy="548640"/>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167358636"/>
                    </a:ext>
                  </a:extLst>
                </a:gridCol>
                <a:gridCol w="576072">
                  <a:extLst>
                    <a:ext uri="{9D8B030D-6E8A-4147-A177-3AD203B41FA5}">
                      <a16:colId xmlns:a16="http://schemas.microsoft.com/office/drawing/2014/main" val="648015028"/>
                    </a:ext>
                  </a:extLst>
                </a:gridCol>
                <a:gridCol w="576072">
                  <a:extLst>
                    <a:ext uri="{9D8B030D-6E8A-4147-A177-3AD203B41FA5}">
                      <a16:colId xmlns:a16="http://schemas.microsoft.com/office/drawing/2014/main" val="3063798987"/>
                    </a:ext>
                  </a:extLst>
                </a:gridCol>
                <a:gridCol w="576072">
                  <a:extLst>
                    <a:ext uri="{9D8B030D-6E8A-4147-A177-3AD203B41FA5}">
                      <a16:colId xmlns:a16="http://schemas.microsoft.com/office/drawing/2014/main" val="3235148380"/>
                    </a:ext>
                  </a:extLst>
                </a:gridCol>
                <a:gridCol w="576072">
                  <a:extLst>
                    <a:ext uri="{9D8B030D-6E8A-4147-A177-3AD203B41FA5}">
                      <a16:colId xmlns:a16="http://schemas.microsoft.com/office/drawing/2014/main" val="896749310"/>
                    </a:ext>
                  </a:extLst>
                </a:gridCol>
                <a:gridCol w="576072">
                  <a:extLst>
                    <a:ext uri="{9D8B030D-6E8A-4147-A177-3AD203B41FA5}">
                      <a16:colId xmlns:a16="http://schemas.microsoft.com/office/drawing/2014/main" val="2255454125"/>
                    </a:ext>
                  </a:extLst>
                </a:gridCol>
                <a:gridCol w="576072">
                  <a:extLst>
                    <a:ext uri="{9D8B030D-6E8A-4147-A177-3AD203B41FA5}">
                      <a16:colId xmlns:a16="http://schemas.microsoft.com/office/drawing/2014/main" val="2004253777"/>
                    </a:ext>
                  </a:extLst>
                </a:gridCol>
                <a:gridCol w="576072">
                  <a:extLst>
                    <a:ext uri="{9D8B030D-6E8A-4147-A177-3AD203B41FA5}">
                      <a16:colId xmlns:a16="http://schemas.microsoft.com/office/drawing/2014/main" val="3082235276"/>
                    </a:ext>
                  </a:extLst>
                </a:gridCol>
                <a:gridCol w="576072">
                  <a:extLst>
                    <a:ext uri="{9D8B030D-6E8A-4147-A177-3AD203B41FA5}">
                      <a16:colId xmlns:a16="http://schemas.microsoft.com/office/drawing/2014/main" val="3885784014"/>
                    </a:ext>
                  </a:extLst>
                </a:gridCol>
                <a:gridCol w="576072">
                  <a:extLst>
                    <a:ext uri="{9D8B030D-6E8A-4147-A177-3AD203B41FA5}">
                      <a16:colId xmlns:a16="http://schemas.microsoft.com/office/drawing/2014/main" val="2027441319"/>
                    </a:ext>
                  </a:extLst>
                </a:gridCol>
                <a:gridCol w="576072">
                  <a:extLst>
                    <a:ext uri="{9D8B030D-6E8A-4147-A177-3AD203B41FA5}">
                      <a16:colId xmlns:a16="http://schemas.microsoft.com/office/drawing/2014/main" val="337107981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257968433"/>
                  </a:ext>
                </a:extLst>
              </a:tr>
            </a:tbl>
          </a:graphicData>
        </a:graphic>
      </p:graphicFrame>
      <p:sp>
        <p:nvSpPr>
          <p:cNvPr id="4" name="Text Placeholder 3">
            <a:extLst>
              <a:ext uri="{FF2B5EF4-FFF2-40B4-BE49-F238E27FC236}">
                <a16:creationId xmlns:a16="http://schemas.microsoft.com/office/drawing/2014/main" id="{02F13258-9687-48AA-9C90-3FA6786C144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638705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0CD2F-062F-4388-91CA-7386E63B8EF6}"/>
              </a:ext>
            </a:extLst>
          </p:cNvPr>
          <p:cNvSpPr>
            <a:spLocks noGrp="1"/>
          </p:cNvSpPr>
          <p:nvPr>
            <p:ph type="title"/>
          </p:nvPr>
        </p:nvSpPr>
        <p:spPr/>
        <p:txBody>
          <a:bodyPr/>
          <a:lstStyle/>
          <a:p>
            <a:r>
              <a:rPr lang="en-US"/>
              <a:t>Facebook Video Analysis - Videos Table | SODIC - 2 of 15</a:t>
            </a:r>
          </a:p>
        </p:txBody>
      </p:sp>
      <p:graphicFrame>
        <p:nvGraphicFramePr>
          <p:cNvPr id="5" name="Table Placeholder 4">
            <a:extLst>
              <a:ext uri="{FF2B5EF4-FFF2-40B4-BE49-F238E27FC236}">
                <a16:creationId xmlns:a16="http://schemas.microsoft.com/office/drawing/2014/main" id="{2B249442-D957-4E4E-8498-866E391C68E8}"/>
              </a:ext>
            </a:extLst>
          </p:cNvPr>
          <p:cNvGraphicFramePr>
            <a:graphicFrameLocks noGrp="1"/>
          </p:cNvGraphicFramePr>
          <p:nvPr>
            <p:ph type="tbl" sz="quarter" idx="13"/>
            <p:extLst>
              <p:ext uri="{D42A27DB-BD31-4B8C-83A1-F6EECF244321}">
                <p14:modId xmlns:p14="http://schemas.microsoft.com/office/powerpoint/2010/main" val="3617674436"/>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349453351"/>
                    </a:ext>
                  </a:extLst>
                </a:gridCol>
                <a:gridCol w="576072">
                  <a:extLst>
                    <a:ext uri="{9D8B030D-6E8A-4147-A177-3AD203B41FA5}">
                      <a16:colId xmlns:a16="http://schemas.microsoft.com/office/drawing/2014/main" val="3060429687"/>
                    </a:ext>
                  </a:extLst>
                </a:gridCol>
                <a:gridCol w="576072">
                  <a:extLst>
                    <a:ext uri="{9D8B030D-6E8A-4147-A177-3AD203B41FA5}">
                      <a16:colId xmlns:a16="http://schemas.microsoft.com/office/drawing/2014/main" val="3306023772"/>
                    </a:ext>
                  </a:extLst>
                </a:gridCol>
                <a:gridCol w="576072">
                  <a:extLst>
                    <a:ext uri="{9D8B030D-6E8A-4147-A177-3AD203B41FA5}">
                      <a16:colId xmlns:a16="http://schemas.microsoft.com/office/drawing/2014/main" val="991390379"/>
                    </a:ext>
                  </a:extLst>
                </a:gridCol>
                <a:gridCol w="576072">
                  <a:extLst>
                    <a:ext uri="{9D8B030D-6E8A-4147-A177-3AD203B41FA5}">
                      <a16:colId xmlns:a16="http://schemas.microsoft.com/office/drawing/2014/main" val="3631186725"/>
                    </a:ext>
                  </a:extLst>
                </a:gridCol>
                <a:gridCol w="576072">
                  <a:extLst>
                    <a:ext uri="{9D8B030D-6E8A-4147-A177-3AD203B41FA5}">
                      <a16:colId xmlns:a16="http://schemas.microsoft.com/office/drawing/2014/main" val="2715712338"/>
                    </a:ext>
                  </a:extLst>
                </a:gridCol>
                <a:gridCol w="576072">
                  <a:extLst>
                    <a:ext uri="{9D8B030D-6E8A-4147-A177-3AD203B41FA5}">
                      <a16:colId xmlns:a16="http://schemas.microsoft.com/office/drawing/2014/main" val="2071312539"/>
                    </a:ext>
                  </a:extLst>
                </a:gridCol>
                <a:gridCol w="576072">
                  <a:extLst>
                    <a:ext uri="{9D8B030D-6E8A-4147-A177-3AD203B41FA5}">
                      <a16:colId xmlns:a16="http://schemas.microsoft.com/office/drawing/2014/main" val="2658861065"/>
                    </a:ext>
                  </a:extLst>
                </a:gridCol>
                <a:gridCol w="576072">
                  <a:extLst>
                    <a:ext uri="{9D8B030D-6E8A-4147-A177-3AD203B41FA5}">
                      <a16:colId xmlns:a16="http://schemas.microsoft.com/office/drawing/2014/main" val="1093616611"/>
                    </a:ext>
                  </a:extLst>
                </a:gridCol>
                <a:gridCol w="576072">
                  <a:extLst>
                    <a:ext uri="{9D8B030D-6E8A-4147-A177-3AD203B41FA5}">
                      <a16:colId xmlns:a16="http://schemas.microsoft.com/office/drawing/2014/main" val="489746500"/>
                    </a:ext>
                  </a:extLst>
                </a:gridCol>
                <a:gridCol w="576072">
                  <a:extLst>
                    <a:ext uri="{9D8B030D-6E8A-4147-A177-3AD203B41FA5}">
                      <a16:colId xmlns:a16="http://schemas.microsoft.com/office/drawing/2014/main" val="119733972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9802857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- 2020-03-30 11:42:07</a:t>
                      </a:r>
                      <a:r>
                        <a:rPr kumimoji="0" lang="en-US" sz="1000" b="0" i="0" u="none" strike="noStrike" kern="1200" cap="none" spc="0" normalizeH="0" baseline="0" noProof="0">
                          <a:ln>
                            <a:noFill/>
                          </a:ln>
                          <a:solidFill>
                            <a:prstClr val="black"/>
                          </a:solidFill>
                          <a:effectLst/>
                          <a:uLnTx/>
                          <a:uFillTx/>
                          <a:latin typeface="+mn-lt"/>
                          <a:ea typeface="+mn-ea"/>
                          <a:cs typeface="+mn-cs"/>
                        </a:rPr>
                        <a:t>
 For the first time in Egypt launching SODIC Virtual Sales! We’ve now made it easier for you to buy your home from the convenience of your home, learn about our new launches, payment plans, and interact with us through live video conferencing &amp; advanced online communication. Don't let the current situation stop you from future plans.
#SODICSVS
#SODICVirtualSales
#StayHome
#TogetherAtHome
#StaySafe
#SODIC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15.27 %</a:t>
                      </a:r>
                    </a:p>
                  </a:txBody>
                  <a:tcPr/>
                </a:tc>
                <a:extLst>
                  <a:ext uri="{0D108BD9-81ED-4DB2-BD59-A6C34878D82A}">
                    <a16:rowId xmlns:a16="http://schemas.microsoft.com/office/drawing/2014/main" val="2411262128"/>
                  </a:ext>
                </a:extLst>
              </a:tr>
            </a:tbl>
          </a:graphicData>
        </a:graphic>
      </p:graphicFrame>
      <p:sp>
        <p:nvSpPr>
          <p:cNvPr id="4" name="Text Placeholder 3">
            <a:extLst>
              <a:ext uri="{FF2B5EF4-FFF2-40B4-BE49-F238E27FC236}">
                <a16:creationId xmlns:a16="http://schemas.microsoft.com/office/drawing/2014/main" id="{534BD99A-4319-4A30-B874-F8F5B97FFE25}"/>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360310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A733B-810C-4348-A99F-44B4D4523ACB}"/>
              </a:ext>
            </a:extLst>
          </p:cNvPr>
          <p:cNvSpPr>
            <a:spLocks noGrp="1"/>
          </p:cNvSpPr>
          <p:nvPr>
            <p:ph type="title"/>
          </p:nvPr>
        </p:nvSpPr>
        <p:spPr/>
        <p:txBody>
          <a:bodyPr/>
          <a:lstStyle/>
          <a:p>
            <a:r>
              <a:rPr lang="en-US"/>
              <a:t>Facebook Video Analysis - Videos Table | SODIC - 3 of 15</a:t>
            </a:r>
          </a:p>
        </p:txBody>
      </p:sp>
      <p:graphicFrame>
        <p:nvGraphicFramePr>
          <p:cNvPr id="5" name="Table Placeholder 4">
            <a:extLst>
              <a:ext uri="{FF2B5EF4-FFF2-40B4-BE49-F238E27FC236}">
                <a16:creationId xmlns:a16="http://schemas.microsoft.com/office/drawing/2014/main" id="{23BEDB99-A584-46E3-92AC-119457F568B1}"/>
              </a:ext>
            </a:extLst>
          </p:cNvPr>
          <p:cNvGraphicFramePr>
            <a:graphicFrameLocks noGrp="1"/>
          </p:cNvGraphicFramePr>
          <p:nvPr>
            <p:ph type="tbl" sz="quarter" idx="13"/>
            <p:extLst>
              <p:ext uri="{D42A27DB-BD31-4B8C-83A1-F6EECF244321}">
                <p14:modId xmlns:p14="http://schemas.microsoft.com/office/powerpoint/2010/main" val="327281747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289054593"/>
                    </a:ext>
                  </a:extLst>
                </a:gridCol>
                <a:gridCol w="576072">
                  <a:extLst>
                    <a:ext uri="{9D8B030D-6E8A-4147-A177-3AD203B41FA5}">
                      <a16:colId xmlns:a16="http://schemas.microsoft.com/office/drawing/2014/main" val="2289179029"/>
                    </a:ext>
                  </a:extLst>
                </a:gridCol>
                <a:gridCol w="576072">
                  <a:extLst>
                    <a:ext uri="{9D8B030D-6E8A-4147-A177-3AD203B41FA5}">
                      <a16:colId xmlns:a16="http://schemas.microsoft.com/office/drawing/2014/main" val="1561681704"/>
                    </a:ext>
                  </a:extLst>
                </a:gridCol>
                <a:gridCol w="576072">
                  <a:extLst>
                    <a:ext uri="{9D8B030D-6E8A-4147-A177-3AD203B41FA5}">
                      <a16:colId xmlns:a16="http://schemas.microsoft.com/office/drawing/2014/main" val="4196346333"/>
                    </a:ext>
                  </a:extLst>
                </a:gridCol>
                <a:gridCol w="576072">
                  <a:extLst>
                    <a:ext uri="{9D8B030D-6E8A-4147-A177-3AD203B41FA5}">
                      <a16:colId xmlns:a16="http://schemas.microsoft.com/office/drawing/2014/main" val="1847645121"/>
                    </a:ext>
                  </a:extLst>
                </a:gridCol>
                <a:gridCol w="576072">
                  <a:extLst>
                    <a:ext uri="{9D8B030D-6E8A-4147-A177-3AD203B41FA5}">
                      <a16:colId xmlns:a16="http://schemas.microsoft.com/office/drawing/2014/main" val="1280414547"/>
                    </a:ext>
                  </a:extLst>
                </a:gridCol>
                <a:gridCol w="576072">
                  <a:extLst>
                    <a:ext uri="{9D8B030D-6E8A-4147-A177-3AD203B41FA5}">
                      <a16:colId xmlns:a16="http://schemas.microsoft.com/office/drawing/2014/main" val="3423279537"/>
                    </a:ext>
                  </a:extLst>
                </a:gridCol>
                <a:gridCol w="576072">
                  <a:extLst>
                    <a:ext uri="{9D8B030D-6E8A-4147-A177-3AD203B41FA5}">
                      <a16:colId xmlns:a16="http://schemas.microsoft.com/office/drawing/2014/main" val="3717663523"/>
                    </a:ext>
                  </a:extLst>
                </a:gridCol>
                <a:gridCol w="576072">
                  <a:extLst>
                    <a:ext uri="{9D8B030D-6E8A-4147-A177-3AD203B41FA5}">
                      <a16:colId xmlns:a16="http://schemas.microsoft.com/office/drawing/2014/main" val="1449125572"/>
                    </a:ext>
                  </a:extLst>
                </a:gridCol>
                <a:gridCol w="576072">
                  <a:extLst>
                    <a:ext uri="{9D8B030D-6E8A-4147-A177-3AD203B41FA5}">
                      <a16:colId xmlns:a16="http://schemas.microsoft.com/office/drawing/2014/main" val="935422887"/>
                    </a:ext>
                  </a:extLst>
                </a:gridCol>
                <a:gridCol w="576072">
                  <a:extLst>
                    <a:ext uri="{9D8B030D-6E8A-4147-A177-3AD203B41FA5}">
                      <a16:colId xmlns:a16="http://schemas.microsoft.com/office/drawing/2014/main" val="3197048573"/>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73885072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- 2020-03-21 13:59:53</a:t>
                      </a:r>
                      <a:r>
                        <a:rPr kumimoji="0" lang="en-US" sz="1000" b="0" i="0" u="none" strike="noStrike" kern="1200" cap="none" spc="0" normalizeH="0" baseline="0" noProof="0">
                          <a:ln>
                            <a:noFill/>
                          </a:ln>
                          <a:solidFill>
                            <a:prstClr val="black"/>
                          </a:solidFill>
                          <a:effectLst/>
                          <a:uLnTx/>
                          <a:uFillTx/>
                          <a:latin typeface="+mn-lt"/>
                          <a:ea typeface="+mn-ea"/>
                          <a:cs typeface="+mn-cs"/>
                        </a:rPr>
                        <a:t>
 Today we take a moment to admire, appreciate and celebrate all the incredible mothers and everything they are doing to get us through these difficult times! SODIC wishes them a Happy Mothers Day!
#StayStrong
#StaySafe 
#SODICCares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35.08 %</a:t>
                      </a:r>
                    </a:p>
                  </a:txBody>
                  <a:tcPr/>
                </a:tc>
                <a:extLst>
                  <a:ext uri="{0D108BD9-81ED-4DB2-BD59-A6C34878D82A}">
                    <a16:rowId xmlns:a16="http://schemas.microsoft.com/office/drawing/2014/main" val="2356088101"/>
                  </a:ext>
                </a:extLst>
              </a:tr>
            </a:tbl>
          </a:graphicData>
        </a:graphic>
      </p:graphicFrame>
      <p:sp>
        <p:nvSpPr>
          <p:cNvPr id="4" name="Text Placeholder 3">
            <a:extLst>
              <a:ext uri="{FF2B5EF4-FFF2-40B4-BE49-F238E27FC236}">
                <a16:creationId xmlns:a16="http://schemas.microsoft.com/office/drawing/2014/main" id="{A759C791-C390-4684-A840-7AC002A02097}"/>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380492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8E893-2DC1-4664-A009-10C93A32FDD4}"/>
              </a:ext>
            </a:extLst>
          </p:cNvPr>
          <p:cNvSpPr>
            <a:spLocks noGrp="1"/>
          </p:cNvSpPr>
          <p:nvPr>
            <p:ph type="title"/>
          </p:nvPr>
        </p:nvSpPr>
        <p:spPr/>
        <p:txBody>
          <a:bodyPr/>
          <a:lstStyle/>
          <a:p>
            <a:r>
              <a:rPr lang="en-US"/>
              <a:t>Facebook Video Analysis - Videos Table | SODIC - 4 of 15</a:t>
            </a:r>
          </a:p>
        </p:txBody>
      </p:sp>
      <p:graphicFrame>
        <p:nvGraphicFramePr>
          <p:cNvPr id="5" name="Table Placeholder 4">
            <a:extLst>
              <a:ext uri="{FF2B5EF4-FFF2-40B4-BE49-F238E27FC236}">
                <a16:creationId xmlns:a16="http://schemas.microsoft.com/office/drawing/2014/main" id="{06D2DABF-74FC-485D-9117-3ACBA76330CB}"/>
              </a:ext>
            </a:extLst>
          </p:cNvPr>
          <p:cNvGraphicFramePr>
            <a:graphicFrameLocks noGrp="1"/>
          </p:cNvGraphicFramePr>
          <p:nvPr>
            <p:ph type="tbl" sz="quarter" idx="13"/>
            <p:extLst>
              <p:ext uri="{D42A27DB-BD31-4B8C-83A1-F6EECF244321}">
                <p14:modId xmlns:p14="http://schemas.microsoft.com/office/powerpoint/2010/main" val="21732558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260375078"/>
                    </a:ext>
                  </a:extLst>
                </a:gridCol>
                <a:gridCol w="576072">
                  <a:extLst>
                    <a:ext uri="{9D8B030D-6E8A-4147-A177-3AD203B41FA5}">
                      <a16:colId xmlns:a16="http://schemas.microsoft.com/office/drawing/2014/main" val="1609456160"/>
                    </a:ext>
                  </a:extLst>
                </a:gridCol>
                <a:gridCol w="576072">
                  <a:extLst>
                    <a:ext uri="{9D8B030D-6E8A-4147-A177-3AD203B41FA5}">
                      <a16:colId xmlns:a16="http://schemas.microsoft.com/office/drawing/2014/main" val="3287357840"/>
                    </a:ext>
                  </a:extLst>
                </a:gridCol>
                <a:gridCol w="576072">
                  <a:extLst>
                    <a:ext uri="{9D8B030D-6E8A-4147-A177-3AD203B41FA5}">
                      <a16:colId xmlns:a16="http://schemas.microsoft.com/office/drawing/2014/main" val="2724821286"/>
                    </a:ext>
                  </a:extLst>
                </a:gridCol>
                <a:gridCol w="576072">
                  <a:extLst>
                    <a:ext uri="{9D8B030D-6E8A-4147-A177-3AD203B41FA5}">
                      <a16:colId xmlns:a16="http://schemas.microsoft.com/office/drawing/2014/main" val="1035021307"/>
                    </a:ext>
                  </a:extLst>
                </a:gridCol>
                <a:gridCol w="576072">
                  <a:extLst>
                    <a:ext uri="{9D8B030D-6E8A-4147-A177-3AD203B41FA5}">
                      <a16:colId xmlns:a16="http://schemas.microsoft.com/office/drawing/2014/main" val="2096466489"/>
                    </a:ext>
                  </a:extLst>
                </a:gridCol>
                <a:gridCol w="576072">
                  <a:extLst>
                    <a:ext uri="{9D8B030D-6E8A-4147-A177-3AD203B41FA5}">
                      <a16:colId xmlns:a16="http://schemas.microsoft.com/office/drawing/2014/main" val="4178296882"/>
                    </a:ext>
                  </a:extLst>
                </a:gridCol>
                <a:gridCol w="576072">
                  <a:extLst>
                    <a:ext uri="{9D8B030D-6E8A-4147-A177-3AD203B41FA5}">
                      <a16:colId xmlns:a16="http://schemas.microsoft.com/office/drawing/2014/main" val="1260487569"/>
                    </a:ext>
                  </a:extLst>
                </a:gridCol>
                <a:gridCol w="576072">
                  <a:extLst>
                    <a:ext uri="{9D8B030D-6E8A-4147-A177-3AD203B41FA5}">
                      <a16:colId xmlns:a16="http://schemas.microsoft.com/office/drawing/2014/main" val="137611093"/>
                    </a:ext>
                  </a:extLst>
                </a:gridCol>
                <a:gridCol w="576072">
                  <a:extLst>
                    <a:ext uri="{9D8B030D-6E8A-4147-A177-3AD203B41FA5}">
                      <a16:colId xmlns:a16="http://schemas.microsoft.com/office/drawing/2014/main" val="1864378085"/>
                    </a:ext>
                  </a:extLst>
                </a:gridCol>
                <a:gridCol w="576072">
                  <a:extLst>
                    <a:ext uri="{9D8B030D-6E8A-4147-A177-3AD203B41FA5}">
                      <a16:colId xmlns:a16="http://schemas.microsoft.com/office/drawing/2014/main" val="103733940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1279235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- 2020-03-19 17:28:11</a:t>
                      </a:r>
                      <a:r>
                        <a:rPr kumimoji="0" lang="en-US" sz="1000" b="0" i="0" u="none" strike="noStrike" kern="1200" cap="none" spc="0" normalizeH="0" baseline="0" noProof="0">
                          <a:ln>
                            <a:noFill/>
                          </a:ln>
                          <a:solidFill>
                            <a:prstClr val="black"/>
                          </a:solidFill>
                          <a:effectLst/>
                          <a:uLnTx/>
                          <a:uFillTx/>
                          <a:latin typeface="+mn-lt"/>
                          <a:ea typeface="+mn-ea"/>
                          <a:cs typeface="+mn-cs"/>
                        </a:rPr>
                        <a:t>
 In light of the recent announcement made by Egypt’s Prime Minister in line with the nationwide efforts to exercise social distancing, the following working hours will be effective immediately and until March 31st 2020
#StayHome
#TogetherAtHome
#StaySafe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30.74 %</a:t>
                      </a:r>
                    </a:p>
                  </a:txBody>
                  <a:tcPr/>
                </a:tc>
                <a:extLst>
                  <a:ext uri="{0D108BD9-81ED-4DB2-BD59-A6C34878D82A}">
                    <a16:rowId xmlns:a16="http://schemas.microsoft.com/office/drawing/2014/main" val="1448400578"/>
                  </a:ext>
                </a:extLst>
              </a:tr>
            </a:tbl>
          </a:graphicData>
        </a:graphic>
      </p:graphicFrame>
      <p:sp>
        <p:nvSpPr>
          <p:cNvPr id="4" name="Text Placeholder 3">
            <a:extLst>
              <a:ext uri="{FF2B5EF4-FFF2-40B4-BE49-F238E27FC236}">
                <a16:creationId xmlns:a16="http://schemas.microsoft.com/office/drawing/2014/main" id="{D9FC00FE-3E59-402E-98CF-F9E8ABD3BE8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687270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C9509-DD61-4101-9586-0E76539C5AF5}"/>
              </a:ext>
            </a:extLst>
          </p:cNvPr>
          <p:cNvSpPr>
            <a:spLocks noGrp="1"/>
          </p:cNvSpPr>
          <p:nvPr>
            <p:ph type="title"/>
          </p:nvPr>
        </p:nvSpPr>
        <p:spPr/>
        <p:txBody>
          <a:bodyPr/>
          <a:lstStyle/>
          <a:p>
            <a:r>
              <a:rPr lang="en-US"/>
              <a:t>Facebook Video Analysis - Videos Table | SODIC - 5 of 15</a:t>
            </a:r>
          </a:p>
        </p:txBody>
      </p:sp>
      <p:graphicFrame>
        <p:nvGraphicFramePr>
          <p:cNvPr id="5" name="Table Placeholder 4">
            <a:extLst>
              <a:ext uri="{FF2B5EF4-FFF2-40B4-BE49-F238E27FC236}">
                <a16:creationId xmlns:a16="http://schemas.microsoft.com/office/drawing/2014/main" id="{BF3A66B1-41A4-489E-87C0-888C89699489}"/>
              </a:ext>
            </a:extLst>
          </p:cNvPr>
          <p:cNvGraphicFramePr>
            <a:graphicFrameLocks noGrp="1"/>
          </p:cNvGraphicFramePr>
          <p:nvPr>
            <p:ph type="tbl" sz="quarter" idx="13"/>
            <p:extLst>
              <p:ext uri="{D42A27DB-BD31-4B8C-83A1-F6EECF244321}">
                <p14:modId xmlns:p14="http://schemas.microsoft.com/office/powerpoint/2010/main" val="397817323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339348109"/>
                    </a:ext>
                  </a:extLst>
                </a:gridCol>
                <a:gridCol w="576072">
                  <a:extLst>
                    <a:ext uri="{9D8B030D-6E8A-4147-A177-3AD203B41FA5}">
                      <a16:colId xmlns:a16="http://schemas.microsoft.com/office/drawing/2014/main" val="3374315828"/>
                    </a:ext>
                  </a:extLst>
                </a:gridCol>
                <a:gridCol w="576072">
                  <a:extLst>
                    <a:ext uri="{9D8B030D-6E8A-4147-A177-3AD203B41FA5}">
                      <a16:colId xmlns:a16="http://schemas.microsoft.com/office/drawing/2014/main" val="415778073"/>
                    </a:ext>
                  </a:extLst>
                </a:gridCol>
                <a:gridCol w="576072">
                  <a:extLst>
                    <a:ext uri="{9D8B030D-6E8A-4147-A177-3AD203B41FA5}">
                      <a16:colId xmlns:a16="http://schemas.microsoft.com/office/drawing/2014/main" val="1979422472"/>
                    </a:ext>
                  </a:extLst>
                </a:gridCol>
                <a:gridCol w="576072">
                  <a:extLst>
                    <a:ext uri="{9D8B030D-6E8A-4147-A177-3AD203B41FA5}">
                      <a16:colId xmlns:a16="http://schemas.microsoft.com/office/drawing/2014/main" val="2669306575"/>
                    </a:ext>
                  </a:extLst>
                </a:gridCol>
                <a:gridCol w="576072">
                  <a:extLst>
                    <a:ext uri="{9D8B030D-6E8A-4147-A177-3AD203B41FA5}">
                      <a16:colId xmlns:a16="http://schemas.microsoft.com/office/drawing/2014/main" val="3130867109"/>
                    </a:ext>
                  </a:extLst>
                </a:gridCol>
                <a:gridCol w="576072">
                  <a:extLst>
                    <a:ext uri="{9D8B030D-6E8A-4147-A177-3AD203B41FA5}">
                      <a16:colId xmlns:a16="http://schemas.microsoft.com/office/drawing/2014/main" val="1762662983"/>
                    </a:ext>
                  </a:extLst>
                </a:gridCol>
                <a:gridCol w="576072">
                  <a:extLst>
                    <a:ext uri="{9D8B030D-6E8A-4147-A177-3AD203B41FA5}">
                      <a16:colId xmlns:a16="http://schemas.microsoft.com/office/drawing/2014/main" val="1919874074"/>
                    </a:ext>
                  </a:extLst>
                </a:gridCol>
                <a:gridCol w="576072">
                  <a:extLst>
                    <a:ext uri="{9D8B030D-6E8A-4147-A177-3AD203B41FA5}">
                      <a16:colId xmlns:a16="http://schemas.microsoft.com/office/drawing/2014/main" val="597361308"/>
                    </a:ext>
                  </a:extLst>
                </a:gridCol>
                <a:gridCol w="576072">
                  <a:extLst>
                    <a:ext uri="{9D8B030D-6E8A-4147-A177-3AD203B41FA5}">
                      <a16:colId xmlns:a16="http://schemas.microsoft.com/office/drawing/2014/main" val="3567688060"/>
                    </a:ext>
                  </a:extLst>
                </a:gridCol>
                <a:gridCol w="576072">
                  <a:extLst>
                    <a:ext uri="{9D8B030D-6E8A-4147-A177-3AD203B41FA5}">
                      <a16:colId xmlns:a16="http://schemas.microsoft.com/office/drawing/2014/main" val="4150444470"/>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50550132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- 2020-03-19 14:21:30</a:t>
                      </a:r>
                      <a:r>
                        <a:rPr kumimoji="0" lang="en-US" sz="1000" b="0" i="0" u="none" strike="noStrike" kern="1200" cap="none" spc="0" normalizeH="0" baseline="0" noProof="0">
                          <a:ln>
                            <a:noFill/>
                          </a:ln>
                          <a:solidFill>
                            <a:prstClr val="black"/>
                          </a:solidFill>
                          <a:effectLst/>
                          <a:uLnTx/>
                          <a:uFillTx/>
                          <a:latin typeface="+mn-lt"/>
                          <a:ea typeface="+mn-ea"/>
                          <a:cs typeface="+mn-cs"/>
                        </a:rPr>
                        <a:t>
 Stay safe and healthy (4/4)‬
‪SODIC is dedicated to keeping the community safe and healthy, not just inside your home but wherever you may go in SODIC, by cleaning all necessary surfaces that can impact you outside your home.‬
‪#SODICCares‬
‪#SODIC‬
‪#StaySafe‬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56195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53.30 %</a:t>
                      </a:r>
                    </a:p>
                  </a:txBody>
                  <a:tcPr/>
                </a:tc>
                <a:extLst>
                  <a:ext uri="{0D108BD9-81ED-4DB2-BD59-A6C34878D82A}">
                    <a16:rowId xmlns:a16="http://schemas.microsoft.com/office/drawing/2014/main" val="3993678626"/>
                  </a:ext>
                </a:extLst>
              </a:tr>
            </a:tbl>
          </a:graphicData>
        </a:graphic>
      </p:graphicFrame>
      <p:sp>
        <p:nvSpPr>
          <p:cNvPr id="4" name="Text Placeholder 3">
            <a:extLst>
              <a:ext uri="{FF2B5EF4-FFF2-40B4-BE49-F238E27FC236}">
                <a16:creationId xmlns:a16="http://schemas.microsoft.com/office/drawing/2014/main" id="{8FAEC667-D27A-411C-A825-714DFE7F877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179062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26309-9FCF-46B6-934F-15A2255F13B8}"/>
              </a:ext>
            </a:extLst>
          </p:cNvPr>
          <p:cNvSpPr>
            <a:spLocks noGrp="1"/>
          </p:cNvSpPr>
          <p:nvPr>
            <p:ph type="title"/>
          </p:nvPr>
        </p:nvSpPr>
        <p:spPr/>
        <p:txBody>
          <a:bodyPr/>
          <a:lstStyle/>
          <a:p>
            <a:r>
              <a:rPr lang="en-US"/>
              <a:t>Facebook Video Analysis - Videos Table | SODIC - 6 of 15</a:t>
            </a:r>
          </a:p>
        </p:txBody>
      </p:sp>
      <p:graphicFrame>
        <p:nvGraphicFramePr>
          <p:cNvPr id="5" name="Table Placeholder 4">
            <a:extLst>
              <a:ext uri="{FF2B5EF4-FFF2-40B4-BE49-F238E27FC236}">
                <a16:creationId xmlns:a16="http://schemas.microsoft.com/office/drawing/2014/main" id="{26CEFFA1-A36A-4617-87C8-60FCCD12AEC0}"/>
              </a:ext>
            </a:extLst>
          </p:cNvPr>
          <p:cNvGraphicFramePr>
            <a:graphicFrameLocks noGrp="1"/>
          </p:cNvGraphicFramePr>
          <p:nvPr>
            <p:ph type="tbl" sz="quarter" idx="13"/>
            <p:extLst>
              <p:ext uri="{D42A27DB-BD31-4B8C-83A1-F6EECF244321}">
                <p14:modId xmlns:p14="http://schemas.microsoft.com/office/powerpoint/2010/main" val="362020772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53874491"/>
                    </a:ext>
                  </a:extLst>
                </a:gridCol>
                <a:gridCol w="576072">
                  <a:extLst>
                    <a:ext uri="{9D8B030D-6E8A-4147-A177-3AD203B41FA5}">
                      <a16:colId xmlns:a16="http://schemas.microsoft.com/office/drawing/2014/main" val="1217357825"/>
                    </a:ext>
                  </a:extLst>
                </a:gridCol>
                <a:gridCol w="576072">
                  <a:extLst>
                    <a:ext uri="{9D8B030D-6E8A-4147-A177-3AD203B41FA5}">
                      <a16:colId xmlns:a16="http://schemas.microsoft.com/office/drawing/2014/main" val="1567234199"/>
                    </a:ext>
                  </a:extLst>
                </a:gridCol>
                <a:gridCol w="576072">
                  <a:extLst>
                    <a:ext uri="{9D8B030D-6E8A-4147-A177-3AD203B41FA5}">
                      <a16:colId xmlns:a16="http://schemas.microsoft.com/office/drawing/2014/main" val="3302099204"/>
                    </a:ext>
                  </a:extLst>
                </a:gridCol>
                <a:gridCol w="576072">
                  <a:extLst>
                    <a:ext uri="{9D8B030D-6E8A-4147-A177-3AD203B41FA5}">
                      <a16:colId xmlns:a16="http://schemas.microsoft.com/office/drawing/2014/main" val="2192925094"/>
                    </a:ext>
                  </a:extLst>
                </a:gridCol>
                <a:gridCol w="576072">
                  <a:extLst>
                    <a:ext uri="{9D8B030D-6E8A-4147-A177-3AD203B41FA5}">
                      <a16:colId xmlns:a16="http://schemas.microsoft.com/office/drawing/2014/main" val="3055833264"/>
                    </a:ext>
                  </a:extLst>
                </a:gridCol>
                <a:gridCol w="576072">
                  <a:extLst>
                    <a:ext uri="{9D8B030D-6E8A-4147-A177-3AD203B41FA5}">
                      <a16:colId xmlns:a16="http://schemas.microsoft.com/office/drawing/2014/main" val="272659042"/>
                    </a:ext>
                  </a:extLst>
                </a:gridCol>
                <a:gridCol w="576072">
                  <a:extLst>
                    <a:ext uri="{9D8B030D-6E8A-4147-A177-3AD203B41FA5}">
                      <a16:colId xmlns:a16="http://schemas.microsoft.com/office/drawing/2014/main" val="271191243"/>
                    </a:ext>
                  </a:extLst>
                </a:gridCol>
                <a:gridCol w="576072">
                  <a:extLst>
                    <a:ext uri="{9D8B030D-6E8A-4147-A177-3AD203B41FA5}">
                      <a16:colId xmlns:a16="http://schemas.microsoft.com/office/drawing/2014/main" val="3646336393"/>
                    </a:ext>
                  </a:extLst>
                </a:gridCol>
                <a:gridCol w="576072">
                  <a:extLst>
                    <a:ext uri="{9D8B030D-6E8A-4147-A177-3AD203B41FA5}">
                      <a16:colId xmlns:a16="http://schemas.microsoft.com/office/drawing/2014/main" val="509618790"/>
                    </a:ext>
                  </a:extLst>
                </a:gridCol>
                <a:gridCol w="576072">
                  <a:extLst>
                    <a:ext uri="{9D8B030D-6E8A-4147-A177-3AD203B41FA5}">
                      <a16:colId xmlns:a16="http://schemas.microsoft.com/office/drawing/2014/main" val="2488992626"/>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18226400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- 2020-03-18 18:47:25</a:t>
                      </a:r>
                      <a:r>
                        <a:rPr kumimoji="0" lang="en-US" sz="1000" b="0" i="0" u="none" strike="noStrike" kern="1200" cap="none" spc="0" normalizeH="0" baseline="0" noProof="0">
                          <a:ln>
                            <a:noFill/>
                          </a:ln>
                          <a:solidFill>
                            <a:prstClr val="black"/>
                          </a:solidFill>
                          <a:effectLst/>
                          <a:uLnTx/>
                          <a:uFillTx/>
                          <a:latin typeface="+mn-lt"/>
                          <a:ea typeface="+mn-ea"/>
                          <a:cs typeface="+mn-cs"/>
                        </a:rPr>
                        <a:t>
 Stay safe and healthy (3/4)
Your health matters at SODIC. To ensure your safety, please always maintain a minimum of 1 meter gap between you and anyone around, including our staff and technicians who will keep their distance and wear protective gear through any job.
#SODICCares
#SODIC
#StaySafe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10.58 %</a:t>
                      </a:r>
                    </a:p>
                  </a:txBody>
                  <a:tcPr/>
                </a:tc>
                <a:extLst>
                  <a:ext uri="{0D108BD9-81ED-4DB2-BD59-A6C34878D82A}">
                    <a16:rowId xmlns:a16="http://schemas.microsoft.com/office/drawing/2014/main" val="2069430082"/>
                  </a:ext>
                </a:extLst>
              </a:tr>
            </a:tbl>
          </a:graphicData>
        </a:graphic>
      </p:graphicFrame>
      <p:sp>
        <p:nvSpPr>
          <p:cNvPr id="4" name="Text Placeholder 3">
            <a:extLst>
              <a:ext uri="{FF2B5EF4-FFF2-40B4-BE49-F238E27FC236}">
                <a16:creationId xmlns:a16="http://schemas.microsoft.com/office/drawing/2014/main" id="{626FDA0B-1C7B-4199-84C7-E9FFA8DD511E}"/>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497379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FDEA3-0A18-489A-8262-9277C9260730}"/>
              </a:ext>
            </a:extLst>
          </p:cNvPr>
          <p:cNvSpPr>
            <a:spLocks noGrp="1"/>
          </p:cNvSpPr>
          <p:nvPr>
            <p:ph type="title"/>
          </p:nvPr>
        </p:nvSpPr>
        <p:spPr/>
        <p:txBody>
          <a:bodyPr/>
          <a:lstStyle/>
          <a:p>
            <a:r>
              <a:rPr lang="en-US"/>
              <a:t>Facebook Video Analysis - Videos Table | SODIC - 7 of 15</a:t>
            </a:r>
          </a:p>
        </p:txBody>
      </p:sp>
      <p:graphicFrame>
        <p:nvGraphicFramePr>
          <p:cNvPr id="5" name="Table Placeholder 4">
            <a:extLst>
              <a:ext uri="{FF2B5EF4-FFF2-40B4-BE49-F238E27FC236}">
                <a16:creationId xmlns:a16="http://schemas.microsoft.com/office/drawing/2014/main" id="{E37678E1-DECF-43E5-9294-24E6A2FE25EF}"/>
              </a:ext>
            </a:extLst>
          </p:cNvPr>
          <p:cNvGraphicFramePr>
            <a:graphicFrameLocks noGrp="1"/>
          </p:cNvGraphicFramePr>
          <p:nvPr>
            <p:ph type="tbl" sz="quarter" idx="13"/>
            <p:extLst>
              <p:ext uri="{D42A27DB-BD31-4B8C-83A1-F6EECF244321}">
                <p14:modId xmlns:p14="http://schemas.microsoft.com/office/powerpoint/2010/main" val="233214249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033272435"/>
                    </a:ext>
                  </a:extLst>
                </a:gridCol>
                <a:gridCol w="576072">
                  <a:extLst>
                    <a:ext uri="{9D8B030D-6E8A-4147-A177-3AD203B41FA5}">
                      <a16:colId xmlns:a16="http://schemas.microsoft.com/office/drawing/2014/main" val="1797680334"/>
                    </a:ext>
                  </a:extLst>
                </a:gridCol>
                <a:gridCol w="576072">
                  <a:extLst>
                    <a:ext uri="{9D8B030D-6E8A-4147-A177-3AD203B41FA5}">
                      <a16:colId xmlns:a16="http://schemas.microsoft.com/office/drawing/2014/main" val="1317141271"/>
                    </a:ext>
                  </a:extLst>
                </a:gridCol>
                <a:gridCol w="576072">
                  <a:extLst>
                    <a:ext uri="{9D8B030D-6E8A-4147-A177-3AD203B41FA5}">
                      <a16:colId xmlns:a16="http://schemas.microsoft.com/office/drawing/2014/main" val="1589060333"/>
                    </a:ext>
                  </a:extLst>
                </a:gridCol>
                <a:gridCol w="576072">
                  <a:extLst>
                    <a:ext uri="{9D8B030D-6E8A-4147-A177-3AD203B41FA5}">
                      <a16:colId xmlns:a16="http://schemas.microsoft.com/office/drawing/2014/main" val="1641439281"/>
                    </a:ext>
                  </a:extLst>
                </a:gridCol>
                <a:gridCol w="576072">
                  <a:extLst>
                    <a:ext uri="{9D8B030D-6E8A-4147-A177-3AD203B41FA5}">
                      <a16:colId xmlns:a16="http://schemas.microsoft.com/office/drawing/2014/main" val="1697330147"/>
                    </a:ext>
                  </a:extLst>
                </a:gridCol>
                <a:gridCol w="576072">
                  <a:extLst>
                    <a:ext uri="{9D8B030D-6E8A-4147-A177-3AD203B41FA5}">
                      <a16:colId xmlns:a16="http://schemas.microsoft.com/office/drawing/2014/main" val="1392773940"/>
                    </a:ext>
                  </a:extLst>
                </a:gridCol>
                <a:gridCol w="576072">
                  <a:extLst>
                    <a:ext uri="{9D8B030D-6E8A-4147-A177-3AD203B41FA5}">
                      <a16:colId xmlns:a16="http://schemas.microsoft.com/office/drawing/2014/main" val="2302907710"/>
                    </a:ext>
                  </a:extLst>
                </a:gridCol>
                <a:gridCol w="576072">
                  <a:extLst>
                    <a:ext uri="{9D8B030D-6E8A-4147-A177-3AD203B41FA5}">
                      <a16:colId xmlns:a16="http://schemas.microsoft.com/office/drawing/2014/main" val="2253980575"/>
                    </a:ext>
                  </a:extLst>
                </a:gridCol>
                <a:gridCol w="576072">
                  <a:extLst>
                    <a:ext uri="{9D8B030D-6E8A-4147-A177-3AD203B41FA5}">
                      <a16:colId xmlns:a16="http://schemas.microsoft.com/office/drawing/2014/main" val="2807247023"/>
                    </a:ext>
                  </a:extLst>
                </a:gridCol>
                <a:gridCol w="576072">
                  <a:extLst>
                    <a:ext uri="{9D8B030D-6E8A-4147-A177-3AD203B41FA5}">
                      <a16:colId xmlns:a16="http://schemas.microsoft.com/office/drawing/2014/main" val="70778071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04689189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- 2020-03-18 11:54:18</a:t>
                      </a:r>
                      <a:r>
                        <a:rPr kumimoji="0" lang="en-US" sz="1000" b="0" i="0" u="none" strike="noStrike" kern="1200" cap="none" spc="0" normalizeH="0" baseline="0" noProof="0">
                          <a:ln>
                            <a:noFill/>
                          </a:ln>
                          <a:solidFill>
                            <a:prstClr val="black"/>
                          </a:solidFill>
                          <a:effectLst/>
                          <a:uLnTx/>
                          <a:uFillTx/>
                          <a:latin typeface="+mn-lt"/>
                          <a:ea typeface="+mn-ea"/>
                          <a:cs typeface="+mn-cs"/>
                        </a:rPr>
                        <a:t>
 Stay safe and healthy (2/4)
SODIC is taking the extra precautions to keep the community safe and healthy by constantly disinfecting all the surfaces you may come in contact with such as intercoms, stair railings, door handles and elevators. Avoid touching surfaces in public areas and try using your elbows instead.
#SODICcares
#SODIC
#StaySafe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31.97 %</a:t>
                      </a:r>
                    </a:p>
                  </a:txBody>
                  <a:tcPr/>
                </a:tc>
                <a:extLst>
                  <a:ext uri="{0D108BD9-81ED-4DB2-BD59-A6C34878D82A}">
                    <a16:rowId xmlns:a16="http://schemas.microsoft.com/office/drawing/2014/main" val="587897679"/>
                  </a:ext>
                </a:extLst>
              </a:tr>
            </a:tbl>
          </a:graphicData>
        </a:graphic>
      </p:graphicFrame>
      <p:sp>
        <p:nvSpPr>
          <p:cNvPr id="4" name="Text Placeholder 3">
            <a:extLst>
              <a:ext uri="{FF2B5EF4-FFF2-40B4-BE49-F238E27FC236}">
                <a16:creationId xmlns:a16="http://schemas.microsoft.com/office/drawing/2014/main" id="{06116E78-8C1D-43B9-BE5B-9FC1BD5E91F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0806400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A5B64-C53D-4F4A-8678-46F60691D7D9}"/>
              </a:ext>
            </a:extLst>
          </p:cNvPr>
          <p:cNvSpPr>
            <a:spLocks noGrp="1"/>
          </p:cNvSpPr>
          <p:nvPr>
            <p:ph type="title"/>
          </p:nvPr>
        </p:nvSpPr>
        <p:spPr/>
        <p:txBody>
          <a:bodyPr/>
          <a:lstStyle/>
          <a:p>
            <a:r>
              <a:rPr lang="en-US"/>
              <a:t>Facebook Video Analysis - Videos Table | SODIC - 8 of 15</a:t>
            </a:r>
          </a:p>
        </p:txBody>
      </p:sp>
      <p:graphicFrame>
        <p:nvGraphicFramePr>
          <p:cNvPr id="5" name="Table Placeholder 4">
            <a:extLst>
              <a:ext uri="{FF2B5EF4-FFF2-40B4-BE49-F238E27FC236}">
                <a16:creationId xmlns:a16="http://schemas.microsoft.com/office/drawing/2014/main" id="{6FE3CFBB-5345-40D1-B8E4-97E847766289}"/>
              </a:ext>
            </a:extLst>
          </p:cNvPr>
          <p:cNvGraphicFramePr>
            <a:graphicFrameLocks noGrp="1"/>
          </p:cNvGraphicFramePr>
          <p:nvPr>
            <p:ph type="tbl" sz="quarter" idx="13"/>
            <p:extLst>
              <p:ext uri="{D42A27DB-BD31-4B8C-83A1-F6EECF244321}">
                <p14:modId xmlns:p14="http://schemas.microsoft.com/office/powerpoint/2010/main" val="370584195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190209260"/>
                    </a:ext>
                  </a:extLst>
                </a:gridCol>
                <a:gridCol w="576072">
                  <a:extLst>
                    <a:ext uri="{9D8B030D-6E8A-4147-A177-3AD203B41FA5}">
                      <a16:colId xmlns:a16="http://schemas.microsoft.com/office/drawing/2014/main" val="2555248473"/>
                    </a:ext>
                  </a:extLst>
                </a:gridCol>
                <a:gridCol w="576072">
                  <a:extLst>
                    <a:ext uri="{9D8B030D-6E8A-4147-A177-3AD203B41FA5}">
                      <a16:colId xmlns:a16="http://schemas.microsoft.com/office/drawing/2014/main" val="1754794527"/>
                    </a:ext>
                  </a:extLst>
                </a:gridCol>
                <a:gridCol w="576072">
                  <a:extLst>
                    <a:ext uri="{9D8B030D-6E8A-4147-A177-3AD203B41FA5}">
                      <a16:colId xmlns:a16="http://schemas.microsoft.com/office/drawing/2014/main" val="3427546261"/>
                    </a:ext>
                  </a:extLst>
                </a:gridCol>
                <a:gridCol w="576072">
                  <a:extLst>
                    <a:ext uri="{9D8B030D-6E8A-4147-A177-3AD203B41FA5}">
                      <a16:colId xmlns:a16="http://schemas.microsoft.com/office/drawing/2014/main" val="3061591407"/>
                    </a:ext>
                  </a:extLst>
                </a:gridCol>
                <a:gridCol w="576072">
                  <a:extLst>
                    <a:ext uri="{9D8B030D-6E8A-4147-A177-3AD203B41FA5}">
                      <a16:colId xmlns:a16="http://schemas.microsoft.com/office/drawing/2014/main" val="1742131715"/>
                    </a:ext>
                  </a:extLst>
                </a:gridCol>
                <a:gridCol w="576072">
                  <a:extLst>
                    <a:ext uri="{9D8B030D-6E8A-4147-A177-3AD203B41FA5}">
                      <a16:colId xmlns:a16="http://schemas.microsoft.com/office/drawing/2014/main" val="1612639434"/>
                    </a:ext>
                  </a:extLst>
                </a:gridCol>
                <a:gridCol w="576072">
                  <a:extLst>
                    <a:ext uri="{9D8B030D-6E8A-4147-A177-3AD203B41FA5}">
                      <a16:colId xmlns:a16="http://schemas.microsoft.com/office/drawing/2014/main" val="2491308013"/>
                    </a:ext>
                  </a:extLst>
                </a:gridCol>
                <a:gridCol w="576072">
                  <a:extLst>
                    <a:ext uri="{9D8B030D-6E8A-4147-A177-3AD203B41FA5}">
                      <a16:colId xmlns:a16="http://schemas.microsoft.com/office/drawing/2014/main" val="1906781952"/>
                    </a:ext>
                  </a:extLst>
                </a:gridCol>
                <a:gridCol w="576072">
                  <a:extLst>
                    <a:ext uri="{9D8B030D-6E8A-4147-A177-3AD203B41FA5}">
                      <a16:colId xmlns:a16="http://schemas.microsoft.com/office/drawing/2014/main" val="3637921629"/>
                    </a:ext>
                  </a:extLst>
                </a:gridCol>
                <a:gridCol w="576072">
                  <a:extLst>
                    <a:ext uri="{9D8B030D-6E8A-4147-A177-3AD203B41FA5}">
                      <a16:colId xmlns:a16="http://schemas.microsoft.com/office/drawing/2014/main" val="211359768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175248018"/>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- 2020-03-17 20:09:15</a:t>
                      </a:r>
                      <a:r>
                        <a:rPr kumimoji="0" lang="en-US" sz="1000" b="0" i="0" u="none" strike="noStrike" kern="1200" cap="none" spc="0" normalizeH="0" baseline="0" noProof="0">
                          <a:ln>
                            <a:noFill/>
                          </a:ln>
                          <a:solidFill>
                            <a:prstClr val="black"/>
                          </a:solidFill>
                          <a:effectLst/>
                          <a:uLnTx/>
                          <a:uFillTx/>
                          <a:latin typeface="+mn-lt"/>
                          <a:ea typeface="+mn-ea"/>
                          <a:cs typeface="+mn-cs"/>
                        </a:rPr>
                        <a:t>
 Stay safe and healthy (1/4)
Protecting your family and homes from potential contamination as we deep clean your home and disinfect every surface. We are taking extra precautions with our fully dressed technicians equipped with protective gear, respirator masks and gloves to be worn at all times in your home.
#SODICcares
#SODIC
#StaySafe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13.50 %</a:t>
                      </a:r>
                    </a:p>
                  </a:txBody>
                  <a:tcPr/>
                </a:tc>
                <a:extLst>
                  <a:ext uri="{0D108BD9-81ED-4DB2-BD59-A6C34878D82A}">
                    <a16:rowId xmlns:a16="http://schemas.microsoft.com/office/drawing/2014/main" val="2640536472"/>
                  </a:ext>
                </a:extLst>
              </a:tr>
            </a:tbl>
          </a:graphicData>
        </a:graphic>
      </p:graphicFrame>
      <p:sp>
        <p:nvSpPr>
          <p:cNvPr id="4" name="Text Placeholder 3">
            <a:extLst>
              <a:ext uri="{FF2B5EF4-FFF2-40B4-BE49-F238E27FC236}">
                <a16:creationId xmlns:a16="http://schemas.microsoft.com/office/drawing/2014/main" id="{C92CD825-5D57-49B0-AFD2-BF99BBCCC96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479765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88E1E-E13A-44D6-9F26-8F719B74D0D0}"/>
              </a:ext>
            </a:extLst>
          </p:cNvPr>
          <p:cNvSpPr>
            <a:spLocks noGrp="1"/>
          </p:cNvSpPr>
          <p:nvPr>
            <p:ph type="title"/>
          </p:nvPr>
        </p:nvSpPr>
        <p:spPr/>
        <p:txBody>
          <a:bodyPr/>
          <a:lstStyle/>
          <a:p>
            <a:r>
              <a:rPr lang="en-US"/>
              <a:t>Facebook Video Analysis - Videos Table | SODIC - 9 of 15</a:t>
            </a:r>
          </a:p>
        </p:txBody>
      </p:sp>
      <p:graphicFrame>
        <p:nvGraphicFramePr>
          <p:cNvPr id="5" name="Table Placeholder 4">
            <a:extLst>
              <a:ext uri="{FF2B5EF4-FFF2-40B4-BE49-F238E27FC236}">
                <a16:creationId xmlns:a16="http://schemas.microsoft.com/office/drawing/2014/main" id="{F105DD17-1008-474F-A6A9-B37977752260}"/>
              </a:ext>
            </a:extLst>
          </p:cNvPr>
          <p:cNvGraphicFramePr>
            <a:graphicFrameLocks noGrp="1"/>
          </p:cNvGraphicFramePr>
          <p:nvPr>
            <p:ph type="tbl" sz="quarter" idx="13"/>
            <p:extLst>
              <p:ext uri="{D42A27DB-BD31-4B8C-83A1-F6EECF244321}">
                <p14:modId xmlns:p14="http://schemas.microsoft.com/office/powerpoint/2010/main" val="169844446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350359798"/>
                    </a:ext>
                  </a:extLst>
                </a:gridCol>
                <a:gridCol w="576072">
                  <a:extLst>
                    <a:ext uri="{9D8B030D-6E8A-4147-A177-3AD203B41FA5}">
                      <a16:colId xmlns:a16="http://schemas.microsoft.com/office/drawing/2014/main" val="3774905968"/>
                    </a:ext>
                  </a:extLst>
                </a:gridCol>
                <a:gridCol w="576072">
                  <a:extLst>
                    <a:ext uri="{9D8B030D-6E8A-4147-A177-3AD203B41FA5}">
                      <a16:colId xmlns:a16="http://schemas.microsoft.com/office/drawing/2014/main" val="533229359"/>
                    </a:ext>
                  </a:extLst>
                </a:gridCol>
                <a:gridCol w="576072">
                  <a:extLst>
                    <a:ext uri="{9D8B030D-6E8A-4147-A177-3AD203B41FA5}">
                      <a16:colId xmlns:a16="http://schemas.microsoft.com/office/drawing/2014/main" val="1069337431"/>
                    </a:ext>
                  </a:extLst>
                </a:gridCol>
                <a:gridCol w="576072">
                  <a:extLst>
                    <a:ext uri="{9D8B030D-6E8A-4147-A177-3AD203B41FA5}">
                      <a16:colId xmlns:a16="http://schemas.microsoft.com/office/drawing/2014/main" val="492357560"/>
                    </a:ext>
                  </a:extLst>
                </a:gridCol>
                <a:gridCol w="576072">
                  <a:extLst>
                    <a:ext uri="{9D8B030D-6E8A-4147-A177-3AD203B41FA5}">
                      <a16:colId xmlns:a16="http://schemas.microsoft.com/office/drawing/2014/main" val="3796455346"/>
                    </a:ext>
                  </a:extLst>
                </a:gridCol>
                <a:gridCol w="576072">
                  <a:extLst>
                    <a:ext uri="{9D8B030D-6E8A-4147-A177-3AD203B41FA5}">
                      <a16:colId xmlns:a16="http://schemas.microsoft.com/office/drawing/2014/main" val="1426707784"/>
                    </a:ext>
                  </a:extLst>
                </a:gridCol>
                <a:gridCol w="576072">
                  <a:extLst>
                    <a:ext uri="{9D8B030D-6E8A-4147-A177-3AD203B41FA5}">
                      <a16:colId xmlns:a16="http://schemas.microsoft.com/office/drawing/2014/main" val="2500464125"/>
                    </a:ext>
                  </a:extLst>
                </a:gridCol>
                <a:gridCol w="576072">
                  <a:extLst>
                    <a:ext uri="{9D8B030D-6E8A-4147-A177-3AD203B41FA5}">
                      <a16:colId xmlns:a16="http://schemas.microsoft.com/office/drawing/2014/main" val="1779454833"/>
                    </a:ext>
                  </a:extLst>
                </a:gridCol>
                <a:gridCol w="576072">
                  <a:extLst>
                    <a:ext uri="{9D8B030D-6E8A-4147-A177-3AD203B41FA5}">
                      <a16:colId xmlns:a16="http://schemas.microsoft.com/office/drawing/2014/main" val="1815978035"/>
                    </a:ext>
                  </a:extLst>
                </a:gridCol>
                <a:gridCol w="576072">
                  <a:extLst>
                    <a:ext uri="{9D8B030D-6E8A-4147-A177-3AD203B41FA5}">
                      <a16:colId xmlns:a16="http://schemas.microsoft.com/office/drawing/2014/main" val="216096570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159191884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- 2020-03-17 13:41:21</a:t>
                      </a:r>
                      <a:r>
                        <a:rPr kumimoji="0" lang="en-US" sz="1000" b="0" i="0" u="none" strike="noStrike" kern="1200" cap="none" spc="0" normalizeH="0" baseline="0" noProof="0">
                          <a:ln>
                            <a:noFill/>
                          </a:ln>
                          <a:solidFill>
                            <a:prstClr val="black"/>
                          </a:solidFill>
                          <a:effectLst/>
                          <a:uLnTx/>
                          <a:uFillTx/>
                          <a:latin typeface="+mn-lt"/>
                          <a:ea typeface="+mn-ea"/>
                          <a:cs typeface="+mn-cs"/>
                        </a:rPr>
                        <a:t>
 Own your home in SODIC East located in New Heliopolis with a limited time offer of 0% down payment and 8 years payment plan. BELONG
#Azailya
#Apartments
#NewHeliopolis
#SODICEast
#SODIC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67482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35.15 %</a:t>
                      </a:r>
                    </a:p>
                  </a:txBody>
                  <a:tcPr/>
                </a:tc>
                <a:extLst>
                  <a:ext uri="{0D108BD9-81ED-4DB2-BD59-A6C34878D82A}">
                    <a16:rowId xmlns:a16="http://schemas.microsoft.com/office/drawing/2014/main" val="1471749550"/>
                  </a:ext>
                </a:extLst>
              </a:tr>
            </a:tbl>
          </a:graphicData>
        </a:graphic>
      </p:graphicFrame>
      <p:sp>
        <p:nvSpPr>
          <p:cNvPr id="4" name="Text Placeholder 3">
            <a:extLst>
              <a:ext uri="{FF2B5EF4-FFF2-40B4-BE49-F238E27FC236}">
                <a16:creationId xmlns:a16="http://schemas.microsoft.com/office/drawing/2014/main" id="{CD8B41AA-2DB0-435C-B581-BEF9A38A337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41142114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0567A-A2B3-4C23-AD0E-5C36B095CBA5}"/>
              </a:ext>
            </a:extLst>
          </p:cNvPr>
          <p:cNvSpPr>
            <a:spLocks noGrp="1"/>
          </p:cNvSpPr>
          <p:nvPr>
            <p:ph type="title"/>
          </p:nvPr>
        </p:nvSpPr>
        <p:spPr/>
        <p:txBody>
          <a:bodyPr/>
          <a:lstStyle/>
          <a:p>
            <a:r>
              <a:rPr lang="en-US"/>
              <a:t>Facebook Video Analysis - Videos Table | SODIC - 10 of 15</a:t>
            </a:r>
          </a:p>
        </p:txBody>
      </p:sp>
      <p:graphicFrame>
        <p:nvGraphicFramePr>
          <p:cNvPr id="5" name="Table Placeholder 4">
            <a:extLst>
              <a:ext uri="{FF2B5EF4-FFF2-40B4-BE49-F238E27FC236}">
                <a16:creationId xmlns:a16="http://schemas.microsoft.com/office/drawing/2014/main" id="{F8A87AA5-2AC6-499D-9058-C1A41AD93F43}"/>
              </a:ext>
            </a:extLst>
          </p:cNvPr>
          <p:cNvGraphicFramePr>
            <a:graphicFrameLocks noGrp="1"/>
          </p:cNvGraphicFramePr>
          <p:nvPr>
            <p:ph type="tbl" sz="quarter" idx="13"/>
            <p:extLst>
              <p:ext uri="{D42A27DB-BD31-4B8C-83A1-F6EECF244321}">
                <p14:modId xmlns:p14="http://schemas.microsoft.com/office/powerpoint/2010/main" val="1837868843"/>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808739556"/>
                    </a:ext>
                  </a:extLst>
                </a:gridCol>
                <a:gridCol w="576072">
                  <a:extLst>
                    <a:ext uri="{9D8B030D-6E8A-4147-A177-3AD203B41FA5}">
                      <a16:colId xmlns:a16="http://schemas.microsoft.com/office/drawing/2014/main" val="2929226108"/>
                    </a:ext>
                  </a:extLst>
                </a:gridCol>
                <a:gridCol w="576072">
                  <a:extLst>
                    <a:ext uri="{9D8B030D-6E8A-4147-A177-3AD203B41FA5}">
                      <a16:colId xmlns:a16="http://schemas.microsoft.com/office/drawing/2014/main" val="122562494"/>
                    </a:ext>
                  </a:extLst>
                </a:gridCol>
                <a:gridCol w="576072">
                  <a:extLst>
                    <a:ext uri="{9D8B030D-6E8A-4147-A177-3AD203B41FA5}">
                      <a16:colId xmlns:a16="http://schemas.microsoft.com/office/drawing/2014/main" val="2107937452"/>
                    </a:ext>
                  </a:extLst>
                </a:gridCol>
                <a:gridCol w="576072">
                  <a:extLst>
                    <a:ext uri="{9D8B030D-6E8A-4147-A177-3AD203B41FA5}">
                      <a16:colId xmlns:a16="http://schemas.microsoft.com/office/drawing/2014/main" val="2249540695"/>
                    </a:ext>
                  </a:extLst>
                </a:gridCol>
                <a:gridCol w="576072">
                  <a:extLst>
                    <a:ext uri="{9D8B030D-6E8A-4147-A177-3AD203B41FA5}">
                      <a16:colId xmlns:a16="http://schemas.microsoft.com/office/drawing/2014/main" val="4056877956"/>
                    </a:ext>
                  </a:extLst>
                </a:gridCol>
                <a:gridCol w="576072">
                  <a:extLst>
                    <a:ext uri="{9D8B030D-6E8A-4147-A177-3AD203B41FA5}">
                      <a16:colId xmlns:a16="http://schemas.microsoft.com/office/drawing/2014/main" val="3728717122"/>
                    </a:ext>
                  </a:extLst>
                </a:gridCol>
                <a:gridCol w="576072">
                  <a:extLst>
                    <a:ext uri="{9D8B030D-6E8A-4147-A177-3AD203B41FA5}">
                      <a16:colId xmlns:a16="http://schemas.microsoft.com/office/drawing/2014/main" val="988015441"/>
                    </a:ext>
                  </a:extLst>
                </a:gridCol>
                <a:gridCol w="576072">
                  <a:extLst>
                    <a:ext uri="{9D8B030D-6E8A-4147-A177-3AD203B41FA5}">
                      <a16:colId xmlns:a16="http://schemas.microsoft.com/office/drawing/2014/main" val="2187461086"/>
                    </a:ext>
                  </a:extLst>
                </a:gridCol>
                <a:gridCol w="576072">
                  <a:extLst>
                    <a:ext uri="{9D8B030D-6E8A-4147-A177-3AD203B41FA5}">
                      <a16:colId xmlns:a16="http://schemas.microsoft.com/office/drawing/2014/main" val="3921639397"/>
                    </a:ext>
                  </a:extLst>
                </a:gridCol>
                <a:gridCol w="576072">
                  <a:extLst>
                    <a:ext uri="{9D8B030D-6E8A-4147-A177-3AD203B41FA5}">
                      <a16:colId xmlns:a16="http://schemas.microsoft.com/office/drawing/2014/main" val="3190640205"/>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70176389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- 2020-03-16 20:16:40</a:t>
                      </a:r>
                      <a:r>
                        <a:rPr kumimoji="0" lang="en-US" sz="1000" b="0" i="0" u="none" strike="noStrike" kern="1200" cap="none" spc="0" normalizeH="0" baseline="0" noProof="0">
                          <a:ln>
                            <a:noFill/>
                          </a:ln>
                          <a:solidFill>
                            <a:prstClr val="black"/>
                          </a:solidFill>
                          <a:effectLst/>
                          <a:uLnTx/>
                          <a:uFillTx/>
                          <a:latin typeface="+mn-lt"/>
                          <a:ea typeface="+mn-ea"/>
                          <a:cs typeface="+mn-cs"/>
                        </a:rPr>
                        <a:t>
 Surround yourself with stunning views at V Residences' fully-finished homes with a limited time offer of 0% down payment and 8 years payment plan. BELONG
#VResidences
#Villette
#SODICSignatureCommunity
#SODIC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74981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30.57 %</a:t>
                      </a:r>
                    </a:p>
                  </a:txBody>
                  <a:tcPr/>
                </a:tc>
                <a:extLst>
                  <a:ext uri="{0D108BD9-81ED-4DB2-BD59-A6C34878D82A}">
                    <a16:rowId xmlns:a16="http://schemas.microsoft.com/office/drawing/2014/main" val="721695088"/>
                  </a:ext>
                </a:extLst>
              </a:tr>
            </a:tbl>
          </a:graphicData>
        </a:graphic>
      </p:graphicFrame>
      <p:sp>
        <p:nvSpPr>
          <p:cNvPr id="4" name="Text Placeholder 3">
            <a:extLst>
              <a:ext uri="{FF2B5EF4-FFF2-40B4-BE49-F238E27FC236}">
                <a16:creationId xmlns:a16="http://schemas.microsoft.com/office/drawing/2014/main" id="{D34624DF-3150-4C63-AD00-90137F2B7FC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587313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B6604-35E6-4E40-9390-A4A953B58161}"/>
              </a:ext>
            </a:extLst>
          </p:cNvPr>
          <p:cNvSpPr>
            <a:spLocks noGrp="1"/>
          </p:cNvSpPr>
          <p:nvPr>
            <p:ph type="title"/>
          </p:nvPr>
        </p:nvSpPr>
        <p:spPr/>
        <p:txBody>
          <a:bodyPr/>
          <a:lstStyle/>
          <a:p>
            <a:r>
              <a:rPr lang="en-US"/>
              <a:t>Facebook Video Analysis - Videos Table | SODIC - 11 of 15</a:t>
            </a:r>
          </a:p>
        </p:txBody>
      </p:sp>
      <p:graphicFrame>
        <p:nvGraphicFramePr>
          <p:cNvPr id="5" name="Table Placeholder 4">
            <a:extLst>
              <a:ext uri="{FF2B5EF4-FFF2-40B4-BE49-F238E27FC236}">
                <a16:creationId xmlns:a16="http://schemas.microsoft.com/office/drawing/2014/main" id="{2427557F-A542-4CDC-8DF9-65AEA43EE461}"/>
              </a:ext>
            </a:extLst>
          </p:cNvPr>
          <p:cNvGraphicFramePr>
            <a:graphicFrameLocks noGrp="1"/>
          </p:cNvGraphicFramePr>
          <p:nvPr>
            <p:ph type="tbl" sz="quarter" idx="13"/>
            <p:extLst>
              <p:ext uri="{D42A27DB-BD31-4B8C-83A1-F6EECF244321}">
                <p14:modId xmlns:p14="http://schemas.microsoft.com/office/powerpoint/2010/main" val="201517845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246017530"/>
                    </a:ext>
                  </a:extLst>
                </a:gridCol>
                <a:gridCol w="576072">
                  <a:extLst>
                    <a:ext uri="{9D8B030D-6E8A-4147-A177-3AD203B41FA5}">
                      <a16:colId xmlns:a16="http://schemas.microsoft.com/office/drawing/2014/main" val="2130646238"/>
                    </a:ext>
                  </a:extLst>
                </a:gridCol>
                <a:gridCol w="576072">
                  <a:extLst>
                    <a:ext uri="{9D8B030D-6E8A-4147-A177-3AD203B41FA5}">
                      <a16:colId xmlns:a16="http://schemas.microsoft.com/office/drawing/2014/main" val="2630602436"/>
                    </a:ext>
                  </a:extLst>
                </a:gridCol>
                <a:gridCol w="576072">
                  <a:extLst>
                    <a:ext uri="{9D8B030D-6E8A-4147-A177-3AD203B41FA5}">
                      <a16:colId xmlns:a16="http://schemas.microsoft.com/office/drawing/2014/main" val="258050194"/>
                    </a:ext>
                  </a:extLst>
                </a:gridCol>
                <a:gridCol w="576072">
                  <a:extLst>
                    <a:ext uri="{9D8B030D-6E8A-4147-A177-3AD203B41FA5}">
                      <a16:colId xmlns:a16="http://schemas.microsoft.com/office/drawing/2014/main" val="1567126726"/>
                    </a:ext>
                  </a:extLst>
                </a:gridCol>
                <a:gridCol w="576072">
                  <a:extLst>
                    <a:ext uri="{9D8B030D-6E8A-4147-A177-3AD203B41FA5}">
                      <a16:colId xmlns:a16="http://schemas.microsoft.com/office/drawing/2014/main" val="4159016007"/>
                    </a:ext>
                  </a:extLst>
                </a:gridCol>
                <a:gridCol w="576072">
                  <a:extLst>
                    <a:ext uri="{9D8B030D-6E8A-4147-A177-3AD203B41FA5}">
                      <a16:colId xmlns:a16="http://schemas.microsoft.com/office/drawing/2014/main" val="3543623388"/>
                    </a:ext>
                  </a:extLst>
                </a:gridCol>
                <a:gridCol w="576072">
                  <a:extLst>
                    <a:ext uri="{9D8B030D-6E8A-4147-A177-3AD203B41FA5}">
                      <a16:colId xmlns:a16="http://schemas.microsoft.com/office/drawing/2014/main" val="310839744"/>
                    </a:ext>
                  </a:extLst>
                </a:gridCol>
                <a:gridCol w="576072">
                  <a:extLst>
                    <a:ext uri="{9D8B030D-6E8A-4147-A177-3AD203B41FA5}">
                      <a16:colId xmlns:a16="http://schemas.microsoft.com/office/drawing/2014/main" val="2728507173"/>
                    </a:ext>
                  </a:extLst>
                </a:gridCol>
                <a:gridCol w="576072">
                  <a:extLst>
                    <a:ext uri="{9D8B030D-6E8A-4147-A177-3AD203B41FA5}">
                      <a16:colId xmlns:a16="http://schemas.microsoft.com/office/drawing/2014/main" val="19150287"/>
                    </a:ext>
                  </a:extLst>
                </a:gridCol>
                <a:gridCol w="576072">
                  <a:extLst>
                    <a:ext uri="{9D8B030D-6E8A-4147-A177-3AD203B41FA5}">
                      <a16:colId xmlns:a16="http://schemas.microsoft.com/office/drawing/2014/main" val="2924180754"/>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021511902"/>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- 2020-03-16 09:15:06</a:t>
                      </a:r>
                      <a:r>
                        <a:rPr kumimoji="0" lang="en-US" sz="1000" b="0" i="0" u="none" strike="noStrike" kern="1200" cap="none" spc="0" normalizeH="0" baseline="0" noProof="0">
                          <a:ln>
                            <a:noFill/>
                          </a:ln>
                          <a:solidFill>
                            <a:prstClr val="black"/>
                          </a:solidFill>
                          <a:effectLst/>
                          <a:uLnTx/>
                          <a:uFillTx/>
                          <a:latin typeface="+mn-lt"/>
                          <a:ea typeface="+mn-ea"/>
                          <a:cs typeface="+mn-cs"/>
                        </a:rPr>
                        <a:t>
 These are 7 simple steps to protect yourself and others from #COVID19. #coronavirus World Health Organization Egypt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39.75 %</a:t>
                      </a:r>
                    </a:p>
                  </a:txBody>
                  <a:tcPr/>
                </a:tc>
                <a:extLst>
                  <a:ext uri="{0D108BD9-81ED-4DB2-BD59-A6C34878D82A}">
                    <a16:rowId xmlns:a16="http://schemas.microsoft.com/office/drawing/2014/main" val="898057688"/>
                  </a:ext>
                </a:extLst>
              </a:tr>
            </a:tbl>
          </a:graphicData>
        </a:graphic>
      </p:graphicFrame>
      <p:sp>
        <p:nvSpPr>
          <p:cNvPr id="4" name="Text Placeholder 3">
            <a:extLst>
              <a:ext uri="{FF2B5EF4-FFF2-40B4-BE49-F238E27FC236}">
                <a16:creationId xmlns:a16="http://schemas.microsoft.com/office/drawing/2014/main" id="{D5AA614C-5E68-4FD0-BBE5-78827D2D965A}"/>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462262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DC0E5-DC19-4948-85D9-31FE4F981502}"/>
              </a:ext>
            </a:extLst>
          </p:cNvPr>
          <p:cNvSpPr>
            <a:spLocks noGrp="1"/>
          </p:cNvSpPr>
          <p:nvPr>
            <p:ph type="title"/>
          </p:nvPr>
        </p:nvSpPr>
        <p:spPr/>
        <p:txBody>
          <a:bodyPr/>
          <a:lstStyle/>
          <a:p>
            <a:r>
              <a:rPr lang="en-US"/>
              <a:t>Facebook Video Analysis - Videos Table | SODIC - 12 of 15</a:t>
            </a:r>
          </a:p>
        </p:txBody>
      </p:sp>
      <p:graphicFrame>
        <p:nvGraphicFramePr>
          <p:cNvPr id="5" name="Table Placeholder 4">
            <a:extLst>
              <a:ext uri="{FF2B5EF4-FFF2-40B4-BE49-F238E27FC236}">
                <a16:creationId xmlns:a16="http://schemas.microsoft.com/office/drawing/2014/main" id="{08AA2DB7-95AF-479C-AC7D-1B6098E97EE6}"/>
              </a:ext>
            </a:extLst>
          </p:cNvPr>
          <p:cNvGraphicFramePr>
            <a:graphicFrameLocks noGrp="1"/>
          </p:cNvGraphicFramePr>
          <p:nvPr>
            <p:ph type="tbl" sz="quarter" idx="13"/>
            <p:extLst>
              <p:ext uri="{D42A27DB-BD31-4B8C-83A1-F6EECF244321}">
                <p14:modId xmlns:p14="http://schemas.microsoft.com/office/powerpoint/2010/main" val="1961336458"/>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169368937"/>
                    </a:ext>
                  </a:extLst>
                </a:gridCol>
                <a:gridCol w="576072">
                  <a:extLst>
                    <a:ext uri="{9D8B030D-6E8A-4147-A177-3AD203B41FA5}">
                      <a16:colId xmlns:a16="http://schemas.microsoft.com/office/drawing/2014/main" val="583761224"/>
                    </a:ext>
                  </a:extLst>
                </a:gridCol>
                <a:gridCol w="576072">
                  <a:extLst>
                    <a:ext uri="{9D8B030D-6E8A-4147-A177-3AD203B41FA5}">
                      <a16:colId xmlns:a16="http://schemas.microsoft.com/office/drawing/2014/main" val="2713926307"/>
                    </a:ext>
                  </a:extLst>
                </a:gridCol>
                <a:gridCol w="576072">
                  <a:extLst>
                    <a:ext uri="{9D8B030D-6E8A-4147-A177-3AD203B41FA5}">
                      <a16:colId xmlns:a16="http://schemas.microsoft.com/office/drawing/2014/main" val="586537540"/>
                    </a:ext>
                  </a:extLst>
                </a:gridCol>
                <a:gridCol w="576072">
                  <a:extLst>
                    <a:ext uri="{9D8B030D-6E8A-4147-A177-3AD203B41FA5}">
                      <a16:colId xmlns:a16="http://schemas.microsoft.com/office/drawing/2014/main" val="3993010848"/>
                    </a:ext>
                  </a:extLst>
                </a:gridCol>
                <a:gridCol w="576072">
                  <a:extLst>
                    <a:ext uri="{9D8B030D-6E8A-4147-A177-3AD203B41FA5}">
                      <a16:colId xmlns:a16="http://schemas.microsoft.com/office/drawing/2014/main" val="76286875"/>
                    </a:ext>
                  </a:extLst>
                </a:gridCol>
                <a:gridCol w="576072">
                  <a:extLst>
                    <a:ext uri="{9D8B030D-6E8A-4147-A177-3AD203B41FA5}">
                      <a16:colId xmlns:a16="http://schemas.microsoft.com/office/drawing/2014/main" val="325751975"/>
                    </a:ext>
                  </a:extLst>
                </a:gridCol>
                <a:gridCol w="576072">
                  <a:extLst>
                    <a:ext uri="{9D8B030D-6E8A-4147-A177-3AD203B41FA5}">
                      <a16:colId xmlns:a16="http://schemas.microsoft.com/office/drawing/2014/main" val="2806984806"/>
                    </a:ext>
                  </a:extLst>
                </a:gridCol>
                <a:gridCol w="576072">
                  <a:extLst>
                    <a:ext uri="{9D8B030D-6E8A-4147-A177-3AD203B41FA5}">
                      <a16:colId xmlns:a16="http://schemas.microsoft.com/office/drawing/2014/main" val="2730977997"/>
                    </a:ext>
                  </a:extLst>
                </a:gridCol>
                <a:gridCol w="576072">
                  <a:extLst>
                    <a:ext uri="{9D8B030D-6E8A-4147-A177-3AD203B41FA5}">
                      <a16:colId xmlns:a16="http://schemas.microsoft.com/office/drawing/2014/main" val="387865921"/>
                    </a:ext>
                  </a:extLst>
                </a:gridCol>
                <a:gridCol w="576072">
                  <a:extLst>
                    <a:ext uri="{9D8B030D-6E8A-4147-A177-3AD203B41FA5}">
                      <a16:colId xmlns:a16="http://schemas.microsoft.com/office/drawing/2014/main" val="41981319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2562386265"/>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- 2020-03-12 07:15:42</a:t>
                      </a:r>
                      <a:r>
                        <a:rPr kumimoji="0" lang="en-US" sz="1000" b="0" i="0" u="none" strike="noStrike" kern="1200" cap="none" spc="0" normalizeH="0" baseline="0" noProof="0">
                          <a:ln>
                            <a:noFill/>
                          </a:ln>
                          <a:solidFill>
                            <a:prstClr val="black"/>
                          </a:solidFill>
                          <a:effectLst/>
                          <a:uLnTx/>
                          <a:uFillTx/>
                          <a:latin typeface="+mn-lt"/>
                          <a:ea typeface="+mn-ea"/>
                          <a:cs typeface="+mn-cs"/>
                        </a:rPr>
                        <a:t>
 To All SODIC homeowners,
In light of the forecasted weather conditions, we would like to assure you that we are on guard and available for your assistance for the duration of this turbulent weather. Our personnel and emergency vehicles are available to receive your requests on the following contacts:
For emergencies 01122224477 
Edara Call center 16230
SODIC Call center 16220
For your safety we ask you to kindly adhere to the safety precautions below: 
1.   Ensure all doors and windows of your homes are firmly closed and locked whenever possible
2.   Avoid parking your cars under trees, lamp posts or any vertical structure that is not firmly fixed
3.   Avoid parking underground to avoid potential flooding
4.   Remove all furniture, storage, pots, planters, washing lines, umbrellas, etc.. from terraces, balconies and rooftops
5.   Avoid being outdoors as much as possible and limit to absolute necessary activities.
6.  In case you must be outside avoid passing under trees, construction areas or any potentially hazardous areas.
7.   We recommend you stock up on essentials to get you through the weekend in case of road closures or blockages and/or halt of delivery services.
8.   Lastly if you witness any potential hazards including dangling or loose structures or materials please report it to SODIC immediately.
Stay safe everyone
#SODIC
#Weather
#StaySafe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40.64 %</a:t>
                      </a:r>
                    </a:p>
                  </a:txBody>
                  <a:tcPr/>
                </a:tc>
                <a:extLst>
                  <a:ext uri="{0D108BD9-81ED-4DB2-BD59-A6C34878D82A}">
                    <a16:rowId xmlns:a16="http://schemas.microsoft.com/office/drawing/2014/main" val="3583744346"/>
                  </a:ext>
                </a:extLst>
              </a:tr>
            </a:tbl>
          </a:graphicData>
        </a:graphic>
      </p:graphicFrame>
      <p:sp>
        <p:nvSpPr>
          <p:cNvPr id="4" name="Text Placeholder 3">
            <a:extLst>
              <a:ext uri="{FF2B5EF4-FFF2-40B4-BE49-F238E27FC236}">
                <a16:creationId xmlns:a16="http://schemas.microsoft.com/office/drawing/2014/main" id="{518C87AA-E267-4C0D-AD58-A37E20BA258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9134646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9FE6-FCF7-4B86-BCF6-35131FF04FF2}"/>
              </a:ext>
            </a:extLst>
          </p:cNvPr>
          <p:cNvSpPr>
            <a:spLocks noGrp="1"/>
          </p:cNvSpPr>
          <p:nvPr>
            <p:ph type="title"/>
          </p:nvPr>
        </p:nvSpPr>
        <p:spPr/>
        <p:txBody>
          <a:bodyPr/>
          <a:lstStyle/>
          <a:p>
            <a:r>
              <a:rPr lang="en-US"/>
              <a:t>Facebook Video Analysis - Videos Table | SODIC - 13 of 15</a:t>
            </a:r>
          </a:p>
        </p:txBody>
      </p:sp>
      <p:graphicFrame>
        <p:nvGraphicFramePr>
          <p:cNvPr id="5" name="Table Placeholder 4">
            <a:extLst>
              <a:ext uri="{FF2B5EF4-FFF2-40B4-BE49-F238E27FC236}">
                <a16:creationId xmlns:a16="http://schemas.microsoft.com/office/drawing/2014/main" id="{91093702-176A-472B-9C4A-B602A7B5A934}"/>
              </a:ext>
            </a:extLst>
          </p:cNvPr>
          <p:cNvGraphicFramePr>
            <a:graphicFrameLocks noGrp="1"/>
          </p:cNvGraphicFramePr>
          <p:nvPr>
            <p:ph type="tbl" sz="quarter" idx="13"/>
            <p:extLst>
              <p:ext uri="{D42A27DB-BD31-4B8C-83A1-F6EECF244321}">
                <p14:modId xmlns:p14="http://schemas.microsoft.com/office/powerpoint/2010/main" val="744325501"/>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904929590"/>
                    </a:ext>
                  </a:extLst>
                </a:gridCol>
                <a:gridCol w="576072">
                  <a:extLst>
                    <a:ext uri="{9D8B030D-6E8A-4147-A177-3AD203B41FA5}">
                      <a16:colId xmlns:a16="http://schemas.microsoft.com/office/drawing/2014/main" val="2535065181"/>
                    </a:ext>
                  </a:extLst>
                </a:gridCol>
                <a:gridCol w="576072">
                  <a:extLst>
                    <a:ext uri="{9D8B030D-6E8A-4147-A177-3AD203B41FA5}">
                      <a16:colId xmlns:a16="http://schemas.microsoft.com/office/drawing/2014/main" val="2761955375"/>
                    </a:ext>
                  </a:extLst>
                </a:gridCol>
                <a:gridCol w="576072">
                  <a:extLst>
                    <a:ext uri="{9D8B030D-6E8A-4147-A177-3AD203B41FA5}">
                      <a16:colId xmlns:a16="http://schemas.microsoft.com/office/drawing/2014/main" val="2317344409"/>
                    </a:ext>
                  </a:extLst>
                </a:gridCol>
                <a:gridCol w="576072">
                  <a:extLst>
                    <a:ext uri="{9D8B030D-6E8A-4147-A177-3AD203B41FA5}">
                      <a16:colId xmlns:a16="http://schemas.microsoft.com/office/drawing/2014/main" val="1432501034"/>
                    </a:ext>
                  </a:extLst>
                </a:gridCol>
                <a:gridCol w="576072">
                  <a:extLst>
                    <a:ext uri="{9D8B030D-6E8A-4147-A177-3AD203B41FA5}">
                      <a16:colId xmlns:a16="http://schemas.microsoft.com/office/drawing/2014/main" val="2828005905"/>
                    </a:ext>
                  </a:extLst>
                </a:gridCol>
                <a:gridCol w="576072">
                  <a:extLst>
                    <a:ext uri="{9D8B030D-6E8A-4147-A177-3AD203B41FA5}">
                      <a16:colId xmlns:a16="http://schemas.microsoft.com/office/drawing/2014/main" val="849083996"/>
                    </a:ext>
                  </a:extLst>
                </a:gridCol>
                <a:gridCol w="576072">
                  <a:extLst>
                    <a:ext uri="{9D8B030D-6E8A-4147-A177-3AD203B41FA5}">
                      <a16:colId xmlns:a16="http://schemas.microsoft.com/office/drawing/2014/main" val="508091748"/>
                    </a:ext>
                  </a:extLst>
                </a:gridCol>
                <a:gridCol w="576072">
                  <a:extLst>
                    <a:ext uri="{9D8B030D-6E8A-4147-A177-3AD203B41FA5}">
                      <a16:colId xmlns:a16="http://schemas.microsoft.com/office/drawing/2014/main" val="4137357557"/>
                    </a:ext>
                  </a:extLst>
                </a:gridCol>
                <a:gridCol w="576072">
                  <a:extLst>
                    <a:ext uri="{9D8B030D-6E8A-4147-A177-3AD203B41FA5}">
                      <a16:colId xmlns:a16="http://schemas.microsoft.com/office/drawing/2014/main" val="2842735216"/>
                    </a:ext>
                  </a:extLst>
                </a:gridCol>
                <a:gridCol w="576072">
                  <a:extLst>
                    <a:ext uri="{9D8B030D-6E8A-4147-A177-3AD203B41FA5}">
                      <a16:colId xmlns:a16="http://schemas.microsoft.com/office/drawing/2014/main" val="960767622"/>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956607111"/>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- 2020-03-11 20:12:43</a:t>
                      </a:r>
                      <a:r>
                        <a:rPr kumimoji="0" lang="en-US" sz="1000" b="0" i="0" u="none" strike="noStrike" kern="1200" cap="none" spc="0" normalizeH="0" baseline="0" noProof="0">
                          <a:ln>
                            <a:noFill/>
                          </a:ln>
                          <a:solidFill>
                            <a:prstClr val="black"/>
                          </a:solidFill>
                          <a:effectLst/>
                          <a:uLnTx/>
                          <a:uFillTx/>
                          <a:latin typeface="+mn-lt"/>
                          <a:ea typeface="+mn-ea"/>
                          <a:cs typeface="+mn-cs"/>
                        </a:rPr>
                        <a:t>
 This storm shall pass but this offer won't last. Now is your chance to BELONG to SODIC's communities in West and East Cairo with 0% down payment over 8 years. Register now for a time limited offer.
#SODIC
#SODICCommunities
#SODICWest
#SODICEast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2987</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22.40 %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67.86 %</a:t>
                      </a:r>
                    </a:p>
                  </a:txBody>
                  <a:tcPr/>
                </a:tc>
                <a:extLst>
                  <a:ext uri="{0D108BD9-81ED-4DB2-BD59-A6C34878D82A}">
                    <a16:rowId xmlns:a16="http://schemas.microsoft.com/office/drawing/2014/main" val="1491569669"/>
                  </a:ext>
                </a:extLst>
              </a:tr>
            </a:tbl>
          </a:graphicData>
        </a:graphic>
      </p:graphicFrame>
      <p:sp>
        <p:nvSpPr>
          <p:cNvPr id="4" name="Text Placeholder 3">
            <a:extLst>
              <a:ext uri="{FF2B5EF4-FFF2-40B4-BE49-F238E27FC236}">
                <a16:creationId xmlns:a16="http://schemas.microsoft.com/office/drawing/2014/main" id="{D29ED032-D962-461B-B7D1-CF219748157B}"/>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123797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69FA0-FF95-4462-B676-115FF72196B7}"/>
              </a:ext>
            </a:extLst>
          </p:cNvPr>
          <p:cNvSpPr>
            <a:spLocks noGrp="1"/>
          </p:cNvSpPr>
          <p:nvPr>
            <p:ph type="title"/>
          </p:nvPr>
        </p:nvSpPr>
        <p:spPr/>
        <p:txBody>
          <a:bodyPr/>
          <a:lstStyle/>
          <a:p>
            <a:r>
              <a:rPr lang="en-US"/>
              <a:t>Facebook Video Analysis - Videos Table | SODIC - 14 of 15</a:t>
            </a:r>
          </a:p>
        </p:txBody>
      </p:sp>
      <p:graphicFrame>
        <p:nvGraphicFramePr>
          <p:cNvPr id="5" name="Table Placeholder 4">
            <a:extLst>
              <a:ext uri="{FF2B5EF4-FFF2-40B4-BE49-F238E27FC236}">
                <a16:creationId xmlns:a16="http://schemas.microsoft.com/office/drawing/2014/main" id="{4517C50A-58D1-4D4B-9A44-45A8C7F649E1}"/>
              </a:ext>
            </a:extLst>
          </p:cNvPr>
          <p:cNvGraphicFramePr>
            <a:graphicFrameLocks noGrp="1"/>
          </p:cNvGraphicFramePr>
          <p:nvPr>
            <p:ph type="tbl" sz="quarter" idx="13"/>
            <p:extLst>
              <p:ext uri="{D42A27DB-BD31-4B8C-83A1-F6EECF244321}">
                <p14:modId xmlns:p14="http://schemas.microsoft.com/office/powerpoint/2010/main" val="2915462534"/>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387671827"/>
                    </a:ext>
                  </a:extLst>
                </a:gridCol>
                <a:gridCol w="576072">
                  <a:extLst>
                    <a:ext uri="{9D8B030D-6E8A-4147-A177-3AD203B41FA5}">
                      <a16:colId xmlns:a16="http://schemas.microsoft.com/office/drawing/2014/main" val="1373231491"/>
                    </a:ext>
                  </a:extLst>
                </a:gridCol>
                <a:gridCol w="576072">
                  <a:extLst>
                    <a:ext uri="{9D8B030D-6E8A-4147-A177-3AD203B41FA5}">
                      <a16:colId xmlns:a16="http://schemas.microsoft.com/office/drawing/2014/main" val="672995999"/>
                    </a:ext>
                  </a:extLst>
                </a:gridCol>
                <a:gridCol w="576072">
                  <a:extLst>
                    <a:ext uri="{9D8B030D-6E8A-4147-A177-3AD203B41FA5}">
                      <a16:colId xmlns:a16="http://schemas.microsoft.com/office/drawing/2014/main" val="3747166866"/>
                    </a:ext>
                  </a:extLst>
                </a:gridCol>
                <a:gridCol w="576072">
                  <a:extLst>
                    <a:ext uri="{9D8B030D-6E8A-4147-A177-3AD203B41FA5}">
                      <a16:colId xmlns:a16="http://schemas.microsoft.com/office/drawing/2014/main" val="41079942"/>
                    </a:ext>
                  </a:extLst>
                </a:gridCol>
                <a:gridCol w="576072">
                  <a:extLst>
                    <a:ext uri="{9D8B030D-6E8A-4147-A177-3AD203B41FA5}">
                      <a16:colId xmlns:a16="http://schemas.microsoft.com/office/drawing/2014/main" val="2467068003"/>
                    </a:ext>
                  </a:extLst>
                </a:gridCol>
                <a:gridCol w="576072">
                  <a:extLst>
                    <a:ext uri="{9D8B030D-6E8A-4147-A177-3AD203B41FA5}">
                      <a16:colId xmlns:a16="http://schemas.microsoft.com/office/drawing/2014/main" val="1685023936"/>
                    </a:ext>
                  </a:extLst>
                </a:gridCol>
                <a:gridCol w="576072">
                  <a:extLst>
                    <a:ext uri="{9D8B030D-6E8A-4147-A177-3AD203B41FA5}">
                      <a16:colId xmlns:a16="http://schemas.microsoft.com/office/drawing/2014/main" val="972402476"/>
                    </a:ext>
                  </a:extLst>
                </a:gridCol>
                <a:gridCol w="576072">
                  <a:extLst>
                    <a:ext uri="{9D8B030D-6E8A-4147-A177-3AD203B41FA5}">
                      <a16:colId xmlns:a16="http://schemas.microsoft.com/office/drawing/2014/main" val="199976322"/>
                    </a:ext>
                  </a:extLst>
                </a:gridCol>
                <a:gridCol w="576072">
                  <a:extLst>
                    <a:ext uri="{9D8B030D-6E8A-4147-A177-3AD203B41FA5}">
                      <a16:colId xmlns:a16="http://schemas.microsoft.com/office/drawing/2014/main" val="3581932319"/>
                    </a:ext>
                  </a:extLst>
                </a:gridCol>
                <a:gridCol w="576072">
                  <a:extLst>
                    <a:ext uri="{9D8B030D-6E8A-4147-A177-3AD203B41FA5}">
                      <a16:colId xmlns:a16="http://schemas.microsoft.com/office/drawing/2014/main" val="3597759377"/>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321552377"/>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- 2020-03-08 20:03:13</a:t>
                      </a:r>
                      <a:r>
                        <a:rPr kumimoji="0" lang="en-US" sz="1000" b="0" i="0" u="none" strike="noStrike" kern="1200" cap="none" spc="0" normalizeH="0" baseline="0" noProof="0">
                          <a:ln>
                            <a:noFill/>
                          </a:ln>
                          <a:solidFill>
                            <a:prstClr val="black"/>
                          </a:solidFill>
                          <a:effectLst/>
                          <a:uLnTx/>
                          <a:uFillTx/>
                          <a:latin typeface="+mn-lt"/>
                          <a:ea typeface="+mn-ea"/>
                          <a:cs typeface="+mn-cs"/>
                        </a:rPr>
                        <a:t>
 As our VYE community continues to grow, our sales center once again witnessed an overwhelming success during the launch of VYE 2.0; a community that will test the limits and introduce a unique living experience in New Zayed.
#VYE
#VYE2.0
#NewZayed
#LiveUnlimited
#SODIC</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15851</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158.03 %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63.38 %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5.94 %</a:t>
                      </a:r>
                    </a:p>
                  </a:txBody>
                  <a:tcPr/>
                </a:tc>
                <a:extLst>
                  <a:ext uri="{0D108BD9-81ED-4DB2-BD59-A6C34878D82A}">
                    <a16:rowId xmlns:a16="http://schemas.microsoft.com/office/drawing/2014/main" val="3148738891"/>
                  </a:ext>
                </a:extLst>
              </a:tr>
            </a:tbl>
          </a:graphicData>
        </a:graphic>
      </p:graphicFrame>
      <p:sp>
        <p:nvSpPr>
          <p:cNvPr id="4" name="Text Placeholder 3">
            <a:extLst>
              <a:ext uri="{FF2B5EF4-FFF2-40B4-BE49-F238E27FC236}">
                <a16:creationId xmlns:a16="http://schemas.microsoft.com/office/drawing/2014/main" id="{6E01EC4A-F0B0-4A5B-ACE4-D2419335BD82}"/>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620733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B9ECB9-901C-49FF-BF3A-2D888A81501C}"/>
              </a:ext>
            </a:extLst>
          </p:cNvPr>
          <p:cNvSpPr>
            <a:spLocks noGrp="1"/>
          </p:cNvSpPr>
          <p:nvPr>
            <p:ph type="title"/>
          </p:nvPr>
        </p:nvSpPr>
        <p:spPr/>
        <p:txBody>
          <a:bodyPr/>
          <a:lstStyle/>
          <a:p>
            <a:r>
              <a:rPr lang="en-US"/>
              <a:t>Facebook Video Analysis - Videos Table | SODIC - 15 of 15</a:t>
            </a:r>
          </a:p>
        </p:txBody>
      </p:sp>
      <p:graphicFrame>
        <p:nvGraphicFramePr>
          <p:cNvPr id="5" name="Table Placeholder 4">
            <a:extLst>
              <a:ext uri="{FF2B5EF4-FFF2-40B4-BE49-F238E27FC236}">
                <a16:creationId xmlns:a16="http://schemas.microsoft.com/office/drawing/2014/main" id="{B1EFD572-D36C-43DF-BF6F-3B2252855643}"/>
              </a:ext>
            </a:extLst>
          </p:cNvPr>
          <p:cNvGraphicFramePr>
            <a:graphicFrameLocks noGrp="1"/>
          </p:cNvGraphicFramePr>
          <p:nvPr>
            <p:ph type="tbl" sz="quarter" idx="13"/>
            <p:extLst>
              <p:ext uri="{D42A27DB-BD31-4B8C-83A1-F6EECF244321}">
                <p14:modId xmlns:p14="http://schemas.microsoft.com/office/powerpoint/2010/main" val="1962015882"/>
              </p:ext>
            </p:extLst>
          </p:nvPr>
        </p:nvGraphicFramePr>
        <p:xfrm>
          <a:off x="457200" y="1298575"/>
          <a:ext cx="8229600" cy="2674938"/>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42859841"/>
                    </a:ext>
                  </a:extLst>
                </a:gridCol>
                <a:gridCol w="576072">
                  <a:extLst>
                    <a:ext uri="{9D8B030D-6E8A-4147-A177-3AD203B41FA5}">
                      <a16:colId xmlns:a16="http://schemas.microsoft.com/office/drawing/2014/main" val="1930361936"/>
                    </a:ext>
                  </a:extLst>
                </a:gridCol>
                <a:gridCol w="576072">
                  <a:extLst>
                    <a:ext uri="{9D8B030D-6E8A-4147-A177-3AD203B41FA5}">
                      <a16:colId xmlns:a16="http://schemas.microsoft.com/office/drawing/2014/main" val="3614597622"/>
                    </a:ext>
                  </a:extLst>
                </a:gridCol>
                <a:gridCol w="576072">
                  <a:extLst>
                    <a:ext uri="{9D8B030D-6E8A-4147-A177-3AD203B41FA5}">
                      <a16:colId xmlns:a16="http://schemas.microsoft.com/office/drawing/2014/main" val="3386042939"/>
                    </a:ext>
                  </a:extLst>
                </a:gridCol>
                <a:gridCol w="576072">
                  <a:extLst>
                    <a:ext uri="{9D8B030D-6E8A-4147-A177-3AD203B41FA5}">
                      <a16:colId xmlns:a16="http://schemas.microsoft.com/office/drawing/2014/main" val="3852447808"/>
                    </a:ext>
                  </a:extLst>
                </a:gridCol>
                <a:gridCol w="576072">
                  <a:extLst>
                    <a:ext uri="{9D8B030D-6E8A-4147-A177-3AD203B41FA5}">
                      <a16:colId xmlns:a16="http://schemas.microsoft.com/office/drawing/2014/main" val="3124310181"/>
                    </a:ext>
                  </a:extLst>
                </a:gridCol>
                <a:gridCol w="576072">
                  <a:extLst>
                    <a:ext uri="{9D8B030D-6E8A-4147-A177-3AD203B41FA5}">
                      <a16:colId xmlns:a16="http://schemas.microsoft.com/office/drawing/2014/main" val="2482888124"/>
                    </a:ext>
                  </a:extLst>
                </a:gridCol>
                <a:gridCol w="576072">
                  <a:extLst>
                    <a:ext uri="{9D8B030D-6E8A-4147-A177-3AD203B41FA5}">
                      <a16:colId xmlns:a16="http://schemas.microsoft.com/office/drawing/2014/main" val="3487691722"/>
                    </a:ext>
                  </a:extLst>
                </a:gridCol>
                <a:gridCol w="576072">
                  <a:extLst>
                    <a:ext uri="{9D8B030D-6E8A-4147-A177-3AD203B41FA5}">
                      <a16:colId xmlns:a16="http://schemas.microsoft.com/office/drawing/2014/main" val="1062697707"/>
                    </a:ext>
                  </a:extLst>
                </a:gridCol>
                <a:gridCol w="576072">
                  <a:extLst>
                    <a:ext uri="{9D8B030D-6E8A-4147-A177-3AD203B41FA5}">
                      <a16:colId xmlns:a16="http://schemas.microsoft.com/office/drawing/2014/main" val="2378691043"/>
                    </a:ext>
                  </a:extLst>
                </a:gridCol>
                <a:gridCol w="576072">
                  <a:extLst>
                    <a:ext uri="{9D8B030D-6E8A-4147-A177-3AD203B41FA5}">
                      <a16:colId xmlns:a16="http://schemas.microsoft.com/office/drawing/2014/main" val="147345979"/>
                    </a:ext>
                  </a:extLst>
                </a:gridCol>
              </a:tblGrid>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Retention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Relevance Rate</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VTR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Audio On %</a:t>
                      </a:r>
                    </a:p>
                  </a:txBody>
                  <a:tcPr/>
                </a:tc>
                <a:extLst>
                  <a:ext uri="{0D108BD9-81ED-4DB2-BD59-A6C34878D82A}">
                    <a16:rowId xmlns:a16="http://schemas.microsoft.com/office/drawing/2014/main" val="3832930400"/>
                  </a:ext>
                </a:extLst>
              </a:tr>
              <a:tr h="370840">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SODIC - 2020-03-01 14:44:02</a:t>
                      </a:r>
                      <a:r>
                        <a:rPr kumimoji="0" lang="en-US" sz="1000" b="0" i="0" u="none" strike="noStrike" kern="1200" cap="none" spc="0" normalizeH="0" baseline="0" noProof="0">
                          <a:ln>
                            <a:noFill/>
                          </a:ln>
                          <a:solidFill>
                            <a:prstClr val="black"/>
                          </a:solidFill>
                          <a:effectLst/>
                          <a:uLnTx/>
                          <a:uFillTx/>
                          <a:latin typeface="+mn-lt"/>
                          <a:ea typeface="+mn-ea"/>
                          <a:cs typeface="+mn-cs"/>
                        </a:rPr>
                        <a:t>
 Launching VYE 2.0, a futuristic community embracing the new age and welcoming the next generation. 
For more information register here http://bit.ly/VYE2_0
#VYE
#VYE2.0
#NewZayed
#LiveUnlimited
#SODIC
#Future_Living</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31.76 %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22158</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28515</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128.69 %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15.85 %</a:t>
                      </a:r>
                    </a:p>
                  </a:txBody>
                  <a:tcPr/>
                </a:tc>
                <a:tc>
                  <a:txBody>
                    <a:bodyPr/>
                    <a:lstStyle/>
                    <a:p>
                      <a:pPr marL="0" marR="0" lvl="0" indent="0" algn="l" defTabSz="257175"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10.13 %</a:t>
                      </a:r>
                    </a:p>
                  </a:txBody>
                  <a:tcPr/>
                </a:tc>
                <a:extLst>
                  <a:ext uri="{0D108BD9-81ED-4DB2-BD59-A6C34878D82A}">
                    <a16:rowId xmlns:a16="http://schemas.microsoft.com/office/drawing/2014/main" val="2615520950"/>
                  </a:ext>
                </a:extLst>
              </a:tr>
            </a:tbl>
          </a:graphicData>
        </a:graphic>
      </p:graphicFrame>
      <p:sp>
        <p:nvSpPr>
          <p:cNvPr id="4" name="Text Placeholder 3">
            <a:extLst>
              <a:ext uri="{FF2B5EF4-FFF2-40B4-BE49-F238E27FC236}">
                <a16:creationId xmlns:a16="http://schemas.microsoft.com/office/drawing/2014/main" id="{CBCC972D-FE29-41F7-995C-5B58CB7FB71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8110042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äsentation1" id="{9240ACBB-554F-DE4D-8C7D-EE78E1C8B0B4}" vid="{765C1B8E-F54A-BC46-BCF4-91036B73C730}"/>
    </a:ext>
  </a:extLst>
</a:theme>
</file>

<file path=docProps/app.xml><?xml version="1.0" encoding="utf-8"?>
<Properties xmlns="http://schemas.openxmlformats.org/officeDocument/2006/extended-properties" xmlns:vt="http://schemas.openxmlformats.org/officeDocument/2006/docPropsVTypes">
  <Template>20200413_012143</Template>
  <TotalTime>1</TotalTime>
  <Words>746</Words>
  <Application>Microsoft Office PowerPoint</Application>
  <PresentationFormat>On-screen Show (16:9)</PresentationFormat>
  <Paragraphs>349</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Facebook Video Analysis - Videos Table | SODIC - 1 of 15</vt:lpstr>
      <vt:lpstr>Facebook Video Analysis - Videos Table | SODIC - 2 of 15</vt:lpstr>
      <vt:lpstr>Facebook Video Analysis - Videos Table | SODIC - 3 of 15</vt:lpstr>
      <vt:lpstr>Facebook Video Analysis - Videos Table | SODIC - 4 of 15</vt:lpstr>
      <vt:lpstr>Facebook Video Analysis - Videos Table | SODIC - 5 of 15</vt:lpstr>
      <vt:lpstr>Facebook Video Analysis - Videos Table | SODIC - 6 of 15</vt:lpstr>
      <vt:lpstr>Facebook Video Analysis - Videos Table | SODIC - 7 of 15</vt:lpstr>
      <vt:lpstr>Facebook Video Analysis - Videos Table | SODIC - 8 of 15</vt:lpstr>
      <vt:lpstr>Facebook Video Analysis - Videos Table | SODIC - 9 of 15</vt:lpstr>
      <vt:lpstr>Facebook Video Analysis - Videos Table | SODIC - 10 of 15</vt:lpstr>
      <vt:lpstr>Facebook Video Analysis - Videos Table | SODIC - 11 of 15</vt:lpstr>
      <vt:lpstr>Facebook Video Analysis - Videos Table | SODIC - 12 of 15</vt:lpstr>
      <vt:lpstr>Facebook Video Analysis - Videos Table | SODIC - 13 of 15</vt:lpstr>
      <vt:lpstr>Facebook Video Analysis - Videos Table | SODIC - 14 of 15</vt:lpstr>
      <vt:lpstr>Facebook Video Analysis - Videos Table | SODIC - 15 of 15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Video Analysis - Videos Table | SODIC - 1 of 15</dc:title>
  <dc:creator>Frederik Peiniger</dc:creator>
  <cp:lastModifiedBy>Frederik Peiniger</cp:lastModifiedBy>
  <cp:revision>1</cp:revision>
  <dcterms:created xsi:type="dcterms:W3CDTF">2020-04-13T01:21:43Z</dcterms:created>
  <dcterms:modified xsi:type="dcterms:W3CDTF">2020-04-13T01:23:26Z</dcterms:modified>
</cp:coreProperties>
</file>